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0"/>
  </p:notesMasterIdLst>
  <p:sldIdLst>
    <p:sldId id="256" r:id="rId2"/>
    <p:sldId id="455" r:id="rId3"/>
    <p:sldId id="479" r:id="rId4"/>
    <p:sldId id="478" r:id="rId5"/>
    <p:sldId id="456" r:id="rId6"/>
    <p:sldId id="257" r:id="rId7"/>
    <p:sldId id="457" r:id="rId8"/>
    <p:sldId id="458" r:id="rId9"/>
    <p:sldId id="459" r:id="rId10"/>
    <p:sldId id="460" r:id="rId11"/>
    <p:sldId id="461" r:id="rId12"/>
    <p:sldId id="462" r:id="rId13"/>
    <p:sldId id="463" r:id="rId14"/>
    <p:sldId id="464" r:id="rId15"/>
    <p:sldId id="258" r:id="rId16"/>
    <p:sldId id="259" r:id="rId17"/>
    <p:sldId id="260" r:id="rId18"/>
    <p:sldId id="467" r:id="rId19"/>
    <p:sldId id="468" r:id="rId20"/>
    <p:sldId id="469" r:id="rId21"/>
    <p:sldId id="470" r:id="rId22"/>
    <p:sldId id="471" r:id="rId23"/>
    <p:sldId id="472" r:id="rId24"/>
    <p:sldId id="473" r:id="rId25"/>
    <p:sldId id="474" r:id="rId26"/>
    <p:sldId id="475" r:id="rId27"/>
    <p:sldId id="476" r:id="rId28"/>
    <p:sldId id="477" r:id="rId29"/>
    <p:sldId id="466"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454" r:id="rId47"/>
    <p:sldId id="277" r:id="rId48"/>
    <p:sldId id="278" r:id="rId49"/>
    <p:sldId id="279" r:id="rId50"/>
    <p:sldId id="280"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 id="300" r:id="rId71"/>
    <p:sldId id="301" r:id="rId72"/>
    <p:sldId id="302" r:id="rId73"/>
    <p:sldId id="303" r:id="rId74"/>
    <p:sldId id="304" r:id="rId75"/>
    <p:sldId id="305" r:id="rId76"/>
    <p:sldId id="306"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 id="320" r:id="rId91"/>
    <p:sldId id="321" r:id="rId92"/>
    <p:sldId id="322" r:id="rId93"/>
    <p:sldId id="323" r:id="rId94"/>
    <p:sldId id="324" r:id="rId95"/>
    <p:sldId id="325" r:id="rId96"/>
    <p:sldId id="326" r:id="rId97"/>
    <p:sldId id="327" r:id="rId98"/>
    <p:sldId id="328" r:id="rId99"/>
    <p:sldId id="329" r:id="rId100"/>
    <p:sldId id="330" r:id="rId101"/>
    <p:sldId id="331" r:id="rId102"/>
    <p:sldId id="332" r:id="rId103"/>
    <p:sldId id="333" r:id="rId104"/>
    <p:sldId id="334" r:id="rId105"/>
    <p:sldId id="335" r:id="rId106"/>
    <p:sldId id="336" r:id="rId107"/>
    <p:sldId id="337" r:id="rId108"/>
    <p:sldId id="338" r:id="rId109"/>
    <p:sldId id="339" r:id="rId110"/>
    <p:sldId id="340" r:id="rId111"/>
    <p:sldId id="341" r:id="rId112"/>
    <p:sldId id="342" r:id="rId113"/>
    <p:sldId id="343" r:id="rId114"/>
    <p:sldId id="344" r:id="rId115"/>
    <p:sldId id="345" r:id="rId116"/>
    <p:sldId id="346" r:id="rId117"/>
    <p:sldId id="347" r:id="rId118"/>
    <p:sldId id="348" r:id="rId119"/>
    <p:sldId id="349" r:id="rId120"/>
    <p:sldId id="350" r:id="rId121"/>
    <p:sldId id="351" r:id="rId122"/>
    <p:sldId id="352" r:id="rId123"/>
    <p:sldId id="353" r:id="rId124"/>
    <p:sldId id="354" r:id="rId125"/>
    <p:sldId id="355" r:id="rId126"/>
    <p:sldId id="356" r:id="rId127"/>
    <p:sldId id="357" r:id="rId128"/>
    <p:sldId id="358" r:id="rId129"/>
    <p:sldId id="359" r:id="rId130"/>
    <p:sldId id="360" r:id="rId131"/>
    <p:sldId id="361" r:id="rId132"/>
    <p:sldId id="362" r:id="rId133"/>
    <p:sldId id="363" r:id="rId134"/>
    <p:sldId id="364" r:id="rId135"/>
    <p:sldId id="365" r:id="rId136"/>
    <p:sldId id="366" r:id="rId137"/>
    <p:sldId id="367" r:id="rId138"/>
    <p:sldId id="368" r:id="rId139"/>
    <p:sldId id="369" r:id="rId140"/>
    <p:sldId id="370" r:id="rId141"/>
    <p:sldId id="371" r:id="rId142"/>
    <p:sldId id="372" r:id="rId143"/>
    <p:sldId id="373" r:id="rId144"/>
    <p:sldId id="374" r:id="rId145"/>
    <p:sldId id="375" r:id="rId146"/>
    <p:sldId id="376" r:id="rId147"/>
    <p:sldId id="377" r:id="rId148"/>
    <p:sldId id="378" r:id="rId149"/>
    <p:sldId id="379" r:id="rId150"/>
    <p:sldId id="380" r:id="rId151"/>
    <p:sldId id="381" r:id="rId152"/>
    <p:sldId id="382" r:id="rId153"/>
    <p:sldId id="383" r:id="rId154"/>
    <p:sldId id="384" r:id="rId155"/>
    <p:sldId id="385" r:id="rId156"/>
    <p:sldId id="386" r:id="rId157"/>
    <p:sldId id="387" r:id="rId158"/>
    <p:sldId id="388" r:id="rId159"/>
    <p:sldId id="389" r:id="rId160"/>
    <p:sldId id="390" r:id="rId161"/>
    <p:sldId id="391" r:id="rId162"/>
    <p:sldId id="392" r:id="rId163"/>
    <p:sldId id="393" r:id="rId164"/>
    <p:sldId id="394" r:id="rId165"/>
    <p:sldId id="395" r:id="rId166"/>
    <p:sldId id="396" r:id="rId167"/>
    <p:sldId id="397" r:id="rId168"/>
    <p:sldId id="398" r:id="rId169"/>
    <p:sldId id="399" r:id="rId170"/>
    <p:sldId id="400" r:id="rId171"/>
    <p:sldId id="465" r:id="rId172"/>
    <p:sldId id="401" r:id="rId173"/>
    <p:sldId id="402" r:id="rId174"/>
    <p:sldId id="403" r:id="rId175"/>
    <p:sldId id="404" r:id="rId176"/>
    <p:sldId id="405" r:id="rId177"/>
    <p:sldId id="406" r:id="rId178"/>
    <p:sldId id="407" r:id="rId179"/>
    <p:sldId id="408" r:id="rId180"/>
    <p:sldId id="409" r:id="rId181"/>
    <p:sldId id="410" r:id="rId182"/>
    <p:sldId id="411" r:id="rId183"/>
    <p:sldId id="412" r:id="rId184"/>
    <p:sldId id="413" r:id="rId185"/>
    <p:sldId id="414" r:id="rId186"/>
    <p:sldId id="415" r:id="rId187"/>
    <p:sldId id="416" r:id="rId188"/>
    <p:sldId id="417" r:id="rId189"/>
    <p:sldId id="418" r:id="rId190"/>
    <p:sldId id="419" r:id="rId191"/>
    <p:sldId id="420" r:id="rId192"/>
    <p:sldId id="421" r:id="rId193"/>
    <p:sldId id="422" r:id="rId194"/>
    <p:sldId id="423" r:id="rId195"/>
    <p:sldId id="424" r:id="rId196"/>
    <p:sldId id="425" r:id="rId197"/>
    <p:sldId id="426" r:id="rId198"/>
    <p:sldId id="427" r:id="rId199"/>
    <p:sldId id="428" r:id="rId200"/>
    <p:sldId id="429" r:id="rId201"/>
    <p:sldId id="430" r:id="rId202"/>
    <p:sldId id="431" r:id="rId203"/>
    <p:sldId id="432" r:id="rId204"/>
    <p:sldId id="433" r:id="rId205"/>
    <p:sldId id="434" r:id="rId206"/>
    <p:sldId id="435" r:id="rId207"/>
    <p:sldId id="436" r:id="rId208"/>
    <p:sldId id="437" r:id="rId209"/>
    <p:sldId id="438" r:id="rId210"/>
    <p:sldId id="439" r:id="rId211"/>
    <p:sldId id="440" r:id="rId212"/>
    <p:sldId id="441" r:id="rId213"/>
    <p:sldId id="442" r:id="rId214"/>
    <p:sldId id="443" r:id="rId215"/>
    <p:sldId id="444" r:id="rId216"/>
    <p:sldId id="445" r:id="rId217"/>
    <p:sldId id="446" r:id="rId218"/>
    <p:sldId id="447" r:id="rId219"/>
    <p:sldId id="448" r:id="rId220"/>
    <p:sldId id="449" r:id="rId221"/>
    <p:sldId id="1542" r:id="rId222"/>
    <p:sldId id="1543" r:id="rId223"/>
    <p:sldId id="1544" r:id="rId224"/>
    <p:sldId id="1545" r:id="rId225"/>
    <p:sldId id="1546" r:id="rId226"/>
    <p:sldId id="1547" r:id="rId227"/>
    <p:sldId id="1548" r:id="rId228"/>
    <p:sldId id="1549" r:id="rId229"/>
    <p:sldId id="1573" r:id="rId230"/>
    <p:sldId id="1563" r:id="rId231"/>
    <p:sldId id="482" r:id="rId232"/>
    <p:sldId id="1772" r:id="rId233"/>
    <p:sldId id="451" r:id="rId234"/>
    <p:sldId id="480" r:id="rId235"/>
    <p:sldId id="481" r:id="rId236"/>
    <p:sldId id="1574" r:id="rId237"/>
    <p:sldId id="452" r:id="rId238"/>
    <p:sldId id="453" r:id="rId239"/>
  </p:sldIdLst>
  <p:sldSz cx="10693400" cy="7772400"/>
  <p:notesSz cx="10693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1"/>
    <p:restoredTop sz="94616"/>
  </p:normalViewPr>
  <p:slideViewPr>
    <p:cSldViewPr>
      <p:cViewPr varScale="1">
        <p:scale>
          <a:sx n="108" d="100"/>
          <a:sy n="108" d="100"/>
        </p:scale>
        <p:origin x="504" y="192"/>
      </p:cViewPr>
      <p:guideLst>
        <p:guide orient="horz" pos="2880"/>
        <p:guide pos="216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88938"/>
          </a:xfrm>
          <a:prstGeom prst="rect">
            <a:avLst/>
          </a:prstGeom>
        </p:spPr>
        <p:txBody>
          <a:bodyPr vert="horz" lIns="91440" tIns="45720" rIns="91440" bIns="45720" rtlCol="0"/>
          <a:lstStyle>
            <a:lvl1pPr algn="r">
              <a:defRPr sz="1200"/>
            </a:lvl1pPr>
          </a:lstStyle>
          <a:p>
            <a:fld id="{0EE28882-1844-E549-9C68-B43807C93DE3}" type="datetimeFigureOut">
              <a:rPr lang="en-US" smtClean="0"/>
              <a:t>9/4/23</a:t>
            </a:fld>
            <a:endParaRPr lang="en-US"/>
          </a:p>
        </p:txBody>
      </p:sp>
      <p:sp>
        <p:nvSpPr>
          <p:cNvPr id="4" name="Slide Image Placeholder 3"/>
          <p:cNvSpPr>
            <a:spLocks noGrp="1" noRot="1" noChangeAspect="1"/>
          </p:cNvSpPr>
          <p:nvPr>
            <p:ph type="sldImg" idx="2"/>
          </p:nvPr>
        </p:nvSpPr>
        <p:spPr>
          <a:xfrm>
            <a:off x="3543300" y="971550"/>
            <a:ext cx="3606800"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740150"/>
            <a:ext cx="85534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633913"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383463"/>
            <a:ext cx="4632325" cy="388937"/>
          </a:xfrm>
          <a:prstGeom prst="rect">
            <a:avLst/>
          </a:prstGeom>
        </p:spPr>
        <p:txBody>
          <a:bodyPr vert="horz" lIns="91440" tIns="45720" rIns="91440" bIns="45720" rtlCol="0" anchor="b"/>
          <a:lstStyle>
            <a:lvl1pPr algn="r">
              <a:defRPr sz="1200"/>
            </a:lvl1pPr>
          </a:lstStyle>
          <a:p>
            <a:fld id="{13743DDE-F26D-7441-AE18-60CDFA7D55D2}" type="slidenum">
              <a:rPr lang="en-US" smtClean="0"/>
              <a:t>‹#›</a:t>
            </a:fld>
            <a:endParaRPr lang="en-US"/>
          </a:p>
        </p:txBody>
      </p:sp>
    </p:spTree>
    <p:extLst>
      <p:ext uri="{BB962C8B-B14F-4D97-AF65-F5344CB8AC3E}">
        <p14:creationId xmlns:p14="http://schemas.microsoft.com/office/powerpoint/2010/main" val="384530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2589AA26-D1A7-0640-AB0A-AB643335FECD}" type="slidenum">
              <a:rPr lang="en-US"/>
              <a:pPr/>
              <a:t>4</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2687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48D9B-EDF9-E042-A6E4-028407F56174}" type="slidenum">
              <a:rPr lang="en-US" smtClean="0"/>
              <a:t>5</a:t>
            </a:fld>
            <a:endParaRPr lang="en-US"/>
          </a:p>
        </p:txBody>
      </p:sp>
    </p:spTree>
    <p:extLst>
      <p:ext uri="{BB962C8B-B14F-4D97-AF65-F5344CB8AC3E}">
        <p14:creationId xmlns:p14="http://schemas.microsoft.com/office/powerpoint/2010/main" val="350127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25526" y="847293"/>
            <a:ext cx="7407347" cy="695960"/>
          </a:xfrm>
          <a:prstGeom prst="rect">
            <a:avLst/>
          </a:prstGeom>
        </p:spPr>
        <p:txBody>
          <a:bodyPr wrap="square" lIns="0" tIns="0" rIns="0" bIns="0">
            <a:spAutoFit/>
          </a:bodyPr>
          <a:lstStyle>
            <a:lvl1pPr>
              <a:defRPr sz="4400" b="0" i="0">
                <a:solidFill>
                  <a:srgbClr val="FF0000"/>
                </a:solidFill>
                <a:latin typeface="Arial"/>
                <a:cs typeface="Arial"/>
              </a:defRPr>
            </a:lvl1pPr>
          </a:lstStyle>
          <a:p>
            <a:endParaRPr/>
          </a:p>
        </p:txBody>
      </p:sp>
      <p:sp>
        <p:nvSpPr>
          <p:cNvPr id="3" name="Holder 3"/>
          <p:cNvSpPr>
            <a:spLocks noGrp="1"/>
          </p:cNvSpPr>
          <p:nvPr>
            <p:ph type="subTitle" idx="4"/>
          </p:nvPr>
        </p:nvSpPr>
        <p:spPr>
          <a:xfrm>
            <a:off x="1665732" y="4388103"/>
            <a:ext cx="6726935" cy="10769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rgbClr val="80808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0000"/>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C169-3B91-CA41-8812-9EA7463CBAF5}"/>
              </a:ext>
            </a:extLst>
          </p:cNvPr>
          <p:cNvSpPr>
            <a:spLocks noGrp="1"/>
          </p:cNvSpPr>
          <p:nvPr>
            <p:ph type="title"/>
          </p:nvPr>
        </p:nvSpPr>
        <p:spPr>
          <a:xfrm>
            <a:off x="802005" y="259080"/>
            <a:ext cx="9089390" cy="67710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78696-0411-FC42-8E06-81A9930DBFF1}"/>
              </a:ext>
            </a:extLst>
          </p:cNvPr>
          <p:cNvSpPr>
            <a:spLocks noGrp="1"/>
          </p:cNvSpPr>
          <p:nvPr>
            <p:ph type="body" sz="half" idx="1"/>
          </p:nvPr>
        </p:nvSpPr>
        <p:spPr>
          <a:xfrm>
            <a:off x="802005" y="1554480"/>
            <a:ext cx="4455583" cy="209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194F0-41D5-904C-82E8-4B0A8A0A1AF4}"/>
              </a:ext>
            </a:extLst>
          </p:cNvPr>
          <p:cNvSpPr>
            <a:spLocks noGrp="1"/>
          </p:cNvSpPr>
          <p:nvPr>
            <p:ph sz="half" idx="2"/>
          </p:nvPr>
        </p:nvSpPr>
        <p:spPr>
          <a:xfrm>
            <a:off x="5435812" y="1554480"/>
            <a:ext cx="4455583" cy="209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C3C90-6518-8549-AEB8-E0EC98DF9606}"/>
              </a:ext>
            </a:extLst>
          </p:cNvPr>
          <p:cNvSpPr>
            <a:spLocks noGrp="1"/>
          </p:cNvSpPr>
          <p:nvPr>
            <p:ph type="dt" sz="half" idx="10"/>
          </p:nvPr>
        </p:nvSpPr>
        <p:spPr>
          <a:xfrm>
            <a:off x="267335" y="7254240"/>
            <a:ext cx="2227792" cy="276999"/>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E53E27-DF76-244A-B949-5BEB1EEFBCBB}"/>
              </a:ext>
            </a:extLst>
          </p:cNvPr>
          <p:cNvSpPr>
            <a:spLocks noGrp="1"/>
          </p:cNvSpPr>
          <p:nvPr>
            <p:ph type="sldNum" sz="quarter" idx="11"/>
          </p:nvPr>
        </p:nvSpPr>
        <p:spPr>
          <a:xfrm>
            <a:off x="8109162" y="7254240"/>
            <a:ext cx="2227792" cy="276999"/>
          </a:xfrm>
        </p:spPr>
        <p:txBody>
          <a:bodyPr/>
          <a:lstStyle>
            <a:lvl1pPr>
              <a:defRPr/>
            </a:lvl1pPr>
          </a:lstStyle>
          <a:p>
            <a:fld id="{1DFBF622-7067-7649-BF2D-834A757BCAE0}" type="slidenum">
              <a:rPr lang="en-US" altLang="en-US"/>
              <a:pPr/>
              <a:t>‹#›</a:t>
            </a:fld>
            <a:endParaRPr lang="en-US" altLang="en-US">
              <a:latin typeface="+mn-lt"/>
            </a:endParaRPr>
          </a:p>
        </p:txBody>
      </p:sp>
      <p:sp>
        <p:nvSpPr>
          <p:cNvPr id="7" name="Footer Placeholder 6">
            <a:extLst>
              <a:ext uri="{FF2B5EF4-FFF2-40B4-BE49-F238E27FC236}">
                <a16:creationId xmlns:a16="http://schemas.microsoft.com/office/drawing/2014/main" id="{E0F4FE0D-2B4B-A640-B8C3-064FC3D41823}"/>
              </a:ext>
            </a:extLst>
          </p:cNvPr>
          <p:cNvSpPr>
            <a:spLocks noGrp="1"/>
          </p:cNvSpPr>
          <p:nvPr>
            <p:ph type="ftr" sz="quarter" idx="12"/>
          </p:nvPr>
        </p:nvSpPr>
        <p:spPr>
          <a:xfrm>
            <a:off x="3653579" y="7254240"/>
            <a:ext cx="3386243" cy="276999"/>
          </a:xfrm>
        </p:spPr>
        <p:txBody>
          <a:bodyPr/>
          <a:lstStyle>
            <a:lvl1pPr>
              <a:defRPr/>
            </a:lvl1pPr>
          </a:lstStyle>
          <a:p>
            <a:endParaRPr lang="en-US" altLang="en-US"/>
          </a:p>
        </p:txBody>
      </p:sp>
    </p:spTree>
    <p:extLst>
      <p:ext uri="{BB962C8B-B14F-4D97-AF65-F5344CB8AC3E}">
        <p14:creationId xmlns:p14="http://schemas.microsoft.com/office/powerpoint/2010/main" val="4225690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73922" y="847293"/>
            <a:ext cx="2310554" cy="695960"/>
          </a:xfrm>
          <a:prstGeom prst="rect">
            <a:avLst/>
          </a:prstGeom>
        </p:spPr>
        <p:txBody>
          <a:bodyPr wrap="square" lIns="0" tIns="0" rIns="0" bIns="0">
            <a:spAutoFit/>
          </a:bodyPr>
          <a:lstStyle>
            <a:lvl1pPr>
              <a:defRPr sz="4400" b="0" i="0">
                <a:solidFill>
                  <a:srgbClr val="FF0000"/>
                </a:solidFill>
                <a:latin typeface="Arial"/>
                <a:cs typeface="Arial"/>
              </a:defRPr>
            </a:lvl1pPr>
          </a:lstStyle>
          <a:p>
            <a:endParaRPr/>
          </a:p>
        </p:txBody>
      </p:sp>
      <p:sp>
        <p:nvSpPr>
          <p:cNvPr id="3" name="Holder 3"/>
          <p:cNvSpPr>
            <a:spLocks noGrp="1"/>
          </p:cNvSpPr>
          <p:nvPr>
            <p:ph type="body" idx="1"/>
          </p:nvPr>
        </p:nvSpPr>
        <p:spPr>
          <a:xfrm>
            <a:off x="788497" y="1889898"/>
            <a:ext cx="8481405" cy="4602480"/>
          </a:xfrm>
          <a:prstGeom prst="rect">
            <a:avLst/>
          </a:prstGeom>
        </p:spPr>
        <p:txBody>
          <a:bodyPr wrap="square" lIns="0" tIns="0" rIns="0" bIns="0">
            <a:spAutoFit/>
          </a:bodyPr>
          <a:lstStyle>
            <a:lvl1pPr>
              <a:defRPr sz="3200" b="0" i="0">
                <a:solidFill>
                  <a:srgbClr val="808080"/>
                </a:solidFill>
                <a:latin typeface="Arial"/>
                <a:cs typeface="Aria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9/4/23</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4.xml"/><Relationship Id="rId5" Type="http://schemas.openxmlformats.org/officeDocument/2006/relationships/image" Target="../media/image88.jpg"/><Relationship Id="rId4" Type="http://schemas.openxmlformats.org/officeDocument/2006/relationships/image" Target="../media/image87.png"/></Relationships>
</file>

<file path=ppt/slides/_rels/slide134.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2.xml"/><Relationship Id="rId4" Type="http://schemas.openxmlformats.org/officeDocument/2006/relationships/image" Target="../media/image94.jpg"/></Relationships>
</file>

<file path=ppt/slides/_rels/slide138.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jp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17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8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122.jpg"/><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22.jp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23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3" Type="http://schemas.openxmlformats.org/officeDocument/2006/relationships/hyperlink" Target="https://en.wikipedia.org/wiki/Springer_Science%2BBusiness_Media" TargetMode="External"/><Relationship Id="rId2" Type="http://schemas.openxmlformats.org/officeDocument/2006/relationships/hyperlink" Target="https://en.wikipedia.org/wiki/Automatic_differentiation" TargetMode="External"/><Relationship Id="rId1" Type="http://schemas.openxmlformats.org/officeDocument/2006/relationships/slideLayout" Target="../slideLayouts/slideLayout2.xml"/><Relationship Id="rId5" Type="http://schemas.openxmlformats.org/officeDocument/2006/relationships/hyperlink" Target="https://en.wikipedia.org/wiki/Special:BookSources/978-3-540-10861-0" TargetMode="External"/><Relationship Id="rId4" Type="http://schemas.openxmlformats.org/officeDocument/2006/relationships/hyperlink" Target="https://en.wikipedia.org/wiki/ISBN_(identifier)" TargetMode="Externa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3.jp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68.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26640" y="2470404"/>
            <a:ext cx="7202805" cy="741680"/>
          </a:xfrm>
          <a:prstGeom prst="rect">
            <a:avLst/>
          </a:prstGeom>
        </p:spPr>
        <p:txBody>
          <a:bodyPr vert="horz" wrap="square" lIns="0" tIns="12700" rIns="0" bIns="0" rtlCol="0">
            <a:spAutoFit/>
          </a:bodyPr>
          <a:lstStyle/>
          <a:p>
            <a:pPr marL="12700">
              <a:lnSpc>
                <a:spcPct val="100000"/>
              </a:lnSpc>
              <a:spcBef>
                <a:spcPts val="100"/>
              </a:spcBef>
            </a:pPr>
            <a:r>
              <a:rPr sz="4700" b="1" spc="10" dirty="0">
                <a:solidFill>
                  <a:srgbClr val="FF0000"/>
                </a:solidFill>
                <a:latin typeface="Calibri"/>
                <a:cs typeface="Calibri"/>
              </a:rPr>
              <a:t>Deep </a:t>
            </a:r>
            <a:r>
              <a:rPr sz="4700" b="1" spc="-10" dirty="0">
                <a:solidFill>
                  <a:srgbClr val="FF0000"/>
                </a:solidFill>
                <a:latin typeface="Calibri"/>
                <a:cs typeface="Calibri"/>
              </a:rPr>
              <a:t>Feedforward</a:t>
            </a:r>
            <a:r>
              <a:rPr sz="4700" b="1" spc="40" dirty="0">
                <a:solidFill>
                  <a:srgbClr val="FF0000"/>
                </a:solidFill>
                <a:latin typeface="Calibri"/>
                <a:cs typeface="Calibri"/>
              </a:rPr>
              <a:t> </a:t>
            </a:r>
            <a:r>
              <a:rPr sz="4700" b="1" dirty="0">
                <a:solidFill>
                  <a:srgbClr val="FF0000"/>
                </a:solidFill>
                <a:latin typeface="Calibri"/>
                <a:cs typeface="Calibri"/>
              </a:rPr>
              <a:t>Networks</a:t>
            </a:r>
            <a:endParaRPr sz="4700">
              <a:latin typeface="Calibri"/>
              <a:cs typeface="Calibri"/>
            </a:endParaRPr>
          </a:p>
        </p:txBody>
      </p:sp>
      <p:sp>
        <p:nvSpPr>
          <p:cNvPr id="3" name="object 3"/>
          <p:cNvSpPr txBox="1"/>
          <p:nvPr/>
        </p:nvSpPr>
        <p:spPr>
          <a:xfrm>
            <a:off x="1665732" y="4388103"/>
            <a:ext cx="7109968" cy="1075615"/>
          </a:xfrm>
          <a:prstGeom prst="rect">
            <a:avLst/>
          </a:prstGeom>
        </p:spPr>
        <p:txBody>
          <a:bodyPr vert="horz" wrap="square" lIns="0" tIns="17780" rIns="0" bIns="0" rtlCol="0">
            <a:spAutoFit/>
          </a:bodyPr>
          <a:lstStyle/>
          <a:p>
            <a:pPr marL="12700" marR="5080">
              <a:lnSpc>
                <a:spcPts val="4200"/>
              </a:lnSpc>
              <a:spcBef>
                <a:spcPts val="140"/>
              </a:spcBef>
              <a:tabLst>
                <a:tab pos="4542155" algn="l"/>
              </a:tabLst>
            </a:pPr>
            <a:r>
              <a:rPr sz="3400" spc="25" dirty="0">
                <a:solidFill>
                  <a:srgbClr val="898989"/>
                </a:solidFill>
                <a:latin typeface="Calibri"/>
                <a:cs typeface="Calibri"/>
              </a:rPr>
              <a:t>T</a:t>
            </a:r>
            <a:r>
              <a:rPr sz="3400" spc="30" dirty="0">
                <a:solidFill>
                  <a:srgbClr val="898989"/>
                </a:solidFill>
                <a:latin typeface="Calibri"/>
                <a:cs typeface="Calibri"/>
              </a:rPr>
              <a:t>h</a:t>
            </a:r>
            <a:r>
              <a:rPr sz="3400" spc="25" dirty="0">
                <a:solidFill>
                  <a:srgbClr val="898989"/>
                </a:solidFill>
                <a:latin typeface="Calibri"/>
                <a:cs typeface="Calibri"/>
              </a:rPr>
              <a:t>a</a:t>
            </a:r>
            <a:r>
              <a:rPr sz="3400" spc="35" dirty="0">
                <a:solidFill>
                  <a:srgbClr val="898989"/>
                </a:solidFill>
                <a:latin typeface="Calibri"/>
                <a:cs typeface="Calibri"/>
              </a:rPr>
              <a:t>n</a:t>
            </a:r>
            <a:r>
              <a:rPr sz="3400" spc="-15" dirty="0">
                <a:solidFill>
                  <a:srgbClr val="898989"/>
                </a:solidFill>
                <a:latin typeface="Calibri"/>
                <a:cs typeface="Calibri"/>
              </a:rPr>
              <a:t>k</a:t>
            </a:r>
            <a:r>
              <a:rPr sz="3400" dirty="0">
                <a:solidFill>
                  <a:srgbClr val="898989"/>
                </a:solidFill>
                <a:latin typeface="Calibri"/>
                <a:cs typeface="Calibri"/>
              </a:rPr>
              <a:t>s</a:t>
            </a:r>
            <a:r>
              <a:rPr sz="3400" spc="25" dirty="0">
                <a:solidFill>
                  <a:srgbClr val="898989"/>
                </a:solidFill>
                <a:latin typeface="Calibri"/>
                <a:cs typeface="Calibri"/>
              </a:rPr>
              <a:t> </a:t>
            </a:r>
            <a:r>
              <a:rPr sz="3400" spc="-20" dirty="0">
                <a:solidFill>
                  <a:srgbClr val="898989"/>
                </a:solidFill>
                <a:latin typeface="Calibri"/>
                <a:cs typeface="Calibri"/>
              </a:rPr>
              <a:t>t</a:t>
            </a:r>
            <a:r>
              <a:rPr sz="3400" dirty="0">
                <a:solidFill>
                  <a:srgbClr val="898989"/>
                </a:solidFill>
                <a:latin typeface="Calibri"/>
                <a:cs typeface="Calibri"/>
              </a:rPr>
              <a:t>o</a:t>
            </a:r>
            <a:r>
              <a:rPr sz="3400" spc="35" dirty="0">
                <a:solidFill>
                  <a:srgbClr val="898989"/>
                </a:solidFill>
                <a:latin typeface="Calibri"/>
                <a:cs typeface="Calibri"/>
              </a:rPr>
              <a:t> </a:t>
            </a:r>
            <a:r>
              <a:rPr sz="3400" spc="25" dirty="0">
                <a:solidFill>
                  <a:srgbClr val="898989"/>
                </a:solidFill>
                <a:latin typeface="Calibri"/>
                <a:cs typeface="Calibri"/>
              </a:rPr>
              <a:t>Sa</a:t>
            </a:r>
            <a:r>
              <a:rPr sz="3400" spc="-40" dirty="0">
                <a:solidFill>
                  <a:srgbClr val="898989"/>
                </a:solidFill>
                <a:latin typeface="Calibri"/>
                <a:cs typeface="Calibri"/>
              </a:rPr>
              <a:t>r</a:t>
            </a:r>
            <a:r>
              <a:rPr sz="3400" spc="30" dirty="0">
                <a:solidFill>
                  <a:srgbClr val="898989"/>
                </a:solidFill>
                <a:latin typeface="Calibri"/>
                <a:cs typeface="Calibri"/>
              </a:rPr>
              <a:t>gu</a:t>
            </a:r>
            <a:r>
              <a:rPr sz="3400" dirty="0">
                <a:solidFill>
                  <a:srgbClr val="898989"/>
                </a:solidFill>
                <a:latin typeface="Calibri"/>
                <a:cs typeface="Calibri"/>
              </a:rPr>
              <a:t>r</a:t>
            </a:r>
            <a:r>
              <a:rPr sz="3400" spc="25" dirty="0">
                <a:solidFill>
                  <a:srgbClr val="898989"/>
                </a:solidFill>
                <a:latin typeface="Calibri"/>
                <a:cs typeface="Calibri"/>
              </a:rPr>
              <a:t> S</a:t>
            </a:r>
            <a:r>
              <a:rPr sz="3400" spc="10" dirty="0">
                <a:solidFill>
                  <a:srgbClr val="898989"/>
                </a:solidFill>
                <a:latin typeface="Calibri"/>
                <a:cs typeface="Calibri"/>
              </a:rPr>
              <a:t>ri</a:t>
            </a:r>
            <a:r>
              <a:rPr sz="3400" spc="30" dirty="0">
                <a:solidFill>
                  <a:srgbClr val="898989"/>
                </a:solidFill>
                <a:latin typeface="Calibri"/>
                <a:cs typeface="Calibri"/>
              </a:rPr>
              <a:t>h</a:t>
            </a:r>
            <a:r>
              <a:rPr sz="3400" spc="25" dirty="0">
                <a:solidFill>
                  <a:srgbClr val="898989"/>
                </a:solidFill>
                <a:latin typeface="Calibri"/>
                <a:cs typeface="Calibri"/>
              </a:rPr>
              <a:t>a</a:t>
            </a:r>
            <a:r>
              <a:rPr sz="3400" spc="10" dirty="0">
                <a:solidFill>
                  <a:srgbClr val="898989"/>
                </a:solidFill>
                <a:latin typeface="Calibri"/>
                <a:cs typeface="Calibri"/>
              </a:rPr>
              <a:t>ri</a:t>
            </a:r>
            <a:r>
              <a:rPr sz="3400" dirty="0">
                <a:solidFill>
                  <a:srgbClr val="898989"/>
                </a:solidFill>
                <a:latin typeface="Calibri"/>
                <a:cs typeface="Calibri"/>
              </a:rPr>
              <a:t>,</a:t>
            </a:r>
            <a:r>
              <a:rPr lang="en-US" sz="3400" dirty="0">
                <a:solidFill>
                  <a:srgbClr val="898989"/>
                </a:solidFill>
                <a:latin typeface="Calibri"/>
                <a:cs typeface="Calibri"/>
              </a:rPr>
              <a:t> </a:t>
            </a:r>
            <a:r>
              <a:rPr sz="3400" spc="25" dirty="0">
                <a:solidFill>
                  <a:srgbClr val="898989"/>
                </a:solidFill>
                <a:latin typeface="Calibri"/>
                <a:cs typeface="Calibri"/>
              </a:rPr>
              <a:t>A</a:t>
            </a:r>
            <a:r>
              <a:rPr sz="3400" spc="15" dirty="0">
                <a:solidFill>
                  <a:srgbClr val="898989"/>
                </a:solidFill>
                <a:latin typeface="Calibri"/>
                <a:cs typeface="Calibri"/>
              </a:rPr>
              <a:t>l</a:t>
            </a:r>
            <a:r>
              <a:rPr sz="3400" spc="-35" dirty="0">
                <a:solidFill>
                  <a:srgbClr val="898989"/>
                </a:solidFill>
                <a:latin typeface="Calibri"/>
                <a:cs typeface="Calibri"/>
              </a:rPr>
              <a:t>e</a:t>
            </a:r>
            <a:r>
              <a:rPr sz="3400" spc="-40" dirty="0">
                <a:solidFill>
                  <a:srgbClr val="898989"/>
                </a:solidFill>
                <a:latin typeface="Calibri"/>
                <a:cs typeface="Calibri"/>
              </a:rPr>
              <a:t>x</a:t>
            </a:r>
            <a:r>
              <a:rPr sz="3400" spc="25" dirty="0">
                <a:solidFill>
                  <a:srgbClr val="898989"/>
                </a:solidFill>
                <a:latin typeface="Calibri"/>
                <a:cs typeface="Calibri"/>
              </a:rPr>
              <a:t>a</a:t>
            </a:r>
            <a:r>
              <a:rPr sz="3400" spc="30" dirty="0">
                <a:solidFill>
                  <a:srgbClr val="898989"/>
                </a:solidFill>
                <a:latin typeface="Calibri"/>
                <a:cs typeface="Calibri"/>
              </a:rPr>
              <a:t>nd</a:t>
            </a:r>
            <a:r>
              <a:rPr sz="3400" spc="15" dirty="0">
                <a:solidFill>
                  <a:srgbClr val="898989"/>
                </a:solidFill>
                <a:latin typeface="Calibri"/>
                <a:cs typeface="Calibri"/>
              </a:rPr>
              <a:t>e</a:t>
            </a:r>
            <a:r>
              <a:rPr sz="3400" dirty="0">
                <a:solidFill>
                  <a:srgbClr val="898989"/>
                </a:solidFill>
                <a:latin typeface="Calibri"/>
                <a:cs typeface="Calibri"/>
              </a:rPr>
              <a:t>r  </a:t>
            </a:r>
            <a:r>
              <a:rPr sz="3400" spc="10" dirty="0">
                <a:solidFill>
                  <a:srgbClr val="898989"/>
                </a:solidFill>
                <a:latin typeface="Calibri"/>
                <a:cs typeface="Calibri"/>
              </a:rPr>
              <a:t>Ororbia, Christopher</a:t>
            </a:r>
            <a:r>
              <a:rPr sz="3400" spc="40" dirty="0">
                <a:solidFill>
                  <a:srgbClr val="898989"/>
                </a:solidFill>
                <a:latin typeface="Calibri"/>
                <a:cs typeface="Calibri"/>
              </a:rPr>
              <a:t> </a:t>
            </a:r>
            <a:r>
              <a:rPr sz="3400" spc="15" dirty="0" err="1">
                <a:solidFill>
                  <a:srgbClr val="898989"/>
                </a:solidFill>
                <a:latin typeface="Calibri"/>
                <a:cs typeface="Calibri"/>
              </a:rPr>
              <a:t>Olah</a:t>
            </a:r>
            <a:r>
              <a:rPr lang="en-US" sz="3400" spc="15" dirty="0">
                <a:solidFill>
                  <a:srgbClr val="898989"/>
                </a:solidFill>
                <a:latin typeface="Calibri"/>
                <a:cs typeface="Calibri"/>
              </a:rPr>
              <a:t>, Ray Mooney</a:t>
            </a:r>
            <a:endParaRPr sz="34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50262" y="847293"/>
            <a:ext cx="8597900" cy="695960"/>
          </a:xfrm>
          <a:prstGeom prst="rect">
            <a:avLst/>
          </a:prstGeom>
        </p:spPr>
        <p:txBody>
          <a:bodyPr vert="horz" wrap="square" lIns="0" tIns="12700" rIns="0" bIns="0" rtlCol="0">
            <a:spAutoFit/>
          </a:bodyPr>
          <a:lstStyle/>
          <a:p>
            <a:pPr marL="12700">
              <a:lnSpc>
                <a:spcPct val="100000"/>
              </a:lnSpc>
              <a:spcBef>
                <a:spcPts val="100"/>
              </a:spcBef>
            </a:pPr>
            <a:r>
              <a:rPr spc="-5" dirty="0"/>
              <a:t>Gradient </a:t>
            </a:r>
            <a:r>
              <a:rPr dirty="0"/>
              <a:t>is also sum over</a:t>
            </a:r>
            <a:r>
              <a:rPr spc="-80" dirty="0"/>
              <a:t> </a:t>
            </a:r>
            <a:r>
              <a:rPr dirty="0"/>
              <a:t>samples</a:t>
            </a:r>
          </a:p>
        </p:txBody>
      </p:sp>
      <p:sp>
        <p:nvSpPr>
          <p:cNvPr id="4" name="object 4"/>
          <p:cNvSpPr txBox="1"/>
          <p:nvPr/>
        </p:nvSpPr>
        <p:spPr>
          <a:xfrm>
            <a:off x="852978" y="1753754"/>
            <a:ext cx="7891145" cy="99568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For these additive </a:t>
            </a:r>
            <a:r>
              <a:rPr sz="3200" dirty="0">
                <a:solidFill>
                  <a:srgbClr val="3333CC"/>
                </a:solidFill>
                <a:latin typeface="Arial"/>
                <a:cs typeface="Arial"/>
              </a:rPr>
              <a:t>cost </a:t>
            </a:r>
            <a:r>
              <a:rPr sz="3200" spc="-5" dirty="0">
                <a:solidFill>
                  <a:srgbClr val="3333CC"/>
                </a:solidFill>
                <a:latin typeface="Arial"/>
                <a:cs typeface="Arial"/>
              </a:rPr>
              <a:t>functions, </a:t>
            </a:r>
            <a:r>
              <a:rPr sz="3200" dirty="0">
                <a:solidFill>
                  <a:srgbClr val="3333CC"/>
                </a:solidFill>
                <a:latin typeface="Arial"/>
                <a:cs typeface="Arial"/>
              </a:rPr>
              <a:t>gradient  descent requires</a:t>
            </a:r>
            <a:r>
              <a:rPr sz="3200" spc="-15" dirty="0">
                <a:solidFill>
                  <a:srgbClr val="3333CC"/>
                </a:solidFill>
                <a:latin typeface="Arial"/>
                <a:cs typeface="Arial"/>
              </a:rPr>
              <a:t> </a:t>
            </a:r>
            <a:r>
              <a:rPr sz="3200" spc="-5" dirty="0">
                <a:solidFill>
                  <a:srgbClr val="3333CC"/>
                </a:solidFill>
                <a:latin typeface="Arial"/>
                <a:cs typeface="Arial"/>
              </a:rPr>
              <a:t>computing</a:t>
            </a:r>
            <a:endParaRPr sz="3200">
              <a:latin typeface="Arial"/>
              <a:cs typeface="Arial"/>
            </a:endParaRPr>
          </a:p>
        </p:txBody>
      </p:sp>
      <p:sp>
        <p:nvSpPr>
          <p:cNvPr id="5" name="object 5"/>
          <p:cNvSpPr txBox="1"/>
          <p:nvPr/>
        </p:nvSpPr>
        <p:spPr>
          <a:xfrm>
            <a:off x="852978" y="3875670"/>
            <a:ext cx="8331200" cy="2188845"/>
          </a:xfrm>
          <a:prstGeom prst="rect">
            <a:avLst/>
          </a:prstGeom>
        </p:spPr>
        <p:txBody>
          <a:bodyPr vert="horz" wrap="square" lIns="0" tIns="121920" rIns="0" bIns="0" rtlCol="0">
            <a:spAutoFit/>
          </a:bodyPr>
          <a:lstStyle/>
          <a:p>
            <a:pPr marL="355600" indent="-342900">
              <a:lnSpc>
                <a:spcPct val="100000"/>
              </a:lnSpc>
              <a:spcBef>
                <a:spcPts val="960"/>
              </a:spcBef>
              <a:buChar char="•"/>
              <a:tabLst>
                <a:tab pos="354965" algn="l"/>
                <a:tab pos="355600" algn="l"/>
              </a:tabLst>
            </a:pPr>
            <a:r>
              <a:rPr sz="3200" spc="-5" dirty="0">
                <a:solidFill>
                  <a:srgbClr val="3333CC"/>
                </a:solidFill>
                <a:latin typeface="Arial"/>
                <a:cs typeface="Arial"/>
              </a:rPr>
              <a:t>Computational </a:t>
            </a:r>
            <a:r>
              <a:rPr sz="3200" dirty="0">
                <a:solidFill>
                  <a:srgbClr val="3333CC"/>
                </a:solidFill>
                <a:latin typeface="Arial"/>
                <a:cs typeface="Arial"/>
              </a:rPr>
              <a:t>cost of </a:t>
            </a:r>
            <a:r>
              <a:rPr sz="3200" spc="-5" dirty="0">
                <a:solidFill>
                  <a:srgbClr val="3333CC"/>
                </a:solidFill>
                <a:latin typeface="Arial"/>
                <a:cs typeface="Arial"/>
              </a:rPr>
              <a:t>this operation </a:t>
            </a:r>
            <a:r>
              <a:rPr sz="3200" dirty="0">
                <a:solidFill>
                  <a:srgbClr val="3333CC"/>
                </a:solidFill>
                <a:latin typeface="Arial"/>
                <a:cs typeface="Arial"/>
              </a:rPr>
              <a:t>is</a:t>
            </a:r>
            <a:r>
              <a:rPr sz="3200" spc="15" dirty="0">
                <a:solidFill>
                  <a:srgbClr val="3333CC"/>
                </a:solidFill>
                <a:latin typeface="Arial"/>
                <a:cs typeface="Arial"/>
              </a:rPr>
              <a:t> </a:t>
            </a:r>
            <a:r>
              <a:rPr sz="3200" i="1" spc="265" dirty="0">
                <a:latin typeface="Cambria"/>
                <a:cs typeface="Cambria"/>
              </a:rPr>
              <a:t>O</a:t>
            </a:r>
            <a:r>
              <a:rPr sz="3200" spc="265" dirty="0">
                <a:latin typeface="Calibri"/>
                <a:cs typeface="Calibri"/>
              </a:rPr>
              <a:t>(</a:t>
            </a:r>
            <a:r>
              <a:rPr sz="3200" i="1" spc="265" dirty="0">
                <a:latin typeface="Cambria"/>
                <a:cs typeface="Cambria"/>
              </a:rPr>
              <a:t>m</a:t>
            </a:r>
            <a:r>
              <a:rPr sz="3200" spc="265" dirty="0">
                <a:latin typeface="Calibri"/>
                <a:cs typeface="Calibri"/>
              </a:rPr>
              <a:t>)</a:t>
            </a:r>
            <a:endParaRPr sz="3200">
              <a:latin typeface="Calibri"/>
              <a:cs typeface="Calibri"/>
            </a:endParaRPr>
          </a:p>
          <a:p>
            <a:pPr marL="355600" marR="445770" indent="-342900">
              <a:lnSpc>
                <a:spcPct val="99400"/>
              </a:lnSpc>
              <a:spcBef>
                <a:spcPts val="880"/>
              </a:spcBef>
              <a:buChar char="•"/>
              <a:tabLst>
                <a:tab pos="354965" algn="l"/>
                <a:tab pos="355600" algn="l"/>
                <a:tab pos="7109459" algn="l"/>
              </a:tabLst>
            </a:pPr>
            <a:r>
              <a:rPr sz="3200" dirty="0">
                <a:solidFill>
                  <a:srgbClr val="3333CC"/>
                </a:solidFill>
                <a:latin typeface="Arial"/>
                <a:cs typeface="Arial"/>
              </a:rPr>
              <a:t>As </a:t>
            </a:r>
            <a:r>
              <a:rPr sz="3200" spc="-5" dirty="0">
                <a:solidFill>
                  <a:srgbClr val="3333CC"/>
                </a:solidFill>
                <a:latin typeface="Arial"/>
                <a:cs typeface="Arial"/>
              </a:rPr>
              <a:t>t</a:t>
            </a:r>
            <a:r>
              <a:rPr sz="3200" dirty="0">
                <a:solidFill>
                  <a:srgbClr val="3333CC"/>
                </a:solidFill>
                <a:latin typeface="Arial"/>
                <a:cs typeface="Arial"/>
              </a:rPr>
              <a:t>raining set</a:t>
            </a:r>
            <a:r>
              <a:rPr sz="3200" spc="-5" dirty="0">
                <a:solidFill>
                  <a:srgbClr val="3333CC"/>
                </a:solidFill>
                <a:latin typeface="Arial"/>
                <a:cs typeface="Arial"/>
              </a:rPr>
              <a:t> </a:t>
            </a:r>
            <a:r>
              <a:rPr sz="3200" dirty="0">
                <a:solidFill>
                  <a:srgbClr val="3333CC"/>
                </a:solidFill>
                <a:latin typeface="Arial"/>
                <a:cs typeface="Arial"/>
              </a:rPr>
              <a:t>size grows</a:t>
            </a:r>
            <a:r>
              <a:rPr sz="3200" spc="-5" dirty="0">
                <a:solidFill>
                  <a:srgbClr val="3333CC"/>
                </a:solidFill>
                <a:latin typeface="Arial"/>
                <a:cs typeface="Arial"/>
              </a:rPr>
              <a:t> t</a:t>
            </a:r>
            <a:r>
              <a:rPr sz="3200" dirty="0">
                <a:solidFill>
                  <a:srgbClr val="3333CC"/>
                </a:solidFill>
                <a:latin typeface="Arial"/>
                <a:cs typeface="Arial"/>
              </a:rPr>
              <a:t>o billions,	</a:t>
            </a:r>
            <a:r>
              <a:rPr sz="3200" spc="-5" dirty="0">
                <a:solidFill>
                  <a:srgbClr val="3333CC"/>
                </a:solidFill>
                <a:latin typeface="Arial"/>
                <a:cs typeface="Arial"/>
              </a:rPr>
              <a:t>t</a:t>
            </a:r>
            <a:r>
              <a:rPr sz="3200" dirty="0">
                <a:solidFill>
                  <a:srgbClr val="3333CC"/>
                </a:solidFill>
                <a:latin typeface="Arial"/>
                <a:cs typeface="Arial"/>
              </a:rPr>
              <a:t>ime  </a:t>
            </a:r>
            <a:r>
              <a:rPr sz="3200" spc="-5" dirty="0">
                <a:solidFill>
                  <a:srgbClr val="3333CC"/>
                </a:solidFill>
                <a:latin typeface="Arial"/>
                <a:cs typeface="Arial"/>
              </a:rPr>
              <a:t>taken for </a:t>
            </a:r>
            <a:r>
              <a:rPr sz="3200" dirty="0">
                <a:solidFill>
                  <a:srgbClr val="3333CC"/>
                </a:solidFill>
                <a:latin typeface="Arial"/>
                <a:cs typeface="Arial"/>
              </a:rPr>
              <a:t>single gradient </a:t>
            </a:r>
            <a:r>
              <a:rPr sz="3200" spc="-5" dirty="0">
                <a:solidFill>
                  <a:srgbClr val="3333CC"/>
                </a:solidFill>
                <a:latin typeface="Arial"/>
                <a:cs typeface="Arial"/>
              </a:rPr>
              <a:t>step </a:t>
            </a:r>
            <a:r>
              <a:rPr sz="3200" dirty="0">
                <a:solidFill>
                  <a:srgbClr val="3333CC"/>
                </a:solidFill>
                <a:latin typeface="Arial"/>
                <a:cs typeface="Arial"/>
              </a:rPr>
              <a:t>becomes  </a:t>
            </a:r>
            <a:r>
              <a:rPr sz="3200" spc="-5" dirty="0">
                <a:solidFill>
                  <a:srgbClr val="3333CC"/>
                </a:solidFill>
                <a:latin typeface="Arial"/>
                <a:cs typeface="Arial"/>
              </a:rPr>
              <a:t>prohibitively</a:t>
            </a:r>
            <a:r>
              <a:rPr sz="3200" spc="-10" dirty="0">
                <a:solidFill>
                  <a:srgbClr val="3333CC"/>
                </a:solidFill>
                <a:latin typeface="Arial"/>
                <a:cs typeface="Arial"/>
              </a:rPr>
              <a:t> </a:t>
            </a:r>
            <a:r>
              <a:rPr sz="3200" dirty="0">
                <a:solidFill>
                  <a:srgbClr val="3333CC"/>
                </a:solidFill>
                <a:latin typeface="Arial"/>
                <a:cs typeface="Arial"/>
              </a:rPr>
              <a:t>long</a:t>
            </a:r>
            <a:endParaRPr sz="3200">
              <a:latin typeface="Arial"/>
              <a:cs typeface="Arial"/>
            </a:endParaRPr>
          </a:p>
        </p:txBody>
      </p:sp>
      <p:pic>
        <p:nvPicPr>
          <p:cNvPr id="6" name="Picture 5">
            <a:extLst>
              <a:ext uri="{FF2B5EF4-FFF2-40B4-BE49-F238E27FC236}">
                <a16:creationId xmlns:a16="http://schemas.microsoft.com/office/drawing/2014/main" id="{7933CD38-C066-8945-B631-65571D8E4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00" y="2864481"/>
            <a:ext cx="5708650" cy="1164671"/>
          </a:xfrm>
          <a:prstGeom prst="rect">
            <a:avLst/>
          </a:prstGeom>
        </p:spPr>
      </p:pic>
    </p:spTree>
    <p:extLst>
      <p:ext uri="{BB962C8B-B14F-4D97-AF65-F5344CB8AC3E}">
        <p14:creationId xmlns:p14="http://schemas.microsoft.com/office/powerpoint/2010/main" val="11192097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82460" y="847293"/>
            <a:ext cx="4933315" cy="695960"/>
          </a:xfrm>
          <a:prstGeom prst="rect">
            <a:avLst/>
          </a:prstGeom>
        </p:spPr>
        <p:txBody>
          <a:bodyPr vert="horz" wrap="square" lIns="0" tIns="12700" rIns="0" bIns="0" rtlCol="0">
            <a:spAutoFit/>
          </a:bodyPr>
          <a:lstStyle/>
          <a:p>
            <a:pPr marL="12700">
              <a:lnSpc>
                <a:spcPct val="100000"/>
              </a:lnSpc>
              <a:spcBef>
                <a:spcPts val="100"/>
              </a:spcBef>
            </a:pPr>
            <a:r>
              <a:rPr spc="-5" dirty="0"/>
              <a:t>Other Output</a:t>
            </a:r>
            <a:r>
              <a:rPr spc="-50" dirty="0"/>
              <a:t> </a:t>
            </a:r>
            <a:r>
              <a:rPr spc="-5" dirty="0"/>
              <a:t>Types</a:t>
            </a:r>
          </a:p>
        </p:txBody>
      </p:sp>
      <p:sp>
        <p:nvSpPr>
          <p:cNvPr id="4" name="object 4"/>
          <p:cNvSpPr txBox="1"/>
          <p:nvPr/>
        </p:nvSpPr>
        <p:spPr>
          <a:xfrm>
            <a:off x="852978" y="1982354"/>
            <a:ext cx="8909050" cy="4566920"/>
          </a:xfrm>
          <a:prstGeom prst="rect">
            <a:avLst/>
          </a:prstGeom>
        </p:spPr>
        <p:txBody>
          <a:bodyPr vert="horz" wrap="square" lIns="0" tIns="33020" rIns="0" bIns="0" rtlCol="0">
            <a:spAutoFit/>
          </a:bodyPr>
          <a:lstStyle/>
          <a:p>
            <a:pPr marL="355600" marR="412115" indent="-342900">
              <a:lnSpc>
                <a:spcPts val="3800"/>
              </a:lnSpc>
              <a:spcBef>
                <a:spcPts val="260"/>
              </a:spcBef>
              <a:buChar char="•"/>
              <a:tabLst>
                <a:tab pos="354965" algn="l"/>
                <a:tab pos="355600" algn="l"/>
              </a:tabLst>
            </a:pPr>
            <a:r>
              <a:rPr sz="3200" dirty="0">
                <a:solidFill>
                  <a:srgbClr val="3333CC"/>
                </a:solidFill>
                <a:latin typeface="Arial"/>
                <a:cs typeface="Arial"/>
              </a:rPr>
              <a:t>Linear, Sigmoid and </a:t>
            </a:r>
            <a:r>
              <a:rPr sz="3200" spc="-5" dirty="0">
                <a:solidFill>
                  <a:srgbClr val="3333CC"/>
                </a:solidFill>
                <a:latin typeface="Arial"/>
                <a:cs typeface="Arial"/>
              </a:rPr>
              <a:t>Softmax output units </a:t>
            </a:r>
            <a:r>
              <a:rPr sz="3200" dirty="0">
                <a:solidFill>
                  <a:srgbClr val="3333CC"/>
                </a:solidFill>
                <a:latin typeface="Arial"/>
                <a:cs typeface="Arial"/>
              </a:rPr>
              <a:t>are  </a:t>
            </a:r>
            <a:r>
              <a:rPr sz="3200" spc="-5" dirty="0">
                <a:solidFill>
                  <a:srgbClr val="3333CC"/>
                </a:solidFill>
                <a:latin typeface="Arial"/>
                <a:cs typeface="Arial"/>
              </a:rPr>
              <a:t>the </a:t>
            </a:r>
            <a:r>
              <a:rPr sz="3200" dirty="0">
                <a:solidFill>
                  <a:srgbClr val="3333CC"/>
                </a:solidFill>
                <a:latin typeface="Arial"/>
                <a:cs typeface="Arial"/>
              </a:rPr>
              <a:t>most</a:t>
            </a:r>
            <a:r>
              <a:rPr sz="3200" spc="-5" dirty="0">
                <a:solidFill>
                  <a:srgbClr val="3333CC"/>
                </a:solidFill>
                <a:latin typeface="Arial"/>
                <a:cs typeface="Arial"/>
              </a:rPr>
              <a:t> </a:t>
            </a:r>
            <a:r>
              <a:rPr sz="3200" dirty="0">
                <a:solidFill>
                  <a:srgbClr val="3333CC"/>
                </a:solidFill>
                <a:latin typeface="Arial"/>
                <a:cs typeface="Arial"/>
              </a:rPr>
              <a:t>common</a:t>
            </a:r>
            <a:endParaRPr sz="3200" dirty="0">
              <a:latin typeface="Arial"/>
              <a:cs typeface="Arial"/>
            </a:endParaRPr>
          </a:p>
          <a:p>
            <a:pPr marL="355600" marR="321310" indent="-342900">
              <a:lnSpc>
                <a:spcPct val="100000"/>
              </a:lnSpc>
              <a:spcBef>
                <a:spcPts val="605"/>
              </a:spcBef>
              <a:buChar char="•"/>
              <a:tabLst>
                <a:tab pos="354965" algn="l"/>
                <a:tab pos="355600" algn="l"/>
              </a:tabLst>
            </a:pPr>
            <a:r>
              <a:rPr sz="3200" dirty="0">
                <a:solidFill>
                  <a:srgbClr val="3333CC"/>
                </a:solidFill>
                <a:latin typeface="Arial"/>
                <a:cs typeface="Arial"/>
              </a:rPr>
              <a:t>Neural </a:t>
            </a:r>
            <a:r>
              <a:rPr sz="3200" spc="-5" dirty="0">
                <a:solidFill>
                  <a:srgbClr val="3333CC"/>
                </a:solidFill>
                <a:latin typeface="Arial"/>
                <a:cs typeface="Arial"/>
              </a:rPr>
              <a:t>networks </a:t>
            </a:r>
            <a:r>
              <a:rPr sz="3200" dirty="0">
                <a:solidFill>
                  <a:srgbClr val="3333CC"/>
                </a:solidFill>
                <a:latin typeface="Arial"/>
                <a:cs typeface="Arial"/>
              </a:rPr>
              <a:t>can generalize </a:t>
            </a:r>
            <a:r>
              <a:rPr sz="3200" spc="-5" dirty="0">
                <a:solidFill>
                  <a:srgbClr val="3333CC"/>
                </a:solidFill>
                <a:latin typeface="Arial"/>
                <a:cs typeface="Arial"/>
              </a:rPr>
              <a:t>to </a:t>
            </a:r>
            <a:r>
              <a:rPr sz="3200" dirty="0">
                <a:solidFill>
                  <a:srgbClr val="3333CC"/>
                </a:solidFill>
                <a:latin typeface="Arial"/>
                <a:cs typeface="Arial"/>
              </a:rPr>
              <a:t>any kind</a:t>
            </a:r>
            <a:r>
              <a:rPr sz="3200" spc="-70" dirty="0">
                <a:solidFill>
                  <a:srgbClr val="3333CC"/>
                </a:solidFill>
                <a:latin typeface="Arial"/>
                <a:cs typeface="Arial"/>
              </a:rPr>
              <a:t> </a:t>
            </a:r>
            <a:r>
              <a:rPr sz="3200" dirty="0">
                <a:solidFill>
                  <a:srgbClr val="3333CC"/>
                </a:solidFill>
                <a:latin typeface="Arial"/>
                <a:cs typeface="Arial"/>
              </a:rPr>
              <a:t>of  </a:t>
            </a:r>
            <a:r>
              <a:rPr sz="3200" spc="-5" dirty="0">
                <a:solidFill>
                  <a:srgbClr val="3333CC"/>
                </a:solidFill>
                <a:latin typeface="Arial"/>
                <a:cs typeface="Arial"/>
              </a:rPr>
              <a:t>output</a:t>
            </a:r>
            <a:r>
              <a:rPr sz="3200" spc="-10" dirty="0">
                <a:solidFill>
                  <a:srgbClr val="3333CC"/>
                </a:solidFill>
                <a:latin typeface="Arial"/>
                <a:cs typeface="Arial"/>
              </a:rPr>
              <a:t> </a:t>
            </a:r>
            <a:r>
              <a:rPr sz="3200" dirty="0">
                <a:solidFill>
                  <a:srgbClr val="3333CC"/>
                </a:solidFill>
                <a:latin typeface="Arial"/>
                <a:cs typeface="Arial"/>
              </a:rPr>
              <a:t>layer</a:t>
            </a:r>
            <a:endParaRPr sz="3200" dirty="0">
              <a:latin typeface="Arial"/>
              <a:cs typeface="Arial"/>
            </a:endParaRPr>
          </a:p>
          <a:p>
            <a:pPr marL="355600" marR="5080" indent="-342900">
              <a:lnSpc>
                <a:spcPct val="99400"/>
              </a:lnSpc>
              <a:spcBef>
                <a:spcPts val="844"/>
              </a:spcBef>
              <a:buChar char="•"/>
              <a:tabLst>
                <a:tab pos="354965" algn="l"/>
                <a:tab pos="355600" algn="l"/>
              </a:tabLst>
            </a:pPr>
            <a:r>
              <a:rPr sz="3200" dirty="0">
                <a:solidFill>
                  <a:srgbClr val="3333CC"/>
                </a:solidFill>
                <a:latin typeface="Arial"/>
                <a:cs typeface="Arial"/>
              </a:rPr>
              <a:t>Principle of maximum likelihood provides a  guide </a:t>
            </a:r>
            <a:r>
              <a:rPr sz="3200" spc="-5" dirty="0">
                <a:solidFill>
                  <a:srgbClr val="3333CC"/>
                </a:solidFill>
                <a:latin typeface="Arial"/>
                <a:cs typeface="Arial"/>
              </a:rPr>
              <a:t>for </a:t>
            </a:r>
            <a:r>
              <a:rPr sz="3200" dirty="0">
                <a:solidFill>
                  <a:srgbClr val="3333CC"/>
                </a:solidFill>
                <a:latin typeface="Arial"/>
                <a:cs typeface="Arial"/>
              </a:rPr>
              <a:t>how </a:t>
            </a:r>
            <a:r>
              <a:rPr sz="3200" spc="-5" dirty="0">
                <a:solidFill>
                  <a:srgbClr val="3333CC"/>
                </a:solidFill>
                <a:latin typeface="Arial"/>
                <a:cs typeface="Arial"/>
              </a:rPr>
              <a:t>to </a:t>
            </a:r>
            <a:r>
              <a:rPr sz="3200" dirty="0">
                <a:solidFill>
                  <a:srgbClr val="3333CC"/>
                </a:solidFill>
                <a:latin typeface="Arial"/>
                <a:cs typeface="Arial"/>
              </a:rPr>
              <a:t>design a good cost </a:t>
            </a:r>
            <a:r>
              <a:rPr sz="3200" spc="-5" dirty="0">
                <a:solidFill>
                  <a:srgbClr val="3333CC"/>
                </a:solidFill>
                <a:latin typeface="Arial"/>
                <a:cs typeface="Arial"/>
              </a:rPr>
              <a:t>function for  </a:t>
            </a:r>
            <a:r>
              <a:rPr sz="3200" dirty="0">
                <a:solidFill>
                  <a:srgbClr val="3333CC"/>
                </a:solidFill>
                <a:latin typeface="Arial"/>
                <a:cs typeface="Arial"/>
              </a:rPr>
              <a:t>any </a:t>
            </a:r>
            <a:r>
              <a:rPr sz="3200" spc="-5" dirty="0">
                <a:solidFill>
                  <a:srgbClr val="3333CC"/>
                </a:solidFill>
                <a:latin typeface="Arial"/>
                <a:cs typeface="Arial"/>
              </a:rPr>
              <a:t>output</a:t>
            </a:r>
            <a:r>
              <a:rPr sz="3200" spc="-15" dirty="0">
                <a:solidFill>
                  <a:srgbClr val="3333CC"/>
                </a:solidFill>
                <a:latin typeface="Arial"/>
                <a:cs typeface="Arial"/>
              </a:rPr>
              <a:t> </a:t>
            </a:r>
            <a:r>
              <a:rPr sz="3200" dirty="0">
                <a:solidFill>
                  <a:srgbClr val="3333CC"/>
                </a:solidFill>
                <a:latin typeface="Arial"/>
                <a:cs typeface="Arial"/>
              </a:rPr>
              <a:t>layer</a:t>
            </a:r>
            <a:endParaRPr sz="3200" dirty="0">
              <a:latin typeface="Arial"/>
              <a:cs typeface="Arial"/>
            </a:endParaRPr>
          </a:p>
          <a:p>
            <a:pPr marL="748665" marR="462280" indent="-279400">
              <a:lnSpc>
                <a:spcPts val="3329"/>
              </a:lnSpc>
              <a:spcBef>
                <a:spcPts val="870"/>
              </a:spcBef>
              <a:tabLst>
                <a:tab pos="6957059" algn="l"/>
              </a:tabLst>
            </a:pPr>
            <a:r>
              <a:rPr sz="2800" dirty="0">
                <a:solidFill>
                  <a:srgbClr val="336600"/>
                </a:solidFill>
                <a:latin typeface="Arial"/>
                <a:cs typeface="Arial"/>
              </a:rPr>
              <a:t>– </a:t>
            </a:r>
            <a:r>
              <a:rPr sz="2800" spc="-5" dirty="0">
                <a:solidFill>
                  <a:srgbClr val="336600"/>
                </a:solidFill>
                <a:latin typeface="Arial"/>
                <a:cs typeface="Arial"/>
              </a:rPr>
              <a:t>If </a:t>
            </a:r>
            <a:r>
              <a:rPr sz="2800" dirty="0">
                <a:solidFill>
                  <a:srgbClr val="336600"/>
                </a:solidFill>
                <a:latin typeface="Arial"/>
                <a:cs typeface="Arial"/>
              </a:rPr>
              <a:t>we </a:t>
            </a:r>
            <a:r>
              <a:rPr sz="2800" spc="-5" dirty="0">
                <a:solidFill>
                  <a:srgbClr val="336600"/>
                </a:solidFill>
                <a:latin typeface="Arial"/>
                <a:cs typeface="Arial"/>
              </a:rPr>
              <a:t>define conditional</a:t>
            </a:r>
            <a:r>
              <a:rPr sz="2800" spc="5" dirty="0">
                <a:solidFill>
                  <a:srgbClr val="336600"/>
                </a:solidFill>
                <a:latin typeface="Arial"/>
                <a:cs typeface="Arial"/>
              </a:rPr>
              <a:t> </a:t>
            </a:r>
            <a:r>
              <a:rPr sz="2800" spc="-5" dirty="0">
                <a:solidFill>
                  <a:srgbClr val="336600"/>
                </a:solidFill>
                <a:latin typeface="Arial"/>
                <a:cs typeface="Arial"/>
              </a:rPr>
              <a:t>distribution</a:t>
            </a:r>
            <a:r>
              <a:rPr sz="2800" spc="15" dirty="0">
                <a:solidFill>
                  <a:srgbClr val="336600"/>
                </a:solidFill>
                <a:latin typeface="Arial"/>
                <a:cs typeface="Arial"/>
              </a:rPr>
              <a:t> </a:t>
            </a:r>
            <a:r>
              <a:rPr sz="2800" i="1" spc="-5" dirty="0">
                <a:latin typeface="Cambria"/>
                <a:cs typeface="Cambria"/>
              </a:rPr>
              <a:t>p</a:t>
            </a:r>
            <a:r>
              <a:rPr sz="2800" spc="-5" dirty="0">
                <a:latin typeface="Cambria"/>
                <a:cs typeface="Cambria"/>
              </a:rPr>
              <a:t>(</a:t>
            </a:r>
            <a:r>
              <a:rPr sz="2800" b="1" i="1" spc="-5" dirty="0" err="1">
                <a:latin typeface="Palatino Linotype"/>
                <a:cs typeface="Palatino Linotype"/>
              </a:rPr>
              <a:t>y</a:t>
            </a:r>
            <a:r>
              <a:rPr sz="2800" b="1" i="1" spc="-110" dirty="0" err="1">
                <a:latin typeface="Palatino Linotype"/>
                <a:cs typeface="Palatino Linotype"/>
              </a:rPr>
              <a:t>|x</a:t>
            </a:r>
            <a:r>
              <a:rPr sz="2800" spc="-110" dirty="0">
                <a:latin typeface="Cambria"/>
                <a:cs typeface="Cambria"/>
              </a:rPr>
              <a:t>)</a:t>
            </a:r>
            <a:r>
              <a:rPr sz="2800" spc="-110" dirty="0">
                <a:solidFill>
                  <a:srgbClr val="336600"/>
                </a:solidFill>
                <a:latin typeface="Arial"/>
                <a:cs typeface="Arial"/>
              </a:rPr>
              <a:t>,  </a:t>
            </a:r>
            <a:r>
              <a:rPr sz="2800" dirty="0">
                <a:solidFill>
                  <a:srgbClr val="336600"/>
                </a:solidFill>
                <a:latin typeface="Arial"/>
                <a:cs typeface="Arial"/>
              </a:rPr>
              <a:t>principle of maximum likelihood </a:t>
            </a:r>
            <a:r>
              <a:rPr sz="2800" spc="-5" dirty="0">
                <a:solidFill>
                  <a:srgbClr val="336600"/>
                </a:solidFill>
                <a:latin typeface="Arial"/>
                <a:cs typeface="Arial"/>
              </a:rPr>
              <a:t>suggests </a:t>
            </a:r>
            <a:r>
              <a:rPr sz="2800" dirty="0">
                <a:solidFill>
                  <a:srgbClr val="336600"/>
                </a:solidFill>
                <a:latin typeface="Arial"/>
                <a:cs typeface="Arial"/>
              </a:rPr>
              <a:t>we</a:t>
            </a:r>
            <a:r>
              <a:rPr sz="2800" spc="-75" dirty="0">
                <a:solidFill>
                  <a:srgbClr val="336600"/>
                </a:solidFill>
                <a:latin typeface="Arial"/>
                <a:cs typeface="Arial"/>
              </a:rPr>
              <a:t> </a:t>
            </a:r>
            <a:r>
              <a:rPr sz="2800" dirty="0">
                <a:solidFill>
                  <a:srgbClr val="336600"/>
                </a:solidFill>
                <a:latin typeface="Arial"/>
                <a:cs typeface="Arial"/>
              </a:rPr>
              <a:t>use</a:t>
            </a:r>
            <a:endParaRPr sz="2800" dirty="0">
              <a:latin typeface="Arial"/>
              <a:cs typeface="Arial"/>
            </a:endParaRPr>
          </a:p>
        </p:txBody>
      </p:sp>
      <p:sp>
        <p:nvSpPr>
          <p:cNvPr id="5" name="object 5"/>
          <p:cNvSpPr txBox="1"/>
          <p:nvPr/>
        </p:nvSpPr>
        <p:spPr>
          <a:xfrm>
            <a:off x="1547007" y="6614298"/>
            <a:ext cx="4923790" cy="452120"/>
          </a:xfrm>
          <a:prstGeom prst="rect">
            <a:avLst/>
          </a:prstGeom>
        </p:spPr>
        <p:txBody>
          <a:bodyPr vert="horz" wrap="square" lIns="0" tIns="12700" rIns="0" bIns="0" rtlCol="0">
            <a:spAutoFit/>
          </a:bodyPr>
          <a:lstStyle/>
          <a:p>
            <a:pPr marL="12700">
              <a:lnSpc>
                <a:spcPct val="100000"/>
              </a:lnSpc>
              <a:spcBef>
                <a:spcPts val="100"/>
              </a:spcBef>
              <a:tabLst>
                <a:tab pos="1232535" algn="l"/>
              </a:tabLst>
            </a:pPr>
            <a:r>
              <a:rPr sz="2800" spc="-20" dirty="0">
                <a:latin typeface="Cambria"/>
                <a:cs typeface="Cambria"/>
              </a:rPr>
              <a:t>log</a:t>
            </a:r>
            <a:r>
              <a:rPr sz="2800" spc="165" dirty="0">
                <a:latin typeface="Cambria"/>
                <a:cs typeface="Cambria"/>
              </a:rPr>
              <a:t> </a:t>
            </a:r>
            <a:r>
              <a:rPr sz="2800" i="1" spc="-5" dirty="0">
                <a:latin typeface="Cambria"/>
                <a:cs typeface="Cambria"/>
              </a:rPr>
              <a:t>p</a:t>
            </a:r>
            <a:r>
              <a:rPr sz="2800" spc="-5" dirty="0">
                <a:latin typeface="Cambria"/>
                <a:cs typeface="Cambria"/>
              </a:rPr>
              <a:t>(</a:t>
            </a:r>
            <a:r>
              <a:rPr sz="2800" b="1" i="1" spc="-5" dirty="0" err="1">
                <a:latin typeface="Palatino Linotype"/>
                <a:cs typeface="Palatino Linotype"/>
              </a:rPr>
              <a:t>y</a:t>
            </a:r>
            <a:r>
              <a:rPr sz="2800" b="1" i="1" spc="-150" dirty="0" err="1">
                <a:latin typeface="Palatino Linotype"/>
                <a:cs typeface="Palatino Linotype"/>
              </a:rPr>
              <a:t>|x</a:t>
            </a:r>
            <a:r>
              <a:rPr sz="2800" spc="-150" dirty="0">
                <a:latin typeface="Cambria"/>
                <a:cs typeface="Cambria"/>
              </a:rPr>
              <a:t>) </a:t>
            </a:r>
            <a:r>
              <a:rPr sz="2800" spc="-5" dirty="0">
                <a:solidFill>
                  <a:srgbClr val="336600"/>
                </a:solidFill>
                <a:latin typeface="Arial"/>
                <a:cs typeface="Arial"/>
              </a:rPr>
              <a:t>for </a:t>
            </a:r>
            <a:r>
              <a:rPr sz="2800" dirty="0">
                <a:solidFill>
                  <a:srgbClr val="336600"/>
                </a:solidFill>
                <a:latin typeface="Arial"/>
                <a:cs typeface="Arial"/>
              </a:rPr>
              <a:t>our cost</a:t>
            </a:r>
            <a:r>
              <a:rPr sz="2800" spc="-65" dirty="0">
                <a:solidFill>
                  <a:srgbClr val="336600"/>
                </a:solidFill>
                <a:latin typeface="Arial"/>
                <a:cs typeface="Arial"/>
              </a:rPr>
              <a:t> </a:t>
            </a:r>
            <a:r>
              <a:rPr sz="2800" spc="-5" dirty="0">
                <a:solidFill>
                  <a:srgbClr val="336600"/>
                </a:solidFill>
                <a:latin typeface="Arial"/>
                <a:cs typeface="Arial"/>
              </a:rPr>
              <a:t>function</a:t>
            </a:r>
            <a:endParaRPr sz="2800" dirty="0">
              <a:latin typeface="Arial"/>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42312" y="877773"/>
            <a:ext cx="8213725" cy="635000"/>
          </a:xfrm>
          <a:prstGeom prst="rect">
            <a:avLst/>
          </a:prstGeom>
        </p:spPr>
        <p:txBody>
          <a:bodyPr vert="horz" wrap="square" lIns="0" tIns="12700" rIns="0" bIns="0" rtlCol="0">
            <a:spAutoFit/>
          </a:bodyPr>
          <a:lstStyle/>
          <a:p>
            <a:pPr marL="12700">
              <a:lnSpc>
                <a:spcPct val="100000"/>
              </a:lnSpc>
              <a:spcBef>
                <a:spcPts val="100"/>
              </a:spcBef>
              <a:tabLst>
                <a:tab pos="2892425" algn="l"/>
                <a:tab pos="5574665" algn="l"/>
              </a:tabLst>
            </a:pPr>
            <a:r>
              <a:rPr sz="4000" spc="-5" dirty="0"/>
              <a:t>Determining	Distribution	Parameters</a:t>
            </a:r>
            <a:endParaRPr sz="4000"/>
          </a:p>
        </p:txBody>
      </p:sp>
      <p:sp>
        <p:nvSpPr>
          <p:cNvPr id="4" name="object 4"/>
          <p:cNvSpPr txBox="1"/>
          <p:nvPr/>
        </p:nvSpPr>
        <p:spPr>
          <a:xfrm>
            <a:off x="852978" y="1982354"/>
            <a:ext cx="8913495" cy="3726179"/>
          </a:xfrm>
          <a:prstGeom prst="rect">
            <a:avLst/>
          </a:prstGeom>
        </p:spPr>
        <p:txBody>
          <a:bodyPr vert="horz" wrap="square" lIns="0" tIns="33020" rIns="0" bIns="0" rtlCol="0">
            <a:spAutoFit/>
          </a:bodyPr>
          <a:lstStyle/>
          <a:p>
            <a:pPr marL="355600" marR="1750060" indent="-342900">
              <a:lnSpc>
                <a:spcPts val="3800"/>
              </a:lnSpc>
              <a:spcBef>
                <a:spcPts val="260"/>
              </a:spcBef>
              <a:buChar char="•"/>
              <a:tabLst>
                <a:tab pos="354965" algn="l"/>
                <a:tab pos="355600" algn="l"/>
                <a:tab pos="4862830" algn="l"/>
                <a:tab pos="5416550" algn="l"/>
              </a:tabLst>
            </a:pPr>
            <a:r>
              <a:rPr sz="3200" spc="-5" dirty="0">
                <a:solidFill>
                  <a:srgbClr val="3333CC"/>
                </a:solidFill>
                <a:latin typeface="Arial"/>
                <a:cs typeface="Arial"/>
              </a:rPr>
              <a:t>We </a:t>
            </a:r>
            <a:r>
              <a:rPr sz="3200" dirty="0">
                <a:solidFill>
                  <a:srgbClr val="3333CC"/>
                </a:solidFill>
                <a:latin typeface="Arial"/>
                <a:cs typeface="Arial"/>
              </a:rPr>
              <a:t>can </a:t>
            </a:r>
            <a:r>
              <a:rPr sz="3200" spc="-5" dirty="0">
                <a:solidFill>
                  <a:srgbClr val="3333CC"/>
                </a:solidFill>
                <a:latin typeface="Arial"/>
                <a:cs typeface="Arial"/>
              </a:rPr>
              <a:t>think </a:t>
            </a:r>
            <a:r>
              <a:rPr sz="3200" dirty="0">
                <a:solidFill>
                  <a:srgbClr val="3333CC"/>
                </a:solidFill>
                <a:latin typeface="Arial"/>
                <a:cs typeface="Arial"/>
              </a:rPr>
              <a:t>of </a:t>
            </a:r>
            <a:r>
              <a:rPr sz="3200" spc="-5" dirty="0">
                <a:solidFill>
                  <a:srgbClr val="3333CC"/>
                </a:solidFill>
                <a:latin typeface="Arial"/>
                <a:cs typeface="Arial"/>
              </a:rPr>
              <a:t>the </a:t>
            </a:r>
            <a:r>
              <a:rPr sz="3200" dirty="0">
                <a:solidFill>
                  <a:srgbClr val="3333CC"/>
                </a:solidFill>
                <a:latin typeface="Arial"/>
                <a:cs typeface="Arial"/>
              </a:rPr>
              <a:t>neural </a:t>
            </a:r>
            <a:r>
              <a:rPr sz="3200" spc="-5" dirty="0">
                <a:solidFill>
                  <a:srgbClr val="3333CC"/>
                </a:solidFill>
                <a:latin typeface="Arial"/>
                <a:cs typeface="Arial"/>
              </a:rPr>
              <a:t>network </a:t>
            </a:r>
            <a:r>
              <a:rPr sz="3200" dirty="0">
                <a:solidFill>
                  <a:srgbClr val="3333CC"/>
                </a:solidFill>
                <a:latin typeface="Arial"/>
                <a:cs typeface="Arial"/>
              </a:rPr>
              <a:t>as  </a:t>
            </a:r>
            <a:r>
              <a:rPr sz="3200" spc="-5" dirty="0">
                <a:solidFill>
                  <a:srgbClr val="3333CC"/>
                </a:solidFill>
                <a:latin typeface="Arial"/>
                <a:cs typeface="Arial"/>
              </a:rPr>
              <a:t>representing </a:t>
            </a:r>
            <a:r>
              <a:rPr sz="3200" dirty="0">
                <a:solidFill>
                  <a:srgbClr val="3333CC"/>
                </a:solidFill>
                <a:latin typeface="Arial"/>
                <a:cs typeface="Arial"/>
              </a:rPr>
              <a:t>a</a:t>
            </a:r>
            <a:r>
              <a:rPr sz="3200" spc="45" dirty="0">
                <a:solidFill>
                  <a:srgbClr val="3333CC"/>
                </a:solidFill>
                <a:latin typeface="Arial"/>
                <a:cs typeface="Arial"/>
              </a:rPr>
              <a:t> </a:t>
            </a:r>
            <a:r>
              <a:rPr sz="3200" spc="-5" dirty="0">
                <a:solidFill>
                  <a:srgbClr val="3333CC"/>
                </a:solidFill>
                <a:latin typeface="Arial"/>
                <a:cs typeface="Arial"/>
              </a:rPr>
              <a:t>function</a:t>
            </a:r>
            <a:r>
              <a:rPr sz="3200" spc="15" dirty="0">
                <a:solidFill>
                  <a:srgbClr val="3333CC"/>
                </a:solidFill>
                <a:latin typeface="Arial"/>
                <a:cs typeface="Arial"/>
              </a:rPr>
              <a:t> </a:t>
            </a:r>
            <a:r>
              <a:rPr sz="3200" i="1" spc="45" dirty="0">
                <a:latin typeface="Cambria"/>
                <a:cs typeface="Cambria"/>
              </a:rPr>
              <a:t>f	</a:t>
            </a:r>
            <a:r>
              <a:rPr sz="3200" spc="105" dirty="0">
                <a:latin typeface="Cambria"/>
                <a:cs typeface="Cambria"/>
              </a:rPr>
              <a:t>(</a:t>
            </a:r>
            <a:r>
              <a:rPr sz="3200" b="1" i="1" spc="105" dirty="0">
                <a:latin typeface="Palatino Linotype"/>
                <a:cs typeface="Palatino Linotype"/>
              </a:rPr>
              <a:t>x	</a:t>
            </a:r>
            <a:r>
              <a:rPr sz="3200" b="1" spc="5" dirty="0">
                <a:latin typeface="Calibri"/>
                <a:cs typeface="Calibri"/>
              </a:rPr>
              <a:t>;</a:t>
            </a:r>
            <a:r>
              <a:rPr sz="3200" b="1" spc="330" dirty="0">
                <a:latin typeface="Calibri"/>
                <a:cs typeface="Calibri"/>
              </a:rPr>
              <a:t> </a:t>
            </a:r>
            <a:r>
              <a:rPr sz="3200" b="1" spc="10" dirty="0">
                <a:latin typeface="Times New Roman"/>
                <a:cs typeface="Times New Roman"/>
              </a:rPr>
              <a:t>θ</a:t>
            </a:r>
            <a:r>
              <a:rPr sz="3200" spc="10" dirty="0">
                <a:latin typeface="Cambria"/>
                <a:cs typeface="Cambria"/>
              </a:rPr>
              <a:t>)</a:t>
            </a:r>
            <a:endParaRPr sz="3200">
              <a:latin typeface="Cambria"/>
              <a:cs typeface="Cambria"/>
            </a:endParaRPr>
          </a:p>
          <a:p>
            <a:pPr marL="355600" indent="-342900">
              <a:lnSpc>
                <a:spcPct val="100000"/>
              </a:lnSpc>
              <a:spcBef>
                <a:spcPts val="605"/>
              </a:spcBef>
              <a:buChar char="•"/>
              <a:tabLst>
                <a:tab pos="354965" algn="l"/>
                <a:tab pos="355600" algn="l"/>
              </a:tabLst>
            </a:pPr>
            <a:r>
              <a:rPr sz="3200" spc="-5" dirty="0">
                <a:solidFill>
                  <a:srgbClr val="3333CC"/>
                </a:solidFill>
                <a:latin typeface="Arial"/>
                <a:cs typeface="Arial"/>
              </a:rPr>
              <a:t>Outputs </a:t>
            </a:r>
            <a:r>
              <a:rPr sz="3200" dirty="0">
                <a:solidFill>
                  <a:srgbClr val="3333CC"/>
                </a:solidFill>
                <a:latin typeface="Arial"/>
                <a:cs typeface="Arial"/>
              </a:rPr>
              <a:t>are not direct </a:t>
            </a:r>
            <a:r>
              <a:rPr sz="3200" spc="-5" dirty="0">
                <a:solidFill>
                  <a:srgbClr val="3333CC"/>
                </a:solidFill>
                <a:latin typeface="Arial"/>
                <a:cs typeface="Arial"/>
              </a:rPr>
              <a:t>predictions </a:t>
            </a:r>
            <a:r>
              <a:rPr sz="3200" dirty="0">
                <a:solidFill>
                  <a:srgbClr val="3333CC"/>
                </a:solidFill>
                <a:latin typeface="Arial"/>
                <a:cs typeface="Arial"/>
              </a:rPr>
              <a:t>of value of</a:t>
            </a:r>
            <a:r>
              <a:rPr sz="3200" spc="-45" dirty="0">
                <a:solidFill>
                  <a:srgbClr val="3333CC"/>
                </a:solidFill>
                <a:latin typeface="Arial"/>
                <a:cs typeface="Arial"/>
              </a:rPr>
              <a:t> </a:t>
            </a:r>
            <a:r>
              <a:rPr sz="3200" b="1" i="1" spc="15" dirty="0">
                <a:latin typeface="Palatino Linotype"/>
                <a:cs typeface="Palatino Linotype"/>
              </a:rPr>
              <a:t>y</a:t>
            </a:r>
            <a:endParaRPr sz="3200">
              <a:latin typeface="Palatino Linotype"/>
              <a:cs typeface="Palatino Linotype"/>
            </a:endParaRPr>
          </a:p>
          <a:p>
            <a:pPr marL="355600" marR="5080" indent="-342900">
              <a:lnSpc>
                <a:spcPct val="100000"/>
              </a:lnSpc>
              <a:spcBef>
                <a:spcPts val="760"/>
              </a:spcBef>
              <a:buChar char="•"/>
              <a:tabLst>
                <a:tab pos="354965" algn="l"/>
                <a:tab pos="355600" algn="l"/>
                <a:tab pos="2061210" algn="l"/>
                <a:tab pos="2614930" algn="l"/>
              </a:tabLst>
            </a:pPr>
            <a:r>
              <a:rPr sz="3200" spc="-5" dirty="0">
                <a:solidFill>
                  <a:srgbClr val="3333CC"/>
                </a:solidFill>
                <a:latin typeface="Arial"/>
                <a:cs typeface="Arial"/>
              </a:rPr>
              <a:t>Instead</a:t>
            </a:r>
            <a:r>
              <a:rPr sz="3200" spc="10" dirty="0">
                <a:solidFill>
                  <a:srgbClr val="3333CC"/>
                </a:solidFill>
                <a:latin typeface="Arial"/>
                <a:cs typeface="Arial"/>
              </a:rPr>
              <a:t> </a:t>
            </a:r>
            <a:r>
              <a:rPr sz="3200" i="1" spc="45" dirty="0">
                <a:latin typeface="Cambria"/>
                <a:cs typeface="Cambria"/>
              </a:rPr>
              <a:t>f	</a:t>
            </a:r>
            <a:r>
              <a:rPr sz="3200" spc="105" dirty="0">
                <a:latin typeface="Cambria"/>
                <a:cs typeface="Cambria"/>
              </a:rPr>
              <a:t>(</a:t>
            </a:r>
            <a:r>
              <a:rPr sz="3200" b="1" i="1" spc="105" dirty="0">
                <a:latin typeface="Palatino Linotype"/>
                <a:cs typeface="Palatino Linotype"/>
              </a:rPr>
              <a:t>x	</a:t>
            </a:r>
            <a:r>
              <a:rPr sz="3200" b="1" spc="5" dirty="0">
                <a:latin typeface="Calibri"/>
                <a:cs typeface="Calibri"/>
              </a:rPr>
              <a:t>; </a:t>
            </a:r>
            <a:r>
              <a:rPr sz="3200" b="1" spc="185" dirty="0">
                <a:latin typeface="Times New Roman"/>
                <a:cs typeface="Times New Roman"/>
              </a:rPr>
              <a:t>θ</a:t>
            </a:r>
            <a:r>
              <a:rPr sz="3200" spc="185" dirty="0">
                <a:latin typeface="Cambria"/>
                <a:cs typeface="Cambria"/>
              </a:rPr>
              <a:t>)</a:t>
            </a:r>
            <a:r>
              <a:rPr sz="3200" spc="185" dirty="0">
                <a:solidFill>
                  <a:srgbClr val="3333CC"/>
                </a:solidFill>
                <a:latin typeface="Cambria"/>
                <a:cs typeface="Cambria"/>
              </a:rPr>
              <a:t>=</a:t>
            </a:r>
            <a:r>
              <a:rPr sz="3200" spc="185" dirty="0">
                <a:latin typeface="Times New Roman"/>
                <a:cs typeface="Times New Roman"/>
              </a:rPr>
              <a:t>ω </a:t>
            </a:r>
            <a:r>
              <a:rPr sz="3200" dirty="0">
                <a:solidFill>
                  <a:srgbClr val="3333CC"/>
                </a:solidFill>
                <a:latin typeface="Arial"/>
                <a:cs typeface="Arial"/>
              </a:rPr>
              <a:t>provides </a:t>
            </a:r>
            <a:r>
              <a:rPr sz="3200" spc="-5" dirty="0">
                <a:solidFill>
                  <a:srgbClr val="3333CC"/>
                </a:solidFill>
                <a:latin typeface="Arial"/>
                <a:cs typeface="Arial"/>
              </a:rPr>
              <a:t>the </a:t>
            </a:r>
            <a:r>
              <a:rPr sz="3200" i="1" spc="-5" dirty="0">
                <a:solidFill>
                  <a:srgbClr val="3333CC"/>
                </a:solidFill>
                <a:latin typeface="Arial"/>
                <a:cs typeface="Arial"/>
              </a:rPr>
              <a:t>parameters for  </a:t>
            </a:r>
            <a:r>
              <a:rPr sz="3200" i="1" dirty="0">
                <a:solidFill>
                  <a:srgbClr val="3333CC"/>
                </a:solidFill>
                <a:latin typeface="Arial"/>
                <a:cs typeface="Arial"/>
              </a:rPr>
              <a:t>a </a:t>
            </a:r>
            <a:r>
              <a:rPr sz="3200" i="1" spc="-5" dirty="0">
                <a:solidFill>
                  <a:srgbClr val="3333CC"/>
                </a:solidFill>
                <a:latin typeface="Arial"/>
                <a:cs typeface="Arial"/>
              </a:rPr>
              <a:t>distribution </a:t>
            </a:r>
            <a:r>
              <a:rPr sz="3200" dirty="0">
                <a:solidFill>
                  <a:srgbClr val="3333CC"/>
                </a:solidFill>
                <a:latin typeface="Arial"/>
                <a:cs typeface="Arial"/>
              </a:rPr>
              <a:t>over</a:t>
            </a:r>
            <a:r>
              <a:rPr sz="3200" spc="-10" dirty="0">
                <a:solidFill>
                  <a:srgbClr val="3333CC"/>
                </a:solidFill>
                <a:latin typeface="Arial"/>
                <a:cs typeface="Arial"/>
              </a:rPr>
              <a:t> </a:t>
            </a:r>
            <a:r>
              <a:rPr sz="3200" b="1" i="1" spc="15" dirty="0">
                <a:latin typeface="Palatino Linotype"/>
                <a:cs typeface="Palatino Linotype"/>
              </a:rPr>
              <a:t>y</a:t>
            </a:r>
            <a:endParaRPr sz="3200">
              <a:latin typeface="Palatino Linotype"/>
              <a:cs typeface="Palatino Linotype"/>
            </a:endParaRPr>
          </a:p>
          <a:p>
            <a:pPr marL="355600" indent="-342900">
              <a:lnSpc>
                <a:spcPts val="3835"/>
              </a:lnSpc>
              <a:spcBef>
                <a:spcPts val="819"/>
              </a:spcBef>
              <a:buChar char="•"/>
              <a:tabLst>
                <a:tab pos="354965" algn="l"/>
                <a:tab pos="355600" algn="l"/>
              </a:tabLst>
            </a:pPr>
            <a:r>
              <a:rPr sz="3200" spc="-5" dirty="0">
                <a:solidFill>
                  <a:srgbClr val="3333CC"/>
                </a:solidFill>
                <a:latin typeface="Arial"/>
                <a:cs typeface="Arial"/>
              </a:rPr>
              <a:t>Our </a:t>
            </a:r>
            <a:r>
              <a:rPr sz="3200" dirty="0">
                <a:solidFill>
                  <a:srgbClr val="3333CC"/>
                </a:solidFill>
                <a:latin typeface="Arial"/>
                <a:cs typeface="Arial"/>
              </a:rPr>
              <a:t>loss </a:t>
            </a:r>
            <a:r>
              <a:rPr sz="3200" spc="-5" dirty="0">
                <a:solidFill>
                  <a:srgbClr val="3333CC"/>
                </a:solidFill>
                <a:latin typeface="Arial"/>
                <a:cs typeface="Arial"/>
              </a:rPr>
              <a:t>function </a:t>
            </a:r>
            <a:r>
              <a:rPr sz="3200" dirty="0">
                <a:solidFill>
                  <a:srgbClr val="3333CC"/>
                </a:solidFill>
                <a:latin typeface="Arial"/>
                <a:cs typeface="Arial"/>
              </a:rPr>
              <a:t>can </a:t>
            </a:r>
            <a:r>
              <a:rPr sz="3200" spc="-5" dirty="0">
                <a:solidFill>
                  <a:srgbClr val="3333CC"/>
                </a:solidFill>
                <a:latin typeface="Arial"/>
                <a:cs typeface="Arial"/>
              </a:rPr>
              <a:t>then </a:t>
            </a:r>
            <a:r>
              <a:rPr sz="3200" dirty="0">
                <a:solidFill>
                  <a:srgbClr val="3333CC"/>
                </a:solidFill>
                <a:latin typeface="Arial"/>
                <a:cs typeface="Arial"/>
              </a:rPr>
              <a:t>be </a:t>
            </a:r>
            <a:r>
              <a:rPr sz="3200" spc="-5" dirty="0">
                <a:solidFill>
                  <a:srgbClr val="3333CC"/>
                </a:solidFill>
                <a:latin typeface="Arial"/>
                <a:cs typeface="Arial"/>
              </a:rPr>
              <a:t>interpreted</a:t>
            </a:r>
            <a:r>
              <a:rPr sz="3200" spc="5" dirty="0">
                <a:solidFill>
                  <a:srgbClr val="3333CC"/>
                </a:solidFill>
                <a:latin typeface="Arial"/>
                <a:cs typeface="Arial"/>
              </a:rPr>
              <a:t> </a:t>
            </a:r>
            <a:r>
              <a:rPr sz="3200" dirty="0">
                <a:solidFill>
                  <a:srgbClr val="3333CC"/>
                </a:solidFill>
                <a:latin typeface="Arial"/>
                <a:cs typeface="Arial"/>
              </a:rPr>
              <a:t>as</a:t>
            </a:r>
            <a:endParaRPr sz="3200">
              <a:latin typeface="Arial"/>
              <a:cs typeface="Arial"/>
            </a:endParaRPr>
          </a:p>
          <a:p>
            <a:pPr marL="355600">
              <a:lnSpc>
                <a:spcPts val="3835"/>
              </a:lnSpc>
              <a:tabLst>
                <a:tab pos="1885314" algn="l"/>
                <a:tab pos="2166620" algn="l"/>
              </a:tabLst>
            </a:pPr>
            <a:r>
              <a:rPr sz="3200" spc="-15" dirty="0">
                <a:latin typeface="Cambria"/>
                <a:cs typeface="Cambria"/>
              </a:rPr>
              <a:t>-log</a:t>
            </a:r>
            <a:r>
              <a:rPr sz="3200" spc="180" dirty="0">
                <a:latin typeface="Cambria"/>
                <a:cs typeface="Cambria"/>
              </a:rPr>
              <a:t> </a:t>
            </a:r>
            <a:r>
              <a:rPr sz="3200" i="1" spc="-5" dirty="0">
                <a:latin typeface="Cambria"/>
                <a:cs typeface="Cambria"/>
              </a:rPr>
              <a:t>p</a:t>
            </a:r>
            <a:r>
              <a:rPr sz="3200" spc="-5" dirty="0">
                <a:latin typeface="Cambria"/>
                <a:cs typeface="Cambria"/>
              </a:rPr>
              <a:t>(</a:t>
            </a:r>
            <a:r>
              <a:rPr sz="3200" b="1" i="1" spc="-5" dirty="0">
                <a:latin typeface="Palatino Linotype"/>
                <a:cs typeface="Palatino Linotype"/>
              </a:rPr>
              <a:t>y	</a:t>
            </a:r>
            <a:r>
              <a:rPr sz="3200" b="1" spc="5" dirty="0">
                <a:latin typeface="Calibri"/>
                <a:cs typeface="Calibri"/>
              </a:rPr>
              <a:t>;	</a:t>
            </a:r>
            <a:r>
              <a:rPr sz="3200" spc="50" dirty="0">
                <a:latin typeface="Times New Roman"/>
                <a:cs typeface="Times New Roman"/>
              </a:rPr>
              <a:t>ω</a:t>
            </a:r>
            <a:r>
              <a:rPr sz="3200" spc="50" dirty="0">
                <a:latin typeface="Cambria"/>
                <a:cs typeface="Cambria"/>
              </a:rPr>
              <a:t>(</a:t>
            </a:r>
            <a:r>
              <a:rPr sz="3200" b="1" i="1" spc="50" dirty="0">
                <a:latin typeface="Palatino Linotype"/>
                <a:cs typeface="Palatino Linotype"/>
              </a:rPr>
              <a:t>x</a:t>
            </a:r>
            <a:r>
              <a:rPr sz="3200" spc="50" dirty="0">
                <a:latin typeface="Cambria"/>
                <a:cs typeface="Cambria"/>
              </a:rPr>
              <a:t>)</a:t>
            </a:r>
            <a:r>
              <a:rPr sz="3200" spc="50" dirty="0">
                <a:solidFill>
                  <a:srgbClr val="3333CC"/>
                </a:solidFill>
                <a:latin typeface="Cambria"/>
                <a:cs typeface="Cambria"/>
              </a:rPr>
              <a:t>)</a:t>
            </a:r>
            <a:endParaRPr sz="3200">
              <a:latin typeface="Cambria"/>
              <a:cs typeface="Cambri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9539" y="615835"/>
            <a:ext cx="8637905" cy="635000"/>
          </a:xfrm>
          <a:prstGeom prst="rect">
            <a:avLst/>
          </a:prstGeom>
        </p:spPr>
        <p:txBody>
          <a:bodyPr vert="horz" wrap="square" lIns="0" tIns="12700" rIns="0" bIns="0" rtlCol="0">
            <a:spAutoFit/>
          </a:bodyPr>
          <a:lstStyle/>
          <a:p>
            <a:pPr marL="12700">
              <a:lnSpc>
                <a:spcPct val="100000"/>
              </a:lnSpc>
              <a:spcBef>
                <a:spcPts val="100"/>
              </a:spcBef>
              <a:tabLst>
                <a:tab pos="3006090" algn="l"/>
                <a:tab pos="3570604" algn="l"/>
                <a:tab pos="6252845" algn="l"/>
              </a:tabLst>
            </a:pPr>
            <a:r>
              <a:rPr sz="4000" dirty="0"/>
              <a:t>Ex:</a:t>
            </a:r>
            <a:r>
              <a:rPr sz="4000" spc="-5" dirty="0"/>
              <a:t> </a:t>
            </a:r>
            <a:r>
              <a:rPr sz="4000" dirty="0"/>
              <a:t>Learning	a	</a:t>
            </a:r>
            <a:r>
              <a:rPr sz="4000" spc="-5" dirty="0"/>
              <a:t>Distribution	Parameter</a:t>
            </a:r>
            <a:endParaRPr sz="4000"/>
          </a:p>
        </p:txBody>
      </p:sp>
      <p:sp>
        <p:nvSpPr>
          <p:cNvPr id="4" name="object 4"/>
          <p:cNvSpPr txBox="1"/>
          <p:nvPr/>
        </p:nvSpPr>
        <p:spPr>
          <a:xfrm>
            <a:off x="840278" y="1525154"/>
            <a:ext cx="8701405" cy="5509260"/>
          </a:xfrm>
          <a:prstGeom prst="rect">
            <a:avLst/>
          </a:prstGeom>
        </p:spPr>
        <p:txBody>
          <a:bodyPr vert="horz" wrap="square" lIns="0" tIns="33020" rIns="0" bIns="0" rtlCol="0">
            <a:spAutoFit/>
          </a:bodyPr>
          <a:lstStyle/>
          <a:p>
            <a:pPr marL="368300" marR="146685" indent="-342900" algn="just">
              <a:lnSpc>
                <a:spcPts val="3800"/>
              </a:lnSpc>
              <a:spcBef>
                <a:spcPts val="260"/>
              </a:spcBef>
              <a:buChar char="•"/>
              <a:tabLst>
                <a:tab pos="368300" algn="l"/>
              </a:tabLst>
            </a:pPr>
            <a:r>
              <a:rPr sz="3200" spc="-5" dirty="0">
                <a:solidFill>
                  <a:srgbClr val="3333CC"/>
                </a:solidFill>
                <a:latin typeface="Arial"/>
                <a:cs typeface="Arial"/>
              </a:rPr>
              <a:t>We </a:t>
            </a:r>
            <a:r>
              <a:rPr sz="3200" dirty="0">
                <a:solidFill>
                  <a:srgbClr val="3333CC"/>
                </a:solidFill>
                <a:latin typeface="Arial"/>
                <a:cs typeface="Arial"/>
              </a:rPr>
              <a:t>wish </a:t>
            </a:r>
            <a:r>
              <a:rPr sz="3200" spc="-5" dirty="0">
                <a:solidFill>
                  <a:srgbClr val="3333CC"/>
                </a:solidFill>
                <a:latin typeface="Arial"/>
                <a:cs typeface="Arial"/>
              </a:rPr>
              <a:t>to </a:t>
            </a:r>
            <a:r>
              <a:rPr sz="3200" dirty="0">
                <a:solidFill>
                  <a:srgbClr val="3333CC"/>
                </a:solidFill>
                <a:latin typeface="Arial"/>
                <a:cs typeface="Arial"/>
              </a:rPr>
              <a:t>learn </a:t>
            </a:r>
            <a:r>
              <a:rPr sz="3200" spc="-5" dirty="0">
                <a:solidFill>
                  <a:srgbClr val="3333CC"/>
                </a:solidFill>
                <a:latin typeface="Arial"/>
                <a:cs typeface="Arial"/>
              </a:rPr>
              <a:t>the </a:t>
            </a:r>
            <a:r>
              <a:rPr sz="3200" dirty="0">
                <a:solidFill>
                  <a:srgbClr val="3333CC"/>
                </a:solidFill>
                <a:latin typeface="Arial"/>
                <a:cs typeface="Arial"/>
              </a:rPr>
              <a:t>variance of a </a:t>
            </a:r>
            <a:r>
              <a:rPr sz="3200" spc="-5" dirty="0">
                <a:solidFill>
                  <a:srgbClr val="3333CC"/>
                </a:solidFill>
                <a:latin typeface="Arial"/>
                <a:cs typeface="Arial"/>
              </a:rPr>
              <a:t>conditional  Gaussian </a:t>
            </a:r>
            <a:r>
              <a:rPr sz="3200" dirty="0">
                <a:solidFill>
                  <a:srgbClr val="3333CC"/>
                </a:solidFill>
                <a:latin typeface="Arial"/>
                <a:cs typeface="Arial"/>
              </a:rPr>
              <a:t>of </a:t>
            </a:r>
            <a:r>
              <a:rPr sz="3200" b="1" i="1" spc="15" dirty="0">
                <a:latin typeface="Palatino Linotype"/>
                <a:cs typeface="Palatino Linotype"/>
              </a:rPr>
              <a:t>y </a:t>
            </a:r>
            <a:r>
              <a:rPr sz="3200" dirty="0">
                <a:solidFill>
                  <a:srgbClr val="3333CC"/>
                </a:solidFill>
                <a:latin typeface="Arial"/>
                <a:cs typeface="Arial"/>
              </a:rPr>
              <a:t>given</a:t>
            </a:r>
            <a:r>
              <a:rPr sz="3200" spc="55" dirty="0">
                <a:solidFill>
                  <a:srgbClr val="3333CC"/>
                </a:solidFill>
                <a:latin typeface="Arial"/>
                <a:cs typeface="Arial"/>
              </a:rPr>
              <a:t> </a:t>
            </a:r>
            <a:r>
              <a:rPr sz="3200" b="1" i="1" spc="190" dirty="0">
                <a:latin typeface="Palatino Linotype"/>
                <a:cs typeface="Palatino Linotype"/>
              </a:rPr>
              <a:t>x</a:t>
            </a:r>
            <a:endParaRPr sz="3200" dirty="0">
              <a:latin typeface="Palatino Linotype"/>
              <a:cs typeface="Palatino Linotype"/>
            </a:endParaRPr>
          </a:p>
          <a:p>
            <a:pPr marL="368300" indent="-342900" algn="just">
              <a:lnSpc>
                <a:spcPct val="100000"/>
              </a:lnSpc>
              <a:spcBef>
                <a:spcPts val="605"/>
              </a:spcBef>
              <a:buChar char="•"/>
              <a:tabLst>
                <a:tab pos="368300" algn="l"/>
              </a:tabLst>
            </a:pPr>
            <a:r>
              <a:rPr sz="3200" dirty="0">
                <a:solidFill>
                  <a:srgbClr val="3333CC"/>
                </a:solidFill>
                <a:latin typeface="Arial"/>
                <a:cs typeface="Arial"/>
              </a:rPr>
              <a:t>Simple case: variance </a:t>
            </a:r>
            <a:r>
              <a:rPr sz="3200" spc="-50" dirty="0">
                <a:solidFill>
                  <a:srgbClr val="434DD6"/>
                </a:solidFill>
                <a:latin typeface="Times New Roman"/>
                <a:cs typeface="Times New Roman"/>
              </a:rPr>
              <a:t>σ</a:t>
            </a:r>
            <a:r>
              <a:rPr sz="3150" spc="-75" baseline="25132" dirty="0">
                <a:solidFill>
                  <a:srgbClr val="3333CC"/>
                </a:solidFill>
                <a:latin typeface="Cambria"/>
                <a:cs typeface="Cambria"/>
              </a:rPr>
              <a:t>2 </a:t>
            </a:r>
            <a:r>
              <a:rPr sz="3200" dirty="0">
                <a:solidFill>
                  <a:srgbClr val="3333CC"/>
                </a:solidFill>
                <a:latin typeface="Arial"/>
                <a:cs typeface="Arial"/>
              </a:rPr>
              <a:t>is</a:t>
            </a:r>
            <a:r>
              <a:rPr sz="3200" spc="30" dirty="0">
                <a:solidFill>
                  <a:srgbClr val="3333CC"/>
                </a:solidFill>
                <a:latin typeface="Arial"/>
                <a:cs typeface="Arial"/>
              </a:rPr>
              <a:t> </a:t>
            </a:r>
            <a:r>
              <a:rPr sz="3200" spc="-5" dirty="0">
                <a:solidFill>
                  <a:srgbClr val="3333CC"/>
                </a:solidFill>
                <a:latin typeface="Arial"/>
                <a:cs typeface="Arial"/>
              </a:rPr>
              <a:t>constant</a:t>
            </a:r>
            <a:endParaRPr sz="3200" dirty="0">
              <a:latin typeface="Arial"/>
              <a:cs typeface="Arial"/>
            </a:endParaRPr>
          </a:p>
          <a:p>
            <a:pPr marL="761365" marR="436880" lvl="1" indent="-279400" algn="just">
              <a:lnSpc>
                <a:spcPct val="100099"/>
              </a:lnSpc>
              <a:spcBef>
                <a:spcPts val="660"/>
              </a:spcBef>
              <a:buChar char="–"/>
              <a:tabLst>
                <a:tab pos="768350" algn="l"/>
              </a:tabLst>
            </a:pPr>
            <a:r>
              <a:rPr sz="2800" dirty="0">
                <a:solidFill>
                  <a:srgbClr val="336600"/>
                </a:solidFill>
                <a:latin typeface="Arial"/>
                <a:cs typeface="Arial"/>
              </a:rPr>
              <a:t>Has </a:t>
            </a:r>
            <a:r>
              <a:rPr sz="2800" spc="-5" dirty="0">
                <a:solidFill>
                  <a:srgbClr val="336600"/>
                </a:solidFill>
                <a:latin typeface="Arial"/>
                <a:cs typeface="Arial"/>
              </a:rPr>
              <a:t>closed-form </a:t>
            </a:r>
            <a:r>
              <a:rPr sz="2800" dirty="0">
                <a:solidFill>
                  <a:srgbClr val="336600"/>
                </a:solidFill>
                <a:latin typeface="Arial"/>
                <a:cs typeface="Arial"/>
              </a:rPr>
              <a:t>expression: empirical mean of  squared </a:t>
            </a:r>
            <a:r>
              <a:rPr sz="2800" spc="-5" dirty="0">
                <a:solidFill>
                  <a:srgbClr val="336600"/>
                </a:solidFill>
                <a:latin typeface="Arial"/>
                <a:cs typeface="Arial"/>
              </a:rPr>
              <a:t>difference between observations </a:t>
            </a:r>
            <a:r>
              <a:rPr sz="2800" b="1" i="1" spc="15" dirty="0">
                <a:latin typeface="Palatino Linotype"/>
                <a:cs typeface="Palatino Linotype"/>
              </a:rPr>
              <a:t>y </a:t>
            </a:r>
            <a:r>
              <a:rPr sz="2800" spc="-5" dirty="0">
                <a:solidFill>
                  <a:srgbClr val="336600"/>
                </a:solidFill>
                <a:latin typeface="Arial"/>
                <a:cs typeface="Arial"/>
              </a:rPr>
              <a:t>and  their expected </a:t>
            </a:r>
            <a:r>
              <a:rPr sz="2800" dirty="0">
                <a:solidFill>
                  <a:srgbClr val="336600"/>
                </a:solidFill>
                <a:latin typeface="Arial"/>
                <a:cs typeface="Arial"/>
              </a:rPr>
              <a:t>value</a:t>
            </a:r>
            <a:endParaRPr sz="2800" dirty="0">
              <a:latin typeface="Arial"/>
              <a:cs typeface="Arial"/>
            </a:endParaRPr>
          </a:p>
          <a:p>
            <a:pPr marL="768350" lvl="1" indent="-286385" algn="just">
              <a:lnSpc>
                <a:spcPct val="100000"/>
              </a:lnSpc>
              <a:spcBef>
                <a:spcPts val="715"/>
              </a:spcBef>
              <a:buChar char="–"/>
              <a:tabLst>
                <a:tab pos="768350" algn="l"/>
              </a:tabLst>
            </a:pPr>
            <a:r>
              <a:rPr sz="2800" spc="-5" dirty="0">
                <a:solidFill>
                  <a:srgbClr val="336600"/>
                </a:solidFill>
                <a:latin typeface="Arial"/>
                <a:cs typeface="Arial"/>
              </a:rPr>
              <a:t>Computationally </a:t>
            </a:r>
            <a:r>
              <a:rPr sz="2800" dirty="0">
                <a:solidFill>
                  <a:srgbClr val="336600"/>
                </a:solidFill>
                <a:latin typeface="Arial"/>
                <a:cs typeface="Arial"/>
              </a:rPr>
              <a:t>more expensive</a:t>
            </a:r>
            <a:r>
              <a:rPr sz="2800" spc="-10" dirty="0">
                <a:solidFill>
                  <a:srgbClr val="336600"/>
                </a:solidFill>
                <a:latin typeface="Arial"/>
                <a:cs typeface="Arial"/>
              </a:rPr>
              <a:t> </a:t>
            </a:r>
            <a:r>
              <a:rPr sz="2800" dirty="0">
                <a:solidFill>
                  <a:srgbClr val="336600"/>
                </a:solidFill>
                <a:latin typeface="Arial"/>
                <a:cs typeface="Arial"/>
              </a:rPr>
              <a:t>approach</a:t>
            </a:r>
            <a:endParaRPr sz="2800" dirty="0">
              <a:latin typeface="Arial"/>
              <a:cs typeface="Arial"/>
            </a:endParaRPr>
          </a:p>
          <a:p>
            <a:pPr marL="1168400" lvl="2" indent="-229235" algn="just">
              <a:lnSpc>
                <a:spcPct val="100000"/>
              </a:lnSpc>
              <a:spcBef>
                <a:spcPts val="545"/>
              </a:spcBef>
              <a:buChar char="•"/>
              <a:tabLst>
                <a:tab pos="1168400" algn="l"/>
              </a:tabLst>
            </a:pPr>
            <a:r>
              <a:rPr sz="2400" dirty="0">
                <a:solidFill>
                  <a:srgbClr val="660066"/>
                </a:solidFill>
                <a:latin typeface="Arial"/>
                <a:cs typeface="Arial"/>
              </a:rPr>
              <a:t>Does not require </a:t>
            </a:r>
            <a:r>
              <a:rPr sz="2400" spc="-5" dirty="0">
                <a:solidFill>
                  <a:srgbClr val="660066"/>
                </a:solidFill>
                <a:latin typeface="Arial"/>
                <a:cs typeface="Arial"/>
              </a:rPr>
              <a:t>writing </a:t>
            </a:r>
            <a:r>
              <a:rPr sz="2400" dirty="0">
                <a:solidFill>
                  <a:srgbClr val="660066"/>
                </a:solidFill>
                <a:latin typeface="Arial"/>
                <a:cs typeface="Arial"/>
              </a:rPr>
              <a:t>special-case</a:t>
            </a:r>
            <a:r>
              <a:rPr sz="2400" spc="-20" dirty="0">
                <a:solidFill>
                  <a:srgbClr val="660066"/>
                </a:solidFill>
                <a:latin typeface="Arial"/>
                <a:cs typeface="Arial"/>
              </a:rPr>
              <a:t> </a:t>
            </a:r>
            <a:r>
              <a:rPr sz="2400" dirty="0">
                <a:solidFill>
                  <a:srgbClr val="660066"/>
                </a:solidFill>
                <a:latin typeface="Arial"/>
                <a:cs typeface="Arial"/>
              </a:rPr>
              <a:t>code</a:t>
            </a:r>
            <a:endParaRPr sz="2400" dirty="0">
              <a:latin typeface="Arial"/>
              <a:cs typeface="Arial"/>
            </a:endParaRPr>
          </a:p>
          <a:p>
            <a:pPr marL="1168400" lvl="2" indent="-229235" algn="just">
              <a:lnSpc>
                <a:spcPts val="2850"/>
              </a:lnSpc>
              <a:spcBef>
                <a:spcPts val="620"/>
              </a:spcBef>
              <a:buChar char="•"/>
              <a:tabLst>
                <a:tab pos="1168400" algn="l"/>
              </a:tabLst>
            </a:pPr>
            <a:r>
              <a:rPr sz="2400" spc="-5" dirty="0">
                <a:solidFill>
                  <a:srgbClr val="660066"/>
                </a:solidFill>
                <a:latin typeface="Arial"/>
                <a:cs typeface="Arial"/>
              </a:rPr>
              <a:t>Include </a:t>
            </a:r>
            <a:r>
              <a:rPr sz="2400" dirty="0">
                <a:solidFill>
                  <a:srgbClr val="660066"/>
                </a:solidFill>
                <a:latin typeface="Arial"/>
                <a:cs typeface="Arial"/>
              </a:rPr>
              <a:t>variance as one of </a:t>
            </a:r>
            <a:r>
              <a:rPr sz="2400" spc="-5" dirty="0">
                <a:solidFill>
                  <a:srgbClr val="660066"/>
                </a:solidFill>
                <a:latin typeface="Arial"/>
                <a:cs typeface="Arial"/>
              </a:rPr>
              <a:t>the properties </a:t>
            </a:r>
            <a:r>
              <a:rPr sz="2400" dirty="0">
                <a:solidFill>
                  <a:srgbClr val="660066"/>
                </a:solidFill>
                <a:latin typeface="Arial"/>
                <a:cs typeface="Arial"/>
              </a:rPr>
              <a:t>of</a:t>
            </a:r>
            <a:r>
              <a:rPr sz="2400" spc="20" dirty="0">
                <a:solidFill>
                  <a:srgbClr val="660066"/>
                </a:solidFill>
                <a:latin typeface="Arial"/>
                <a:cs typeface="Arial"/>
              </a:rPr>
              <a:t> </a:t>
            </a:r>
            <a:r>
              <a:rPr sz="2400" spc="-5" dirty="0">
                <a:solidFill>
                  <a:srgbClr val="660066"/>
                </a:solidFill>
                <a:latin typeface="Arial"/>
                <a:cs typeface="Arial"/>
              </a:rPr>
              <a:t>distribution</a:t>
            </a:r>
            <a:endParaRPr sz="2400" dirty="0">
              <a:latin typeface="Arial"/>
              <a:cs typeface="Arial"/>
            </a:endParaRPr>
          </a:p>
          <a:p>
            <a:pPr marL="1167765" algn="just">
              <a:lnSpc>
                <a:spcPts val="2850"/>
              </a:lnSpc>
            </a:pPr>
            <a:r>
              <a:rPr sz="2400" i="1" spc="-5" dirty="0">
                <a:latin typeface="Cambria"/>
                <a:cs typeface="Cambria"/>
              </a:rPr>
              <a:t>p</a:t>
            </a:r>
            <a:r>
              <a:rPr sz="2400" spc="-5" dirty="0">
                <a:latin typeface="Cambria"/>
                <a:cs typeface="Cambria"/>
              </a:rPr>
              <a:t>(</a:t>
            </a:r>
            <a:r>
              <a:rPr sz="2400" b="1" i="1" spc="-5" dirty="0">
                <a:latin typeface="Palatino Linotype"/>
                <a:cs typeface="Palatino Linotype"/>
              </a:rPr>
              <a:t>y </a:t>
            </a:r>
            <a:r>
              <a:rPr sz="2400" b="1" i="1" spc="-125" dirty="0">
                <a:latin typeface="Palatino Linotype"/>
                <a:cs typeface="Palatino Linotype"/>
              </a:rPr>
              <a:t>|x</a:t>
            </a:r>
            <a:r>
              <a:rPr sz="2400" spc="-125" dirty="0">
                <a:latin typeface="Cambria"/>
                <a:cs typeface="Cambria"/>
              </a:rPr>
              <a:t>) </a:t>
            </a:r>
            <a:r>
              <a:rPr sz="2400" spc="-5" dirty="0">
                <a:solidFill>
                  <a:srgbClr val="660066"/>
                </a:solidFill>
                <a:latin typeface="Arial"/>
                <a:cs typeface="Arial"/>
              </a:rPr>
              <a:t>that </a:t>
            </a:r>
            <a:r>
              <a:rPr sz="2400" dirty="0">
                <a:solidFill>
                  <a:srgbClr val="660066"/>
                </a:solidFill>
                <a:latin typeface="Arial"/>
                <a:cs typeface="Arial"/>
              </a:rPr>
              <a:t>is </a:t>
            </a:r>
            <a:r>
              <a:rPr sz="2400" spc="-5" dirty="0">
                <a:solidFill>
                  <a:srgbClr val="660066"/>
                </a:solidFill>
                <a:latin typeface="Arial"/>
                <a:cs typeface="Arial"/>
              </a:rPr>
              <a:t>controlled </a:t>
            </a:r>
            <a:r>
              <a:rPr sz="2400" dirty="0">
                <a:solidFill>
                  <a:srgbClr val="660066"/>
                </a:solidFill>
                <a:latin typeface="Arial"/>
                <a:cs typeface="Arial"/>
              </a:rPr>
              <a:t>by </a:t>
            </a:r>
            <a:r>
              <a:rPr sz="2400" dirty="0">
                <a:latin typeface="Times New Roman"/>
                <a:cs typeface="Times New Roman"/>
              </a:rPr>
              <a:t>ω </a:t>
            </a:r>
            <a:r>
              <a:rPr sz="2400" dirty="0">
                <a:latin typeface="Arial"/>
                <a:cs typeface="Arial"/>
              </a:rPr>
              <a:t>= </a:t>
            </a:r>
            <a:r>
              <a:rPr sz="2400" i="1" spc="30" dirty="0">
                <a:latin typeface="Cambria"/>
                <a:cs typeface="Cambria"/>
              </a:rPr>
              <a:t>f </a:t>
            </a:r>
            <a:r>
              <a:rPr sz="2400" spc="80" dirty="0">
                <a:latin typeface="Cambria"/>
                <a:cs typeface="Cambria"/>
              </a:rPr>
              <a:t>(</a:t>
            </a:r>
            <a:r>
              <a:rPr sz="2400" b="1" i="1" spc="80" dirty="0">
                <a:latin typeface="Palatino Linotype"/>
                <a:cs typeface="Palatino Linotype"/>
              </a:rPr>
              <a:t>x </a:t>
            </a:r>
            <a:r>
              <a:rPr sz="2400" b="1" spc="5" dirty="0">
                <a:latin typeface="Calibri"/>
                <a:cs typeface="Calibri"/>
              </a:rPr>
              <a:t>;</a:t>
            </a:r>
            <a:r>
              <a:rPr sz="2400" b="1" spc="95" dirty="0">
                <a:latin typeface="Calibri"/>
                <a:cs typeface="Calibri"/>
              </a:rPr>
              <a:t> </a:t>
            </a:r>
            <a:r>
              <a:rPr sz="2400" b="1" spc="5" dirty="0">
                <a:latin typeface="Times New Roman"/>
                <a:cs typeface="Times New Roman"/>
              </a:rPr>
              <a:t>θ</a:t>
            </a:r>
            <a:r>
              <a:rPr sz="2400" spc="5" dirty="0">
                <a:latin typeface="Cambria"/>
                <a:cs typeface="Cambria"/>
              </a:rPr>
              <a:t>)</a:t>
            </a:r>
            <a:endParaRPr sz="2400" dirty="0">
              <a:latin typeface="Cambria"/>
              <a:cs typeface="Cambria"/>
            </a:endParaRPr>
          </a:p>
          <a:p>
            <a:pPr marL="1167765" marR="17780" lvl="2" indent="-228600" algn="just">
              <a:lnSpc>
                <a:spcPct val="101499"/>
              </a:lnSpc>
              <a:spcBef>
                <a:spcPts val="550"/>
              </a:spcBef>
              <a:buChar char="•"/>
              <a:tabLst>
                <a:tab pos="1168400" algn="l"/>
              </a:tabLst>
            </a:pPr>
            <a:r>
              <a:rPr sz="2400" spc="-5" dirty="0">
                <a:solidFill>
                  <a:srgbClr val="660066"/>
                </a:solidFill>
                <a:latin typeface="Arial"/>
                <a:cs typeface="Arial"/>
              </a:rPr>
              <a:t>Negative </a:t>
            </a:r>
            <a:r>
              <a:rPr sz="2400" dirty="0">
                <a:solidFill>
                  <a:srgbClr val="660066"/>
                </a:solidFill>
                <a:latin typeface="Arial"/>
                <a:cs typeface="Arial"/>
              </a:rPr>
              <a:t>log-likelihood </a:t>
            </a:r>
            <a:r>
              <a:rPr sz="2400" spc="-15" dirty="0">
                <a:latin typeface="Cambria"/>
                <a:cs typeface="Cambria"/>
              </a:rPr>
              <a:t>-log </a:t>
            </a:r>
            <a:r>
              <a:rPr sz="2400" i="1" spc="-5" dirty="0">
                <a:latin typeface="Cambria"/>
                <a:cs typeface="Cambria"/>
              </a:rPr>
              <a:t>p</a:t>
            </a:r>
            <a:r>
              <a:rPr sz="2400" spc="-5" dirty="0">
                <a:latin typeface="Cambria"/>
                <a:cs typeface="Cambria"/>
              </a:rPr>
              <a:t>(</a:t>
            </a:r>
            <a:r>
              <a:rPr sz="2400" b="1" i="1" spc="-5" dirty="0">
                <a:latin typeface="Palatino Linotype"/>
                <a:cs typeface="Palatino Linotype"/>
              </a:rPr>
              <a:t>y </a:t>
            </a:r>
            <a:r>
              <a:rPr sz="2400" b="1" spc="5" dirty="0">
                <a:latin typeface="Calibri"/>
                <a:cs typeface="Calibri"/>
              </a:rPr>
              <a:t>; </a:t>
            </a:r>
            <a:r>
              <a:rPr sz="2400" spc="35" dirty="0">
                <a:latin typeface="Times New Roman"/>
                <a:cs typeface="Times New Roman"/>
              </a:rPr>
              <a:t>ω</a:t>
            </a:r>
            <a:r>
              <a:rPr sz="2400" spc="35" dirty="0">
                <a:latin typeface="Cambria"/>
                <a:cs typeface="Cambria"/>
              </a:rPr>
              <a:t>(</a:t>
            </a:r>
            <a:r>
              <a:rPr sz="2400" b="1" i="1" spc="35" dirty="0">
                <a:latin typeface="Palatino Linotype"/>
                <a:cs typeface="Palatino Linotype"/>
              </a:rPr>
              <a:t>x</a:t>
            </a:r>
            <a:r>
              <a:rPr sz="2400" spc="35" dirty="0">
                <a:latin typeface="Cambria"/>
                <a:cs typeface="Cambria"/>
              </a:rPr>
              <a:t>)</a:t>
            </a:r>
            <a:r>
              <a:rPr sz="2400" spc="35" dirty="0">
                <a:solidFill>
                  <a:srgbClr val="660066"/>
                </a:solidFill>
                <a:latin typeface="Cambria"/>
                <a:cs typeface="Cambria"/>
              </a:rPr>
              <a:t>) </a:t>
            </a:r>
            <a:r>
              <a:rPr sz="2400" dirty="0">
                <a:solidFill>
                  <a:srgbClr val="660066"/>
                </a:solidFill>
                <a:latin typeface="Arial"/>
                <a:cs typeface="Arial"/>
              </a:rPr>
              <a:t>will </a:t>
            </a:r>
            <a:r>
              <a:rPr sz="2400" spc="-5" dirty="0">
                <a:solidFill>
                  <a:srgbClr val="660066"/>
                </a:solidFill>
                <a:latin typeface="Arial"/>
                <a:cs typeface="Arial"/>
              </a:rPr>
              <a:t>then </a:t>
            </a:r>
            <a:r>
              <a:rPr sz="2400" dirty="0">
                <a:solidFill>
                  <a:srgbClr val="660066"/>
                </a:solidFill>
                <a:latin typeface="Arial"/>
                <a:cs typeface="Arial"/>
              </a:rPr>
              <a:t>provide  cost </a:t>
            </a:r>
            <a:r>
              <a:rPr sz="2400" spc="-5" dirty="0">
                <a:solidFill>
                  <a:srgbClr val="660066"/>
                </a:solidFill>
                <a:latin typeface="Arial"/>
                <a:cs typeface="Arial"/>
              </a:rPr>
              <a:t>function with appropriate terms to </a:t>
            </a:r>
            <a:r>
              <a:rPr sz="2400" dirty="0">
                <a:solidFill>
                  <a:srgbClr val="660066"/>
                </a:solidFill>
                <a:latin typeface="Arial"/>
                <a:cs typeface="Arial"/>
              </a:rPr>
              <a:t>learn</a:t>
            </a:r>
            <a:r>
              <a:rPr sz="2400" spc="55" dirty="0">
                <a:solidFill>
                  <a:srgbClr val="660066"/>
                </a:solidFill>
                <a:latin typeface="Arial"/>
                <a:cs typeface="Arial"/>
              </a:rPr>
              <a:t> </a:t>
            </a:r>
            <a:r>
              <a:rPr sz="2400" spc="10" dirty="0">
                <a:solidFill>
                  <a:srgbClr val="660066"/>
                </a:solidFill>
                <a:latin typeface="Arial"/>
                <a:cs typeface="Arial"/>
              </a:rPr>
              <a:t>variance</a:t>
            </a:r>
            <a:endParaRPr sz="2100" baseline="45634" dirty="0">
              <a:latin typeface="Arial"/>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16341" y="755535"/>
            <a:ext cx="8665210" cy="635000"/>
          </a:xfrm>
          <a:prstGeom prst="rect">
            <a:avLst/>
          </a:prstGeom>
        </p:spPr>
        <p:txBody>
          <a:bodyPr vert="horz" wrap="square" lIns="0" tIns="12700" rIns="0" bIns="0" rtlCol="0">
            <a:spAutoFit/>
          </a:bodyPr>
          <a:lstStyle/>
          <a:p>
            <a:pPr marL="12700">
              <a:lnSpc>
                <a:spcPct val="100000"/>
              </a:lnSpc>
              <a:spcBef>
                <a:spcPts val="100"/>
              </a:spcBef>
              <a:tabLst>
                <a:tab pos="2186305" algn="l"/>
              </a:tabLst>
            </a:pPr>
            <a:r>
              <a:rPr sz="4000" spc="-5" dirty="0"/>
              <a:t>Topics</a:t>
            </a:r>
            <a:r>
              <a:rPr sz="4000" spc="5" dirty="0"/>
              <a:t> </a:t>
            </a:r>
            <a:r>
              <a:rPr sz="4000" dirty="0"/>
              <a:t>in	Deep </a:t>
            </a:r>
            <a:r>
              <a:rPr sz="4000" spc="-5" dirty="0"/>
              <a:t>Feedforward</a:t>
            </a:r>
            <a:r>
              <a:rPr sz="4000" spc="-30" dirty="0"/>
              <a:t> </a:t>
            </a:r>
            <a:r>
              <a:rPr sz="4000" spc="-5" dirty="0"/>
              <a:t>Networks</a:t>
            </a:r>
            <a:endParaRPr sz="4000"/>
          </a:p>
        </p:txBody>
      </p:sp>
      <p:sp>
        <p:nvSpPr>
          <p:cNvPr id="4" name="object 4"/>
          <p:cNvSpPr txBox="1"/>
          <p:nvPr/>
        </p:nvSpPr>
        <p:spPr>
          <a:xfrm>
            <a:off x="852978" y="1432698"/>
            <a:ext cx="8072755" cy="4107179"/>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spc="-5" dirty="0">
                <a:solidFill>
                  <a:srgbClr val="808080"/>
                </a:solidFill>
                <a:latin typeface="Arial"/>
                <a:cs typeface="Arial"/>
              </a:rPr>
              <a:t>Overview</a:t>
            </a:r>
            <a:endParaRPr sz="3200">
              <a:latin typeface="Arial"/>
              <a:cs typeface="Arial"/>
            </a:endParaRPr>
          </a:p>
          <a:p>
            <a:pPr marL="467995" indent="-455930">
              <a:lnSpc>
                <a:spcPct val="100000"/>
              </a:lnSpc>
              <a:spcBef>
                <a:spcPts val="730"/>
              </a:spcBef>
              <a:buAutoNum type="arabicPeriod"/>
              <a:tabLst>
                <a:tab pos="468630" algn="l"/>
              </a:tabLst>
            </a:pPr>
            <a:r>
              <a:rPr sz="3200" dirty="0">
                <a:solidFill>
                  <a:srgbClr val="808080"/>
                </a:solidFill>
                <a:latin typeface="Arial"/>
                <a:cs typeface="Arial"/>
              </a:rPr>
              <a:t>Example: Learning</a:t>
            </a:r>
            <a:r>
              <a:rPr sz="3200" spc="-15" dirty="0">
                <a:solidFill>
                  <a:srgbClr val="808080"/>
                </a:solidFill>
                <a:latin typeface="Arial"/>
                <a:cs typeface="Arial"/>
              </a:rPr>
              <a:t> </a:t>
            </a:r>
            <a:r>
              <a:rPr sz="3200" spc="-5" dirty="0">
                <a:solidFill>
                  <a:srgbClr val="808080"/>
                </a:solidFill>
                <a:latin typeface="Arial"/>
                <a:cs typeface="Arial"/>
              </a:rPr>
              <a:t>XOR</a:t>
            </a:r>
            <a:endParaRPr sz="3200">
              <a:latin typeface="Arial"/>
              <a:cs typeface="Arial"/>
            </a:endParaRPr>
          </a:p>
          <a:p>
            <a:pPr marL="467995" indent="-455930">
              <a:lnSpc>
                <a:spcPct val="100000"/>
              </a:lnSpc>
              <a:spcBef>
                <a:spcPts val="760"/>
              </a:spcBef>
              <a:buAutoNum type="arabicPeriod"/>
              <a:tabLst>
                <a:tab pos="468630" algn="l"/>
              </a:tabLst>
            </a:pPr>
            <a:r>
              <a:rPr sz="3200" spc="-5" dirty="0">
                <a:solidFill>
                  <a:srgbClr val="808080"/>
                </a:solidFill>
                <a:latin typeface="Arial"/>
                <a:cs typeface="Arial"/>
              </a:rPr>
              <a:t>Gradient-Based </a:t>
            </a:r>
            <a:r>
              <a:rPr sz="3200" dirty="0">
                <a:solidFill>
                  <a:srgbClr val="808080"/>
                </a:solidFill>
                <a:latin typeface="Arial"/>
                <a:cs typeface="Arial"/>
              </a:rPr>
              <a:t>Learning</a:t>
            </a:r>
            <a:endParaRPr sz="3200">
              <a:latin typeface="Arial"/>
              <a:cs typeface="Arial"/>
            </a:endParaRPr>
          </a:p>
          <a:p>
            <a:pPr marL="467995" indent="-455930">
              <a:lnSpc>
                <a:spcPct val="100000"/>
              </a:lnSpc>
              <a:spcBef>
                <a:spcPts val="760"/>
              </a:spcBef>
              <a:buAutoNum type="arabicPeriod"/>
              <a:tabLst>
                <a:tab pos="468630" algn="l"/>
              </a:tabLst>
            </a:pPr>
            <a:r>
              <a:rPr sz="3200" dirty="0">
                <a:solidFill>
                  <a:srgbClr val="3333CC"/>
                </a:solidFill>
                <a:latin typeface="Arial"/>
                <a:cs typeface="Arial"/>
              </a:rPr>
              <a:t>Hidden</a:t>
            </a:r>
            <a:r>
              <a:rPr sz="3200" spc="-5" dirty="0">
                <a:solidFill>
                  <a:srgbClr val="3333CC"/>
                </a:solidFill>
                <a:latin typeface="Arial"/>
                <a:cs typeface="Arial"/>
              </a:rPr>
              <a:t> Units</a:t>
            </a:r>
            <a:endParaRPr sz="3200">
              <a:latin typeface="Arial"/>
              <a:cs typeface="Arial"/>
            </a:endParaRPr>
          </a:p>
          <a:p>
            <a:pPr marL="467995" indent="-455930">
              <a:lnSpc>
                <a:spcPct val="100000"/>
              </a:lnSpc>
              <a:spcBef>
                <a:spcPts val="760"/>
              </a:spcBef>
              <a:buAutoNum type="arabicPeriod"/>
              <a:tabLst>
                <a:tab pos="468630" algn="l"/>
              </a:tabLst>
            </a:pPr>
            <a:r>
              <a:rPr sz="3200" spc="-5" dirty="0">
                <a:solidFill>
                  <a:srgbClr val="808080"/>
                </a:solidFill>
                <a:latin typeface="Arial"/>
                <a:cs typeface="Arial"/>
              </a:rPr>
              <a:t>Architecture </a:t>
            </a:r>
            <a:r>
              <a:rPr sz="3200" dirty="0">
                <a:solidFill>
                  <a:srgbClr val="808080"/>
                </a:solidFill>
                <a:latin typeface="Arial"/>
                <a:cs typeface="Arial"/>
              </a:rPr>
              <a:t>Design</a:t>
            </a:r>
            <a:endParaRPr sz="3200">
              <a:latin typeface="Arial"/>
              <a:cs typeface="Arial"/>
            </a:endParaRPr>
          </a:p>
          <a:p>
            <a:pPr marL="467995" indent="-455930">
              <a:lnSpc>
                <a:spcPct val="100000"/>
              </a:lnSpc>
              <a:spcBef>
                <a:spcPts val="760"/>
              </a:spcBef>
              <a:buAutoNum type="arabicPeriod"/>
              <a:tabLst>
                <a:tab pos="468630" algn="l"/>
              </a:tabLst>
            </a:pPr>
            <a:r>
              <a:rPr sz="3200" spc="-5" dirty="0">
                <a:solidFill>
                  <a:srgbClr val="808080"/>
                </a:solidFill>
                <a:latin typeface="Arial"/>
                <a:cs typeface="Arial"/>
              </a:rPr>
              <a:t>Backpropagation </a:t>
            </a:r>
            <a:r>
              <a:rPr sz="3200" dirty="0">
                <a:solidFill>
                  <a:srgbClr val="808080"/>
                </a:solidFill>
                <a:latin typeface="Arial"/>
                <a:cs typeface="Arial"/>
              </a:rPr>
              <a:t>and </a:t>
            </a:r>
            <a:r>
              <a:rPr sz="3200" spc="-5" dirty="0">
                <a:solidFill>
                  <a:srgbClr val="808080"/>
                </a:solidFill>
                <a:latin typeface="Arial"/>
                <a:cs typeface="Arial"/>
              </a:rPr>
              <a:t>Other</a:t>
            </a:r>
            <a:r>
              <a:rPr sz="3200" spc="30" dirty="0">
                <a:solidFill>
                  <a:srgbClr val="808080"/>
                </a:solidFill>
                <a:latin typeface="Arial"/>
                <a:cs typeface="Arial"/>
              </a:rPr>
              <a:t> </a:t>
            </a:r>
            <a:r>
              <a:rPr sz="3200" spc="-5" dirty="0">
                <a:solidFill>
                  <a:srgbClr val="808080"/>
                </a:solidFill>
                <a:latin typeface="Arial"/>
                <a:cs typeface="Arial"/>
              </a:rPr>
              <a:t>Differentiation</a:t>
            </a:r>
            <a:endParaRPr sz="3200">
              <a:latin typeface="Arial"/>
              <a:cs typeface="Arial"/>
            </a:endParaRPr>
          </a:p>
          <a:p>
            <a:pPr marL="467995" indent="-455930">
              <a:lnSpc>
                <a:spcPct val="100000"/>
              </a:lnSpc>
              <a:spcBef>
                <a:spcPts val="760"/>
              </a:spcBef>
              <a:buAutoNum type="arabicPeriod"/>
              <a:tabLst>
                <a:tab pos="468630" algn="l"/>
              </a:tabLst>
            </a:pPr>
            <a:r>
              <a:rPr sz="3200" spc="-5" dirty="0">
                <a:solidFill>
                  <a:srgbClr val="808080"/>
                </a:solidFill>
                <a:latin typeface="Arial"/>
                <a:cs typeface="Arial"/>
              </a:rPr>
              <a:t>Historical Notes</a:t>
            </a:r>
            <a:endParaRPr sz="3200">
              <a:latin typeface="Arial"/>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540849" y="847293"/>
            <a:ext cx="5616575" cy="695960"/>
          </a:xfrm>
          <a:prstGeom prst="rect">
            <a:avLst/>
          </a:prstGeom>
        </p:spPr>
        <p:txBody>
          <a:bodyPr vert="horz" wrap="square" lIns="0" tIns="12700" rIns="0" bIns="0" rtlCol="0">
            <a:spAutoFit/>
          </a:bodyPr>
          <a:lstStyle/>
          <a:p>
            <a:pPr marL="12700">
              <a:lnSpc>
                <a:spcPct val="100000"/>
              </a:lnSpc>
              <a:spcBef>
                <a:spcPts val="100"/>
              </a:spcBef>
              <a:tabLst>
                <a:tab pos="2403475" algn="l"/>
                <a:tab pos="4330065" algn="l"/>
              </a:tabLst>
            </a:pPr>
            <a:r>
              <a:rPr dirty="0"/>
              <a:t>Hidden</a:t>
            </a:r>
            <a:r>
              <a:rPr lang="en-US" dirty="0"/>
              <a:t> </a:t>
            </a:r>
            <a:r>
              <a:rPr dirty="0"/>
              <a:t>Uni</a:t>
            </a:r>
            <a:r>
              <a:rPr spc="-5" dirty="0"/>
              <a:t>t</a:t>
            </a:r>
            <a:r>
              <a:rPr dirty="0"/>
              <a:t>s</a:t>
            </a:r>
          </a:p>
        </p:txBody>
      </p:sp>
      <p:sp>
        <p:nvSpPr>
          <p:cNvPr id="5" name="object 5"/>
          <p:cNvSpPr txBox="1"/>
          <p:nvPr/>
        </p:nvSpPr>
        <p:spPr>
          <a:xfrm>
            <a:off x="1310177" y="1889898"/>
            <a:ext cx="7665720" cy="1770380"/>
          </a:xfrm>
          <a:prstGeom prst="rect">
            <a:avLst/>
          </a:prstGeom>
        </p:spPr>
        <p:txBody>
          <a:bodyPr vert="horz" wrap="square" lIns="0" tIns="104775" rIns="0" bIns="0" rtlCol="0">
            <a:spAutoFit/>
          </a:bodyPr>
          <a:lstStyle/>
          <a:p>
            <a:pPr marL="467995" indent="-455930">
              <a:lnSpc>
                <a:spcPct val="100000"/>
              </a:lnSpc>
              <a:spcBef>
                <a:spcPts val="825"/>
              </a:spcBef>
              <a:buAutoNum type="arabicPeriod"/>
              <a:tabLst>
                <a:tab pos="468630" algn="l"/>
              </a:tabLst>
            </a:pPr>
            <a:r>
              <a:rPr sz="3200" dirty="0">
                <a:solidFill>
                  <a:srgbClr val="3333CC"/>
                </a:solidFill>
                <a:latin typeface="Arial"/>
                <a:cs typeface="Arial"/>
              </a:rPr>
              <a:t>ReLU and </a:t>
            </a:r>
            <a:r>
              <a:rPr sz="3200" spc="-5" dirty="0">
                <a:solidFill>
                  <a:srgbClr val="3333CC"/>
                </a:solidFill>
                <a:latin typeface="Arial"/>
                <a:cs typeface="Arial"/>
              </a:rPr>
              <a:t>their</a:t>
            </a:r>
            <a:r>
              <a:rPr sz="3200" spc="-15" dirty="0">
                <a:solidFill>
                  <a:srgbClr val="3333CC"/>
                </a:solidFill>
                <a:latin typeface="Arial"/>
                <a:cs typeface="Arial"/>
              </a:rPr>
              <a:t> </a:t>
            </a:r>
            <a:r>
              <a:rPr sz="3200" spc="-5" dirty="0">
                <a:solidFill>
                  <a:srgbClr val="3333CC"/>
                </a:solidFill>
                <a:latin typeface="Arial"/>
                <a:cs typeface="Arial"/>
              </a:rPr>
              <a:t>generalizations</a:t>
            </a:r>
            <a:endParaRPr sz="3200">
              <a:latin typeface="Arial"/>
              <a:cs typeface="Arial"/>
            </a:endParaRPr>
          </a:p>
          <a:p>
            <a:pPr marL="467995" indent="-455930">
              <a:lnSpc>
                <a:spcPct val="100000"/>
              </a:lnSpc>
              <a:spcBef>
                <a:spcPts val="730"/>
              </a:spcBef>
              <a:buAutoNum type="arabicPeriod"/>
              <a:tabLst>
                <a:tab pos="468630" algn="l"/>
              </a:tabLst>
            </a:pPr>
            <a:r>
              <a:rPr sz="3200" spc="-5" dirty="0">
                <a:solidFill>
                  <a:srgbClr val="3333CC"/>
                </a:solidFill>
                <a:latin typeface="Arial"/>
                <a:cs typeface="Arial"/>
              </a:rPr>
              <a:t>Logistic </a:t>
            </a:r>
            <a:r>
              <a:rPr sz="3200" dirty="0">
                <a:solidFill>
                  <a:srgbClr val="3333CC"/>
                </a:solidFill>
                <a:latin typeface="Arial"/>
                <a:cs typeface="Arial"/>
              </a:rPr>
              <a:t>sigmoid and Hyperbolic</a:t>
            </a:r>
            <a:r>
              <a:rPr sz="3200" spc="-40" dirty="0">
                <a:solidFill>
                  <a:srgbClr val="3333CC"/>
                </a:solidFill>
                <a:latin typeface="Arial"/>
                <a:cs typeface="Arial"/>
              </a:rPr>
              <a:t> </a:t>
            </a:r>
            <a:r>
              <a:rPr sz="3200" spc="-5" dirty="0">
                <a:solidFill>
                  <a:srgbClr val="3333CC"/>
                </a:solidFill>
                <a:latin typeface="Arial"/>
                <a:cs typeface="Arial"/>
              </a:rPr>
              <a:t>tangent</a:t>
            </a:r>
            <a:endParaRPr sz="3200">
              <a:latin typeface="Arial"/>
              <a:cs typeface="Arial"/>
            </a:endParaRPr>
          </a:p>
          <a:p>
            <a:pPr marL="467995" indent="-455930">
              <a:lnSpc>
                <a:spcPct val="100000"/>
              </a:lnSpc>
              <a:spcBef>
                <a:spcPts val="760"/>
              </a:spcBef>
              <a:buAutoNum type="arabicPeriod"/>
              <a:tabLst>
                <a:tab pos="468630" algn="l"/>
              </a:tabLst>
            </a:pPr>
            <a:r>
              <a:rPr sz="3200" spc="-5" dirty="0">
                <a:solidFill>
                  <a:srgbClr val="3333CC"/>
                </a:solidFill>
                <a:latin typeface="Arial"/>
                <a:cs typeface="Arial"/>
              </a:rPr>
              <a:t>Other </a:t>
            </a:r>
            <a:r>
              <a:rPr sz="3200" dirty="0">
                <a:solidFill>
                  <a:srgbClr val="3333CC"/>
                </a:solidFill>
                <a:latin typeface="Arial"/>
                <a:cs typeface="Arial"/>
              </a:rPr>
              <a:t>hidden</a:t>
            </a:r>
            <a:r>
              <a:rPr sz="3200" spc="-5" dirty="0">
                <a:solidFill>
                  <a:srgbClr val="3333CC"/>
                </a:solidFill>
                <a:latin typeface="Arial"/>
                <a:cs typeface="Arial"/>
              </a:rPr>
              <a:t> units</a:t>
            </a:r>
            <a:endParaRPr sz="3200">
              <a:latin typeface="Arial"/>
              <a:cs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10972" y="847293"/>
            <a:ext cx="5276215" cy="695960"/>
          </a:xfrm>
          <a:prstGeom prst="rect">
            <a:avLst/>
          </a:prstGeom>
        </p:spPr>
        <p:txBody>
          <a:bodyPr vert="horz" wrap="square" lIns="0" tIns="12700" rIns="0" bIns="0" rtlCol="0">
            <a:spAutoFit/>
          </a:bodyPr>
          <a:lstStyle/>
          <a:p>
            <a:pPr marL="12700">
              <a:lnSpc>
                <a:spcPct val="100000"/>
              </a:lnSpc>
              <a:spcBef>
                <a:spcPts val="100"/>
              </a:spcBef>
              <a:tabLst>
                <a:tab pos="4361815" algn="l"/>
              </a:tabLst>
            </a:pPr>
            <a:r>
              <a:rPr dirty="0"/>
              <a:t>Choice of</a:t>
            </a:r>
            <a:r>
              <a:rPr spc="-5" dirty="0"/>
              <a:t> </a:t>
            </a:r>
            <a:r>
              <a:rPr dirty="0"/>
              <a:t>hidden	unit</a:t>
            </a:r>
          </a:p>
        </p:txBody>
      </p:sp>
      <p:sp>
        <p:nvSpPr>
          <p:cNvPr id="4" name="object 4"/>
          <p:cNvSpPr txBox="1"/>
          <p:nvPr/>
        </p:nvSpPr>
        <p:spPr>
          <a:xfrm>
            <a:off x="852978" y="1982354"/>
            <a:ext cx="8886825" cy="4412105"/>
          </a:xfrm>
          <a:prstGeom prst="rect">
            <a:avLst/>
          </a:prstGeom>
        </p:spPr>
        <p:txBody>
          <a:bodyPr vert="horz" wrap="square" lIns="0" tIns="13335" rIns="0" bIns="0" rtlCol="0">
            <a:spAutoFit/>
          </a:bodyPr>
          <a:lstStyle/>
          <a:p>
            <a:pPr marL="355600" marR="95885" indent="-342900">
              <a:lnSpc>
                <a:spcPct val="99800"/>
              </a:lnSpc>
              <a:spcBef>
                <a:spcPts val="105"/>
              </a:spcBef>
              <a:buChar char="•"/>
              <a:tabLst>
                <a:tab pos="354965" algn="l"/>
                <a:tab pos="355600" algn="l"/>
              </a:tabLst>
            </a:pPr>
            <a:r>
              <a:rPr lang="en-US" sz="3200" dirty="0">
                <a:solidFill>
                  <a:srgbClr val="3333CC"/>
                </a:solidFill>
                <a:latin typeface="Arial"/>
                <a:cs typeface="Arial"/>
              </a:rPr>
              <a:t>D</a:t>
            </a:r>
            <a:r>
              <a:rPr sz="3200" dirty="0">
                <a:solidFill>
                  <a:srgbClr val="3333CC"/>
                </a:solidFill>
                <a:latin typeface="Arial"/>
                <a:cs typeface="Arial"/>
              </a:rPr>
              <a:t>esign choices </a:t>
            </a:r>
            <a:r>
              <a:rPr sz="3200" spc="-5" dirty="0">
                <a:solidFill>
                  <a:srgbClr val="3333CC"/>
                </a:solidFill>
                <a:latin typeface="Arial"/>
                <a:cs typeface="Arial"/>
              </a:rPr>
              <a:t>for</a:t>
            </a:r>
            <a:r>
              <a:rPr sz="3200" spc="-105" dirty="0">
                <a:solidFill>
                  <a:srgbClr val="3333CC"/>
                </a:solidFill>
                <a:latin typeface="Arial"/>
                <a:cs typeface="Arial"/>
              </a:rPr>
              <a:t> </a:t>
            </a:r>
            <a:r>
              <a:rPr sz="3200" dirty="0">
                <a:solidFill>
                  <a:srgbClr val="3333CC"/>
                </a:solidFill>
                <a:latin typeface="Arial"/>
                <a:cs typeface="Arial"/>
              </a:rPr>
              <a:t>neural  </a:t>
            </a:r>
            <a:r>
              <a:rPr sz="3200" spc="-5" dirty="0">
                <a:solidFill>
                  <a:srgbClr val="3333CC"/>
                </a:solidFill>
                <a:latin typeface="Arial"/>
                <a:cs typeface="Arial"/>
              </a:rPr>
              <a:t>networks </a:t>
            </a:r>
            <a:r>
              <a:rPr lang="en-US" sz="3200" spc="-5" dirty="0">
                <a:solidFill>
                  <a:srgbClr val="3333CC"/>
                </a:solidFill>
                <a:latin typeface="Arial"/>
                <a:cs typeface="Arial"/>
              </a:rPr>
              <a:t>are similar to those for</a:t>
            </a:r>
            <a:r>
              <a:rPr sz="3200" dirty="0">
                <a:solidFill>
                  <a:srgbClr val="3333CC"/>
                </a:solidFill>
                <a:latin typeface="Arial"/>
                <a:cs typeface="Arial"/>
              </a:rPr>
              <a:t> </a:t>
            </a:r>
            <a:r>
              <a:rPr sz="3200" spc="-5" dirty="0">
                <a:solidFill>
                  <a:srgbClr val="3333CC"/>
                </a:solidFill>
                <a:latin typeface="Arial"/>
                <a:cs typeface="Arial"/>
              </a:rPr>
              <a:t>parametric </a:t>
            </a:r>
            <a:r>
              <a:rPr sz="3200" dirty="0">
                <a:solidFill>
                  <a:srgbClr val="3333CC"/>
                </a:solidFill>
                <a:latin typeface="Arial"/>
                <a:cs typeface="Arial"/>
              </a:rPr>
              <a:t>learning models </a:t>
            </a:r>
            <a:r>
              <a:rPr sz="3200" spc="-5" dirty="0">
                <a:solidFill>
                  <a:srgbClr val="3333CC"/>
                </a:solidFill>
                <a:latin typeface="Arial"/>
                <a:cs typeface="Arial"/>
              </a:rPr>
              <a:t>trained with </a:t>
            </a:r>
            <a:r>
              <a:rPr sz="3200" dirty="0">
                <a:solidFill>
                  <a:srgbClr val="3333CC"/>
                </a:solidFill>
                <a:latin typeface="Arial"/>
                <a:cs typeface="Arial"/>
              </a:rPr>
              <a:t>gradient </a:t>
            </a:r>
            <a:r>
              <a:rPr sz="3200" spc="-5" dirty="0">
                <a:solidFill>
                  <a:srgbClr val="3333CC"/>
                </a:solidFill>
                <a:latin typeface="Arial"/>
                <a:cs typeface="Arial"/>
              </a:rPr>
              <a:t>optimization</a:t>
            </a:r>
            <a:endParaRPr sz="3200" dirty="0">
              <a:latin typeface="Arial"/>
              <a:cs typeface="Arial"/>
            </a:endParaRPr>
          </a:p>
          <a:p>
            <a:pPr marL="355600" marR="546735" indent="-342900">
              <a:lnSpc>
                <a:spcPct val="100000"/>
              </a:lnSpc>
              <a:spcBef>
                <a:spcPts val="730"/>
              </a:spcBef>
              <a:buChar char="•"/>
              <a:tabLst>
                <a:tab pos="354965" algn="l"/>
                <a:tab pos="355600" algn="l"/>
              </a:tabLst>
            </a:pPr>
            <a:r>
              <a:rPr lang="en-US" sz="3200" spc="-5" dirty="0">
                <a:solidFill>
                  <a:srgbClr val="3333CC"/>
                </a:solidFill>
                <a:latin typeface="Arial"/>
                <a:cs typeface="Arial"/>
              </a:rPr>
              <a:t>What about </a:t>
            </a:r>
            <a:r>
              <a:rPr sz="3200" dirty="0">
                <a:solidFill>
                  <a:srgbClr val="3333CC"/>
                </a:solidFill>
                <a:latin typeface="Arial"/>
                <a:cs typeface="Arial"/>
              </a:rPr>
              <a:t>hidden unit</a:t>
            </a:r>
            <a:r>
              <a:rPr lang="en-US" sz="3200" dirty="0">
                <a:solidFill>
                  <a:srgbClr val="3333CC"/>
                </a:solidFill>
                <a:latin typeface="Arial"/>
                <a:cs typeface="Arial"/>
              </a:rPr>
              <a:t>s</a:t>
            </a:r>
            <a:r>
              <a:rPr sz="3200" dirty="0">
                <a:solidFill>
                  <a:srgbClr val="3333CC"/>
                </a:solidFill>
                <a:latin typeface="Arial"/>
                <a:cs typeface="Arial"/>
              </a:rPr>
              <a:t> in </a:t>
            </a:r>
            <a:r>
              <a:rPr sz="3200" spc="-5" dirty="0">
                <a:solidFill>
                  <a:srgbClr val="3333CC"/>
                </a:solidFill>
                <a:latin typeface="Arial"/>
                <a:cs typeface="Arial"/>
              </a:rPr>
              <a:t>the </a:t>
            </a:r>
            <a:r>
              <a:rPr sz="3200" dirty="0">
                <a:solidFill>
                  <a:srgbClr val="3333CC"/>
                </a:solidFill>
                <a:latin typeface="Arial"/>
                <a:cs typeface="Arial"/>
              </a:rPr>
              <a:t>hidden </a:t>
            </a:r>
            <a:r>
              <a:rPr sz="3200" spc="-5" dirty="0">
                <a:solidFill>
                  <a:srgbClr val="3333CC"/>
                </a:solidFill>
                <a:latin typeface="Arial"/>
                <a:cs typeface="Arial"/>
              </a:rPr>
              <a:t>layers </a:t>
            </a:r>
            <a:endParaRPr lang="en-US" sz="3200" spc="-5" dirty="0">
              <a:solidFill>
                <a:srgbClr val="3333CC"/>
              </a:solidFill>
              <a:latin typeface="Arial"/>
              <a:cs typeface="Arial"/>
            </a:endParaRPr>
          </a:p>
          <a:p>
            <a:pPr marL="355600" marR="546735" indent="-342900">
              <a:lnSpc>
                <a:spcPct val="100000"/>
              </a:lnSpc>
              <a:spcBef>
                <a:spcPts val="730"/>
              </a:spcBef>
              <a:buChar char="•"/>
              <a:tabLst>
                <a:tab pos="354965" algn="l"/>
                <a:tab pos="355600" algn="l"/>
              </a:tabLst>
            </a:pPr>
            <a:r>
              <a:rPr sz="3200" dirty="0">
                <a:solidFill>
                  <a:srgbClr val="3333CC"/>
                </a:solidFill>
                <a:latin typeface="Arial"/>
                <a:cs typeface="Arial"/>
              </a:rPr>
              <a:t>Design of hidden </a:t>
            </a:r>
            <a:r>
              <a:rPr sz="3200" spc="-5" dirty="0">
                <a:solidFill>
                  <a:srgbClr val="3333CC"/>
                </a:solidFill>
                <a:latin typeface="Arial"/>
                <a:cs typeface="Arial"/>
              </a:rPr>
              <a:t>units </a:t>
            </a:r>
            <a:r>
              <a:rPr sz="3200" dirty="0">
                <a:solidFill>
                  <a:srgbClr val="3333CC"/>
                </a:solidFill>
                <a:latin typeface="Arial"/>
                <a:cs typeface="Arial"/>
              </a:rPr>
              <a:t>is an </a:t>
            </a:r>
            <a:r>
              <a:rPr sz="3200" spc="-5" dirty="0">
                <a:solidFill>
                  <a:srgbClr val="3333CC"/>
                </a:solidFill>
                <a:latin typeface="Arial"/>
                <a:cs typeface="Arial"/>
              </a:rPr>
              <a:t>active </a:t>
            </a:r>
            <a:r>
              <a:rPr sz="3200" dirty="0">
                <a:solidFill>
                  <a:srgbClr val="3333CC"/>
                </a:solidFill>
                <a:latin typeface="Arial"/>
                <a:cs typeface="Arial"/>
              </a:rPr>
              <a:t>research  area </a:t>
            </a:r>
            <a:r>
              <a:rPr sz="3200" spc="-5" dirty="0">
                <a:solidFill>
                  <a:srgbClr val="3333CC"/>
                </a:solidFill>
                <a:latin typeface="Arial"/>
                <a:cs typeface="Arial"/>
              </a:rPr>
              <a:t>that </a:t>
            </a:r>
            <a:r>
              <a:rPr sz="3200" dirty="0">
                <a:solidFill>
                  <a:srgbClr val="3333CC"/>
                </a:solidFill>
                <a:latin typeface="Arial"/>
                <a:cs typeface="Arial"/>
              </a:rPr>
              <a:t>does not have </a:t>
            </a:r>
            <a:r>
              <a:rPr lang="en-US" sz="3200" dirty="0">
                <a:solidFill>
                  <a:srgbClr val="3333CC"/>
                </a:solidFill>
                <a:latin typeface="Arial"/>
                <a:cs typeface="Arial"/>
              </a:rPr>
              <a:t>much guidance </a:t>
            </a:r>
            <a:r>
              <a:rPr lang="en-US" sz="3200" spc="-5" dirty="0">
                <a:solidFill>
                  <a:srgbClr val="3333CC"/>
                </a:solidFill>
                <a:latin typeface="Arial"/>
                <a:cs typeface="Arial"/>
              </a:rPr>
              <a:t>in theory</a:t>
            </a:r>
            <a:endParaRPr sz="3200" dirty="0">
              <a:latin typeface="Arial"/>
              <a:cs typeface="Arial"/>
            </a:endParaRPr>
          </a:p>
          <a:p>
            <a:pPr marR="356870" algn="r">
              <a:lnSpc>
                <a:spcPct val="100000"/>
              </a:lnSpc>
              <a:spcBef>
                <a:spcPts val="535"/>
              </a:spcBef>
            </a:pPr>
            <a:endParaRPr sz="1400" dirty="0">
              <a:latin typeface="Arial"/>
              <a:cs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34772" y="577418"/>
            <a:ext cx="5276215" cy="695960"/>
          </a:xfrm>
          <a:prstGeom prst="rect">
            <a:avLst/>
          </a:prstGeom>
        </p:spPr>
        <p:txBody>
          <a:bodyPr vert="horz" wrap="square" lIns="0" tIns="12700" rIns="0" bIns="0" rtlCol="0">
            <a:spAutoFit/>
          </a:bodyPr>
          <a:lstStyle/>
          <a:p>
            <a:pPr marL="12700">
              <a:lnSpc>
                <a:spcPct val="100000"/>
              </a:lnSpc>
              <a:spcBef>
                <a:spcPts val="100"/>
              </a:spcBef>
              <a:tabLst>
                <a:tab pos="4361815" algn="l"/>
              </a:tabLst>
            </a:pPr>
            <a:r>
              <a:rPr dirty="0"/>
              <a:t>Choice of</a:t>
            </a:r>
            <a:r>
              <a:rPr spc="-5" dirty="0"/>
              <a:t> </a:t>
            </a:r>
            <a:r>
              <a:rPr dirty="0"/>
              <a:t>hidden	unit</a:t>
            </a:r>
          </a:p>
        </p:txBody>
      </p:sp>
      <p:sp>
        <p:nvSpPr>
          <p:cNvPr id="4" name="object 4"/>
          <p:cNvSpPr txBox="1"/>
          <p:nvPr/>
        </p:nvSpPr>
        <p:spPr>
          <a:xfrm>
            <a:off x="852978" y="1432698"/>
            <a:ext cx="8705215" cy="4678076"/>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dirty="0" err="1">
                <a:solidFill>
                  <a:srgbClr val="3333CC"/>
                </a:solidFill>
                <a:latin typeface="Arial"/>
                <a:cs typeface="Arial"/>
              </a:rPr>
              <a:t>ReLU</a:t>
            </a:r>
            <a:r>
              <a:rPr lang="en-US" sz="3200" dirty="0">
                <a:solidFill>
                  <a:srgbClr val="3333CC"/>
                </a:solidFill>
                <a:latin typeface="Arial"/>
                <a:cs typeface="Arial"/>
              </a:rPr>
              <a:t> (rectified linear unit)</a:t>
            </a:r>
            <a:r>
              <a:rPr sz="3200" dirty="0">
                <a:solidFill>
                  <a:srgbClr val="3333CC"/>
                </a:solidFill>
                <a:latin typeface="Arial"/>
                <a:cs typeface="Arial"/>
              </a:rPr>
              <a:t> is an excellent </a:t>
            </a:r>
            <a:r>
              <a:rPr sz="3200" spc="-5" dirty="0">
                <a:solidFill>
                  <a:srgbClr val="3333CC"/>
                </a:solidFill>
                <a:latin typeface="Arial"/>
                <a:cs typeface="Arial"/>
              </a:rPr>
              <a:t>default</a:t>
            </a:r>
            <a:r>
              <a:rPr sz="3200" spc="-35" dirty="0">
                <a:solidFill>
                  <a:srgbClr val="3333CC"/>
                </a:solidFill>
                <a:latin typeface="Arial"/>
                <a:cs typeface="Arial"/>
              </a:rPr>
              <a:t> </a:t>
            </a:r>
            <a:r>
              <a:rPr sz="3200" dirty="0">
                <a:solidFill>
                  <a:srgbClr val="3333CC"/>
                </a:solidFill>
                <a:latin typeface="Arial"/>
                <a:cs typeface="Arial"/>
              </a:rPr>
              <a:t>choice</a:t>
            </a:r>
            <a:endParaRPr sz="3200" dirty="0">
              <a:latin typeface="Arial"/>
              <a:cs typeface="Arial"/>
            </a:endParaRPr>
          </a:p>
          <a:p>
            <a:pPr marL="355600" marR="999490" indent="-342900">
              <a:lnSpc>
                <a:spcPct val="100000"/>
              </a:lnSpc>
              <a:spcBef>
                <a:spcPts val="720"/>
              </a:spcBef>
              <a:buChar char="•"/>
              <a:tabLst>
                <a:tab pos="354965" algn="l"/>
                <a:tab pos="355600" algn="l"/>
              </a:tabLst>
            </a:pPr>
            <a:r>
              <a:rPr sz="3200" spc="-5" dirty="0">
                <a:solidFill>
                  <a:srgbClr val="3333CC"/>
                </a:solidFill>
                <a:latin typeface="Arial"/>
                <a:cs typeface="Arial"/>
              </a:rPr>
              <a:t>When to </a:t>
            </a:r>
            <a:r>
              <a:rPr sz="3200" dirty="0">
                <a:solidFill>
                  <a:srgbClr val="3333CC"/>
                </a:solidFill>
                <a:latin typeface="Arial"/>
                <a:cs typeface="Arial"/>
              </a:rPr>
              <a:t>use which kind </a:t>
            </a:r>
            <a:r>
              <a:rPr sz="3200" spc="-5" dirty="0">
                <a:solidFill>
                  <a:srgbClr val="3333CC"/>
                </a:solidFill>
                <a:latin typeface="Arial"/>
                <a:cs typeface="Arial"/>
              </a:rPr>
              <a:t>(though </a:t>
            </a:r>
            <a:r>
              <a:rPr sz="3200" dirty="0">
                <a:solidFill>
                  <a:srgbClr val="3333CC"/>
                </a:solidFill>
                <a:latin typeface="Arial"/>
                <a:cs typeface="Arial"/>
              </a:rPr>
              <a:t>ReLU</a:t>
            </a:r>
            <a:r>
              <a:rPr sz="3200" spc="-35" dirty="0">
                <a:solidFill>
                  <a:srgbClr val="3333CC"/>
                </a:solidFill>
                <a:latin typeface="Arial"/>
                <a:cs typeface="Arial"/>
              </a:rPr>
              <a:t> </a:t>
            </a:r>
            <a:r>
              <a:rPr sz="3200" dirty="0">
                <a:solidFill>
                  <a:srgbClr val="3333CC"/>
                </a:solidFill>
                <a:latin typeface="Arial"/>
                <a:cs typeface="Arial"/>
              </a:rPr>
              <a:t>is  usually an </a:t>
            </a:r>
            <a:r>
              <a:rPr sz="3200" spc="-5" dirty="0">
                <a:solidFill>
                  <a:srgbClr val="3333CC"/>
                </a:solidFill>
                <a:latin typeface="Arial"/>
                <a:cs typeface="Arial"/>
              </a:rPr>
              <a:t>acceptable</a:t>
            </a:r>
            <a:r>
              <a:rPr sz="3200" spc="-15" dirty="0">
                <a:solidFill>
                  <a:srgbClr val="3333CC"/>
                </a:solidFill>
                <a:latin typeface="Arial"/>
                <a:cs typeface="Arial"/>
              </a:rPr>
              <a:t> </a:t>
            </a:r>
            <a:r>
              <a:rPr sz="3200" dirty="0">
                <a:solidFill>
                  <a:srgbClr val="3333CC"/>
                </a:solidFill>
                <a:latin typeface="Arial"/>
                <a:cs typeface="Arial"/>
              </a:rPr>
              <a:t>choice)?</a:t>
            </a:r>
            <a:endParaRPr sz="3200" dirty="0">
              <a:latin typeface="Arial"/>
              <a:cs typeface="Arial"/>
            </a:endParaRPr>
          </a:p>
          <a:p>
            <a:pPr marL="355600" marR="1022350" indent="-342900">
              <a:lnSpc>
                <a:spcPct val="100000"/>
              </a:lnSpc>
              <a:spcBef>
                <a:spcPts val="819"/>
              </a:spcBef>
              <a:buChar char="•"/>
              <a:tabLst>
                <a:tab pos="354965" algn="l"/>
                <a:tab pos="355600" algn="l"/>
              </a:tabLst>
            </a:pPr>
            <a:r>
              <a:rPr lang="en-US" sz="3200" spc="-5" dirty="0">
                <a:solidFill>
                  <a:srgbClr val="3333CC"/>
                </a:solidFill>
                <a:latin typeface="Arial"/>
                <a:cs typeface="Arial"/>
              </a:rPr>
              <a:t>M</a:t>
            </a:r>
            <a:r>
              <a:rPr sz="3200" spc="-5" dirty="0">
                <a:solidFill>
                  <a:srgbClr val="3333CC"/>
                </a:solidFill>
                <a:latin typeface="Arial"/>
                <a:cs typeface="Arial"/>
              </a:rPr>
              <a:t>otivations </a:t>
            </a:r>
            <a:r>
              <a:rPr sz="3200" dirty="0">
                <a:solidFill>
                  <a:srgbClr val="3333CC"/>
                </a:solidFill>
                <a:latin typeface="Arial"/>
                <a:cs typeface="Arial"/>
              </a:rPr>
              <a:t>behind choice</a:t>
            </a:r>
            <a:r>
              <a:rPr sz="3200" spc="-50" dirty="0">
                <a:solidFill>
                  <a:srgbClr val="3333CC"/>
                </a:solidFill>
                <a:latin typeface="Arial"/>
                <a:cs typeface="Arial"/>
              </a:rPr>
              <a:t> </a:t>
            </a:r>
            <a:r>
              <a:rPr sz="3200" dirty="0">
                <a:solidFill>
                  <a:srgbClr val="3333CC"/>
                </a:solidFill>
                <a:latin typeface="Arial"/>
                <a:cs typeface="Arial"/>
              </a:rPr>
              <a:t>of  </a:t>
            </a:r>
            <a:r>
              <a:rPr sz="3200" spc="-5" dirty="0">
                <a:solidFill>
                  <a:srgbClr val="3333CC"/>
                </a:solidFill>
                <a:latin typeface="Arial"/>
                <a:cs typeface="Arial"/>
              </a:rPr>
              <a:t>hidden unit</a:t>
            </a:r>
            <a:endParaRPr sz="3200" dirty="0">
              <a:latin typeface="Arial"/>
              <a:cs typeface="Arial"/>
            </a:endParaRPr>
          </a:p>
          <a:p>
            <a:pPr marL="748665" marR="410845" lvl="1" indent="-279400">
              <a:lnSpc>
                <a:spcPct val="102000"/>
              </a:lnSpc>
              <a:spcBef>
                <a:spcPts val="555"/>
              </a:spcBef>
              <a:buChar char="–"/>
              <a:tabLst>
                <a:tab pos="755650" algn="l"/>
              </a:tabLst>
            </a:pPr>
            <a:r>
              <a:rPr lang="en-US" sz="2800" spc="-5" dirty="0">
                <a:solidFill>
                  <a:srgbClr val="336600"/>
                </a:solidFill>
                <a:latin typeface="Arial"/>
                <a:cs typeface="Arial"/>
              </a:rPr>
              <a:t>Difficult</a:t>
            </a:r>
            <a:r>
              <a:rPr sz="2800" spc="-5" dirty="0">
                <a:solidFill>
                  <a:srgbClr val="336600"/>
                </a:solidFill>
                <a:latin typeface="Arial"/>
                <a:cs typeface="Arial"/>
              </a:rPr>
              <a:t> to </a:t>
            </a:r>
            <a:r>
              <a:rPr sz="2800" dirty="0">
                <a:solidFill>
                  <a:srgbClr val="336600"/>
                </a:solidFill>
                <a:latin typeface="Arial"/>
                <a:cs typeface="Arial"/>
              </a:rPr>
              <a:t>predict in advance which will</a:t>
            </a:r>
            <a:r>
              <a:rPr sz="2800" spc="-45" dirty="0">
                <a:solidFill>
                  <a:srgbClr val="336600"/>
                </a:solidFill>
                <a:latin typeface="Arial"/>
                <a:cs typeface="Arial"/>
              </a:rPr>
              <a:t> </a:t>
            </a:r>
            <a:r>
              <a:rPr sz="2800" dirty="0">
                <a:solidFill>
                  <a:srgbClr val="336600"/>
                </a:solidFill>
                <a:latin typeface="Arial"/>
                <a:cs typeface="Arial"/>
              </a:rPr>
              <a:t>work  best</a:t>
            </a:r>
            <a:endParaRPr sz="2800" dirty="0">
              <a:latin typeface="Arial"/>
              <a:cs typeface="Arial"/>
            </a:endParaRPr>
          </a:p>
          <a:p>
            <a:pPr marL="755650" lvl="1" indent="-286385">
              <a:lnSpc>
                <a:spcPts val="3180"/>
              </a:lnSpc>
              <a:spcBef>
                <a:spcPts val="615"/>
              </a:spcBef>
              <a:buChar char="–"/>
              <a:tabLst>
                <a:tab pos="755650" algn="l"/>
              </a:tabLst>
            </a:pPr>
            <a:r>
              <a:rPr sz="2800" dirty="0">
                <a:solidFill>
                  <a:srgbClr val="336600"/>
                </a:solidFill>
                <a:latin typeface="Arial"/>
                <a:cs typeface="Arial"/>
              </a:rPr>
              <a:t>Design process is </a:t>
            </a:r>
            <a:r>
              <a:rPr sz="2800" spc="-5" dirty="0">
                <a:solidFill>
                  <a:srgbClr val="336600"/>
                </a:solidFill>
                <a:latin typeface="Arial"/>
                <a:cs typeface="Arial"/>
              </a:rPr>
              <a:t>trial </a:t>
            </a:r>
            <a:r>
              <a:rPr sz="2800" dirty="0">
                <a:solidFill>
                  <a:srgbClr val="336600"/>
                </a:solidFill>
                <a:latin typeface="Arial"/>
                <a:cs typeface="Arial"/>
              </a:rPr>
              <a:t>and</a:t>
            </a:r>
            <a:r>
              <a:rPr sz="2800" spc="-20" dirty="0">
                <a:solidFill>
                  <a:srgbClr val="336600"/>
                </a:solidFill>
                <a:latin typeface="Arial"/>
                <a:cs typeface="Arial"/>
              </a:rPr>
              <a:t> </a:t>
            </a:r>
            <a:r>
              <a:rPr sz="2800" dirty="0">
                <a:solidFill>
                  <a:srgbClr val="336600"/>
                </a:solidFill>
                <a:latin typeface="Arial"/>
                <a:cs typeface="Arial"/>
              </a:rPr>
              <a:t>error</a:t>
            </a:r>
            <a:endParaRPr sz="2800" dirty="0">
              <a:latin typeface="Arial"/>
              <a:cs typeface="Arial"/>
            </a:endParaRPr>
          </a:p>
          <a:p>
            <a:pPr marR="175260" algn="r">
              <a:lnSpc>
                <a:spcPts val="1160"/>
              </a:lnSpc>
            </a:pPr>
            <a:endParaRPr sz="1400" dirty="0">
              <a:latin typeface="Arial"/>
              <a:cs typeface="Arial"/>
            </a:endParaRPr>
          </a:p>
          <a:p>
            <a:pPr marL="1155700" lvl="2" indent="-229235">
              <a:lnSpc>
                <a:spcPts val="2540"/>
              </a:lnSpc>
              <a:buChar char="•"/>
              <a:tabLst>
                <a:tab pos="1155700" algn="l"/>
              </a:tabLst>
            </a:pPr>
            <a:r>
              <a:rPr sz="2400" spc="-5" dirty="0">
                <a:solidFill>
                  <a:srgbClr val="660066"/>
                </a:solidFill>
                <a:latin typeface="Arial"/>
                <a:cs typeface="Arial"/>
              </a:rPr>
              <a:t>Evaluate performance </a:t>
            </a:r>
            <a:r>
              <a:rPr sz="2400" dirty="0">
                <a:solidFill>
                  <a:srgbClr val="660066"/>
                </a:solidFill>
                <a:latin typeface="Arial"/>
                <a:cs typeface="Arial"/>
              </a:rPr>
              <a:t>on a </a:t>
            </a:r>
            <a:r>
              <a:rPr sz="2400" spc="-5" dirty="0">
                <a:solidFill>
                  <a:srgbClr val="660066"/>
                </a:solidFill>
                <a:latin typeface="Arial"/>
                <a:cs typeface="Arial"/>
              </a:rPr>
              <a:t>validation</a:t>
            </a:r>
            <a:r>
              <a:rPr sz="2400" spc="15" dirty="0">
                <a:solidFill>
                  <a:srgbClr val="660066"/>
                </a:solidFill>
                <a:latin typeface="Arial"/>
                <a:cs typeface="Arial"/>
              </a:rPr>
              <a:t> </a:t>
            </a:r>
            <a:r>
              <a:rPr sz="2400" dirty="0">
                <a:solidFill>
                  <a:srgbClr val="660066"/>
                </a:solidFill>
                <a:latin typeface="Arial"/>
                <a:cs typeface="Arial"/>
              </a:rPr>
              <a:t>set</a:t>
            </a:r>
            <a:endParaRPr sz="2400" dirty="0">
              <a:latin typeface="Arial"/>
              <a:cs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02377" y="847293"/>
            <a:ext cx="7293609" cy="695960"/>
          </a:xfrm>
          <a:prstGeom prst="rect">
            <a:avLst/>
          </a:prstGeom>
        </p:spPr>
        <p:txBody>
          <a:bodyPr vert="horz" wrap="square" lIns="0" tIns="12700" rIns="0" bIns="0" rtlCol="0">
            <a:spAutoFit/>
          </a:bodyPr>
          <a:lstStyle/>
          <a:p>
            <a:pPr marL="12700">
              <a:lnSpc>
                <a:spcPct val="100000"/>
              </a:lnSpc>
              <a:spcBef>
                <a:spcPts val="100"/>
              </a:spcBef>
            </a:pPr>
            <a:r>
              <a:rPr spc="-5" dirty="0"/>
              <a:t>Is Differentiability</a:t>
            </a:r>
            <a:r>
              <a:rPr spc="-35" dirty="0"/>
              <a:t> </a:t>
            </a:r>
            <a:r>
              <a:rPr dirty="0"/>
              <a:t>necessary?</a:t>
            </a:r>
          </a:p>
        </p:txBody>
      </p:sp>
      <p:sp>
        <p:nvSpPr>
          <p:cNvPr id="4" name="object 4"/>
          <p:cNvSpPr txBox="1"/>
          <p:nvPr/>
        </p:nvSpPr>
        <p:spPr>
          <a:xfrm>
            <a:off x="852978" y="1982354"/>
            <a:ext cx="8816975" cy="4408515"/>
          </a:xfrm>
          <a:prstGeom prst="rect">
            <a:avLst/>
          </a:prstGeom>
        </p:spPr>
        <p:txBody>
          <a:bodyPr vert="horz" wrap="square" lIns="0" tIns="33020" rIns="0" bIns="0" rtlCol="0">
            <a:spAutoFit/>
          </a:bodyPr>
          <a:lstStyle/>
          <a:p>
            <a:pPr marL="355600" marR="297180" indent="-342900">
              <a:lnSpc>
                <a:spcPts val="3800"/>
              </a:lnSpc>
              <a:spcBef>
                <a:spcPts val="260"/>
              </a:spcBef>
              <a:buChar char="•"/>
              <a:tabLst>
                <a:tab pos="354965" algn="l"/>
                <a:tab pos="355600" algn="l"/>
              </a:tabLst>
            </a:pPr>
            <a:r>
              <a:rPr sz="3200" dirty="0">
                <a:solidFill>
                  <a:srgbClr val="3333CC"/>
                </a:solidFill>
                <a:latin typeface="Arial"/>
                <a:cs typeface="Arial"/>
              </a:rPr>
              <a:t>Some hidden </a:t>
            </a:r>
            <a:r>
              <a:rPr sz="3200" spc="-5" dirty="0">
                <a:solidFill>
                  <a:srgbClr val="3333CC"/>
                </a:solidFill>
                <a:latin typeface="Arial"/>
                <a:cs typeface="Arial"/>
              </a:rPr>
              <a:t>units </a:t>
            </a:r>
            <a:r>
              <a:rPr sz="3200" dirty="0">
                <a:solidFill>
                  <a:srgbClr val="3333CC"/>
                </a:solidFill>
                <a:latin typeface="Arial"/>
                <a:cs typeface="Arial"/>
              </a:rPr>
              <a:t>are not </a:t>
            </a:r>
            <a:r>
              <a:rPr sz="3200" spc="-5" dirty="0">
                <a:solidFill>
                  <a:srgbClr val="3333CC"/>
                </a:solidFill>
                <a:latin typeface="Arial"/>
                <a:cs typeface="Arial"/>
              </a:rPr>
              <a:t>differentiable </a:t>
            </a:r>
            <a:r>
              <a:rPr sz="3200" dirty="0">
                <a:solidFill>
                  <a:srgbClr val="3333CC"/>
                </a:solidFill>
                <a:latin typeface="Arial"/>
                <a:cs typeface="Arial"/>
              </a:rPr>
              <a:t>at all  input</a:t>
            </a:r>
            <a:r>
              <a:rPr sz="3200" spc="-10" dirty="0">
                <a:solidFill>
                  <a:srgbClr val="3333CC"/>
                </a:solidFill>
                <a:latin typeface="Arial"/>
                <a:cs typeface="Arial"/>
              </a:rPr>
              <a:t> </a:t>
            </a:r>
            <a:r>
              <a:rPr sz="3200" spc="-5" dirty="0">
                <a:solidFill>
                  <a:srgbClr val="3333CC"/>
                </a:solidFill>
                <a:latin typeface="Arial"/>
                <a:cs typeface="Arial"/>
              </a:rPr>
              <a:t>points</a:t>
            </a:r>
            <a:endParaRPr sz="3200" dirty="0">
              <a:latin typeface="Arial"/>
              <a:cs typeface="Arial"/>
            </a:endParaRPr>
          </a:p>
          <a:p>
            <a:pPr marL="748665" marR="671830" indent="-279400">
              <a:lnSpc>
                <a:spcPct val="102000"/>
              </a:lnSpc>
              <a:spcBef>
                <a:spcPts val="445"/>
              </a:spcBef>
              <a:tabLst>
                <a:tab pos="4886325" algn="l"/>
              </a:tabLst>
            </a:pPr>
            <a:r>
              <a:rPr sz="2800" dirty="0">
                <a:solidFill>
                  <a:srgbClr val="336600"/>
                </a:solidFill>
                <a:latin typeface="Arial"/>
                <a:cs typeface="Arial"/>
              </a:rPr>
              <a:t>– </a:t>
            </a:r>
            <a:r>
              <a:rPr sz="2800" spc="-5" dirty="0">
                <a:solidFill>
                  <a:srgbClr val="336600"/>
                </a:solidFill>
                <a:latin typeface="Arial"/>
                <a:cs typeface="Arial"/>
              </a:rPr>
              <a:t>Rectified</a:t>
            </a:r>
            <a:r>
              <a:rPr sz="2800" spc="-65" dirty="0">
                <a:solidFill>
                  <a:srgbClr val="336600"/>
                </a:solidFill>
                <a:latin typeface="Arial"/>
                <a:cs typeface="Arial"/>
              </a:rPr>
              <a:t> </a:t>
            </a:r>
            <a:r>
              <a:rPr sz="2800" dirty="0">
                <a:solidFill>
                  <a:srgbClr val="336600"/>
                </a:solidFill>
                <a:latin typeface="Arial"/>
                <a:cs typeface="Arial"/>
              </a:rPr>
              <a:t>Linear</a:t>
            </a:r>
            <a:r>
              <a:rPr sz="2800" spc="5" dirty="0">
                <a:solidFill>
                  <a:srgbClr val="336600"/>
                </a:solidFill>
                <a:latin typeface="Arial"/>
                <a:cs typeface="Arial"/>
              </a:rPr>
              <a:t> </a:t>
            </a:r>
            <a:r>
              <a:rPr sz="2800" spc="-5" dirty="0">
                <a:solidFill>
                  <a:srgbClr val="336600"/>
                </a:solidFill>
                <a:latin typeface="Arial"/>
                <a:cs typeface="Arial"/>
              </a:rPr>
              <a:t>Function	</a:t>
            </a:r>
            <a:r>
              <a:rPr sz="2800" i="1" spc="204" dirty="0">
                <a:latin typeface="Calibri"/>
                <a:cs typeface="Calibri"/>
              </a:rPr>
              <a:t>g</a:t>
            </a:r>
            <a:r>
              <a:rPr sz="2800" spc="204" dirty="0">
                <a:latin typeface="Calibri"/>
                <a:cs typeface="Calibri"/>
              </a:rPr>
              <a:t>(</a:t>
            </a:r>
            <a:r>
              <a:rPr sz="2800" i="1" spc="204" dirty="0">
                <a:latin typeface="Calibri"/>
                <a:cs typeface="Calibri"/>
              </a:rPr>
              <a:t>z</a:t>
            </a:r>
            <a:r>
              <a:rPr sz="2800" spc="204" dirty="0">
                <a:latin typeface="Calibri"/>
                <a:cs typeface="Calibri"/>
              </a:rPr>
              <a:t>)=max{0,</a:t>
            </a:r>
            <a:r>
              <a:rPr sz="2800" i="1" spc="204" dirty="0">
                <a:latin typeface="Calibri"/>
                <a:cs typeface="Calibri"/>
              </a:rPr>
              <a:t>z</a:t>
            </a:r>
            <a:r>
              <a:rPr sz="2800" spc="204" dirty="0">
                <a:latin typeface="Calibri"/>
                <a:cs typeface="Calibri"/>
              </a:rPr>
              <a:t>} </a:t>
            </a:r>
            <a:r>
              <a:rPr sz="2800" dirty="0">
                <a:solidFill>
                  <a:srgbClr val="336600"/>
                </a:solidFill>
                <a:latin typeface="Arial"/>
                <a:cs typeface="Arial"/>
              </a:rPr>
              <a:t>is</a:t>
            </a:r>
            <a:r>
              <a:rPr sz="2800" spc="-125" dirty="0">
                <a:solidFill>
                  <a:srgbClr val="336600"/>
                </a:solidFill>
                <a:latin typeface="Arial"/>
                <a:cs typeface="Arial"/>
              </a:rPr>
              <a:t> </a:t>
            </a:r>
            <a:r>
              <a:rPr sz="2800" dirty="0">
                <a:solidFill>
                  <a:srgbClr val="336600"/>
                </a:solidFill>
                <a:latin typeface="Arial"/>
                <a:cs typeface="Arial"/>
              </a:rPr>
              <a:t>not  </a:t>
            </a:r>
            <a:r>
              <a:rPr sz="2800" spc="-5" dirty="0">
                <a:solidFill>
                  <a:srgbClr val="336600"/>
                </a:solidFill>
                <a:latin typeface="Arial"/>
                <a:cs typeface="Arial"/>
              </a:rPr>
              <a:t>differentiable </a:t>
            </a:r>
            <a:r>
              <a:rPr sz="2800" dirty="0">
                <a:solidFill>
                  <a:srgbClr val="336600"/>
                </a:solidFill>
                <a:latin typeface="Arial"/>
                <a:cs typeface="Arial"/>
              </a:rPr>
              <a:t>at</a:t>
            </a:r>
            <a:r>
              <a:rPr sz="2800" spc="-5" dirty="0">
                <a:solidFill>
                  <a:srgbClr val="336600"/>
                </a:solidFill>
                <a:latin typeface="Arial"/>
                <a:cs typeface="Arial"/>
              </a:rPr>
              <a:t> </a:t>
            </a:r>
            <a:r>
              <a:rPr sz="2800" i="1" spc="254" dirty="0">
                <a:latin typeface="Calibri"/>
                <a:cs typeface="Calibri"/>
              </a:rPr>
              <a:t>z=</a:t>
            </a:r>
            <a:r>
              <a:rPr sz="2800" spc="254" dirty="0">
                <a:latin typeface="Calibri"/>
                <a:cs typeface="Calibri"/>
              </a:rPr>
              <a:t>0</a:t>
            </a:r>
            <a:endParaRPr sz="2800" dirty="0">
              <a:latin typeface="Calibri"/>
              <a:cs typeface="Calibri"/>
            </a:endParaRPr>
          </a:p>
          <a:p>
            <a:pPr marL="355600" marR="5080" indent="-342900">
              <a:lnSpc>
                <a:spcPct val="100000"/>
              </a:lnSpc>
              <a:spcBef>
                <a:spcPts val="705"/>
              </a:spcBef>
              <a:buChar char="•"/>
              <a:tabLst>
                <a:tab pos="354965" algn="l"/>
                <a:tab pos="355600" algn="l"/>
              </a:tabLst>
            </a:pPr>
            <a:r>
              <a:rPr lang="en-US" sz="3200" dirty="0">
                <a:solidFill>
                  <a:srgbClr val="3333CC"/>
                </a:solidFill>
                <a:latin typeface="Arial"/>
                <a:cs typeface="Arial"/>
              </a:rPr>
              <a:t>Does this </a:t>
            </a:r>
            <a:r>
              <a:rPr sz="3200" spc="-5" dirty="0">
                <a:solidFill>
                  <a:srgbClr val="3333CC"/>
                </a:solidFill>
                <a:latin typeface="Arial"/>
                <a:cs typeface="Arial"/>
              </a:rPr>
              <a:t>invalidate </a:t>
            </a:r>
            <a:r>
              <a:rPr sz="3200" dirty="0">
                <a:solidFill>
                  <a:srgbClr val="3333CC"/>
                </a:solidFill>
                <a:latin typeface="Arial"/>
                <a:cs typeface="Arial"/>
              </a:rPr>
              <a:t>use in </a:t>
            </a:r>
            <a:r>
              <a:rPr sz="3200" spc="-5" dirty="0">
                <a:solidFill>
                  <a:srgbClr val="3333CC"/>
                </a:solidFill>
                <a:latin typeface="Arial"/>
                <a:cs typeface="Arial"/>
              </a:rPr>
              <a:t>gradient-</a:t>
            </a:r>
            <a:r>
              <a:rPr sz="3200" dirty="0">
                <a:solidFill>
                  <a:srgbClr val="3333CC"/>
                </a:solidFill>
                <a:latin typeface="Arial"/>
                <a:cs typeface="Arial"/>
              </a:rPr>
              <a:t>based</a:t>
            </a:r>
            <a:r>
              <a:rPr sz="3200" spc="-5" dirty="0">
                <a:solidFill>
                  <a:srgbClr val="3333CC"/>
                </a:solidFill>
                <a:latin typeface="Arial"/>
                <a:cs typeface="Arial"/>
              </a:rPr>
              <a:t> </a:t>
            </a:r>
            <a:r>
              <a:rPr sz="3200" dirty="0">
                <a:solidFill>
                  <a:srgbClr val="3333CC"/>
                </a:solidFill>
                <a:latin typeface="Arial"/>
                <a:cs typeface="Arial"/>
              </a:rPr>
              <a:t>learning</a:t>
            </a:r>
            <a:endParaRPr sz="3200" dirty="0">
              <a:latin typeface="Arial"/>
              <a:cs typeface="Arial"/>
            </a:endParaRPr>
          </a:p>
          <a:p>
            <a:pPr marL="355600" marR="231140" indent="-342900">
              <a:lnSpc>
                <a:spcPct val="99400"/>
              </a:lnSpc>
              <a:spcBef>
                <a:spcPts val="844"/>
              </a:spcBef>
              <a:buChar char="•"/>
              <a:tabLst>
                <a:tab pos="354965" algn="l"/>
                <a:tab pos="355600" algn="l"/>
              </a:tabLst>
            </a:pPr>
            <a:r>
              <a:rPr sz="3200" spc="-5" dirty="0">
                <a:solidFill>
                  <a:srgbClr val="3333CC"/>
                </a:solidFill>
                <a:latin typeface="Arial"/>
                <a:cs typeface="Arial"/>
              </a:rPr>
              <a:t>In practice </a:t>
            </a:r>
            <a:r>
              <a:rPr sz="3200" dirty="0">
                <a:solidFill>
                  <a:srgbClr val="3333CC"/>
                </a:solidFill>
                <a:latin typeface="Arial"/>
                <a:cs typeface="Arial"/>
              </a:rPr>
              <a:t>gradient descent </a:t>
            </a:r>
            <a:r>
              <a:rPr sz="3200" spc="-5" dirty="0">
                <a:solidFill>
                  <a:srgbClr val="3333CC"/>
                </a:solidFill>
                <a:latin typeface="Arial"/>
                <a:cs typeface="Arial"/>
              </a:rPr>
              <a:t>still performs </a:t>
            </a:r>
            <a:r>
              <a:rPr sz="3200" dirty="0">
                <a:solidFill>
                  <a:srgbClr val="3333CC"/>
                </a:solidFill>
                <a:latin typeface="Arial"/>
                <a:cs typeface="Arial"/>
              </a:rPr>
              <a:t>well  enough </a:t>
            </a:r>
            <a:r>
              <a:rPr sz="3200" spc="-5" dirty="0">
                <a:solidFill>
                  <a:srgbClr val="3333CC"/>
                </a:solidFill>
                <a:latin typeface="Arial"/>
                <a:cs typeface="Arial"/>
              </a:rPr>
              <a:t>for these </a:t>
            </a:r>
            <a:r>
              <a:rPr sz="3200" dirty="0">
                <a:solidFill>
                  <a:srgbClr val="3333CC"/>
                </a:solidFill>
                <a:latin typeface="Arial"/>
                <a:cs typeface="Arial"/>
              </a:rPr>
              <a:t>models </a:t>
            </a:r>
            <a:r>
              <a:rPr sz="3200" spc="-5" dirty="0">
                <a:solidFill>
                  <a:srgbClr val="3333CC"/>
                </a:solidFill>
                <a:latin typeface="Arial"/>
                <a:cs typeface="Arial"/>
              </a:rPr>
              <a:t>to </a:t>
            </a:r>
            <a:r>
              <a:rPr sz="3200" dirty="0">
                <a:solidFill>
                  <a:srgbClr val="3333CC"/>
                </a:solidFill>
                <a:latin typeface="Arial"/>
                <a:cs typeface="Arial"/>
              </a:rPr>
              <a:t>be used</a:t>
            </a:r>
            <a:endParaRPr sz="3200" dirty="0">
              <a:latin typeface="Arial"/>
              <a:cs typeface="Arial"/>
            </a:endParaRPr>
          </a:p>
          <a:p>
            <a:pPr marR="287020" algn="r">
              <a:lnSpc>
                <a:spcPct val="100000"/>
              </a:lnSpc>
              <a:spcBef>
                <a:spcPts val="835"/>
              </a:spcBef>
            </a:pPr>
            <a:endParaRPr sz="1400" dirty="0">
              <a:latin typeface="Arial"/>
              <a:cs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494056" y="567892"/>
            <a:ext cx="5709920" cy="695960"/>
          </a:xfrm>
          <a:prstGeom prst="rect">
            <a:avLst/>
          </a:prstGeom>
        </p:spPr>
        <p:txBody>
          <a:bodyPr vert="horz" wrap="square" lIns="0" tIns="12700" rIns="0" bIns="0" rtlCol="0">
            <a:spAutoFit/>
          </a:bodyPr>
          <a:lstStyle/>
          <a:p>
            <a:pPr marL="12700">
              <a:lnSpc>
                <a:spcPct val="100000"/>
              </a:lnSpc>
              <a:spcBef>
                <a:spcPts val="100"/>
              </a:spcBef>
            </a:pPr>
            <a:r>
              <a:rPr spc="-5" dirty="0"/>
              <a:t>Differentiability</a:t>
            </a:r>
            <a:r>
              <a:rPr spc="-40" dirty="0"/>
              <a:t> </a:t>
            </a:r>
            <a:r>
              <a:rPr dirty="0"/>
              <a:t>ignored</a:t>
            </a:r>
          </a:p>
        </p:txBody>
      </p:sp>
      <p:sp>
        <p:nvSpPr>
          <p:cNvPr id="5" name="object 5"/>
          <p:cNvSpPr txBox="1"/>
          <p:nvPr/>
        </p:nvSpPr>
        <p:spPr>
          <a:xfrm>
            <a:off x="852978" y="1281024"/>
            <a:ext cx="6219825" cy="5135316"/>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Neural </a:t>
            </a:r>
            <a:r>
              <a:rPr sz="3200" spc="-5" dirty="0">
                <a:solidFill>
                  <a:srgbClr val="3333CC"/>
                </a:solidFill>
                <a:latin typeface="Arial"/>
                <a:cs typeface="Arial"/>
              </a:rPr>
              <a:t>network</a:t>
            </a:r>
            <a:r>
              <a:rPr sz="3200" spc="-10" dirty="0">
                <a:solidFill>
                  <a:srgbClr val="3333CC"/>
                </a:solidFill>
                <a:latin typeface="Arial"/>
                <a:cs typeface="Arial"/>
              </a:rPr>
              <a:t> </a:t>
            </a:r>
            <a:r>
              <a:rPr sz="3200" spc="-5" dirty="0">
                <a:solidFill>
                  <a:srgbClr val="3333CC"/>
                </a:solidFill>
                <a:latin typeface="Arial"/>
                <a:cs typeface="Arial"/>
              </a:rPr>
              <a:t>training</a:t>
            </a:r>
            <a:endParaRPr sz="3200" dirty="0">
              <a:latin typeface="Arial"/>
              <a:cs typeface="Arial"/>
            </a:endParaRPr>
          </a:p>
          <a:p>
            <a:pPr marL="748665" marR="1068070" lvl="1" indent="-279400">
              <a:lnSpc>
                <a:spcPts val="3329"/>
              </a:lnSpc>
              <a:spcBef>
                <a:spcPts val="770"/>
              </a:spcBef>
              <a:buChar char="–"/>
              <a:tabLst>
                <a:tab pos="755650" algn="l"/>
              </a:tabLst>
            </a:pPr>
            <a:r>
              <a:rPr sz="2800" dirty="0">
                <a:solidFill>
                  <a:srgbClr val="336600"/>
                </a:solidFill>
                <a:latin typeface="Arial"/>
                <a:cs typeface="Arial"/>
              </a:rPr>
              <a:t>not usually arrives at a</a:t>
            </a:r>
            <a:r>
              <a:rPr sz="2800" spc="-120" dirty="0">
                <a:solidFill>
                  <a:srgbClr val="336600"/>
                </a:solidFill>
                <a:latin typeface="Arial"/>
                <a:cs typeface="Arial"/>
              </a:rPr>
              <a:t> </a:t>
            </a:r>
            <a:r>
              <a:rPr sz="2800" dirty="0">
                <a:solidFill>
                  <a:srgbClr val="336600"/>
                </a:solidFill>
                <a:latin typeface="Arial"/>
                <a:cs typeface="Arial"/>
              </a:rPr>
              <a:t>local  minimum of cost</a:t>
            </a:r>
            <a:r>
              <a:rPr sz="2800" spc="-45" dirty="0">
                <a:solidFill>
                  <a:srgbClr val="336600"/>
                </a:solidFill>
                <a:latin typeface="Arial"/>
                <a:cs typeface="Arial"/>
              </a:rPr>
              <a:t> </a:t>
            </a:r>
            <a:r>
              <a:rPr sz="2800" spc="-5" dirty="0">
                <a:solidFill>
                  <a:srgbClr val="336600"/>
                </a:solidFill>
                <a:latin typeface="Arial"/>
                <a:cs typeface="Arial"/>
              </a:rPr>
              <a:t>function</a:t>
            </a:r>
            <a:endParaRPr sz="2800" dirty="0">
              <a:latin typeface="Arial"/>
              <a:cs typeface="Arial"/>
            </a:endParaRPr>
          </a:p>
          <a:p>
            <a:pPr marL="355600" marR="5080" indent="-342900">
              <a:lnSpc>
                <a:spcPct val="100000"/>
              </a:lnSpc>
              <a:spcBef>
                <a:spcPts val="735"/>
              </a:spcBef>
              <a:buChar char="•"/>
              <a:tabLst>
                <a:tab pos="354965" algn="l"/>
                <a:tab pos="355600" algn="l"/>
              </a:tabLst>
            </a:pPr>
            <a:r>
              <a:rPr lang="en-US" sz="3200" dirty="0">
                <a:solidFill>
                  <a:srgbClr val="3333CC"/>
                </a:solidFill>
                <a:latin typeface="Arial"/>
                <a:cs typeface="Arial"/>
              </a:rPr>
              <a:t>Do not</a:t>
            </a:r>
            <a:r>
              <a:rPr sz="3200" dirty="0">
                <a:solidFill>
                  <a:srgbClr val="3333CC"/>
                </a:solidFill>
                <a:latin typeface="Arial"/>
                <a:cs typeface="Arial"/>
              </a:rPr>
              <a:t> </a:t>
            </a:r>
            <a:r>
              <a:rPr sz="3200" spc="-5" dirty="0">
                <a:solidFill>
                  <a:srgbClr val="3333CC"/>
                </a:solidFill>
                <a:latin typeface="Arial"/>
                <a:cs typeface="Arial"/>
              </a:rPr>
              <a:t>expect training to </a:t>
            </a:r>
            <a:r>
              <a:rPr sz="3200" dirty="0">
                <a:solidFill>
                  <a:srgbClr val="3333CC"/>
                </a:solidFill>
                <a:latin typeface="Arial"/>
                <a:cs typeface="Arial"/>
              </a:rPr>
              <a:t>reach a  point where gradient is</a:t>
            </a:r>
            <a:r>
              <a:rPr sz="3200" spc="-40" dirty="0">
                <a:solidFill>
                  <a:srgbClr val="3333CC"/>
                </a:solidFill>
                <a:latin typeface="Arial"/>
                <a:cs typeface="Arial"/>
              </a:rPr>
              <a:t> </a:t>
            </a:r>
            <a:r>
              <a:rPr sz="3200" spc="-15" dirty="0">
                <a:latin typeface="Calibri"/>
                <a:cs typeface="Calibri"/>
              </a:rPr>
              <a:t>0</a:t>
            </a:r>
            <a:r>
              <a:rPr sz="3200" spc="-15" dirty="0">
                <a:solidFill>
                  <a:srgbClr val="3333CC"/>
                </a:solidFill>
                <a:latin typeface="Arial"/>
                <a:cs typeface="Arial"/>
              </a:rPr>
              <a:t>,</a:t>
            </a:r>
            <a:endParaRPr sz="3200" dirty="0">
              <a:latin typeface="Arial"/>
              <a:cs typeface="Arial"/>
            </a:endParaRPr>
          </a:p>
          <a:p>
            <a:pPr marL="748665" marR="455295" lvl="1" indent="-279400">
              <a:lnSpc>
                <a:spcPts val="3329"/>
              </a:lnSpc>
              <a:spcBef>
                <a:spcPts val="860"/>
              </a:spcBef>
              <a:buChar char="–"/>
              <a:tabLst>
                <a:tab pos="755650" algn="l"/>
              </a:tabLst>
            </a:pPr>
            <a:r>
              <a:rPr sz="2800" dirty="0">
                <a:solidFill>
                  <a:srgbClr val="336600"/>
                </a:solidFill>
                <a:latin typeface="Arial"/>
                <a:cs typeface="Arial"/>
              </a:rPr>
              <a:t>Accept minima </a:t>
            </a:r>
            <a:r>
              <a:rPr sz="2800" spc="-5" dirty="0">
                <a:solidFill>
                  <a:srgbClr val="336600"/>
                </a:solidFill>
                <a:latin typeface="Arial"/>
                <a:cs typeface="Arial"/>
              </a:rPr>
              <a:t>to </a:t>
            </a:r>
            <a:r>
              <a:rPr sz="2800" dirty="0">
                <a:solidFill>
                  <a:srgbClr val="336600"/>
                </a:solidFill>
                <a:latin typeface="Arial"/>
                <a:cs typeface="Arial"/>
              </a:rPr>
              <a:t>correspond</a:t>
            </a:r>
            <a:r>
              <a:rPr sz="2800" spc="-90" dirty="0">
                <a:solidFill>
                  <a:srgbClr val="336600"/>
                </a:solidFill>
                <a:latin typeface="Arial"/>
                <a:cs typeface="Arial"/>
              </a:rPr>
              <a:t> </a:t>
            </a:r>
            <a:r>
              <a:rPr sz="2800" spc="-5" dirty="0">
                <a:solidFill>
                  <a:srgbClr val="336600"/>
                </a:solidFill>
                <a:latin typeface="Arial"/>
                <a:cs typeface="Arial"/>
              </a:rPr>
              <a:t>to  points </a:t>
            </a:r>
            <a:r>
              <a:rPr sz="2800" dirty="0">
                <a:solidFill>
                  <a:srgbClr val="336600"/>
                </a:solidFill>
                <a:latin typeface="Arial"/>
                <a:cs typeface="Arial"/>
              </a:rPr>
              <a:t>of </a:t>
            </a:r>
            <a:r>
              <a:rPr sz="2800" spc="-5" dirty="0">
                <a:solidFill>
                  <a:srgbClr val="336600"/>
                </a:solidFill>
                <a:latin typeface="Arial"/>
                <a:cs typeface="Arial"/>
              </a:rPr>
              <a:t>undefined</a:t>
            </a:r>
            <a:r>
              <a:rPr sz="2800" spc="-20" dirty="0">
                <a:solidFill>
                  <a:srgbClr val="336600"/>
                </a:solidFill>
                <a:latin typeface="Arial"/>
                <a:cs typeface="Arial"/>
              </a:rPr>
              <a:t> </a:t>
            </a:r>
            <a:r>
              <a:rPr sz="2800" dirty="0">
                <a:solidFill>
                  <a:srgbClr val="336600"/>
                </a:solidFill>
                <a:latin typeface="Arial"/>
                <a:cs typeface="Arial"/>
              </a:rPr>
              <a:t>gradient</a:t>
            </a:r>
            <a:endParaRPr sz="2800" dirty="0">
              <a:latin typeface="Arial"/>
              <a:cs typeface="Arial"/>
            </a:endParaRPr>
          </a:p>
          <a:p>
            <a:pPr marL="355600" marR="185420" indent="-342900">
              <a:lnSpc>
                <a:spcPct val="99400"/>
              </a:lnSpc>
              <a:spcBef>
                <a:spcPts val="720"/>
              </a:spcBef>
              <a:buChar char="•"/>
              <a:tabLst>
                <a:tab pos="354965" algn="l"/>
                <a:tab pos="355600" algn="l"/>
              </a:tabLst>
            </a:pPr>
            <a:r>
              <a:rPr sz="3200" dirty="0">
                <a:solidFill>
                  <a:srgbClr val="3333CC"/>
                </a:solidFill>
                <a:latin typeface="Arial"/>
                <a:cs typeface="Arial"/>
              </a:rPr>
              <a:t>Hidden </a:t>
            </a:r>
            <a:r>
              <a:rPr sz="3200" spc="-5" dirty="0">
                <a:solidFill>
                  <a:srgbClr val="3333CC"/>
                </a:solidFill>
                <a:latin typeface="Arial"/>
                <a:cs typeface="Arial"/>
              </a:rPr>
              <a:t>units </a:t>
            </a:r>
            <a:r>
              <a:rPr lang="en-US" sz="3200" spc="-5" dirty="0">
                <a:solidFill>
                  <a:srgbClr val="3333CC"/>
                </a:solidFill>
                <a:latin typeface="Arial"/>
                <a:cs typeface="Arial"/>
              </a:rPr>
              <a:t>that are </a:t>
            </a:r>
            <a:r>
              <a:rPr sz="3200" dirty="0">
                <a:solidFill>
                  <a:srgbClr val="3333CC"/>
                </a:solidFill>
                <a:latin typeface="Arial"/>
                <a:cs typeface="Arial"/>
              </a:rPr>
              <a:t>not </a:t>
            </a:r>
            <a:r>
              <a:rPr sz="3200" spc="-5" dirty="0">
                <a:solidFill>
                  <a:srgbClr val="3333CC"/>
                </a:solidFill>
                <a:latin typeface="Arial"/>
                <a:cs typeface="Arial"/>
              </a:rPr>
              <a:t>differentiable </a:t>
            </a:r>
            <a:r>
              <a:rPr sz="3200" dirty="0">
                <a:solidFill>
                  <a:srgbClr val="3333CC"/>
                </a:solidFill>
                <a:latin typeface="Arial"/>
                <a:cs typeface="Arial"/>
              </a:rPr>
              <a:t>are usually</a:t>
            </a:r>
            <a:r>
              <a:rPr sz="3200" spc="-30" dirty="0">
                <a:solidFill>
                  <a:srgbClr val="3333CC"/>
                </a:solidFill>
                <a:latin typeface="Arial"/>
                <a:cs typeface="Arial"/>
              </a:rPr>
              <a:t> </a:t>
            </a:r>
            <a:r>
              <a:rPr lang="en-US" sz="3200" dirty="0">
                <a:solidFill>
                  <a:srgbClr val="3333CC"/>
                </a:solidFill>
                <a:latin typeface="Arial"/>
                <a:cs typeface="Arial"/>
              </a:rPr>
              <a:t>for</a:t>
            </a:r>
            <a:r>
              <a:rPr sz="3200" dirty="0">
                <a:solidFill>
                  <a:srgbClr val="3333CC"/>
                </a:solidFill>
                <a:latin typeface="Arial"/>
                <a:cs typeface="Arial"/>
              </a:rPr>
              <a:t> only a small n</a:t>
            </a:r>
            <a:r>
              <a:rPr lang="en-US" sz="3200" dirty="0">
                <a:solidFill>
                  <a:srgbClr val="3333CC"/>
                </a:solidFill>
                <a:latin typeface="Arial"/>
                <a:cs typeface="Arial"/>
              </a:rPr>
              <a:t>umber</a:t>
            </a:r>
            <a:r>
              <a:rPr sz="3200" dirty="0">
                <a:solidFill>
                  <a:srgbClr val="3333CC"/>
                </a:solidFill>
                <a:latin typeface="Arial"/>
                <a:cs typeface="Arial"/>
              </a:rPr>
              <a:t> of</a:t>
            </a:r>
            <a:r>
              <a:rPr sz="3200" spc="-40" dirty="0">
                <a:solidFill>
                  <a:srgbClr val="3333CC"/>
                </a:solidFill>
                <a:latin typeface="Arial"/>
                <a:cs typeface="Arial"/>
              </a:rPr>
              <a:t> </a:t>
            </a:r>
            <a:r>
              <a:rPr sz="3200" spc="-5" dirty="0">
                <a:solidFill>
                  <a:srgbClr val="3333CC"/>
                </a:solidFill>
                <a:latin typeface="Arial"/>
                <a:cs typeface="Arial"/>
              </a:rPr>
              <a:t>points</a:t>
            </a:r>
            <a:endParaRPr sz="3200" dirty="0">
              <a:latin typeface="Arial"/>
              <a:cs typeface="Arial"/>
            </a:endParaRPr>
          </a:p>
        </p:txBody>
      </p:sp>
      <p:sp>
        <p:nvSpPr>
          <p:cNvPr id="7" name="object 7"/>
          <p:cNvSpPr/>
          <p:nvPr/>
        </p:nvSpPr>
        <p:spPr>
          <a:xfrm>
            <a:off x="6646401" y="1263534"/>
            <a:ext cx="3271836" cy="17605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86415" y="593293"/>
            <a:ext cx="7325359" cy="695960"/>
          </a:xfrm>
          <a:prstGeom prst="rect">
            <a:avLst/>
          </a:prstGeom>
        </p:spPr>
        <p:txBody>
          <a:bodyPr vert="horz" wrap="square" lIns="0" tIns="12700" rIns="0" bIns="0" rtlCol="0">
            <a:spAutoFit/>
          </a:bodyPr>
          <a:lstStyle/>
          <a:p>
            <a:pPr marL="12700">
              <a:lnSpc>
                <a:spcPct val="100000"/>
              </a:lnSpc>
              <a:spcBef>
                <a:spcPts val="100"/>
              </a:spcBef>
              <a:tabLst>
                <a:tab pos="2187575" algn="l"/>
              </a:tabLst>
            </a:pPr>
            <a:r>
              <a:rPr spc="-5" dirty="0"/>
              <a:t>Left</a:t>
            </a:r>
            <a:r>
              <a:rPr dirty="0"/>
              <a:t> and	Right</a:t>
            </a:r>
            <a:r>
              <a:rPr spc="-35" dirty="0"/>
              <a:t> </a:t>
            </a:r>
            <a:r>
              <a:rPr spc="-5" dirty="0"/>
              <a:t>Differentiability</a:t>
            </a:r>
          </a:p>
        </p:txBody>
      </p:sp>
      <p:sp>
        <p:nvSpPr>
          <p:cNvPr id="5" name="object 5"/>
          <p:cNvSpPr txBox="1"/>
          <p:nvPr/>
        </p:nvSpPr>
        <p:spPr>
          <a:xfrm>
            <a:off x="852978" y="1525154"/>
            <a:ext cx="8561070" cy="3674745"/>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lang="en-US" sz="3200" spc="-5" dirty="0">
                <a:solidFill>
                  <a:srgbClr val="3333CC"/>
                </a:solidFill>
                <a:latin typeface="Arial"/>
                <a:cs typeface="Arial"/>
              </a:rPr>
              <a:t>F</a:t>
            </a:r>
            <a:r>
              <a:rPr sz="3200" spc="-5" dirty="0">
                <a:solidFill>
                  <a:srgbClr val="3333CC"/>
                </a:solidFill>
                <a:latin typeface="Arial"/>
                <a:cs typeface="Arial"/>
              </a:rPr>
              <a:t>unction </a:t>
            </a:r>
            <a:r>
              <a:rPr sz="3200" i="1" spc="105" dirty="0">
                <a:latin typeface="Calibri"/>
                <a:cs typeface="Calibri"/>
              </a:rPr>
              <a:t>g</a:t>
            </a:r>
            <a:r>
              <a:rPr sz="3200" spc="105" dirty="0">
                <a:latin typeface="Calibri"/>
                <a:cs typeface="Calibri"/>
              </a:rPr>
              <a:t>(</a:t>
            </a:r>
            <a:r>
              <a:rPr sz="3200" i="1" spc="105" dirty="0">
                <a:latin typeface="Calibri"/>
                <a:cs typeface="Calibri"/>
              </a:rPr>
              <a:t>z</a:t>
            </a:r>
            <a:r>
              <a:rPr sz="3200" spc="105" dirty="0">
                <a:latin typeface="Calibri"/>
                <a:cs typeface="Calibri"/>
              </a:rPr>
              <a:t>) </a:t>
            </a:r>
            <a:r>
              <a:rPr sz="3200" dirty="0">
                <a:solidFill>
                  <a:srgbClr val="3333CC"/>
                </a:solidFill>
                <a:latin typeface="Arial"/>
                <a:cs typeface="Arial"/>
              </a:rPr>
              <a:t>has a </a:t>
            </a:r>
            <a:r>
              <a:rPr sz="3200" spc="-5" dirty="0">
                <a:solidFill>
                  <a:srgbClr val="3333CC"/>
                </a:solidFill>
                <a:latin typeface="Arial"/>
                <a:cs typeface="Arial"/>
              </a:rPr>
              <a:t>left derivative defined </a:t>
            </a:r>
            <a:r>
              <a:rPr sz="3200" dirty="0">
                <a:solidFill>
                  <a:srgbClr val="3333CC"/>
                </a:solidFill>
                <a:latin typeface="Arial"/>
                <a:cs typeface="Arial"/>
              </a:rPr>
              <a:t>by  </a:t>
            </a:r>
            <a:r>
              <a:rPr sz="3200" spc="-5" dirty="0">
                <a:solidFill>
                  <a:srgbClr val="3333CC"/>
                </a:solidFill>
                <a:latin typeface="Arial"/>
                <a:cs typeface="Arial"/>
              </a:rPr>
              <a:t>the </a:t>
            </a:r>
            <a:r>
              <a:rPr sz="3200" dirty="0">
                <a:solidFill>
                  <a:srgbClr val="3333CC"/>
                </a:solidFill>
                <a:latin typeface="Arial"/>
                <a:cs typeface="Arial"/>
              </a:rPr>
              <a:t>slope </a:t>
            </a:r>
            <a:r>
              <a:rPr sz="3200" spc="-5" dirty="0">
                <a:solidFill>
                  <a:srgbClr val="3333CC"/>
                </a:solidFill>
                <a:latin typeface="Arial"/>
                <a:cs typeface="Arial"/>
              </a:rPr>
              <a:t>immediately to the left </a:t>
            </a:r>
            <a:r>
              <a:rPr sz="3200" dirty="0">
                <a:solidFill>
                  <a:srgbClr val="3333CC"/>
                </a:solidFill>
                <a:latin typeface="Arial"/>
                <a:cs typeface="Arial"/>
              </a:rPr>
              <a:t>of</a:t>
            </a:r>
            <a:r>
              <a:rPr sz="3200" spc="5" dirty="0">
                <a:solidFill>
                  <a:srgbClr val="3333CC"/>
                </a:solidFill>
                <a:latin typeface="Arial"/>
                <a:cs typeface="Arial"/>
              </a:rPr>
              <a:t> </a:t>
            </a:r>
            <a:r>
              <a:rPr sz="3200" i="1" spc="40" dirty="0">
                <a:latin typeface="Calibri"/>
                <a:cs typeface="Calibri"/>
              </a:rPr>
              <a:t>z</a:t>
            </a:r>
            <a:endParaRPr sz="3200" dirty="0">
              <a:latin typeface="Calibri"/>
              <a:cs typeface="Calibri"/>
            </a:endParaRPr>
          </a:p>
          <a:p>
            <a:pPr marL="355600" marR="289560" indent="-342900">
              <a:lnSpc>
                <a:spcPct val="100000"/>
              </a:lnSpc>
              <a:spcBef>
                <a:spcPts val="605"/>
              </a:spcBef>
              <a:buChar char="•"/>
              <a:tabLst>
                <a:tab pos="354965" algn="l"/>
                <a:tab pos="355600" algn="l"/>
              </a:tabLst>
            </a:pPr>
            <a:r>
              <a:rPr lang="en-US" sz="3200" dirty="0">
                <a:solidFill>
                  <a:srgbClr val="3333CC"/>
                </a:solidFill>
                <a:latin typeface="Arial"/>
                <a:cs typeface="Arial"/>
              </a:rPr>
              <a:t>R</a:t>
            </a:r>
            <a:r>
              <a:rPr sz="3200" dirty="0">
                <a:solidFill>
                  <a:srgbClr val="3333CC"/>
                </a:solidFill>
                <a:latin typeface="Arial"/>
                <a:cs typeface="Arial"/>
              </a:rPr>
              <a:t>ight </a:t>
            </a:r>
            <a:r>
              <a:rPr sz="3200" spc="-5" dirty="0">
                <a:solidFill>
                  <a:srgbClr val="3333CC"/>
                </a:solidFill>
                <a:latin typeface="Arial"/>
                <a:cs typeface="Arial"/>
              </a:rPr>
              <a:t>derivative defined </a:t>
            </a:r>
            <a:r>
              <a:rPr sz="3200" dirty="0">
                <a:solidFill>
                  <a:srgbClr val="3333CC"/>
                </a:solidFill>
                <a:latin typeface="Arial"/>
                <a:cs typeface="Arial"/>
              </a:rPr>
              <a:t>by </a:t>
            </a:r>
            <a:r>
              <a:rPr sz="3200" spc="-5" dirty="0">
                <a:solidFill>
                  <a:srgbClr val="3333CC"/>
                </a:solidFill>
                <a:latin typeface="Arial"/>
                <a:cs typeface="Arial"/>
              </a:rPr>
              <a:t>the </a:t>
            </a:r>
            <a:r>
              <a:rPr sz="3200" dirty="0">
                <a:solidFill>
                  <a:srgbClr val="3333CC"/>
                </a:solidFill>
                <a:latin typeface="Arial"/>
                <a:cs typeface="Arial"/>
              </a:rPr>
              <a:t>slope of </a:t>
            </a:r>
            <a:r>
              <a:rPr sz="3200" spc="-5" dirty="0">
                <a:solidFill>
                  <a:srgbClr val="3333CC"/>
                </a:solidFill>
                <a:latin typeface="Arial"/>
                <a:cs typeface="Arial"/>
              </a:rPr>
              <a:t>the  function immediately to the </a:t>
            </a:r>
            <a:r>
              <a:rPr sz="3200" dirty="0">
                <a:solidFill>
                  <a:srgbClr val="3333CC"/>
                </a:solidFill>
                <a:latin typeface="Arial"/>
                <a:cs typeface="Arial"/>
              </a:rPr>
              <a:t>right of </a:t>
            </a:r>
            <a:r>
              <a:rPr sz="3200" i="1" spc="40" dirty="0">
                <a:latin typeface="Calibri"/>
                <a:cs typeface="Calibri"/>
              </a:rPr>
              <a:t>z</a:t>
            </a:r>
            <a:endParaRPr sz="3200" dirty="0">
              <a:latin typeface="Calibri"/>
              <a:cs typeface="Calibri"/>
            </a:endParaRPr>
          </a:p>
          <a:p>
            <a:pPr marL="355600" indent="-342900">
              <a:lnSpc>
                <a:spcPct val="100000"/>
              </a:lnSpc>
              <a:spcBef>
                <a:spcPts val="819"/>
              </a:spcBef>
              <a:buChar char="•"/>
              <a:tabLst>
                <a:tab pos="354965" algn="l"/>
                <a:tab pos="355600" algn="l"/>
              </a:tabLst>
            </a:pPr>
            <a:r>
              <a:rPr lang="en-US" sz="3200" spc="-5" dirty="0">
                <a:solidFill>
                  <a:srgbClr val="3333CC"/>
                </a:solidFill>
                <a:latin typeface="Arial"/>
                <a:cs typeface="Arial"/>
              </a:rPr>
              <a:t>F</a:t>
            </a:r>
            <a:r>
              <a:rPr sz="3200" spc="-5" dirty="0">
                <a:solidFill>
                  <a:srgbClr val="3333CC"/>
                </a:solidFill>
                <a:latin typeface="Arial"/>
                <a:cs typeface="Arial"/>
              </a:rPr>
              <a:t>unction </a:t>
            </a:r>
            <a:r>
              <a:rPr sz="3200" dirty="0">
                <a:solidFill>
                  <a:srgbClr val="3333CC"/>
                </a:solidFill>
                <a:latin typeface="Arial"/>
                <a:cs typeface="Arial"/>
              </a:rPr>
              <a:t>is </a:t>
            </a:r>
            <a:r>
              <a:rPr sz="3200" spc="-5" dirty="0">
                <a:solidFill>
                  <a:srgbClr val="3333CC"/>
                </a:solidFill>
                <a:latin typeface="Arial"/>
                <a:cs typeface="Arial"/>
              </a:rPr>
              <a:t>differentiable </a:t>
            </a:r>
            <a:r>
              <a:rPr sz="3200" dirty="0">
                <a:solidFill>
                  <a:srgbClr val="3333CC"/>
                </a:solidFill>
                <a:latin typeface="Arial"/>
                <a:cs typeface="Arial"/>
              </a:rPr>
              <a:t>at </a:t>
            </a:r>
            <a:r>
              <a:rPr sz="3200" i="1" spc="310" dirty="0">
                <a:latin typeface="Calibri"/>
                <a:cs typeface="Calibri"/>
              </a:rPr>
              <a:t>z</a:t>
            </a:r>
            <a:r>
              <a:rPr sz="3200" spc="310" dirty="0">
                <a:latin typeface="Calibri"/>
                <a:cs typeface="Calibri"/>
              </a:rPr>
              <a:t>=</a:t>
            </a:r>
            <a:r>
              <a:rPr sz="3200" i="1" spc="310" dirty="0">
                <a:latin typeface="Calibri"/>
                <a:cs typeface="Calibri"/>
              </a:rPr>
              <a:t>a </a:t>
            </a:r>
            <a:r>
              <a:rPr sz="3200" dirty="0">
                <a:solidFill>
                  <a:srgbClr val="3333CC"/>
                </a:solidFill>
                <a:latin typeface="Arial"/>
                <a:cs typeface="Arial"/>
              </a:rPr>
              <a:t>only if</a:t>
            </a:r>
            <a:r>
              <a:rPr sz="3200" spc="-155" dirty="0">
                <a:solidFill>
                  <a:srgbClr val="3333CC"/>
                </a:solidFill>
                <a:latin typeface="Arial"/>
                <a:cs typeface="Arial"/>
              </a:rPr>
              <a:t> </a:t>
            </a:r>
            <a:r>
              <a:rPr sz="3200" spc="-5" dirty="0">
                <a:solidFill>
                  <a:srgbClr val="3333CC"/>
                </a:solidFill>
                <a:latin typeface="Arial"/>
                <a:cs typeface="Arial"/>
              </a:rPr>
              <a:t>both</a:t>
            </a:r>
            <a:endParaRPr sz="3200" dirty="0">
              <a:latin typeface="Arial"/>
              <a:cs typeface="Arial"/>
            </a:endParaRPr>
          </a:p>
          <a:p>
            <a:pPr marL="755650" lvl="1" indent="-286385">
              <a:lnSpc>
                <a:spcPct val="100000"/>
              </a:lnSpc>
              <a:spcBef>
                <a:spcPts val="665"/>
              </a:spcBef>
              <a:buChar char="–"/>
              <a:tabLst>
                <a:tab pos="755650" algn="l"/>
                <a:tab pos="5715635" algn="l"/>
              </a:tabLst>
            </a:pPr>
            <a:r>
              <a:rPr sz="2800" spc="-5" dirty="0">
                <a:solidFill>
                  <a:srgbClr val="336600"/>
                </a:solidFill>
                <a:latin typeface="Arial"/>
                <a:cs typeface="Arial"/>
              </a:rPr>
              <a:t>the</a:t>
            </a:r>
            <a:r>
              <a:rPr sz="2800" spc="15" dirty="0">
                <a:solidFill>
                  <a:srgbClr val="336600"/>
                </a:solidFill>
                <a:latin typeface="Arial"/>
                <a:cs typeface="Arial"/>
              </a:rPr>
              <a:t> </a:t>
            </a:r>
            <a:r>
              <a:rPr sz="2800" spc="-5" dirty="0">
                <a:solidFill>
                  <a:srgbClr val="336600"/>
                </a:solidFill>
                <a:latin typeface="Arial"/>
                <a:cs typeface="Arial"/>
              </a:rPr>
              <a:t>left</a:t>
            </a:r>
            <a:r>
              <a:rPr sz="2800" spc="10" dirty="0">
                <a:solidFill>
                  <a:srgbClr val="336600"/>
                </a:solidFill>
                <a:latin typeface="Arial"/>
                <a:cs typeface="Arial"/>
              </a:rPr>
              <a:t> </a:t>
            </a:r>
            <a:r>
              <a:rPr sz="2800" spc="-5" dirty="0">
                <a:solidFill>
                  <a:srgbClr val="336600"/>
                </a:solidFill>
                <a:latin typeface="Arial"/>
                <a:cs typeface="Arial"/>
              </a:rPr>
              <a:t>derivative	</a:t>
            </a:r>
            <a:r>
              <a:rPr sz="2800" dirty="0">
                <a:solidFill>
                  <a:srgbClr val="336600"/>
                </a:solidFill>
                <a:latin typeface="Arial"/>
                <a:cs typeface="Arial"/>
              </a:rPr>
              <a:t>and</a:t>
            </a:r>
            <a:endParaRPr sz="2800" dirty="0">
              <a:latin typeface="Arial"/>
              <a:cs typeface="Arial"/>
            </a:endParaRPr>
          </a:p>
          <a:p>
            <a:pPr marL="755650" lvl="1" indent="-286385">
              <a:lnSpc>
                <a:spcPct val="100000"/>
              </a:lnSpc>
              <a:spcBef>
                <a:spcPts val="640"/>
              </a:spcBef>
              <a:buChar char="–"/>
              <a:tabLst>
                <a:tab pos="755650" algn="l"/>
                <a:tab pos="6446520" algn="l"/>
              </a:tabLst>
            </a:pPr>
            <a:r>
              <a:rPr lang="en-US" sz="2800" spc="-5" dirty="0">
                <a:solidFill>
                  <a:srgbClr val="336600"/>
                </a:solidFill>
                <a:latin typeface="Arial"/>
                <a:cs typeface="Arial"/>
              </a:rPr>
              <a:t>t</a:t>
            </a:r>
            <a:r>
              <a:rPr sz="2800" spc="-5" dirty="0">
                <a:solidFill>
                  <a:srgbClr val="336600"/>
                </a:solidFill>
                <a:latin typeface="Arial"/>
                <a:cs typeface="Arial"/>
              </a:rPr>
              <a:t>he</a:t>
            </a:r>
            <a:r>
              <a:rPr sz="2800" spc="10" dirty="0">
                <a:solidFill>
                  <a:srgbClr val="336600"/>
                </a:solidFill>
                <a:latin typeface="Arial"/>
                <a:cs typeface="Arial"/>
              </a:rPr>
              <a:t> </a:t>
            </a:r>
            <a:r>
              <a:rPr sz="2800" dirty="0">
                <a:solidFill>
                  <a:srgbClr val="336600"/>
                </a:solidFill>
                <a:latin typeface="Arial"/>
                <a:cs typeface="Arial"/>
              </a:rPr>
              <a:t>right</a:t>
            </a:r>
            <a:r>
              <a:rPr sz="2800" spc="10" dirty="0">
                <a:solidFill>
                  <a:srgbClr val="336600"/>
                </a:solidFill>
                <a:latin typeface="Arial"/>
                <a:cs typeface="Arial"/>
              </a:rPr>
              <a:t> </a:t>
            </a:r>
            <a:r>
              <a:rPr sz="2800" spc="-5" dirty="0">
                <a:solidFill>
                  <a:srgbClr val="336600"/>
                </a:solidFill>
                <a:latin typeface="Arial"/>
                <a:cs typeface="Arial"/>
              </a:rPr>
              <a:t>derivative	</a:t>
            </a:r>
            <a:r>
              <a:rPr sz="2800" dirty="0">
                <a:solidFill>
                  <a:srgbClr val="336600"/>
                </a:solidFill>
                <a:latin typeface="Arial"/>
                <a:cs typeface="Arial"/>
              </a:rPr>
              <a:t>are</a:t>
            </a:r>
            <a:r>
              <a:rPr sz="2800" spc="-15" dirty="0">
                <a:solidFill>
                  <a:srgbClr val="336600"/>
                </a:solidFill>
                <a:latin typeface="Arial"/>
                <a:cs typeface="Arial"/>
              </a:rPr>
              <a:t> </a:t>
            </a:r>
            <a:r>
              <a:rPr sz="2800" dirty="0">
                <a:solidFill>
                  <a:srgbClr val="336600"/>
                </a:solidFill>
                <a:latin typeface="Arial"/>
                <a:cs typeface="Arial"/>
              </a:rPr>
              <a:t>equal</a:t>
            </a:r>
            <a:endParaRPr sz="2800" dirty="0">
              <a:latin typeface="Arial"/>
              <a:cs typeface="Arial"/>
            </a:endParaRPr>
          </a:p>
        </p:txBody>
      </p:sp>
      <p:sp>
        <p:nvSpPr>
          <p:cNvPr id="6" name="object 6"/>
          <p:cNvSpPr/>
          <p:nvPr/>
        </p:nvSpPr>
        <p:spPr>
          <a:xfrm>
            <a:off x="926638" y="5683134"/>
            <a:ext cx="1600200" cy="12827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355637" y="4159134"/>
            <a:ext cx="2057398" cy="58578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350875" y="4154372"/>
            <a:ext cx="2066925" cy="595630"/>
          </a:xfrm>
          <a:custGeom>
            <a:avLst/>
            <a:gdLst/>
            <a:ahLst/>
            <a:cxnLst/>
            <a:rect l="l" t="t" r="r" b="b"/>
            <a:pathLst>
              <a:path w="2066925" h="595629">
                <a:moveTo>
                  <a:pt x="0" y="0"/>
                </a:moveTo>
                <a:lnTo>
                  <a:pt x="2066924" y="0"/>
                </a:lnTo>
                <a:lnTo>
                  <a:pt x="2066924" y="595312"/>
                </a:lnTo>
                <a:lnTo>
                  <a:pt x="0" y="595312"/>
                </a:lnTo>
                <a:lnTo>
                  <a:pt x="0" y="0"/>
                </a:lnTo>
                <a:close/>
              </a:path>
            </a:pathLst>
          </a:custGeom>
          <a:ln w="9524">
            <a:solidFill>
              <a:srgbClr val="000000"/>
            </a:solidFill>
          </a:ln>
        </p:spPr>
        <p:txBody>
          <a:bodyPr wrap="square" lIns="0" tIns="0" rIns="0" bIns="0" rtlCol="0"/>
          <a:lstStyle/>
          <a:p>
            <a:endParaRPr/>
          </a:p>
        </p:txBody>
      </p:sp>
      <p:sp>
        <p:nvSpPr>
          <p:cNvPr id="9" name="object 9"/>
          <p:cNvSpPr/>
          <p:nvPr/>
        </p:nvSpPr>
        <p:spPr>
          <a:xfrm>
            <a:off x="4868984" y="4933166"/>
            <a:ext cx="1925051" cy="44115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808075" y="4840172"/>
            <a:ext cx="1990725" cy="619125"/>
          </a:xfrm>
          <a:custGeom>
            <a:avLst/>
            <a:gdLst/>
            <a:ahLst/>
            <a:cxnLst/>
            <a:rect l="l" t="t" r="r" b="b"/>
            <a:pathLst>
              <a:path w="1990725" h="619125">
                <a:moveTo>
                  <a:pt x="0" y="0"/>
                </a:moveTo>
                <a:lnTo>
                  <a:pt x="1990724" y="0"/>
                </a:lnTo>
                <a:lnTo>
                  <a:pt x="1990724" y="619124"/>
                </a:lnTo>
                <a:lnTo>
                  <a:pt x="0" y="619124"/>
                </a:lnTo>
                <a:lnTo>
                  <a:pt x="0" y="0"/>
                </a:lnTo>
                <a:close/>
              </a:path>
            </a:pathLst>
          </a:custGeom>
          <a:ln w="9524">
            <a:solidFill>
              <a:srgbClr val="000000"/>
            </a:solidFill>
          </a:ln>
        </p:spPr>
        <p:txBody>
          <a:bodyPr wrap="square" lIns="0" tIns="0" rIns="0" bIns="0" rtlCol="0"/>
          <a:lstStyle/>
          <a:p>
            <a:endParaRPr/>
          </a:p>
        </p:txBody>
      </p:sp>
      <p:sp>
        <p:nvSpPr>
          <p:cNvPr id="11" name="object 11"/>
          <p:cNvSpPr txBox="1"/>
          <p:nvPr/>
        </p:nvSpPr>
        <p:spPr>
          <a:xfrm>
            <a:off x="2199177" y="6020954"/>
            <a:ext cx="7213600" cy="845185"/>
          </a:xfrm>
          <a:prstGeom prst="rect">
            <a:avLst/>
          </a:prstGeom>
        </p:spPr>
        <p:txBody>
          <a:bodyPr vert="horz" wrap="square" lIns="0" tIns="12700" rIns="0" bIns="0" rtlCol="0">
            <a:spAutoFit/>
          </a:bodyPr>
          <a:lstStyle/>
          <a:p>
            <a:pPr marL="38100">
              <a:lnSpc>
                <a:spcPts val="2130"/>
              </a:lnSpc>
              <a:spcBef>
                <a:spcPts val="100"/>
              </a:spcBef>
            </a:pPr>
            <a:r>
              <a:rPr sz="1800" spc="-5" dirty="0">
                <a:solidFill>
                  <a:srgbClr val="660066"/>
                </a:solidFill>
                <a:latin typeface="Arial"/>
                <a:cs typeface="Arial"/>
              </a:rPr>
              <a:t>Function </a:t>
            </a:r>
            <a:r>
              <a:rPr sz="1800" dirty="0">
                <a:solidFill>
                  <a:srgbClr val="660066"/>
                </a:solidFill>
                <a:latin typeface="Arial"/>
                <a:cs typeface="Arial"/>
              </a:rPr>
              <a:t>is not </a:t>
            </a:r>
            <a:r>
              <a:rPr sz="1800" spc="-5" dirty="0">
                <a:solidFill>
                  <a:srgbClr val="660066"/>
                </a:solidFill>
                <a:latin typeface="Arial"/>
                <a:cs typeface="Arial"/>
              </a:rPr>
              <a:t>continuous: </a:t>
            </a:r>
            <a:r>
              <a:rPr sz="1800" dirty="0">
                <a:solidFill>
                  <a:srgbClr val="660066"/>
                </a:solidFill>
                <a:latin typeface="Arial"/>
                <a:cs typeface="Arial"/>
              </a:rPr>
              <a:t>No </a:t>
            </a:r>
            <a:r>
              <a:rPr sz="1800" spc="-5" dirty="0">
                <a:solidFill>
                  <a:srgbClr val="660066"/>
                </a:solidFill>
                <a:latin typeface="Arial"/>
                <a:cs typeface="Arial"/>
              </a:rPr>
              <a:t>derivative </a:t>
            </a:r>
            <a:r>
              <a:rPr sz="1800" dirty="0">
                <a:solidFill>
                  <a:srgbClr val="660066"/>
                </a:solidFill>
                <a:latin typeface="Arial"/>
                <a:cs typeface="Arial"/>
              </a:rPr>
              <a:t>at marked point</a:t>
            </a:r>
            <a:endParaRPr sz="1800" dirty="0">
              <a:latin typeface="Arial"/>
              <a:cs typeface="Arial"/>
            </a:endParaRPr>
          </a:p>
          <a:p>
            <a:pPr marL="38100">
              <a:lnSpc>
                <a:spcPts val="2130"/>
              </a:lnSpc>
            </a:pPr>
            <a:r>
              <a:rPr sz="1800" dirty="0">
                <a:solidFill>
                  <a:srgbClr val="660066"/>
                </a:solidFill>
                <a:latin typeface="Arial"/>
                <a:cs typeface="Arial"/>
              </a:rPr>
              <a:t>However it has a right </a:t>
            </a:r>
            <a:r>
              <a:rPr sz="1800" spc="-5" dirty="0">
                <a:solidFill>
                  <a:srgbClr val="660066"/>
                </a:solidFill>
                <a:latin typeface="Arial"/>
                <a:cs typeface="Arial"/>
              </a:rPr>
              <a:t>derivative </a:t>
            </a:r>
            <a:r>
              <a:rPr sz="1800" dirty="0">
                <a:solidFill>
                  <a:srgbClr val="660066"/>
                </a:solidFill>
                <a:latin typeface="Arial"/>
                <a:cs typeface="Arial"/>
              </a:rPr>
              <a:t>at all </a:t>
            </a:r>
            <a:r>
              <a:rPr sz="1800" spc="-5" dirty="0">
                <a:solidFill>
                  <a:srgbClr val="660066"/>
                </a:solidFill>
                <a:latin typeface="Arial"/>
                <a:cs typeface="Arial"/>
              </a:rPr>
              <a:t>points with </a:t>
            </a:r>
            <a:r>
              <a:rPr sz="1800" i="1" spc="140" dirty="0">
                <a:latin typeface="Times New Roman"/>
                <a:cs typeface="Times New Roman"/>
              </a:rPr>
              <a:t>δ</a:t>
            </a:r>
            <a:r>
              <a:rPr sz="1800" spc="209" baseline="-20833" dirty="0">
                <a:latin typeface="Calibri"/>
                <a:cs typeface="Calibri"/>
              </a:rPr>
              <a:t>+</a:t>
            </a:r>
            <a:r>
              <a:rPr sz="1800" i="1" spc="140" dirty="0">
                <a:latin typeface="Calibri"/>
                <a:cs typeface="Calibri"/>
              </a:rPr>
              <a:t>f</a:t>
            </a:r>
            <a:r>
              <a:rPr sz="1800" spc="140" dirty="0">
                <a:latin typeface="Calibri"/>
                <a:cs typeface="Calibri"/>
              </a:rPr>
              <a:t>(</a:t>
            </a:r>
            <a:r>
              <a:rPr sz="1800" i="1" spc="140" dirty="0">
                <a:latin typeface="Calibri"/>
                <a:cs typeface="Calibri"/>
              </a:rPr>
              <a:t>a</a:t>
            </a:r>
            <a:r>
              <a:rPr sz="1800" spc="140" dirty="0">
                <a:latin typeface="Calibri"/>
                <a:cs typeface="Calibri"/>
              </a:rPr>
              <a:t>)=0 </a:t>
            </a:r>
            <a:r>
              <a:rPr sz="1800" dirty="0">
                <a:solidFill>
                  <a:srgbClr val="660066"/>
                </a:solidFill>
                <a:latin typeface="Arial"/>
                <a:cs typeface="Arial"/>
              </a:rPr>
              <a:t>at all</a:t>
            </a:r>
            <a:r>
              <a:rPr sz="1800" spc="-55" dirty="0">
                <a:solidFill>
                  <a:srgbClr val="660066"/>
                </a:solidFill>
                <a:latin typeface="Arial"/>
                <a:cs typeface="Arial"/>
              </a:rPr>
              <a:t> </a:t>
            </a:r>
            <a:r>
              <a:rPr sz="1800" spc="-5" dirty="0">
                <a:solidFill>
                  <a:srgbClr val="660066"/>
                </a:solidFill>
                <a:latin typeface="Arial"/>
                <a:cs typeface="Arial"/>
              </a:rPr>
              <a:t>points</a:t>
            </a:r>
            <a:endParaRPr sz="1800" dirty="0">
              <a:latin typeface="Arial"/>
              <a:cs typeface="Arial"/>
            </a:endParaRPr>
          </a:p>
          <a:p>
            <a:pPr marR="30480" algn="r">
              <a:lnSpc>
                <a:spcPct val="100000"/>
              </a:lnSpc>
              <a:spcBef>
                <a:spcPts val="515"/>
              </a:spcBef>
            </a:pPr>
            <a:endParaRPr sz="14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519158" y="572654"/>
            <a:ext cx="3659504" cy="695960"/>
          </a:xfrm>
          <a:prstGeom prst="rect">
            <a:avLst/>
          </a:prstGeom>
        </p:spPr>
        <p:txBody>
          <a:bodyPr vert="horz" wrap="square" lIns="0" tIns="12700" rIns="0" bIns="0" rtlCol="0">
            <a:spAutoFit/>
          </a:bodyPr>
          <a:lstStyle/>
          <a:p>
            <a:pPr marL="12700">
              <a:lnSpc>
                <a:spcPct val="100000"/>
              </a:lnSpc>
              <a:spcBef>
                <a:spcPts val="100"/>
              </a:spcBef>
            </a:pPr>
            <a:r>
              <a:rPr spc="-5" dirty="0"/>
              <a:t>Insight </a:t>
            </a:r>
            <a:r>
              <a:rPr dirty="0"/>
              <a:t>of</a:t>
            </a:r>
            <a:r>
              <a:rPr spc="-65" dirty="0"/>
              <a:t> </a:t>
            </a:r>
            <a:r>
              <a:rPr spc="-5" dirty="0"/>
              <a:t>SGD</a:t>
            </a:r>
          </a:p>
        </p:txBody>
      </p:sp>
      <p:sp>
        <p:nvSpPr>
          <p:cNvPr id="5" name="object 5"/>
          <p:cNvSpPr txBox="1"/>
          <p:nvPr/>
        </p:nvSpPr>
        <p:spPr>
          <a:xfrm>
            <a:off x="827578" y="1281024"/>
            <a:ext cx="9042400" cy="5585460"/>
          </a:xfrm>
          <a:prstGeom prst="rect">
            <a:avLst/>
          </a:prstGeom>
        </p:spPr>
        <p:txBody>
          <a:bodyPr vert="horz" wrap="square" lIns="0" tIns="104139" rIns="0" bIns="0" rtlCol="0">
            <a:spAutoFit/>
          </a:bodyPr>
          <a:lstStyle/>
          <a:p>
            <a:pPr marL="381000" indent="-342900">
              <a:lnSpc>
                <a:spcPct val="100000"/>
              </a:lnSpc>
              <a:spcBef>
                <a:spcPts val="819"/>
              </a:spcBef>
              <a:buChar char="•"/>
              <a:tabLst>
                <a:tab pos="380365" algn="l"/>
                <a:tab pos="381000" algn="l"/>
              </a:tabLst>
            </a:pPr>
            <a:r>
              <a:rPr sz="3200" spc="-5" dirty="0">
                <a:solidFill>
                  <a:srgbClr val="3333CC"/>
                </a:solidFill>
                <a:latin typeface="Arial"/>
                <a:cs typeface="Arial"/>
              </a:rPr>
              <a:t>Insight: Gradient </a:t>
            </a:r>
            <a:r>
              <a:rPr sz="3200" dirty="0">
                <a:solidFill>
                  <a:srgbClr val="3333CC"/>
                </a:solidFill>
                <a:latin typeface="Arial"/>
                <a:cs typeface="Arial"/>
              </a:rPr>
              <a:t>descent is an</a:t>
            </a:r>
            <a:r>
              <a:rPr sz="3200" spc="-10" dirty="0">
                <a:solidFill>
                  <a:srgbClr val="3333CC"/>
                </a:solidFill>
                <a:latin typeface="Arial"/>
                <a:cs typeface="Arial"/>
              </a:rPr>
              <a:t> </a:t>
            </a:r>
            <a:r>
              <a:rPr sz="3200" spc="-5" dirty="0">
                <a:solidFill>
                  <a:srgbClr val="3333CC"/>
                </a:solidFill>
                <a:latin typeface="Arial"/>
                <a:cs typeface="Arial"/>
              </a:rPr>
              <a:t>expectation</a:t>
            </a:r>
            <a:endParaRPr sz="3200" dirty="0">
              <a:latin typeface="Arial"/>
              <a:cs typeface="Arial"/>
            </a:endParaRPr>
          </a:p>
          <a:p>
            <a:pPr marL="774065" marR="30480" lvl="1" indent="-279400">
              <a:lnSpc>
                <a:spcPts val="3329"/>
              </a:lnSpc>
              <a:spcBef>
                <a:spcPts val="770"/>
              </a:spcBef>
              <a:buChar char="–"/>
              <a:tabLst>
                <a:tab pos="781050" algn="l"/>
              </a:tabLst>
            </a:pPr>
            <a:r>
              <a:rPr sz="2800" spc="-5" dirty="0">
                <a:solidFill>
                  <a:srgbClr val="336600"/>
                </a:solidFill>
                <a:latin typeface="Arial"/>
                <a:cs typeface="Arial"/>
              </a:rPr>
              <a:t>Expectation </a:t>
            </a:r>
            <a:r>
              <a:rPr sz="2800" dirty="0">
                <a:solidFill>
                  <a:srgbClr val="336600"/>
                </a:solidFill>
                <a:latin typeface="Arial"/>
                <a:cs typeface="Arial"/>
              </a:rPr>
              <a:t>may be </a:t>
            </a:r>
            <a:r>
              <a:rPr sz="2800" spc="-5" dirty="0">
                <a:solidFill>
                  <a:srgbClr val="336600"/>
                </a:solidFill>
                <a:latin typeface="Arial"/>
                <a:cs typeface="Arial"/>
              </a:rPr>
              <a:t>approximated </a:t>
            </a:r>
            <a:r>
              <a:rPr sz="2800" dirty="0">
                <a:solidFill>
                  <a:srgbClr val="336600"/>
                </a:solidFill>
                <a:latin typeface="Arial"/>
                <a:cs typeface="Arial"/>
              </a:rPr>
              <a:t>using small set of  samples</a:t>
            </a:r>
            <a:endParaRPr sz="2800" dirty="0">
              <a:latin typeface="Arial"/>
              <a:cs typeface="Arial"/>
            </a:endParaRPr>
          </a:p>
          <a:p>
            <a:pPr marL="381000" indent="-342900">
              <a:lnSpc>
                <a:spcPts val="3835"/>
              </a:lnSpc>
              <a:spcBef>
                <a:spcPts val="700"/>
              </a:spcBef>
              <a:buChar char="•"/>
              <a:tabLst>
                <a:tab pos="380365" algn="l"/>
                <a:tab pos="381000" algn="l"/>
              </a:tabLst>
            </a:pPr>
            <a:r>
              <a:rPr sz="3200" spc="-5" dirty="0">
                <a:solidFill>
                  <a:srgbClr val="3333CC"/>
                </a:solidFill>
                <a:latin typeface="Arial"/>
                <a:cs typeface="Arial"/>
              </a:rPr>
              <a:t>In </a:t>
            </a:r>
            <a:r>
              <a:rPr sz="3200" dirty="0">
                <a:solidFill>
                  <a:srgbClr val="3333CC"/>
                </a:solidFill>
                <a:latin typeface="Arial"/>
                <a:cs typeface="Arial"/>
              </a:rPr>
              <a:t>each </a:t>
            </a:r>
            <a:r>
              <a:rPr sz="3200" spc="-5" dirty="0">
                <a:solidFill>
                  <a:srgbClr val="3333CC"/>
                </a:solidFill>
                <a:latin typeface="Arial"/>
                <a:cs typeface="Arial"/>
              </a:rPr>
              <a:t>step </a:t>
            </a:r>
            <a:r>
              <a:rPr sz="3200" dirty="0">
                <a:solidFill>
                  <a:srgbClr val="3333CC"/>
                </a:solidFill>
                <a:latin typeface="Arial"/>
                <a:cs typeface="Arial"/>
              </a:rPr>
              <a:t>of </a:t>
            </a:r>
            <a:r>
              <a:rPr sz="3200" spc="-5" dirty="0">
                <a:solidFill>
                  <a:srgbClr val="3333CC"/>
                </a:solidFill>
                <a:latin typeface="Arial"/>
                <a:cs typeface="Arial"/>
              </a:rPr>
              <a:t>SGD </a:t>
            </a:r>
            <a:r>
              <a:rPr sz="3200" dirty="0">
                <a:solidFill>
                  <a:srgbClr val="3333CC"/>
                </a:solidFill>
                <a:latin typeface="Arial"/>
                <a:cs typeface="Arial"/>
              </a:rPr>
              <a:t>we can sample</a:t>
            </a:r>
            <a:r>
              <a:rPr sz="3200" spc="-15" dirty="0">
                <a:solidFill>
                  <a:srgbClr val="3333CC"/>
                </a:solidFill>
                <a:latin typeface="Arial"/>
                <a:cs typeface="Arial"/>
              </a:rPr>
              <a:t> </a:t>
            </a:r>
            <a:r>
              <a:rPr sz="3200" dirty="0">
                <a:solidFill>
                  <a:srgbClr val="3333CC"/>
                </a:solidFill>
                <a:latin typeface="Arial"/>
                <a:cs typeface="Arial"/>
              </a:rPr>
              <a:t>a</a:t>
            </a:r>
            <a:endParaRPr sz="3200" dirty="0">
              <a:latin typeface="Arial"/>
              <a:cs typeface="Arial"/>
            </a:endParaRPr>
          </a:p>
          <a:p>
            <a:pPr marL="381000">
              <a:lnSpc>
                <a:spcPts val="3835"/>
              </a:lnSpc>
              <a:tabLst>
                <a:tab pos="4958080" algn="l"/>
              </a:tabLst>
            </a:pPr>
            <a:r>
              <a:rPr sz="3200" i="1" spc="-5" dirty="0">
                <a:solidFill>
                  <a:srgbClr val="3333CC"/>
                </a:solidFill>
                <a:latin typeface="Arial"/>
                <a:cs typeface="Arial"/>
              </a:rPr>
              <a:t>minibatch </a:t>
            </a:r>
            <a:r>
              <a:rPr sz="3200" dirty="0">
                <a:solidFill>
                  <a:srgbClr val="3333CC"/>
                </a:solidFill>
                <a:latin typeface="Arial"/>
                <a:cs typeface="Arial"/>
              </a:rPr>
              <a:t>of</a:t>
            </a:r>
            <a:r>
              <a:rPr sz="3200" spc="10" dirty="0">
                <a:solidFill>
                  <a:srgbClr val="3333CC"/>
                </a:solidFill>
                <a:latin typeface="Arial"/>
                <a:cs typeface="Arial"/>
              </a:rPr>
              <a:t> </a:t>
            </a:r>
            <a:r>
              <a:rPr sz="3200" dirty="0">
                <a:solidFill>
                  <a:srgbClr val="3333CC"/>
                </a:solidFill>
                <a:latin typeface="Arial"/>
                <a:cs typeface="Arial"/>
              </a:rPr>
              <a:t>examples</a:t>
            </a:r>
            <a:r>
              <a:rPr sz="3200" spc="5" dirty="0">
                <a:solidFill>
                  <a:srgbClr val="3333CC"/>
                </a:solidFill>
                <a:latin typeface="Arial"/>
                <a:cs typeface="Arial"/>
              </a:rPr>
              <a:t> </a:t>
            </a:r>
            <a:r>
              <a:rPr sz="3200" i="1" spc="345" dirty="0">
                <a:latin typeface="Cambria"/>
                <a:cs typeface="Cambria"/>
              </a:rPr>
              <a:t>B	</a:t>
            </a:r>
            <a:r>
              <a:rPr sz="3200" i="1" spc="275" dirty="0">
                <a:latin typeface="Cambria"/>
                <a:cs typeface="Cambria"/>
              </a:rPr>
              <a:t>=</a:t>
            </a:r>
            <a:r>
              <a:rPr sz="3200" spc="275" dirty="0">
                <a:latin typeface="Calibri"/>
                <a:cs typeface="Calibri"/>
              </a:rPr>
              <a:t>{</a:t>
            </a:r>
            <a:r>
              <a:rPr sz="3200" i="1" spc="275" dirty="0">
                <a:latin typeface="Cambria"/>
                <a:cs typeface="Cambria"/>
              </a:rPr>
              <a:t>x</a:t>
            </a:r>
            <a:r>
              <a:rPr sz="3150" spc="412" baseline="25132" dirty="0">
                <a:latin typeface="Calibri"/>
                <a:cs typeface="Calibri"/>
              </a:rPr>
              <a:t>(1)</a:t>
            </a:r>
            <a:r>
              <a:rPr sz="3200" i="1" spc="275" dirty="0">
                <a:latin typeface="Cambria"/>
                <a:cs typeface="Cambria"/>
              </a:rPr>
              <a:t>,..,x</a:t>
            </a:r>
            <a:r>
              <a:rPr sz="3150" spc="412" baseline="25132" dirty="0">
                <a:latin typeface="Calibri"/>
                <a:cs typeface="Calibri"/>
              </a:rPr>
              <a:t>(</a:t>
            </a:r>
            <a:r>
              <a:rPr sz="3150" i="1" spc="412" baseline="25132" dirty="0">
                <a:latin typeface="Cambria"/>
                <a:cs typeface="Cambria"/>
              </a:rPr>
              <a:t>m’</a:t>
            </a:r>
            <a:r>
              <a:rPr sz="3150" spc="412" baseline="25132" dirty="0">
                <a:latin typeface="Calibri"/>
                <a:cs typeface="Calibri"/>
              </a:rPr>
              <a:t>)</a:t>
            </a:r>
            <a:r>
              <a:rPr sz="3200" spc="275" dirty="0">
                <a:latin typeface="Calibri"/>
                <a:cs typeface="Calibri"/>
              </a:rPr>
              <a:t>}</a:t>
            </a:r>
            <a:endParaRPr sz="3200" dirty="0">
              <a:latin typeface="Calibri"/>
              <a:cs typeface="Calibri"/>
            </a:endParaRPr>
          </a:p>
          <a:p>
            <a:pPr marL="781050" lvl="1" indent="-286385">
              <a:lnSpc>
                <a:spcPct val="100000"/>
              </a:lnSpc>
              <a:spcBef>
                <a:spcPts val="630"/>
              </a:spcBef>
              <a:buChar char="–"/>
              <a:tabLst>
                <a:tab pos="781050" algn="l"/>
              </a:tabLst>
            </a:pPr>
            <a:r>
              <a:rPr sz="2800" dirty="0">
                <a:solidFill>
                  <a:srgbClr val="336600"/>
                </a:solidFill>
                <a:latin typeface="Arial"/>
                <a:cs typeface="Arial"/>
              </a:rPr>
              <a:t>drawn </a:t>
            </a:r>
            <a:r>
              <a:rPr sz="2800" spc="-5" dirty="0">
                <a:solidFill>
                  <a:srgbClr val="336600"/>
                </a:solidFill>
                <a:latin typeface="Arial"/>
                <a:cs typeface="Arial"/>
              </a:rPr>
              <a:t>uniformly from the training</a:t>
            </a:r>
            <a:r>
              <a:rPr sz="2800" spc="5" dirty="0">
                <a:solidFill>
                  <a:srgbClr val="336600"/>
                </a:solidFill>
                <a:latin typeface="Arial"/>
                <a:cs typeface="Arial"/>
              </a:rPr>
              <a:t> </a:t>
            </a:r>
            <a:r>
              <a:rPr sz="2800" dirty="0">
                <a:solidFill>
                  <a:srgbClr val="336600"/>
                </a:solidFill>
                <a:latin typeface="Arial"/>
                <a:cs typeface="Arial"/>
              </a:rPr>
              <a:t>set</a:t>
            </a:r>
            <a:endParaRPr sz="2800" dirty="0">
              <a:latin typeface="Arial"/>
              <a:cs typeface="Arial"/>
            </a:endParaRPr>
          </a:p>
          <a:p>
            <a:pPr marL="781050" lvl="1" indent="-286385">
              <a:lnSpc>
                <a:spcPts val="3345"/>
              </a:lnSpc>
              <a:spcBef>
                <a:spcPts val="740"/>
              </a:spcBef>
              <a:buChar char="–"/>
              <a:tabLst>
                <a:tab pos="781050" algn="l"/>
              </a:tabLst>
            </a:pPr>
            <a:r>
              <a:rPr sz="2800" spc="-5" dirty="0">
                <a:solidFill>
                  <a:srgbClr val="336600"/>
                </a:solidFill>
                <a:latin typeface="Arial"/>
                <a:cs typeface="Arial"/>
              </a:rPr>
              <a:t>Minibatch </a:t>
            </a:r>
            <a:r>
              <a:rPr sz="2800" dirty="0">
                <a:solidFill>
                  <a:srgbClr val="336600"/>
                </a:solidFill>
                <a:latin typeface="Arial"/>
                <a:cs typeface="Arial"/>
              </a:rPr>
              <a:t>size </a:t>
            </a:r>
            <a:r>
              <a:rPr sz="2800" i="1" spc="155" dirty="0">
                <a:latin typeface="Cambria"/>
                <a:cs typeface="Cambria"/>
              </a:rPr>
              <a:t>m’ </a:t>
            </a:r>
            <a:r>
              <a:rPr sz="2800" dirty="0">
                <a:solidFill>
                  <a:srgbClr val="336600"/>
                </a:solidFill>
                <a:latin typeface="Arial"/>
                <a:cs typeface="Arial"/>
              </a:rPr>
              <a:t>is </a:t>
            </a:r>
            <a:r>
              <a:rPr sz="2800" spc="-5" dirty="0">
                <a:solidFill>
                  <a:srgbClr val="336600"/>
                </a:solidFill>
                <a:latin typeface="Arial"/>
                <a:cs typeface="Arial"/>
              </a:rPr>
              <a:t>typically </a:t>
            </a:r>
            <a:r>
              <a:rPr sz="2800" dirty="0">
                <a:solidFill>
                  <a:srgbClr val="336600"/>
                </a:solidFill>
                <a:latin typeface="Arial"/>
                <a:cs typeface="Arial"/>
              </a:rPr>
              <a:t>chosen </a:t>
            </a:r>
            <a:r>
              <a:rPr sz="2800" spc="-5" dirty="0">
                <a:solidFill>
                  <a:srgbClr val="336600"/>
                </a:solidFill>
                <a:latin typeface="Arial"/>
                <a:cs typeface="Arial"/>
              </a:rPr>
              <a:t>to </a:t>
            </a:r>
            <a:r>
              <a:rPr sz="2800" dirty="0">
                <a:solidFill>
                  <a:srgbClr val="336600"/>
                </a:solidFill>
                <a:latin typeface="Arial"/>
                <a:cs typeface="Arial"/>
              </a:rPr>
              <a:t>be small:</a:t>
            </a:r>
            <a:r>
              <a:rPr sz="2800" spc="-90" dirty="0">
                <a:solidFill>
                  <a:srgbClr val="336600"/>
                </a:solidFill>
                <a:latin typeface="Arial"/>
                <a:cs typeface="Arial"/>
              </a:rPr>
              <a:t> </a:t>
            </a:r>
            <a:r>
              <a:rPr sz="2800" spc="-20" dirty="0">
                <a:latin typeface="Calibri"/>
                <a:cs typeface="Calibri"/>
              </a:rPr>
              <a:t>1</a:t>
            </a:r>
            <a:endParaRPr sz="2800" dirty="0">
              <a:latin typeface="Calibri"/>
              <a:cs typeface="Calibri"/>
            </a:endParaRPr>
          </a:p>
          <a:p>
            <a:pPr marL="774065">
              <a:lnSpc>
                <a:spcPts val="3345"/>
              </a:lnSpc>
            </a:pPr>
            <a:r>
              <a:rPr sz="2800" spc="-5" dirty="0">
                <a:solidFill>
                  <a:srgbClr val="336600"/>
                </a:solidFill>
                <a:latin typeface="Arial"/>
                <a:cs typeface="Arial"/>
              </a:rPr>
              <a:t>to </a:t>
            </a:r>
            <a:r>
              <a:rPr sz="2800" dirty="0">
                <a:solidFill>
                  <a:srgbClr val="336600"/>
                </a:solidFill>
                <a:latin typeface="Arial"/>
                <a:cs typeface="Arial"/>
              </a:rPr>
              <a:t>a hundred</a:t>
            </a:r>
            <a:endParaRPr sz="2800" dirty="0">
              <a:latin typeface="Arial"/>
              <a:cs typeface="Arial"/>
            </a:endParaRPr>
          </a:p>
          <a:p>
            <a:pPr marL="1181100" lvl="2" indent="-229235">
              <a:lnSpc>
                <a:spcPct val="100000"/>
              </a:lnSpc>
              <a:spcBef>
                <a:spcPts val="615"/>
              </a:spcBef>
              <a:buChar char="•"/>
              <a:tabLst>
                <a:tab pos="1181100" algn="l"/>
              </a:tabLst>
            </a:pPr>
            <a:r>
              <a:rPr sz="2400" dirty="0">
                <a:solidFill>
                  <a:srgbClr val="660066"/>
                </a:solidFill>
                <a:latin typeface="Arial"/>
                <a:cs typeface="Arial"/>
              </a:rPr>
              <a:t>Crucially </a:t>
            </a:r>
            <a:r>
              <a:rPr sz="2400" i="1" spc="135" dirty="0">
                <a:latin typeface="Cambria"/>
                <a:cs typeface="Cambria"/>
              </a:rPr>
              <a:t>m’ </a:t>
            </a:r>
            <a:r>
              <a:rPr sz="2400" dirty="0">
                <a:solidFill>
                  <a:srgbClr val="660066"/>
                </a:solidFill>
                <a:latin typeface="Arial"/>
                <a:cs typeface="Arial"/>
              </a:rPr>
              <a:t>is held </a:t>
            </a:r>
            <a:r>
              <a:rPr sz="2400" spc="-5" dirty="0">
                <a:solidFill>
                  <a:srgbClr val="660066"/>
                </a:solidFill>
                <a:latin typeface="Arial"/>
                <a:cs typeface="Arial"/>
              </a:rPr>
              <a:t>fixed </a:t>
            </a:r>
            <a:r>
              <a:rPr sz="2400" dirty="0">
                <a:solidFill>
                  <a:srgbClr val="660066"/>
                </a:solidFill>
                <a:latin typeface="Arial"/>
                <a:cs typeface="Arial"/>
              </a:rPr>
              <a:t>even if sample set is in</a:t>
            </a:r>
            <a:r>
              <a:rPr sz="2400" spc="55" dirty="0">
                <a:solidFill>
                  <a:srgbClr val="660066"/>
                </a:solidFill>
                <a:latin typeface="Arial"/>
                <a:cs typeface="Arial"/>
              </a:rPr>
              <a:t> </a:t>
            </a:r>
            <a:r>
              <a:rPr sz="2400" dirty="0">
                <a:solidFill>
                  <a:srgbClr val="660066"/>
                </a:solidFill>
                <a:latin typeface="Arial"/>
                <a:cs typeface="Arial"/>
              </a:rPr>
              <a:t>billions</a:t>
            </a:r>
            <a:endParaRPr sz="2400" dirty="0">
              <a:latin typeface="Arial"/>
              <a:cs typeface="Arial"/>
            </a:endParaRPr>
          </a:p>
          <a:p>
            <a:pPr marL="1180465" marR="398780" lvl="2" indent="-228600">
              <a:lnSpc>
                <a:spcPct val="101499"/>
              </a:lnSpc>
              <a:spcBef>
                <a:spcPts val="480"/>
              </a:spcBef>
              <a:buChar char="•"/>
              <a:tabLst>
                <a:tab pos="1181100" algn="l"/>
              </a:tabLst>
            </a:pPr>
            <a:r>
              <a:rPr sz="2400" spc="-5" dirty="0">
                <a:solidFill>
                  <a:srgbClr val="660066"/>
                </a:solidFill>
                <a:latin typeface="Arial"/>
                <a:cs typeface="Arial"/>
              </a:rPr>
              <a:t>We </a:t>
            </a:r>
            <a:r>
              <a:rPr sz="2400" dirty="0">
                <a:solidFill>
                  <a:srgbClr val="660066"/>
                </a:solidFill>
                <a:latin typeface="Arial"/>
                <a:cs typeface="Arial"/>
              </a:rPr>
              <a:t>may </a:t>
            </a:r>
            <a:r>
              <a:rPr sz="2400" spc="-5" dirty="0">
                <a:solidFill>
                  <a:srgbClr val="660066"/>
                </a:solidFill>
                <a:latin typeface="Arial"/>
                <a:cs typeface="Arial"/>
              </a:rPr>
              <a:t>fit </a:t>
            </a:r>
            <a:r>
              <a:rPr sz="2400" dirty="0">
                <a:solidFill>
                  <a:srgbClr val="660066"/>
                </a:solidFill>
                <a:latin typeface="Arial"/>
                <a:cs typeface="Arial"/>
              </a:rPr>
              <a:t>a </a:t>
            </a:r>
            <a:r>
              <a:rPr sz="2400" spc="-5" dirty="0">
                <a:solidFill>
                  <a:srgbClr val="660066"/>
                </a:solidFill>
                <a:latin typeface="Arial"/>
                <a:cs typeface="Arial"/>
              </a:rPr>
              <a:t>training </a:t>
            </a:r>
            <a:r>
              <a:rPr sz="2400" dirty="0">
                <a:solidFill>
                  <a:srgbClr val="660066"/>
                </a:solidFill>
                <a:latin typeface="Arial"/>
                <a:cs typeface="Arial"/>
              </a:rPr>
              <a:t>set </a:t>
            </a:r>
            <a:r>
              <a:rPr sz="2400" spc="-5" dirty="0">
                <a:solidFill>
                  <a:srgbClr val="660066"/>
                </a:solidFill>
                <a:latin typeface="Arial"/>
                <a:cs typeface="Arial"/>
              </a:rPr>
              <a:t>with </a:t>
            </a:r>
            <a:r>
              <a:rPr sz="2400" dirty="0">
                <a:solidFill>
                  <a:srgbClr val="660066"/>
                </a:solidFill>
                <a:latin typeface="Arial"/>
                <a:cs typeface="Arial"/>
              </a:rPr>
              <a:t>billions of examples using  </a:t>
            </a:r>
            <a:r>
              <a:rPr sz="2400" spc="-5" dirty="0">
                <a:solidFill>
                  <a:srgbClr val="660066"/>
                </a:solidFill>
                <a:latin typeface="Arial"/>
                <a:cs typeface="Arial"/>
              </a:rPr>
              <a:t>updates computed </a:t>
            </a:r>
            <a:r>
              <a:rPr sz="2400" dirty="0">
                <a:solidFill>
                  <a:srgbClr val="660066"/>
                </a:solidFill>
                <a:latin typeface="Arial"/>
                <a:cs typeface="Arial"/>
              </a:rPr>
              <a:t>on only a hundred</a:t>
            </a:r>
            <a:r>
              <a:rPr sz="2400" spc="-15" dirty="0">
                <a:solidFill>
                  <a:srgbClr val="660066"/>
                </a:solidFill>
                <a:latin typeface="Arial"/>
                <a:cs typeface="Arial"/>
              </a:rPr>
              <a:t> </a:t>
            </a:r>
            <a:r>
              <a:rPr sz="2400" dirty="0">
                <a:solidFill>
                  <a:srgbClr val="660066"/>
                </a:solidFill>
                <a:latin typeface="Arial"/>
                <a:cs typeface="Arial"/>
              </a:rPr>
              <a:t>examples</a:t>
            </a:r>
            <a:endParaRPr sz="2400" dirty="0">
              <a:latin typeface="Arial"/>
              <a:cs typeface="Arial"/>
            </a:endParaRPr>
          </a:p>
          <a:p>
            <a:pPr marR="487045" algn="r">
              <a:lnSpc>
                <a:spcPct val="100000"/>
              </a:lnSpc>
              <a:spcBef>
                <a:spcPts val="495"/>
              </a:spcBef>
            </a:pPr>
            <a:endParaRPr sz="1400" dirty="0">
              <a:latin typeface="Arial"/>
              <a:cs typeface="Arial"/>
            </a:endParaRPr>
          </a:p>
        </p:txBody>
      </p:sp>
    </p:spTree>
    <p:extLst>
      <p:ext uri="{BB962C8B-B14F-4D97-AF65-F5344CB8AC3E}">
        <p14:creationId xmlns:p14="http://schemas.microsoft.com/office/powerpoint/2010/main" val="32113558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04857" y="786015"/>
            <a:ext cx="8488680" cy="574040"/>
          </a:xfrm>
          <a:prstGeom prst="rect">
            <a:avLst/>
          </a:prstGeom>
        </p:spPr>
        <p:txBody>
          <a:bodyPr vert="horz" wrap="square" lIns="0" tIns="12700" rIns="0" bIns="0" rtlCol="0">
            <a:spAutoFit/>
          </a:bodyPr>
          <a:lstStyle/>
          <a:p>
            <a:pPr marL="12700">
              <a:lnSpc>
                <a:spcPct val="100000"/>
              </a:lnSpc>
              <a:spcBef>
                <a:spcPts val="100"/>
              </a:spcBef>
            </a:pPr>
            <a:r>
              <a:rPr sz="3600" spc="-5" dirty="0"/>
              <a:t>Software Reporting </a:t>
            </a:r>
            <a:r>
              <a:rPr sz="3600" dirty="0"/>
              <a:t>of</a:t>
            </a:r>
            <a:r>
              <a:rPr sz="3600" spc="55" dirty="0"/>
              <a:t> </a:t>
            </a:r>
            <a:r>
              <a:rPr sz="3600" spc="-5" dirty="0"/>
              <a:t>Non-differentiability</a:t>
            </a:r>
            <a:endParaRPr sz="3600"/>
          </a:p>
        </p:txBody>
      </p:sp>
      <p:sp>
        <p:nvSpPr>
          <p:cNvPr id="4" name="object 4"/>
          <p:cNvSpPr txBox="1"/>
          <p:nvPr/>
        </p:nvSpPr>
        <p:spPr>
          <a:xfrm>
            <a:off x="852978" y="1982354"/>
            <a:ext cx="8866505" cy="3827458"/>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In the </a:t>
            </a:r>
            <a:r>
              <a:rPr sz="3200" dirty="0">
                <a:solidFill>
                  <a:srgbClr val="3333CC"/>
                </a:solidFill>
                <a:latin typeface="Arial"/>
                <a:cs typeface="Arial"/>
              </a:rPr>
              <a:t>case of </a:t>
            </a:r>
            <a:r>
              <a:rPr sz="3200" spc="240" dirty="0">
                <a:latin typeface="Calibri"/>
                <a:cs typeface="Calibri"/>
              </a:rPr>
              <a:t>g(</a:t>
            </a:r>
            <a:r>
              <a:rPr sz="3200" i="1" spc="240" dirty="0">
                <a:latin typeface="Calibri"/>
                <a:cs typeface="Calibri"/>
              </a:rPr>
              <a:t>z</a:t>
            </a:r>
            <a:r>
              <a:rPr sz="3200" spc="240" dirty="0">
                <a:latin typeface="Calibri"/>
                <a:cs typeface="Calibri"/>
              </a:rPr>
              <a:t>)=max{0,</a:t>
            </a:r>
            <a:r>
              <a:rPr sz="3200" i="1" spc="240" dirty="0">
                <a:latin typeface="Calibri"/>
                <a:cs typeface="Calibri"/>
              </a:rPr>
              <a:t>z</a:t>
            </a:r>
            <a:r>
              <a:rPr sz="3200" spc="240" dirty="0">
                <a:latin typeface="Calibri"/>
                <a:cs typeface="Calibri"/>
              </a:rPr>
              <a:t>}</a:t>
            </a:r>
            <a:r>
              <a:rPr sz="3200" spc="240" dirty="0">
                <a:solidFill>
                  <a:srgbClr val="3333CC"/>
                </a:solidFill>
                <a:latin typeface="Arial"/>
                <a:cs typeface="Arial"/>
              </a:rPr>
              <a:t>, </a:t>
            </a:r>
            <a:r>
              <a:rPr sz="3200" spc="-5" dirty="0">
                <a:solidFill>
                  <a:srgbClr val="3333CC"/>
                </a:solidFill>
                <a:latin typeface="Arial"/>
                <a:cs typeface="Arial"/>
              </a:rPr>
              <a:t>the left</a:t>
            </a:r>
            <a:r>
              <a:rPr sz="3200" spc="-254" dirty="0">
                <a:solidFill>
                  <a:srgbClr val="3333CC"/>
                </a:solidFill>
                <a:latin typeface="Arial"/>
                <a:cs typeface="Arial"/>
              </a:rPr>
              <a:t> </a:t>
            </a:r>
            <a:r>
              <a:rPr sz="3200" spc="-5" dirty="0">
                <a:solidFill>
                  <a:srgbClr val="3333CC"/>
                </a:solidFill>
                <a:latin typeface="Arial"/>
                <a:cs typeface="Arial"/>
              </a:rPr>
              <a:t>derivative  at </a:t>
            </a:r>
            <a:r>
              <a:rPr sz="3200" i="1" spc="40" dirty="0">
                <a:latin typeface="Calibri"/>
                <a:cs typeface="Calibri"/>
              </a:rPr>
              <a:t>z </a:t>
            </a:r>
            <a:r>
              <a:rPr sz="3200" spc="894" dirty="0">
                <a:latin typeface="Calibri"/>
                <a:cs typeface="Calibri"/>
              </a:rPr>
              <a:t>= </a:t>
            </a:r>
            <a:r>
              <a:rPr sz="3200" spc="-25" dirty="0">
                <a:latin typeface="Calibri"/>
                <a:cs typeface="Calibri"/>
              </a:rPr>
              <a:t>0 </a:t>
            </a:r>
            <a:r>
              <a:rPr sz="3200" dirty="0">
                <a:solidFill>
                  <a:srgbClr val="3333CC"/>
                </a:solidFill>
                <a:latin typeface="Arial"/>
                <a:cs typeface="Arial"/>
              </a:rPr>
              <a:t>is </a:t>
            </a:r>
            <a:r>
              <a:rPr sz="3200" spc="-25" dirty="0">
                <a:latin typeface="Calibri"/>
                <a:cs typeface="Calibri"/>
              </a:rPr>
              <a:t>0 </a:t>
            </a:r>
            <a:r>
              <a:rPr sz="3200" dirty="0">
                <a:solidFill>
                  <a:srgbClr val="3333CC"/>
                </a:solidFill>
                <a:latin typeface="Arial"/>
                <a:cs typeface="Arial"/>
              </a:rPr>
              <a:t>and right </a:t>
            </a:r>
            <a:r>
              <a:rPr sz="3200" spc="-5" dirty="0">
                <a:solidFill>
                  <a:srgbClr val="3333CC"/>
                </a:solidFill>
                <a:latin typeface="Arial"/>
                <a:cs typeface="Arial"/>
              </a:rPr>
              <a:t>derivative </a:t>
            </a:r>
            <a:r>
              <a:rPr sz="3200" dirty="0">
                <a:solidFill>
                  <a:srgbClr val="3333CC"/>
                </a:solidFill>
                <a:latin typeface="Arial"/>
                <a:cs typeface="Arial"/>
              </a:rPr>
              <a:t>is</a:t>
            </a:r>
            <a:r>
              <a:rPr sz="3200" spc="-420" dirty="0">
                <a:solidFill>
                  <a:srgbClr val="3333CC"/>
                </a:solidFill>
                <a:latin typeface="Arial"/>
                <a:cs typeface="Arial"/>
              </a:rPr>
              <a:t> </a:t>
            </a:r>
            <a:r>
              <a:rPr sz="3200" spc="-25" dirty="0">
                <a:latin typeface="Calibri"/>
                <a:cs typeface="Calibri"/>
              </a:rPr>
              <a:t>1</a:t>
            </a:r>
            <a:endParaRPr sz="3200" dirty="0">
              <a:latin typeface="Calibri"/>
              <a:cs typeface="Calibri"/>
            </a:endParaRPr>
          </a:p>
          <a:p>
            <a:pPr marL="355600" marR="596265" indent="-342900">
              <a:lnSpc>
                <a:spcPct val="100000"/>
              </a:lnSpc>
              <a:spcBef>
                <a:spcPts val="605"/>
              </a:spcBef>
              <a:buChar char="•"/>
              <a:tabLst>
                <a:tab pos="354965" algn="l"/>
                <a:tab pos="355600" algn="l"/>
              </a:tabLst>
            </a:pPr>
            <a:r>
              <a:rPr sz="3200" spc="-5" dirty="0">
                <a:solidFill>
                  <a:srgbClr val="3333CC"/>
                </a:solidFill>
                <a:latin typeface="Arial"/>
                <a:cs typeface="Arial"/>
              </a:rPr>
              <a:t>Software </a:t>
            </a:r>
            <a:r>
              <a:rPr lang="en-US" sz="3200" spc="-5" dirty="0">
                <a:solidFill>
                  <a:srgbClr val="3333CC"/>
                </a:solidFill>
                <a:latin typeface="Arial"/>
                <a:cs typeface="Arial"/>
              </a:rPr>
              <a:t>for </a:t>
            </a:r>
            <a:r>
              <a:rPr sz="3200" dirty="0">
                <a:solidFill>
                  <a:srgbClr val="3333CC"/>
                </a:solidFill>
                <a:latin typeface="Arial"/>
                <a:cs typeface="Arial"/>
              </a:rPr>
              <a:t>neural </a:t>
            </a:r>
            <a:r>
              <a:rPr sz="3200" spc="-5" dirty="0">
                <a:solidFill>
                  <a:srgbClr val="3333CC"/>
                </a:solidFill>
                <a:latin typeface="Arial"/>
                <a:cs typeface="Arial"/>
              </a:rPr>
              <a:t>network  training </a:t>
            </a:r>
            <a:r>
              <a:rPr sz="3200" dirty="0">
                <a:solidFill>
                  <a:srgbClr val="3333CC"/>
                </a:solidFill>
                <a:latin typeface="Arial"/>
                <a:cs typeface="Arial"/>
              </a:rPr>
              <a:t>usually</a:t>
            </a:r>
            <a:r>
              <a:rPr sz="3200" spc="-5" dirty="0">
                <a:solidFill>
                  <a:srgbClr val="3333CC"/>
                </a:solidFill>
                <a:latin typeface="Arial"/>
                <a:cs typeface="Arial"/>
              </a:rPr>
              <a:t> return</a:t>
            </a:r>
            <a:r>
              <a:rPr lang="en-US" sz="3200" spc="-5" dirty="0">
                <a:solidFill>
                  <a:srgbClr val="3333CC"/>
                </a:solidFill>
                <a:latin typeface="Arial"/>
                <a:cs typeface="Arial"/>
              </a:rPr>
              <a:t>s</a:t>
            </a:r>
            <a:r>
              <a:rPr sz="3200" spc="-5" dirty="0">
                <a:solidFill>
                  <a:srgbClr val="3333CC"/>
                </a:solidFill>
                <a:latin typeface="Arial"/>
                <a:cs typeface="Arial"/>
              </a:rPr>
              <a:t>:</a:t>
            </a:r>
            <a:endParaRPr sz="3200" dirty="0">
              <a:latin typeface="Arial"/>
              <a:cs typeface="Arial"/>
            </a:endParaRPr>
          </a:p>
          <a:p>
            <a:pPr marL="748665" marR="617220" lvl="1" indent="-279400">
              <a:lnSpc>
                <a:spcPts val="3329"/>
              </a:lnSpc>
              <a:spcBef>
                <a:spcPts val="860"/>
              </a:spcBef>
              <a:buChar char="–"/>
              <a:tabLst>
                <a:tab pos="755650" algn="l"/>
              </a:tabLst>
            </a:pPr>
            <a:r>
              <a:rPr sz="2800" dirty="0">
                <a:solidFill>
                  <a:srgbClr val="336600"/>
                </a:solidFill>
                <a:latin typeface="Arial"/>
                <a:cs typeface="Arial"/>
              </a:rPr>
              <a:t>one of </a:t>
            </a:r>
            <a:r>
              <a:rPr sz="2800" spc="-5" dirty="0">
                <a:solidFill>
                  <a:srgbClr val="336600"/>
                </a:solidFill>
                <a:latin typeface="Arial"/>
                <a:cs typeface="Arial"/>
              </a:rPr>
              <a:t>the </a:t>
            </a:r>
            <a:r>
              <a:rPr sz="2800" dirty="0">
                <a:solidFill>
                  <a:srgbClr val="336600"/>
                </a:solidFill>
                <a:latin typeface="Arial"/>
                <a:cs typeface="Arial"/>
              </a:rPr>
              <a:t>one-sided </a:t>
            </a:r>
            <a:r>
              <a:rPr sz="2800" spc="-5" dirty="0">
                <a:solidFill>
                  <a:srgbClr val="336600"/>
                </a:solidFill>
                <a:latin typeface="Arial"/>
                <a:cs typeface="Arial"/>
              </a:rPr>
              <a:t>derivatives rather than  reporting that derivative </a:t>
            </a:r>
            <a:r>
              <a:rPr sz="2800" dirty="0">
                <a:solidFill>
                  <a:srgbClr val="336600"/>
                </a:solidFill>
                <a:latin typeface="Arial"/>
                <a:cs typeface="Arial"/>
              </a:rPr>
              <a:t>is </a:t>
            </a:r>
            <a:r>
              <a:rPr sz="2800" spc="-5" dirty="0">
                <a:solidFill>
                  <a:srgbClr val="336600"/>
                </a:solidFill>
                <a:latin typeface="Arial"/>
                <a:cs typeface="Arial"/>
              </a:rPr>
              <a:t>undefined </a:t>
            </a:r>
            <a:r>
              <a:rPr sz="2800" dirty="0">
                <a:solidFill>
                  <a:srgbClr val="336600"/>
                </a:solidFill>
                <a:latin typeface="Arial"/>
                <a:cs typeface="Arial"/>
              </a:rPr>
              <a:t>or </a:t>
            </a:r>
            <a:r>
              <a:rPr lang="en-US" sz="2800" dirty="0">
                <a:solidFill>
                  <a:srgbClr val="336600"/>
                </a:solidFill>
                <a:latin typeface="Arial"/>
                <a:cs typeface="Arial"/>
              </a:rPr>
              <a:t>in</a:t>
            </a:r>
            <a:r>
              <a:rPr sz="2800" spc="40" dirty="0">
                <a:solidFill>
                  <a:srgbClr val="336600"/>
                </a:solidFill>
                <a:latin typeface="Arial"/>
                <a:cs typeface="Arial"/>
              </a:rPr>
              <a:t> </a:t>
            </a:r>
            <a:r>
              <a:rPr sz="2800" dirty="0">
                <a:solidFill>
                  <a:srgbClr val="336600"/>
                </a:solidFill>
                <a:latin typeface="Arial"/>
                <a:cs typeface="Arial"/>
              </a:rPr>
              <a:t>error</a:t>
            </a:r>
            <a:endParaRPr sz="2800" dirty="0">
              <a:latin typeface="Arial"/>
              <a:cs typeface="Arial"/>
            </a:endParaRPr>
          </a:p>
          <a:p>
            <a:pPr marL="1155065" marR="366395" lvl="2" indent="-228600">
              <a:lnSpc>
                <a:spcPct val="101499"/>
              </a:lnSpc>
              <a:spcBef>
                <a:spcPts val="470"/>
              </a:spcBef>
              <a:buChar char="•"/>
              <a:tabLst>
                <a:tab pos="1155700" algn="l"/>
              </a:tabLst>
            </a:pPr>
            <a:r>
              <a:rPr sz="2400" spc="-5" dirty="0">
                <a:solidFill>
                  <a:srgbClr val="660066"/>
                </a:solidFill>
                <a:latin typeface="Arial"/>
                <a:cs typeface="Arial"/>
              </a:rPr>
              <a:t>When </a:t>
            </a:r>
            <a:r>
              <a:rPr sz="2400" dirty="0">
                <a:solidFill>
                  <a:srgbClr val="660066"/>
                </a:solidFill>
                <a:latin typeface="Arial"/>
                <a:cs typeface="Arial"/>
              </a:rPr>
              <a:t>a </a:t>
            </a:r>
            <a:r>
              <a:rPr sz="2400" spc="-5" dirty="0">
                <a:solidFill>
                  <a:srgbClr val="660066"/>
                </a:solidFill>
                <a:latin typeface="Arial"/>
                <a:cs typeface="Arial"/>
              </a:rPr>
              <a:t>function </a:t>
            </a:r>
            <a:r>
              <a:rPr sz="2400" dirty="0">
                <a:solidFill>
                  <a:srgbClr val="660066"/>
                </a:solidFill>
                <a:latin typeface="Arial"/>
                <a:cs typeface="Arial"/>
              </a:rPr>
              <a:t>is asked </a:t>
            </a:r>
            <a:r>
              <a:rPr sz="2400" spc="-5" dirty="0">
                <a:solidFill>
                  <a:srgbClr val="660066"/>
                </a:solidFill>
                <a:latin typeface="Arial"/>
                <a:cs typeface="Arial"/>
              </a:rPr>
              <a:t>to evaluate </a:t>
            </a:r>
            <a:r>
              <a:rPr sz="2400" i="1" spc="50" dirty="0">
                <a:latin typeface="Calibri"/>
                <a:cs typeface="Calibri"/>
              </a:rPr>
              <a:t>g</a:t>
            </a:r>
            <a:r>
              <a:rPr sz="2400" spc="50" dirty="0">
                <a:latin typeface="Calibri"/>
                <a:cs typeface="Calibri"/>
              </a:rPr>
              <a:t>(0)</a:t>
            </a:r>
            <a:r>
              <a:rPr sz="2400" spc="50" dirty="0">
                <a:solidFill>
                  <a:srgbClr val="660066"/>
                </a:solidFill>
                <a:latin typeface="Arial"/>
                <a:cs typeface="Arial"/>
              </a:rPr>
              <a:t>, </a:t>
            </a:r>
            <a:r>
              <a:rPr sz="2400" dirty="0">
                <a:solidFill>
                  <a:srgbClr val="660066"/>
                </a:solidFill>
                <a:latin typeface="Arial"/>
                <a:cs typeface="Arial"/>
              </a:rPr>
              <a:t>it is very  unlikely </a:t>
            </a:r>
            <a:r>
              <a:rPr sz="2400" spc="-5" dirty="0">
                <a:solidFill>
                  <a:srgbClr val="660066"/>
                </a:solidFill>
                <a:latin typeface="Arial"/>
                <a:cs typeface="Arial"/>
              </a:rPr>
              <a:t>that the </a:t>
            </a:r>
            <a:r>
              <a:rPr sz="2400" dirty="0">
                <a:solidFill>
                  <a:srgbClr val="660066"/>
                </a:solidFill>
                <a:latin typeface="Arial"/>
                <a:cs typeface="Arial"/>
              </a:rPr>
              <a:t>underlying value was </a:t>
            </a:r>
            <a:r>
              <a:rPr sz="2400" spc="-5" dirty="0">
                <a:solidFill>
                  <a:srgbClr val="660066"/>
                </a:solidFill>
                <a:latin typeface="Arial"/>
                <a:cs typeface="Arial"/>
              </a:rPr>
              <a:t>truly </a:t>
            </a:r>
            <a:r>
              <a:rPr sz="2400" spc="-10" dirty="0">
                <a:latin typeface="Calibri"/>
                <a:cs typeface="Calibri"/>
              </a:rPr>
              <a:t>0</a:t>
            </a:r>
            <a:r>
              <a:rPr sz="2400" spc="-10" dirty="0">
                <a:solidFill>
                  <a:srgbClr val="660066"/>
                </a:solidFill>
                <a:latin typeface="Arial"/>
                <a:cs typeface="Arial"/>
              </a:rPr>
              <a:t>, </a:t>
            </a:r>
            <a:r>
              <a:rPr sz="2400" spc="-5" dirty="0">
                <a:solidFill>
                  <a:srgbClr val="660066"/>
                </a:solidFill>
                <a:latin typeface="Arial"/>
                <a:cs typeface="Arial"/>
              </a:rPr>
              <a:t>instead</a:t>
            </a:r>
            <a:r>
              <a:rPr sz="2400" spc="-25" dirty="0">
                <a:solidFill>
                  <a:srgbClr val="660066"/>
                </a:solidFill>
                <a:latin typeface="Arial"/>
                <a:cs typeface="Arial"/>
              </a:rPr>
              <a:t> </a:t>
            </a:r>
            <a:r>
              <a:rPr sz="2400" dirty="0">
                <a:solidFill>
                  <a:srgbClr val="660066"/>
                </a:solidFill>
                <a:latin typeface="Arial"/>
                <a:cs typeface="Arial"/>
              </a:rPr>
              <a:t>it</a:t>
            </a:r>
            <a:endParaRPr sz="2400" dirty="0">
              <a:latin typeface="Arial"/>
              <a:cs typeface="Arial"/>
            </a:endParaRPr>
          </a:p>
        </p:txBody>
      </p:sp>
      <p:sp>
        <p:nvSpPr>
          <p:cNvPr id="5" name="object 5"/>
          <p:cNvSpPr txBox="1"/>
          <p:nvPr/>
        </p:nvSpPr>
        <p:spPr>
          <a:xfrm>
            <a:off x="1993900" y="5818993"/>
            <a:ext cx="581977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660066"/>
                </a:solidFill>
                <a:latin typeface="Arial"/>
                <a:cs typeface="Arial"/>
              </a:rPr>
              <a:t>was a small value </a:t>
            </a:r>
            <a:r>
              <a:rPr sz="2400" dirty="0">
                <a:latin typeface="MS PGothic"/>
                <a:cs typeface="MS PGothic"/>
              </a:rPr>
              <a:t>ε </a:t>
            </a:r>
            <a:r>
              <a:rPr sz="2400" spc="-5" dirty="0">
                <a:solidFill>
                  <a:srgbClr val="660066"/>
                </a:solidFill>
                <a:latin typeface="Arial"/>
                <a:cs typeface="Arial"/>
              </a:rPr>
              <a:t>that </a:t>
            </a:r>
            <a:r>
              <a:rPr sz="2400" dirty="0">
                <a:solidFill>
                  <a:srgbClr val="660066"/>
                </a:solidFill>
                <a:latin typeface="Arial"/>
                <a:cs typeface="Arial"/>
              </a:rPr>
              <a:t>was rounded </a:t>
            </a:r>
            <a:r>
              <a:rPr sz="2400" spc="-5" dirty="0">
                <a:solidFill>
                  <a:srgbClr val="660066"/>
                </a:solidFill>
                <a:latin typeface="Arial"/>
                <a:cs typeface="Arial"/>
              </a:rPr>
              <a:t>to</a:t>
            </a:r>
            <a:r>
              <a:rPr sz="2400" spc="-160" dirty="0">
                <a:solidFill>
                  <a:srgbClr val="660066"/>
                </a:solidFill>
                <a:latin typeface="Arial"/>
                <a:cs typeface="Arial"/>
              </a:rPr>
              <a:t> </a:t>
            </a:r>
            <a:r>
              <a:rPr sz="2400" spc="-20" dirty="0">
                <a:latin typeface="Calibri"/>
                <a:cs typeface="Calibri"/>
              </a:rPr>
              <a:t>0</a:t>
            </a:r>
            <a:endParaRPr sz="2400">
              <a:latin typeface="Calibri"/>
              <a:cs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76320" y="847293"/>
            <a:ext cx="7032780" cy="689932"/>
          </a:xfrm>
          <a:prstGeom prst="rect">
            <a:avLst/>
          </a:prstGeom>
        </p:spPr>
        <p:txBody>
          <a:bodyPr vert="horz" wrap="square" lIns="0" tIns="12700" rIns="0" bIns="0" rtlCol="0">
            <a:spAutoFit/>
          </a:bodyPr>
          <a:lstStyle/>
          <a:p>
            <a:pPr marL="12700">
              <a:lnSpc>
                <a:spcPct val="100000"/>
              </a:lnSpc>
              <a:spcBef>
                <a:spcPts val="100"/>
              </a:spcBef>
            </a:pPr>
            <a:r>
              <a:rPr dirty="0"/>
              <a:t>What a </a:t>
            </a:r>
            <a:r>
              <a:rPr spc="-5" dirty="0"/>
              <a:t>Hidden </a:t>
            </a:r>
            <a:r>
              <a:rPr lang="en-US" spc="-5" dirty="0"/>
              <a:t>U</a:t>
            </a:r>
            <a:r>
              <a:rPr spc="-5" dirty="0"/>
              <a:t>nit</a:t>
            </a:r>
            <a:r>
              <a:rPr spc="-100" dirty="0"/>
              <a:t> </a:t>
            </a:r>
            <a:r>
              <a:rPr lang="en-US" spc="-5" dirty="0"/>
              <a:t>D</a:t>
            </a:r>
            <a:r>
              <a:rPr spc="-5" dirty="0"/>
              <a:t>oes</a:t>
            </a:r>
          </a:p>
        </p:txBody>
      </p:sp>
      <p:sp>
        <p:nvSpPr>
          <p:cNvPr id="4" name="object 4"/>
          <p:cNvSpPr txBox="1"/>
          <p:nvPr/>
        </p:nvSpPr>
        <p:spPr>
          <a:xfrm>
            <a:off x="840278" y="1677554"/>
            <a:ext cx="8888095" cy="4084320"/>
          </a:xfrm>
          <a:prstGeom prst="rect">
            <a:avLst/>
          </a:prstGeom>
        </p:spPr>
        <p:txBody>
          <a:bodyPr vert="horz" wrap="square" lIns="0" tIns="33020" rIns="0" bIns="0" rtlCol="0">
            <a:spAutoFit/>
          </a:bodyPr>
          <a:lstStyle/>
          <a:p>
            <a:pPr marL="368300" marR="287020" indent="-342900">
              <a:lnSpc>
                <a:spcPts val="3800"/>
              </a:lnSpc>
              <a:spcBef>
                <a:spcPts val="260"/>
              </a:spcBef>
              <a:buChar char="•"/>
              <a:tabLst>
                <a:tab pos="367665" algn="l"/>
                <a:tab pos="368300" algn="l"/>
                <a:tab pos="4552950" algn="l"/>
              </a:tabLst>
            </a:pPr>
            <a:r>
              <a:rPr sz="3200" spc="-5" dirty="0">
                <a:solidFill>
                  <a:srgbClr val="3333CC"/>
                </a:solidFill>
                <a:latin typeface="Arial"/>
                <a:cs typeface="Arial"/>
              </a:rPr>
              <a:t>Accepts </a:t>
            </a:r>
            <a:r>
              <a:rPr sz="3200" dirty="0">
                <a:solidFill>
                  <a:srgbClr val="3333CC"/>
                </a:solidFill>
                <a:latin typeface="Arial"/>
                <a:cs typeface="Arial"/>
              </a:rPr>
              <a:t>a </a:t>
            </a:r>
            <a:r>
              <a:rPr sz="3200" spc="-5" dirty="0">
                <a:solidFill>
                  <a:srgbClr val="3333CC"/>
                </a:solidFill>
                <a:latin typeface="Arial"/>
                <a:cs typeface="Arial"/>
              </a:rPr>
              <a:t>vector </a:t>
            </a:r>
            <a:r>
              <a:rPr sz="3200" dirty="0">
                <a:solidFill>
                  <a:srgbClr val="3333CC"/>
                </a:solidFill>
                <a:latin typeface="Arial"/>
                <a:cs typeface="Arial"/>
              </a:rPr>
              <a:t>of </a:t>
            </a:r>
            <a:r>
              <a:rPr sz="3200" spc="-5" dirty="0">
                <a:solidFill>
                  <a:srgbClr val="3333CC"/>
                </a:solidFill>
                <a:latin typeface="Arial"/>
                <a:cs typeface="Arial"/>
              </a:rPr>
              <a:t>inputs </a:t>
            </a:r>
            <a:r>
              <a:rPr sz="3200" b="1" i="1" spc="190" dirty="0">
                <a:latin typeface="Palatino Linotype"/>
                <a:cs typeface="Palatino Linotype"/>
              </a:rPr>
              <a:t>x </a:t>
            </a:r>
            <a:r>
              <a:rPr sz="3200" dirty="0">
                <a:solidFill>
                  <a:srgbClr val="3333CC"/>
                </a:solidFill>
                <a:latin typeface="Arial"/>
                <a:cs typeface="Arial"/>
              </a:rPr>
              <a:t>and </a:t>
            </a:r>
            <a:r>
              <a:rPr sz="3200" spc="-5" dirty="0">
                <a:solidFill>
                  <a:srgbClr val="3333CC"/>
                </a:solidFill>
                <a:latin typeface="Arial"/>
                <a:cs typeface="Arial"/>
              </a:rPr>
              <a:t>computes</a:t>
            </a:r>
            <a:r>
              <a:rPr sz="3200" spc="-100" dirty="0">
                <a:solidFill>
                  <a:srgbClr val="3333CC"/>
                </a:solidFill>
                <a:latin typeface="Arial"/>
                <a:cs typeface="Arial"/>
              </a:rPr>
              <a:t> </a:t>
            </a:r>
            <a:r>
              <a:rPr sz="3200" dirty="0">
                <a:solidFill>
                  <a:srgbClr val="3333CC"/>
                </a:solidFill>
                <a:latin typeface="Arial"/>
                <a:cs typeface="Arial"/>
              </a:rPr>
              <a:t>an  </a:t>
            </a:r>
            <a:r>
              <a:rPr sz="3200" spc="-5" dirty="0">
                <a:solidFill>
                  <a:srgbClr val="3333CC"/>
                </a:solidFill>
                <a:latin typeface="Arial"/>
                <a:cs typeface="Arial"/>
              </a:rPr>
              <a:t>affine</a:t>
            </a:r>
            <a:r>
              <a:rPr sz="3200" spc="20" dirty="0">
                <a:solidFill>
                  <a:srgbClr val="3333CC"/>
                </a:solidFill>
                <a:latin typeface="Arial"/>
                <a:cs typeface="Arial"/>
              </a:rPr>
              <a:t> </a:t>
            </a:r>
            <a:r>
              <a:rPr sz="3200" spc="-5" dirty="0">
                <a:solidFill>
                  <a:srgbClr val="3333CC"/>
                </a:solidFill>
                <a:latin typeface="Arial"/>
                <a:cs typeface="Arial"/>
              </a:rPr>
              <a:t>transformation</a:t>
            </a:r>
            <a:r>
              <a:rPr sz="3200" spc="15" dirty="0">
                <a:solidFill>
                  <a:srgbClr val="3333CC"/>
                </a:solidFill>
                <a:latin typeface="Arial"/>
                <a:cs typeface="Arial"/>
              </a:rPr>
              <a:t> </a:t>
            </a:r>
            <a:r>
              <a:rPr sz="3200" b="1" i="1" spc="-35" dirty="0">
                <a:latin typeface="Palatino Linotype"/>
                <a:cs typeface="Palatino Linotype"/>
              </a:rPr>
              <a:t>z	</a:t>
            </a:r>
            <a:r>
              <a:rPr sz="3200" i="1" spc="855" dirty="0">
                <a:latin typeface="Calibri"/>
                <a:cs typeface="Calibri"/>
              </a:rPr>
              <a:t>=</a:t>
            </a:r>
            <a:r>
              <a:rPr sz="3200" i="1" spc="335" dirty="0">
                <a:latin typeface="Calibri"/>
                <a:cs typeface="Calibri"/>
              </a:rPr>
              <a:t> </a:t>
            </a:r>
            <a:r>
              <a:rPr sz="3200" i="1" spc="380" dirty="0">
                <a:latin typeface="Calibri"/>
                <a:cs typeface="Calibri"/>
              </a:rPr>
              <a:t>W</a:t>
            </a:r>
            <a:r>
              <a:rPr sz="3150" i="1" spc="569" baseline="25132" dirty="0">
                <a:latin typeface="Calibri"/>
                <a:cs typeface="Calibri"/>
              </a:rPr>
              <a:t>T</a:t>
            </a:r>
            <a:r>
              <a:rPr sz="3200" b="1" i="1" spc="380" dirty="0">
                <a:latin typeface="Palatino Linotype"/>
                <a:cs typeface="Palatino Linotype"/>
              </a:rPr>
              <a:t>x</a:t>
            </a:r>
            <a:r>
              <a:rPr sz="3200" spc="380" dirty="0">
                <a:latin typeface="Calibri"/>
                <a:cs typeface="Calibri"/>
              </a:rPr>
              <a:t>+</a:t>
            </a:r>
            <a:r>
              <a:rPr sz="3200" b="1" i="1" spc="380" dirty="0">
                <a:latin typeface="Palatino Linotype"/>
                <a:cs typeface="Palatino Linotype"/>
              </a:rPr>
              <a:t>b</a:t>
            </a:r>
            <a:endParaRPr sz="3200" dirty="0">
              <a:latin typeface="Palatino Linotype"/>
              <a:cs typeface="Palatino Linotype"/>
            </a:endParaRPr>
          </a:p>
          <a:p>
            <a:pPr marL="368300" indent="-342900">
              <a:lnSpc>
                <a:spcPts val="3835"/>
              </a:lnSpc>
              <a:spcBef>
                <a:spcPts val="605"/>
              </a:spcBef>
              <a:buChar char="•"/>
              <a:tabLst>
                <a:tab pos="367665" algn="l"/>
                <a:tab pos="368300" algn="l"/>
                <a:tab pos="2446020" algn="l"/>
              </a:tabLst>
            </a:pPr>
            <a:r>
              <a:rPr sz="3200" spc="-5" dirty="0">
                <a:solidFill>
                  <a:srgbClr val="3333CC"/>
                </a:solidFill>
                <a:latin typeface="Arial"/>
                <a:cs typeface="Arial"/>
              </a:rPr>
              <a:t>Computes	</a:t>
            </a:r>
            <a:r>
              <a:rPr sz="3200" dirty="0">
                <a:solidFill>
                  <a:srgbClr val="3333CC"/>
                </a:solidFill>
                <a:latin typeface="Arial"/>
                <a:cs typeface="Arial"/>
              </a:rPr>
              <a:t>an </a:t>
            </a:r>
            <a:r>
              <a:rPr sz="3200" spc="-5" dirty="0">
                <a:solidFill>
                  <a:srgbClr val="3333CC"/>
                </a:solidFill>
                <a:latin typeface="Arial"/>
                <a:cs typeface="Arial"/>
              </a:rPr>
              <a:t>element-wise </a:t>
            </a:r>
            <a:r>
              <a:rPr sz="3200" dirty="0">
                <a:solidFill>
                  <a:srgbClr val="3333CC"/>
                </a:solidFill>
                <a:latin typeface="Arial"/>
                <a:cs typeface="Arial"/>
              </a:rPr>
              <a:t>non-linear</a:t>
            </a:r>
            <a:r>
              <a:rPr sz="3200" spc="-15" dirty="0">
                <a:solidFill>
                  <a:srgbClr val="3333CC"/>
                </a:solidFill>
                <a:latin typeface="Arial"/>
                <a:cs typeface="Arial"/>
              </a:rPr>
              <a:t> </a:t>
            </a:r>
            <a:r>
              <a:rPr sz="3200" spc="-5" dirty="0">
                <a:solidFill>
                  <a:srgbClr val="3333CC"/>
                </a:solidFill>
                <a:latin typeface="Arial"/>
                <a:cs typeface="Arial"/>
              </a:rPr>
              <a:t>function</a:t>
            </a:r>
            <a:endParaRPr sz="3200" dirty="0">
              <a:latin typeface="Arial"/>
              <a:cs typeface="Arial"/>
            </a:endParaRPr>
          </a:p>
          <a:p>
            <a:pPr marL="368300">
              <a:lnSpc>
                <a:spcPts val="3835"/>
              </a:lnSpc>
            </a:pPr>
            <a:r>
              <a:rPr sz="3200" i="1" spc="70" dirty="0">
                <a:latin typeface="Calibri"/>
                <a:cs typeface="Calibri"/>
              </a:rPr>
              <a:t>g</a:t>
            </a:r>
            <a:r>
              <a:rPr sz="3200" b="1" spc="70" dirty="0">
                <a:latin typeface="Calibri"/>
                <a:cs typeface="Calibri"/>
              </a:rPr>
              <a:t>(</a:t>
            </a:r>
            <a:r>
              <a:rPr sz="3200" b="1" i="1" spc="70" dirty="0">
                <a:latin typeface="Palatino Linotype"/>
                <a:cs typeface="Palatino Linotype"/>
              </a:rPr>
              <a:t>z</a:t>
            </a:r>
            <a:r>
              <a:rPr sz="3200" b="1" spc="70" dirty="0">
                <a:latin typeface="Calibri"/>
                <a:cs typeface="Calibri"/>
              </a:rPr>
              <a:t>)</a:t>
            </a:r>
            <a:endParaRPr sz="3200" dirty="0">
              <a:latin typeface="Calibri"/>
              <a:cs typeface="Calibri"/>
            </a:endParaRPr>
          </a:p>
          <a:p>
            <a:pPr marL="368300" marR="220345" indent="-342900">
              <a:lnSpc>
                <a:spcPct val="100000"/>
              </a:lnSpc>
              <a:spcBef>
                <a:spcPts val="830"/>
              </a:spcBef>
              <a:buChar char="•"/>
              <a:tabLst>
                <a:tab pos="367665" algn="l"/>
                <a:tab pos="368300" algn="l"/>
              </a:tabLst>
            </a:pPr>
            <a:r>
              <a:rPr sz="3200" dirty="0">
                <a:solidFill>
                  <a:srgbClr val="3333CC"/>
                </a:solidFill>
                <a:latin typeface="Arial"/>
                <a:cs typeface="Arial"/>
              </a:rPr>
              <a:t>Most hidden </a:t>
            </a:r>
            <a:r>
              <a:rPr sz="3200" spc="-5" dirty="0">
                <a:solidFill>
                  <a:srgbClr val="3333CC"/>
                </a:solidFill>
                <a:latin typeface="Arial"/>
                <a:cs typeface="Arial"/>
              </a:rPr>
              <a:t>units </a:t>
            </a:r>
            <a:r>
              <a:rPr sz="3200" dirty="0">
                <a:solidFill>
                  <a:srgbClr val="3333CC"/>
                </a:solidFill>
                <a:latin typeface="Arial"/>
                <a:cs typeface="Arial"/>
              </a:rPr>
              <a:t>are </a:t>
            </a:r>
            <a:r>
              <a:rPr sz="3200" spc="-5" dirty="0">
                <a:solidFill>
                  <a:srgbClr val="3333CC"/>
                </a:solidFill>
                <a:latin typeface="Arial"/>
                <a:cs typeface="Arial"/>
              </a:rPr>
              <a:t>distinguished from </a:t>
            </a:r>
            <a:r>
              <a:rPr sz="3200" dirty="0">
                <a:solidFill>
                  <a:srgbClr val="3333CC"/>
                </a:solidFill>
                <a:latin typeface="Arial"/>
                <a:cs typeface="Arial"/>
              </a:rPr>
              <a:t>each  </a:t>
            </a:r>
            <a:r>
              <a:rPr sz="3200" spc="-5" dirty="0">
                <a:solidFill>
                  <a:srgbClr val="3333CC"/>
                </a:solidFill>
                <a:latin typeface="Arial"/>
                <a:cs typeface="Arial"/>
              </a:rPr>
              <a:t>other </a:t>
            </a:r>
            <a:r>
              <a:rPr sz="3200" dirty="0">
                <a:solidFill>
                  <a:srgbClr val="3333CC"/>
                </a:solidFill>
                <a:latin typeface="Arial"/>
                <a:cs typeface="Arial"/>
              </a:rPr>
              <a:t>by </a:t>
            </a:r>
            <a:r>
              <a:rPr sz="3200" spc="-5" dirty="0">
                <a:solidFill>
                  <a:srgbClr val="3333CC"/>
                </a:solidFill>
                <a:latin typeface="Arial"/>
                <a:cs typeface="Arial"/>
              </a:rPr>
              <a:t>the </a:t>
            </a:r>
            <a:r>
              <a:rPr sz="3200" dirty="0">
                <a:solidFill>
                  <a:srgbClr val="3333CC"/>
                </a:solidFill>
                <a:latin typeface="Arial"/>
                <a:cs typeface="Arial"/>
              </a:rPr>
              <a:t>choice of </a:t>
            </a:r>
            <a:r>
              <a:rPr sz="3200" spc="-5" dirty="0">
                <a:solidFill>
                  <a:srgbClr val="3333CC"/>
                </a:solidFill>
                <a:latin typeface="Arial"/>
                <a:cs typeface="Arial"/>
              </a:rPr>
              <a:t>activation function</a:t>
            </a:r>
            <a:r>
              <a:rPr sz="3200" dirty="0">
                <a:solidFill>
                  <a:srgbClr val="3333CC"/>
                </a:solidFill>
                <a:latin typeface="Arial"/>
                <a:cs typeface="Arial"/>
              </a:rPr>
              <a:t> </a:t>
            </a:r>
            <a:r>
              <a:rPr sz="3200" i="1" spc="70" dirty="0">
                <a:latin typeface="Calibri"/>
                <a:cs typeface="Calibri"/>
              </a:rPr>
              <a:t>g</a:t>
            </a:r>
            <a:r>
              <a:rPr sz="3200" b="1" spc="70" dirty="0">
                <a:latin typeface="Calibri"/>
                <a:cs typeface="Calibri"/>
              </a:rPr>
              <a:t>(</a:t>
            </a:r>
            <a:r>
              <a:rPr sz="3200" b="1" i="1" spc="70" dirty="0">
                <a:latin typeface="Palatino Linotype"/>
                <a:cs typeface="Palatino Linotype"/>
              </a:rPr>
              <a:t>z</a:t>
            </a:r>
            <a:r>
              <a:rPr sz="3200" b="1" spc="70" dirty="0">
                <a:latin typeface="Calibri"/>
                <a:cs typeface="Calibri"/>
              </a:rPr>
              <a:t>)</a:t>
            </a:r>
            <a:endParaRPr sz="3200" dirty="0">
              <a:latin typeface="Calibri"/>
              <a:cs typeface="Calibri"/>
            </a:endParaRPr>
          </a:p>
          <a:p>
            <a:pPr marL="761365" marR="659130" indent="-279400">
              <a:lnSpc>
                <a:spcPct val="102000"/>
              </a:lnSpc>
              <a:spcBef>
                <a:spcPts val="555"/>
              </a:spcBef>
            </a:pPr>
            <a:r>
              <a:rPr sz="2800" dirty="0">
                <a:solidFill>
                  <a:srgbClr val="336600"/>
                </a:solidFill>
                <a:latin typeface="Arial"/>
                <a:cs typeface="Arial"/>
              </a:rPr>
              <a:t>– </a:t>
            </a:r>
            <a:r>
              <a:rPr lang="en-US" sz="2800" spc="-5" dirty="0">
                <a:solidFill>
                  <a:srgbClr val="336600"/>
                </a:solidFill>
                <a:latin typeface="Arial"/>
                <a:cs typeface="Arial"/>
              </a:rPr>
              <a:t>Examples: </a:t>
            </a:r>
            <a:r>
              <a:rPr sz="2800" dirty="0" err="1">
                <a:solidFill>
                  <a:srgbClr val="336600"/>
                </a:solidFill>
                <a:latin typeface="Arial"/>
                <a:cs typeface="Arial"/>
              </a:rPr>
              <a:t>ReLU</a:t>
            </a:r>
            <a:r>
              <a:rPr sz="2800" dirty="0">
                <a:solidFill>
                  <a:srgbClr val="336600"/>
                </a:solidFill>
                <a:latin typeface="Arial"/>
                <a:cs typeface="Arial"/>
              </a:rPr>
              <a:t>, Sigmoid and </a:t>
            </a:r>
            <a:r>
              <a:rPr sz="2800" spc="-5" dirty="0">
                <a:solidFill>
                  <a:srgbClr val="336600"/>
                </a:solidFill>
                <a:latin typeface="Arial"/>
                <a:cs typeface="Arial"/>
              </a:rPr>
              <a:t>tanh, </a:t>
            </a:r>
            <a:r>
              <a:rPr sz="2800" dirty="0">
                <a:solidFill>
                  <a:srgbClr val="336600"/>
                </a:solidFill>
                <a:latin typeface="Arial"/>
                <a:cs typeface="Arial"/>
              </a:rPr>
              <a:t>and</a:t>
            </a:r>
            <a:r>
              <a:rPr sz="2800" spc="-145" dirty="0">
                <a:solidFill>
                  <a:srgbClr val="336600"/>
                </a:solidFill>
                <a:latin typeface="Arial"/>
                <a:cs typeface="Arial"/>
              </a:rPr>
              <a:t> </a:t>
            </a:r>
            <a:r>
              <a:rPr sz="2800" spc="-5" dirty="0">
                <a:solidFill>
                  <a:srgbClr val="336600"/>
                </a:solidFill>
                <a:latin typeface="Arial"/>
                <a:cs typeface="Arial"/>
              </a:rPr>
              <a:t>other  </a:t>
            </a:r>
            <a:r>
              <a:rPr sz="2800" dirty="0">
                <a:solidFill>
                  <a:srgbClr val="336600"/>
                </a:solidFill>
                <a:latin typeface="Arial"/>
                <a:cs typeface="Arial"/>
              </a:rPr>
              <a:t>hidden</a:t>
            </a:r>
            <a:r>
              <a:rPr sz="2800" spc="-5" dirty="0">
                <a:solidFill>
                  <a:srgbClr val="336600"/>
                </a:solidFill>
                <a:latin typeface="Arial"/>
                <a:cs typeface="Arial"/>
              </a:rPr>
              <a:t> units</a:t>
            </a:r>
            <a:endParaRPr sz="2800" dirty="0">
              <a:latin typeface="Arial"/>
              <a:cs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2984" y="877773"/>
            <a:ext cx="8750935" cy="635000"/>
          </a:xfrm>
          <a:prstGeom prst="rect">
            <a:avLst/>
          </a:prstGeom>
        </p:spPr>
        <p:txBody>
          <a:bodyPr vert="horz" wrap="square" lIns="0" tIns="12700" rIns="0" bIns="0" rtlCol="0">
            <a:spAutoFit/>
          </a:bodyPr>
          <a:lstStyle/>
          <a:p>
            <a:pPr marL="12700">
              <a:lnSpc>
                <a:spcPct val="100000"/>
              </a:lnSpc>
              <a:spcBef>
                <a:spcPts val="100"/>
              </a:spcBef>
              <a:tabLst>
                <a:tab pos="2129790" algn="l"/>
                <a:tab pos="5207635" algn="l"/>
              </a:tabLst>
            </a:pPr>
            <a:r>
              <a:rPr sz="4000" spc="-5" dirty="0"/>
              <a:t>Rectified	</a:t>
            </a:r>
            <a:r>
              <a:rPr sz="4000" dirty="0"/>
              <a:t>Linear</a:t>
            </a:r>
            <a:r>
              <a:rPr sz="4000" spc="-5" dirty="0"/>
              <a:t> </a:t>
            </a:r>
            <a:r>
              <a:rPr sz="4000" dirty="0"/>
              <a:t>Unit</a:t>
            </a:r>
            <a:r>
              <a:rPr sz="4000" spc="-5" dirty="0"/>
              <a:t> </a:t>
            </a:r>
            <a:r>
              <a:rPr sz="4000" dirty="0"/>
              <a:t>&amp;	</a:t>
            </a:r>
            <a:r>
              <a:rPr sz="4000" spc="-5" dirty="0"/>
              <a:t>Generalizations</a:t>
            </a:r>
            <a:endParaRPr sz="4000"/>
          </a:p>
        </p:txBody>
      </p:sp>
      <p:sp>
        <p:nvSpPr>
          <p:cNvPr id="4" name="object 4"/>
          <p:cNvSpPr txBox="1"/>
          <p:nvPr/>
        </p:nvSpPr>
        <p:spPr>
          <a:xfrm>
            <a:off x="852978" y="1601354"/>
            <a:ext cx="8840470" cy="4359911"/>
          </a:xfrm>
          <a:prstGeom prst="rect">
            <a:avLst/>
          </a:prstGeom>
        </p:spPr>
        <p:txBody>
          <a:bodyPr vert="horz" wrap="square" lIns="0" tIns="12700" rIns="0" bIns="0" rtlCol="0">
            <a:spAutoFit/>
          </a:bodyPr>
          <a:lstStyle/>
          <a:p>
            <a:pPr marL="355600" indent="-342900">
              <a:lnSpc>
                <a:spcPts val="3820"/>
              </a:lnSpc>
              <a:spcBef>
                <a:spcPts val="100"/>
              </a:spcBef>
              <a:buChar char="•"/>
              <a:tabLst>
                <a:tab pos="354965" algn="l"/>
                <a:tab pos="355600" algn="l"/>
              </a:tabLst>
            </a:pPr>
            <a:r>
              <a:rPr sz="3200" spc="-5" dirty="0">
                <a:solidFill>
                  <a:srgbClr val="3333CC"/>
                </a:solidFill>
                <a:latin typeface="Arial"/>
                <a:cs typeface="Arial"/>
              </a:rPr>
              <a:t>Rectified </a:t>
            </a:r>
            <a:r>
              <a:rPr sz="3200" dirty="0">
                <a:solidFill>
                  <a:srgbClr val="3333CC"/>
                </a:solidFill>
                <a:latin typeface="Arial"/>
                <a:cs typeface="Arial"/>
              </a:rPr>
              <a:t>linear </a:t>
            </a:r>
            <a:r>
              <a:rPr sz="3200" spc="-5" dirty="0">
                <a:solidFill>
                  <a:srgbClr val="3333CC"/>
                </a:solidFill>
                <a:latin typeface="Arial"/>
                <a:cs typeface="Arial"/>
              </a:rPr>
              <a:t>units </a:t>
            </a:r>
            <a:r>
              <a:rPr sz="3200" dirty="0">
                <a:solidFill>
                  <a:srgbClr val="3333CC"/>
                </a:solidFill>
                <a:latin typeface="Arial"/>
                <a:cs typeface="Arial"/>
              </a:rPr>
              <a:t>use </a:t>
            </a:r>
            <a:r>
              <a:rPr sz="3200" spc="-5" dirty="0">
                <a:solidFill>
                  <a:srgbClr val="3333CC"/>
                </a:solidFill>
                <a:latin typeface="Arial"/>
                <a:cs typeface="Arial"/>
              </a:rPr>
              <a:t>the activation</a:t>
            </a:r>
            <a:r>
              <a:rPr sz="3200" spc="35" dirty="0">
                <a:solidFill>
                  <a:srgbClr val="3333CC"/>
                </a:solidFill>
                <a:latin typeface="Arial"/>
                <a:cs typeface="Arial"/>
              </a:rPr>
              <a:t> </a:t>
            </a:r>
            <a:r>
              <a:rPr sz="3200" spc="-5" dirty="0">
                <a:solidFill>
                  <a:srgbClr val="3333CC"/>
                </a:solidFill>
                <a:latin typeface="Arial"/>
                <a:cs typeface="Arial"/>
              </a:rPr>
              <a:t>function</a:t>
            </a:r>
            <a:endParaRPr sz="3200" dirty="0">
              <a:latin typeface="Arial"/>
              <a:cs typeface="Arial"/>
            </a:endParaRPr>
          </a:p>
          <a:p>
            <a:pPr marL="355600">
              <a:lnSpc>
                <a:spcPts val="3820"/>
              </a:lnSpc>
            </a:pPr>
            <a:r>
              <a:rPr sz="3200" i="1" spc="-5" dirty="0">
                <a:latin typeface="Times New Roman"/>
                <a:cs typeface="Times New Roman"/>
              </a:rPr>
              <a:t>g</a:t>
            </a:r>
            <a:r>
              <a:rPr sz="3200" spc="-5" dirty="0">
                <a:latin typeface="Times New Roman"/>
                <a:cs typeface="Times New Roman"/>
              </a:rPr>
              <a:t>(</a:t>
            </a:r>
            <a:r>
              <a:rPr sz="3200" i="1" spc="-5" dirty="0">
                <a:latin typeface="Times New Roman"/>
                <a:cs typeface="Times New Roman"/>
              </a:rPr>
              <a:t>z</a:t>
            </a:r>
            <a:r>
              <a:rPr sz="3200" spc="-5" dirty="0">
                <a:latin typeface="Times New Roman"/>
                <a:cs typeface="Times New Roman"/>
              </a:rPr>
              <a:t>)</a:t>
            </a:r>
            <a:r>
              <a:rPr sz="3200" i="1" spc="-5" dirty="0">
                <a:latin typeface="Times New Roman"/>
                <a:cs typeface="Times New Roman"/>
              </a:rPr>
              <a:t>=</a:t>
            </a:r>
            <a:r>
              <a:rPr sz="3200" spc="-5" dirty="0">
                <a:latin typeface="Times New Roman"/>
                <a:cs typeface="Times New Roman"/>
              </a:rPr>
              <a:t>max{0</a:t>
            </a:r>
            <a:r>
              <a:rPr sz="3200" i="1" spc="-5" dirty="0">
                <a:latin typeface="Times New Roman"/>
                <a:cs typeface="Times New Roman"/>
              </a:rPr>
              <a:t>,z</a:t>
            </a:r>
            <a:r>
              <a:rPr sz="3200" spc="-5" dirty="0">
                <a:latin typeface="Times New Roman"/>
                <a:cs typeface="Times New Roman"/>
              </a:rPr>
              <a:t>}</a:t>
            </a:r>
            <a:endParaRPr sz="3200" dirty="0">
              <a:latin typeface="Times New Roman"/>
              <a:cs typeface="Times New Roman"/>
            </a:endParaRPr>
          </a:p>
          <a:p>
            <a:pPr marL="748665" marR="704215" lvl="1" indent="-279400">
              <a:lnSpc>
                <a:spcPct val="102000"/>
              </a:lnSpc>
              <a:spcBef>
                <a:spcPts val="565"/>
              </a:spcBef>
              <a:buChar char="–"/>
              <a:tabLst>
                <a:tab pos="755650" algn="l"/>
              </a:tabLst>
            </a:pPr>
            <a:r>
              <a:rPr sz="2800" spc="-5" dirty="0">
                <a:solidFill>
                  <a:srgbClr val="336600"/>
                </a:solidFill>
                <a:latin typeface="Arial"/>
                <a:cs typeface="Arial"/>
              </a:rPr>
              <a:t>They </a:t>
            </a:r>
            <a:r>
              <a:rPr sz="2800" dirty="0">
                <a:solidFill>
                  <a:srgbClr val="336600"/>
                </a:solidFill>
                <a:latin typeface="Arial"/>
                <a:cs typeface="Arial"/>
              </a:rPr>
              <a:t>are easy </a:t>
            </a:r>
            <a:r>
              <a:rPr sz="2800" spc="-5" dirty="0">
                <a:solidFill>
                  <a:srgbClr val="336600"/>
                </a:solidFill>
                <a:latin typeface="Arial"/>
                <a:cs typeface="Arial"/>
              </a:rPr>
              <a:t>to optimize </a:t>
            </a:r>
            <a:r>
              <a:rPr sz="2800" dirty="0">
                <a:solidFill>
                  <a:srgbClr val="336600"/>
                </a:solidFill>
                <a:latin typeface="Arial"/>
                <a:cs typeface="Arial"/>
              </a:rPr>
              <a:t>due </a:t>
            </a:r>
            <a:r>
              <a:rPr sz="2800" spc="-5" dirty="0">
                <a:solidFill>
                  <a:srgbClr val="336600"/>
                </a:solidFill>
                <a:latin typeface="Arial"/>
                <a:cs typeface="Arial"/>
              </a:rPr>
              <a:t>to </a:t>
            </a:r>
            <a:r>
              <a:rPr lang="en-US" sz="2800" spc="-5" dirty="0">
                <a:solidFill>
                  <a:srgbClr val="336600"/>
                </a:solidFill>
                <a:latin typeface="Arial"/>
                <a:cs typeface="Arial"/>
              </a:rPr>
              <a:t>their </a:t>
            </a:r>
            <a:r>
              <a:rPr sz="2800" spc="-5" dirty="0">
                <a:solidFill>
                  <a:srgbClr val="336600"/>
                </a:solidFill>
                <a:latin typeface="Arial"/>
                <a:cs typeface="Arial"/>
              </a:rPr>
              <a:t>similarity </a:t>
            </a:r>
            <a:r>
              <a:rPr lang="en-US" sz="2800" spc="-5" dirty="0">
                <a:solidFill>
                  <a:srgbClr val="336600"/>
                </a:solidFill>
                <a:latin typeface="Arial"/>
                <a:cs typeface="Arial"/>
              </a:rPr>
              <a:t>to</a:t>
            </a:r>
            <a:r>
              <a:rPr sz="2800" spc="-5" dirty="0">
                <a:solidFill>
                  <a:srgbClr val="336600"/>
                </a:solidFill>
                <a:latin typeface="Arial"/>
                <a:cs typeface="Arial"/>
              </a:rPr>
              <a:t> </a:t>
            </a:r>
            <a:r>
              <a:rPr sz="2800" dirty="0">
                <a:solidFill>
                  <a:srgbClr val="336600"/>
                </a:solidFill>
                <a:latin typeface="Arial"/>
                <a:cs typeface="Arial"/>
              </a:rPr>
              <a:t>linear</a:t>
            </a:r>
            <a:r>
              <a:rPr sz="2800" spc="-10" dirty="0">
                <a:solidFill>
                  <a:srgbClr val="336600"/>
                </a:solidFill>
                <a:latin typeface="Arial"/>
                <a:cs typeface="Arial"/>
              </a:rPr>
              <a:t> </a:t>
            </a:r>
            <a:r>
              <a:rPr sz="2800" spc="-5" dirty="0">
                <a:solidFill>
                  <a:srgbClr val="336600"/>
                </a:solidFill>
                <a:latin typeface="Arial"/>
                <a:cs typeface="Arial"/>
              </a:rPr>
              <a:t>units</a:t>
            </a:r>
            <a:endParaRPr sz="2800" dirty="0">
              <a:latin typeface="Arial"/>
              <a:cs typeface="Arial"/>
            </a:endParaRPr>
          </a:p>
          <a:p>
            <a:pPr marL="1155065" marR="35560" lvl="2" indent="-228600">
              <a:lnSpc>
                <a:spcPct val="101499"/>
              </a:lnSpc>
              <a:spcBef>
                <a:spcPts val="470"/>
              </a:spcBef>
              <a:buChar char="•"/>
              <a:tabLst>
                <a:tab pos="1155700" algn="l"/>
              </a:tabLst>
            </a:pPr>
            <a:r>
              <a:rPr sz="2400" spc="-5" dirty="0">
                <a:solidFill>
                  <a:srgbClr val="660066"/>
                </a:solidFill>
                <a:latin typeface="Arial"/>
                <a:cs typeface="Arial"/>
              </a:rPr>
              <a:t>Only difference with </a:t>
            </a:r>
            <a:r>
              <a:rPr sz="2400" dirty="0">
                <a:solidFill>
                  <a:srgbClr val="660066"/>
                </a:solidFill>
                <a:latin typeface="Arial"/>
                <a:cs typeface="Arial"/>
              </a:rPr>
              <a:t>linear </a:t>
            </a:r>
            <a:r>
              <a:rPr sz="2400" spc="-5" dirty="0">
                <a:solidFill>
                  <a:srgbClr val="660066"/>
                </a:solidFill>
                <a:latin typeface="Arial"/>
                <a:cs typeface="Arial"/>
              </a:rPr>
              <a:t>units that they output </a:t>
            </a:r>
            <a:r>
              <a:rPr sz="2400" dirty="0">
                <a:solidFill>
                  <a:srgbClr val="3333CC"/>
                </a:solidFill>
                <a:latin typeface="Times New Roman"/>
                <a:cs typeface="Times New Roman"/>
              </a:rPr>
              <a:t>0 </a:t>
            </a:r>
            <a:r>
              <a:rPr sz="2400" dirty="0">
                <a:solidFill>
                  <a:srgbClr val="660066"/>
                </a:solidFill>
                <a:latin typeface="Arial"/>
                <a:cs typeface="Arial"/>
              </a:rPr>
              <a:t>across  half </a:t>
            </a:r>
            <a:r>
              <a:rPr lang="en-US" sz="2400" spc="-5" dirty="0">
                <a:solidFill>
                  <a:srgbClr val="660066"/>
                </a:solidFill>
                <a:latin typeface="Arial"/>
                <a:cs typeface="Arial"/>
              </a:rPr>
              <a:t>their</a:t>
            </a:r>
            <a:r>
              <a:rPr sz="2400" spc="-15" dirty="0">
                <a:solidFill>
                  <a:srgbClr val="660066"/>
                </a:solidFill>
                <a:latin typeface="Arial"/>
                <a:cs typeface="Arial"/>
              </a:rPr>
              <a:t> </a:t>
            </a:r>
            <a:r>
              <a:rPr sz="2400" dirty="0">
                <a:solidFill>
                  <a:srgbClr val="660066"/>
                </a:solidFill>
                <a:latin typeface="Arial"/>
                <a:cs typeface="Arial"/>
              </a:rPr>
              <a:t>domain</a:t>
            </a:r>
            <a:endParaRPr sz="2400" dirty="0">
              <a:latin typeface="Arial"/>
              <a:cs typeface="Arial"/>
            </a:endParaRPr>
          </a:p>
          <a:p>
            <a:pPr marL="1155700" lvl="2" indent="-229235">
              <a:lnSpc>
                <a:spcPct val="100000"/>
              </a:lnSpc>
              <a:spcBef>
                <a:spcPts val="595"/>
              </a:spcBef>
              <a:buChar char="•"/>
              <a:tabLst>
                <a:tab pos="1155700" algn="l"/>
              </a:tabLst>
            </a:pPr>
            <a:r>
              <a:rPr sz="2400" spc="-5" dirty="0">
                <a:solidFill>
                  <a:srgbClr val="660066"/>
                </a:solidFill>
                <a:latin typeface="Arial"/>
                <a:cs typeface="Arial"/>
              </a:rPr>
              <a:t>Derivative </a:t>
            </a:r>
            <a:r>
              <a:rPr sz="2400" dirty="0">
                <a:solidFill>
                  <a:srgbClr val="660066"/>
                </a:solidFill>
                <a:latin typeface="Arial"/>
                <a:cs typeface="Arial"/>
              </a:rPr>
              <a:t>is </a:t>
            </a:r>
            <a:r>
              <a:rPr sz="2400" dirty="0">
                <a:solidFill>
                  <a:srgbClr val="7B1979"/>
                </a:solidFill>
                <a:latin typeface="Times New Roman"/>
                <a:cs typeface="Times New Roman"/>
              </a:rPr>
              <a:t>1 </a:t>
            </a:r>
            <a:r>
              <a:rPr sz="2400" dirty="0">
                <a:solidFill>
                  <a:srgbClr val="660066"/>
                </a:solidFill>
                <a:latin typeface="Arial"/>
                <a:cs typeface="Arial"/>
              </a:rPr>
              <a:t>everywhere </a:t>
            </a:r>
            <a:r>
              <a:rPr sz="2400" spc="-5" dirty="0">
                <a:solidFill>
                  <a:srgbClr val="660066"/>
                </a:solidFill>
                <a:latin typeface="Arial"/>
                <a:cs typeface="Arial"/>
              </a:rPr>
              <a:t>that the </a:t>
            </a:r>
            <a:r>
              <a:rPr sz="2400" dirty="0">
                <a:solidFill>
                  <a:srgbClr val="660066"/>
                </a:solidFill>
                <a:latin typeface="Arial"/>
                <a:cs typeface="Arial"/>
              </a:rPr>
              <a:t>unit is</a:t>
            </a:r>
            <a:r>
              <a:rPr sz="2400" spc="55" dirty="0">
                <a:solidFill>
                  <a:srgbClr val="660066"/>
                </a:solidFill>
                <a:latin typeface="Arial"/>
                <a:cs typeface="Arial"/>
              </a:rPr>
              <a:t> </a:t>
            </a:r>
            <a:r>
              <a:rPr sz="2400" spc="-5" dirty="0">
                <a:solidFill>
                  <a:srgbClr val="660066"/>
                </a:solidFill>
                <a:latin typeface="Arial"/>
                <a:cs typeface="Arial"/>
              </a:rPr>
              <a:t>active</a:t>
            </a:r>
            <a:endParaRPr sz="2400" dirty="0">
              <a:latin typeface="Arial"/>
              <a:cs typeface="Arial"/>
            </a:endParaRPr>
          </a:p>
          <a:p>
            <a:pPr marL="1155065" marR="848360" lvl="2" indent="-228600">
              <a:lnSpc>
                <a:spcPct val="101499"/>
              </a:lnSpc>
              <a:spcBef>
                <a:spcPts val="480"/>
              </a:spcBef>
              <a:buChar char="•"/>
              <a:tabLst>
                <a:tab pos="1155700" algn="l"/>
              </a:tabLst>
            </a:pPr>
            <a:r>
              <a:rPr lang="en-US" sz="2400" spc="-5" dirty="0">
                <a:solidFill>
                  <a:srgbClr val="660066"/>
                </a:solidFill>
                <a:latin typeface="Arial"/>
                <a:cs typeface="Arial"/>
              </a:rPr>
              <a:t>Allows </a:t>
            </a:r>
            <a:r>
              <a:rPr sz="2400" dirty="0">
                <a:solidFill>
                  <a:srgbClr val="660066"/>
                </a:solidFill>
                <a:latin typeface="Arial"/>
                <a:cs typeface="Arial"/>
              </a:rPr>
              <a:t>gradient </a:t>
            </a:r>
            <a:r>
              <a:rPr lang="en-US" sz="2400" spc="-5" dirty="0">
                <a:solidFill>
                  <a:srgbClr val="660066"/>
                </a:solidFill>
                <a:latin typeface="Arial"/>
                <a:cs typeface="Arial"/>
              </a:rPr>
              <a:t>computation that </a:t>
            </a:r>
            <a:r>
              <a:rPr sz="2400" dirty="0">
                <a:solidFill>
                  <a:srgbClr val="660066"/>
                </a:solidFill>
                <a:latin typeface="Arial"/>
                <a:cs typeface="Arial"/>
              </a:rPr>
              <a:t>is </a:t>
            </a:r>
            <a:r>
              <a:rPr sz="2400" spc="-5" dirty="0">
                <a:solidFill>
                  <a:srgbClr val="660066"/>
                </a:solidFill>
                <a:latin typeface="Arial"/>
                <a:cs typeface="Arial"/>
              </a:rPr>
              <a:t>far </a:t>
            </a:r>
            <a:r>
              <a:rPr sz="2400" dirty="0">
                <a:solidFill>
                  <a:srgbClr val="660066"/>
                </a:solidFill>
                <a:latin typeface="Arial"/>
                <a:cs typeface="Arial"/>
              </a:rPr>
              <a:t>more </a:t>
            </a:r>
            <a:r>
              <a:rPr sz="2400" spc="-5" dirty="0">
                <a:solidFill>
                  <a:srgbClr val="660066"/>
                </a:solidFill>
                <a:latin typeface="Arial"/>
                <a:cs typeface="Arial"/>
              </a:rPr>
              <a:t>useful than with activation functions </a:t>
            </a:r>
            <a:r>
              <a:rPr lang="en-US" sz="2400" spc="-5" dirty="0">
                <a:solidFill>
                  <a:srgbClr val="660066"/>
                </a:solidFill>
                <a:latin typeface="Arial"/>
                <a:cs typeface="Arial"/>
              </a:rPr>
              <a:t>that have</a:t>
            </a:r>
            <a:r>
              <a:rPr sz="2400" spc="-5" dirty="0">
                <a:solidFill>
                  <a:srgbClr val="660066"/>
                </a:solidFill>
                <a:latin typeface="Arial"/>
                <a:cs typeface="Arial"/>
              </a:rPr>
              <a:t> </a:t>
            </a:r>
            <a:r>
              <a:rPr sz="2400" dirty="0">
                <a:solidFill>
                  <a:srgbClr val="660066"/>
                </a:solidFill>
                <a:latin typeface="Arial"/>
                <a:cs typeface="Arial"/>
              </a:rPr>
              <a:t>second-order</a:t>
            </a:r>
            <a:r>
              <a:rPr sz="2400" spc="5" dirty="0">
                <a:solidFill>
                  <a:srgbClr val="660066"/>
                </a:solidFill>
                <a:latin typeface="Arial"/>
                <a:cs typeface="Arial"/>
              </a:rPr>
              <a:t> </a:t>
            </a:r>
            <a:r>
              <a:rPr sz="2400" spc="-5" dirty="0">
                <a:solidFill>
                  <a:srgbClr val="660066"/>
                </a:solidFill>
                <a:latin typeface="Arial"/>
                <a:cs typeface="Arial"/>
              </a:rPr>
              <a:t>effects</a:t>
            </a:r>
            <a:endParaRPr sz="2400" dirty="0">
              <a:latin typeface="Arial"/>
              <a:cs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36621" y="847293"/>
            <a:ext cx="3224530" cy="695960"/>
          </a:xfrm>
          <a:prstGeom prst="rect">
            <a:avLst/>
          </a:prstGeom>
        </p:spPr>
        <p:txBody>
          <a:bodyPr vert="horz" wrap="square" lIns="0" tIns="12700" rIns="0" bIns="0" rtlCol="0">
            <a:spAutoFit/>
          </a:bodyPr>
          <a:lstStyle/>
          <a:p>
            <a:pPr marL="12700">
              <a:lnSpc>
                <a:spcPct val="100000"/>
              </a:lnSpc>
              <a:spcBef>
                <a:spcPts val="100"/>
              </a:spcBef>
            </a:pPr>
            <a:r>
              <a:rPr dirty="0"/>
              <a:t>Use of</a:t>
            </a:r>
            <a:r>
              <a:rPr spc="-105" dirty="0"/>
              <a:t> </a:t>
            </a:r>
            <a:r>
              <a:rPr dirty="0"/>
              <a:t>ReLU</a:t>
            </a:r>
          </a:p>
        </p:txBody>
      </p:sp>
      <p:sp>
        <p:nvSpPr>
          <p:cNvPr id="4" name="object 4"/>
          <p:cNvSpPr txBox="1"/>
          <p:nvPr/>
        </p:nvSpPr>
        <p:spPr>
          <a:xfrm>
            <a:off x="840278" y="1890624"/>
            <a:ext cx="8798560" cy="3131626"/>
          </a:xfrm>
          <a:prstGeom prst="rect">
            <a:avLst/>
          </a:prstGeom>
        </p:spPr>
        <p:txBody>
          <a:bodyPr vert="horz" wrap="square" lIns="0" tIns="104139" rIns="0" bIns="0" rtlCol="0">
            <a:spAutoFit/>
          </a:bodyPr>
          <a:lstStyle/>
          <a:p>
            <a:pPr marL="368300" indent="-342900">
              <a:lnSpc>
                <a:spcPct val="100000"/>
              </a:lnSpc>
              <a:spcBef>
                <a:spcPts val="819"/>
              </a:spcBef>
              <a:buChar char="•"/>
              <a:tabLst>
                <a:tab pos="367665" algn="l"/>
                <a:tab pos="368300" algn="l"/>
              </a:tabLst>
            </a:pPr>
            <a:r>
              <a:rPr sz="3200" dirty="0">
                <a:solidFill>
                  <a:srgbClr val="3333CC"/>
                </a:solidFill>
                <a:latin typeface="Arial"/>
                <a:cs typeface="Arial"/>
              </a:rPr>
              <a:t>Usually used </a:t>
            </a:r>
            <a:r>
              <a:rPr lang="en-US" sz="3200" dirty="0">
                <a:solidFill>
                  <a:srgbClr val="3333CC"/>
                </a:solidFill>
                <a:latin typeface="Arial"/>
                <a:cs typeface="Arial"/>
              </a:rPr>
              <a:t>as</a:t>
            </a:r>
            <a:r>
              <a:rPr sz="3200" dirty="0">
                <a:solidFill>
                  <a:srgbClr val="3333CC"/>
                </a:solidFill>
                <a:latin typeface="Arial"/>
                <a:cs typeface="Arial"/>
              </a:rPr>
              <a:t> an </a:t>
            </a:r>
            <a:r>
              <a:rPr sz="3200" spc="-5" dirty="0">
                <a:solidFill>
                  <a:srgbClr val="3333CC"/>
                </a:solidFill>
                <a:latin typeface="Arial"/>
                <a:cs typeface="Arial"/>
              </a:rPr>
              <a:t>affine</a:t>
            </a:r>
            <a:r>
              <a:rPr sz="3200" spc="-20" dirty="0">
                <a:solidFill>
                  <a:srgbClr val="3333CC"/>
                </a:solidFill>
                <a:latin typeface="Arial"/>
                <a:cs typeface="Arial"/>
              </a:rPr>
              <a:t> </a:t>
            </a:r>
            <a:r>
              <a:rPr sz="3200" spc="-5" dirty="0">
                <a:solidFill>
                  <a:srgbClr val="3333CC"/>
                </a:solidFill>
                <a:latin typeface="Arial"/>
                <a:cs typeface="Arial"/>
              </a:rPr>
              <a:t>transformation</a:t>
            </a:r>
            <a:endParaRPr sz="3200" dirty="0">
              <a:latin typeface="Arial"/>
              <a:cs typeface="Arial"/>
            </a:endParaRPr>
          </a:p>
          <a:p>
            <a:pPr marL="1022350">
              <a:lnSpc>
                <a:spcPct val="100000"/>
              </a:lnSpc>
              <a:spcBef>
                <a:spcPts val="635"/>
              </a:spcBef>
            </a:pPr>
            <a:r>
              <a:rPr sz="2800" b="1" i="1" spc="280" dirty="0">
                <a:latin typeface="Palatino Linotype"/>
                <a:cs typeface="Palatino Linotype"/>
              </a:rPr>
              <a:t>h</a:t>
            </a:r>
            <a:r>
              <a:rPr sz="2800" i="1" spc="280" dirty="0">
                <a:latin typeface="Calibri"/>
                <a:cs typeface="Calibri"/>
              </a:rPr>
              <a:t>=g</a:t>
            </a:r>
            <a:r>
              <a:rPr sz="2800" spc="280" dirty="0">
                <a:latin typeface="Calibri"/>
                <a:cs typeface="Calibri"/>
              </a:rPr>
              <a:t>(</a:t>
            </a:r>
            <a:r>
              <a:rPr sz="2800" i="1" spc="280" dirty="0">
                <a:latin typeface="Calibri"/>
                <a:cs typeface="Calibri"/>
              </a:rPr>
              <a:t>W</a:t>
            </a:r>
            <a:r>
              <a:rPr sz="2775" i="1" spc="419" baseline="25525" dirty="0">
                <a:latin typeface="Calibri"/>
                <a:cs typeface="Calibri"/>
              </a:rPr>
              <a:t>T</a:t>
            </a:r>
            <a:r>
              <a:rPr sz="2800" b="1" i="1" spc="280" dirty="0">
                <a:latin typeface="Palatino Linotype"/>
                <a:cs typeface="Palatino Linotype"/>
              </a:rPr>
              <a:t>x</a:t>
            </a:r>
            <a:r>
              <a:rPr sz="2800" i="1" spc="280" dirty="0">
                <a:latin typeface="Calibri"/>
                <a:cs typeface="Calibri"/>
              </a:rPr>
              <a:t>+</a:t>
            </a:r>
            <a:r>
              <a:rPr sz="2800" b="1" i="1" spc="280" dirty="0">
                <a:latin typeface="Palatino Linotype"/>
                <a:cs typeface="Palatino Linotype"/>
              </a:rPr>
              <a:t>b</a:t>
            </a:r>
            <a:r>
              <a:rPr sz="2800" spc="280" dirty="0">
                <a:latin typeface="Calibri"/>
                <a:cs typeface="Calibri"/>
              </a:rPr>
              <a:t>)</a:t>
            </a:r>
            <a:endParaRPr sz="2800" dirty="0">
              <a:latin typeface="Calibri"/>
              <a:cs typeface="Calibri"/>
            </a:endParaRPr>
          </a:p>
          <a:p>
            <a:pPr marL="368300" marR="818515" indent="-342900">
              <a:lnSpc>
                <a:spcPct val="100000"/>
              </a:lnSpc>
              <a:spcBef>
                <a:spcPts val="735"/>
              </a:spcBef>
              <a:buChar char="•"/>
              <a:tabLst>
                <a:tab pos="367665" algn="l"/>
                <a:tab pos="368300" algn="l"/>
                <a:tab pos="6964045" algn="l"/>
              </a:tabLst>
            </a:pPr>
            <a:r>
              <a:rPr sz="3200" spc="-5" dirty="0">
                <a:solidFill>
                  <a:srgbClr val="3333CC"/>
                </a:solidFill>
                <a:latin typeface="Arial"/>
                <a:cs typeface="Arial"/>
              </a:rPr>
              <a:t>Good practice to </a:t>
            </a:r>
            <a:r>
              <a:rPr sz="3200" dirty="0">
                <a:solidFill>
                  <a:srgbClr val="3333CC"/>
                </a:solidFill>
                <a:latin typeface="Arial"/>
                <a:cs typeface="Arial"/>
              </a:rPr>
              <a:t>set all</a:t>
            </a:r>
            <a:r>
              <a:rPr sz="3200" spc="65" dirty="0">
                <a:solidFill>
                  <a:srgbClr val="3333CC"/>
                </a:solidFill>
                <a:latin typeface="Arial"/>
                <a:cs typeface="Arial"/>
              </a:rPr>
              <a:t> </a:t>
            </a:r>
            <a:r>
              <a:rPr sz="3200" spc="-5" dirty="0">
                <a:solidFill>
                  <a:srgbClr val="3333CC"/>
                </a:solidFill>
                <a:latin typeface="Arial"/>
                <a:cs typeface="Arial"/>
              </a:rPr>
              <a:t>elements</a:t>
            </a:r>
            <a:r>
              <a:rPr sz="3200" spc="5" dirty="0">
                <a:solidFill>
                  <a:srgbClr val="3333CC"/>
                </a:solidFill>
                <a:latin typeface="Arial"/>
                <a:cs typeface="Arial"/>
              </a:rPr>
              <a:t> </a:t>
            </a:r>
            <a:r>
              <a:rPr sz="3200" dirty="0">
                <a:solidFill>
                  <a:srgbClr val="3333CC"/>
                </a:solidFill>
                <a:latin typeface="Arial"/>
                <a:cs typeface="Arial"/>
              </a:rPr>
              <a:t>of	</a:t>
            </a:r>
            <a:r>
              <a:rPr sz="3200" b="1" i="1" spc="-20" dirty="0">
                <a:latin typeface="Palatino Linotype"/>
                <a:cs typeface="Palatino Linotype"/>
              </a:rPr>
              <a:t>b </a:t>
            </a:r>
            <a:r>
              <a:rPr sz="3200" dirty="0">
                <a:solidFill>
                  <a:srgbClr val="3333CC"/>
                </a:solidFill>
                <a:latin typeface="Arial"/>
                <a:cs typeface="Arial"/>
              </a:rPr>
              <a:t>to  small value such as</a:t>
            </a:r>
            <a:r>
              <a:rPr sz="3200" spc="-20" dirty="0">
                <a:solidFill>
                  <a:srgbClr val="3333CC"/>
                </a:solidFill>
                <a:latin typeface="Arial"/>
                <a:cs typeface="Arial"/>
              </a:rPr>
              <a:t> </a:t>
            </a:r>
            <a:r>
              <a:rPr sz="3200" dirty="0">
                <a:latin typeface="Times New Roman"/>
                <a:cs typeface="Times New Roman"/>
              </a:rPr>
              <a:t>0.1</a:t>
            </a:r>
          </a:p>
          <a:p>
            <a:pPr marL="761365" marR="57150" indent="-279400">
              <a:lnSpc>
                <a:spcPct val="100099"/>
              </a:lnSpc>
              <a:spcBef>
                <a:spcPts val="720"/>
              </a:spcBef>
            </a:pPr>
            <a:r>
              <a:rPr sz="2800" dirty="0">
                <a:solidFill>
                  <a:srgbClr val="336600"/>
                </a:solidFill>
                <a:latin typeface="Arial"/>
                <a:cs typeface="Arial"/>
              </a:rPr>
              <a:t>– </a:t>
            </a:r>
            <a:r>
              <a:rPr lang="en-US" sz="2800" spc="-5" dirty="0">
                <a:solidFill>
                  <a:srgbClr val="336600"/>
                </a:solidFill>
                <a:latin typeface="Arial"/>
                <a:cs typeface="Arial"/>
              </a:rPr>
              <a:t>As such</a:t>
            </a:r>
            <a:r>
              <a:rPr sz="2800" dirty="0">
                <a:solidFill>
                  <a:srgbClr val="336600"/>
                </a:solidFill>
                <a:latin typeface="Arial"/>
                <a:cs typeface="Arial"/>
              </a:rPr>
              <a:t> </a:t>
            </a:r>
            <a:r>
              <a:rPr lang="en-US" sz="2800" dirty="0">
                <a:solidFill>
                  <a:srgbClr val="336600"/>
                </a:solidFill>
                <a:latin typeface="Arial"/>
                <a:cs typeface="Arial"/>
              </a:rPr>
              <a:t>the</a:t>
            </a:r>
            <a:r>
              <a:rPr sz="2800" spc="-5" dirty="0">
                <a:solidFill>
                  <a:srgbClr val="336600"/>
                </a:solidFill>
                <a:latin typeface="Arial"/>
                <a:cs typeface="Arial"/>
              </a:rPr>
              <a:t> </a:t>
            </a:r>
            <a:r>
              <a:rPr sz="2800" dirty="0">
                <a:solidFill>
                  <a:srgbClr val="336600"/>
                </a:solidFill>
                <a:latin typeface="Arial"/>
                <a:cs typeface="Arial"/>
              </a:rPr>
              <a:t>ReLU will be </a:t>
            </a:r>
            <a:r>
              <a:rPr sz="2800" spc="-5" dirty="0">
                <a:solidFill>
                  <a:srgbClr val="336600"/>
                </a:solidFill>
                <a:latin typeface="Arial"/>
                <a:cs typeface="Arial"/>
              </a:rPr>
              <a:t>initially</a:t>
            </a:r>
            <a:r>
              <a:rPr sz="2800" spc="-120" dirty="0">
                <a:solidFill>
                  <a:srgbClr val="336600"/>
                </a:solidFill>
                <a:latin typeface="Arial"/>
                <a:cs typeface="Arial"/>
              </a:rPr>
              <a:t> </a:t>
            </a:r>
            <a:r>
              <a:rPr sz="2800" spc="-5" dirty="0">
                <a:solidFill>
                  <a:srgbClr val="336600"/>
                </a:solidFill>
                <a:latin typeface="Arial"/>
                <a:cs typeface="Arial"/>
              </a:rPr>
              <a:t>active for </a:t>
            </a:r>
            <a:r>
              <a:rPr sz="2800" dirty="0">
                <a:solidFill>
                  <a:srgbClr val="336600"/>
                </a:solidFill>
                <a:latin typeface="Arial"/>
                <a:cs typeface="Arial"/>
              </a:rPr>
              <a:t>most </a:t>
            </a:r>
            <a:r>
              <a:rPr sz="2800" spc="-5" dirty="0">
                <a:solidFill>
                  <a:srgbClr val="336600"/>
                </a:solidFill>
                <a:latin typeface="Arial"/>
                <a:cs typeface="Arial"/>
              </a:rPr>
              <a:t>training </a:t>
            </a:r>
            <a:r>
              <a:rPr sz="2800" dirty="0">
                <a:solidFill>
                  <a:srgbClr val="336600"/>
                </a:solidFill>
                <a:latin typeface="Arial"/>
                <a:cs typeface="Arial"/>
              </a:rPr>
              <a:t>samples and allow </a:t>
            </a:r>
            <a:r>
              <a:rPr sz="2800" spc="-5" dirty="0">
                <a:solidFill>
                  <a:srgbClr val="336600"/>
                </a:solidFill>
                <a:latin typeface="Arial"/>
                <a:cs typeface="Arial"/>
              </a:rPr>
              <a:t>derivatives to</a:t>
            </a:r>
            <a:r>
              <a:rPr lang="en-US" sz="2800" spc="-5" dirty="0">
                <a:solidFill>
                  <a:srgbClr val="336600"/>
                </a:solidFill>
                <a:latin typeface="Arial"/>
                <a:cs typeface="Arial"/>
              </a:rPr>
              <a:t> work</a:t>
            </a:r>
            <a:endParaRPr sz="2800" dirty="0">
              <a:latin typeface="Arial"/>
              <a:cs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15945" y="572654"/>
            <a:ext cx="6113780" cy="695960"/>
          </a:xfrm>
          <a:prstGeom prst="rect">
            <a:avLst/>
          </a:prstGeom>
        </p:spPr>
        <p:txBody>
          <a:bodyPr vert="horz" wrap="square" lIns="0" tIns="12700" rIns="0" bIns="0" rtlCol="0">
            <a:spAutoFit/>
          </a:bodyPr>
          <a:lstStyle/>
          <a:p>
            <a:pPr marL="12700">
              <a:lnSpc>
                <a:spcPct val="100000"/>
              </a:lnSpc>
              <a:spcBef>
                <a:spcPts val="100"/>
              </a:spcBef>
            </a:pPr>
            <a:r>
              <a:rPr spc="-5" dirty="0"/>
              <a:t>Generalizations </a:t>
            </a:r>
            <a:r>
              <a:rPr dirty="0"/>
              <a:t>of</a:t>
            </a:r>
            <a:r>
              <a:rPr spc="-40" dirty="0"/>
              <a:t> </a:t>
            </a:r>
            <a:r>
              <a:rPr dirty="0"/>
              <a:t>ReLU</a:t>
            </a:r>
          </a:p>
        </p:txBody>
      </p:sp>
      <p:sp>
        <p:nvSpPr>
          <p:cNvPr id="4" name="object 4"/>
          <p:cNvSpPr txBox="1"/>
          <p:nvPr/>
        </p:nvSpPr>
        <p:spPr>
          <a:xfrm>
            <a:off x="852978" y="1448954"/>
            <a:ext cx="8749665" cy="4252446"/>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Perform </a:t>
            </a:r>
            <a:r>
              <a:rPr sz="3200" dirty="0">
                <a:solidFill>
                  <a:srgbClr val="3333CC"/>
                </a:solidFill>
                <a:latin typeface="Arial"/>
                <a:cs typeface="Arial"/>
              </a:rPr>
              <a:t>comparably </a:t>
            </a:r>
            <a:r>
              <a:rPr sz="3200" spc="-5" dirty="0">
                <a:solidFill>
                  <a:srgbClr val="3333CC"/>
                </a:solidFill>
                <a:latin typeface="Arial"/>
                <a:cs typeface="Arial"/>
              </a:rPr>
              <a:t>to </a:t>
            </a:r>
            <a:r>
              <a:rPr sz="3200" dirty="0">
                <a:solidFill>
                  <a:srgbClr val="3333CC"/>
                </a:solidFill>
                <a:latin typeface="Arial"/>
                <a:cs typeface="Arial"/>
              </a:rPr>
              <a:t>ReLU and</a:t>
            </a:r>
            <a:r>
              <a:rPr sz="3200" spc="-70" dirty="0">
                <a:solidFill>
                  <a:srgbClr val="3333CC"/>
                </a:solidFill>
                <a:latin typeface="Arial"/>
                <a:cs typeface="Arial"/>
              </a:rPr>
              <a:t> </a:t>
            </a:r>
            <a:r>
              <a:rPr sz="3200" dirty="0">
                <a:solidFill>
                  <a:srgbClr val="3333CC"/>
                </a:solidFill>
                <a:latin typeface="Arial"/>
                <a:cs typeface="Arial"/>
              </a:rPr>
              <a:t>occasionally  </a:t>
            </a:r>
            <a:r>
              <a:rPr sz="3200" spc="-5" dirty="0">
                <a:solidFill>
                  <a:srgbClr val="3333CC"/>
                </a:solidFill>
                <a:latin typeface="Arial"/>
                <a:cs typeface="Arial"/>
              </a:rPr>
              <a:t>perform</a:t>
            </a:r>
            <a:r>
              <a:rPr sz="3200" spc="-10" dirty="0">
                <a:solidFill>
                  <a:srgbClr val="3333CC"/>
                </a:solidFill>
                <a:latin typeface="Arial"/>
                <a:cs typeface="Arial"/>
              </a:rPr>
              <a:t> </a:t>
            </a:r>
            <a:r>
              <a:rPr sz="3200" spc="-5" dirty="0">
                <a:solidFill>
                  <a:srgbClr val="3333CC"/>
                </a:solidFill>
                <a:latin typeface="Arial"/>
                <a:cs typeface="Arial"/>
              </a:rPr>
              <a:t>better</a:t>
            </a:r>
            <a:endParaRPr lang="en-US" sz="3200" spc="-5" dirty="0">
              <a:solidFill>
                <a:srgbClr val="3333CC"/>
              </a:solidFill>
              <a:latin typeface="Arial"/>
              <a:cs typeface="Arial"/>
            </a:endParaRPr>
          </a:p>
          <a:p>
            <a:pPr marL="355600" marR="5080" indent="-342900">
              <a:lnSpc>
                <a:spcPts val="3800"/>
              </a:lnSpc>
              <a:spcBef>
                <a:spcPts val="260"/>
              </a:spcBef>
              <a:buChar char="•"/>
              <a:tabLst>
                <a:tab pos="354965" algn="l"/>
                <a:tab pos="355600" algn="l"/>
              </a:tabLst>
            </a:pPr>
            <a:endParaRPr sz="3200" dirty="0">
              <a:latin typeface="Arial"/>
              <a:cs typeface="Arial"/>
            </a:endParaRPr>
          </a:p>
          <a:p>
            <a:pPr marL="355600" marR="161925" indent="-342900">
              <a:lnSpc>
                <a:spcPct val="100000"/>
              </a:lnSpc>
              <a:spcBef>
                <a:spcPts val="605"/>
              </a:spcBef>
              <a:buChar char="•"/>
              <a:tabLst>
                <a:tab pos="354965" algn="l"/>
                <a:tab pos="355600" algn="l"/>
              </a:tabLst>
            </a:pPr>
            <a:r>
              <a:rPr sz="3200" dirty="0">
                <a:solidFill>
                  <a:srgbClr val="3333CC"/>
                </a:solidFill>
                <a:latin typeface="Arial"/>
                <a:cs typeface="Arial"/>
              </a:rPr>
              <a:t>ReLU cannot learn on examples </a:t>
            </a:r>
            <a:r>
              <a:rPr sz="3200" spc="-5" dirty="0">
                <a:solidFill>
                  <a:srgbClr val="3333CC"/>
                </a:solidFill>
                <a:latin typeface="Arial"/>
                <a:cs typeface="Arial"/>
              </a:rPr>
              <a:t>for </a:t>
            </a:r>
            <a:r>
              <a:rPr sz="3200" dirty="0">
                <a:solidFill>
                  <a:srgbClr val="3333CC"/>
                </a:solidFill>
                <a:latin typeface="Arial"/>
                <a:cs typeface="Arial"/>
              </a:rPr>
              <a:t>which</a:t>
            </a:r>
            <a:r>
              <a:rPr sz="3200" spc="-90" dirty="0">
                <a:solidFill>
                  <a:srgbClr val="3333CC"/>
                </a:solidFill>
                <a:latin typeface="Arial"/>
                <a:cs typeface="Arial"/>
              </a:rPr>
              <a:t> </a:t>
            </a:r>
            <a:r>
              <a:rPr sz="3200" spc="-5" dirty="0">
                <a:solidFill>
                  <a:srgbClr val="3333CC"/>
                </a:solidFill>
                <a:latin typeface="Arial"/>
                <a:cs typeface="Arial"/>
              </a:rPr>
              <a:t>the  activation </a:t>
            </a:r>
            <a:r>
              <a:rPr sz="3200" dirty="0">
                <a:solidFill>
                  <a:srgbClr val="3333CC"/>
                </a:solidFill>
                <a:latin typeface="Arial"/>
                <a:cs typeface="Arial"/>
              </a:rPr>
              <a:t>is</a:t>
            </a:r>
            <a:r>
              <a:rPr sz="3200" spc="-5" dirty="0">
                <a:solidFill>
                  <a:srgbClr val="3333CC"/>
                </a:solidFill>
                <a:latin typeface="Arial"/>
                <a:cs typeface="Arial"/>
              </a:rPr>
              <a:t> </a:t>
            </a:r>
            <a:r>
              <a:rPr sz="3200" dirty="0">
                <a:solidFill>
                  <a:srgbClr val="3333CC"/>
                </a:solidFill>
                <a:latin typeface="Arial"/>
                <a:cs typeface="Arial"/>
              </a:rPr>
              <a:t>zero</a:t>
            </a:r>
            <a:endParaRPr lang="en-US" sz="3200" dirty="0">
              <a:solidFill>
                <a:srgbClr val="3333CC"/>
              </a:solidFill>
              <a:latin typeface="Arial"/>
              <a:cs typeface="Arial"/>
            </a:endParaRPr>
          </a:p>
          <a:p>
            <a:pPr marL="355600" marR="161925" indent="-342900">
              <a:lnSpc>
                <a:spcPct val="100000"/>
              </a:lnSpc>
              <a:spcBef>
                <a:spcPts val="605"/>
              </a:spcBef>
              <a:buChar char="•"/>
              <a:tabLst>
                <a:tab pos="354965" algn="l"/>
                <a:tab pos="355600" algn="l"/>
              </a:tabLst>
            </a:pPr>
            <a:endParaRPr sz="3200" dirty="0">
              <a:latin typeface="Arial"/>
              <a:cs typeface="Arial"/>
            </a:endParaRPr>
          </a:p>
          <a:p>
            <a:pPr marL="355600" marR="523240" indent="-342900">
              <a:lnSpc>
                <a:spcPct val="100000"/>
              </a:lnSpc>
              <a:spcBef>
                <a:spcPts val="819"/>
              </a:spcBef>
              <a:buChar char="•"/>
              <a:tabLst>
                <a:tab pos="354965" algn="l"/>
                <a:tab pos="355600" algn="l"/>
              </a:tabLst>
            </a:pPr>
            <a:r>
              <a:rPr sz="3200" spc="-5" dirty="0">
                <a:solidFill>
                  <a:srgbClr val="3333CC"/>
                </a:solidFill>
                <a:latin typeface="Arial"/>
                <a:cs typeface="Arial"/>
              </a:rPr>
              <a:t>Generalizations guarantee that they </a:t>
            </a:r>
            <a:r>
              <a:rPr sz="3200" dirty="0">
                <a:solidFill>
                  <a:srgbClr val="3333CC"/>
                </a:solidFill>
                <a:latin typeface="Arial"/>
                <a:cs typeface="Arial"/>
              </a:rPr>
              <a:t>receive</a:t>
            </a:r>
            <a:r>
              <a:rPr lang="en-US" sz="3200" dirty="0">
                <a:solidFill>
                  <a:srgbClr val="3333CC"/>
                </a:solidFill>
                <a:latin typeface="Arial"/>
                <a:cs typeface="Arial"/>
              </a:rPr>
              <a:t> a</a:t>
            </a:r>
            <a:r>
              <a:rPr sz="3200" dirty="0">
                <a:solidFill>
                  <a:srgbClr val="3333CC"/>
                </a:solidFill>
                <a:latin typeface="Arial"/>
                <a:cs typeface="Arial"/>
              </a:rPr>
              <a:t>  gradient</a:t>
            </a:r>
            <a:r>
              <a:rPr sz="3200" spc="-10" dirty="0">
                <a:solidFill>
                  <a:srgbClr val="3333CC"/>
                </a:solidFill>
                <a:latin typeface="Arial"/>
                <a:cs typeface="Arial"/>
              </a:rPr>
              <a:t> </a:t>
            </a:r>
            <a:r>
              <a:rPr sz="3200" dirty="0">
                <a:solidFill>
                  <a:srgbClr val="3333CC"/>
                </a:solidFill>
                <a:latin typeface="Arial"/>
                <a:cs typeface="Arial"/>
              </a:rPr>
              <a:t>everywhere</a:t>
            </a:r>
            <a:endParaRPr sz="3200" dirty="0">
              <a:latin typeface="Arial"/>
              <a:cs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46578" y="847293"/>
            <a:ext cx="8053070" cy="689932"/>
          </a:xfrm>
          <a:prstGeom prst="rect">
            <a:avLst/>
          </a:prstGeom>
        </p:spPr>
        <p:txBody>
          <a:bodyPr vert="horz" wrap="square" lIns="0" tIns="12700" rIns="0" bIns="0" rtlCol="0">
            <a:spAutoFit/>
          </a:bodyPr>
          <a:lstStyle/>
          <a:p>
            <a:pPr marL="12700">
              <a:lnSpc>
                <a:spcPct val="100000"/>
              </a:lnSpc>
              <a:spcBef>
                <a:spcPts val="100"/>
              </a:spcBef>
              <a:tabLst>
                <a:tab pos="1627505" algn="l"/>
              </a:tabLst>
            </a:pPr>
            <a:r>
              <a:rPr spc="-5" dirty="0"/>
              <a:t>Three	</a:t>
            </a:r>
            <a:r>
              <a:rPr lang="en-US" spc="-5" dirty="0"/>
              <a:t>G</a:t>
            </a:r>
            <a:r>
              <a:rPr spc="-5" dirty="0"/>
              <a:t>eneralizations </a:t>
            </a:r>
            <a:r>
              <a:rPr dirty="0"/>
              <a:t>of</a:t>
            </a:r>
            <a:r>
              <a:rPr spc="-35" dirty="0"/>
              <a:t> </a:t>
            </a:r>
            <a:r>
              <a:rPr dirty="0"/>
              <a:t>ReLU</a:t>
            </a:r>
          </a:p>
        </p:txBody>
      </p:sp>
      <p:sp>
        <p:nvSpPr>
          <p:cNvPr id="5" name="object 5"/>
          <p:cNvSpPr txBox="1"/>
          <p:nvPr/>
        </p:nvSpPr>
        <p:spPr>
          <a:xfrm>
            <a:off x="840278" y="1982354"/>
            <a:ext cx="8053070" cy="4427220"/>
          </a:xfrm>
          <a:prstGeom prst="rect">
            <a:avLst/>
          </a:prstGeom>
        </p:spPr>
        <p:txBody>
          <a:bodyPr vert="horz" wrap="square" lIns="0" tIns="33020" rIns="0" bIns="0" rtlCol="0">
            <a:spAutoFit/>
          </a:bodyPr>
          <a:lstStyle/>
          <a:p>
            <a:pPr marL="368300" marR="17780" indent="-342900">
              <a:lnSpc>
                <a:spcPts val="3800"/>
              </a:lnSpc>
              <a:spcBef>
                <a:spcPts val="260"/>
              </a:spcBef>
              <a:buChar char="•"/>
              <a:tabLst>
                <a:tab pos="367665" algn="l"/>
                <a:tab pos="368300" algn="l"/>
                <a:tab pos="1884045" algn="l"/>
              </a:tabLst>
            </a:pPr>
            <a:r>
              <a:rPr sz="3200" spc="-5" dirty="0">
                <a:solidFill>
                  <a:srgbClr val="3333CC"/>
                </a:solidFill>
                <a:latin typeface="Arial"/>
                <a:cs typeface="Arial"/>
              </a:rPr>
              <a:t>Three methods </a:t>
            </a:r>
            <a:r>
              <a:rPr sz="3200" dirty="0">
                <a:solidFill>
                  <a:srgbClr val="3333CC"/>
                </a:solidFill>
                <a:latin typeface="Arial"/>
                <a:cs typeface="Arial"/>
              </a:rPr>
              <a:t>based on using a</a:t>
            </a:r>
            <a:r>
              <a:rPr sz="3200" spc="-45" dirty="0">
                <a:solidFill>
                  <a:srgbClr val="3333CC"/>
                </a:solidFill>
                <a:latin typeface="Arial"/>
                <a:cs typeface="Arial"/>
              </a:rPr>
              <a:t> </a:t>
            </a:r>
            <a:r>
              <a:rPr sz="3200" dirty="0">
                <a:solidFill>
                  <a:srgbClr val="3333CC"/>
                </a:solidFill>
                <a:latin typeface="Arial"/>
                <a:cs typeface="Arial"/>
              </a:rPr>
              <a:t>non-zero  slope</a:t>
            </a:r>
            <a:r>
              <a:rPr sz="3200" spc="-5" dirty="0">
                <a:solidFill>
                  <a:srgbClr val="3333CC"/>
                </a:solidFill>
                <a:latin typeface="Arial"/>
                <a:cs typeface="Arial"/>
              </a:rPr>
              <a:t> </a:t>
            </a:r>
            <a:r>
              <a:rPr sz="3200" spc="85" dirty="0">
                <a:latin typeface="Times New Roman"/>
                <a:cs typeface="Times New Roman"/>
              </a:rPr>
              <a:t>α</a:t>
            </a:r>
            <a:r>
              <a:rPr sz="3150" i="1" spc="127" baseline="-21164" dirty="0">
                <a:latin typeface="Calibri"/>
                <a:cs typeface="Calibri"/>
              </a:rPr>
              <a:t>i	</a:t>
            </a:r>
            <a:r>
              <a:rPr sz="3200" spc="-5" dirty="0">
                <a:solidFill>
                  <a:srgbClr val="3333CC"/>
                </a:solidFill>
                <a:latin typeface="Arial"/>
                <a:cs typeface="Arial"/>
              </a:rPr>
              <a:t>when </a:t>
            </a:r>
            <a:r>
              <a:rPr sz="3200" i="1" spc="225" dirty="0">
                <a:latin typeface="Calibri"/>
                <a:cs typeface="Calibri"/>
              </a:rPr>
              <a:t>z</a:t>
            </a:r>
            <a:r>
              <a:rPr sz="3150" i="1" spc="337" baseline="-21164" dirty="0">
                <a:latin typeface="Calibri"/>
                <a:cs typeface="Calibri"/>
              </a:rPr>
              <a:t>i</a:t>
            </a:r>
            <a:r>
              <a:rPr sz="3200" spc="225" dirty="0">
                <a:latin typeface="Calibri"/>
                <a:cs typeface="Calibri"/>
              </a:rPr>
              <a:t>&lt;0:</a:t>
            </a:r>
            <a:endParaRPr sz="3200">
              <a:latin typeface="Calibri"/>
              <a:cs typeface="Calibri"/>
            </a:endParaRPr>
          </a:p>
          <a:p>
            <a:pPr marL="1854200">
              <a:lnSpc>
                <a:spcPct val="100000"/>
              </a:lnSpc>
              <a:spcBef>
                <a:spcPts val="605"/>
              </a:spcBef>
            </a:pPr>
            <a:r>
              <a:rPr sz="3200" i="1" spc="210" dirty="0">
                <a:latin typeface="Calibri"/>
                <a:cs typeface="Calibri"/>
              </a:rPr>
              <a:t>h</a:t>
            </a:r>
            <a:r>
              <a:rPr sz="3150" i="1" spc="315" baseline="-21164" dirty="0">
                <a:latin typeface="Calibri"/>
                <a:cs typeface="Calibri"/>
              </a:rPr>
              <a:t>i</a:t>
            </a:r>
            <a:r>
              <a:rPr sz="3200" i="1" spc="210" dirty="0">
                <a:latin typeface="Calibri"/>
                <a:cs typeface="Calibri"/>
              </a:rPr>
              <a:t>=g</a:t>
            </a:r>
            <a:r>
              <a:rPr sz="3200" spc="210" dirty="0">
                <a:latin typeface="Calibri"/>
                <a:cs typeface="Calibri"/>
              </a:rPr>
              <a:t>(</a:t>
            </a:r>
            <a:r>
              <a:rPr sz="3200" b="1" i="1" spc="210" dirty="0">
                <a:latin typeface="Palatino Linotype"/>
                <a:cs typeface="Palatino Linotype"/>
              </a:rPr>
              <a:t>z</a:t>
            </a:r>
            <a:r>
              <a:rPr sz="3200" spc="210" dirty="0">
                <a:latin typeface="Calibri"/>
                <a:cs typeface="Calibri"/>
              </a:rPr>
              <a:t>,</a:t>
            </a:r>
            <a:r>
              <a:rPr sz="3200" spc="210" dirty="0">
                <a:latin typeface="Times New Roman"/>
                <a:cs typeface="Times New Roman"/>
              </a:rPr>
              <a:t>α</a:t>
            </a:r>
            <a:r>
              <a:rPr sz="3200" spc="210" dirty="0">
                <a:latin typeface="Calibri"/>
                <a:cs typeface="Calibri"/>
              </a:rPr>
              <a:t>)</a:t>
            </a:r>
            <a:r>
              <a:rPr sz="3150" i="1" spc="315" baseline="-21164" dirty="0">
                <a:latin typeface="Calibri"/>
                <a:cs typeface="Calibri"/>
              </a:rPr>
              <a:t>i</a:t>
            </a:r>
            <a:r>
              <a:rPr sz="3200" spc="210" dirty="0">
                <a:latin typeface="Calibri"/>
                <a:cs typeface="Calibri"/>
              </a:rPr>
              <a:t>=max(0,</a:t>
            </a:r>
            <a:r>
              <a:rPr sz="3200" i="1" spc="210" dirty="0">
                <a:latin typeface="Calibri"/>
                <a:cs typeface="Calibri"/>
              </a:rPr>
              <a:t>z</a:t>
            </a:r>
            <a:r>
              <a:rPr sz="3150" i="1" spc="315" baseline="-21164" dirty="0">
                <a:latin typeface="Calibri"/>
                <a:cs typeface="Calibri"/>
              </a:rPr>
              <a:t>i</a:t>
            </a:r>
            <a:r>
              <a:rPr sz="3200" spc="210" dirty="0">
                <a:latin typeface="Calibri"/>
                <a:cs typeface="Calibri"/>
              </a:rPr>
              <a:t>)+</a:t>
            </a:r>
            <a:r>
              <a:rPr sz="3200" spc="210" dirty="0">
                <a:latin typeface="Times New Roman"/>
                <a:cs typeface="Times New Roman"/>
              </a:rPr>
              <a:t>α</a:t>
            </a:r>
            <a:r>
              <a:rPr sz="3150" i="1" spc="315" baseline="-21164" dirty="0">
                <a:latin typeface="Calibri"/>
                <a:cs typeface="Calibri"/>
              </a:rPr>
              <a:t>i</a:t>
            </a:r>
            <a:r>
              <a:rPr sz="3150" i="1" spc="345" baseline="-21164" dirty="0">
                <a:latin typeface="Calibri"/>
                <a:cs typeface="Calibri"/>
              </a:rPr>
              <a:t> </a:t>
            </a:r>
            <a:r>
              <a:rPr sz="3200" spc="130" dirty="0">
                <a:latin typeface="Calibri"/>
                <a:cs typeface="Calibri"/>
              </a:rPr>
              <a:t>min(0,</a:t>
            </a:r>
            <a:r>
              <a:rPr sz="3200" i="1" spc="130" dirty="0">
                <a:latin typeface="Calibri"/>
                <a:cs typeface="Calibri"/>
              </a:rPr>
              <a:t>z</a:t>
            </a:r>
            <a:r>
              <a:rPr sz="3150" i="1" spc="195" baseline="-21164" dirty="0">
                <a:latin typeface="Calibri"/>
                <a:cs typeface="Calibri"/>
              </a:rPr>
              <a:t>i</a:t>
            </a:r>
            <a:r>
              <a:rPr sz="3200" spc="130" dirty="0">
                <a:latin typeface="Calibri"/>
                <a:cs typeface="Calibri"/>
              </a:rPr>
              <a:t>)</a:t>
            </a:r>
            <a:endParaRPr sz="3200">
              <a:latin typeface="Calibri"/>
              <a:cs typeface="Calibri"/>
            </a:endParaRPr>
          </a:p>
          <a:p>
            <a:pPr marL="933450" lvl="1" indent="-514350">
              <a:lnSpc>
                <a:spcPct val="100000"/>
              </a:lnSpc>
              <a:spcBef>
                <a:spcPts val="665"/>
              </a:spcBef>
              <a:buAutoNum type="arabicPeriod"/>
              <a:tabLst>
                <a:tab pos="932815" algn="l"/>
                <a:tab pos="933450" algn="l"/>
              </a:tabLst>
            </a:pPr>
            <a:r>
              <a:rPr sz="2800" spc="-5" dirty="0">
                <a:solidFill>
                  <a:srgbClr val="336600"/>
                </a:solidFill>
                <a:latin typeface="Arial"/>
                <a:cs typeface="Arial"/>
              </a:rPr>
              <a:t>Absolute-value</a:t>
            </a:r>
            <a:r>
              <a:rPr sz="2800" dirty="0">
                <a:solidFill>
                  <a:srgbClr val="336600"/>
                </a:solidFill>
                <a:latin typeface="Arial"/>
                <a:cs typeface="Arial"/>
              </a:rPr>
              <a:t> </a:t>
            </a:r>
            <a:r>
              <a:rPr sz="2800" spc="-5" dirty="0">
                <a:solidFill>
                  <a:srgbClr val="336600"/>
                </a:solidFill>
                <a:latin typeface="Arial"/>
                <a:cs typeface="Arial"/>
              </a:rPr>
              <a:t>rectification:</a:t>
            </a:r>
            <a:endParaRPr sz="2800">
              <a:latin typeface="Arial"/>
              <a:cs typeface="Arial"/>
            </a:endParaRPr>
          </a:p>
          <a:p>
            <a:pPr marL="1339850" lvl="2" indent="-514984">
              <a:lnSpc>
                <a:spcPct val="100000"/>
              </a:lnSpc>
              <a:spcBef>
                <a:spcPts val="645"/>
              </a:spcBef>
              <a:buChar char="•"/>
              <a:tabLst>
                <a:tab pos="1339215" algn="l"/>
                <a:tab pos="1339850" algn="l"/>
              </a:tabLst>
            </a:pPr>
            <a:r>
              <a:rPr sz="2400" spc="-5" dirty="0">
                <a:solidFill>
                  <a:srgbClr val="660066"/>
                </a:solidFill>
                <a:latin typeface="Arial"/>
                <a:cs typeface="Arial"/>
              </a:rPr>
              <a:t>fixes </a:t>
            </a:r>
            <a:r>
              <a:rPr sz="2400" spc="165" dirty="0">
                <a:latin typeface="Times New Roman"/>
                <a:cs typeface="Times New Roman"/>
              </a:rPr>
              <a:t>α</a:t>
            </a:r>
            <a:r>
              <a:rPr sz="2400" i="1" spc="247" baseline="-20833" dirty="0">
                <a:latin typeface="Calibri"/>
                <a:cs typeface="Calibri"/>
              </a:rPr>
              <a:t>i</a:t>
            </a:r>
            <a:r>
              <a:rPr sz="2400" spc="165" dirty="0">
                <a:latin typeface="Calibri"/>
                <a:cs typeface="Calibri"/>
              </a:rPr>
              <a:t>=-1 </a:t>
            </a:r>
            <a:r>
              <a:rPr sz="2400" dirty="0">
                <a:solidFill>
                  <a:srgbClr val="660066"/>
                </a:solidFill>
                <a:latin typeface="Arial"/>
                <a:cs typeface="Arial"/>
              </a:rPr>
              <a:t>to </a:t>
            </a:r>
            <a:r>
              <a:rPr sz="2400" spc="-5" dirty="0">
                <a:solidFill>
                  <a:srgbClr val="660066"/>
                </a:solidFill>
                <a:latin typeface="Arial"/>
                <a:cs typeface="Arial"/>
              </a:rPr>
              <a:t>obtain</a:t>
            </a:r>
            <a:r>
              <a:rPr sz="2400" spc="-45" dirty="0">
                <a:solidFill>
                  <a:srgbClr val="660066"/>
                </a:solidFill>
                <a:latin typeface="Arial"/>
                <a:cs typeface="Arial"/>
              </a:rPr>
              <a:t> </a:t>
            </a:r>
            <a:r>
              <a:rPr sz="2400" i="1" spc="15" dirty="0">
                <a:latin typeface="Calibri"/>
                <a:cs typeface="Calibri"/>
              </a:rPr>
              <a:t>g</a:t>
            </a:r>
            <a:r>
              <a:rPr sz="2400" spc="15" dirty="0">
                <a:latin typeface="Calibri"/>
                <a:cs typeface="Calibri"/>
              </a:rPr>
              <a:t>(</a:t>
            </a:r>
            <a:r>
              <a:rPr sz="2400" i="1" spc="15" dirty="0">
                <a:latin typeface="Calibri"/>
                <a:cs typeface="Calibri"/>
              </a:rPr>
              <a:t>z</a:t>
            </a:r>
            <a:r>
              <a:rPr sz="2400" spc="15" dirty="0">
                <a:latin typeface="Calibri"/>
                <a:cs typeface="Calibri"/>
              </a:rPr>
              <a:t>)=|</a:t>
            </a:r>
            <a:r>
              <a:rPr sz="2400" i="1" spc="15" dirty="0">
                <a:latin typeface="Calibri"/>
                <a:cs typeface="Calibri"/>
              </a:rPr>
              <a:t>z</a:t>
            </a:r>
            <a:r>
              <a:rPr sz="2400" spc="15" dirty="0">
                <a:latin typeface="Calibri"/>
                <a:cs typeface="Calibri"/>
              </a:rPr>
              <a:t>|</a:t>
            </a:r>
            <a:endParaRPr sz="2400">
              <a:latin typeface="Calibri"/>
              <a:cs typeface="Calibri"/>
            </a:endParaRPr>
          </a:p>
          <a:p>
            <a:pPr marL="933450" lvl="1" indent="-514350">
              <a:lnSpc>
                <a:spcPct val="100000"/>
              </a:lnSpc>
              <a:spcBef>
                <a:spcPts val="615"/>
              </a:spcBef>
              <a:buAutoNum type="arabicPeriod"/>
              <a:tabLst>
                <a:tab pos="932815" algn="l"/>
                <a:tab pos="933450" algn="l"/>
              </a:tabLst>
            </a:pPr>
            <a:r>
              <a:rPr sz="2800" dirty="0">
                <a:solidFill>
                  <a:srgbClr val="336600"/>
                </a:solidFill>
                <a:latin typeface="Arial"/>
                <a:cs typeface="Arial"/>
              </a:rPr>
              <a:t>Leaky</a:t>
            </a:r>
            <a:r>
              <a:rPr sz="2800" spc="-10" dirty="0">
                <a:solidFill>
                  <a:srgbClr val="336600"/>
                </a:solidFill>
                <a:latin typeface="Arial"/>
                <a:cs typeface="Arial"/>
              </a:rPr>
              <a:t> </a:t>
            </a:r>
            <a:r>
              <a:rPr sz="2800" spc="-5" dirty="0">
                <a:solidFill>
                  <a:srgbClr val="336600"/>
                </a:solidFill>
                <a:latin typeface="Arial"/>
                <a:cs typeface="Arial"/>
              </a:rPr>
              <a:t>ReLU:</a:t>
            </a:r>
            <a:endParaRPr sz="2800">
              <a:latin typeface="Arial"/>
              <a:cs typeface="Arial"/>
            </a:endParaRPr>
          </a:p>
          <a:p>
            <a:pPr marL="1339850" lvl="2" indent="-514984">
              <a:lnSpc>
                <a:spcPct val="100000"/>
              </a:lnSpc>
              <a:spcBef>
                <a:spcPts val="645"/>
              </a:spcBef>
              <a:buChar char="•"/>
              <a:tabLst>
                <a:tab pos="1339215" algn="l"/>
                <a:tab pos="1339850" algn="l"/>
              </a:tabLst>
            </a:pPr>
            <a:r>
              <a:rPr sz="2400" spc="-5" dirty="0">
                <a:solidFill>
                  <a:srgbClr val="660066"/>
                </a:solidFill>
                <a:latin typeface="Arial"/>
                <a:cs typeface="Arial"/>
              </a:rPr>
              <a:t>fixes </a:t>
            </a:r>
            <a:r>
              <a:rPr sz="2400" spc="60" dirty="0">
                <a:latin typeface="Times New Roman"/>
                <a:cs typeface="Times New Roman"/>
              </a:rPr>
              <a:t>α</a:t>
            </a:r>
            <a:r>
              <a:rPr sz="2400" i="1" spc="89" baseline="-20833" dirty="0">
                <a:latin typeface="Calibri"/>
                <a:cs typeface="Calibri"/>
              </a:rPr>
              <a:t>i </a:t>
            </a:r>
            <a:r>
              <a:rPr sz="2400" spc="-5" dirty="0">
                <a:solidFill>
                  <a:srgbClr val="660066"/>
                </a:solidFill>
                <a:latin typeface="Arial"/>
                <a:cs typeface="Arial"/>
              </a:rPr>
              <a:t>to </a:t>
            </a:r>
            <a:r>
              <a:rPr sz="2400" dirty="0">
                <a:solidFill>
                  <a:srgbClr val="660066"/>
                </a:solidFill>
                <a:latin typeface="Arial"/>
                <a:cs typeface="Arial"/>
              </a:rPr>
              <a:t>a small value like</a:t>
            </a:r>
            <a:r>
              <a:rPr sz="2400" spc="75" dirty="0">
                <a:solidFill>
                  <a:srgbClr val="660066"/>
                </a:solidFill>
                <a:latin typeface="Arial"/>
                <a:cs typeface="Arial"/>
              </a:rPr>
              <a:t> </a:t>
            </a:r>
            <a:r>
              <a:rPr sz="2400" dirty="0">
                <a:latin typeface="Calibri"/>
                <a:cs typeface="Calibri"/>
              </a:rPr>
              <a:t>0.01</a:t>
            </a:r>
            <a:endParaRPr sz="2400">
              <a:latin typeface="Calibri"/>
              <a:cs typeface="Calibri"/>
            </a:endParaRPr>
          </a:p>
          <a:p>
            <a:pPr marL="933450" lvl="1" indent="-514350">
              <a:lnSpc>
                <a:spcPct val="100000"/>
              </a:lnSpc>
              <a:spcBef>
                <a:spcPts val="615"/>
              </a:spcBef>
              <a:buAutoNum type="arabicPeriod"/>
              <a:tabLst>
                <a:tab pos="932815" algn="l"/>
                <a:tab pos="933450" algn="l"/>
              </a:tabLst>
            </a:pPr>
            <a:r>
              <a:rPr sz="2800" spc="-5" dirty="0">
                <a:solidFill>
                  <a:srgbClr val="336600"/>
                </a:solidFill>
                <a:latin typeface="Arial"/>
                <a:cs typeface="Arial"/>
              </a:rPr>
              <a:t>Parametric </a:t>
            </a:r>
            <a:r>
              <a:rPr sz="2800" dirty="0">
                <a:solidFill>
                  <a:srgbClr val="336600"/>
                </a:solidFill>
                <a:latin typeface="Arial"/>
                <a:cs typeface="Arial"/>
              </a:rPr>
              <a:t>ReLU or</a:t>
            </a:r>
            <a:r>
              <a:rPr sz="2800" spc="-10" dirty="0">
                <a:solidFill>
                  <a:srgbClr val="336600"/>
                </a:solidFill>
                <a:latin typeface="Arial"/>
                <a:cs typeface="Arial"/>
              </a:rPr>
              <a:t> </a:t>
            </a:r>
            <a:r>
              <a:rPr sz="2800" spc="-5" dirty="0">
                <a:solidFill>
                  <a:srgbClr val="336600"/>
                </a:solidFill>
                <a:latin typeface="Arial"/>
                <a:cs typeface="Arial"/>
              </a:rPr>
              <a:t>PReLU:</a:t>
            </a:r>
            <a:endParaRPr sz="2800">
              <a:latin typeface="Arial"/>
              <a:cs typeface="Arial"/>
            </a:endParaRPr>
          </a:p>
          <a:p>
            <a:pPr marL="1424305" lvl="2" indent="-600075">
              <a:lnSpc>
                <a:spcPct val="100000"/>
              </a:lnSpc>
              <a:spcBef>
                <a:spcPts val="545"/>
              </a:spcBef>
              <a:buChar char="•"/>
              <a:tabLst>
                <a:tab pos="1424305" algn="l"/>
                <a:tab pos="1424940" algn="l"/>
              </a:tabLst>
            </a:pPr>
            <a:r>
              <a:rPr sz="2400" spc="-5" dirty="0">
                <a:solidFill>
                  <a:srgbClr val="660066"/>
                </a:solidFill>
                <a:latin typeface="Arial"/>
                <a:cs typeface="Arial"/>
              </a:rPr>
              <a:t>treats </a:t>
            </a:r>
            <a:r>
              <a:rPr sz="2400" i="1" spc="60" dirty="0">
                <a:latin typeface="Times New Roman"/>
                <a:cs typeface="Times New Roman"/>
              </a:rPr>
              <a:t>α</a:t>
            </a:r>
            <a:r>
              <a:rPr sz="2400" i="1" spc="89" baseline="-20833" dirty="0">
                <a:latin typeface="Calibri"/>
                <a:cs typeface="Calibri"/>
              </a:rPr>
              <a:t>i </a:t>
            </a:r>
            <a:r>
              <a:rPr sz="2400" dirty="0">
                <a:solidFill>
                  <a:srgbClr val="660066"/>
                </a:solidFill>
                <a:latin typeface="Arial"/>
                <a:cs typeface="Arial"/>
              </a:rPr>
              <a:t>as a</a:t>
            </a:r>
            <a:r>
              <a:rPr sz="2400" spc="100" dirty="0">
                <a:solidFill>
                  <a:srgbClr val="660066"/>
                </a:solidFill>
                <a:latin typeface="Arial"/>
                <a:cs typeface="Arial"/>
              </a:rPr>
              <a:t> </a:t>
            </a:r>
            <a:r>
              <a:rPr sz="2400" spc="-5" dirty="0">
                <a:solidFill>
                  <a:srgbClr val="660066"/>
                </a:solidFill>
                <a:latin typeface="Arial"/>
                <a:cs typeface="Arial"/>
              </a:rPr>
              <a:t>parameter</a:t>
            </a:r>
            <a:endParaRPr sz="2400">
              <a:latin typeface="Arial"/>
              <a:cs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05652" y="593293"/>
            <a:ext cx="3286760" cy="695960"/>
          </a:xfrm>
          <a:prstGeom prst="rect">
            <a:avLst/>
          </a:prstGeom>
        </p:spPr>
        <p:txBody>
          <a:bodyPr vert="horz" wrap="square" lIns="0" tIns="12700" rIns="0" bIns="0" rtlCol="0">
            <a:spAutoFit/>
          </a:bodyPr>
          <a:lstStyle/>
          <a:p>
            <a:pPr marL="12700">
              <a:lnSpc>
                <a:spcPct val="100000"/>
              </a:lnSpc>
              <a:spcBef>
                <a:spcPts val="100"/>
              </a:spcBef>
            </a:pPr>
            <a:r>
              <a:rPr dirty="0"/>
              <a:t>Maxout</a:t>
            </a:r>
            <a:r>
              <a:rPr spc="-80" dirty="0"/>
              <a:t> </a:t>
            </a:r>
            <a:r>
              <a:rPr spc="-5" dirty="0"/>
              <a:t>Units</a:t>
            </a:r>
          </a:p>
        </p:txBody>
      </p:sp>
      <p:sp>
        <p:nvSpPr>
          <p:cNvPr id="4" name="object 4"/>
          <p:cNvSpPr txBox="1"/>
          <p:nvPr/>
        </p:nvSpPr>
        <p:spPr>
          <a:xfrm>
            <a:off x="840278" y="1280298"/>
            <a:ext cx="8743950" cy="5241290"/>
          </a:xfrm>
          <a:prstGeom prst="rect">
            <a:avLst/>
          </a:prstGeom>
        </p:spPr>
        <p:txBody>
          <a:bodyPr vert="horz" wrap="square" lIns="0" tIns="104775" rIns="0" bIns="0" rtlCol="0">
            <a:spAutoFit/>
          </a:bodyPr>
          <a:lstStyle/>
          <a:p>
            <a:pPr marL="368300" indent="-342900">
              <a:lnSpc>
                <a:spcPct val="100000"/>
              </a:lnSpc>
              <a:spcBef>
                <a:spcPts val="825"/>
              </a:spcBef>
              <a:buChar char="•"/>
              <a:tabLst>
                <a:tab pos="367665" algn="l"/>
                <a:tab pos="368300" algn="l"/>
              </a:tabLst>
            </a:pPr>
            <a:r>
              <a:rPr sz="3200" dirty="0">
                <a:solidFill>
                  <a:srgbClr val="3333CC"/>
                </a:solidFill>
                <a:latin typeface="Arial"/>
                <a:cs typeface="Arial"/>
              </a:rPr>
              <a:t>Maxout </a:t>
            </a:r>
            <a:r>
              <a:rPr sz="3200" spc="-5" dirty="0">
                <a:solidFill>
                  <a:srgbClr val="3333CC"/>
                </a:solidFill>
                <a:latin typeface="Arial"/>
                <a:cs typeface="Arial"/>
              </a:rPr>
              <a:t>units </a:t>
            </a:r>
            <a:r>
              <a:rPr lang="en-US" sz="3200" spc="-5" dirty="0">
                <a:solidFill>
                  <a:srgbClr val="3333CC"/>
                </a:solidFill>
                <a:latin typeface="Arial"/>
                <a:cs typeface="Arial"/>
              </a:rPr>
              <a:t>another </a:t>
            </a:r>
            <a:r>
              <a:rPr sz="3200" dirty="0">
                <a:solidFill>
                  <a:srgbClr val="3333CC"/>
                </a:solidFill>
                <a:latin typeface="Arial"/>
                <a:cs typeface="Arial"/>
              </a:rPr>
              <a:t>generalize</a:t>
            </a:r>
            <a:r>
              <a:rPr lang="en-US" sz="3200" dirty="0">
                <a:solidFill>
                  <a:srgbClr val="3333CC"/>
                </a:solidFill>
                <a:latin typeface="Arial"/>
                <a:cs typeface="Arial"/>
              </a:rPr>
              <a:t>d</a:t>
            </a:r>
            <a:r>
              <a:rPr sz="3200" spc="-20" dirty="0">
                <a:solidFill>
                  <a:srgbClr val="3333CC"/>
                </a:solidFill>
                <a:latin typeface="Arial"/>
                <a:cs typeface="Arial"/>
              </a:rPr>
              <a:t> </a:t>
            </a:r>
            <a:r>
              <a:rPr sz="3200" dirty="0">
                <a:solidFill>
                  <a:srgbClr val="3333CC"/>
                </a:solidFill>
                <a:latin typeface="Arial"/>
                <a:cs typeface="Arial"/>
              </a:rPr>
              <a:t>ReLUs</a:t>
            </a:r>
            <a:endParaRPr sz="3200" dirty="0">
              <a:latin typeface="Arial"/>
              <a:cs typeface="Arial"/>
            </a:endParaRPr>
          </a:p>
          <a:p>
            <a:pPr marL="368300" marR="17780" indent="-342900">
              <a:lnSpc>
                <a:spcPct val="100000"/>
              </a:lnSpc>
              <a:spcBef>
                <a:spcPts val="730"/>
              </a:spcBef>
              <a:buChar char="•"/>
              <a:tabLst>
                <a:tab pos="367665" algn="l"/>
                <a:tab pos="368300" algn="l"/>
              </a:tabLst>
            </a:pPr>
            <a:r>
              <a:rPr sz="3200" spc="-5" dirty="0">
                <a:solidFill>
                  <a:srgbClr val="3333CC"/>
                </a:solidFill>
                <a:latin typeface="Arial"/>
                <a:cs typeface="Arial"/>
              </a:rPr>
              <a:t>Instead </a:t>
            </a:r>
            <a:r>
              <a:rPr sz="3200" dirty="0">
                <a:solidFill>
                  <a:srgbClr val="3333CC"/>
                </a:solidFill>
                <a:latin typeface="Arial"/>
                <a:cs typeface="Arial"/>
              </a:rPr>
              <a:t>of applying </a:t>
            </a:r>
            <a:r>
              <a:rPr sz="3200" spc="-5" dirty="0">
                <a:solidFill>
                  <a:srgbClr val="3333CC"/>
                </a:solidFill>
                <a:latin typeface="Arial"/>
                <a:cs typeface="Arial"/>
              </a:rPr>
              <a:t>element-wise function </a:t>
            </a:r>
            <a:r>
              <a:rPr sz="3200" i="1" spc="80" dirty="0">
                <a:latin typeface="Calibri"/>
                <a:cs typeface="Calibri"/>
              </a:rPr>
              <a:t>g</a:t>
            </a:r>
            <a:r>
              <a:rPr sz="3200" spc="80" dirty="0">
                <a:latin typeface="Calibri"/>
                <a:cs typeface="Calibri"/>
              </a:rPr>
              <a:t>(</a:t>
            </a:r>
            <a:r>
              <a:rPr sz="3200" i="1" spc="80" dirty="0">
                <a:latin typeface="Calibri"/>
                <a:cs typeface="Calibri"/>
              </a:rPr>
              <a:t>z</a:t>
            </a:r>
            <a:r>
              <a:rPr sz="3200" spc="80" dirty="0">
                <a:latin typeface="Calibri"/>
                <a:cs typeface="Calibri"/>
              </a:rPr>
              <a:t>)</a:t>
            </a:r>
            <a:r>
              <a:rPr sz="3200" spc="80" dirty="0">
                <a:solidFill>
                  <a:srgbClr val="3333CC"/>
                </a:solidFill>
                <a:latin typeface="Arial"/>
                <a:cs typeface="Arial"/>
              </a:rPr>
              <a:t>,  </a:t>
            </a:r>
            <a:r>
              <a:rPr sz="3200" dirty="0">
                <a:solidFill>
                  <a:srgbClr val="3333CC"/>
                </a:solidFill>
                <a:latin typeface="Arial"/>
                <a:cs typeface="Arial"/>
              </a:rPr>
              <a:t>maxout </a:t>
            </a:r>
            <a:r>
              <a:rPr sz="3200" spc="-5" dirty="0">
                <a:solidFill>
                  <a:srgbClr val="3333CC"/>
                </a:solidFill>
                <a:latin typeface="Arial"/>
                <a:cs typeface="Arial"/>
              </a:rPr>
              <a:t>units </a:t>
            </a:r>
            <a:r>
              <a:rPr sz="3200" dirty="0">
                <a:solidFill>
                  <a:srgbClr val="3333CC"/>
                </a:solidFill>
                <a:latin typeface="Arial"/>
                <a:cs typeface="Arial"/>
              </a:rPr>
              <a:t>divide </a:t>
            </a:r>
            <a:r>
              <a:rPr sz="3200" i="1" spc="40" dirty="0">
                <a:latin typeface="Calibri"/>
                <a:cs typeface="Calibri"/>
              </a:rPr>
              <a:t>z </a:t>
            </a:r>
            <a:r>
              <a:rPr sz="3200" spc="-5" dirty="0">
                <a:solidFill>
                  <a:srgbClr val="3333CC"/>
                </a:solidFill>
                <a:latin typeface="Arial"/>
                <a:cs typeface="Arial"/>
              </a:rPr>
              <a:t>into </a:t>
            </a:r>
            <a:r>
              <a:rPr sz="3200" dirty="0">
                <a:solidFill>
                  <a:srgbClr val="3333CC"/>
                </a:solidFill>
                <a:latin typeface="Arial"/>
                <a:cs typeface="Arial"/>
              </a:rPr>
              <a:t>groups of </a:t>
            </a:r>
            <a:r>
              <a:rPr sz="3200" i="1" spc="15" dirty="0">
                <a:latin typeface="Calibri"/>
                <a:cs typeface="Calibri"/>
              </a:rPr>
              <a:t>k</a:t>
            </a:r>
            <a:r>
              <a:rPr sz="3200" i="1" spc="235" dirty="0">
                <a:latin typeface="Calibri"/>
                <a:cs typeface="Calibri"/>
              </a:rPr>
              <a:t> </a:t>
            </a:r>
            <a:r>
              <a:rPr sz="3200" dirty="0">
                <a:solidFill>
                  <a:srgbClr val="3333CC"/>
                </a:solidFill>
                <a:latin typeface="Arial"/>
                <a:cs typeface="Arial"/>
              </a:rPr>
              <a:t>values</a:t>
            </a:r>
            <a:endParaRPr sz="3200" dirty="0">
              <a:latin typeface="Arial"/>
              <a:cs typeface="Arial"/>
            </a:endParaRPr>
          </a:p>
          <a:p>
            <a:pPr marL="368300" marR="325120" indent="-342900">
              <a:lnSpc>
                <a:spcPct val="100699"/>
              </a:lnSpc>
              <a:spcBef>
                <a:spcPts val="695"/>
              </a:spcBef>
              <a:buChar char="•"/>
              <a:tabLst>
                <a:tab pos="367665" algn="l"/>
                <a:tab pos="368300" algn="l"/>
              </a:tabLst>
            </a:pPr>
            <a:r>
              <a:rPr sz="3200" dirty="0">
                <a:solidFill>
                  <a:srgbClr val="3333CC"/>
                </a:solidFill>
                <a:latin typeface="Arial"/>
                <a:cs typeface="Arial"/>
              </a:rPr>
              <a:t>Each maxout unit </a:t>
            </a:r>
            <a:r>
              <a:rPr sz="3200" spc="-5" dirty="0">
                <a:solidFill>
                  <a:srgbClr val="3333CC"/>
                </a:solidFill>
                <a:latin typeface="Arial"/>
                <a:cs typeface="Arial"/>
              </a:rPr>
              <a:t>then outputs the</a:t>
            </a:r>
            <a:r>
              <a:rPr sz="3200" spc="-55" dirty="0">
                <a:solidFill>
                  <a:srgbClr val="3333CC"/>
                </a:solidFill>
                <a:latin typeface="Arial"/>
                <a:cs typeface="Arial"/>
              </a:rPr>
              <a:t> </a:t>
            </a:r>
            <a:r>
              <a:rPr sz="3200" dirty="0">
                <a:solidFill>
                  <a:srgbClr val="3333CC"/>
                </a:solidFill>
                <a:latin typeface="Arial"/>
                <a:cs typeface="Arial"/>
              </a:rPr>
              <a:t>maximum  element of one of </a:t>
            </a:r>
            <a:r>
              <a:rPr sz="3200" spc="-5" dirty="0">
                <a:solidFill>
                  <a:srgbClr val="3333CC"/>
                </a:solidFill>
                <a:latin typeface="Arial"/>
                <a:cs typeface="Arial"/>
              </a:rPr>
              <a:t>these </a:t>
            </a:r>
            <a:r>
              <a:rPr sz="3200" dirty="0">
                <a:solidFill>
                  <a:srgbClr val="3333CC"/>
                </a:solidFill>
                <a:latin typeface="Arial"/>
                <a:cs typeface="Arial"/>
              </a:rPr>
              <a:t>groups: </a:t>
            </a:r>
            <a:r>
              <a:rPr sz="3200" dirty="0">
                <a:latin typeface="Arial"/>
                <a:cs typeface="Arial"/>
              </a:rPr>
              <a:t> </a:t>
            </a:r>
            <a:r>
              <a:rPr sz="3200" spc="210" dirty="0">
                <a:latin typeface="Calibri"/>
                <a:cs typeface="Calibri"/>
              </a:rPr>
              <a:t>g(z)</a:t>
            </a:r>
            <a:r>
              <a:rPr sz="3150" i="1" spc="315" baseline="-21164" dirty="0">
                <a:latin typeface="Calibri"/>
                <a:cs typeface="Calibri"/>
              </a:rPr>
              <a:t>i</a:t>
            </a:r>
            <a:r>
              <a:rPr sz="3200" spc="210" dirty="0">
                <a:latin typeface="Calibri"/>
                <a:cs typeface="Calibri"/>
              </a:rPr>
              <a:t>=max</a:t>
            </a:r>
            <a:r>
              <a:rPr sz="3150" i="1" spc="315" baseline="-21164" dirty="0">
                <a:latin typeface="Calibri"/>
                <a:cs typeface="Calibri"/>
              </a:rPr>
              <a:t>j</a:t>
            </a:r>
            <a:r>
              <a:rPr sz="3150" spc="315" baseline="-21164" dirty="0">
                <a:latin typeface="MS PGothic"/>
                <a:cs typeface="MS PGothic"/>
              </a:rPr>
              <a:t>ε</a:t>
            </a:r>
            <a:r>
              <a:rPr sz="3150" spc="315" baseline="-21164" dirty="0">
                <a:latin typeface="Calibri"/>
                <a:cs typeface="Calibri"/>
              </a:rPr>
              <a:t>G(</a:t>
            </a:r>
            <a:r>
              <a:rPr sz="3150" i="1" spc="315" baseline="-21164" dirty="0">
                <a:latin typeface="Calibri"/>
                <a:cs typeface="Calibri"/>
              </a:rPr>
              <a:t>i</a:t>
            </a:r>
            <a:r>
              <a:rPr sz="3150" spc="315" baseline="-21164" dirty="0">
                <a:latin typeface="Calibri"/>
                <a:cs typeface="Calibri"/>
              </a:rPr>
              <a:t>)</a:t>
            </a:r>
            <a:r>
              <a:rPr sz="3200" i="1" spc="210" dirty="0">
                <a:latin typeface="Calibri"/>
                <a:cs typeface="Calibri"/>
              </a:rPr>
              <a:t>z</a:t>
            </a:r>
            <a:r>
              <a:rPr sz="3150" i="1" spc="315" baseline="-21164" dirty="0">
                <a:latin typeface="Calibri"/>
                <a:cs typeface="Calibri"/>
              </a:rPr>
              <a:t>j</a:t>
            </a:r>
            <a:endParaRPr sz="3150" baseline="-21164" dirty="0">
              <a:latin typeface="Calibri"/>
              <a:cs typeface="Calibri"/>
            </a:endParaRPr>
          </a:p>
          <a:p>
            <a:pPr marL="761365" marR="266065" indent="-279400">
              <a:lnSpc>
                <a:spcPct val="102000"/>
              </a:lnSpc>
              <a:spcBef>
                <a:spcPts val="560"/>
              </a:spcBef>
            </a:pPr>
            <a:r>
              <a:rPr sz="2800" dirty="0">
                <a:solidFill>
                  <a:srgbClr val="336600"/>
                </a:solidFill>
                <a:latin typeface="Arial"/>
                <a:cs typeface="Arial"/>
              </a:rPr>
              <a:t>– where </a:t>
            </a:r>
            <a:r>
              <a:rPr sz="2800" spc="280" dirty="0">
                <a:latin typeface="Calibri"/>
                <a:cs typeface="Calibri"/>
              </a:rPr>
              <a:t>G(</a:t>
            </a:r>
            <a:r>
              <a:rPr sz="2800" i="1" spc="280" dirty="0">
                <a:latin typeface="Calibri"/>
                <a:cs typeface="Calibri"/>
              </a:rPr>
              <a:t>i</a:t>
            </a:r>
            <a:r>
              <a:rPr sz="2800" spc="280" dirty="0">
                <a:latin typeface="Calibri"/>
                <a:cs typeface="Calibri"/>
              </a:rPr>
              <a:t>) </a:t>
            </a:r>
            <a:r>
              <a:rPr sz="2800" dirty="0">
                <a:solidFill>
                  <a:srgbClr val="336600"/>
                </a:solidFill>
                <a:latin typeface="Arial"/>
                <a:cs typeface="Arial"/>
              </a:rPr>
              <a:t>is </a:t>
            </a:r>
            <a:r>
              <a:rPr sz="2800" spc="-5" dirty="0">
                <a:solidFill>
                  <a:srgbClr val="336600"/>
                </a:solidFill>
                <a:latin typeface="Arial"/>
                <a:cs typeface="Arial"/>
              </a:rPr>
              <a:t>the </a:t>
            </a:r>
            <a:r>
              <a:rPr sz="2800" dirty="0">
                <a:solidFill>
                  <a:srgbClr val="336600"/>
                </a:solidFill>
                <a:latin typeface="Arial"/>
                <a:cs typeface="Arial"/>
              </a:rPr>
              <a:t>set of indices </a:t>
            </a:r>
            <a:r>
              <a:rPr sz="2800" spc="-5" dirty="0">
                <a:solidFill>
                  <a:srgbClr val="336600"/>
                </a:solidFill>
                <a:latin typeface="Arial"/>
                <a:cs typeface="Arial"/>
              </a:rPr>
              <a:t>into the inputs</a:t>
            </a:r>
            <a:r>
              <a:rPr sz="2800" spc="-120" dirty="0">
                <a:solidFill>
                  <a:srgbClr val="336600"/>
                </a:solidFill>
                <a:latin typeface="Arial"/>
                <a:cs typeface="Arial"/>
              </a:rPr>
              <a:t> </a:t>
            </a:r>
            <a:r>
              <a:rPr sz="2800" spc="-5" dirty="0">
                <a:solidFill>
                  <a:srgbClr val="336600"/>
                </a:solidFill>
                <a:latin typeface="Arial"/>
                <a:cs typeface="Arial"/>
              </a:rPr>
              <a:t>for  </a:t>
            </a:r>
            <a:r>
              <a:rPr sz="2800" dirty="0">
                <a:solidFill>
                  <a:srgbClr val="336600"/>
                </a:solidFill>
                <a:latin typeface="Arial"/>
                <a:cs typeface="Arial"/>
              </a:rPr>
              <a:t>group </a:t>
            </a:r>
            <a:r>
              <a:rPr sz="2800" i="1" spc="145" dirty="0">
                <a:latin typeface="Calibri"/>
                <a:cs typeface="Calibri"/>
              </a:rPr>
              <a:t>i</a:t>
            </a:r>
            <a:r>
              <a:rPr sz="2800" spc="145" dirty="0">
                <a:latin typeface="Calibri"/>
                <a:cs typeface="Calibri"/>
              </a:rPr>
              <a:t>,</a:t>
            </a:r>
            <a:r>
              <a:rPr sz="2800" spc="285" dirty="0">
                <a:latin typeface="Calibri"/>
                <a:cs typeface="Calibri"/>
              </a:rPr>
              <a:t> </a:t>
            </a:r>
            <a:r>
              <a:rPr sz="2800" spc="215" dirty="0">
                <a:latin typeface="Calibri"/>
                <a:cs typeface="Calibri"/>
              </a:rPr>
              <a:t>{(</a:t>
            </a:r>
            <a:r>
              <a:rPr sz="2800" i="1" spc="215" dirty="0">
                <a:latin typeface="Calibri"/>
                <a:cs typeface="Calibri"/>
              </a:rPr>
              <a:t>i-</a:t>
            </a:r>
            <a:r>
              <a:rPr sz="2800" spc="215" dirty="0">
                <a:latin typeface="Calibri"/>
                <a:cs typeface="Calibri"/>
              </a:rPr>
              <a:t>1)</a:t>
            </a:r>
            <a:r>
              <a:rPr sz="2800" i="1" spc="215" dirty="0">
                <a:latin typeface="Calibri"/>
                <a:cs typeface="Calibri"/>
              </a:rPr>
              <a:t>k</a:t>
            </a:r>
            <a:r>
              <a:rPr sz="2800" spc="215" dirty="0">
                <a:latin typeface="Calibri"/>
                <a:cs typeface="Calibri"/>
              </a:rPr>
              <a:t>+1</a:t>
            </a:r>
            <a:r>
              <a:rPr sz="2800" i="1" spc="215" dirty="0">
                <a:latin typeface="Calibri"/>
                <a:cs typeface="Calibri"/>
              </a:rPr>
              <a:t>,..,ik</a:t>
            </a:r>
            <a:r>
              <a:rPr sz="2800" spc="215" dirty="0">
                <a:latin typeface="Calibri"/>
                <a:cs typeface="Calibri"/>
              </a:rPr>
              <a:t>}</a:t>
            </a:r>
            <a:endParaRPr sz="2800" dirty="0">
              <a:latin typeface="Calibri"/>
              <a:cs typeface="Calibri"/>
            </a:endParaRPr>
          </a:p>
          <a:p>
            <a:pPr marL="368300" marR="528955" indent="-342900">
              <a:lnSpc>
                <a:spcPct val="100000"/>
              </a:lnSpc>
              <a:spcBef>
                <a:spcPts val="710"/>
              </a:spcBef>
              <a:buChar char="•"/>
              <a:tabLst>
                <a:tab pos="367665" algn="l"/>
                <a:tab pos="368300" algn="l"/>
              </a:tabLst>
            </a:pPr>
            <a:r>
              <a:rPr lang="en-US" sz="3200" spc="-5" dirty="0">
                <a:solidFill>
                  <a:srgbClr val="3333CC"/>
                </a:solidFill>
                <a:latin typeface="Arial"/>
                <a:cs typeface="Arial"/>
              </a:rPr>
              <a:t>P</a:t>
            </a:r>
            <a:r>
              <a:rPr sz="3200" dirty="0">
                <a:solidFill>
                  <a:srgbClr val="3333CC"/>
                </a:solidFill>
                <a:latin typeface="Arial"/>
                <a:cs typeface="Arial"/>
              </a:rPr>
              <a:t>rovides a way of learning a</a:t>
            </a:r>
            <a:r>
              <a:rPr sz="3200" spc="-100" dirty="0">
                <a:solidFill>
                  <a:srgbClr val="3333CC"/>
                </a:solidFill>
                <a:latin typeface="Arial"/>
                <a:cs typeface="Arial"/>
              </a:rPr>
              <a:t> </a:t>
            </a:r>
            <a:r>
              <a:rPr sz="3200" dirty="0">
                <a:solidFill>
                  <a:srgbClr val="3333CC"/>
                </a:solidFill>
                <a:latin typeface="Arial"/>
                <a:cs typeface="Arial"/>
              </a:rPr>
              <a:t>piecewise  linear </a:t>
            </a:r>
            <a:r>
              <a:rPr sz="3200" spc="-5" dirty="0">
                <a:solidFill>
                  <a:srgbClr val="3333CC"/>
                </a:solidFill>
                <a:latin typeface="Arial"/>
                <a:cs typeface="Arial"/>
              </a:rPr>
              <a:t>function that </a:t>
            </a:r>
            <a:r>
              <a:rPr sz="3200" dirty="0">
                <a:solidFill>
                  <a:srgbClr val="3333CC"/>
                </a:solidFill>
                <a:latin typeface="Arial"/>
                <a:cs typeface="Arial"/>
              </a:rPr>
              <a:t>responds </a:t>
            </a:r>
            <a:r>
              <a:rPr sz="3200" spc="-5" dirty="0">
                <a:solidFill>
                  <a:srgbClr val="3333CC"/>
                </a:solidFill>
                <a:latin typeface="Arial"/>
                <a:cs typeface="Arial"/>
              </a:rPr>
              <a:t>to</a:t>
            </a:r>
            <a:r>
              <a:rPr sz="3200" spc="-15" dirty="0">
                <a:solidFill>
                  <a:srgbClr val="3333CC"/>
                </a:solidFill>
                <a:latin typeface="Arial"/>
                <a:cs typeface="Arial"/>
              </a:rPr>
              <a:t> </a:t>
            </a:r>
            <a:r>
              <a:rPr sz="3200" spc="-5" dirty="0">
                <a:solidFill>
                  <a:srgbClr val="3333CC"/>
                </a:solidFill>
                <a:latin typeface="Arial"/>
                <a:cs typeface="Arial"/>
              </a:rPr>
              <a:t>multiple</a:t>
            </a:r>
            <a:endParaRPr sz="3200" dirty="0">
              <a:latin typeface="Arial"/>
              <a:cs typeface="Arial"/>
            </a:endParaRPr>
          </a:p>
        </p:txBody>
      </p:sp>
      <p:sp>
        <p:nvSpPr>
          <p:cNvPr id="5" name="object 5"/>
          <p:cNvSpPr txBox="1"/>
          <p:nvPr/>
        </p:nvSpPr>
        <p:spPr>
          <a:xfrm>
            <a:off x="1195878" y="6503554"/>
            <a:ext cx="5404485"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3333CC"/>
                </a:solidFill>
                <a:latin typeface="Arial"/>
                <a:cs typeface="Arial"/>
              </a:rPr>
              <a:t>directions </a:t>
            </a:r>
            <a:r>
              <a:rPr sz="3200" dirty="0">
                <a:solidFill>
                  <a:srgbClr val="3333CC"/>
                </a:solidFill>
                <a:latin typeface="Arial"/>
                <a:cs typeface="Arial"/>
              </a:rPr>
              <a:t>in </a:t>
            </a:r>
            <a:r>
              <a:rPr sz="3200" spc="-5" dirty="0">
                <a:solidFill>
                  <a:srgbClr val="3333CC"/>
                </a:solidFill>
                <a:latin typeface="Arial"/>
                <a:cs typeface="Arial"/>
              </a:rPr>
              <a:t>the </a:t>
            </a:r>
            <a:r>
              <a:rPr sz="3200" dirty="0">
                <a:solidFill>
                  <a:srgbClr val="3333CC"/>
                </a:solidFill>
                <a:latin typeface="Arial"/>
                <a:cs typeface="Arial"/>
              </a:rPr>
              <a:t>input </a:t>
            </a:r>
            <a:r>
              <a:rPr sz="3200" b="1" i="1" spc="190" dirty="0">
                <a:latin typeface="Palatino Linotype"/>
                <a:cs typeface="Palatino Linotype"/>
              </a:rPr>
              <a:t>x</a:t>
            </a:r>
            <a:r>
              <a:rPr sz="3200" b="1" i="1" spc="40" dirty="0">
                <a:latin typeface="Palatino Linotype"/>
                <a:cs typeface="Palatino Linotype"/>
              </a:rPr>
              <a:t> </a:t>
            </a:r>
            <a:r>
              <a:rPr sz="3200" dirty="0">
                <a:solidFill>
                  <a:srgbClr val="3333CC"/>
                </a:solidFill>
                <a:latin typeface="Arial"/>
                <a:cs typeface="Arial"/>
              </a:rPr>
              <a:t>space</a:t>
            </a:r>
            <a:endParaRPr sz="3200">
              <a:latin typeface="Arial"/>
              <a:cs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93099" y="572654"/>
            <a:ext cx="7512050" cy="695960"/>
          </a:xfrm>
          <a:prstGeom prst="rect">
            <a:avLst/>
          </a:prstGeom>
        </p:spPr>
        <p:txBody>
          <a:bodyPr vert="horz" wrap="square" lIns="0" tIns="12700" rIns="0" bIns="0" rtlCol="0">
            <a:spAutoFit/>
          </a:bodyPr>
          <a:lstStyle/>
          <a:p>
            <a:pPr marL="12700">
              <a:lnSpc>
                <a:spcPct val="100000"/>
              </a:lnSpc>
              <a:spcBef>
                <a:spcPts val="100"/>
              </a:spcBef>
              <a:tabLst>
                <a:tab pos="5076190" algn="l"/>
              </a:tabLst>
            </a:pPr>
            <a:r>
              <a:rPr dirty="0"/>
              <a:t>Maxout</a:t>
            </a:r>
            <a:r>
              <a:rPr spc="-5" dirty="0"/>
              <a:t> </a:t>
            </a:r>
            <a:r>
              <a:rPr dirty="0"/>
              <a:t>as</a:t>
            </a:r>
            <a:r>
              <a:rPr spc="-5" dirty="0"/>
              <a:t> </a:t>
            </a:r>
            <a:r>
              <a:rPr dirty="0"/>
              <a:t>Learning	</a:t>
            </a:r>
            <a:r>
              <a:rPr spc="-5" dirty="0"/>
              <a:t>Activation</a:t>
            </a:r>
          </a:p>
        </p:txBody>
      </p:sp>
      <p:sp>
        <p:nvSpPr>
          <p:cNvPr id="5" name="object 5"/>
          <p:cNvSpPr txBox="1"/>
          <p:nvPr/>
        </p:nvSpPr>
        <p:spPr>
          <a:xfrm>
            <a:off x="852978" y="1448954"/>
            <a:ext cx="8989522" cy="2371675"/>
          </a:xfrm>
          <a:prstGeom prst="rect">
            <a:avLst/>
          </a:prstGeom>
        </p:spPr>
        <p:txBody>
          <a:bodyPr vert="horz" wrap="square" lIns="0" tIns="33020" rIns="0" bIns="0" rtlCol="0">
            <a:spAutoFit/>
          </a:bodyPr>
          <a:lstStyle/>
          <a:p>
            <a:pPr marL="355600" marR="885190" indent="-342900">
              <a:lnSpc>
                <a:spcPts val="3800"/>
              </a:lnSpc>
              <a:spcBef>
                <a:spcPts val="260"/>
              </a:spcBef>
              <a:buChar char="•"/>
              <a:tabLst>
                <a:tab pos="354965" algn="l"/>
                <a:tab pos="355600" algn="l"/>
              </a:tabLst>
            </a:pPr>
            <a:r>
              <a:rPr lang="en-US" sz="3200" dirty="0" err="1">
                <a:solidFill>
                  <a:srgbClr val="3333CC"/>
                </a:solidFill>
                <a:latin typeface="Arial"/>
                <a:cs typeface="Arial"/>
              </a:rPr>
              <a:t>M</a:t>
            </a:r>
            <a:r>
              <a:rPr sz="3200" dirty="0" err="1">
                <a:solidFill>
                  <a:srgbClr val="3333CC"/>
                </a:solidFill>
                <a:latin typeface="Arial"/>
                <a:cs typeface="Arial"/>
              </a:rPr>
              <a:t>axout</a:t>
            </a:r>
            <a:r>
              <a:rPr sz="3200" dirty="0">
                <a:solidFill>
                  <a:srgbClr val="3333CC"/>
                </a:solidFill>
                <a:latin typeface="Arial"/>
                <a:cs typeface="Arial"/>
              </a:rPr>
              <a:t> unit can learn </a:t>
            </a:r>
            <a:r>
              <a:rPr lang="en-US" sz="3200" dirty="0">
                <a:solidFill>
                  <a:srgbClr val="3333CC"/>
                </a:solidFill>
                <a:latin typeface="Arial"/>
                <a:cs typeface="Arial"/>
              </a:rPr>
              <a:t>a </a:t>
            </a:r>
            <a:r>
              <a:rPr sz="3200" dirty="0">
                <a:solidFill>
                  <a:srgbClr val="3333CC"/>
                </a:solidFill>
                <a:latin typeface="Arial"/>
                <a:cs typeface="Arial"/>
              </a:rPr>
              <a:t>piecewise</a:t>
            </a:r>
            <a:r>
              <a:rPr sz="3200" spc="-110" dirty="0">
                <a:solidFill>
                  <a:srgbClr val="3333CC"/>
                </a:solidFill>
                <a:latin typeface="Arial"/>
                <a:cs typeface="Arial"/>
              </a:rPr>
              <a:t> </a:t>
            </a:r>
            <a:r>
              <a:rPr sz="3200" dirty="0">
                <a:solidFill>
                  <a:srgbClr val="3333CC"/>
                </a:solidFill>
                <a:latin typeface="Arial"/>
                <a:cs typeface="Arial"/>
              </a:rPr>
              <a:t>linear,  convex </a:t>
            </a:r>
            <a:r>
              <a:rPr sz="3200" spc="-5" dirty="0">
                <a:solidFill>
                  <a:srgbClr val="3333CC"/>
                </a:solidFill>
                <a:latin typeface="Arial"/>
                <a:cs typeface="Arial"/>
              </a:rPr>
              <a:t>function with up</a:t>
            </a:r>
            <a:r>
              <a:rPr lang="en-US" sz="3200" spc="-5" dirty="0">
                <a:solidFill>
                  <a:srgbClr val="3333CC"/>
                </a:solidFill>
                <a:latin typeface="Arial"/>
                <a:cs typeface="Arial"/>
              </a:rPr>
              <a:t> </a:t>
            </a:r>
            <a:r>
              <a:rPr sz="3200" spc="-5" dirty="0">
                <a:solidFill>
                  <a:srgbClr val="3333CC"/>
                </a:solidFill>
                <a:latin typeface="Arial"/>
                <a:cs typeface="Arial"/>
              </a:rPr>
              <a:t>to </a:t>
            </a:r>
            <a:r>
              <a:rPr sz="3200" i="1" spc="15" dirty="0">
                <a:latin typeface="Calibri"/>
                <a:cs typeface="Calibri"/>
              </a:rPr>
              <a:t>k</a:t>
            </a:r>
            <a:r>
              <a:rPr sz="3200" i="1" spc="155" dirty="0">
                <a:latin typeface="Calibri"/>
                <a:cs typeface="Calibri"/>
              </a:rPr>
              <a:t> </a:t>
            </a:r>
            <a:r>
              <a:rPr sz="3200" dirty="0">
                <a:solidFill>
                  <a:srgbClr val="3333CC"/>
                </a:solidFill>
                <a:latin typeface="Arial"/>
                <a:cs typeface="Arial"/>
              </a:rPr>
              <a:t>pieces</a:t>
            </a:r>
            <a:endParaRPr sz="3200" dirty="0">
              <a:latin typeface="Arial"/>
              <a:cs typeface="Arial"/>
            </a:endParaRPr>
          </a:p>
          <a:p>
            <a:pPr marL="748665" marR="5080" lvl="1" indent="-279400">
              <a:lnSpc>
                <a:spcPct val="102000"/>
              </a:lnSpc>
              <a:spcBef>
                <a:spcPts val="445"/>
              </a:spcBef>
              <a:buChar char="–"/>
              <a:tabLst>
                <a:tab pos="755650" algn="l"/>
              </a:tabLst>
            </a:pPr>
            <a:r>
              <a:rPr lang="en-US" sz="2800" spc="-5" dirty="0">
                <a:solidFill>
                  <a:srgbClr val="336600"/>
                </a:solidFill>
                <a:latin typeface="Arial"/>
                <a:cs typeface="Arial"/>
              </a:rPr>
              <a:t>S</a:t>
            </a:r>
            <a:r>
              <a:rPr sz="2800" dirty="0">
                <a:solidFill>
                  <a:srgbClr val="336600"/>
                </a:solidFill>
                <a:latin typeface="Arial"/>
                <a:cs typeface="Arial"/>
              </a:rPr>
              <a:t>een as learning </a:t>
            </a:r>
            <a:r>
              <a:rPr sz="2800" spc="-5" dirty="0">
                <a:solidFill>
                  <a:srgbClr val="336600"/>
                </a:solidFill>
                <a:latin typeface="Arial"/>
                <a:cs typeface="Arial"/>
              </a:rPr>
              <a:t>the activation function itself  rather than </a:t>
            </a:r>
            <a:r>
              <a:rPr sz="2800" dirty="0">
                <a:solidFill>
                  <a:srgbClr val="336600"/>
                </a:solidFill>
                <a:latin typeface="Arial"/>
                <a:cs typeface="Arial"/>
              </a:rPr>
              <a:t>just </a:t>
            </a:r>
            <a:r>
              <a:rPr sz="2800" spc="-5" dirty="0">
                <a:solidFill>
                  <a:srgbClr val="336600"/>
                </a:solidFill>
                <a:latin typeface="Arial"/>
                <a:cs typeface="Arial"/>
              </a:rPr>
              <a:t>the relationship between</a:t>
            </a:r>
            <a:r>
              <a:rPr sz="2800" spc="35" dirty="0">
                <a:solidFill>
                  <a:srgbClr val="336600"/>
                </a:solidFill>
                <a:latin typeface="Arial"/>
                <a:cs typeface="Arial"/>
              </a:rPr>
              <a:t> </a:t>
            </a:r>
            <a:r>
              <a:rPr sz="2800" spc="-5" dirty="0">
                <a:solidFill>
                  <a:srgbClr val="336600"/>
                </a:solidFill>
                <a:latin typeface="Arial"/>
                <a:cs typeface="Arial"/>
              </a:rPr>
              <a:t>units</a:t>
            </a:r>
            <a:endParaRPr sz="2800" dirty="0">
              <a:latin typeface="Arial"/>
              <a:cs typeface="Arial"/>
            </a:endParaRPr>
          </a:p>
          <a:p>
            <a:pPr marL="1155700" lvl="2" indent="-229235">
              <a:lnSpc>
                <a:spcPct val="100000"/>
              </a:lnSpc>
              <a:spcBef>
                <a:spcPts val="515"/>
              </a:spcBef>
              <a:buChar char="•"/>
              <a:tabLst>
                <a:tab pos="1155700" algn="l"/>
              </a:tabLst>
            </a:pPr>
            <a:r>
              <a:rPr sz="2400" spc="-5" dirty="0">
                <a:solidFill>
                  <a:srgbClr val="660066"/>
                </a:solidFill>
                <a:latin typeface="Arial"/>
                <a:cs typeface="Arial"/>
              </a:rPr>
              <a:t>With </a:t>
            </a:r>
            <a:r>
              <a:rPr sz="2400" dirty="0">
                <a:solidFill>
                  <a:srgbClr val="660066"/>
                </a:solidFill>
                <a:latin typeface="Arial"/>
                <a:cs typeface="Arial"/>
              </a:rPr>
              <a:t>large enough </a:t>
            </a:r>
            <a:r>
              <a:rPr sz="2400" i="1" spc="5" dirty="0">
                <a:latin typeface="Calibri"/>
                <a:cs typeface="Calibri"/>
              </a:rPr>
              <a:t>k</a:t>
            </a:r>
            <a:r>
              <a:rPr sz="2400" spc="5" dirty="0">
                <a:solidFill>
                  <a:srgbClr val="660066"/>
                </a:solidFill>
                <a:latin typeface="Arial"/>
                <a:cs typeface="Arial"/>
              </a:rPr>
              <a:t>, </a:t>
            </a:r>
            <a:r>
              <a:rPr sz="2400" spc="-5" dirty="0">
                <a:solidFill>
                  <a:srgbClr val="660066"/>
                </a:solidFill>
                <a:latin typeface="Arial"/>
                <a:cs typeface="Arial"/>
              </a:rPr>
              <a:t>approximate </a:t>
            </a:r>
            <a:r>
              <a:rPr sz="2400" dirty="0">
                <a:solidFill>
                  <a:srgbClr val="660066"/>
                </a:solidFill>
                <a:latin typeface="Arial"/>
                <a:cs typeface="Arial"/>
              </a:rPr>
              <a:t>any convex</a:t>
            </a:r>
            <a:r>
              <a:rPr sz="2400" spc="-25" dirty="0">
                <a:solidFill>
                  <a:srgbClr val="660066"/>
                </a:solidFill>
                <a:latin typeface="Arial"/>
                <a:cs typeface="Arial"/>
              </a:rPr>
              <a:t> </a:t>
            </a:r>
            <a:r>
              <a:rPr sz="2400" spc="-5" dirty="0">
                <a:solidFill>
                  <a:srgbClr val="660066"/>
                </a:solidFill>
                <a:latin typeface="Arial"/>
                <a:cs typeface="Arial"/>
              </a:rPr>
              <a:t>function</a:t>
            </a:r>
            <a:endParaRPr sz="2400" dirty="0">
              <a:latin typeface="Arial"/>
              <a:cs typeface="Arial"/>
            </a:endParaRPr>
          </a:p>
        </p:txBody>
      </p:sp>
      <p:sp>
        <p:nvSpPr>
          <p:cNvPr id="6" name="object 6"/>
          <p:cNvSpPr txBox="1"/>
          <p:nvPr/>
        </p:nvSpPr>
        <p:spPr>
          <a:xfrm>
            <a:off x="1310177" y="5420498"/>
            <a:ext cx="8034020" cy="1306830"/>
          </a:xfrm>
          <a:prstGeom prst="rect">
            <a:avLst/>
          </a:prstGeom>
        </p:spPr>
        <p:txBody>
          <a:bodyPr vert="horz" wrap="square" lIns="0" tIns="12065" rIns="0" bIns="0" rtlCol="0">
            <a:spAutoFit/>
          </a:bodyPr>
          <a:lstStyle/>
          <a:p>
            <a:pPr marL="292100" marR="5080" indent="-279400">
              <a:lnSpc>
                <a:spcPct val="100099"/>
              </a:lnSpc>
              <a:spcBef>
                <a:spcPts val="95"/>
              </a:spcBef>
            </a:pPr>
            <a:r>
              <a:rPr sz="2800" dirty="0">
                <a:solidFill>
                  <a:srgbClr val="336600"/>
                </a:solidFill>
                <a:latin typeface="Arial"/>
                <a:cs typeface="Arial"/>
              </a:rPr>
              <a:t>– </a:t>
            </a:r>
            <a:r>
              <a:rPr lang="en-US" sz="2800" dirty="0" err="1">
                <a:solidFill>
                  <a:srgbClr val="336600"/>
                </a:solidFill>
                <a:latin typeface="Arial"/>
                <a:cs typeface="Arial"/>
              </a:rPr>
              <a:t>M</a:t>
            </a:r>
            <a:r>
              <a:rPr sz="2800" dirty="0" err="1">
                <a:solidFill>
                  <a:srgbClr val="336600"/>
                </a:solidFill>
                <a:latin typeface="Arial"/>
                <a:cs typeface="Arial"/>
              </a:rPr>
              <a:t>axout</a:t>
            </a:r>
            <a:r>
              <a:rPr sz="2800" dirty="0">
                <a:solidFill>
                  <a:srgbClr val="336600"/>
                </a:solidFill>
                <a:latin typeface="Arial"/>
                <a:cs typeface="Arial"/>
              </a:rPr>
              <a:t> layer </a:t>
            </a:r>
            <a:r>
              <a:rPr sz="2800" spc="-5" dirty="0">
                <a:solidFill>
                  <a:srgbClr val="336600"/>
                </a:solidFill>
                <a:latin typeface="Arial"/>
                <a:cs typeface="Arial"/>
              </a:rPr>
              <a:t>with two </a:t>
            </a:r>
            <a:r>
              <a:rPr sz="2800" dirty="0">
                <a:solidFill>
                  <a:srgbClr val="336600"/>
                </a:solidFill>
                <a:latin typeface="Arial"/>
                <a:cs typeface="Arial"/>
              </a:rPr>
              <a:t>pieces can learn </a:t>
            </a:r>
            <a:r>
              <a:rPr sz="2800" spc="-5" dirty="0">
                <a:solidFill>
                  <a:srgbClr val="336600"/>
                </a:solidFill>
                <a:latin typeface="Arial"/>
                <a:cs typeface="Arial"/>
              </a:rPr>
              <a:t>to  </a:t>
            </a:r>
            <a:r>
              <a:rPr sz="2800" dirty="0">
                <a:solidFill>
                  <a:srgbClr val="336600"/>
                </a:solidFill>
                <a:latin typeface="Arial"/>
                <a:cs typeface="Arial"/>
              </a:rPr>
              <a:t>implement </a:t>
            </a:r>
            <a:r>
              <a:rPr sz="2800" spc="-5" dirty="0">
                <a:solidFill>
                  <a:srgbClr val="336600"/>
                </a:solidFill>
                <a:latin typeface="Arial"/>
                <a:cs typeface="Arial"/>
              </a:rPr>
              <a:t>the </a:t>
            </a:r>
            <a:r>
              <a:rPr sz="2800" dirty="0">
                <a:solidFill>
                  <a:srgbClr val="336600"/>
                </a:solidFill>
                <a:latin typeface="Arial"/>
                <a:cs typeface="Arial"/>
              </a:rPr>
              <a:t>same </a:t>
            </a:r>
            <a:r>
              <a:rPr sz="2800" spc="-5" dirty="0">
                <a:solidFill>
                  <a:srgbClr val="336600"/>
                </a:solidFill>
                <a:latin typeface="Arial"/>
                <a:cs typeface="Arial"/>
              </a:rPr>
              <a:t>function </a:t>
            </a:r>
            <a:r>
              <a:rPr sz="2800" dirty="0">
                <a:solidFill>
                  <a:srgbClr val="336600"/>
                </a:solidFill>
                <a:latin typeface="Arial"/>
                <a:cs typeface="Arial"/>
              </a:rPr>
              <a:t>of </a:t>
            </a:r>
            <a:r>
              <a:rPr sz="2800" spc="-5" dirty="0">
                <a:solidFill>
                  <a:srgbClr val="336600"/>
                </a:solidFill>
                <a:latin typeface="Arial"/>
                <a:cs typeface="Arial"/>
              </a:rPr>
              <a:t>the </a:t>
            </a:r>
            <a:r>
              <a:rPr sz="2800" dirty="0">
                <a:solidFill>
                  <a:srgbClr val="336600"/>
                </a:solidFill>
                <a:latin typeface="Arial"/>
                <a:cs typeface="Arial"/>
              </a:rPr>
              <a:t>input </a:t>
            </a:r>
            <a:r>
              <a:rPr sz="2800" b="1" i="1" spc="165" dirty="0">
                <a:latin typeface="Palatino Linotype"/>
                <a:cs typeface="Palatino Linotype"/>
              </a:rPr>
              <a:t>x </a:t>
            </a:r>
            <a:r>
              <a:rPr sz="2800" dirty="0">
                <a:solidFill>
                  <a:srgbClr val="336600"/>
                </a:solidFill>
                <a:latin typeface="Arial"/>
                <a:cs typeface="Arial"/>
              </a:rPr>
              <a:t>as a  </a:t>
            </a:r>
            <a:r>
              <a:rPr sz="2800" spc="-5" dirty="0">
                <a:solidFill>
                  <a:srgbClr val="336600"/>
                </a:solidFill>
                <a:latin typeface="Arial"/>
                <a:cs typeface="Arial"/>
              </a:rPr>
              <a:t>traditional </a:t>
            </a:r>
            <a:r>
              <a:rPr sz="2800" dirty="0">
                <a:solidFill>
                  <a:srgbClr val="336600"/>
                </a:solidFill>
                <a:latin typeface="Arial"/>
                <a:cs typeface="Arial"/>
              </a:rPr>
              <a:t>layer using ReLU or </a:t>
            </a:r>
            <a:r>
              <a:rPr sz="2800" spc="-5" dirty="0">
                <a:solidFill>
                  <a:srgbClr val="336600"/>
                </a:solidFill>
                <a:latin typeface="Arial"/>
                <a:cs typeface="Arial"/>
              </a:rPr>
              <a:t>its</a:t>
            </a:r>
            <a:r>
              <a:rPr sz="2800" spc="10" dirty="0">
                <a:solidFill>
                  <a:srgbClr val="336600"/>
                </a:solidFill>
                <a:latin typeface="Arial"/>
                <a:cs typeface="Arial"/>
              </a:rPr>
              <a:t> </a:t>
            </a:r>
            <a:r>
              <a:rPr sz="2800" spc="-5" dirty="0">
                <a:solidFill>
                  <a:srgbClr val="336600"/>
                </a:solidFill>
                <a:latin typeface="Arial"/>
                <a:cs typeface="Arial"/>
              </a:rPr>
              <a:t>generalizations</a:t>
            </a:r>
            <a:endParaRPr sz="2800" dirty="0">
              <a:latin typeface="Arial"/>
              <a:cs typeface="Arial"/>
            </a:endParaRPr>
          </a:p>
        </p:txBody>
      </p:sp>
      <p:sp>
        <p:nvSpPr>
          <p:cNvPr id="8" name="object 8"/>
          <p:cNvSpPr/>
          <p:nvPr/>
        </p:nvSpPr>
        <p:spPr>
          <a:xfrm>
            <a:off x="2956389" y="3854334"/>
            <a:ext cx="4774299" cy="140211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40030" y="572654"/>
            <a:ext cx="7418705" cy="695960"/>
          </a:xfrm>
          <a:prstGeom prst="rect">
            <a:avLst/>
          </a:prstGeom>
        </p:spPr>
        <p:txBody>
          <a:bodyPr vert="horz" wrap="square" lIns="0" tIns="12700" rIns="0" bIns="0" rtlCol="0">
            <a:spAutoFit/>
          </a:bodyPr>
          <a:lstStyle/>
          <a:p>
            <a:pPr marL="12700">
              <a:lnSpc>
                <a:spcPct val="100000"/>
              </a:lnSpc>
              <a:spcBef>
                <a:spcPts val="100"/>
              </a:spcBef>
              <a:tabLst>
                <a:tab pos="2342515" algn="l"/>
              </a:tabLst>
            </a:pPr>
            <a:r>
              <a:rPr dirty="0"/>
              <a:t>Learning	Dynamics of</a:t>
            </a:r>
            <a:r>
              <a:rPr spc="-110" dirty="0"/>
              <a:t> </a:t>
            </a:r>
            <a:r>
              <a:rPr dirty="0"/>
              <a:t>Maxout</a:t>
            </a:r>
          </a:p>
        </p:txBody>
      </p:sp>
      <p:sp>
        <p:nvSpPr>
          <p:cNvPr id="5" name="object 5"/>
          <p:cNvSpPr txBox="1"/>
          <p:nvPr/>
        </p:nvSpPr>
        <p:spPr>
          <a:xfrm>
            <a:off x="852978" y="1889898"/>
            <a:ext cx="8911590" cy="4344670"/>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spc="-5" dirty="0">
                <a:solidFill>
                  <a:srgbClr val="3333CC"/>
                </a:solidFill>
                <a:latin typeface="Arial"/>
                <a:cs typeface="Arial"/>
              </a:rPr>
              <a:t>Parameterized</a:t>
            </a:r>
            <a:r>
              <a:rPr sz="3200" dirty="0">
                <a:solidFill>
                  <a:srgbClr val="3333CC"/>
                </a:solidFill>
                <a:latin typeface="Arial"/>
                <a:cs typeface="Arial"/>
              </a:rPr>
              <a:t> </a:t>
            </a:r>
            <a:r>
              <a:rPr sz="3200" spc="-5" dirty="0">
                <a:solidFill>
                  <a:srgbClr val="3333CC"/>
                </a:solidFill>
                <a:latin typeface="Arial"/>
                <a:cs typeface="Arial"/>
              </a:rPr>
              <a:t>differently</a:t>
            </a:r>
            <a:endParaRPr sz="3200" dirty="0">
              <a:latin typeface="Arial"/>
              <a:cs typeface="Arial"/>
            </a:endParaRPr>
          </a:p>
          <a:p>
            <a:pPr marL="355600" marR="232410" indent="-342900">
              <a:lnSpc>
                <a:spcPct val="99400"/>
              </a:lnSpc>
              <a:spcBef>
                <a:spcPts val="755"/>
              </a:spcBef>
              <a:buChar char="•"/>
              <a:tabLst>
                <a:tab pos="354965" algn="l"/>
                <a:tab pos="355600" algn="l"/>
              </a:tabLst>
            </a:pPr>
            <a:r>
              <a:rPr sz="3200" dirty="0">
                <a:solidFill>
                  <a:srgbClr val="3333CC"/>
                </a:solidFill>
                <a:latin typeface="Arial"/>
                <a:cs typeface="Arial"/>
              </a:rPr>
              <a:t>Learning dynamics </a:t>
            </a:r>
            <a:r>
              <a:rPr sz="3200" spc="-5" dirty="0">
                <a:solidFill>
                  <a:srgbClr val="3333CC"/>
                </a:solidFill>
                <a:latin typeface="Arial"/>
                <a:cs typeface="Arial"/>
              </a:rPr>
              <a:t>different </a:t>
            </a:r>
            <a:r>
              <a:rPr sz="3200" dirty="0">
                <a:solidFill>
                  <a:srgbClr val="3333CC"/>
                </a:solidFill>
                <a:latin typeface="Arial"/>
                <a:cs typeface="Arial"/>
              </a:rPr>
              <a:t>even in case of  </a:t>
            </a:r>
            <a:r>
              <a:rPr sz="3200" spc="-5" dirty="0">
                <a:solidFill>
                  <a:srgbClr val="3333CC"/>
                </a:solidFill>
                <a:latin typeface="Arial"/>
                <a:cs typeface="Arial"/>
              </a:rPr>
              <a:t>implementing </a:t>
            </a:r>
            <a:r>
              <a:rPr sz="3200" dirty="0">
                <a:solidFill>
                  <a:srgbClr val="3333CC"/>
                </a:solidFill>
                <a:latin typeface="Arial"/>
                <a:cs typeface="Arial"/>
              </a:rPr>
              <a:t>same </a:t>
            </a:r>
            <a:r>
              <a:rPr sz="3200" spc="-5" dirty="0">
                <a:solidFill>
                  <a:srgbClr val="3333CC"/>
                </a:solidFill>
                <a:latin typeface="Arial"/>
                <a:cs typeface="Arial"/>
              </a:rPr>
              <a:t>function </a:t>
            </a:r>
            <a:r>
              <a:rPr sz="3200" dirty="0">
                <a:solidFill>
                  <a:srgbClr val="3333CC"/>
                </a:solidFill>
                <a:latin typeface="Arial"/>
                <a:cs typeface="Arial"/>
              </a:rPr>
              <a:t>of </a:t>
            </a:r>
            <a:r>
              <a:rPr sz="3200" b="1" i="1" spc="190" dirty="0">
                <a:latin typeface="Palatino Linotype"/>
                <a:cs typeface="Palatino Linotype"/>
              </a:rPr>
              <a:t>x </a:t>
            </a:r>
            <a:r>
              <a:rPr sz="3200" dirty="0">
                <a:solidFill>
                  <a:srgbClr val="3333CC"/>
                </a:solidFill>
                <a:latin typeface="Arial"/>
                <a:cs typeface="Arial"/>
              </a:rPr>
              <a:t>as one of</a:t>
            </a:r>
            <a:r>
              <a:rPr sz="3200" spc="-114" dirty="0">
                <a:solidFill>
                  <a:srgbClr val="3333CC"/>
                </a:solidFill>
                <a:latin typeface="Arial"/>
                <a:cs typeface="Arial"/>
              </a:rPr>
              <a:t> </a:t>
            </a:r>
            <a:r>
              <a:rPr sz="3200" spc="-5" dirty="0">
                <a:solidFill>
                  <a:srgbClr val="3333CC"/>
                </a:solidFill>
                <a:latin typeface="Arial"/>
                <a:cs typeface="Arial"/>
              </a:rPr>
              <a:t>the  other </a:t>
            </a:r>
            <a:r>
              <a:rPr sz="3200" dirty="0">
                <a:solidFill>
                  <a:srgbClr val="3333CC"/>
                </a:solidFill>
                <a:latin typeface="Arial"/>
                <a:cs typeface="Arial"/>
              </a:rPr>
              <a:t>layer</a:t>
            </a:r>
            <a:r>
              <a:rPr sz="3200" spc="-10" dirty="0">
                <a:solidFill>
                  <a:srgbClr val="3333CC"/>
                </a:solidFill>
                <a:latin typeface="Arial"/>
                <a:cs typeface="Arial"/>
              </a:rPr>
              <a:t> </a:t>
            </a:r>
            <a:r>
              <a:rPr sz="3200" spc="-5" dirty="0">
                <a:solidFill>
                  <a:srgbClr val="3333CC"/>
                </a:solidFill>
                <a:latin typeface="Arial"/>
                <a:cs typeface="Arial"/>
              </a:rPr>
              <a:t>types</a:t>
            </a:r>
            <a:endParaRPr sz="3200" dirty="0">
              <a:latin typeface="Arial"/>
              <a:cs typeface="Arial"/>
            </a:endParaRPr>
          </a:p>
          <a:p>
            <a:pPr marL="748665" marR="1165860" lvl="1" indent="-279400">
              <a:lnSpc>
                <a:spcPts val="3329"/>
              </a:lnSpc>
              <a:spcBef>
                <a:spcPts val="865"/>
              </a:spcBef>
              <a:buChar char="–"/>
              <a:tabLst>
                <a:tab pos="755650" algn="l"/>
              </a:tabLst>
            </a:pPr>
            <a:r>
              <a:rPr sz="2800" dirty="0">
                <a:solidFill>
                  <a:srgbClr val="336600"/>
                </a:solidFill>
                <a:latin typeface="Arial"/>
                <a:cs typeface="Arial"/>
              </a:rPr>
              <a:t>Each maxout unit </a:t>
            </a:r>
            <a:r>
              <a:rPr sz="2800" spc="-5" dirty="0">
                <a:solidFill>
                  <a:srgbClr val="336600"/>
                </a:solidFill>
                <a:latin typeface="Arial"/>
                <a:cs typeface="Arial"/>
              </a:rPr>
              <a:t>parameterized </a:t>
            </a:r>
            <a:r>
              <a:rPr sz="2800" dirty="0">
                <a:solidFill>
                  <a:srgbClr val="336600"/>
                </a:solidFill>
                <a:latin typeface="Arial"/>
                <a:cs typeface="Arial"/>
              </a:rPr>
              <a:t>by </a:t>
            </a:r>
            <a:r>
              <a:rPr sz="2800" i="1" spc="15" dirty="0">
                <a:latin typeface="Calibri"/>
                <a:cs typeface="Calibri"/>
              </a:rPr>
              <a:t>k </a:t>
            </a:r>
            <a:r>
              <a:rPr sz="2800" spc="-5" dirty="0">
                <a:solidFill>
                  <a:srgbClr val="336600"/>
                </a:solidFill>
                <a:latin typeface="Arial"/>
                <a:cs typeface="Arial"/>
              </a:rPr>
              <a:t>weight  vectors instead </a:t>
            </a:r>
            <a:r>
              <a:rPr sz="2800" dirty="0">
                <a:solidFill>
                  <a:srgbClr val="336600"/>
                </a:solidFill>
                <a:latin typeface="Arial"/>
                <a:cs typeface="Arial"/>
              </a:rPr>
              <a:t>of</a:t>
            </a:r>
            <a:r>
              <a:rPr sz="2800" spc="-5" dirty="0">
                <a:solidFill>
                  <a:srgbClr val="336600"/>
                </a:solidFill>
                <a:latin typeface="Arial"/>
                <a:cs typeface="Arial"/>
              </a:rPr>
              <a:t> </a:t>
            </a:r>
            <a:r>
              <a:rPr sz="2800" dirty="0">
                <a:solidFill>
                  <a:srgbClr val="336600"/>
                </a:solidFill>
                <a:latin typeface="Arial"/>
                <a:cs typeface="Arial"/>
              </a:rPr>
              <a:t>one</a:t>
            </a:r>
            <a:endParaRPr sz="2800" dirty="0">
              <a:latin typeface="Arial"/>
              <a:cs typeface="Arial"/>
            </a:endParaRPr>
          </a:p>
          <a:p>
            <a:pPr marL="1155700" lvl="2" indent="-229235">
              <a:lnSpc>
                <a:spcPct val="100000"/>
              </a:lnSpc>
              <a:spcBef>
                <a:spcPts val="509"/>
              </a:spcBef>
              <a:buChar char="•"/>
              <a:tabLst>
                <a:tab pos="1155700" algn="l"/>
              </a:tabLst>
            </a:pPr>
            <a:r>
              <a:rPr sz="2400" dirty="0">
                <a:solidFill>
                  <a:srgbClr val="660066"/>
                </a:solidFill>
                <a:latin typeface="Arial"/>
                <a:cs typeface="Arial"/>
              </a:rPr>
              <a:t>Requires more </a:t>
            </a:r>
            <a:r>
              <a:rPr sz="2400" spc="-5" dirty="0">
                <a:solidFill>
                  <a:srgbClr val="660066"/>
                </a:solidFill>
                <a:latin typeface="Arial"/>
                <a:cs typeface="Arial"/>
              </a:rPr>
              <a:t>regularization than </a:t>
            </a:r>
            <a:r>
              <a:rPr sz="2400" dirty="0">
                <a:solidFill>
                  <a:srgbClr val="660066"/>
                </a:solidFill>
                <a:latin typeface="Arial"/>
                <a:cs typeface="Arial"/>
              </a:rPr>
              <a:t>ReLU</a:t>
            </a:r>
            <a:endParaRPr sz="2400" dirty="0">
              <a:latin typeface="Arial"/>
              <a:cs typeface="Arial"/>
            </a:endParaRPr>
          </a:p>
          <a:p>
            <a:pPr marL="1155065" marR="5080" lvl="2" indent="-228600">
              <a:lnSpc>
                <a:spcPct val="101499"/>
              </a:lnSpc>
              <a:spcBef>
                <a:spcPts val="475"/>
              </a:spcBef>
              <a:buChar char="•"/>
              <a:tabLst>
                <a:tab pos="1155700" algn="l"/>
              </a:tabLst>
            </a:pPr>
            <a:r>
              <a:rPr sz="2400" dirty="0">
                <a:solidFill>
                  <a:srgbClr val="660066"/>
                </a:solidFill>
                <a:latin typeface="Arial"/>
                <a:cs typeface="Arial"/>
              </a:rPr>
              <a:t>Can work well </a:t>
            </a:r>
            <a:r>
              <a:rPr sz="2400" spc="-5" dirty="0">
                <a:solidFill>
                  <a:srgbClr val="660066"/>
                </a:solidFill>
                <a:latin typeface="Arial"/>
                <a:cs typeface="Arial"/>
              </a:rPr>
              <a:t>without regularization </a:t>
            </a:r>
            <a:r>
              <a:rPr sz="2400" dirty="0">
                <a:solidFill>
                  <a:srgbClr val="660066"/>
                </a:solidFill>
                <a:latin typeface="Arial"/>
                <a:cs typeface="Arial"/>
              </a:rPr>
              <a:t>if </a:t>
            </a:r>
            <a:r>
              <a:rPr sz="2400" spc="-5" dirty="0">
                <a:solidFill>
                  <a:srgbClr val="660066"/>
                </a:solidFill>
                <a:latin typeface="Arial"/>
                <a:cs typeface="Arial"/>
              </a:rPr>
              <a:t>training </a:t>
            </a:r>
            <a:r>
              <a:rPr sz="2400" dirty="0">
                <a:solidFill>
                  <a:srgbClr val="660066"/>
                </a:solidFill>
                <a:latin typeface="Arial"/>
                <a:cs typeface="Arial"/>
              </a:rPr>
              <a:t>set is large  and n</a:t>
            </a:r>
            <a:r>
              <a:rPr lang="en-US" sz="2400" dirty="0">
                <a:solidFill>
                  <a:srgbClr val="660066"/>
                </a:solidFill>
                <a:latin typeface="Arial"/>
                <a:cs typeface="Arial"/>
              </a:rPr>
              <a:t>umber</a:t>
            </a:r>
            <a:r>
              <a:rPr sz="2400" dirty="0">
                <a:solidFill>
                  <a:srgbClr val="660066"/>
                </a:solidFill>
                <a:latin typeface="Arial"/>
                <a:cs typeface="Arial"/>
              </a:rPr>
              <a:t> of pieces per unit is kept</a:t>
            </a:r>
            <a:r>
              <a:rPr sz="2400" spc="-55" dirty="0">
                <a:solidFill>
                  <a:srgbClr val="660066"/>
                </a:solidFill>
                <a:latin typeface="Arial"/>
                <a:cs typeface="Arial"/>
              </a:rPr>
              <a:t> </a:t>
            </a:r>
            <a:r>
              <a:rPr sz="2400" dirty="0">
                <a:solidFill>
                  <a:srgbClr val="660066"/>
                </a:solidFill>
                <a:latin typeface="Arial"/>
                <a:cs typeface="Arial"/>
              </a:rPr>
              <a:t>low</a:t>
            </a:r>
            <a:endParaRPr sz="2400" dirty="0">
              <a:latin typeface="Arial"/>
              <a:cs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76593" y="648854"/>
            <a:ext cx="6144895" cy="695960"/>
          </a:xfrm>
          <a:prstGeom prst="rect">
            <a:avLst/>
          </a:prstGeom>
        </p:spPr>
        <p:txBody>
          <a:bodyPr vert="horz" wrap="square" lIns="0" tIns="12700" rIns="0" bIns="0" rtlCol="0">
            <a:spAutoFit/>
          </a:bodyPr>
          <a:lstStyle/>
          <a:p>
            <a:pPr marL="12700">
              <a:lnSpc>
                <a:spcPct val="100000"/>
              </a:lnSpc>
              <a:spcBef>
                <a:spcPts val="100"/>
              </a:spcBef>
            </a:pPr>
            <a:r>
              <a:rPr lang="en-US" spc="-5" dirty="0"/>
              <a:t>B</a:t>
            </a:r>
            <a:r>
              <a:rPr spc="-5" dirty="0"/>
              <a:t>enefits </a:t>
            </a:r>
            <a:r>
              <a:rPr dirty="0"/>
              <a:t>of</a:t>
            </a:r>
            <a:r>
              <a:rPr spc="-60" dirty="0"/>
              <a:t> </a:t>
            </a:r>
            <a:r>
              <a:rPr lang="en-US" spc="-60" dirty="0" err="1"/>
              <a:t>M</a:t>
            </a:r>
            <a:r>
              <a:rPr dirty="0" err="1"/>
              <a:t>axout</a:t>
            </a:r>
            <a:endParaRPr dirty="0"/>
          </a:p>
        </p:txBody>
      </p:sp>
      <p:sp>
        <p:nvSpPr>
          <p:cNvPr id="4" name="object 4"/>
          <p:cNvSpPr txBox="1"/>
          <p:nvPr/>
        </p:nvSpPr>
        <p:spPr>
          <a:xfrm>
            <a:off x="852978" y="1525154"/>
            <a:ext cx="8936355" cy="5560497"/>
          </a:xfrm>
          <a:prstGeom prst="rect">
            <a:avLst/>
          </a:prstGeom>
        </p:spPr>
        <p:txBody>
          <a:bodyPr vert="horz" wrap="square" lIns="0" tIns="33020" rIns="0" bIns="0" rtlCol="0">
            <a:spAutoFit/>
          </a:bodyPr>
          <a:lstStyle/>
          <a:p>
            <a:pPr marL="355600" marR="958850" indent="-342900">
              <a:lnSpc>
                <a:spcPts val="3800"/>
              </a:lnSpc>
              <a:spcBef>
                <a:spcPts val="260"/>
              </a:spcBef>
              <a:buChar char="•"/>
              <a:tabLst>
                <a:tab pos="354965" algn="l"/>
                <a:tab pos="355600" algn="l"/>
              </a:tabLst>
            </a:pPr>
            <a:r>
              <a:rPr lang="en-US" sz="3200" spc="-5" dirty="0">
                <a:solidFill>
                  <a:srgbClr val="3333CC"/>
                </a:solidFill>
                <a:latin typeface="Arial"/>
                <a:cs typeface="Arial"/>
              </a:rPr>
              <a:t>S</a:t>
            </a:r>
            <a:r>
              <a:rPr sz="3200" spc="-5" dirty="0">
                <a:solidFill>
                  <a:srgbClr val="3333CC"/>
                </a:solidFill>
                <a:latin typeface="Arial"/>
                <a:cs typeface="Arial"/>
              </a:rPr>
              <a:t>tatistical </a:t>
            </a:r>
            <a:r>
              <a:rPr sz="3200" dirty="0">
                <a:solidFill>
                  <a:srgbClr val="3333CC"/>
                </a:solidFill>
                <a:latin typeface="Arial"/>
                <a:cs typeface="Arial"/>
              </a:rPr>
              <a:t>and </a:t>
            </a:r>
            <a:r>
              <a:rPr sz="3200" spc="-5" dirty="0">
                <a:solidFill>
                  <a:srgbClr val="3333CC"/>
                </a:solidFill>
                <a:latin typeface="Arial"/>
                <a:cs typeface="Arial"/>
              </a:rPr>
              <a:t>computational  advantages </a:t>
            </a:r>
            <a:r>
              <a:rPr sz="3200" dirty="0">
                <a:solidFill>
                  <a:srgbClr val="3333CC"/>
                </a:solidFill>
                <a:latin typeface="Arial"/>
                <a:cs typeface="Arial"/>
              </a:rPr>
              <a:t>by requiring </a:t>
            </a:r>
            <a:r>
              <a:rPr sz="3200" spc="-5" dirty="0">
                <a:solidFill>
                  <a:srgbClr val="3333CC"/>
                </a:solidFill>
                <a:latin typeface="Arial"/>
                <a:cs typeface="Arial"/>
              </a:rPr>
              <a:t>fewer</a:t>
            </a:r>
            <a:r>
              <a:rPr sz="3200" spc="-10" dirty="0">
                <a:solidFill>
                  <a:srgbClr val="3333CC"/>
                </a:solidFill>
                <a:latin typeface="Arial"/>
                <a:cs typeface="Arial"/>
              </a:rPr>
              <a:t> </a:t>
            </a:r>
            <a:r>
              <a:rPr sz="3200" spc="-5" dirty="0">
                <a:solidFill>
                  <a:srgbClr val="3333CC"/>
                </a:solidFill>
                <a:latin typeface="Arial"/>
                <a:cs typeface="Arial"/>
              </a:rPr>
              <a:t>parameters</a:t>
            </a:r>
            <a:endParaRPr sz="3200" dirty="0">
              <a:latin typeface="Arial"/>
              <a:cs typeface="Arial"/>
            </a:endParaRPr>
          </a:p>
          <a:p>
            <a:pPr marL="355600" marR="5080" indent="-342900">
              <a:lnSpc>
                <a:spcPct val="100499"/>
              </a:lnSpc>
              <a:spcBef>
                <a:spcPts val="585"/>
              </a:spcBef>
              <a:buChar char="•"/>
              <a:tabLst>
                <a:tab pos="354965" algn="l"/>
                <a:tab pos="355600" algn="l"/>
              </a:tabLst>
            </a:pPr>
            <a:r>
              <a:rPr sz="3200" spc="-5" dirty="0">
                <a:solidFill>
                  <a:srgbClr val="3333CC"/>
                </a:solidFill>
                <a:latin typeface="Arial"/>
                <a:cs typeface="Arial"/>
              </a:rPr>
              <a:t>If the features captured </a:t>
            </a:r>
            <a:r>
              <a:rPr sz="3200" dirty="0">
                <a:solidFill>
                  <a:srgbClr val="3333CC"/>
                </a:solidFill>
                <a:latin typeface="Arial"/>
                <a:cs typeface="Arial"/>
              </a:rPr>
              <a:t>by </a:t>
            </a:r>
            <a:r>
              <a:rPr sz="3200" i="1" spc="150" dirty="0">
                <a:latin typeface="Calibri"/>
                <a:cs typeface="Calibri"/>
              </a:rPr>
              <a:t>n </a:t>
            </a:r>
            <a:r>
              <a:rPr sz="3200" spc="-5" dirty="0">
                <a:solidFill>
                  <a:srgbClr val="3333CC"/>
                </a:solidFill>
                <a:latin typeface="Arial"/>
                <a:cs typeface="Arial"/>
              </a:rPr>
              <a:t>different </a:t>
            </a:r>
            <a:r>
              <a:rPr sz="3200" dirty="0">
                <a:solidFill>
                  <a:srgbClr val="3333CC"/>
                </a:solidFill>
                <a:latin typeface="Arial"/>
                <a:cs typeface="Arial"/>
              </a:rPr>
              <a:t>linear  </a:t>
            </a:r>
            <a:r>
              <a:rPr sz="3200" spc="-5" dirty="0">
                <a:solidFill>
                  <a:srgbClr val="3333CC"/>
                </a:solidFill>
                <a:latin typeface="Arial"/>
                <a:cs typeface="Arial"/>
              </a:rPr>
              <a:t>filters </a:t>
            </a:r>
            <a:r>
              <a:rPr sz="3200" dirty="0">
                <a:solidFill>
                  <a:srgbClr val="3333CC"/>
                </a:solidFill>
                <a:latin typeface="Arial"/>
                <a:cs typeface="Arial"/>
              </a:rPr>
              <a:t>can be summarized </a:t>
            </a:r>
            <a:r>
              <a:rPr sz="3200" spc="-5" dirty="0">
                <a:solidFill>
                  <a:srgbClr val="3333CC"/>
                </a:solidFill>
                <a:latin typeface="Arial"/>
                <a:cs typeface="Arial"/>
              </a:rPr>
              <a:t>without </a:t>
            </a:r>
            <a:r>
              <a:rPr sz="3200" dirty="0">
                <a:solidFill>
                  <a:srgbClr val="3333CC"/>
                </a:solidFill>
                <a:latin typeface="Arial"/>
                <a:cs typeface="Arial"/>
              </a:rPr>
              <a:t>losing  </a:t>
            </a:r>
            <a:r>
              <a:rPr sz="3200" spc="-5" dirty="0">
                <a:solidFill>
                  <a:srgbClr val="3333CC"/>
                </a:solidFill>
                <a:latin typeface="Arial"/>
                <a:cs typeface="Arial"/>
              </a:rPr>
              <a:t>information </a:t>
            </a:r>
            <a:r>
              <a:rPr sz="3200" dirty="0">
                <a:solidFill>
                  <a:srgbClr val="3333CC"/>
                </a:solidFill>
                <a:latin typeface="Arial"/>
                <a:cs typeface="Arial"/>
              </a:rPr>
              <a:t>by </a:t>
            </a:r>
            <a:r>
              <a:rPr sz="3200" spc="-5" dirty="0">
                <a:solidFill>
                  <a:srgbClr val="3333CC"/>
                </a:solidFill>
                <a:latin typeface="Arial"/>
                <a:cs typeface="Arial"/>
              </a:rPr>
              <a:t>taking </a:t>
            </a:r>
            <a:r>
              <a:rPr sz="3200" dirty="0">
                <a:solidFill>
                  <a:srgbClr val="3333CC"/>
                </a:solidFill>
                <a:latin typeface="Arial"/>
                <a:cs typeface="Arial"/>
              </a:rPr>
              <a:t>max over each group of </a:t>
            </a:r>
            <a:r>
              <a:rPr sz="3200" i="1" spc="15" dirty="0">
                <a:latin typeface="Calibri"/>
                <a:cs typeface="Calibri"/>
              </a:rPr>
              <a:t>k </a:t>
            </a:r>
            <a:r>
              <a:rPr sz="3200" i="1" spc="15" dirty="0">
                <a:solidFill>
                  <a:srgbClr val="3333CC"/>
                </a:solidFill>
                <a:latin typeface="Calibri"/>
                <a:cs typeface="Calibri"/>
              </a:rPr>
              <a:t> </a:t>
            </a:r>
            <a:r>
              <a:rPr sz="3200" spc="-5" dirty="0">
                <a:solidFill>
                  <a:srgbClr val="3333CC"/>
                </a:solidFill>
                <a:latin typeface="Arial"/>
                <a:cs typeface="Arial"/>
              </a:rPr>
              <a:t>features, then </a:t>
            </a:r>
            <a:r>
              <a:rPr sz="3200" dirty="0">
                <a:solidFill>
                  <a:srgbClr val="3333CC"/>
                </a:solidFill>
                <a:latin typeface="Arial"/>
                <a:cs typeface="Arial"/>
              </a:rPr>
              <a:t>next layer get</a:t>
            </a:r>
            <a:r>
              <a:rPr lang="en-US" sz="3200" dirty="0">
                <a:solidFill>
                  <a:srgbClr val="3333CC"/>
                </a:solidFill>
                <a:latin typeface="Arial"/>
                <a:cs typeface="Arial"/>
              </a:rPr>
              <a:t>s</a:t>
            </a:r>
            <a:r>
              <a:rPr sz="3200" dirty="0">
                <a:solidFill>
                  <a:srgbClr val="3333CC"/>
                </a:solidFill>
                <a:latin typeface="Arial"/>
                <a:cs typeface="Arial"/>
              </a:rPr>
              <a:t> by </a:t>
            </a:r>
            <a:r>
              <a:rPr sz="3200" spc="-5" dirty="0">
                <a:solidFill>
                  <a:srgbClr val="3333CC"/>
                </a:solidFill>
                <a:latin typeface="Arial"/>
                <a:cs typeface="Arial"/>
              </a:rPr>
              <a:t>with </a:t>
            </a:r>
            <a:r>
              <a:rPr sz="3200" i="1" spc="15" dirty="0">
                <a:latin typeface="Calibri"/>
                <a:cs typeface="Calibri"/>
              </a:rPr>
              <a:t>k </a:t>
            </a:r>
            <a:r>
              <a:rPr sz="3200" spc="-5" dirty="0">
                <a:solidFill>
                  <a:srgbClr val="3333CC"/>
                </a:solidFill>
                <a:latin typeface="Arial"/>
                <a:cs typeface="Arial"/>
              </a:rPr>
              <a:t>times  fewer</a:t>
            </a:r>
            <a:r>
              <a:rPr sz="3200" spc="-10" dirty="0">
                <a:solidFill>
                  <a:srgbClr val="3333CC"/>
                </a:solidFill>
                <a:latin typeface="Arial"/>
                <a:cs typeface="Arial"/>
              </a:rPr>
              <a:t> </a:t>
            </a:r>
            <a:r>
              <a:rPr sz="3200" spc="-5" dirty="0">
                <a:solidFill>
                  <a:srgbClr val="3333CC"/>
                </a:solidFill>
                <a:latin typeface="Arial"/>
                <a:cs typeface="Arial"/>
              </a:rPr>
              <a:t>weights</a:t>
            </a:r>
            <a:endParaRPr sz="3200" dirty="0">
              <a:latin typeface="Arial"/>
              <a:cs typeface="Arial"/>
            </a:endParaRPr>
          </a:p>
          <a:p>
            <a:pPr marL="355600" marR="688340" indent="-342900">
              <a:lnSpc>
                <a:spcPct val="100000"/>
              </a:lnSpc>
              <a:spcBef>
                <a:spcPts val="730"/>
              </a:spcBef>
              <a:buChar char="•"/>
              <a:tabLst>
                <a:tab pos="354965" algn="l"/>
                <a:tab pos="355600" algn="l"/>
              </a:tabLst>
            </a:pPr>
            <a:r>
              <a:rPr sz="3200" dirty="0">
                <a:solidFill>
                  <a:srgbClr val="3333CC"/>
                </a:solidFill>
                <a:latin typeface="Arial"/>
                <a:cs typeface="Arial"/>
              </a:rPr>
              <a:t>Because of </a:t>
            </a:r>
            <a:r>
              <a:rPr sz="3200" spc="-5" dirty="0">
                <a:solidFill>
                  <a:srgbClr val="3333CC"/>
                </a:solidFill>
                <a:latin typeface="Arial"/>
                <a:cs typeface="Arial"/>
              </a:rPr>
              <a:t>multiple filters, their </a:t>
            </a:r>
            <a:r>
              <a:rPr sz="3200" dirty="0">
                <a:solidFill>
                  <a:srgbClr val="3333CC"/>
                </a:solidFill>
                <a:latin typeface="Arial"/>
                <a:cs typeface="Arial"/>
              </a:rPr>
              <a:t>redundancy  helps </a:t>
            </a:r>
            <a:r>
              <a:rPr sz="3200" spc="-5" dirty="0">
                <a:solidFill>
                  <a:srgbClr val="3333CC"/>
                </a:solidFill>
                <a:latin typeface="Arial"/>
                <a:cs typeface="Arial"/>
              </a:rPr>
              <a:t>them </a:t>
            </a:r>
            <a:r>
              <a:rPr sz="3200" dirty="0">
                <a:solidFill>
                  <a:srgbClr val="3333CC"/>
                </a:solidFill>
                <a:latin typeface="Arial"/>
                <a:cs typeface="Arial"/>
              </a:rPr>
              <a:t>avoid </a:t>
            </a:r>
            <a:r>
              <a:rPr sz="3200" i="1" spc="-5" dirty="0">
                <a:solidFill>
                  <a:srgbClr val="3333CC"/>
                </a:solidFill>
                <a:latin typeface="Arial"/>
                <a:cs typeface="Arial"/>
              </a:rPr>
              <a:t>catastrophic</a:t>
            </a:r>
            <a:r>
              <a:rPr sz="3200" i="1" spc="-15" dirty="0">
                <a:solidFill>
                  <a:srgbClr val="3333CC"/>
                </a:solidFill>
                <a:latin typeface="Arial"/>
                <a:cs typeface="Arial"/>
              </a:rPr>
              <a:t> </a:t>
            </a:r>
            <a:r>
              <a:rPr sz="3200" i="1" spc="-5" dirty="0">
                <a:solidFill>
                  <a:srgbClr val="3333CC"/>
                </a:solidFill>
                <a:latin typeface="Arial"/>
                <a:cs typeface="Arial"/>
              </a:rPr>
              <a:t>forgetting</a:t>
            </a:r>
            <a:endParaRPr sz="3200" dirty="0">
              <a:latin typeface="Arial"/>
              <a:cs typeface="Arial"/>
            </a:endParaRPr>
          </a:p>
          <a:p>
            <a:pPr marL="469265">
              <a:lnSpc>
                <a:spcPct val="100000"/>
              </a:lnSpc>
              <a:spcBef>
                <a:spcPts val="625"/>
              </a:spcBef>
            </a:pPr>
            <a:r>
              <a:rPr sz="2800" dirty="0">
                <a:solidFill>
                  <a:srgbClr val="336600"/>
                </a:solidFill>
                <a:latin typeface="Arial"/>
                <a:cs typeface="Arial"/>
              </a:rPr>
              <a:t>– </a:t>
            </a:r>
            <a:r>
              <a:rPr lang="en-US" sz="2800" spc="-5" dirty="0">
                <a:solidFill>
                  <a:srgbClr val="336600"/>
                </a:solidFill>
                <a:latin typeface="Arial"/>
                <a:cs typeface="Arial"/>
              </a:rPr>
              <a:t>Case where</a:t>
            </a:r>
            <a:r>
              <a:rPr sz="2800" spc="-5" dirty="0">
                <a:solidFill>
                  <a:srgbClr val="336600"/>
                </a:solidFill>
                <a:latin typeface="Arial"/>
                <a:cs typeface="Arial"/>
              </a:rPr>
              <a:t> network forgets </a:t>
            </a:r>
            <a:r>
              <a:rPr sz="2800" dirty="0">
                <a:solidFill>
                  <a:srgbClr val="336600"/>
                </a:solidFill>
                <a:latin typeface="Arial"/>
                <a:cs typeface="Arial"/>
              </a:rPr>
              <a:t>how </a:t>
            </a:r>
            <a:r>
              <a:rPr sz="2800" spc="-5" dirty="0">
                <a:solidFill>
                  <a:srgbClr val="336600"/>
                </a:solidFill>
                <a:latin typeface="Arial"/>
                <a:cs typeface="Arial"/>
              </a:rPr>
              <a:t>to perform tasks</a:t>
            </a:r>
            <a:r>
              <a:rPr sz="2800" spc="-60" dirty="0">
                <a:solidFill>
                  <a:srgbClr val="336600"/>
                </a:solidFill>
                <a:latin typeface="Arial"/>
                <a:cs typeface="Arial"/>
              </a:rPr>
              <a:t> </a:t>
            </a:r>
            <a:r>
              <a:rPr sz="2800" spc="-5" dirty="0">
                <a:solidFill>
                  <a:srgbClr val="336600"/>
                </a:solidFill>
                <a:latin typeface="Arial"/>
                <a:cs typeface="Arial"/>
              </a:rPr>
              <a:t>they</a:t>
            </a:r>
            <a:r>
              <a:rPr lang="en-US" sz="2800" spc="-5" dirty="0">
                <a:solidFill>
                  <a:srgbClr val="336600"/>
                </a:solidFill>
                <a:latin typeface="Arial"/>
                <a:cs typeface="Arial"/>
              </a:rPr>
              <a:t> were trained to perform</a:t>
            </a:r>
            <a:endParaRPr sz="28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04287" y="877454"/>
            <a:ext cx="6889115" cy="695960"/>
          </a:xfrm>
          <a:prstGeom prst="rect">
            <a:avLst/>
          </a:prstGeom>
        </p:spPr>
        <p:txBody>
          <a:bodyPr vert="horz" wrap="square" lIns="0" tIns="12700" rIns="0" bIns="0" rtlCol="0">
            <a:spAutoFit/>
          </a:bodyPr>
          <a:lstStyle/>
          <a:p>
            <a:pPr marL="12700">
              <a:lnSpc>
                <a:spcPct val="100000"/>
              </a:lnSpc>
              <a:spcBef>
                <a:spcPts val="100"/>
              </a:spcBef>
              <a:tabLst>
                <a:tab pos="1378585" algn="l"/>
                <a:tab pos="3707765" algn="l"/>
                <a:tab pos="4484370" algn="l"/>
              </a:tabLst>
            </a:pPr>
            <a:r>
              <a:rPr spc="-5" dirty="0"/>
              <a:t>SGD	Estimate	</a:t>
            </a:r>
            <a:r>
              <a:rPr dirty="0"/>
              <a:t>on	</a:t>
            </a:r>
            <a:r>
              <a:rPr spc="-5" dirty="0"/>
              <a:t>minibatch</a:t>
            </a:r>
          </a:p>
        </p:txBody>
      </p:sp>
      <p:sp>
        <p:nvSpPr>
          <p:cNvPr id="5" name="object 5"/>
          <p:cNvSpPr txBox="1"/>
          <p:nvPr/>
        </p:nvSpPr>
        <p:spPr>
          <a:xfrm>
            <a:off x="1337391" y="1807794"/>
            <a:ext cx="7770323" cy="505267"/>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Estimate </a:t>
            </a:r>
            <a:r>
              <a:rPr sz="3200" dirty="0">
                <a:solidFill>
                  <a:srgbClr val="3333CC"/>
                </a:solidFill>
                <a:latin typeface="Arial"/>
                <a:cs typeface="Arial"/>
              </a:rPr>
              <a:t>of gradient </a:t>
            </a:r>
            <a:r>
              <a:rPr lang="en-US" sz="3200" dirty="0">
                <a:solidFill>
                  <a:srgbClr val="3333CC"/>
                </a:solidFill>
                <a:latin typeface="Arial"/>
                <a:cs typeface="Arial"/>
              </a:rPr>
              <a:t>can be written </a:t>
            </a:r>
            <a:r>
              <a:rPr sz="3200" spc="-55" dirty="0">
                <a:solidFill>
                  <a:srgbClr val="3333CC"/>
                </a:solidFill>
                <a:latin typeface="Arial"/>
                <a:cs typeface="Arial"/>
              </a:rPr>
              <a:t> </a:t>
            </a:r>
            <a:r>
              <a:rPr sz="3200" dirty="0">
                <a:solidFill>
                  <a:srgbClr val="3333CC"/>
                </a:solidFill>
                <a:latin typeface="Arial"/>
                <a:cs typeface="Arial"/>
              </a:rPr>
              <a:t>as</a:t>
            </a:r>
            <a:endParaRPr sz="3200" dirty="0">
              <a:latin typeface="Arial"/>
              <a:cs typeface="Arial"/>
            </a:endParaRPr>
          </a:p>
        </p:txBody>
      </p:sp>
      <p:sp>
        <p:nvSpPr>
          <p:cNvPr id="13" name="object 13"/>
          <p:cNvSpPr txBox="1"/>
          <p:nvPr/>
        </p:nvSpPr>
        <p:spPr>
          <a:xfrm>
            <a:off x="1310177" y="3052710"/>
            <a:ext cx="7642859" cy="2975173"/>
          </a:xfrm>
          <a:prstGeom prst="rect">
            <a:avLst/>
          </a:prstGeom>
        </p:spPr>
        <p:txBody>
          <a:bodyPr vert="horz" wrap="square" lIns="0" tIns="93980" rIns="0" bIns="0" rtlCol="0">
            <a:spAutoFit/>
          </a:bodyPr>
          <a:lstStyle/>
          <a:p>
            <a:pPr marL="469900">
              <a:lnSpc>
                <a:spcPct val="100000"/>
              </a:lnSpc>
              <a:spcBef>
                <a:spcPts val="740"/>
              </a:spcBef>
            </a:pPr>
            <a:r>
              <a:rPr sz="2800" dirty="0">
                <a:solidFill>
                  <a:srgbClr val="336600"/>
                </a:solidFill>
                <a:latin typeface="Arial"/>
                <a:cs typeface="Arial"/>
              </a:rPr>
              <a:t>– using examples </a:t>
            </a:r>
            <a:r>
              <a:rPr sz="2800" spc="-5" dirty="0">
                <a:solidFill>
                  <a:srgbClr val="336600"/>
                </a:solidFill>
                <a:latin typeface="Arial"/>
                <a:cs typeface="Arial"/>
              </a:rPr>
              <a:t>from minibatch</a:t>
            </a:r>
            <a:r>
              <a:rPr sz="2800" spc="-110" dirty="0">
                <a:solidFill>
                  <a:srgbClr val="336600"/>
                </a:solidFill>
                <a:latin typeface="Arial"/>
                <a:cs typeface="Arial"/>
              </a:rPr>
              <a:t> </a:t>
            </a:r>
            <a:r>
              <a:rPr sz="2800" i="1" dirty="0">
                <a:latin typeface="Times New Roman"/>
                <a:cs typeface="Times New Roman"/>
              </a:rPr>
              <a:t>B</a:t>
            </a:r>
            <a:endParaRPr sz="2800" dirty="0">
              <a:latin typeface="Times New Roman"/>
              <a:cs typeface="Times New Roman"/>
            </a:endParaRPr>
          </a:p>
          <a:p>
            <a:pPr marL="355600" marR="5080" indent="-342900">
              <a:lnSpc>
                <a:spcPct val="100000"/>
              </a:lnSpc>
              <a:spcBef>
                <a:spcPts val="740"/>
              </a:spcBef>
              <a:buChar char="•"/>
              <a:tabLst>
                <a:tab pos="354965" algn="l"/>
                <a:tab pos="355600" algn="l"/>
              </a:tabLst>
            </a:pPr>
            <a:r>
              <a:rPr sz="3200" spc="-5" dirty="0">
                <a:solidFill>
                  <a:srgbClr val="3333CC"/>
                </a:solidFill>
                <a:latin typeface="Arial"/>
                <a:cs typeface="Arial"/>
              </a:rPr>
              <a:t>SGD then follows the estimated </a:t>
            </a:r>
            <a:r>
              <a:rPr sz="3200" dirty="0">
                <a:solidFill>
                  <a:srgbClr val="3333CC"/>
                </a:solidFill>
                <a:latin typeface="Arial"/>
                <a:cs typeface="Arial"/>
              </a:rPr>
              <a:t>gradient  </a:t>
            </a:r>
            <a:r>
              <a:rPr sz="3200" spc="-5" dirty="0">
                <a:solidFill>
                  <a:srgbClr val="3333CC"/>
                </a:solidFill>
                <a:latin typeface="Arial"/>
                <a:cs typeface="Arial"/>
              </a:rPr>
              <a:t>downhill</a:t>
            </a:r>
            <a:endParaRPr sz="3200" dirty="0">
              <a:latin typeface="Arial"/>
              <a:cs typeface="Arial"/>
            </a:endParaRPr>
          </a:p>
          <a:p>
            <a:pPr marL="469900">
              <a:lnSpc>
                <a:spcPct val="100000"/>
              </a:lnSpc>
              <a:spcBef>
                <a:spcPts val="1985"/>
              </a:spcBef>
            </a:pPr>
            <a:endParaRPr lang="en-US" sz="2800" dirty="0">
              <a:solidFill>
                <a:srgbClr val="336600"/>
              </a:solidFill>
              <a:latin typeface="Arial"/>
              <a:cs typeface="Arial"/>
            </a:endParaRPr>
          </a:p>
          <a:p>
            <a:pPr marL="469900">
              <a:lnSpc>
                <a:spcPct val="100000"/>
              </a:lnSpc>
              <a:spcBef>
                <a:spcPts val="1985"/>
              </a:spcBef>
            </a:pPr>
            <a:r>
              <a:rPr sz="2800" dirty="0">
                <a:solidFill>
                  <a:srgbClr val="336600"/>
                </a:solidFill>
                <a:latin typeface="Arial"/>
                <a:cs typeface="Arial"/>
              </a:rPr>
              <a:t>– where </a:t>
            </a:r>
            <a:r>
              <a:rPr sz="2800" i="1" dirty="0">
                <a:latin typeface="Times New Roman"/>
                <a:cs typeface="Times New Roman"/>
              </a:rPr>
              <a:t>ε </a:t>
            </a:r>
            <a:r>
              <a:rPr sz="2800" dirty="0">
                <a:solidFill>
                  <a:srgbClr val="336600"/>
                </a:solidFill>
                <a:latin typeface="Arial"/>
                <a:cs typeface="Arial"/>
              </a:rPr>
              <a:t>is </a:t>
            </a:r>
            <a:r>
              <a:rPr sz="2800" spc="-5" dirty="0">
                <a:solidFill>
                  <a:srgbClr val="336600"/>
                </a:solidFill>
                <a:latin typeface="Arial"/>
                <a:cs typeface="Arial"/>
              </a:rPr>
              <a:t>the </a:t>
            </a:r>
            <a:r>
              <a:rPr sz="2800" dirty="0">
                <a:solidFill>
                  <a:srgbClr val="336600"/>
                </a:solidFill>
                <a:latin typeface="Arial"/>
                <a:cs typeface="Arial"/>
              </a:rPr>
              <a:t>learning</a:t>
            </a:r>
            <a:r>
              <a:rPr sz="2800" spc="-35" dirty="0">
                <a:solidFill>
                  <a:srgbClr val="336600"/>
                </a:solidFill>
                <a:latin typeface="Arial"/>
                <a:cs typeface="Arial"/>
              </a:rPr>
              <a:t> </a:t>
            </a:r>
            <a:r>
              <a:rPr sz="2800" spc="-5" dirty="0">
                <a:solidFill>
                  <a:srgbClr val="336600"/>
                </a:solidFill>
                <a:latin typeface="Arial"/>
                <a:cs typeface="Arial"/>
              </a:rPr>
              <a:t>rate</a:t>
            </a:r>
            <a:endParaRPr sz="2800" dirty="0">
              <a:latin typeface="Arial"/>
              <a:cs typeface="Arial"/>
            </a:endParaRPr>
          </a:p>
        </p:txBody>
      </p:sp>
      <p:pic>
        <p:nvPicPr>
          <p:cNvPr id="3" name="Picture 2">
            <a:extLst>
              <a:ext uri="{FF2B5EF4-FFF2-40B4-BE49-F238E27FC236}">
                <a16:creationId xmlns:a16="http://schemas.microsoft.com/office/drawing/2014/main" id="{EB34B42E-62F4-2B47-995F-6746754A4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2482437"/>
            <a:ext cx="3581400" cy="804157"/>
          </a:xfrm>
          <a:prstGeom prst="rect">
            <a:avLst/>
          </a:prstGeom>
        </p:spPr>
      </p:pic>
      <p:pic>
        <p:nvPicPr>
          <p:cNvPr id="14" name="Picture 13">
            <a:extLst>
              <a:ext uri="{FF2B5EF4-FFF2-40B4-BE49-F238E27FC236}">
                <a16:creationId xmlns:a16="http://schemas.microsoft.com/office/drawing/2014/main" id="{3C635F07-4A44-F441-ACFE-211CB1B3B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900" y="4694842"/>
            <a:ext cx="2413000" cy="715358"/>
          </a:xfrm>
          <a:prstGeom prst="rect">
            <a:avLst/>
          </a:prstGeom>
        </p:spPr>
      </p:pic>
    </p:spTree>
    <p:extLst>
      <p:ext uri="{BB962C8B-B14F-4D97-AF65-F5344CB8AC3E}">
        <p14:creationId xmlns:p14="http://schemas.microsoft.com/office/powerpoint/2010/main" val="42667096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20249" y="709974"/>
            <a:ext cx="5057775" cy="695960"/>
          </a:xfrm>
          <a:prstGeom prst="rect">
            <a:avLst/>
          </a:prstGeom>
        </p:spPr>
        <p:txBody>
          <a:bodyPr vert="horz" wrap="square" lIns="0" tIns="12700" rIns="0" bIns="0" rtlCol="0">
            <a:spAutoFit/>
          </a:bodyPr>
          <a:lstStyle/>
          <a:p>
            <a:pPr marL="12700">
              <a:lnSpc>
                <a:spcPct val="100000"/>
              </a:lnSpc>
              <a:spcBef>
                <a:spcPts val="100"/>
              </a:spcBef>
              <a:tabLst>
                <a:tab pos="2310765" algn="l"/>
              </a:tabLst>
            </a:pPr>
            <a:r>
              <a:rPr dirty="0"/>
              <a:t>Principle	of</a:t>
            </a:r>
            <a:r>
              <a:rPr spc="-60" dirty="0"/>
              <a:t> </a:t>
            </a:r>
            <a:r>
              <a:rPr spc="-5" dirty="0"/>
              <a:t>Linearity</a:t>
            </a:r>
          </a:p>
        </p:txBody>
      </p:sp>
      <p:sp>
        <p:nvSpPr>
          <p:cNvPr id="4" name="object 4"/>
          <p:cNvSpPr txBox="1"/>
          <p:nvPr/>
        </p:nvSpPr>
        <p:spPr>
          <a:xfrm>
            <a:off x="929178" y="1525154"/>
            <a:ext cx="8953500" cy="2308860"/>
          </a:xfrm>
          <a:prstGeom prst="rect">
            <a:avLst/>
          </a:prstGeom>
        </p:spPr>
        <p:txBody>
          <a:bodyPr vert="horz" wrap="square" lIns="0" tIns="33020" rIns="0" bIns="0" rtlCol="0">
            <a:spAutoFit/>
          </a:bodyPr>
          <a:lstStyle/>
          <a:p>
            <a:pPr marL="354965" marR="5080" indent="-342900">
              <a:lnSpc>
                <a:spcPts val="3800"/>
              </a:lnSpc>
              <a:spcBef>
                <a:spcPts val="260"/>
              </a:spcBef>
              <a:buChar char="•"/>
              <a:tabLst>
                <a:tab pos="354965" algn="l"/>
                <a:tab pos="355600" algn="l"/>
              </a:tabLst>
            </a:pPr>
            <a:r>
              <a:rPr sz="3200" dirty="0">
                <a:solidFill>
                  <a:srgbClr val="3333CC"/>
                </a:solidFill>
                <a:latin typeface="Arial"/>
                <a:cs typeface="Arial"/>
              </a:rPr>
              <a:t>ReLU based on principle </a:t>
            </a:r>
            <a:r>
              <a:rPr sz="3200" spc="-5" dirty="0">
                <a:solidFill>
                  <a:srgbClr val="3333CC"/>
                </a:solidFill>
                <a:latin typeface="Arial"/>
                <a:cs typeface="Arial"/>
              </a:rPr>
              <a:t>that </a:t>
            </a:r>
            <a:r>
              <a:rPr sz="3200" dirty="0">
                <a:solidFill>
                  <a:srgbClr val="3333CC"/>
                </a:solidFill>
                <a:latin typeface="Arial"/>
                <a:cs typeface="Arial"/>
              </a:rPr>
              <a:t>models are</a:t>
            </a:r>
            <a:r>
              <a:rPr sz="3200" spc="-95" dirty="0">
                <a:solidFill>
                  <a:srgbClr val="3333CC"/>
                </a:solidFill>
                <a:latin typeface="Arial"/>
                <a:cs typeface="Arial"/>
              </a:rPr>
              <a:t> </a:t>
            </a:r>
            <a:r>
              <a:rPr sz="3200" dirty="0">
                <a:solidFill>
                  <a:srgbClr val="3333CC"/>
                </a:solidFill>
                <a:latin typeface="Arial"/>
                <a:cs typeface="Arial"/>
              </a:rPr>
              <a:t>easier  </a:t>
            </a:r>
            <a:r>
              <a:rPr sz="3200" spc="-5" dirty="0">
                <a:solidFill>
                  <a:srgbClr val="3333CC"/>
                </a:solidFill>
                <a:latin typeface="Arial"/>
                <a:cs typeface="Arial"/>
              </a:rPr>
              <a:t>to optimize </a:t>
            </a:r>
            <a:r>
              <a:rPr sz="3200" dirty="0">
                <a:solidFill>
                  <a:srgbClr val="3333CC"/>
                </a:solidFill>
                <a:latin typeface="Arial"/>
                <a:cs typeface="Arial"/>
              </a:rPr>
              <a:t>if </a:t>
            </a:r>
            <a:r>
              <a:rPr lang="en-US" sz="3200" dirty="0">
                <a:solidFill>
                  <a:srgbClr val="3333CC"/>
                </a:solidFill>
                <a:latin typeface="Arial"/>
                <a:cs typeface="Arial"/>
              </a:rPr>
              <a:t>their </a:t>
            </a:r>
            <a:r>
              <a:rPr sz="3200" dirty="0">
                <a:solidFill>
                  <a:srgbClr val="3333CC"/>
                </a:solidFill>
                <a:latin typeface="Arial"/>
                <a:cs typeface="Arial"/>
              </a:rPr>
              <a:t>behavior </a:t>
            </a:r>
            <a:r>
              <a:rPr lang="en-US" sz="3200" dirty="0">
                <a:solidFill>
                  <a:srgbClr val="3333CC"/>
                </a:solidFill>
                <a:latin typeface="Arial"/>
                <a:cs typeface="Arial"/>
              </a:rPr>
              <a:t>is </a:t>
            </a:r>
            <a:r>
              <a:rPr sz="3200" dirty="0">
                <a:solidFill>
                  <a:srgbClr val="3333CC"/>
                </a:solidFill>
                <a:latin typeface="Arial"/>
                <a:cs typeface="Arial"/>
              </a:rPr>
              <a:t>closer </a:t>
            </a:r>
            <a:r>
              <a:rPr sz="3200" spc="-5" dirty="0">
                <a:solidFill>
                  <a:srgbClr val="3333CC"/>
                </a:solidFill>
                <a:latin typeface="Arial"/>
                <a:cs typeface="Arial"/>
              </a:rPr>
              <a:t>to</a:t>
            </a:r>
            <a:r>
              <a:rPr sz="3200" spc="-20" dirty="0">
                <a:solidFill>
                  <a:srgbClr val="3333CC"/>
                </a:solidFill>
                <a:latin typeface="Arial"/>
                <a:cs typeface="Arial"/>
              </a:rPr>
              <a:t> </a:t>
            </a:r>
            <a:r>
              <a:rPr sz="3200" dirty="0">
                <a:solidFill>
                  <a:srgbClr val="3333CC"/>
                </a:solidFill>
                <a:latin typeface="Arial"/>
                <a:cs typeface="Arial"/>
              </a:rPr>
              <a:t>linear</a:t>
            </a:r>
            <a:endParaRPr sz="3200" dirty="0">
              <a:latin typeface="Arial"/>
              <a:cs typeface="Arial"/>
            </a:endParaRPr>
          </a:p>
          <a:p>
            <a:pPr marL="755650" lvl="1" indent="-286385">
              <a:lnSpc>
                <a:spcPct val="100000"/>
              </a:lnSpc>
              <a:spcBef>
                <a:spcPts val="509"/>
              </a:spcBef>
              <a:buChar char="–"/>
              <a:tabLst>
                <a:tab pos="755650" algn="l"/>
              </a:tabLst>
            </a:pPr>
            <a:r>
              <a:rPr sz="2800" dirty="0">
                <a:solidFill>
                  <a:srgbClr val="336600"/>
                </a:solidFill>
                <a:latin typeface="Arial"/>
                <a:cs typeface="Arial"/>
              </a:rPr>
              <a:t>Principle applies </a:t>
            </a:r>
            <a:r>
              <a:rPr lang="en-US" sz="2800" dirty="0">
                <a:solidFill>
                  <a:srgbClr val="336600"/>
                </a:solidFill>
                <a:latin typeface="Arial"/>
                <a:cs typeface="Arial"/>
              </a:rPr>
              <a:t>beyond</a:t>
            </a:r>
            <a:r>
              <a:rPr sz="2800" dirty="0">
                <a:solidFill>
                  <a:srgbClr val="336600"/>
                </a:solidFill>
                <a:latin typeface="Arial"/>
                <a:cs typeface="Arial"/>
              </a:rPr>
              <a:t> deep linear</a:t>
            </a:r>
            <a:r>
              <a:rPr sz="2800" spc="-40" dirty="0">
                <a:solidFill>
                  <a:srgbClr val="336600"/>
                </a:solidFill>
                <a:latin typeface="Arial"/>
                <a:cs typeface="Arial"/>
              </a:rPr>
              <a:t> </a:t>
            </a:r>
            <a:r>
              <a:rPr sz="2800" spc="-5" dirty="0">
                <a:solidFill>
                  <a:srgbClr val="336600"/>
                </a:solidFill>
                <a:latin typeface="Arial"/>
                <a:cs typeface="Arial"/>
              </a:rPr>
              <a:t>networks</a:t>
            </a:r>
            <a:endParaRPr sz="2800" dirty="0">
              <a:latin typeface="Arial"/>
              <a:cs typeface="Arial"/>
            </a:endParaRPr>
          </a:p>
          <a:p>
            <a:pPr marL="1155065" marR="961390" lvl="2" indent="-228600">
              <a:lnSpc>
                <a:spcPts val="2820"/>
              </a:lnSpc>
              <a:spcBef>
                <a:spcPts val="790"/>
              </a:spcBef>
              <a:buChar char="•"/>
              <a:tabLst>
                <a:tab pos="1155700" algn="l"/>
              </a:tabLst>
            </a:pPr>
            <a:r>
              <a:rPr sz="2400" dirty="0">
                <a:solidFill>
                  <a:srgbClr val="660066"/>
                </a:solidFill>
                <a:latin typeface="Arial"/>
                <a:cs typeface="Arial"/>
              </a:rPr>
              <a:t>Recurrent </a:t>
            </a:r>
            <a:r>
              <a:rPr sz="2400" spc="-5" dirty="0">
                <a:solidFill>
                  <a:srgbClr val="660066"/>
                </a:solidFill>
                <a:latin typeface="Arial"/>
                <a:cs typeface="Arial"/>
              </a:rPr>
              <a:t>networks </a:t>
            </a:r>
            <a:r>
              <a:rPr sz="2400" dirty="0">
                <a:solidFill>
                  <a:srgbClr val="660066"/>
                </a:solidFill>
                <a:latin typeface="Arial"/>
                <a:cs typeface="Arial"/>
              </a:rPr>
              <a:t>can learn </a:t>
            </a:r>
            <a:r>
              <a:rPr sz="2400" spc="-5" dirty="0">
                <a:solidFill>
                  <a:srgbClr val="660066"/>
                </a:solidFill>
                <a:latin typeface="Arial"/>
                <a:cs typeface="Arial"/>
              </a:rPr>
              <a:t>from </a:t>
            </a:r>
            <a:r>
              <a:rPr sz="2400" dirty="0">
                <a:solidFill>
                  <a:srgbClr val="660066"/>
                </a:solidFill>
                <a:latin typeface="Arial"/>
                <a:cs typeface="Arial"/>
              </a:rPr>
              <a:t>sequences</a:t>
            </a:r>
            <a:r>
              <a:rPr sz="2400" spc="-60" dirty="0">
                <a:solidFill>
                  <a:srgbClr val="660066"/>
                </a:solidFill>
                <a:latin typeface="Arial"/>
                <a:cs typeface="Arial"/>
              </a:rPr>
              <a:t> </a:t>
            </a:r>
            <a:r>
              <a:rPr sz="2400" dirty="0">
                <a:solidFill>
                  <a:srgbClr val="660066"/>
                </a:solidFill>
                <a:latin typeface="Arial"/>
                <a:cs typeface="Arial"/>
              </a:rPr>
              <a:t>and  produce a sequence of </a:t>
            </a:r>
            <a:r>
              <a:rPr sz="2400" spc="-5" dirty="0">
                <a:solidFill>
                  <a:srgbClr val="660066"/>
                </a:solidFill>
                <a:latin typeface="Arial"/>
                <a:cs typeface="Arial"/>
              </a:rPr>
              <a:t>states </a:t>
            </a:r>
            <a:r>
              <a:rPr sz="2400" dirty="0">
                <a:solidFill>
                  <a:srgbClr val="660066"/>
                </a:solidFill>
                <a:latin typeface="Arial"/>
                <a:cs typeface="Arial"/>
              </a:rPr>
              <a:t>and</a:t>
            </a:r>
            <a:r>
              <a:rPr sz="2400" spc="-25" dirty="0">
                <a:solidFill>
                  <a:srgbClr val="660066"/>
                </a:solidFill>
                <a:latin typeface="Arial"/>
                <a:cs typeface="Arial"/>
              </a:rPr>
              <a:t> </a:t>
            </a:r>
            <a:r>
              <a:rPr sz="2400" spc="-5" dirty="0">
                <a:solidFill>
                  <a:srgbClr val="660066"/>
                </a:solidFill>
                <a:latin typeface="Arial"/>
                <a:cs typeface="Arial"/>
              </a:rPr>
              <a:t>outputs</a:t>
            </a:r>
            <a:endParaRPr sz="2400" dirty="0">
              <a:latin typeface="Arial"/>
              <a:cs typeface="Arial"/>
            </a:endParaRPr>
          </a:p>
        </p:txBody>
      </p:sp>
      <p:sp>
        <p:nvSpPr>
          <p:cNvPr id="5" name="object 5"/>
          <p:cNvSpPr txBox="1"/>
          <p:nvPr/>
        </p:nvSpPr>
        <p:spPr>
          <a:xfrm>
            <a:off x="1818177" y="5421006"/>
            <a:ext cx="8117840" cy="1425575"/>
          </a:xfrm>
          <a:prstGeom prst="rect">
            <a:avLst/>
          </a:prstGeom>
        </p:spPr>
        <p:txBody>
          <a:bodyPr vert="horz" wrap="square" lIns="0" tIns="6985" rIns="0" bIns="0" rtlCol="0">
            <a:spAutoFit/>
          </a:bodyPr>
          <a:lstStyle/>
          <a:p>
            <a:pPr marL="266700" marR="1047750" indent="-228600">
              <a:lnSpc>
                <a:spcPct val="101499"/>
              </a:lnSpc>
              <a:spcBef>
                <a:spcPts val="55"/>
              </a:spcBef>
              <a:buChar char="•"/>
              <a:tabLst>
                <a:tab pos="266700" algn="l"/>
              </a:tabLst>
            </a:pPr>
            <a:r>
              <a:rPr lang="en-US" sz="2400" spc="-5" dirty="0">
                <a:solidFill>
                  <a:srgbClr val="660066"/>
                </a:solidFill>
                <a:latin typeface="Arial"/>
                <a:cs typeface="Arial"/>
              </a:rPr>
              <a:t>Also w</a:t>
            </a:r>
            <a:r>
              <a:rPr sz="2400" spc="-5" dirty="0">
                <a:solidFill>
                  <a:srgbClr val="660066"/>
                </a:solidFill>
                <a:latin typeface="Arial"/>
                <a:cs typeface="Arial"/>
              </a:rPr>
              <a:t>hen training </a:t>
            </a:r>
            <a:r>
              <a:rPr sz="2400" dirty="0">
                <a:solidFill>
                  <a:srgbClr val="660066"/>
                </a:solidFill>
                <a:latin typeface="Arial"/>
                <a:cs typeface="Arial"/>
              </a:rPr>
              <a:t>need </a:t>
            </a:r>
            <a:r>
              <a:rPr sz="2400" spc="-5" dirty="0">
                <a:solidFill>
                  <a:srgbClr val="660066"/>
                </a:solidFill>
                <a:latin typeface="Arial"/>
                <a:cs typeface="Arial"/>
              </a:rPr>
              <a:t>to propagate information  through </a:t>
            </a:r>
            <a:r>
              <a:rPr sz="2400" dirty="0">
                <a:solidFill>
                  <a:srgbClr val="660066"/>
                </a:solidFill>
                <a:latin typeface="Arial"/>
                <a:cs typeface="Arial"/>
              </a:rPr>
              <a:t>several </a:t>
            </a:r>
            <a:r>
              <a:rPr sz="2400" spc="-5" dirty="0">
                <a:solidFill>
                  <a:srgbClr val="660066"/>
                </a:solidFill>
                <a:latin typeface="Arial"/>
                <a:cs typeface="Arial"/>
              </a:rPr>
              <a:t>steps</a:t>
            </a:r>
            <a:endParaRPr sz="2400" dirty="0">
              <a:latin typeface="Arial"/>
              <a:cs typeface="Arial"/>
            </a:endParaRPr>
          </a:p>
          <a:p>
            <a:pPr marL="723900" marR="30480" indent="-228600">
              <a:lnSpc>
                <a:spcPct val="100800"/>
              </a:lnSpc>
              <a:spcBef>
                <a:spcPts val="380"/>
              </a:spcBef>
            </a:pPr>
            <a:r>
              <a:rPr sz="2000" dirty="0">
                <a:latin typeface="Arial"/>
                <a:cs typeface="Arial"/>
              </a:rPr>
              <a:t>– </a:t>
            </a:r>
            <a:r>
              <a:rPr lang="en-US" sz="2000" spc="-5" dirty="0">
                <a:latin typeface="Arial"/>
                <a:cs typeface="Arial"/>
              </a:rPr>
              <a:t>M</a:t>
            </a:r>
            <a:r>
              <a:rPr sz="2000" dirty="0">
                <a:latin typeface="Arial"/>
                <a:cs typeface="Arial"/>
              </a:rPr>
              <a:t>uch easier </a:t>
            </a:r>
            <a:r>
              <a:rPr lang="en-US" sz="2000" dirty="0">
                <a:latin typeface="Arial"/>
                <a:cs typeface="Arial"/>
              </a:rPr>
              <a:t>for</a:t>
            </a:r>
            <a:r>
              <a:rPr sz="2000" dirty="0">
                <a:latin typeface="Arial"/>
                <a:cs typeface="Arial"/>
              </a:rPr>
              <a:t> some linear </a:t>
            </a:r>
            <a:r>
              <a:rPr sz="2000" spc="-5" dirty="0">
                <a:latin typeface="Arial"/>
                <a:cs typeface="Arial"/>
              </a:rPr>
              <a:t>computations </a:t>
            </a:r>
            <a:r>
              <a:rPr lang="en-US" sz="2000" spc="-5" dirty="0">
                <a:latin typeface="Arial"/>
                <a:cs typeface="Arial"/>
              </a:rPr>
              <a:t>where</a:t>
            </a:r>
            <a:r>
              <a:rPr sz="2000" spc="-5" dirty="0">
                <a:latin typeface="Arial"/>
                <a:cs typeface="Arial"/>
              </a:rPr>
              <a:t> </a:t>
            </a:r>
            <a:r>
              <a:rPr sz="2000" dirty="0">
                <a:latin typeface="Arial"/>
                <a:cs typeface="Arial"/>
              </a:rPr>
              <a:t>some  </a:t>
            </a:r>
            <a:r>
              <a:rPr sz="2000" spc="-5" dirty="0">
                <a:latin typeface="Arial"/>
                <a:cs typeface="Arial"/>
              </a:rPr>
              <a:t>directional derivatives </a:t>
            </a:r>
            <a:r>
              <a:rPr lang="en-US" sz="2000" spc="-5" dirty="0">
                <a:latin typeface="Arial"/>
                <a:cs typeface="Arial"/>
              </a:rPr>
              <a:t>are of</a:t>
            </a:r>
            <a:r>
              <a:rPr sz="2000" dirty="0">
                <a:latin typeface="Arial"/>
                <a:cs typeface="Arial"/>
              </a:rPr>
              <a:t> </a:t>
            </a:r>
            <a:r>
              <a:rPr sz="2000" spc="-5" dirty="0">
                <a:latin typeface="Arial"/>
                <a:cs typeface="Arial"/>
              </a:rPr>
              <a:t>magnitude </a:t>
            </a:r>
            <a:r>
              <a:rPr sz="2000" dirty="0">
                <a:latin typeface="Arial"/>
                <a:cs typeface="Arial"/>
              </a:rPr>
              <a:t>near 1 </a:t>
            </a:r>
          </a:p>
        </p:txBody>
      </p:sp>
      <p:sp>
        <p:nvSpPr>
          <p:cNvPr id="6" name="object 6"/>
          <p:cNvSpPr/>
          <p:nvPr/>
        </p:nvSpPr>
        <p:spPr>
          <a:xfrm>
            <a:off x="4127037" y="4006734"/>
            <a:ext cx="2943223" cy="13208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22275" y="4001972"/>
            <a:ext cx="2952750" cy="1330325"/>
          </a:xfrm>
          <a:custGeom>
            <a:avLst/>
            <a:gdLst/>
            <a:ahLst/>
            <a:cxnLst/>
            <a:rect l="l" t="t" r="r" b="b"/>
            <a:pathLst>
              <a:path w="2952750" h="1330325">
                <a:moveTo>
                  <a:pt x="0" y="0"/>
                </a:moveTo>
                <a:lnTo>
                  <a:pt x="2952749" y="0"/>
                </a:lnTo>
                <a:lnTo>
                  <a:pt x="2952749" y="1330324"/>
                </a:lnTo>
                <a:lnTo>
                  <a:pt x="0" y="1330324"/>
                </a:lnTo>
                <a:lnTo>
                  <a:pt x="0" y="0"/>
                </a:lnTo>
                <a:close/>
              </a:path>
            </a:pathLst>
          </a:custGeom>
          <a:ln w="9524">
            <a:solidFill>
              <a:srgbClr val="000000"/>
            </a:solidFill>
          </a:ln>
        </p:spPr>
        <p:txBody>
          <a:bodyPr wrap="square" lIns="0" tIns="0" rIns="0" bIns="0" rtlCol="0"/>
          <a:lstStyle/>
          <a:p>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162132" y="382154"/>
            <a:ext cx="4373880" cy="695960"/>
          </a:xfrm>
          <a:prstGeom prst="rect">
            <a:avLst/>
          </a:prstGeom>
        </p:spPr>
        <p:txBody>
          <a:bodyPr vert="horz" wrap="square" lIns="0" tIns="12700" rIns="0" bIns="0" rtlCol="0">
            <a:spAutoFit/>
          </a:bodyPr>
          <a:lstStyle/>
          <a:p>
            <a:pPr marL="12700">
              <a:lnSpc>
                <a:spcPct val="100000"/>
              </a:lnSpc>
              <a:spcBef>
                <a:spcPts val="100"/>
              </a:spcBef>
              <a:tabLst>
                <a:tab pos="2870200" algn="l"/>
              </a:tabLst>
            </a:pPr>
            <a:r>
              <a:rPr dirty="0"/>
              <a:t>Lineari</a:t>
            </a:r>
            <a:r>
              <a:rPr spc="-5" dirty="0"/>
              <a:t>t</a:t>
            </a:r>
            <a:r>
              <a:rPr dirty="0"/>
              <a:t>y</a:t>
            </a:r>
            <a:r>
              <a:rPr spc="-5" dirty="0"/>
              <a:t> </a:t>
            </a:r>
            <a:r>
              <a:rPr dirty="0"/>
              <a:t>in	LS</a:t>
            </a:r>
            <a:r>
              <a:rPr spc="-5" dirty="0"/>
              <a:t>T</a:t>
            </a:r>
            <a:r>
              <a:rPr dirty="0"/>
              <a:t>M</a:t>
            </a:r>
          </a:p>
        </p:txBody>
      </p:sp>
      <p:sp>
        <p:nvSpPr>
          <p:cNvPr id="5" name="object 5"/>
          <p:cNvSpPr/>
          <p:nvPr/>
        </p:nvSpPr>
        <p:spPr>
          <a:xfrm>
            <a:off x="3212637" y="2787535"/>
            <a:ext cx="2681287" cy="312419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900977" y="6020954"/>
            <a:ext cx="421005" cy="441959"/>
          </a:xfrm>
          <a:prstGeom prst="rect">
            <a:avLst/>
          </a:prstGeom>
        </p:spPr>
        <p:txBody>
          <a:bodyPr vert="horz" wrap="square" lIns="0" tIns="27940" rIns="0" bIns="0" rtlCol="0">
            <a:spAutoFit/>
          </a:bodyPr>
          <a:lstStyle/>
          <a:p>
            <a:pPr marL="12700" marR="5080">
              <a:lnSpc>
                <a:spcPts val="1600"/>
              </a:lnSpc>
              <a:spcBef>
                <a:spcPts val="220"/>
              </a:spcBef>
            </a:pPr>
            <a:r>
              <a:rPr sz="1400" dirty="0">
                <a:solidFill>
                  <a:srgbClr val="660066"/>
                </a:solidFill>
                <a:latin typeface="Arial"/>
                <a:cs typeface="Arial"/>
              </a:rPr>
              <a:t>Input  </a:t>
            </a:r>
            <a:r>
              <a:rPr sz="1400" spc="-5" dirty="0">
                <a:solidFill>
                  <a:srgbClr val="660066"/>
                </a:solidFill>
                <a:latin typeface="Arial"/>
                <a:cs typeface="Arial"/>
              </a:rPr>
              <a:t>gate</a:t>
            </a:r>
            <a:endParaRPr sz="1400">
              <a:latin typeface="Arial"/>
              <a:cs typeface="Arial"/>
            </a:endParaRPr>
          </a:p>
        </p:txBody>
      </p:sp>
      <p:sp>
        <p:nvSpPr>
          <p:cNvPr id="7" name="object 7"/>
          <p:cNvSpPr txBox="1"/>
          <p:nvPr/>
        </p:nvSpPr>
        <p:spPr>
          <a:xfrm>
            <a:off x="2757977" y="6020954"/>
            <a:ext cx="915035" cy="441959"/>
          </a:xfrm>
          <a:prstGeom prst="rect">
            <a:avLst/>
          </a:prstGeom>
        </p:spPr>
        <p:txBody>
          <a:bodyPr vert="horz" wrap="square" lIns="0" tIns="27940" rIns="0" bIns="0" rtlCol="0">
            <a:spAutoFit/>
          </a:bodyPr>
          <a:lstStyle/>
          <a:p>
            <a:pPr marL="12700" marR="5080">
              <a:lnSpc>
                <a:spcPts val="1600"/>
              </a:lnSpc>
              <a:spcBef>
                <a:spcPts val="220"/>
              </a:spcBef>
            </a:pPr>
            <a:r>
              <a:rPr sz="1400" spc="-5" dirty="0">
                <a:solidFill>
                  <a:srgbClr val="660066"/>
                </a:solidFill>
                <a:latin typeface="Arial"/>
                <a:cs typeface="Arial"/>
              </a:rPr>
              <a:t>Conditional  </a:t>
            </a:r>
            <a:r>
              <a:rPr sz="1400" dirty="0">
                <a:solidFill>
                  <a:srgbClr val="660066"/>
                </a:solidFill>
                <a:latin typeface="Arial"/>
                <a:cs typeface="Arial"/>
              </a:rPr>
              <a:t>Input</a:t>
            </a:r>
            <a:endParaRPr sz="1400">
              <a:latin typeface="Arial"/>
              <a:cs typeface="Arial"/>
            </a:endParaRPr>
          </a:p>
        </p:txBody>
      </p:sp>
      <p:sp>
        <p:nvSpPr>
          <p:cNvPr id="8" name="object 8"/>
          <p:cNvSpPr txBox="1"/>
          <p:nvPr/>
        </p:nvSpPr>
        <p:spPr>
          <a:xfrm>
            <a:off x="4662977" y="6020954"/>
            <a:ext cx="539750" cy="441959"/>
          </a:xfrm>
          <a:prstGeom prst="rect">
            <a:avLst/>
          </a:prstGeom>
        </p:spPr>
        <p:txBody>
          <a:bodyPr vert="horz" wrap="square" lIns="0" tIns="27940" rIns="0" bIns="0" rtlCol="0">
            <a:spAutoFit/>
          </a:bodyPr>
          <a:lstStyle/>
          <a:p>
            <a:pPr marL="12700" marR="5080">
              <a:lnSpc>
                <a:spcPts val="1600"/>
              </a:lnSpc>
              <a:spcBef>
                <a:spcPts val="220"/>
              </a:spcBef>
            </a:pPr>
            <a:r>
              <a:rPr sz="1400" spc="-5" dirty="0">
                <a:solidFill>
                  <a:srgbClr val="660066"/>
                </a:solidFill>
                <a:latin typeface="Arial"/>
                <a:cs typeface="Arial"/>
              </a:rPr>
              <a:t>F</a:t>
            </a:r>
            <a:r>
              <a:rPr sz="1400" dirty="0">
                <a:solidFill>
                  <a:srgbClr val="660066"/>
                </a:solidFill>
                <a:latin typeface="Arial"/>
                <a:cs typeface="Arial"/>
              </a:rPr>
              <a:t>orget  </a:t>
            </a:r>
            <a:r>
              <a:rPr sz="1400" spc="-5" dirty="0">
                <a:solidFill>
                  <a:srgbClr val="660066"/>
                </a:solidFill>
                <a:latin typeface="Arial"/>
                <a:cs typeface="Arial"/>
              </a:rPr>
              <a:t>gate</a:t>
            </a:r>
            <a:endParaRPr sz="1400">
              <a:latin typeface="Arial"/>
              <a:cs typeface="Arial"/>
            </a:endParaRPr>
          </a:p>
        </p:txBody>
      </p:sp>
      <p:sp>
        <p:nvSpPr>
          <p:cNvPr id="9" name="object 9"/>
          <p:cNvSpPr txBox="1"/>
          <p:nvPr/>
        </p:nvSpPr>
        <p:spPr>
          <a:xfrm>
            <a:off x="5424977" y="6020954"/>
            <a:ext cx="559435" cy="441959"/>
          </a:xfrm>
          <a:prstGeom prst="rect">
            <a:avLst/>
          </a:prstGeom>
        </p:spPr>
        <p:txBody>
          <a:bodyPr vert="horz" wrap="square" lIns="0" tIns="27940" rIns="0" bIns="0" rtlCol="0">
            <a:spAutoFit/>
          </a:bodyPr>
          <a:lstStyle/>
          <a:p>
            <a:pPr marL="12700" marR="5080">
              <a:lnSpc>
                <a:spcPts val="1600"/>
              </a:lnSpc>
              <a:spcBef>
                <a:spcPts val="220"/>
              </a:spcBef>
            </a:pPr>
            <a:r>
              <a:rPr sz="1400" dirty="0">
                <a:solidFill>
                  <a:srgbClr val="660066"/>
                </a:solidFill>
                <a:latin typeface="Arial"/>
                <a:cs typeface="Arial"/>
              </a:rPr>
              <a:t>Output  </a:t>
            </a:r>
            <a:r>
              <a:rPr sz="1400" spc="-5" dirty="0">
                <a:solidFill>
                  <a:srgbClr val="660066"/>
                </a:solidFill>
                <a:latin typeface="Arial"/>
                <a:cs typeface="Arial"/>
              </a:rPr>
              <a:t>gate</a:t>
            </a:r>
            <a:endParaRPr sz="1400">
              <a:latin typeface="Arial"/>
              <a:cs typeface="Arial"/>
            </a:endParaRPr>
          </a:p>
        </p:txBody>
      </p:sp>
      <p:sp>
        <p:nvSpPr>
          <p:cNvPr id="10" name="object 10"/>
          <p:cNvSpPr txBox="1"/>
          <p:nvPr/>
        </p:nvSpPr>
        <p:spPr>
          <a:xfrm>
            <a:off x="2141075" y="5297372"/>
            <a:ext cx="1000125" cy="314325"/>
          </a:xfrm>
          <a:prstGeom prst="rect">
            <a:avLst/>
          </a:prstGeom>
          <a:ln w="9524">
            <a:solidFill>
              <a:srgbClr val="000000"/>
            </a:solidFill>
          </a:ln>
        </p:spPr>
        <p:txBody>
          <a:bodyPr vert="horz" wrap="square" lIns="0" tIns="0" rIns="0" bIns="0" rtlCol="0">
            <a:spAutoFit/>
          </a:bodyPr>
          <a:lstStyle/>
          <a:p>
            <a:pPr marL="17145">
              <a:lnSpc>
                <a:spcPts val="1895"/>
              </a:lnSpc>
            </a:pPr>
            <a:r>
              <a:rPr sz="1200" i="1" spc="30" dirty="0">
                <a:latin typeface="Cambria"/>
                <a:cs typeface="Cambria"/>
              </a:rPr>
              <a:t>y</a:t>
            </a:r>
            <a:r>
              <a:rPr sz="1200" i="1" spc="105" dirty="0">
                <a:latin typeface="Cambria"/>
                <a:cs typeface="Cambria"/>
              </a:rPr>
              <a:t> </a:t>
            </a:r>
            <a:r>
              <a:rPr sz="1200" spc="110" dirty="0">
                <a:latin typeface="Segoe UI Symbol"/>
                <a:cs typeface="Segoe UI Symbol"/>
              </a:rPr>
              <a:t>=</a:t>
            </a:r>
            <a:r>
              <a:rPr sz="1200" spc="-35" dirty="0">
                <a:latin typeface="Segoe UI Symbol"/>
                <a:cs typeface="Segoe UI Symbol"/>
              </a:rPr>
              <a:t> </a:t>
            </a:r>
            <a:r>
              <a:rPr sz="1200" i="1" spc="145" dirty="0">
                <a:latin typeface="Calibri"/>
                <a:cs typeface="Calibri"/>
              </a:rPr>
              <a:t>σ</a:t>
            </a:r>
            <a:r>
              <a:rPr sz="2700" spc="-104" baseline="-4629" dirty="0">
                <a:latin typeface="Segoe UI Symbol"/>
                <a:cs typeface="Segoe UI Symbol"/>
              </a:rPr>
              <a:t>(</a:t>
            </a:r>
            <a:r>
              <a:rPr sz="2700" spc="480" baseline="-7716" dirty="0">
                <a:latin typeface="Segoe UI Symbol"/>
                <a:cs typeface="Segoe UI Symbol"/>
              </a:rPr>
              <a:t>∑</a:t>
            </a:r>
            <a:r>
              <a:rPr sz="1200" i="1" spc="-80" dirty="0">
                <a:latin typeface="Cambria"/>
                <a:cs typeface="Cambria"/>
              </a:rPr>
              <a:t>w</a:t>
            </a:r>
            <a:r>
              <a:rPr sz="1050" i="1" spc="82" baseline="-35714" dirty="0">
                <a:latin typeface="Cambria"/>
                <a:cs typeface="Cambria"/>
              </a:rPr>
              <a:t>i</a:t>
            </a:r>
            <a:r>
              <a:rPr sz="1200" i="1" spc="55" dirty="0">
                <a:latin typeface="Cambria"/>
                <a:cs typeface="Cambria"/>
              </a:rPr>
              <a:t>x</a:t>
            </a:r>
            <a:r>
              <a:rPr sz="1050" i="1" spc="30" baseline="-35714" dirty="0">
                <a:latin typeface="Cambria"/>
                <a:cs typeface="Cambria"/>
              </a:rPr>
              <a:t>i</a:t>
            </a:r>
            <a:r>
              <a:rPr sz="1050" i="1" baseline="-35714" dirty="0">
                <a:latin typeface="Cambria"/>
                <a:cs typeface="Cambria"/>
              </a:rPr>
              <a:t> </a:t>
            </a:r>
            <a:r>
              <a:rPr sz="2700" spc="-120" baseline="-4629" dirty="0">
                <a:latin typeface="Segoe UI Symbol"/>
                <a:cs typeface="Segoe UI Symbol"/>
              </a:rPr>
              <a:t>)</a:t>
            </a:r>
            <a:endParaRPr sz="2700" baseline="-4629">
              <a:latin typeface="Segoe UI Symbol"/>
              <a:cs typeface="Segoe UI Symbol"/>
            </a:endParaRPr>
          </a:p>
        </p:txBody>
      </p:sp>
      <p:sp>
        <p:nvSpPr>
          <p:cNvPr id="11" name="object 11"/>
          <p:cNvSpPr txBox="1"/>
          <p:nvPr/>
        </p:nvSpPr>
        <p:spPr>
          <a:xfrm>
            <a:off x="2445875" y="4630622"/>
            <a:ext cx="631825" cy="276225"/>
          </a:xfrm>
          <a:prstGeom prst="rect">
            <a:avLst/>
          </a:prstGeom>
          <a:ln w="9524">
            <a:solidFill>
              <a:srgbClr val="000000"/>
            </a:solidFill>
          </a:ln>
        </p:spPr>
        <p:txBody>
          <a:bodyPr vert="horz" wrap="square" lIns="0" tIns="0" rIns="0" bIns="0" rtlCol="0">
            <a:spAutoFit/>
          </a:bodyPr>
          <a:lstStyle/>
          <a:p>
            <a:pPr marL="17145">
              <a:lnSpc>
                <a:spcPts val="1800"/>
              </a:lnSpc>
            </a:pPr>
            <a:r>
              <a:rPr sz="1200" i="1" spc="30" dirty="0">
                <a:latin typeface="Cambria"/>
                <a:cs typeface="Cambria"/>
              </a:rPr>
              <a:t>y</a:t>
            </a:r>
            <a:r>
              <a:rPr sz="1200" i="1" spc="105" dirty="0">
                <a:latin typeface="Cambria"/>
                <a:cs typeface="Cambria"/>
              </a:rPr>
              <a:t> </a:t>
            </a:r>
            <a:r>
              <a:rPr sz="1200" spc="110" dirty="0">
                <a:latin typeface="Segoe UI Symbol"/>
                <a:cs typeface="Segoe UI Symbol"/>
              </a:rPr>
              <a:t>=</a:t>
            </a:r>
            <a:r>
              <a:rPr sz="1200" spc="-60" dirty="0">
                <a:latin typeface="Segoe UI Symbol"/>
                <a:cs typeface="Segoe UI Symbol"/>
              </a:rPr>
              <a:t> </a:t>
            </a:r>
            <a:r>
              <a:rPr sz="2700" spc="104" baseline="-9259" dirty="0">
                <a:latin typeface="Segoe UI Symbol"/>
                <a:cs typeface="Segoe UI Symbol"/>
              </a:rPr>
              <a:t>∏</a:t>
            </a:r>
            <a:r>
              <a:rPr sz="1200" i="1" spc="55" dirty="0">
                <a:latin typeface="Cambria"/>
                <a:cs typeface="Cambria"/>
              </a:rPr>
              <a:t>x</a:t>
            </a:r>
            <a:r>
              <a:rPr sz="1050" i="1" spc="30" baseline="-35714" dirty="0">
                <a:latin typeface="Cambria"/>
                <a:cs typeface="Cambria"/>
              </a:rPr>
              <a:t>i</a:t>
            </a:r>
            <a:endParaRPr sz="1050" baseline="-35714">
              <a:latin typeface="Cambria"/>
              <a:cs typeface="Cambria"/>
            </a:endParaRPr>
          </a:p>
        </p:txBody>
      </p:sp>
      <p:sp>
        <p:nvSpPr>
          <p:cNvPr id="12" name="object 12"/>
          <p:cNvSpPr txBox="1"/>
          <p:nvPr/>
        </p:nvSpPr>
        <p:spPr>
          <a:xfrm>
            <a:off x="2249025" y="3944822"/>
            <a:ext cx="784225" cy="276225"/>
          </a:xfrm>
          <a:prstGeom prst="rect">
            <a:avLst/>
          </a:prstGeom>
          <a:ln w="9524">
            <a:solidFill>
              <a:srgbClr val="000000"/>
            </a:solidFill>
          </a:ln>
        </p:spPr>
        <p:txBody>
          <a:bodyPr vert="horz" wrap="square" lIns="0" tIns="0" rIns="0" bIns="0" rtlCol="0">
            <a:spAutoFit/>
          </a:bodyPr>
          <a:lstStyle/>
          <a:p>
            <a:pPr marL="17145">
              <a:lnSpc>
                <a:spcPts val="1795"/>
              </a:lnSpc>
            </a:pPr>
            <a:r>
              <a:rPr sz="1200" i="1" spc="30" dirty="0">
                <a:latin typeface="Cambria"/>
                <a:cs typeface="Cambria"/>
              </a:rPr>
              <a:t>y</a:t>
            </a:r>
            <a:r>
              <a:rPr sz="1200" i="1" spc="105" dirty="0">
                <a:latin typeface="Cambria"/>
                <a:cs typeface="Cambria"/>
              </a:rPr>
              <a:t> </a:t>
            </a:r>
            <a:r>
              <a:rPr sz="1200" spc="110" dirty="0">
                <a:latin typeface="Segoe UI Symbol"/>
                <a:cs typeface="Segoe UI Symbol"/>
              </a:rPr>
              <a:t>=</a:t>
            </a:r>
            <a:r>
              <a:rPr sz="1200" spc="-25" dirty="0">
                <a:latin typeface="Segoe UI Symbol"/>
                <a:cs typeface="Segoe UI Symbol"/>
              </a:rPr>
              <a:t> </a:t>
            </a:r>
            <a:r>
              <a:rPr sz="2700" spc="480" baseline="-7716" dirty="0">
                <a:latin typeface="Segoe UI Symbol"/>
                <a:cs typeface="Segoe UI Symbol"/>
              </a:rPr>
              <a:t>∑</a:t>
            </a:r>
            <a:r>
              <a:rPr sz="1200" i="1" spc="-80" dirty="0">
                <a:latin typeface="Cambria"/>
                <a:cs typeface="Cambria"/>
              </a:rPr>
              <a:t>w</a:t>
            </a:r>
            <a:r>
              <a:rPr sz="1050" i="1" spc="82" baseline="-35714" dirty="0">
                <a:latin typeface="Cambria"/>
                <a:cs typeface="Cambria"/>
              </a:rPr>
              <a:t>i</a:t>
            </a:r>
            <a:r>
              <a:rPr sz="1200" i="1" spc="55" dirty="0">
                <a:latin typeface="Cambria"/>
                <a:cs typeface="Cambria"/>
              </a:rPr>
              <a:t>x</a:t>
            </a:r>
            <a:r>
              <a:rPr sz="1050" i="1" spc="30" baseline="-35714" dirty="0">
                <a:latin typeface="Cambria"/>
                <a:cs typeface="Cambria"/>
              </a:rPr>
              <a:t>i</a:t>
            </a:r>
            <a:endParaRPr sz="1050" baseline="-35714">
              <a:latin typeface="Cambria"/>
              <a:cs typeface="Cambria"/>
            </a:endParaRPr>
          </a:p>
        </p:txBody>
      </p:sp>
      <p:sp>
        <p:nvSpPr>
          <p:cNvPr id="13" name="object 13"/>
          <p:cNvSpPr/>
          <p:nvPr/>
        </p:nvSpPr>
        <p:spPr>
          <a:xfrm>
            <a:off x="3898437" y="6368934"/>
            <a:ext cx="2057400" cy="304800"/>
          </a:xfrm>
          <a:custGeom>
            <a:avLst/>
            <a:gdLst/>
            <a:ahLst/>
            <a:cxnLst/>
            <a:rect l="l" t="t" r="r" b="b"/>
            <a:pathLst>
              <a:path w="2057400" h="304800">
                <a:moveTo>
                  <a:pt x="2057399" y="0"/>
                </a:moveTo>
                <a:lnTo>
                  <a:pt x="2055400" y="59320"/>
                </a:lnTo>
                <a:lnTo>
                  <a:pt x="2049950" y="107763"/>
                </a:lnTo>
                <a:lnTo>
                  <a:pt x="2041866" y="140423"/>
                </a:lnTo>
                <a:lnTo>
                  <a:pt x="2031966" y="152399"/>
                </a:lnTo>
                <a:lnTo>
                  <a:pt x="1084602" y="152399"/>
                </a:lnTo>
                <a:lnTo>
                  <a:pt x="1074703" y="164376"/>
                </a:lnTo>
                <a:lnTo>
                  <a:pt x="1066618" y="197036"/>
                </a:lnTo>
                <a:lnTo>
                  <a:pt x="1061168" y="245478"/>
                </a:lnTo>
                <a:lnTo>
                  <a:pt x="1059169" y="304799"/>
                </a:lnTo>
                <a:lnTo>
                  <a:pt x="1057171" y="245478"/>
                </a:lnTo>
                <a:lnTo>
                  <a:pt x="1051720" y="197036"/>
                </a:lnTo>
                <a:lnTo>
                  <a:pt x="1043636" y="164376"/>
                </a:lnTo>
                <a:lnTo>
                  <a:pt x="1033736" y="152399"/>
                </a:lnTo>
                <a:lnTo>
                  <a:pt x="25432" y="152399"/>
                </a:lnTo>
                <a:lnTo>
                  <a:pt x="15533" y="140423"/>
                </a:lnTo>
                <a:lnTo>
                  <a:pt x="7449" y="107763"/>
                </a:lnTo>
                <a:lnTo>
                  <a:pt x="1998" y="59320"/>
                </a:lnTo>
                <a:lnTo>
                  <a:pt x="0" y="0"/>
                </a:lnTo>
              </a:path>
            </a:pathLst>
          </a:custGeom>
          <a:ln w="12699">
            <a:solidFill>
              <a:srgbClr val="000000"/>
            </a:solidFill>
          </a:ln>
        </p:spPr>
        <p:txBody>
          <a:bodyPr wrap="square" lIns="0" tIns="0" rIns="0" bIns="0" rtlCol="0"/>
          <a:lstStyle/>
          <a:p>
            <a:endParaRPr/>
          </a:p>
        </p:txBody>
      </p:sp>
      <p:sp>
        <p:nvSpPr>
          <p:cNvPr id="14" name="object 14"/>
          <p:cNvSpPr txBox="1"/>
          <p:nvPr/>
        </p:nvSpPr>
        <p:spPr>
          <a:xfrm>
            <a:off x="3672377" y="6716279"/>
            <a:ext cx="2802890" cy="441959"/>
          </a:xfrm>
          <a:prstGeom prst="rect">
            <a:avLst/>
          </a:prstGeom>
        </p:spPr>
        <p:txBody>
          <a:bodyPr vert="horz" wrap="square" lIns="0" tIns="27940" rIns="0" bIns="0" rtlCol="0">
            <a:spAutoFit/>
          </a:bodyPr>
          <a:lstStyle/>
          <a:p>
            <a:pPr marL="12700" marR="5080">
              <a:lnSpc>
                <a:spcPts val="1600"/>
              </a:lnSpc>
              <a:spcBef>
                <a:spcPts val="220"/>
              </a:spcBef>
            </a:pPr>
            <a:r>
              <a:rPr sz="1400" dirty="0">
                <a:solidFill>
                  <a:srgbClr val="660066"/>
                </a:solidFill>
                <a:latin typeface="Arial"/>
                <a:cs typeface="Arial"/>
              </a:rPr>
              <a:t>Determine when inputs are</a:t>
            </a:r>
            <a:r>
              <a:rPr sz="1400" spc="-100" dirty="0">
                <a:solidFill>
                  <a:srgbClr val="660066"/>
                </a:solidFill>
                <a:latin typeface="Arial"/>
                <a:cs typeface="Arial"/>
              </a:rPr>
              <a:t> </a:t>
            </a:r>
            <a:r>
              <a:rPr sz="1400" dirty="0">
                <a:solidFill>
                  <a:srgbClr val="660066"/>
                </a:solidFill>
                <a:latin typeface="Arial"/>
                <a:cs typeface="Arial"/>
              </a:rPr>
              <a:t>allowed  to flow into</a:t>
            </a:r>
            <a:r>
              <a:rPr sz="1400" spc="-10" dirty="0">
                <a:solidFill>
                  <a:srgbClr val="660066"/>
                </a:solidFill>
                <a:latin typeface="Arial"/>
                <a:cs typeface="Arial"/>
              </a:rPr>
              <a:t> </a:t>
            </a:r>
            <a:r>
              <a:rPr sz="1400" dirty="0">
                <a:solidFill>
                  <a:srgbClr val="660066"/>
                </a:solidFill>
                <a:latin typeface="Arial"/>
                <a:cs typeface="Arial"/>
              </a:rPr>
              <a:t>block</a:t>
            </a:r>
            <a:endParaRPr sz="1400">
              <a:latin typeface="Arial"/>
              <a:cs typeface="Arial"/>
            </a:endParaRPr>
          </a:p>
        </p:txBody>
      </p:sp>
      <p:sp>
        <p:nvSpPr>
          <p:cNvPr id="15" name="object 15"/>
          <p:cNvSpPr txBox="1"/>
          <p:nvPr/>
        </p:nvSpPr>
        <p:spPr>
          <a:xfrm>
            <a:off x="852978" y="1128626"/>
            <a:ext cx="8912860" cy="233489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spc="-5" dirty="0">
                <a:solidFill>
                  <a:srgbClr val="3333CC"/>
                </a:solidFill>
                <a:latin typeface="Arial"/>
                <a:cs typeface="Arial"/>
              </a:rPr>
              <a:t>LSTM</a:t>
            </a:r>
            <a:r>
              <a:rPr lang="en-US" sz="3200" spc="-5" dirty="0">
                <a:solidFill>
                  <a:srgbClr val="3333CC"/>
                </a:solidFill>
                <a:latin typeface="Arial"/>
                <a:cs typeface="Arial"/>
              </a:rPr>
              <a:t> most used </a:t>
            </a:r>
            <a:r>
              <a:rPr sz="3200" dirty="0">
                <a:solidFill>
                  <a:srgbClr val="3333CC"/>
                </a:solidFill>
                <a:latin typeface="Arial"/>
                <a:cs typeface="Arial"/>
              </a:rPr>
              <a:t>recurrent </a:t>
            </a:r>
            <a:r>
              <a:rPr sz="3200" spc="-5" dirty="0">
                <a:solidFill>
                  <a:srgbClr val="3333CC"/>
                </a:solidFill>
                <a:latin typeface="Arial"/>
                <a:cs typeface="Arial"/>
              </a:rPr>
              <a:t>architecture</a:t>
            </a:r>
            <a:endParaRPr sz="3200" dirty="0">
              <a:latin typeface="Arial"/>
              <a:cs typeface="Arial"/>
            </a:endParaRPr>
          </a:p>
          <a:p>
            <a:pPr marL="469265">
              <a:lnSpc>
                <a:spcPct val="100000"/>
              </a:lnSpc>
              <a:spcBef>
                <a:spcPts val="635"/>
              </a:spcBef>
            </a:pPr>
            <a:r>
              <a:rPr sz="2800" dirty="0">
                <a:solidFill>
                  <a:srgbClr val="336600"/>
                </a:solidFill>
                <a:latin typeface="Arial"/>
                <a:cs typeface="Arial"/>
              </a:rPr>
              <a:t>– </a:t>
            </a:r>
            <a:r>
              <a:rPr sz="2800" spc="-5" dirty="0">
                <a:solidFill>
                  <a:srgbClr val="336600"/>
                </a:solidFill>
                <a:latin typeface="Arial"/>
                <a:cs typeface="Arial"/>
              </a:rPr>
              <a:t>Propagates information through time </a:t>
            </a:r>
            <a:r>
              <a:rPr sz="2800" dirty="0">
                <a:solidFill>
                  <a:srgbClr val="336600"/>
                </a:solidFill>
                <a:latin typeface="Arial"/>
                <a:cs typeface="Arial"/>
              </a:rPr>
              <a:t>via</a:t>
            </a:r>
            <a:r>
              <a:rPr sz="2800" spc="-5" dirty="0">
                <a:solidFill>
                  <a:srgbClr val="336600"/>
                </a:solidFill>
                <a:latin typeface="Arial"/>
                <a:cs typeface="Arial"/>
              </a:rPr>
              <a:t> summation</a:t>
            </a:r>
            <a:endParaRPr sz="2800" dirty="0">
              <a:latin typeface="Arial"/>
              <a:cs typeface="Arial"/>
            </a:endParaRPr>
          </a:p>
          <a:p>
            <a:pPr marL="355600" indent="-342900">
              <a:lnSpc>
                <a:spcPct val="100000"/>
              </a:lnSpc>
              <a:spcBef>
                <a:spcPts val="735"/>
              </a:spcBef>
              <a:buChar char="•"/>
              <a:tabLst>
                <a:tab pos="354965" algn="l"/>
                <a:tab pos="355600" algn="l"/>
              </a:tabLst>
            </a:pPr>
            <a:r>
              <a:rPr lang="en-US" sz="3200" dirty="0">
                <a:solidFill>
                  <a:srgbClr val="3333CC"/>
                </a:solidFill>
                <a:latin typeface="Arial"/>
                <a:cs typeface="Arial"/>
              </a:rPr>
              <a:t>Has a</a:t>
            </a:r>
            <a:r>
              <a:rPr sz="3200" dirty="0">
                <a:solidFill>
                  <a:srgbClr val="3333CC"/>
                </a:solidFill>
                <a:latin typeface="Arial"/>
                <a:cs typeface="Arial"/>
              </a:rPr>
              <a:t> </a:t>
            </a:r>
            <a:r>
              <a:rPr lang="en-US" sz="3200" spc="-5" dirty="0">
                <a:solidFill>
                  <a:srgbClr val="3333CC"/>
                </a:solidFill>
                <a:latin typeface="Arial"/>
                <a:cs typeface="Arial"/>
              </a:rPr>
              <a:t>type</a:t>
            </a:r>
            <a:r>
              <a:rPr sz="3200" dirty="0">
                <a:solidFill>
                  <a:srgbClr val="3333CC"/>
                </a:solidFill>
                <a:latin typeface="Arial"/>
                <a:cs typeface="Arial"/>
              </a:rPr>
              <a:t> of linear</a:t>
            </a:r>
            <a:r>
              <a:rPr sz="3200" spc="-5" dirty="0">
                <a:solidFill>
                  <a:srgbClr val="3333CC"/>
                </a:solidFill>
                <a:latin typeface="Arial"/>
                <a:cs typeface="Arial"/>
              </a:rPr>
              <a:t> activation</a:t>
            </a:r>
            <a:endParaRPr sz="3200" dirty="0">
              <a:latin typeface="Arial"/>
              <a:cs typeface="Arial"/>
            </a:endParaRPr>
          </a:p>
          <a:p>
            <a:pPr marL="5663565" marR="355600">
              <a:lnSpc>
                <a:spcPts val="2100"/>
              </a:lnSpc>
              <a:spcBef>
                <a:spcPts val="910"/>
              </a:spcBef>
            </a:pPr>
            <a:r>
              <a:rPr sz="1800" i="1" spc="-5" dirty="0">
                <a:solidFill>
                  <a:srgbClr val="660066"/>
                </a:solidFill>
                <a:latin typeface="Arial"/>
                <a:cs typeface="Arial"/>
              </a:rPr>
              <a:t>LSTM</a:t>
            </a:r>
            <a:r>
              <a:rPr sz="1800" spc="-5" dirty="0">
                <a:solidFill>
                  <a:srgbClr val="660066"/>
                </a:solidFill>
                <a:latin typeface="Arial"/>
                <a:cs typeface="Arial"/>
              </a:rPr>
              <a:t>: </a:t>
            </a:r>
            <a:r>
              <a:rPr sz="1800" dirty="0">
                <a:solidFill>
                  <a:srgbClr val="660066"/>
                </a:solidFill>
                <a:latin typeface="Arial"/>
                <a:cs typeface="Arial"/>
              </a:rPr>
              <a:t>an ANN </a:t>
            </a:r>
            <a:r>
              <a:rPr sz="1800" spc="-5" dirty="0">
                <a:solidFill>
                  <a:srgbClr val="660066"/>
                </a:solidFill>
                <a:latin typeface="Arial"/>
                <a:cs typeface="Arial"/>
              </a:rPr>
              <a:t>that</a:t>
            </a:r>
            <a:r>
              <a:rPr sz="1800" spc="-135" dirty="0">
                <a:solidFill>
                  <a:srgbClr val="660066"/>
                </a:solidFill>
                <a:latin typeface="Arial"/>
                <a:cs typeface="Arial"/>
              </a:rPr>
              <a:t> </a:t>
            </a:r>
            <a:r>
              <a:rPr sz="1800" spc="-5" dirty="0">
                <a:solidFill>
                  <a:srgbClr val="660066"/>
                </a:solidFill>
                <a:latin typeface="Arial"/>
                <a:cs typeface="Arial"/>
              </a:rPr>
              <a:t>contains  LSTM </a:t>
            </a:r>
            <a:r>
              <a:rPr sz="1800" dirty="0">
                <a:solidFill>
                  <a:srgbClr val="660066"/>
                </a:solidFill>
                <a:latin typeface="Arial"/>
                <a:cs typeface="Arial"/>
              </a:rPr>
              <a:t>blocks in </a:t>
            </a:r>
            <a:r>
              <a:rPr sz="1800" spc="-5" dirty="0">
                <a:solidFill>
                  <a:srgbClr val="660066"/>
                </a:solidFill>
                <a:latin typeface="Arial"/>
                <a:cs typeface="Arial"/>
              </a:rPr>
              <a:t>addition</a:t>
            </a:r>
            <a:r>
              <a:rPr sz="1800" spc="-30" dirty="0">
                <a:solidFill>
                  <a:srgbClr val="660066"/>
                </a:solidFill>
                <a:latin typeface="Arial"/>
                <a:cs typeface="Arial"/>
              </a:rPr>
              <a:t> </a:t>
            </a:r>
            <a:r>
              <a:rPr sz="1800" spc="-5" dirty="0">
                <a:solidFill>
                  <a:srgbClr val="660066"/>
                </a:solidFill>
                <a:latin typeface="Arial"/>
                <a:cs typeface="Arial"/>
              </a:rPr>
              <a:t>to</a:t>
            </a:r>
            <a:endParaRPr sz="1800" dirty="0">
              <a:latin typeface="Arial"/>
              <a:cs typeface="Arial"/>
            </a:endParaRPr>
          </a:p>
        </p:txBody>
      </p:sp>
      <p:sp>
        <p:nvSpPr>
          <p:cNvPr id="16" name="object 16"/>
          <p:cNvSpPr txBox="1"/>
          <p:nvPr/>
        </p:nvSpPr>
        <p:spPr>
          <a:xfrm>
            <a:off x="6504477" y="3442854"/>
            <a:ext cx="214757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60066"/>
                </a:solidFill>
                <a:latin typeface="Arial"/>
                <a:cs typeface="Arial"/>
              </a:rPr>
              <a:t>regular </a:t>
            </a:r>
            <a:r>
              <a:rPr sz="1800" spc="-5" dirty="0">
                <a:solidFill>
                  <a:srgbClr val="660066"/>
                </a:solidFill>
                <a:latin typeface="Arial"/>
                <a:cs typeface="Arial"/>
              </a:rPr>
              <a:t>network</a:t>
            </a:r>
            <a:r>
              <a:rPr sz="1800" spc="-55" dirty="0">
                <a:solidFill>
                  <a:srgbClr val="660066"/>
                </a:solidFill>
                <a:latin typeface="Arial"/>
                <a:cs typeface="Arial"/>
              </a:rPr>
              <a:t> </a:t>
            </a:r>
            <a:r>
              <a:rPr sz="1800" spc="-5" dirty="0">
                <a:solidFill>
                  <a:srgbClr val="660066"/>
                </a:solidFill>
                <a:latin typeface="Arial"/>
                <a:cs typeface="Arial"/>
              </a:rPr>
              <a:t>units</a:t>
            </a:r>
            <a:endParaRPr sz="1800">
              <a:latin typeface="Arial"/>
              <a:cs typeface="Arial"/>
            </a:endParaRPr>
          </a:p>
        </p:txBody>
      </p:sp>
      <p:sp>
        <p:nvSpPr>
          <p:cNvPr id="17" name="object 17"/>
          <p:cNvSpPr txBox="1"/>
          <p:nvPr/>
        </p:nvSpPr>
        <p:spPr>
          <a:xfrm>
            <a:off x="6504477" y="3988954"/>
            <a:ext cx="3126105" cy="566420"/>
          </a:xfrm>
          <a:prstGeom prst="rect">
            <a:avLst/>
          </a:prstGeom>
        </p:spPr>
        <p:txBody>
          <a:bodyPr vert="horz" wrap="square" lIns="0" tIns="27939" rIns="0" bIns="0" rtlCol="0">
            <a:spAutoFit/>
          </a:bodyPr>
          <a:lstStyle/>
          <a:p>
            <a:pPr marL="12700" marR="5080">
              <a:lnSpc>
                <a:spcPts val="2100"/>
              </a:lnSpc>
              <a:spcBef>
                <a:spcPts val="219"/>
              </a:spcBef>
            </a:pPr>
            <a:r>
              <a:rPr sz="1800" i="1" dirty="0">
                <a:solidFill>
                  <a:srgbClr val="660066"/>
                </a:solidFill>
                <a:latin typeface="Arial"/>
                <a:cs typeface="Arial"/>
              </a:rPr>
              <a:t>Input </a:t>
            </a:r>
            <a:r>
              <a:rPr sz="1800" i="1" spc="-5" dirty="0">
                <a:solidFill>
                  <a:srgbClr val="660066"/>
                </a:solidFill>
                <a:latin typeface="Arial"/>
                <a:cs typeface="Arial"/>
              </a:rPr>
              <a:t>gate</a:t>
            </a:r>
            <a:r>
              <a:rPr sz="1800" spc="-5" dirty="0">
                <a:solidFill>
                  <a:srgbClr val="660066"/>
                </a:solidFill>
                <a:latin typeface="Arial"/>
                <a:cs typeface="Arial"/>
              </a:rPr>
              <a:t>: </a:t>
            </a:r>
            <a:r>
              <a:rPr sz="1800" dirty="0">
                <a:solidFill>
                  <a:srgbClr val="660066"/>
                </a:solidFill>
                <a:latin typeface="Arial"/>
                <a:cs typeface="Arial"/>
              </a:rPr>
              <a:t>when </a:t>
            </a:r>
            <a:r>
              <a:rPr sz="1800" spc="-5" dirty="0">
                <a:solidFill>
                  <a:srgbClr val="660066"/>
                </a:solidFill>
                <a:latin typeface="Arial"/>
                <a:cs typeface="Arial"/>
              </a:rPr>
              <a:t>its output </a:t>
            </a:r>
            <a:r>
              <a:rPr sz="1800" dirty="0">
                <a:solidFill>
                  <a:srgbClr val="660066"/>
                </a:solidFill>
                <a:latin typeface="Arial"/>
                <a:cs typeface="Arial"/>
              </a:rPr>
              <a:t>is  close </a:t>
            </a:r>
            <a:r>
              <a:rPr sz="1800" spc="-5" dirty="0">
                <a:solidFill>
                  <a:srgbClr val="660066"/>
                </a:solidFill>
                <a:latin typeface="Arial"/>
                <a:cs typeface="Arial"/>
              </a:rPr>
              <a:t>to </a:t>
            </a:r>
            <a:r>
              <a:rPr sz="1800" dirty="0">
                <a:solidFill>
                  <a:srgbClr val="660066"/>
                </a:solidFill>
                <a:latin typeface="Arial"/>
                <a:cs typeface="Arial"/>
              </a:rPr>
              <a:t>zero, it zeros </a:t>
            </a:r>
            <a:r>
              <a:rPr sz="1800" spc="-5" dirty="0">
                <a:solidFill>
                  <a:srgbClr val="660066"/>
                </a:solidFill>
                <a:latin typeface="Arial"/>
                <a:cs typeface="Arial"/>
              </a:rPr>
              <a:t>the</a:t>
            </a:r>
            <a:r>
              <a:rPr sz="1800" spc="-95" dirty="0">
                <a:solidFill>
                  <a:srgbClr val="660066"/>
                </a:solidFill>
                <a:latin typeface="Arial"/>
                <a:cs typeface="Arial"/>
              </a:rPr>
              <a:t> </a:t>
            </a:r>
            <a:r>
              <a:rPr sz="1800" dirty="0">
                <a:solidFill>
                  <a:srgbClr val="660066"/>
                </a:solidFill>
                <a:latin typeface="Arial"/>
                <a:cs typeface="Arial"/>
              </a:rPr>
              <a:t>input</a:t>
            </a:r>
            <a:endParaRPr sz="1800">
              <a:latin typeface="Arial"/>
              <a:cs typeface="Arial"/>
            </a:endParaRPr>
          </a:p>
        </p:txBody>
      </p:sp>
      <p:sp>
        <p:nvSpPr>
          <p:cNvPr id="18" name="object 18"/>
          <p:cNvSpPr txBox="1"/>
          <p:nvPr/>
        </p:nvSpPr>
        <p:spPr>
          <a:xfrm>
            <a:off x="6504477" y="4814454"/>
            <a:ext cx="3228340" cy="845819"/>
          </a:xfrm>
          <a:prstGeom prst="rect">
            <a:avLst/>
          </a:prstGeom>
        </p:spPr>
        <p:txBody>
          <a:bodyPr vert="horz" wrap="square" lIns="0" tIns="27939" rIns="0" bIns="0" rtlCol="0">
            <a:spAutoFit/>
          </a:bodyPr>
          <a:lstStyle/>
          <a:p>
            <a:pPr marL="12700" marR="5080">
              <a:lnSpc>
                <a:spcPts val="2100"/>
              </a:lnSpc>
              <a:spcBef>
                <a:spcPts val="219"/>
              </a:spcBef>
            </a:pPr>
            <a:r>
              <a:rPr sz="1800" i="1" spc="-5" dirty="0">
                <a:solidFill>
                  <a:srgbClr val="660066"/>
                </a:solidFill>
                <a:latin typeface="Arial"/>
                <a:cs typeface="Arial"/>
              </a:rPr>
              <a:t>Forget gate</a:t>
            </a:r>
            <a:r>
              <a:rPr sz="1800" spc="-5" dirty="0">
                <a:solidFill>
                  <a:srgbClr val="660066"/>
                </a:solidFill>
                <a:latin typeface="Arial"/>
                <a:cs typeface="Arial"/>
              </a:rPr>
              <a:t>: </a:t>
            </a:r>
            <a:r>
              <a:rPr sz="1800" dirty="0">
                <a:solidFill>
                  <a:srgbClr val="660066"/>
                </a:solidFill>
                <a:latin typeface="Arial"/>
                <a:cs typeface="Arial"/>
              </a:rPr>
              <a:t>when close </a:t>
            </a:r>
            <a:r>
              <a:rPr sz="1800" spc="-5" dirty="0">
                <a:solidFill>
                  <a:srgbClr val="660066"/>
                </a:solidFill>
                <a:latin typeface="Arial"/>
                <a:cs typeface="Arial"/>
              </a:rPr>
              <a:t>to</a:t>
            </a:r>
            <a:r>
              <a:rPr sz="1800" spc="-55" dirty="0">
                <a:solidFill>
                  <a:srgbClr val="660066"/>
                </a:solidFill>
                <a:latin typeface="Arial"/>
                <a:cs typeface="Arial"/>
              </a:rPr>
              <a:t> </a:t>
            </a:r>
            <a:r>
              <a:rPr sz="1800" dirty="0">
                <a:solidFill>
                  <a:srgbClr val="660066"/>
                </a:solidFill>
                <a:latin typeface="Arial"/>
                <a:cs typeface="Arial"/>
              </a:rPr>
              <a:t>zero  block </a:t>
            </a:r>
            <a:r>
              <a:rPr sz="1800" spc="-5" dirty="0">
                <a:solidFill>
                  <a:srgbClr val="660066"/>
                </a:solidFill>
                <a:latin typeface="Arial"/>
                <a:cs typeface="Arial"/>
              </a:rPr>
              <a:t>forgets whatever</a:t>
            </a:r>
            <a:r>
              <a:rPr sz="1800" spc="-30" dirty="0">
                <a:solidFill>
                  <a:srgbClr val="660066"/>
                </a:solidFill>
                <a:latin typeface="Arial"/>
                <a:cs typeface="Arial"/>
              </a:rPr>
              <a:t> </a:t>
            </a:r>
            <a:r>
              <a:rPr sz="1800" dirty="0">
                <a:solidFill>
                  <a:srgbClr val="660066"/>
                </a:solidFill>
                <a:latin typeface="Arial"/>
                <a:cs typeface="Arial"/>
              </a:rPr>
              <a:t>value</a:t>
            </a:r>
            <a:endParaRPr sz="1800">
              <a:latin typeface="Arial"/>
              <a:cs typeface="Arial"/>
            </a:endParaRPr>
          </a:p>
          <a:p>
            <a:pPr marL="12700">
              <a:lnSpc>
                <a:spcPts val="2140"/>
              </a:lnSpc>
            </a:pPr>
            <a:r>
              <a:rPr sz="1800" dirty="0">
                <a:solidFill>
                  <a:srgbClr val="660066"/>
                </a:solidFill>
                <a:latin typeface="Arial"/>
                <a:cs typeface="Arial"/>
              </a:rPr>
              <a:t>it was</a:t>
            </a:r>
            <a:r>
              <a:rPr sz="1800" spc="-20" dirty="0">
                <a:solidFill>
                  <a:srgbClr val="660066"/>
                </a:solidFill>
                <a:latin typeface="Arial"/>
                <a:cs typeface="Arial"/>
              </a:rPr>
              <a:t> </a:t>
            </a:r>
            <a:r>
              <a:rPr sz="1800" dirty="0">
                <a:solidFill>
                  <a:srgbClr val="660066"/>
                </a:solidFill>
                <a:latin typeface="Arial"/>
                <a:cs typeface="Arial"/>
              </a:rPr>
              <a:t>remembering</a:t>
            </a:r>
            <a:endParaRPr sz="1800">
              <a:latin typeface="Arial"/>
              <a:cs typeface="Arial"/>
            </a:endParaRPr>
          </a:p>
        </p:txBody>
      </p:sp>
      <p:sp>
        <p:nvSpPr>
          <p:cNvPr id="19" name="object 19"/>
          <p:cNvSpPr txBox="1"/>
          <p:nvPr/>
        </p:nvSpPr>
        <p:spPr>
          <a:xfrm>
            <a:off x="6504477" y="5906654"/>
            <a:ext cx="3063240" cy="959485"/>
          </a:xfrm>
          <a:prstGeom prst="rect">
            <a:avLst/>
          </a:prstGeom>
        </p:spPr>
        <p:txBody>
          <a:bodyPr vert="horz" wrap="square" lIns="0" tIns="6985" rIns="0" bIns="0" rtlCol="0">
            <a:spAutoFit/>
          </a:bodyPr>
          <a:lstStyle/>
          <a:p>
            <a:pPr marL="12700" marR="5080">
              <a:lnSpc>
                <a:spcPct val="101899"/>
              </a:lnSpc>
              <a:spcBef>
                <a:spcPts val="55"/>
              </a:spcBef>
            </a:pPr>
            <a:r>
              <a:rPr sz="1800" i="1" dirty="0">
                <a:solidFill>
                  <a:srgbClr val="660066"/>
                </a:solidFill>
                <a:latin typeface="Arial"/>
                <a:cs typeface="Arial"/>
              </a:rPr>
              <a:t>Output </a:t>
            </a:r>
            <a:r>
              <a:rPr sz="1800" i="1" spc="-5" dirty="0">
                <a:solidFill>
                  <a:srgbClr val="660066"/>
                </a:solidFill>
                <a:latin typeface="Arial"/>
                <a:cs typeface="Arial"/>
              </a:rPr>
              <a:t>gate</a:t>
            </a:r>
            <a:r>
              <a:rPr sz="1800" spc="-5" dirty="0">
                <a:solidFill>
                  <a:srgbClr val="660066"/>
                </a:solidFill>
                <a:latin typeface="Arial"/>
                <a:cs typeface="Arial"/>
              </a:rPr>
              <a:t>: </a:t>
            </a:r>
            <a:r>
              <a:rPr sz="1800" dirty="0">
                <a:solidFill>
                  <a:srgbClr val="660066"/>
                </a:solidFill>
                <a:latin typeface="Arial"/>
                <a:cs typeface="Arial"/>
              </a:rPr>
              <a:t>when unit</a:t>
            </a:r>
            <a:r>
              <a:rPr sz="1800" spc="-95" dirty="0">
                <a:solidFill>
                  <a:srgbClr val="660066"/>
                </a:solidFill>
                <a:latin typeface="Arial"/>
                <a:cs typeface="Arial"/>
              </a:rPr>
              <a:t> </a:t>
            </a:r>
            <a:r>
              <a:rPr sz="1800" dirty="0">
                <a:solidFill>
                  <a:srgbClr val="660066"/>
                </a:solidFill>
                <a:latin typeface="Arial"/>
                <a:cs typeface="Arial"/>
              </a:rPr>
              <a:t>should  </a:t>
            </a:r>
            <a:r>
              <a:rPr sz="1800" spc="-5" dirty="0">
                <a:solidFill>
                  <a:srgbClr val="660066"/>
                </a:solidFill>
                <a:latin typeface="Arial"/>
                <a:cs typeface="Arial"/>
              </a:rPr>
              <a:t>output its</a:t>
            </a:r>
            <a:r>
              <a:rPr sz="1800" spc="-10" dirty="0">
                <a:solidFill>
                  <a:srgbClr val="660066"/>
                </a:solidFill>
                <a:latin typeface="Arial"/>
                <a:cs typeface="Arial"/>
              </a:rPr>
              <a:t> </a:t>
            </a:r>
            <a:r>
              <a:rPr sz="1800" dirty="0">
                <a:solidFill>
                  <a:srgbClr val="660066"/>
                </a:solidFill>
                <a:latin typeface="Arial"/>
                <a:cs typeface="Arial"/>
              </a:rPr>
              <a:t>value</a:t>
            </a:r>
            <a:endParaRPr sz="1800" dirty="0">
              <a:latin typeface="Arial"/>
              <a:cs typeface="Arial"/>
            </a:endParaRPr>
          </a:p>
          <a:p>
            <a:pPr marR="184785" algn="r">
              <a:lnSpc>
                <a:spcPct val="100000"/>
              </a:lnSpc>
              <a:spcBef>
                <a:spcPts val="1315"/>
              </a:spcBef>
            </a:pPr>
            <a:endParaRPr sz="1400" dirty="0">
              <a:latin typeface="Arial"/>
              <a:cs typeface="Arial"/>
            </a:endParaRPr>
          </a:p>
        </p:txBody>
      </p:sp>
      <p:sp>
        <p:nvSpPr>
          <p:cNvPr id="20" name="object 20"/>
          <p:cNvSpPr txBox="1"/>
          <p:nvPr/>
        </p:nvSpPr>
        <p:spPr>
          <a:xfrm>
            <a:off x="4586777" y="3277754"/>
            <a:ext cx="635635" cy="566420"/>
          </a:xfrm>
          <a:prstGeom prst="rect">
            <a:avLst/>
          </a:prstGeom>
        </p:spPr>
        <p:txBody>
          <a:bodyPr vert="horz" wrap="square" lIns="0" tIns="12700" rIns="0" bIns="0" rtlCol="0">
            <a:spAutoFit/>
          </a:bodyPr>
          <a:lstStyle/>
          <a:p>
            <a:pPr marL="12700">
              <a:lnSpc>
                <a:spcPts val="2130"/>
              </a:lnSpc>
              <a:spcBef>
                <a:spcPts val="100"/>
              </a:spcBef>
            </a:pPr>
            <a:r>
              <a:rPr sz="1800" dirty="0">
                <a:latin typeface="Arial"/>
                <a:cs typeface="Arial"/>
              </a:rPr>
              <a:t>LS</a:t>
            </a:r>
            <a:r>
              <a:rPr sz="1800" spc="-5" dirty="0">
                <a:latin typeface="Arial"/>
                <a:cs typeface="Arial"/>
              </a:rPr>
              <a:t>T</a:t>
            </a:r>
            <a:r>
              <a:rPr sz="1800" dirty="0">
                <a:latin typeface="Arial"/>
                <a:cs typeface="Arial"/>
              </a:rPr>
              <a:t>M</a:t>
            </a:r>
            <a:endParaRPr sz="1800">
              <a:latin typeface="Arial"/>
              <a:cs typeface="Arial"/>
            </a:endParaRPr>
          </a:p>
          <a:p>
            <a:pPr marL="12700">
              <a:lnSpc>
                <a:spcPts val="2130"/>
              </a:lnSpc>
            </a:pPr>
            <a:r>
              <a:rPr sz="1800" dirty="0">
                <a:latin typeface="Arial"/>
                <a:cs typeface="Arial"/>
              </a:rPr>
              <a:t>Block</a:t>
            </a:r>
            <a:endParaRPr sz="1800">
              <a:latin typeface="Arial"/>
              <a:cs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25496" y="572654"/>
            <a:ext cx="4094479" cy="695960"/>
          </a:xfrm>
          <a:prstGeom prst="rect">
            <a:avLst/>
          </a:prstGeom>
        </p:spPr>
        <p:txBody>
          <a:bodyPr vert="horz" wrap="square" lIns="0" tIns="12700" rIns="0" bIns="0" rtlCol="0">
            <a:spAutoFit/>
          </a:bodyPr>
          <a:lstStyle/>
          <a:p>
            <a:pPr marL="12700">
              <a:lnSpc>
                <a:spcPct val="100000"/>
              </a:lnSpc>
              <a:spcBef>
                <a:spcPts val="100"/>
              </a:spcBef>
            </a:pPr>
            <a:r>
              <a:rPr spc="-5" dirty="0"/>
              <a:t>Logistic</a:t>
            </a:r>
            <a:r>
              <a:rPr spc="-65" dirty="0"/>
              <a:t> </a:t>
            </a:r>
            <a:r>
              <a:rPr dirty="0"/>
              <a:t>Sigmoid</a:t>
            </a:r>
          </a:p>
        </p:txBody>
      </p:sp>
      <p:sp>
        <p:nvSpPr>
          <p:cNvPr id="4" name="object 4"/>
          <p:cNvSpPr txBox="1"/>
          <p:nvPr/>
        </p:nvSpPr>
        <p:spPr>
          <a:xfrm>
            <a:off x="852978" y="1448954"/>
            <a:ext cx="8479155" cy="4916170"/>
          </a:xfrm>
          <a:prstGeom prst="rect">
            <a:avLst/>
          </a:prstGeom>
        </p:spPr>
        <p:txBody>
          <a:bodyPr vert="horz" wrap="square" lIns="0" tIns="33020" rIns="0" bIns="0" rtlCol="0">
            <a:spAutoFit/>
          </a:bodyPr>
          <a:lstStyle/>
          <a:p>
            <a:pPr marL="355600" marR="638175" indent="-342900">
              <a:lnSpc>
                <a:spcPts val="3800"/>
              </a:lnSpc>
              <a:spcBef>
                <a:spcPts val="260"/>
              </a:spcBef>
              <a:buChar char="•"/>
              <a:tabLst>
                <a:tab pos="354965" algn="l"/>
                <a:tab pos="355600" algn="l"/>
              </a:tabLst>
            </a:pPr>
            <a:r>
              <a:rPr sz="3200" dirty="0">
                <a:solidFill>
                  <a:srgbClr val="3333CC"/>
                </a:solidFill>
                <a:latin typeface="Arial"/>
                <a:cs typeface="Arial"/>
              </a:rPr>
              <a:t>Prior </a:t>
            </a:r>
            <a:r>
              <a:rPr sz="3200" spc="-5" dirty="0">
                <a:solidFill>
                  <a:srgbClr val="3333CC"/>
                </a:solidFill>
                <a:latin typeface="Arial"/>
                <a:cs typeface="Arial"/>
              </a:rPr>
              <a:t>to introduction </a:t>
            </a:r>
            <a:r>
              <a:rPr sz="3200" dirty="0">
                <a:solidFill>
                  <a:srgbClr val="3333CC"/>
                </a:solidFill>
                <a:latin typeface="Arial"/>
                <a:cs typeface="Arial"/>
              </a:rPr>
              <a:t>of </a:t>
            </a:r>
            <a:r>
              <a:rPr sz="3200" spc="-5" dirty="0">
                <a:solidFill>
                  <a:srgbClr val="3333CC"/>
                </a:solidFill>
                <a:latin typeface="Arial"/>
                <a:cs typeface="Arial"/>
              </a:rPr>
              <a:t>ReLU, </a:t>
            </a:r>
            <a:r>
              <a:rPr sz="3200" dirty="0">
                <a:solidFill>
                  <a:srgbClr val="3333CC"/>
                </a:solidFill>
                <a:latin typeface="Arial"/>
                <a:cs typeface="Arial"/>
              </a:rPr>
              <a:t>most neural  </a:t>
            </a:r>
            <a:r>
              <a:rPr sz="3200" spc="-5" dirty="0">
                <a:solidFill>
                  <a:srgbClr val="3333CC"/>
                </a:solidFill>
                <a:latin typeface="Arial"/>
                <a:cs typeface="Arial"/>
              </a:rPr>
              <a:t>networks </a:t>
            </a:r>
            <a:r>
              <a:rPr sz="3200" dirty="0">
                <a:solidFill>
                  <a:srgbClr val="3333CC"/>
                </a:solidFill>
                <a:latin typeface="Arial"/>
                <a:cs typeface="Arial"/>
              </a:rPr>
              <a:t>used </a:t>
            </a:r>
            <a:r>
              <a:rPr sz="3200" spc="-5" dirty="0">
                <a:solidFill>
                  <a:srgbClr val="3333CC"/>
                </a:solidFill>
                <a:latin typeface="Arial"/>
                <a:cs typeface="Arial"/>
              </a:rPr>
              <a:t>logistic </a:t>
            </a:r>
            <a:r>
              <a:rPr sz="3200" dirty="0">
                <a:solidFill>
                  <a:srgbClr val="3333CC"/>
                </a:solidFill>
                <a:latin typeface="Arial"/>
                <a:cs typeface="Arial"/>
              </a:rPr>
              <a:t>sigmoid </a:t>
            </a:r>
            <a:r>
              <a:rPr sz="3200" spc="-5" dirty="0">
                <a:solidFill>
                  <a:srgbClr val="3333CC"/>
                </a:solidFill>
                <a:latin typeface="Arial"/>
                <a:cs typeface="Arial"/>
              </a:rPr>
              <a:t>activation</a:t>
            </a:r>
            <a:endParaRPr sz="3200" dirty="0">
              <a:latin typeface="Arial"/>
              <a:cs typeface="Arial"/>
            </a:endParaRPr>
          </a:p>
          <a:p>
            <a:pPr marL="1841500">
              <a:lnSpc>
                <a:spcPct val="100000"/>
              </a:lnSpc>
              <a:spcBef>
                <a:spcPts val="1005"/>
              </a:spcBef>
            </a:pPr>
            <a:r>
              <a:rPr sz="2800" i="1" spc="185" dirty="0">
                <a:latin typeface="Calibri"/>
                <a:cs typeface="Calibri"/>
              </a:rPr>
              <a:t>g</a:t>
            </a:r>
            <a:r>
              <a:rPr sz="2800" spc="185" dirty="0">
                <a:latin typeface="Calibri"/>
                <a:cs typeface="Calibri"/>
              </a:rPr>
              <a:t>(</a:t>
            </a:r>
            <a:r>
              <a:rPr sz="2800" i="1" spc="185" dirty="0">
                <a:latin typeface="Calibri"/>
                <a:cs typeface="Calibri"/>
              </a:rPr>
              <a:t>z</a:t>
            </a:r>
            <a:r>
              <a:rPr sz="2800" spc="185" dirty="0">
                <a:latin typeface="Calibri"/>
                <a:cs typeface="Calibri"/>
              </a:rPr>
              <a:t>)=</a:t>
            </a:r>
            <a:r>
              <a:rPr sz="2800" spc="185" dirty="0">
                <a:latin typeface="Times New Roman"/>
                <a:cs typeface="Times New Roman"/>
              </a:rPr>
              <a:t>σ</a:t>
            </a:r>
            <a:r>
              <a:rPr sz="2800" spc="185" dirty="0">
                <a:latin typeface="Calibri"/>
                <a:cs typeface="Calibri"/>
              </a:rPr>
              <a:t>(</a:t>
            </a:r>
            <a:r>
              <a:rPr sz="2800" i="1" spc="185" dirty="0">
                <a:latin typeface="Calibri"/>
                <a:cs typeface="Calibri"/>
              </a:rPr>
              <a:t>z</a:t>
            </a:r>
            <a:r>
              <a:rPr sz="2800" spc="185" dirty="0">
                <a:latin typeface="Calibri"/>
                <a:cs typeface="Calibri"/>
              </a:rPr>
              <a:t>)</a:t>
            </a:r>
            <a:endParaRPr sz="2800" dirty="0">
              <a:latin typeface="Calibri"/>
              <a:cs typeface="Calibri"/>
            </a:endParaRPr>
          </a:p>
          <a:p>
            <a:pPr marL="355600" indent="-342900">
              <a:lnSpc>
                <a:spcPct val="100000"/>
              </a:lnSpc>
              <a:spcBef>
                <a:spcPts val="840"/>
              </a:spcBef>
              <a:buChar char="•"/>
              <a:tabLst>
                <a:tab pos="354965" algn="l"/>
                <a:tab pos="355600" algn="l"/>
              </a:tabLst>
            </a:pPr>
            <a:r>
              <a:rPr sz="3200" spc="-5" dirty="0">
                <a:solidFill>
                  <a:srgbClr val="3333CC"/>
                </a:solidFill>
                <a:latin typeface="Arial"/>
                <a:cs typeface="Arial"/>
              </a:rPr>
              <a:t>Or the </a:t>
            </a:r>
            <a:r>
              <a:rPr sz="3200" dirty="0">
                <a:solidFill>
                  <a:srgbClr val="3333CC"/>
                </a:solidFill>
                <a:latin typeface="Arial"/>
                <a:cs typeface="Arial"/>
              </a:rPr>
              <a:t>hyperbolic</a:t>
            </a:r>
            <a:r>
              <a:rPr sz="3200" spc="-5" dirty="0">
                <a:solidFill>
                  <a:srgbClr val="3333CC"/>
                </a:solidFill>
                <a:latin typeface="Arial"/>
                <a:cs typeface="Arial"/>
              </a:rPr>
              <a:t> tangent</a:t>
            </a:r>
            <a:endParaRPr sz="3200" dirty="0">
              <a:latin typeface="Arial"/>
              <a:cs typeface="Arial"/>
            </a:endParaRPr>
          </a:p>
          <a:p>
            <a:pPr marL="1840864">
              <a:lnSpc>
                <a:spcPct val="100000"/>
              </a:lnSpc>
              <a:spcBef>
                <a:spcPts val="665"/>
              </a:spcBef>
            </a:pPr>
            <a:r>
              <a:rPr sz="2800" i="1" spc="170" dirty="0">
                <a:latin typeface="Calibri"/>
                <a:cs typeface="Calibri"/>
              </a:rPr>
              <a:t>g</a:t>
            </a:r>
            <a:r>
              <a:rPr sz="2800" spc="170" dirty="0">
                <a:latin typeface="Calibri"/>
                <a:cs typeface="Calibri"/>
              </a:rPr>
              <a:t>(</a:t>
            </a:r>
            <a:r>
              <a:rPr sz="2800" i="1" spc="170" dirty="0">
                <a:latin typeface="Calibri"/>
                <a:cs typeface="Calibri"/>
              </a:rPr>
              <a:t>z</a:t>
            </a:r>
            <a:r>
              <a:rPr sz="2800" spc="170" dirty="0">
                <a:latin typeface="Calibri"/>
                <a:cs typeface="Calibri"/>
              </a:rPr>
              <a:t>)=tanh(</a:t>
            </a:r>
            <a:r>
              <a:rPr sz="2800" i="1" spc="170" dirty="0">
                <a:latin typeface="Calibri"/>
                <a:cs typeface="Calibri"/>
              </a:rPr>
              <a:t>z</a:t>
            </a:r>
            <a:r>
              <a:rPr sz="2800" spc="170" dirty="0">
                <a:latin typeface="Calibri"/>
                <a:cs typeface="Calibri"/>
              </a:rPr>
              <a:t>)</a:t>
            </a:r>
            <a:endParaRPr sz="2800" dirty="0">
              <a:latin typeface="Calibri"/>
              <a:cs typeface="Calibri"/>
            </a:endParaRPr>
          </a:p>
          <a:p>
            <a:pPr marL="355600" marR="5080" indent="-342900">
              <a:lnSpc>
                <a:spcPct val="100000"/>
              </a:lnSpc>
              <a:spcBef>
                <a:spcPts val="835"/>
              </a:spcBef>
              <a:buChar char="•"/>
              <a:tabLst>
                <a:tab pos="354965" algn="l"/>
                <a:tab pos="355600" algn="l"/>
              </a:tabLst>
            </a:pPr>
            <a:r>
              <a:rPr sz="3200" spc="-5" dirty="0">
                <a:solidFill>
                  <a:srgbClr val="3333CC"/>
                </a:solidFill>
                <a:latin typeface="Arial"/>
                <a:cs typeface="Arial"/>
              </a:rPr>
              <a:t>These activation functions </a:t>
            </a:r>
            <a:r>
              <a:rPr sz="3200" dirty="0">
                <a:solidFill>
                  <a:srgbClr val="3333CC"/>
                </a:solidFill>
                <a:latin typeface="Arial"/>
                <a:cs typeface="Arial"/>
              </a:rPr>
              <a:t>are closely </a:t>
            </a:r>
            <a:r>
              <a:rPr sz="3200" spc="-5" dirty="0">
                <a:solidFill>
                  <a:srgbClr val="3333CC"/>
                </a:solidFill>
                <a:latin typeface="Arial"/>
                <a:cs typeface="Arial"/>
              </a:rPr>
              <a:t>related  </a:t>
            </a:r>
            <a:r>
              <a:rPr sz="3200" dirty="0">
                <a:solidFill>
                  <a:srgbClr val="3333CC"/>
                </a:solidFill>
                <a:latin typeface="Arial"/>
                <a:cs typeface="Arial"/>
              </a:rPr>
              <a:t>because</a:t>
            </a:r>
            <a:endParaRPr sz="3200" dirty="0">
              <a:latin typeface="Arial"/>
              <a:cs typeface="Arial"/>
            </a:endParaRPr>
          </a:p>
          <a:p>
            <a:pPr marL="1841500">
              <a:lnSpc>
                <a:spcPct val="100000"/>
              </a:lnSpc>
              <a:spcBef>
                <a:spcPts val="1120"/>
              </a:spcBef>
            </a:pPr>
            <a:r>
              <a:rPr sz="2800" spc="135" dirty="0">
                <a:latin typeface="Calibri"/>
                <a:cs typeface="Calibri"/>
              </a:rPr>
              <a:t>tanh(</a:t>
            </a:r>
            <a:r>
              <a:rPr sz="2800" i="1" spc="135" dirty="0">
                <a:latin typeface="Calibri"/>
                <a:cs typeface="Calibri"/>
              </a:rPr>
              <a:t>z</a:t>
            </a:r>
            <a:r>
              <a:rPr sz="2800" spc="135" dirty="0">
                <a:latin typeface="Calibri"/>
                <a:cs typeface="Calibri"/>
              </a:rPr>
              <a:t>)=2</a:t>
            </a:r>
            <a:r>
              <a:rPr sz="2800" spc="135" dirty="0">
                <a:latin typeface="Times New Roman"/>
                <a:cs typeface="Times New Roman"/>
              </a:rPr>
              <a:t>σ</a:t>
            </a:r>
            <a:r>
              <a:rPr sz="2800" spc="135" dirty="0">
                <a:latin typeface="Calibri"/>
                <a:cs typeface="Calibri"/>
              </a:rPr>
              <a:t>(2</a:t>
            </a:r>
            <a:r>
              <a:rPr sz="2800" i="1" spc="135" dirty="0">
                <a:latin typeface="Calibri"/>
                <a:cs typeface="Calibri"/>
              </a:rPr>
              <a:t>z</a:t>
            </a:r>
            <a:r>
              <a:rPr sz="2800" spc="135" dirty="0">
                <a:latin typeface="Calibri"/>
                <a:cs typeface="Calibri"/>
              </a:rPr>
              <a:t>)-1</a:t>
            </a:r>
            <a:endParaRPr sz="2800" dirty="0">
              <a:latin typeface="Calibri"/>
              <a:cs typeface="Calibri"/>
            </a:endParaRPr>
          </a:p>
          <a:p>
            <a:pPr marL="355600" indent="-342900">
              <a:lnSpc>
                <a:spcPct val="100000"/>
              </a:lnSpc>
              <a:spcBef>
                <a:spcPts val="840"/>
              </a:spcBef>
              <a:buChar char="•"/>
              <a:tabLst>
                <a:tab pos="354965" algn="l"/>
                <a:tab pos="355600" algn="l"/>
              </a:tabLst>
            </a:pPr>
            <a:r>
              <a:rPr sz="3200" dirty="0">
                <a:solidFill>
                  <a:srgbClr val="3333CC"/>
                </a:solidFill>
                <a:latin typeface="Arial"/>
                <a:cs typeface="Arial"/>
              </a:rPr>
              <a:t>Sigmoid </a:t>
            </a:r>
            <a:r>
              <a:rPr sz="3200" spc="-5" dirty="0">
                <a:solidFill>
                  <a:srgbClr val="3333CC"/>
                </a:solidFill>
                <a:latin typeface="Arial"/>
                <a:cs typeface="Arial"/>
              </a:rPr>
              <a:t>units </a:t>
            </a:r>
            <a:r>
              <a:rPr sz="3200" dirty="0">
                <a:solidFill>
                  <a:srgbClr val="3333CC"/>
                </a:solidFill>
                <a:latin typeface="Arial"/>
                <a:cs typeface="Arial"/>
              </a:rPr>
              <a:t>are used </a:t>
            </a:r>
            <a:r>
              <a:rPr sz="3200" spc="-5" dirty="0">
                <a:solidFill>
                  <a:srgbClr val="3333CC"/>
                </a:solidFill>
                <a:latin typeface="Arial"/>
                <a:cs typeface="Arial"/>
              </a:rPr>
              <a:t>to </a:t>
            </a:r>
            <a:r>
              <a:rPr sz="3200" dirty="0">
                <a:solidFill>
                  <a:srgbClr val="3333CC"/>
                </a:solidFill>
                <a:latin typeface="Arial"/>
                <a:cs typeface="Arial"/>
              </a:rPr>
              <a:t>predict</a:t>
            </a:r>
            <a:r>
              <a:rPr sz="3200" spc="-20" dirty="0">
                <a:solidFill>
                  <a:srgbClr val="3333CC"/>
                </a:solidFill>
                <a:latin typeface="Arial"/>
                <a:cs typeface="Arial"/>
              </a:rPr>
              <a:t> </a:t>
            </a:r>
            <a:r>
              <a:rPr sz="3200" spc="-5" dirty="0">
                <a:solidFill>
                  <a:srgbClr val="3333CC"/>
                </a:solidFill>
                <a:latin typeface="Arial"/>
                <a:cs typeface="Arial"/>
              </a:rPr>
              <a:t>probability</a:t>
            </a:r>
            <a:endParaRPr sz="3200" dirty="0">
              <a:latin typeface="Arial"/>
              <a:cs typeface="Arial"/>
            </a:endParaRPr>
          </a:p>
        </p:txBody>
      </p:sp>
      <p:sp>
        <p:nvSpPr>
          <p:cNvPr id="5" name="object 5"/>
          <p:cNvSpPr txBox="1"/>
          <p:nvPr/>
        </p:nvSpPr>
        <p:spPr>
          <a:xfrm>
            <a:off x="1195878" y="6338454"/>
            <a:ext cx="4495800"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3333CC"/>
                </a:solidFill>
                <a:latin typeface="Arial"/>
                <a:cs typeface="Arial"/>
              </a:rPr>
              <a:t>that </a:t>
            </a:r>
            <a:r>
              <a:rPr sz="3200" dirty="0">
                <a:solidFill>
                  <a:srgbClr val="3333CC"/>
                </a:solidFill>
                <a:latin typeface="Arial"/>
                <a:cs typeface="Arial"/>
              </a:rPr>
              <a:t>a </a:t>
            </a:r>
            <a:r>
              <a:rPr sz="3200" spc="-5" dirty="0">
                <a:solidFill>
                  <a:srgbClr val="3333CC"/>
                </a:solidFill>
                <a:latin typeface="Arial"/>
                <a:cs typeface="Arial"/>
              </a:rPr>
              <a:t>binary </a:t>
            </a:r>
            <a:r>
              <a:rPr sz="3200" dirty="0">
                <a:solidFill>
                  <a:srgbClr val="3333CC"/>
                </a:solidFill>
                <a:latin typeface="Arial"/>
                <a:cs typeface="Arial"/>
              </a:rPr>
              <a:t>variable is</a:t>
            </a:r>
            <a:r>
              <a:rPr sz="3200" spc="-65" dirty="0">
                <a:solidFill>
                  <a:srgbClr val="3333CC"/>
                </a:solidFill>
                <a:latin typeface="Arial"/>
                <a:cs typeface="Arial"/>
              </a:rPr>
              <a:t> </a:t>
            </a:r>
            <a:r>
              <a:rPr sz="2800" dirty="0">
                <a:latin typeface="Times New Roman"/>
                <a:cs typeface="Times New Roman"/>
              </a:rPr>
              <a:t>1</a:t>
            </a:r>
            <a:endParaRPr sz="2800">
              <a:latin typeface="Times New Roman"/>
              <a:cs typeface="Times New Roman"/>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32566" y="471054"/>
            <a:ext cx="4747895" cy="695960"/>
          </a:xfrm>
          <a:prstGeom prst="rect">
            <a:avLst/>
          </a:prstGeom>
        </p:spPr>
        <p:txBody>
          <a:bodyPr vert="horz" wrap="square" lIns="0" tIns="12700" rIns="0" bIns="0" rtlCol="0">
            <a:spAutoFit/>
          </a:bodyPr>
          <a:lstStyle/>
          <a:p>
            <a:pPr marL="12700">
              <a:lnSpc>
                <a:spcPct val="100000"/>
              </a:lnSpc>
              <a:spcBef>
                <a:spcPts val="100"/>
              </a:spcBef>
              <a:tabLst>
                <a:tab pos="2186940" algn="l"/>
              </a:tabLst>
            </a:pPr>
            <a:r>
              <a:rPr dirty="0"/>
              <a:t>Sigmoid	</a:t>
            </a:r>
            <a:r>
              <a:rPr spc="-5" dirty="0"/>
              <a:t>Saturation</a:t>
            </a:r>
          </a:p>
        </p:txBody>
      </p:sp>
      <p:sp>
        <p:nvSpPr>
          <p:cNvPr id="6" name="object 6"/>
          <p:cNvSpPr/>
          <p:nvPr/>
        </p:nvSpPr>
        <p:spPr>
          <a:xfrm>
            <a:off x="5193837" y="4586172"/>
            <a:ext cx="3475239" cy="256833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89075" y="4581410"/>
            <a:ext cx="3514725" cy="2600325"/>
          </a:xfrm>
          <a:custGeom>
            <a:avLst/>
            <a:gdLst/>
            <a:ahLst/>
            <a:cxnLst/>
            <a:rect l="l" t="t" r="r" b="b"/>
            <a:pathLst>
              <a:path w="3514725" h="2600325">
                <a:moveTo>
                  <a:pt x="0" y="0"/>
                </a:moveTo>
                <a:lnTo>
                  <a:pt x="3514724" y="0"/>
                </a:lnTo>
                <a:lnTo>
                  <a:pt x="3514724" y="2600324"/>
                </a:lnTo>
                <a:lnTo>
                  <a:pt x="0" y="2600324"/>
                </a:lnTo>
                <a:lnTo>
                  <a:pt x="0" y="0"/>
                </a:lnTo>
                <a:close/>
              </a:path>
            </a:pathLst>
          </a:custGeom>
          <a:ln w="9524">
            <a:solidFill>
              <a:srgbClr val="000000"/>
            </a:solidFill>
          </a:ln>
        </p:spPr>
        <p:txBody>
          <a:bodyPr wrap="square" lIns="0" tIns="0" rIns="0" bIns="0" rtlCol="0"/>
          <a:lstStyle/>
          <a:p>
            <a:endParaRPr/>
          </a:p>
        </p:txBody>
      </p:sp>
      <p:sp>
        <p:nvSpPr>
          <p:cNvPr id="8" name="object 8"/>
          <p:cNvSpPr txBox="1"/>
          <p:nvPr/>
        </p:nvSpPr>
        <p:spPr>
          <a:xfrm>
            <a:off x="837103" y="1128626"/>
            <a:ext cx="8925560" cy="476567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Sigmoidals </a:t>
            </a:r>
            <a:r>
              <a:rPr sz="3200" spc="-5" dirty="0">
                <a:solidFill>
                  <a:srgbClr val="3333CC"/>
                </a:solidFill>
                <a:latin typeface="Arial"/>
                <a:cs typeface="Arial"/>
              </a:rPr>
              <a:t>saturate </a:t>
            </a:r>
            <a:r>
              <a:rPr sz="3200" dirty="0">
                <a:solidFill>
                  <a:srgbClr val="3333CC"/>
                </a:solidFill>
                <a:latin typeface="Arial"/>
                <a:cs typeface="Arial"/>
              </a:rPr>
              <a:t>across most of</a:t>
            </a:r>
            <a:r>
              <a:rPr sz="3200" spc="-45" dirty="0">
                <a:solidFill>
                  <a:srgbClr val="3333CC"/>
                </a:solidFill>
                <a:latin typeface="Arial"/>
                <a:cs typeface="Arial"/>
              </a:rPr>
              <a:t> </a:t>
            </a:r>
            <a:r>
              <a:rPr sz="3200" dirty="0">
                <a:solidFill>
                  <a:srgbClr val="3333CC"/>
                </a:solidFill>
                <a:latin typeface="Arial"/>
                <a:cs typeface="Arial"/>
              </a:rPr>
              <a:t>domain</a:t>
            </a:r>
            <a:endParaRPr sz="3200" dirty="0">
              <a:latin typeface="Arial"/>
              <a:cs typeface="Arial"/>
            </a:endParaRPr>
          </a:p>
          <a:p>
            <a:pPr marL="748665" marR="5080" lvl="1" indent="-279400">
              <a:lnSpc>
                <a:spcPts val="3329"/>
              </a:lnSpc>
              <a:spcBef>
                <a:spcPts val="770"/>
              </a:spcBef>
              <a:buChar char="–"/>
              <a:tabLst>
                <a:tab pos="755650" algn="l"/>
              </a:tabLst>
            </a:pPr>
            <a:r>
              <a:rPr sz="2800" spc="-5" dirty="0">
                <a:solidFill>
                  <a:srgbClr val="336600"/>
                </a:solidFill>
                <a:latin typeface="Arial"/>
                <a:cs typeface="Arial"/>
              </a:rPr>
              <a:t>Saturate to </a:t>
            </a:r>
            <a:r>
              <a:rPr sz="2800" spc="-20" dirty="0">
                <a:latin typeface="Calibri"/>
                <a:cs typeface="Calibri"/>
              </a:rPr>
              <a:t>1 </a:t>
            </a:r>
            <a:r>
              <a:rPr sz="2800" spc="-5" dirty="0">
                <a:solidFill>
                  <a:srgbClr val="336600"/>
                </a:solidFill>
                <a:latin typeface="Arial"/>
                <a:cs typeface="Arial"/>
              </a:rPr>
              <a:t>when </a:t>
            </a:r>
            <a:r>
              <a:rPr sz="2800" i="1" spc="35" dirty="0">
                <a:latin typeface="Calibri"/>
                <a:cs typeface="Calibri"/>
              </a:rPr>
              <a:t>z </a:t>
            </a:r>
            <a:r>
              <a:rPr sz="2800" dirty="0">
                <a:solidFill>
                  <a:srgbClr val="336600"/>
                </a:solidFill>
                <a:latin typeface="Arial"/>
                <a:cs typeface="Arial"/>
              </a:rPr>
              <a:t>is very </a:t>
            </a:r>
            <a:r>
              <a:rPr sz="2800" spc="-5" dirty="0">
                <a:solidFill>
                  <a:srgbClr val="336600"/>
                </a:solidFill>
                <a:latin typeface="Arial"/>
                <a:cs typeface="Arial"/>
              </a:rPr>
              <a:t>positive </a:t>
            </a:r>
            <a:r>
              <a:rPr sz="2800" dirty="0">
                <a:solidFill>
                  <a:srgbClr val="336600"/>
                </a:solidFill>
                <a:latin typeface="Arial"/>
                <a:cs typeface="Arial"/>
              </a:rPr>
              <a:t>and </a:t>
            </a:r>
            <a:r>
              <a:rPr sz="2800" spc="-20" dirty="0">
                <a:latin typeface="Calibri"/>
                <a:cs typeface="Calibri"/>
              </a:rPr>
              <a:t>0 </a:t>
            </a:r>
            <a:r>
              <a:rPr sz="2800" spc="-5" dirty="0">
                <a:solidFill>
                  <a:srgbClr val="336600"/>
                </a:solidFill>
                <a:latin typeface="Arial"/>
                <a:cs typeface="Arial"/>
              </a:rPr>
              <a:t>when </a:t>
            </a:r>
            <a:r>
              <a:rPr sz="2800" i="1" spc="35" dirty="0">
                <a:latin typeface="Calibri"/>
                <a:cs typeface="Calibri"/>
              </a:rPr>
              <a:t>z </a:t>
            </a:r>
            <a:r>
              <a:rPr sz="2800" spc="-5" dirty="0">
                <a:solidFill>
                  <a:srgbClr val="336600"/>
                </a:solidFill>
                <a:latin typeface="Arial"/>
                <a:cs typeface="Arial"/>
              </a:rPr>
              <a:t>is  </a:t>
            </a:r>
            <a:r>
              <a:rPr sz="2800" dirty="0">
                <a:solidFill>
                  <a:srgbClr val="336600"/>
                </a:solidFill>
                <a:latin typeface="Arial"/>
                <a:cs typeface="Arial"/>
              </a:rPr>
              <a:t>very</a:t>
            </a:r>
            <a:r>
              <a:rPr sz="2800" spc="-10" dirty="0">
                <a:solidFill>
                  <a:srgbClr val="336600"/>
                </a:solidFill>
                <a:latin typeface="Arial"/>
                <a:cs typeface="Arial"/>
              </a:rPr>
              <a:t> </a:t>
            </a:r>
            <a:r>
              <a:rPr sz="2800" spc="-5" dirty="0">
                <a:solidFill>
                  <a:srgbClr val="336600"/>
                </a:solidFill>
                <a:latin typeface="Arial"/>
                <a:cs typeface="Arial"/>
              </a:rPr>
              <a:t>negative</a:t>
            </a:r>
            <a:endParaRPr sz="2800" dirty="0">
              <a:latin typeface="Arial"/>
              <a:cs typeface="Arial"/>
            </a:endParaRPr>
          </a:p>
          <a:p>
            <a:pPr marL="755650" lvl="1" indent="-286385">
              <a:lnSpc>
                <a:spcPct val="100000"/>
              </a:lnSpc>
              <a:spcBef>
                <a:spcPts val="605"/>
              </a:spcBef>
              <a:buChar char="–"/>
              <a:tabLst>
                <a:tab pos="755650" algn="l"/>
              </a:tabLst>
            </a:pPr>
            <a:r>
              <a:rPr sz="2800" spc="-5" dirty="0">
                <a:solidFill>
                  <a:srgbClr val="336600"/>
                </a:solidFill>
                <a:latin typeface="Arial"/>
                <a:cs typeface="Arial"/>
              </a:rPr>
              <a:t>Strongly sensitive to </a:t>
            </a:r>
            <a:r>
              <a:rPr sz="2800" dirty="0">
                <a:solidFill>
                  <a:srgbClr val="336600"/>
                </a:solidFill>
                <a:latin typeface="Arial"/>
                <a:cs typeface="Arial"/>
              </a:rPr>
              <a:t>input when </a:t>
            </a:r>
            <a:r>
              <a:rPr sz="2800" i="1" spc="35" dirty="0">
                <a:latin typeface="Calibri"/>
                <a:cs typeface="Calibri"/>
              </a:rPr>
              <a:t>z </a:t>
            </a:r>
            <a:r>
              <a:rPr sz="2800" dirty="0">
                <a:solidFill>
                  <a:srgbClr val="336600"/>
                </a:solidFill>
                <a:latin typeface="Arial"/>
                <a:cs typeface="Arial"/>
              </a:rPr>
              <a:t>is near</a:t>
            </a:r>
            <a:r>
              <a:rPr sz="2800" spc="85" dirty="0">
                <a:solidFill>
                  <a:srgbClr val="336600"/>
                </a:solidFill>
                <a:latin typeface="Arial"/>
                <a:cs typeface="Arial"/>
              </a:rPr>
              <a:t> </a:t>
            </a:r>
            <a:r>
              <a:rPr sz="2800" spc="-20" dirty="0">
                <a:latin typeface="Calibri"/>
                <a:cs typeface="Calibri"/>
              </a:rPr>
              <a:t>0</a:t>
            </a:r>
            <a:endParaRPr sz="2800" dirty="0">
              <a:latin typeface="Calibri"/>
              <a:cs typeface="Calibri"/>
            </a:endParaRPr>
          </a:p>
          <a:p>
            <a:pPr marL="755650" lvl="1" indent="-286385">
              <a:lnSpc>
                <a:spcPct val="100000"/>
              </a:lnSpc>
              <a:spcBef>
                <a:spcPts val="640"/>
              </a:spcBef>
              <a:buChar char="–"/>
              <a:tabLst>
                <a:tab pos="755650" algn="l"/>
              </a:tabLst>
            </a:pPr>
            <a:r>
              <a:rPr sz="2800" spc="-5" dirty="0">
                <a:solidFill>
                  <a:srgbClr val="336600"/>
                </a:solidFill>
                <a:latin typeface="Arial"/>
                <a:cs typeface="Arial"/>
              </a:rPr>
              <a:t>Saturation </a:t>
            </a:r>
            <a:r>
              <a:rPr sz="2800" dirty="0">
                <a:solidFill>
                  <a:srgbClr val="336600"/>
                </a:solidFill>
                <a:latin typeface="Arial"/>
                <a:cs typeface="Arial"/>
              </a:rPr>
              <a:t>makes </a:t>
            </a:r>
            <a:r>
              <a:rPr sz="2800" spc="-5" dirty="0">
                <a:solidFill>
                  <a:srgbClr val="336600"/>
                </a:solidFill>
                <a:latin typeface="Arial"/>
                <a:cs typeface="Arial"/>
              </a:rPr>
              <a:t>gradient-learning</a:t>
            </a:r>
            <a:r>
              <a:rPr sz="2800" spc="5" dirty="0">
                <a:solidFill>
                  <a:srgbClr val="336600"/>
                </a:solidFill>
                <a:latin typeface="Arial"/>
                <a:cs typeface="Arial"/>
              </a:rPr>
              <a:t> </a:t>
            </a:r>
            <a:r>
              <a:rPr sz="2800" spc="-5" dirty="0">
                <a:solidFill>
                  <a:srgbClr val="336600"/>
                </a:solidFill>
                <a:latin typeface="Arial"/>
                <a:cs typeface="Arial"/>
              </a:rPr>
              <a:t>difficult</a:t>
            </a:r>
            <a:endParaRPr sz="2800" dirty="0">
              <a:latin typeface="Arial"/>
              <a:cs typeface="Arial"/>
            </a:endParaRPr>
          </a:p>
          <a:p>
            <a:pPr marL="355600" indent="-342900">
              <a:lnSpc>
                <a:spcPct val="100000"/>
              </a:lnSpc>
              <a:spcBef>
                <a:spcPts val="735"/>
              </a:spcBef>
              <a:buChar char="•"/>
              <a:tabLst>
                <a:tab pos="354965" algn="l"/>
                <a:tab pos="355600" algn="l"/>
              </a:tabLst>
            </a:pPr>
            <a:r>
              <a:rPr sz="3200" dirty="0">
                <a:solidFill>
                  <a:srgbClr val="3333CC"/>
                </a:solidFill>
                <a:latin typeface="Arial"/>
                <a:cs typeface="Arial"/>
              </a:rPr>
              <a:t>ReLU and </a:t>
            </a:r>
            <a:r>
              <a:rPr sz="3200" spc="-5" dirty="0">
                <a:solidFill>
                  <a:srgbClr val="3333CC"/>
                </a:solidFill>
                <a:latin typeface="Arial"/>
                <a:cs typeface="Arial"/>
              </a:rPr>
              <a:t>Softplus </a:t>
            </a:r>
            <a:r>
              <a:rPr sz="3200" dirty="0">
                <a:solidFill>
                  <a:srgbClr val="3333CC"/>
                </a:solidFill>
                <a:latin typeface="Arial"/>
                <a:cs typeface="Arial"/>
              </a:rPr>
              <a:t>increase </a:t>
            </a:r>
            <a:r>
              <a:rPr sz="3200" spc="-5" dirty="0">
                <a:solidFill>
                  <a:srgbClr val="3333CC"/>
                </a:solidFill>
                <a:latin typeface="Arial"/>
                <a:cs typeface="Arial"/>
              </a:rPr>
              <a:t>for </a:t>
            </a:r>
            <a:r>
              <a:rPr sz="3200" spc="120" dirty="0">
                <a:latin typeface="Calibri"/>
                <a:cs typeface="Calibri"/>
              </a:rPr>
              <a:t>input</a:t>
            </a:r>
            <a:r>
              <a:rPr sz="3200" spc="320" dirty="0">
                <a:latin typeface="Calibri"/>
                <a:cs typeface="Calibri"/>
              </a:rPr>
              <a:t> </a:t>
            </a:r>
            <a:r>
              <a:rPr sz="3200" spc="434" dirty="0">
                <a:latin typeface="Calibri"/>
                <a:cs typeface="Calibri"/>
              </a:rPr>
              <a:t>&gt;0</a:t>
            </a:r>
            <a:endParaRPr sz="3200" dirty="0">
              <a:latin typeface="Calibri"/>
              <a:cs typeface="Calibri"/>
            </a:endParaRPr>
          </a:p>
          <a:p>
            <a:pPr>
              <a:lnSpc>
                <a:spcPct val="100000"/>
              </a:lnSpc>
              <a:spcBef>
                <a:spcPts val="35"/>
              </a:spcBef>
            </a:pPr>
            <a:endParaRPr sz="4550" dirty="0">
              <a:latin typeface="Calibri"/>
              <a:cs typeface="Calibri"/>
            </a:endParaRPr>
          </a:p>
          <a:p>
            <a:pPr marL="333375" marR="5096510">
              <a:lnSpc>
                <a:spcPct val="100000"/>
              </a:lnSpc>
            </a:pPr>
            <a:r>
              <a:rPr sz="2000" dirty="0">
                <a:solidFill>
                  <a:srgbClr val="660066"/>
                </a:solidFill>
                <a:latin typeface="Arial"/>
                <a:cs typeface="Arial"/>
              </a:rPr>
              <a:t>Sigmoid can </a:t>
            </a:r>
            <a:r>
              <a:rPr sz="2000" spc="-5" dirty="0">
                <a:solidFill>
                  <a:srgbClr val="660066"/>
                </a:solidFill>
                <a:latin typeface="Arial"/>
                <a:cs typeface="Arial"/>
              </a:rPr>
              <a:t>still </a:t>
            </a:r>
            <a:r>
              <a:rPr sz="2000" dirty="0">
                <a:solidFill>
                  <a:srgbClr val="660066"/>
                </a:solidFill>
                <a:latin typeface="Arial"/>
                <a:cs typeface="Arial"/>
              </a:rPr>
              <a:t>be used  </a:t>
            </a:r>
            <a:r>
              <a:rPr lang="en-US" sz="2000" spc="-5" dirty="0">
                <a:solidFill>
                  <a:srgbClr val="660066"/>
                </a:solidFill>
                <a:latin typeface="Arial"/>
                <a:cs typeface="Arial"/>
              </a:rPr>
              <a:t>w</a:t>
            </a:r>
            <a:r>
              <a:rPr sz="2000" spc="-5" dirty="0">
                <a:solidFill>
                  <a:srgbClr val="660066"/>
                </a:solidFill>
                <a:latin typeface="Arial"/>
                <a:cs typeface="Arial"/>
              </a:rPr>
              <a:t>hen </a:t>
            </a:r>
            <a:r>
              <a:rPr sz="2000" dirty="0">
                <a:solidFill>
                  <a:srgbClr val="660066"/>
                </a:solidFill>
                <a:latin typeface="Arial"/>
                <a:cs typeface="Arial"/>
              </a:rPr>
              <a:t>cost </a:t>
            </a:r>
            <a:r>
              <a:rPr sz="2000" spc="-5" dirty="0">
                <a:solidFill>
                  <a:srgbClr val="660066"/>
                </a:solidFill>
                <a:latin typeface="Arial"/>
                <a:cs typeface="Arial"/>
              </a:rPr>
              <a:t>function </a:t>
            </a:r>
            <a:r>
              <a:rPr sz="2000" dirty="0">
                <a:solidFill>
                  <a:srgbClr val="660066"/>
                </a:solidFill>
                <a:latin typeface="Arial"/>
                <a:cs typeface="Arial"/>
              </a:rPr>
              <a:t>undoes</a:t>
            </a:r>
            <a:r>
              <a:rPr sz="2000" spc="-45" dirty="0">
                <a:solidFill>
                  <a:srgbClr val="660066"/>
                </a:solidFill>
                <a:latin typeface="Arial"/>
                <a:cs typeface="Arial"/>
              </a:rPr>
              <a:t> </a:t>
            </a:r>
            <a:r>
              <a:rPr sz="2000" spc="-5" dirty="0">
                <a:solidFill>
                  <a:srgbClr val="660066"/>
                </a:solidFill>
                <a:latin typeface="Arial"/>
                <a:cs typeface="Arial"/>
              </a:rPr>
              <a:t>the  </a:t>
            </a:r>
            <a:r>
              <a:rPr sz="2000" dirty="0">
                <a:solidFill>
                  <a:srgbClr val="660066"/>
                </a:solidFill>
                <a:latin typeface="Arial"/>
                <a:cs typeface="Arial"/>
              </a:rPr>
              <a:t>Sigmoid in </a:t>
            </a:r>
            <a:r>
              <a:rPr sz="2000" spc="-5" dirty="0">
                <a:solidFill>
                  <a:srgbClr val="660066"/>
                </a:solidFill>
                <a:latin typeface="Arial"/>
                <a:cs typeface="Arial"/>
              </a:rPr>
              <a:t>the output</a:t>
            </a:r>
            <a:r>
              <a:rPr sz="2000" spc="-25" dirty="0">
                <a:solidFill>
                  <a:srgbClr val="660066"/>
                </a:solidFill>
                <a:latin typeface="Arial"/>
                <a:cs typeface="Arial"/>
              </a:rPr>
              <a:t> </a:t>
            </a:r>
            <a:r>
              <a:rPr sz="2000" dirty="0">
                <a:solidFill>
                  <a:srgbClr val="660066"/>
                </a:solidFill>
                <a:latin typeface="Arial"/>
                <a:cs typeface="Arial"/>
              </a:rPr>
              <a:t>layer</a:t>
            </a:r>
            <a:endParaRPr sz="2000" dirty="0">
              <a:latin typeface="Arial"/>
              <a:cs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44545" y="847293"/>
            <a:ext cx="6609080" cy="695960"/>
          </a:xfrm>
          <a:prstGeom prst="rect">
            <a:avLst/>
          </a:prstGeom>
        </p:spPr>
        <p:txBody>
          <a:bodyPr vert="horz" wrap="square" lIns="0" tIns="12700" rIns="0" bIns="0" rtlCol="0">
            <a:spAutoFit/>
          </a:bodyPr>
          <a:lstStyle/>
          <a:p>
            <a:pPr marL="12700">
              <a:lnSpc>
                <a:spcPct val="100000"/>
              </a:lnSpc>
              <a:spcBef>
                <a:spcPts val="100"/>
              </a:spcBef>
              <a:tabLst>
                <a:tab pos="2186940" algn="l"/>
              </a:tabLst>
            </a:pPr>
            <a:r>
              <a:rPr dirty="0"/>
              <a:t>Sigmoid	vs </a:t>
            </a:r>
            <a:r>
              <a:rPr spc="145" dirty="0">
                <a:latin typeface="Calibri"/>
                <a:cs typeface="Calibri"/>
              </a:rPr>
              <a:t>tanh</a:t>
            </a:r>
            <a:r>
              <a:rPr spc="170" dirty="0">
                <a:solidFill>
                  <a:srgbClr val="000000"/>
                </a:solidFill>
                <a:latin typeface="Calibri"/>
                <a:cs typeface="Calibri"/>
              </a:rPr>
              <a:t> </a:t>
            </a:r>
            <a:r>
              <a:rPr spc="-5" dirty="0"/>
              <a:t>Activation</a:t>
            </a:r>
          </a:p>
        </p:txBody>
      </p:sp>
      <p:sp>
        <p:nvSpPr>
          <p:cNvPr id="4" name="object 4"/>
          <p:cNvSpPr txBox="1"/>
          <p:nvPr/>
        </p:nvSpPr>
        <p:spPr>
          <a:xfrm>
            <a:off x="852978" y="1753754"/>
            <a:ext cx="8591550" cy="2744470"/>
          </a:xfrm>
          <a:prstGeom prst="rect">
            <a:avLst/>
          </a:prstGeom>
        </p:spPr>
        <p:txBody>
          <a:bodyPr vert="horz" wrap="square" lIns="0" tIns="33020" rIns="0" bIns="0" rtlCol="0">
            <a:spAutoFit/>
          </a:bodyPr>
          <a:lstStyle/>
          <a:p>
            <a:pPr marL="355600" marR="411480" indent="-342900">
              <a:lnSpc>
                <a:spcPts val="3800"/>
              </a:lnSpc>
              <a:spcBef>
                <a:spcPts val="260"/>
              </a:spcBef>
              <a:buChar char="•"/>
              <a:tabLst>
                <a:tab pos="354965" algn="l"/>
                <a:tab pos="355600" algn="l"/>
              </a:tabLst>
            </a:pPr>
            <a:r>
              <a:rPr sz="3200" dirty="0">
                <a:solidFill>
                  <a:srgbClr val="3333CC"/>
                </a:solidFill>
                <a:latin typeface="Arial"/>
                <a:cs typeface="Arial"/>
              </a:rPr>
              <a:t>Hyperbolic </a:t>
            </a:r>
            <a:r>
              <a:rPr sz="3200" spc="-5" dirty="0">
                <a:solidFill>
                  <a:srgbClr val="3333CC"/>
                </a:solidFill>
                <a:latin typeface="Arial"/>
                <a:cs typeface="Arial"/>
              </a:rPr>
              <a:t>tangent typically performs better  than logistic </a:t>
            </a:r>
            <a:r>
              <a:rPr sz="3200" dirty="0">
                <a:solidFill>
                  <a:srgbClr val="3333CC"/>
                </a:solidFill>
                <a:latin typeface="Arial"/>
                <a:cs typeface="Arial"/>
              </a:rPr>
              <a:t>sigmoid</a:t>
            </a:r>
            <a:endParaRPr sz="3200">
              <a:latin typeface="Arial"/>
              <a:cs typeface="Arial"/>
            </a:endParaRPr>
          </a:p>
          <a:p>
            <a:pPr marL="355600" indent="-342900">
              <a:lnSpc>
                <a:spcPct val="100000"/>
              </a:lnSpc>
              <a:spcBef>
                <a:spcPts val="605"/>
              </a:spcBef>
              <a:buChar char="•"/>
              <a:tabLst>
                <a:tab pos="354965" algn="l"/>
                <a:tab pos="355600" algn="l"/>
              </a:tabLst>
            </a:pPr>
            <a:r>
              <a:rPr sz="3200" spc="-5" dirty="0">
                <a:solidFill>
                  <a:srgbClr val="3333CC"/>
                </a:solidFill>
                <a:latin typeface="Arial"/>
                <a:cs typeface="Arial"/>
              </a:rPr>
              <a:t>It </a:t>
            </a:r>
            <a:r>
              <a:rPr sz="3200" dirty="0">
                <a:solidFill>
                  <a:srgbClr val="3333CC"/>
                </a:solidFill>
                <a:latin typeface="Arial"/>
                <a:cs typeface="Arial"/>
              </a:rPr>
              <a:t>resembles </a:t>
            </a:r>
            <a:r>
              <a:rPr sz="3200" spc="-5" dirty="0">
                <a:solidFill>
                  <a:srgbClr val="3333CC"/>
                </a:solidFill>
                <a:latin typeface="Arial"/>
                <a:cs typeface="Arial"/>
              </a:rPr>
              <a:t>the identity function </a:t>
            </a:r>
            <a:r>
              <a:rPr sz="3200" dirty="0">
                <a:solidFill>
                  <a:srgbClr val="3333CC"/>
                </a:solidFill>
                <a:latin typeface="Arial"/>
                <a:cs typeface="Arial"/>
              </a:rPr>
              <a:t>more</a:t>
            </a:r>
            <a:r>
              <a:rPr sz="3200" spc="-20" dirty="0">
                <a:solidFill>
                  <a:srgbClr val="3333CC"/>
                </a:solidFill>
                <a:latin typeface="Arial"/>
                <a:cs typeface="Arial"/>
              </a:rPr>
              <a:t> </a:t>
            </a:r>
            <a:r>
              <a:rPr sz="3200" dirty="0">
                <a:solidFill>
                  <a:srgbClr val="3333CC"/>
                </a:solidFill>
                <a:latin typeface="Arial"/>
                <a:cs typeface="Arial"/>
              </a:rPr>
              <a:t>closely</a:t>
            </a:r>
            <a:endParaRPr sz="3200">
              <a:latin typeface="Arial"/>
              <a:cs typeface="Arial"/>
            </a:endParaRPr>
          </a:p>
          <a:p>
            <a:pPr marL="927100">
              <a:lnSpc>
                <a:spcPct val="100000"/>
              </a:lnSpc>
              <a:spcBef>
                <a:spcPts val="1160"/>
              </a:spcBef>
            </a:pPr>
            <a:r>
              <a:rPr sz="2800" spc="175" dirty="0">
                <a:latin typeface="Calibri"/>
                <a:cs typeface="Calibri"/>
              </a:rPr>
              <a:t>tanh(0)=0 </a:t>
            </a:r>
            <a:r>
              <a:rPr sz="2800" dirty="0">
                <a:solidFill>
                  <a:srgbClr val="336600"/>
                </a:solidFill>
                <a:latin typeface="Arial"/>
                <a:cs typeface="Arial"/>
              </a:rPr>
              <a:t>while</a:t>
            </a:r>
            <a:r>
              <a:rPr sz="2800" spc="110" dirty="0">
                <a:solidFill>
                  <a:srgbClr val="336600"/>
                </a:solidFill>
                <a:latin typeface="Arial"/>
                <a:cs typeface="Arial"/>
              </a:rPr>
              <a:t> </a:t>
            </a:r>
            <a:r>
              <a:rPr sz="2800" spc="204" dirty="0">
                <a:latin typeface="Times New Roman"/>
                <a:cs typeface="Times New Roman"/>
              </a:rPr>
              <a:t>σ</a:t>
            </a:r>
            <a:r>
              <a:rPr sz="2800" spc="204" dirty="0">
                <a:latin typeface="Calibri"/>
                <a:cs typeface="Calibri"/>
              </a:rPr>
              <a:t>(0)=</a:t>
            </a:r>
            <a:r>
              <a:rPr sz="2800" spc="204" dirty="0">
                <a:latin typeface="MS PGothic"/>
                <a:cs typeface="MS PGothic"/>
              </a:rPr>
              <a:t>½</a:t>
            </a:r>
            <a:endParaRPr sz="2800">
              <a:latin typeface="MS PGothic"/>
              <a:cs typeface="MS PGothic"/>
            </a:endParaRPr>
          </a:p>
          <a:p>
            <a:pPr marL="355600" indent="-342900">
              <a:lnSpc>
                <a:spcPct val="100000"/>
              </a:lnSpc>
              <a:spcBef>
                <a:spcPts val="840"/>
              </a:spcBef>
              <a:buChar char="•"/>
              <a:tabLst>
                <a:tab pos="354965" algn="l"/>
                <a:tab pos="355600" algn="l"/>
              </a:tabLst>
            </a:pPr>
            <a:r>
              <a:rPr sz="3200" dirty="0">
                <a:solidFill>
                  <a:srgbClr val="3333CC"/>
                </a:solidFill>
                <a:latin typeface="Arial"/>
                <a:cs typeface="Arial"/>
              </a:rPr>
              <a:t>Because </a:t>
            </a:r>
            <a:r>
              <a:rPr sz="3200" spc="105" dirty="0">
                <a:latin typeface="Calibri"/>
                <a:cs typeface="Calibri"/>
              </a:rPr>
              <a:t>tanh </a:t>
            </a:r>
            <a:r>
              <a:rPr sz="3200" dirty="0">
                <a:solidFill>
                  <a:srgbClr val="3333CC"/>
                </a:solidFill>
                <a:latin typeface="Arial"/>
                <a:cs typeface="Arial"/>
              </a:rPr>
              <a:t>is similar </a:t>
            </a:r>
            <a:r>
              <a:rPr sz="3200" spc="-5" dirty="0">
                <a:solidFill>
                  <a:srgbClr val="3333CC"/>
                </a:solidFill>
                <a:latin typeface="Arial"/>
                <a:cs typeface="Arial"/>
              </a:rPr>
              <a:t>to identity </a:t>
            </a:r>
            <a:r>
              <a:rPr sz="3200" dirty="0">
                <a:solidFill>
                  <a:srgbClr val="3333CC"/>
                </a:solidFill>
                <a:latin typeface="Arial"/>
                <a:cs typeface="Arial"/>
              </a:rPr>
              <a:t>near</a:t>
            </a:r>
            <a:r>
              <a:rPr sz="3200" spc="20" dirty="0">
                <a:solidFill>
                  <a:srgbClr val="3333CC"/>
                </a:solidFill>
                <a:latin typeface="Arial"/>
                <a:cs typeface="Arial"/>
              </a:rPr>
              <a:t> </a:t>
            </a:r>
            <a:r>
              <a:rPr sz="3200" spc="-15" dirty="0">
                <a:latin typeface="Calibri"/>
                <a:cs typeface="Calibri"/>
              </a:rPr>
              <a:t>0</a:t>
            </a:r>
            <a:r>
              <a:rPr sz="3200" spc="-15" dirty="0">
                <a:solidFill>
                  <a:srgbClr val="3333CC"/>
                </a:solidFill>
                <a:latin typeface="Arial"/>
                <a:cs typeface="Arial"/>
              </a:rPr>
              <a:t>,</a:t>
            </a:r>
            <a:endParaRPr sz="3200">
              <a:latin typeface="Arial"/>
              <a:cs typeface="Arial"/>
            </a:endParaRPr>
          </a:p>
        </p:txBody>
      </p:sp>
      <p:sp>
        <p:nvSpPr>
          <p:cNvPr id="5" name="object 5"/>
          <p:cNvSpPr txBox="1"/>
          <p:nvPr/>
        </p:nvSpPr>
        <p:spPr>
          <a:xfrm>
            <a:off x="1195878" y="4484254"/>
            <a:ext cx="5493385"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3333CC"/>
                </a:solidFill>
                <a:latin typeface="Arial"/>
                <a:cs typeface="Arial"/>
              </a:rPr>
              <a:t>training </a:t>
            </a:r>
            <a:r>
              <a:rPr sz="3200" dirty="0">
                <a:solidFill>
                  <a:srgbClr val="3333CC"/>
                </a:solidFill>
                <a:latin typeface="Arial"/>
                <a:cs typeface="Arial"/>
              </a:rPr>
              <a:t>a deep neural</a:t>
            </a:r>
            <a:r>
              <a:rPr sz="3200" spc="-40" dirty="0">
                <a:solidFill>
                  <a:srgbClr val="3333CC"/>
                </a:solidFill>
                <a:latin typeface="Arial"/>
                <a:cs typeface="Arial"/>
              </a:rPr>
              <a:t> </a:t>
            </a:r>
            <a:r>
              <a:rPr sz="3200" spc="-5" dirty="0">
                <a:solidFill>
                  <a:srgbClr val="3333CC"/>
                </a:solidFill>
                <a:latin typeface="Arial"/>
                <a:cs typeface="Arial"/>
              </a:rPr>
              <a:t>network</a:t>
            </a:r>
            <a:endParaRPr sz="3200">
              <a:latin typeface="Arial"/>
              <a:cs typeface="Arial"/>
            </a:endParaRPr>
          </a:p>
        </p:txBody>
      </p:sp>
      <p:sp>
        <p:nvSpPr>
          <p:cNvPr id="6" name="object 6"/>
          <p:cNvSpPr txBox="1"/>
          <p:nvPr/>
        </p:nvSpPr>
        <p:spPr>
          <a:xfrm>
            <a:off x="1191671" y="5064390"/>
            <a:ext cx="6012180"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3333CC"/>
                </a:solidFill>
                <a:latin typeface="Arial"/>
                <a:cs typeface="Arial"/>
              </a:rPr>
              <a:t>resembles </a:t>
            </a:r>
            <a:r>
              <a:rPr sz="3200" spc="-5" dirty="0">
                <a:solidFill>
                  <a:srgbClr val="3333CC"/>
                </a:solidFill>
                <a:latin typeface="Arial"/>
                <a:cs typeface="Arial"/>
              </a:rPr>
              <a:t>training </a:t>
            </a:r>
            <a:r>
              <a:rPr sz="3200" dirty="0">
                <a:solidFill>
                  <a:srgbClr val="3333CC"/>
                </a:solidFill>
                <a:latin typeface="Arial"/>
                <a:cs typeface="Arial"/>
              </a:rPr>
              <a:t>a linear</a:t>
            </a:r>
            <a:r>
              <a:rPr sz="3200" spc="-70" dirty="0">
                <a:solidFill>
                  <a:srgbClr val="3333CC"/>
                </a:solidFill>
                <a:latin typeface="Arial"/>
                <a:cs typeface="Arial"/>
              </a:rPr>
              <a:t> </a:t>
            </a:r>
            <a:r>
              <a:rPr sz="3200" dirty="0">
                <a:solidFill>
                  <a:srgbClr val="3333CC"/>
                </a:solidFill>
                <a:latin typeface="Arial"/>
                <a:cs typeface="Arial"/>
              </a:rPr>
              <a:t>model</a:t>
            </a:r>
            <a:endParaRPr sz="3200">
              <a:latin typeface="Arial"/>
              <a:cs typeface="Arial"/>
            </a:endParaRPr>
          </a:p>
        </p:txBody>
      </p:sp>
      <p:sp>
        <p:nvSpPr>
          <p:cNvPr id="7" name="object 7"/>
          <p:cNvSpPr txBox="1"/>
          <p:nvPr/>
        </p:nvSpPr>
        <p:spPr>
          <a:xfrm>
            <a:off x="1191671" y="5648590"/>
            <a:ext cx="7865109"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3333CC"/>
                </a:solidFill>
                <a:latin typeface="Arial"/>
                <a:cs typeface="Arial"/>
              </a:rPr>
              <a:t>so long as </a:t>
            </a:r>
            <a:r>
              <a:rPr sz="3200" spc="-5" dirty="0">
                <a:solidFill>
                  <a:srgbClr val="3333CC"/>
                </a:solidFill>
                <a:latin typeface="Arial"/>
                <a:cs typeface="Arial"/>
              </a:rPr>
              <a:t>the activations </a:t>
            </a:r>
            <a:r>
              <a:rPr sz="3200" dirty="0">
                <a:solidFill>
                  <a:srgbClr val="3333CC"/>
                </a:solidFill>
                <a:latin typeface="Arial"/>
                <a:cs typeface="Arial"/>
              </a:rPr>
              <a:t>can be kept</a:t>
            </a:r>
            <a:r>
              <a:rPr sz="3200" spc="-50" dirty="0">
                <a:solidFill>
                  <a:srgbClr val="3333CC"/>
                </a:solidFill>
                <a:latin typeface="Arial"/>
                <a:cs typeface="Arial"/>
              </a:rPr>
              <a:t> </a:t>
            </a:r>
            <a:r>
              <a:rPr sz="3200" dirty="0">
                <a:solidFill>
                  <a:srgbClr val="3333CC"/>
                </a:solidFill>
                <a:latin typeface="Arial"/>
                <a:cs typeface="Arial"/>
              </a:rPr>
              <a:t>small</a:t>
            </a:r>
            <a:endParaRPr sz="3200">
              <a:latin typeface="Arial"/>
              <a:cs typeface="Arial"/>
            </a:endParaRPr>
          </a:p>
        </p:txBody>
      </p:sp>
      <p:sp>
        <p:nvSpPr>
          <p:cNvPr id="9" name="object 9"/>
          <p:cNvSpPr txBox="1"/>
          <p:nvPr/>
        </p:nvSpPr>
        <p:spPr>
          <a:xfrm>
            <a:off x="6789274" y="4535372"/>
            <a:ext cx="3025775" cy="542925"/>
          </a:xfrm>
          <a:prstGeom prst="rect">
            <a:avLst/>
          </a:prstGeom>
          <a:ln w="9524">
            <a:solidFill>
              <a:srgbClr val="000000"/>
            </a:solidFill>
          </a:ln>
        </p:spPr>
        <p:txBody>
          <a:bodyPr vert="horz" wrap="square" lIns="0" tIns="0" rIns="0" bIns="0" rtlCol="0">
            <a:spAutoFit/>
          </a:bodyPr>
          <a:lstStyle/>
          <a:p>
            <a:pPr marL="24765">
              <a:lnSpc>
                <a:spcPts val="3300"/>
              </a:lnSpc>
            </a:pPr>
            <a:r>
              <a:rPr sz="1900" i="1" spc="-675" dirty="0">
                <a:latin typeface="Cambria"/>
                <a:cs typeface="Cambria"/>
              </a:rPr>
              <a:t>y</a:t>
            </a:r>
            <a:r>
              <a:rPr sz="2850" spc="637" baseline="1461" dirty="0">
                <a:latin typeface="Cambria"/>
                <a:cs typeface="Cambria"/>
              </a:rPr>
              <a:t>ˆ</a:t>
            </a:r>
            <a:r>
              <a:rPr sz="2850" spc="-75" baseline="1461" dirty="0">
                <a:latin typeface="Cambria"/>
                <a:cs typeface="Cambria"/>
              </a:rPr>
              <a:t> </a:t>
            </a:r>
            <a:r>
              <a:rPr sz="1900" spc="204" dirty="0">
                <a:latin typeface="Segoe UI Symbol"/>
                <a:cs typeface="Segoe UI Symbol"/>
              </a:rPr>
              <a:t>=</a:t>
            </a:r>
            <a:r>
              <a:rPr sz="1900" spc="-130" dirty="0">
                <a:latin typeface="Segoe UI Symbol"/>
                <a:cs typeface="Segoe UI Symbol"/>
              </a:rPr>
              <a:t> </a:t>
            </a:r>
            <a:r>
              <a:rPr sz="1900" b="1" i="1" spc="80" dirty="0">
                <a:latin typeface="Calibri"/>
                <a:cs typeface="Calibri"/>
              </a:rPr>
              <a:t>w</a:t>
            </a:r>
            <a:r>
              <a:rPr sz="1650" i="1" spc="254" baseline="42929" dirty="0">
                <a:latin typeface="Cambria"/>
                <a:cs typeface="Cambria"/>
              </a:rPr>
              <a:t>T</a:t>
            </a:r>
            <a:r>
              <a:rPr sz="1650" i="1" baseline="42929" dirty="0">
                <a:latin typeface="Cambria"/>
                <a:cs typeface="Cambria"/>
              </a:rPr>
              <a:t> </a:t>
            </a:r>
            <a:r>
              <a:rPr sz="1650" i="1" spc="172" baseline="42929" dirty="0">
                <a:latin typeface="Cambria"/>
                <a:cs typeface="Cambria"/>
              </a:rPr>
              <a:t> </a:t>
            </a:r>
            <a:r>
              <a:rPr sz="1900" spc="80" dirty="0">
                <a:latin typeface="Cambria"/>
                <a:cs typeface="Cambria"/>
              </a:rPr>
              <a:t>t</a:t>
            </a:r>
            <a:r>
              <a:rPr sz="1900" spc="20" dirty="0">
                <a:latin typeface="Cambria"/>
                <a:cs typeface="Cambria"/>
              </a:rPr>
              <a:t>a</a:t>
            </a:r>
            <a:r>
              <a:rPr sz="1900" dirty="0">
                <a:latin typeface="Cambria"/>
                <a:cs typeface="Cambria"/>
              </a:rPr>
              <a:t>n</a:t>
            </a:r>
            <a:r>
              <a:rPr sz="1900" spc="180" dirty="0">
                <a:latin typeface="Cambria"/>
                <a:cs typeface="Cambria"/>
              </a:rPr>
              <a:t>h</a:t>
            </a:r>
            <a:r>
              <a:rPr sz="5100" spc="-892" baseline="-5718" dirty="0">
                <a:latin typeface="Segoe UI Symbol"/>
                <a:cs typeface="Segoe UI Symbol"/>
              </a:rPr>
              <a:t>(</a:t>
            </a:r>
            <a:r>
              <a:rPr sz="1900" i="1" spc="415" dirty="0">
                <a:latin typeface="Cambria"/>
                <a:cs typeface="Cambria"/>
              </a:rPr>
              <a:t>U</a:t>
            </a:r>
            <a:r>
              <a:rPr sz="1650" i="1" spc="254" baseline="42929" dirty="0">
                <a:latin typeface="Cambria"/>
                <a:cs typeface="Cambria"/>
              </a:rPr>
              <a:t>T</a:t>
            </a:r>
            <a:r>
              <a:rPr sz="1650" i="1" baseline="42929" dirty="0">
                <a:latin typeface="Cambria"/>
                <a:cs typeface="Cambria"/>
              </a:rPr>
              <a:t> </a:t>
            </a:r>
            <a:r>
              <a:rPr sz="1650" i="1" spc="172" baseline="42929" dirty="0">
                <a:latin typeface="Cambria"/>
                <a:cs typeface="Cambria"/>
              </a:rPr>
              <a:t> </a:t>
            </a:r>
            <a:r>
              <a:rPr sz="1900" spc="80" dirty="0">
                <a:latin typeface="Cambria"/>
                <a:cs typeface="Cambria"/>
              </a:rPr>
              <a:t>t</a:t>
            </a:r>
            <a:r>
              <a:rPr sz="1900" spc="20" dirty="0">
                <a:latin typeface="Cambria"/>
                <a:cs typeface="Cambria"/>
              </a:rPr>
              <a:t>a</a:t>
            </a:r>
            <a:r>
              <a:rPr sz="1900" dirty="0">
                <a:latin typeface="Cambria"/>
                <a:cs typeface="Cambria"/>
              </a:rPr>
              <a:t>n</a:t>
            </a:r>
            <a:r>
              <a:rPr sz="1900" spc="180" dirty="0">
                <a:latin typeface="Cambria"/>
                <a:cs typeface="Cambria"/>
              </a:rPr>
              <a:t>h</a:t>
            </a:r>
            <a:r>
              <a:rPr sz="4725" spc="-780" baseline="-5291" dirty="0">
                <a:latin typeface="Segoe UI Symbol"/>
                <a:cs typeface="Segoe UI Symbol"/>
              </a:rPr>
              <a:t>(</a:t>
            </a:r>
            <a:r>
              <a:rPr sz="1900" i="1" spc="525" dirty="0">
                <a:latin typeface="Cambria"/>
                <a:cs typeface="Cambria"/>
              </a:rPr>
              <a:t>V</a:t>
            </a:r>
            <a:r>
              <a:rPr sz="1650" i="1" spc="397" baseline="42929" dirty="0">
                <a:latin typeface="Cambria"/>
                <a:cs typeface="Cambria"/>
              </a:rPr>
              <a:t>T</a:t>
            </a:r>
            <a:r>
              <a:rPr sz="1900" b="1" i="1" spc="210" dirty="0">
                <a:latin typeface="Calibri"/>
                <a:cs typeface="Calibri"/>
              </a:rPr>
              <a:t>x</a:t>
            </a:r>
            <a:r>
              <a:rPr sz="1900" b="1" i="1" spc="-235" dirty="0">
                <a:latin typeface="Calibri"/>
                <a:cs typeface="Calibri"/>
              </a:rPr>
              <a:t> </a:t>
            </a:r>
            <a:r>
              <a:rPr sz="4725" spc="-480" baseline="-5291" dirty="0">
                <a:latin typeface="Segoe UI Symbol"/>
                <a:cs typeface="Segoe UI Symbol"/>
              </a:rPr>
              <a:t>)</a:t>
            </a:r>
            <a:r>
              <a:rPr sz="5100" spc="-412" baseline="-5718" dirty="0">
                <a:latin typeface="Segoe UI Symbol"/>
                <a:cs typeface="Segoe UI Symbol"/>
              </a:rPr>
              <a:t>)</a:t>
            </a:r>
            <a:endParaRPr sz="5100" baseline="-5718">
              <a:latin typeface="Segoe UI Symbol"/>
              <a:cs typeface="Segoe UI Symbol"/>
            </a:endParaRPr>
          </a:p>
        </p:txBody>
      </p:sp>
      <p:sp>
        <p:nvSpPr>
          <p:cNvPr id="10" name="object 10"/>
          <p:cNvSpPr txBox="1"/>
          <p:nvPr/>
        </p:nvSpPr>
        <p:spPr>
          <a:xfrm>
            <a:off x="7322674" y="5144972"/>
            <a:ext cx="1816100" cy="466725"/>
          </a:xfrm>
          <a:prstGeom prst="rect">
            <a:avLst/>
          </a:prstGeom>
          <a:ln w="9524">
            <a:solidFill>
              <a:srgbClr val="000000"/>
            </a:solidFill>
          </a:ln>
        </p:spPr>
        <p:txBody>
          <a:bodyPr vert="horz" wrap="square" lIns="0" tIns="55880" rIns="0" bIns="0" rtlCol="0">
            <a:spAutoFit/>
          </a:bodyPr>
          <a:lstStyle/>
          <a:p>
            <a:pPr marL="28575">
              <a:lnSpc>
                <a:spcPct val="100000"/>
              </a:lnSpc>
              <a:spcBef>
                <a:spcPts val="440"/>
              </a:spcBef>
            </a:pPr>
            <a:r>
              <a:rPr sz="2250" i="1" spc="-280" dirty="0">
                <a:latin typeface="Cambria"/>
                <a:cs typeface="Cambria"/>
              </a:rPr>
              <a:t>y</a:t>
            </a:r>
            <a:r>
              <a:rPr sz="3375" spc="-419" baseline="1234" dirty="0">
                <a:latin typeface="Calibri"/>
                <a:cs typeface="Calibri"/>
              </a:rPr>
              <a:t>ˆ </a:t>
            </a:r>
            <a:r>
              <a:rPr sz="2250" spc="229" dirty="0">
                <a:latin typeface="Segoe UI Symbol"/>
                <a:cs typeface="Segoe UI Symbol"/>
              </a:rPr>
              <a:t>=</a:t>
            </a:r>
            <a:r>
              <a:rPr sz="2250" spc="-240" dirty="0">
                <a:latin typeface="Segoe UI Symbol"/>
                <a:cs typeface="Segoe UI Symbol"/>
              </a:rPr>
              <a:t> </a:t>
            </a:r>
            <a:r>
              <a:rPr sz="2250" b="1" i="1" spc="250" dirty="0">
                <a:latin typeface="Calibri"/>
                <a:cs typeface="Calibri"/>
              </a:rPr>
              <a:t>w</a:t>
            </a:r>
            <a:r>
              <a:rPr sz="1950" i="1" spc="375" baseline="42735" dirty="0">
                <a:latin typeface="Cambria"/>
                <a:cs typeface="Cambria"/>
              </a:rPr>
              <a:t>T</a:t>
            </a:r>
            <a:r>
              <a:rPr sz="2250" i="1" spc="250" dirty="0">
                <a:latin typeface="Cambria"/>
                <a:cs typeface="Cambria"/>
              </a:rPr>
              <a:t>U</a:t>
            </a:r>
            <a:r>
              <a:rPr sz="1950" i="1" spc="375" baseline="42735" dirty="0">
                <a:latin typeface="Cambria"/>
                <a:cs typeface="Cambria"/>
              </a:rPr>
              <a:t>T</a:t>
            </a:r>
            <a:r>
              <a:rPr sz="2250" i="1" spc="250" dirty="0">
                <a:latin typeface="Cambria"/>
                <a:cs typeface="Cambria"/>
              </a:rPr>
              <a:t>V</a:t>
            </a:r>
            <a:r>
              <a:rPr sz="1950" i="1" spc="375" baseline="42735" dirty="0">
                <a:latin typeface="Cambria"/>
                <a:cs typeface="Cambria"/>
              </a:rPr>
              <a:t>T</a:t>
            </a:r>
            <a:r>
              <a:rPr sz="2250" b="1" i="1" spc="250" dirty="0">
                <a:latin typeface="Calibri"/>
                <a:cs typeface="Calibri"/>
              </a:rPr>
              <a:t>x</a:t>
            </a:r>
            <a:endParaRPr sz="2250">
              <a:latin typeface="Calibri"/>
              <a:cs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37029" y="847293"/>
            <a:ext cx="7172071" cy="689932"/>
          </a:xfrm>
          <a:prstGeom prst="rect">
            <a:avLst/>
          </a:prstGeom>
        </p:spPr>
        <p:txBody>
          <a:bodyPr vert="horz" wrap="square" lIns="0" tIns="12700" rIns="0" bIns="0" rtlCol="0">
            <a:spAutoFit/>
          </a:bodyPr>
          <a:lstStyle/>
          <a:p>
            <a:pPr marL="12700">
              <a:lnSpc>
                <a:spcPct val="100000"/>
              </a:lnSpc>
              <a:spcBef>
                <a:spcPts val="100"/>
              </a:spcBef>
              <a:tabLst>
                <a:tab pos="2621915" algn="l"/>
                <a:tab pos="4919345" algn="l"/>
              </a:tabLst>
            </a:pPr>
            <a:r>
              <a:rPr dirty="0"/>
              <a:t>Sigmoidal	</a:t>
            </a:r>
            <a:r>
              <a:rPr lang="en-US" spc="-5" dirty="0"/>
              <a:t>U</a:t>
            </a:r>
            <a:r>
              <a:rPr spc="-5" dirty="0"/>
              <a:t>nits</a:t>
            </a:r>
            <a:r>
              <a:rPr spc="15" dirty="0"/>
              <a:t> </a:t>
            </a:r>
            <a:r>
              <a:rPr lang="en-US" spc="-5" dirty="0"/>
              <a:t>Still Useful</a:t>
            </a:r>
            <a:endParaRPr spc="-5" dirty="0"/>
          </a:p>
        </p:txBody>
      </p:sp>
      <p:sp>
        <p:nvSpPr>
          <p:cNvPr id="4" name="object 4"/>
          <p:cNvSpPr txBox="1"/>
          <p:nvPr/>
        </p:nvSpPr>
        <p:spPr>
          <a:xfrm>
            <a:off x="1044914" y="1981200"/>
            <a:ext cx="8608523" cy="5237331"/>
          </a:xfrm>
          <a:prstGeom prst="rect">
            <a:avLst/>
          </a:prstGeom>
        </p:spPr>
        <p:txBody>
          <a:bodyPr vert="horz" wrap="square" lIns="0" tIns="33020" rIns="0" bIns="0" rtlCol="0">
            <a:spAutoFit/>
          </a:bodyPr>
          <a:lstStyle/>
          <a:p>
            <a:pPr marL="355600" marR="164465" indent="-342900">
              <a:lnSpc>
                <a:spcPts val="3800"/>
              </a:lnSpc>
              <a:spcBef>
                <a:spcPts val="260"/>
              </a:spcBef>
              <a:buChar char="•"/>
              <a:tabLst>
                <a:tab pos="354965" algn="l"/>
                <a:tab pos="355600" algn="l"/>
              </a:tabLst>
            </a:pPr>
            <a:r>
              <a:rPr sz="3200" dirty="0" err="1">
                <a:solidFill>
                  <a:srgbClr val="3333CC"/>
                </a:solidFill>
                <a:latin typeface="Arial"/>
                <a:cs typeface="Arial"/>
              </a:rPr>
              <a:t>Sigmoid</a:t>
            </a:r>
            <a:r>
              <a:rPr lang="en-US" sz="3200" dirty="0" err="1">
                <a:solidFill>
                  <a:srgbClr val="3333CC"/>
                </a:solidFill>
                <a:latin typeface="Arial"/>
                <a:cs typeface="Arial"/>
              </a:rPr>
              <a:t>s</a:t>
            </a:r>
            <a:r>
              <a:rPr sz="3200" dirty="0">
                <a:solidFill>
                  <a:srgbClr val="3333CC"/>
                </a:solidFill>
                <a:latin typeface="Arial"/>
                <a:cs typeface="Arial"/>
              </a:rPr>
              <a:t> more common in </a:t>
            </a:r>
            <a:r>
              <a:rPr sz="3200" spc="-5" dirty="0">
                <a:solidFill>
                  <a:srgbClr val="3333CC"/>
                </a:solidFill>
                <a:latin typeface="Arial"/>
                <a:cs typeface="Arial"/>
              </a:rPr>
              <a:t>settings</a:t>
            </a:r>
            <a:r>
              <a:rPr sz="3200" spc="-55" dirty="0">
                <a:solidFill>
                  <a:srgbClr val="3333CC"/>
                </a:solidFill>
                <a:latin typeface="Arial"/>
                <a:cs typeface="Arial"/>
              </a:rPr>
              <a:t> </a:t>
            </a:r>
            <a:r>
              <a:rPr sz="3200" spc="-5" dirty="0">
                <a:solidFill>
                  <a:srgbClr val="3333CC"/>
                </a:solidFill>
                <a:latin typeface="Arial"/>
                <a:cs typeface="Arial"/>
              </a:rPr>
              <a:t>other  than feed</a:t>
            </a:r>
            <a:r>
              <a:rPr lang="en-US" sz="3200" spc="-5" dirty="0">
                <a:solidFill>
                  <a:srgbClr val="3333CC"/>
                </a:solidFill>
                <a:latin typeface="Arial"/>
                <a:cs typeface="Arial"/>
              </a:rPr>
              <a:t> </a:t>
            </a:r>
            <a:r>
              <a:rPr sz="3200" spc="-5" dirty="0">
                <a:solidFill>
                  <a:srgbClr val="3333CC"/>
                </a:solidFill>
                <a:latin typeface="Arial"/>
                <a:cs typeface="Arial"/>
              </a:rPr>
              <a:t>forward</a:t>
            </a:r>
            <a:r>
              <a:rPr sz="3200" dirty="0">
                <a:solidFill>
                  <a:srgbClr val="3333CC"/>
                </a:solidFill>
                <a:latin typeface="Arial"/>
                <a:cs typeface="Arial"/>
              </a:rPr>
              <a:t> </a:t>
            </a:r>
            <a:r>
              <a:rPr sz="3200" spc="-5" dirty="0">
                <a:solidFill>
                  <a:srgbClr val="3333CC"/>
                </a:solidFill>
                <a:latin typeface="Arial"/>
                <a:cs typeface="Arial"/>
              </a:rPr>
              <a:t>networks</a:t>
            </a:r>
            <a:endParaRPr lang="en-US" sz="3200" spc="-5" dirty="0">
              <a:solidFill>
                <a:srgbClr val="3333CC"/>
              </a:solidFill>
              <a:latin typeface="Arial"/>
              <a:cs typeface="Arial"/>
            </a:endParaRPr>
          </a:p>
          <a:p>
            <a:pPr marL="355600" marR="164465" indent="-342900">
              <a:lnSpc>
                <a:spcPts val="3800"/>
              </a:lnSpc>
              <a:spcBef>
                <a:spcPts val="260"/>
              </a:spcBef>
              <a:buChar char="•"/>
              <a:tabLst>
                <a:tab pos="354965" algn="l"/>
                <a:tab pos="355600" algn="l"/>
              </a:tabLst>
            </a:pPr>
            <a:endParaRPr sz="3200" dirty="0">
              <a:latin typeface="Arial"/>
              <a:cs typeface="Arial"/>
            </a:endParaRPr>
          </a:p>
          <a:p>
            <a:pPr marL="355600" marR="5080" indent="-342900">
              <a:lnSpc>
                <a:spcPct val="100099"/>
              </a:lnSpc>
              <a:spcBef>
                <a:spcPts val="605"/>
              </a:spcBef>
              <a:buChar char="•"/>
              <a:tabLst>
                <a:tab pos="354965" algn="l"/>
                <a:tab pos="355600" algn="l"/>
              </a:tabLst>
            </a:pPr>
            <a:r>
              <a:rPr sz="3200" dirty="0">
                <a:solidFill>
                  <a:srgbClr val="3333CC"/>
                </a:solidFill>
                <a:latin typeface="Arial"/>
                <a:cs typeface="Arial"/>
              </a:rPr>
              <a:t>Recurrent </a:t>
            </a:r>
            <a:r>
              <a:rPr sz="3200" spc="-5" dirty="0">
                <a:solidFill>
                  <a:srgbClr val="3333CC"/>
                </a:solidFill>
                <a:latin typeface="Arial"/>
                <a:cs typeface="Arial"/>
              </a:rPr>
              <a:t>networks, </a:t>
            </a:r>
            <a:r>
              <a:rPr sz="3200" dirty="0">
                <a:solidFill>
                  <a:srgbClr val="3333CC"/>
                </a:solidFill>
                <a:latin typeface="Arial"/>
                <a:cs typeface="Arial"/>
              </a:rPr>
              <a:t>many </a:t>
            </a:r>
            <a:r>
              <a:rPr sz="3200" spc="-5" dirty="0">
                <a:solidFill>
                  <a:srgbClr val="3333CC"/>
                </a:solidFill>
                <a:latin typeface="Arial"/>
                <a:cs typeface="Arial"/>
              </a:rPr>
              <a:t>probabilistic  </a:t>
            </a:r>
            <a:r>
              <a:rPr sz="3200" dirty="0">
                <a:solidFill>
                  <a:srgbClr val="3333CC"/>
                </a:solidFill>
                <a:latin typeface="Arial"/>
                <a:cs typeface="Arial"/>
              </a:rPr>
              <a:t>models</a:t>
            </a:r>
            <a:r>
              <a:rPr lang="en-US" sz="3200" dirty="0">
                <a:solidFill>
                  <a:srgbClr val="3333CC"/>
                </a:solidFill>
                <a:latin typeface="Arial"/>
                <a:cs typeface="Arial"/>
              </a:rPr>
              <a:t>,</a:t>
            </a:r>
            <a:r>
              <a:rPr sz="3200" dirty="0">
                <a:solidFill>
                  <a:srgbClr val="3333CC"/>
                </a:solidFill>
                <a:latin typeface="Arial"/>
                <a:cs typeface="Arial"/>
              </a:rPr>
              <a:t> and </a:t>
            </a:r>
            <a:r>
              <a:rPr sz="3200" spc="-5" dirty="0">
                <a:solidFill>
                  <a:srgbClr val="3333CC"/>
                </a:solidFill>
                <a:latin typeface="Arial"/>
                <a:cs typeface="Arial"/>
              </a:rPr>
              <a:t>autoencoders </a:t>
            </a:r>
            <a:r>
              <a:rPr sz="3200" dirty="0">
                <a:solidFill>
                  <a:srgbClr val="3333CC"/>
                </a:solidFill>
                <a:latin typeface="Arial"/>
                <a:cs typeface="Arial"/>
              </a:rPr>
              <a:t>have </a:t>
            </a:r>
            <a:r>
              <a:rPr sz="3200" spc="-5" dirty="0">
                <a:solidFill>
                  <a:srgbClr val="3333CC"/>
                </a:solidFill>
                <a:latin typeface="Arial"/>
                <a:cs typeface="Arial"/>
              </a:rPr>
              <a:t>additional  requirements that </a:t>
            </a:r>
            <a:r>
              <a:rPr sz="3200" dirty="0">
                <a:solidFill>
                  <a:srgbClr val="3333CC"/>
                </a:solidFill>
                <a:latin typeface="Arial"/>
                <a:cs typeface="Arial"/>
              </a:rPr>
              <a:t>rule out piecewise</a:t>
            </a:r>
            <a:r>
              <a:rPr sz="3200" spc="-35" dirty="0">
                <a:solidFill>
                  <a:srgbClr val="3333CC"/>
                </a:solidFill>
                <a:latin typeface="Arial"/>
                <a:cs typeface="Arial"/>
              </a:rPr>
              <a:t> </a:t>
            </a:r>
            <a:r>
              <a:rPr sz="3200" dirty="0">
                <a:solidFill>
                  <a:srgbClr val="3333CC"/>
                </a:solidFill>
                <a:latin typeface="Arial"/>
                <a:cs typeface="Arial"/>
              </a:rPr>
              <a:t>linear  </a:t>
            </a:r>
            <a:r>
              <a:rPr sz="3200" spc="-5" dirty="0">
                <a:solidFill>
                  <a:srgbClr val="3333CC"/>
                </a:solidFill>
                <a:latin typeface="Arial"/>
                <a:cs typeface="Arial"/>
              </a:rPr>
              <a:t>activation functions</a:t>
            </a:r>
            <a:endParaRPr lang="en-US" sz="3200" spc="-5" dirty="0">
              <a:solidFill>
                <a:srgbClr val="3333CC"/>
              </a:solidFill>
              <a:latin typeface="Arial"/>
              <a:cs typeface="Arial"/>
            </a:endParaRPr>
          </a:p>
          <a:p>
            <a:pPr marL="355600" marR="5080" indent="-342900">
              <a:lnSpc>
                <a:spcPct val="100099"/>
              </a:lnSpc>
              <a:spcBef>
                <a:spcPts val="605"/>
              </a:spcBef>
              <a:buChar char="•"/>
              <a:tabLst>
                <a:tab pos="354965" algn="l"/>
                <a:tab pos="355600" algn="l"/>
              </a:tabLst>
            </a:pPr>
            <a:endParaRPr sz="3200" dirty="0">
              <a:latin typeface="Arial"/>
              <a:cs typeface="Arial"/>
            </a:endParaRPr>
          </a:p>
          <a:p>
            <a:pPr marL="355600" marR="1270000" indent="-342900">
              <a:lnSpc>
                <a:spcPct val="100000"/>
              </a:lnSpc>
              <a:spcBef>
                <a:spcPts val="825"/>
              </a:spcBef>
              <a:buChar char="•"/>
              <a:tabLst>
                <a:tab pos="354965" algn="l"/>
                <a:tab pos="355600" algn="l"/>
              </a:tabLst>
            </a:pPr>
            <a:r>
              <a:rPr lang="en-US" sz="3200" spc="-5" dirty="0">
                <a:solidFill>
                  <a:srgbClr val="3333CC"/>
                </a:solidFill>
                <a:latin typeface="Arial"/>
                <a:cs typeface="Arial"/>
              </a:rPr>
              <a:t>M</a:t>
            </a:r>
            <a:r>
              <a:rPr sz="3200" dirty="0">
                <a:solidFill>
                  <a:srgbClr val="3333CC"/>
                </a:solidFill>
                <a:latin typeface="Arial"/>
                <a:cs typeface="Arial"/>
              </a:rPr>
              <a:t>ake</a:t>
            </a:r>
            <a:r>
              <a:rPr lang="en-US" sz="3200" dirty="0">
                <a:solidFill>
                  <a:srgbClr val="3333CC"/>
                </a:solidFill>
                <a:latin typeface="Arial"/>
                <a:cs typeface="Arial"/>
              </a:rPr>
              <a:t>s</a:t>
            </a:r>
            <a:r>
              <a:rPr sz="3200" dirty="0">
                <a:solidFill>
                  <a:srgbClr val="3333CC"/>
                </a:solidFill>
                <a:latin typeface="Arial"/>
                <a:cs typeface="Arial"/>
              </a:rPr>
              <a:t> sigmoid </a:t>
            </a:r>
            <a:r>
              <a:rPr sz="3200" spc="-5" dirty="0">
                <a:solidFill>
                  <a:srgbClr val="3333CC"/>
                </a:solidFill>
                <a:latin typeface="Arial"/>
                <a:cs typeface="Arial"/>
              </a:rPr>
              <a:t>units</a:t>
            </a:r>
            <a:r>
              <a:rPr lang="en-US" sz="3200" spc="-70" dirty="0">
                <a:solidFill>
                  <a:srgbClr val="3333CC"/>
                </a:solidFill>
                <a:latin typeface="Arial"/>
                <a:cs typeface="Arial"/>
              </a:rPr>
              <a:t> </a:t>
            </a:r>
            <a:r>
              <a:rPr sz="3200" dirty="0">
                <a:solidFill>
                  <a:srgbClr val="3333CC"/>
                </a:solidFill>
                <a:latin typeface="Arial"/>
                <a:cs typeface="Arial"/>
              </a:rPr>
              <a:t>appealing</a:t>
            </a:r>
            <a:r>
              <a:rPr lang="en-US" sz="3200" dirty="0">
                <a:solidFill>
                  <a:srgbClr val="3333CC"/>
                </a:solidFill>
                <a:latin typeface="Arial"/>
                <a:cs typeface="Arial"/>
              </a:rPr>
              <a:t> </a:t>
            </a:r>
            <a:r>
              <a:rPr sz="3200" spc="-5" dirty="0">
                <a:solidFill>
                  <a:srgbClr val="3333CC"/>
                </a:solidFill>
                <a:latin typeface="Arial"/>
                <a:cs typeface="Arial"/>
              </a:rPr>
              <a:t>despite saturation</a:t>
            </a:r>
            <a:endParaRPr sz="3200" dirty="0">
              <a:latin typeface="Arial"/>
              <a:cs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264886" y="453591"/>
            <a:ext cx="4777740" cy="695960"/>
          </a:xfrm>
          <a:prstGeom prst="rect">
            <a:avLst/>
          </a:prstGeom>
        </p:spPr>
        <p:txBody>
          <a:bodyPr vert="horz" wrap="square" lIns="0" tIns="12700" rIns="0" bIns="0" rtlCol="0">
            <a:spAutoFit/>
          </a:bodyPr>
          <a:lstStyle/>
          <a:p>
            <a:pPr marL="12700">
              <a:lnSpc>
                <a:spcPct val="100000"/>
              </a:lnSpc>
              <a:spcBef>
                <a:spcPts val="100"/>
              </a:spcBef>
              <a:tabLst>
                <a:tab pos="3491229" algn="l"/>
              </a:tabLst>
            </a:pPr>
            <a:r>
              <a:rPr spc="-5" dirty="0"/>
              <a:t>Ot</a:t>
            </a:r>
            <a:r>
              <a:rPr dirty="0"/>
              <a:t>her</a:t>
            </a:r>
            <a:r>
              <a:rPr spc="-5" dirty="0"/>
              <a:t> </a:t>
            </a:r>
            <a:r>
              <a:rPr dirty="0"/>
              <a:t>Hidden	Uni</a:t>
            </a:r>
            <a:r>
              <a:rPr spc="-5" dirty="0"/>
              <a:t>t</a:t>
            </a:r>
            <a:r>
              <a:rPr dirty="0"/>
              <a:t>s</a:t>
            </a:r>
          </a:p>
        </p:txBody>
      </p:sp>
      <p:sp>
        <p:nvSpPr>
          <p:cNvPr id="5" name="object 5"/>
          <p:cNvSpPr txBox="1"/>
          <p:nvPr/>
        </p:nvSpPr>
        <p:spPr>
          <a:xfrm>
            <a:off x="827578" y="1296554"/>
            <a:ext cx="8637270" cy="195072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Many </a:t>
            </a:r>
            <a:r>
              <a:rPr sz="3200" spc="-5" dirty="0">
                <a:solidFill>
                  <a:srgbClr val="3333CC"/>
                </a:solidFill>
                <a:latin typeface="Arial"/>
                <a:cs typeface="Arial"/>
              </a:rPr>
              <a:t>other types </a:t>
            </a:r>
            <a:r>
              <a:rPr sz="3200" dirty="0">
                <a:solidFill>
                  <a:srgbClr val="3333CC"/>
                </a:solidFill>
                <a:latin typeface="Arial"/>
                <a:cs typeface="Arial"/>
              </a:rPr>
              <a:t>of hidden </a:t>
            </a:r>
            <a:r>
              <a:rPr sz="3200" spc="-5" dirty="0">
                <a:solidFill>
                  <a:srgbClr val="3333CC"/>
                </a:solidFill>
                <a:latin typeface="Arial"/>
                <a:cs typeface="Arial"/>
              </a:rPr>
              <a:t>units </a:t>
            </a:r>
            <a:r>
              <a:rPr sz="3200" dirty="0">
                <a:solidFill>
                  <a:srgbClr val="3333CC"/>
                </a:solidFill>
                <a:latin typeface="Arial"/>
                <a:cs typeface="Arial"/>
              </a:rPr>
              <a:t>possible,</a:t>
            </a:r>
            <a:r>
              <a:rPr sz="3200" spc="-55" dirty="0">
                <a:solidFill>
                  <a:srgbClr val="3333CC"/>
                </a:solidFill>
                <a:latin typeface="Arial"/>
                <a:cs typeface="Arial"/>
              </a:rPr>
              <a:t> </a:t>
            </a:r>
            <a:r>
              <a:rPr sz="3200" dirty="0">
                <a:solidFill>
                  <a:srgbClr val="3333CC"/>
                </a:solidFill>
                <a:latin typeface="Arial"/>
                <a:cs typeface="Arial"/>
              </a:rPr>
              <a:t>but  used less</a:t>
            </a:r>
            <a:r>
              <a:rPr sz="3200" spc="-10" dirty="0">
                <a:solidFill>
                  <a:srgbClr val="3333CC"/>
                </a:solidFill>
                <a:latin typeface="Arial"/>
                <a:cs typeface="Arial"/>
              </a:rPr>
              <a:t> </a:t>
            </a:r>
            <a:r>
              <a:rPr sz="3200" spc="-5" dirty="0">
                <a:solidFill>
                  <a:srgbClr val="3333CC"/>
                </a:solidFill>
                <a:latin typeface="Arial"/>
                <a:cs typeface="Arial"/>
              </a:rPr>
              <a:t>frequently</a:t>
            </a:r>
            <a:endParaRPr sz="3200">
              <a:latin typeface="Arial"/>
              <a:cs typeface="Arial"/>
            </a:endParaRPr>
          </a:p>
          <a:p>
            <a:pPr marL="285750" marR="1366520" lvl="1" indent="-285750" algn="r">
              <a:lnSpc>
                <a:spcPct val="100000"/>
              </a:lnSpc>
              <a:spcBef>
                <a:spcPts val="509"/>
              </a:spcBef>
              <a:buChar char="–"/>
              <a:tabLst>
                <a:tab pos="285750" algn="l"/>
              </a:tabLst>
            </a:pPr>
            <a:r>
              <a:rPr sz="2800" spc="-5" dirty="0">
                <a:solidFill>
                  <a:srgbClr val="336600"/>
                </a:solidFill>
                <a:latin typeface="Arial"/>
                <a:cs typeface="Arial"/>
              </a:rPr>
              <a:t>Feed-forward network </a:t>
            </a:r>
            <a:r>
              <a:rPr sz="2800" dirty="0">
                <a:solidFill>
                  <a:srgbClr val="336600"/>
                </a:solidFill>
                <a:latin typeface="Arial"/>
                <a:cs typeface="Arial"/>
              </a:rPr>
              <a:t>using </a:t>
            </a:r>
            <a:r>
              <a:rPr sz="2000" b="1" i="1" spc="65" dirty="0">
                <a:latin typeface="Palatino Linotype"/>
                <a:cs typeface="Palatino Linotype"/>
              </a:rPr>
              <a:t>h  </a:t>
            </a:r>
            <a:r>
              <a:rPr sz="2000" spc="555" dirty="0">
                <a:latin typeface="Calibri"/>
                <a:cs typeface="Calibri"/>
              </a:rPr>
              <a:t>= </a:t>
            </a:r>
            <a:r>
              <a:rPr sz="2000" spc="90" dirty="0">
                <a:latin typeface="Calibri"/>
                <a:cs typeface="Calibri"/>
              </a:rPr>
              <a:t>cos(W</a:t>
            </a:r>
            <a:r>
              <a:rPr sz="2000" b="1" i="1" spc="90" dirty="0">
                <a:latin typeface="Palatino Linotype"/>
                <a:cs typeface="Palatino Linotype"/>
              </a:rPr>
              <a:t>x </a:t>
            </a:r>
            <a:r>
              <a:rPr sz="2000" spc="555" dirty="0">
                <a:latin typeface="Calibri"/>
                <a:cs typeface="Calibri"/>
              </a:rPr>
              <a:t>+</a:t>
            </a:r>
            <a:r>
              <a:rPr sz="2000" spc="-195" dirty="0">
                <a:latin typeface="Calibri"/>
                <a:cs typeface="Calibri"/>
              </a:rPr>
              <a:t> </a:t>
            </a:r>
            <a:r>
              <a:rPr sz="2000" b="1" i="1" spc="80" dirty="0">
                <a:latin typeface="Palatino Linotype"/>
                <a:cs typeface="Palatino Linotype"/>
              </a:rPr>
              <a:t>b</a:t>
            </a:r>
            <a:r>
              <a:rPr sz="2000" spc="80" dirty="0">
                <a:latin typeface="Calibri"/>
                <a:cs typeface="Calibri"/>
              </a:rPr>
              <a:t>)</a:t>
            </a:r>
            <a:endParaRPr sz="2000">
              <a:latin typeface="Calibri"/>
              <a:cs typeface="Calibri"/>
            </a:endParaRPr>
          </a:p>
          <a:p>
            <a:pPr marL="228600" marR="1374775" lvl="2" indent="-228600" algn="r">
              <a:lnSpc>
                <a:spcPct val="100000"/>
              </a:lnSpc>
              <a:spcBef>
                <a:spcPts val="645"/>
              </a:spcBef>
              <a:buChar char="•"/>
              <a:tabLst>
                <a:tab pos="228600" algn="l"/>
              </a:tabLst>
            </a:pPr>
            <a:r>
              <a:rPr sz="2400" dirty="0">
                <a:solidFill>
                  <a:srgbClr val="660066"/>
                </a:solidFill>
                <a:latin typeface="Arial"/>
                <a:cs typeface="Arial"/>
              </a:rPr>
              <a:t>on </a:t>
            </a:r>
            <a:r>
              <a:rPr sz="2400" spc="-5" dirty="0">
                <a:solidFill>
                  <a:srgbClr val="660066"/>
                </a:solidFill>
                <a:latin typeface="Arial"/>
                <a:cs typeface="Arial"/>
              </a:rPr>
              <a:t>MNIST obtained </a:t>
            </a:r>
            <a:r>
              <a:rPr sz="2400" dirty="0">
                <a:solidFill>
                  <a:srgbClr val="660066"/>
                </a:solidFill>
                <a:latin typeface="Arial"/>
                <a:cs typeface="Arial"/>
              </a:rPr>
              <a:t>error </a:t>
            </a:r>
            <a:r>
              <a:rPr sz="2400" spc="-5" dirty="0">
                <a:solidFill>
                  <a:srgbClr val="660066"/>
                </a:solidFill>
                <a:latin typeface="Arial"/>
                <a:cs typeface="Arial"/>
              </a:rPr>
              <a:t>rate </a:t>
            </a:r>
            <a:r>
              <a:rPr sz="2400" dirty="0">
                <a:solidFill>
                  <a:srgbClr val="660066"/>
                </a:solidFill>
                <a:latin typeface="Arial"/>
                <a:cs typeface="Arial"/>
              </a:rPr>
              <a:t>of less </a:t>
            </a:r>
            <a:r>
              <a:rPr sz="2400" spc="-5" dirty="0">
                <a:solidFill>
                  <a:srgbClr val="660066"/>
                </a:solidFill>
                <a:latin typeface="Arial"/>
                <a:cs typeface="Arial"/>
              </a:rPr>
              <a:t>than</a:t>
            </a:r>
            <a:r>
              <a:rPr sz="2400" spc="-20" dirty="0">
                <a:solidFill>
                  <a:srgbClr val="660066"/>
                </a:solidFill>
                <a:latin typeface="Arial"/>
                <a:cs typeface="Arial"/>
              </a:rPr>
              <a:t> </a:t>
            </a:r>
            <a:r>
              <a:rPr sz="2400" spc="130" dirty="0">
                <a:latin typeface="Calibri"/>
                <a:cs typeface="Calibri"/>
              </a:rPr>
              <a:t>1%</a:t>
            </a:r>
            <a:endParaRPr sz="2400">
              <a:latin typeface="Calibri"/>
              <a:cs typeface="Calibri"/>
            </a:endParaRPr>
          </a:p>
        </p:txBody>
      </p:sp>
      <p:sp>
        <p:nvSpPr>
          <p:cNvPr id="6" name="object 6"/>
          <p:cNvSpPr txBox="1"/>
          <p:nvPr/>
        </p:nvSpPr>
        <p:spPr>
          <a:xfrm>
            <a:off x="1284777" y="3299598"/>
            <a:ext cx="228790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Radial</a:t>
            </a:r>
            <a:r>
              <a:rPr sz="2800" spc="-185" dirty="0">
                <a:solidFill>
                  <a:srgbClr val="336600"/>
                </a:solidFill>
                <a:latin typeface="Arial"/>
                <a:cs typeface="Arial"/>
              </a:rPr>
              <a:t> </a:t>
            </a:r>
            <a:r>
              <a:rPr sz="2800" dirty="0">
                <a:solidFill>
                  <a:srgbClr val="336600"/>
                </a:solidFill>
                <a:latin typeface="Arial"/>
                <a:cs typeface="Arial"/>
              </a:rPr>
              <a:t>Basis</a:t>
            </a:r>
            <a:endParaRPr sz="2800">
              <a:latin typeface="Arial"/>
              <a:cs typeface="Arial"/>
            </a:endParaRPr>
          </a:p>
        </p:txBody>
      </p:sp>
      <p:sp>
        <p:nvSpPr>
          <p:cNvPr id="7" name="object 7"/>
          <p:cNvSpPr txBox="1"/>
          <p:nvPr/>
        </p:nvSpPr>
        <p:spPr>
          <a:xfrm>
            <a:off x="1716577" y="4239906"/>
            <a:ext cx="7656830" cy="391160"/>
          </a:xfrm>
          <a:prstGeom prst="rect">
            <a:avLst/>
          </a:prstGeom>
        </p:spPr>
        <p:txBody>
          <a:bodyPr vert="horz" wrap="square" lIns="0" tIns="12700" rIns="0" bIns="0" rtlCol="0">
            <a:spAutoFit/>
          </a:bodyPr>
          <a:lstStyle/>
          <a:p>
            <a:pPr marL="266700" indent="-228600">
              <a:lnSpc>
                <a:spcPct val="100000"/>
              </a:lnSpc>
              <a:spcBef>
                <a:spcPts val="100"/>
              </a:spcBef>
              <a:buChar char="•"/>
              <a:tabLst>
                <a:tab pos="266700" algn="l"/>
              </a:tabLst>
            </a:pPr>
            <a:r>
              <a:rPr sz="2400" dirty="0">
                <a:solidFill>
                  <a:srgbClr val="660066"/>
                </a:solidFill>
                <a:latin typeface="Arial"/>
                <a:cs typeface="Arial"/>
              </a:rPr>
              <a:t>Becomes more </a:t>
            </a:r>
            <a:r>
              <a:rPr sz="2400" spc="-5" dirty="0">
                <a:solidFill>
                  <a:srgbClr val="660066"/>
                </a:solidFill>
                <a:latin typeface="Arial"/>
                <a:cs typeface="Arial"/>
              </a:rPr>
              <a:t>active </a:t>
            </a:r>
            <a:r>
              <a:rPr sz="2400" dirty="0">
                <a:solidFill>
                  <a:srgbClr val="660066"/>
                </a:solidFill>
                <a:latin typeface="Arial"/>
                <a:cs typeface="Arial"/>
              </a:rPr>
              <a:t>as </a:t>
            </a:r>
            <a:r>
              <a:rPr sz="2400" b="1" i="1" spc="140" dirty="0">
                <a:latin typeface="Palatino Linotype"/>
                <a:cs typeface="Palatino Linotype"/>
              </a:rPr>
              <a:t>x </a:t>
            </a:r>
            <a:r>
              <a:rPr sz="2400" dirty="0">
                <a:solidFill>
                  <a:srgbClr val="660066"/>
                </a:solidFill>
                <a:latin typeface="Arial"/>
                <a:cs typeface="Arial"/>
              </a:rPr>
              <a:t>approaches a </a:t>
            </a:r>
            <a:r>
              <a:rPr sz="2400" spc="-5" dirty="0">
                <a:solidFill>
                  <a:srgbClr val="660066"/>
                </a:solidFill>
                <a:latin typeface="Arial"/>
                <a:cs typeface="Arial"/>
              </a:rPr>
              <a:t>template</a:t>
            </a:r>
            <a:r>
              <a:rPr sz="2400" spc="-114" dirty="0">
                <a:solidFill>
                  <a:srgbClr val="660066"/>
                </a:solidFill>
                <a:latin typeface="Arial"/>
                <a:cs typeface="Arial"/>
              </a:rPr>
              <a:t> </a:t>
            </a:r>
            <a:r>
              <a:rPr sz="2400" spc="125" dirty="0">
                <a:latin typeface="Calibri"/>
                <a:cs typeface="Calibri"/>
              </a:rPr>
              <a:t>W</a:t>
            </a:r>
            <a:r>
              <a:rPr sz="2400" spc="187" baseline="-20833" dirty="0">
                <a:latin typeface="Calibri"/>
                <a:cs typeface="Calibri"/>
              </a:rPr>
              <a:t>:,</a:t>
            </a:r>
            <a:r>
              <a:rPr sz="2400" i="1" spc="187" baseline="-20833" dirty="0">
                <a:latin typeface="Calibri"/>
                <a:cs typeface="Calibri"/>
              </a:rPr>
              <a:t>i</a:t>
            </a:r>
            <a:endParaRPr sz="2400" baseline="-20833">
              <a:latin typeface="Calibri"/>
              <a:cs typeface="Calibri"/>
            </a:endParaRPr>
          </a:p>
        </p:txBody>
      </p:sp>
      <p:sp>
        <p:nvSpPr>
          <p:cNvPr id="8" name="object 8"/>
          <p:cNvSpPr txBox="1"/>
          <p:nvPr/>
        </p:nvSpPr>
        <p:spPr>
          <a:xfrm>
            <a:off x="1284777" y="4696598"/>
            <a:ext cx="159639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a:t>
            </a:r>
            <a:r>
              <a:rPr sz="2800" spc="-150" dirty="0">
                <a:solidFill>
                  <a:srgbClr val="336600"/>
                </a:solidFill>
                <a:latin typeface="Arial"/>
                <a:cs typeface="Arial"/>
              </a:rPr>
              <a:t> </a:t>
            </a:r>
            <a:r>
              <a:rPr sz="2800" spc="-5" dirty="0">
                <a:solidFill>
                  <a:srgbClr val="336600"/>
                </a:solidFill>
                <a:latin typeface="Arial"/>
                <a:cs typeface="Arial"/>
              </a:rPr>
              <a:t>Softplus</a:t>
            </a:r>
            <a:endParaRPr sz="2800">
              <a:latin typeface="Arial"/>
              <a:cs typeface="Arial"/>
            </a:endParaRPr>
          </a:p>
        </p:txBody>
      </p:sp>
      <p:sp>
        <p:nvSpPr>
          <p:cNvPr id="9" name="object 9"/>
          <p:cNvSpPr txBox="1"/>
          <p:nvPr/>
        </p:nvSpPr>
        <p:spPr>
          <a:xfrm>
            <a:off x="1284777" y="5114464"/>
            <a:ext cx="8251825" cy="1421765"/>
          </a:xfrm>
          <a:prstGeom prst="rect">
            <a:avLst/>
          </a:prstGeom>
        </p:spPr>
        <p:txBody>
          <a:bodyPr vert="horz" wrap="square" lIns="0" tIns="90170" rIns="0" bIns="0" rtlCol="0">
            <a:spAutoFit/>
          </a:bodyPr>
          <a:lstStyle/>
          <a:p>
            <a:pPr marL="698500" indent="-228600">
              <a:lnSpc>
                <a:spcPct val="100000"/>
              </a:lnSpc>
              <a:spcBef>
                <a:spcPts val="710"/>
              </a:spcBef>
              <a:buChar char="•"/>
              <a:tabLst>
                <a:tab pos="698500" algn="l"/>
              </a:tabLst>
            </a:pPr>
            <a:r>
              <a:rPr sz="2400" spc="-5" dirty="0">
                <a:solidFill>
                  <a:srgbClr val="660066"/>
                </a:solidFill>
                <a:latin typeface="Arial"/>
                <a:cs typeface="Arial"/>
              </a:rPr>
              <a:t>Smooth </a:t>
            </a:r>
            <a:r>
              <a:rPr sz="2400" dirty="0">
                <a:solidFill>
                  <a:srgbClr val="660066"/>
                </a:solidFill>
                <a:latin typeface="Arial"/>
                <a:cs typeface="Arial"/>
              </a:rPr>
              <a:t>version of </a:t>
            </a:r>
            <a:r>
              <a:rPr sz="2400" spc="-5" dirty="0">
                <a:solidFill>
                  <a:srgbClr val="660066"/>
                </a:solidFill>
                <a:latin typeface="Arial"/>
                <a:cs typeface="Arial"/>
              </a:rPr>
              <a:t>the rectifier</a:t>
            </a:r>
            <a:endParaRPr sz="2400">
              <a:latin typeface="Arial"/>
              <a:cs typeface="Arial"/>
            </a:endParaRPr>
          </a:p>
          <a:p>
            <a:pPr marL="298450" indent="-285750">
              <a:lnSpc>
                <a:spcPct val="100000"/>
              </a:lnSpc>
              <a:spcBef>
                <a:spcPts val="720"/>
              </a:spcBef>
              <a:buChar char="–"/>
              <a:tabLst>
                <a:tab pos="298450" algn="l"/>
              </a:tabLst>
            </a:pPr>
            <a:r>
              <a:rPr sz="2800" dirty="0">
                <a:solidFill>
                  <a:srgbClr val="336600"/>
                </a:solidFill>
                <a:latin typeface="Arial"/>
                <a:cs typeface="Arial"/>
              </a:rPr>
              <a:t>Hard</a:t>
            </a:r>
            <a:r>
              <a:rPr sz="2800" spc="-10" dirty="0">
                <a:solidFill>
                  <a:srgbClr val="336600"/>
                </a:solidFill>
                <a:latin typeface="Arial"/>
                <a:cs typeface="Arial"/>
              </a:rPr>
              <a:t> </a:t>
            </a:r>
            <a:r>
              <a:rPr sz="2800" spc="90" dirty="0">
                <a:latin typeface="Calibri"/>
                <a:cs typeface="Calibri"/>
              </a:rPr>
              <a:t>tanh</a:t>
            </a:r>
            <a:endParaRPr sz="2800">
              <a:latin typeface="Calibri"/>
              <a:cs typeface="Calibri"/>
            </a:endParaRPr>
          </a:p>
          <a:p>
            <a:pPr marL="698500" lvl="1" indent="-228600">
              <a:lnSpc>
                <a:spcPct val="100000"/>
              </a:lnSpc>
              <a:spcBef>
                <a:spcPts val="540"/>
              </a:spcBef>
              <a:buChar char="•"/>
              <a:tabLst>
                <a:tab pos="698500" algn="l"/>
              </a:tabLst>
            </a:pPr>
            <a:r>
              <a:rPr sz="2400" dirty="0">
                <a:solidFill>
                  <a:srgbClr val="660066"/>
                </a:solidFill>
                <a:latin typeface="Arial"/>
                <a:cs typeface="Arial"/>
              </a:rPr>
              <a:t>Shaped similar </a:t>
            </a:r>
            <a:r>
              <a:rPr sz="2400" spc="-5" dirty="0">
                <a:solidFill>
                  <a:srgbClr val="660066"/>
                </a:solidFill>
                <a:latin typeface="Arial"/>
                <a:cs typeface="Arial"/>
              </a:rPr>
              <a:t>to tanh </a:t>
            </a:r>
            <a:r>
              <a:rPr sz="2400" dirty="0">
                <a:solidFill>
                  <a:srgbClr val="660066"/>
                </a:solidFill>
                <a:latin typeface="Arial"/>
                <a:cs typeface="Arial"/>
              </a:rPr>
              <a:t>and </a:t>
            </a:r>
            <a:r>
              <a:rPr sz="2400" spc="-5" dirty="0">
                <a:solidFill>
                  <a:srgbClr val="660066"/>
                </a:solidFill>
                <a:latin typeface="Arial"/>
                <a:cs typeface="Arial"/>
              </a:rPr>
              <a:t>the rectifier </a:t>
            </a:r>
            <a:r>
              <a:rPr sz="2400" dirty="0">
                <a:solidFill>
                  <a:srgbClr val="660066"/>
                </a:solidFill>
                <a:latin typeface="Arial"/>
                <a:cs typeface="Arial"/>
              </a:rPr>
              <a:t>but it is</a:t>
            </a:r>
            <a:r>
              <a:rPr sz="2400" spc="-40" dirty="0">
                <a:solidFill>
                  <a:srgbClr val="660066"/>
                </a:solidFill>
                <a:latin typeface="Arial"/>
                <a:cs typeface="Arial"/>
              </a:rPr>
              <a:t> </a:t>
            </a:r>
            <a:r>
              <a:rPr sz="2400" dirty="0">
                <a:solidFill>
                  <a:srgbClr val="660066"/>
                </a:solidFill>
                <a:latin typeface="Arial"/>
                <a:cs typeface="Arial"/>
              </a:rPr>
              <a:t>bounded</a:t>
            </a:r>
            <a:endParaRPr sz="2400">
              <a:latin typeface="Arial"/>
              <a:cs typeface="Arial"/>
            </a:endParaRPr>
          </a:p>
        </p:txBody>
      </p:sp>
      <p:sp>
        <p:nvSpPr>
          <p:cNvPr id="11" name="object 11"/>
          <p:cNvSpPr txBox="1"/>
          <p:nvPr/>
        </p:nvSpPr>
        <p:spPr>
          <a:xfrm>
            <a:off x="3877948" y="3832156"/>
            <a:ext cx="53975" cy="185420"/>
          </a:xfrm>
          <a:prstGeom prst="rect">
            <a:avLst/>
          </a:prstGeom>
        </p:spPr>
        <p:txBody>
          <a:bodyPr vert="horz" wrap="square" lIns="0" tIns="12065" rIns="0" bIns="0" rtlCol="0">
            <a:spAutoFit/>
          </a:bodyPr>
          <a:lstStyle/>
          <a:p>
            <a:pPr>
              <a:lnSpc>
                <a:spcPct val="100000"/>
              </a:lnSpc>
              <a:spcBef>
                <a:spcPts val="95"/>
              </a:spcBef>
            </a:pPr>
            <a:r>
              <a:rPr sz="1050" i="1" spc="35" dirty="0">
                <a:latin typeface="Cambria"/>
                <a:cs typeface="Cambria"/>
              </a:rPr>
              <a:t>i</a:t>
            </a:r>
            <a:endParaRPr sz="1050">
              <a:latin typeface="Cambria"/>
              <a:cs typeface="Cambria"/>
            </a:endParaRPr>
          </a:p>
        </p:txBody>
      </p:sp>
      <p:sp>
        <p:nvSpPr>
          <p:cNvPr id="12" name="object 12"/>
          <p:cNvSpPr txBox="1"/>
          <p:nvPr/>
        </p:nvSpPr>
        <p:spPr>
          <a:xfrm>
            <a:off x="4864666" y="3509171"/>
            <a:ext cx="280670" cy="535940"/>
          </a:xfrm>
          <a:prstGeom prst="rect">
            <a:avLst/>
          </a:prstGeom>
        </p:spPr>
        <p:txBody>
          <a:bodyPr vert="horz" wrap="square" lIns="0" tIns="13970" rIns="0" bIns="0" rtlCol="0">
            <a:spAutoFit/>
          </a:bodyPr>
          <a:lstStyle/>
          <a:p>
            <a:pPr marL="25400">
              <a:lnSpc>
                <a:spcPts val="2000"/>
              </a:lnSpc>
              <a:spcBef>
                <a:spcPts val="110"/>
              </a:spcBef>
            </a:pPr>
            <a:r>
              <a:rPr sz="1800" u="sng" spc="80" dirty="0">
                <a:uFill>
                  <a:solidFill>
                    <a:srgbClr val="000000"/>
                  </a:solidFill>
                </a:uFill>
                <a:latin typeface="Calibri"/>
                <a:cs typeface="Calibri"/>
              </a:rPr>
              <a:t> </a:t>
            </a:r>
            <a:r>
              <a:rPr sz="1800" u="sng" spc="-10" dirty="0">
                <a:uFill>
                  <a:solidFill>
                    <a:srgbClr val="000000"/>
                  </a:solidFill>
                </a:uFill>
                <a:latin typeface="Calibri"/>
                <a:cs typeface="Calibri"/>
              </a:rPr>
              <a:t>1</a:t>
            </a:r>
            <a:endParaRPr sz="1800">
              <a:latin typeface="Calibri"/>
              <a:cs typeface="Calibri"/>
            </a:endParaRPr>
          </a:p>
          <a:p>
            <a:pPr marL="33655">
              <a:lnSpc>
                <a:spcPts val="2000"/>
              </a:lnSpc>
            </a:pPr>
            <a:r>
              <a:rPr sz="2700" i="1" spc="112" baseline="-24691" dirty="0">
                <a:latin typeface="Calibri"/>
                <a:cs typeface="Calibri"/>
              </a:rPr>
              <a:t>σ</a:t>
            </a:r>
            <a:r>
              <a:rPr sz="1050" spc="75" dirty="0">
                <a:latin typeface="Calibri"/>
                <a:cs typeface="Calibri"/>
              </a:rPr>
              <a:t>2</a:t>
            </a:r>
            <a:endParaRPr sz="1050">
              <a:latin typeface="Calibri"/>
              <a:cs typeface="Calibri"/>
            </a:endParaRPr>
          </a:p>
        </p:txBody>
      </p:sp>
      <p:sp>
        <p:nvSpPr>
          <p:cNvPr id="13" name="object 13"/>
          <p:cNvSpPr txBox="1"/>
          <p:nvPr/>
        </p:nvSpPr>
        <p:spPr>
          <a:xfrm>
            <a:off x="5526835" y="3832156"/>
            <a:ext cx="121920" cy="185420"/>
          </a:xfrm>
          <a:prstGeom prst="rect">
            <a:avLst/>
          </a:prstGeom>
        </p:spPr>
        <p:txBody>
          <a:bodyPr vert="horz" wrap="square" lIns="0" tIns="12065" rIns="0" bIns="0" rtlCol="0">
            <a:spAutoFit/>
          </a:bodyPr>
          <a:lstStyle/>
          <a:p>
            <a:pPr>
              <a:lnSpc>
                <a:spcPct val="100000"/>
              </a:lnSpc>
              <a:spcBef>
                <a:spcPts val="95"/>
              </a:spcBef>
            </a:pPr>
            <a:r>
              <a:rPr sz="1050" dirty="0">
                <a:latin typeface="Calibri"/>
                <a:cs typeface="Calibri"/>
              </a:rPr>
              <a:t>:</a:t>
            </a:r>
            <a:r>
              <a:rPr sz="1050" spc="-15" dirty="0">
                <a:latin typeface="Calibri"/>
                <a:cs typeface="Calibri"/>
              </a:rPr>
              <a:t>,</a:t>
            </a:r>
            <a:r>
              <a:rPr sz="1050" i="1" spc="35" dirty="0">
                <a:latin typeface="Cambria"/>
                <a:cs typeface="Cambria"/>
              </a:rPr>
              <a:t>i</a:t>
            </a:r>
            <a:endParaRPr sz="1050">
              <a:latin typeface="Cambria"/>
              <a:cs typeface="Cambria"/>
            </a:endParaRPr>
          </a:p>
        </p:txBody>
      </p:sp>
      <p:sp>
        <p:nvSpPr>
          <p:cNvPr id="14" name="object 14"/>
          <p:cNvSpPr txBox="1"/>
          <p:nvPr/>
        </p:nvSpPr>
        <p:spPr>
          <a:xfrm>
            <a:off x="5183267" y="3652387"/>
            <a:ext cx="1039494" cy="301625"/>
          </a:xfrm>
          <a:prstGeom prst="rect">
            <a:avLst/>
          </a:prstGeom>
        </p:spPr>
        <p:txBody>
          <a:bodyPr vert="horz" wrap="square" lIns="0" tIns="13970" rIns="0" bIns="0" rtlCol="0">
            <a:spAutoFit/>
          </a:bodyPr>
          <a:lstStyle/>
          <a:p>
            <a:pPr>
              <a:lnSpc>
                <a:spcPct val="100000"/>
              </a:lnSpc>
              <a:spcBef>
                <a:spcPts val="110"/>
              </a:spcBef>
              <a:tabLst>
                <a:tab pos="517525" algn="l"/>
              </a:tabLst>
            </a:pPr>
            <a:r>
              <a:rPr sz="1800" spc="-150" dirty="0">
                <a:latin typeface="Calibri"/>
                <a:cs typeface="Calibri"/>
              </a:rPr>
              <a:t>||</a:t>
            </a:r>
            <a:r>
              <a:rPr sz="1800" i="1" spc="-150" dirty="0">
                <a:latin typeface="Cambria"/>
                <a:cs typeface="Cambria"/>
              </a:rPr>
              <a:t>W	</a:t>
            </a:r>
            <a:r>
              <a:rPr sz="1800" spc="180" dirty="0">
                <a:latin typeface="Segoe UI Symbol"/>
                <a:cs typeface="Segoe UI Symbol"/>
              </a:rPr>
              <a:t>−</a:t>
            </a:r>
            <a:r>
              <a:rPr sz="1800" spc="-340" dirty="0">
                <a:latin typeface="Segoe UI Symbol"/>
                <a:cs typeface="Segoe UI Symbol"/>
              </a:rPr>
              <a:t> </a:t>
            </a:r>
            <a:r>
              <a:rPr sz="1800" b="1" i="1" spc="185" dirty="0">
                <a:latin typeface="Calibri"/>
                <a:cs typeface="Calibri"/>
              </a:rPr>
              <a:t>x</a:t>
            </a:r>
            <a:r>
              <a:rPr sz="1800" b="1" i="1" spc="30" dirty="0">
                <a:latin typeface="Calibri"/>
                <a:cs typeface="Calibri"/>
              </a:rPr>
              <a:t> </a:t>
            </a:r>
            <a:r>
              <a:rPr sz="1800" spc="-385" dirty="0">
                <a:latin typeface="Calibri"/>
                <a:cs typeface="Calibri"/>
              </a:rPr>
              <a:t>||</a:t>
            </a:r>
            <a:endParaRPr sz="1800">
              <a:latin typeface="Calibri"/>
              <a:cs typeface="Calibri"/>
            </a:endParaRPr>
          </a:p>
        </p:txBody>
      </p:sp>
      <p:sp>
        <p:nvSpPr>
          <p:cNvPr id="15" name="object 15"/>
          <p:cNvSpPr txBox="1"/>
          <p:nvPr/>
        </p:nvSpPr>
        <p:spPr>
          <a:xfrm>
            <a:off x="6209175" y="3646395"/>
            <a:ext cx="79375" cy="185420"/>
          </a:xfrm>
          <a:prstGeom prst="rect">
            <a:avLst/>
          </a:prstGeom>
        </p:spPr>
        <p:txBody>
          <a:bodyPr vert="horz" wrap="square" lIns="0" tIns="12065" rIns="0" bIns="0" rtlCol="0">
            <a:spAutoFit/>
          </a:bodyPr>
          <a:lstStyle/>
          <a:p>
            <a:pPr>
              <a:lnSpc>
                <a:spcPct val="100000"/>
              </a:lnSpc>
              <a:spcBef>
                <a:spcPts val="95"/>
              </a:spcBef>
            </a:pPr>
            <a:r>
              <a:rPr sz="1050" spc="-10" dirty="0">
                <a:latin typeface="Calibri"/>
                <a:cs typeface="Calibri"/>
              </a:rPr>
              <a:t>2</a:t>
            </a:r>
            <a:endParaRPr sz="1050">
              <a:latin typeface="Calibri"/>
              <a:cs typeface="Calibri"/>
            </a:endParaRPr>
          </a:p>
        </p:txBody>
      </p:sp>
      <p:sp>
        <p:nvSpPr>
          <p:cNvPr id="16" name="object 16"/>
          <p:cNvSpPr txBox="1"/>
          <p:nvPr/>
        </p:nvSpPr>
        <p:spPr>
          <a:xfrm>
            <a:off x="4605857" y="3856725"/>
            <a:ext cx="102870" cy="301625"/>
          </a:xfrm>
          <a:prstGeom prst="rect">
            <a:avLst/>
          </a:prstGeom>
        </p:spPr>
        <p:txBody>
          <a:bodyPr vert="horz" wrap="square" lIns="0" tIns="13970" rIns="0" bIns="0" rtlCol="0">
            <a:spAutoFit/>
          </a:bodyPr>
          <a:lstStyle/>
          <a:p>
            <a:pPr>
              <a:lnSpc>
                <a:spcPct val="100000"/>
              </a:lnSpc>
              <a:spcBef>
                <a:spcPts val="110"/>
              </a:spcBef>
            </a:pPr>
            <a:r>
              <a:rPr sz="1800" spc="160" dirty="0">
                <a:latin typeface="Segoe UI Symbol"/>
                <a:cs typeface="Segoe UI Symbol"/>
              </a:rPr>
              <a:t>⎝</a:t>
            </a:r>
            <a:endParaRPr sz="1800">
              <a:latin typeface="Segoe UI Symbol"/>
              <a:cs typeface="Segoe UI Symbol"/>
            </a:endParaRPr>
          </a:p>
        </p:txBody>
      </p:sp>
      <p:sp>
        <p:nvSpPr>
          <p:cNvPr id="17" name="object 17"/>
          <p:cNvSpPr txBox="1"/>
          <p:nvPr/>
        </p:nvSpPr>
        <p:spPr>
          <a:xfrm>
            <a:off x="3739824" y="3448050"/>
            <a:ext cx="2681605" cy="506095"/>
          </a:xfrm>
          <a:prstGeom prst="rect">
            <a:avLst/>
          </a:prstGeom>
        </p:spPr>
        <p:txBody>
          <a:bodyPr vert="horz" wrap="square" lIns="0" tIns="13970" rIns="0" bIns="0" rtlCol="0">
            <a:spAutoFit/>
          </a:bodyPr>
          <a:lstStyle/>
          <a:p>
            <a:pPr marL="865505">
              <a:lnSpc>
                <a:spcPts val="1885"/>
              </a:lnSpc>
              <a:spcBef>
                <a:spcPts val="110"/>
              </a:spcBef>
              <a:tabLst>
                <a:tab pos="2553335" algn="l"/>
              </a:tabLst>
            </a:pPr>
            <a:r>
              <a:rPr sz="1800" spc="160" dirty="0">
                <a:latin typeface="Segoe UI Symbol"/>
                <a:cs typeface="Segoe UI Symbol"/>
              </a:rPr>
              <a:t>⎛	⎞</a:t>
            </a:r>
            <a:endParaRPr sz="1800">
              <a:latin typeface="Segoe UI Symbol"/>
              <a:cs typeface="Segoe UI Symbol"/>
            </a:endParaRPr>
          </a:p>
          <a:p>
            <a:pPr marL="25400">
              <a:lnSpc>
                <a:spcPts val="1885"/>
              </a:lnSpc>
            </a:pPr>
            <a:r>
              <a:rPr sz="1800" i="1" spc="-30" dirty="0">
                <a:latin typeface="Cambria"/>
                <a:cs typeface="Cambria"/>
              </a:rPr>
              <a:t>h </a:t>
            </a:r>
            <a:r>
              <a:rPr sz="1800" spc="175" dirty="0">
                <a:latin typeface="Segoe UI Symbol"/>
                <a:cs typeface="Segoe UI Symbol"/>
              </a:rPr>
              <a:t>=</a:t>
            </a:r>
            <a:r>
              <a:rPr sz="1800" spc="-175" dirty="0">
                <a:latin typeface="Segoe UI Symbol"/>
                <a:cs typeface="Segoe UI Symbol"/>
              </a:rPr>
              <a:t> </a:t>
            </a:r>
            <a:r>
              <a:rPr sz="1800" spc="95" dirty="0">
                <a:latin typeface="Calibri"/>
                <a:cs typeface="Calibri"/>
              </a:rPr>
              <a:t>exp</a:t>
            </a:r>
            <a:r>
              <a:rPr sz="2700" spc="142" baseline="-38580" dirty="0">
                <a:latin typeface="Segoe UI Symbol"/>
                <a:cs typeface="Segoe UI Symbol"/>
              </a:rPr>
              <a:t>⎜</a:t>
            </a:r>
            <a:r>
              <a:rPr sz="1800" spc="95" dirty="0">
                <a:latin typeface="Segoe UI Symbol"/>
                <a:cs typeface="Segoe UI Symbol"/>
              </a:rPr>
              <a:t>−</a:t>
            </a:r>
            <a:endParaRPr sz="1800">
              <a:latin typeface="Segoe UI Symbol"/>
              <a:cs typeface="Segoe UI Symbol"/>
            </a:endParaRPr>
          </a:p>
        </p:txBody>
      </p:sp>
      <p:sp>
        <p:nvSpPr>
          <p:cNvPr id="18" name="object 18"/>
          <p:cNvSpPr txBox="1"/>
          <p:nvPr/>
        </p:nvSpPr>
        <p:spPr>
          <a:xfrm>
            <a:off x="6293718" y="3635010"/>
            <a:ext cx="102870" cy="301625"/>
          </a:xfrm>
          <a:prstGeom prst="rect">
            <a:avLst/>
          </a:prstGeom>
        </p:spPr>
        <p:txBody>
          <a:bodyPr vert="horz" wrap="square" lIns="0" tIns="13970" rIns="0" bIns="0" rtlCol="0">
            <a:spAutoFit/>
          </a:bodyPr>
          <a:lstStyle/>
          <a:p>
            <a:pPr>
              <a:lnSpc>
                <a:spcPct val="100000"/>
              </a:lnSpc>
              <a:spcBef>
                <a:spcPts val="110"/>
              </a:spcBef>
            </a:pPr>
            <a:r>
              <a:rPr sz="1800" spc="160" dirty="0">
                <a:latin typeface="Segoe UI Symbol"/>
                <a:cs typeface="Segoe UI Symbol"/>
              </a:rPr>
              <a:t>⎟</a:t>
            </a:r>
            <a:endParaRPr sz="1800">
              <a:latin typeface="Segoe UI Symbol"/>
              <a:cs typeface="Segoe UI Symbol"/>
            </a:endParaRPr>
          </a:p>
        </p:txBody>
      </p:sp>
      <p:sp>
        <p:nvSpPr>
          <p:cNvPr id="19" name="object 19"/>
          <p:cNvSpPr txBox="1"/>
          <p:nvPr/>
        </p:nvSpPr>
        <p:spPr>
          <a:xfrm>
            <a:off x="6268318" y="3798000"/>
            <a:ext cx="153670" cy="301625"/>
          </a:xfrm>
          <a:prstGeom prst="rect">
            <a:avLst/>
          </a:prstGeom>
        </p:spPr>
        <p:txBody>
          <a:bodyPr vert="horz" wrap="square" lIns="0" tIns="13970" rIns="0" bIns="0" rtlCol="0">
            <a:spAutoFit/>
          </a:bodyPr>
          <a:lstStyle/>
          <a:p>
            <a:pPr marL="25400">
              <a:lnSpc>
                <a:spcPct val="100000"/>
              </a:lnSpc>
              <a:spcBef>
                <a:spcPts val="110"/>
              </a:spcBef>
            </a:pPr>
            <a:r>
              <a:rPr sz="1800" spc="-195" dirty="0">
                <a:latin typeface="Segoe UI Symbol"/>
                <a:cs typeface="Segoe UI Symbol"/>
              </a:rPr>
              <a:t>⎟</a:t>
            </a:r>
            <a:r>
              <a:rPr sz="2700" spc="-292" baseline="-13888" dirty="0">
                <a:latin typeface="Segoe UI Symbol"/>
                <a:cs typeface="Segoe UI Symbol"/>
              </a:rPr>
              <a:t>⎠</a:t>
            </a:r>
            <a:endParaRPr sz="2700" baseline="-13888">
              <a:latin typeface="Segoe UI Symbol"/>
              <a:cs typeface="Segoe UI Symbol"/>
            </a:endParaRPr>
          </a:p>
        </p:txBody>
      </p:sp>
      <p:sp>
        <p:nvSpPr>
          <p:cNvPr id="20" name="object 20"/>
          <p:cNvSpPr/>
          <p:nvPr/>
        </p:nvSpPr>
        <p:spPr>
          <a:xfrm>
            <a:off x="3741275" y="3468572"/>
            <a:ext cx="2676525" cy="738505"/>
          </a:xfrm>
          <a:custGeom>
            <a:avLst/>
            <a:gdLst/>
            <a:ahLst/>
            <a:cxnLst/>
            <a:rect l="l" t="t" r="r" b="b"/>
            <a:pathLst>
              <a:path w="2676525" h="738504">
                <a:moveTo>
                  <a:pt x="0" y="0"/>
                </a:moveTo>
                <a:lnTo>
                  <a:pt x="2676524" y="0"/>
                </a:lnTo>
                <a:lnTo>
                  <a:pt x="2676524" y="738187"/>
                </a:lnTo>
                <a:lnTo>
                  <a:pt x="0" y="738187"/>
                </a:lnTo>
                <a:lnTo>
                  <a:pt x="0" y="0"/>
                </a:lnTo>
                <a:close/>
              </a:path>
            </a:pathLst>
          </a:custGeom>
          <a:ln w="9524">
            <a:solidFill>
              <a:srgbClr val="000000"/>
            </a:solidFill>
          </a:ln>
        </p:spPr>
        <p:txBody>
          <a:bodyPr wrap="square" lIns="0" tIns="0" rIns="0" bIns="0" rtlCol="0"/>
          <a:lstStyle/>
          <a:p>
            <a:endParaRPr/>
          </a:p>
        </p:txBody>
      </p:sp>
      <p:sp>
        <p:nvSpPr>
          <p:cNvPr id="21" name="object 21"/>
          <p:cNvSpPr txBox="1"/>
          <p:nvPr/>
        </p:nvSpPr>
        <p:spPr>
          <a:xfrm>
            <a:off x="3436475" y="4763972"/>
            <a:ext cx="2408555" cy="374650"/>
          </a:xfrm>
          <a:prstGeom prst="rect">
            <a:avLst/>
          </a:prstGeom>
          <a:ln w="9524">
            <a:solidFill>
              <a:srgbClr val="000000"/>
            </a:solidFill>
          </a:ln>
        </p:spPr>
        <p:txBody>
          <a:bodyPr vert="horz" wrap="square" lIns="0" tIns="45085" rIns="0" bIns="0" rtlCol="0">
            <a:spAutoFit/>
          </a:bodyPr>
          <a:lstStyle/>
          <a:p>
            <a:pPr marL="28575">
              <a:lnSpc>
                <a:spcPct val="100000"/>
              </a:lnSpc>
              <a:spcBef>
                <a:spcPts val="355"/>
              </a:spcBef>
            </a:pPr>
            <a:r>
              <a:rPr sz="1800" i="1" spc="45" dirty="0">
                <a:latin typeface="Calibri"/>
                <a:cs typeface="Calibri"/>
              </a:rPr>
              <a:t>g</a:t>
            </a:r>
            <a:r>
              <a:rPr sz="1800" spc="45" dirty="0">
                <a:latin typeface="Calibri"/>
                <a:cs typeface="Calibri"/>
              </a:rPr>
              <a:t>(</a:t>
            </a:r>
            <a:r>
              <a:rPr sz="1800" i="1" spc="45" dirty="0">
                <a:latin typeface="Calibri"/>
                <a:cs typeface="Calibri"/>
              </a:rPr>
              <a:t>a</a:t>
            </a:r>
            <a:r>
              <a:rPr sz="1800" spc="45" dirty="0">
                <a:latin typeface="Calibri"/>
                <a:cs typeface="Calibri"/>
              </a:rPr>
              <a:t>)</a:t>
            </a:r>
            <a:r>
              <a:rPr sz="1800" spc="-100" dirty="0">
                <a:latin typeface="Calibri"/>
                <a:cs typeface="Calibri"/>
              </a:rPr>
              <a:t> </a:t>
            </a:r>
            <a:r>
              <a:rPr sz="1800" spc="175" dirty="0">
                <a:latin typeface="Segoe UI Symbol"/>
                <a:cs typeface="Segoe UI Symbol"/>
              </a:rPr>
              <a:t>=</a:t>
            </a:r>
            <a:r>
              <a:rPr sz="1800" spc="-100" dirty="0">
                <a:latin typeface="Segoe UI Symbol"/>
                <a:cs typeface="Segoe UI Symbol"/>
              </a:rPr>
              <a:t> </a:t>
            </a:r>
            <a:r>
              <a:rPr sz="1800" i="1" spc="120" dirty="0">
                <a:latin typeface="Calibri"/>
                <a:cs typeface="Calibri"/>
              </a:rPr>
              <a:t>ζ</a:t>
            </a:r>
            <a:r>
              <a:rPr sz="1800" spc="120" dirty="0">
                <a:latin typeface="Calibri"/>
                <a:cs typeface="Calibri"/>
              </a:rPr>
              <a:t>(</a:t>
            </a:r>
            <a:r>
              <a:rPr sz="1800" i="1" spc="120" dirty="0">
                <a:latin typeface="Calibri"/>
                <a:cs typeface="Calibri"/>
              </a:rPr>
              <a:t>a</a:t>
            </a:r>
            <a:r>
              <a:rPr sz="1800" spc="120" dirty="0">
                <a:latin typeface="Calibri"/>
                <a:cs typeface="Calibri"/>
              </a:rPr>
              <a:t>)</a:t>
            </a:r>
            <a:r>
              <a:rPr sz="1800" spc="-100" dirty="0">
                <a:latin typeface="Calibri"/>
                <a:cs typeface="Calibri"/>
              </a:rPr>
              <a:t> </a:t>
            </a:r>
            <a:r>
              <a:rPr sz="1800" spc="175" dirty="0">
                <a:latin typeface="Segoe UI Symbol"/>
                <a:cs typeface="Segoe UI Symbol"/>
              </a:rPr>
              <a:t>=</a:t>
            </a:r>
            <a:r>
              <a:rPr sz="1800" spc="-25" dirty="0">
                <a:latin typeface="Segoe UI Symbol"/>
                <a:cs typeface="Segoe UI Symbol"/>
              </a:rPr>
              <a:t> </a:t>
            </a:r>
            <a:r>
              <a:rPr sz="1800" spc="15" dirty="0">
                <a:latin typeface="Calibri"/>
                <a:cs typeface="Calibri"/>
              </a:rPr>
              <a:t>log(1</a:t>
            </a:r>
            <a:r>
              <a:rPr sz="1800" spc="-185" dirty="0">
                <a:latin typeface="Calibri"/>
                <a:cs typeface="Calibri"/>
              </a:rPr>
              <a:t> </a:t>
            </a:r>
            <a:r>
              <a:rPr sz="1800" spc="175" dirty="0">
                <a:latin typeface="Segoe UI Symbol"/>
                <a:cs typeface="Segoe UI Symbol"/>
              </a:rPr>
              <a:t>+</a:t>
            </a:r>
            <a:r>
              <a:rPr sz="1800" spc="-320" dirty="0">
                <a:latin typeface="Segoe UI Symbol"/>
                <a:cs typeface="Segoe UI Symbol"/>
              </a:rPr>
              <a:t> </a:t>
            </a:r>
            <a:r>
              <a:rPr sz="1800" i="1" spc="15" dirty="0">
                <a:latin typeface="Calibri"/>
                <a:cs typeface="Calibri"/>
              </a:rPr>
              <a:t>e</a:t>
            </a:r>
            <a:r>
              <a:rPr sz="1575" i="1" spc="22" baseline="42328" dirty="0">
                <a:latin typeface="Calibri"/>
                <a:cs typeface="Calibri"/>
              </a:rPr>
              <a:t>a</a:t>
            </a:r>
            <a:r>
              <a:rPr sz="1575" i="1" spc="-67" baseline="42328" dirty="0">
                <a:latin typeface="Calibri"/>
                <a:cs typeface="Calibri"/>
              </a:rPr>
              <a:t> </a:t>
            </a:r>
            <a:r>
              <a:rPr sz="1800" spc="155" dirty="0">
                <a:latin typeface="Calibri"/>
                <a:cs typeface="Calibri"/>
              </a:rPr>
              <a:t>)</a:t>
            </a:r>
            <a:endParaRPr sz="1800">
              <a:latin typeface="Calibri"/>
              <a:cs typeface="Calibri"/>
            </a:endParaRPr>
          </a:p>
        </p:txBody>
      </p:sp>
      <p:sp>
        <p:nvSpPr>
          <p:cNvPr id="22" name="object 22"/>
          <p:cNvSpPr txBox="1"/>
          <p:nvPr/>
        </p:nvSpPr>
        <p:spPr>
          <a:xfrm>
            <a:off x="2979275" y="6668972"/>
            <a:ext cx="2503805" cy="317500"/>
          </a:xfrm>
          <a:prstGeom prst="rect">
            <a:avLst/>
          </a:prstGeom>
          <a:ln w="9524">
            <a:solidFill>
              <a:srgbClr val="000000"/>
            </a:solidFill>
          </a:ln>
        </p:spPr>
        <p:txBody>
          <a:bodyPr vert="horz" wrap="square" lIns="0" tIns="0" rIns="0" bIns="0" rtlCol="0">
            <a:spAutoFit/>
          </a:bodyPr>
          <a:lstStyle/>
          <a:p>
            <a:pPr marL="28575">
              <a:lnSpc>
                <a:spcPts val="2065"/>
              </a:lnSpc>
            </a:pPr>
            <a:r>
              <a:rPr sz="1800" i="1" spc="45" dirty="0">
                <a:latin typeface="Calibri"/>
                <a:cs typeface="Calibri"/>
              </a:rPr>
              <a:t>g</a:t>
            </a:r>
            <a:r>
              <a:rPr sz="1800" spc="45" dirty="0">
                <a:latin typeface="Calibri"/>
                <a:cs typeface="Calibri"/>
              </a:rPr>
              <a:t>(</a:t>
            </a:r>
            <a:r>
              <a:rPr sz="1800" i="1" spc="45" dirty="0">
                <a:latin typeface="Calibri"/>
                <a:cs typeface="Calibri"/>
              </a:rPr>
              <a:t>a</a:t>
            </a:r>
            <a:r>
              <a:rPr sz="1800" spc="45" dirty="0">
                <a:latin typeface="Calibri"/>
                <a:cs typeface="Calibri"/>
              </a:rPr>
              <a:t>)</a:t>
            </a:r>
            <a:r>
              <a:rPr sz="1800" spc="-110" dirty="0">
                <a:latin typeface="Calibri"/>
                <a:cs typeface="Calibri"/>
              </a:rPr>
              <a:t> </a:t>
            </a:r>
            <a:r>
              <a:rPr sz="1800" spc="175" dirty="0">
                <a:latin typeface="Segoe UI Symbol"/>
                <a:cs typeface="Segoe UI Symbol"/>
              </a:rPr>
              <a:t>=</a:t>
            </a:r>
            <a:r>
              <a:rPr sz="1800" spc="-45" dirty="0">
                <a:latin typeface="Segoe UI Symbol"/>
                <a:cs typeface="Segoe UI Symbol"/>
              </a:rPr>
              <a:t> </a:t>
            </a:r>
            <a:r>
              <a:rPr sz="1800" spc="40" dirty="0">
                <a:latin typeface="Calibri"/>
                <a:cs typeface="Calibri"/>
              </a:rPr>
              <a:t>max(</a:t>
            </a:r>
            <a:r>
              <a:rPr sz="1800" spc="40" dirty="0">
                <a:latin typeface="Segoe UI Symbol"/>
                <a:cs typeface="Segoe UI Symbol"/>
              </a:rPr>
              <a:t>−</a:t>
            </a:r>
            <a:r>
              <a:rPr sz="1800" spc="40" dirty="0">
                <a:latin typeface="Calibri"/>
                <a:cs typeface="Calibri"/>
              </a:rPr>
              <a:t>1,</a:t>
            </a:r>
            <a:r>
              <a:rPr sz="1800" spc="-190" dirty="0">
                <a:latin typeface="Calibri"/>
                <a:cs typeface="Calibri"/>
              </a:rPr>
              <a:t> </a:t>
            </a:r>
            <a:r>
              <a:rPr sz="1800" spc="50" dirty="0">
                <a:latin typeface="Calibri"/>
                <a:cs typeface="Calibri"/>
              </a:rPr>
              <a:t>min(1,</a:t>
            </a:r>
            <a:r>
              <a:rPr sz="1800" i="1" spc="50" dirty="0">
                <a:latin typeface="Calibri"/>
                <a:cs typeface="Calibri"/>
              </a:rPr>
              <a:t>a</a:t>
            </a:r>
            <a:r>
              <a:rPr sz="1800" spc="50" dirty="0">
                <a:latin typeface="Calibri"/>
                <a:cs typeface="Calibri"/>
              </a:rPr>
              <a:t>))</a:t>
            </a:r>
            <a:endParaRPr sz="1800">
              <a:latin typeface="Calibri"/>
              <a:cs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700" rIns="0" bIns="0" rtlCol="0">
            <a:spAutoFit/>
          </a:bodyPr>
          <a:lstStyle/>
          <a:p>
            <a:pPr marL="651510">
              <a:lnSpc>
                <a:spcPct val="100000"/>
              </a:lnSpc>
              <a:spcBef>
                <a:spcPts val="100"/>
              </a:spcBef>
            </a:pPr>
            <a:r>
              <a:rPr spc="-5" dirty="0"/>
              <a:t>T</a:t>
            </a:r>
            <a:r>
              <a:rPr dirty="0"/>
              <a:t>opics</a:t>
            </a:r>
          </a:p>
        </p:txBody>
      </p:sp>
      <p:sp>
        <p:nvSpPr>
          <p:cNvPr id="5" name="object 5"/>
          <p:cNvSpPr txBox="1">
            <a:spLocks noGrp="1"/>
          </p:cNvSpPr>
          <p:nvPr>
            <p:ph type="body" idx="1"/>
          </p:nvPr>
        </p:nvSpPr>
        <p:spPr>
          <a:prstGeom prst="rect">
            <a:avLst/>
          </a:prstGeom>
        </p:spPr>
        <p:txBody>
          <a:bodyPr vert="horz" wrap="square" lIns="0" tIns="104775" rIns="0" bIns="0" rtlCol="0">
            <a:spAutoFit/>
          </a:bodyPr>
          <a:lstStyle/>
          <a:p>
            <a:pPr marL="876935" indent="-342900">
              <a:lnSpc>
                <a:spcPct val="100000"/>
              </a:lnSpc>
              <a:spcBef>
                <a:spcPts val="825"/>
              </a:spcBef>
              <a:buChar char="•"/>
              <a:tabLst>
                <a:tab pos="876935" algn="l"/>
                <a:tab pos="877569" algn="l"/>
              </a:tabLst>
            </a:pPr>
            <a:r>
              <a:rPr spc="-5" dirty="0"/>
              <a:t>Overview</a:t>
            </a:r>
          </a:p>
          <a:p>
            <a:pPr marL="534035" marR="3054350">
              <a:lnSpc>
                <a:spcPts val="4600"/>
              </a:lnSpc>
              <a:spcBef>
                <a:spcPts val="250"/>
              </a:spcBef>
            </a:pPr>
            <a:r>
              <a:rPr dirty="0"/>
              <a:t>1.Example: Learning </a:t>
            </a:r>
            <a:r>
              <a:rPr spc="-5" dirty="0"/>
              <a:t>XOR  </a:t>
            </a:r>
            <a:r>
              <a:rPr dirty="0"/>
              <a:t>2.Gradient-Based</a:t>
            </a:r>
            <a:r>
              <a:rPr spc="-80" dirty="0"/>
              <a:t> </a:t>
            </a:r>
            <a:r>
              <a:rPr dirty="0"/>
              <a:t>Learning  3.Hidden </a:t>
            </a:r>
            <a:r>
              <a:rPr spc="-5" dirty="0"/>
              <a:t>Units </a:t>
            </a:r>
            <a:r>
              <a:rPr spc="-5" dirty="0">
                <a:solidFill>
                  <a:srgbClr val="3333CC"/>
                </a:solidFill>
              </a:rPr>
              <a:t> </a:t>
            </a:r>
            <a:r>
              <a:rPr dirty="0">
                <a:solidFill>
                  <a:srgbClr val="3333CC"/>
                </a:solidFill>
              </a:rPr>
              <a:t>4.Architecture</a:t>
            </a:r>
            <a:r>
              <a:rPr spc="-10" dirty="0">
                <a:solidFill>
                  <a:srgbClr val="3333CC"/>
                </a:solidFill>
              </a:rPr>
              <a:t> </a:t>
            </a:r>
            <a:r>
              <a:rPr dirty="0">
                <a:solidFill>
                  <a:srgbClr val="3333CC"/>
                </a:solidFill>
              </a:rPr>
              <a:t>Design</a:t>
            </a:r>
          </a:p>
          <a:p>
            <a:pPr marL="534035" marR="5080">
              <a:lnSpc>
                <a:spcPts val="4600"/>
              </a:lnSpc>
            </a:pPr>
            <a:r>
              <a:rPr dirty="0"/>
              <a:t>5.Backpropagation and </a:t>
            </a:r>
            <a:r>
              <a:rPr spc="-5" dirty="0"/>
              <a:t>Other Differentiation  </a:t>
            </a:r>
            <a:r>
              <a:rPr dirty="0"/>
              <a:t>6.Historical</a:t>
            </a:r>
            <a:r>
              <a:rPr spc="-5" dirty="0"/>
              <a:t> Notes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02377" y="847293"/>
            <a:ext cx="7293609" cy="695960"/>
          </a:xfrm>
          <a:prstGeom prst="rect">
            <a:avLst/>
          </a:prstGeom>
        </p:spPr>
        <p:txBody>
          <a:bodyPr vert="horz" wrap="square" lIns="0" tIns="12700" rIns="0" bIns="0" rtlCol="0">
            <a:spAutoFit/>
          </a:bodyPr>
          <a:lstStyle/>
          <a:p>
            <a:pPr marL="12700">
              <a:lnSpc>
                <a:spcPct val="100000"/>
              </a:lnSpc>
              <a:spcBef>
                <a:spcPts val="100"/>
              </a:spcBef>
              <a:tabLst>
                <a:tab pos="2403475" algn="l"/>
              </a:tabLst>
            </a:pPr>
            <a:r>
              <a:rPr spc="-5" dirty="0"/>
              <a:t>Architecture</a:t>
            </a:r>
            <a:r>
              <a:rPr spc="-45" dirty="0"/>
              <a:t> </a:t>
            </a:r>
            <a:r>
              <a:rPr dirty="0"/>
              <a:t>Design</a:t>
            </a:r>
          </a:p>
        </p:txBody>
      </p:sp>
      <p:sp>
        <p:nvSpPr>
          <p:cNvPr id="4" name="object 4"/>
          <p:cNvSpPr txBox="1"/>
          <p:nvPr/>
        </p:nvSpPr>
        <p:spPr>
          <a:xfrm>
            <a:off x="852978" y="1889898"/>
            <a:ext cx="8559800" cy="4976495"/>
          </a:xfrm>
          <a:prstGeom prst="rect">
            <a:avLst/>
          </a:prstGeom>
        </p:spPr>
        <p:txBody>
          <a:bodyPr vert="horz" wrap="square" lIns="0" tIns="104775" rIns="0" bIns="0" rtlCol="0">
            <a:spAutoFit/>
          </a:bodyPr>
          <a:lstStyle/>
          <a:p>
            <a:pPr marL="527050" indent="-514350">
              <a:lnSpc>
                <a:spcPct val="100000"/>
              </a:lnSpc>
              <a:spcBef>
                <a:spcPts val="825"/>
              </a:spcBef>
              <a:buAutoNum type="arabicPeriod"/>
              <a:tabLst>
                <a:tab pos="526415" algn="l"/>
                <a:tab pos="527050" algn="l"/>
              </a:tabLst>
            </a:pPr>
            <a:r>
              <a:rPr sz="3200" dirty="0">
                <a:solidFill>
                  <a:srgbClr val="3333CC"/>
                </a:solidFill>
                <a:latin typeface="Arial"/>
                <a:cs typeface="Arial"/>
              </a:rPr>
              <a:t>Chart of 27 neural </a:t>
            </a:r>
            <a:r>
              <a:rPr sz="3200" spc="-5" dirty="0">
                <a:solidFill>
                  <a:srgbClr val="3333CC"/>
                </a:solidFill>
                <a:latin typeface="Arial"/>
                <a:cs typeface="Arial"/>
              </a:rPr>
              <a:t>network </a:t>
            </a:r>
            <a:r>
              <a:rPr sz="3200" dirty="0">
                <a:solidFill>
                  <a:srgbClr val="3333CC"/>
                </a:solidFill>
                <a:latin typeface="Arial"/>
                <a:cs typeface="Arial"/>
              </a:rPr>
              <a:t>designs</a:t>
            </a:r>
            <a:r>
              <a:rPr sz="3200" spc="-90" dirty="0">
                <a:solidFill>
                  <a:srgbClr val="3333CC"/>
                </a:solidFill>
                <a:latin typeface="Arial"/>
                <a:cs typeface="Arial"/>
              </a:rPr>
              <a:t> </a:t>
            </a:r>
            <a:r>
              <a:rPr sz="3200" dirty="0">
                <a:solidFill>
                  <a:srgbClr val="3333CC"/>
                </a:solidFill>
                <a:latin typeface="Arial"/>
                <a:cs typeface="Arial"/>
              </a:rPr>
              <a:t>(generic)</a:t>
            </a:r>
            <a:endParaRPr sz="3200" dirty="0">
              <a:latin typeface="Arial"/>
              <a:cs typeface="Arial"/>
            </a:endParaRPr>
          </a:p>
          <a:p>
            <a:pPr marL="527050" indent="-514350">
              <a:lnSpc>
                <a:spcPct val="100000"/>
              </a:lnSpc>
              <a:spcBef>
                <a:spcPts val="730"/>
              </a:spcBef>
              <a:buAutoNum type="arabicPeriod"/>
              <a:tabLst>
                <a:tab pos="526415" algn="l"/>
                <a:tab pos="527050" algn="l"/>
              </a:tabLst>
            </a:pPr>
            <a:r>
              <a:rPr sz="3200" spc="-5" dirty="0">
                <a:solidFill>
                  <a:srgbClr val="3333CC"/>
                </a:solidFill>
                <a:latin typeface="Arial"/>
                <a:cs typeface="Arial"/>
              </a:rPr>
              <a:t>Specific </a:t>
            </a:r>
            <a:r>
              <a:rPr sz="3200" dirty="0">
                <a:solidFill>
                  <a:srgbClr val="3333CC"/>
                </a:solidFill>
                <a:latin typeface="Arial"/>
                <a:cs typeface="Arial"/>
              </a:rPr>
              <a:t>deep learning</a:t>
            </a:r>
            <a:r>
              <a:rPr sz="3200" spc="-5" dirty="0">
                <a:solidFill>
                  <a:srgbClr val="3333CC"/>
                </a:solidFill>
                <a:latin typeface="Arial"/>
                <a:cs typeface="Arial"/>
              </a:rPr>
              <a:t> architectures</a:t>
            </a:r>
            <a:endParaRPr sz="3200" dirty="0">
              <a:latin typeface="Arial"/>
              <a:cs typeface="Arial"/>
            </a:endParaRPr>
          </a:p>
          <a:p>
            <a:pPr marL="527050" indent="-514350">
              <a:lnSpc>
                <a:spcPct val="100000"/>
              </a:lnSpc>
              <a:spcBef>
                <a:spcPts val="760"/>
              </a:spcBef>
              <a:buAutoNum type="arabicPeriod"/>
              <a:tabLst>
                <a:tab pos="526415" algn="l"/>
                <a:tab pos="527050" algn="l"/>
              </a:tabLst>
            </a:pPr>
            <a:r>
              <a:rPr sz="3200" spc="-5" dirty="0">
                <a:solidFill>
                  <a:srgbClr val="3333CC"/>
                </a:solidFill>
                <a:latin typeface="Arial"/>
                <a:cs typeface="Arial"/>
              </a:rPr>
              <a:t>Architecture</a:t>
            </a:r>
            <a:r>
              <a:rPr sz="3200" dirty="0">
                <a:solidFill>
                  <a:srgbClr val="3333CC"/>
                </a:solidFill>
                <a:latin typeface="Arial"/>
                <a:cs typeface="Arial"/>
              </a:rPr>
              <a:t> </a:t>
            </a:r>
            <a:r>
              <a:rPr sz="3200" spc="-5" dirty="0">
                <a:solidFill>
                  <a:srgbClr val="3333CC"/>
                </a:solidFill>
                <a:latin typeface="Arial"/>
                <a:cs typeface="Arial"/>
              </a:rPr>
              <a:t>Terminology</a:t>
            </a:r>
            <a:endParaRPr sz="3200" dirty="0">
              <a:latin typeface="Arial"/>
              <a:cs typeface="Arial"/>
            </a:endParaRPr>
          </a:p>
          <a:p>
            <a:pPr marL="527050" indent="-514350">
              <a:lnSpc>
                <a:spcPct val="100000"/>
              </a:lnSpc>
              <a:spcBef>
                <a:spcPts val="760"/>
              </a:spcBef>
              <a:buAutoNum type="arabicPeriod"/>
              <a:tabLst>
                <a:tab pos="526415" algn="l"/>
                <a:tab pos="527050" algn="l"/>
              </a:tabLst>
            </a:pPr>
            <a:r>
              <a:rPr sz="3200" spc="-5" dirty="0">
                <a:solidFill>
                  <a:srgbClr val="3333CC"/>
                </a:solidFill>
                <a:latin typeface="Arial"/>
                <a:cs typeface="Arial"/>
              </a:rPr>
              <a:t>Equations for</a:t>
            </a:r>
            <a:r>
              <a:rPr sz="3200" spc="-10" dirty="0">
                <a:solidFill>
                  <a:srgbClr val="3333CC"/>
                </a:solidFill>
                <a:latin typeface="Arial"/>
                <a:cs typeface="Arial"/>
              </a:rPr>
              <a:t> </a:t>
            </a:r>
            <a:r>
              <a:rPr sz="3200" spc="-5" dirty="0">
                <a:solidFill>
                  <a:srgbClr val="3333CC"/>
                </a:solidFill>
                <a:latin typeface="Arial"/>
                <a:cs typeface="Arial"/>
              </a:rPr>
              <a:t>Layers</a:t>
            </a:r>
            <a:endParaRPr sz="3200" dirty="0">
              <a:latin typeface="Arial"/>
              <a:cs typeface="Arial"/>
            </a:endParaRPr>
          </a:p>
          <a:p>
            <a:pPr marL="527050" indent="-514350">
              <a:lnSpc>
                <a:spcPct val="100000"/>
              </a:lnSpc>
              <a:spcBef>
                <a:spcPts val="760"/>
              </a:spcBef>
              <a:buAutoNum type="arabicPeriod"/>
              <a:tabLst>
                <a:tab pos="526415" algn="l"/>
                <a:tab pos="527050" algn="l"/>
              </a:tabLst>
            </a:pPr>
            <a:r>
              <a:rPr sz="3200" spc="-5" dirty="0">
                <a:solidFill>
                  <a:srgbClr val="3333CC"/>
                </a:solidFill>
                <a:latin typeface="Arial"/>
                <a:cs typeface="Arial"/>
              </a:rPr>
              <a:t>Theoretical </a:t>
            </a:r>
            <a:r>
              <a:rPr sz="3200" dirty="0">
                <a:solidFill>
                  <a:srgbClr val="3333CC"/>
                </a:solidFill>
                <a:latin typeface="Arial"/>
                <a:cs typeface="Arial"/>
              </a:rPr>
              <a:t>underpinnings</a:t>
            </a:r>
            <a:endParaRPr sz="3200" dirty="0">
              <a:latin typeface="Arial"/>
              <a:cs typeface="Arial"/>
            </a:endParaRPr>
          </a:p>
          <a:p>
            <a:pPr marL="755650" lvl="1" indent="-286385">
              <a:lnSpc>
                <a:spcPct val="100000"/>
              </a:lnSpc>
              <a:spcBef>
                <a:spcPts val="665"/>
              </a:spcBef>
              <a:buChar char="–"/>
              <a:tabLst>
                <a:tab pos="755650" algn="l"/>
              </a:tabLst>
            </a:pPr>
            <a:r>
              <a:rPr sz="2800" dirty="0">
                <a:solidFill>
                  <a:srgbClr val="336600"/>
                </a:solidFill>
                <a:latin typeface="Arial"/>
                <a:cs typeface="Arial"/>
              </a:rPr>
              <a:t>Universal </a:t>
            </a:r>
            <a:r>
              <a:rPr sz="2800" spc="-5" dirty="0">
                <a:solidFill>
                  <a:srgbClr val="336600"/>
                </a:solidFill>
                <a:latin typeface="Arial"/>
                <a:cs typeface="Arial"/>
              </a:rPr>
              <a:t>Approximation Theorem</a:t>
            </a:r>
            <a:endParaRPr sz="2800" dirty="0">
              <a:latin typeface="Arial"/>
              <a:cs typeface="Arial"/>
            </a:endParaRPr>
          </a:p>
          <a:p>
            <a:pPr marL="755650" lvl="1" indent="-286385">
              <a:lnSpc>
                <a:spcPct val="100000"/>
              </a:lnSpc>
              <a:spcBef>
                <a:spcPts val="740"/>
              </a:spcBef>
              <a:buChar char="–"/>
              <a:tabLst>
                <a:tab pos="755650" algn="l"/>
              </a:tabLst>
            </a:pPr>
            <a:r>
              <a:rPr sz="2800" dirty="0">
                <a:solidFill>
                  <a:srgbClr val="336600"/>
                </a:solidFill>
                <a:latin typeface="Arial"/>
                <a:cs typeface="Arial"/>
              </a:rPr>
              <a:t>No </a:t>
            </a:r>
            <a:r>
              <a:rPr sz="2800" spc="-5" dirty="0">
                <a:solidFill>
                  <a:srgbClr val="336600"/>
                </a:solidFill>
                <a:latin typeface="Arial"/>
                <a:cs typeface="Arial"/>
              </a:rPr>
              <a:t>Free </a:t>
            </a:r>
            <a:r>
              <a:rPr sz="2800" dirty="0">
                <a:solidFill>
                  <a:srgbClr val="336600"/>
                </a:solidFill>
                <a:latin typeface="Arial"/>
                <a:cs typeface="Arial"/>
              </a:rPr>
              <a:t>Lunch </a:t>
            </a:r>
            <a:r>
              <a:rPr sz="2800" spc="-5" dirty="0">
                <a:solidFill>
                  <a:srgbClr val="336600"/>
                </a:solidFill>
                <a:latin typeface="Arial"/>
                <a:cs typeface="Arial"/>
              </a:rPr>
              <a:t>Theorem</a:t>
            </a:r>
            <a:endParaRPr sz="2800" dirty="0">
              <a:latin typeface="Arial"/>
              <a:cs typeface="Arial"/>
            </a:endParaRPr>
          </a:p>
          <a:p>
            <a:pPr marL="527050" indent="-514350">
              <a:lnSpc>
                <a:spcPct val="100000"/>
              </a:lnSpc>
              <a:spcBef>
                <a:spcPts val="735"/>
              </a:spcBef>
              <a:buAutoNum type="arabicPeriod"/>
              <a:tabLst>
                <a:tab pos="526415" algn="l"/>
                <a:tab pos="527050" algn="l"/>
              </a:tabLst>
            </a:pPr>
            <a:r>
              <a:rPr sz="3200" spc="-5" dirty="0">
                <a:solidFill>
                  <a:srgbClr val="3333CC"/>
                </a:solidFill>
                <a:latin typeface="Arial"/>
                <a:cs typeface="Arial"/>
              </a:rPr>
              <a:t>Advantages </a:t>
            </a:r>
            <a:r>
              <a:rPr sz="3200" dirty="0">
                <a:solidFill>
                  <a:srgbClr val="3333CC"/>
                </a:solidFill>
                <a:latin typeface="Arial"/>
                <a:cs typeface="Arial"/>
              </a:rPr>
              <a:t>of deeper</a:t>
            </a:r>
            <a:r>
              <a:rPr sz="3200" spc="-15" dirty="0">
                <a:solidFill>
                  <a:srgbClr val="3333CC"/>
                </a:solidFill>
                <a:latin typeface="Arial"/>
                <a:cs typeface="Arial"/>
              </a:rPr>
              <a:t> </a:t>
            </a:r>
            <a:r>
              <a:rPr sz="3200" spc="-5" dirty="0">
                <a:solidFill>
                  <a:srgbClr val="3333CC"/>
                </a:solidFill>
                <a:latin typeface="Arial"/>
                <a:cs typeface="Arial"/>
              </a:rPr>
              <a:t>networks</a:t>
            </a:r>
            <a:endParaRPr sz="3200" dirty="0">
              <a:latin typeface="Arial"/>
              <a:cs typeface="Arial"/>
            </a:endParaRPr>
          </a:p>
          <a:p>
            <a:pPr marR="29845" algn="r">
              <a:lnSpc>
                <a:spcPct val="100000"/>
              </a:lnSpc>
              <a:spcBef>
                <a:spcPts val="1664"/>
              </a:spcBef>
            </a:pPr>
            <a:endParaRPr sz="1400" dirty="0">
              <a:latin typeface="Arial"/>
              <a:cs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61622" y="877454"/>
            <a:ext cx="8575040" cy="695960"/>
          </a:xfrm>
          <a:prstGeom prst="rect">
            <a:avLst/>
          </a:prstGeom>
        </p:spPr>
        <p:txBody>
          <a:bodyPr vert="horz" wrap="square" lIns="0" tIns="12700" rIns="0" bIns="0" rtlCol="0">
            <a:spAutoFit/>
          </a:bodyPr>
          <a:lstStyle/>
          <a:p>
            <a:pPr marL="12700">
              <a:lnSpc>
                <a:spcPct val="100000"/>
              </a:lnSpc>
              <a:spcBef>
                <a:spcPts val="100"/>
              </a:spcBef>
              <a:tabLst>
                <a:tab pos="3925570" algn="l"/>
              </a:tabLst>
            </a:pPr>
            <a:r>
              <a:rPr spc="-5" dirty="0"/>
              <a:t>Generic</a:t>
            </a:r>
            <a:r>
              <a:rPr spc="10" dirty="0"/>
              <a:t> </a:t>
            </a:r>
            <a:r>
              <a:rPr dirty="0"/>
              <a:t>Neural	</a:t>
            </a:r>
            <a:r>
              <a:rPr spc="-5" dirty="0"/>
              <a:t>Architectures</a:t>
            </a:r>
            <a:r>
              <a:rPr spc="-50" dirty="0"/>
              <a:t> </a:t>
            </a:r>
            <a:r>
              <a:rPr sz="3600" dirty="0"/>
              <a:t>(1-11)</a:t>
            </a:r>
            <a:endParaRPr sz="3600"/>
          </a:p>
        </p:txBody>
      </p:sp>
      <p:sp>
        <p:nvSpPr>
          <p:cNvPr id="7" name="TextBox 6">
            <a:extLst>
              <a:ext uri="{FF2B5EF4-FFF2-40B4-BE49-F238E27FC236}">
                <a16:creationId xmlns:a16="http://schemas.microsoft.com/office/drawing/2014/main" id="{6FC75659-72CF-9044-8A46-39B8F58C69A6}"/>
              </a:ext>
            </a:extLst>
          </p:cNvPr>
          <p:cNvSpPr txBox="1"/>
          <p:nvPr/>
        </p:nvSpPr>
        <p:spPr>
          <a:xfrm>
            <a:off x="698500" y="6929185"/>
            <a:ext cx="2073388" cy="369332"/>
          </a:xfrm>
          <a:prstGeom prst="rect">
            <a:avLst/>
          </a:prstGeom>
          <a:noFill/>
        </p:spPr>
        <p:txBody>
          <a:bodyPr wrap="none" rtlCol="0">
            <a:spAutoFit/>
          </a:bodyPr>
          <a:lstStyle/>
          <a:p>
            <a:r>
              <a:rPr lang="en-US" b="1" dirty="0"/>
              <a:t>14 types of neurons</a:t>
            </a:r>
          </a:p>
        </p:txBody>
      </p:sp>
      <p:pic>
        <p:nvPicPr>
          <p:cNvPr id="8" name="Picture 7">
            <a:extLst>
              <a:ext uri="{FF2B5EF4-FFF2-40B4-BE49-F238E27FC236}">
                <a16:creationId xmlns:a16="http://schemas.microsoft.com/office/drawing/2014/main" id="{5AA4F23D-C6D4-48C7-C09D-E0F5613CA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1741462"/>
            <a:ext cx="7772400" cy="5019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60086" y="847293"/>
            <a:ext cx="4777740" cy="695960"/>
          </a:xfrm>
          <a:prstGeom prst="rect">
            <a:avLst/>
          </a:prstGeom>
        </p:spPr>
        <p:txBody>
          <a:bodyPr vert="horz" wrap="square" lIns="0" tIns="12700" rIns="0" bIns="0" rtlCol="0">
            <a:spAutoFit/>
          </a:bodyPr>
          <a:lstStyle/>
          <a:p>
            <a:pPr marL="12700">
              <a:lnSpc>
                <a:spcPct val="100000"/>
              </a:lnSpc>
              <a:spcBef>
                <a:spcPts val="100"/>
              </a:spcBef>
              <a:tabLst>
                <a:tab pos="1285240" algn="l"/>
                <a:tab pos="2684145" algn="l"/>
              </a:tabLst>
            </a:pPr>
            <a:r>
              <a:rPr dirty="0"/>
              <a:t>How	good	is</a:t>
            </a:r>
            <a:r>
              <a:rPr spc="-85" dirty="0"/>
              <a:t> </a:t>
            </a:r>
            <a:r>
              <a:rPr spc="-5" dirty="0"/>
              <a:t>SGD?</a:t>
            </a:r>
          </a:p>
        </p:txBody>
      </p:sp>
      <p:sp>
        <p:nvSpPr>
          <p:cNvPr id="4" name="object 4"/>
          <p:cNvSpPr txBox="1"/>
          <p:nvPr/>
        </p:nvSpPr>
        <p:spPr>
          <a:xfrm>
            <a:off x="852978" y="1982354"/>
            <a:ext cx="8818245" cy="4883785"/>
          </a:xfrm>
          <a:prstGeom prst="rect">
            <a:avLst/>
          </a:prstGeom>
        </p:spPr>
        <p:txBody>
          <a:bodyPr vert="horz" wrap="square" lIns="0" tIns="33020" rIns="0" bIns="0" rtlCol="0">
            <a:spAutoFit/>
          </a:bodyPr>
          <a:lstStyle/>
          <a:p>
            <a:pPr marL="355600" marR="320675" indent="-342900">
              <a:lnSpc>
                <a:spcPts val="3800"/>
              </a:lnSpc>
              <a:spcBef>
                <a:spcPts val="260"/>
              </a:spcBef>
              <a:buChar char="•"/>
              <a:tabLst>
                <a:tab pos="354965" algn="l"/>
                <a:tab pos="355600" algn="l"/>
              </a:tabLst>
            </a:pPr>
            <a:r>
              <a:rPr sz="3200" spc="-5" dirty="0">
                <a:solidFill>
                  <a:srgbClr val="3333CC"/>
                </a:solidFill>
                <a:latin typeface="Arial"/>
                <a:cs typeface="Arial"/>
              </a:rPr>
              <a:t>In the </a:t>
            </a:r>
            <a:r>
              <a:rPr sz="3200" dirty="0">
                <a:solidFill>
                  <a:srgbClr val="3333CC"/>
                </a:solidFill>
                <a:latin typeface="Arial"/>
                <a:cs typeface="Arial"/>
              </a:rPr>
              <a:t>past gradient descent was regarded</a:t>
            </a:r>
            <a:r>
              <a:rPr sz="3200" spc="-95" dirty="0">
                <a:solidFill>
                  <a:srgbClr val="3333CC"/>
                </a:solidFill>
                <a:latin typeface="Arial"/>
                <a:cs typeface="Arial"/>
              </a:rPr>
              <a:t> </a:t>
            </a:r>
            <a:r>
              <a:rPr sz="3200" dirty="0">
                <a:solidFill>
                  <a:srgbClr val="3333CC"/>
                </a:solidFill>
                <a:latin typeface="Arial"/>
                <a:cs typeface="Arial"/>
              </a:rPr>
              <a:t>as  slow and</a:t>
            </a:r>
            <a:r>
              <a:rPr sz="3200" spc="-5" dirty="0">
                <a:solidFill>
                  <a:srgbClr val="3333CC"/>
                </a:solidFill>
                <a:latin typeface="Arial"/>
                <a:cs typeface="Arial"/>
              </a:rPr>
              <a:t> </a:t>
            </a:r>
            <a:r>
              <a:rPr sz="3200" dirty="0">
                <a:solidFill>
                  <a:srgbClr val="3333CC"/>
                </a:solidFill>
                <a:latin typeface="Arial"/>
                <a:cs typeface="Arial"/>
              </a:rPr>
              <a:t>unreliable</a:t>
            </a:r>
            <a:endParaRPr sz="3200" dirty="0">
              <a:latin typeface="Arial"/>
              <a:cs typeface="Arial"/>
            </a:endParaRPr>
          </a:p>
          <a:p>
            <a:pPr marL="355600" marR="229870" indent="-342900">
              <a:lnSpc>
                <a:spcPct val="100699"/>
              </a:lnSpc>
              <a:spcBef>
                <a:spcPts val="580"/>
              </a:spcBef>
              <a:buChar char="•"/>
              <a:tabLst>
                <a:tab pos="354965" algn="l"/>
                <a:tab pos="355600" algn="l"/>
              </a:tabLst>
            </a:pPr>
            <a:r>
              <a:rPr sz="3200" spc="-5" dirty="0">
                <a:solidFill>
                  <a:srgbClr val="3333CC"/>
                </a:solidFill>
                <a:latin typeface="Arial"/>
                <a:cs typeface="Arial"/>
              </a:rPr>
              <a:t>Application </a:t>
            </a:r>
            <a:r>
              <a:rPr sz="3200" dirty="0">
                <a:solidFill>
                  <a:srgbClr val="3333CC"/>
                </a:solidFill>
                <a:latin typeface="Arial"/>
                <a:cs typeface="Arial"/>
              </a:rPr>
              <a:t>of gradient descent </a:t>
            </a:r>
            <a:r>
              <a:rPr sz="3200" spc="-5" dirty="0">
                <a:solidFill>
                  <a:srgbClr val="3333CC"/>
                </a:solidFill>
                <a:latin typeface="Arial"/>
                <a:cs typeface="Arial"/>
              </a:rPr>
              <a:t>to</a:t>
            </a:r>
            <a:r>
              <a:rPr sz="3200" spc="-55" dirty="0">
                <a:solidFill>
                  <a:srgbClr val="3333CC"/>
                </a:solidFill>
                <a:latin typeface="Arial"/>
                <a:cs typeface="Arial"/>
              </a:rPr>
              <a:t> </a:t>
            </a:r>
            <a:r>
              <a:rPr sz="3200" dirty="0">
                <a:solidFill>
                  <a:srgbClr val="3333CC"/>
                </a:solidFill>
                <a:latin typeface="Arial"/>
                <a:cs typeface="Arial"/>
              </a:rPr>
              <a:t>non-convex  </a:t>
            </a:r>
            <a:r>
              <a:rPr sz="3200" spc="-5" dirty="0">
                <a:solidFill>
                  <a:srgbClr val="3333CC"/>
                </a:solidFill>
                <a:latin typeface="Arial"/>
                <a:cs typeface="Arial"/>
              </a:rPr>
              <a:t>optimization problems </a:t>
            </a:r>
            <a:r>
              <a:rPr sz="3200" dirty="0">
                <a:solidFill>
                  <a:srgbClr val="3333CC"/>
                </a:solidFill>
                <a:latin typeface="Arial"/>
                <a:cs typeface="Arial"/>
              </a:rPr>
              <a:t>was regarded as  unprincipled</a:t>
            </a:r>
            <a:endParaRPr sz="3200" dirty="0">
              <a:latin typeface="Arial"/>
              <a:cs typeface="Arial"/>
            </a:endParaRPr>
          </a:p>
          <a:p>
            <a:pPr marL="355600" marR="5080" indent="-342900">
              <a:lnSpc>
                <a:spcPct val="100000"/>
              </a:lnSpc>
              <a:spcBef>
                <a:spcPts val="730"/>
              </a:spcBef>
              <a:buChar char="•"/>
              <a:tabLst>
                <a:tab pos="354965" algn="l"/>
                <a:tab pos="355600" algn="l"/>
              </a:tabLst>
            </a:pPr>
            <a:r>
              <a:rPr sz="3200" spc="-5" dirty="0">
                <a:solidFill>
                  <a:srgbClr val="3333CC"/>
                </a:solidFill>
                <a:latin typeface="Arial"/>
                <a:cs typeface="Arial"/>
              </a:rPr>
              <a:t>SGD </a:t>
            </a:r>
            <a:r>
              <a:rPr sz="3200" dirty="0">
                <a:solidFill>
                  <a:srgbClr val="3333CC"/>
                </a:solidFill>
                <a:latin typeface="Arial"/>
                <a:cs typeface="Arial"/>
              </a:rPr>
              <a:t>is not </a:t>
            </a:r>
            <a:r>
              <a:rPr sz="3200" spc="-5" dirty="0">
                <a:solidFill>
                  <a:srgbClr val="3333CC"/>
                </a:solidFill>
                <a:latin typeface="Arial"/>
                <a:cs typeface="Arial"/>
              </a:rPr>
              <a:t>guaranteed to </a:t>
            </a:r>
            <a:r>
              <a:rPr sz="3200" dirty="0">
                <a:solidFill>
                  <a:srgbClr val="3333CC"/>
                </a:solidFill>
                <a:latin typeface="Arial"/>
                <a:cs typeface="Arial"/>
              </a:rPr>
              <a:t>arrive at even a</a:t>
            </a:r>
            <a:r>
              <a:rPr sz="3200" spc="-40" dirty="0">
                <a:solidFill>
                  <a:srgbClr val="3333CC"/>
                </a:solidFill>
                <a:latin typeface="Arial"/>
                <a:cs typeface="Arial"/>
              </a:rPr>
              <a:t> </a:t>
            </a:r>
            <a:r>
              <a:rPr sz="3200" dirty="0">
                <a:solidFill>
                  <a:srgbClr val="3333CC"/>
                </a:solidFill>
                <a:latin typeface="Arial"/>
                <a:cs typeface="Arial"/>
              </a:rPr>
              <a:t>local  minumum in reasonable</a:t>
            </a:r>
            <a:r>
              <a:rPr sz="3200" spc="-15" dirty="0">
                <a:solidFill>
                  <a:srgbClr val="3333CC"/>
                </a:solidFill>
                <a:latin typeface="Arial"/>
                <a:cs typeface="Arial"/>
              </a:rPr>
              <a:t> </a:t>
            </a:r>
            <a:r>
              <a:rPr sz="3200" spc="-5" dirty="0">
                <a:solidFill>
                  <a:srgbClr val="3333CC"/>
                </a:solidFill>
                <a:latin typeface="Arial"/>
                <a:cs typeface="Arial"/>
              </a:rPr>
              <a:t>time</a:t>
            </a:r>
            <a:endParaRPr sz="3200" dirty="0">
              <a:latin typeface="Arial"/>
              <a:cs typeface="Arial"/>
            </a:endParaRPr>
          </a:p>
          <a:p>
            <a:pPr marL="355600" marR="524510" indent="-342900">
              <a:lnSpc>
                <a:spcPct val="100000"/>
              </a:lnSpc>
              <a:spcBef>
                <a:spcPts val="820"/>
              </a:spcBef>
              <a:buChar char="•"/>
              <a:tabLst>
                <a:tab pos="354965" algn="l"/>
                <a:tab pos="355600" algn="l"/>
              </a:tabLst>
            </a:pPr>
            <a:r>
              <a:rPr sz="3200" dirty="0">
                <a:solidFill>
                  <a:srgbClr val="3333CC"/>
                </a:solidFill>
                <a:latin typeface="Arial"/>
                <a:cs typeface="Arial"/>
              </a:rPr>
              <a:t>But it </a:t>
            </a:r>
            <a:r>
              <a:rPr sz="3200" spc="-5" dirty="0">
                <a:solidFill>
                  <a:srgbClr val="3333CC"/>
                </a:solidFill>
                <a:latin typeface="Arial"/>
                <a:cs typeface="Arial"/>
              </a:rPr>
              <a:t>often finds </a:t>
            </a:r>
            <a:r>
              <a:rPr sz="3200" dirty="0">
                <a:solidFill>
                  <a:srgbClr val="3333CC"/>
                </a:solidFill>
                <a:latin typeface="Arial"/>
                <a:cs typeface="Arial"/>
              </a:rPr>
              <a:t>a </a:t>
            </a:r>
            <a:r>
              <a:rPr sz="3200" spc="-5" dirty="0">
                <a:solidFill>
                  <a:srgbClr val="3333CC"/>
                </a:solidFill>
                <a:latin typeface="Arial"/>
                <a:cs typeface="Arial"/>
              </a:rPr>
              <a:t>very </a:t>
            </a:r>
            <a:r>
              <a:rPr sz="3200" dirty="0">
                <a:solidFill>
                  <a:srgbClr val="3333CC"/>
                </a:solidFill>
                <a:latin typeface="Arial"/>
                <a:cs typeface="Arial"/>
              </a:rPr>
              <a:t>low value of </a:t>
            </a:r>
            <a:r>
              <a:rPr sz="3200" spc="-5" dirty="0">
                <a:solidFill>
                  <a:srgbClr val="3333CC"/>
                </a:solidFill>
                <a:latin typeface="Arial"/>
                <a:cs typeface="Arial"/>
              </a:rPr>
              <a:t>the </a:t>
            </a:r>
            <a:r>
              <a:rPr sz="3200" dirty="0">
                <a:solidFill>
                  <a:srgbClr val="3333CC"/>
                </a:solidFill>
                <a:latin typeface="Arial"/>
                <a:cs typeface="Arial"/>
              </a:rPr>
              <a:t>cost  </a:t>
            </a:r>
            <a:r>
              <a:rPr sz="3200" spc="-5" dirty="0">
                <a:solidFill>
                  <a:srgbClr val="3333CC"/>
                </a:solidFill>
                <a:latin typeface="Arial"/>
                <a:cs typeface="Arial"/>
              </a:rPr>
              <a:t>function </a:t>
            </a:r>
            <a:r>
              <a:rPr sz="3200" dirty="0">
                <a:solidFill>
                  <a:srgbClr val="3333CC"/>
                </a:solidFill>
                <a:latin typeface="Arial"/>
                <a:cs typeface="Arial"/>
              </a:rPr>
              <a:t>quickly</a:t>
            </a:r>
            <a:r>
              <a:rPr sz="3200" spc="-5" dirty="0">
                <a:solidFill>
                  <a:srgbClr val="3333CC"/>
                </a:solidFill>
                <a:latin typeface="Arial"/>
                <a:cs typeface="Arial"/>
              </a:rPr>
              <a:t> </a:t>
            </a:r>
            <a:r>
              <a:rPr sz="3200" dirty="0">
                <a:solidFill>
                  <a:srgbClr val="3333CC"/>
                </a:solidFill>
                <a:latin typeface="Arial"/>
                <a:cs typeface="Arial"/>
              </a:rPr>
              <a:t>enough</a:t>
            </a:r>
            <a:endParaRPr sz="3200" dirty="0">
              <a:latin typeface="Arial"/>
              <a:cs typeface="Arial"/>
            </a:endParaRPr>
          </a:p>
          <a:p>
            <a:pPr marR="288290" algn="r">
              <a:lnSpc>
                <a:spcPts val="1405"/>
              </a:lnSpc>
            </a:pPr>
            <a:endParaRPr sz="1400" dirty="0">
              <a:latin typeface="Arial"/>
              <a:cs typeface="Arial"/>
            </a:endParaRPr>
          </a:p>
        </p:txBody>
      </p:sp>
    </p:spTree>
    <p:extLst>
      <p:ext uri="{BB962C8B-B14F-4D97-AF65-F5344CB8AC3E}">
        <p14:creationId xmlns:p14="http://schemas.microsoft.com/office/powerpoint/2010/main" val="6239536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4486" y="847293"/>
            <a:ext cx="8829040" cy="695960"/>
          </a:xfrm>
          <a:prstGeom prst="rect">
            <a:avLst/>
          </a:prstGeom>
        </p:spPr>
        <p:txBody>
          <a:bodyPr vert="horz" wrap="square" lIns="0" tIns="12700" rIns="0" bIns="0" rtlCol="0">
            <a:spAutoFit/>
          </a:bodyPr>
          <a:lstStyle/>
          <a:p>
            <a:pPr marL="12700">
              <a:lnSpc>
                <a:spcPct val="100000"/>
              </a:lnSpc>
              <a:spcBef>
                <a:spcPts val="100"/>
              </a:spcBef>
              <a:tabLst>
                <a:tab pos="3925570" algn="l"/>
              </a:tabLst>
            </a:pPr>
            <a:r>
              <a:rPr spc="-5" dirty="0"/>
              <a:t>Generic</a:t>
            </a:r>
            <a:r>
              <a:rPr spc="10" dirty="0"/>
              <a:t> </a:t>
            </a:r>
            <a:r>
              <a:rPr dirty="0"/>
              <a:t>Neural	</a:t>
            </a:r>
            <a:r>
              <a:rPr spc="-5" dirty="0"/>
              <a:t>Architectures</a:t>
            </a:r>
            <a:r>
              <a:rPr spc="-50" dirty="0"/>
              <a:t> </a:t>
            </a:r>
            <a:r>
              <a:rPr sz="3600" dirty="0"/>
              <a:t>(12-1</a:t>
            </a:r>
            <a:r>
              <a:rPr lang="en-US" sz="3600" dirty="0"/>
              <a:t>9</a:t>
            </a:r>
            <a:r>
              <a:rPr sz="3600" dirty="0"/>
              <a:t>)</a:t>
            </a:r>
          </a:p>
        </p:txBody>
      </p:sp>
      <p:pic>
        <p:nvPicPr>
          <p:cNvPr id="4" name="Picture 3">
            <a:extLst>
              <a:ext uri="{FF2B5EF4-FFF2-40B4-BE49-F238E27FC236}">
                <a16:creationId xmlns:a16="http://schemas.microsoft.com/office/drawing/2014/main" id="{ED073552-E1C1-FF95-3EA9-2530B16E8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08" y="1866900"/>
            <a:ext cx="9175784" cy="403860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4486" y="847293"/>
            <a:ext cx="8829040" cy="695960"/>
          </a:xfrm>
          <a:prstGeom prst="rect">
            <a:avLst/>
          </a:prstGeom>
        </p:spPr>
        <p:txBody>
          <a:bodyPr vert="horz" wrap="square" lIns="0" tIns="12700" rIns="0" bIns="0" rtlCol="0">
            <a:spAutoFit/>
          </a:bodyPr>
          <a:lstStyle/>
          <a:p>
            <a:pPr marL="12700">
              <a:lnSpc>
                <a:spcPct val="100000"/>
              </a:lnSpc>
              <a:spcBef>
                <a:spcPts val="100"/>
              </a:spcBef>
              <a:tabLst>
                <a:tab pos="3925570" algn="l"/>
              </a:tabLst>
            </a:pPr>
            <a:r>
              <a:rPr spc="-5" dirty="0"/>
              <a:t>Generic</a:t>
            </a:r>
            <a:r>
              <a:rPr spc="10" dirty="0"/>
              <a:t> </a:t>
            </a:r>
            <a:r>
              <a:rPr dirty="0"/>
              <a:t>Neural	</a:t>
            </a:r>
            <a:r>
              <a:rPr spc="-5" dirty="0"/>
              <a:t>Architectures</a:t>
            </a:r>
            <a:r>
              <a:rPr spc="-50" dirty="0"/>
              <a:t> </a:t>
            </a:r>
            <a:r>
              <a:rPr sz="3600" dirty="0"/>
              <a:t>(20-2</a:t>
            </a:r>
            <a:r>
              <a:rPr lang="en-US" sz="3600" dirty="0"/>
              <a:t>6</a:t>
            </a:r>
            <a:r>
              <a:rPr sz="3600" dirty="0"/>
              <a:t>)</a:t>
            </a:r>
          </a:p>
        </p:txBody>
      </p:sp>
      <p:pic>
        <p:nvPicPr>
          <p:cNvPr id="4" name="Picture 3">
            <a:extLst>
              <a:ext uri="{FF2B5EF4-FFF2-40B4-BE49-F238E27FC236}">
                <a16:creationId xmlns:a16="http://schemas.microsoft.com/office/drawing/2014/main" id="{CF500056-AE04-36B2-B065-9D43AA3E5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99" y="2133600"/>
            <a:ext cx="10235471" cy="4419600"/>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95741" y="607579"/>
            <a:ext cx="8288020" cy="695960"/>
          </a:xfrm>
          <a:prstGeom prst="rect">
            <a:avLst/>
          </a:prstGeom>
        </p:spPr>
        <p:txBody>
          <a:bodyPr vert="horz" wrap="square" lIns="0" tIns="12700" rIns="0" bIns="0" rtlCol="0">
            <a:spAutoFit/>
          </a:bodyPr>
          <a:lstStyle/>
          <a:p>
            <a:pPr marL="12700">
              <a:lnSpc>
                <a:spcPct val="100000"/>
              </a:lnSpc>
              <a:spcBef>
                <a:spcPts val="100"/>
              </a:spcBef>
              <a:tabLst>
                <a:tab pos="5013960" algn="l"/>
              </a:tabLst>
            </a:pPr>
            <a:r>
              <a:rPr spc="-5" dirty="0"/>
              <a:t>Specific</a:t>
            </a:r>
            <a:r>
              <a:rPr spc="35" dirty="0"/>
              <a:t> </a:t>
            </a:r>
            <a:r>
              <a:rPr spc="-5" dirty="0"/>
              <a:t>Application	Architectures</a:t>
            </a:r>
          </a:p>
        </p:txBody>
      </p:sp>
      <p:sp>
        <p:nvSpPr>
          <p:cNvPr id="4" name="object 4"/>
          <p:cNvSpPr txBox="1"/>
          <p:nvPr/>
        </p:nvSpPr>
        <p:spPr>
          <a:xfrm>
            <a:off x="9275794" y="6656921"/>
            <a:ext cx="99060" cy="198755"/>
          </a:xfrm>
          <a:prstGeom prst="rect">
            <a:avLst/>
          </a:prstGeom>
        </p:spPr>
        <p:txBody>
          <a:bodyPr vert="horz" wrap="square" lIns="0" tIns="0" rIns="0" bIns="0" rtlCol="0">
            <a:spAutoFit/>
          </a:bodyPr>
          <a:lstStyle/>
          <a:p>
            <a:pPr>
              <a:lnSpc>
                <a:spcPts val="1545"/>
              </a:lnSpc>
            </a:pPr>
            <a:r>
              <a:rPr sz="1400" dirty="0">
                <a:latin typeface="Arial"/>
                <a:cs typeface="Arial"/>
              </a:rPr>
              <a:t>7</a:t>
            </a:r>
            <a:endParaRPr sz="1400">
              <a:latin typeface="Arial"/>
              <a:cs typeface="Arial"/>
            </a:endParaRPr>
          </a:p>
        </p:txBody>
      </p:sp>
      <p:sp>
        <p:nvSpPr>
          <p:cNvPr id="5" name="object 5"/>
          <p:cNvSpPr/>
          <p:nvPr/>
        </p:nvSpPr>
        <p:spPr>
          <a:xfrm>
            <a:off x="926638" y="1873134"/>
            <a:ext cx="4114798" cy="368141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1875" y="1868372"/>
            <a:ext cx="4124325" cy="3691254"/>
          </a:xfrm>
          <a:custGeom>
            <a:avLst/>
            <a:gdLst/>
            <a:ahLst/>
            <a:cxnLst/>
            <a:rect l="l" t="t" r="r" b="b"/>
            <a:pathLst>
              <a:path w="4124325" h="3691254">
                <a:moveTo>
                  <a:pt x="0" y="0"/>
                </a:moveTo>
                <a:lnTo>
                  <a:pt x="4124323" y="0"/>
                </a:lnTo>
                <a:lnTo>
                  <a:pt x="4124323" y="3690936"/>
                </a:lnTo>
                <a:lnTo>
                  <a:pt x="0" y="3690936"/>
                </a:lnTo>
                <a:lnTo>
                  <a:pt x="0" y="0"/>
                </a:lnTo>
                <a:close/>
              </a:path>
            </a:pathLst>
          </a:custGeom>
          <a:ln w="9524">
            <a:solidFill>
              <a:srgbClr val="000000"/>
            </a:solidFill>
          </a:ln>
        </p:spPr>
        <p:txBody>
          <a:bodyPr wrap="square" lIns="0" tIns="0" rIns="0" bIns="0" rtlCol="0"/>
          <a:lstStyle/>
          <a:p>
            <a:endParaRPr/>
          </a:p>
        </p:txBody>
      </p:sp>
      <p:sp>
        <p:nvSpPr>
          <p:cNvPr id="7" name="object 7"/>
          <p:cNvSpPr/>
          <p:nvPr/>
        </p:nvSpPr>
        <p:spPr>
          <a:xfrm>
            <a:off x="5560688" y="3854348"/>
            <a:ext cx="4303751" cy="307515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277975" y="3697172"/>
            <a:ext cx="4640580" cy="0"/>
          </a:xfrm>
          <a:custGeom>
            <a:avLst/>
            <a:gdLst/>
            <a:ahLst/>
            <a:cxnLst/>
            <a:rect l="l" t="t" r="r" b="b"/>
            <a:pathLst>
              <a:path w="4640580">
                <a:moveTo>
                  <a:pt x="0" y="0"/>
                </a:moveTo>
                <a:lnTo>
                  <a:pt x="4640261" y="0"/>
                </a:lnTo>
              </a:path>
            </a:pathLst>
          </a:custGeom>
          <a:ln w="9524">
            <a:solidFill>
              <a:srgbClr val="000000"/>
            </a:solidFill>
          </a:ln>
        </p:spPr>
        <p:txBody>
          <a:bodyPr wrap="square" lIns="0" tIns="0" rIns="0" bIns="0" rtlCol="0"/>
          <a:lstStyle/>
          <a:p>
            <a:endParaRPr/>
          </a:p>
        </p:txBody>
      </p:sp>
      <p:sp>
        <p:nvSpPr>
          <p:cNvPr id="9" name="object 9"/>
          <p:cNvSpPr/>
          <p:nvPr/>
        </p:nvSpPr>
        <p:spPr>
          <a:xfrm>
            <a:off x="5277975" y="3697172"/>
            <a:ext cx="4640580" cy="3291204"/>
          </a:xfrm>
          <a:custGeom>
            <a:avLst/>
            <a:gdLst/>
            <a:ahLst/>
            <a:cxnLst/>
            <a:rect l="l" t="t" r="r" b="b"/>
            <a:pathLst>
              <a:path w="4640580" h="3291204">
                <a:moveTo>
                  <a:pt x="4640261" y="3290886"/>
                </a:moveTo>
                <a:lnTo>
                  <a:pt x="0" y="3290886"/>
                </a:lnTo>
                <a:lnTo>
                  <a:pt x="0" y="0"/>
                </a:lnTo>
              </a:path>
            </a:pathLst>
          </a:custGeom>
          <a:ln w="9524">
            <a:solidFill>
              <a:srgbClr val="000000"/>
            </a:solidFill>
          </a:ln>
        </p:spPr>
        <p:txBody>
          <a:bodyPr wrap="square" lIns="0" tIns="0" rIns="0" bIns="0" rtlCol="0"/>
          <a:lstStyle/>
          <a:p>
            <a:endParaRPr/>
          </a:p>
        </p:txBody>
      </p:sp>
      <p:sp>
        <p:nvSpPr>
          <p:cNvPr id="10" name="object 10"/>
          <p:cNvSpPr/>
          <p:nvPr/>
        </p:nvSpPr>
        <p:spPr>
          <a:xfrm>
            <a:off x="7078200" y="2482734"/>
            <a:ext cx="2814955" cy="1200150"/>
          </a:xfrm>
          <a:custGeom>
            <a:avLst/>
            <a:gdLst/>
            <a:ahLst/>
            <a:cxnLst/>
            <a:rect l="l" t="t" r="r" b="b"/>
            <a:pathLst>
              <a:path w="2814954" h="1200150">
                <a:moveTo>
                  <a:pt x="0" y="0"/>
                </a:moveTo>
                <a:lnTo>
                  <a:pt x="2814636" y="0"/>
                </a:lnTo>
                <a:lnTo>
                  <a:pt x="2814636" y="1200149"/>
                </a:lnTo>
                <a:lnTo>
                  <a:pt x="0" y="1200149"/>
                </a:lnTo>
                <a:lnTo>
                  <a:pt x="0" y="0"/>
                </a:lnTo>
                <a:close/>
              </a:path>
            </a:pathLst>
          </a:custGeom>
          <a:ln w="9524">
            <a:solidFill>
              <a:srgbClr val="000000"/>
            </a:solidFill>
          </a:ln>
        </p:spPr>
        <p:txBody>
          <a:bodyPr wrap="square" lIns="0" tIns="0" rIns="0" bIns="0" rtlCol="0"/>
          <a:lstStyle/>
          <a:p>
            <a:endParaRPr/>
          </a:p>
        </p:txBody>
      </p:sp>
      <p:sp>
        <p:nvSpPr>
          <p:cNvPr id="11" name="object 11"/>
          <p:cNvSpPr txBox="1"/>
          <p:nvPr/>
        </p:nvSpPr>
        <p:spPr>
          <a:xfrm>
            <a:off x="7082963" y="2515754"/>
            <a:ext cx="2805430" cy="1112520"/>
          </a:xfrm>
          <a:prstGeom prst="rect">
            <a:avLst/>
          </a:prstGeom>
        </p:spPr>
        <p:txBody>
          <a:bodyPr vert="horz" wrap="square" lIns="0" tIns="27939" rIns="0" bIns="0" rtlCol="0">
            <a:spAutoFit/>
          </a:bodyPr>
          <a:lstStyle/>
          <a:p>
            <a:pPr marL="86360" marR="144145">
              <a:lnSpc>
                <a:spcPts val="2100"/>
              </a:lnSpc>
              <a:spcBef>
                <a:spcPts val="219"/>
              </a:spcBef>
            </a:pPr>
            <a:r>
              <a:rPr sz="1800" spc="-5" dirty="0">
                <a:solidFill>
                  <a:srgbClr val="660066"/>
                </a:solidFill>
                <a:latin typeface="Arial"/>
                <a:cs typeface="Arial"/>
              </a:rPr>
              <a:t>Architecture to study </a:t>
            </a:r>
            <a:r>
              <a:rPr sz="1800" dirty="0">
                <a:solidFill>
                  <a:srgbClr val="660066"/>
                </a:solidFill>
                <a:latin typeface="Arial"/>
                <a:cs typeface="Arial"/>
              </a:rPr>
              <a:t>how  images in </a:t>
            </a:r>
            <a:r>
              <a:rPr sz="1800" spc="-5" dirty="0">
                <a:solidFill>
                  <a:srgbClr val="660066"/>
                </a:solidFill>
                <a:latin typeface="Arial"/>
                <a:cs typeface="Arial"/>
              </a:rPr>
              <a:t>the</a:t>
            </a:r>
            <a:r>
              <a:rPr sz="1800" spc="-30" dirty="0">
                <a:solidFill>
                  <a:srgbClr val="660066"/>
                </a:solidFill>
                <a:latin typeface="Arial"/>
                <a:cs typeface="Arial"/>
              </a:rPr>
              <a:t> </a:t>
            </a:r>
            <a:r>
              <a:rPr sz="1800" dirty="0">
                <a:solidFill>
                  <a:srgbClr val="660066"/>
                </a:solidFill>
                <a:latin typeface="Arial"/>
                <a:cs typeface="Arial"/>
              </a:rPr>
              <a:t>mind</a:t>
            </a:r>
            <a:endParaRPr sz="1800">
              <a:latin typeface="Arial"/>
              <a:cs typeface="Arial"/>
            </a:endParaRPr>
          </a:p>
          <a:p>
            <a:pPr marL="86360" marR="118110">
              <a:lnSpc>
                <a:spcPts val="2100"/>
              </a:lnSpc>
              <a:spcBef>
                <a:spcPts val="100"/>
              </a:spcBef>
            </a:pPr>
            <a:r>
              <a:rPr sz="1800" dirty="0">
                <a:solidFill>
                  <a:srgbClr val="660066"/>
                </a:solidFill>
                <a:latin typeface="Arial"/>
                <a:cs typeface="Arial"/>
              </a:rPr>
              <a:t>can </a:t>
            </a:r>
            <a:r>
              <a:rPr sz="1800" spc="-5" dirty="0">
                <a:solidFill>
                  <a:srgbClr val="660066"/>
                </a:solidFill>
                <a:latin typeface="Arial"/>
                <a:cs typeface="Arial"/>
              </a:rPr>
              <a:t>influence movements  </a:t>
            </a:r>
            <a:r>
              <a:rPr sz="1800" dirty="0">
                <a:solidFill>
                  <a:srgbClr val="660066"/>
                </a:solidFill>
                <a:latin typeface="Arial"/>
                <a:cs typeface="Arial"/>
              </a:rPr>
              <a:t>and </a:t>
            </a:r>
            <a:r>
              <a:rPr sz="1800" spc="-5" dirty="0">
                <a:solidFill>
                  <a:srgbClr val="660066"/>
                </a:solidFill>
                <a:latin typeface="Arial"/>
                <a:cs typeface="Arial"/>
              </a:rPr>
              <a:t>motor </a:t>
            </a:r>
            <a:r>
              <a:rPr sz="1800" dirty="0">
                <a:solidFill>
                  <a:srgbClr val="660066"/>
                </a:solidFill>
                <a:latin typeface="Arial"/>
                <a:cs typeface="Arial"/>
              </a:rPr>
              <a:t>skills</a:t>
            </a:r>
            <a:r>
              <a:rPr sz="1800" spc="-40" dirty="0">
                <a:solidFill>
                  <a:srgbClr val="660066"/>
                </a:solidFill>
                <a:latin typeface="Arial"/>
                <a:cs typeface="Arial"/>
              </a:rPr>
              <a:t> </a:t>
            </a:r>
            <a:r>
              <a:rPr sz="1800" dirty="0">
                <a:solidFill>
                  <a:srgbClr val="660066"/>
                </a:solidFill>
                <a:latin typeface="Arial"/>
                <a:cs typeface="Arial"/>
              </a:rPr>
              <a:t>(RNN)</a:t>
            </a:r>
            <a:endParaRPr sz="1800">
              <a:latin typeface="Arial"/>
              <a:cs typeface="Arial"/>
            </a:endParaRPr>
          </a:p>
        </p:txBody>
      </p:sp>
      <p:sp>
        <p:nvSpPr>
          <p:cNvPr id="12" name="object 12"/>
          <p:cNvSpPr/>
          <p:nvPr/>
        </p:nvSpPr>
        <p:spPr>
          <a:xfrm>
            <a:off x="926638" y="1492136"/>
            <a:ext cx="2019300" cy="370205"/>
          </a:xfrm>
          <a:custGeom>
            <a:avLst/>
            <a:gdLst/>
            <a:ahLst/>
            <a:cxnLst/>
            <a:rect l="l" t="t" r="r" b="b"/>
            <a:pathLst>
              <a:path w="2019300" h="370205">
                <a:moveTo>
                  <a:pt x="0" y="0"/>
                </a:moveTo>
                <a:lnTo>
                  <a:pt x="2019299" y="0"/>
                </a:lnTo>
                <a:lnTo>
                  <a:pt x="2019299" y="369887"/>
                </a:lnTo>
                <a:lnTo>
                  <a:pt x="0" y="369887"/>
                </a:lnTo>
                <a:lnTo>
                  <a:pt x="0" y="0"/>
                </a:lnTo>
                <a:close/>
              </a:path>
            </a:pathLst>
          </a:custGeom>
          <a:ln w="9524">
            <a:solidFill>
              <a:srgbClr val="000000"/>
            </a:solidFill>
          </a:ln>
        </p:spPr>
        <p:txBody>
          <a:bodyPr wrap="square" lIns="0" tIns="0" rIns="0" bIns="0" rtlCol="0"/>
          <a:lstStyle/>
          <a:p>
            <a:endParaRPr/>
          </a:p>
        </p:txBody>
      </p:sp>
      <p:sp>
        <p:nvSpPr>
          <p:cNvPr id="13" name="object 13"/>
          <p:cNvSpPr txBox="1"/>
          <p:nvPr/>
        </p:nvSpPr>
        <p:spPr>
          <a:xfrm>
            <a:off x="926638" y="1525154"/>
            <a:ext cx="2014855" cy="299720"/>
          </a:xfrm>
          <a:prstGeom prst="rect">
            <a:avLst/>
          </a:prstGeom>
        </p:spPr>
        <p:txBody>
          <a:bodyPr vert="horz" wrap="square" lIns="0" tIns="12700" rIns="0" bIns="0" rtlCol="0">
            <a:spAutoFit/>
          </a:bodyPr>
          <a:lstStyle/>
          <a:p>
            <a:pPr marL="90805">
              <a:lnSpc>
                <a:spcPct val="100000"/>
              </a:lnSpc>
              <a:spcBef>
                <a:spcPts val="100"/>
              </a:spcBef>
            </a:pPr>
            <a:r>
              <a:rPr sz="1800" dirty="0">
                <a:solidFill>
                  <a:srgbClr val="660066"/>
                </a:solidFill>
                <a:latin typeface="Arial"/>
                <a:cs typeface="Arial"/>
              </a:rPr>
              <a:t>Cancer</a:t>
            </a:r>
            <a:r>
              <a:rPr sz="1800" spc="-45" dirty="0">
                <a:solidFill>
                  <a:srgbClr val="660066"/>
                </a:solidFill>
                <a:latin typeface="Arial"/>
                <a:cs typeface="Arial"/>
              </a:rPr>
              <a:t> </a:t>
            </a:r>
            <a:r>
              <a:rPr sz="1800" dirty="0">
                <a:solidFill>
                  <a:srgbClr val="660066"/>
                </a:solidFill>
                <a:latin typeface="Arial"/>
                <a:cs typeface="Arial"/>
              </a:rPr>
              <a:t>Prognosis</a:t>
            </a:r>
            <a:endParaRPr sz="1800">
              <a:latin typeface="Arial"/>
              <a:cs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67451" y="686954"/>
            <a:ext cx="8163559" cy="1367041"/>
          </a:xfrm>
          <a:prstGeom prst="rect">
            <a:avLst/>
          </a:prstGeom>
        </p:spPr>
        <p:txBody>
          <a:bodyPr vert="horz" wrap="square" lIns="0" tIns="12700" rIns="0" bIns="0" rtlCol="0">
            <a:spAutoFit/>
          </a:bodyPr>
          <a:lstStyle/>
          <a:p>
            <a:pPr marL="12700">
              <a:lnSpc>
                <a:spcPct val="100000"/>
              </a:lnSpc>
              <a:spcBef>
                <a:spcPts val="100"/>
              </a:spcBef>
            </a:pPr>
            <a:r>
              <a:rPr dirty="0"/>
              <a:t>An </a:t>
            </a:r>
            <a:r>
              <a:rPr lang="en-US" spc="-5" dirty="0"/>
              <a:t>A</a:t>
            </a:r>
            <a:r>
              <a:rPr spc="-5" dirty="0"/>
              <a:t>rchitecture for Game</a:t>
            </a:r>
            <a:r>
              <a:rPr spc="-20" dirty="0"/>
              <a:t> </a:t>
            </a:r>
            <a:r>
              <a:rPr dirty="0"/>
              <a:t>Design</a:t>
            </a:r>
          </a:p>
        </p:txBody>
      </p:sp>
      <p:sp>
        <p:nvSpPr>
          <p:cNvPr id="5" name="object 5"/>
          <p:cNvSpPr/>
          <p:nvPr/>
        </p:nvSpPr>
        <p:spPr>
          <a:xfrm>
            <a:off x="2536193" y="3739523"/>
            <a:ext cx="6315242" cy="343302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984037" y="1492134"/>
            <a:ext cx="2568072" cy="199621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671830" y="1443649"/>
            <a:ext cx="4033644" cy="204395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774238" y="1492135"/>
            <a:ext cx="2133600" cy="200342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022705" y="847293"/>
            <a:ext cx="4652645" cy="695960"/>
          </a:xfrm>
          <a:prstGeom prst="rect">
            <a:avLst/>
          </a:prstGeom>
        </p:spPr>
        <p:txBody>
          <a:bodyPr vert="horz" wrap="square" lIns="0" tIns="12700" rIns="0" bIns="0" rtlCol="0">
            <a:spAutoFit/>
          </a:bodyPr>
          <a:lstStyle/>
          <a:p>
            <a:pPr marL="12700">
              <a:lnSpc>
                <a:spcPct val="100000"/>
              </a:lnSpc>
              <a:spcBef>
                <a:spcPts val="100"/>
              </a:spcBef>
              <a:tabLst>
                <a:tab pos="1377950" algn="l"/>
              </a:tabLst>
            </a:pPr>
            <a:r>
              <a:rPr dirty="0"/>
              <a:t>CNN	</a:t>
            </a:r>
            <a:r>
              <a:rPr spc="-5" dirty="0"/>
              <a:t>Architectures</a:t>
            </a:r>
          </a:p>
        </p:txBody>
      </p:sp>
      <p:sp>
        <p:nvSpPr>
          <p:cNvPr id="5" name="object 5"/>
          <p:cNvSpPr/>
          <p:nvPr/>
        </p:nvSpPr>
        <p:spPr>
          <a:xfrm>
            <a:off x="1529833" y="1786727"/>
            <a:ext cx="7183322" cy="261343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226675" y="1563573"/>
            <a:ext cx="7629525" cy="2856230"/>
          </a:xfrm>
          <a:custGeom>
            <a:avLst/>
            <a:gdLst/>
            <a:ahLst/>
            <a:cxnLst/>
            <a:rect l="l" t="t" r="r" b="b"/>
            <a:pathLst>
              <a:path w="7629525" h="2856229">
                <a:moveTo>
                  <a:pt x="0" y="0"/>
                </a:moveTo>
                <a:lnTo>
                  <a:pt x="7629521" y="0"/>
                </a:lnTo>
                <a:lnTo>
                  <a:pt x="7629521" y="2855911"/>
                </a:lnTo>
                <a:lnTo>
                  <a:pt x="0" y="2855911"/>
                </a:lnTo>
                <a:lnTo>
                  <a:pt x="0" y="0"/>
                </a:lnTo>
                <a:close/>
              </a:path>
            </a:pathLst>
          </a:custGeom>
          <a:ln w="9524">
            <a:solidFill>
              <a:srgbClr val="000000"/>
            </a:solidFill>
          </a:ln>
        </p:spPr>
        <p:txBody>
          <a:bodyPr wrap="square" lIns="0" tIns="0" rIns="0" bIns="0" rtlCol="0"/>
          <a:lstStyle/>
          <a:p>
            <a:endParaRPr/>
          </a:p>
        </p:txBody>
      </p:sp>
      <p:sp>
        <p:nvSpPr>
          <p:cNvPr id="7" name="object 7"/>
          <p:cNvSpPr/>
          <p:nvPr/>
        </p:nvSpPr>
        <p:spPr>
          <a:xfrm>
            <a:off x="1307637" y="4768734"/>
            <a:ext cx="6365873" cy="2162175"/>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8244377" y="5106554"/>
            <a:ext cx="1461770" cy="1759585"/>
          </a:xfrm>
          <a:prstGeom prst="rect">
            <a:avLst/>
          </a:prstGeom>
        </p:spPr>
        <p:txBody>
          <a:bodyPr vert="horz" wrap="square" lIns="0" tIns="13970" rIns="0" bIns="0" rtlCol="0">
            <a:spAutoFit/>
          </a:bodyPr>
          <a:lstStyle/>
          <a:p>
            <a:pPr marL="12700" marR="5080">
              <a:lnSpc>
                <a:spcPct val="99500"/>
              </a:lnSpc>
              <a:spcBef>
                <a:spcPts val="110"/>
              </a:spcBef>
            </a:pPr>
            <a:r>
              <a:rPr sz="1800" dirty="0">
                <a:solidFill>
                  <a:srgbClr val="660066"/>
                </a:solidFill>
                <a:latin typeface="Arial"/>
                <a:cs typeface="Arial"/>
              </a:rPr>
              <a:t>More</a:t>
            </a:r>
            <a:r>
              <a:rPr sz="1800" spc="-100" dirty="0">
                <a:solidFill>
                  <a:srgbClr val="660066"/>
                </a:solidFill>
                <a:latin typeface="Arial"/>
                <a:cs typeface="Arial"/>
              </a:rPr>
              <a:t> </a:t>
            </a:r>
            <a:r>
              <a:rPr sz="1800" dirty="0">
                <a:solidFill>
                  <a:srgbClr val="660066"/>
                </a:solidFill>
                <a:latin typeface="Arial"/>
                <a:cs typeface="Arial"/>
              </a:rPr>
              <a:t>complex  </a:t>
            </a:r>
            <a:r>
              <a:rPr sz="1800" spc="-5" dirty="0">
                <a:solidFill>
                  <a:srgbClr val="660066"/>
                </a:solidFill>
                <a:latin typeface="Arial"/>
                <a:cs typeface="Arial"/>
              </a:rPr>
              <a:t>features  captured</a:t>
            </a:r>
            <a:endParaRPr sz="1800" dirty="0">
              <a:latin typeface="Arial"/>
              <a:cs typeface="Arial"/>
            </a:endParaRPr>
          </a:p>
          <a:p>
            <a:pPr marL="12700">
              <a:lnSpc>
                <a:spcPts val="2100"/>
              </a:lnSpc>
            </a:pPr>
            <a:r>
              <a:rPr sz="1800" spc="-5" dirty="0">
                <a:solidFill>
                  <a:srgbClr val="660066"/>
                </a:solidFill>
                <a:latin typeface="Arial"/>
                <a:cs typeface="Arial"/>
              </a:rPr>
              <a:t>In</a:t>
            </a:r>
            <a:r>
              <a:rPr sz="1800" spc="-15" dirty="0">
                <a:solidFill>
                  <a:srgbClr val="660066"/>
                </a:solidFill>
                <a:latin typeface="Arial"/>
                <a:cs typeface="Arial"/>
              </a:rPr>
              <a:t> </a:t>
            </a:r>
            <a:r>
              <a:rPr sz="1800" dirty="0">
                <a:solidFill>
                  <a:srgbClr val="660066"/>
                </a:solidFill>
                <a:latin typeface="Arial"/>
                <a:cs typeface="Arial"/>
              </a:rPr>
              <a:t>deeper</a:t>
            </a:r>
            <a:endParaRPr sz="1800" dirty="0">
              <a:latin typeface="Arial"/>
              <a:cs typeface="Arial"/>
            </a:endParaRPr>
          </a:p>
          <a:p>
            <a:pPr marL="12700">
              <a:lnSpc>
                <a:spcPct val="100000"/>
              </a:lnSpc>
              <a:spcBef>
                <a:spcPts val="40"/>
              </a:spcBef>
            </a:pPr>
            <a:r>
              <a:rPr sz="1800" dirty="0">
                <a:solidFill>
                  <a:srgbClr val="660066"/>
                </a:solidFill>
                <a:latin typeface="Arial"/>
                <a:cs typeface="Arial"/>
              </a:rPr>
              <a:t>layers</a:t>
            </a:r>
            <a:endParaRPr sz="1800" dirty="0">
              <a:latin typeface="Arial"/>
              <a:cs typeface="Arial"/>
            </a:endParaRPr>
          </a:p>
          <a:p>
            <a:pPr marR="323215" algn="r">
              <a:lnSpc>
                <a:spcPct val="100000"/>
              </a:lnSpc>
              <a:spcBef>
                <a:spcPts val="1215"/>
              </a:spcBef>
            </a:pPr>
            <a:endParaRPr sz="1400" dirty="0">
              <a:latin typeface="Arial"/>
              <a:cs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91462" y="633933"/>
            <a:ext cx="8388350" cy="1120140"/>
          </a:xfrm>
          <a:prstGeom prst="rect">
            <a:avLst/>
          </a:prstGeom>
        </p:spPr>
        <p:txBody>
          <a:bodyPr vert="horz" wrap="square" lIns="0" tIns="33020" rIns="0" bIns="0" rtlCol="0">
            <a:spAutoFit/>
          </a:bodyPr>
          <a:lstStyle/>
          <a:p>
            <a:pPr marL="1817370" marR="5080" indent="-1805305">
              <a:lnSpc>
                <a:spcPts val="4300"/>
              </a:lnSpc>
              <a:spcBef>
                <a:spcPts val="260"/>
              </a:spcBef>
            </a:pPr>
            <a:r>
              <a:rPr sz="3600" spc="-5" dirty="0"/>
              <a:t>Architecture </a:t>
            </a:r>
            <a:r>
              <a:rPr sz="3600" dirty="0"/>
              <a:t>Blending Deep Learning</a:t>
            </a:r>
            <a:r>
              <a:rPr sz="3600" spc="-45" dirty="0"/>
              <a:t> </a:t>
            </a:r>
            <a:r>
              <a:rPr sz="3600" dirty="0"/>
              <a:t>and  </a:t>
            </a:r>
            <a:r>
              <a:rPr sz="3600" spc="-5" dirty="0"/>
              <a:t>Reinforcement</a:t>
            </a:r>
            <a:r>
              <a:rPr sz="3600" spc="-10" dirty="0"/>
              <a:t> </a:t>
            </a:r>
            <a:r>
              <a:rPr sz="3600" dirty="0"/>
              <a:t>Learning</a:t>
            </a:r>
            <a:endParaRPr sz="3600"/>
          </a:p>
        </p:txBody>
      </p:sp>
      <p:sp>
        <p:nvSpPr>
          <p:cNvPr id="4" name="object 4"/>
          <p:cNvSpPr txBox="1"/>
          <p:nvPr/>
        </p:nvSpPr>
        <p:spPr>
          <a:xfrm>
            <a:off x="1310177" y="1982354"/>
            <a:ext cx="6898005" cy="99568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Human Level </a:t>
            </a:r>
            <a:r>
              <a:rPr sz="3200" spc="-5" dirty="0">
                <a:solidFill>
                  <a:srgbClr val="3333CC"/>
                </a:solidFill>
                <a:latin typeface="Arial"/>
                <a:cs typeface="Arial"/>
              </a:rPr>
              <a:t>Control Through</a:t>
            </a:r>
            <a:r>
              <a:rPr sz="3200" spc="-35" dirty="0">
                <a:solidFill>
                  <a:srgbClr val="3333CC"/>
                </a:solidFill>
                <a:latin typeface="Arial"/>
                <a:cs typeface="Arial"/>
              </a:rPr>
              <a:t> </a:t>
            </a:r>
            <a:r>
              <a:rPr sz="3200" dirty="0">
                <a:solidFill>
                  <a:srgbClr val="3333CC"/>
                </a:solidFill>
                <a:latin typeface="Arial"/>
                <a:cs typeface="Arial"/>
              </a:rPr>
              <a:t>Deep  </a:t>
            </a:r>
            <a:r>
              <a:rPr sz="3200" spc="-5" dirty="0">
                <a:solidFill>
                  <a:srgbClr val="3333CC"/>
                </a:solidFill>
                <a:latin typeface="Arial"/>
                <a:cs typeface="Arial"/>
              </a:rPr>
              <a:t>Reinforcement</a:t>
            </a:r>
            <a:r>
              <a:rPr sz="3200" spc="-10" dirty="0">
                <a:solidFill>
                  <a:srgbClr val="3333CC"/>
                </a:solidFill>
                <a:latin typeface="Arial"/>
                <a:cs typeface="Arial"/>
              </a:rPr>
              <a:t> </a:t>
            </a:r>
            <a:r>
              <a:rPr sz="3200" dirty="0">
                <a:solidFill>
                  <a:srgbClr val="3333CC"/>
                </a:solidFill>
                <a:latin typeface="Arial"/>
                <a:cs typeface="Arial"/>
              </a:rPr>
              <a:t>Learning</a:t>
            </a:r>
            <a:endParaRPr sz="3200">
              <a:latin typeface="Arial"/>
              <a:cs typeface="Arial"/>
            </a:endParaRPr>
          </a:p>
        </p:txBody>
      </p:sp>
      <p:sp>
        <p:nvSpPr>
          <p:cNvPr id="6" name="object 6"/>
          <p:cNvSpPr/>
          <p:nvPr/>
        </p:nvSpPr>
        <p:spPr>
          <a:xfrm>
            <a:off x="1683622" y="3168534"/>
            <a:ext cx="6461075" cy="37449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30481" y="847293"/>
            <a:ext cx="6237605" cy="695960"/>
          </a:xfrm>
          <a:prstGeom prst="rect">
            <a:avLst/>
          </a:prstGeom>
        </p:spPr>
        <p:txBody>
          <a:bodyPr vert="horz" wrap="square" lIns="0" tIns="12700" rIns="0" bIns="0" rtlCol="0">
            <a:spAutoFit/>
          </a:bodyPr>
          <a:lstStyle/>
          <a:p>
            <a:pPr marL="12700">
              <a:lnSpc>
                <a:spcPct val="100000"/>
              </a:lnSpc>
              <a:spcBef>
                <a:spcPts val="100"/>
              </a:spcBef>
            </a:pPr>
            <a:r>
              <a:rPr spc="-5" dirty="0"/>
              <a:t>Architecture</a:t>
            </a:r>
            <a:r>
              <a:rPr dirty="0"/>
              <a:t> </a:t>
            </a:r>
            <a:r>
              <a:rPr spc="-5" dirty="0"/>
              <a:t>Terminology</a:t>
            </a:r>
          </a:p>
        </p:txBody>
      </p:sp>
      <p:sp>
        <p:nvSpPr>
          <p:cNvPr id="4" name="object 4"/>
          <p:cNvSpPr txBox="1"/>
          <p:nvPr/>
        </p:nvSpPr>
        <p:spPr>
          <a:xfrm>
            <a:off x="850900" y="1736709"/>
            <a:ext cx="9218122" cy="4562018"/>
          </a:xfrm>
          <a:prstGeom prst="rect">
            <a:avLst/>
          </a:prstGeom>
        </p:spPr>
        <p:txBody>
          <a:bodyPr vert="horz" wrap="square" lIns="0" tIns="33020" rIns="0" bIns="0" rtlCol="0">
            <a:spAutoFit/>
          </a:bodyPr>
          <a:lstStyle/>
          <a:p>
            <a:pPr marL="355600" marR="1067435" indent="-342900">
              <a:lnSpc>
                <a:spcPts val="3800"/>
              </a:lnSpc>
              <a:spcBef>
                <a:spcPts val="260"/>
              </a:spcBef>
              <a:buChar char="•"/>
              <a:tabLst>
                <a:tab pos="354965" algn="l"/>
                <a:tab pos="355600" algn="l"/>
              </a:tabLst>
            </a:pPr>
            <a:r>
              <a:rPr lang="en-US" sz="3200" i="1" spc="-5" dirty="0">
                <a:solidFill>
                  <a:srgbClr val="3333CC"/>
                </a:solidFill>
                <a:latin typeface="Arial"/>
                <a:cs typeface="Arial"/>
              </a:rPr>
              <a:t>A</a:t>
            </a:r>
            <a:r>
              <a:rPr sz="3200" i="1" spc="-5" dirty="0">
                <a:solidFill>
                  <a:srgbClr val="3333CC"/>
                </a:solidFill>
                <a:latin typeface="Arial"/>
                <a:cs typeface="Arial"/>
              </a:rPr>
              <a:t>rchitecture </a:t>
            </a:r>
            <a:r>
              <a:rPr sz="3200" spc="-5" dirty="0">
                <a:solidFill>
                  <a:srgbClr val="3333CC"/>
                </a:solidFill>
                <a:latin typeface="Arial"/>
                <a:cs typeface="Arial"/>
              </a:rPr>
              <a:t>refers to the </a:t>
            </a:r>
            <a:r>
              <a:rPr sz="3200" dirty="0">
                <a:solidFill>
                  <a:srgbClr val="3333CC"/>
                </a:solidFill>
                <a:latin typeface="Arial"/>
                <a:cs typeface="Arial"/>
              </a:rPr>
              <a:t>overall  </a:t>
            </a:r>
            <a:r>
              <a:rPr sz="3200" spc="-5" dirty="0">
                <a:solidFill>
                  <a:srgbClr val="3333CC"/>
                </a:solidFill>
                <a:latin typeface="Arial"/>
                <a:cs typeface="Arial"/>
              </a:rPr>
              <a:t>structure </a:t>
            </a:r>
            <a:r>
              <a:rPr sz="3200" dirty="0">
                <a:solidFill>
                  <a:srgbClr val="3333CC"/>
                </a:solidFill>
                <a:latin typeface="Arial"/>
                <a:cs typeface="Arial"/>
              </a:rPr>
              <a:t>of </a:t>
            </a:r>
            <a:r>
              <a:rPr sz="3200" spc="-5" dirty="0">
                <a:solidFill>
                  <a:srgbClr val="3333CC"/>
                </a:solidFill>
                <a:latin typeface="Arial"/>
                <a:cs typeface="Arial"/>
              </a:rPr>
              <a:t>the network:</a:t>
            </a:r>
            <a:endParaRPr sz="3200" dirty="0">
              <a:latin typeface="Arial"/>
              <a:cs typeface="Arial"/>
            </a:endParaRPr>
          </a:p>
          <a:p>
            <a:pPr marL="755650" lvl="1" indent="-286385">
              <a:lnSpc>
                <a:spcPct val="100000"/>
              </a:lnSpc>
              <a:spcBef>
                <a:spcPts val="509"/>
              </a:spcBef>
              <a:buChar char="–"/>
              <a:tabLst>
                <a:tab pos="755650" algn="l"/>
              </a:tabLst>
            </a:pPr>
            <a:r>
              <a:rPr sz="2800" dirty="0">
                <a:solidFill>
                  <a:srgbClr val="336600"/>
                </a:solidFill>
                <a:latin typeface="Arial"/>
                <a:cs typeface="Arial"/>
              </a:rPr>
              <a:t>How many </a:t>
            </a:r>
            <a:r>
              <a:rPr sz="2800" spc="-5" dirty="0">
                <a:solidFill>
                  <a:srgbClr val="336600"/>
                </a:solidFill>
                <a:latin typeface="Arial"/>
                <a:cs typeface="Arial"/>
              </a:rPr>
              <a:t>units </a:t>
            </a:r>
            <a:r>
              <a:rPr sz="2800" dirty="0">
                <a:solidFill>
                  <a:srgbClr val="336600"/>
                </a:solidFill>
                <a:latin typeface="Arial"/>
                <a:cs typeface="Arial"/>
              </a:rPr>
              <a:t>should it</a:t>
            </a:r>
            <a:r>
              <a:rPr sz="2800" spc="-25" dirty="0">
                <a:solidFill>
                  <a:srgbClr val="336600"/>
                </a:solidFill>
                <a:latin typeface="Arial"/>
                <a:cs typeface="Arial"/>
              </a:rPr>
              <a:t> </a:t>
            </a:r>
            <a:r>
              <a:rPr sz="2800" dirty="0">
                <a:solidFill>
                  <a:srgbClr val="336600"/>
                </a:solidFill>
                <a:latin typeface="Arial"/>
                <a:cs typeface="Arial"/>
              </a:rPr>
              <a:t>have?</a:t>
            </a:r>
            <a:endParaRPr sz="2800" dirty="0">
              <a:latin typeface="Arial"/>
              <a:cs typeface="Arial"/>
            </a:endParaRPr>
          </a:p>
          <a:p>
            <a:pPr marL="755650" lvl="1" indent="-286385">
              <a:lnSpc>
                <a:spcPct val="100000"/>
              </a:lnSpc>
              <a:spcBef>
                <a:spcPts val="740"/>
              </a:spcBef>
              <a:buChar char="–"/>
              <a:tabLst>
                <a:tab pos="755650" algn="l"/>
              </a:tabLst>
            </a:pPr>
            <a:r>
              <a:rPr sz="2800" dirty="0">
                <a:solidFill>
                  <a:srgbClr val="336600"/>
                </a:solidFill>
                <a:latin typeface="Arial"/>
                <a:cs typeface="Arial"/>
              </a:rPr>
              <a:t>How </a:t>
            </a:r>
            <a:r>
              <a:rPr lang="en-US" sz="2800" dirty="0">
                <a:solidFill>
                  <a:srgbClr val="336600"/>
                </a:solidFill>
                <a:latin typeface="Arial"/>
                <a:cs typeface="Arial"/>
              </a:rPr>
              <a:t>are </a:t>
            </a:r>
            <a:r>
              <a:rPr sz="2800" spc="-5" dirty="0">
                <a:solidFill>
                  <a:srgbClr val="336600"/>
                </a:solidFill>
                <a:latin typeface="Arial"/>
                <a:cs typeface="Arial"/>
              </a:rPr>
              <a:t>the units connected to </a:t>
            </a:r>
            <a:r>
              <a:rPr sz="2800" dirty="0">
                <a:solidFill>
                  <a:srgbClr val="336600"/>
                </a:solidFill>
                <a:latin typeface="Arial"/>
                <a:cs typeface="Arial"/>
              </a:rPr>
              <a:t>each</a:t>
            </a:r>
            <a:r>
              <a:rPr sz="2800" spc="15" dirty="0">
                <a:solidFill>
                  <a:srgbClr val="336600"/>
                </a:solidFill>
                <a:latin typeface="Arial"/>
                <a:cs typeface="Arial"/>
              </a:rPr>
              <a:t> </a:t>
            </a:r>
            <a:r>
              <a:rPr sz="2800" spc="-5" dirty="0">
                <a:solidFill>
                  <a:srgbClr val="336600"/>
                </a:solidFill>
                <a:latin typeface="Arial"/>
                <a:cs typeface="Arial"/>
              </a:rPr>
              <a:t>other?</a:t>
            </a:r>
            <a:endParaRPr sz="2800" dirty="0">
              <a:latin typeface="Arial"/>
              <a:cs typeface="Arial"/>
            </a:endParaRPr>
          </a:p>
          <a:p>
            <a:pPr marL="355600" marR="5080" indent="-342900">
              <a:lnSpc>
                <a:spcPct val="100000"/>
              </a:lnSpc>
              <a:spcBef>
                <a:spcPts val="735"/>
              </a:spcBef>
              <a:buChar char="•"/>
              <a:tabLst>
                <a:tab pos="354965" algn="l"/>
                <a:tab pos="355600" algn="l"/>
              </a:tabLst>
            </a:pPr>
            <a:r>
              <a:rPr sz="3200" dirty="0">
                <a:solidFill>
                  <a:srgbClr val="3333CC"/>
                </a:solidFill>
                <a:latin typeface="Arial"/>
                <a:cs typeface="Arial"/>
              </a:rPr>
              <a:t>Most neural </a:t>
            </a:r>
            <a:r>
              <a:rPr sz="3200" spc="-5" dirty="0">
                <a:solidFill>
                  <a:srgbClr val="3333CC"/>
                </a:solidFill>
                <a:latin typeface="Arial"/>
                <a:cs typeface="Arial"/>
              </a:rPr>
              <a:t>networks </a:t>
            </a:r>
            <a:r>
              <a:rPr sz="3200" dirty="0">
                <a:solidFill>
                  <a:srgbClr val="3333CC"/>
                </a:solidFill>
                <a:latin typeface="Arial"/>
                <a:cs typeface="Arial"/>
              </a:rPr>
              <a:t>are organized </a:t>
            </a:r>
            <a:r>
              <a:rPr sz="3200" spc="-5" dirty="0">
                <a:solidFill>
                  <a:srgbClr val="3333CC"/>
                </a:solidFill>
                <a:latin typeface="Arial"/>
                <a:cs typeface="Arial"/>
              </a:rPr>
              <a:t>into</a:t>
            </a:r>
            <a:r>
              <a:rPr sz="3200" spc="-65" dirty="0">
                <a:solidFill>
                  <a:srgbClr val="3333CC"/>
                </a:solidFill>
                <a:latin typeface="Arial"/>
                <a:cs typeface="Arial"/>
              </a:rPr>
              <a:t> </a:t>
            </a:r>
            <a:r>
              <a:rPr sz="3200" spc="-5" dirty="0">
                <a:solidFill>
                  <a:srgbClr val="3333CC"/>
                </a:solidFill>
                <a:latin typeface="Arial"/>
                <a:cs typeface="Arial"/>
              </a:rPr>
              <a:t>units </a:t>
            </a:r>
            <a:r>
              <a:rPr sz="3200" dirty="0">
                <a:solidFill>
                  <a:srgbClr val="3333CC"/>
                </a:solidFill>
                <a:latin typeface="Arial"/>
                <a:cs typeface="Arial"/>
              </a:rPr>
              <a:t>called</a:t>
            </a:r>
            <a:r>
              <a:rPr sz="3200" spc="-15" dirty="0">
                <a:solidFill>
                  <a:srgbClr val="3333CC"/>
                </a:solidFill>
                <a:latin typeface="Arial"/>
                <a:cs typeface="Arial"/>
              </a:rPr>
              <a:t> </a:t>
            </a:r>
            <a:r>
              <a:rPr sz="3200" i="1" spc="-5" dirty="0">
                <a:solidFill>
                  <a:srgbClr val="3333CC"/>
                </a:solidFill>
                <a:latin typeface="Arial"/>
                <a:cs typeface="Arial"/>
              </a:rPr>
              <a:t>layers</a:t>
            </a:r>
            <a:endParaRPr sz="3200" dirty="0">
              <a:latin typeface="Arial"/>
              <a:cs typeface="Arial"/>
            </a:endParaRPr>
          </a:p>
          <a:p>
            <a:pPr marL="748665" marR="461009" lvl="1" indent="-279400">
              <a:lnSpc>
                <a:spcPct val="102000"/>
              </a:lnSpc>
              <a:spcBef>
                <a:spcPts val="560"/>
              </a:spcBef>
              <a:buChar char="–"/>
              <a:tabLst>
                <a:tab pos="755650" algn="l"/>
                <a:tab pos="6289040" algn="l"/>
              </a:tabLst>
            </a:pPr>
            <a:r>
              <a:rPr sz="2800" dirty="0">
                <a:solidFill>
                  <a:srgbClr val="336600"/>
                </a:solidFill>
                <a:latin typeface="Arial"/>
                <a:cs typeface="Arial"/>
              </a:rPr>
              <a:t>Most neural</a:t>
            </a:r>
            <a:r>
              <a:rPr sz="2800" spc="25" dirty="0">
                <a:solidFill>
                  <a:srgbClr val="336600"/>
                </a:solidFill>
                <a:latin typeface="Arial"/>
                <a:cs typeface="Arial"/>
              </a:rPr>
              <a:t> </a:t>
            </a:r>
            <a:r>
              <a:rPr sz="2800" spc="-5" dirty="0">
                <a:solidFill>
                  <a:srgbClr val="336600"/>
                </a:solidFill>
                <a:latin typeface="Arial"/>
                <a:cs typeface="Arial"/>
              </a:rPr>
              <a:t>network</a:t>
            </a:r>
            <a:r>
              <a:rPr sz="2800" spc="15" dirty="0">
                <a:solidFill>
                  <a:srgbClr val="336600"/>
                </a:solidFill>
                <a:latin typeface="Arial"/>
                <a:cs typeface="Arial"/>
              </a:rPr>
              <a:t> </a:t>
            </a:r>
            <a:r>
              <a:rPr sz="2800" spc="-5" dirty="0">
                <a:solidFill>
                  <a:srgbClr val="336600"/>
                </a:solidFill>
                <a:latin typeface="Arial"/>
                <a:cs typeface="Arial"/>
              </a:rPr>
              <a:t>architectures</a:t>
            </a:r>
            <a:r>
              <a:rPr lang="en-US" sz="2800" spc="-5" dirty="0">
                <a:solidFill>
                  <a:srgbClr val="336600"/>
                </a:solidFill>
                <a:latin typeface="Arial"/>
                <a:cs typeface="Arial"/>
              </a:rPr>
              <a:t> </a:t>
            </a:r>
            <a:r>
              <a:rPr sz="2800" dirty="0">
                <a:solidFill>
                  <a:srgbClr val="336600"/>
                </a:solidFill>
                <a:latin typeface="Arial"/>
                <a:cs typeface="Arial"/>
              </a:rPr>
              <a:t>arrange</a:t>
            </a:r>
            <a:r>
              <a:rPr sz="2800" spc="-80" dirty="0">
                <a:solidFill>
                  <a:srgbClr val="336600"/>
                </a:solidFill>
                <a:latin typeface="Arial"/>
                <a:cs typeface="Arial"/>
              </a:rPr>
              <a:t> </a:t>
            </a:r>
            <a:r>
              <a:rPr sz="2800" spc="-5" dirty="0">
                <a:solidFill>
                  <a:srgbClr val="336600"/>
                </a:solidFill>
                <a:latin typeface="Arial"/>
                <a:cs typeface="Arial"/>
              </a:rPr>
              <a:t>these  </a:t>
            </a:r>
            <a:r>
              <a:rPr sz="2800" dirty="0">
                <a:solidFill>
                  <a:srgbClr val="336600"/>
                </a:solidFill>
                <a:latin typeface="Arial"/>
                <a:cs typeface="Arial"/>
              </a:rPr>
              <a:t>layers in a chain</a:t>
            </a:r>
            <a:r>
              <a:rPr sz="2800" spc="-15" dirty="0">
                <a:solidFill>
                  <a:srgbClr val="336600"/>
                </a:solidFill>
                <a:latin typeface="Arial"/>
                <a:cs typeface="Arial"/>
              </a:rPr>
              <a:t> </a:t>
            </a:r>
            <a:r>
              <a:rPr sz="2800" spc="-5" dirty="0">
                <a:solidFill>
                  <a:srgbClr val="336600"/>
                </a:solidFill>
                <a:latin typeface="Arial"/>
                <a:cs typeface="Arial"/>
              </a:rPr>
              <a:t>structure</a:t>
            </a:r>
            <a:endParaRPr sz="2800" dirty="0">
              <a:latin typeface="Arial"/>
              <a:cs typeface="Arial"/>
            </a:endParaRPr>
          </a:p>
          <a:p>
            <a:pPr marL="755650" lvl="1" indent="-286385">
              <a:lnSpc>
                <a:spcPct val="100000"/>
              </a:lnSpc>
              <a:spcBef>
                <a:spcPts val="610"/>
              </a:spcBef>
              <a:buChar char="–"/>
              <a:tabLst>
                <a:tab pos="755650" algn="l"/>
              </a:tabLst>
            </a:pPr>
            <a:r>
              <a:rPr lang="en-US" sz="2800" spc="-5" dirty="0">
                <a:solidFill>
                  <a:srgbClr val="336600"/>
                </a:solidFill>
                <a:latin typeface="Arial"/>
                <a:cs typeface="Arial"/>
              </a:rPr>
              <a:t>E</a:t>
            </a:r>
            <a:r>
              <a:rPr sz="2800" dirty="0">
                <a:solidFill>
                  <a:srgbClr val="336600"/>
                </a:solidFill>
                <a:latin typeface="Arial"/>
                <a:cs typeface="Arial"/>
              </a:rPr>
              <a:t>ach layer a </a:t>
            </a:r>
            <a:r>
              <a:rPr sz="2800" spc="-5" dirty="0">
                <a:solidFill>
                  <a:srgbClr val="336600"/>
                </a:solidFill>
                <a:latin typeface="Arial"/>
                <a:cs typeface="Arial"/>
              </a:rPr>
              <a:t>function </a:t>
            </a:r>
            <a:r>
              <a:rPr sz="2800" dirty="0">
                <a:solidFill>
                  <a:srgbClr val="336600"/>
                </a:solidFill>
                <a:latin typeface="Arial"/>
                <a:cs typeface="Arial"/>
              </a:rPr>
              <a:t>of </a:t>
            </a:r>
            <a:r>
              <a:rPr sz="2800" spc="-5" dirty="0">
                <a:solidFill>
                  <a:srgbClr val="336600"/>
                </a:solidFill>
                <a:latin typeface="Arial"/>
                <a:cs typeface="Arial"/>
              </a:rPr>
              <a:t>the </a:t>
            </a:r>
            <a:r>
              <a:rPr sz="2800" dirty="0">
                <a:solidFill>
                  <a:srgbClr val="336600"/>
                </a:solidFill>
                <a:latin typeface="Arial"/>
                <a:cs typeface="Arial"/>
              </a:rPr>
              <a:t>layer</a:t>
            </a:r>
            <a:r>
              <a:rPr sz="2800" spc="-25" dirty="0">
                <a:solidFill>
                  <a:srgbClr val="336600"/>
                </a:solidFill>
                <a:latin typeface="Arial"/>
                <a:cs typeface="Arial"/>
              </a:rPr>
              <a:t> </a:t>
            </a:r>
            <a:r>
              <a:rPr sz="2800" spc="-5" dirty="0">
                <a:solidFill>
                  <a:srgbClr val="336600"/>
                </a:solidFill>
                <a:latin typeface="Arial"/>
                <a:cs typeface="Arial"/>
              </a:rPr>
              <a:t>that</a:t>
            </a:r>
            <a:r>
              <a:rPr lang="en-US" sz="2800" spc="-5" dirty="0">
                <a:solidFill>
                  <a:srgbClr val="336600"/>
                </a:solidFill>
                <a:latin typeface="Arial"/>
                <a:cs typeface="Arial"/>
              </a:rPr>
              <a:t> proceeded it</a:t>
            </a:r>
            <a:endParaRPr sz="2800" dirty="0">
              <a:latin typeface="Arial"/>
              <a:cs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773456" y="725054"/>
            <a:ext cx="5151120" cy="695960"/>
          </a:xfrm>
          <a:prstGeom prst="rect">
            <a:avLst/>
          </a:prstGeom>
        </p:spPr>
        <p:txBody>
          <a:bodyPr vert="horz" wrap="square" lIns="0" tIns="12700" rIns="0" bIns="0" rtlCol="0">
            <a:spAutoFit/>
          </a:bodyPr>
          <a:lstStyle/>
          <a:p>
            <a:pPr marL="12700">
              <a:lnSpc>
                <a:spcPct val="100000"/>
              </a:lnSpc>
              <a:spcBef>
                <a:spcPts val="100"/>
              </a:spcBef>
            </a:pPr>
            <a:r>
              <a:rPr spc="-5" dirty="0"/>
              <a:t>Equations for</a:t>
            </a:r>
            <a:r>
              <a:rPr spc="-55" dirty="0"/>
              <a:t> </a:t>
            </a:r>
            <a:r>
              <a:rPr dirty="0"/>
              <a:t>Layers</a:t>
            </a:r>
          </a:p>
        </p:txBody>
      </p:sp>
      <p:sp>
        <p:nvSpPr>
          <p:cNvPr id="5" name="object 5"/>
          <p:cNvSpPr txBox="1"/>
          <p:nvPr/>
        </p:nvSpPr>
        <p:spPr>
          <a:xfrm>
            <a:off x="840278" y="1508898"/>
            <a:ext cx="8120380" cy="3284220"/>
          </a:xfrm>
          <a:prstGeom prst="rect">
            <a:avLst/>
          </a:prstGeom>
        </p:spPr>
        <p:txBody>
          <a:bodyPr vert="horz" wrap="square" lIns="0" tIns="104775" rIns="0" bIns="0" rtlCol="0">
            <a:spAutoFit/>
          </a:bodyPr>
          <a:lstStyle/>
          <a:p>
            <a:pPr marL="368300" indent="-342900">
              <a:lnSpc>
                <a:spcPct val="100000"/>
              </a:lnSpc>
              <a:spcBef>
                <a:spcPts val="825"/>
              </a:spcBef>
              <a:buChar char="•"/>
              <a:tabLst>
                <a:tab pos="367665" algn="l"/>
                <a:tab pos="368300" algn="l"/>
              </a:tabLst>
            </a:pPr>
            <a:r>
              <a:rPr sz="3200" spc="-5" dirty="0">
                <a:solidFill>
                  <a:srgbClr val="3333CC"/>
                </a:solidFill>
                <a:latin typeface="Arial"/>
                <a:cs typeface="Arial"/>
              </a:rPr>
              <a:t>Organized units </a:t>
            </a:r>
            <a:r>
              <a:rPr sz="3200" dirty="0">
                <a:solidFill>
                  <a:srgbClr val="3333CC"/>
                </a:solidFill>
                <a:latin typeface="Arial"/>
                <a:cs typeface="Arial"/>
              </a:rPr>
              <a:t>are</a:t>
            </a:r>
            <a:r>
              <a:rPr sz="3200" spc="-25" dirty="0">
                <a:solidFill>
                  <a:srgbClr val="3333CC"/>
                </a:solidFill>
                <a:latin typeface="Arial"/>
                <a:cs typeface="Arial"/>
              </a:rPr>
              <a:t> </a:t>
            </a:r>
            <a:r>
              <a:rPr sz="3200" spc="-5" dirty="0">
                <a:solidFill>
                  <a:srgbClr val="3333CC"/>
                </a:solidFill>
                <a:latin typeface="Arial"/>
                <a:cs typeface="Arial"/>
              </a:rPr>
              <a:t>layers</a:t>
            </a:r>
            <a:endParaRPr sz="3200" dirty="0">
              <a:latin typeface="Arial"/>
              <a:cs typeface="Arial"/>
            </a:endParaRPr>
          </a:p>
          <a:p>
            <a:pPr marL="368300" indent="-342900">
              <a:lnSpc>
                <a:spcPct val="100000"/>
              </a:lnSpc>
              <a:spcBef>
                <a:spcPts val="730"/>
              </a:spcBef>
              <a:buChar char="•"/>
              <a:tabLst>
                <a:tab pos="367665" algn="l"/>
                <a:tab pos="368300" algn="l"/>
              </a:tabLst>
            </a:pPr>
            <a:r>
              <a:rPr sz="3200" spc="-5" dirty="0">
                <a:solidFill>
                  <a:srgbClr val="3333CC"/>
                </a:solidFill>
                <a:latin typeface="Arial"/>
                <a:cs typeface="Arial"/>
              </a:rPr>
              <a:t>Layers </a:t>
            </a:r>
            <a:r>
              <a:rPr sz="3200" dirty="0">
                <a:solidFill>
                  <a:srgbClr val="3333CC"/>
                </a:solidFill>
                <a:latin typeface="Arial"/>
                <a:cs typeface="Arial"/>
              </a:rPr>
              <a:t>are arranged in a chain</a:t>
            </a:r>
            <a:r>
              <a:rPr sz="3200" spc="-25" dirty="0">
                <a:solidFill>
                  <a:srgbClr val="3333CC"/>
                </a:solidFill>
                <a:latin typeface="Arial"/>
                <a:cs typeface="Arial"/>
              </a:rPr>
              <a:t> </a:t>
            </a:r>
            <a:r>
              <a:rPr sz="3200" spc="-5" dirty="0">
                <a:solidFill>
                  <a:srgbClr val="3333CC"/>
                </a:solidFill>
                <a:latin typeface="Arial"/>
                <a:cs typeface="Arial"/>
              </a:rPr>
              <a:t>structure</a:t>
            </a:r>
            <a:endParaRPr sz="3200" dirty="0">
              <a:latin typeface="Arial"/>
              <a:cs typeface="Arial"/>
            </a:endParaRPr>
          </a:p>
          <a:p>
            <a:pPr marL="368300" marR="627380" indent="-342900">
              <a:lnSpc>
                <a:spcPct val="100000"/>
              </a:lnSpc>
              <a:spcBef>
                <a:spcPts val="760"/>
              </a:spcBef>
              <a:buChar char="•"/>
              <a:tabLst>
                <a:tab pos="367665" algn="l"/>
                <a:tab pos="368300" algn="l"/>
              </a:tabLst>
            </a:pPr>
            <a:r>
              <a:rPr sz="3200" dirty="0">
                <a:solidFill>
                  <a:srgbClr val="3333CC"/>
                </a:solidFill>
                <a:latin typeface="Arial"/>
                <a:cs typeface="Arial"/>
              </a:rPr>
              <a:t>Each layer is a </a:t>
            </a:r>
            <a:r>
              <a:rPr sz="3200" spc="-5" dirty="0">
                <a:solidFill>
                  <a:srgbClr val="3333CC"/>
                </a:solidFill>
                <a:latin typeface="Arial"/>
                <a:cs typeface="Arial"/>
              </a:rPr>
              <a:t>function </a:t>
            </a:r>
            <a:r>
              <a:rPr sz="3200" dirty="0">
                <a:solidFill>
                  <a:srgbClr val="3333CC"/>
                </a:solidFill>
                <a:latin typeface="Arial"/>
                <a:cs typeface="Arial"/>
              </a:rPr>
              <a:t>of </a:t>
            </a:r>
            <a:r>
              <a:rPr sz="3200" spc="-5" dirty="0">
                <a:solidFill>
                  <a:srgbClr val="3333CC"/>
                </a:solidFill>
                <a:latin typeface="Arial"/>
                <a:cs typeface="Arial"/>
              </a:rPr>
              <a:t>the </a:t>
            </a:r>
            <a:r>
              <a:rPr sz="3200" dirty="0">
                <a:solidFill>
                  <a:srgbClr val="3333CC"/>
                </a:solidFill>
                <a:latin typeface="Arial"/>
                <a:cs typeface="Arial"/>
              </a:rPr>
              <a:t>layer</a:t>
            </a:r>
            <a:r>
              <a:rPr sz="3200" spc="-55" dirty="0">
                <a:solidFill>
                  <a:srgbClr val="3333CC"/>
                </a:solidFill>
                <a:latin typeface="Arial"/>
                <a:cs typeface="Arial"/>
              </a:rPr>
              <a:t> </a:t>
            </a:r>
            <a:r>
              <a:rPr sz="3200" spc="-5" dirty="0">
                <a:solidFill>
                  <a:srgbClr val="3333CC"/>
                </a:solidFill>
                <a:latin typeface="Arial"/>
                <a:cs typeface="Arial"/>
              </a:rPr>
              <a:t>that  </a:t>
            </a:r>
            <a:r>
              <a:rPr sz="3200" dirty="0">
                <a:solidFill>
                  <a:srgbClr val="3333CC"/>
                </a:solidFill>
                <a:latin typeface="Arial"/>
                <a:cs typeface="Arial"/>
              </a:rPr>
              <a:t>preceded</a:t>
            </a:r>
            <a:r>
              <a:rPr sz="3200" spc="-5" dirty="0">
                <a:solidFill>
                  <a:srgbClr val="3333CC"/>
                </a:solidFill>
                <a:latin typeface="Arial"/>
                <a:cs typeface="Arial"/>
              </a:rPr>
              <a:t> </a:t>
            </a:r>
            <a:r>
              <a:rPr sz="3200" dirty="0">
                <a:solidFill>
                  <a:srgbClr val="3333CC"/>
                </a:solidFill>
                <a:latin typeface="Arial"/>
                <a:cs typeface="Arial"/>
              </a:rPr>
              <a:t>it</a:t>
            </a:r>
            <a:endParaRPr sz="3200" dirty="0">
              <a:latin typeface="Arial"/>
              <a:cs typeface="Arial"/>
            </a:endParaRPr>
          </a:p>
          <a:p>
            <a:pPr marL="768350" lvl="1" indent="-286385">
              <a:lnSpc>
                <a:spcPct val="100000"/>
              </a:lnSpc>
              <a:spcBef>
                <a:spcPts val="625"/>
              </a:spcBef>
              <a:buChar char="–"/>
              <a:tabLst>
                <a:tab pos="768350" algn="l"/>
                <a:tab pos="6830059" algn="l"/>
              </a:tabLst>
            </a:pPr>
            <a:r>
              <a:rPr sz="2800" spc="-5" dirty="0">
                <a:solidFill>
                  <a:srgbClr val="336600"/>
                </a:solidFill>
                <a:latin typeface="Arial"/>
                <a:cs typeface="Arial"/>
              </a:rPr>
              <a:t>First </a:t>
            </a:r>
            <a:r>
              <a:rPr sz="2800" dirty="0">
                <a:solidFill>
                  <a:srgbClr val="336600"/>
                </a:solidFill>
                <a:latin typeface="Arial"/>
                <a:cs typeface="Arial"/>
              </a:rPr>
              <a:t>layer is given</a:t>
            </a:r>
            <a:r>
              <a:rPr sz="2800" spc="5" dirty="0">
                <a:solidFill>
                  <a:srgbClr val="336600"/>
                </a:solidFill>
                <a:latin typeface="Arial"/>
                <a:cs typeface="Arial"/>
              </a:rPr>
              <a:t> </a:t>
            </a:r>
            <a:r>
              <a:rPr sz="2800" dirty="0">
                <a:solidFill>
                  <a:srgbClr val="336600"/>
                </a:solidFill>
                <a:latin typeface="Arial"/>
                <a:cs typeface="Arial"/>
              </a:rPr>
              <a:t>by </a:t>
            </a:r>
            <a:r>
              <a:rPr sz="2800" b="1" i="1" spc="185" dirty="0">
                <a:latin typeface="Palatino Linotype"/>
                <a:cs typeface="Palatino Linotype"/>
              </a:rPr>
              <a:t>h</a:t>
            </a:r>
            <a:r>
              <a:rPr sz="2775" spc="277" baseline="25525" dirty="0">
                <a:latin typeface="Calibri"/>
                <a:cs typeface="Calibri"/>
              </a:rPr>
              <a:t>(1)</a:t>
            </a:r>
            <a:r>
              <a:rPr sz="2800" i="1" spc="185" dirty="0">
                <a:latin typeface="Calibri"/>
                <a:cs typeface="Calibri"/>
              </a:rPr>
              <a:t>=g</a:t>
            </a:r>
            <a:r>
              <a:rPr sz="2775" spc="277" baseline="25525" dirty="0">
                <a:latin typeface="Calibri"/>
                <a:cs typeface="Calibri"/>
              </a:rPr>
              <a:t>(1)</a:t>
            </a:r>
            <a:r>
              <a:rPr sz="2800" spc="185" dirty="0">
                <a:latin typeface="Calibri"/>
                <a:cs typeface="Calibri"/>
              </a:rPr>
              <a:t>(</a:t>
            </a:r>
            <a:r>
              <a:rPr sz="2800" b="1" i="1" spc="185" dirty="0">
                <a:latin typeface="Palatino Linotype"/>
                <a:cs typeface="Palatino Linotype"/>
              </a:rPr>
              <a:t>W</a:t>
            </a:r>
            <a:r>
              <a:rPr sz="2775" spc="277" baseline="25525" dirty="0">
                <a:latin typeface="Calibri"/>
                <a:cs typeface="Calibri"/>
              </a:rPr>
              <a:t>(1)T</a:t>
            </a:r>
            <a:r>
              <a:rPr sz="2800" b="1" i="1" spc="185" dirty="0">
                <a:latin typeface="Palatino Linotype"/>
                <a:cs typeface="Palatino Linotype"/>
              </a:rPr>
              <a:t>x	</a:t>
            </a:r>
            <a:r>
              <a:rPr sz="2800" spc="780" dirty="0">
                <a:latin typeface="Calibri"/>
                <a:cs typeface="Calibri"/>
              </a:rPr>
              <a:t>+</a:t>
            </a:r>
            <a:r>
              <a:rPr sz="2800" spc="265" dirty="0">
                <a:latin typeface="Calibri"/>
                <a:cs typeface="Calibri"/>
              </a:rPr>
              <a:t> </a:t>
            </a:r>
            <a:r>
              <a:rPr sz="2800" b="1" i="1" spc="110" dirty="0">
                <a:latin typeface="Palatino Linotype"/>
                <a:cs typeface="Palatino Linotype"/>
              </a:rPr>
              <a:t>b</a:t>
            </a:r>
            <a:r>
              <a:rPr sz="2775" spc="165" baseline="25525" dirty="0">
                <a:latin typeface="Calibri"/>
                <a:cs typeface="Calibri"/>
              </a:rPr>
              <a:t>(1)</a:t>
            </a:r>
            <a:r>
              <a:rPr sz="2800" spc="110" dirty="0">
                <a:latin typeface="Calibri"/>
                <a:cs typeface="Calibri"/>
              </a:rPr>
              <a:t>)</a:t>
            </a:r>
            <a:endParaRPr sz="2800" dirty="0">
              <a:latin typeface="Calibri"/>
              <a:cs typeface="Calibri"/>
            </a:endParaRPr>
          </a:p>
          <a:p>
            <a:pPr marL="768350" lvl="1" indent="-286385">
              <a:lnSpc>
                <a:spcPct val="100000"/>
              </a:lnSpc>
              <a:spcBef>
                <a:spcPts val="740"/>
              </a:spcBef>
              <a:buChar char="–"/>
              <a:tabLst>
                <a:tab pos="768350" algn="l"/>
                <a:tab pos="5921375" algn="l"/>
              </a:tabLst>
            </a:pPr>
            <a:r>
              <a:rPr sz="2800" dirty="0">
                <a:solidFill>
                  <a:srgbClr val="336600"/>
                </a:solidFill>
                <a:latin typeface="Arial"/>
                <a:cs typeface="Arial"/>
              </a:rPr>
              <a:t>Second layer</a:t>
            </a:r>
            <a:r>
              <a:rPr sz="2800" spc="-5" dirty="0">
                <a:solidFill>
                  <a:srgbClr val="336600"/>
                </a:solidFill>
                <a:latin typeface="Arial"/>
                <a:cs typeface="Arial"/>
              </a:rPr>
              <a:t> </a:t>
            </a:r>
            <a:r>
              <a:rPr sz="2800" dirty="0">
                <a:solidFill>
                  <a:srgbClr val="336600"/>
                </a:solidFill>
                <a:latin typeface="Arial"/>
                <a:cs typeface="Arial"/>
              </a:rPr>
              <a:t>is</a:t>
            </a:r>
            <a:r>
              <a:rPr sz="2800" spc="-5" dirty="0">
                <a:solidFill>
                  <a:srgbClr val="336600"/>
                </a:solidFill>
                <a:latin typeface="Arial"/>
                <a:cs typeface="Arial"/>
              </a:rPr>
              <a:t> </a:t>
            </a:r>
            <a:r>
              <a:rPr sz="2800" b="1" i="1" spc="185" dirty="0">
                <a:latin typeface="Palatino Linotype"/>
                <a:cs typeface="Palatino Linotype"/>
              </a:rPr>
              <a:t>h</a:t>
            </a:r>
            <a:r>
              <a:rPr sz="2775" spc="277" baseline="25525" dirty="0">
                <a:latin typeface="Calibri"/>
                <a:cs typeface="Calibri"/>
              </a:rPr>
              <a:t>(2)</a:t>
            </a:r>
            <a:r>
              <a:rPr sz="2800" i="1" spc="185" dirty="0">
                <a:latin typeface="Calibri"/>
                <a:cs typeface="Calibri"/>
              </a:rPr>
              <a:t>=g</a:t>
            </a:r>
            <a:r>
              <a:rPr sz="2775" spc="277" baseline="25525" dirty="0">
                <a:latin typeface="Calibri"/>
                <a:cs typeface="Calibri"/>
              </a:rPr>
              <a:t>(2)</a:t>
            </a:r>
            <a:r>
              <a:rPr sz="2800" spc="185" dirty="0">
                <a:latin typeface="Calibri"/>
                <a:cs typeface="Calibri"/>
              </a:rPr>
              <a:t>(</a:t>
            </a:r>
            <a:r>
              <a:rPr sz="2800" b="1" i="1" spc="185" dirty="0">
                <a:latin typeface="Palatino Linotype"/>
                <a:cs typeface="Palatino Linotype"/>
              </a:rPr>
              <a:t>W</a:t>
            </a:r>
            <a:r>
              <a:rPr sz="2775" spc="277" baseline="25525" dirty="0">
                <a:latin typeface="Calibri"/>
                <a:cs typeface="Calibri"/>
              </a:rPr>
              <a:t>(2)T</a:t>
            </a:r>
            <a:r>
              <a:rPr sz="2800" b="1" i="1" spc="185" dirty="0">
                <a:latin typeface="Palatino Linotype"/>
                <a:cs typeface="Palatino Linotype"/>
              </a:rPr>
              <a:t>x	</a:t>
            </a:r>
            <a:r>
              <a:rPr sz="2800" spc="780" dirty="0">
                <a:latin typeface="Calibri"/>
                <a:cs typeface="Calibri"/>
              </a:rPr>
              <a:t>+</a:t>
            </a:r>
            <a:r>
              <a:rPr sz="2800" spc="185" dirty="0">
                <a:latin typeface="Calibri"/>
                <a:cs typeface="Calibri"/>
              </a:rPr>
              <a:t> </a:t>
            </a:r>
            <a:r>
              <a:rPr sz="2800" b="1" i="1" spc="90" dirty="0">
                <a:latin typeface="Palatino Linotype"/>
                <a:cs typeface="Palatino Linotype"/>
              </a:rPr>
              <a:t>b</a:t>
            </a:r>
            <a:r>
              <a:rPr sz="2775" spc="135" baseline="25525" dirty="0">
                <a:latin typeface="Calibri"/>
                <a:cs typeface="Calibri"/>
              </a:rPr>
              <a:t>(2)</a:t>
            </a:r>
            <a:r>
              <a:rPr sz="2800" spc="90" dirty="0">
                <a:latin typeface="Calibri"/>
                <a:cs typeface="Calibri"/>
              </a:rPr>
              <a:t>)</a:t>
            </a:r>
            <a:r>
              <a:rPr sz="2800" spc="90" dirty="0">
                <a:solidFill>
                  <a:srgbClr val="336600"/>
                </a:solidFill>
                <a:latin typeface="Times New Roman"/>
                <a:cs typeface="Times New Roman"/>
              </a:rPr>
              <a:t>, </a:t>
            </a:r>
            <a:r>
              <a:rPr sz="2800" spc="-5" dirty="0">
                <a:solidFill>
                  <a:srgbClr val="336600"/>
                </a:solidFill>
                <a:latin typeface="Arial"/>
                <a:cs typeface="Arial"/>
              </a:rPr>
              <a:t>etc.</a:t>
            </a:r>
            <a:endParaRPr sz="2800" dirty="0">
              <a:latin typeface="Arial"/>
              <a:cs typeface="Arial"/>
            </a:endParaRPr>
          </a:p>
        </p:txBody>
      </p:sp>
      <p:sp>
        <p:nvSpPr>
          <p:cNvPr id="6" name="object 6"/>
          <p:cNvSpPr txBox="1"/>
          <p:nvPr/>
        </p:nvSpPr>
        <p:spPr>
          <a:xfrm>
            <a:off x="9176909" y="6656921"/>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12</a:t>
            </a:r>
            <a:endParaRPr sz="1400">
              <a:latin typeface="Arial"/>
              <a:cs typeface="Arial"/>
            </a:endParaRPr>
          </a:p>
        </p:txBody>
      </p:sp>
      <p:sp>
        <p:nvSpPr>
          <p:cNvPr id="7" name="object 7"/>
          <p:cNvSpPr/>
          <p:nvPr/>
        </p:nvSpPr>
        <p:spPr>
          <a:xfrm>
            <a:off x="850300" y="5641473"/>
            <a:ext cx="2209936" cy="122267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441239" y="5846617"/>
            <a:ext cx="2918577" cy="88253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436475" y="5754572"/>
            <a:ext cx="2986405" cy="1076325"/>
          </a:xfrm>
          <a:custGeom>
            <a:avLst/>
            <a:gdLst/>
            <a:ahLst/>
            <a:cxnLst/>
            <a:rect l="l" t="t" r="r" b="b"/>
            <a:pathLst>
              <a:path w="2986404" h="1076325">
                <a:moveTo>
                  <a:pt x="0" y="0"/>
                </a:moveTo>
                <a:lnTo>
                  <a:pt x="2986087" y="0"/>
                </a:lnTo>
                <a:lnTo>
                  <a:pt x="2986087" y="1076324"/>
                </a:lnTo>
                <a:lnTo>
                  <a:pt x="0" y="1076324"/>
                </a:lnTo>
                <a:lnTo>
                  <a:pt x="0" y="0"/>
                </a:lnTo>
                <a:close/>
              </a:path>
            </a:pathLst>
          </a:custGeom>
          <a:ln w="9524">
            <a:solidFill>
              <a:srgbClr val="000000"/>
            </a:solidFill>
          </a:ln>
        </p:spPr>
        <p:txBody>
          <a:bodyPr wrap="square" lIns="0" tIns="0" rIns="0" bIns="0" rtlCol="0"/>
          <a:lstStyle/>
          <a:p>
            <a:endParaRPr/>
          </a:p>
        </p:txBody>
      </p:sp>
      <p:sp>
        <p:nvSpPr>
          <p:cNvPr id="10" name="object 10"/>
          <p:cNvSpPr/>
          <p:nvPr/>
        </p:nvSpPr>
        <p:spPr>
          <a:xfrm>
            <a:off x="6870238" y="5844056"/>
            <a:ext cx="2676598" cy="92253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865474" y="5754572"/>
            <a:ext cx="2780030" cy="1082675"/>
          </a:xfrm>
          <a:custGeom>
            <a:avLst/>
            <a:gdLst/>
            <a:ahLst/>
            <a:cxnLst/>
            <a:rect l="l" t="t" r="r" b="b"/>
            <a:pathLst>
              <a:path w="2780029" h="1082675">
                <a:moveTo>
                  <a:pt x="0" y="0"/>
                </a:moveTo>
                <a:lnTo>
                  <a:pt x="2779711" y="0"/>
                </a:lnTo>
                <a:lnTo>
                  <a:pt x="2779711" y="1082674"/>
                </a:lnTo>
                <a:lnTo>
                  <a:pt x="0" y="1082674"/>
                </a:lnTo>
                <a:lnTo>
                  <a:pt x="0" y="0"/>
                </a:lnTo>
                <a:close/>
              </a:path>
            </a:pathLst>
          </a:custGeom>
          <a:ln w="9524">
            <a:solidFill>
              <a:srgbClr val="000000"/>
            </a:solidFill>
          </a:ln>
        </p:spPr>
        <p:txBody>
          <a:bodyPr wrap="square" lIns="0" tIns="0" rIns="0" bIns="0" rtlCol="0"/>
          <a:lstStyle/>
          <a:p>
            <a:endParaRPr/>
          </a:p>
        </p:txBody>
      </p:sp>
      <p:sp>
        <p:nvSpPr>
          <p:cNvPr id="12" name="object 12"/>
          <p:cNvSpPr txBox="1"/>
          <p:nvPr/>
        </p:nvSpPr>
        <p:spPr>
          <a:xfrm>
            <a:off x="3748577" y="5258954"/>
            <a:ext cx="19824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60066"/>
                </a:solidFill>
                <a:latin typeface="Arial"/>
                <a:cs typeface="Arial"/>
              </a:rPr>
              <a:t>Network </a:t>
            </a:r>
            <a:r>
              <a:rPr sz="1800" dirty="0">
                <a:solidFill>
                  <a:srgbClr val="660066"/>
                </a:solidFill>
                <a:latin typeface="Arial"/>
                <a:cs typeface="Arial"/>
              </a:rPr>
              <a:t>layer</a:t>
            </a:r>
            <a:r>
              <a:rPr sz="1800" spc="-70" dirty="0">
                <a:solidFill>
                  <a:srgbClr val="660066"/>
                </a:solidFill>
                <a:latin typeface="Arial"/>
                <a:cs typeface="Arial"/>
              </a:rPr>
              <a:t> </a:t>
            </a:r>
            <a:r>
              <a:rPr sz="1800" dirty="0">
                <a:solidFill>
                  <a:srgbClr val="660066"/>
                </a:solidFill>
                <a:latin typeface="Arial"/>
                <a:cs typeface="Arial"/>
              </a:rPr>
              <a:t>input</a:t>
            </a:r>
            <a:endParaRPr sz="1800">
              <a:latin typeface="Arial"/>
              <a:cs typeface="Arial"/>
            </a:endParaRPr>
          </a:p>
        </p:txBody>
      </p:sp>
      <p:sp>
        <p:nvSpPr>
          <p:cNvPr id="13" name="object 13"/>
          <p:cNvSpPr txBox="1"/>
          <p:nvPr/>
        </p:nvSpPr>
        <p:spPr>
          <a:xfrm>
            <a:off x="6642589" y="5258954"/>
            <a:ext cx="316420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60066"/>
                </a:solidFill>
                <a:latin typeface="Arial"/>
                <a:cs typeface="Arial"/>
              </a:rPr>
              <a:t>In matrix multiplication</a:t>
            </a:r>
            <a:r>
              <a:rPr sz="1800" spc="20" dirty="0">
                <a:solidFill>
                  <a:srgbClr val="660066"/>
                </a:solidFill>
                <a:latin typeface="Arial"/>
                <a:cs typeface="Arial"/>
              </a:rPr>
              <a:t> </a:t>
            </a:r>
            <a:r>
              <a:rPr sz="1800" spc="-5" dirty="0">
                <a:solidFill>
                  <a:srgbClr val="660066"/>
                </a:solidFill>
                <a:latin typeface="Arial"/>
                <a:cs typeface="Arial"/>
              </a:rPr>
              <a:t>notation</a:t>
            </a:r>
            <a:endParaRPr sz="1800">
              <a:latin typeface="Arial"/>
              <a:cs typeface="Arial"/>
            </a:endParaRPr>
          </a:p>
        </p:txBody>
      </p:sp>
      <p:sp>
        <p:nvSpPr>
          <p:cNvPr id="14" name="object 14"/>
          <p:cNvSpPr txBox="1"/>
          <p:nvPr/>
        </p:nvSpPr>
        <p:spPr>
          <a:xfrm>
            <a:off x="862503" y="5258954"/>
            <a:ext cx="19189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60066"/>
                </a:solidFill>
                <a:latin typeface="Arial"/>
                <a:cs typeface="Arial"/>
              </a:rPr>
              <a:t>One Network</a:t>
            </a:r>
            <a:r>
              <a:rPr sz="1800" spc="-55" dirty="0">
                <a:solidFill>
                  <a:srgbClr val="660066"/>
                </a:solidFill>
                <a:latin typeface="Arial"/>
                <a:cs typeface="Arial"/>
              </a:rPr>
              <a:t> </a:t>
            </a:r>
            <a:r>
              <a:rPr sz="1800" dirty="0">
                <a:solidFill>
                  <a:srgbClr val="660066"/>
                </a:solidFill>
                <a:latin typeface="Arial"/>
                <a:cs typeface="Arial"/>
              </a:rPr>
              <a:t>layer</a:t>
            </a:r>
            <a:endParaRPr sz="1800">
              <a:latin typeface="Arial"/>
              <a:cs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06320" y="725054"/>
            <a:ext cx="8381365" cy="695960"/>
          </a:xfrm>
          <a:prstGeom prst="rect">
            <a:avLst/>
          </a:prstGeom>
        </p:spPr>
        <p:txBody>
          <a:bodyPr vert="horz" wrap="square" lIns="0" tIns="12700" rIns="0" bIns="0" rtlCol="0">
            <a:spAutoFit/>
          </a:bodyPr>
          <a:lstStyle/>
          <a:p>
            <a:pPr marL="12700">
              <a:lnSpc>
                <a:spcPct val="100000"/>
              </a:lnSpc>
              <a:spcBef>
                <a:spcPts val="100"/>
              </a:spcBef>
              <a:tabLst>
                <a:tab pos="1378585" algn="l"/>
                <a:tab pos="4639945" algn="l"/>
              </a:tabLst>
            </a:pPr>
            <a:r>
              <a:rPr dirty="0"/>
              <a:t>Main	</a:t>
            </a:r>
            <a:r>
              <a:rPr spc="-5" dirty="0"/>
              <a:t>Architectural	Considerations</a:t>
            </a:r>
          </a:p>
        </p:txBody>
      </p:sp>
      <p:sp>
        <p:nvSpPr>
          <p:cNvPr id="5" name="object 5"/>
          <p:cNvSpPr/>
          <p:nvPr/>
        </p:nvSpPr>
        <p:spPr>
          <a:xfrm>
            <a:off x="1155238" y="2711334"/>
            <a:ext cx="3340100" cy="436721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005378" y="1432698"/>
            <a:ext cx="8234045" cy="3347711"/>
          </a:xfrm>
          <a:prstGeom prst="rect">
            <a:avLst/>
          </a:prstGeom>
        </p:spPr>
        <p:txBody>
          <a:bodyPr vert="horz" wrap="square" lIns="0" tIns="104775" rIns="0" bIns="0" rtlCol="0">
            <a:spAutoFit/>
          </a:bodyPr>
          <a:lstStyle/>
          <a:p>
            <a:pPr marL="527050" indent="-514350">
              <a:lnSpc>
                <a:spcPct val="100000"/>
              </a:lnSpc>
              <a:spcBef>
                <a:spcPts val="825"/>
              </a:spcBef>
              <a:buAutoNum type="arabicPeriod"/>
              <a:tabLst>
                <a:tab pos="526415" algn="l"/>
                <a:tab pos="527050" algn="l"/>
              </a:tabLst>
            </a:pPr>
            <a:r>
              <a:rPr sz="3200" dirty="0">
                <a:solidFill>
                  <a:srgbClr val="3333CC"/>
                </a:solidFill>
                <a:latin typeface="Arial"/>
                <a:cs typeface="Arial"/>
              </a:rPr>
              <a:t>Choice of </a:t>
            </a:r>
            <a:r>
              <a:rPr sz="3200" spc="-5" dirty="0">
                <a:solidFill>
                  <a:srgbClr val="3333CC"/>
                </a:solidFill>
                <a:latin typeface="Arial"/>
                <a:cs typeface="Arial"/>
              </a:rPr>
              <a:t>depth </a:t>
            </a:r>
            <a:r>
              <a:rPr sz="3200" dirty="0">
                <a:solidFill>
                  <a:srgbClr val="3333CC"/>
                </a:solidFill>
                <a:latin typeface="Arial"/>
                <a:cs typeface="Arial"/>
              </a:rPr>
              <a:t>of</a:t>
            </a:r>
            <a:r>
              <a:rPr sz="3200" spc="-15" dirty="0">
                <a:solidFill>
                  <a:srgbClr val="3333CC"/>
                </a:solidFill>
                <a:latin typeface="Arial"/>
                <a:cs typeface="Arial"/>
              </a:rPr>
              <a:t> </a:t>
            </a:r>
            <a:r>
              <a:rPr sz="3200" spc="-5" dirty="0">
                <a:solidFill>
                  <a:srgbClr val="3333CC"/>
                </a:solidFill>
                <a:latin typeface="Arial"/>
                <a:cs typeface="Arial"/>
              </a:rPr>
              <a:t>network</a:t>
            </a:r>
            <a:endParaRPr sz="3200" dirty="0">
              <a:latin typeface="Arial"/>
              <a:cs typeface="Arial"/>
            </a:endParaRPr>
          </a:p>
          <a:p>
            <a:pPr marL="527050" indent="-514350">
              <a:lnSpc>
                <a:spcPct val="100000"/>
              </a:lnSpc>
              <a:spcBef>
                <a:spcPts val="730"/>
              </a:spcBef>
              <a:buAutoNum type="arabicPeriod"/>
              <a:tabLst>
                <a:tab pos="526415" algn="l"/>
                <a:tab pos="527050" algn="l"/>
              </a:tabLst>
            </a:pPr>
            <a:r>
              <a:rPr sz="3200" dirty="0">
                <a:solidFill>
                  <a:srgbClr val="3333CC"/>
                </a:solidFill>
                <a:latin typeface="Arial"/>
                <a:cs typeface="Arial"/>
              </a:rPr>
              <a:t>Choice of </a:t>
            </a:r>
            <a:r>
              <a:rPr sz="3200" spc="-5" dirty="0">
                <a:solidFill>
                  <a:srgbClr val="3333CC"/>
                </a:solidFill>
                <a:latin typeface="Arial"/>
                <a:cs typeface="Arial"/>
              </a:rPr>
              <a:t>width </a:t>
            </a:r>
            <a:r>
              <a:rPr sz="3200" dirty="0">
                <a:solidFill>
                  <a:srgbClr val="3333CC"/>
                </a:solidFill>
                <a:latin typeface="Arial"/>
                <a:cs typeface="Arial"/>
              </a:rPr>
              <a:t>of each</a:t>
            </a:r>
            <a:r>
              <a:rPr sz="3200" spc="-20" dirty="0">
                <a:solidFill>
                  <a:srgbClr val="3333CC"/>
                </a:solidFill>
                <a:latin typeface="Arial"/>
                <a:cs typeface="Arial"/>
              </a:rPr>
              <a:t> </a:t>
            </a:r>
            <a:r>
              <a:rPr sz="3200" dirty="0">
                <a:solidFill>
                  <a:srgbClr val="3333CC"/>
                </a:solidFill>
                <a:latin typeface="Arial"/>
                <a:cs typeface="Arial"/>
              </a:rPr>
              <a:t>layer</a:t>
            </a:r>
            <a:endParaRPr sz="3200" dirty="0">
              <a:latin typeface="Arial"/>
              <a:cs typeface="Arial"/>
            </a:endParaRPr>
          </a:p>
          <a:p>
            <a:pPr>
              <a:lnSpc>
                <a:spcPct val="100000"/>
              </a:lnSpc>
            </a:pPr>
            <a:endParaRPr sz="3600" dirty="0">
              <a:latin typeface="Arial"/>
              <a:cs typeface="Arial"/>
            </a:endParaRPr>
          </a:p>
          <a:p>
            <a:pPr marL="4431665" marR="5080">
              <a:lnSpc>
                <a:spcPct val="99700"/>
              </a:lnSpc>
              <a:spcBef>
                <a:spcPts val="2460"/>
              </a:spcBef>
              <a:tabLst>
                <a:tab pos="5301615" algn="l"/>
              </a:tabLst>
            </a:pPr>
            <a:r>
              <a:rPr sz="2800" spc="-5" dirty="0">
                <a:solidFill>
                  <a:srgbClr val="336600"/>
                </a:solidFill>
                <a:latin typeface="Arial"/>
                <a:cs typeface="Arial"/>
              </a:rPr>
              <a:t>Network with </a:t>
            </a:r>
            <a:r>
              <a:rPr sz="2800" dirty="0">
                <a:solidFill>
                  <a:srgbClr val="336600"/>
                </a:solidFill>
                <a:latin typeface="Arial"/>
                <a:cs typeface="Arial"/>
              </a:rPr>
              <a:t>even one  hidden layer is</a:t>
            </a:r>
            <a:r>
              <a:rPr sz="2800" spc="-70" dirty="0">
                <a:solidFill>
                  <a:srgbClr val="336600"/>
                </a:solidFill>
                <a:latin typeface="Arial"/>
                <a:cs typeface="Arial"/>
              </a:rPr>
              <a:t> </a:t>
            </a:r>
            <a:r>
              <a:rPr sz="2800" spc="-10" dirty="0">
                <a:solidFill>
                  <a:srgbClr val="336600"/>
                </a:solidFill>
                <a:latin typeface="Arial"/>
                <a:cs typeface="Arial"/>
              </a:rPr>
              <a:t>sufficient  </a:t>
            </a:r>
            <a:r>
              <a:rPr sz="2800" spc="-5" dirty="0">
                <a:solidFill>
                  <a:srgbClr val="336600"/>
                </a:solidFill>
                <a:latin typeface="Arial"/>
                <a:cs typeface="Arial"/>
              </a:rPr>
              <a:t>to</a:t>
            </a:r>
            <a:r>
              <a:rPr sz="2800" spc="5" dirty="0">
                <a:solidFill>
                  <a:srgbClr val="336600"/>
                </a:solidFill>
                <a:latin typeface="Arial"/>
                <a:cs typeface="Arial"/>
              </a:rPr>
              <a:t> </a:t>
            </a:r>
            <a:r>
              <a:rPr sz="2800" spc="-5" dirty="0">
                <a:solidFill>
                  <a:srgbClr val="336600"/>
                </a:solidFill>
                <a:latin typeface="Arial"/>
                <a:cs typeface="Arial"/>
              </a:rPr>
              <a:t>fi</a:t>
            </a:r>
            <a:r>
              <a:rPr lang="en-US" sz="2800" spc="-5" dirty="0">
                <a:solidFill>
                  <a:srgbClr val="336600"/>
                </a:solidFill>
                <a:latin typeface="Arial"/>
                <a:cs typeface="Arial"/>
              </a:rPr>
              <a:t>t a </a:t>
            </a:r>
            <a:r>
              <a:rPr sz="2800" spc="-5" dirty="0">
                <a:solidFill>
                  <a:srgbClr val="336600"/>
                </a:solidFill>
                <a:latin typeface="Arial"/>
                <a:cs typeface="Arial"/>
              </a:rPr>
              <a:t>training </a:t>
            </a:r>
            <a:r>
              <a:rPr sz="2800" dirty="0">
                <a:solidFill>
                  <a:srgbClr val="336600"/>
                </a:solidFill>
                <a:latin typeface="Arial"/>
                <a:cs typeface="Arial"/>
              </a:rPr>
              <a:t>set</a:t>
            </a:r>
            <a:endParaRPr sz="2800" dirty="0">
              <a:latin typeface="Arial"/>
              <a:cs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53399" y="582179"/>
            <a:ext cx="7791450" cy="695960"/>
          </a:xfrm>
          <a:prstGeom prst="rect">
            <a:avLst/>
          </a:prstGeom>
        </p:spPr>
        <p:txBody>
          <a:bodyPr vert="horz" wrap="square" lIns="0" tIns="12700" rIns="0" bIns="0" rtlCol="0">
            <a:spAutoFit/>
          </a:bodyPr>
          <a:lstStyle/>
          <a:p>
            <a:pPr marL="12700">
              <a:lnSpc>
                <a:spcPct val="100000"/>
              </a:lnSpc>
              <a:spcBef>
                <a:spcPts val="100"/>
              </a:spcBef>
              <a:tabLst>
                <a:tab pos="2839720" algn="l"/>
              </a:tabLst>
            </a:pPr>
            <a:r>
              <a:rPr spc="-5" dirty="0"/>
              <a:t>Advantage	</a:t>
            </a:r>
            <a:r>
              <a:rPr dirty="0"/>
              <a:t>of Deeper</a:t>
            </a:r>
            <a:r>
              <a:rPr spc="-75" dirty="0"/>
              <a:t> </a:t>
            </a:r>
            <a:r>
              <a:rPr spc="-5" dirty="0"/>
              <a:t>Networks</a:t>
            </a:r>
          </a:p>
        </p:txBody>
      </p:sp>
      <p:sp>
        <p:nvSpPr>
          <p:cNvPr id="5" name="object 5"/>
          <p:cNvSpPr txBox="1"/>
          <p:nvPr/>
        </p:nvSpPr>
        <p:spPr>
          <a:xfrm>
            <a:off x="1005378" y="1433424"/>
            <a:ext cx="8757285" cy="3716654"/>
          </a:xfrm>
          <a:prstGeom prst="rect">
            <a:avLst/>
          </a:prstGeom>
        </p:spPr>
        <p:txBody>
          <a:bodyPr vert="horz" wrap="square" lIns="0" tIns="104139" rIns="0" bIns="0" rtlCol="0">
            <a:spAutoFit/>
          </a:bodyPr>
          <a:lstStyle/>
          <a:p>
            <a:pPr marL="527050" indent="-514350">
              <a:lnSpc>
                <a:spcPct val="100000"/>
              </a:lnSpc>
              <a:spcBef>
                <a:spcPts val="819"/>
              </a:spcBef>
              <a:buChar char="•"/>
              <a:tabLst>
                <a:tab pos="526415" algn="l"/>
                <a:tab pos="527050" algn="l"/>
              </a:tabLst>
            </a:pPr>
            <a:r>
              <a:rPr sz="3200" dirty="0">
                <a:solidFill>
                  <a:srgbClr val="3333CC"/>
                </a:solidFill>
                <a:latin typeface="Arial"/>
                <a:cs typeface="Arial"/>
              </a:rPr>
              <a:t>Deep </a:t>
            </a:r>
            <a:r>
              <a:rPr sz="3200" spc="-5" dirty="0">
                <a:solidFill>
                  <a:srgbClr val="3333CC"/>
                </a:solidFill>
                <a:latin typeface="Arial"/>
                <a:cs typeface="Arial"/>
              </a:rPr>
              <a:t>networks</a:t>
            </a:r>
            <a:r>
              <a:rPr sz="3200" spc="-15" dirty="0">
                <a:solidFill>
                  <a:srgbClr val="3333CC"/>
                </a:solidFill>
                <a:latin typeface="Arial"/>
                <a:cs typeface="Arial"/>
              </a:rPr>
              <a:t> </a:t>
            </a:r>
            <a:r>
              <a:rPr lang="en-US" sz="3200" spc="-15" dirty="0">
                <a:solidFill>
                  <a:srgbClr val="3333CC"/>
                </a:solidFill>
                <a:latin typeface="Arial"/>
                <a:cs typeface="Arial"/>
              </a:rPr>
              <a:t>usually </a:t>
            </a:r>
            <a:r>
              <a:rPr sz="3200" dirty="0">
                <a:solidFill>
                  <a:srgbClr val="3333CC"/>
                </a:solidFill>
                <a:latin typeface="Arial"/>
                <a:cs typeface="Arial"/>
              </a:rPr>
              <a:t>have</a:t>
            </a:r>
            <a:endParaRPr sz="3200" dirty="0">
              <a:latin typeface="Arial"/>
              <a:cs typeface="Arial"/>
            </a:endParaRPr>
          </a:p>
          <a:p>
            <a:pPr marL="755650" lvl="1" indent="-286385">
              <a:lnSpc>
                <a:spcPct val="100000"/>
              </a:lnSpc>
              <a:spcBef>
                <a:spcPts val="635"/>
              </a:spcBef>
              <a:buChar char="–"/>
              <a:tabLst>
                <a:tab pos="755650" algn="l"/>
              </a:tabLst>
            </a:pPr>
            <a:r>
              <a:rPr sz="2800" spc="-5" dirty="0">
                <a:solidFill>
                  <a:srgbClr val="336600"/>
                </a:solidFill>
                <a:latin typeface="Arial"/>
                <a:cs typeface="Arial"/>
              </a:rPr>
              <a:t>Far fewer units </a:t>
            </a:r>
            <a:r>
              <a:rPr sz="2800" dirty="0">
                <a:solidFill>
                  <a:srgbClr val="336600"/>
                </a:solidFill>
                <a:latin typeface="Arial"/>
                <a:cs typeface="Arial"/>
              </a:rPr>
              <a:t>in each</a:t>
            </a:r>
            <a:r>
              <a:rPr sz="2800" spc="-10" dirty="0">
                <a:solidFill>
                  <a:srgbClr val="336600"/>
                </a:solidFill>
                <a:latin typeface="Arial"/>
                <a:cs typeface="Arial"/>
              </a:rPr>
              <a:t> </a:t>
            </a:r>
            <a:r>
              <a:rPr sz="2800" dirty="0">
                <a:solidFill>
                  <a:srgbClr val="336600"/>
                </a:solidFill>
                <a:latin typeface="Arial"/>
                <a:cs typeface="Arial"/>
              </a:rPr>
              <a:t>layer</a:t>
            </a:r>
            <a:endParaRPr sz="2800" dirty="0">
              <a:latin typeface="Arial"/>
              <a:cs typeface="Arial"/>
            </a:endParaRPr>
          </a:p>
          <a:p>
            <a:pPr marL="755650" lvl="1" indent="-286385">
              <a:lnSpc>
                <a:spcPct val="100000"/>
              </a:lnSpc>
              <a:spcBef>
                <a:spcPts val="640"/>
              </a:spcBef>
              <a:buChar char="–"/>
              <a:tabLst>
                <a:tab pos="755650" algn="l"/>
              </a:tabLst>
            </a:pPr>
            <a:r>
              <a:rPr sz="2800" spc="-5" dirty="0">
                <a:solidFill>
                  <a:srgbClr val="336600"/>
                </a:solidFill>
                <a:latin typeface="Arial"/>
                <a:cs typeface="Arial"/>
              </a:rPr>
              <a:t>Far fewer</a:t>
            </a:r>
            <a:r>
              <a:rPr sz="2800" spc="-10" dirty="0">
                <a:solidFill>
                  <a:srgbClr val="336600"/>
                </a:solidFill>
                <a:latin typeface="Arial"/>
                <a:cs typeface="Arial"/>
              </a:rPr>
              <a:t> </a:t>
            </a:r>
            <a:r>
              <a:rPr sz="2800" spc="-5" dirty="0">
                <a:solidFill>
                  <a:srgbClr val="336600"/>
                </a:solidFill>
                <a:latin typeface="Arial"/>
                <a:cs typeface="Arial"/>
              </a:rPr>
              <a:t>parameters</a:t>
            </a:r>
            <a:endParaRPr sz="2800" dirty="0">
              <a:latin typeface="Arial"/>
              <a:cs typeface="Arial"/>
            </a:endParaRPr>
          </a:p>
          <a:p>
            <a:pPr marL="755650" lvl="1" indent="-286385">
              <a:lnSpc>
                <a:spcPct val="100000"/>
              </a:lnSpc>
              <a:spcBef>
                <a:spcPts val="740"/>
              </a:spcBef>
              <a:buChar char="–"/>
              <a:tabLst>
                <a:tab pos="755650" algn="l"/>
              </a:tabLst>
            </a:pPr>
            <a:r>
              <a:rPr sz="2800" spc="-5" dirty="0">
                <a:solidFill>
                  <a:srgbClr val="336600"/>
                </a:solidFill>
                <a:latin typeface="Arial"/>
                <a:cs typeface="Arial"/>
              </a:rPr>
              <a:t>Often </a:t>
            </a:r>
            <a:r>
              <a:rPr sz="2800" dirty="0">
                <a:solidFill>
                  <a:srgbClr val="336600"/>
                </a:solidFill>
                <a:latin typeface="Arial"/>
                <a:cs typeface="Arial"/>
              </a:rPr>
              <a:t>generalize well </a:t>
            </a:r>
            <a:r>
              <a:rPr lang="en-US" sz="2800" spc="-5" dirty="0">
                <a:solidFill>
                  <a:srgbClr val="336600"/>
                </a:solidFill>
                <a:latin typeface="Arial"/>
                <a:cs typeface="Arial"/>
              </a:rPr>
              <a:t>on</a:t>
            </a:r>
            <a:r>
              <a:rPr sz="2800" spc="-5" dirty="0">
                <a:solidFill>
                  <a:srgbClr val="336600"/>
                </a:solidFill>
                <a:latin typeface="Arial"/>
                <a:cs typeface="Arial"/>
              </a:rPr>
              <a:t> the test </a:t>
            </a:r>
            <a:r>
              <a:rPr sz="2800" dirty="0">
                <a:solidFill>
                  <a:srgbClr val="336600"/>
                </a:solidFill>
                <a:latin typeface="Arial"/>
                <a:cs typeface="Arial"/>
              </a:rPr>
              <a:t>set</a:t>
            </a:r>
            <a:endParaRPr sz="2800" dirty="0">
              <a:latin typeface="Arial"/>
              <a:cs typeface="Arial"/>
            </a:endParaRPr>
          </a:p>
          <a:p>
            <a:pPr marL="755650" lvl="1" indent="-286385">
              <a:lnSpc>
                <a:spcPct val="100000"/>
              </a:lnSpc>
              <a:spcBef>
                <a:spcPts val="640"/>
              </a:spcBef>
              <a:buChar char="–"/>
              <a:tabLst>
                <a:tab pos="755650" algn="l"/>
              </a:tabLst>
            </a:pPr>
            <a:r>
              <a:rPr sz="2800" dirty="0">
                <a:solidFill>
                  <a:srgbClr val="336600"/>
                </a:solidFill>
                <a:latin typeface="Arial"/>
                <a:cs typeface="Arial"/>
              </a:rPr>
              <a:t>But are </a:t>
            </a:r>
            <a:r>
              <a:rPr lang="en-US" sz="2800" spc="-5" dirty="0">
                <a:solidFill>
                  <a:srgbClr val="336600"/>
                </a:solidFill>
                <a:latin typeface="Arial"/>
                <a:cs typeface="Arial"/>
              </a:rPr>
              <a:t>usually</a:t>
            </a:r>
            <a:r>
              <a:rPr sz="2800" spc="-5" dirty="0">
                <a:solidFill>
                  <a:srgbClr val="336600"/>
                </a:solidFill>
                <a:latin typeface="Arial"/>
                <a:cs typeface="Arial"/>
              </a:rPr>
              <a:t> </a:t>
            </a:r>
            <a:r>
              <a:rPr sz="2800" dirty="0">
                <a:solidFill>
                  <a:srgbClr val="336600"/>
                </a:solidFill>
                <a:latin typeface="Arial"/>
                <a:cs typeface="Arial"/>
              </a:rPr>
              <a:t>more </a:t>
            </a:r>
            <a:r>
              <a:rPr sz="2800" spc="-5" dirty="0">
                <a:solidFill>
                  <a:srgbClr val="336600"/>
                </a:solidFill>
                <a:latin typeface="Arial"/>
                <a:cs typeface="Arial"/>
              </a:rPr>
              <a:t>difficult to optimize</a:t>
            </a:r>
            <a:endParaRPr sz="2800" dirty="0">
              <a:latin typeface="Arial"/>
              <a:cs typeface="Arial"/>
            </a:endParaRPr>
          </a:p>
          <a:p>
            <a:pPr marL="520065" marR="5080" indent="-508000">
              <a:lnSpc>
                <a:spcPct val="100000"/>
              </a:lnSpc>
              <a:spcBef>
                <a:spcPts val="735"/>
              </a:spcBef>
              <a:buChar char="•"/>
              <a:tabLst>
                <a:tab pos="526415" algn="l"/>
                <a:tab pos="527050" algn="l"/>
              </a:tabLst>
            </a:pPr>
            <a:r>
              <a:rPr lang="en-US" sz="3200" spc="-5" dirty="0">
                <a:solidFill>
                  <a:srgbClr val="3333CC"/>
                </a:solidFill>
                <a:latin typeface="Arial"/>
                <a:cs typeface="Arial"/>
              </a:rPr>
              <a:t>Best</a:t>
            </a:r>
            <a:r>
              <a:rPr sz="3200" spc="-5" dirty="0">
                <a:solidFill>
                  <a:srgbClr val="3333CC"/>
                </a:solidFill>
                <a:latin typeface="Arial"/>
                <a:cs typeface="Arial"/>
              </a:rPr>
              <a:t> network architecture </a:t>
            </a:r>
            <a:r>
              <a:rPr sz="3200" dirty="0">
                <a:solidFill>
                  <a:srgbClr val="3333CC"/>
                </a:solidFill>
                <a:latin typeface="Arial"/>
                <a:cs typeface="Arial"/>
              </a:rPr>
              <a:t>must be </a:t>
            </a:r>
            <a:r>
              <a:rPr sz="3200" spc="-5" dirty="0">
                <a:solidFill>
                  <a:srgbClr val="3333CC"/>
                </a:solidFill>
                <a:latin typeface="Arial"/>
                <a:cs typeface="Arial"/>
              </a:rPr>
              <a:t>found </a:t>
            </a:r>
            <a:r>
              <a:rPr sz="3200" dirty="0">
                <a:solidFill>
                  <a:srgbClr val="3333CC"/>
                </a:solidFill>
                <a:latin typeface="Arial"/>
                <a:cs typeface="Arial"/>
              </a:rPr>
              <a:t>via  </a:t>
            </a:r>
            <a:r>
              <a:rPr sz="3200" spc="-5" dirty="0">
                <a:solidFill>
                  <a:srgbClr val="3333CC"/>
                </a:solidFill>
                <a:latin typeface="Arial"/>
                <a:cs typeface="Arial"/>
              </a:rPr>
              <a:t>experimentation </a:t>
            </a:r>
            <a:r>
              <a:rPr sz="3200" dirty="0">
                <a:solidFill>
                  <a:srgbClr val="3333CC"/>
                </a:solidFill>
                <a:latin typeface="Arial"/>
                <a:cs typeface="Arial"/>
              </a:rPr>
              <a:t>guided by </a:t>
            </a:r>
            <a:r>
              <a:rPr sz="3200" spc="-5" dirty="0">
                <a:solidFill>
                  <a:srgbClr val="3333CC"/>
                </a:solidFill>
                <a:latin typeface="Arial"/>
                <a:cs typeface="Arial"/>
              </a:rPr>
              <a:t>validation</a:t>
            </a:r>
            <a:r>
              <a:rPr sz="3200" spc="5" dirty="0">
                <a:solidFill>
                  <a:srgbClr val="3333CC"/>
                </a:solidFill>
                <a:latin typeface="Arial"/>
                <a:cs typeface="Arial"/>
              </a:rPr>
              <a:t> </a:t>
            </a:r>
            <a:r>
              <a:rPr sz="3200" dirty="0">
                <a:solidFill>
                  <a:srgbClr val="3333CC"/>
                </a:solidFill>
                <a:latin typeface="Arial"/>
                <a:cs typeface="Arial"/>
              </a:rPr>
              <a:t>error</a:t>
            </a:r>
            <a:endParaRPr sz="32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640" y="847293"/>
            <a:ext cx="6734809" cy="695960"/>
          </a:xfrm>
          <a:prstGeom prst="rect">
            <a:avLst/>
          </a:prstGeom>
        </p:spPr>
        <p:txBody>
          <a:bodyPr vert="horz" wrap="square" lIns="0" tIns="12700" rIns="0" bIns="0" rtlCol="0">
            <a:spAutoFit/>
          </a:bodyPr>
          <a:lstStyle/>
          <a:p>
            <a:pPr marL="12700">
              <a:lnSpc>
                <a:spcPct val="100000"/>
              </a:lnSpc>
              <a:spcBef>
                <a:spcPts val="100"/>
              </a:spcBef>
              <a:tabLst>
                <a:tab pos="1378585" algn="l"/>
                <a:tab pos="2466340" algn="l"/>
                <a:tab pos="4640580" algn="l"/>
              </a:tabLst>
            </a:pPr>
            <a:r>
              <a:rPr spc="-5" dirty="0"/>
              <a:t>SGD	</a:t>
            </a:r>
            <a:r>
              <a:rPr dirty="0"/>
              <a:t>and	</a:t>
            </a:r>
            <a:r>
              <a:rPr spc="-5" dirty="0"/>
              <a:t>Training	</a:t>
            </a:r>
            <a:r>
              <a:rPr dirty="0"/>
              <a:t>Set</a:t>
            </a:r>
            <a:r>
              <a:rPr spc="-100" dirty="0"/>
              <a:t> </a:t>
            </a:r>
            <a:r>
              <a:rPr dirty="0"/>
              <a:t>Size</a:t>
            </a:r>
          </a:p>
        </p:txBody>
      </p:sp>
      <p:sp>
        <p:nvSpPr>
          <p:cNvPr id="4" name="object 4"/>
          <p:cNvSpPr txBox="1"/>
          <p:nvPr/>
        </p:nvSpPr>
        <p:spPr>
          <a:xfrm>
            <a:off x="852978" y="1982354"/>
            <a:ext cx="8932545" cy="4700270"/>
          </a:xfrm>
          <a:prstGeom prst="rect">
            <a:avLst/>
          </a:prstGeom>
        </p:spPr>
        <p:txBody>
          <a:bodyPr vert="horz" wrap="square" lIns="0" tIns="33020" rIns="0" bIns="0" rtlCol="0">
            <a:spAutoFit/>
          </a:bodyPr>
          <a:lstStyle/>
          <a:p>
            <a:pPr marL="355600" marR="1295400" indent="-342900">
              <a:lnSpc>
                <a:spcPts val="3800"/>
              </a:lnSpc>
              <a:spcBef>
                <a:spcPts val="260"/>
              </a:spcBef>
              <a:buChar char="•"/>
              <a:tabLst>
                <a:tab pos="354965" algn="l"/>
                <a:tab pos="355600" algn="l"/>
              </a:tabLst>
            </a:pPr>
            <a:r>
              <a:rPr sz="3200" spc="-5" dirty="0">
                <a:solidFill>
                  <a:srgbClr val="3333CC"/>
                </a:solidFill>
                <a:latin typeface="Arial"/>
                <a:cs typeface="Arial"/>
              </a:rPr>
              <a:t>SGD </a:t>
            </a:r>
            <a:r>
              <a:rPr sz="3200" dirty="0">
                <a:solidFill>
                  <a:srgbClr val="3333CC"/>
                </a:solidFill>
                <a:latin typeface="Arial"/>
                <a:cs typeface="Arial"/>
              </a:rPr>
              <a:t>is </a:t>
            </a:r>
            <a:r>
              <a:rPr sz="3200" spc="-5" dirty="0">
                <a:solidFill>
                  <a:srgbClr val="3333CC"/>
                </a:solidFill>
                <a:latin typeface="Arial"/>
                <a:cs typeface="Arial"/>
              </a:rPr>
              <a:t>the </a:t>
            </a:r>
            <a:r>
              <a:rPr sz="3200" dirty="0">
                <a:solidFill>
                  <a:srgbClr val="3333CC"/>
                </a:solidFill>
                <a:latin typeface="Arial"/>
                <a:cs typeface="Arial"/>
              </a:rPr>
              <a:t>main way </a:t>
            </a:r>
            <a:r>
              <a:rPr sz="3200" spc="-5" dirty="0">
                <a:solidFill>
                  <a:srgbClr val="3333CC"/>
                </a:solidFill>
                <a:latin typeface="Arial"/>
                <a:cs typeface="Arial"/>
              </a:rPr>
              <a:t>to train </a:t>
            </a:r>
            <a:r>
              <a:rPr sz="3200" dirty="0">
                <a:solidFill>
                  <a:srgbClr val="3333CC"/>
                </a:solidFill>
                <a:latin typeface="Arial"/>
                <a:cs typeface="Arial"/>
              </a:rPr>
              <a:t>large</a:t>
            </a:r>
            <a:r>
              <a:rPr sz="3200" spc="-45" dirty="0">
                <a:solidFill>
                  <a:srgbClr val="3333CC"/>
                </a:solidFill>
                <a:latin typeface="Arial"/>
                <a:cs typeface="Arial"/>
              </a:rPr>
              <a:t> </a:t>
            </a:r>
            <a:r>
              <a:rPr sz="3200" dirty="0">
                <a:solidFill>
                  <a:srgbClr val="3333CC"/>
                </a:solidFill>
                <a:latin typeface="Arial"/>
                <a:cs typeface="Arial"/>
              </a:rPr>
              <a:t>linear  models on </a:t>
            </a:r>
            <a:r>
              <a:rPr sz="3200" spc="-5" dirty="0">
                <a:solidFill>
                  <a:srgbClr val="3333CC"/>
                </a:solidFill>
                <a:latin typeface="Arial"/>
                <a:cs typeface="Arial"/>
              </a:rPr>
              <a:t>very </a:t>
            </a:r>
            <a:r>
              <a:rPr sz="3200" dirty="0">
                <a:solidFill>
                  <a:srgbClr val="3333CC"/>
                </a:solidFill>
                <a:latin typeface="Arial"/>
                <a:cs typeface="Arial"/>
              </a:rPr>
              <a:t>large </a:t>
            </a:r>
            <a:r>
              <a:rPr sz="3200" spc="-5" dirty="0">
                <a:solidFill>
                  <a:srgbClr val="3333CC"/>
                </a:solidFill>
                <a:latin typeface="Arial"/>
                <a:cs typeface="Arial"/>
              </a:rPr>
              <a:t>data</a:t>
            </a:r>
            <a:r>
              <a:rPr sz="3200" spc="-20" dirty="0">
                <a:solidFill>
                  <a:srgbClr val="3333CC"/>
                </a:solidFill>
                <a:latin typeface="Arial"/>
                <a:cs typeface="Arial"/>
              </a:rPr>
              <a:t> </a:t>
            </a:r>
            <a:r>
              <a:rPr sz="3200" spc="-5" dirty="0">
                <a:solidFill>
                  <a:srgbClr val="3333CC"/>
                </a:solidFill>
                <a:latin typeface="Arial"/>
                <a:cs typeface="Arial"/>
              </a:rPr>
              <a:t>sets</a:t>
            </a:r>
            <a:endParaRPr sz="3200">
              <a:latin typeface="Arial"/>
              <a:cs typeface="Arial"/>
            </a:endParaRPr>
          </a:p>
          <a:p>
            <a:pPr marL="355600" marR="5080" indent="-342900">
              <a:lnSpc>
                <a:spcPct val="100699"/>
              </a:lnSpc>
              <a:spcBef>
                <a:spcPts val="580"/>
              </a:spcBef>
              <a:buChar char="•"/>
              <a:tabLst>
                <a:tab pos="354965" algn="l"/>
                <a:tab pos="355600" algn="l"/>
              </a:tabLst>
            </a:pPr>
            <a:r>
              <a:rPr sz="3200" spc="-5" dirty="0">
                <a:solidFill>
                  <a:srgbClr val="3333CC"/>
                </a:solidFill>
                <a:latin typeface="Arial"/>
                <a:cs typeface="Arial"/>
              </a:rPr>
              <a:t>For </a:t>
            </a:r>
            <a:r>
              <a:rPr sz="3200" dirty="0">
                <a:solidFill>
                  <a:srgbClr val="3333CC"/>
                </a:solidFill>
                <a:latin typeface="Arial"/>
                <a:cs typeface="Arial"/>
              </a:rPr>
              <a:t>a </a:t>
            </a:r>
            <a:r>
              <a:rPr sz="3200" spc="-5" dirty="0">
                <a:solidFill>
                  <a:srgbClr val="3333CC"/>
                </a:solidFill>
                <a:latin typeface="Arial"/>
                <a:cs typeface="Arial"/>
              </a:rPr>
              <a:t>fixed </a:t>
            </a:r>
            <a:r>
              <a:rPr sz="3200" dirty="0">
                <a:solidFill>
                  <a:srgbClr val="3333CC"/>
                </a:solidFill>
                <a:latin typeface="Arial"/>
                <a:cs typeface="Arial"/>
              </a:rPr>
              <a:t>model size, </a:t>
            </a:r>
            <a:r>
              <a:rPr sz="3200" spc="-5" dirty="0">
                <a:solidFill>
                  <a:srgbClr val="3333CC"/>
                </a:solidFill>
                <a:latin typeface="Arial"/>
                <a:cs typeface="Arial"/>
              </a:rPr>
              <a:t>the </a:t>
            </a:r>
            <a:r>
              <a:rPr sz="3200" dirty="0">
                <a:solidFill>
                  <a:srgbClr val="3333CC"/>
                </a:solidFill>
                <a:latin typeface="Arial"/>
                <a:cs typeface="Arial"/>
              </a:rPr>
              <a:t>cost per </a:t>
            </a:r>
            <a:r>
              <a:rPr sz="3200" spc="-5" dirty="0">
                <a:solidFill>
                  <a:srgbClr val="3333CC"/>
                </a:solidFill>
                <a:latin typeface="Arial"/>
                <a:cs typeface="Arial"/>
              </a:rPr>
              <a:t>SGD  update </a:t>
            </a:r>
            <a:r>
              <a:rPr sz="3200" dirty="0">
                <a:solidFill>
                  <a:srgbClr val="3333CC"/>
                </a:solidFill>
                <a:latin typeface="Arial"/>
                <a:cs typeface="Arial"/>
              </a:rPr>
              <a:t>does not depend on </a:t>
            </a:r>
            <a:r>
              <a:rPr sz="3200" spc="-5" dirty="0">
                <a:solidFill>
                  <a:srgbClr val="3333CC"/>
                </a:solidFill>
                <a:latin typeface="Arial"/>
                <a:cs typeface="Arial"/>
              </a:rPr>
              <a:t>the training </a:t>
            </a:r>
            <a:r>
              <a:rPr sz="3200" dirty="0">
                <a:solidFill>
                  <a:srgbClr val="3333CC"/>
                </a:solidFill>
                <a:latin typeface="Arial"/>
                <a:cs typeface="Arial"/>
              </a:rPr>
              <a:t>set size </a:t>
            </a:r>
            <a:r>
              <a:rPr sz="3200" dirty="0">
                <a:latin typeface="Arial"/>
                <a:cs typeface="Arial"/>
              </a:rPr>
              <a:t> </a:t>
            </a:r>
            <a:r>
              <a:rPr sz="3200" i="1" dirty="0">
                <a:latin typeface="Times New Roman"/>
                <a:cs typeface="Times New Roman"/>
              </a:rPr>
              <a:t>m</a:t>
            </a:r>
            <a:endParaRPr sz="3200">
              <a:latin typeface="Times New Roman"/>
              <a:cs typeface="Times New Roman"/>
            </a:endParaRPr>
          </a:p>
          <a:p>
            <a:pPr marL="355600" marR="90170" indent="-342900">
              <a:lnSpc>
                <a:spcPct val="100699"/>
              </a:lnSpc>
              <a:spcBef>
                <a:spcPts val="700"/>
              </a:spcBef>
              <a:buChar char="•"/>
              <a:tabLst>
                <a:tab pos="354965" algn="l"/>
                <a:tab pos="355600" algn="l"/>
              </a:tabLst>
            </a:pPr>
            <a:r>
              <a:rPr sz="3200" dirty="0">
                <a:solidFill>
                  <a:srgbClr val="3333CC"/>
                </a:solidFill>
                <a:latin typeface="Arial"/>
                <a:cs typeface="Arial"/>
              </a:rPr>
              <a:t>As </a:t>
            </a:r>
            <a:r>
              <a:rPr sz="3200" i="1" spc="30" dirty="0">
                <a:latin typeface="Cambria"/>
                <a:cs typeface="Cambria"/>
              </a:rPr>
              <a:t>m</a:t>
            </a:r>
            <a:r>
              <a:rPr sz="3200" spc="30" dirty="0">
                <a:latin typeface="Wingdings"/>
                <a:cs typeface="Wingdings"/>
              </a:rPr>
              <a:t></a:t>
            </a:r>
            <a:r>
              <a:rPr sz="3200" spc="30" dirty="0">
                <a:latin typeface="Times New Roman"/>
                <a:cs typeface="Times New Roman"/>
              </a:rPr>
              <a:t> </a:t>
            </a:r>
            <a:r>
              <a:rPr sz="3200" spc="470" dirty="0">
                <a:latin typeface="Calibri"/>
                <a:cs typeface="Calibri"/>
              </a:rPr>
              <a:t>∞ </a:t>
            </a:r>
            <a:r>
              <a:rPr sz="3200" dirty="0">
                <a:solidFill>
                  <a:srgbClr val="3333CC"/>
                </a:solidFill>
                <a:latin typeface="Arial"/>
                <a:cs typeface="Arial"/>
              </a:rPr>
              <a:t>model will </a:t>
            </a:r>
            <a:r>
              <a:rPr sz="3200" spc="-5" dirty="0">
                <a:solidFill>
                  <a:srgbClr val="3333CC"/>
                </a:solidFill>
                <a:latin typeface="Arial"/>
                <a:cs typeface="Arial"/>
              </a:rPr>
              <a:t>eventually </a:t>
            </a:r>
            <a:r>
              <a:rPr sz="3200" dirty="0">
                <a:solidFill>
                  <a:srgbClr val="3333CC"/>
                </a:solidFill>
                <a:latin typeface="Arial"/>
                <a:cs typeface="Arial"/>
              </a:rPr>
              <a:t>converge </a:t>
            </a:r>
            <a:r>
              <a:rPr sz="3200" spc="-5" dirty="0">
                <a:solidFill>
                  <a:srgbClr val="3333CC"/>
                </a:solidFill>
                <a:latin typeface="Arial"/>
                <a:cs typeface="Arial"/>
              </a:rPr>
              <a:t>to its  </a:t>
            </a:r>
            <a:r>
              <a:rPr sz="3200" dirty="0">
                <a:solidFill>
                  <a:srgbClr val="3333CC"/>
                </a:solidFill>
                <a:latin typeface="Arial"/>
                <a:cs typeface="Arial"/>
              </a:rPr>
              <a:t>best possible </a:t>
            </a:r>
            <a:r>
              <a:rPr sz="3200" spc="-5" dirty="0">
                <a:solidFill>
                  <a:srgbClr val="3333CC"/>
                </a:solidFill>
                <a:latin typeface="Arial"/>
                <a:cs typeface="Arial"/>
              </a:rPr>
              <a:t>test </a:t>
            </a:r>
            <a:r>
              <a:rPr sz="3200" dirty="0">
                <a:solidFill>
                  <a:srgbClr val="3333CC"/>
                </a:solidFill>
                <a:latin typeface="Arial"/>
                <a:cs typeface="Arial"/>
              </a:rPr>
              <a:t>error </a:t>
            </a:r>
            <a:r>
              <a:rPr sz="3200" spc="-5" dirty="0">
                <a:solidFill>
                  <a:srgbClr val="3333CC"/>
                </a:solidFill>
                <a:latin typeface="Arial"/>
                <a:cs typeface="Arial"/>
              </a:rPr>
              <a:t>before SGD </a:t>
            </a:r>
            <a:r>
              <a:rPr sz="3200" dirty="0">
                <a:solidFill>
                  <a:srgbClr val="3333CC"/>
                </a:solidFill>
                <a:latin typeface="Arial"/>
                <a:cs typeface="Arial"/>
              </a:rPr>
              <a:t>has  sampled </a:t>
            </a:r>
            <a:r>
              <a:rPr sz="3200" spc="-5" dirty="0">
                <a:solidFill>
                  <a:srgbClr val="3333CC"/>
                </a:solidFill>
                <a:latin typeface="Arial"/>
                <a:cs typeface="Arial"/>
              </a:rPr>
              <a:t>every </a:t>
            </a:r>
            <a:r>
              <a:rPr sz="3200" dirty="0">
                <a:solidFill>
                  <a:srgbClr val="3333CC"/>
                </a:solidFill>
                <a:latin typeface="Arial"/>
                <a:cs typeface="Arial"/>
              </a:rPr>
              <a:t>example in </a:t>
            </a:r>
            <a:r>
              <a:rPr sz="3200" spc="-5" dirty="0">
                <a:solidFill>
                  <a:srgbClr val="3333CC"/>
                </a:solidFill>
                <a:latin typeface="Arial"/>
                <a:cs typeface="Arial"/>
              </a:rPr>
              <a:t>the training</a:t>
            </a:r>
            <a:r>
              <a:rPr sz="3200" spc="-10" dirty="0">
                <a:solidFill>
                  <a:srgbClr val="3333CC"/>
                </a:solidFill>
                <a:latin typeface="Arial"/>
                <a:cs typeface="Arial"/>
              </a:rPr>
              <a:t> </a:t>
            </a:r>
            <a:r>
              <a:rPr sz="3200" dirty="0">
                <a:solidFill>
                  <a:srgbClr val="3333CC"/>
                </a:solidFill>
                <a:latin typeface="Arial"/>
                <a:cs typeface="Arial"/>
              </a:rPr>
              <a:t>set</a:t>
            </a:r>
            <a:endParaRPr sz="3200">
              <a:latin typeface="Arial"/>
              <a:cs typeface="Arial"/>
            </a:endParaRPr>
          </a:p>
          <a:p>
            <a:pPr marL="355600" indent="-342900">
              <a:lnSpc>
                <a:spcPct val="100000"/>
              </a:lnSpc>
              <a:spcBef>
                <a:spcPts val="730"/>
              </a:spcBef>
              <a:buChar char="•"/>
              <a:tabLst>
                <a:tab pos="354965" algn="l"/>
                <a:tab pos="355600" algn="l"/>
              </a:tabLst>
            </a:pPr>
            <a:r>
              <a:rPr sz="3200" spc="-5" dirty="0">
                <a:solidFill>
                  <a:srgbClr val="3333CC"/>
                </a:solidFill>
                <a:latin typeface="Arial"/>
                <a:cs typeface="Arial"/>
              </a:rPr>
              <a:t>Asymptotic </a:t>
            </a:r>
            <a:r>
              <a:rPr sz="3200" dirty="0">
                <a:solidFill>
                  <a:srgbClr val="3333CC"/>
                </a:solidFill>
                <a:latin typeface="Arial"/>
                <a:cs typeface="Arial"/>
              </a:rPr>
              <a:t>cost of </a:t>
            </a:r>
            <a:r>
              <a:rPr sz="3200" spc="-5" dirty="0">
                <a:solidFill>
                  <a:srgbClr val="3333CC"/>
                </a:solidFill>
                <a:latin typeface="Arial"/>
                <a:cs typeface="Arial"/>
              </a:rPr>
              <a:t>training </a:t>
            </a:r>
            <a:r>
              <a:rPr sz="3200" dirty="0">
                <a:solidFill>
                  <a:srgbClr val="3333CC"/>
                </a:solidFill>
                <a:latin typeface="Arial"/>
                <a:cs typeface="Arial"/>
              </a:rPr>
              <a:t>a model </a:t>
            </a:r>
            <a:r>
              <a:rPr sz="3200" spc="-5" dirty="0">
                <a:solidFill>
                  <a:srgbClr val="3333CC"/>
                </a:solidFill>
                <a:latin typeface="Arial"/>
                <a:cs typeface="Arial"/>
              </a:rPr>
              <a:t>with SGD</a:t>
            </a:r>
            <a:r>
              <a:rPr sz="3200" dirty="0">
                <a:solidFill>
                  <a:srgbClr val="3333CC"/>
                </a:solidFill>
                <a:latin typeface="Arial"/>
                <a:cs typeface="Arial"/>
              </a:rPr>
              <a:t> is</a:t>
            </a:r>
            <a:endParaRPr sz="3200">
              <a:latin typeface="Arial"/>
              <a:cs typeface="Arial"/>
            </a:endParaRPr>
          </a:p>
        </p:txBody>
      </p:sp>
      <p:sp>
        <p:nvSpPr>
          <p:cNvPr id="5" name="object 5"/>
          <p:cNvSpPr txBox="1"/>
          <p:nvPr/>
        </p:nvSpPr>
        <p:spPr>
          <a:xfrm>
            <a:off x="1195878" y="6655954"/>
            <a:ext cx="4193540" cy="513080"/>
          </a:xfrm>
          <a:prstGeom prst="rect">
            <a:avLst/>
          </a:prstGeom>
        </p:spPr>
        <p:txBody>
          <a:bodyPr vert="horz" wrap="square" lIns="0" tIns="12700" rIns="0" bIns="0" rtlCol="0">
            <a:spAutoFit/>
          </a:bodyPr>
          <a:lstStyle/>
          <a:p>
            <a:pPr marL="12700">
              <a:lnSpc>
                <a:spcPct val="100000"/>
              </a:lnSpc>
              <a:spcBef>
                <a:spcPts val="100"/>
              </a:spcBef>
            </a:pPr>
            <a:r>
              <a:rPr sz="3200" i="1" spc="245" dirty="0">
                <a:latin typeface="Cambria"/>
                <a:cs typeface="Cambria"/>
              </a:rPr>
              <a:t>O</a:t>
            </a:r>
            <a:r>
              <a:rPr sz="3200" spc="245" dirty="0">
                <a:latin typeface="Calibri"/>
                <a:cs typeface="Calibri"/>
              </a:rPr>
              <a:t>(1) </a:t>
            </a:r>
            <a:r>
              <a:rPr sz="3200" dirty="0">
                <a:solidFill>
                  <a:srgbClr val="3333CC"/>
                </a:solidFill>
                <a:latin typeface="Arial"/>
                <a:cs typeface="Arial"/>
              </a:rPr>
              <a:t>as a </a:t>
            </a:r>
            <a:r>
              <a:rPr sz="3200" spc="-5" dirty="0">
                <a:solidFill>
                  <a:srgbClr val="3333CC"/>
                </a:solidFill>
                <a:latin typeface="Arial"/>
                <a:cs typeface="Arial"/>
              </a:rPr>
              <a:t>function </a:t>
            </a:r>
            <a:r>
              <a:rPr sz="3200" dirty="0">
                <a:solidFill>
                  <a:srgbClr val="3333CC"/>
                </a:solidFill>
                <a:latin typeface="Arial"/>
                <a:cs typeface="Arial"/>
              </a:rPr>
              <a:t>of</a:t>
            </a:r>
            <a:r>
              <a:rPr sz="3200" spc="30" dirty="0">
                <a:solidFill>
                  <a:srgbClr val="3333CC"/>
                </a:solidFill>
                <a:latin typeface="Arial"/>
                <a:cs typeface="Arial"/>
              </a:rPr>
              <a:t> </a:t>
            </a:r>
            <a:r>
              <a:rPr sz="3200" i="1" spc="60" dirty="0">
                <a:latin typeface="Cambria"/>
                <a:cs typeface="Cambria"/>
              </a:rPr>
              <a:t>m</a:t>
            </a:r>
            <a:endParaRPr sz="3200">
              <a:latin typeface="Cambria"/>
              <a:cs typeface="Cambria"/>
            </a:endParaRPr>
          </a:p>
        </p:txBody>
      </p:sp>
    </p:spTree>
    <p:extLst>
      <p:ext uri="{BB962C8B-B14F-4D97-AF65-F5344CB8AC3E}">
        <p14:creationId xmlns:p14="http://schemas.microsoft.com/office/powerpoint/2010/main" val="40092587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20931" y="847293"/>
            <a:ext cx="6456680" cy="695960"/>
          </a:xfrm>
          <a:prstGeom prst="rect">
            <a:avLst/>
          </a:prstGeom>
        </p:spPr>
        <p:txBody>
          <a:bodyPr vert="horz" wrap="square" lIns="0" tIns="12700" rIns="0" bIns="0" rtlCol="0">
            <a:spAutoFit/>
          </a:bodyPr>
          <a:lstStyle/>
          <a:p>
            <a:pPr marL="12700">
              <a:lnSpc>
                <a:spcPct val="100000"/>
              </a:lnSpc>
              <a:spcBef>
                <a:spcPts val="100"/>
              </a:spcBef>
              <a:tabLst>
                <a:tab pos="2931795" algn="l"/>
              </a:tabLst>
            </a:pPr>
            <a:r>
              <a:rPr spc="-5" dirty="0"/>
              <a:t>T</a:t>
            </a:r>
            <a:r>
              <a:rPr dirty="0"/>
              <a:t>heore</a:t>
            </a:r>
            <a:r>
              <a:rPr spc="-5" dirty="0"/>
              <a:t>t</a:t>
            </a:r>
            <a:r>
              <a:rPr dirty="0"/>
              <a:t>ical	</a:t>
            </a:r>
            <a:r>
              <a:rPr lang="en-US" dirty="0"/>
              <a:t>Results</a:t>
            </a:r>
            <a:endParaRPr dirty="0"/>
          </a:p>
        </p:txBody>
      </p:sp>
      <p:sp>
        <p:nvSpPr>
          <p:cNvPr id="5" name="object 5"/>
          <p:cNvSpPr txBox="1"/>
          <p:nvPr/>
        </p:nvSpPr>
        <p:spPr>
          <a:xfrm>
            <a:off x="1310177" y="1982354"/>
            <a:ext cx="7325359" cy="4390946"/>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Mathematical theor</a:t>
            </a:r>
            <a:r>
              <a:rPr lang="en-US" sz="3200" spc="-5" dirty="0">
                <a:solidFill>
                  <a:srgbClr val="3333CC"/>
                </a:solidFill>
                <a:latin typeface="Arial"/>
                <a:cs typeface="Arial"/>
              </a:rPr>
              <a:t>y regarding</a:t>
            </a:r>
            <a:r>
              <a:rPr sz="3200" dirty="0">
                <a:solidFill>
                  <a:srgbClr val="3333CC"/>
                </a:solidFill>
                <a:latin typeface="Arial"/>
                <a:cs typeface="Arial"/>
              </a:rPr>
              <a:t> </a:t>
            </a:r>
            <a:r>
              <a:rPr lang="en-US" sz="3200" spc="-5" dirty="0">
                <a:solidFill>
                  <a:srgbClr val="3333CC"/>
                </a:solidFill>
                <a:latin typeface="Arial"/>
                <a:cs typeface="Arial"/>
              </a:rPr>
              <a:t>a</a:t>
            </a:r>
            <a:r>
              <a:rPr sz="3200" spc="-5" dirty="0">
                <a:solidFill>
                  <a:srgbClr val="3333CC"/>
                </a:solidFill>
                <a:latin typeface="Arial"/>
                <a:cs typeface="Arial"/>
              </a:rPr>
              <a:t>rtificial </a:t>
            </a:r>
            <a:r>
              <a:rPr lang="en-US" sz="3200" spc="-5" dirty="0">
                <a:solidFill>
                  <a:srgbClr val="3333CC"/>
                </a:solidFill>
                <a:latin typeface="Arial"/>
                <a:cs typeface="Arial"/>
              </a:rPr>
              <a:t>n</a:t>
            </a:r>
            <a:r>
              <a:rPr sz="3200" dirty="0">
                <a:solidFill>
                  <a:srgbClr val="3333CC"/>
                </a:solidFill>
                <a:latin typeface="Arial"/>
                <a:cs typeface="Arial"/>
              </a:rPr>
              <a:t>eural </a:t>
            </a:r>
            <a:r>
              <a:rPr lang="en-US" sz="3200" dirty="0">
                <a:solidFill>
                  <a:srgbClr val="3333CC"/>
                </a:solidFill>
                <a:latin typeface="Arial"/>
                <a:cs typeface="Arial"/>
              </a:rPr>
              <a:t>n</a:t>
            </a:r>
            <a:r>
              <a:rPr sz="3200" spc="-5" dirty="0">
                <a:solidFill>
                  <a:srgbClr val="3333CC"/>
                </a:solidFill>
                <a:latin typeface="Arial"/>
                <a:cs typeface="Arial"/>
              </a:rPr>
              <a:t>etworks</a:t>
            </a:r>
            <a:endParaRPr sz="3200" dirty="0">
              <a:latin typeface="Arial"/>
              <a:cs typeface="Arial"/>
            </a:endParaRPr>
          </a:p>
          <a:p>
            <a:pPr marL="755650" lvl="1" indent="-285750">
              <a:lnSpc>
                <a:spcPct val="100000"/>
              </a:lnSpc>
              <a:spcBef>
                <a:spcPts val="509"/>
              </a:spcBef>
              <a:buChar char="–"/>
              <a:tabLst>
                <a:tab pos="755650" algn="l"/>
              </a:tabLst>
            </a:pPr>
            <a:r>
              <a:rPr sz="2800" dirty="0">
                <a:solidFill>
                  <a:srgbClr val="336600"/>
                </a:solidFill>
                <a:latin typeface="Arial"/>
                <a:cs typeface="Arial"/>
              </a:rPr>
              <a:t>Linear versus Nonlinear</a:t>
            </a:r>
            <a:r>
              <a:rPr sz="2800" spc="-35" dirty="0">
                <a:solidFill>
                  <a:srgbClr val="336600"/>
                </a:solidFill>
                <a:latin typeface="Arial"/>
                <a:cs typeface="Arial"/>
              </a:rPr>
              <a:t> </a:t>
            </a:r>
            <a:r>
              <a:rPr sz="2800" dirty="0">
                <a:solidFill>
                  <a:srgbClr val="336600"/>
                </a:solidFill>
                <a:latin typeface="Arial"/>
                <a:cs typeface="Arial"/>
              </a:rPr>
              <a:t>Models</a:t>
            </a:r>
            <a:endParaRPr sz="2800" dirty="0">
              <a:latin typeface="Arial"/>
              <a:cs typeface="Arial"/>
            </a:endParaRPr>
          </a:p>
          <a:p>
            <a:pPr marL="755650" lvl="1" indent="-285750">
              <a:lnSpc>
                <a:spcPct val="100000"/>
              </a:lnSpc>
              <a:spcBef>
                <a:spcPts val="740"/>
              </a:spcBef>
              <a:buChar char="–"/>
              <a:tabLst>
                <a:tab pos="755650" algn="l"/>
              </a:tabLst>
            </a:pPr>
            <a:r>
              <a:rPr sz="2800" dirty="0">
                <a:solidFill>
                  <a:srgbClr val="336600"/>
                </a:solidFill>
                <a:latin typeface="Arial"/>
                <a:cs typeface="Arial"/>
              </a:rPr>
              <a:t>Universal </a:t>
            </a:r>
            <a:r>
              <a:rPr sz="2800" spc="-5" dirty="0">
                <a:solidFill>
                  <a:srgbClr val="336600"/>
                </a:solidFill>
                <a:latin typeface="Arial"/>
                <a:cs typeface="Arial"/>
              </a:rPr>
              <a:t>Approximation Theorem</a:t>
            </a:r>
            <a:endParaRPr sz="2800" dirty="0">
              <a:latin typeface="Arial"/>
              <a:cs typeface="Arial"/>
            </a:endParaRPr>
          </a:p>
          <a:p>
            <a:pPr marL="355600" indent="-342900">
              <a:lnSpc>
                <a:spcPct val="100000"/>
              </a:lnSpc>
              <a:spcBef>
                <a:spcPts val="735"/>
              </a:spcBef>
              <a:buChar char="•"/>
              <a:tabLst>
                <a:tab pos="354965" algn="l"/>
                <a:tab pos="355600" algn="l"/>
              </a:tabLst>
            </a:pPr>
            <a:r>
              <a:rPr sz="3200" dirty="0">
                <a:solidFill>
                  <a:srgbClr val="3333CC"/>
                </a:solidFill>
                <a:latin typeface="Arial"/>
                <a:cs typeface="Arial"/>
              </a:rPr>
              <a:t>No </a:t>
            </a:r>
            <a:r>
              <a:rPr sz="3200" spc="-5" dirty="0">
                <a:solidFill>
                  <a:srgbClr val="3333CC"/>
                </a:solidFill>
                <a:latin typeface="Arial"/>
                <a:cs typeface="Arial"/>
              </a:rPr>
              <a:t>Free </a:t>
            </a:r>
            <a:r>
              <a:rPr sz="3200" dirty="0">
                <a:solidFill>
                  <a:srgbClr val="3333CC"/>
                </a:solidFill>
                <a:latin typeface="Arial"/>
                <a:cs typeface="Arial"/>
              </a:rPr>
              <a:t>Lunch</a:t>
            </a:r>
            <a:r>
              <a:rPr sz="3200" spc="-5" dirty="0">
                <a:solidFill>
                  <a:srgbClr val="3333CC"/>
                </a:solidFill>
                <a:latin typeface="Arial"/>
                <a:cs typeface="Arial"/>
              </a:rPr>
              <a:t> Theorem</a:t>
            </a:r>
            <a:endParaRPr sz="3200" dirty="0">
              <a:latin typeface="Arial"/>
              <a:cs typeface="Arial"/>
            </a:endParaRPr>
          </a:p>
          <a:p>
            <a:pPr marL="355600" indent="-342900">
              <a:lnSpc>
                <a:spcPct val="100000"/>
              </a:lnSpc>
              <a:spcBef>
                <a:spcPts val="760"/>
              </a:spcBef>
              <a:buChar char="•"/>
              <a:tabLst>
                <a:tab pos="354965" algn="l"/>
                <a:tab pos="355600" algn="l"/>
              </a:tabLst>
            </a:pPr>
            <a:r>
              <a:rPr sz="3200" dirty="0">
                <a:solidFill>
                  <a:srgbClr val="3333CC"/>
                </a:solidFill>
                <a:latin typeface="Arial"/>
                <a:cs typeface="Arial"/>
              </a:rPr>
              <a:t>Size of</a:t>
            </a:r>
            <a:r>
              <a:rPr sz="3200" spc="-10" dirty="0">
                <a:solidFill>
                  <a:srgbClr val="3333CC"/>
                </a:solidFill>
                <a:latin typeface="Arial"/>
                <a:cs typeface="Arial"/>
              </a:rPr>
              <a:t> </a:t>
            </a:r>
            <a:r>
              <a:rPr sz="3200" spc="-5" dirty="0">
                <a:solidFill>
                  <a:srgbClr val="3333CC"/>
                </a:solidFill>
                <a:latin typeface="Arial"/>
                <a:cs typeface="Arial"/>
              </a:rPr>
              <a:t>network</a:t>
            </a:r>
            <a:endParaRPr lang="en-US" sz="3200" spc="-5" dirty="0">
              <a:solidFill>
                <a:srgbClr val="3333CC"/>
              </a:solidFill>
              <a:latin typeface="Arial"/>
              <a:cs typeface="Arial"/>
            </a:endParaRPr>
          </a:p>
          <a:p>
            <a:pPr marL="355600" indent="-342900">
              <a:lnSpc>
                <a:spcPct val="100000"/>
              </a:lnSpc>
              <a:spcBef>
                <a:spcPts val="760"/>
              </a:spcBef>
              <a:buChar char="•"/>
              <a:tabLst>
                <a:tab pos="354965" algn="l"/>
                <a:tab pos="355600" algn="l"/>
              </a:tabLst>
            </a:pPr>
            <a:r>
              <a:rPr lang="en-US" sz="3200" spc="-5" dirty="0">
                <a:solidFill>
                  <a:srgbClr val="3333CC"/>
                </a:solidFill>
                <a:latin typeface="Arial"/>
                <a:cs typeface="Arial"/>
              </a:rPr>
              <a:t>Turing equivalence</a:t>
            </a:r>
          </a:p>
          <a:p>
            <a:pPr marL="355600" indent="-342900">
              <a:lnSpc>
                <a:spcPct val="100000"/>
              </a:lnSpc>
              <a:spcBef>
                <a:spcPts val="760"/>
              </a:spcBef>
              <a:buChar char="•"/>
              <a:tabLst>
                <a:tab pos="354965" algn="l"/>
                <a:tab pos="355600" algn="l"/>
              </a:tabLst>
            </a:pPr>
            <a:r>
              <a:rPr lang="en-US" sz="3200" spc="-5" dirty="0">
                <a:solidFill>
                  <a:srgbClr val="3333CC"/>
                </a:solidFill>
                <a:latin typeface="Arial"/>
                <a:cs typeface="Arial"/>
              </a:rPr>
              <a:t>…</a:t>
            </a:r>
            <a:endParaRPr sz="3200" dirty="0">
              <a:latin typeface="Arial"/>
              <a:cs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8635" y="847293"/>
            <a:ext cx="6797040" cy="695960"/>
          </a:xfrm>
          <a:prstGeom prst="rect">
            <a:avLst/>
          </a:prstGeom>
        </p:spPr>
        <p:txBody>
          <a:bodyPr vert="horz" wrap="square" lIns="0" tIns="12700" rIns="0" bIns="0" rtlCol="0">
            <a:spAutoFit/>
          </a:bodyPr>
          <a:lstStyle/>
          <a:p>
            <a:pPr marL="12700">
              <a:lnSpc>
                <a:spcPct val="100000"/>
              </a:lnSpc>
              <a:spcBef>
                <a:spcPts val="100"/>
              </a:spcBef>
            </a:pPr>
            <a:r>
              <a:rPr dirty="0"/>
              <a:t>Linear vs Nonlinear</a:t>
            </a:r>
            <a:r>
              <a:rPr spc="-114" dirty="0"/>
              <a:t> </a:t>
            </a:r>
            <a:r>
              <a:rPr dirty="0"/>
              <a:t>Models</a:t>
            </a:r>
          </a:p>
        </p:txBody>
      </p:sp>
      <p:sp>
        <p:nvSpPr>
          <p:cNvPr id="4" name="object 4"/>
          <p:cNvSpPr txBox="1"/>
          <p:nvPr/>
        </p:nvSpPr>
        <p:spPr>
          <a:xfrm>
            <a:off x="852978" y="1982354"/>
            <a:ext cx="8975090" cy="4431983"/>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A linear model </a:t>
            </a:r>
            <a:r>
              <a:rPr sz="3200" spc="-5" dirty="0">
                <a:solidFill>
                  <a:srgbClr val="3333CC"/>
                </a:solidFill>
                <a:latin typeface="Arial"/>
                <a:cs typeface="Arial"/>
              </a:rPr>
              <a:t>with features</a:t>
            </a:r>
            <a:r>
              <a:rPr lang="en-US" sz="3200" spc="-5" dirty="0">
                <a:solidFill>
                  <a:srgbClr val="3333CC"/>
                </a:solidFill>
                <a:latin typeface="Arial"/>
                <a:cs typeface="Arial"/>
              </a:rPr>
              <a:t> </a:t>
            </a:r>
            <a:r>
              <a:rPr sz="3200" spc="-5" dirty="0">
                <a:solidFill>
                  <a:srgbClr val="3333CC"/>
                </a:solidFill>
                <a:latin typeface="Arial"/>
                <a:cs typeface="Arial"/>
              </a:rPr>
              <a:t>to</a:t>
            </a:r>
            <a:r>
              <a:rPr lang="en-US" sz="3200" spc="-5" dirty="0">
                <a:solidFill>
                  <a:srgbClr val="3333CC"/>
                </a:solidFill>
                <a:latin typeface="Arial"/>
                <a:cs typeface="Arial"/>
              </a:rPr>
              <a:t> </a:t>
            </a:r>
            <a:r>
              <a:rPr sz="3200" spc="-5" dirty="0">
                <a:solidFill>
                  <a:srgbClr val="3333CC"/>
                </a:solidFill>
                <a:latin typeface="Arial"/>
                <a:cs typeface="Arial"/>
              </a:rPr>
              <a:t>output </a:t>
            </a:r>
            <a:r>
              <a:rPr sz="3200" dirty="0">
                <a:solidFill>
                  <a:srgbClr val="3333CC"/>
                </a:solidFill>
                <a:latin typeface="Arial"/>
                <a:cs typeface="Arial"/>
              </a:rPr>
              <a:t>via </a:t>
            </a:r>
            <a:r>
              <a:rPr sz="3200" spc="-5" dirty="0">
                <a:solidFill>
                  <a:srgbClr val="3333CC"/>
                </a:solidFill>
                <a:latin typeface="Arial"/>
                <a:cs typeface="Arial"/>
              </a:rPr>
              <a:t>matrix  multiplication </a:t>
            </a:r>
            <a:r>
              <a:rPr sz="3200" dirty="0">
                <a:solidFill>
                  <a:srgbClr val="3333CC"/>
                </a:solidFill>
                <a:latin typeface="Arial"/>
                <a:cs typeface="Arial"/>
              </a:rPr>
              <a:t>only represent</a:t>
            </a:r>
            <a:r>
              <a:rPr lang="en-US" sz="3200" dirty="0">
                <a:solidFill>
                  <a:srgbClr val="3333CC"/>
                </a:solidFill>
                <a:latin typeface="Arial"/>
                <a:cs typeface="Arial"/>
              </a:rPr>
              <a:t>s</a:t>
            </a:r>
            <a:r>
              <a:rPr sz="3200" dirty="0">
                <a:solidFill>
                  <a:srgbClr val="3333CC"/>
                </a:solidFill>
                <a:latin typeface="Arial"/>
                <a:cs typeface="Arial"/>
              </a:rPr>
              <a:t> linear</a:t>
            </a:r>
            <a:r>
              <a:rPr sz="3200" spc="-15" dirty="0">
                <a:solidFill>
                  <a:srgbClr val="3333CC"/>
                </a:solidFill>
                <a:latin typeface="Arial"/>
                <a:cs typeface="Arial"/>
              </a:rPr>
              <a:t> </a:t>
            </a:r>
            <a:r>
              <a:rPr sz="3200" spc="-5" dirty="0">
                <a:solidFill>
                  <a:srgbClr val="3333CC"/>
                </a:solidFill>
                <a:latin typeface="Arial"/>
                <a:cs typeface="Arial"/>
              </a:rPr>
              <a:t>functions</a:t>
            </a:r>
            <a:endParaRPr sz="3200" dirty="0">
              <a:latin typeface="Arial"/>
              <a:cs typeface="Arial"/>
            </a:endParaRPr>
          </a:p>
          <a:p>
            <a:pPr marL="755650" lvl="1" indent="-286385">
              <a:lnSpc>
                <a:spcPct val="100000"/>
              </a:lnSpc>
              <a:spcBef>
                <a:spcPts val="509"/>
              </a:spcBef>
              <a:buChar char="–"/>
              <a:tabLst>
                <a:tab pos="755650" algn="l"/>
              </a:tabLst>
            </a:pPr>
            <a:r>
              <a:rPr lang="en-US" sz="2800" spc="-5" dirty="0">
                <a:solidFill>
                  <a:srgbClr val="336600"/>
                </a:solidFill>
                <a:latin typeface="Arial"/>
                <a:cs typeface="Arial"/>
              </a:rPr>
              <a:t>E</a:t>
            </a:r>
            <a:r>
              <a:rPr sz="2800" dirty="0">
                <a:solidFill>
                  <a:srgbClr val="336600"/>
                </a:solidFill>
                <a:latin typeface="Arial"/>
                <a:cs typeface="Arial"/>
              </a:rPr>
              <a:t>asy </a:t>
            </a:r>
            <a:r>
              <a:rPr sz="2800" spc="-5" dirty="0">
                <a:solidFill>
                  <a:srgbClr val="336600"/>
                </a:solidFill>
                <a:latin typeface="Arial"/>
                <a:cs typeface="Arial"/>
              </a:rPr>
              <a:t>to</a:t>
            </a:r>
            <a:r>
              <a:rPr sz="2800" spc="-10" dirty="0">
                <a:solidFill>
                  <a:srgbClr val="336600"/>
                </a:solidFill>
                <a:latin typeface="Arial"/>
                <a:cs typeface="Arial"/>
              </a:rPr>
              <a:t> </a:t>
            </a:r>
            <a:r>
              <a:rPr sz="2800" spc="-5" dirty="0">
                <a:solidFill>
                  <a:srgbClr val="336600"/>
                </a:solidFill>
                <a:latin typeface="Arial"/>
                <a:cs typeface="Arial"/>
              </a:rPr>
              <a:t>train</a:t>
            </a:r>
            <a:endParaRPr sz="2800" dirty="0">
              <a:latin typeface="Arial"/>
              <a:cs typeface="Arial"/>
            </a:endParaRPr>
          </a:p>
          <a:p>
            <a:pPr marL="1155700" lvl="2" indent="-229235">
              <a:lnSpc>
                <a:spcPct val="100000"/>
              </a:lnSpc>
              <a:spcBef>
                <a:spcPts val="645"/>
              </a:spcBef>
              <a:buChar char="•"/>
              <a:tabLst>
                <a:tab pos="1155700" algn="l"/>
              </a:tabLst>
            </a:pPr>
            <a:r>
              <a:rPr lang="en-US" sz="2400" dirty="0">
                <a:solidFill>
                  <a:srgbClr val="660066"/>
                </a:solidFill>
                <a:latin typeface="Arial"/>
                <a:cs typeface="Arial"/>
              </a:rPr>
              <a:t>Why -</a:t>
            </a:r>
            <a:r>
              <a:rPr sz="2400" dirty="0">
                <a:solidFill>
                  <a:srgbClr val="660066"/>
                </a:solidFill>
                <a:latin typeface="Arial"/>
                <a:cs typeface="Arial"/>
              </a:rPr>
              <a:t> loss </a:t>
            </a:r>
            <a:r>
              <a:rPr sz="2400" spc="-5" dirty="0">
                <a:solidFill>
                  <a:srgbClr val="660066"/>
                </a:solidFill>
                <a:latin typeface="Arial"/>
                <a:cs typeface="Arial"/>
              </a:rPr>
              <a:t>functions </a:t>
            </a:r>
            <a:r>
              <a:rPr sz="2400" dirty="0">
                <a:solidFill>
                  <a:srgbClr val="660066"/>
                </a:solidFill>
                <a:latin typeface="Arial"/>
                <a:cs typeface="Arial"/>
              </a:rPr>
              <a:t>result in convex</a:t>
            </a:r>
            <a:r>
              <a:rPr sz="2400" spc="-25" dirty="0">
                <a:solidFill>
                  <a:srgbClr val="660066"/>
                </a:solidFill>
                <a:latin typeface="Arial"/>
                <a:cs typeface="Arial"/>
              </a:rPr>
              <a:t> </a:t>
            </a:r>
            <a:r>
              <a:rPr sz="2400" spc="-5" dirty="0">
                <a:solidFill>
                  <a:srgbClr val="660066"/>
                </a:solidFill>
                <a:latin typeface="Arial"/>
                <a:cs typeface="Arial"/>
              </a:rPr>
              <a:t>optimization</a:t>
            </a:r>
            <a:endParaRPr sz="2400" dirty="0">
              <a:latin typeface="Arial"/>
              <a:cs typeface="Arial"/>
            </a:endParaRPr>
          </a:p>
          <a:p>
            <a:pPr marL="355600" marR="319405" indent="-342900">
              <a:lnSpc>
                <a:spcPct val="100000"/>
              </a:lnSpc>
              <a:spcBef>
                <a:spcPts val="710"/>
              </a:spcBef>
              <a:buChar char="•"/>
              <a:tabLst>
                <a:tab pos="354965" algn="l"/>
                <a:tab pos="355600" algn="l"/>
              </a:tabLst>
            </a:pPr>
            <a:r>
              <a:rPr lang="en-US" sz="3200" spc="-5" dirty="0">
                <a:solidFill>
                  <a:srgbClr val="3333CC"/>
                </a:solidFill>
                <a:latin typeface="Arial"/>
                <a:cs typeface="Arial"/>
              </a:rPr>
              <a:t>O</a:t>
            </a:r>
            <a:r>
              <a:rPr sz="3200" spc="-5" dirty="0">
                <a:solidFill>
                  <a:srgbClr val="3333CC"/>
                </a:solidFill>
                <a:latin typeface="Arial"/>
                <a:cs typeface="Arial"/>
              </a:rPr>
              <a:t>ften </a:t>
            </a:r>
            <a:r>
              <a:rPr lang="en-US" sz="3200" spc="-5" dirty="0">
                <a:solidFill>
                  <a:srgbClr val="3333CC"/>
                </a:solidFill>
                <a:latin typeface="Arial"/>
                <a:cs typeface="Arial"/>
              </a:rPr>
              <a:t>need </a:t>
            </a:r>
            <a:r>
              <a:rPr sz="3200" spc="-5" dirty="0">
                <a:solidFill>
                  <a:srgbClr val="3333CC"/>
                </a:solidFill>
                <a:latin typeface="Arial"/>
                <a:cs typeface="Arial"/>
              </a:rPr>
              <a:t>to </a:t>
            </a:r>
            <a:r>
              <a:rPr sz="3200" dirty="0">
                <a:solidFill>
                  <a:srgbClr val="3333CC"/>
                </a:solidFill>
                <a:latin typeface="Arial"/>
                <a:cs typeface="Arial"/>
              </a:rPr>
              <a:t>learn nonlinear </a:t>
            </a:r>
            <a:r>
              <a:rPr sz="3200" spc="-5" dirty="0">
                <a:solidFill>
                  <a:srgbClr val="3333CC"/>
                </a:solidFill>
                <a:latin typeface="Arial"/>
                <a:cs typeface="Arial"/>
              </a:rPr>
              <a:t>functions</a:t>
            </a:r>
            <a:endParaRPr sz="3200" dirty="0">
              <a:latin typeface="Arial"/>
              <a:cs typeface="Arial"/>
            </a:endParaRPr>
          </a:p>
          <a:p>
            <a:pPr marL="748665" marR="1193800" lvl="1" indent="-279400">
              <a:lnSpc>
                <a:spcPts val="3329"/>
              </a:lnSpc>
              <a:spcBef>
                <a:spcPts val="860"/>
              </a:spcBef>
              <a:buChar char="–"/>
              <a:tabLst>
                <a:tab pos="755650" algn="l"/>
              </a:tabLst>
            </a:pPr>
            <a:r>
              <a:rPr sz="2800" dirty="0">
                <a:solidFill>
                  <a:srgbClr val="336600"/>
                </a:solidFill>
                <a:latin typeface="Arial"/>
                <a:cs typeface="Arial"/>
              </a:rPr>
              <a:t>Not necessary </a:t>
            </a:r>
            <a:r>
              <a:rPr sz="2800" spc="-5" dirty="0">
                <a:solidFill>
                  <a:srgbClr val="336600"/>
                </a:solidFill>
                <a:latin typeface="Arial"/>
                <a:cs typeface="Arial"/>
              </a:rPr>
              <a:t>to define </a:t>
            </a:r>
            <a:r>
              <a:rPr sz="2800" dirty="0">
                <a:solidFill>
                  <a:srgbClr val="336600"/>
                </a:solidFill>
                <a:latin typeface="Arial"/>
                <a:cs typeface="Arial"/>
              </a:rPr>
              <a:t>a </a:t>
            </a:r>
            <a:r>
              <a:rPr sz="2800" spc="-5" dirty="0">
                <a:solidFill>
                  <a:srgbClr val="336600"/>
                </a:solidFill>
                <a:latin typeface="Arial"/>
                <a:cs typeface="Arial"/>
              </a:rPr>
              <a:t>family </a:t>
            </a:r>
            <a:r>
              <a:rPr sz="2800" dirty="0">
                <a:solidFill>
                  <a:srgbClr val="336600"/>
                </a:solidFill>
                <a:latin typeface="Arial"/>
                <a:cs typeface="Arial"/>
              </a:rPr>
              <a:t>of</a:t>
            </a:r>
            <a:r>
              <a:rPr sz="2800" spc="-50" dirty="0">
                <a:solidFill>
                  <a:srgbClr val="336600"/>
                </a:solidFill>
                <a:latin typeface="Arial"/>
                <a:cs typeface="Arial"/>
              </a:rPr>
              <a:t> </a:t>
            </a:r>
            <a:r>
              <a:rPr sz="2800" dirty="0">
                <a:solidFill>
                  <a:srgbClr val="336600"/>
                </a:solidFill>
                <a:latin typeface="Arial"/>
                <a:cs typeface="Arial"/>
              </a:rPr>
              <a:t>nonlinear  </a:t>
            </a:r>
            <a:r>
              <a:rPr sz="2800" spc="-5" dirty="0">
                <a:solidFill>
                  <a:srgbClr val="336600"/>
                </a:solidFill>
                <a:latin typeface="Arial"/>
                <a:cs typeface="Arial"/>
              </a:rPr>
              <a:t>functions</a:t>
            </a:r>
            <a:endParaRPr sz="2800" dirty="0">
              <a:latin typeface="Arial"/>
              <a:cs typeface="Arial"/>
            </a:endParaRPr>
          </a:p>
          <a:p>
            <a:pPr marL="755650" lvl="1" indent="-286385">
              <a:lnSpc>
                <a:spcPct val="100000"/>
              </a:lnSpc>
              <a:spcBef>
                <a:spcPts val="605"/>
              </a:spcBef>
              <a:buChar char="–"/>
              <a:tabLst>
                <a:tab pos="755650" algn="l"/>
              </a:tabLst>
            </a:pPr>
            <a:r>
              <a:rPr lang="en-US" sz="2800" spc="-5" dirty="0">
                <a:solidFill>
                  <a:srgbClr val="336600"/>
                </a:solidFill>
                <a:latin typeface="Arial"/>
                <a:cs typeface="Arial"/>
              </a:rPr>
              <a:t>Why? </a:t>
            </a:r>
            <a:r>
              <a:rPr sz="2800" spc="-5" dirty="0">
                <a:solidFill>
                  <a:srgbClr val="336600"/>
                </a:solidFill>
                <a:latin typeface="Arial"/>
                <a:cs typeface="Arial"/>
              </a:rPr>
              <a:t>Feedforward </a:t>
            </a:r>
            <a:r>
              <a:rPr lang="en-US" sz="2800" spc="-5" dirty="0">
                <a:solidFill>
                  <a:srgbClr val="336600"/>
                </a:solidFill>
                <a:latin typeface="Arial"/>
                <a:cs typeface="Arial"/>
              </a:rPr>
              <a:t>neural </a:t>
            </a:r>
            <a:r>
              <a:rPr sz="2800" spc="-5" dirty="0">
                <a:solidFill>
                  <a:srgbClr val="336600"/>
                </a:solidFill>
                <a:latin typeface="Arial"/>
                <a:cs typeface="Arial"/>
              </a:rPr>
              <a:t>networks with </a:t>
            </a:r>
            <a:r>
              <a:rPr sz="2800" dirty="0">
                <a:solidFill>
                  <a:srgbClr val="336600"/>
                </a:solidFill>
                <a:latin typeface="Arial"/>
                <a:cs typeface="Arial"/>
              </a:rPr>
              <a:t>hidden layers provide a</a:t>
            </a:r>
            <a:r>
              <a:rPr lang="en-US" sz="2800" dirty="0">
                <a:solidFill>
                  <a:srgbClr val="336600"/>
                </a:solidFill>
                <a:latin typeface="Arial"/>
                <a:cs typeface="Arial"/>
              </a:rPr>
              <a:t> universal approximation </a:t>
            </a:r>
            <a:endParaRPr sz="2800" dirty="0">
              <a:latin typeface="Arial"/>
              <a:cs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50830" y="328134"/>
            <a:ext cx="8402929" cy="566822"/>
          </a:xfrm>
          <a:prstGeom prst="rect">
            <a:avLst/>
          </a:prstGeom>
        </p:spPr>
        <p:txBody>
          <a:bodyPr vert="horz" wrap="square" lIns="0" tIns="12700" rIns="0" bIns="0" rtlCol="0">
            <a:spAutoFit/>
          </a:bodyPr>
          <a:lstStyle/>
          <a:p>
            <a:pPr marL="12700">
              <a:lnSpc>
                <a:spcPct val="100000"/>
              </a:lnSpc>
              <a:spcBef>
                <a:spcPts val="100"/>
              </a:spcBef>
            </a:pPr>
            <a:r>
              <a:rPr sz="3600" dirty="0"/>
              <a:t>Universal </a:t>
            </a:r>
            <a:r>
              <a:rPr sz="3600" spc="-5" dirty="0"/>
              <a:t>Approximation</a:t>
            </a:r>
            <a:r>
              <a:rPr sz="3600" spc="-10" dirty="0"/>
              <a:t> </a:t>
            </a:r>
            <a:r>
              <a:rPr sz="3600" spc="-5" dirty="0"/>
              <a:t>Theorem</a:t>
            </a:r>
            <a:r>
              <a:rPr lang="en-US" sz="3600" spc="-5" dirty="0"/>
              <a:t> (UAP)</a:t>
            </a:r>
            <a:endParaRPr sz="3600" dirty="0"/>
          </a:p>
        </p:txBody>
      </p:sp>
      <p:sp>
        <p:nvSpPr>
          <p:cNvPr id="4" name="object 4"/>
          <p:cNvSpPr txBox="1"/>
          <p:nvPr/>
        </p:nvSpPr>
        <p:spPr>
          <a:xfrm>
            <a:off x="810115" y="1448954"/>
            <a:ext cx="8843645" cy="4808303"/>
          </a:xfrm>
          <a:prstGeom prst="rect">
            <a:avLst/>
          </a:prstGeom>
        </p:spPr>
        <p:txBody>
          <a:bodyPr vert="horz" wrap="square" lIns="0" tIns="14604" rIns="0" bIns="0" rtlCol="0">
            <a:spAutoFit/>
          </a:bodyPr>
          <a:lstStyle/>
          <a:p>
            <a:pPr marL="368300" marR="17780" indent="-342900">
              <a:lnSpc>
                <a:spcPct val="99600"/>
              </a:lnSpc>
              <a:spcBef>
                <a:spcPts val="114"/>
              </a:spcBef>
              <a:buChar char="•"/>
              <a:tabLst>
                <a:tab pos="367665" algn="l"/>
                <a:tab pos="368300" algn="l"/>
              </a:tabLst>
            </a:pPr>
            <a:r>
              <a:rPr sz="3200" dirty="0">
                <a:solidFill>
                  <a:srgbClr val="3333CC"/>
                </a:solidFill>
                <a:latin typeface="Arial"/>
                <a:cs typeface="Arial"/>
              </a:rPr>
              <a:t>A </a:t>
            </a:r>
            <a:r>
              <a:rPr sz="3200" spc="-5" dirty="0">
                <a:solidFill>
                  <a:srgbClr val="3333CC"/>
                </a:solidFill>
                <a:latin typeface="Arial"/>
                <a:cs typeface="Arial"/>
              </a:rPr>
              <a:t>feed-forward network with </a:t>
            </a:r>
            <a:r>
              <a:rPr sz="3200" dirty="0">
                <a:solidFill>
                  <a:srgbClr val="3333CC"/>
                </a:solidFill>
                <a:latin typeface="Arial"/>
                <a:cs typeface="Arial"/>
              </a:rPr>
              <a:t>a single hidden  layer </a:t>
            </a:r>
            <a:r>
              <a:rPr sz="3200" spc="-5" dirty="0">
                <a:solidFill>
                  <a:srgbClr val="3333CC"/>
                </a:solidFill>
                <a:latin typeface="Arial"/>
                <a:cs typeface="Arial"/>
              </a:rPr>
              <a:t>containing </a:t>
            </a:r>
            <a:r>
              <a:rPr sz="3200" dirty="0">
                <a:solidFill>
                  <a:srgbClr val="3333CC"/>
                </a:solidFill>
                <a:latin typeface="Arial"/>
                <a:cs typeface="Arial"/>
              </a:rPr>
              <a:t>a </a:t>
            </a:r>
            <a:r>
              <a:rPr sz="3200" spc="-5" dirty="0">
                <a:solidFill>
                  <a:srgbClr val="3333CC"/>
                </a:solidFill>
                <a:latin typeface="Arial"/>
                <a:cs typeface="Arial"/>
              </a:rPr>
              <a:t>finite </a:t>
            </a:r>
            <a:r>
              <a:rPr sz="3200" dirty="0">
                <a:solidFill>
                  <a:srgbClr val="3333CC"/>
                </a:solidFill>
                <a:latin typeface="Arial"/>
                <a:cs typeface="Arial"/>
              </a:rPr>
              <a:t>number of neurons</a:t>
            </a:r>
            <a:r>
              <a:rPr sz="3200" spc="-45" dirty="0">
                <a:solidFill>
                  <a:srgbClr val="3333CC"/>
                </a:solidFill>
                <a:latin typeface="Arial"/>
                <a:cs typeface="Arial"/>
              </a:rPr>
              <a:t> </a:t>
            </a:r>
            <a:r>
              <a:rPr sz="3200" dirty="0">
                <a:solidFill>
                  <a:srgbClr val="3333CC"/>
                </a:solidFill>
                <a:latin typeface="Arial"/>
                <a:cs typeface="Arial"/>
              </a:rPr>
              <a:t>can  </a:t>
            </a:r>
            <a:r>
              <a:rPr sz="3200" spc="-5" dirty="0">
                <a:solidFill>
                  <a:srgbClr val="3333CC"/>
                </a:solidFill>
                <a:latin typeface="Arial"/>
                <a:cs typeface="Arial"/>
              </a:rPr>
              <a:t>approximate continuous functions </a:t>
            </a:r>
            <a:r>
              <a:rPr sz="3200" dirty="0">
                <a:solidFill>
                  <a:srgbClr val="3333CC"/>
                </a:solidFill>
                <a:latin typeface="Arial"/>
                <a:cs typeface="Arial"/>
              </a:rPr>
              <a:t>on compact  </a:t>
            </a:r>
            <a:r>
              <a:rPr sz="3200" spc="-5" dirty="0">
                <a:solidFill>
                  <a:srgbClr val="3333CC"/>
                </a:solidFill>
                <a:latin typeface="Arial"/>
                <a:cs typeface="Arial"/>
              </a:rPr>
              <a:t>subsets </a:t>
            </a:r>
            <a:r>
              <a:rPr sz="3200" dirty="0">
                <a:solidFill>
                  <a:srgbClr val="3333CC"/>
                </a:solidFill>
                <a:latin typeface="Arial"/>
                <a:cs typeface="Arial"/>
              </a:rPr>
              <a:t>of </a:t>
            </a:r>
            <a:r>
              <a:rPr sz="3200" i="1" spc="235" dirty="0">
                <a:latin typeface="Calibri"/>
                <a:cs typeface="Calibri"/>
              </a:rPr>
              <a:t>R</a:t>
            </a:r>
            <a:r>
              <a:rPr sz="3150" i="1" spc="352" baseline="25132" dirty="0">
                <a:latin typeface="Calibri"/>
                <a:cs typeface="Calibri"/>
              </a:rPr>
              <a:t>n</a:t>
            </a:r>
            <a:r>
              <a:rPr sz="3200" spc="235" dirty="0">
                <a:solidFill>
                  <a:srgbClr val="3333CC"/>
                </a:solidFill>
                <a:latin typeface="Arial"/>
                <a:cs typeface="Arial"/>
              </a:rPr>
              <a:t>, </a:t>
            </a:r>
            <a:r>
              <a:rPr sz="3200" dirty="0">
                <a:solidFill>
                  <a:srgbClr val="3333CC"/>
                </a:solidFill>
                <a:latin typeface="Arial"/>
                <a:cs typeface="Arial"/>
              </a:rPr>
              <a:t>under mild </a:t>
            </a:r>
            <a:r>
              <a:rPr sz="3200" spc="-5" dirty="0">
                <a:solidFill>
                  <a:srgbClr val="3333CC"/>
                </a:solidFill>
                <a:latin typeface="Arial"/>
                <a:cs typeface="Arial"/>
              </a:rPr>
              <a:t>assumptions </a:t>
            </a:r>
            <a:r>
              <a:rPr sz="3200" dirty="0">
                <a:solidFill>
                  <a:srgbClr val="3333CC"/>
                </a:solidFill>
                <a:latin typeface="Arial"/>
                <a:cs typeface="Arial"/>
              </a:rPr>
              <a:t>on </a:t>
            </a:r>
            <a:r>
              <a:rPr sz="3200" spc="-5" dirty="0">
                <a:solidFill>
                  <a:srgbClr val="3333CC"/>
                </a:solidFill>
                <a:latin typeface="Arial"/>
                <a:cs typeface="Arial"/>
              </a:rPr>
              <a:t>the  activation function</a:t>
            </a:r>
            <a:r>
              <a:rPr lang="en-US" sz="3200" spc="-5" dirty="0">
                <a:solidFill>
                  <a:srgbClr val="3333CC"/>
                </a:solidFill>
                <a:latin typeface="Arial"/>
                <a:cs typeface="Arial"/>
              </a:rPr>
              <a:t> (</a:t>
            </a:r>
            <a:r>
              <a:rPr lang="en-US" sz="3200" spc="-5" dirty="0" err="1">
                <a:solidFill>
                  <a:srgbClr val="3333CC"/>
                </a:solidFill>
                <a:latin typeface="Arial"/>
                <a:cs typeface="Arial"/>
              </a:rPr>
              <a:t>Borel</a:t>
            </a:r>
            <a:r>
              <a:rPr lang="en-US" sz="3200" spc="-5" dirty="0">
                <a:solidFill>
                  <a:srgbClr val="3333CC"/>
                </a:solidFill>
                <a:latin typeface="Arial"/>
                <a:cs typeface="Arial"/>
              </a:rPr>
              <a:t> measurable).</a:t>
            </a:r>
            <a:endParaRPr sz="3200" dirty="0">
              <a:latin typeface="Arial"/>
              <a:cs typeface="Arial"/>
            </a:endParaRPr>
          </a:p>
          <a:p>
            <a:pPr marL="762000" marR="972185" lvl="1" indent="-279400">
              <a:lnSpc>
                <a:spcPct val="98600"/>
              </a:lnSpc>
              <a:spcBef>
                <a:spcPts val="780"/>
              </a:spcBef>
              <a:buChar char="–"/>
              <a:tabLst>
                <a:tab pos="768350" algn="l"/>
              </a:tabLst>
            </a:pPr>
            <a:r>
              <a:rPr sz="2800" dirty="0">
                <a:solidFill>
                  <a:srgbClr val="336600"/>
                </a:solidFill>
                <a:latin typeface="Arial"/>
                <a:cs typeface="Arial"/>
              </a:rPr>
              <a:t>Simple neural </a:t>
            </a:r>
            <a:r>
              <a:rPr sz="2800" spc="-5" dirty="0">
                <a:solidFill>
                  <a:srgbClr val="336600"/>
                </a:solidFill>
                <a:latin typeface="Arial"/>
                <a:cs typeface="Arial"/>
              </a:rPr>
              <a:t>networks </a:t>
            </a:r>
            <a:r>
              <a:rPr sz="2800" dirty="0">
                <a:solidFill>
                  <a:srgbClr val="336600"/>
                </a:solidFill>
                <a:latin typeface="Arial"/>
                <a:cs typeface="Arial"/>
              </a:rPr>
              <a:t>can </a:t>
            </a:r>
            <a:r>
              <a:rPr sz="2800" i="1" dirty="0">
                <a:solidFill>
                  <a:srgbClr val="407700"/>
                </a:solidFill>
                <a:latin typeface="Arial"/>
                <a:cs typeface="Arial"/>
              </a:rPr>
              <a:t>represent </a:t>
            </a:r>
            <a:r>
              <a:rPr sz="2800" dirty="0">
                <a:solidFill>
                  <a:srgbClr val="336600"/>
                </a:solidFill>
                <a:latin typeface="Arial"/>
                <a:cs typeface="Arial"/>
              </a:rPr>
              <a:t>a</a:t>
            </a:r>
            <a:r>
              <a:rPr sz="2800" spc="-80" dirty="0">
                <a:solidFill>
                  <a:srgbClr val="336600"/>
                </a:solidFill>
                <a:latin typeface="Arial"/>
                <a:cs typeface="Arial"/>
              </a:rPr>
              <a:t> </a:t>
            </a:r>
            <a:r>
              <a:rPr sz="2800" spc="-5" dirty="0">
                <a:solidFill>
                  <a:srgbClr val="336600"/>
                </a:solidFill>
                <a:latin typeface="Arial"/>
                <a:cs typeface="Arial"/>
              </a:rPr>
              <a:t>wide  variety </a:t>
            </a:r>
            <a:r>
              <a:rPr sz="2800" dirty="0">
                <a:solidFill>
                  <a:srgbClr val="336600"/>
                </a:solidFill>
                <a:latin typeface="Arial"/>
                <a:cs typeface="Arial"/>
              </a:rPr>
              <a:t>of </a:t>
            </a:r>
            <a:r>
              <a:rPr sz="2800" spc="-5" dirty="0">
                <a:solidFill>
                  <a:srgbClr val="336600"/>
                </a:solidFill>
                <a:latin typeface="Arial"/>
                <a:cs typeface="Arial"/>
              </a:rPr>
              <a:t>interesting functions </a:t>
            </a:r>
            <a:r>
              <a:rPr sz="2800" dirty="0">
                <a:solidFill>
                  <a:srgbClr val="336600"/>
                </a:solidFill>
                <a:latin typeface="Arial"/>
                <a:cs typeface="Arial"/>
              </a:rPr>
              <a:t>when given  </a:t>
            </a:r>
            <a:r>
              <a:rPr sz="2800" spc="-5" dirty="0">
                <a:solidFill>
                  <a:srgbClr val="336600"/>
                </a:solidFill>
                <a:latin typeface="Arial"/>
                <a:cs typeface="Arial"/>
              </a:rPr>
              <a:t>appropriate parameters</a:t>
            </a:r>
            <a:endParaRPr sz="2800" dirty="0">
              <a:latin typeface="Arial"/>
              <a:cs typeface="Arial"/>
            </a:endParaRPr>
          </a:p>
          <a:p>
            <a:pPr marL="762000" marR="555625" lvl="1" indent="-279400">
              <a:lnSpc>
                <a:spcPts val="3329"/>
              </a:lnSpc>
              <a:spcBef>
                <a:spcPts val="844"/>
              </a:spcBef>
              <a:buChar char="–"/>
              <a:tabLst>
                <a:tab pos="768350" algn="l"/>
              </a:tabLst>
            </a:pPr>
            <a:r>
              <a:rPr sz="2800" dirty="0">
                <a:solidFill>
                  <a:srgbClr val="336600"/>
                </a:solidFill>
                <a:latin typeface="Arial"/>
                <a:cs typeface="Arial"/>
              </a:rPr>
              <a:t>However, it does </a:t>
            </a:r>
            <a:r>
              <a:rPr lang="en-US" sz="2800" dirty="0">
                <a:solidFill>
                  <a:srgbClr val="336600"/>
                </a:solidFill>
                <a:latin typeface="Arial"/>
                <a:cs typeface="Arial"/>
              </a:rPr>
              <a:t>address</a:t>
            </a:r>
            <a:r>
              <a:rPr sz="2800" spc="-5" dirty="0">
                <a:solidFill>
                  <a:srgbClr val="336600"/>
                </a:solidFill>
                <a:latin typeface="Arial"/>
                <a:cs typeface="Arial"/>
              </a:rPr>
              <a:t> the algorithmic  </a:t>
            </a:r>
            <a:r>
              <a:rPr sz="2800" b="1" spc="-5" dirty="0">
                <a:solidFill>
                  <a:srgbClr val="336600"/>
                </a:solidFill>
                <a:latin typeface="Arial"/>
                <a:cs typeface="Arial"/>
              </a:rPr>
              <a:t>learnability</a:t>
            </a:r>
            <a:r>
              <a:rPr sz="2800" spc="-5" dirty="0">
                <a:solidFill>
                  <a:srgbClr val="336600"/>
                </a:solidFill>
                <a:latin typeface="Arial"/>
                <a:cs typeface="Arial"/>
              </a:rPr>
              <a:t> </a:t>
            </a:r>
            <a:r>
              <a:rPr sz="2800" dirty="0">
                <a:solidFill>
                  <a:srgbClr val="336600"/>
                </a:solidFill>
                <a:latin typeface="Arial"/>
                <a:cs typeface="Arial"/>
              </a:rPr>
              <a:t>of </a:t>
            </a:r>
            <a:r>
              <a:rPr sz="2800" spc="-5" dirty="0">
                <a:solidFill>
                  <a:srgbClr val="336600"/>
                </a:solidFill>
                <a:latin typeface="Arial"/>
                <a:cs typeface="Arial"/>
              </a:rPr>
              <a:t>those parameters.</a:t>
            </a:r>
            <a:endParaRPr sz="2800" dirty="0">
              <a:latin typeface="Arial"/>
              <a:cs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194936" y="344054"/>
            <a:ext cx="4156075" cy="695960"/>
          </a:xfrm>
          <a:prstGeom prst="rect">
            <a:avLst/>
          </a:prstGeom>
        </p:spPr>
        <p:txBody>
          <a:bodyPr vert="horz" wrap="square" lIns="0" tIns="12700" rIns="0" bIns="0" rtlCol="0">
            <a:spAutoFit/>
          </a:bodyPr>
          <a:lstStyle/>
          <a:p>
            <a:pPr marL="12700">
              <a:lnSpc>
                <a:spcPct val="100000"/>
              </a:lnSpc>
              <a:spcBef>
                <a:spcPts val="100"/>
              </a:spcBef>
              <a:tabLst>
                <a:tab pos="1906270" algn="l"/>
              </a:tabLst>
            </a:pPr>
            <a:r>
              <a:rPr spc="-5" dirty="0"/>
              <a:t>Formal	Theorem</a:t>
            </a:r>
          </a:p>
        </p:txBody>
      </p:sp>
      <p:sp>
        <p:nvSpPr>
          <p:cNvPr id="5" name="object 5"/>
          <p:cNvSpPr txBox="1"/>
          <p:nvPr/>
        </p:nvSpPr>
        <p:spPr>
          <a:xfrm>
            <a:off x="1231900" y="1053285"/>
            <a:ext cx="8585200" cy="5447389"/>
          </a:xfrm>
          <a:prstGeom prst="rect">
            <a:avLst/>
          </a:prstGeom>
        </p:spPr>
        <p:txBody>
          <a:bodyPr vert="horz" wrap="square" lIns="0" tIns="88900" rIns="0" bIns="0" rtlCol="0">
            <a:spAutoFit/>
          </a:bodyPr>
          <a:lstStyle/>
          <a:p>
            <a:pPr marL="323850" indent="-285750">
              <a:lnSpc>
                <a:spcPct val="100000"/>
              </a:lnSpc>
              <a:spcBef>
                <a:spcPts val="700"/>
              </a:spcBef>
              <a:buChar char="–"/>
              <a:tabLst>
                <a:tab pos="323850" algn="l"/>
                <a:tab pos="4237355" algn="l"/>
              </a:tabLst>
            </a:pPr>
            <a:r>
              <a:rPr sz="2800" spc="-5" dirty="0">
                <a:solidFill>
                  <a:srgbClr val="0000FF"/>
                </a:solidFill>
                <a:latin typeface="Arial"/>
                <a:cs typeface="Arial"/>
              </a:rPr>
              <a:t>Let </a:t>
            </a:r>
            <a:r>
              <a:rPr sz="2800" spc="120" dirty="0">
                <a:latin typeface="MS PGothic"/>
                <a:cs typeface="MS PGothic"/>
              </a:rPr>
              <a:t>φ</a:t>
            </a:r>
            <a:r>
              <a:rPr sz="2800" spc="120" dirty="0">
                <a:latin typeface="Calibri"/>
                <a:cs typeface="Calibri"/>
              </a:rPr>
              <a:t>(</a:t>
            </a:r>
            <a:r>
              <a:rPr sz="2800" spc="120" dirty="0">
                <a:latin typeface="MS PGothic"/>
                <a:cs typeface="MS PGothic"/>
              </a:rPr>
              <a:t>⋅</a:t>
            </a:r>
            <a:r>
              <a:rPr sz="2800" spc="120" dirty="0">
                <a:latin typeface="Calibri"/>
                <a:cs typeface="Calibri"/>
              </a:rPr>
              <a:t>)</a:t>
            </a:r>
            <a:r>
              <a:rPr sz="2800" spc="165" dirty="0">
                <a:latin typeface="Calibri"/>
                <a:cs typeface="Calibri"/>
              </a:rPr>
              <a:t> </a:t>
            </a:r>
            <a:r>
              <a:rPr sz="2800" dirty="0">
                <a:solidFill>
                  <a:srgbClr val="0000FF"/>
                </a:solidFill>
                <a:latin typeface="Arial"/>
                <a:cs typeface="Arial"/>
              </a:rPr>
              <a:t>be</a:t>
            </a:r>
            <a:r>
              <a:rPr sz="2800" spc="10" dirty="0">
                <a:solidFill>
                  <a:srgbClr val="0000FF"/>
                </a:solidFill>
                <a:latin typeface="Arial"/>
                <a:cs typeface="Arial"/>
              </a:rPr>
              <a:t> </a:t>
            </a:r>
            <a:r>
              <a:rPr sz="2800" spc="-5" dirty="0">
                <a:solidFill>
                  <a:srgbClr val="0000FF"/>
                </a:solidFill>
                <a:latin typeface="Arial"/>
                <a:cs typeface="Arial"/>
              </a:rPr>
              <a:t>continuous	</a:t>
            </a:r>
            <a:r>
              <a:rPr sz="2400" spc="-5" dirty="0">
                <a:solidFill>
                  <a:srgbClr val="660066"/>
                </a:solidFill>
                <a:latin typeface="Arial"/>
                <a:cs typeface="Arial"/>
              </a:rPr>
              <a:t>(</a:t>
            </a:r>
            <a:r>
              <a:rPr sz="2400" i="1" spc="-5" dirty="0">
                <a:solidFill>
                  <a:srgbClr val="660066"/>
                </a:solidFill>
                <a:latin typeface="Arial"/>
                <a:cs typeface="Arial"/>
              </a:rPr>
              <a:t>activation function</a:t>
            </a:r>
            <a:r>
              <a:rPr sz="2400" spc="-5" dirty="0">
                <a:solidFill>
                  <a:srgbClr val="660066"/>
                </a:solidFill>
                <a:latin typeface="Arial"/>
                <a:cs typeface="Arial"/>
              </a:rPr>
              <a:t>)</a:t>
            </a:r>
            <a:endParaRPr sz="2400" dirty="0">
              <a:latin typeface="Arial"/>
              <a:cs typeface="Arial"/>
            </a:endParaRPr>
          </a:p>
          <a:p>
            <a:pPr marL="723900" lvl="1" indent="-228600">
              <a:lnSpc>
                <a:spcPct val="100000"/>
              </a:lnSpc>
              <a:spcBef>
                <a:spcPts val="515"/>
              </a:spcBef>
              <a:buChar char="•"/>
              <a:tabLst>
                <a:tab pos="723900" algn="l"/>
              </a:tabLst>
            </a:pPr>
            <a:r>
              <a:rPr sz="2400" spc="-5" dirty="0">
                <a:solidFill>
                  <a:srgbClr val="336600"/>
                </a:solidFill>
                <a:latin typeface="Arial"/>
                <a:cs typeface="Arial"/>
              </a:rPr>
              <a:t>Non-constant, </a:t>
            </a:r>
            <a:r>
              <a:rPr sz="2400" dirty="0">
                <a:solidFill>
                  <a:srgbClr val="336600"/>
                </a:solidFill>
                <a:latin typeface="Arial"/>
                <a:cs typeface="Arial"/>
              </a:rPr>
              <a:t>bounded, </a:t>
            </a:r>
            <a:r>
              <a:rPr sz="2400" spc="-5" dirty="0">
                <a:solidFill>
                  <a:srgbClr val="336600"/>
                </a:solidFill>
                <a:latin typeface="Arial"/>
                <a:cs typeface="Arial"/>
              </a:rPr>
              <a:t>monotonic </a:t>
            </a:r>
            <a:r>
              <a:rPr sz="2400" dirty="0">
                <a:solidFill>
                  <a:srgbClr val="336600"/>
                </a:solidFill>
                <a:latin typeface="Arial"/>
                <a:cs typeface="Arial"/>
              </a:rPr>
              <a:t>increasing</a:t>
            </a:r>
            <a:r>
              <a:rPr sz="2400" spc="5" dirty="0">
                <a:solidFill>
                  <a:srgbClr val="336600"/>
                </a:solidFill>
                <a:latin typeface="Arial"/>
                <a:cs typeface="Arial"/>
              </a:rPr>
              <a:t> </a:t>
            </a:r>
            <a:r>
              <a:rPr sz="2400" spc="-5" dirty="0">
                <a:solidFill>
                  <a:srgbClr val="336600"/>
                </a:solidFill>
                <a:latin typeface="Arial"/>
                <a:cs typeface="Arial"/>
              </a:rPr>
              <a:t>function</a:t>
            </a:r>
            <a:endParaRPr sz="2400" dirty="0">
              <a:latin typeface="Arial"/>
              <a:cs typeface="Arial"/>
            </a:endParaRPr>
          </a:p>
          <a:p>
            <a:pPr marL="38100">
              <a:lnSpc>
                <a:spcPct val="100000"/>
              </a:lnSpc>
              <a:spcBef>
                <a:spcPts val="715"/>
              </a:spcBef>
            </a:pPr>
            <a:r>
              <a:rPr sz="2800" spc="5" dirty="0">
                <a:latin typeface="Calibri"/>
                <a:cs typeface="Calibri"/>
              </a:rPr>
              <a:t>– </a:t>
            </a:r>
            <a:r>
              <a:rPr sz="2800" i="1" spc="215" dirty="0">
                <a:latin typeface="Calibri"/>
                <a:cs typeface="Calibri"/>
              </a:rPr>
              <a:t>I</a:t>
            </a:r>
            <a:r>
              <a:rPr sz="2775" i="1" spc="322" baseline="-21021" dirty="0">
                <a:latin typeface="Calibri"/>
                <a:cs typeface="Calibri"/>
              </a:rPr>
              <a:t>m </a:t>
            </a:r>
            <a:r>
              <a:rPr sz="2800" dirty="0">
                <a:solidFill>
                  <a:srgbClr val="3333CC"/>
                </a:solidFill>
                <a:latin typeface="Arial"/>
                <a:cs typeface="Arial"/>
              </a:rPr>
              <a:t>is </a:t>
            </a:r>
            <a:r>
              <a:rPr sz="2800" spc="-5" dirty="0">
                <a:solidFill>
                  <a:srgbClr val="3333CC"/>
                </a:solidFill>
                <a:latin typeface="Arial"/>
                <a:cs typeface="Arial"/>
              </a:rPr>
              <a:t>the </a:t>
            </a:r>
            <a:r>
              <a:rPr sz="2800" dirty="0">
                <a:solidFill>
                  <a:srgbClr val="3333CC"/>
                </a:solidFill>
                <a:latin typeface="Arial"/>
                <a:cs typeface="Arial"/>
              </a:rPr>
              <a:t>unit hypercube </a:t>
            </a:r>
            <a:r>
              <a:rPr sz="2800" spc="-10" dirty="0">
                <a:latin typeface="Calibri"/>
                <a:cs typeface="Calibri"/>
              </a:rPr>
              <a:t>[0,1]</a:t>
            </a:r>
            <a:r>
              <a:rPr sz="2775" i="1" spc="-15" baseline="25525" dirty="0">
                <a:latin typeface="Calibri"/>
                <a:cs typeface="Calibri"/>
              </a:rPr>
              <a:t>m </a:t>
            </a:r>
            <a:r>
              <a:rPr sz="2400" spc="30" dirty="0">
                <a:solidFill>
                  <a:srgbClr val="660066"/>
                </a:solidFill>
                <a:latin typeface="Arial"/>
                <a:cs typeface="Arial"/>
              </a:rPr>
              <a:t>(</a:t>
            </a:r>
            <a:r>
              <a:rPr sz="2400" i="1" spc="30" dirty="0">
                <a:latin typeface="Calibri"/>
                <a:cs typeface="Calibri"/>
              </a:rPr>
              <a:t>m </a:t>
            </a:r>
            <a:r>
              <a:rPr sz="2400" i="1" spc="-5" dirty="0">
                <a:solidFill>
                  <a:srgbClr val="660066"/>
                </a:solidFill>
                <a:latin typeface="Arial"/>
                <a:cs typeface="Arial"/>
              </a:rPr>
              <a:t>inputs, </a:t>
            </a:r>
            <a:r>
              <a:rPr sz="2400" i="1" dirty="0">
                <a:solidFill>
                  <a:srgbClr val="660066"/>
                </a:solidFill>
                <a:latin typeface="Arial"/>
                <a:cs typeface="Arial"/>
              </a:rPr>
              <a:t>values in </a:t>
            </a:r>
            <a:r>
              <a:rPr sz="2400" spc="-25" dirty="0">
                <a:latin typeface="Calibri"/>
                <a:cs typeface="Calibri"/>
              </a:rPr>
              <a:t>[0,1]</a:t>
            </a:r>
            <a:r>
              <a:rPr sz="2400" spc="-20" dirty="0">
                <a:latin typeface="Calibri"/>
                <a:cs typeface="Calibri"/>
              </a:rPr>
              <a:t> </a:t>
            </a:r>
            <a:r>
              <a:rPr sz="2400" dirty="0">
                <a:solidFill>
                  <a:srgbClr val="660066"/>
                </a:solidFill>
                <a:latin typeface="Arial"/>
                <a:cs typeface="Arial"/>
              </a:rPr>
              <a:t>)</a:t>
            </a:r>
            <a:endParaRPr sz="2400" dirty="0">
              <a:latin typeface="Arial"/>
              <a:cs typeface="Arial"/>
            </a:endParaRPr>
          </a:p>
          <a:p>
            <a:pPr marL="323850" indent="-285750">
              <a:lnSpc>
                <a:spcPct val="100000"/>
              </a:lnSpc>
              <a:spcBef>
                <a:spcPts val="640"/>
              </a:spcBef>
              <a:buChar char="–"/>
              <a:tabLst>
                <a:tab pos="323850" algn="l"/>
              </a:tabLst>
            </a:pPr>
            <a:r>
              <a:rPr sz="2800" dirty="0">
                <a:solidFill>
                  <a:srgbClr val="3333CC"/>
                </a:solidFill>
                <a:latin typeface="Arial"/>
                <a:cs typeface="Arial"/>
              </a:rPr>
              <a:t>Space of </a:t>
            </a:r>
            <a:r>
              <a:rPr sz="2800" spc="-5" dirty="0">
                <a:solidFill>
                  <a:srgbClr val="3333CC"/>
                </a:solidFill>
                <a:latin typeface="Arial"/>
                <a:cs typeface="Arial"/>
              </a:rPr>
              <a:t>continuous functions </a:t>
            </a:r>
            <a:r>
              <a:rPr sz="2800" dirty="0">
                <a:solidFill>
                  <a:srgbClr val="3333CC"/>
                </a:solidFill>
                <a:latin typeface="Arial"/>
                <a:cs typeface="Arial"/>
              </a:rPr>
              <a:t>on </a:t>
            </a:r>
            <a:r>
              <a:rPr sz="2800" i="1" spc="215" dirty="0">
                <a:latin typeface="Calibri"/>
                <a:cs typeface="Calibri"/>
              </a:rPr>
              <a:t>I</a:t>
            </a:r>
            <a:r>
              <a:rPr sz="2775" i="1" spc="322" baseline="-21021" dirty="0">
                <a:latin typeface="Calibri"/>
                <a:cs typeface="Calibri"/>
              </a:rPr>
              <a:t>m </a:t>
            </a:r>
            <a:r>
              <a:rPr sz="2800" dirty="0">
                <a:solidFill>
                  <a:srgbClr val="3333CC"/>
                </a:solidFill>
                <a:latin typeface="Arial"/>
                <a:cs typeface="Arial"/>
              </a:rPr>
              <a:t>is</a:t>
            </a:r>
            <a:r>
              <a:rPr sz="2800" spc="125" dirty="0">
                <a:solidFill>
                  <a:srgbClr val="3333CC"/>
                </a:solidFill>
                <a:latin typeface="Arial"/>
                <a:cs typeface="Arial"/>
              </a:rPr>
              <a:t> </a:t>
            </a:r>
            <a:r>
              <a:rPr sz="2800" i="1" spc="290" dirty="0">
                <a:latin typeface="Calibri"/>
                <a:cs typeface="Calibri"/>
              </a:rPr>
              <a:t>C</a:t>
            </a:r>
            <a:r>
              <a:rPr sz="2800" spc="290" dirty="0">
                <a:latin typeface="Calibri"/>
                <a:cs typeface="Calibri"/>
              </a:rPr>
              <a:t>(</a:t>
            </a:r>
            <a:r>
              <a:rPr sz="2800" i="1" spc="290" dirty="0">
                <a:latin typeface="Calibri"/>
                <a:cs typeface="Calibri"/>
              </a:rPr>
              <a:t>I</a:t>
            </a:r>
            <a:r>
              <a:rPr sz="2775" i="1" spc="434" baseline="-21021" dirty="0">
                <a:latin typeface="Calibri"/>
                <a:cs typeface="Calibri"/>
              </a:rPr>
              <a:t>m</a:t>
            </a:r>
            <a:r>
              <a:rPr sz="2800" spc="290" dirty="0">
                <a:latin typeface="Calibri"/>
                <a:cs typeface="Calibri"/>
              </a:rPr>
              <a:t>)</a:t>
            </a:r>
            <a:endParaRPr sz="2800" dirty="0">
              <a:latin typeface="Calibri"/>
              <a:cs typeface="Calibri"/>
            </a:endParaRPr>
          </a:p>
          <a:p>
            <a:pPr marL="723900" marR="167005" lvl="1" indent="-228600">
              <a:lnSpc>
                <a:spcPct val="101499"/>
              </a:lnSpc>
              <a:spcBef>
                <a:spcPts val="505"/>
              </a:spcBef>
              <a:buChar char="•"/>
              <a:tabLst>
                <a:tab pos="723900" algn="l"/>
              </a:tabLst>
            </a:pPr>
            <a:r>
              <a:rPr sz="2400" spc="-5" dirty="0">
                <a:solidFill>
                  <a:srgbClr val="336600"/>
                </a:solidFill>
                <a:latin typeface="Arial"/>
                <a:cs typeface="Arial"/>
              </a:rPr>
              <a:t>Then, </a:t>
            </a:r>
            <a:r>
              <a:rPr sz="2400" dirty="0">
                <a:solidFill>
                  <a:srgbClr val="336600"/>
                </a:solidFill>
                <a:latin typeface="Arial"/>
                <a:cs typeface="Arial"/>
              </a:rPr>
              <a:t>given any </a:t>
            </a:r>
            <a:r>
              <a:rPr sz="2400" spc="-5" dirty="0">
                <a:solidFill>
                  <a:srgbClr val="336600"/>
                </a:solidFill>
                <a:latin typeface="Arial"/>
                <a:cs typeface="Arial"/>
              </a:rPr>
              <a:t>function </a:t>
            </a:r>
            <a:r>
              <a:rPr sz="2400" i="1" dirty="0">
                <a:latin typeface="Calibri"/>
                <a:cs typeface="Calibri"/>
              </a:rPr>
              <a:t>f </a:t>
            </a:r>
            <a:r>
              <a:rPr sz="2400" dirty="0">
                <a:latin typeface="MS PGothic"/>
                <a:cs typeface="MS PGothic"/>
              </a:rPr>
              <a:t>∈ </a:t>
            </a:r>
            <a:r>
              <a:rPr sz="2400" i="1" spc="245" dirty="0">
                <a:latin typeface="Calibri"/>
                <a:cs typeface="Calibri"/>
              </a:rPr>
              <a:t>C</a:t>
            </a:r>
            <a:r>
              <a:rPr sz="2400" spc="245" dirty="0">
                <a:latin typeface="Calibri"/>
                <a:cs typeface="Calibri"/>
              </a:rPr>
              <a:t>(</a:t>
            </a:r>
            <a:r>
              <a:rPr sz="2400" i="1" spc="245" dirty="0">
                <a:latin typeface="Calibri"/>
                <a:cs typeface="Calibri"/>
              </a:rPr>
              <a:t>I</a:t>
            </a:r>
            <a:r>
              <a:rPr sz="2400" i="1" spc="367" baseline="-20833" dirty="0">
                <a:latin typeface="Calibri"/>
                <a:cs typeface="Calibri"/>
              </a:rPr>
              <a:t>m</a:t>
            </a:r>
            <a:r>
              <a:rPr sz="2400" spc="245" dirty="0">
                <a:latin typeface="Calibri"/>
                <a:cs typeface="Calibri"/>
              </a:rPr>
              <a:t>) </a:t>
            </a:r>
            <a:r>
              <a:rPr sz="2400" dirty="0">
                <a:solidFill>
                  <a:srgbClr val="336600"/>
                </a:solidFill>
                <a:latin typeface="Arial"/>
                <a:cs typeface="Arial"/>
              </a:rPr>
              <a:t>and </a:t>
            </a:r>
            <a:r>
              <a:rPr sz="2400" spc="160" dirty="0">
                <a:latin typeface="Times New Roman"/>
                <a:cs typeface="Times New Roman"/>
              </a:rPr>
              <a:t>ε</a:t>
            </a:r>
            <a:r>
              <a:rPr sz="2400" spc="160" dirty="0">
                <a:latin typeface="Calibri"/>
                <a:cs typeface="Calibri"/>
              </a:rPr>
              <a:t>&gt;0</a:t>
            </a:r>
            <a:r>
              <a:rPr sz="2400" spc="160" dirty="0">
                <a:solidFill>
                  <a:srgbClr val="660066"/>
                </a:solidFill>
                <a:latin typeface="Arial"/>
                <a:cs typeface="Arial"/>
              </a:rPr>
              <a:t>, </a:t>
            </a:r>
            <a:r>
              <a:rPr sz="2400" spc="-5" dirty="0">
                <a:solidFill>
                  <a:srgbClr val="336600"/>
                </a:solidFill>
                <a:latin typeface="Arial"/>
                <a:cs typeface="Arial"/>
              </a:rPr>
              <a:t>there exists  </a:t>
            </a:r>
            <a:r>
              <a:rPr sz="2400" dirty="0">
                <a:solidFill>
                  <a:srgbClr val="336600"/>
                </a:solidFill>
                <a:latin typeface="Arial"/>
                <a:cs typeface="Arial"/>
              </a:rPr>
              <a:t>an </a:t>
            </a:r>
            <a:r>
              <a:rPr sz="2400" spc="-5" dirty="0">
                <a:solidFill>
                  <a:srgbClr val="336600"/>
                </a:solidFill>
                <a:latin typeface="Arial"/>
                <a:cs typeface="Arial"/>
              </a:rPr>
              <a:t>integer </a:t>
            </a:r>
            <a:r>
              <a:rPr sz="2400" i="1" spc="114" dirty="0">
                <a:latin typeface="Calibri"/>
                <a:cs typeface="Calibri"/>
              </a:rPr>
              <a:t>N</a:t>
            </a:r>
            <a:r>
              <a:rPr sz="2400" spc="114" dirty="0">
                <a:solidFill>
                  <a:srgbClr val="660066"/>
                </a:solidFill>
                <a:latin typeface="Arial"/>
                <a:cs typeface="Arial"/>
              </a:rPr>
              <a:t>, </a:t>
            </a:r>
            <a:r>
              <a:rPr sz="2400" i="1" dirty="0">
                <a:solidFill>
                  <a:srgbClr val="660066"/>
                </a:solidFill>
                <a:latin typeface="Arial"/>
                <a:cs typeface="Arial"/>
              </a:rPr>
              <a:t>(no. of</a:t>
            </a:r>
            <a:r>
              <a:rPr sz="2400" i="1" spc="-130" dirty="0">
                <a:solidFill>
                  <a:srgbClr val="660066"/>
                </a:solidFill>
                <a:latin typeface="Arial"/>
                <a:cs typeface="Arial"/>
              </a:rPr>
              <a:t> </a:t>
            </a:r>
            <a:r>
              <a:rPr sz="2400" i="1" spc="-5" dirty="0">
                <a:solidFill>
                  <a:srgbClr val="660066"/>
                </a:solidFill>
                <a:latin typeface="Arial"/>
                <a:cs typeface="Arial"/>
              </a:rPr>
              <a:t>outputs)</a:t>
            </a:r>
            <a:endParaRPr sz="2400" dirty="0">
              <a:latin typeface="Arial"/>
              <a:cs typeface="Arial"/>
            </a:endParaRPr>
          </a:p>
          <a:p>
            <a:pPr marL="723900" lvl="1" indent="-228600">
              <a:lnSpc>
                <a:spcPct val="100000"/>
              </a:lnSpc>
              <a:spcBef>
                <a:spcPts val="595"/>
              </a:spcBef>
              <a:buChar char="•"/>
              <a:tabLst>
                <a:tab pos="723900" algn="l"/>
              </a:tabLst>
            </a:pPr>
            <a:r>
              <a:rPr sz="2400" dirty="0">
                <a:solidFill>
                  <a:srgbClr val="336600"/>
                </a:solidFill>
                <a:latin typeface="Arial"/>
                <a:cs typeface="Arial"/>
              </a:rPr>
              <a:t>real </a:t>
            </a:r>
            <a:r>
              <a:rPr sz="2400" spc="-5" dirty="0">
                <a:solidFill>
                  <a:srgbClr val="336600"/>
                </a:solidFill>
                <a:latin typeface="Arial"/>
                <a:cs typeface="Arial"/>
              </a:rPr>
              <a:t>constants </a:t>
            </a:r>
            <a:r>
              <a:rPr sz="2400" i="1" spc="55" dirty="0">
                <a:latin typeface="Calibri"/>
                <a:cs typeface="Calibri"/>
              </a:rPr>
              <a:t>v</a:t>
            </a:r>
            <a:r>
              <a:rPr sz="2400" i="1" spc="82" baseline="-20833" dirty="0">
                <a:latin typeface="Calibri"/>
                <a:cs typeface="Calibri"/>
              </a:rPr>
              <a:t>i</a:t>
            </a:r>
            <a:r>
              <a:rPr sz="2400" i="1" spc="55" dirty="0">
                <a:latin typeface="Calibri"/>
                <a:cs typeface="Calibri"/>
              </a:rPr>
              <a:t>,b</a:t>
            </a:r>
            <a:r>
              <a:rPr sz="2400" i="1" spc="82" baseline="-20833" dirty="0">
                <a:latin typeface="Calibri"/>
                <a:cs typeface="Calibri"/>
              </a:rPr>
              <a:t>i </a:t>
            </a:r>
            <a:r>
              <a:rPr sz="2400" dirty="0">
                <a:latin typeface="MS PGothic"/>
                <a:cs typeface="MS PGothic"/>
              </a:rPr>
              <a:t>∈ </a:t>
            </a:r>
            <a:r>
              <a:rPr sz="2400" i="1" spc="254" dirty="0">
                <a:latin typeface="Calibri"/>
                <a:cs typeface="Calibri"/>
              </a:rPr>
              <a:t>R</a:t>
            </a:r>
            <a:r>
              <a:rPr sz="2400" spc="254" dirty="0">
                <a:latin typeface="Calibri"/>
                <a:cs typeface="Calibri"/>
              </a:rPr>
              <a:t>, </a:t>
            </a:r>
            <a:r>
              <a:rPr sz="2400" i="1" spc="-5" dirty="0">
                <a:solidFill>
                  <a:srgbClr val="660066"/>
                </a:solidFill>
                <a:latin typeface="Arial"/>
                <a:cs typeface="Arial"/>
              </a:rPr>
              <a:t>(output weights, </a:t>
            </a:r>
            <a:r>
              <a:rPr sz="2400" i="1" dirty="0">
                <a:solidFill>
                  <a:srgbClr val="660066"/>
                </a:solidFill>
                <a:latin typeface="Arial"/>
                <a:cs typeface="Arial"/>
              </a:rPr>
              <a:t>input</a:t>
            </a:r>
            <a:r>
              <a:rPr sz="2400" i="1" spc="30" dirty="0">
                <a:solidFill>
                  <a:srgbClr val="660066"/>
                </a:solidFill>
                <a:latin typeface="Arial"/>
                <a:cs typeface="Arial"/>
              </a:rPr>
              <a:t> </a:t>
            </a:r>
            <a:r>
              <a:rPr sz="2400" i="1" dirty="0">
                <a:solidFill>
                  <a:srgbClr val="660066"/>
                </a:solidFill>
                <a:latin typeface="Arial"/>
                <a:cs typeface="Arial"/>
              </a:rPr>
              <a:t>bias)</a:t>
            </a:r>
            <a:endParaRPr sz="2400" dirty="0">
              <a:latin typeface="Arial"/>
              <a:cs typeface="Arial"/>
            </a:endParaRPr>
          </a:p>
          <a:p>
            <a:pPr marL="723900" lvl="1" indent="-228600">
              <a:lnSpc>
                <a:spcPct val="100000"/>
              </a:lnSpc>
              <a:spcBef>
                <a:spcPts val="520"/>
              </a:spcBef>
              <a:buChar char="•"/>
              <a:tabLst>
                <a:tab pos="723900" algn="l"/>
              </a:tabLst>
            </a:pPr>
            <a:r>
              <a:rPr sz="2400" dirty="0">
                <a:solidFill>
                  <a:srgbClr val="336600"/>
                </a:solidFill>
                <a:latin typeface="Arial"/>
                <a:cs typeface="Arial"/>
              </a:rPr>
              <a:t>real </a:t>
            </a:r>
            <a:r>
              <a:rPr sz="2400" spc="-5" dirty="0">
                <a:solidFill>
                  <a:srgbClr val="336600"/>
                </a:solidFill>
                <a:latin typeface="Arial"/>
                <a:cs typeface="Arial"/>
              </a:rPr>
              <a:t>vectors </a:t>
            </a:r>
            <a:r>
              <a:rPr sz="2400" spc="105" dirty="0">
                <a:latin typeface="Calibri"/>
                <a:cs typeface="Calibri"/>
              </a:rPr>
              <a:t>w</a:t>
            </a:r>
            <a:r>
              <a:rPr sz="2400" i="1" spc="157" baseline="-20833" dirty="0">
                <a:latin typeface="Calibri"/>
                <a:cs typeface="Calibri"/>
              </a:rPr>
              <a:t>i</a:t>
            </a:r>
            <a:r>
              <a:rPr sz="2400" spc="105" dirty="0">
                <a:latin typeface="MS PGothic"/>
                <a:cs typeface="MS PGothic"/>
              </a:rPr>
              <a:t>∈</a:t>
            </a:r>
            <a:r>
              <a:rPr sz="2400" i="1" spc="105" dirty="0">
                <a:latin typeface="Calibri"/>
                <a:cs typeface="Calibri"/>
              </a:rPr>
              <a:t>R</a:t>
            </a:r>
            <a:r>
              <a:rPr sz="2400" i="1" spc="157" baseline="24305" dirty="0">
                <a:latin typeface="Calibri"/>
                <a:cs typeface="Calibri"/>
              </a:rPr>
              <a:t>m</a:t>
            </a:r>
            <a:r>
              <a:rPr sz="2400" spc="105" dirty="0">
                <a:solidFill>
                  <a:srgbClr val="660066"/>
                </a:solidFill>
                <a:latin typeface="Arial"/>
                <a:cs typeface="Arial"/>
              </a:rPr>
              <a:t>, </a:t>
            </a:r>
            <a:r>
              <a:rPr sz="2400" i="1" spc="185" dirty="0">
                <a:latin typeface="Calibri"/>
                <a:cs typeface="Calibri"/>
              </a:rPr>
              <a:t>i </a:t>
            </a:r>
            <a:r>
              <a:rPr sz="2400" spc="240" dirty="0">
                <a:latin typeface="Calibri"/>
                <a:cs typeface="Calibri"/>
              </a:rPr>
              <a:t>=1, </a:t>
            </a:r>
            <a:r>
              <a:rPr sz="2400" dirty="0">
                <a:latin typeface="MS PGothic"/>
                <a:cs typeface="MS PGothic"/>
              </a:rPr>
              <a:t>⋯ </a:t>
            </a:r>
            <a:r>
              <a:rPr sz="2400" spc="100" dirty="0">
                <a:latin typeface="Calibri"/>
                <a:cs typeface="Calibri"/>
              </a:rPr>
              <a:t>,</a:t>
            </a:r>
            <a:r>
              <a:rPr sz="2400" i="1" spc="100" dirty="0">
                <a:latin typeface="Calibri"/>
                <a:cs typeface="Calibri"/>
              </a:rPr>
              <a:t>N</a:t>
            </a:r>
            <a:r>
              <a:rPr sz="2400" spc="100" dirty="0">
                <a:solidFill>
                  <a:srgbClr val="660066"/>
                </a:solidFill>
                <a:latin typeface="Arial"/>
                <a:cs typeface="Arial"/>
              </a:rPr>
              <a:t>, </a:t>
            </a:r>
            <a:r>
              <a:rPr sz="2400" i="1" dirty="0">
                <a:solidFill>
                  <a:srgbClr val="660066"/>
                </a:solidFill>
                <a:latin typeface="Arial"/>
                <a:cs typeface="Arial"/>
              </a:rPr>
              <a:t>(input</a:t>
            </a:r>
            <a:r>
              <a:rPr sz="2400" i="1" spc="-70" dirty="0">
                <a:solidFill>
                  <a:srgbClr val="660066"/>
                </a:solidFill>
                <a:latin typeface="Arial"/>
                <a:cs typeface="Arial"/>
              </a:rPr>
              <a:t> </a:t>
            </a:r>
            <a:r>
              <a:rPr sz="2400" i="1" spc="-5" dirty="0">
                <a:solidFill>
                  <a:srgbClr val="660066"/>
                </a:solidFill>
                <a:latin typeface="Arial"/>
                <a:cs typeface="Arial"/>
              </a:rPr>
              <a:t>weights)</a:t>
            </a:r>
            <a:endParaRPr sz="2400" dirty="0">
              <a:latin typeface="Arial"/>
              <a:cs typeface="Arial"/>
            </a:endParaRPr>
          </a:p>
          <a:p>
            <a:pPr marL="723900" lvl="1" indent="-228600">
              <a:lnSpc>
                <a:spcPct val="100000"/>
              </a:lnSpc>
              <a:spcBef>
                <a:spcPts val="620"/>
              </a:spcBef>
              <a:buChar char="•"/>
              <a:tabLst>
                <a:tab pos="723900" algn="l"/>
              </a:tabLst>
            </a:pPr>
            <a:r>
              <a:rPr sz="2400" dirty="0">
                <a:solidFill>
                  <a:srgbClr val="336600"/>
                </a:solidFill>
                <a:latin typeface="Arial"/>
                <a:cs typeface="Arial"/>
              </a:rPr>
              <a:t>such </a:t>
            </a:r>
            <a:r>
              <a:rPr sz="2400" spc="-5" dirty="0">
                <a:solidFill>
                  <a:srgbClr val="336600"/>
                </a:solidFill>
                <a:latin typeface="Arial"/>
                <a:cs typeface="Arial"/>
              </a:rPr>
              <a:t>that </a:t>
            </a:r>
            <a:r>
              <a:rPr sz="2400" dirty="0">
                <a:solidFill>
                  <a:srgbClr val="336600"/>
                </a:solidFill>
                <a:latin typeface="Arial"/>
                <a:cs typeface="Arial"/>
              </a:rPr>
              <a:t>we may</a:t>
            </a:r>
            <a:r>
              <a:rPr sz="2400" spc="-10" dirty="0">
                <a:solidFill>
                  <a:srgbClr val="336600"/>
                </a:solidFill>
                <a:latin typeface="Arial"/>
                <a:cs typeface="Arial"/>
              </a:rPr>
              <a:t> </a:t>
            </a:r>
            <a:r>
              <a:rPr sz="2400" spc="-5" dirty="0">
                <a:solidFill>
                  <a:srgbClr val="336600"/>
                </a:solidFill>
                <a:latin typeface="Arial"/>
                <a:cs typeface="Arial"/>
              </a:rPr>
              <a:t>define:</a:t>
            </a:r>
            <a:endParaRPr lang="en-US" sz="2400" spc="-5" dirty="0">
              <a:solidFill>
                <a:srgbClr val="336600"/>
              </a:solidFill>
              <a:latin typeface="Arial"/>
              <a:cs typeface="Arial"/>
            </a:endParaRPr>
          </a:p>
          <a:p>
            <a:pPr marL="723900" lvl="1" indent="-228600">
              <a:lnSpc>
                <a:spcPct val="100000"/>
              </a:lnSpc>
              <a:spcBef>
                <a:spcPts val="620"/>
              </a:spcBef>
              <a:buChar char="•"/>
              <a:tabLst>
                <a:tab pos="723900" algn="l"/>
              </a:tabLst>
            </a:pPr>
            <a:endParaRPr sz="2400" dirty="0">
              <a:latin typeface="Arial"/>
              <a:cs typeface="Arial"/>
            </a:endParaRPr>
          </a:p>
          <a:p>
            <a:pPr marL="1409700">
              <a:lnSpc>
                <a:spcPts val="1080"/>
              </a:lnSpc>
              <a:spcBef>
                <a:spcPts val="520"/>
              </a:spcBef>
              <a:tabLst>
                <a:tab pos="4479290" algn="l"/>
              </a:tabLst>
            </a:pPr>
            <a:r>
              <a:rPr sz="2400" i="1" spc="235" dirty="0">
                <a:latin typeface="Calibri"/>
                <a:cs typeface="Calibri"/>
              </a:rPr>
              <a:t>F</a:t>
            </a:r>
            <a:r>
              <a:rPr sz="2400" spc="235" dirty="0">
                <a:latin typeface="Calibri"/>
                <a:cs typeface="Calibri"/>
              </a:rPr>
              <a:t>(</a:t>
            </a:r>
            <a:r>
              <a:rPr sz="2400" i="1" spc="235" dirty="0">
                <a:latin typeface="Calibri"/>
                <a:cs typeface="Calibri"/>
              </a:rPr>
              <a:t>x</a:t>
            </a:r>
            <a:r>
              <a:rPr sz="2400" spc="235" dirty="0">
                <a:latin typeface="Calibri"/>
                <a:cs typeface="Calibri"/>
              </a:rPr>
              <a:t>) </a:t>
            </a:r>
            <a:r>
              <a:rPr sz="2400" spc="670" dirty="0">
                <a:latin typeface="Calibri"/>
                <a:cs typeface="Calibri"/>
              </a:rPr>
              <a:t>=</a:t>
            </a:r>
            <a:r>
              <a:rPr sz="2400" spc="295" dirty="0">
                <a:latin typeface="Calibri"/>
                <a:cs typeface="Calibri"/>
              </a:rPr>
              <a:t> </a:t>
            </a:r>
            <a:r>
              <a:rPr sz="2400" spc="190" dirty="0">
                <a:latin typeface="Calibri"/>
                <a:cs typeface="Calibri"/>
              </a:rPr>
              <a:t>∑</a:t>
            </a:r>
            <a:r>
              <a:rPr sz="2400" i="1" spc="284" baseline="-20833" dirty="0">
                <a:latin typeface="Calibri"/>
                <a:cs typeface="Calibri"/>
              </a:rPr>
              <a:t>i</a:t>
            </a:r>
            <a:r>
              <a:rPr sz="2400" spc="284" baseline="-20833" dirty="0">
                <a:latin typeface="Calibri"/>
                <a:cs typeface="Calibri"/>
              </a:rPr>
              <a:t>=1,..</a:t>
            </a:r>
            <a:r>
              <a:rPr sz="2400" i="1" spc="284" baseline="-20833" dirty="0">
                <a:latin typeface="Calibri"/>
                <a:cs typeface="Calibri"/>
              </a:rPr>
              <a:t>N</a:t>
            </a:r>
            <a:r>
              <a:rPr sz="2400" i="1" spc="675" baseline="-20833" dirty="0">
                <a:latin typeface="Calibri"/>
                <a:cs typeface="Calibri"/>
              </a:rPr>
              <a:t> </a:t>
            </a:r>
            <a:r>
              <a:rPr sz="2400" i="1" spc="80" dirty="0">
                <a:latin typeface="Calibri"/>
                <a:cs typeface="Calibri"/>
              </a:rPr>
              <a:t>v</a:t>
            </a:r>
            <a:r>
              <a:rPr sz="2400" i="1" spc="120" baseline="-20833" dirty="0">
                <a:latin typeface="Calibri"/>
                <a:cs typeface="Calibri"/>
              </a:rPr>
              <a:t>i</a:t>
            </a:r>
            <a:r>
              <a:rPr sz="2400" spc="80" dirty="0">
                <a:latin typeface="MS PGothic"/>
                <a:cs typeface="MS PGothic"/>
              </a:rPr>
              <a:t>φ</a:t>
            </a:r>
            <a:r>
              <a:rPr sz="2400" spc="80" dirty="0">
                <a:latin typeface="Calibri"/>
                <a:cs typeface="Calibri"/>
              </a:rPr>
              <a:t>(w</a:t>
            </a:r>
            <a:r>
              <a:rPr sz="2400" i="1" spc="120" baseline="-20833" dirty="0">
                <a:latin typeface="Calibri"/>
                <a:cs typeface="Calibri"/>
              </a:rPr>
              <a:t>i	</a:t>
            </a:r>
            <a:r>
              <a:rPr sz="2400" i="1" spc="185" dirty="0">
                <a:latin typeface="Calibri"/>
                <a:cs typeface="Calibri"/>
              </a:rPr>
              <a:t>x</a:t>
            </a:r>
            <a:r>
              <a:rPr sz="2400" spc="185" dirty="0">
                <a:latin typeface="Calibri"/>
                <a:cs typeface="Calibri"/>
              </a:rPr>
              <a:t>+</a:t>
            </a:r>
            <a:r>
              <a:rPr sz="2400" i="1" spc="185" dirty="0">
                <a:latin typeface="Calibri"/>
                <a:cs typeface="Calibri"/>
              </a:rPr>
              <a:t>b</a:t>
            </a:r>
            <a:r>
              <a:rPr sz="2400" i="1" spc="277" baseline="-20833" dirty="0">
                <a:latin typeface="Calibri"/>
                <a:cs typeface="Calibri"/>
              </a:rPr>
              <a:t>i</a:t>
            </a:r>
            <a:r>
              <a:rPr sz="2400" spc="185" dirty="0">
                <a:latin typeface="Calibri"/>
                <a:cs typeface="Calibri"/>
              </a:rPr>
              <a:t>) </a:t>
            </a:r>
            <a:r>
              <a:rPr sz="2400" dirty="0">
                <a:solidFill>
                  <a:srgbClr val="336600"/>
                </a:solidFill>
                <a:latin typeface="Arial"/>
                <a:cs typeface="Arial"/>
              </a:rPr>
              <a:t>as an </a:t>
            </a:r>
            <a:r>
              <a:rPr sz="2400" spc="-5" dirty="0">
                <a:solidFill>
                  <a:srgbClr val="336600"/>
                </a:solidFill>
                <a:latin typeface="Arial"/>
                <a:cs typeface="Arial"/>
              </a:rPr>
              <a:t>approximation </a:t>
            </a:r>
            <a:r>
              <a:rPr sz="2400" dirty="0">
                <a:solidFill>
                  <a:srgbClr val="336600"/>
                </a:solidFill>
                <a:latin typeface="Arial"/>
                <a:cs typeface="Arial"/>
              </a:rPr>
              <a:t>of</a:t>
            </a:r>
            <a:r>
              <a:rPr sz="2400" spc="50" dirty="0">
                <a:solidFill>
                  <a:srgbClr val="336600"/>
                </a:solidFill>
                <a:latin typeface="Arial"/>
                <a:cs typeface="Arial"/>
              </a:rPr>
              <a:t> </a:t>
            </a:r>
            <a:r>
              <a:rPr sz="2400" i="1" dirty="0">
                <a:latin typeface="Calibri"/>
                <a:cs typeface="Calibri"/>
              </a:rPr>
              <a:t>f</a:t>
            </a:r>
            <a:endParaRPr sz="2400" dirty="0">
              <a:latin typeface="Calibri"/>
              <a:cs typeface="Calibri"/>
            </a:endParaRPr>
          </a:p>
          <a:p>
            <a:pPr marL="227329" algn="ctr">
              <a:lnSpc>
                <a:spcPts val="919"/>
              </a:lnSpc>
            </a:pPr>
            <a:r>
              <a:rPr sz="1600" spc="375" dirty="0">
                <a:latin typeface="Calibri"/>
                <a:cs typeface="Calibri"/>
              </a:rPr>
              <a:t>T</a:t>
            </a:r>
            <a:endParaRPr sz="1600" dirty="0">
              <a:latin typeface="Calibri"/>
              <a:cs typeface="Calibri"/>
            </a:endParaRPr>
          </a:p>
          <a:p>
            <a:pPr marL="833755">
              <a:lnSpc>
                <a:spcPct val="100000"/>
              </a:lnSpc>
              <a:spcBef>
                <a:spcPts val="1500"/>
              </a:spcBef>
              <a:tabLst>
                <a:tab pos="2011680" algn="l"/>
              </a:tabLst>
            </a:pPr>
            <a:r>
              <a:rPr sz="2400" dirty="0">
                <a:solidFill>
                  <a:srgbClr val="336600"/>
                </a:solidFill>
                <a:latin typeface="Arial"/>
                <a:cs typeface="Arial"/>
              </a:rPr>
              <a:t>where</a:t>
            </a:r>
            <a:r>
              <a:rPr sz="2400" spc="-5" dirty="0">
                <a:solidFill>
                  <a:srgbClr val="336600"/>
                </a:solidFill>
                <a:latin typeface="Arial"/>
                <a:cs typeface="Arial"/>
              </a:rPr>
              <a:t> </a:t>
            </a:r>
            <a:r>
              <a:rPr sz="2400" i="1" dirty="0">
                <a:latin typeface="Calibri"/>
                <a:cs typeface="Calibri"/>
              </a:rPr>
              <a:t>f	</a:t>
            </a:r>
            <a:r>
              <a:rPr sz="2400" dirty="0">
                <a:solidFill>
                  <a:srgbClr val="336600"/>
                </a:solidFill>
                <a:latin typeface="Arial"/>
                <a:cs typeface="Arial"/>
              </a:rPr>
              <a:t>is independent of </a:t>
            </a:r>
            <a:r>
              <a:rPr sz="2400" spc="10" dirty="0">
                <a:latin typeface="MS PGothic"/>
                <a:cs typeface="MS PGothic"/>
              </a:rPr>
              <a:t>φ</a:t>
            </a:r>
            <a:r>
              <a:rPr sz="2400" spc="10" dirty="0">
                <a:latin typeface="Calibri"/>
                <a:cs typeface="Calibri"/>
              </a:rPr>
              <a:t>;</a:t>
            </a:r>
            <a:r>
              <a:rPr sz="2400" spc="229" dirty="0">
                <a:latin typeface="Calibri"/>
                <a:cs typeface="Calibri"/>
              </a:rPr>
              <a:t> </a:t>
            </a:r>
            <a:r>
              <a:rPr sz="2400" dirty="0">
                <a:solidFill>
                  <a:srgbClr val="336600"/>
                </a:solidFill>
                <a:latin typeface="Arial"/>
                <a:cs typeface="Arial"/>
              </a:rPr>
              <a:t>i.e.,</a:t>
            </a:r>
            <a:endParaRPr sz="2400" dirty="0">
              <a:latin typeface="Arial"/>
              <a:cs typeface="Arial"/>
            </a:endParaRPr>
          </a:p>
        </p:txBody>
      </p:sp>
      <p:sp>
        <p:nvSpPr>
          <p:cNvPr id="6" name="object 6"/>
          <p:cNvSpPr txBox="1"/>
          <p:nvPr/>
        </p:nvSpPr>
        <p:spPr>
          <a:xfrm>
            <a:off x="2007235" y="6513946"/>
            <a:ext cx="6678930" cy="914400"/>
          </a:xfrm>
          <a:prstGeom prst="rect">
            <a:avLst/>
          </a:prstGeom>
        </p:spPr>
        <p:txBody>
          <a:bodyPr vert="horz" wrap="square" lIns="0" tIns="91440" rIns="0" bIns="0" rtlCol="0">
            <a:spAutoFit/>
          </a:bodyPr>
          <a:lstStyle/>
          <a:p>
            <a:pPr marL="650240">
              <a:lnSpc>
                <a:spcPct val="100000"/>
              </a:lnSpc>
              <a:spcBef>
                <a:spcPts val="720"/>
              </a:spcBef>
            </a:pPr>
            <a:r>
              <a:rPr sz="2400" spc="70" dirty="0">
                <a:latin typeface="Calibri"/>
                <a:cs typeface="Calibri"/>
              </a:rPr>
              <a:t>|</a:t>
            </a:r>
            <a:r>
              <a:rPr sz="2400" i="1" spc="70" dirty="0">
                <a:latin typeface="Calibri"/>
                <a:cs typeface="Calibri"/>
              </a:rPr>
              <a:t>F</a:t>
            </a:r>
            <a:r>
              <a:rPr sz="2400" spc="70" dirty="0">
                <a:latin typeface="Calibri"/>
                <a:cs typeface="Calibri"/>
              </a:rPr>
              <a:t>(</a:t>
            </a:r>
            <a:r>
              <a:rPr sz="2400" i="1" spc="70" dirty="0">
                <a:latin typeface="Calibri"/>
                <a:cs typeface="Calibri"/>
              </a:rPr>
              <a:t>x</a:t>
            </a:r>
            <a:r>
              <a:rPr sz="2400" spc="70" dirty="0">
                <a:latin typeface="Calibri"/>
                <a:cs typeface="Calibri"/>
              </a:rPr>
              <a:t>)</a:t>
            </a:r>
            <a:r>
              <a:rPr sz="2400" spc="70" dirty="0">
                <a:latin typeface="MS PGothic"/>
                <a:cs typeface="MS PGothic"/>
              </a:rPr>
              <a:t>−</a:t>
            </a:r>
            <a:r>
              <a:rPr sz="2400" i="1" spc="70" dirty="0">
                <a:latin typeface="Calibri"/>
                <a:cs typeface="Calibri"/>
              </a:rPr>
              <a:t>f </a:t>
            </a:r>
            <a:r>
              <a:rPr sz="2400" spc="75" dirty="0">
                <a:latin typeface="Calibri"/>
                <a:cs typeface="Calibri"/>
              </a:rPr>
              <a:t>(</a:t>
            </a:r>
            <a:r>
              <a:rPr sz="2400" i="1" spc="75" dirty="0">
                <a:latin typeface="Calibri"/>
                <a:cs typeface="Calibri"/>
              </a:rPr>
              <a:t>x</a:t>
            </a:r>
            <a:r>
              <a:rPr sz="2400" spc="75" dirty="0">
                <a:latin typeface="Calibri"/>
                <a:cs typeface="Calibri"/>
              </a:rPr>
              <a:t>)|&lt;</a:t>
            </a:r>
            <a:r>
              <a:rPr sz="2400" spc="75" dirty="0">
                <a:latin typeface="MS PGothic"/>
                <a:cs typeface="MS PGothic"/>
              </a:rPr>
              <a:t>ε</a:t>
            </a:r>
            <a:r>
              <a:rPr sz="2400" spc="75" dirty="0">
                <a:solidFill>
                  <a:srgbClr val="336600"/>
                </a:solidFill>
                <a:latin typeface="Arial"/>
                <a:cs typeface="Arial"/>
              </a:rPr>
              <a:t>for </a:t>
            </a:r>
            <a:r>
              <a:rPr sz="2400" spc="-5" dirty="0">
                <a:solidFill>
                  <a:srgbClr val="336600"/>
                </a:solidFill>
                <a:latin typeface="Arial"/>
                <a:cs typeface="Arial"/>
              </a:rPr>
              <a:t>all </a:t>
            </a:r>
            <a:r>
              <a:rPr sz="2400" i="1" spc="70" dirty="0">
                <a:latin typeface="Calibri"/>
                <a:cs typeface="Calibri"/>
              </a:rPr>
              <a:t>x </a:t>
            </a:r>
            <a:r>
              <a:rPr sz="2400" dirty="0">
                <a:latin typeface="MS PGothic"/>
                <a:cs typeface="MS PGothic"/>
              </a:rPr>
              <a:t>∈</a:t>
            </a:r>
            <a:r>
              <a:rPr sz="2400" spc="355" dirty="0">
                <a:latin typeface="MS PGothic"/>
                <a:cs typeface="MS PGothic"/>
              </a:rPr>
              <a:t> </a:t>
            </a:r>
            <a:r>
              <a:rPr sz="2400" i="1" spc="180" dirty="0">
                <a:latin typeface="Calibri"/>
                <a:cs typeface="Calibri"/>
              </a:rPr>
              <a:t>I</a:t>
            </a:r>
            <a:r>
              <a:rPr sz="2400" i="1" spc="270" baseline="-20833" dirty="0">
                <a:latin typeface="Calibri"/>
                <a:cs typeface="Calibri"/>
              </a:rPr>
              <a:t>m</a:t>
            </a:r>
            <a:endParaRPr sz="2400" baseline="-20833" dirty="0">
              <a:latin typeface="Calibri"/>
              <a:cs typeface="Calibri"/>
            </a:endParaRPr>
          </a:p>
          <a:p>
            <a:pPr marL="38100">
              <a:lnSpc>
                <a:spcPct val="100000"/>
              </a:lnSpc>
              <a:spcBef>
                <a:spcPts val="620"/>
              </a:spcBef>
            </a:pPr>
            <a:r>
              <a:rPr sz="2400" i="1" spc="-5" dirty="0">
                <a:solidFill>
                  <a:srgbClr val="336600"/>
                </a:solidFill>
                <a:latin typeface="Arial"/>
                <a:cs typeface="Arial"/>
              </a:rPr>
              <a:t>i.e., </a:t>
            </a:r>
            <a:r>
              <a:rPr sz="2400" spc="-5" dirty="0">
                <a:solidFill>
                  <a:srgbClr val="336600"/>
                </a:solidFill>
                <a:latin typeface="Arial"/>
                <a:cs typeface="Arial"/>
              </a:rPr>
              <a:t>functions </a:t>
            </a:r>
            <a:r>
              <a:rPr sz="2400" dirty="0">
                <a:solidFill>
                  <a:srgbClr val="336600"/>
                </a:solidFill>
                <a:latin typeface="Arial"/>
                <a:cs typeface="Arial"/>
              </a:rPr>
              <a:t>of </a:t>
            </a:r>
            <a:r>
              <a:rPr sz="2400" spc="-5" dirty="0">
                <a:solidFill>
                  <a:srgbClr val="336600"/>
                </a:solidFill>
                <a:latin typeface="Arial"/>
                <a:cs typeface="Arial"/>
              </a:rPr>
              <a:t>the form </a:t>
            </a:r>
            <a:r>
              <a:rPr sz="2400" i="1" spc="235" dirty="0">
                <a:latin typeface="Calibri"/>
                <a:cs typeface="Calibri"/>
              </a:rPr>
              <a:t>F</a:t>
            </a:r>
            <a:r>
              <a:rPr sz="2400" spc="235" dirty="0">
                <a:latin typeface="Calibri"/>
                <a:cs typeface="Calibri"/>
              </a:rPr>
              <a:t>(</a:t>
            </a:r>
            <a:r>
              <a:rPr sz="2400" i="1" spc="235" dirty="0">
                <a:latin typeface="Calibri"/>
                <a:cs typeface="Calibri"/>
              </a:rPr>
              <a:t>x</a:t>
            </a:r>
            <a:r>
              <a:rPr sz="2400" spc="235" dirty="0">
                <a:latin typeface="Calibri"/>
                <a:cs typeface="Calibri"/>
              </a:rPr>
              <a:t>) </a:t>
            </a:r>
            <a:r>
              <a:rPr sz="2400" dirty="0">
                <a:solidFill>
                  <a:srgbClr val="336600"/>
                </a:solidFill>
                <a:latin typeface="Arial"/>
                <a:cs typeface="Arial"/>
              </a:rPr>
              <a:t>are dense in</a:t>
            </a:r>
            <a:r>
              <a:rPr sz="2400" spc="10" dirty="0">
                <a:solidFill>
                  <a:srgbClr val="336600"/>
                </a:solidFill>
                <a:latin typeface="Arial"/>
                <a:cs typeface="Arial"/>
              </a:rPr>
              <a:t> </a:t>
            </a:r>
            <a:r>
              <a:rPr sz="2400" i="1" spc="245" dirty="0">
                <a:latin typeface="Calibri"/>
                <a:cs typeface="Calibri"/>
              </a:rPr>
              <a:t>C</a:t>
            </a:r>
            <a:r>
              <a:rPr sz="2400" spc="245" dirty="0">
                <a:latin typeface="Calibri"/>
                <a:cs typeface="Calibri"/>
              </a:rPr>
              <a:t>(</a:t>
            </a:r>
            <a:r>
              <a:rPr sz="2400" i="1" spc="245" dirty="0">
                <a:latin typeface="Calibri"/>
                <a:cs typeface="Calibri"/>
              </a:rPr>
              <a:t>I</a:t>
            </a:r>
            <a:r>
              <a:rPr sz="2400" i="1" spc="367" baseline="-20833" dirty="0">
                <a:latin typeface="Calibri"/>
                <a:cs typeface="Calibri"/>
              </a:rPr>
              <a:t>m</a:t>
            </a:r>
            <a:r>
              <a:rPr sz="2400" spc="245" dirty="0">
                <a:latin typeface="Calibri"/>
                <a:cs typeface="Calibri"/>
              </a:rPr>
              <a:t>)</a:t>
            </a:r>
            <a:endParaRPr sz="2400" dirty="0">
              <a:latin typeface="Calibri"/>
              <a:cs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341928" y="602818"/>
            <a:ext cx="5709920" cy="695960"/>
          </a:xfrm>
          <a:prstGeom prst="rect">
            <a:avLst/>
          </a:prstGeom>
        </p:spPr>
        <p:txBody>
          <a:bodyPr vert="horz" wrap="square" lIns="0" tIns="12700" rIns="0" bIns="0" rtlCol="0">
            <a:spAutoFit/>
          </a:bodyPr>
          <a:lstStyle/>
          <a:p>
            <a:pPr marL="12700">
              <a:lnSpc>
                <a:spcPct val="100000"/>
              </a:lnSpc>
              <a:spcBef>
                <a:spcPts val="100"/>
              </a:spcBef>
              <a:tabLst>
                <a:tab pos="2839085" algn="l"/>
              </a:tabLst>
            </a:pPr>
            <a:r>
              <a:rPr spc="-5" dirty="0"/>
              <a:t>Implication	</a:t>
            </a:r>
            <a:r>
              <a:rPr dirty="0"/>
              <a:t>of</a:t>
            </a:r>
            <a:r>
              <a:rPr spc="-70" dirty="0"/>
              <a:t> </a:t>
            </a:r>
            <a:r>
              <a:rPr lang="en-US" spc="-5" dirty="0"/>
              <a:t>UPT</a:t>
            </a:r>
            <a:endParaRPr spc="-5" dirty="0"/>
          </a:p>
        </p:txBody>
      </p:sp>
      <p:sp>
        <p:nvSpPr>
          <p:cNvPr id="5" name="object 5"/>
          <p:cNvSpPr txBox="1"/>
          <p:nvPr/>
        </p:nvSpPr>
        <p:spPr>
          <a:xfrm>
            <a:off x="1233978" y="1448954"/>
            <a:ext cx="7959090" cy="5470600"/>
          </a:xfrm>
          <a:prstGeom prst="rect">
            <a:avLst/>
          </a:prstGeom>
        </p:spPr>
        <p:txBody>
          <a:bodyPr vert="horz" wrap="square" lIns="0" tIns="13335" rIns="0" bIns="0" rtlCol="0">
            <a:spAutoFit/>
          </a:bodyPr>
          <a:lstStyle/>
          <a:p>
            <a:pPr marL="354965" marR="5080" indent="-342900">
              <a:lnSpc>
                <a:spcPct val="99800"/>
              </a:lnSpc>
              <a:spcBef>
                <a:spcPts val="105"/>
              </a:spcBef>
              <a:buChar char="•"/>
              <a:tabLst>
                <a:tab pos="354965" algn="l"/>
                <a:tab pos="355600" algn="l"/>
              </a:tabLst>
            </a:pPr>
            <a:r>
              <a:rPr sz="3200" dirty="0">
                <a:solidFill>
                  <a:srgbClr val="3333CC"/>
                </a:solidFill>
                <a:latin typeface="Arial"/>
                <a:cs typeface="Arial"/>
              </a:rPr>
              <a:t>A </a:t>
            </a:r>
            <a:r>
              <a:rPr sz="3200" spc="-5" dirty="0">
                <a:solidFill>
                  <a:srgbClr val="3333CC"/>
                </a:solidFill>
                <a:latin typeface="Arial"/>
                <a:cs typeface="Arial"/>
              </a:rPr>
              <a:t>feedforward network with </a:t>
            </a:r>
            <a:r>
              <a:rPr sz="3200" dirty="0">
                <a:solidFill>
                  <a:srgbClr val="3333CC"/>
                </a:solidFill>
                <a:latin typeface="Arial"/>
                <a:cs typeface="Arial"/>
              </a:rPr>
              <a:t>a linear </a:t>
            </a:r>
            <a:r>
              <a:rPr sz="3200" spc="-5" dirty="0">
                <a:solidFill>
                  <a:srgbClr val="3333CC"/>
                </a:solidFill>
                <a:latin typeface="Arial"/>
                <a:cs typeface="Arial"/>
              </a:rPr>
              <a:t>output  </a:t>
            </a:r>
            <a:r>
              <a:rPr sz="3200" dirty="0">
                <a:solidFill>
                  <a:srgbClr val="3333CC"/>
                </a:solidFill>
                <a:latin typeface="Arial"/>
                <a:cs typeface="Arial"/>
              </a:rPr>
              <a:t>layer and at least one hidden layer </a:t>
            </a:r>
            <a:r>
              <a:rPr sz="3200" spc="-5" dirty="0">
                <a:solidFill>
                  <a:srgbClr val="3333CC"/>
                </a:solidFill>
                <a:latin typeface="Arial"/>
                <a:cs typeface="Arial"/>
              </a:rPr>
              <a:t>with  </a:t>
            </a:r>
            <a:r>
              <a:rPr sz="3200" dirty="0">
                <a:solidFill>
                  <a:srgbClr val="3333CC"/>
                </a:solidFill>
                <a:latin typeface="Arial"/>
                <a:cs typeface="Arial"/>
              </a:rPr>
              <a:t>any “squashing” </a:t>
            </a:r>
            <a:r>
              <a:rPr sz="3200" spc="-5" dirty="0">
                <a:solidFill>
                  <a:srgbClr val="3333CC"/>
                </a:solidFill>
                <a:latin typeface="Arial"/>
                <a:cs typeface="Arial"/>
              </a:rPr>
              <a:t>activation function </a:t>
            </a:r>
            <a:r>
              <a:rPr sz="3200" dirty="0">
                <a:solidFill>
                  <a:srgbClr val="3333CC"/>
                </a:solidFill>
                <a:latin typeface="Arial"/>
                <a:cs typeface="Arial"/>
              </a:rPr>
              <a:t>(such  as </a:t>
            </a:r>
            <a:r>
              <a:rPr sz="3200" spc="-5" dirty="0">
                <a:solidFill>
                  <a:srgbClr val="3333CC"/>
                </a:solidFill>
                <a:latin typeface="Arial"/>
                <a:cs typeface="Arial"/>
              </a:rPr>
              <a:t>logistic </a:t>
            </a:r>
            <a:r>
              <a:rPr sz="3200" dirty="0">
                <a:solidFill>
                  <a:srgbClr val="3333CC"/>
                </a:solidFill>
                <a:latin typeface="Arial"/>
                <a:cs typeface="Arial"/>
              </a:rPr>
              <a:t>sigmoid) can</a:t>
            </a:r>
            <a:r>
              <a:rPr sz="3200" spc="-15" dirty="0">
                <a:solidFill>
                  <a:srgbClr val="3333CC"/>
                </a:solidFill>
                <a:latin typeface="Arial"/>
                <a:cs typeface="Arial"/>
              </a:rPr>
              <a:t> </a:t>
            </a:r>
            <a:r>
              <a:rPr sz="3200" spc="-5" dirty="0">
                <a:solidFill>
                  <a:srgbClr val="3333CC"/>
                </a:solidFill>
                <a:latin typeface="Arial"/>
                <a:cs typeface="Arial"/>
              </a:rPr>
              <a:t>approximate:</a:t>
            </a:r>
            <a:endParaRPr sz="3200" dirty="0">
              <a:latin typeface="Arial"/>
              <a:cs typeface="Arial"/>
            </a:endParaRPr>
          </a:p>
          <a:p>
            <a:pPr marL="748665" marR="849630" lvl="1" indent="-279400">
              <a:lnSpc>
                <a:spcPts val="3329"/>
              </a:lnSpc>
              <a:spcBef>
                <a:spcPts val="770"/>
              </a:spcBef>
              <a:buChar char="–"/>
              <a:tabLst>
                <a:tab pos="755650" algn="l"/>
              </a:tabLst>
            </a:pPr>
            <a:r>
              <a:rPr sz="2800" dirty="0">
                <a:solidFill>
                  <a:srgbClr val="336600"/>
                </a:solidFill>
                <a:latin typeface="Arial"/>
                <a:cs typeface="Arial"/>
              </a:rPr>
              <a:t>Any Borel measurable </a:t>
            </a:r>
            <a:r>
              <a:rPr sz="2800" spc="-5" dirty="0">
                <a:solidFill>
                  <a:srgbClr val="336600"/>
                </a:solidFill>
                <a:latin typeface="Arial"/>
                <a:cs typeface="Arial"/>
              </a:rPr>
              <a:t>function from</a:t>
            </a:r>
            <a:r>
              <a:rPr sz="2800" spc="-60" dirty="0">
                <a:solidFill>
                  <a:srgbClr val="336600"/>
                </a:solidFill>
                <a:latin typeface="Arial"/>
                <a:cs typeface="Arial"/>
              </a:rPr>
              <a:t> </a:t>
            </a:r>
            <a:r>
              <a:rPr sz="2800" dirty="0">
                <a:solidFill>
                  <a:srgbClr val="336600"/>
                </a:solidFill>
                <a:latin typeface="Arial"/>
                <a:cs typeface="Arial"/>
              </a:rPr>
              <a:t>one  </a:t>
            </a:r>
            <a:r>
              <a:rPr sz="2800" spc="-5" dirty="0">
                <a:solidFill>
                  <a:srgbClr val="336600"/>
                </a:solidFill>
                <a:latin typeface="Arial"/>
                <a:cs typeface="Arial"/>
              </a:rPr>
              <a:t>finite-dimensional </a:t>
            </a:r>
            <a:r>
              <a:rPr sz="2800" dirty="0">
                <a:solidFill>
                  <a:srgbClr val="336600"/>
                </a:solidFill>
                <a:latin typeface="Arial"/>
                <a:cs typeface="Arial"/>
              </a:rPr>
              <a:t>space </a:t>
            </a:r>
            <a:r>
              <a:rPr sz="2800" spc="-5" dirty="0">
                <a:solidFill>
                  <a:srgbClr val="336600"/>
                </a:solidFill>
                <a:latin typeface="Arial"/>
                <a:cs typeface="Arial"/>
              </a:rPr>
              <a:t>to</a:t>
            </a:r>
            <a:r>
              <a:rPr sz="2800" spc="5" dirty="0">
                <a:solidFill>
                  <a:srgbClr val="336600"/>
                </a:solidFill>
                <a:latin typeface="Arial"/>
                <a:cs typeface="Arial"/>
              </a:rPr>
              <a:t> </a:t>
            </a:r>
            <a:r>
              <a:rPr sz="2800" spc="-5" dirty="0">
                <a:solidFill>
                  <a:srgbClr val="336600"/>
                </a:solidFill>
                <a:latin typeface="Arial"/>
                <a:cs typeface="Arial"/>
              </a:rPr>
              <a:t>another</a:t>
            </a:r>
            <a:endParaRPr sz="2800" dirty="0">
              <a:latin typeface="Arial"/>
              <a:cs typeface="Arial"/>
            </a:endParaRPr>
          </a:p>
          <a:p>
            <a:pPr marL="755650" lvl="1" indent="-286385">
              <a:lnSpc>
                <a:spcPct val="100000"/>
              </a:lnSpc>
              <a:spcBef>
                <a:spcPts val="605"/>
              </a:spcBef>
              <a:buChar char="–"/>
              <a:tabLst>
                <a:tab pos="755650" algn="l"/>
              </a:tabLst>
            </a:pPr>
            <a:r>
              <a:rPr sz="2800" spc="-5" dirty="0">
                <a:solidFill>
                  <a:srgbClr val="336600"/>
                </a:solidFill>
                <a:latin typeface="Arial"/>
                <a:cs typeface="Arial"/>
              </a:rPr>
              <a:t>With </a:t>
            </a:r>
            <a:r>
              <a:rPr sz="2800" dirty="0">
                <a:solidFill>
                  <a:srgbClr val="336600"/>
                </a:solidFill>
                <a:latin typeface="Arial"/>
                <a:cs typeface="Arial"/>
              </a:rPr>
              <a:t>any desired non-zero amount of</a:t>
            </a:r>
            <a:r>
              <a:rPr sz="2800" spc="-60" dirty="0">
                <a:solidFill>
                  <a:srgbClr val="336600"/>
                </a:solidFill>
                <a:latin typeface="Arial"/>
                <a:cs typeface="Arial"/>
              </a:rPr>
              <a:t> </a:t>
            </a:r>
            <a:r>
              <a:rPr sz="2800" dirty="0">
                <a:solidFill>
                  <a:srgbClr val="336600"/>
                </a:solidFill>
                <a:latin typeface="Arial"/>
                <a:cs typeface="Arial"/>
              </a:rPr>
              <a:t>error</a:t>
            </a:r>
            <a:endParaRPr sz="2800" dirty="0">
              <a:latin typeface="Arial"/>
              <a:cs typeface="Arial"/>
            </a:endParaRPr>
          </a:p>
          <a:p>
            <a:pPr marL="748665" marR="97790" lvl="1" indent="-279400">
              <a:lnSpc>
                <a:spcPct val="102000"/>
              </a:lnSpc>
              <a:spcBef>
                <a:spcPts val="570"/>
              </a:spcBef>
              <a:buChar char="–"/>
              <a:tabLst>
                <a:tab pos="755650" algn="l"/>
              </a:tabLst>
            </a:pPr>
            <a:r>
              <a:rPr sz="2800" dirty="0">
                <a:solidFill>
                  <a:srgbClr val="336600"/>
                </a:solidFill>
                <a:latin typeface="Arial"/>
                <a:cs typeface="Arial"/>
              </a:rPr>
              <a:t>Provided </a:t>
            </a:r>
            <a:r>
              <a:rPr sz="2800" spc="-5" dirty="0">
                <a:solidFill>
                  <a:srgbClr val="336600"/>
                </a:solidFill>
                <a:latin typeface="Arial"/>
                <a:cs typeface="Arial"/>
              </a:rPr>
              <a:t>the network </a:t>
            </a:r>
            <a:r>
              <a:rPr sz="2800" dirty="0">
                <a:solidFill>
                  <a:srgbClr val="336600"/>
                </a:solidFill>
                <a:latin typeface="Arial"/>
                <a:cs typeface="Arial"/>
              </a:rPr>
              <a:t>is given enough</a:t>
            </a:r>
            <a:r>
              <a:rPr sz="2800" spc="-60" dirty="0">
                <a:solidFill>
                  <a:srgbClr val="336600"/>
                </a:solidFill>
                <a:latin typeface="Arial"/>
                <a:cs typeface="Arial"/>
              </a:rPr>
              <a:t> </a:t>
            </a:r>
            <a:r>
              <a:rPr sz="2800" dirty="0">
                <a:solidFill>
                  <a:srgbClr val="336600"/>
                </a:solidFill>
                <a:latin typeface="Arial"/>
                <a:cs typeface="Arial"/>
              </a:rPr>
              <a:t>hidden  </a:t>
            </a:r>
            <a:r>
              <a:rPr sz="2800" spc="-5" dirty="0">
                <a:solidFill>
                  <a:srgbClr val="336600"/>
                </a:solidFill>
                <a:latin typeface="Arial"/>
                <a:cs typeface="Arial"/>
              </a:rPr>
              <a:t>units</a:t>
            </a:r>
            <a:endParaRPr sz="2800" dirty="0">
              <a:latin typeface="Arial"/>
              <a:cs typeface="Arial"/>
            </a:endParaRPr>
          </a:p>
          <a:p>
            <a:pPr marL="355600" indent="-342900">
              <a:lnSpc>
                <a:spcPct val="100000"/>
              </a:lnSpc>
              <a:spcBef>
                <a:spcPts val="710"/>
              </a:spcBef>
              <a:buChar char="•"/>
              <a:tabLst>
                <a:tab pos="354965" algn="l"/>
                <a:tab pos="355600" algn="l"/>
              </a:tabLst>
            </a:pPr>
            <a:r>
              <a:rPr sz="3200" spc="-5" dirty="0">
                <a:solidFill>
                  <a:srgbClr val="3333CC"/>
                </a:solidFill>
                <a:latin typeface="Arial"/>
                <a:cs typeface="Arial"/>
              </a:rPr>
              <a:t>The derivatives </a:t>
            </a:r>
            <a:r>
              <a:rPr sz="3200" dirty="0">
                <a:solidFill>
                  <a:srgbClr val="3333CC"/>
                </a:solidFill>
                <a:latin typeface="Arial"/>
                <a:cs typeface="Arial"/>
              </a:rPr>
              <a:t>of </a:t>
            </a:r>
            <a:r>
              <a:rPr sz="3200" spc="-5" dirty="0">
                <a:solidFill>
                  <a:srgbClr val="3333CC"/>
                </a:solidFill>
                <a:latin typeface="Arial"/>
                <a:cs typeface="Arial"/>
              </a:rPr>
              <a:t>the network </a:t>
            </a:r>
            <a:r>
              <a:rPr sz="3200" dirty="0">
                <a:solidFill>
                  <a:srgbClr val="3333CC"/>
                </a:solidFill>
                <a:latin typeface="Arial"/>
                <a:cs typeface="Arial"/>
              </a:rPr>
              <a:t>can also</a:t>
            </a:r>
            <a:r>
              <a:rPr lang="en-US" sz="3200" dirty="0">
                <a:solidFill>
                  <a:srgbClr val="3333CC"/>
                </a:solidFill>
                <a:latin typeface="Arial"/>
                <a:cs typeface="Arial"/>
              </a:rPr>
              <a:t> approximate derivates of the function</a:t>
            </a:r>
            <a:endParaRPr sz="3200" dirty="0">
              <a:latin typeface="Arial"/>
              <a:cs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54492" y="648854"/>
            <a:ext cx="5989320" cy="695960"/>
          </a:xfrm>
          <a:prstGeom prst="rect">
            <a:avLst/>
          </a:prstGeom>
        </p:spPr>
        <p:txBody>
          <a:bodyPr vert="horz" wrap="square" lIns="0" tIns="12700" rIns="0" bIns="0" rtlCol="0">
            <a:spAutoFit/>
          </a:bodyPr>
          <a:lstStyle/>
          <a:p>
            <a:pPr marL="12700">
              <a:lnSpc>
                <a:spcPct val="100000"/>
              </a:lnSpc>
              <a:spcBef>
                <a:spcPts val="100"/>
              </a:spcBef>
            </a:pPr>
            <a:r>
              <a:rPr spc="-5" dirty="0"/>
              <a:t>Applicability </a:t>
            </a:r>
            <a:r>
              <a:rPr dirty="0"/>
              <a:t>of</a:t>
            </a:r>
            <a:r>
              <a:rPr spc="-15" dirty="0"/>
              <a:t> </a:t>
            </a:r>
            <a:r>
              <a:rPr lang="en-US" spc="-5" dirty="0"/>
              <a:t>UPT</a:t>
            </a:r>
            <a:endParaRPr spc="-5" dirty="0"/>
          </a:p>
        </p:txBody>
      </p:sp>
      <p:sp>
        <p:nvSpPr>
          <p:cNvPr id="4" name="object 4"/>
          <p:cNvSpPr txBox="1"/>
          <p:nvPr/>
        </p:nvSpPr>
        <p:spPr>
          <a:xfrm>
            <a:off x="840278" y="1525154"/>
            <a:ext cx="8559800" cy="5799023"/>
          </a:xfrm>
          <a:prstGeom prst="rect">
            <a:avLst/>
          </a:prstGeom>
        </p:spPr>
        <p:txBody>
          <a:bodyPr vert="horz" wrap="square" lIns="0" tIns="33020" rIns="0" bIns="0" rtlCol="0">
            <a:spAutoFit/>
          </a:bodyPr>
          <a:lstStyle/>
          <a:p>
            <a:pPr marL="368300" marR="573405" indent="-342900">
              <a:lnSpc>
                <a:spcPts val="3800"/>
              </a:lnSpc>
              <a:spcBef>
                <a:spcPts val="260"/>
              </a:spcBef>
              <a:buChar char="•"/>
              <a:tabLst>
                <a:tab pos="367665" algn="l"/>
                <a:tab pos="368300" algn="l"/>
              </a:tabLst>
            </a:pPr>
            <a:r>
              <a:rPr sz="3200" dirty="0">
                <a:solidFill>
                  <a:srgbClr val="3333CC"/>
                </a:solidFill>
                <a:latin typeface="Arial"/>
                <a:cs typeface="Arial"/>
              </a:rPr>
              <a:t>Any </a:t>
            </a:r>
            <a:r>
              <a:rPr sz="3200" spc="-5" dirty="0">
                <a:solidFill>
                  <a:srgbClr val="3333CC"/>
                </a:solidFill>
                <a:latin typeface="Arial"/>
                <a:cs typeface="Arial"/>
              </a:rPr>
              <a:t>continuous function </a:t>
            </a:r>
            <a:r>
              <a:rPr sz="3200" dirty="0">
                <a:solidFill>
                  <a:srgbClr val="3333CC"/>
                </a:solidFill>
                <a:latin typeface="Arial"/>
                <a:cs typeface="Arial"/>
              </a:rPr>
              <a:t>on a closed and  bounded subset of </a:t>
            </a:r>
            <a:r>
              <a:rPr sz="3200" i="1" spc="355" dirty="0">
                <a:latin typeface="Calibri"/>
                <a:cs typeface="Calibri"/>
              </a:rPr>
              <a:t>R</a:t>
            </a:r>
            <a:r>
              <a:rPr sz="3150" i="1" spc="532" baseline="25132" dirty="0">
                <a:latin typeface="Calibri"/>
                <a:cs typeface="Calibri"/>
              </a:rPr>
              <a:t>n </a:t>
            </a:r>
            <a:r>
              <a:rPr sz="3200" dirty="0">
                <a:solidFill>
                  <a:srgbClr val="3333CC"/>
                </a:solidFill>
                <a:latin typeface="Arial"/>
                <a:cs typeface="Arial"/>
              </a:rPr>
              <a:t>is Borel</a:t>
            </a:r>
            <a:r>
              <a:rPr sz="3200" spc="-60" dirty="0">
                <a:solidFill>
                  <a:srgbClr val="3333CC"/>
                </a:solidFill>
                <a:latin typeface="Arial"/>
                <a:cs typeface="Arial"/>
              </a:rPr>
              <a:t> </a:t>
            </a:r>
            <a:r>
              <a:rPr sz="3200" dirty="0">
                <a:solidFill>
                  <a:srgbClr val="3333CC"/>
                </a:solidFill>
                <a:latin typeface="Arial"/>
                <a:cs typeface="Arial"/>
              </a:rPr>
              <a:t>measurable</a:t>
            </a:r>
            <a:endParaRPr sz="3200" dirty="0">
              <a:latin typeface="Arial"/>
              <a:cs typeface="Arial"/>
            </a:endParaRPr>
          </a:p>
          <a:p>
            <a:pPr marL="768350" lvl="1" indent="-286385">
              <a:lnSpc>
                <a:spcPct val="100000"/>
              </a:lnSpc>
              <a:spcBef>
                <a:spcPts val="509"/>
              </a:spcBef>
              <a:buChar char="–"/>
              <a:tabLst>
                <a:tab pos="768350" algn="l"/>
              </a:tabLst>
            </a:pPr>
            <a:r>
              <a:rPr sz="2800" spc="-5" dirty="0">
                <a:solidFill>
                  <a:srgbClr val="336600"/>
                </a:solidFill>
                <a:latin typeface="Arial"/>
                <a:cs typeface="Arial"/>
              </a:rPr>
              <a:t>Therefore approximated </a:t>
            </a:r>
            <a:r>
              <a:rPr sz="2800" dirty="0">
                <a:solidFill>
                  <a:srgbClr val="336600"/>
                </a:solidFill>
                <a:latin typeface="Arial"/>
                <a:cs typeface="Arial"/>
              </a:rPr>
              <a:t>by a neural</a:t>
            </a:r>
            <a:r>
              <a:rPr sz="2800" spc="10" dirty="0">
                <a:solidFill>
                  <a:srgbClr val="336600"/>
                </a:solidFill>
                <a:latin typeface="Arial"/>
                <a:cs typeface="Arial"/>
              </a:rPr>
              <a:t> </a:t>
            </a:r>
            <a:r>
              <a:rPr sz="2800" spc="-5" dirty="0">
                <a:solidFill>
                  <a:srgbClr val="336600"/>
                </a:solidFill>
                <a:latin typeface="Arial"/>
                <a:cs typeface="Arial"/>
              </a:rPr>
              <a:t>network</a:t>
            </a:r>
            <a:endParaRPr sz="2800" dirty="0">
              <a:latin typeface="Arial"/>
              <a:cs typeface="Arial"/>
            </a:endParaRPr>
          </a:p>
          <a:p>
            <a:pPr marL="368300" indent="-342900">
              <a:lnSpc>
                <a:spcPct val="100000"/>
              </a:lnSpc>
              <a:spcBef>
                <a:spcPts val="835"/>
              </a:spcBef>
              <a:buChar char="•"/>
              <a:tabLst>
                <a:tab pos="367665" algn="l"/>
                <a:tab pos="368300" algn="l"/>
              </a:tabLst>
            </a:pPr>
            <a:r>
              <a:rPr sz="3200" spc="-5" dirty="0">
                <a:solidFill>
                  <a:srgbClr val="3333CC"/>
                </a:solidFill>
                <a:latin typeface="Arial"/>
                <a:cs typeface="Arial"/>
              </a:rPr>
              <a:t>Discrete </a:t>
            </a:r>
            <a:r>
              <a:rPr sz="3200" dirty="0">
                <a:solidFill>
                  <a:srgbClr val="3333CC"/>
                </a:solidFill>
                <a:latin typeface="Arial"/>
                <a:cs typeface="Arial"/>
              </a:rPr>
              <a:t>case:</a:t>
            </a:r>
            <a:endParaRPr sz="3200" dirty="0">
              <a:latin typeface="Arial"/>
              <a:cs typeface="Arial"/>
            </a:endParaRPr>
          </a:p>
          <a:p>
            <a:pPr marL="761365" marR="752475" lvl="1" indent="-279400">
              <a:lnSpc>
                <a:spcPct val="100099"/>
              </a:lnSpc>
              <a:spcBef>
                <a:spcPts val="660"/>
              </a:spcBef>
              <a:buChar char="–"/>
              <a:tabLst>
                <a:tab pos="768350" algn="l"/>
              </a:tabLst>
            </a:pPr>
            <a:r>
              <a:rPr sz="2800" dirty="0">
                <a:solidFill>
                  <a:srgbClr val="336600"/>
                </a:solidFill>
                <a:latin typeface="Arial"/>
                <a:cs typeface="Arial"/>
              </a:rPr>
              <a:t>A neural </a:t>
            </a:r>
            <a:r>
              <a:rPr sz="2800" spc="-5" dirty="0">
                <a:solidFill>
                  <a:srgbClr val="336600"/>
                </a:solidFill>
                <a:latin typeface="Arial"/>
                <a:cs typeface="Arial"/>
              </a:rPr>
              <a:t>network </a:t>
            </a:r>
            <a:r>
              <a:rPr sz="2800" dirty="0">
                <a:solidFill>
                  <a:srgbClr val="336600"/>
                </a:solidFill>
                <a:latin typeface="Arial"/>
                <a:cs typeface="Arial"/>
              </a:rPr>
              <a:t>may also </a:t>
            </a:r>
            <a:r>
              <a:rPr sz="2800" spc="-5" dirty="0">
                <a:solidFill>
                  <a:srgbClr val="336600"/>
                </a:solidFill>
                <a:latin typeface="Arial"/>
                <a:cs typeface="Arial"/>
              </a:rPr>
              <a:t>approximate </a:t>
            </a:r>
            <a:r>
              <a:rPr sz="2800" dirty="0">
                <a:solidFill>
                  <a:srgbClr val="336600"/>
                </a:solidFill>
                <a:latin typeface="Arial"/>
                <a:cs typeface="Arial"/>
              </a:rPr>
              <a:t>any  </a:t>
            </a:r>
            <a:r>
              <a:rPr sz="2800" spc="-5" dirty="0">
                <a:solidFill>
                  <a:srgbClr val="336600"/>
                </a:solidFill>
                <a:latin typeface="Arial"/>
                <a:cs typeface="Arial"/>
              </a:rPr>
              <a:t>function </a:t>
            </a:r>
            <a:r>
              <a:rPr sz="2800" dirty="0">
                <a:solidFill>
                  <a:srgbClr val="336600"/>
                </a:solidFill>
                <a:latin typeface="Arial"/>
                <a:cs typeface="Arial"/>
              </a:rPr>
              <a:t>mapping </a:t>
            </a:r>
            <a:r>
              <a:rPr sz="2800" spc="-5" dirty="0">
                <a:solidFill>
                  <a:srgbClr val="336600"/>
                </a:solidFill>
                <a:latin typeface="Arial"/>
                <a:cs typeface="Arial"/>
              </a:rPr>
              <a:t>from </a:t>
            </a:r>
            <a:r>
              <a:rPr sz="2800" dirty="0">
                <a:solidFill>
                  <a:srgbClr val="336600"/>
                </a:solidFill>
                <a:latin typeface="Arial"/>
                <a:cs typeface="Arial"/>
              </a:rPr>
              <a:t>any </a:t>
            </a:r>
            <a:r>
              <a:rPr sz="2800" spc="-5" dirty="0">
                <a:solidFill>
                  <a:srgbClr val="336600"/>
                </a:solidFill>
                <a:latin typeface="Arial"/>
                <a:cs typeface="Arial"/>
              </a:rPr>
              <a:t>finite </a:t>
            </a:r>
            <a:r>
              <a:rPr sz="2800" dirty="0">
                <a:solidFill>
                  <a:srgbClr val="336600"/>
                </a:solidFill>
                <a:latin typeface="Arial"/>
                <a:cs typeface="Arial"/>
              </a:rPr>
              <a:t>dimensional  </a:t>
            </a:r>
            <a:r>
              <a:rPr sz="2800" spc="-5" dirty="0">
                <a:solidFill>
                  <a:srgbClr val="336600"/>
                </a:solidFill>
                <a:latin typeface="Arial"/>
                <a:cs typeface="Arial"/>
              </a:rPr>
              <a:t>discrete </a:t>
            </a:r>
            <a:r>
              <a:rPr sz="2800" dirty="0">
                <a:solidFill>
                  <a:srgbClr val="336600"/>
                </a:solidFill>
                <a:latin typeface="Arial"/>
                <a:cs typeface="Arial"/>
              </a:rPr>
              <a:t>space </a:t>
            </a:r>
            <a:r>
              <a:rPr sz="2800" spc="-5" dirty="0">
                <a:solidFill>
                  <a:srgbClr val="336600"/>
                </a:solidFill>
                <a:latin typeface="Arial"/>
                <a:cs typeface="Arial"/>
              </a:rPr>
              <a:t>to</a:t>
            </a:r>
            <a:r>
              <a:rPr sz="2800" dirty="0">
                <a:solidFill>
                  <a:srgbClr val="336600"/>
                </a:solidFill>
                <a:latin typeface="Arial"/>
                <a:cs typeface="Arial"/>
              </a:rPr>
              <a:t> </a:t>
            </a:r>
            <a:r>
              <a:rPr sz="2800" spc="-5" dirty="0">
                <a:solidFill>
                  <a:srgbClr val="336600"/>
                </a:solidFill>
                <a:latin typeface="Arial"/>
                <a:cs typeface="Arial"/>
              </a:rPr>
              <a:t>another</a:t>
            </a:r>
            <a:endParaRPr sz="2800" dirty="0">
              <a:latin typeface="Arial"/>
              <a:cs typeface="Arial"/>
            </a:endParaRPr>
          </a:p>
          <a:p>
            <a:pPr marL="368300" marR="73025" indent="-342900">
              <a:lnSpc>
                <a:spcPct val="100000"/>
              </a:lnSpc>
              <a:spcBef>
                <a:spcPts val="710"/>
              </a:spcBef>
              <a:buChar char="•"/>
              <a:tabLst>
                <a:tab pos="367665" algn="l"/>
                <a:tab pos="368300" algn="l"/>
              </a:tabLst>
            </a:pPr>
            <a:r>
              <a:rPr sz="3200" spc="-5" dirty="0">
                <a:solidFill>
                  <a:srgbClr val="3333CC"/>
                </a:solidFill>
                <a:latin typeface="Arial"/>
                <a:cs typeface="Arial"/>
              </a:rPr>
              <a:t>Original theorems </a:t>
            </a:r>
            <a:r>
              <a:rPr lang="en-US" sz="3200" spc="-5" dirty="0">
                <a:solidFill>
                  <a:srgbClr val="3333CC"/>
                </a:solidFill>
                <a:latin typeface="Arial"/>
                <a:cs typeface="Arial"/>
              </a:rPr>
              <a:t>were </a:t>
            </a:r>
            <a:r>
              <a:rPr sz="3200" spc="-5" dirty="0">
                <a:solidFill>
                  <a:srgbClr val="3333CC"/>
                </a:solidFill>
                <a:latin typeface="Arial"/>
                <a:cs typeface="Arial"/>
              </a:rPr>
              <a:t>for activations that  saturate for very negative/positive</a:t>
            </a:r>
            <a:r>
              <a:rPr sz="3200" spc="65" dirty="0">
                <a:solidFill>
                  <a:srgbClr val="3333CC"/>
                </a:solidFill>
                <a:latin typeface="Arial"/>
                <a:cs typeface="Arial"/>
              </a:rPr>
              <a:t> </a:t>
            </a:r>
            <a:r>
              <a:rPr sz="3200" spc="-5" dirty="0">
                <a:solidFill>
                  <a:srgbClr val="3333CC"/>
                </a:solidFill>
                <a:latin typeface="Arial"/>
                <a:cs typeface="Arial"/>
              </a:rPr>
              <a:t>arguments</a:t>
            </a:r>
            <a:endParaRPr sz="3200" dirty="0">
              <a:latin typeface="Arial"/>
              <a:cs typeface="Arial"/>
            </a:endParaRPr>
          </a:p>
          <a:p>
            <a:pPr marL="768350" lvl="1" indent="-286385">
              <a:lnSpc>
                <a:spcPct val="100000"/>
              </a:lnSpc>
              <a:spcBef>
                <a:spcPts val="725"/>
              </a:spcBef>
              <a:buChar char="–"/>
              <a:tabLst>
                <a:tab pos="768350" algn="l"/>
              </a:tabLst>
            </a:pPr>
            <a:r>
              <a:rPr lang="en-US" sz="2800" dirty="0">
                <a:solidFill>
                  <a:srgbClr val="336600"/>
                </a:solidFill>
                <a:latin typeface="Arial"/>
                <a:cs typeface="Arial"/>
              </a:rPr>
              <a:t>Now</a:t>
            </a:r>
            <a:r>
              <a:rPr sz="2800" dirty="0">
                <a:solidFill>
                  <a:srgbClr val="336600"/>
                </a:solidFill>
                <a:latin typeface="Arial"/>
                <a:cs typeface="Arial"/>
              </a:rPr>
              <a:t> proved </a:t>
            </a:r>
            <a:r>
              <a:rPr sz="2800" spc="-5" dirty="0">
                <a:solidFill>
                  <a:srgbClr val="336600"/>
                </a:solidFill>
                <a:latin typeface="Arial"/>
                <a:cs typeface="Arial"/>
              </a:rPr>
              <a:t>for</a:t>
            </a:r>
            <a:r>
              <a:rPr lang="en-US" sz="2800" spc="-5" dirty="0">
                <a:solidFill>
                  <a:srgbClr val="336600"/>
                </a:solidFill>
                <a:latin typeface="Arial"/>
                <a:cs typeface="Arial"/>
              </a:rPr>
              <a:t> a</a:t>
            </a:r>
            <a:r>
              <a:rPr sz="2800" spc="-5" dirty="0">
                <a:solidFill>
                  <a:srgbClr val="336600"/>
                </a:solidFill>
                <a:latin typeface="Arial"/>
                <a:cs typeface="Arial"/>
              </a:rPr>
              <a:t> </a:t>
            </a:r>
            <a:r>
              <a:rPr sz="2800" dirty="0">
                <a:solidFill>
                  <a:srgbClr val="336600"/>
                </a:solidFill>
                <a:latin typeface="Arial"/>
                <a:cs typeface="Arial"/>
              </a:rPr>
              <a:t>wider class</a:t>
            </a:r>
            <a:r>
              <a:rPr lang="en-US" sz="2800" dirty="0">
                <a:solidFill>
                  <a:srgbClr val="336600"/>
                </a:solidFill>
                <a:latin typeface="Arial"/>
                <a:cs typeface="Arial"/>
              </a:rPr>
              <a:t> of activation functions</a:t>
            </a:r>
            <a:r>
              <a:rPr sz="2800" dirty="0">
                <a:solidFill>
                  <a:srgbClr val="336600"/>
                </a:solidFill>
                <a:latin typeface="Arial"/>
                <a:cs typeface="Arial"/>
              </a:rPr>
              <a:t> including</a:t>
            </a:r>
            <a:r>
              <a:rPr sz="2800" spc="-50" dirty="0">
                <a:solidFill>
                  <a:srgbClr val="336600"/>
                </a:solidFill>
                <a:latin typeface="Arial"/>
                <a:cs typeface="Arial"/>
              </a:rPr>
              <a:t> </a:t>
            </a:r>
            <a:r>
              <a:rPr sz="2800" dirty="0">
                <a:solidFill>
                  <a:srgbClr val="336600"/>
                </a:solidFill>
                <a:latin typeface="Arial"/>
                <a:cs typeface="Arial"/>
              </a:rPr>
              <a:t>ReLU</a:t>
            </a:r>
            <a:endParaRPr sz="2800" dirty="0">
              <a:latin typeface="Arial"/>
              <a:cs typeface="Arial"/>
            </a:endParaRPr>
          </a:p>
          <a:p>
            <a:pPr marR="17780" algn="r">
              <a:lnSpc>
                <a:spcPct val="100000"/>
              </a:lnSpc>
              <a:spcBef>
                <a:spcPts val="640"/>
              </a:spcBef>
            </a:pPr>
            <a:endParaRPr sz="1400" dirty="0">
              <a:latin typeface="Arial"/>
              <a:cs typeface="Aria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87235" y="847293"/>
            <a:ext cx="5523865" cy="695960"/>
          </a:xfrm>
          <a:prstGeom prst="rect">
            <a:avLst/>
          </a:prstGeom>
        </p:spPr>
        <p:txBody>
          <a:bodyPr vert="horz" wrap="square" lIns="0" tIns="12700" rIns="0" bIns="0" rtlCol="0">
            <a:spAutoFit/>
          </a:bodyPr>
          <a:lstStyle/>
          <a:p>
            <a:pPr marL="12700">
              <a:lnSpc>
                <a:spcPct val="100000"/>
              </a:lnSpc>
              <a:spcBef>
                <a:spcPts val="100"/>
              </a:spcBef>
              <a:tabLst>
                <a:tab pos="3491229" algn="l"/>
              </a:tabLst>
            </a:pPr>
            <a:r>
              <a:rPr lang="en-US" spc="-5" dirty="0"/>
              <a:t>UPT</a:t>
            </a:r>
            <a:r>
              <a:rPr spc="10" dirty="0"/>
              <a:t> </a:t>
            </a:r>
            <a:r>
              <a:rPr dirty="0"/>
              <a:t>and</a:t>
            </a:r>
            <a:r>
              <a:rPr lang="en-US" dirty="0"/>
              <a:t> </a:t>
            </a:r>
            <a:r>
              <a:rPr spc="-5" dirty="0"/>
              <a:t>Training</a:t>
            </a:r>
          </a:p>
        </p:txBody>
      </p:sp>
      <p:sp>
        <p:nvSpPr>
          <p:cNvPr id="4" name="object 4"/>
          <p:cNvSpPr txBox="1"/>
          <p:nvPr/>
        </p:nvSpPr>
        <p:spPr>
          <a:xfrm>
            <a:off x="852978" y="1982354"/>
            <a:ext cx="9294322" cy="3098284"/>
          </a:xfrm>
          <a:prstGeom prst="rect">
            <a:avLst/>
          </a:prstGeom>
        </p:spPr>
        <p:txBody>
          <a:bodyPr vert="horz" wrap="square" lIns="0" tIns="33020" rIns="0" bIns="0" rtlCol="0">
            <a:spAutoFit/>
          </a:bodyPr>
          <a:lstStyle/>
          <a:p>
            <a:pPr marL="355600" marR="943610" indent="-342900">
              <a:lnSpc>
                <a:spcPts val="3800"/>
              </a:lnSpc>
              <a:spcBef>
                <a:spcPts val="260"/>
              </a:spcBef>
              <a:buChar char="•"/>
              <a:tabLst>
                <a:tab pos="354965" algn="l"/>
                <a:tab pos="355600" algn="l"/>
              </a:tabLst>
            </a:pPr>
            <a:r>
              <a:rPr sz="3200" spc="-5" dirty="0">
                <a:solidFill>
                  <a:srgbClr val="3333CC"/>
                </a:solidFill>
                <a:latin typeface="Arial"/>
                <a:cs typeface="Arial"/>
              </a:rPr>
              <a:t>Whatever function </a:t>
            </a:r>
            <a:r>
              <a:rPr lang="en-US" sz="3200" spc="-5" dirty="0">
                <a:solidFill>
                  <a:srgbClr val="3333CC"/>
                </a:solidFill>
                <a:latin typeface="Arial"/>
                <a:cs typeface="Arial"/>
              </a:rPr>
              <a:t>to</a:t>
            </a:r>
            <a:r>
              <a:rPr lang="en-US" sz="3200" dirty="0">
                <a:solidFill>
                  <a:srgbClr val="3333CC"/>
                </a:solidFill>
                <a:latin typeface="Arial"/>
                <a:cs typeface="Arial"/>
              </a:rPr>
              <a:t> be </a:t>
            </a:r>
            <a:r>
              <a:rPr sz="3200" dirty="0">
                <a:solidFill>
                  <a:srgbClr val="3333CC"/>
                </a:solidFill>
                <a:latin typeface="Arial"/>
                <a:cs typeface="Arial"/>
              </a:rPr>
              <a:t>learn</a:t>
            </a:r>
            <a:r>
              <a:rPr lang="en-US" sz="3200" dirty="0">
                <a:solidFill>
                  <a:srgbClr val="3333CC"/>
                </a:solidFill>
                <a:latin typeface="Arial"/>
                <a:cs typeface="Arial"/>
              </a:rPr>
              <a:t>ed</a:t>
            </a:r>
            <a:r>
              <a:rPr sz="3200" dirty="0">
                <a:solidFill>
                  <a:srgbClr val="3333CC"/>
                </a:solidFill>
                <a:latin typeface="Arial"/>
                <a:cs typeface="Arial"/>
              </a:rPr>
              <a:t>, a large MLP will be able </a:t>
            </a:r>
            <a:r>
              <a:rPr sz="3200" spc="-5" dirty="0">
                <a:solidFill>
                  <a:srgbClr val="3333CC"/>
                </a:solidFill>
                <a:latin typeface="Arial"/>
                <a:cs typeface="Arial"/>
              </a:rPr>
              <a:t>to </a:t>
            </a:r>
            <a:r>
              <a:rPr sz="3200" dirty="0">
                <a:solidFill>
                  <a:srgbClr val="3333CC"/>
                </a:solidFill>
                <a:latin typeface="Arial"/>
                <a:cs typeface="Arial"/>
              </a:rPr>
              <a:t>represent</a:t>
            </a:r>
            <a:r>
              <a:rPr sz="3200" spc="-45" dirty="0">
                <a:solidFill>
                  <a:srgbClr val="3333CC"/>
                </a:solidFill>
                <a:latin typeface="Arial"/>
                <a:cs typeface="Arial"/>
              </a:rPr>
              <a:t> </a:t>
            </a:r>
            <a:r>
              <a:rPr sz="3200" dirty="0">
                <a:solidFill>
                  <a:srgbClr val="3333CC"/>
                </a:solidFill>
                <a:latin typeface="Arial"/>
                <a:cs typeface="Arial"/>
              </a:rPr>
              <a:t>it</a:t>
            </a:r>
            <a:endParaRPr sz="3200" dirty="0">
              <a:latin typeface="Arial"/>
              <a:cs typeface="Arial"/>
            </a:endParaRPr>
          </a:p>
          <a:p>
            <a:pPr marL="355600" marR="1326515" indent="-342900">
              <a:lnSpc>
                <a:spcPct val="100000"/>
              </a:lnSpc>
              <a:spcBef>
                <a:spcPts val="605"/>
              </a:spcBef>
              <a:buChar char="•"/>
              <a:tabLst>
                <a:tab pos="354965" algn="l"/>
                <a:tab pos="355600" algn="l"/>
              </a:tabLst>
            </a:pPr>
            <a:r>
              <a:rPr lang="en-US" sz="3200" dirty="0">
                <a:solidFill>
                  <a:srgbClr val="3333CC"/>
                </a:solidFill>
                <a:latin typeface="Arial"/>
                <a:cs typeface="Arial"/>
              </a:rPr>
              <a:t>There </a:t>
            </a:r>
            <a:r>
              <a:rPr sz="3200" dirty="0">
                <a:solidFill>
                  <a:srgbClr val="3333CC"/>
                </a:solidFill>
                <a:latin typeface="Arial"/>
                <a:cs typeface="Arial"/>
              </a:rPr>
              <a:t>are no </a:t>
            </a:r>
            <a:r>
              <a:rPr sz="3200" spc="-5" dirty="0">
                <a:solidFill>
                  <a:srgbClr val="3333CC"/>
                </a:solidFill>
                <a:latin typeface="Arial"/>
                <a:cs typeface="Arial"/>
              </a:rPr>
              <a:t>guarantee</a:t>
            </a:r>
            <a:r>
              <a:rPr lang="en-US" sz="3200" spc="-5" dirty="0">
                <a:solidFill>
                  <a:srgbClr val="3333CC"/>
                </a:solidFill>
                <a:latin typeface="Arial"/>
                <a:cs typeface="Arial"/>
              </a:rPr>
              <a:t>s</a:t>
            </a:r>
            <a:r>
              <a:rPr sz="3200" spc="-5" dirty="0">
                <a:solidFill>
                  <a:srgbClr val="3333CC"/>
                </a:solidFill>
                <a:latin typeface="Arial"/>
                <a:cs typeface="Arial"/>
              </a:rPr>
              <a:t> that the  training algorithm </a:t>
            </a:r>
            <a:r>
              <a:rPr sz="3200" dirty="0">
                <a:solidFill>
                  <a:srgbClr val="3333CC"/>
                </a:solidFill>
                <a:latin typeface="Arial"/>
                <a:cs typeface="Arial"/>
              </a:rPr>
              <a:t>will learn </a:t>
            </a:r>
            <a:r>
              <a:rPr sz="3200" spc="-5" dirty="0">
                <a:solidFill>
                  <a:srgbClr val="3333CC"/>
                </a:solidFill>
                <a:latin typeface="Arial"/>
                <a:cs typeface="Arial"/>
              </a:rPr>
              <a:t>this</a:t>
            </a:r>
            <a:r>
              <a:rPr sz="3200" spc="15" dirty="0">
                <a:solidFill>
                  <a:srgbClr val="3333CC"/>
                </a:solidFill>
                <a:latin typeface="Arial"/>
                <a:cs typeface="Arial"/>
              </a:rPr>
              <a:t> </a:t>
            </a:r>
            <a:r>
              <a:rPr sz="3200" spc="-5" dirty="0">
                <a:solidFill>
                  <a:srgbClr val="3333CC"/>
                </a:solidFill>
                <a:latin typeface="Arial"/>
                <a:cs typeface="Arial"/>
              </a:rPr>
              <a:t>function</a:t>
            </a:r>
            <a:r>
              <a:rPr lang="en-US" sz="3200" spc="-5" dirty="0">
                <a:solidFill>
                  <a:srgbClr val="3333CC"/>
                </a:solidFill>
                <a:latin typeface="Arial"/>
                <a:cs typeface="Arial"/>
              </a:rPr>
              <a:t>!!</a:t>
            </a:r>
            <a:endParaRPr sz="3200" dirty="0">
              <a:latin typeface="Arial"/>
              <a:cs typeface="Arial"/>
            </a:endParaRPr>
          </a:p>
          <a:p>
            <a:pPr marL="984250" lvl="1" indent="-514984">
              <a:lnSpc>
                <a:spcPct val="100000"/>
              </a:lnSpc>
              <a:spcBef>
                <a:spcPts val="725"/>
              </a:spcBef>
              <a:buAutoNum type="arabicPeriod"/>
              <a:tabLst>
                <a:tab pos="983615" algn="l"/>
                <a:tab pos="984250" algn="l"/>
              </a:tabLst>
            </a:pPr>
            <a:r>
              <a:rPr sz="2800" spc="-5" dirty="0">
                <a:solidFill>
                  <a:srgbClr val="336600"/>
                </a:solidFill>
                <a:latin typeface="Arial"/>
                <a:cs typeface="Arial"/>
              </a:rPr>
              <a:t>Optimizing algorithms </a:t>
            </a:r>
            <a:r>
              <a:rPr sz="2800" dirty="0">
                <a:solidFill>
                  <a:srgbClr val="336600"/>
                </a:solidFill>
                <a:latin typeface="Arial"/>
                <a:cs typeface="Arial"/>
              </a:rPr>
              <a:t>may not </a:t>
            </a:r>
            <a:r>
              <a:rPr sz="2800" spc="-5" dirty="0">
                <a:solidFill>
                  <a:srgbClr val="336600"/>
                </a:solidFill>
                <a:latin typeface="Arial"/>
                <a:cs typeface="Arial"/>
              </a:rPr>
              <a:t>find the</a:t>
            </a:r>
            <a:r>
              <a:rPr sz="2800" spc="50" dirty="0">
                <a:solidFill>
                  <a:srgbClr val="336600"/>
                </a:solidFill>
                <a:latin typeface="Arial"/>
                <a:cs typeface="Arial"/>
              </a:rPr>
              <a:t> </a:t>
            </a:r>
            <a:r>
              <a:rPr sz="2800" spc="-5" dirty="0">
                <a:solidFill>
                  <a:srgbClr val="336600"/>
                </a:solidFill>
                <a:latin typeface="Arial"/>
                <a:cs typeface="Arial"/>
              </a:rPr>
              <a:t>parameters</a:t>
            </a:r>
            <a:endParaRPr sz="2800" dirty="0">
              <a:latin typeface="Arial"/>
              <a:cs typeface="Arial"/>
            </a:endParaRPr>
          </a:p>
          <a:p>
            <a:pPr marL="984250" lvl="1" indent="-514984">
              <a:lnSpc>
                <a:spcPct val="100000"/>
              </a:lnSpc>
              <a:spcBef>
                <a:spcPts val="640"/>
              </a:spcBef>
              <a:buAutoNum type="arabicPeriod"/>
              <a:tabLst>
                <a:tab pos="983615" algn="l"/>
                <a:tab pos="984250" algn="l"/>
              </a:tabLst>
            </a:pPr>
            <a:r>
              <a:rPr sz="2800" dirty="0">
                <a:solidFill>
                  <a:srgbClr val="336600"/>
                </a:solidFill>
                <a:latin typeface="Arial"/>
                <a:cs typeface="Arial"/>
              </a:rPr>
              <a:t>May choose wrong </a:t>
            </a:r>
            <a:r>
              <a:rPr sz="2800" spc="-5" dirty="0">
                <a:solidFill>
                  <a:srgbClr val="336600"/>
                </a:solidFill>
                <a:latin typeface="Arial"/>
                <a:cs typeface="Arial"/>
              </a:rPr>
              <a:t>function </a:t>
            </a:r>
            <a:r>
              <a:rPr sz="2800" dirty="0">
                <a:solidFill>
                  <a:srgbClr val="336600"/>
                </a:solidFill>
                <a:latin typeface="Arial"/>
                <a:cs typeface="Arial"/>
              </a:rPr>
              <a:t>due </a:t>
            </a:r>
            <a:r>
              <a:rPr sz="2800" spc="-5" dirty="0">
                <a:solidFill>
                  <a:srgbClr val="336600"/>
                </a:solidFill>
                <a:latin typeface="Arial"/>
                <a:cs typeface="Arial"/>
              </a:rPr>
              <a:t>to</a:t>
            </a:r>
            <a:r>
              <a:rPr sz="2800" spc="-10" dirty="0">
                <a:solidFill>
                  <a:srgbClr val="336600"/>
                </a:solidFill>
                <a:latin typeface="Arial"/>
                <a:cs typeface="Arial"/>
              </a:rPr>
              <a:t> </a:t>
            </a:r>
            <a:r>
              <a:rPr sz="2800" spc="-5" dirty="0">
                <a:solidFill>
                  <a:srgbClr val="336600"/>
                </a:solidFill>
                <a:latin typeface="Arial"/>
                <a:cs typeface="Arial"/>
              </a:rPr>
              <a:t>over-fitting</a:t>
            </a:r>
            <a:endParaRPr sz="2800" dirty="0">
              <a:latin typeface="Arial"/>
              <a:cs typeface="Arial"/>
            </a:endParaRPr>
          </a:p>
        </p:txBody>
      </p:sp>
      <p:sp>
        <p:nvSpPr>
          <p:cNvPr id="5" name="object 5"/>
          <p:cNvSpPr txBox="1"/>
          <p:nvPr/>
        </p:nvSpPr>
        <p:spPr>
          <a:xfrm>
            <a:off x="903778" y="5140590"/>
            <a:ext cx="7934325" cy="1978025"/>
          </a:xfrm>
          <a:prstGeom prst="rect">
            <a:avLst/>
          </a:prstGeom>
        </p:spPr>
        <p:txBody>
          <a:bodyPr vert="horz" wrap="square" lIns="0" tIns="12065" rIns="0" bIns="0" rtlCol="0">
            <a:spAutoFit/>
          </a:bodyPr>
          <a:lstStyle/>
          <a:p>
            <a:pPr marL="532765" marR="5080" indent="-520700">
              <a:lnSpc>
                <a:spcPct val="100099"/>
              </a:lnSpc>
              <a:spcBef>
                <a:spcPts val="95"/>
              </a:spcBef>
              <a:buChar char="•"/>
              <a:tabLst>
                <a:tab pos="526415" algn="l"/>
                <a:tab pos="527050" algn="l"/>
              </a:tabLst>
            </a:pPr>
            <a:r>
              <a:rPr sz="3200" dirty="0">
                <a:solidFill>
                  <a:srgbClr val="3333CC"/>
                </a:solidFill>
                <a:latin typeface="Arial"/>
                <a:cs typeface="Arial"/>
              </a:rPr>
              <a:t>No </a:t>
            </a:r>
            <a:r>
              <a:rPr sz="3200" spc="-5" dirty="0">
                <a:solidFill>
                  <a:srgbClr val="3333CC"/>
                </a:solidFill>
                <a:latin typeface="Arial"/>
                <a:cs typeface="Arial"/>
              </a:rPr>
              <a:t>Free </a:t>
            </a:r>
            <a:r>
              <a:rPr sz="3200" dirty="0">
                <a:solidFill>
                  <a:srgbClr val="3333CC"/>
                </a:solidFill>
                <a:latin typeface="Arial"/>
                <a:cs typeface="Arial"/>
              </a:rPr>
              <a:t>Lunch: </a:t>
            </a:r>
            <a:r>
              <a:rPr sz="3200" spc="-5" dirty="0">
                <a:solidFill>
                  <a:srgbClr val="3333CC"/>
                </a:solidFill>
                <a:latin typeface="Arial"/>
                <a:cs typeface="Arial"/>
              </a:rPr>
              <a:t>There </a:t>
            </a:r>
            <a:r>
              <a:rPr sz="3200" dirty="0">
                <a:solidFill>
                  <a:srgbClr val="3333CC"/>
                </a:solidFill>
                <a:latin typeface="Arial"/>
                <a:cs typeface="Arial"/>
              </a:rPr>
              <a:t>is no </a:t>
            </a:r>
            <a:r>
              <a:rPr sz="3200" i="1" u="sng" dirty="0">
                <a:solidFill>
                  <a:srgbClr val="3333CC"/>
                </a:solidFill>
                <a:latin typeface="Arial"/>
                <a:cs typeface="Arial"/>
              </a:rPr>
              <a:t>universal </a:t>
            </a:r>
            <a:r>
              <a:rPr sz="3200" dirty="0">
                <a:solidFill>
                  <a:srgbClr val="3333CC"/>
                </a:solidFill>
                <a:latin typeface="Arial"/>
                <a:cs typeface="Arial"/>
              </a:rPr>
              <a:t> procedure </a:t>
            </a:r>
            <a:r>
              <a:rPr sz="3200" spc="-5" dirty="0">
                <a:solidFill>
                  <a:srgbClr val="3333CC"/>
                </a:solidFill>
                <a:latin typeface="Arial"/>
                <a:cs typeface="Arial"/>
              </a:rPr>
              <a:t>for </a:t>
            </a:r>
            <a:r>
              <a:rPr sz="3200" dirty="0">
                <a:solidFill>
                  <a:srgbClr val="3333CC"/>
                </a:solidFill>
                <a:latin typeface="Arial"/>
                <a:cs typeface="Arial"/>
              </a:rPr>
              <a:t>examining a </a:t>
            </a:r>
            <a:r>
              <a:rPr sz="3200" spc="-5" dirty="0">
                <a:solidFill>
                  <a:srgbClr val="3333CC"/>
                </a:solidFill>
                <a:latin typeface="Arial"/>
                <a:cs typeface="Arial"/>
              </a:rPr>
              <a:t>training </a:t>
            </a:r>
            <a:r>
              <a:rPr sz="3200" dirty="0">
                <a:solidFill>
                  <a:srgbClr val="3333CC"/>
                </a:solidFill>
                <a:latin typeface="Arial"/>
                <a:cs typeface="Arial"/>
              </a:rPr>
              <a:t>set of  samples and choosing a </a:t>
            </a:r>
            <a:r>
              <a:rPr sz="3200" spc="-5" dirty="0">
                <a:solidFill>
                  <a:srgbClr val="3333CC"/>
                </a:solidFill>
                <a:latin typeface="Arial"/>
                <a:cs typeface="Arial"/>
              </a:rPr>
              <a:t>function that</a:t>
            </a:r>
            <a:r>
              <a:rPr sz="3200" spc="-60" dirty="0">
                <a:solidFill>
                  <a:srgbClr val="3333CC"/>
                </a:solidFill>
                <a:latin typeface="Arial"/>
                <a:cs typeface="Arial"/>
              </a:rPr>
              <a:t> </a:t>
            </a:r>
            <a:r>
              <a:rPr sz="3200" dirty="0">
                <a:solidFill>
                  <a:srgbClr val="3333CC"/>
                </a:solidFill>
                <a:latin typeface="Arial"/>
                <a:cs typeface="Arial"/>
              </a:rPr>
              <a:t>will  generalize </a:t>
            </a:r>
            <a:r>
              <a:rPr sz="3200" spc="-5" dirty="0">
                <a:solidFill>
                  <a:srgbClr val="3333CC"/>
                </a:solidFill>
                <a:latin typeface="Arial"/>
                <a:cs typeface="Arial"/>
              </a:rPr>
              <a:t>to points </a:t>
            </a:r>
            <a:r>
              <a:rPr sz="3200" dirty="0">
                <a:solidFill>
                  <a:srgbClr val="3333CC"/>
                </a:solidFill>
                <a:latin typeface="Arial"/>
                <a:cs typeface="Arial"/>
              </a:rPr>
              <a:t>not in </a:t>
            </a:r>
            <a:r>
              <a:rPr sz="3200" spc="-5" dirty="0">
                <a:solidFill>
                  <a:srgbClr val="3333CC"/>
                </a:solidFill>
                <a:latin typeface="Arial"/>
                <a:cs typeface="Arial"/>
              </a:rPr>
              <a:t>training</a:t>
            </a:r>
            <a:r>
              <a:rPr sz="3200" spc="-20" dirty="0">
                <a:solidFill>
                  <a:srgbClr val="3333CC"/>
                </a:solidFill>
                <a:latin typeface="Arial"/>
                <a:cs typeface="Arial"/>
              </a:rPr>
              <a:t> </a:t>
            </a:r>
            <a:r>
              <a:rPr sz="3200" dirty="0">
                <a:solidFill>
                  <a:srgbClr val="3333CC"/>
                </a:solidFill>
                <a:latin typeface="Arial"/>
                <a:cs typeface="Arial"/>
              </a:rPr>
              <a:t>set</a:t>
            </a:r>
            <a:endParaRPr sz="3200" dirty="0">
              <a:latin typeface="Arial"/>
              <a:cs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84777" y="875074"/>
            <a:ext cx="7728584" cy="695960"/>
          </a:xfrm>
          <a:prstGeom prst="rect">
            <a:avLst/>
          </a:prstGeom>
        </p:spPr>
        <p:txBody>
          <a:bodyPr vert="horz" wrap="square" lIns="0" tIns="12700" rIns="0" bIns="0" rtlCol="0">
            <a:spAutoFit/>
          </a:bodyPr>
          <a:lstStyle/>
          <a:p>
            <a:pPr marL="12700">
              <a:lnSpc>
                <a:spcPct val="100000"/>
              </a:lnSpc>
              <a:spcBef>
                <a:spcPts val="100"/>
              </a:spcBef>
              <a:tabLst>
                <a:tab pos="4018915" algn="l"/>
                <a:tab pos="4888230" algn="l"/>
                <a:tab pos="6192520" algn="l"/>
              </a:tabLst>
            </a:pPr>
            <a:r>
              <a:rPr spc="-5" dirty="0"/>
              <a:t>F</a:t>
            </a:r>
            <a:r>
              <a:rPr dirty="0"/>
              <a:t>eed</a:t>
            </a:r>
            <a:r>
              <a:rPr lang="en-US" dirty="0"/>
              <a:t> </a:t>
            </a:r>
            <a:r>
              <a:rPr spc="-5" dirty="0"/>
              <a:t>f</a:t>
            </a:r>
            <a:r>
              <a:rPr dirty="0"/>
              <a:t>orward &amp;	No	</a:t>
            </a:r>
            <a:r>
              <a:rPr spc="-5" dirty="0"/>
              <a:t>F</a:t>
            </a:r>
            <a:r>
              <a:rPr dirty="0"/>
              <a:t>ree	Lunch</a:t>
            </a:r>
          </a:p>
        </p:txBody>
      </p:sp>
      <p:sp>
        <p:nvSpPr>
          <p:cNvPr id="5" name="object 5"/>
          <p:cNvSpPr txBox="1"/>
          <p:nvPr/>
        </p:nvSpPr>
        <p:spPr>
          <a:xfrm>
            <a:off x="903778" y="1753754"/>
            <a:ext cx="8808720" cy="3980179"/>
          </a:xfrm>
          <a:prstGeom prst="rect">
            <a:avLst/>
          </a:prstGeom>
        </p:spPr>
        <p:txBody>
          <a:bodyPr vert="horz" wrap="square" lIns="0" tIns="33020" rIns="0" bIns="0" rtlCol="0">
            <a:spAutoFit/>
          </a:bodyPr>
          <a:lstStyle/>
          <a:p>
            <a:pPr marL="532765" marR="593725" indent="-520700">
              <a:lnSpc>
                <a:spcPts val="3800"/>
              </a:lnSpc>
              <a:spcBef>
                <a:spcPts val="260"/>
              </a:spcBef>
              <a:buChar char="•"/>
              <a:tabLst>
                <a:tab pos="526415" algn="l"/>
                <a:tab pos="527050" algn="l"/>
              </a:tabLst>
            </a:pPr>
            <a:r>
              <a:rPr sz="3200" spc="-5" dirty="0">
                <a:solidFill>
                  <a:srgbClr val="3333CC"/>
                </a:solidFill>
                <a:latin typeface="Arial"/>
                <a:cs typeface="Arial"/>
              </a:rPr>
              <a:t>Feed</a:t>
            </a:r>
            <a:r>
              <a:rPr lang="en-US" sz="3200" spc="-5" dirty="0">
                <a:solidFill>
                  <a:srgbClr val="3333CC"/>
                </a:solidFill>
                <a:latin typeface="Arial"/>
                <a:cs typeface="Arial"/>
              </a:rPr>
              <a:t> </a:t>
            </a:r>
            <a:r>
              <a:rPr sz="3200" spc="-5" dirty="0">
                <a:solidFill>
                  <a:srgbClr val="3333CC"/>
                </a:solidFill>
                <a:latin typeface="Arial"/>
                <a:cs typeface="Arial"/>
              </a:rPr>
              <a:t>forward networks </a:t>
            </a:r>
            <a:r>
              <a:rPr sz="3200" dirty="0">
                <a:solidFill>
                  <a:srgbClr val="3333CC"/>
                </a:solidFill>
                <a:latin typeface="Arial"/>
                <a:cs typeface="Arial"/>
              </a:rPr>
              <a:t>provide a universal  </a:t>
            </a:r>
            <a:r>
              <a:rPr sz="3200" spc="-5" dirty="0">
                <a:solidFill>
                  <a:srgbClr val="3333CC"/>
                </a:solidFill>
                <a:latin typeface="Arial"/>
                <a:cs typeface="Arial"/>
              </a:rPr>
              <a:t>system for representing</a:t>
            </a:r>
            <a:r>
              <a:rPr sz="3200" dirty="0">
                <a:solidFill>
                  <a:srgbClr val="3333CC"/>
                </a:solidFill>
                <a:latin typeface="Arial"/>
                <a:cs typeface="Arial"/>
              </a:rPr>
              <a:t> </a:t>
            </a:r>
            <a:r>
              <a:rPr sz="3200" spc="-5" dirty="0">
                <a:solidFill>
                  <a:srgbClr val="3333CC"/>
                </a:solidFill>
                <a:latin typeface="Arial"/>
                <a:cs typeface="Arial"/>
              </a:rPr>
              <a:t>functions</a:t>
            </a:r>
            <a:endParaRPr sz="3200" dirty="0">
              <a:latin typeface="Arial"/>
              <a:cs typeface="Arial"/>
            </a:endParaRPr>
          </a:p>
          <a:p>
            <a:pPr marL="926465" marR="197485" indent="-508000">
              <a:lnSpc>
                <a:spcPct val="102000"/>
              </a:lnSpc>
              <a:spcBef>
                <a:spcPts val="445"/>
              </a:spcBef>
              <a:tabLst>
                <a:tab pos="932815" algn="l"/>
              </a:tabLst>
            </a:pPr>
            <a:r>
              <a:rPr sz="2800" dirty="0">
                <a:solidFill>
                  <a:srgbClr val="336600"/>
                </a:solidFill>
                <a:latin typeface="Arial"/>
                <a:cs typeface="Arial"/>
              </a:rPr>
              <a:t>–		</a:t>
            </a:r>
            <a:r>
              <a:rPr sz="2800" spc="-5" dirty="0">
                <a:solidFill>
                  <a:srgbClr val="336600"/>
                </a:solidFill>
                <a:latin typeface="Arial"/>
                <a:cs typeface="Arial"/>
              </a:rPr>
              <a:t>Given </a:t>
            </a:r>
            <a:r>
              <a:rPr sz="2800" dirty="0">
                <a:solidFill>
                  <a:srgbClr val="336600"/>
                </a:solidFill>
                <a:latin typeface="Arial"/>
                <a:cs typeface="Arial"/>
              </a:rPr>
              <a:t>a </a:t>
            </a:r>
            <a:r>
              <a:rPr sz="2800" spc="-5" dirty="0">
                <a:solidFill>
                  <a:srgbClr val="336600"/>
                </a:solidFill>
                <a:latin typeface="Arial"/>
                <a:cs typeface="Arial"/>
              </a:rPr>
              <a:t>function, there </a:t>
            </a:r>
            <a:r>
              <a:rPr sz="2800" dirty="0">
                <a:solidFill>
                  <a:srgbClr val="336600"/>
                </a:solidFill>
                <a:latin typeface="Arial"/>
                <a:cs typeface="Arial"/>
              </a:rPr>
              <a:t>is a </a:t>
            </a:r>
            <a:r>
              <a:rPr sz="2800" spc="-5" dirty="0">
                <a:solidFill>
                  <a:srgbClr val="336600"/>
                </a:solidFill>
                <a:latin typeface="Arial"/>
                <a:cs typeface="Arial"/>
              </a:rPr>
              <a:t>feed</a:t>
            </a:r>
            <a:r>
              <a:rPr lang="en-US" sz="2800" spc="-5" dirty="0">
                <a:solidFill>
                  <a:srgbClr val="336600"/>
                </a:solidFill>
                <a:latin typeface="Arial"/>
                <a:cs typeface="Arial"/>
              </a:rPr>
              <a:t> </a:t>
            </a:r>
            <a:r>
              <a:rPr sz="2800" spc="-5" dirty="0">
                <a:solidFill>
                  <a:srgbClr val="336600"/>
                </a:solidFill>
                <a:latin typeface="Arial"/>
                <a:cs typeface="Arial"/>
              </a:rPr>
              <a:t>forward network  that approximates the</a:t>
            </a:r>
            <a:r>
              <a:rPr sz="2800" dirty="0">
                <a:solidFill>
                  <a:srgbClr val="336600"/>
                </a:solidFill>
                <a:latin typeface="Arial"/>
                <a:cs typeface="Arial"/>
              </a:rPr>
              <a:t> </a:t>
            </a:r>
            <a:r>
              <a:rPr sz="2800" spc="-5" dirty="0">
                <a:solidFill>
                  <a:srgbClr val="336600"/>
                </a:solidFill>
                <a:latin typeface="Arial"/>
                <a:cs typeface="Arial"/>
              </a:rPr>
              <a:t>function</a:t>
            </a:r>
            <a:endParaRPr sz="2800" dirty="0">
              <a:latin typeface="Arial"/>
              <a:cs typeface="Arial"/>
            </a:endParaRPr>
          </a:p>
          <a:p>
            <a:pPr marL="532765" marR="5080" indent="-520700">
              <a:lnSpc>
                <a:spcPct val="100099"/>
              </a:lnSpc>
              <a:spcBef>
                <a:spcPts val="700"/>
              </a:spcBef>
              <a:buChar char="•"/>
              <a:tabLst>
                <a:tab pos="526415" algn="l"/>
                <a:tab pos="527050" algn="l"/>
              </a:tabLst>
            </a:pPr>
            <a:r>
              <a:rPr sz="3200" spc="-5" dirty="0">
                <a:solidFill>
                  <a:srgbClr val="3333CC"/>
                </a:solidFill>
                <a:latin typeface="Arial"/>
                <a:cs typeface="Arial"/>
              </a:rPr>
              <a:t>There </a:t>
            </a:r>
            <a:r>
              <a:rPr sz="3200" dirty="0">
                <a:solidFill>
                  <a:srgbClr val="3333CC"/>
                </a:solidFill>
                <a:latin typeface="Arial"/>
                <a:cs typeface="Arial"/>
              </a:rPr>
              <a:t>is no universal procedure </a:t>
            </a:r>
            <a:r>
              <a:rPr sz="3200" spc="-5" dirty="0">
                <a:solidFill>
                  <a:srgbClr val="3333CC"/>
                </a:solidFill>
                <a:latin typeface="Arial"/>
                <a:cs typeface="Arial"/>
              </a:rPr>
              <a:t>for</a:t>
            </a:r>
            <a:r>
              <a:rPr sz="3200" spc="-75" dirty="0">
                <a:solidFill>
                  <a:srgbClr val="3333CC"/>
                </a:solidFill>
                <a:latin typeface="Arial"/>
                <a:cs typeface="Arial"/>
              </a:rPr>
              <a:t> </a:t>
            </a:r>
            <a:r>
              <a:rPr sz="3200" dirty="0">
                <a:solidFill>
                  <a:srgbClr val="3333CC"/>
                </a:solidFill>
                <a:latin typeface="Arial"/>
                <a:cs typeface="Arial"/>
              </a:rPr>
              <a:t>examining  a </a:t>
            </a:r>
            <a:r>
              <a:rPr sz="3200" spc="-5" dirty="0">
                <a:solidFill>
                  <a:srgbClr val="3333CC"/>
                </a:solidFill>
                <a:latin typeface="Arial"/>
                <a:cs typeface="Arial"/>
              </a:rPr>
              <a:t>training </a:t>
            </a:r>
            <a:r>
              <a:rPr sz="3200" dirty="0">
                <a:solidFill>
                  <a:srgbClr val="3333CC"/>
                </a:solidFill>
                <a:latin typeface="Arial"/>
                <a:cs typeface="Arial"/>
              </a:rPr>
              <a:t>set of </a:t>
            </a:r>
            <a:r>
              <a:rPr sz="3200" spc="-5" dirty="0">
                <a:solidFill>
                  <a:srgbClr val="3333CC"/>
                </a:solidFill>
                <a:latin typeface="Arial"/>
                <a:cs typeface="Arial"/>
              </a:rPr>
              <a:t>specific </a:t>
            </a:r>
            <a:r>
              <a:rPr sz="3200" dirty="0">
                <a:solidFill>
                  <a:srgbClr val="3333CC"/>
                </a:solidFill>
                <a:latin typeface="Arial"/>
                <a:cs typeface="Arial"/>
              </a:rPr>
              <a:t>examples and  choosing a </a:t>
            </a:r>
            <a:r>
              <a:rPr sz="3200" spc="-5" dirty="0">
                <a:solidFill>
                  <a:srgbClr val="3333CC"/>
                </a:solidFill>
                <a:latin typeface="Arial"/>
                <a:cs typeface="Arial"/>
              </a:rPr>
              <a:t>function that </a:t>
            </a:r>
            <a:r>
              <a:rPr sz="3200" dirty="0">
                <a:solidFill>
                  <a:srgbClr val="3333CC"/>
                </a:solidFill>
                <a:latin typeface="Arial"/>
                <a:cs typeface="Arial"/>
              </a:rPr>
              <a:t>will generalize </a:t>
            </a:r>
            <a:r>
              <a:rPr sz="3200" spc="-5" dirty="0">
                <a:solidFill>
                  <a:srgbClr val="3333CC"/>
                </a:solidFill>
                <a:latin typeface="Arial"/>
                <a:cs typeface="Arial"/>
              </a:rPr>
              <a:t>to  points </a:t>
            </a:r>
            <a:r>
              <a:rPr sz="3200" dirty="0">
                <a:solidFill>
                  <a:srgbClr val="3333CC"/>
                </a:solidFill>
                <a:latin typeface="Arial"/>
                <a:cs typeface="Arial"/>
              </a:rPr>
              <a:t>not in </a:t>
            </a:r>
            <a:r>
              <a:rPr sz="3200" spc="-5" dirty="0">
                <a:solidFill>
                  <a:srgbClr val="3333CC"/>
                </a:solidFill>
                <a:latin typeface="Arial"/>
                <a:cs typeface="Arial"/>
              </a:rPr>
              <a:t>training</a:t>
            </a:r>
            <a:r>
              <a:rPr sz="3200" spc="-10" dirty="0">
                <a:solidFill>
                  <a:srgbClr val="3333CC"/>
                </a:solidFill>
                <a:latin typeface="Arial"/>
                <a:cs typeface="Arial"/>
              </a:rPr>
              <a:t> </a:t>
            </a:r>
            <a:r>
              <a:rPr sz="3200" dirty="0">
                <a:solidFill>
                  <a:srgbClr val="3333CC"/>
                </a:solidFill>
                <a:latin typeface="Arial"/>
                <a:cs typeface="Arial"/>
              </a:rPr>
              <a:t>set</a:t>
            </a:r>
            <a:endParaRPr sz="3200" dirty="0">
              <a:latin typeface="Arial"/>
              <a:cs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29253" y="593293"/>
            <a:ext cx="4839335" cy="695960"/>
          </a:xfrm>
          <a:prstGeom prst="rect">
            <a:avLst/>
          </a:prstGeom>
        </p:spPr>
        <p:txBody>
          <a:bodyPr vert="horz" wrap="square" lIns="0" tIns="12700" rIns="0" bIns="0" rtlCol="0">
            <a:spAutoFit/>
          </a:bodyPr>
          <a:lstStyle/>
          <a:p>
            <a:pPr marL="12700">
              <a:lnSpc>
                <a:spcPct val="100000"/>
              </a:lnSpc>
              <a:spcBef>
                <a:spcPts val="100"/>
              </a:spcBef>
              <a:tabLst>
                <a:tab pos="913130" algn="l"/>
              </a:tabLst>
            </a:pPr>
            <a:r>
              <a:rPr dirty="0"/>
              <a:t>Size of</a:t>
            </a:r>
            <a:r>
              <a:rPr spc="-75" dirty="0"/>
              <a:t> </a:t>
            </a:r>
            <a:r>
              <a:rPr lang="en-US" spc="-75" dirty="0"/>
              <a:t>the </a:t>
            </a:r>
            <a:r>
              <a:rPr spc="-5" dirty="0"/>
              <a:t>Network</a:t>
            </a:r>
          </a:p>
        </p:txBody>
      </p:sp>
      <p:sp>
        <p:nvSpPr>
          <p:cNvPr id="4" name="object 4"/>
          <p:cNvSpPr txBox="1"/>
          <p:nvPr/>
        </p:nvSpPr>
        <p:spPr>
          <a:xfrm>
            <a:off x="822815" y="1509624"/>
            <a:ext cx="8792210" cy="5245735"/>
          </a:xfrm>
          <a:prstGeom prst="rect">
            <a:avLst/>
          </a:prstGeom>
        </p:spPr>
        <p:txBody>
          <a:bodyPr vert="horz" wrap="square" lIns="0" tIns="104139" rIns="0" bIns="0" rtlCol="0">
            <a:spAutoFit/>
          </a:bodyPr>
          <a:lstStyle/>
          <a:p>
            <a:pPr marL="381000" indent="-342900">
              <a:lnSpc>
                <a:spcPct val="100000"/>
              </a:lnSpc>
              <a:spcBef>
                <a:spcPts val="819"/>
              </a:spcBef>
              <a:buChar char="•"/>
              <a:tabLst>
                <a:tab pos="380365" algn="l"/>
                <a:tab pos="381000" algn="l"/>
              </a:tabLst>
            </a:pPr>
            <a:r>
              <a:rPr sz="3200" dirty="0">
                <a:solidFill>
                  <a:srgbClr val="3333CC"/>
                </a:solidFill>
                <a:latin typeface="Arial"/>
                <a:cs typeface="Arial"/>
              </a:rPr>
              <a:t>Universal </a:t>
            </a:r>
            <a:r>
              <a:rPr sz="3200" spc="-5" dirty="0">
                <a:solidFill>
                  <a:srgbClr val="3333CC"/>
                </a:solidFill>
                <a:latin typeface="Arial"/>
                <a:cs typeface="Arial"/>
              </a:rPr>
              <a:t>Approximation Theorem</a:t>
            </a:r>
            <a:endParaRPr sz="3200" dirty="0">
              <a:latin typeface="Arial"/>
              <a:cs typeface="Arial"/>
            </a:endParaRPr>
          </a:p>
          <a:p>
            <a:pPr marL="774700" marR="411480" lvl="1" indent="-279400">
              <a:lnSpc>
                <a:spcPts val="3329"/>
              </a:lnSpc>
              <a:spcBef>
                <a:spcPts val="770"/>
              </a:spcBef>
              <a:buChar char="–"/>
              <a:tabLst>
                <a:tab pos="781050" algn="l"/>
              </a:tabLst>
            </a:pPr>
            <a:r>
              <a:rPr lang="en-US" sz="2800" dirty="0">
                <a:solidFill>
                  <a:srgbClr val="336600"/>
                </a:solidFill>
                <a:latin typeface="Arial"/>
                <a:cs typeface="Arial"/>
              </a:rPr>
              <a:t>Implies</a:t>
            </a:r>
            <a:r>
              <a:rPr sz="2800" dirty="0">
                <a:solidFill>
                  <a:srgbClr val="336600"/>
                </a:solidFill>
                <a:latin typeface="Arial"/>
                <a:cs typeface="Arial"/>
              </a:rPr>
              <a:t> </a:t>
            </a:r>
            <a:r>
              <a:rPr sz="2800" spc="-5" dirty="0">
                <a:solidFill>
                  <a:srgbClr val="336600"/>
                </a:solidFill>
                <a:latin typeface="Arial"/>
                <a:cs typeface="Arial"/>
              </a:rPr>
              <a:t>there </a:t>
            </a:r>
            <a:r>
              <a:rPr sz="2800" dirty="0">
                <a:solidFill>
                  <a:srgbClr val="336600"/>
                </a:solidFill>
                <a:latin typeface="Arial"/>
                <a:cs typeface="Arial"/>
              </a:rPr>
              <a:t>is a </a:t>
            </a:r>
            <a:r>
              <a:rPr sz="2800" spc="-5" dirty="0">
                <a:solidFill>
                  <a:srgbClr val="336600"/>
                </a:solidFill>
                <a:latin typeface="Arial"/>
                <a:cs typeface="Arial"/>
              </a:rPr>
              <a:t>network </a:t>
            </a:r>
            <a:r>
              <a:rPr sz="2800" dirty="0">
                <a:solidFill>
                  <a:srgbClr val="336600"/>
                </a:solidFill>
                <a:latin typeface="Arial"/>
                <a:cs typeface="Arial"/>
              </a:rPr>
              <a:t>large enough </a:t>
            </a:r>
            <a:r>
              <a:rPr sz="2800" spc="-5" dirty="0">
                <a:solidFill>
                  <a:srgbClr val="336600"/>
                </a:solidFill>
                <a:latin typeface="Arial"/>
                <a:cs typeface="Arial"/>
              </a:rPr>
              <a:t>to</a:t>
            </a:r>
            <a:r>
              <a:rPr sz="2800" spc="-50" dirty="0">
                <a:solidFill>
                  <a:srgbClr val="336600"/>
                </a:solidFill>
                <a:latin typeface="Arial"/>
                <a:cs typeface="Arial"/>
              </a:rPr>
              <a:t> </a:t>
            </a:r>
            <a:r>
              <a:rPr sz="2800" dirty="0">
                <a:solidFill>
                  <a:srgbClr val="336600"/>
                </a:solidFill>
                <a:latin typeface="Arial"/>
                <a:cs typeface="Arial"/>
              </a:rPr>
              <a:t>achieve  any degree of</a:t>
            </a:r>
            <a:r>
              <a:rPr sz="2800" spc="-20" dirty="0">
                <a:solidFill>
                  <a:srgbClr val="336600"/>
                </a:solidFill>
                <a:latin typeface="Arial"/>
                <a:cs typeface="Arial"/>
              </a:rPr>
              <a:t> </a:t>
            </a:r>
            <a:r>
              <a:rPr sz="2800" dirty="0">
                <a:solidFill>
                  <a:srgbClr val="336600"/>
                </a:solidFill>
                <a:latin typeface="Arial"/>
                <a:cs typeface="Arial"/>
              </a:rPr>
              <a:t>accuracy</a:t>
            </a:r>
            <a:endParaRPr sz="2800" dirty="0">
              <a:latin typeface="Arial"/>
              <a:cs typeface="Arial"/>
            </a:endParaRPr>
          </a:p>
          <a:p>
            <a:pPr marL="781050" lvl="1" indent="-285750">
              <a:lnSpc>
                <a:spcPct val="100000"/>
              </a:lnSpc>
              <a:spcBef>
                <a:spcPts val="605"/>
              </a:spcBef>
              <a:buChar char="–"/>
              <a:tabLst>
                <a:tab pos="781050" algn="l"/>
              </a:tabLst>
            </a:pPr>
            <a:r>
              <a:rPr lang="en-US" sz="2800" dirty="0">
                <a:solidFill>
                  <a:srgbClr val="336600"/>
                </a:solidFill>
                <a:latin typeface="Arial"/>
                <a:cs typeface="Arial"/>
              </a:rPr>
              <a:t>B</a:t>
            </a:r>
            <a:r>
              <a:rPr sz="2800" dirty="0">
                <a:solidFill>
                  <a:srgbClr val="336600"/>
                </a:solidFill>
                <a:latin typeface="Arial"/>
                <a:cs typeface="Arial"/>
              </a:rPr>
              <a:t>ut does not say how large </a:t>
            </a:r>
            <a:r>
              <a:rPr sz="2800" spc="-5" dirty="0">
                <a:solidFill>
                  <a:srgbClr val="336600"/>
                </a:solidFill>
                <a:latin typeface="Arial"/>
                <a:cs typeface="Arial"/>
              </a:rPr>
              <a:t>the network </a:t>
            </a:r>
            <a:r>
              <a:rPr sz="2800" dirty="0">
                <a:solidFill>
                  <a:srgbClr val="336600"/>
                </a:solidFill>
                <a:latin typeface="Arial"/>
                <a:cs typeface="Arial"/>
              </a:rPr>
              <a:t>will</a:t>
            </a:r>
            <a:r>
              <a:rPr sz="2800" spc="-50" dirty="0">
                <a:solidFill>
                  <a:srgbClr val="336600"/>
                </a:solidFill>
                <a:latin typeface="Arial"/>
                <a:cs typeface="Arial"/>
              </a:rPr>
              <a:t> </a:t>
            </a:r>
            <a:r>
              <a:rPr sz="2800" dirty="0">
                <a:solidFill>
                  <a:srgbClr val="336600"/>
                </a:solidFill>
                <a:latin typeface="Arial"/>
                <a:cs typeface="Arial"/>
              </a:rPr>
              <a:t>be</a:t>
            </a:r>
            <a:endParaRPr sz="2800" dirty="0">
              <a:latin typeface="Arial"/>
              <a:cs typeface="Arial"/>
            </a:endParaRPr>
          </a:p>
          <a:p>
            <a:pPr marL="381000" marR="722630" indent="-342900">
              <a:lnSpc>
                <a:spcPct val="100000"/>
              </a:lnSpc>
              <a:spcBef>
                <a:spcPts val="735"/>
              </a:spcBef>
              <a:buChar char="•"/>
              <a:tabLst>
                <a:tab pos="380365" algn="l"/>
                <a:tab pos="381000" algn="l"/>
              </a:tabLst>
            </a:pPr>
            <a:r>
              <a:rPr sz="3200" dirty="0">
                <a:solidFill>
                  <a:srgbClr val="3333CC"/>
                </a:solidFill>
                <a:latin typeface="Arial"/>
                <a:cs typeface="Arial"/>
              </a:rPr>
              <a:t>Some bounds on size of </a:t>
            </a:r>
            <a:r>
              <a:rPr sz="3200" spc="-5" dirty="0">
                <a:solidFill>
                  <a:srgbClr val="3333CC"/>
                </a:solidFill>
                <a:latin typeface="Arial"/>
                <a:cs typeface="Arial"/>
              </a:rPr>
              <a:t>the </a:t>
            </a:r>
            <a:r>
              <a:rPr sz="3200" dirty="0">
                <a:solidFill>
                  <a:srgbClr val="3333CC"/>
                </a:solidFill>
                <a:latin typeface="Arial"/>
                <a:cs typeface="Arial"/>
              </a:rPr>
              <a:t>single-layer  </a:t>
            </a:r>
            <a:r>
              <a:rPr sz="3200" spc="-5" dirty="0">
                <a:solidFill>
                  <a:srgbClr val="3333CC"/>
                </a:solidFill>
                <a:latin typeface="Arial"/>
                <a:cs typeface="Arial"/>
              </a:rPr>
              <a:t>network </a:t>
            </a:r>
            <a:r>
              <a:rPr sz="3200" dirty="0">
                <a:solidFill>
                  <a:srgbClr val="3333CC"/>
                </a:solidFill>
                <a:latin typeface="Arial"/>
                <a:cs typeface="Arial"/>
              </a:rPr>
              <a:t>exist </a:t>
            </a:r>
            <a:r>
              <a:rPr sz="3200" spc="-5" dirty="0">
                <a:solidFill>
                  <a:srgbClr val="3333CC"/>
                </a:solidFill>
                <a:latin typeface="Arial"/>
                <a:cs typeface="Arial"/>
              </a:rPr>
              <a:t>for </a:t>
            </a:r>
            <a:r>
              <a:rPr sz="3200" dirty="0">
                <a:solidFill>
                  <a:srgbClr val="3333CC"/>
                </a:solidFill>
                <a:latin typeface="Arial"/>
                <a:cs typeface="Arial"/>
              </a:rPr>
              <a:t>a broad class of</a:t>
            </a:r>
            <a:r>
              <a:rPr sz="3200" spc="-45" dirty="0">
                <a:solidFill>
                  <a:srgbClr val="3333CC"/>
                </a:solidFill>
                <a:latin typeface="Arial"/>
                <a:cs typeface="Arial"/>
              </a:rPr>
              <a:t> </a:t>
            </a:r>
            <a:r>
              <a:rPr sz="3200" spc="-5" dirty="0">
                <a:solidFill>
                  <a:srgbClr val="3333CC"/>
                </a:solidFill>
                <a:latin typeface="Arial"/>
                <a:cs typeface="Arial"/>
              </a:rPr>
              <a:t>functions</a:t>
            </a:r>
            <a:endParaRPr sz="3200" dirty="0">
              <a:latin typeface="Arial"/>
              <a:cs typeface="Arial"/>
            </a:endParaRPr>
          </a:p>
          <a:p>
            <a:pPr marL="781050" lvl="1" indent="-285750">
              <a:lnSpc>
                <a:spcPct val="100000"/>
              </a:lnSpc>
              <a:spcBef>
                <a:spcPts val="725"/>
              </a:spcBef>
              <a:buChar char="–"/>
              <a:tabLst>
                <a:tab pos="781050" algn="l"/>
              </a:tabLst>
            </a:pPr>
            <a:r>
              <a:rPr lang="en-US" sz="2800" dirty="0">
                <a:solidFill>
                  <a:srgbClr val="336600"/>
                </a:solidFill>
                <a:latin typeface="Arial"/>
                <a:cs typeface="Arial"/>
              </a:rPr>
              <a:t>W</a:t>
            </a:r>
            <a:r>
              <a:rPr sz="2800" dirty="0">
                <a:solidFill>
                  <a:srgbClr val="336600"/>
                </a:solidFill>
                <a:latin typeface="Arial"/>
                <a:cs typeface="Arial"/>
              </a:rPr>
              <a:t>orst case is </a:t>
            </a:r>
            <a:r>
              <a:rPr sz="2800" spc="-5" dirty="0">
                <a:solidFill>
                  <a:srgbClr val="336600"/>
                </a:solidFill>
                <a:latin typeface="Arial"/>
                <a:cs typeface="Arial"/>
              </a:rPr>
              <a:t>exponential </a:t>
            </a:r>
            <a:r>
              <a:rPr sz="2800" dirty="0">
                <a:solidFill>
                  <a:srgbClr val="336600"/>
                </a:solidFill>
                <a:latin typeface="Arial"/>
                <a:cs typeface="Arial"/>
              </a:rPr>
              <a:t>n</a:t>
            </a:r>
            <a:r>
              <a:rPr lang="en-US" sz="2800" dirty="0">
                <a:solidFill>
                  <a:srgbClr val="336600"/>
                </a:solidFill>
                <a:latin typeface="Arial"/>
                <a:cs typeface="Arial"/>
              </a:rPr>
              <a:t>umber</a:t>
            </a:r>
            <a:r>
              <a:rPr sz="2800" dirty="0">
                <a:solidFill>
                  <a:srgbClr val="336600"/>
                </a:solidFill>
                <a:latin typeface="Arial"/>
                <a:cs typeface="Arial"/>
              </a:rPr>
              <a:t> of hidden</a:t>
            </a:r>
            <a:r>
              <a:rPr sz="2800" spc="-40" dirty="0">
                <a:solidFill>
                  <a:srgbClr val="336600"/>
                </a:solidFill>
                <a:latin typeface="Arial"/>
                <a:cs typeface="Arial"/>
              </a:rPr>
              <a:t> </a:t>
            </a:r>
            <a:r>
              <a:rPr sz="2800" spc="-5" dirty="0">
                <a:solidFill>
                  <a:srgbClr val="336600"/>
                </a:solidFill>
                <a:latin typeface="Arial"/>
                <a:cs typeface="Arial"/>
              </a:rPr>
              <a:t>units</a:t>
            </a:r>
            <a:endParaRPr sz="2800" dirty="0">
              <a:latin typeface="Arial"/>
              <a:cs typeface="Arial"/>
            </a:endParaRPr>
          </a:p>
          <a:p>
            <a:pPr marL="1181100" lvl="2" indent="-228600">
              <a:lnSpc>
                <a:spcPct val="100000"/>
              </a:lnSpc>
              <a:spcBef>
                <a:spcPts val="540"/>
              </a:spcBef>
              <a:buChar char="•"/>
              <a:tabLst>
                <a:tab pos="1181100" algn="l"/>
              </a:tabLst>
            </a:pPr>
            <a:r>
              <a:rPr sz="2400" dirty="0">
                <a:solidFill>
                  <a:srgbClr val="660066"/>
                </a:solidFill>
                <a:latin typeface="Arial"/>
                <a:cs typeface="Arial"/>
              </a:rPr>
              <a:t>No. of possible binary </a:t>
            </a:r>
            <a:r>
              <a:rPr sz="2400" spc="-5" dirty="0">
                <a:solidFill>
                  <a:srgbClr val="660066"/>
                </a:solidFill>
                <a:latin typeface="Arial"/>
                <a:cs typeface="Arial"/>
              </a:rPr>
              <a:t>functions </a:t>
            </a:r>
            <a:r>
              <a:rPr sz="2400" dirty="0">
                <a:solidFill>
                  <a:srgbClr val="660066"/>
                </a:solidFill>
                <a:latin typeface="Arial"/>
                <a:cs typeface="Arial"/>
              </a:rPr>
              <a:t>on </a:t>
            </a:r>
            <a:r>
              <a:rPr sz="2400" spc="-5" dirty="0">
                <a:solidFill>
                  <a:srgbClr val="660066"/>
                </a:solidFill>
                <a:latin typeface="Arial"/>
                <a:cs typeface="Arial"/>
              </a:rPr>
              <a:t>vectors </a:t>
            </a:r>
            <a:r>
              <a:rPr sz="2400" i="1" spc="30" dirty="0">
                <a:latin typeface="Calibri"/>
                <a:cs typeface="Calibri"/>
              </a:rPr>
              <a:t>v </a:t>
            </a:r>
            <a:r>
              <a:rPr sz="2400" dirty="0">
                <a:latin typeface="MS PGothic"/>
                <a:cs typeface="MS PGothic"/>
              </a:rPr>
              <a:t>∈ </a:t>
            </a:r>
            <a:r>
              <a:rPr sz="2400" spc="165" dirty="0">
                <a:latin typeface="Calibri"/>
                <a:cs typeface="Calibri"/>
              </a:rPr>
              <a:t>{0,1}</a:t>
            </a:r>
            <a:r>
              <a:rPr sz="2400" i="1" spc="247" baseline="24305" dirty="0">
                <a:latin typeface="Calibri"/>
                <a:cs typeface="Calibri"/>
              </a:rPr>
              <a:t>n</a:t>
            </a:r>
            <a:r>
              <a:rPr sz="2400" i="1" spc="-22" baseline="24305" dirty="0">
                <a:latin typeface="Calibri"/>
                <a:cs typeface="Calibri"/>
              </a:rPr>
              <a:t> </a:t>
            </a:r>
            <a:r>
              <a:rPr sz="2400" dirty="0">
                <a:solidFill>
                  <a:srgbClr val="660066"/>
                </a:solidFill>
                <a:latin typeface="Arial"/>
                <a:cs typeface="Arial"/>
              </a:rPr>
              <a:t>is</a:t>
            </a:r>
            <a:endParaRPr sz="2400" dirty="0">
              <a:latin typeface="Arial"/>
              <a:cs typeface="Arial"/>
            </a:endParaRPr>
          </a:p>
          <a:p>
            <a:pPr marL="1181100">
              <a:lnSpc>
                <a:spcPct val="100000"/>
              </a:lnSpc>
              <a:spcBef>
                <a:spcPts val="45"/>
              </a:spcBef>
            </a:pPr>
            <a:r>
              <a:rPr sz="2400" spc="20" dirty="0">
                <a:latin typeface="Calibri"/>
                <a:cs typeface="Calibri"/>
              </a:rPr>
              <a:t>2</a:t>
            </a:r>
            <a:r>
              <a:rPr sz="2400" spc="30" baseline="24305" dirty="0">
                <a:latin typeface="Calibri"/>
                <a:cs typeface="Calibri"/>
              </a:rPr>
              <a:t>2</a:t>
            </a:r>
            <a:r>
              <a:rPr sz="2400" i="1" spc="20" dirty="0">
                <a:latin typeface="Calibri"/>
                <a:cs typeface="Calibri"/>
              </a:rPr>
              <a:t>**</a:t>
            </a:r>
            <a:r>
              <a:rPr sz="2400" i="1" spc="30" baseline="24305" dirty="0">
                <a:latin typeface="Calibri"/>
                <a:cs typeface="Calibri"/>
              </a:rPr>
              <a:t>n</a:t>
            </a:r>
            <a:endParaRPr sz="2400" baseline="24305" dirty="0">
              <a:latin typeface="Calibri"/>
              <a:cs typeface="Calibri"/>
            </a:endParaRPr>
          </a:p>
          <a:p>
            <a:pPr marL="1181100" marR="406400" lvl="2" indent="-228600">
              <a:lnSpc>
                <a:spcPct val="101499"/>
              </a:lnSpc>
              <a:spcBef>
                <a:spcPts val="455"/>
              </a:spcBef>
              <a:buChar char="•"/>
              <a:tabLst>
                <a:tab pos="1181100" algn="l"/>
              </a:tabLst>
            </a:pPr>
            <a:r>
              <a:rPr sz="2400" spc="-5" dirty="0">
                <a:solidFill>
                  <a:srgbClr val="660066"/>
                </a:solidFill>
                <a:latin typeface="Arial"/>
                <a:cs typeface="Arial"/>
              </a:rPr>
              <a:t>Selecting </a:t>
            </a:r>
            <a:r>
              <a:rPr sz="2400" dirty="0">
                <a:solidFill>
                  <a:srgbClr val="660066"/>
                </a:solidFill>
                <a:latin typeface="Arial"/>
                <a:cs typeface="Arial"/>
              </a:rPr>
              <a:t>one such </a:t>
            </a:r>
            <a:r>
              <a:rPr sz="2400" spc="-5" dirty="0">
                <a:solidFill>
                  <a:srgbClr val="660066"/>
                </a:solidFill>
                <a:latin typeface="Arial"/>
                <a:cs typeface="Arial"/>
              </a:rPr>
              <a:t>function </a:t>
            </a:r>
            <a:r>
              <a:rPr sz="2400" dirty="0">
                <a:solidFill>
                  <a:srgbClr val="660066"/>
                </a:solidFill>
                <a:latin typeface="Arial"/>
                <a:cs typeface="Arial"/>
              </a:rPr>
              <a:t>requires </a:t>
            </a:r>
            <a:r>
              <a:rPr sz="2400" spc="30" dirty="0">
                <a:latin typeface="Calibri"/>
                <a:cs typeface="Calibri"/>
              </a:rPr>
              <a:t>2</a:t>
            </a:r>
            <a:r>
              <a:rPr sz="2400" i="1" spc="44" baseline="24305" dirty="0">
                <a:latin typeface="Calibri"/>
                <a:cs typeface="Calibri"/>
              </a:rPr>
              <a:t>n </a:t>
            </a:r>
            <a:r>
              <a:rPr sz="2400" spc="-5" dirty="0">
                <a:solidFill>
                  <a:srgbClr val="660066"/>
                </a:solidFill>
                <a:latin typeface="Arial"/>
                <a:cs typeface="Arial"/>
              </a:rPr>
              <a:t>bits </a:t>
            </a:r>
            <a:r>
              <a:rPr sz="2400" dirty="0">
                <a:solidFill>
                  <a:srgbClr val="660066"/>
                </a:solidFill>
                <a:latin typeface="Arial"/>
                <a:cs typeface="Arial"/>
              </a:rPr>
              <a:t>which will  require </a:t>
            </a:r>
            <a:r>
              <a:rPr sz="2400" i="1" spc="145" dirty="0">
                <a:latin typeface="Calibri"/>
                <a:cs typeface="Calibri"/>
              </a:rPr>
              <a:t>O</a:t>
            </a:r>
            <a:r>
              <a:rPr sz="2400" spc="145" dirty="0">
                <a:latin typeface="Calibri"/>
                <a:cs typeface="Calibri"/>
              </a:rPr>
              <a:t>(2</a:t>
            </a:r>
            <a:r>
              <a:rPr sz="2400" i="1" spc="217" baseline="24305" dirty="0">
                <a:latin typeface="Calibri"/>
                <a:cs typeface="Calibri"/>
              </a:rPr>
              <a:t>n</a:t>
            </a:r>
            <a:r>
              <a:rPr sz="2400" spc="145" dirty="0">
                <a:latin typeface="Calibri"/>
                <a:cs typeface="Calibri"/>
              </a:rPr>
              <a:t>) </a:t>
            </a:r>
            <a:r>
              <a:rPr sz="2400" dirty="0">
                <a:solidFill>
                  <a:srgbClr val="660066"/>
                </a:solidFill>
                <a:latin typeface="Arial"/>
                <a:cs typeface="Arial"/>
              </a:rPr>
              <a:t>degrees of</a:t>
            </a:r>
            <a:r>
              <a:rPr sz="2400" spc="85" dirty="0">
                <a:solidFill>
                  <a:srgbClr val="660066"/>
                </a:solidFill>
                <a:latin typeface="Arial"/>
                <a:cs typeface="Arial"/>
              </a:rPr>
              <a:t> </a:t>
            </a:r>
            <a:r>
              <a:rPr sz="2400" spc="-5" dirty="0">
                <a:solidFill>
                  <a:srgbClr val="660066"/>
                </a:solidFill>
                <a:latin typeface="Arial"/>
                <a:cs typeface="Arial"/>
              </a:rPr>
              <a:t>freedom</a:t>
            </a:r>
            <a:endParaRPr sz="2400" dirty="0">
              <a:latin typeface="Arial"/>
              <a:cs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04013" y="847293"/>
            <a:ext cx="8690610" cy="695960"/>
          </a:xfrm>
          <a:prstGeom prst="rect">
            <a:avLst/>
          </a:prstGeom>
        </p:spPr>
        <p:txBody>
          <a:bodyPr vert="horz" wrap="square" lIns="0" tIns="12700" rIns="0" bIns="0" rtlCol="0">
            <a:spAutoFit/>
          </a:bodyPr>
          <a:lstStyle/>
          <a:p>
            <a:pPr marL="12700">
              <a:lnSpc>
                <a:spcPct val="100000"/>
              </a:lnSpc>
              <a:spcBef>
                <a:spcPts val="100"/>
              </a:spcBef>
              <a:tabLst>
                <a:tab pos="5819775" algn="l"/>
              </a:tabLst>
            </a:pPr>
            <a:r>
              <a:rPr spc="-5" dirty="0"/>
              <a:t>Summary/Implications</a:t>
            </a:r>
            <a:r>
              <a:rPr lang="en-US" spc="-5" dirty="0"/>
              <a:t> </a:t>
            </a:r>
            <a:r>
              <a:rPr dirty="0"/>
              <a:t>of</a:t>
            </a:r>
            <a:r>
              <a:rPr spc="-70" dirty="0"/>
              <a:t> </a:t>
            </a:r>
            <a:r>
              <a:rPr lang="en-US" spc="-5" dirty="0"/>
              <a:t>UPT</a:t>
            </a:r>
            <a:endParaRPr spc="-5" dirty="0"/>
          </a:p>
        </p:txBody>
      </p:sp>
      <p:sp>
        <p:nvSpPr>
          <p:cNvPr id="4" name="object 4"/>
          <p:cNvSpPr txBox="1"/>
          <p:nvPr/>
        </p:nvSpPr>
        <p:spPr>
          <a:xfrm>
            <a:off x="1310177" y="1982354"/>
            <a:ext cx="7778115" cy="4127348"/>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A </a:t>
            </a:r>
            <a:r>
              <a:rPr sz="3200" spc="-5" dirty="0">
                <a:solidFill>
                  <a:srgbClr val="3333CC"/>
                </a:solidFill>
                <a:latin typeface="Arial"/>
                <a:cs typeface="Arial"/>
              </a:rPr>
              <a:t>feedforward network with </a:t>
            </a:r>
            <a:r>
              <a:rPr sz="3200" dirty="0">
                <a:solidFill>
                  <a:srgbClr val="3333CC"/>
                </a:solidFill>
                <a:latin typeface="Arial"/>
                <a:cs typeface="Arial"/>
              </a:rPr>
              <a:t>a single layer  is </a:t>
            </a:r>
            <a:r>
              <a:rPr sz="3200" spc="-5" dirty="0">
                <a:solidFill>
                  <a:srgbClr val="3333CC"/>
                </a:solidFill>
                <a:latin typeface="Arial"/>
                <a:cs typeface="Arial"/>
              </a:rPr>
              <a:t>sufficient to </a:t>
            </a:r>
            <a:r>
              <a:rPr sz="3200" dirty="0">
                <a:solidFill>
                  <a:srgbClr val="3333CC"/>
                </a:solidFill>
                <a:latin typeface="Arial"/>
                <a:cs typeface="Arial"/>
              </a:rPr>
              <a:t>represent any</a:t>
            </a:r>
            <a:r>
              <a:rPr sz="3200" spc="-25" dirty="0">
                <a:solidFill>
                  <a:srgbClr val="3333CC"/>
                </a:solidFill>
                <a:latin typeface="Arial"/>
                <a:cs typeface="Arial"/>
              </a:rPr>
              <a:t> </a:t>
            </a:r>
            <a:r>
              <a:rPr sz="3200" spc="-5" dirty="0">
                <a:solidFill>
                  <a:srgbClr val="3333CC"/>
                </a:solidFill>
                <a:latin typeface="Arial"/>
                <a:cs typeface="Arial"/>
              </a:rPr>
              <a:t>function</a:t>
            </a:r>
            <a:endParaRPr sz="3200" dirty="0">
              <a:latin typeface="Arial"/>
              <a:cs typeface="Arial"/>
            </a:endParaRPr>
          </a:p>
          <a:p>
            <a:pPr marL="355600" marR="71755" indent="-342900">
              <a:lnSpc>
                <a:spcPct val="100000"/>
              </a:lnSpc>
              <a:spcBef>
                <a:spcPts val="605"/>
              </a:spcBef>
              <a:buChar char="•"/>
              <a:tabLst>
                <a:tab pos="354965" algn="l"/>
                <a:tab pos="355600" algn="l"/>
              </a:tabLst>
            </a:pPr>
            <a:r>
              <a:rPr lang="en-US" sz="3200" spc="-5" dirty="0">
                <a:solidFill>
                  <a:srgbClr val="3333CC"/>
                </a:solidFill>
                <a:latin typeface="Arial"/>
                <a:cs typeface="Arial"/>
              </a:rPr>
              <a:t>However, t</a:t>
            </a:r>
            <a:r>
              <a:rPr sz="3200" spc="-5" dirty="0">
                <a:solidFill>
                  <a:srgbClr val="3333CC"/>
                </a:solidFill>
                <a:latin typeface="Arial"/>
                <a:cs typeface="Arial"/>
              </a:rPr>
              <a:t>he </a:t>
            </a:r>
            <a:r>
              <a:rPr sz="3200" dirty="0">
                <a:solidFill>
                  <a:srgbClr val="3333CC"/>
                </a:solidFill>
                <a:latin typeface="Arial"/>
                <a:cs typeface="Arial"/>
              </a:rPr>
              <a:t>layer may be </a:t>
            </a:r>
            <a:r>
              <a:rPr lang="en-US" sz="3200" spc="-5" dirty="0">
                <a:solidFill>
                  <a:srgbClr val="3333CC"/>
                </a:solidFill>
                <a:latin typeface="Arial"/>
                <a:cs typeface="Arial"/>
              </a:rPr>
              <a:t>unreasonable </a:t>
            </a:r>
            <a:r>
              <a:rPr sz="3200" dirty="0">
                <a:solidFill>
                  <a:srgbClr val="3333CC"/>
                </a:solidFill>
                <a:latin typeface="Arial"/>
                <a:cs typeface="Arial"/>
              </a:rPr>
              <a:t>large</a:t>
            </a:r>
            <a:r>
              <a:rPr sz="3200" spc="-55" dirty="0">
                <a:solidFill>
                  <a:srgbClr val="3333CC"/>
                </a:solidFill>
                <a:latin typeface="Arial"/>
                <a:cs typeface="Arial"/>
              </a:rPr>
              <a:t> </a:t>
            </a:r>
            <a:r>
              <a:rPr sz="3200" dirty="0">
                <a:solidFill>
                  <a:srgbClr val="3333CC"/>
                </a:solidFill>
                <a:latin typeface="Arial"/>
                <a:cs typeface="Arial"/>
              </a:rPr>
              <a:t>and may </a:t>
            </a:r>
            <a:r>
              <a:rPr sz="3200" spc="-5" dirty="0">
                <a:solidFill>
                  <a:srgbClr val="3333CC"/>
                </a:solidFill>
                <a:latin typeface="Arial"/>
                <a:cs typeface="Arial"/>
              </a:rPr>
              <a:t>fail to </a:t>
            </a:r>
            <a:r>
              <a:rPr sz="3200" dirty="0">
                <a:solidFill>
                  <a:srgbClr val="3333CC"/>
                </a:solidFill>
                <a:latin typeface="Arial"/>
                <a:cs typeface="Arial"/>
              </a:rPr>
              <a:t>generalize</a:t>
            </a:r>
            <a:r>
              <a:rPr lang="en-US" sz="3200" spc="-5" dirty="0">
                <a:solidFill>
                  <a:srgbClr val="3333CC"/>
                </a:solidFill>
                <a:latin typeface="Arial"/>
                <a:cs typeface="Arial"/>
              </a:rPr>
              <a:t> well</a:t>
            </a:r>
            <a:endParaRPr sz="3200" dirty="0">
              <a:latin typeface="Arial"/>
              <a:cs typeface="Arial"/>
            </a:endParaRPr>
          </a:p>
          <a:p>
            <a:pPr marL="355600" marR="161290" indent="-342900">
              <a:lnSpc>
                <a:spcPct val="99400"/>
              </a:lnSpc>
              <a:spcBef>
                <a:spcPts val="844"/>
              </a:spcBef>
              <a:buChar char="•"/>
              <a:tabLst>
                <a:tab pos="354965" algn="l"/>
                <a:tab pos="355600" algn="l"/>
              </a:tabLst>
            </a:pPr>
            <a:r>
              <a:rPr sz="3200" dirty="0">
                <a:solidFill>
                  <a:srgbClr val="3333CC"/>
                </a:solidFill>
                <a:latin typeface="Arial"/>
                <a:cs typeface="Arial"/>
              </a:rPr>
              <a:t>Using deeper models can reduce</a:t>
            </a:r>
            <a:r>
              <a:rPr lang="en-US" sz="3200" dirty="0">
                <a:solidFill>
                  <a:srgbClr val="3333CC"/>
                </a:solidFill>
                <a:latin typeface="Arial"/>
                <a:cs typeface="Arial"/>
              </a:rPr>
              <a:t> the</a:t>
            </a:r>
            <a:r>
              <a:rPr sz="3200" dirty="0">
                <a:solidFill>
                  <a:srgbClr val="3333CC"/>
                </a:solidFill>
                <a:latin typeface="Arial"/>
                <a:cs typeface="Arial"/>
              </a:rPr>
              <a:t> n</a:t>
            </a:r>
            <a:r>
              <a:rPr lang="en-US" sz="3200" dirty="0">
                <a:solidFill>
                  <a:srgbClr val="3333CC"/>
                </a:solidFill>
                <a:latin typeface="Arial"/>
                <a:cs typeface="Arial"/>
              </a:rPr>
              <a:t>umber</a:t>
            </a:r>
            <a:r>
              <a:rPr sz="3200" dirty="0">
                <a:solidFill>
                  <a:srgbClr val="3333CC"/>
                </a:solidFill>
                <a:latin typeface="Arial"/>
                <a:cs typeface="Arial"/>
              </a:rPr>
              <a:t> of </a:t>
            </a:r>
            <a:r>
              <a:rPr sz="3200" spc="-5" dirty="0">
                <a:solidFill>
                  <a:srgbClr val="3333CC"/>
                </a:solidFill>
                <a:latin typeface="Arial"/>
                <a:cs typeface="Arial"/>
              </a:rPr>
              <a:t>units </a:t>
            </a:r>
            <a:r>
              <a:rPr sz="3200" dirty="0">
                <a:solidFill>
                  <a:srgbClr val="3333CC"/>
                </a:solidFill>
                <a:latin typeface="Arial"/>
                <a:cs typeface="Arial"/>
              </a:rPr>
              <a:t>required and reduce </a:t>
            </a:r>
            <a:r>
              <a:rPr sz="3200" spc="-5" dirty="0">
                <a:solidFill>
                  <a:srgbClr val="3333CC"/>
                </a:solidFill>
                <a:latin typeface="Arial"/>
                <a:cs typeface="Arial"/>
              </a:rPr>
              <a:t>generalization </a:t>
            </a:r>
            <a:r>
              <a:rPr sz="3200" dirty="0">
                <a:solidFill>
                  <a:srgbClr val="3333CC"/>
                </a:solidFill>
                <a:latin typeface="Arial"/>
                <a:cs typeface="Arial"/>
              </a:rPr>
              <a:t>error</a:t>
            </a:r>
            <a:endParaRPr sz="32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72624" y="328815"/>
            <a:ext cx="6226175" cy="574040"/>
          </a:xfrm>
          <a:prstGeom prst="rect">
            <a:avLst/>
          </a:prstGeom>
        </p:spPr>
        <p:txBody>
          <a:bodyPr vert="horz" wrap="square" lIns="0" tIns="12700" rIns="0" bIns="0" rtlCol="0">
            <a:spAutoFit/>
          </a:bodyPr>
          <a:lstStyle/>
          <a:p>
            <a:pPr marL="12700">
              <a:lnSpc>
                <a:spcPct val="100000"/>
              </a:lnSpc>
              <a:spcBef>
                <a:spcPts val="100"/>
              </a:spcBef>
            </a:pPr>
            <a:r>
              <a:rPr sz="3600" spc="-5" dirty="0"/>
              <a:t>Feedforward </a:t>
            </a:r>
            <a:r>
              <a:rPr sz="3600" dirty="0"/>
              <a:t>Neural</a:t>
            </a:r>
            <a:r>
              <a:rPr sz="3600" spc="-10" dirty="0"/>
              <a:t> </a:t>
            </a:r>
            <a:r>
              <a:rPr sz="3600" spc="-5" dirty="0"/>
              <a:t>Networks:</a:t>
            </a:r>
            <a:endParaRPr sz="3600"/>
          </a:p>
        </p:txBody>
      </p:sp>
      <p:sp>
        <p:nvSpPr>
          <p:cNvPr id="5" name="object 5"/>
          <p:cNvSpPr txBox="1"/>
          <p:nvPr/>
        </p:nvSpPr>
        <p:spPr>
          <a:xfrm>
            <a:off x="852978" y="874915"/>
            <a:ext cx="8816975" cy="5547360"/>
          </a:xfrm>
          <a:prstGeom prst="rect">
            <a:avLst/>
          </a:prstGeom>
        </p:spPr>
        <p:txBody>
          <a:bodyPr vert="horz" wrap="square" lIns="0" tIns="12700" rIns="0" bIns="0" rtlCol="0">
            <a:spAutoFit/>
          </a:bodyPr>
          <a:lstStyle/>
          <a:p>
            <a:pPr marL="442595">
              <a:lnSpc>
                <a:spcPct val="100000"/>
              </a:lnSpc>
              <a:spcBef>
                <a:spcPts val="100"/>
              </a:spcBef>
              <a:tabLst>
                <a:tab pos="3690620" algn="l"/>
                <a:tab pos="4961890" algn="l"/>
                <a:tab pos="6910705" algn="l"/>
              </a:tabLst>
            </a:pPr>
            <a:r>
              <a:rPr sz="4000" spc="-5" dirty="0">
                <a:solidFill>
                  <a:srgbClr val="FF0000"/>
                </a:solidFill>
                <a:latin typeface="Arial"/>
                <a:cs typeface="Arial"/>
              </a:rPr>
              <a:t>quintessential	</a:t>
            </a:r>
            <a:r>
              <a:rPr sz="4000" dirty="0">
                <a:solidFill>
                  <a:srgbClr val="FF0000"/>
                </a:solidFill>
                <a:latin typeface="Arial"/>
                <a:cs typeface="Arial"/>
              </a:rPr>
              <a:t>deep	learning	models</a:t>
            </a:r>
            <a:endParaRPr sz="4000" dirty="0">
              <a:latin typeface="Arial"/>
              <a:cs typeface="Arial"/>
            </a:endParaRPr>
          </a:p>
          <a:p>
            <a:pPr marL="355600" indent="-342900">
              <a:lnSpc>
                <a:spcPct val="100000"/>
              </a:lnSpc>
              <a:spcBef>
                <a:spcPts val="3919"/>
              </a:spcBef>
              <a:buFont typeface="Arial"/>
              <a:buChar char="•"/>
              <a:tabLst>
                <a:tab pos="354965" algn="l"/>
                <a:tab pos="355600" algn="l"/>
              </a:tabLst>
            </a:pPr>
            <a:r>
              <a:rPr sz="3200" i="1" spc="-5" dirty="0">
                <a:solidFill>
                  <a:srgbClr val="3333CC"/>
                </a:solidFill>
                <a:latin typeface="Arial"/>
                <a:cs typeface="Arial"/>
              </a:rPr>
              <a:t>Deep Feedforward Networks </a:t>
            </a:r>
            <a:r>
              <a:rPr sz="3200" dirty="0">
                <a:solidFill>
                  <a:srgbClr val="3333CC"/>
                </a:solidFill>
                <a:latin typeface="Arial"/>
                <a:cs typeface="Arial"/>
              </a:rPr>
              <a:t>are also called</a:t>
            </a:r>
            <a:r>
              <a:rPr sz="3200" spc="-20" dirty="0">
                <a:solidFill>
                  <a:srgbClr val="3333CC"/>
                </a:solidFill>
                <a:latin typeface="Arial"/>
                <a:cs typeface="Arial"/>
              </a:rPr>
              <a:t> </a:t>
            </a:r>
            <a:r>
              <a:rPr sz="3200" dirty="0">
                <a:solidFill>
                  <a:srgbClr val="3333CC"/>
                </a:solidFill>
                <a:latin typeface="Arial"/>
                <a:cs typeface="Arial"/>
              </a:rPr>
              <a:t>as</a:t>
            </a:r>
            <a:endParaRPr sz="3200" dirty="0">
              <a:latin typeface="Arial"/>
              <a:cs typeface="Arial"/>
            </a:endParaRPr>
          </a:p>
          <a:p>
            <a:pPr marL="755650" lvl="1" indent="-286385">
              <a:lnSpc>
                <a:spcPct val="100000"/>
              </a:lnSpc>
              <a:spcBef>
                <a:spcPts val="630"/>
              </a:spcBef>
              <a:buFont typeface="Arial"/>
              <a:buChar char="–"/>
              <a:tabLst>
                <a:tab pos="755650" algn="l"/>
              </a:tabLst>
            </a:pPr>
            <a:r>
              <a:rPr sz="2800" i="1" spc="-5" dirty="0">
                <a:solidFill>
                  <a:srgbClr val="336600"/>
                </a:solidFill>
                <a:latin typeface="Arial"/>
                <a:cs typeface="Arial"/>
              </a:rPr>
              <a:t>Feedforward </a:t>
            </a:r>
            <a:r>
              <a:rPr sz="2800" i="1" dirty="0">
                <a:solidFill>
                  <a:srgbClr val="336600"/>
                </a:solidFill>
                <a:latin typeface="Arial"/>
                <a:cs typeface="Arial"/>
              </a:rPr>
              <a:t>neural </a:t>
            </a:r>
            <a:r>
              <a:rPr sz="2800" i="1" spc="-5" dirty="0">
                <a:solidFill>
                  <a:srgbClr val="336600"/>
                </a:solidFill>
                <a:latin typeface="Arial"/>
                <a:cs typeface="Arial"/>
              </a:rPr>
              <a:t>networks</a:t>
            </a:r>
            <a:r>
              <a:rPr sz="2800" i="1" spc="-10" dirty="0">
                <a:solidFill>
                  <a:srgbClr val="336600"/>
                </a:solidFill>
                <a:latin typeface="Arial"/>
                <a:cs typeface="Arial"/>
              </a:rPr>
              <a:t> </a:t>
            </a:r>
            <a:r>
              <a:rPr sz="2800" dirty="0">
                <a:solidFill>
                  <a:srgbClr val="336600"/>
                </a:solidFill>
                <a:latin typeface="Arial"/>
                <a:cs typeface="Arial"/>
              </a:rPr>
              <a:t>or</a:t>
            </a:r>
            <a:endParaRPr sz="2800" dirty="0">
              <a:latin typeface="Arial"/>
              <a:cs typeface="Arial"/>
            </a:endParaRPr>
          </a:p>
          <a:p>
            <a:pPr marL="755650" lvl="1" indent="-286385">
              <a:lnSpc>
                <a:spcPct val="100000"/>
              </a:lnSpc>
              <a:spcBef>
                <a:spcPts val="640"/>
              </a:spcBef>
              <a:buFont typeface="Arial"/>
              <a:buChar char="–"/>
              <a:tabLst>
                <a:tab pos="755650" algn="l"/>
              </a:tabLst>
            </a:pPr>
            <a:r>
              <a:rPr sz="2800" i="1" spc="-5" dirty="0">
                <a:solidFill>
                  <a:srgbClr val="336600"/>
                </a:solidFill>
                <a:latin typeface="Arial"/>
                <a:cs typeface="Arial"/>
              </a:rPr>
              <a:t>Multilayer Perceptrons</a:t>
            </a:r>
            <a:r>
              <a:rPr sz="2800" i="1" spc="-10" dirty="0">
                <a:solidFill>
                  <a:srgbClr val="336600"/>
                </a:solidFill>
                <a:latin typeface="Arial"/>
                <a:cs typeface="Arial"/>
              </a:rPr>
              <a:t> </a:t>
            </a:r>
            <a:r>
              <a:rPr sz="2800" i="1" dirty="0">
                <a:solidFill>
                  <a:srgbClr val="336600"/>
                </a:solidFill>
                <a:latin typeface="Arial"/>
                <a:cs typeface="Arial"/>
              </a:rPr>
              <a:t>(MLPs)</a:t>
            </a:r>
            <a:endParaRPr sz="2800" dirty="0">
              <a:latin typeface="Arial"/>
              <a:cs typeface="Arial"/>
            </a:endParaRPr>
          </a:p>
          <a:p>
            <a:pPr marL="355600" indent="-342900">
              <a:lnSpc>
                <a:spcPct val="100000"/>
              </a:lnSpc>
              <a:spcBef>
                <a:spcPts val="835"/>
              </a:spcBef>
              <a:buChar char="•"/>
              <a:tabLst>
                <a:tab pos="354965" algn="l"/>
                <a:tab pos="355600" algn="l"/>
                <a:tab pos="8475980" algn="l"/>
              </a:tabLst>
            </a:pPr>
            <a:r>
              <a:rPr sz="3200" spc="-5" dirty="0">
                <a:solidFill>
                  <a:srgbClr val="3333CC"/>
                </a:solidFill>
                <a:latin typeface="Arial"/>
                <a:cs typeface="Arial"/>
              </a:rPr>
              <a:t>Their Goal </a:t>
            </a:r>
            <a:r>
              <a:rPr sz="3200" dirty="0">
                <a:solidFill>
                  <a:srgbClr val="3333CC"/>
                </a:solidFill>
                <a:latin typeface="Arial"/>
                <a:cs typeface="Arial"/>
              </a:rPr>
              <a:t>is </a:t>
            </a:r>
            <a:r>
              <a:rPr sz="3200" spc="-5" dirty="0">
                <a:solidFill>
                  <a:srgbClr val="3333CC"/>
                </a:solidFill>
                <a:latin typeface="Arial"/>
                <a:cs typeface="Arial"/>
              </a:rPr>
              <a:t>to approximate </a:t>
            </a:r>
            <a:r>
              <a:rPr sz="3200" dirty="0">
                <a:solidFill>
                  <a:srgbClr val="3333CC"/>
                </a:solidFill>
                <a:latin typeface="Arial"/>
                <a:cs typeface="Arial"/>
              </a:rPr>
              <a:t>some</a:t>
            </a:r>
            <a:r>
              <a:rPr sz="3200" spc="95" dirty="0">
                <a:solidFill>
                  <a:srgbClr val="3333CC"/>
                </a:solidFill>
                <a:latin typeface="Arial"/>
                <a:cs typeface="Arial"/>
              </a:rPr>
              <a:t> </a:t>
            </a:r>
            <a:r>
              <a:rPr sz="3200" spc="-5" dirty="0">
                <a:solidFill>
                  <a:srgbClr val="3333CC"/>
                </a:solidFill>
                <a:latin typeface="Arial"/>
                <a:cs typeface="Arial"/>
              </a:rPr>
              <a:t>function</a:t>
            </a:r>
            <a:r>
              <a:rPr sz="3200" spc="10" dirty="0">
                <a:solidFill>
                  <a:srgbClr val="3333CC"/>
                </a:solidFill>
                <a:latin typeface="Arial"/>
                <a:cs typeface="Arial"/>
              </a:rPr>
              <a:t> </a:t>
            </a:r>
            <a:r>
              <a:rPr sz="3200" i="1" spc="45" dirty="0">
                <a:latin typeface="Cambria"/>
                <a:cs typeface="Cambria"/>
              </a:rPr>
              <a:t>f	</a:t>
            </a:r>
            <a:r>
              <a:rPr sz="3200" i="1" spc="305" dirty="0">
                <a:latin typeface="Cambria"/>
                <a:cs typeface="Cambria"/>
              </a:rPr>
              <a:t>*</a:t>
            </a:r>
            <a:endParaRPr sz="3200" dirty="0">
              <a:latin typeface="Cambria"/>
              <a:cs typeface="Cambria"/>
            </a:endParaRPr>
          </a:p>
          <a:p>
            <a:pPr marL="748665" marR="436880" lvl="1" indent="-279400">
              <a:lnSpc>
                <a:spcPts val="3329"/>
              </a:lnSpc>
              <a:spcBef>
                <a:spcPts val="800"/>
              </a:spcBef>
              <a:buChar char="–"/>
              <a:tabLst>
                <a:tab pos="755650" algn="l"/>
              </a:tabLst>
            </a:pPr>
            <a:r>
              <a:rPr sz="2800" spc="-5" dirty="0">
                <a:solidFill>
                  <a:srgbClr val="336600"/>
                </a:solidFill>
                <a:latin typeface="Arial"/>
                <a:cs typeface="Arial"/>
              </a:rPr>
              <a:t>E.g., </a:t>
            </a:r>
            <a:r>
              <a:rPr sz="2800" dirty="0">
                <a:solidFill>
                  <a:srgbClr val="336600"/>
                </a:solidFill>
                <a:latin typeface="Arial"/>
                <a:cs typeface="Arial"/>
              </a:rPr>
              <a:t>a </a:t>
            </a:r>
            <a:r>
              <a:rPr sz="2800" spc="-5" dirty="0">
                <a:solidFill>
                  <a:srgbClr val="336600"/>
                </a:solidFill>
                <a:latin typeface="Arial"/>
                <a:cs typeface="Arial"/>
              </a:rPr>
              <a:t>classifier </a:t>
            </a:r>
            <a:r>
              <a:rPr sz="2800" i="1" spc="70" dirty="0">
                <a:latin typeface="Cambria"/>
                <a:cs typeface="Cambria"/>
              </a:rPr>
              <a:t>y </a:t>
            </a:r>
            <a:r>
              <a:rPr sz="2800" i="1" spc="665" dirty="0">
                <a:latin typeface="Cambria"/>
                <a:cs typeface="Cambria"/>
              </a:rPr>
              <a:t>= </a:t>
            </a:r>
            <a:r>
              <a:rPr sz="2800" i="1" spc="40" dirty="0">
                <a:latin typeface="Cambria"/>
                <a:cs typeface="Cambria"/>
              </a:rPr>
              <a:t>f </a:t>
            </a:r>
            <a:r>
              <a:rPr sz="2800" i="1" spc="265" dirty="0">
                <a:latin typeface="Cambria"/>
                <a:cs typeface="Cambria"/>
              </a:rPr>
              <a:t>* </a:t>
            </a:r>
            <a:r>
              <a:rPr sz="2800" spc="215" dirty="0">
                <a:latin typeface="Calibri"/>
                <a:cs typeface="Calibri"/>
              </a:rPr>
              <a:t>(</a:t>
            </a:r>
            <a:r>
              <a:rPr sz="2800" b="1" i="1" spc="215" dirty="0">
                <a:latin typeface="Palatino Linotype"/>
                <a:cs typeface="Palatino Linotype"/>
              </a:rPr>
              <a:t>x</a:t>
            </a:r>
            <a:r>
              <a:rPr sz="2800" spc="215" dirty="0">
                <a:latin typeface="Calibri"/>
                <a:cs typeface="Calibri"/>
              </a:rPr>
              <a:t>) </a:t>
            </a:r>
            <a:r>
              <a:rPr sz="2800" dirty="0">
                <a:solidFill>
                  <a:srgbClr val="336600"/>
                </a:solidFill>
                <a:latin typeface="Arial"/>
                <a:cs typeface="Arial"/>
              </a:rPr>
              <a:t>maps an input </a:t>
            </a:r>
            <a:r>
              <a:rPr sz="2800" b="1" i="1" spc="165" dirty="0">
                <a:latin typeface="Palatino Linotype"/>
                <a:cs typeface="Palatino Linotype"/>
              </a:rPr>
              <a:t>x </a:t>
            </a:r>
            <a:r>
              <a:rPr sz="2800" dirty="0">
                <a:solidFill>
                  <a:srgbClr val="336600"/>
                </a:solidFill>
                <a:latin typeface="Arial"/>
                <a:cs typeface="Arial"/>
              </a:rPr>
              <a:t>to a  </a:t>
            </a:r>
            <a:r>
              <a:rPr sz="2800" spc="-5" dirty="0">
                <a:solidFill>
                  <a:srgbClr val="336600"/>
                </a:solidFill>
                <a:latin typeface="Arial"/>
                <a:cs typeface="Arial"/>
              </a:rPr>
              <a:t>category</a:t>
            </a:r>
            <a:r>
              <a:rPr sz="2800" spc="-10" dirty="0">
                <a:solidFill>
                  <a:srgbClr val="336600"/>
                </a:solidFill>
                <a:latin typeface="Arial"/>
                <a:cs typeface="Arial"/>
              </a:rPr>
              <a:t> </a:t>
            </a:r>
            <a:r>
              <a:rPr sz="2800" i="1" spc="70" dirty="0">
                <a:latin typeface="Cambria"/>
                <a:cs typeface="Cambria"/>
              </a:rPr>
              <a:t>y</a:t>
            </a:r>
            <a:endParaRPr sz="2800" dirty="0">
              <a:latin typeface="Cambria"/>
              <a:cs typeface="Cambria"/>
            </a:endParaRPr>
          </a:p>
          <a:p>
            <a:pPr marL="755650" lvl="1" indent="-286385">
              <a:lnSpc>
                <a:spcPct val="100000"/>
              </a:lnSpc>
              <a:spcBef>
                <a:spcPts val="605"/>
              </a:spcBef>
              <a:buChar char="–"/>
              <a:tabLst>
                <a:tab pos="755650" algn="l"/>
              </a:tabLst>
            </a:pPr>
            <a:r>
              <a:rPr sz="2800" spc="-5" dirty="0">
                <a:solidFill>
                  <a:srgbClr val="336600"/>
                </a:solidFill>
                <a:latin typeface="Arial"/>
                <a:cs typeface="Arial"/>
              </a:rPr>
              <a:t>Feedforward Network defines </a:t>
            </a:r>
            <a:r>
              <a:rPr sz="2800" dirty="0">
                <a:solidFill>
                  <a:srgbClr val="336600"/>
                </a:solidFill>
                <a:latin typeface="Arial"/>
                <a:cs typeface="Arial"/>
              </a:rPr>
              <a:t>a mapping</a:t>
            </a:r>
            <a:endParaRPr sz="2800" dirty="0">
              <a:latin typeface="Arial"/>
              <a:cs typeface="Arial"/>
            </a:endParaRPr>
          </a:p>
          <a:p>
            <a:pPr marL="1557655">
              <a:lnSpc>
                <a:spcPct val="100000"/>
              </a:lnSpc>
              <a:spcBef>
                <a:spcPts val="545"/>
              </a:spcBef>
            </a:pPr>
            <a:r>
              <a:rPr sz="2400" b="1" i="1" spc="10" dirty="0">
                <a:latin typeface="Palatino Linotype"/>
                <a:cs typeface="Palatino Linotype"/>
              </a:rPr>
              <a:t>y </a:t>
            </a:r>
            <a:r>
              <a:rPr sz="2400" i="1" spc="570" dirty="0">
                <a:latin typeface="Cambria"/>
                <a:cs typeface="Cambria"/>
              </a:rPr>
              <a:t>= </a:t>
            </a:r>
            <a:r>
              <a:rPr sz="2400" i="1" spc="30" dirty="0">
                <a:latin typeface="Cambria"/>
                <a:cs typeface="Cambria"/>
              </a:rPr>
              <a:t>f </a:t>
            </a:r>
            <a:r>
              <a:rPr sz="2400" i="1" spc="229" dirty="0">
                <a:latin typeface="Cambria"/>
                <a:cs typeface="Cambria"/>
              </a:rPr>
              <a:t>* </a:t>
            </a:r>
            <a:r>
              <a:rPr sz="2400" spc="170" dirty="0">
                <a:latin typeface="Calibri"/>
                <a:cs typeface="Calibri"/>
              </a:rPr>
              <a:t>(</a:t>
            </a:r>
            <a:r>
              <a:rPr sz="2400" b="1" i="1" spc="170" dirty="0">
                <a:latin typeface="Palatino Linotype"/>
                <a:cs typeface="Palatino Linotype"/>
              </a:rPr>
              <a:t>x </a:t>
            </a:r>
            <a:r>
              <a:rPr sz="2400" spc="25" dirty="0">
                <a:latin typeface="Calibri"/>
                <a:cs typeface="Calibri"/>
              </a:rPr>
              <a:t>; </a:t>
            </a:r>
            <a:r>
              <a:rPr sz="2400" b="1" dirty="0">
                <a:latin typeface="Times New Roman"/>
                <a:cs typeface="Times New Roman"/>
              </a:rPr>
              <a:t>θ</a:t>
            </a:r>
            <a:r>
              <a:rPr sz="2400" b="1" spc="195" dirty="0">
                <a:latin typeface="Times New Roman"/>
                <a:cs typeface="Times New Roman"/>
              </a:rPr>
              <a:t> </a:t>
            </a:r>
            <a:r>
              <a:rPr sz="2400" spc="204" dirty="0">
                <a:latin typeface="Calibri"/>
                <a:cs typeface="Calibri"/>
              </a:rPr>
              <a:t>)</a:t>
            </a:r>
            <a:endParaRPr sz="2400" dirty="0">
              <a:latin typeface="Calibri"/>
              <a:cs typeface="Calibri"/>
            </a:endParaRPr>
          </a:p>
          <a:p>
            <a:pPr marL="1155700" lvl="2" indent="-229235">
              <a:lnSpc>
                <a:spcPct val="100000"/>
              </a:lnSpc>
              <a:spcBef>
                <a:spcPts val="520"/>
              </a:spcBef>
              <a:buChar char="•"/>
              <a:tabLst>
                <a:tab pos="1155700" algn="l"/>
              </a:tabLst>
            </a:pPr>
            <a:r>
              <a:rPr sz="2400" dirty="0">
                <a:solidFill>
                  <a:srgbClr val="660066"/>
                </a:solidFill>
                <a:latin typeface="Arial"/>
                <a:cs typeface="Arial"/>
              </a:rPr>
              <a:t>and learns </a:t>
            </a:r>
            <a:r>
              <a:rPr sz="2400" spc="-5" dirty="0">
                <a:solidFill>
                  <a:srgbClr val="660066"/>
                </a:solidFill>
                <a:latin typeface="Arial"/>
                <a:cs typeface="Arial"/>
              </a:rPr>
              <a:t>the </a:t>
            </a:r>
            <a:r>
              <a:rPr sz="2400" dirty="0">
                <a:solidFill>
                  <a:srgbClr val="660066"/>
                </a:solidFill>
                <a:latin typeface="Arial"/>
                <a:cs typeface="Arial"/>
              </a:rPr>
              <a:t>values of </a:t>
            </a:r>
            <a:r>
              <a:rPr sz="2400" spc="-5" dirty="0">
                <a:solidFill>
                  <a:srgbClr val="660066"/>
                </a:solidFill>
                <a:latin typeface="Arial"/>
                <a:cs typeface="Arial"/>
              </a:rPr>
              <a:t>the parameters </a:t>
            </a:r>
            <a:r>
              <a:rPr sz="2400" b="1" dirty="0">
                <a:latin typeface="Times New Roman"/>
                <a:cs typeface="Times New Roman"/>
              </a:rPr>
              <a:t>θ </a:t>
            </a:r>
            <a:r>
              <a:rPr sz="2400" spc="-5" dirty="0">
                <a:solidFill>
                  <a:srgbClr val="660066"/>
                </a:solidFill>
                <a:latin typeface="Arial"/>
                <a:cs typeface="Arial"/>
              </a:rPr>
              <a:t>that </a:t>
            </a:r>
            <a:r>
              <a:rPr sz="2400" dirty="0">
                <a:solidFill>
                  <a:srgbClr val="660066"/>
                </a:solidFill>
                <a:latin typeface="Arial"/>
                <a:cs typeface="Arial"/>
              </a:rPr>
              <a:t>result</a:t>
            </a:r>
            <a:r>
              <a:rPr sz="2400" spc="40" dirty="0">
                <a:solidFill>
                  <a:srgbClr val="660066"/>
                </a:solidFill>
                <a:latin typeface="Arial"/>
                <a:cs typeface="Arial"/>
              </a:rPr>
              <a:t> </a:t>
            </a:r>
            <a:r>
              <a:rPr sz="2400" dirty="0">
                <a:solidFill>
                  <a:srgbClr val="660066"/>
                </a:solidFill>
                <a:latin typeface="Arial"/>
                <a:cs typeface="Arial"/>
              </a:rPr>
              <a:t>in</a:t>
            </a:r>
            <a:endParaRPr sz="2400" dirty="0">
              <a:latin typeface="Arial"/>
              <a:cs typeface="Arial"/>
            </a:endParaRPr>
          </a:p>
        </p:txBody>
      </p:sp>
      <p:sp>
        <p:nvSpPr>
          <p:cNvPr id="6" name="object 6"/>
          <p:cNvSpPr txBox="1"/>
          <p:nvPr/>
        </p:nvSpPr>
        <p:spPr>
          <a:xfrm>
            <a:off x="1995977" y="6401954"/>
            <a:ext cx="426212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660066"/>
                </a:solidFill>
                <a:latin typeface="Arial"/>
                <a:cs typeface="Arial"/>
              </a:rPr>
              <a:t>the </a:t>
            </a:r>
            <a:r>
              <a:rPr sz="2400" dirty="0">
                <a:solidFill>
                  <a:srgbClr val="660066"/>
                </a:solidFill>
                <a:latin typeface="Arial"/>
                <a:cs typeface="Arial"/>
              </a:rPr>
              <a:t>best </a:t>
            </a:r>
            <a:r>
              <a:rPr sz="2400" spc="-5" dirty="0">
                <a:solidFill>
                  <a:srgbClr val="660066"/>
                </a:solidFill>
                <a:latin typeface="Arial"/>
                <a:cs typeface="Arial"/>
              </a:rPr>
              <a:t>function</a:t>
            </a:r>
            <a:r>
              <a:rPr sz="2400" dirty="0">
                <a:solidFill>
                  <a:srgbClr val="660066"/>
                </a:solidFill>
                <a:latin typeface="Arial"/>
                <a:cs typeface="Arial"/>
              </a:rPr>
              <a:t> </a:t>
            </a:r>
            <a:r>
              <a:rPr sz="2400" spc="-5" dirty="0">
                <a:solidFill>
                  <a:srgbClr val="660066"/>
                </a:solidFill>
                <a:latin typeface="Arial"/>
                <a:cs typeface="Arial"/>
              </a:rPr>
              <a:t>approximation</a:t>
            </a:r>
            <a:endParaRPr sz="2400">
              <a:latin typeface="Arial"/>
              <a:cs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79730" y="847293"/>
            <a:ext cx="7138670" cy="695960"/>
          </a:xfrm>
          <a:prstGeom prst="rect">
            <a:avLst/>
          </a:prstGeom>
        </p:spPr>
        <p:txBody>
          <a:bodyPr vert="horz" wrap="square" lIns="0" tIns="12700" rIns="0" bIns="0" rtlCol="0">
            <a:spAutoFit/>
          </a:bodyPr>
          <a:lstStyle/>
          <a:p>
            <a:pPr marL="12700">
              <a:lnSpc>
                <a:spcPct val="100000"/>
              </a:lnSpc>
              <a:spcBef>
                <a:spcPts val="100"/>
              </a:spcBef>
              <a:tabLst>
                <a:tab pos="2310765" algn="l"/>
                <a:tab pos="5634355" algn="l"/>
              </a:tabLst>
            </a:pPr>
            <a:r>
              <a:rPr spc="-5" dirty="0"/>
              <a:t>F</a:t>
            </a:r>
            <a:r>
              <a:rPr dirty="0"/>
              <a:t>unc</a:t>
            </a:r>
            <a:r>
              <a:rPr spc="-5" dirty="0"/>
              <a:t>t</a:t>
            </a:r>
            <a:r>
              <a:rPr dirty="0"/>
              <a:t>ion	</a:t>
            </a:r>
            <a:r>
              <a:rPr spc="-5" dirty="0"/>
              <a:t>F</a:t>
            </a:r>
            <a:r>
              <a:rPr dirty="0"/>
              <a:t>amilies</a:t>
            </a:r>
            <a:r>
              <a:rPr spc="-5" dirty="0"/>
              <a:t> </a:t>
            </a:r>
            <a:r>
              <a:rPr dirty="0"/>
              <a:t>and	Dep</a:t>
            </a:r>
            <a:r>
              <a:rPr spc="-5" dirty="0"/>
              <a:t>t</a:t>
            </a:r>
            <a:r>
              <a:rPr dirty="0"/>
              <a:t>h</a:t>
            </a:r>
          </a:p>
        </p:txBody>
      </p:sp>
      <p:sp>
        <p:nvSpPr>
          <p:cNvPr id="4" name="object 4"/>
          <p:cNvSpPr txBox="1"/>
          <p:nvPr/>
        </p:nvSpPr>
        <p:spPr>
          <a:xfrm>
            <a:off x="852978" y="1982354"/>
            <a:ext cx="9218122" cy="436372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Some </a:t>
            </a:r>
            <a:r>
              <a:rPr sz="3200" spc="-5" dirty="0">
                <a:solidFill>
                  <a:srgbClr val="3333CC"/>
                </a:solidFill>
                <a:latin typeface="Arial"/>
                <a:cs typeface="Arial"/>
              </a:rPr>
              <a:t>families </a:t>
            </a:r>
            <a:r>
              <a:rPr sz="3200" dirty="0">
                <a:solidFill>
                  <a:srgbClr val="3333CC"/>
                </a:solidFill>
                <a:latin typeface="Arial"/>
                <a:cs typeface="Arial"/>
              </a:rPr>
              <a:t>of </a:t>
            </a:r>
            <a:r>
              <a:rPr sz="3200" spc="-5" dirty="0">
                <a:solidFill>
                  <a:srgbClr val="3333CC"/>
                </a:solidFill>
                <a:latin typeface="Arial"/>
                <a:cs typeface="Arial"/>
              </a:rPr>
              <a:t>functions </a:t>
            </a:r>
            <a:r>
              <a:rPr sz="3200" dirty="0">
                <a:solidFill>
                  <a:srgbClr val="3333CC"/>
                </a:solidFill>
                <a:latin typeface="Arial"/>
                <a:cs typeface="Arial"/>
              </a:rPr>
              <a:t>can be </a:t>
            </a:r>
            <a:r>
              <a:rPr sz="3200" spc="-5" dirty="0">
                <a:solidFill>
                  <a:srgbClr val="3333CC"/>
                </a:solidFill>
                <a:latin typeface="Arial"/>
                <a:cs typeface="Arial"/>
              </a:rPr>
              <a:t>represented  efficiently </a:t>
            </a:r>
            <a:r>
              <a:rPr lang="en-US" sz="3200" spc="-5" dirty="0">
                <a:solidFill>
                  <a:srgbClr val="3333CC"/>
                </a:solidFill>
                <a:latin typeface="Arial"/>
                <a:cs typeface="Arial"/>
              </a:rPr>
              <a:t>for</a:t>
            </a:r>
            <a:r>
              <a:rPr sz="3200" dirty="0">
                <a:solidFill>
                  <a:srgbClr val="3333CC"/>
                </a:solidFill>
                <a:latin typeface="Arial"/>
                <a:cs typeface="Arial"/>
              </a:rPr>
              <a:t> </a:t>
            </a:r>
            <a:r>
              <a:rPr sz="3200" spc="-5" dirty="0">
                <a:solidFill>
                  <a:srgbClr val="3333CC"/>
                </a:solidFill>
                <a:latin typeface="Arial"/>
                <a:cs typeface="Arial"/>
              </a:rPr>
              <a:t>depth </a:t>
            </a:r>
            <a:r>
              <a:rPr sz="3200" i="1" spc="420" dirty="0">
                <a:latin typeface="Calibri"/>
                <a:cs typeface="Calibri"/>
              </a:rPr>
              <a:t>&gt;d </a:t>
            </a:r>
            <a:r>
              <a:rPr sz="3200" dirty="0">
                <a:solidFill>
                  <a:srgbClr val="3333CC"/>
                </a:solidFill>
                <a:latin typeface="Arial"/>
                <a:cs typeface="Arial"/>
              </a:rPr>
              <a:t>but require</a:t>
            </a:r>
            <a:r>
              <a:rPr lang="en-US" sz="3200" dirty="0">
                <a:solidFill>
                  <a:srgbClr val="3333CC"/>
                </a:solidFill>
                <a:latin typeface="Arial"/>
                <a:cs typeface="Arial"/>
              </a:rPr>
              <a:t> a</a:t>
            </a:r>
            <a:r>
              <a:rPr sz="3200" dirty="0">
                <a:solidFill>
                  <a:srgbClr val="3333CC"/>
                </a:solidFill>
                <a:latin typeface="Arial"/>
                <a:cs typeface="Arial"/>
              </a:rPr>
              <a:t> much larger  model </a:t>
            </a:r>
            <a:r>
              <a:rPr lang="en-US" sz="3200" dirty="0">
                <a:solidFill>
                  <a:srgbClr val="3333CC"/>
                </a:solidFill>
                <a:latin typeface="Arial"/>
                <a:cs typeface="Arial"/>
              </a:rPr>
              <a:t>for</a:t>
            </a:r>
            <a:r>
              <a:rPr sz="3200" dirty="0">
                <a:solidFill>
                  <a:srgbClr val="3333CC"/>
                </a:solidFill>
                <a:latin typeface="Arial"/>
                <a:cs typeface="Arial"/>
              </a:rPr>
              <a:t> </a:t>
            </a:r>
            <a:r>
              <a:rPr sz="3200" spc="-5" dirty="0">
                <a:solidFill>
                  <a:srgbClr val="3333CC"/>
                </a:solidFill>
                <a:latin typeface="Arial"/>
                <a:cs typeface="Arial"/>
              </a:rPr>
              <a:t>depth</a:t>
            </a:r>
            <a:r>
              <a:rPr sz="3200" spc="-15" dirty="0">
                <a:solidFill>
                  <a:srgbClr val="3333CC"/>
                </a:solidFill>
                <a:latin typeface="Arial"/>
                <a:cs typeface="Arial"/>
              </a:rPr>
              <a:t> </a:t>
            </a:r>
            <a:r>
              <a:rPr sz="3200" i="1" spc="420" dirty="0">
                <a:latin typeface="Calibri"/>
                <a:cs typeface="Calibri"/>
              </a:rPr>
              <a:t>&lt;d</a:t>
            </a:r>
            <a:endParaRPr sz="3200" dirty="0">
              <a:latin typeface="Calibri"/>
              <a:cs typeface="Calibri"/>
            </a:endParaRPr>
          </a:p>
          <a:p>
            <a:pPr marL="355600" marR="162560" indent="-342900">
              <a:lnSpc>
                <a:spcPct val="100000"/>
              </a:lnSpc>
              <a:spcBef>
                <a:spcPts val="705"/>
              </a:spcBef>
              <a:buChar char="•"/>
              <a:tabLst>
                <a:tab pos="354965" algn="l"/>
                <a:tab pos="355600" algn="l"/>
              </a:tabLst>
            </a:pPr>
            <a:r>
              <a:rPr sz="3200" spc="-5" dirty="0">
                <a:solidFill>
                  <a:srgbClr val="3333CC"/>
                </a:solidFill>
                <a:latin typeface="Arial"/>
                <a:cs typeface="Arial"/>
              </a:rPr>
              <a:t>In </a:t>
            </a:r>
            <a:r>
              <a:rPr sz="3200" dirty="0">
                <a:solidFill>
                  <a:srgbClr val="3333CC"/>
                </a:solidFill>
                <a:latin typeface="Arial"/>
                <a:cs typeface="Arial"/>
              </a:rPr>
              <a:t>some cases n</a:t>
            </a:r>
            <a:r>
              <a:rPr lang="en-US" sz="3200" dirty="0">
                <a:solidFill>
                  <a:srgbClr val="3333CC"/>
                </a:solidFill>
                <a:latin typeface="Arial"/>
                <a:cs typeface="Arial"/>
              </a:rPr>
              <a:t>umber</a:t>
            </a:r>
            <a:r>
              <a:rPr sz="3200" dirty="0">
                <a:solidFill>
                  <a:srgbClr val="3333CC"/>
                </a:solidFill>
                <a:latin typeface="Arial"/>
                <a:cs typeface="Arial"/>
              </a:rPr>
              <a:t> of hidden </a:t>
            </a:r>
            <a:r>
              <a:rPr sz="3200" spc="-5" dirty="0">
                <a:solidFill>
                  <a:srgbClr val="3333CC"/>
                </a:solidFill>
                <a:latin typeface="Arial"/>
                <a:cs typeface="Arial"/>
              </a:rPr>
              <a:t>units </a:t>
            </a:r>
            <a:r>
              <a:rPr sz="3200" dirty="0">
                <a:solidFill>
                  <a:srgbClr val="3333CC"/>
                </a:solidFill>
                <a:latin typeface="Arial"/>
                <a:cs typeface="Arial"/>
              </a:rPr>
              <a:t>required</a:t>
            </a:r>
            <a:r>
              <a:rPr sz="3200" spc="-85" dirty="0">
                <a:solidFill>
                  <a:srgbClr val="3333CC"/>
                </a:solidFill>
                <a:latin typeface="Arial"/>
                <a:cs typeface="Arial"/>
              </a:rPr>
              <a:t> </a:t>
            </a:r>
            <a:r>
              <a:rPr sz="3200" dirty="0">
                <a:solidFill>
                  <a:srgbClr val="3333CC"/>
                </a:solidFill>
                <a:latin typeface="Arial"/>
                <a:cs typeface="Arial"/>
              </a:rPr>
              <a:t>by </a:t>
            </a:r>
            <a:r>
              <a:rPr lang="en-US" sz="3200" dirty="0">
                <a:solidFill>
                  <a:srgbClr val="3333CC"/>
                </a:solidFill>
                <a:latin typeface="Arial"/>
                <a:cs typeface="Arial"/>
              </a:rPr>
              <a:t>a</a:t>
            </a:r>
            <a:r>
              <a:rPr sz="3200" dirty="0">
                <a:solidFill>
                  <a:srgbClr val="3333CC"/>
                </a:solidFill>
                <a:latin typeface="Arial"/>
                <a:cs typeface="Arial"/>
              </a:rPr>
              <a:t> shallow model is </a:t>
            </a:r>
            <a:r>
              <a:rPr sz="3200" spc="-5" dirty="0">
                <a:solidFill>
                  <a:srgbClr val="3333CC"/>
                </a:solidFill>
                <a:latin typeface="Arial"/>
                <a:cs typeface="Arial"/>
              </a:rPr>
              <a:t>exponential </a:t>
            </a:r>
            <a:r>
              <a:rPr sz="3200" dirty="0">
                <a:solidFill>
                  <a:srgbClr val="3333CC"/>
                </a:solidFill>
                <a:latin typeface="Arial"/>
                <a:cs typeface="Arial"/>
              </a:rPr>
              <a:t>in</a:t>
            </a:r>
            <a:r>
              <a:rPr sz="3200" spc="-15" dirty="0">
                <a:solidFill>
                  <a:srgbClr val="3333CC"/>
                </a:solidFill>
                <a:latin typeface="Arial"/>
                <a:cs typeface="Arial"/>
              </a:rPr>
              <a:t> </a:t>
            </a:r>
            <a:r>
              <a:rPr sz="3200" i="1" spc="150" dirty="0">
                <a:latin typeface="Calibri"/>
                <a:cs typeface="Calibri"/>
              </a:rPr>
              <a:t>n</a:t>
            </a:r>
            <a:endParaRPr sz="3200" dirty="0">
              <a:latin typeface="Calibri"/>
              <a:cs typeface="Calibri"/>
            </a:endParaRPr>
          </a:p>
          <a:p>
            <a:pPr marL="748665" marR="41910" lvl="1" indent="-279400">
              <a:lnSpc>
                <a:spcPct val="100099"/>
              </a:lnSpc>
              <a:spcBef>
                <a:spcPts val="620"/>
              </a:spcBef>
              <a:buChar char="–"/>
              <a:tabLst>
                <a:tab pos="755650" algn="l"/>
              </a:tabLst>
            </a:pPr>
            <a:r>
              <a:rPr sz="2800" spc="-5" dirty="0">
                <a:solidFill>
                  <a:srgbClr val="336600"/>
                </a:solidFill>
                <a:latin typeface="Arial"/>
                <a:cs typeface="Arial"/>
              </a:rPr>
              <a:t>Functions representable with </a:t>
            </a:r>
            <a:r>
              <a:rPr sz="2800" dirty="0">
                <a:solidFill>
                  <a:srgbClr val="336600"/>
                </a:solidFill>
                <a:latin typeface="Arial"/>
                <a:cs typeface="Arial"/>
              </a:rPr>
              <a:t>a deep </a:t>
            </a:r>
            <a:r>
              <a:rPr sz="2800" spc="-5" dirty="0">
                <a:solidFill>
                  <a:srgbClr val="336600"/>
                </a:solidFill>
                <a:latin typeface="Arial"/>
                <a:cs typeface="Arial"/>
              </a:rPr>
              <a:t>rectifier </a:t>
            </a:r>
            <a:r>
              <a:rPr sz="2800" dirty="0">
                <a:solidFill>
                  <a:srgbClr val="336600"/>
                </a:solidFill>
                <a:latin typeface="Arial"/>
                <a:cs typeface="Arial"/>
              </a:rPr>
              <a:t>net  can require an </a:t>
            </a:r>
            <a:r>
              <a:rPr sz="2800" spc="-5" dirty="0">
                <a:solidFill>
                  <a:srgbClr val="336600"/>
                </a:solidFill>
                <a:latin typeface="Arial"/>
                <a:cs typeface="Arial"/>
              </a:rPr>
              <a:t>exponential </a:t>
            </a:r>
            <a:r>
              <a:rPr sz="2800" dirty="0">
                <a:solidFill>
                  <a:srgbClr val="336600"/>
                </a:solidFill>
                <a:latin typeface="Arial"/>
                <a:cs typeface="Arial"/>
              </a:rPr>
              <a:t>no. of hidden </a:t>
            </a:r>
            <a:r>
              <a:rPr sz="2800" spc="-5" dirty="0">
                <a:solidFill>
                  <a:srgbClr val="336600"/>
                </a:solidFill>
                <a:latin typeface="Arial"/>
                <a:cs typeface="Arial"/>
              </a:rPr>
              <a:t>units with  </a:t>
            </a:r>
            <a:r>
              <a:rPr sz="2800" dirty="0">
                <a:solidFill>
                  <a:srgbClr val="336600"/>
                </a:solidFill>
                <a:latin typeface="Arial"/>
                <a:cs typeface="Arial"/>
              </a:rPr>
              <a:t>a shallow (one hidden layer)</a:t>
            </a:r>
            <a:r>
              <a:rPr sz="2800" spc="-20" dirty="0">
                <a:solidFill>
                  <a:srgbClr val="336600"/>
                </a:solidFill>
                <a:latin typeface="Arial"/>
                <a:cs typeface="Arial"/>
              </a:rPr>
              <a:t> </a:t>
            </a:r>
            <a:r>
              <a:rPr sz="2800" spc="-5" dirty="0">
                <a:solidFill>
                  <a:srgbClr val="336600"/>
                </a:solidFill>
                <a:latin typeface="Arial"/>
                <a:cs typeface="Arial"/>
              </a:rPr>
              <a:t>network</a:t>
            </a:r>
            <a:endParaRPr sz="2800" dirty="0">
              <a:latin typeface="Arial"/>
              <a:cs typeface="Arial"/>
            </a:endParaRPr>
          </a:p>
          <a:p>
            <a:pPr marL="1155700" lvl="2" indent="-229235">
              <a:lnSpc>
                <a:spcPct val="100000"/>
              </a:lnSpc>
              <a:spcBef>
                <a:spcPts val="620"/>
              </a:spcBef>
              <a:buChar char="•"/>
              <a:tabLst>
                <a:tab pos="1155700" algn="l"/>
              </a:tabLst>
            </a:pPr>
            <a:r>
              <a:rPr sz="2400" dirty="0">
                <a:solidFill>
                  <a:srgbClr val="660066"/>
                </a:solidFill>
                <a:latin typeface="Arial"/>
                <a:cs typeface="Arial"/>
              </a:rPr>
              <a:t>Piecewise linear </a:t>
            </a:r>
            <a:r>
              <a:rPr sz="2400" spc="-5" dirty="0">
                <a:solidFill>
                  <a:srgbClr val="660066"/>
                </a:solidFill>
                <a:latin typeface="Arial"/>
                <a:cs typeface="Arial"/>
              </a:rPr>
              <a:t>networks </a:t>
            </a:r>
            <a:r>
              <a:rPr sz="2400" dirty="0">
                <a:solidFill>
                  <a:srgbClr val="660066"/>
                </a:solidFill>
                <a:latin typeface="Arial"/>
                <a:cs typeface="Arial"/>
              </a:rPr>
              <a:t>(which can be </a:t>
            </a:r>
            <a:r>
              <a:rPr sz="2400" spc="-5" dirty="0">
                <a:solidFill>
                  <a:srgbClr val="660066"/>
                </a:solidFill>
                <a:latin typeface="Arial"/>
                <a:cs typeface="Arial"/>
              </a:rPr>
              <a:t>obtained</a:t>
            </a:r>
            <a:r>
              <a:rPr sz="2400" spc="-20" dirty="0">
                <a:solidFill>
                  <a:srgbClr val="660066"/>
                </a:solidFill>
                <a:latin typeface="Arial"/>
                <a:cs typeface="Arial"/>
              </a:rPr>
              <a:t> </a:t>
            </a:r>
            <a:r>
              <a:rPr sz="2400" spc="-5" dirty="0">
                <a:solidFill>
                  <a:srgbClr val="660066"/>
                </a:solidFill>
                <a:latin typeface="Arial"/>
                <a:cs typeface="Arial"/>
              </a:rPr>
              <a:t>from</a:t>
            </a:r>
            <a:endParaRPr sz="2400" dirty="0">
              <a:latin typeface="Arial"/>
              <a:cs typeface="Arial"/>
            </a:endParaRPr>
          </a:p>
        </p:txBody>
      </p:sp>
      <p:sp>
        <p:nvSpPr>
          <p:cNvPr id="5" name="object 5"/>
          <p:cNvSpPr txBox="1"/>
          <p:nvPr/>
        </p:nvSpPr>
        <p:spPr>
          <a:xfrm>
            <a:off x="1995977" y="6313054"/>
            <a:ext cx="7162165" cy="759460"/>
          </a:xfrm>
          <a:prstGeom prst="rect">
            <a:avLst/>
          </a:prstGeom>
        </p:spPr>
        <p:txBody>
          <a:bodyPr vert="horz" wrap="square" lIns="0" tIns="10160" rIns="0" bIns="0" rtlCol="0">
            <a:spAutoFit/>
          </a:bodyPr>
          <a:lstStyle/>
          <a:p>
            <a:pPr marL="12700" marR="5080">
              <a:lnSpc>
                <a:spcPct val="100699"/>
              </a:lnSpc>
              <a:spcBef>
                <a:spcPts val="80"/>
              </a:spcBef>
            </a:pPr>
            <a:r>
              <a:rPr sz="2400" spc="-5" dirty="0">
                <a:solidFill>
                  <a:srgbClr val="660066"/>
                </a:solidFill>
                <a:latin typeface="Arial"/>
                <a:cs typeface="Arial"/>
              </a:rPr>
              <a:t>rectifier nonlinearities </a:t>
            </a:r>
            <a:r>
              <a:rPr sz="2400" dirty="0">
                <a:solidFill>
                  <a:srgbClr val="660066"/>
                </a:solidFill>
                <a:latin typeface="Arial"/>
                <a:cs typeface="Arial"/>
              </a:rPr>
              <a:t>or maxout </a:t>
            </a:r>
            <a:r>
              <a:rPr sz="2400" spc="-5" dirty="0">
                <a:solidFill>
                  <a:srgbClr val="660066"/>
                </a:solidFill>
                <a:latin typeface="Arial"/>
                <a:cs typeface="Arial"/>
              </a:rPr>
              <a:t>units) </a:t>
            </a:r>
            <a:r>
              <a:rPr sz="2400" dirty="0">
                <a:solidFill>
                  <a:srgbClr val="660066"/>
                </a:solidFill>
                <a:latin typeface="Arial"/>
                <a:cs typeface="Arial"/>
              </a:rPr>
              <a:t>can represent  </a:t>
            </a:r>
            <a:r>
              <a:rPr sz="2400" spc="-5" dirty="0">
                <a:solidFill>
                  <a:srgbClr val="660066"/>
                </a:solidFill>
                <a:latin typeface="Arial"/>
                <a:cs typeface="Arial"/>
              </a:rPr>
              <a:t>functions with </a:t>
            </a:r>
            <a:r>
              <a:rPr sz="2400" dirty="0">
                <a:solidFill>
                  <a:srgbClr val="660066"/>
                </a:solidFill>
                <a:latin typeface="Arial"/>
                <a:cs typeface="Arial"/>
              </a:rPr>
              <a:t>a no. of regions </a:t>
            </a:r>
            <a:r>
              <a:rPr sz="2400" spc="-5" dirty="0">
                <a:solidFill>
                  <a:srgbClr val="660066"/>
                </a:solidFill>
                <a:latin typeface="Arial"/>
                <a:cs typeface="Arial"/>
              </a:rPr>
              <a:t>that </a:t>
            </a:r>
            <a:r>
              <a:rPr sz="2400" dirty="0">
                <a:solidFill>
                  <a:srgbClr val="660066"/>
                </a:solidFill>
                <a:latin typeface="Arial"/>
                <a:cs typeface="Arial"/>
              </a:rPr>
              <a:t>is </a:t>
            </a:r>
            <a:r>
              <a:rPr sz="2400" spc="-5" dirty="0">
                <a:solidFill>
                  <a:srgbClr val="660066"/>
                </a:solidFill>
                <a:latin typeface="Arial"/>
                <a:cs typeface="Arial"/>
              </a:rPr>
              <a:t>exponential </a:t>
            </a:r>
            <a:r>
              <a:rPr sz="2400" dirty="0">
                <a:solidFill>
                  <a:srgbClr val="660066"/>
                </a:solidFill>
                <a:latin typeface="Arial"/>
                <a:cs typeface="Arial"/>
              </a:rPr>
              <a:t>in </a:t>
            </a:r>
            <a:r>
              <a:rPr sz="2400" i="1" spc="-10" dirty="0">
                <a:latin typeface="Calibri"/>
                <a:cs typeface="Calibri"/>
              </a:rPr>
              <a:t>d</a:t>
            </a:r>
            <a:endParaRPr sz="2400">
              <a:latin typeface="Calibri"/>
              <a:cs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94638" y="289196"/>
            <a:ext cx="8304123" cy="689932"/>
          </a:xfrm>
          <a:prstGeom prst="rect">
            <a:avLst/>
          </a:prstGeom>
        </p:spPr>
        <p:txBody>
          <a:bodyPr vert="horz" wrap="square" lIns="0" tIns="12700" rIns="0" bIns="0" rtlCol="0">
            <a:spAutoFit/>
          </a:bodyPr>
          <a:lstStyle/>
          <a:p>
            <a:pPr marL="12700">
              <a:lnSpc>
                <a:spcPct val="100000"/>
              </a:lnSpc>
              <a:spcBef>
                <a:spcPts val="100"/>
              </a:spcBef>
              <a:tabLst>
                <a:tab pos="2839720" algn="l"/>
              </a:tabLst>
            </a:pPr>
            <a:r>
              <a:rPr spc="-5" dirty="0"/>
              <a:t>Advantage	</a:t>
            </a:r>
            <a:r>
              <a:rPr dirty="0"/>
              <a:t>of </a:t>
            </a:r>
            <a:r>
              <a:rPr lang="en-US" dirty="0"/>
              <a:t>D</a:t>
            </a:r>
            <a:r>
              <a:rPr dirty="0"/>
              <a:t>eeper</a:t>
            </a:r>
            <a:r>
              <a:rPr spc="-75" dirty="0"/>
              <a:t> </a:t>
            </a:r>
            <a:r>
              <a:rPr lang="en-US" spc="-5" dirty="0"/>
              <a:t>N</a:t>
            </a:r>
            <a:r>
              <a:rPr spc="-5" dirty="0"/>
              <a:t>etworks</a:t>
            </a:r>
          </a:p>
        </p:txBody>
      </p:sp>
      <p:sp>
        <p:nvSpPr>
          <p:cNvPr id="5" name="object 5"/>
          <p:cNvSpPr/>
          <p:nvPr/>
        </p:nvSpPr>
        <p:spPr>
          <a:xfrm>
            <a:off x="1949785" y="2870191"/>
            <a:ext cx="6333452" cy="169664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99638" y="4621098"/>
            <a:ext cx="3276600" cy="2586355"/>
          </a:xfrm>
          <a:custGeom>
            <a:avLst/>
            <a:gdLst/>
            <a:ahLst/>
            <a:cxnLst/>
            <a:rect l="l" t="t" r="r" b="b"/>
            <a:pathLst>
              <a:path w="3276600" h="2586354">
                <a:moveTo>
                  <a:pt x="0" y="0"/>
                </a:moveTo>
                <a:lnTo>
                  <a:pt x="3276599" y="0"/>
                </a:lnTo>
                <a:lnTo>
                  <a:pt x="3276599" y="2586036"/>
                </a:lnTo>
                <a:lnTo>
                  <a:pt x="0" y="2586036"/>
                </a:lnTo>
                <a:lnTo>
                  <a:pt x="0" y="0"/>
                </a:lnTo>
                <a:close/>
              </a:path>
            </a:pathLst>
          </a:custGeom>
          <a:ln w="9524">
            <a:solidFill>
              <a:srgbClr val="000000"/>
            </a:solidFill>
          </a:ln>
        </p:spPr>
        <p:txBody>
          <a:bodyPr wrap="square" lIns="0" tIns="0" rIns="0" bIns="0" rtlCol="0"/>
          <a:lstStyle/>
          <a:p>
            <a:endParaRPr/>
          </a:p>
        </p:txBody>
      </p:sp>
      <p:sp>
        <p:nvSpPr>
          <p:cNvPr id="7" name="object 7"/>
          <p:cNvSpPr txBox="1"/>
          <p:nvPr/>
        </p:nvSpPr>
        <p:spPr>
          <a:xfrm>
            <a:off x="878378" y="4654118"/>
            <a:ext cx="3087370" cy="2484120"/>
          </a:xfrm>
          <a:prstGeom prst="rect">
            <a:avLst/>
          </a:prstGeom>
        </p:spPr>
        <p:txBody>
          <a:bodyPr vert="horz" wrap="square" lIns="0" tIns="13970" rIns="0" bIns="0" rtlCol="0">
            <a:spAutoFit/>
          </a:bodyPr>
          <a:lstStyle/>
          <a:p>
            <a:pPr marL="12700" marR="233045">
              <a:lnSpc>
                <a:spcPct val="99500"/>
              </a:lnSpc>
              <a:spcBef>
                <a:spcPts val="110"/>
              </a:spcBef>
            </a:pPr>
            <a:r>
              <a:rPr sz="1800" dirty="0">
                <a:solidFill>
                  <a:srgbClr val="660066"/>
                </a:solidFill>
                <a:latin typeface="Arial"/>
                <a:cs typeface="Arial"/>
              </a:rPr>
              <a:t>Has same </a:t>
            </a:r>
            <a:r>
              <a:rPr sz="1800" spc="-5" dirty="0">
                <a:solidFill>
                  <a:srgbClr val="660066"/>
                </a:solidFill>
                <a:latin typeface="Arial"/>
                <a:cs typeface="Arial"/>
              </a:rPr>
              <a:t>output for </a:t>
            </a:r>
            <a:r>
              <a:rPr sz="1800" dirty="0">
                <a:solidFill>
                  <a:srgbClr val="660066"/>
                </a:solidFill>
                <a:latin typeface="Arial"/>
                <a:cs typeface="Arial"/>
              </a:rPr>
              <a:t>every  pair of mirror </a:t>
            </a:r>
            <a:r>
              <a:rPr sz="1800" spc="-5" dirty="0">
                <a:solidFill>
                  <a:srgbClr val="660066"/>
                </a:solidFill>
                <a:latin typeface="Arial"/>
                <a:cs typeface="Arial"/>
              </a:rPr>
              <a:t>points </a:t>
            </a:r>
            <a:r>
              <a:rPr sz="1800" dirty="0">
                <a:solidFill>
                  <a:srgbClr val="660066"/>
                </a:solidFill>
                <a:latin typeface="Arial"/>
                <a:cs typeface="Arial"/>
              </a:rPr>
              <a:t>in</a:t>
            </a:r>
            <a:r>
              <a:rPr sz="1800" spc="-65" dirty="0">
                <a:solidFill>
                  <a:srgbClr val="660066"/>
                </a:solidFill>
                <a:latin typeface="Arial"/>
                <a:cs typeface="Arial"/>
              </a:rPr>
              <a:t> </a:t>
            </a:r>
            <a:r>
              <a:rPr sz="1800" spc="-5" dirty="0">
                <a:solidFill>
                  <a:srgbClr val="660066"/>
                </a:solidFill>
                <a:latin typeface="Arial"/>
                <a:cs typeface="Arial"/>
              </a:rPr>
              <a:t>input.  </a:t>
            </a:r>
            <a:r>
              <a:rPr sz="1800" dirty="0">
                <a:solidFill>
                  <a:srgbClr val="660066"/>
                </a:solidFill>
                <a:latin typeface="Arial"/>
                <a:cs typeface="Arial"/>
              </a:rPr>
              <a:t>Mirror axis of</a:t>
            </a:r>
            <a:r>
              <a:rPr sz="1800" spc="-35" dirty="0">
                <a:solidFill>
                  <a:srgbClr val="660066"/>
                </a:solidFill>
                <a:latin typeface="Arial"/>
                <a:cs typeface="Arial"/>
              </a:rPr>
              <a:t> </a:t>
            </a:r>
            <a:r>
              <a:rPr sz="1800" spc="-5" dirty="0">
                <a:solidFill>
                  <a:srgbClr val="660066"/>
                </a:solidFill>
                <a:latin typeface="Arial"/>
                <a:cs typeface="Arial"/>
              </a:rPr>
              <a:t>symmetry</a:t>
            </a:r>
            <a:endParaRPr sz="1800">
              <a:latin typeface="Arial"/>
              <a:cs typeface="Arial"/>
            </a:endParaRPr>
          </a:p>
          <a:p>
            <a:pPr marL="12700">
              <a:lnSpc>
                <a:spcPts val="2100"/>
              </a:lnSpc>
            </a:pPr>
            <a:r>
              <a:rPr sz="1800" spc="-5" dirty="0">
                <a:solidFill>
                  <a:srgbClr val="660066"/>
                </a:solidFill>
                <a:latin typeface="Arial"/>
                <a:cs typeface="Arial"/>
              </a:rPr>
              <a:t>Is </a:t>
            </a:r>
            <a:r>
              <a:rPr sz="1800" dirty="0">
                <a:solidFill>
                  <a:srgbClr val="660066"/>
                </a:solidFill>
                <a:latin typeface="Arial"/>
                <a:cs typeface="Arial"/>
              </a:rPr>
              <a:t>given by </a:t>
            </a:r>
            <a:r>
              <a:rPr sz="1800" spc="-5" dirty="0">
                <a:solidFill>
                  <a:srgbClr val="660066"/>
                </a:solidFill>
                <a:latin typeface="Arial"/>
                <a:cs typeface="Arial"/>
              </a:rPr>
              <a:t>weights </a:t>
            </a:r>
            <a:r>
              <a:rPr sz="1800" dirty="0">
                <a:solidFill>
                  <a:srgbClr val="660066"/>
                </a:solidFill>
                <a:latin typeface="Arial"/>
                <a:cs typeface="Arial"/>
              </a:rPr>
              <a:t>and</a:t>
            </a:r>
            <a:r>
              <a:rPr sz="1800" spc="-45" dirty="0">
                <a:solidFill>
                  <a:srgbClr val="660066"/>
                </a:solidFill>
                <a:latin typeface="Arial"/>
                <a:cs typeface="Arial"/>
              </a:rPr>
              <a:t> </a:t>
            </a:r>
            <a:r>
              <a:rPr sz="1800" dirty="0">
                <a:solidFill>
                  <a:srgbClr val="660066"/>
                </a:solidFill>
                <a:latin typeface="Arial"/>
                <a:cs typeface="Arial"/>
              </a:rPr>
              <a:t>bias</a:t>
            </a:r>
            <a:endParaRPr sz="1800">
              <a:latin typeface="Arial"/>
              <a:cs typeface="Arial"/>
            </a:endParaRPr>
          </a:p>
          <a:p>
            <a:pPr marL="12700" marR="118110">
              <a:lnSpc>
                <a:spcPts val="2100"/>
              </a:lnSpc>
              <a:spcBef>
                <a:spcPts val="160"/>
              </a:spcBef>
            </a:pPr>
            <a:r>
              <a:rPr sz="1800" dirty="0">
                <a:solidFill>
                  <a:srgbClr val="660066"/>
                </a:solidFill>
                <a:latin typeface="Arial"/>
                <a:cs typeface="Arial"/>
              </a:rPr>
              <a:t>of </a:t>
            </a:r>
            <a:r>
              <a:rPr sz="1800" spc="-5" dirty="0">
                <a:solidFill>
                  <a:srgbClr val="660066"/>
                </a:solidFill>
                <a:latin typeface="Arial"/>
                <a:cs typeface="Arial"/>
              </a:rPr>
              <a:t>unit. Function computed  </a:t>
            </a:r>
            <a:r>
              <a:rPr sz="1800" dirty="0">
                <a:solidFill>
                  <a:srgbClr val="660066"/>
                </a:solidFill>
                <a:latin typeface="Arial"/>
                <a:cs typeface="Arial"/>
              </a:rPr>
              <a:t>on </a:t>
            </a:r>
            <a:r>
              <a:rPr sz="1800" spc="-5" dirty="0">
                <a:solidFill>
                  <a:srgbClr val="660066"/>
                </a:solidFill>
                <a:latin typeface="Arial"/>
                <a:cs typeface="Arial"/>
              </a:rPr>
              <a:t>top </a:t>
            </a:r>
            <a:r>
              <a:rPr sz="1800" dirty="0">
                <a:solidFill>
                  <a:srgbClr val="660066"/>
                </a:solidFill>
                <a:latin typeface="Arial"/>
                <a:cs typeface="Arial"/>
              </a:rPr>
              <a:t>of unit (green</a:t>
            </a:r>
            <a:r>
              <a:rPr sz="1800" spc="-95" dirty="0">
                <a:solidFill>
                  <a:srgbClr val="660066"/>
                </a:solidFill>
                <a:latin typeface="Arial"/>
                <a:cs typeface="Arial"/>
              </a:rPr>
              <a:t> </a:t>
            </a:r>
            <a:r>
              <a:rPr sz="1800" dirty="0">
                <a:solidFill>
                  <a:srgbClr val="660066"/>
                </a:solidFill>
                <a:latin typeface="Arial"/>
                <a:cs typeface="Arial"/>
              </a:rPr>
              <a:t>decision</a:t>
            </a:r>
            <a:endParaRPr sz="1800">
              <a:latin typeface="Arial"/>
              <a:cs typeface="Arial"/>
            </a:endParaRPr>
          </a:p>
          <a:p>
            <a:pPr marL="12700" marR="5080">
              <a:lnSpc>
                <a:spcPts val="2200"/>
              </a:lnSpc>
              <a:spcBef>
                <a:spcPts val="20"/>
              </a:spcBef>
            </a:pPr>
            <a:r>
              <a:rPr sz="1800" spc="-5" dirty="0">
                <a:solidFill>
                  <a:srgbClr val="660066"/>
                </a:solidFill>
                <a:latin typeface="Arial"/>
                <a:cs typeface="Arial"/>
              </a:rPr>
              <a:t>surface) </a:t>
            </a:r>
            <a:r>
              <a:rPr sz="1800" dirty="0">
                <a:solidFill>
                  <a:srgbClr val="660066"/>
                </a:solidFill>
                <a:latin typeface="Arial"/>
                <a:cs typeface="Arial"/>
              </a:rPr>
              <a:t>will be a mirror</a:t>
            </a:r>
            <a:r>
              <a:rPr sz="1800" spc="-70" dirty="0">
                <a:solidFill>
                  <a:srgbClr val="660066"/>
                </a:solidFill>
                <a:latin typeface="Arial"/>
                <a:cs typeface="Arial"/>
              </a:rPr>
              <a:t> </a:t>
            </a:r>
            <a:r>
              <a:rPr sz="1800" dirty="0">
                <a:solidFill>
                  <a:srgbClr val="660066"/>
                </a:solidFill>
                <a:latin typeface="Arial"/>
                <a:cs typeface="Arial"/>
              </a:rPr>
              <a:t>image  of simpler </a:t>
            </a:r>
            <a:r>
              <a:rPr sz="1800" spc="-5" dirty="0">
                <a:solidFill>
                  <a:srgbClr val="660066"/>
                </a:solidFill>
                <a:latin typeface="Arial"/>
                <a:cs typeface="Arial"/>
              </a:rPr>
              <a:t>pattern</a:t>
            </a:r>
            <a:r>
              <a:rPr sz="1800" spc="-40" dirty="0">
                <a:solidFill>
                  <a:srgbClr val="660066"/>
                </a:solidFill>
                <a:latin typeface="Arial"/>
                <a:cs typeface="Arial"/>
              </a:rPr>
              <a:t> </a:t>
            </a:r>
            <a:r>
              <a:rPr sz="1800" dirty="0">
                <a:solidFill>
                  <a:srgbClr val="660066"/>
                </a:solidFill>
                <a:latin typeface="Arial"/>
                <a:cs typeface="Arial"/>
              </a:rPr>
              <a:t>across</a:t>
            </a:r>
            <a:endParaRPr sz="1800">
              <a:latin typeface="Arial"/>
              <a:cs typeface="Arial"/>
            </a:endParaRPr>
          </a:p>
          <a:p>
            <a:pPr marL="12700">
              <a:lnSpc>
                <a:spcPts val="2020"/>
              </a:lnSpc>
            </a:pPr>
            <a:r>
              <a:rPr sz="1800" dirty="0">
                <a:solidFill>
                  <a:srgbClr val="660066"/>
                </a:solidFill>
                <a:latin typeface="Arial"/>
                <a:cs typeface="Arial"/>
              </a:rPr>
              <a:t>axis of</a:t>
            </a:r>
            <a:r>
              <a:rPr sz="1800" spc="-20" dirty="0">
                <a:solidFill>
                  <a:srgbClr val="660066"/>
                </a:solidFill>
                <a:latin typeface="Arial"/>
                <a:cs typeface="Arial"/>
              </a:rPr>
              <a:t> </a:t>
            </a:r>
            <a:r>
              <a:rPr sz="1800" spc="-5" dirty="0">
                <a:solidFill>
                  <a:srgbClr val="660066"/>
                </a:solidFill>
                <a:latin typeface="Arial"/>
                <a:cs typeface="Arial"/>
              </a:rPr>
              <a:t>symmetry</a:t>
            </a:r>
            <a:endParaRPr sz="1800">
              <a:latin typeface="Arial"/>
              <a:cs typeface="Arial"/>
            </a:endParaRPr>
          </a:p>
        </p:txBody>
      </p:sp>
      <p:sp>
        <p:nvSpPr>
          <p:cNvPr id="8" name="object 8"/>
          <p:cNvSpPr txBox="1"/>
          <p:nvPr/>
        </p:nvSpPr>
        <p:spPr>
          <a:xfrm>
            <a:off x="4127037" y="4616334"/>
            <a:ext cx="2789555" cy="1200150"/>
          </a:xfrm>
          <a:prstGeom prst="rect">
            <a:avLst/>
          </a:prstGeom>
          <a:ln w="9524">
            <a:solidFill>
              <a:srgbClr val="000000"/>
            </a:solidFill>
          </a:ln>
        </p:spPr>
        <p:txBody>
          <a:bodyPr vert="horz" wrap="square" lIns="0" tIns="46990" rIns="0" bIns="0" rtlCol="0">
            <a:spAutoFit/>
          </a:bodyPr>
          <a:lstStyle/>
          <a:p>
            <a:pPr marL="90805" marR="122555">
              <a:lnSpc>
                <a:spcPct val="99500"/>
              </a:lnSpc>
              <a:spcBef>
                <a:spcPts val="370"/>
              </a:spcBef>
            </a:pPr>
            <a:r>
              <a:rPr sz="1800" spc="-5" dirty="0">
                <a:solidFill>
                  <a:srgbClr val="660066"/>
                </a:solidFill>
                <a:latin typeface="Arial"/>
                <a:cs typeface="Arial"/>
              </a:rPr>
              <a:t>Function </a:t>
            </a:r>
            <a:r>
              <a:rPr sz="1800" dirty="0">
                <a:solidFill>
                  <a:srgbClr val="660066"/>
                </a:solidFill>
                <a:latin typeface="Arial"/>
                <a:cs typeface="Arial"/>
              </a:rPr>
              <a:t>can be</a:t>
            </a:r>
            <a:r>
              <a:rPr sz="1800" spc="-30" dirty="0">
                <a:solidFill>
                  <a:srgbClr val="660066"/>
                </a:solidFill>
                <a:latin typeface="Arial"/>
                <a:cs typeface="Arial"/>
              </a:rPr>
              <a:t> </a:t>
            </a:r>
            <a:r>
              <a:rPr sz="1800" spc="-5" dirty="0">
                <a:solidFill>
                  <a:srgbClr val="660066"/>
                </a:solidFill>
                <a:latin typeface="Arial"/>
                <a:cs typeface="Arial"/>
              </a:rPr>
              <a:t>obtained  </a:t>
            </a:r>
            <a:r>
              <a:rPr sz="1800" dirty="0">
                <a:solidFill>
                  <a:srgbClr val="660066"/>
                </a:solidFill>
                <a:latin typeface="Arial"/>
                <a:cs typeface="Arial"/>
              </a:rPr>
              <a:t>By </a:t>
            </a:r>
            <a:r>
              <a:rPr sz="1800" spc="-5" dirty="0">
                <a:solidFill>
                  <a:srgbClr val="660066"/>
                </a:solidFill>
                <a:latin typeface="Arial"/>
                <a:cs typeface="Arial"/>
              </a:rPr>
              <a:t>folding the </a:t>
            </a:r>
            <a:r>
              <a:rPr sz="1800" dirty="0">
                <a:solidFill>
                  <a:srgbClr val="660066"/>
                </a:solidFill>
                <a:latin typeface="Arial"/>
                <a:cs typeface="Arial"/>
              </a:rPr>
              <a:t>space  around axis</a:t>
            </a:r>
            <a:r>
              <a:rPr sz="1800" spc="-15" dirty="0">
                <a:solidFill>
                  <a:srgbClr val="660066"/>
                </a:solidFill>
                <a:latin typeface="Arial"/>
                <a:cs typeface="Arial"/>
              </a:rPr>
              <a:t> </a:t>
            </a:r>
            <a:r>
              <a:rPr sz="1800" dirty="0">
                <a:solidFill>
                  <a:srgbClr val="660066"/>
                </a:solidFill>
                <a:latin typeface="Arial"/>
                <a:cs typeface="Arial"/>
              </a:rPr>
              <a:t>of</a:t>
            </a:r>
            <a:endParaRPr sz="1800">
              <a:latin typeface="Arial"/>
              <a:cs typeface="Arial"/>
            </a:endParaRPr>
          </a:p>
          <a:p>
            <a:pPr marL="90805">
              <a:lnSpc>
                <a:spcPts val="2100"/>
              </a:lnSpc>
            </a:pPr>
            <a:r>
              <a:rPr sz="1800" spc="-5" dirty="0">
                <a:solidFill>
                  <a:srgbClr val="660066"/>
                </a:solidFill>
                <a:latin typeface="Arial"/>
                <a:cs typeface="Arial"/>
              </a:rPr>
              <a:t>symmetry</a:t>
            </a:r>
            <a:endParaRPr sz="1800">
              <a:latin typeface="Arial"/>
              <a:cs typeface="Arial"/>
            </a:endParaRPr>
          </a:p>
        </p:txBody>
      </p:sp>
      <p:sp>
        <p:nvSpPr>
          <p:cNvPr id="9" name="object 9"/>
          <p:cNvSpPr txBox="1"/>
          <p:nvPr/>
        </p:nvSpPr>
        <p:spPr>
          <a:xfrm>
            <a:off x="7098837" y="4616334"/>
            <a:ext cx="2751455" cy="2380588"/>
          </a:xfrm>
          <a:prstGeom prst="rect">
            <a:avLst/>
          </a:prstGeom>
          <a:ln w="9524">
            <a:solidFill>
              <a:srgbClr val="000000"/>
            </a:solidFill>
          </a:ln>
        </p:spPr>
        <p:txBody>
          <a:bodyPr vert="horz" wrap="square" lIns="0" tIns="46990" rIns="0" bIns="0" rtlCol="0">
            <a:spAutoFit/>
          </a:bodyPr>
          <a:lstStyle/>
          <a:p>
            <a:pPr marL="91440" marR="160655">
              <a:lnSpc>
                <a:spcPct val="99500"/>
              </a:lnSpc>
              <a:spcBef>
                <a:spcPts val="370"/>
              </a:spcBef>
            </a:pPr>
            <a:r>
              <a:rPr sz="1800" spc="-5" dirty="0">
                <a:solidFill>
                  <a:srgbClr val="660066"/>
                </a:solidFill>
                <a:latin typeface="Arial"/>
                <a:cs typeface="Arial"/>
              </a:rPr>
              <a:t>Another repeating  Pattern </a:t>
            </a:r>
            <a:r>
              <a:rPr sz="1800" dirty="0">
                <a:solidFill>
                  <a:srgbClr val="660066"/>
                </a:solidFill>
                <a:latin typeface="Arial"/>
                <a:cs typeface="Arial"/>
              </a:rPr>
              <a:t>can be </a:t>
            </a:r>
            <a:r>
              <a:rPr sz="1800" spc="-5" dirty="0">
                <a:solidFill>
                  <a:srgbClr val="660066"/>
                </a:solidFill>
                <a:latin typeface="Arial"/>
                <a:cs typeface="Arial"/>
              </a:rPr>
              <a:t>folded</a:t>
            </a:r>
            <a:r>
              <a:rPr sz="1800" spc="-45" dirty="0">
                <a:solidFill>
                  <a:srgbClr val="660066"/>
                </a:solidFill>
                <a:latin typeface="Arial"/>
                <a:cs typeface="Arial"/>
              </a:rPr>
              <a:t> </a:t>
            </a:r>
            <a:r>
              <a:rPr sz="1800" dirty="0">
                <a:solidFill>
                  <a:srgbClr val="660066"/>
                </a:solidFill>
                <a:latin typeface="Arial"/>
                <a:cs typeface="Arial"/>
              </a:rPr>
              <a:t>on  </a:t>
            </a:r>
            <a:r>
              <a:rPr sz="1800" spc="-70" dirty="0">
                <a:solidFill>
                  <a:srgbClr val="660066"/>
                </a:solidFill>
                <a:latin typeface="Arial"/>
                <a:cs typeface="Arial"/>
              </a:rPr>
              <a:t>Top </a:t>
            </a:r>
            <a:r>
              <a:rPr sz="1800" dirty="0">
                <a:solidFill>
                  <a:srgbClr val="660066"/>
                </a:solidFill>
                <a:latin typeface="Arial"/>
                <a:cs typeface="Arial"/>
              </a:rPr>
              <a:t>of </a:t>
            </a:r>
            <a:r>
              <a:rPr sz="1800" spc="-5" dirty="0">
                <a:solidFill>
                  <a:srgbClr val="660066"/>
                </a:solidFill>
                <a:latin typeface="Arial"/>
                <a:cs typeface="Arial"/>
              </a:rPr>
              <a:t>the</a:t>
            </a:r>
            <a:r>
              <a:rPr sz="1800" spc="55" dirty="0">
                <a:solidFill>
                  <a:srgbClr val="660066"/>
                </a:solidFill>
                <a:latin typeface="Arial"/>
                <a:cs typeface="Arial"/>
              </a:rPr>
              <a:t> </a:t>
            </a:r>
            <a:r>
              <a:rPr sz="1800" spc="-5" dirty="0">
                <a:solidFill>
                  <a:srgbClr val="660066"/>
                </a:solidFill>
                <a:latin typeface="Arial"/>
                <a:cs typeface="Arial"/>
              </a:rPr>
              <a:t>first</a:t>
            </a:r>
            <a:endParaRPr sz="1800" dirty="0">
              <a:latin typeface="Arial"/>
              <a:cs typeface="Arial"/>
            </a:endParaRPr>
          </a:p>
          <a:p>
            <a:pPr marL="91440">
              <a:lnSpc>
                <a:spcPts val="2100"/>
              </a:lnSpc>
            </a:pPr>
            <a:r>
              <a:rPr sz="1800" dirty="0">
                <a:solidFill>
                  <a:srgbClr val="660066"/>
                </a:solidFill>
                <a:latin typeface="Arial"/>
                <a:cs typeface="Arial"/>
              </a:rPr>
              <a:t>(by </a:t>
            </a:r>
            <a:r>
              <a:rPr sz="1800" spc="-5" dirty="0">
                <a:solidFill>
                  <a:srgbClr val="660066"/>
                </a:solidFill>
                <a:latin typeface="Arial"/>
                <a:cs typeface="Arial"/>
              </a:rPr>
              <a:t>another</a:t>
            </a:r>
            <a:r>
              <a:rPr sz="1800" spc="-20" dirty="0">
                <a:solidFill>
                  <a:srgbClr val="660066"/>
                </a:solidFill>
                <a:latin typeface="Arial"/>
                <a:cs typeface="Arial"/>
              </a:rPr>
              <a:t> </a:t>
            </a:r>
            <a:r>
              <a:rPr sz="1800" spc="-5" dirty="0">
                <a:solidFill>
                  <a:srgbClr val="660066"/>
                </a:solidFill>
                <a:latin typeface="Arial"/>
                <a:cs typeface="Arial"/>
              </a:rPr>
              <a:t>downstream</a:t>
            </a:r>
            <a:endParaRPr sz="1800" dirty="0">
              <a:latin typeface="Arial"/>
              <a:cs typeface="Arial"/>
            </a:endParaRPr>
          </a:p>
          <a:p>
            <a:pPr marL="91440" marR="212090">
              <a:lnSpc>
                <a:spcPct val="101499"/>
              </a:lnSpc>
              <a:spcBef>
                <a:spcPts val="5"/>
              </a:spcBef>
              <a:tabLst>
                <a:tab pos="2077720" algn="l"/>
              </a:tabLst>
            </a:pPr>
            <a:r>
              <a:rPr sz="1800" spc="-5" dirty="0">
                <a:solidFill>
                  <a:srgbClr val="660066"/>
                </a:solidFill>
                <a:latin typeface="Arial"/>
                <a:cs typeface="Arial"/>
              </a:rPr>
              <a:t>unit) to obtain another  symmetry </a:t>
            </a:r>
            <a:r>
              <a:rPr sz="1800" dirty="0">
                <a:solidFill>
                  <a:srgbClr val="660066"/>
                </a:solidFill>
                <a:latin typeface="Arial"/>
                <a:cs typeface="Arial"/>
              </a:rPr>
              <a:t>(which is now  </a:t>
            </a:r>
            <a:r>
              <a:rPr sz="1800" spc="-5" dirty="0">
                <a:solidFill>
                  <a:srgbClr val="660066"/>
                </a:solidFill>
                <a:latin typeface="Arial"/>
                <a:cs typeface="Arial"/>
              </a:rPr>
              <a:t>repeated four times with  </a:t>
            </a:r>
            <a:r>
              <a:rPr sz="2700" spc="-7" baseline="1543" dirty="0">
                <a:solidFill>
                  <a:srgbClr val="660066"/>
                </a:solidFill>
                <a:latin typeface="Arial"/>
                <a:cs typeface="Arial"/>
              </a:rPr>
              <a:t>two</a:t>
            </a:r>
            <a:r>
              <a:rPr sz="2700" baseline="1543" dirty="0">
                <a:solidFill>
                  <a:srgbClr val="660066"/>
                </a:solidFill>
                <a:latin typeface="Arial"/>
                <a:cs typeface="Arial"/>
              </a:rPr>
              <a:t> hidden layers)	</a:t>
            </a:r>
            <a:endParaRPr sz="1400" dirty="0">
              <a:latin typeface="Arial"/>
              <a:cs typeface="Arial"/>
            </a:endParaRPr>
          </a:p>
        </p:txBody>
      </p:sp>
      <p:sp>
        <p:nvSpPr>
          <p:cNvPr id="10" name="object 10"/>
          <p:cNvSpPr txBox="1"/>
          <p:nvPr/>
        </p:nvSpPr>
        <p:spPr>
          <a:xfrm>
            <a:off x="857741" y="1144154"/>
            <a:ext cx="8795385" cy="1854200"/>
          </a:xfrm>
          <a:prstGeom prst="rect">
            <a:avLst/>
          </a:prstGeom>
        </p:spPr>
        <p:txBody>
          <a:bodyPr vert="horz" wrap="square" lIns="0" tIns="12700" rIns="0" bIns="0" rtlCol="0">
            <a:spAutoFit/>
          </a:bodyPr>
          <a:lstStyle/>
          <a:p>
            <a:pPr marL="12700" marR="20320">
              <a:lnSpc>
                <a:spcPct val="100000"/>
              </a:lnSpc>
              <a:spcBef>
                <a:spcPts val="100"/>
              </a:spcBef>
            </a:pPr>
            <a:r>
              <a:rPr sz="2000" spc="-5" dirty="0">
                <a:solidFill>
                  <a:srgbClr val="336600"/>
                </a:solidFill>
                <a:latin typeface="Arial"/>
                <a:cs typeface="Arial"/>
              </a:rPr>
              <a:t>Absolute </a:t>
            </a:r>
            <a:r>
              <a:rPr sz="2000" dirty="0">
                <a:solidFill>
                  <a:srgbClr val="336600"/>
                </a:solidFill>
                <a:latin typeface="Arial"/>
                <a:cs typeface="Arial"/>
              </a:rPr>
              <a:t>value </a:t>
            </a:r>
            <a:r>
              <a:rPr sz="2000" spc="-5" dirty="0">
                <a:solidFill>
                  <a:srgbClr val="336600"/>
                </a:solidFill>
                <a:latin typeface="Arial"/>
                <a:cs typeface="Arial"/>
              </a:rPr>
              <a:t>rectification creates </a:t>
            </a:r>
            <a:r>
              <a:rPr sz="2000" dirty="0">
                <a:solidFill>
                  <a:srgbClr val="336600"/>
                </a:solidFill>
                <a:latin typeface="Arial"/>
                <a:cs typeface="Arial"/>
              </a:rPr>
              <a:t>mirror images of </a:t>
            </a:r>
            <a:r>
              <a:rPr sz="2000" spc="-5" dirty="0">
                <a:solidFill>
                  <a:srgbClr val="336600"/>
                </a:solidFill>
                <a:latin typeface="Arial"/>
                <a:cs typeface="Arial"/>
              </a:rPr>
              <a:t>function computed </a:t>
            </a:r>
            <a:r>
              <a:rPr sz="2000" dirty="0">
                <a:solidFill>
                  <a:srgbClr val="336600"/>
                </a:solidFill>
                <a:latin typeface="Arial"/>
                <a:cs typeface="Arial"/>
              </a:rPr>
              <a:t>on </a:t>
            </a:r>
            <a:r>
              <a:rPr sz="2000" spc="-5" dirty="0">
                <a:solidFill>
                  <a:srgbClr val="336600"/>
                </a:solidFill>
                <a:latin typeface="Arial"/>
                <a:cs typeface="Arial"/>
              </a:rPr>
              <a:t>top  </a:t>
            </a:r>
            <a:r>
              <a:rPr lang="en-US" sz="2000" spc="-5" dirty="0">
                <a:solidFill>
                  <a:srgbClr val="336600"/>
                </a:solidFill>
                <a:latin typeface="Arial"/>
                <a:cs typeface="Arial"/>
              </a:rPr>
              <a:t>o</a:t>
            </a:r>
            <a:r>
              <a:rPr sz="2000" spc="-5" dirty="0">
                <a:solidFill>
                  <a:srgbClr val="336600"/>
                </a:solidFill>
                <a:latin typeface="Arial"/>
                <a:cs typeface="Arial"/>
              </a:rPr>
              <a:t>f </a:t>
            </a:r>
            <a:r>
              <a:rPr sz="2000" dirty="0">
                <a:solidFill>
                  <a:srgbClr val="336600"/>
                </a:solidFill>
                <a:latin typeface="Arial"/>
                <a:cs typeface="Arial"/>
              </a:rPr>
              <a:t>some hidden </a:t>
            </a:r>
            <a:r>
              <a:rPr sz="2000" spc="-5" dirty="0">
                <a:solidFill>
                  <a:srgbClr val="336600"/>
                </a:solidFill>
                <a:latin typeface="Arial"/>
                <a:cs typeface="Arial"/>
              </a:rPr>
              <a:t>unit </a:t>
            </a:r>
            <a:r>
              <a:rPr sz="2000" dirty="0">
                <a:solidFill>
                  <a:srgbClr val="336600"/>
                </a:solidFill>
                <a:latin typeface="Arial"/>
                <a:cs typeface="Arial"/>
              </a:rPr>
              <a:t>wrt </a:t>
            </a:r>
            <a:r>
              <a:rPr sz="2000" spc="-5" dirty="0">
                <a:solidFill>
                  <a:srgbClr val="336600"/>
                </a:solidFill>
                <a:latin typeface="Arial"/>
                <a:cs typeface="Arial"/>
              </a:rPr>
              <a:t>the </a:t>
            </a:r>
            <a:r>
              <a:rPr sz="2000" dirty="0">
                <a:solidFill>
                  <a:srgbClr val="336600"/>
                </a:solidFill>
                <a:latin typeface="Arial"/>
                <a:cs typeface="Arial"/>
              </a:rPr>
              <a:t>input of </a:t>
            </a:r>
            <a:r>
              <a:rPr sz="2000" spc="-5" dirty="0">
                <a:solidFill>
                  <a:srgbClr val="336600"/>
                </a:solidFill>
                <a:latin typeface="Arial"/>
                <a:cs typeface="Arial"/>
              </a:rPr>
              <a:t>that </a:t>
            </a:r>
            <a:r>
              <a:rPr sz="2000" dirty="0">
                <a:solidFill>
                  <a:srgbClr val="336600"/>
                </a:solidFill>
                <a:latin typeface="Arial"/>
                <a:cs typeface="Arial"/>
              </a:rPr>
              <a:t>hidden</a:t>
            </a:r>
            <a:r>
              <a:rPr sz="2000" spc="-20" dirty="0">
                <a:solidFill>
                  <a:srgbClr val="336600"/>
                </a:solidFill>
                <a:latin typeface="Arial"/>
                <a:cs typeface="Arial"/>
              </a:rPr>
              <a:t> </a:t>
            </a:r>
            <a:r>
              <a:rPr sz="2000" spc="-5" dirty="0">
                <a:solidFill>
                  <a:srgbClr val="336600"/>
                </a:solidFill>
                <a:latin typeface="Arial"/>
                <a:cs typeface="Arial"/>
              </a:rPr>
              <a:t>unit.</a:t>
            </a:r>
            <a:endParaRPr sz="2000" dirty="0">
              <a:latin typeface="Arial"/>
              <a:cs typeface="Arial"/>
            </a:endParaRPr>
          </a:p>
          <a:p>
            <a:pPr marL="12700" marR="513715">
              <a:lnSpc>
                <a:spcPct val="100000"/>
              </a:lnSpc>
            </a:pPr>
            <a:r>
              <a:rPr sz="2000" dirty="0">
                <a:solidFill>
                  <a:srgbClr val="336600"/>
                </a:solidFill>
                <a:latin typeface="Arial"/>
                <a:cs typeface="Arial"/>
              </a:rPr>
              <a:t>Each hidden unit </a:t>
            </a:r>
            <a:r>
              <a:rPr sz="2000" spc="-5" dirty="0">
                <a:solidFill>
                  <a:srgbClr val="336600"/>
                </a:solidFill>
                <a:latin typeface="Arial"/>
                <a:cs typeface="Arial"/>
              </a:rPr>
              <a:t>specifies </a:t>
            </a:r>
            <a:r>
              <a:rPr sz="2000" dirty="0">
                <a:solidFill>
                  <a:srgbClr val="336600"/>
                </a:solidFill>
                <a:latin typeface="Arial"/>
                <a:cs typeface="Arial"/>
              </a:rPr>
              <a:t>where </a:t>
            </a:r>
            <a:r>
              <a:rPr sz="2000" spc="-5" dirty="0">
                <a:solidFill>
                  <a:srgbClr val="336600"/>
                </a:solidFill>
                <a:latin typeface="Arial"/>
                <a:cs typeface="Arial"/>
              </a:rPr>
              <a:t>to fold the </a:t>
            </a:r>
            <a:r>
              <a:rPr sz="2000" dirty="0">
                <a:solidFill>
                  <a:srgbClr val="336600"/>
                </a:solidFill>
                <a:latin typeface="Arial"/>
                <a:cs typeface="Arial"/>
              </a:rPr>
              <a:t>input space in order </a:t>
            </a:r>
            <a:r>
              <a:rPr sz="2000" spc="-5" dirty="0">
                <a:solidFill>
                  <a:srgbClr val="336600"/>
                </a:solidFill>
                <a:latin typeface="Arial"/>
                <a:cs typeface="Arial"/>
              </a:rPr>
              <a:t>to create  </a:t>
            </a:r>
            <a:r>
              <a:rPr sz="2000" dirty="0">
                <a:solidFill>
                  <a:srgbClr val="336600"/>
                </a:solidFill>
                <a:latin typeface="Arial"/>
                <a:cs typeface="Arial"/>
              </a:rPr>
              <a:t>mirror</a:t>
            </a:r>
            <a:r>
              <a:rPr sz="2000" spc="-10" dirty="0">
                <a:solidFill>
                  <a:srgbClr val="336600"/>
                </a:solidFill>
                <a:latin typeface="Arial"/>
                <a:cs typeface="Arial"/>
              </a:rPr>
              <a:t> </a:t>
            </a:r>
            <a:r>
              <a:rPr sz="2000" dirty="0">
                <a:solidFill>
                  <a:srgbClr val="336600"/>
                </a:solidFill>
                <a:latin typeface="Arial"/>
                <a:cs typeface="Arial"/>
              </a:rPr>
              <a:t>responses.</a:t>
            </a:r>
            <a:endParaRPr sz="2000" dirty="0">
              <a:latin typeface="Arial"/>
              <a:cs typeface="Arial"/>
            </a:endParaRPr>
          </a:p>
          <a:p>
            <a:pPr marL="12700" marR="5080">
              <a:lnSpc>
                <a:spcPct val="100000"/>
              </a:lnSpc>
            </a:pPr>
            <a:r>
              <a:rPr sz="2000" dirty="0">
                <a:solidFill>
                  <a:srgbClr val="336600"/>
                </a:solidFill>
                <a:latin typeface="Arial"/>
                <a:cs typeface="Arial"/>
              </a:rPr>
              <a:t>By composing </a:t>
            </a:r>
            <a:r>
              <a:rPr sz="2000" spc="-5" dirty="0">
                <a:solidFill>
                  <a:srgbClr val="336600"/>
                </a:solidFill>
                <a:latin typeface="Arial"/>
                <a:cs typeface="Arial"/>
              </a:rPr>
              <a:t>these folding operations </a:t>
            </a:r>
            <a:r>
              <a:rPr sz="2000" dirty="0">
                <a:solidFill>
                  <a:srgbClr val="336600"/>
                </a:solidFill>
                <a:latin typeface="Arial"/>
                <a:cs typeface="Arial"/>
              </a:rPr>
              <a:t>we </a:t>
            </a:r>
            <a:r>
              <a:rPr sz="2000" spc="-5" dirty="0">
                <a:solidFill>
                  <a:srgbClr val="336600"/>
                </a:solidFill>
                <a:latin typeface="Arial"/>
                <a:cs typeface="Arial"/>
              </a:rPr>
              <a:t>obtain </a:t>
            </a:r>
            <a:r>
              <a:rPr sz="2000" dirty="0">
                <a:solidFill>
                  <a:srgbClr val="336600"/>
                </a:solidFill>
                <a:latin typeface="Arial"/>
                <a:cs typeface="Arial"/>
              </a:rPr>
              <a:t>an </a:t>
            </a:r>
            <a:r>
              <a:rPr sz="2000" spc="-5" dirty="0">
                <a:solidFill>
                  <a:srgbClr val="336600"/>
                </a:solidFill>
                <a:latin typeface="Arial"/>
                <a:cs typeface="Arial"/>
              </a:rPr>
              <a:t>exponentially </a:t>
            </a:r>
            <a:r>
              <a:rPr sz="2000" dirty="0">
                <a:solidFill>
                  <a:srgbClr val="336600"/>
                </a:solidFill>
                <a:latin typeface="Arial"/>
                <a:cs typeface="Arial"/>
              </a:rPr>
              <a:t>large no. of  piecewise linear regions which can </a:t>
            </a:r>
            <a:r>
              <a:rPr sz="2000" spc="-5" dirty="0">
                <a:solidFill>
                  <a:srgbClr val="336600"/>
                </a:solidFill>
                <a:latin typeface="Arial"/>
                <a:cs typeface="Arial"/>
              </a:rPr>
              <a:t>capture </a:t>
            </a:r>
            <a:r>
              <a:rPr sz="2000" dirty="0">
                <a:solidFill>
                  <a:srgbClr val="336600"/>
                </a:solidFill>
                <a:latin typeface="Arial"/>
                <a:cs typeface="Arial"/>
              </a:rPr>
              <a:t>all kinds of </a:t>
            </a:r>
            <a:r>
              <a:rPr sz="2000" spc="-5" dirty="0">
                <a:solidFill>
                  <a:srgbClr val="336600"/>
                </a:solidFill>
                <a:latin typeface="Arial"/>
                <a:cs typeface="Arial"/>
              </a:rPr>
              <a:t>repeating</a:t>
            </a:r>
            <a:r>
              <a:rPr sz="2000" spc="-15" dirty="0">
                <a:solidFill>
                  <a:srgbClr val="336600"/>
                </a:solidFill>
                <a:latin typeface="Arial"/>
                <a:cs typeface="Arial"/>
              </a:rPr>
              <a:t> </a:t>
            </a:r>
            <a:r>
              <a:rPr sz="2000" spc="-5" dirty="0">
                <a:solidFill>
                  <a:srgbClr val="336600"/>
                </a:solidFill>
                <a:latin typeface="Arial"/>
                <a:cs typeface="Arial"/>
              </a:rPr>
              <a:t>patterns</a:t>
            </a:r>
            <a:endParaRPr sz="2000" dirty="0">
              <a:latin typeface="Arial"/>
              <a:cs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78222" y="388729"/>
            <a:ext cx="7780655" cy="689932"/>
          </a:xfrm>
          <a:prstGeom prst="rect">
            <a:avLst/>
          </a:prstGeom>
        </p:spPr>
        <p:txBody>
          <a:bodyPr vert="horz" wrap="square" lIns="0" tIns="12700" rIns="0" bIns="0" rtlCol="0">
            <a:spAutoFit/>
          </a:bodyPr>
          <a:lstStyle/>
          <a:p>
            <a:pPr marL="12700">
              <a:lnSpc>
                <a:spcPct val="100000"/>
              </a:lnSpc>
              <a:spcBef>
                <a:spcPts val="100"/>
              </a:spcBef>
              <a:tabLst>
                <a:tab pos="3180715" algn="l"/>
              </a:tabLst>
            </a:pPr>
            <a:r>
              <a:rPr lang="en-US" spc="-5" dirty="0" err="1"/>
              <a:t>Montufar</a:t>
            </a:r>
            <a:r>
              <a:rPr lang="en-US" spc="-5" dirty="0"/>
              <a:t> </a:t>
            </a:r>
            <a:r>
              <a:rPr spc="-5" dirty="0"/>
              <a:t>T</a:t>
            </a:r>
            <a:r>
              <a:rPr dirty="0"/>
              <a:t>heorem</a:t>
            </a:r>
            <a:r>
              <a:rPr spc="-5" dirty="0"/>
              <a:t> </a:t>
            </a:r>
            <a:r>
              <a:rPr dirty="0"/>
              <a:t>on</a:t>
            </a:r>
            <a:r>
              <a:rPr lang="en-US" dirty="0"/>
              <a:t> </a:t>
            </a:r>
            <a:r>
              <a:rPr dirty="0"/>
              <a:t>Dep</a:t>
            </a:r>
            <a:r>
              <a:rPr spc="-5" dirty="0"/>
              <a:t>t</a:t>
            </a:r>
            <a:r>
              <a:rPr dirty="0"/>
              <a:t>h</a:t>
            </a:r>
          </a:p>
        </p:txBody>
      </p:sp>
      <p:sp>
        <p:nvSpPr>
          <p:cNvPr id="4" name="object 4"/>
          <p:cNvSpPr txBox="1"/>
          <p:nvPr/>
        </p:nvSpPr>
        <p:spPr>
          <a:xfrm>
            <a:off x="798748" y="1329712"/>
            <a:ext cx="8660130" cy="1495281"/>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lang="en-US" sz="3200" spc="-5" dirty="0">
                <a:solidFill>
                  <a:srgbClr val="3333CC"/>
                </a:solidFill>
                <a:latin typeface="Arial"/>
                <a:cs typeface="Arial"/>
              </a:rPr>
              <a:t>Number</a:t>
            </a:r>
            <a:r>
              <a:rPr sz="3200" dirty="0">
                <a:solidFill>
                  <a:srgbClr val="3333CC"/>
                </a:solidFill>
                <a:latin typeface="Arial"/>
                <a:cs typeface="Arial"/>
              </a:rPr>
              <a:t> of linear regions carved out by a</a:t>
            </a:r>
            <a:r>
              <a:rPr sz="3200" spc="-114" dirty="0">
                <a:solidFill>
                  <a:srgbClr val="3333CC"/>
                </a:solidFill>
                <a:latin typeface="Arial"/>
                <a:cs typeface="Arial"/>
              </a:rPr>
              <a:t> </a:t>
            </a:r>
            <a:r>
              <a:rPr sz="3200" dirty="0">
                <a:solidFill>
                  <a:srgbClr val="3333CC"/>
                </a:solidFill>
                <a:latin typeface="Arial"/>
                <a:cs typeface="Arial"/>
              </a:rPr>
              <a:t>deep  </a:t>
            </a:r>
            <a:r>
              <a:rPr sz="3200" spc="-5" dirty="0">
                <a:solidFill>
                  <a:srgbClr val="3333CC"/>
                </a:solidFill>
                <a:latin typeface="Arial"/>
                <a:cs typeface="Arial"/>
              </a:rPr>
              <a:t>rectifier network with </a:t>
            </a:r>
            <a:r>
              <a:rPr sz="3200" i="1" spc="-15" dirty="0">
                <a:latin typeface="Calibri"/>
                <a:cs typeface="Calibri"/>
              </a:rPr>
              <a:t>d </a:t>
            </a:r>
            <a:r>
              <a:rPr sz="3200" spc="-5" dirty="0">
                <a:solidFill>
                  <a:srgbClr val="3333CC"/>
                </a:solidFill>
                <a:latin typeface="Arial"/>
                <a:cs typeface="Arial"/>
              </a:rPr>
              <a:t>inputs, depth </a:t>
            </a:r>
            <a:r>
              <a:rPr sz="3200" i="1" spc="80" dirty="0">
                <a:latin typeface="Calibri"/>
                <a:cs typeface="Calibri"/>
              </a:rPr>
              <a:t>l </a:t>
            </a:r>
            <a:r>
              <a:rPr sz="3200" spc="-5" dirty="0">
                <a:solidFill>
                  <a:srgbClr val="3333CC"/>
                </a:solidFill>
                <a:latin typeface="Arial"/>
                <a:cs typeface="Arial"/>
              </a:rPr>
              <a:t>and </a:t>
            </a:r>
            <a:r>
              <a:rPr sz="3200" i="1" spc="150" dirty="0">
                <a:latin typeface="Calibri"/>
                <a:cs typeface="Calibri"/>
              </a:rPr>
              <a:t>n </a:t>
            </a:r>
            <a:r>
              <a:rPr sz="3200" i="1" spc="150" dirty="0">
                <a:solidFill>
                  <a:srgbClr val="3333CC"/>
                </a:solidFill>
                <a:latin typeface="Calibri"/>
                <a:cs typeface="Calibri"/>
              </a:rPr>
              <a:t> </a:t>
            </a:r>
            <a:r>
              <a:rPr sz="3200" spc="-5" dirty="0">
                <a:solidFill>
                  <a:srgbClr val="3333CC"/>
                </a:solidFill>
                <a:latin typeface="Arial"/>
                <a:cs typeface="Arial"/>
              </a:rPr>
              <a:t>units </a:t>
            </a:r>
            <a:r>
              <a:rPr sz="3200" dirty="0">
                <a:solidFill>
                  <a:srgbClr val="3333CC"/>
                </a:solidFill>
                <a:latin typeface="Arial"/>
                <a:cs typeface="Arial"/>
              </a:rPr>
              <a:t>per hidden layer</a:t>
            </a:r>
            <a:r>
              <a:rPr sz="3200" spc="-20" dirty="0">
                <a:solidFill>
                  <a:srgbClr val="3333CC"/>
                </a:solidFill>
                <a:latin typeface="Arial"/>
                <a:cs typeface="Arial"/>
              </a:rPr>
              <a:t> </a:t>
            </a:r>
            <a:r>
              <a:rPr sz="3200" dirty="0">
                <a:solidFill>
                  <a:srgbClr val="3333CC"/>
                </a:solidFill>
                <a:latin typeface="Arial"/>
                <a:cs typeface="Arial"/>
              </a:rPr>
              <a:t>is</a:t>
            </a:r>
            <a:endParaRPr sz="3200" dirty="0">
              <a:latin typeface="Arial"/>
              <a:cs typeface="Arial"/>
            </a:endParaRPr>
          </a:p>
        </p:txBody>
      </p:sp>
      <p:sp>
        <p:nvSpPr>
          <p:cNvPr id="15" name="object 15"/>
          <p:cNvSpPr txBox="1"/>
          <p:nvPr/>
        </p:nvSpPr>
        <p:spPr>
          <a:xfrm>
            <a:off x="827578" y="3421010"/>
            <a:ext cx="8963660" cy="3265804"/>
          </a:xfrm>
          <a:prstGeom prst="rect">
            <a:avLst/>
          </a:prstGeom>
        </p:spPr>
        <p:txBody>
          <a:bodyPr vert="horz" wrap="square" lIns="0" tIns="93980" rIns="0" bIns="0" rtlCol="0">
            <a:spAutoFit/>
          </a:bodyPr>
          <a:lstStyle/>
          <a:p>
            <a:pPr marL="494665">
              <a:lnSpc>
                <a:spcPct val="100000"/>
              </a:lnSpc>
              <a:spcBef>
                <a:spcPts val="740"/>
              </a:spcBef>
            </a:pPr>
            <a:r>
              <a:rPr sz="2800" dirty="0">
                <a:solidFill>
                  <a:srgbClr val="336600"/>
                </a:solidFill>
                <a:latin typeface="Arial"/>
                <a:cs typeface="Arial"/>
              </a:rPr>
              <a:t>– </a:t>
            </a:r>
            <a:r>
              <a:rPr sz="2800" spc="-5" dirty="0">
                <a:solidFill>
                  <a:srgbClr val="336600"/>
                </a:solidFill>
                <a:latin typeface="Arial"/>
                <a:cs typeface="Arial"/>
              </a:rPr>
              <a:t>i.e., exponential </a:t>
            </a:r>
            <a:r>
              <a:rPr sz="2800" dirty="0">
                <a:solidFill>
                  <a:srgbClr val="336600"/>
                </a:solidFill>
                <a:latin typeface="Arial"/>
                <a:cs typeface="Arial"/>
              </a:rPr>
              <a:t>in </a:t>
            </a:r>
            <a:r>
              <a:rPr sz="2800" spc="-5" dirty="0">
                <a:solidFill>
                  <a:srgbClr val="336600"/>
                </a:solidFill>
                <a:latin typeface="Arial"/>
                <a:cs typeface="Arial"/>
              </a:rPr>
              <a:t>the depth</a:t>
            </a:r>
            <a:r>
              <a:rPr sz="2800" spc="-90" dirty="0">
                <a:solidFill>
                  <a:srgbClr val="336600"/>
                </a:solidFill>
                <a:latin typeface="Arial"/>
                <a:cs typeface="Arial"/>
              </a:rPr>
              <a:t> </a:t>
            </a:r>
            <a:r>
              <a:rPr sz="2800" i="1" spc="35" dirty="0">
                <a:latin typeface="Calibri"/>
                <a:cs typeface="Calibri"/>
              </a:rPr>
              <a:t>l</a:t>
            </a:r>
            <a:r>
              <a:rPr sz="2800" spc="35" dirty="0">
                <a:solidFill>
                  <a:srgbClr val="336600"/>
                </a:solidFill>
                <a:latin typeface="Arial"/>
                <a:cs typeface="Arial"/>
              </a:rPr>
              <a:t>.</a:t>
            </a:r>
            <a:endParaRPr sz="2800" dirty="0">
              <a:latin typeface="Arial"/>
              <a:cs typeface="Arial"/>
            </a:endParaRPr>
          </a:p>
          <a:p>
            <a:pPr marL="381000" marR="30480" indent="-342900">
              <a:lnSpc>
                <a:spcPct val="100000"/>
              </a:lnSpc>
              <a:spcBef>
                <a:spcPts val="740"/>
              </a:spcBef>
              <a:buChar char="•"/>
              <a:tabLst>
                <a:tab pos="380365" algn="l"/>
                <a:tab pos="381000" algn="l"/>
              </a:tabLst>
            </a:pPr>
            <a:r>
              <a:rPr sz="3200" spc="-5" dirty="0">
                <a:solidFill>
                  <a:srgbClr val="3333CC"/>
                </a:solidFill>
                <a:latin typeface="Arial"/>
                <a:cs typeface="Arial"/>
              </a:rPr>
              <a:t>In the </a:t>
            </a:r>
            <a:r>
              <a:rPr sz="3200" dirty="0">
                <a:solidFill>
                  <a:srgbClr val="3333CC"/>
                </a:solidFill>
                <a:latin typeface="Arial"/>
                <a:cs typeface="Arial"/>
              </a:rPr>
              <a:t>case of maxout </a:t>
            </a:r>
            <a:r>
              <a:rPr sz="3200" spc="-5" dirty="0">
                <a:solidFill>
                  <a:srgbClr val="3333CC"/>
                </a:solidFill>
                <a:latin typeface="Arial"/>
                <a:cs typeface="Arial"/>
              </a:rPr>
              <a:t>networks with </a:t>
            </a:r>
            <a:r>
              <a:rPr sz="3200" i="1" spc="15" dirty="0">
                <a:latin typeface="Calibri"/>
                <a:cs typeface="Calibri"/>
              </a:rPr>
              <a:t>k </a:t>
            </a:r>
            <a:r>
              <a:rPr sz="3200" spc="-5" dirty="0">
                <a:solidFill>
                  <a:srgbClr val="3333CC"/>
                </a:solidFill>
                <a:latin typeface="Arial"/>
                <a:cs typeface="Arial"/>
              </a:rPr>
              <a:t>filters </a:t>
            </a:r>
            <a:r>
              <a:rPr sz="3200" dirty="0">
                <a:solidFill>
                  <a:srgbClr val="3333CC"/>
                </a:solidFill>
                <a:latin typeface="Arial"/>
                <a:cs typeface="Arial"/>
              </a:rPr>
              <a:t>per  </a:t>
            </a:r>
            <a:r>
              <a:rPr sz="3200" spc="-5" dirty="0">
                <a:solidFill>
                  <a:srgbClr val="3333CC"/>
                </a:solidFill>
                <a:latin typeface="Arial"/>
                <a:cs typeface="Arial"/>
              </a:rPr>
              <a:t>unit, the </a:t>
            </a:r>
            <a:r>
              <a:rPr sz="3200" dirty="0">
                <a:solidFill>
                  <a:srgbClr val="3333CC"/>
                </a:solidFill>
                <a:latin typeface="Arial"/>
                <a:cs typeface="Arial"/>
              </a:rPr>
              <a:t>n</a:t>
            </a:r>
            <a:r>
              <a:rPr lang="en-US" sz="3200" dirty="0">
                <a:solidFill>
                  <a:srgbClr val="3333CC"/>
                </a:solidFill>
                <a:latin typeface="Arial"/>
                <a:cs typeface="Arial"/>
              </a:rPr>
              <a:t>umber</a:t>
            </a:r>
            <a:r>
              <a:rPr sz="3200" dirty="0">
                <a:solidFill>
                  <a:srgbClr val="3333CC"/>
                </a:solidFill>
                <a:latin typeface="Arial"/>
                <a:cs typeface="Arial"/>
              </a:rPr>
              <a:t> of linear regions</a:t>
            </a:r>
            <a:r>
              <a:rPr sz="3200" spc="-30" dirty="0">
                <a:solidFill>
                  <a:srgbClr val="3333CC"/>
                </a:solidFill>
                <a:latin typeface="Arial"/>
                <a:cs typeface="Arial"/>
              </a:rPr>
              <a:t> </a:t>
            </a:r>
            <a:r>
              <a:rPr sz="3200" dirty="0">
                <a:solidFill>
                  <a:srgbClr val="3333CC"/>
                </a:solidFill>
                <a:latin typeface="Arial"/>
                <a:cs typeface="Arial"/>
              </a:rPr>
              <a:t>is</a:t>
            </a:r>
            <a:endParaRPr sz="3200" dirty="0">
              <a:latin typeface="Arial"/>
              <a:cs typeface="Arial"/>
            </a:endParaRPr>
          </a:p>
          <a:p>
            <a:pPr marR="1039494" algn="ctr">
              <a:lnSpc>
                <a:spcPts val="3420"/>
              </a:lnSpc>
            </a:pPr>
            <a:r>
              <a:rPr sz="3075" i="1" spc="465" baseline="-25745" dirty="0">
                <a:latin typeface="Cambria"/>
                <a:cs typeface="Cambria"/>
              </a:rPr>
              <a:t>O</a:t>
            </a:r>
            <a:r>
              <a:rPr sz="3075" i="1" spc="-307" baseline="-25745" dirty="0">
                <a:latin typeface="Cambria"/>
                <a:cs typeface="Cambria"/>
              </a:rPr>
              <a:t> </a:t>
            </a:r>
            <a:r>
              <a:rPr sz="5025" spc="-442" baseline="-20729" dirty="0">
                <a:latin typeface="Segoe UI Symbol"/>
                <a:cs typeface="Segoe UI Symbol"/>
              </a:rPr>
              <a:t>(</a:t>
            </a:r>
            <a:r>
              <a:rPr sz="3075" i="1" spc="75" baseline="-25745" dirty="0">
                <a:latin typeface="Cambria"/>
                <a:cs typeface="Cambria"/>
              </a:rPr>
              <a:t>k</a:t>
            </a:r>
            <a:r>
              <a:rPr sz="1200" spc="70" dirty="0">
                <a:latin typeface="Calibri"/>
                <a:cs typeface="Calibri"/>
              </a:rPr>
              <a:t>(</a:t>
            </a:r>
            <a:r>
              <a:rPr sz="1200" i="1" spc="70" dirty="0">
                <a:latin typeface="Cambria"/>
                <a:cs typeface="Cambria"/>
              </a:rPr>
              <a:t>l</a:t>
            </a:r>
            <a:r>
              <a:rPr sz="1200" spc="-10" dirty="0">
                <a:latin typeface="Segoe UI Symbol"/>
                <a:cs typeface="Segoe UI Symbol"/>
              </a:rPr>
              <a:t>−</a:t>
            </a:r>
            <a:r>
              <a:rPr sz="1200" spc="-30" dirty="0">
                <a:latin typeface="Calibri"/>
                <a:cs typeface="Calibri"/>
              </a:rPr>
              <a:t>1</a:t>
            </a:r>
            <a:r>
              <a:rPr sz="1200" spc="25" dirty="0">
                <a:latin typeface="Calibri"/>
                <a:cs typeface="Calibri"/>
              </a:rPr>
              <a:t>)</a:t>
            </a:r>
            <a:r>
              <a:rPr sz="1200" spc="35" dirty="0">
                <a:latin typeface="Segoe UI Symbol"/>
                <a:cs typeface="Segoe UI Symbol"/>
              </a:rPr>
              <a:t>+</a:t>
            </a:r>
            <a:r>
              <a:rPr sz="1200" i="1" spc="-20" dirty="0">
                <a:latin typeface="Cambria"/>
                <a:cs typeface="Cambria"/>
              </a:rPr>
              <a:t>d</a:t>
            </a:r>
            <a:r>
              <a:rPr sz="1200" i="1" spc="25" dirty="0">
                <a:latin typeface="Cambria"/>
                <a:cs typeface="Cambria"/>
              </a:rPr>
              <a:t> </a:t>
            </a:r>
            <a:r>
              <a:rPr sz="5025" spc="-315" baseline="-20729" dirty="0">
                <a:latin typeface="Segoe UI Symbol"/>
                <a:cs typeface="Segoe UI Symbol"/>
              </a:rPr>
              <a:t>)</a:t>
            </a:r>
            <a:endParaRPr sz="5025" baseline="-20729" dirty="0">
              <a:latin typeface="Segoe UI Symbol"/>
              <a:cs typeface="Segoe UI Symbol"/>
            </a:endParaRPr>
          </a:p>
          <a:p>
            <a:pPr marL="381000" marR="509270" indent="-342900">
              <a:lnSpc>
                <a:spcPct val="100000"/>
              </a:lnSpc>
              <a:spcBef>
                <a:spcPts val="1995"/>
              </a:spcBef>
              <a:buChar char="•"/>
              <a:tabLst>
                <a:tab pos="380365" algn="l"/>
                <a:tab pos="381000" algn="l"/>
              </a:tabLst>
            </a:pPr>
            <a:r>
              <a:rPr sz="3200" spc="-5" dirty="0">
                <a:solidFill>
                  <a:srgbClr val="3333CC"/>
                </a:solidFill>
                <a:latin typeface="Arial"/>
                <a:cs typeface="Arial"/>
              </a:rPr>
              <a:t>There </a:t>
            </a:r>
            <a:r>
              <a:rPr sz="3200" dirty="0">
                <a:solidFill>
                  <a:srgbClr val="3333CC"/>
                </a:solidFill>
                <a:latin typeface="Arial"/>
                <a:cs typeface="Arial"/>
              </a:rPr>
              <a:t>is no </a:t>
            </a:r>
            <a:r>
              <a:rPr sz="3200" spc="-5" dirty="0">
                <a:solidFill>
                  <a:srgbClr val="3333CC"/>
                </a:solidFill>
                <a:latin typeface="Arial"/>
                <a:cs typeface="Arial"/>
              </a:rPr>
              <a:t>guarantee that </a:t>
            </a:r>
            <a:r>
              <a:rPr lang="en-US" sz="3200" spc="-5" dirty="0">
                <a:solidFill>
                  <a:srgbClr val="3333CC"/>
                </a:solidFill>
                <a:latin typeface="Arial"/>
                <a:cs typeface="Arial"/>
              </a:rPr>
              <a:t>the</a:t>
            </a:r>
            <a:r>
              <a:rPr sz="3200" dirty="0">
                <a:solidFill>
                  <a:srgbClr val="3333CC"/>
                </a:solidFill>
                <a:latin typeface="Arial"/>
                <a:cs typeface="Arial"/>
              </a:rPr>
              <a:t>  </a:t>
            </a:r>
            <a:r>
              <a:rPr sz="3200" spc="-5" dirty="0">
                <a:solidFill>
                  <a:srgbClr val="3333CC"/>
                </a:solidFill>
                <a:latin typeface="Arial"/>
                <a:cs typeface="Arial"/>
              </a:rPr>
              <a:t>functions </a:t>
            </a:r>
            <a:r>
              <a:rPr sz="3200" dirty="0">
                <a:solidFill>
                  <a:srgbClr val="3333CC"/>
                </a:solidFill>
                <a:latin typeface="Arial"/>
                <a:cs typeface="Arial"/>
              </a:rPr>
              <a:t>we want </a:t>
            </a:r>
            <a:r>
              <a:rPr sz="3200" spc="-5" dirty="0">
                <a:solidFill>
                  <a:srgbClr val="3333CC"/>
                </a:solidFill>
                <a:latin typeface="Arial"/>
                <a:cs typeface="Arial"/>
              </a:rPr>
              <a:t>to </a:t>
            </a:r>
            <a:r>
              <a:rPr sz="3200" dirty="0">
                <a:solidFill>
                  <a:srgbClr val="3333CC"/>
                </a:solidFill>
                <a:latin typeface="Arial"/>
                <a:cs typeface="Arial"/>
              </a:rPr>
              <a:t>learn in AI share such</a:t>
            </a:r>
            <a:r>
              <a:rPr sz="3200" spc="-65" dirty="0">
                <a:solidFill>
                  <a:srgbClr val="3333CC"/>
                </a:solidFill>
                <a:latin typeface="Arial"/>
                <a:cs typeface="Arial"/>
              </a:rPr>
              <a:t> </a:t>
            </a:r>
            <a:r>
              <a:rPr sz="3200" dirty="0">
                <a:solidFill>
                  <a:srgbClr val="3333CC"/>
                </a:solidFill>
                <a:latin typeface="Arial"/>
                <a:cs typeface="Arial"/>
              </a:rPr>
              <a:t>a</a:t>
            </a:r>
            <a:r>
              <a:rPr lang="en-US" sz="3200" dirty="0">
                <a:solidFill>
                  <a:srgbClr val="3333CC"/>
                </a:solidFill>
                <a:latin typeface="Arial"/>
                <a:cs typeface="Arial"/>
              </a:rPr>
              <a:t> property</a:t>
            </a:r>
            <a:endParaRPr sz="3200" dirty="0">
              <a:latin typeface="Arial"/>
              <a:cs typeface="Arial"/>
            </a:endParaRPr>
          </a:p>
        </p:txBody>
      </p:sp>
      <p:pic>
        <p:nvPicPr>
          <p:cNvPr id="17" name="Picture 16">
            <a:extLst>
              <a:ext uri="{FF2B5EF4-FFF2-40B4-BE49-F238E27FC236}">
                <a16:creationId xmlns:a16="http://schemas.microsoft.com/office/drawing/2014/main" id="{4675AE78-4DD0-AB43-97AB-5F5AC1ECD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500" y="2601642"/>
            <a:ext cx="1968500" cy="1042720"/>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6182" y="577418"/>
            <a:ext cx="7945755" cy="695960"/>
          </a:xfrm>
          <a:prstGeom prst="rect">
            <a:avLst/>
          </a:prstGeom>
        </p:spPr>
        <p:txBody>
          <a:bodyPr vert="horz" wrap="square" lIns="0" tIns="12700" rIns="0" bIns="0" rtlCol="0">
            <a:spAutoFit/>
          </a:bodyPr>
          <a:lstStyle/>
          <a:p>
            <a:pPr marL="12700">
              <a:lnSpc>
                <a:spcPct val="100000"/>
              </a:lnSpc>
              <a:spcBef>
                <a:spcPts val="100"/>
              </a:spcBef>
              <a:tabLst>
                <a:tab pos="2559050" algn="l"/>
                <a:tab pos="5633720" algn="l"/>
              </a:tabLst>
            </a:pPr>
            <a:r>
              <a:rPr spc="-5" dirty="0"/>
              <a:t>Statistical	Justification	for</a:t>
            </a:r>
            <a:r>
              <a:rPr spc="-70" dirty="0"/>
              <a:t> </a:t>
            </a:r>
            <a:r>
              <a:rPr spc="-5" dirty="0"/>
              <a:t>Depth</a:t>
            </a:r>
          </a:p>
        </p:txBody>
      </p:sp>
      <p:sp>
        <p:nvSpPr>
          <p:cNvPr id="4" name="object 4"/>
          <p:cNvSpPr txBox="1"/>
          <p:nvPr/>
        </p:nvSpPr>
        <p:spPr>
          <a:xfrm>
            <a:off x="852978" y="1601354"/>
            <a:ext cx="8907780" cy="3573863"/>
          </a:xfrm>
          <a:prstGeom prst="rect">
            <a:avLst/>
          </a:prstGeom>
        </p:spPr>
        <p:txBody>
          <a:bodyPr vert="horz" wrap="square" lIns="0" tIns="33020" rIns="0" bIns="0" rtlCol="0">
            <a:spAutoFit/>
          </a:bodyPr>
          <a:lstStyle/>
          <a:p>
            <a:pPr marL="355600" marR="5080" indent="-342900">
              <a:lnSpc>
                <a:spcPct val="100699"/>
              </a:lnSpc>
              <a:spcBef>
                <a:spcPts val="580"/>
              </a:spcBef>
              <a:buChar char="•"/>
              <a:tabLst>
                <a:tab pos="354965" algn="l"/>
                <a:tab pos="355600" algn="l"/>
              </a:tabLst>
            </a:pPr>
            <a:r>
              <a:rPr sz="3200" dirty="0">
                <a:solidFill>
                  <a:srgbClr val="3333CC"/>
                </a:solidFill>
                <a:latin typeface="Arial"/>
                <a:cs typeface="Arial"/>
              </a:rPr>
              <a:t>Any </a:t>
            </a:r>
            <a:r>
              <a:rPr sz="3200" spc="-5" dirty="0">
                <a:solidFill>
                  <a:srgbClr val="3333CC"/>
                </a:solidFill>
                <a:latin typeface="Arial"/>
                <a:cs typeface="Arial"/>
              </a:rPr>
              <a:t>time </a:t>
            </a:r>
            <a:r>
              <a:rPr sz="3200" dirty="0">
                <a:solidFill>
                  <a:srgbClr val="3333CC"/>
                </a:solidFill>
                <a:latin typeface="Arial"/>
                <a:cs typeface="Arial"/>
              </a:rPr>
              <a:t>we choose a ML </a:t>
            </a:r>
            <a:r>
              <a:rPr sz="3200" spc="-5" dirty="0">
                <a:solidFill>
                  <a:srgbClr val="3333CC"/>
                </a:solidFill>
                <a:latin typeface="Arial"/>
                <a:cs typeface="Arial"/>
              </a:rPr>
              <a:t>algorithm</a:t>
            </a:r>
            <a:r>
              <a:rPr lang="en-US" sz="3200" spc="-5" dirty="0">
                <a:solidFill>
                  <a:srgbClr val="3333CC"/>
                </a:solidFill>
                <a:latin typeface="Arial"/>
                <a:cs typeface="Arial"/>
              </a:rPr>
              <a:t>, this means </a:t>
            </a:r>
            <a:r>
              <a:rPr sz="3200" spc="-5" dirty="0">
                <a:solidFill>
                  <a:srgbClr val="3333CC"/>
                </a:solidFill>
                <a:latin typeface="Arial"/>
                <a:cs typeface="Arial"/>
              </a:rPr>
              <a:t>implicitly stating </a:t>
            </a:r>
            <a:r>
              <a:rPr sz="3200" dirty="0">
                <a:solidFill>
                  <a:srgbClr val="3333CC"/>
                </a:solidFill>
                <a:latin typeface="Arial"/>
                <a:cs typeface="Arial"/>
              </a:rPr>
              <a:t>a set of </a:t>
            </a:r>
            <a:r>
              <a:rPr sz="3200" spc="-5" dirty="0">
                <a:solidFill>
                  <a:srgbClr val="3333CC"/>
                </a:solidFill>
                <a:latin typeface="Arial"/>
                <a:cs typeface="Arial"/>
              </a:rPr>
              <a:t>beliefs </a:t>
            </a:r>
            <a:r>
              <a:rPr sz="3200" dirty="0">
                <a:solidFill>
                  <a:srgbClr val="3333CC"/>
                </a:solidFill>
                <a:latin typeface="Arial"/>
                <a:cs typeface="Arial"/>
              </a:rPr>
              <a:t>about what kind  of </a:t>
            </a:r>
            <a:r>
              <a:rPr sz="3200" spc="-5" dirty="0">
                <a:solidFill>
                  <a:srgbClr val="3333CC"/>
                </a:solidFill>
                <a:latin typeface="Arial"/>
                <a:cs typeface="Arial"/>
              </a:rPr>
              <a:t>functions that algorithm </a:t>
            </a:r>
            <a:r>
              <a:rPr sz="3200" dirty="0">
                <a:solidFill>
                  <a:srgbClr val="3333CC"/>
                </a:solidFill>
                <a:latin typeface="Arial"/>
                <a:cs typeface="Arial"/>
              </a:rPr>
              <a:t>should</a:t>
            </a:r>
            <a:r>
              <a:rPr sz="3200" spc="-10" dirty="0">
                <a:solidFill>
                  <a:srgbClr val="3333CC"/>
                </a:solidFill>
                <a:latin typeface="Arial"/>
                <a:cs typeface="Arial"/>
              </a:rPr>
              <a:t> </a:t>
            </a:r>
            <a:r>
              <a:rPr sz="3200" dirty="0">
                <a:solidFill>
                  <a:srgbClr val="3333CC"/>
                </a:solidFill>
                <a:latin typeface="Arial"/>
                <a:cs typeface="Arial"/>
              </a:rPr>
              <a:t>learn</a:t>
            </a:r>
            <a:endParaRPr sz="3200" dirty="0">
              <a:latin typeface="Arial"/>
              <a:cs typeface="Arial"/>
            </a:endParaRPr>
          </a:p>
          <a:p>
            <a:pPr marL="355600" marR="386715" indent="-342900">
              <a:lnSpc>
                <a:spcPct val="100699"/>
              </a:lnSpc>
              <a:spcBef>
                <a:spcPts val="700"/>
              </a:spcBef>
              <a:buChar char="•"/>
              <a:tabLst>
                <a:tab pos="354965" algn="l"/>
                <a:tab pos="355600" algn="l"/>
              </a:tabLst>
            </a:pPr>
            <a:r>
              <a:rPr sz="3200" dirty="0">
                <a:solidFill>
                  <a:srgbClr val="3333CC"/>
                </a:solidFill>
                <a:latin typeface="Arial"/>
                <a:cs typeface="Arial"/>
              </a:rPr>
              <a:t>Choosing a deep model </a:t>
            </a:r>
            <a:r>
              <a:rPr lang="en-US" sz="3200" dirty="0">
                <a:solidFill>
                  <a:srgbClr val="3333CC"/>
                </a:solidFill>
                <a:latin typeface="Arial"/>
                <a:cs typeface="Arial"/>
              </a:rPr>
              <a:t>implies</a:t>
            </a:r>
            <a:r>
              <a:rPr sz="3200" dirty="0">
                <a:solidFill>
                  <a:srgbClr val="3333CC"/>
                </a:solidFill>
                <a:latin typeface="Arial"/>
                <a:cs typeface="Arial"/>
              </a:rPr>
              <a:t> a belief</a:t>
            </a:r>
            <a:r>
              <a:rPr sz="3200" spc="-95" dirty="0">
                <a:solidFill>
                  <a:srgbClr val="3333CC"/>
                </a:solidFill>
                <a:latin typeface="Arial"/>
                <a:cs typeface="Arial"/>
              </a:rPr>
              <a:t> </a:t>
            </a:r>
            <a:r>
              <a:rPr sz="3200" spc="-5" dirty="0">
                <a:solidFill>
                  <a:srgbClr val="3333CC"/>
                </a:solidFill>
                <a:latin typeface="Arial"/>
                <a:cs typeface="Arial"/>
              </a:rPr>
              <a:t>that  the function </a:t>
            </a:r>
            <a:r>
              <a:rPr sz="3200" dirty="0">
                <a:solidFill>
                  <a:srgbClr val="3333CC"/>
                </a:solidFill>
                <a:latin typeface="Arial"/>
                <a:cs typeface="Arial"/>
              </a:rPr>
              <a:t>should be a </a:t>
            </a:r>
            <a:r>
              <a:rPr sz="3200" spc="-5" dirty="0">
                <a:solidFill>
                  <a:srgbClr val="3333CC"/>
                </a:solidFill>
                <a:latin typeface="Arial"/>
                <a:cs typeface="Arial"/>
              </a:rPr>
              <a:t>composition</a:t>
            </a:r>
            <a:r>
              <a:rPr lang="en-US" sz="3200" spc="-5" dirty="0">
                <a:solidFill>
                  <a:srgbClr val="3333CC"/>
                </a:solidFill>
                <a:latin typeface="Arial"/>
                <a:cs typeface="Arial"/>
              </a:rPr>
              <a:t> of</a:t>
            </a:r>
            <a:r>
              <a:rPr sz="3200" spc="-5" dirty="0">
                <a:solidFill>
                  <a:srgbClr val="3333CC"/>
                </a:solidFill>
                <a:latin typeface="Arial"/>
                <a:cs typeface="Arial"/>
              </a:rPr>
              <a:t> </a:t>
            </a:r>
            <a:r>
              <a:rPr sz="3200" dirty="0">
                <a:solidFill>
                  <a:srgbClr val="3333CC"/>
                </a:solidFill>
                <a:latin typeface="Arial"/>
                <a:cs typeface="Arial"/>
              </a:rPr>
              <a:t>several  simpler</a:t>
            </a:r>
            <a:r>
              <a:rPr sz="3200" spc="-10" dirty="0">
                <a:solidFill>
                  <a:srgbClr val="3333CC"/>
                </a:solidFill>
                <a:latin typeface="Arial"/>
                <a:cs typeface="Arial"/>
              </a:rPr>
              <a:t> </a:t>
            </a:r>
            <a:r>
              <a:rPr sz="3200" spc="-5" dirty="0">
                <a:solidFill>
                  <a:srgbClr val="3333CC"/>
                </a:solidFill>
                <a:latin typeface="Arial"/>
                <a:cs typeface="Arial"/>
              </a:rPr>
              <a:t>functions</a:t>
            </a:r>
            <a:endParaRPr sz="3200" dirty="0">
              <a:latin typeface="Arial"/>
              <a:cs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45897" y="572654"/>
            <a:ext cx="4404995" cy="695960"/>
          </a:xfrm>
          <a:prstGeom prst="rect">
            <a:avLst/>
          </a:prstGeom>
        </p:spPr>
        <p:txBody>
          <a:bodyPr vert="horz" wrap="square" lIns="0" tIns="12700" rIns="0" bIns="0" rtlCol="0">
            <a:spAutoFit/>
          </a:bodyPr>
          <a:lstStyle/>
          <a:p>
            <a:pPr marL="12700">
              <a:lnSpc>
                <a:spcPct val="100000"/>
              </a:lnSpc>
              <a:spcBef>
                <a:spcPts val="100"/>
              </a:spcBef>
            </a:pPr>
            <a:r>
              <a:rPr dirty="0"/>
              <a:t>Intuition </a:t>
            </a:r>
            <a:r>
              <a:rPr spc="-5" dirty="0"/>
              <a:t>on</a:t>
            </a:r>
            <a:r>
              <a:rPr spc="-100" dirty="0"/>
              <a:t> </a:t>
            </a:r>
            <a:r>
              <a:rPr spc="-5" dirty="0"/>
              <a:t>Depth</a:t>
            </a:r>
          </a:p>
        </p:txBody>
      </p:sp>
      <p:sp>
        <p:nvSpPr>
          <p:cNvPr id="4" name="object 4"/>
          <p:cNvSpPr txBox="1"/>
          <p:nvPr/>
        </p:nvSpPr>
        <p:spPr>
          <a:xfrm>
            <a:off x="852978" y="1448954"/>
            <a:ext cx="8908415" cy="5093970"/>
          </a:xfrm>
          <a:prstGeom prst="rect">
            <a:avLst/>
          </a:prstGeom>
        </p:spPr>
        <p:txBody>
          <a:bodyPr vert="horz" wrap="square" lIns="0" tIns="14604" rIns="0" bIns="0" rtlCol="0">
            <a:spAutoFit/>
          </a:bodyPr>
          <a:lstStyle/>
          <a:p>
            <a:pPr marL="355600" marR="5080" indent="-342900">
              <a:lnSpc>
                <a:spcPct val="99600"/>
              </a:lnSpc>
              <a:spcBef>
                <a:spcPts val="114"/>
              </a:spcBef>
              <a:buChar char="•"/>
              <a:tabLst>
                <a:tab pos="354965" algn="l"/>
                <a:tab pos="355600" algn="l"/>
              </a:tabLst>
            </a:pPr>
            <a:r>
              <a:rPr lang="en-US" sz="3200" spc="-5" dirty="0">
                <a:solidFill>
                  <a:srgbClr val="3333CC"/>
                </a:solidFill>
                <a:latin typeface="Arial"/>
                <a:cs typeface="Arial"/>
              </a:rPr>
              <a:t>T</a:t>
            </a:r>
            <a:r>
              <a:rPr sz="3200" spc="-5" dirty="0">
                <a:solidFill>
                  <a:srgbClr val="3333CC"/>
                </a:solidFill>
                <a:latin typeface="Arial"/>
                <a:cs typeface="Arial"/>
              </a:rPr>
              <a:t>he </a:t>
            </a:r>
            <a:r>
              <a:rPr sz="3200" dirty="0">
                <a:solidFill>
                  <a:srgbClr val="3333CC"/>
                </a:solidFill>
                <a:latin typeface="Arial"/>
                <a:cs typeface="Arial"/>
              </a:rPr>
              <a:t>use of a deep </a:t>
            </a:r>
            <a:r>
              <a:rPr sz="3200" spc="-5" dirty="0">
                <a:solidFill>
                  <a:srgbClr val="3333CC"/>
                </a:solidFill>
                <a:latin typeface="Arial"/>
                <a:cs typeface="Arial"/>
              </a:rPr>
              <a:t>architecture </a:t>
            </a:r>
            <a:r>
              <a:rPr lang="en-US" sz="3200" spc="-5" dirty="0">
                <a:solidFill>
                  <a:srgbClr val="3333CC"/>
                </a:solidFill>
                <a:latin typeface="Arial"/>
                <a:cs typeface="Arial"/>
              </a:rPr>
              <a:t>implies</a:t>
            </a:r>
            <a:r>
              <a:rPr sz="3200" dirty="0">
                <a:solidFill>
                  <a:srgbClr val="3333CC"/>
                </a:solidFill>
                <a:latin typeface="Arial"/>
                <a:cs typeface="Arial"/>
              </a:rPr>
              <a:t> </a:t>
            </a:r>
            <a:r>
              <a:rPr sz="3200" spc="-5" dirty="0">
                <a:solidFill>
                  <a:srgbClr val="3333CC"/>
                </a:solidFill>
                <a:latin typeface="Arial"/>
                <a:cs typeface="Arial"/>
              </a:rPr>
              <a:t>that the function </a:t>
            </a:r>
            <a:r>
              <a:rPr sz="3200" dirty="0">
                <a:solidFill>
                  <a:srgbClr val="3333CC"/>
                </a:solidFill>
                <a:latin typeface="Arial"/>
                <a:cs typeface="Arial"/>
              </a:rPr>
              <a:t>we</a:t>
            </a:r>
            <a:r>
              <a:rPr sz="3200" spc="-45" dirty="0">
                <a:solidFill>
                  <a:srgbClr val="3333CC"/>
                </a:solidFill>
                <a:latin typeface="Arial"/>
                <a:cs typeface="Arial"/>
              </a:rPr>
              <a:t> </a:t>
            </a:r>
            <a:r>
              <a:rPr sz="3200" dirty="0">
                <a:solidFill>
                  <a:srgbClr val="3333CC"/>
                </a:solidFill>
                <a:latin typeface="Arial"/>
                <a:cs typeface="Arial"/>
              </a:rPr>
              <a:t>want  </a:t>
            </a:r>
            <a:r>
              <a:rPr sz="3200" spc="-5" dirty="0">
                <a:solidFill>
                  <a:srgbClr val="3333CC"/>
                </a:solidFill>
                <a:latin typeface="Arial"/>
                <a:cs typeface="Arial"/>
              </a:rPr>
              <a:t>to </a:t>
            </a:r>
            <a:r>
              <a:rPr sz="3200" dirty="0">
                <a:solidFill>
                  <a:srgbClr val="3333CC"/>
                </a:solidFill>
                <a:latin typeface="Arial"/>
                <a:cs typeface="Arial"/>
              </a:rPr>
              <a:t>learn is a </a:t>
            </a:r>
            <a:r>
              <a:rPr sz="3200" spc="-5" dirty="0">
                <a:solidFill>
                  <a:srgbClr val="3333CC"/>
                </a:solidFill>
                <a:latin typeface="Arial"/>
                <a:cs typeface="Arial"/>
              </a:rPr>
              <a:t>computer </a:t>
            </a:r>
            <a:r>
              <a:rPr sz="3200" dirty="0">
                <a:solidFill>
                  <a:srgbClr val="3333CC"/>
                </a:solidFill>
                <a:latin typeface="Arial"/>
                <a:cs typeface="Arial"/>
              </a:rPr>
              <a:t>program </a:t>
            </a:r>
            <a:r>
              <a:rPr sz="3200" spc="-5" dirty="0">
                <a:solidFill>
                  <a:srgbClr val="3333CC"/>
                </a:solidFill>
                <a:latin typeface="Arial"/>
                <a:cs typeface="Arial"/>
              </a:rPr>
              <a:t>consisting </a:t>
            </a:r>
            <a:r>
              <a:rPr sz="3200" dirty="0">
                <a:solidFill>
                  <a:srgbClr val="3333CC"/>
                </a:solidFill>
                <a:latin typeface="Arial"/>
                <a:cs typeface="Arial"/>
              </a:rPr>
              <a:t>of </a:t>
            </a:r>
            <a:r>
              <a:rPr sz="3200" i="1" spc="85" dirty="0">
                <a:latin typeface="Calibri"/>
                <a:cs typeface="Calibri"/>
              </a:rPr>
              <a:t>m </a:t>
            </a:r>
            <a:r>
              <a:rPr sz="3200" spc="-5" dirty="0">
                <a:solidFill>
                  <a:srgbClr val="3333CC"/>
                </a:solidFill>
                <a:latin typeface="Arial"/>
                <a:cs typeface="Arial"/>
              </a:rPr>
              <a:t>multiple steps </a:t>
            </a:r>
            <a:r>
              <a:rPr sz="3200" dirty="0">
                <a:solidFill>
                  <a:srgbClr val="3333CC"/>
                </a:solidFill>
                <a:latin typeface="Arial"/>
                <a:cs typeface="Arial"/>
              </a:rPr>
              <a:t>where each </a:t>
            </a:r>
            <a:r>
              <a:rPr sz="3200" spc="-5" dirty="0">
                <a:solidFill>
                  <a:srgbClr val="3333CC"/>
                </a:solidFill>
                <a:latin typeface="Arial"/>
                <a:cs typeface="Arial"/>
              </a:rPr>
              <a:t>step </a:t>
            </a:r>
            <a:r>
              <a:rPr sz="3200" dirty="0">
                <a:solidFill>
                  <a:srgbClr val="3333CC"/>
                </a:solidFill>
                <a:latin typeface="Arial"/>
                <a:cs typeface="Arial"/>
              </a:rPr>
              <a:t>makes use of </a:t>
            </a:r>
            <a:r>
              <a:rPr sz="3200" spc="-5" dirty="0">
                <a:solidFill>
                  <a:srgbClr val="3333CC"/>
                </a:solidFill>
                <a:latin typeface="Arial"/>
                <a:cs typeface="Arial"/>
              </a:rPr>
              <a:t>the </a:t>
            </a:r>
            <a:r>
              <a:rPr sz="3200" dirty="0">
                <a:solidFill>
                  <a:srgbClr val="3333CC"/>
                </a:solidFill>
                <a:latin typeface="Arial"/>
                <a:cs typeface="Arial"/>
              </a:rPr>
              <a:t>previous </a:t>
            </a:r>
            <a:r>
              <a:rPr sz="3200" spc="-5" dirty="0">
                <a:solidFill>
                  <a:srgbClr val="3333CC"/>
                </a:solidFill>
                <a:latin typeface="Arial"/>
                <a:cs typeface="Arial"/>
              </a:rPr>
              <a:t>step’s</a:t>
            </a:r>
            <a:r>
              <a:rPr sz="3200" spc="-30" dirty="0">
                <a:solidFill>
                  <a:srgbClr val="3333CC"/>
                </a:solidFill>
                <a:latin typeface="Arial"/>
                <a:cs typeface="Arial"/>
              </a:rPr>
              <a:t> </a:t>
            </a:r>
            <a:r>
              <a:rPr sz="3200" spc="-5" dirty="0">
                <a:solidFill>
                  <a:srgbClr val="3333CC"/>
                </a:solidFill>
                <a:latin typeface="Arial"/>
                <a:cs typeface="Arial"/>
              </a:rPr>
              <a:t>output</a:t>
            </a:r>
            <a:endParaRPr sz="3200" dirty="0">
              <a:latin typeface="Arial"/>
              <a:cs typeface="Arial"/>
            </a:endParaRPr>
          </a:p>
          <a:p>
            <a:pPr marL="355600" marR="524510" indent="-342900">
              <a:lnSpc>
                <a:spcPct val="99200"/>
              </a:lnSpc>
              <a:spcBef>
                <a:spcPts val="860"/>
              </a:spcBef>
              <a:buChar char="•"/>
              <a:tabLst>
                <a:tab pos="354965" algn="l"/>
                <a:tab pos="355600" algn="l"/>
              </a:tabLst>
            </a:pPr>
            <a:r>
              <a:rPr sz="3200" spc="-5" dirty="0">
                <a:solidFill>
                  <a:srgbClr val="3333CC"/>
                </a:solidFill>
                <a:latin typeface="Arial"/>
                <a:cs typeface="Arial"/>
              </a:rPr>
              <a:t>The intermediate outputs </a:t>
            </a:r>
            <a:r>
              <a:rPr sz="3200" dirty="0">
                <a:solidFill>
                  <a:srgbClr val="3333CC"/>
                </a:solidFill>
                <a:latin typeface="Arial"/>
                <a:cs typeface="Arial"/>
              </a:rPr>
              <a:t>are not necessarily  </a:t>
            </a:r>
            <a:r>
              <a:rPr sz="3200" spc="-5" dirty="0">
                <a:solidFill>
                  <a:srgbClr val="3333CC"/>
                </a:solidFill>
                <a:latin typeface="Arial"/>
                <a:cs typeface="Arial"/>
              </a:rPr>
              <a:t>factors </a:t>
            </a:r>
            <a:r>
              <a:rPr sz="3200" dirty="0">
                <a:solidFill>
                  <a:srgbClr val="3333CC"/>
                </a:solidFill>
                <a:latin typeface="Arial"/>
                <a:cs typeface="Arial"/>
              </a:rPr>
              <a:t>of </a:t>
            </a:r>
            <a:r>
              <a:rPr sz="3200" spc="-5" dirty="0">
                <a:solidFill>
                  <a:srgbClr val="3333CC"/>
                </a:solidFill>
                <a:latin typeface="Arial"/>
                <a:cs typeface="Arial"/>
              </a:rPr>
              <a:t>variation, </a:t>
            </a:r>
            <a:r>
              <a:rPr sz="3200" dirty="0">
                <a:solidFill>
                  <a:srgbClr val="3333CC"/>
                </a:solidFill>
                <a:latin typeface="Arial"/>
                <a:cs typeface="Arial"/>
              </a:rPr>
              <a:t>but can be analogous </a:t>
            </a:r>
            <a:r>
              <a:rPr sz="3200" spc="-5" dirty="0">
                <a:solidFill>
                  <a:srgbClr val="3333CC"/>
                </a:solidFill>
                <a:latin typeface="Arial"/>
                <a:cs typeface="Arial"/>
              </a:rPr>
              <a:t>to  counters </a:t>
            </a:r>
            <a:r>
              <a:rPr sz="3200" dirty="0">
                <a:solidFill>
                  <a:srgbClr val="3333CC"/>
                </a:solidFill>
                <a:latin typeface="Arial"/>
                <a:cs typeface="Arial"/>
              </a:rPr>
              <a:t>or </a:t>
            </a:r>
            <a:r>
              <a:rPr sz="3200" spc="-5" dirty="0">
                <a:solidFill>
                  <a:srgbClr val="3333CC"/>
                </a:solidFill>
                <a:latin typeface="Arial"/>
                <a:cs typeface="Arial"/>
              </a:rPr>
              <a:t>pointers </a:t>
            </a:r>
            <a:r>
              <a:rPr sz="3200" dirty="0">
                <a:solidFill>
                  <a:srgbClr val="3333CC"/>
                </a:solidFill>
                <a:latin typeface="Arial"/>
                <a:cs typeface="Arial"/>
              </a:rPr>
              <a:t>used </a:t>
            </a:r>
            <a:r>
              <a:rPr sz="3200" spc="-5" dirty="0">
                <a:solidFill>
                  <a:srgbClr val="3333CC"/>
                </a:solidFill>
                <a:latin typeface="Arial"/>
                <a:cs typeface="Arial"/>
              </a:rPr>
              <a:t>for </a:t>
            </a:r>
            <a:r>
              <a:rPr sz="3200" dirty="0">
                <a:solidFill>
                  <a:srgbClr val="3333CC"/>
                </a:solidFill>
                <a:latin typeface="Arial"/>
                <a:cs typeface="Arial"/>
              </a:rPr>
              <a:t>organizing</a:t>
            </a:r>
            <a:r>
              <a:rPr lang="en-US" sz="3200" dirty="0">
                <a:solidFill>
                  <a:srgbClr val="3333CC"/>
                </a:solidFill>
                <a:latin typeface="Arial"/>
                <a:cs typeface="Arial"/>
              </a:rPr>
              <a:t> its</a:t>
            </a:r>
            <a:r>
              <a:rPr sz="3200" dirty="0">
                <a:solidFill>
                  <a:srgbClr val="3333CC"/>
                </a:solidFill>
                <a:latin typeface="Arial"/>
                <a:cs typeface="Arial"/>
              </a:rPr>
              <a:t>  </a:t>
            </a:r>
            <a:r>
              <a:rPr lang="en-US" sz="3200" dirty="0">
                <a:solidFill>
                  <a:srgbClr val="3333CC"/>
                </a:solidFill>
                <a:latin typeface="Arial"/>
                <a:cs typeface="Arial"/>
              </a:rPr>
              <a:t>internal </a:t>
            </a:r>
            <a:r>
              <a:rPr sz="3200" dirty="0">
                <a:solidFill>
                  <a:srgbClr val="3333CC"/>
                </a:solidFill>
                <a:latin typeface="Arial"/>
                <a:cs typeface="Arial"/>
              </a:rPr>
              <a:t>processing</a:t>
            </a:r>
            <a:endParaRPr sz="3200" dirty="0">
              <a:latin typeface="Arial"/>
              <a:cs typeface="Arial"/>
            </a:endParaRPr>
          </a:p>
          <a:p>
            <a:pPr marL="355600" indent="-342900">
              <a:lnSpc>
                <a:spcPct val="100000"/>
              </a:lnSpc>
              <a:spcBef>
                <a:spcPts val="825"/>
              </a:spcBef>
              <a:buChar char="•"/>
              <a:tabLst>
                <a:tab pos="354965" algn="l"/>
                <a:tab pos="355600" algn="l"/>
              </a:tabLst>
            </a:pPr>
            <a:r>
              <a:rPr sz="3200" dirty="0">
                <a:solidFill>
                  <a:srgbClr val="3333CC"/>
                </a:solidFill>
                <a:latin typeface="Arial"/>
                <a:cs typeface="Arial"/>
              </a:rPr>
              <a:t>Empirically </a:t>
            </a:r>
            <a:r>
              <a:rPr sz="3200" spc="-5" dirty="0">
                <a:solidFill>
                  <a:srgbClr val="3333CC"/>
                </a:solidFill>
                <a:latin typeface="Arial"/>
                <a:cs typeface="Arial"/>
              </a:rPr>
              <a:t>greater depth results </a:t>
            </a:r>
            <a:r>
              <a:rPr sz="3200" dirty="0">
                <a:solidFill>
                  <a:srgbClr val="3333CC"/>
                </a:solidFill>
                <a:latin typeface="Arial"/>
                <a:cs typeface="Arial"/>
              </a:rPr>
              <a:t>in </a:t>
            </a:r>
            <a:r>
              <a:rPr sz="3200" spc="-5" dirty="0">
                <a:solidFill>
                  <a:srgbClr val="3333CC"/>
                </a:solidFill>
                <a:latin typeface="Arial"/>
                <a:cs typeface="Arial"/>
              </a:rPr>
              <a:t>better</a:t>
            </a:r>
            <a:endParaRPr sz="3200" dirty="0">
              <a:latin typeface="Arial"/>
              <a:cs typeface="Arial"/>
            </a:endParaRPr>
          </a:p>
        </p:txBody>
      </p:sp>
      <p:sp>
        <p:nvSpPr>
          <p:cNvPr id="5" name="object 5"/>
          <p:cNvSpPr txBox="1"/>
          <p:nvPr/>
        </p:nvSpPr>
        <p:spPr>
          <a:xfrm>
            <a:off x="1195878" y="6516254"/>
            <a:ext cx="2556510"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3333CC"/>
                </a:solidFill>
                <a:latin typeface="Arial"/>
                <a:cs typeface="Arial"/>
              </a:rPr>
              <a:t>generalization</a:t>
            </a:r>
            <a:endParaRPr sz="3200">
              <a:latin typeface="Arial"/>
              <a:cs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177957" y="602818"/>
            <a:ext cx="4342765" cy="695960"/>
          </a:xfrm>
          <a:prstGeom prst="rect">
            <a:avLst/>
          </a:prstGeom>
        </p:spPr>
        <p:txBody>
          <a:bodyPr vert="horz" wrap="square" lIns="0" tIns="12700" rIns="0" bIns="0" rtlCol="0">
            <a:spAutoFit/>
          </a:bodyPr>
          <a:lstStyle/>
          <a:p>
            <a:pPr marL="12700">
              <a:lnSpc>
                <a:spcPct val="100000"/>
              </a:lnSpc>
              <a:spcBef>
                <a:spcPts val="100"/>
              </a:spcBef>
              <a:tabLst>
                <a:tab pos="2465705" algn="l"/>
              </a:tabLst>
            </a:pPr>
            <a:r>
              <a:rPr dirty="0"/>
              <a:t>Empirical	</a:t>
            </a:r>
            <a:r>
              <a:rPr spc="-5" dirty="0"/>
              <a:t>Results</a:t>
            </a:r>
          </a:p>
        </p:txBody>
      </p:sp>
      <p:sp>
        <p:nvSpPr>
          <p:cNvPr id="5" name="object 5"/>
          <p:cNvSpPr txBox="1"/>
          <p:nvPr/>
        </p:nvSpPr>
        <p:spPr>
          <a:xfrm>
            <a:off x="852978" y="1601354"/>
            <a:ext cx="610616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Deeper </a:t>
            </a:r>
            <a:r>
              <a:rPr sz="3200" spc="-5" dirty="0">
                <a:solidFill>
                  <a:srgbClr val="3333CC"/>
                </a:solidFill>
                <a:latin typeface="Arial"/>
                <a:cs typeface="Arial"/>
              </a:rPr>
              <a:t>networks perform</a:t>
            </a:r>
            <a:r>
              <a:rPr sz="3200" spc="-40" dirty="0">
                <a:solidFill>
                  <a:srgbClr val="3333CC"/>
                </a:solidFill>
                <a:latin typeface="Arial"/>
                <a:cs typeface="Arial"/>
              </a:rPr>
              <a:t> </a:t>
            </a:r>
            <a:r>
              <a:rPr sz="3200" spc="-5" dirty="0">
                <a:solidFill>
                  <a:srgbClr val="3333CC"/>
                </a:solidFill>
                <a:latin typeface="Arial"/>
                <a:cs typeface="Arial"/>
              </a:rPr>
              <a:t>better</a:t>
            </a:r>
            <a:endParaRPr sz="3200">
              <a:latin typeface="Arial"/>
              <a:cs typeface="Arial"/>
            </a:endParaRPr>
          </a:p>
        </p:txBody>
      </p:sp>
      <p:sp>
        <p:nvSpPr>
          <p:cNvPr id="6" name="object 6"/>
          <p:cNvSpPr txBox="1"/>
          <p:nvPr/>
        </p:nvSpPr>
        <p:spPr>
          <a:xfrm>
            <a:off x="852978" y="5686690"/>
            <a:ext cx="8185784" cy="1495425"/>
          </a:xfrm>
          <a:prstGeom prst="rect">
            <a:avLst/>
          </a:prstGeom>
        </p:spPr>
        <p:txBody>
          <a:bodyPr vert="horz" wrap="square" lIns="0" tIns="8890" rIns="0" bIns="0" rtlCol="0">
            <a:spAutoFit/>
          </a:bodyPr>
          <a:lstStyle/>
          <a:p>
            <a:pPr marL="355600" marR="5080" indent="-342900">
              <a:lnSpc>
                <a:spcPct val="100699"/>
              </a:lnSpc>
              <a:spcBef>
                <a:spcPts val="70"/>
              </a:spcBef>
              <a:buChar char="•"/>
              <a:tabLst>
                <a:tab pos="354965" algn="l"/>
                <a:tab pos="355600" algn="l"/>
              </a:tabLst>
            </a:pPr>
            <a:r>
              <a:rPr sz="3200" dirty="0">
                <a:solidFill>
                  <a:srgbClr val="3333CC"/>
                </a:solidFill>
                <a:latin typeface="Arial"/>
                <a:cs typeface="Arial"/>
              </a:rPr>
              <a:t>Deep </a:t>
            </a:r>
            <a:r>
              <a:rPr sz="3200" spc="-5" dirty="0">
                <a:solidFill>
                  <a:srgbClr val="3333CC"/>
                </a:solidFill>
                <a:latin typeface="Arial"/>
                <a:cs typeface="Arial"/>
              </a:rPr>
              <a:t>architectures </a:t>
            </a:r>
            <a:r>
              <a:rPr lang="en-US" sz="3200" spc="-5" dirty="0">
                <a:solidFill>
                  <a:srgbClr val="3333CC"/>
                </a:solidFill>
                <a:latin typeface="Arial"/>
                <a:cs typeface="Arial"/>
              </a:rPr>
              <a:t>can</a:t>
            </a:r>
            <a:r>
              <a:rPr sz="3200" dirty="0">
                <a:solidFill>
                  <a:srgbClr val="3333CC"/>
                </a:solidFill>
                <a:latin typeface="Arial"/>
                <a:cs typeface="Arial"/>
              </a:rPr>
              <a:t> express a </a:t>
            </a:r>
            <a:r>
              <a:rPr sz="3200" spc="-5" dirty="0">
                <a:solidFill>
                  <a:srgbClr val="3333CC"/>
                </a:solidFill>
                <a:latin typeface="Arial"/>
                <a:cs typeface="Arial"/>
              </a:rPr>
              <a:t>useful  </a:t>
            </a:r>
            <a:r>
              <a:rPr sz="3200" dirty="0">
                <a:solidFill>
                  <a:srgbClr val="3333CC"/>
                </a:solidFill>
                <a:latin typeface="Arial"/>
                <a:cs typeface="Arial"/>
              </a:rPr>
              <a:t>prior over </a:t>
            </a:r>
            <a:r>
              <a:rPr sz="3200" spc="-5" dirty="0">
                <a:solidFill>
                  <a:srgbClr val="3333CC"/>
                </a:solidFill>
                <a:latin typeface="Arial"/>
                <a:cs typeface="Arial"/>
              </a:rPr>
              <a:t>the </a:t>
            </a:r>
            <a:r>
              <a:rPr sz="3200" dirty="0">
                <a:solidFill>
                  <a:srgbClr val="3333CC"/>
                </a:solidFill>
                <a:latin typeface="Arial"/>
                <a:cs typeface="Arial"/>
              </a:rPr>
              <a:t>space of </a:t>
            </a:r>
            <a:r>
              <a:rPr sz="3200" spc="-5" dirty="0">
                <a:solidFill>
                  <a:srgbClr val="3333CC"/>
                </a:solidFill>
                <a:latin typeface="Arial"/>
                <a:cs typeface="Arial"/>
              </a:rPr>
              <a:t>functions the </a:t>
            </a:r>
            <a:r>
              <a:rPr sz="3200" dirty="0">
                <a:solidFill>
                  <a:srgbClr val="3333CC"/>
                </a:solidFill>
                <a:latin typeface="Arial"/>
                <a:cs typeface="Arial"/>
              </a:rPr>
              <a:t>model  learns</a:t>
            </a:r>
            <a:endParaRPr sz="3200" dirty="0">
              <a:latin typeface="Arial"/>
              <a:cs typeface="Arial"/>
            </a:endParaRPr>
          </a:p>
        </p:txBody>
      </p:sp>
      <p:sp>
        <p:nvSpPr>
          <p:cNvPr id="8" name="object 8"/>
          <p:cNvSpPr/>
          <p:nvPr/>
        </p:nvSpPr>
        <p:spPr>
          <a:xfrm>
            <a:off x="1307637" y="2618851"/>
            <a:ext cx="3871912" cy="1913345"/>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267588" y="2630531"/>
            <a:ext cx="4364282" cy="2052425"/>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1386377" y="4649354"/>
            <a:ext cx="3723004" cy="566420"/>
          </a:xfrm>
          <a:prstGeom prst="rect">
            <a:avLst/>
          </a:prstGeom>
        </p:spPr>
        <p:txBody>
          <a:bodyPr vert="horz" wrap="square" lIns="0" tIns="27939" rIns="0" bIns="0" rtlCol="0">
            <a:spAutoFit/>
          </a:bodyPr>
          <a:lstStyle/>
          <a:p>
            <a:pPr marL="12700" marR="5080">
              <a:lnSpc>
                <a:spcPts val="2100"/>
              </a:lnSpc>
              <a:spcBef>
                <a:spcPts val="219"/>
              </a:spcBef>
            </a:pPr>
            <a:r>
              <a:rPr sz="1800" spc="-50" dirty="0">
                <a:solidFill>
                  <a:srgbClr val="336600"/>
                </a:solidFill>
                <a:latin typeface="Arial"/>
                <a:cs typeface="Arial"/>
              </a:rPr>
              <a:t>Test </a:t>
            </a:r>
            <a:r>
              <a:rPr sz="1800" dirty="0">
                <a:solidFill>
                  <a:srgbClr val="336600"/>
                </a:solidFill>
                <a:latin typeface="Arial"/>
                <a:cs typeface="Arial"/>
              </a:rPr>
              <a:t>accuracy </a:t>
            </a:r>
            <a:r>
              <a:rPr sz="1800" spc="-5" dirty="0">
                <a:solidFill>
                  <a:srgbClr val="336600"/>
                </a:solidFill>
                <a:latin typeface="Arial"/>
                <a:cs typeface="Arial"/>
              </a:rPr>
              <a:t>consistently </a:t>
            </a:r>
            <a:r>
              <a:rPr sz="1800" dirty="0">
                <a:solidFill>
                  <a:srgbClr val="336600"/>
                </a:solidFill>
                <a:latin typeface="Arial"/>
                <a:cs typeface="Arial"/>
              </a:rPr>
              <a:t>increases  </a:t>
            </a:r>
            <a:r>
              <a:rPr sz="1800" spc="-5" dirty="0">
                <a:solidFill>
                  <a:srgbClr val="336600"/>
                </a:solidFill>
                <a:latin typeface="Arial"/>
                <a:cs typeface="Arial"/>
              </a:rPr>
              <a:t>with depth</a:t>
            </a:r>
            <a:endParaRPr sz="1800">
              <a:latin typeface="Arial"/>
              <a:cs typeface="Arial"/>
            </a:endParaRPr>
          </a:p>
        </p:txBody>
      </p:sp>
      <p:sp>
        <p:nvSpPr>
          <p:cNvPr id="11" name="object 11"/>
          <p:cNvSpPr txBox="1"/>
          <p:nvPr/>
        </p:nvSpPr>
        <p:spPr>
          <a:xfrm>
            <a:off x="5577377" y="4801754"/>
            <a:ext cx="4193540" cy="566420"/>
          </a:xfrm>
          <a:prstGeom prst="rect">
            <a:avLst/>
          </a:prstGeom>
        </p:spPr>
        <p:txBody>
          <a:bodyPr vert="horz" wrap="square" lIns="0" tIns="27939" rIns="0" bIns="0" rtlCol="0">
            <a:spAutoFit/>
          </a:bodyPr>
          <a:lstStyle/>
          <a:p>
            <a:pPr marL="12700" marR="5080">
              <a:lnSpc>
                <a:spcPts val="2100"/>
              </a:lnSpc>
              <a:spcBef>
                <a:spcPts val="219"/>
              </a:spcBef>
            </a:pPr>
            <a:r>
              <a:rPr sz="1800" spc="-5" dirty="0">
                <a:solidFill>
                  <a:srgbClr val="336600"/>
                </a:solidFill>
                <a:latin typeface="Arial"/>
                <a:cs typeface="Arial"/>
              </a:rPr>
              <a:t>Increasing parameters without </a:t>
            </a:r>
            <a:r>
              <a:rPr sz="1800" dirty="0">
                <a:solidFill>
                  <a:srgbClr val="336600"/>
                </a:solidFill>
                <a:latin typeface="Arial"/>
                <a:cs typeface="Arial"/>
              </a:rPr>
              <a:t>increasing  </a:t>
            </a:r>
            <a:r>
              <a:rPr sz="1800" spc="-5" dirty="0">
                <a:solidFill>
                  <a:srgbClr val="336600"/>
                </a:solidFill>
                <a:latin typeface="Arial"/>
                <a:cs typeface="Arial"/>
              </a:rPr>
              <a:t>depth </a:t>
            </a:r>
            <a:r>
              <a:rPr sz="1800" dirty="0">
                <a:solidFill>
                  <a:srgbClr val="336600"/>
                </a:solidFill>
                <a:latin typeface="Arial"/>
                <a:cs typeface="Arial"/>
              </a:rPr>
              <a:t>is not as</a:t>
            </a:r>
            <a:r>
              <a:rPr sz="1800" spc="-20" dirty="0">
                <a:solidFill>
                  <a:srgbClr val="336600"/>
                </a:solidFill>
                <a:latin typeface="Arial"/>
                <a:cs typeface="Arial"/>
              </a:rPr>
              <a:t> </a:t>
            </a:r>
            <a:r>
              <a:rPr sz="1800" spc="-5" dirty="0">
                <a:solidFill>
                  <a:srgbClr val="336600"/>
                </a:solidFill>
                <a:latin typeface="Arial"/>
                <a:cs typeface="Arial"/>
              </a:rPr>
              <a:t>effective</a:t>
            </a:r>
            <a:r>
              <a:rPr lang="en-US" sz="1800" spc="-5" dirty="0">
                <a:solidFill>
                  <a:srgbClr val="336600"/>
                </a:solidFill>
                <a:latin typeface="Arial"/>
                <a:cs typeface="Arial"/>
              </a:rPr>
              <a:t> (depth, 3,3,11)</a:t>
            </a:r>
            <a:endParaRPr sz="1800" dirty="0">
              <a:latin typeface="Arial"/>
              <a:cs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234784" y="877454"/>
            <a:ext cx="8605638" cy="689932"/>
          </a:xfrm>
          <a:prstGeom prst="rect">
            <a:avLst/>
          </a:prstGeom>
        </p:spPr>
        <p:txBody>
          <a:bodyPr vert="horz" wrap="square" lIns="0" tIns="12700" rIns="0" bIns="0" rtlCol="0">
            <a:spAutoFit/>
          </a:bodyPr>
          <a:lstStyle/>
          <a:p>
            <a:pPr marL="12700">
              <a:lnSpc>
                <a:spcPct val="100000"/>
              </a:lnSpc>
              <a:spcBef>
                <a:spcPts val="100"/>
              </a:spcBef>
              <a:tabLst>
                <a:tab pos="4764405" algn="l"/>
              </a:tabLst>
            </a:pPr>
            <a:r>
              <a:rPr spc="-5" dirty="0"/>
              <a:t>Other</a:t>
            </a:r>
            <a:r>
              <a:rPr spc="25" dirty="0"/>
              <a:t> </a:t>
            </a:r>
            <a:r>
              <a:rPr lang="en-US" spc="-5" dirty="0"/>
              <a:t>A</a:t>
            </a:r>
            <a:r>
              <a:rPr spc="-5" dirty="0"/>
              <a:t>rchitectural	</a:t>
            </a:r>
            <a:r>
              <a:rPr lang="en-US" spc="-5" dirty="0"/>
              <a:t>C</a:t>
            </a:r>
            <a:r>
              <a:rPr spc="-5" dirty="0"/>
              <a:t>onsiderations</a:t>
            </a:r>
          </a:p>
        </p:txBody>
      </p:sp>
      <p:sp>
        <p:nvSpPr>
          <p:cNvPr id="5" name="object 5"/>
          <p:cNvSpPr txBox="1"/>
          <p:nvPr/>
        </p:nvSpPr>
        <p:spPr>
          <a:xfrm>
            <a:off x="852978" y="1889898"/>
            <a:ext cx="8411210" cy="4858381"/>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dirty="0">
                <a:solidFill>
                  <a:srgbClr val="3333CC"/>
                </a:solidFill>
                <a:latin typeface="Arial"/>
                <a:cs typeface="Arial"/>
              </a:rPr>
              <a:t>Specialized </a:t>
            </a:r>
            <a:r>
              <a:rPr sz="3200" spc="-5" dirty="0">
                <a:solidFill>
                  <a:srgbClr val="3333CC"/>
                </a:solidFill>
                <a:latin typeface="Arial"/>
                <a:cs typeface="Arial"/>
              </a:rPr>
              <a:t>architectures</a:t>
            </a:r>
            <a:r>
              <a:rPr lang="en-US" sz="3200" spc="-5" dirty="0">
                <a:solidFill>
                  <a:srgbClr val="3333CC"/>
                </a:solidFill>
                <a:latin typeface="Arial"/>
                <a:cs typeface="Arial"/>
              </a:rPr>
              <a:t> can</a:t>
            </a:r>
            <a:r>
              <a:rPr sz="3200" spc="-5" dirty="0">
                <a:solidFill>
                  <a:srgbClr val="3333CC"/>
                </a:solidFill>
                <a:latin typeface="Arial"/>
                <a:cs typeface="Arial"/>
              </a:rPr>
              <a:t> </a:t>
            </a:r>
            <a:r>
              <a:rPr lang="en-US" sz="3200" spc="-5" dirty="0">
                <a:solidFill>
                  <a:srgbClr val="3333CC"/>
                </a:solidFill>
                <a:latin typeface="Arial"/>
                <a:cs typeface="Arial"/>
              </a:rPr>
              <a:t>have a </a:t>
            </a:r>
            <a:r>
              <a:rPr lang="en-US" sz="3200" i="1" spc="-5" dirty="0">
                <a:solidFill>
                  <a:srgbClr val="3333CC"/>
                </a:solidFill>
                <a:latin typeface="Arial"/>
                <a:cs typeface="Arial"/>
              </a:rPr>
              <a:t>significant impact!</a:t>
            </a:r>
            <a:endParaRPr sz="3200" i="1" dirty="0">
              <a:latin typeface="Arial"/>
              <a:cs typeface="Arial"/>
            </a:endParaRPr>
          </a:p>
          <a:p>
            <a:pPr marL="355600" indent="-342900">
              <a:lnSpc>
                <a:spcPct val="100000"/>
              </a:lnSpc>
              <a:spcBef>
                <a:spcPts val="730"/>
              </a:spcBef>
              <a:buChar char="•"/>
              <a:tabLst>
                <a:tab pos="354965" algn="l"/>
                <a:tab pos="355600" algn="l"/>
              </a:tabLst>
            </a:pPr>
            <a:r>
              <a:rPr sz="3200" spc="-5" dirty="0">
                <a:solidFill>
                  <a:srgbClr val="3333CC"/>
                </a:solidFill>
                <a:latin typeface="Arial"/>
                <a:cs typeface="Arial"/>
              </a:rPr>
              <a:t>Convolutional Networks</a:t>
            </a:r>
            <a:endParaRPr sz="3200" dirty="0">
              <a:latin typeface="Arial"/>
              <a:cs typeface="Arial"/>
            </a:endParaRPr>
          </a:p>
          <a:p>
            <a:pPr marL="755650" lvl="1" indent="-286385">
              <a:lnSpc>
                <a:spcPct val="100000"/>
              </a:lnSpc>
              <a:spcBef>
                <a:spcPts val="665"/>
              </a:spcBef>
              <a:buChar char="–"/>
              <a:tabLst>
                <a:tab pos="755650" algn="l"/>
              </a:tabLst>
            </a:pPr>
            <a:r>
              <a:rPr sz="2800" dirty="0">
                <a:solidFill>
                  <a:srgbClr val="336600"/>
                </a:solidFill>
                <a:latin typeface="Arial"/>
                <a:cs typeface="Arial"/>
              </a:rPr>
              <a:t>Used </a:t>
            </a:r>
            <a:r>
              <a:rPr sz="2800" spc="-5" dirty="0">
                <a:solidFill>
                  <a:srgbClr val="336600"/>
                </a:solidFill>
                <a:latin typeface="Arial"/>
                <a:cs typeface="Arial"/>
              </a:rPr>
              <a:t>for computer</a:t>
            </a:r>
            <a:r>
              <a:rPr sz="2800" spc="-10" dirty="0">
                <a:solidFill>
                  <a:srgbClr val="336600"/>
                </a:solidFill>
                <a:latin typeface="Arial"/>
                <a:cs typeface="Arial"/>
              </a:rPr>
              <a:t> </a:t>
            </a:r>
            <a:r>
              <a:rPr sz="2800" dirty="0">
                <a:solidFill>
                  <a:srgbClr val="336600"/>
                </a:solidFill>
                <a:latin typeface="Arial"/>
                <a:cs typeface="Arial"/>
              </a:rPr>
              <a:t>vision</a:t>
            </a:r>
            <a:endParaRPr sz="2800" dirty="0">
              <a:latin typeface="Arial"/>
              <a:cs typeface="Arial"/>
            </a:endParaRPr>
          </a:p>
          <a:p>
            <a:pPr marL="355600" indent="-342900">
              <a:lnSpc>
                <a:spcPct val="100000"/>
              </a:lnSpc>
              <a:spcBef>
                <a:spcPts val="735"/>
              </a:spcBef>
              <a:buChar char="•"/>
              <a:tabLst>
                <a:tab pos="354965" algn="l"/>
                <a:tab pos="355600" algn="l"/>
              </a:tabLst>
            </a:pPr>
            <a:r>
              <a:rPr sz="3200" dirty="0">
                <a:solidFill>
                  <a:srgbClr val="3333CC"/>
                </a:solidFill>
                <a:latin typeface="Arial"/>
                <a:cs typeface="Arial"/>
              </a:rPr>
              <a:t>Recurrent Neural</a:t>
            </a:r>
            <a:r>
              <a:rPr sz="3200" spc="-15" dirty="0">
                <a:solidFill>
                  <a:srgbClr val="3333CC"/>
                </a:solidFill>
                <a:latin typeface="Arial"/>
                <a:cs typeface="Arial"/>
              </a:rPr>
              <a:t> </a:t>
            </a:r>
            <a:r>
              <a:rPr sz="3200" spc="-5" dirty="0">
                <a:solidFill>
                  <a:srgbClr val="3333CC"/>
                </a:solidFill>
                <a:latin typeface="Arial"/>
                <a:cs typeface="Arial"/>
              </a:rPr>
              <a:t>Networks</a:t>
            </a:r>
            <a:endParaRPr sz="3200" dirty="0">
              <a:latin typeface="Arial"/>
              <a:cs typeface="Arial"/>
            </a:endParaRPr>
          </a:p>
          <a:p>
            <a:pPr marL="755650" lvl="1" indent="-286385">
              <a:lnSpc>
                <a:spcPct val="100000"/>
              </a:lnSpc>
              <a:spcBef>
                <a:spcPts val="665"/>
              </a:spcBef>
              <a:buChar char="–"/>
              <a:tabLst>
                <a:tab pos="755650" algn="l"/>
              </a:tabLst>
            </a:pPr>
            <a:r>
              <a:rPr sz="2800" dirty="0">
                <a:solidFill>
                  <a:srgbClr val="336600"/>
                </a:solidFill>
                <a:latin typeface="Arial"/>
                <a:cs typeface="Arial"/>
              </a:rPr>
              <a:t>Used </a:t>
            </a:r>
            <a:r>
              <a:rPr sz="2800" spc="-5" dirty="0">
                <a:solidFill>
                  <a:srgbClr val="336600"/>
                </a:solidFill>
                <a:latin typeface="Arial"/>
                <a:cs typeface="Arial"/>
              </a:rPr>
              <a:t>for </a:t>
            </a:r>
            <a:r>
              <a:rPr sz="2800" dirty="0">
                <a:solidFill>
                  <a:srgbClr val="336600"/>
                </a:solidFill>
                <a:latin typeface="Arial"/>
                <a:cs typeface="Arial"/>
              </a:rPr>
              <a:t>sequence</a:t>
            </a:r>
            <a:r>
              <a:rPr sz="2800" spc="-10" dirty="0">
                <a:solidFill>
                  <a:srgbClr val="336600"/>
                </a:solidFill>
                <a:latin typeface="Arial"/>
                <a:cs typeface="Arial"/>
              </a:rPr>
              <a:t> </a:t>
            </a:r>
            <a:r>
              <a:rPr sz="2800" dirty="0">
                <a:solidFill>
                  <a:srgbClr val="336600"/>
                </a:solidFill>
                <a:latin typeface="Arial"/>
                <a:cs typeface="Arial"/>
              </a:rPr>
              <a:t>processing</a:t>
            </a:r>
            <a:endParaRPr sz="2800" dirty="0">
              <a:latin typeface="Arial"/>
              <a:cs typeface="Arial"/>
            </a:endParaRPr>
          </a:p>
          <a:p>
            <a:pPr marL="755650" lvl="1" indent="-286385">
              <a:lnSpc>
                <a:spcPct val="100000"/>
              </a:lnSpc>
              <a:spcBef>
                <a:spcPts val="740"/>
              </a:spcBef>
              <a:buChar char="–"/>
              <a:tabLst>
                <a:tab pos="755650" algn="l"/>
              </a:tabLst>
            </a:pPr>
            <a:r>
              <a:rPr sz="2800" dirty="0">
                <a:solidFill>
                  <a:srgbClr val="336600"/>
                </a:solidFill>
                <a:latin typeface="Arial"/>
                <a:cs typeface="Arial"/>
              </a:rPr>
              <a:t>Have </a:t>
            </a:r>
            <a:r>
              <a:rPr sz="2800" spc="-5" dirty="0">
                <a:solidFill>
                  <a:srgbClr val="336600"/>
                </a:solidFill>
                <a:latin typeface="Arial"/>
                <a:cs typeface="Arial"/>
              </a:rPr>
              <a:t>their </a:t>
            </a:r>
            <a:r>
              <a:rPr sz="2800" dirty="0">
                <a:solidFill>
                  <a:srgbClr val="336600"/>
                </a:solidFill>
                <a:latin typeface="Arial"/>
                <a:cs typeface="Arial"/>
              </a:rPr>
              <a:t>own </a:t>
            </a:r>
            <a:r>
              <a:rPr sz="2800" spc="-5" dirty="0">
                <a:solidFill>
                  <a:srgbClr val="336600"/>
                </a:solidFill>
                <a:latin typeface="Arial"/>
                <a:cs typeface="Arial"/>
              </a:rPr>
              <a:t>architectural</a:t>
            </a:r>
            <a:r>
              <a:rPr sz="2800" spc="10" dirty="0">
                <a:solidFill>
                  <a:srgbClr val="336600"/>
                </a:solidFill>
                <a:latin typeface="Arial"/>
                <a:cs typeface="Arial"/>
              </a:rPr>
              <a:t> </a:t>
            </a:r>
            <a:r>
              <a:rPr sz="2800" spc="-5" dirty="0">
                <a:solidFill>
                  <a:srgbClr val="336600"/>
                </a:solidFill>
                <a:latin typeface="Arial"/>
                <a:cs typeface="Arial"/>
              </a:rPr>
              <a:t>considerations</a:t>
            </a:r>
            <a:endParaRPr lang="en-US" sz="2800" spc="-5" dirty="0">
              <a:solidFill>
                <a:srgbClr val="336600"/>
              </a:solidFill>
              <a:latin typeface="Arial"/>
              <a:cs typeface="Arial"/>
            </a:endParaRPr>
          </a:p>
          <a:p>
            <a:pPr marL="755650" lvl="1" indent="-286385">
              <a:lnSpc>
                <a:spcPct val="100000"/>
              </a:lnSpc>
              <a:spcBef>
                <a:spcPts val="740"/>
              </a:spcBef>
              <a:buChar char="–"/>
              <a:tabLst>
                <a:tab pos="755650" algn="l"/>
              </a:tabLst>
            </a:pPr>
            <a:r>
              <a:rPr lang="en-US" sz="2800" spc="-5" dirty="0">
                <a:solidFill>
                  <a:srgbClr val="336600"/>
                </a:solidFill>
                <a:latin typeface="Arial"/>
                <a:cs typeface="Arial"/>
              </a:rPr>
              <a:t>Handles stateful problems</a:t>
            </a:r>
          </a:p>
          <a:p>
            <a:pPr marL="1212850" lvl="2" indent="-286385">
              <a:spcBef>
                <a:spcPts val="740"/>
              </a:spcBef>
              <a:buChar char="–"/>
              <a:tabLst>
                <a:tab pos="755650" algn="l"/>
              </a:tabLst>
            </a:pPr>
            <a:r>
              <a:rPr lang="en-US" sz="2400" spc="-5" dirty="0">
                <a:solidFill>
                  <a:srgbClr val="336600"/>
                </a:solidFill>
                <a:latin typeface="Arial"/>
                <a:cs typeface="Arial"/>
              </a:rPr>
              <a:t>What is a stateful problem?</a:t>
            </a:r>
            <a:endParaRPr sz="2400" dirty="0">
              <a:latin typeface="Arial"/>
              <a:cs typeface="Aria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25160" y="847293"/>
            <a:ext cx="5647690" cy="695960"/>
          </a:xfrm>
          <a:prstGeom prst="rect">
            <a:avLst/>
          </a:prstGeom>
        </p:spPr>
        <p:txBody>
          <a:bodyPr vert="horz" wrap="square" lIns="0" tIns="12700" rIns="0" bIns="0" rtlCol="0">
            <a:spAutoFit/>
          </a:bodyPr>
          <a:lstStyle/>
          <a:p>
            <a:pPr marL="12700">
              <a:lnSpc>
                <a:spcPct val="100000"/>
              </a:lnSpc>
              <a:spcBef>
                <a:spcPts val="100"/>
              </a:spcBef>
              <a:tabLst>
                <a:tab pos="2714625" algn="l"/>
              </a:tabLst>
            </a:pPr>
            <a:r>
              <a:rPr dirty="0"/>
              <a:t>Nonchain</a:t>
            </a:r>
            <a:r>
              <a:rPr lang="en-US" dirty="0"/>
              <a:t> A</a:t>
            </a:r>
            <a:r>
              <a:rPr spc="-5" dirty="0"/>
              <a:t>rchitecture</a:t>
            </a:r>
          </a:p>
        </p:txBody>
      </p:sp>
      <p:sp>
        <p:nvSpPr>
          <p:cNvPr id="4" name="object 4"/>
          <p:cNvSpPr txBox="1"/>
          <p:nvPr/>
        </p:nvSpPr>
        <p:spPr>
          <a:xfrm>
            <a:off x="1310177" y="1889898"/>
            <a:ext cx="8062595" cy="3040128"/>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spc="-5" dirty="0">
                <a:solidFill>
                  <a:srgbClr val="3333CC"/>
                </a:solidFill>
                <a:latin typeface="Arial"/>
                <a:cs typeface="Arial"/>
              </a:rPr>
              <a:t>Layers connected </a:t>
            </a:r>
            <a:r>
              <a:rPr sz="3200" dirty="0">
                <a:solidFill>
                  <a:srgbClr val="3333CC"/>
                </a:solidFill>
                <a:latin typeface="Arial"/>
                <a:cs typeface="Arial"/>
              </a:rPr>
              <a:t>in a chain is</a:t>
            </a:r>
            <a:r>
              <a:rPr sz="3200" spc="-20" dirty="0">
                <a:solidFill>
                  <a:srgbClr val="3333CC"/>
                </a:solidFill>
                <a:latin typeface="Arial"/>
                <a:cs typeface="Arial"/>
              </a:rPr>
              <a:t> </a:t>
            </a:r>
            <a:r>
              <a:rPr sz="3200" dirty="0">
                <a:solidFill>
                  <a:srgbClr val="3333CC"/>
                </a:solidFill>
                <a:latin typeface="Arial"/>
                <a:cs typeface="Arial"/>
              </a:rPr>
              <a:t>common</a:t>
            </a:r>
            <a:endParaRPr sz="3200" dirty="0">
              <a:latin typeface="Arial"/>
              <a:cs typeface="Arial"/>
            </a:endParaRPr>
          </a:p>
          <a:p>
            <a:pPr marL="355600" marR="198755" indent="-342900">
              <a:lnSpc>
                <a:spcPct val="100000"/>
              </a:lnSpc>
              <a:spcBef>
                <a:spcPts val="730"/>
              </a:spcBef>
              <a:buChar char="•"/>
              <a:tabLst>
                <a:tab pos="354965" algn="l"/>
                <a:tab pos="355600" algn="l"/>
              </a:tabLst>
            </a:pPr>
            <a:r>
              <a:rPr lang="en-US" sz="3200" dirty="0">
                <a:solidFill>
                  <a:srgbClr val="3333CC"/>
                </a:solidFill>
                <a:latin typeface="Arial"/>
                <a:cs typeface="Arial"/>
              </a:rPr>
              <a:t>Skipping: can skip </a:t>
            </a:r>
            <a:r>
              <a:rPr sz="3200" spc="-5" dirty="0">
                <a:solidFill>
                  <a:srgbClr val="3333CC"/>
                </a:solidFill>
                <a:latin typeface="Arial"/>
                <a:cs typeface="Arial"/>
              </a:rPr>
              <a:t>from </a:t>
            </a:r>
            <a:r>
              <a:rPr sz="3200" dirty="0">
                <a:solidFill>
                  <a:srgbClr val="3333CC"/>
                </a:solidFill>
                <a:latin typeface="Arial"/>
                <a:cs typeface="Arial"/>
              </a:rPr>
              <a:t>layer </a:t>
            </a:r>
            <a:r>
              <a:rPr sz="3200" i="1" spc="245" dirty="0">
                <a:latin typeface="Calibri"/>
                <a:cs typeface="Calibri"/>
              </a:rPr>
              <a:t>i </a:t>
            </a:r>
            <a:r>
              <a:rPr sz="3200" spc="-5" dirty="0">
                <a:solidFill>
                  <a:srgbClr val="3333CC"/>
                </a:solidFill>
                <a:latin typeface="Arial"/>
                <a:cs typeface="Arial"/>
              </a:rPr>
              <a:t>to </a:t>
            </a:r>
            <a:r>
              <a:rPr sz="3200" dirty="0">
                <a:solidFill>
                  <a:srgbClr val="3333CC"/>
                </a:solidFill>
                <a:latin typeface="Arial"/>
                <a:cs typeface="Arial"/>
              </a:rPr>
              <a:t>layer </a:t>
            </a:r>
            <a:r>
              <a:rPr sz="3200" i="1" spc="370" dirty="0">
                <a:latin typeface="Calibri"/>
                <a:cs typeface="Calibri"/>
              </a:rPr>
              <a:t>i+2</a:t>
            </a:r>
            <a:r>
              <a:rPr sz="3200" i="1" spc="10" dirty="0">
                <a:latin typeface="Calibri"/>
                <a:cs typeface="Calibri"/>
              </a:rPr>
              <a:t> </a:t>
            </a:r>
            <a:r>
              <a:rPr sz="3200" dirty="0">
                <a:solidFill>
                  <a:srgbClr val="3333CC"/>
                </a:solidFill>
                <a:latin typeface="Arial"/>
                <a:cs typeface="Arial"/>
              </a:rPr>
              <a:t>or  higher</a:t>
            </a:r>
            <a:endParaRPr sz="3200" dirty="0">
              <a:latin typeface="Arial"/>
              <a:cs typeface="Arial"/>
            </a:endParaRPr>
          </a:p>
          <a:p>
            <a:pPr marL="749300" marR="5080" indent="-279400">
              <a:lnSpc>
                <a:spcPct val="102000"/>
              </a:lnSpc>
              <a:spcBef>
                <a:spcPts val="555"/>
              </a:spcBef>
            </a:pPr>
            <a:r>
              <a:rPr sz="2800" dirty="0">
                <a:solidFill>
                  <a:srgbClr val="336600"/>
                </a:solidFill>
                <a:latin typeface="Arial"/>
                <a:cs typeface="Arial"/>
              </a:rPr>
              <a:t>– During learning, </a:t>
            </a:r>
            <a:r>
              <a:rPr lang="en-US" sz="2800" dirty="0">
                <a:solidFill>
                  <a:srgbClr val="336600"/>
                </a:solidFill>
                <a:latin typeface="Arial"/>
                <a:cs typeface="Arial"/>
              </a:rPr>
              <a:t>this </a:t>
            </a:r>
            <a:r>
              <a:rPr sz="2800" dirty="0">
                <a:solidFill>
                  <a:srgbClr val="336600"/>
                </a:solidFill>
                <a:latin typeface="Arial"/>
                <a:cs typeface="Arial"/>
              </a:rPr>
              <a:t>makes it easier </a:t>
            </a:r>
            <a:r>
              <a:rPr sz="2800" spc="-5" dirty="0">
                <a:solidFill>
                  <a:srgbClr val="336600"/>
                </a:solidFill>
                <a:latin typeface="Arial"/>
                <a:cs typeface="Arial"/>
              </a:rPr>
              <a:t>for </a:t>
            </a:r>
            <a:r>
              <a:rPr lang="en-US" sz="2800" spc="-5" dirty="0">
                <a:solidFill>
                  <a:srgbClr val="336600"/>
                </a:solidFill>
                <a:latin typeface="Arial"/>
                <a:cs typeface="Arial"/>
              </a:rPr>
              <a:t>a </a:t>
            </a:r>
            <a:r>
              <a:rPr sz="2800" dirty="0">
                <a:solidFill>
                  <a:srgbClr val="336600"/>
                </a:solidFill>
                <a:latin typeface="Arial"/>
                <a:cs typeface="Arial"/>
              </a:rPr>
              <a:t>gradient</a:t>
            </a:r>
            <a:r>
              <a:rPr sz="2800" spc="-200" dirty="0">
                <a:solidFill>
                  <a:srgbClr val="336600"/>
                </a:solidFill>
                <a:latin typeface="Arial"/>
                <a:cs typeface="Arial"/>
              </a:rPr>
              <a:t> </a:t>
            </a:r>
            <a:r>
              <a:rPr sz="2800" spc="-5" dirty="0">
                <a:solidFill>
                  <a:srgbClr val="336600"/>
                </a:solidFill>
                <a:latin typeface="Arial"/>
                <a:cs typeface="Arial"/>
              </a:rPr>
              <a:t>to flow from output </a:t>
            </a:r>
            <a:r>
              <a:rPr sz="2800" dirty="0">
                <a:solidFill>
                  <a:srgbClr val="336600"/>
                </a:solidFill>
                <a:latin typeface="Arial"/>
                <a:cs typeface="Arial"/>
              </a:rPr>
              <a:t>layers </a:t>
            </a:r>
            <a:r>
              <a:rPr sz="2800" spc="-5" dirty="0">
                <a:solidFill>
                  <a:srgbClr val="336600"/>
                </a:solidFill>
                <a:latin typeface="Arial"/>
                <a:cs typeface="Arial"/>
              </a:rPr>
              <a:t>to </a:t>
            </a:r>
            <a:r>
              <a:rPr lang="en-US" sz="2800" spc="-5" dirty="0">
                <a:solidFill>
                  <a:srgbClr val="336600"/>
                </a:solidFill>
                <a:latin typeface="Arial"/>
                <a:cs typeface="Arial"/>
              </a:rPr>
              <a:t>a </a:t>
            </a:r>
            <a:r>
              <a:rPr sz="2800" dirty="0">
                <a:solidFill>
                  <a:srgbClr val="336600"/>
                </a:solidFill>
                <a:latin typeface="Arial"/>
                <a:cs typeface="Arial"/>
              </a:rPr>
              <a:t>layer nearer</a:t>
            </a:r>
            <a:r>
              <a:rPr sz="2800" spc="-30" dirty="0">
                <a:solidFill>
                  <a:srgbClr val="336600"/>
                </a:solidFill>
                <a:latin typeface="Arial"/>
                <a:cs typeface="Arial"/>
              </a:rPr>
              <a:t> </a:t>
            </a:r>
            <a:r>
              <a:rPr lang="en-US" sz="2800" spc="-30" dirty="0">
                <a:solidFill>
                  <a:srgbClr val="336600"/>
                </a:solidFill>
                <a:latin typeface="Arial"/>
                <a:cs typeface="Arial"/>
              </a:rPr>
              <a:t>its </a:t>
            </a:r>
            <a:r>
              <a:rPr sz="2800" dirty="0">
                <a:solidFill>
                  <a:srgbClr val="336600"/>
                </a:solidFill>
                <a:latin typeface="Arial"/>
                <a:cs typeface="Arial"/>
              </a:rPr>
              <a:t>input</a:t>
            </a:r>
            <a:endParaRPr sz="2800" dirty="0">
              <a:latin typeface="Arial"/>
              <a:cs typeface="Aria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65300" y="388231"/>
            <a:ext cx="7372828" cy="689932"/>
          </a:xfrm>
          <a:prstGeom prst="rect">
            <a:avLst/>
          </a:prstGeom>
        </p:spPr>
        <p:txBody>
          <a:bodyPr vert="horz" wrap="square" lIns="0" tIns="12700" rIns="0" bIns="0" rtlCol="0">
            <a:spAutoFit/>
          </a:bodyPr>
          <a:lstStyle/>
          <a:p>
            <a:pPr marL="12700">
              <a:lnSpc>
                <a:spcPct val="100000"/>
              </a:lnSpc>
              <a:spcBef>
                <a:spcPts val="100"/>
              </a:spcBef>
              <a:tabLst>
                <a:tab pos="2994660" algn="l"/>
                <a:tab pos="3460750" algn="l"/>
              </a:tabLst>
            </a:pPr>
            <a:r>
              <a:rPr spc="-5" dirty="0"/>
              <a:t>Connecting	</a:t>
            </a:r>
            <a:r>
              <a:rPr dirty="0"/>
              <a:t>a	</a:t>
            </a:r>
            <a:r>
              <a:rPr lang="en-US" dirty="0"/>
              <a:t>P</a:t>
            </a:r>
            <a:r>
              <a:rPr dirty="0"/>
              <a:t>air of</a:t>
            </a:r>
            <a:r>
              <a:rPr spc="-110" dirty="0"/>
              <a:t> </a:t>
            </a:r>
            <a:r>
              <a:rPr lang="en-US" spc="-110" dirty="0"/>
              <a:t>L</a:t>
            </a:r>
            <a:r>
              <a:rPr dirty="0"/>
              <a:t>ayers</a:t>
            </a:r>
          </a:p>
        </p:txBody>
      </p:sp>
      <p:sp>
        <p:nvSpPr>
          <p:cNvPr id="4" name="object 4"/>
          <p:cNvSpPr txBox="1"/>
          <p:nvPr/>
        </p:nvSpPr>
        <p:spPr>
          <a:xfrm>
            <a:off x="852978" y="1448954"/>
            <a:ext cx="8908415" cy="5935215"/>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lang="en-US" sz="3200" spc="-5" dirty="0">
                <a:solidFill>
                  <a:srgbClr val="3333CC"/>
                </a:solidFill>
                <a:latin typeface="Arial"/>
                <a:cs typeface="Arial"/>
              </a:rPr>
              <a:t>Consider</a:t>
            </a:r>
            <a:r>
              <a:rPr sz="3200" spc="-5" dirty="0">
                <a:solidFill>
                  <a:srgbClr val="3333CC"/>
                </a:solidFill>
                <a:latin typeface="Arial"/>
                <a:cs typeface="Arial"/>
              </a:rPr>
              <a:t> the default </a:t>
            </a:r>
            <a:r>
              <a:rPr sz="3200" dirty="0">
                <a:solidFill>
                  <a:srgbClr val="3333CC"/>
                </a:solidFill>
                <a:latin typeface="Arial"/>
                <a:cs typeface="Arial"/>
              </a:rPr>
              <a:t>neural </a:t>
            </a:r>
            <a:r>
              <a:rPr sz="3200" spc="-5" dirty="0">
                <a:solidFill>
                  <a:srgbClr val="3333CC"/>
                </a:solidFill>
                <a:latin typeface="Arial"/>
                <a:cs typeface="Arial"/>
              </a:rPr>
              <a:t>network </a:t>
            </a:r>
            <a:r>
              <a:rPr sz="3200" dirty="0">
                <a:solidFill>
                  <a:srgbClr val="3333CC"/>
                </a:solidFill>
                <a:latin typeface="Arial"/>
                <a:cs typeface="Arial"/>
              </a:rPr>
              <a:t>layer described by  a linear </a:t>
            </a:r>
            <a:r>
              <a:rPr sz="3200" spc="-5" dirty="0">
                <a:solidFill>
                  <a:srgbClr val="3333CC"/>
                </a:solidFill>
                <a:latin typeface="Arial"/>
                <a:cs typeface="Arial"/>
              </a:rPr>
              <a:t>transformation </a:t>
            </a:r>
            <a:r>
              <a:rPr sz="3200" dirty="0">
                <a:solidFill>
                  <a:srgbClr val="3333CC"/>
                </a:solidFill>
                <a:latin typeface="Arial"/>
                <a:cs typeface="Arial"/>
              </a:rPr>
              <a:t>via a </a:t>
            </a:r>
            <a:r>
              <a:rPr sz="3200" spc="-5" dirty="0">
                <a:solidFill>
                  <a:srgbClr val="3333CC"/>
                </a:solidFill>
                <a:latin typeface="Arial"/>
                <a:cs typeface="Arial"/>
              </a:rPr>
              <a:t>matrix</a:t>
            </a:r>
            <a:r>
              <a:rPr sz="3200" spc="-10" dirty="0">
                <a:solidFill>
                  <a:srgbClr val="3333CC"/>
                </a:solidFill>
                <a:latin typeface="Arial"/>
                <a:cs typeface="Arial"/>
              </a:rPr>
              <a:t> </a:t>
            </a:r>
            <a:r>
              <a:rPr sz="3200" i="1" spc="345" dirty="0">
                <a:latin typeface="Calibri"/>
                <a:cs typeface="Calibri"/>
              </a:rPr>
              <a:t>W</a:t>
            </a:r>
            <a:endParaRPr sz="3200" dirty="0">
              <a:latin typeface="Calibri"/>
              <a:cs typeface="Calibri"/>
            </a:endParaRPr>
          </a:p>
          <a:p>
            <a:pPr marL="355600" indent="-342900">
              <a:lnSpc>
                <a:spcPct val="100000"/>
              </a:lnSpc>
              <a:spcBef>
                <a:spcPts val="605"/>
              </a:spcBef>
              <a:buChar char="•"/>
              <a:tabLst>
                <a:tab pos="354965" algn="l"/>
                <a:tab pos="355600" algn="l"/>
              </a:tabLst>
            </a:pPr>
            <a:r>
              <a:rPr sz="3200" spc="-5" dirty="0">
                <a:solidFill>
                  <a:srgbClr val="3333CC"/>
                </a:solidFill>
                <a:latin typeface="Arial"/>
                <a:cs typeface="Arial"/>
              </a:rPr>
              <a:t>Every </a:t>
            </a:r>
            <a:r>
              <a:rPr sz="3200" dirty="0">
                <a:solidFill>
                  <a:srgbClr val="3333CC"/>
                </a:solidFill>
                <a:latin typeface="Arial"/>
                <a:cs typeface="Arial"/>
              </a:rPr>
              <a:t>input unit </a:t>
            </a:r>
            <a:r>
              <a:rPr sz="3200" spc="-5" dirty="0">
                <a:solidFill>
                  <a:srgbClr val="3333CC"/>
                </a:solidFill>
                <a:latin typeface="Arial"/>
                <a:cs typeface="Arial"/>
              </a:rPr>
              <a:t>connected to every output</a:t>
            </a:r>
            <a:r>
              <a:rPr sz="3200" dirty="0">
                <a:solidFill>
                  <a:srgbClr val="3333CC"/>
                </a:solidFill>
                <a:latin typeface="Arial"/>
                <a:cs typeface="Arial"/>
              </a:rPr>
              <a:t> unit</a:t>
            </a:r>
            <a:endParaRPr sz="3200" dirty="0">
              <a:latin typeface="Arial"/>
              <a:cs typeface="Arial"/>
            </a:endParaRPr>
          </a:p>
          <a:p>
            <a:pPr marL="355600" indent="-342900">
              <a:lnSpc>
                <a:spcPct val="100000"/>
              </a:lnSpc>
              <a:spcBef>
                <a:spcPts val="760"/>
              </a:spcBef>
              <a:buChar char="•"/>
              <a:tabLst>
                <a:tab pos="354965" algn="l"/>
                <a:tab pos="355600" algn="l"/>
              </a:tabLst>
            </a:pPr>
            <a:r>
              <a:rPr sz="3200" dirty="0">
                <a:solidFill>
                  <a:srgbClr val="3333CC"/>
                </a:solidFill>
                <a:latin typeface="Arial"/>
                <a:cs typeface="Arial"/>
              </a:rPr>
              <a:t>Specialized </a:t>
            </a:r>
            <a:r>
              <a:rPr sz="3200" spc="-5" dirty="0">
                <a:solidFill>
                  <a:srgbClr val="3333CC"/>
                </a:solidFill>
                <a:latin typeface="Arial"/>
                <a:cs typeface="Arial"/>
              </a:rPr>
              <a:t>networks </a:t>
            </a:r>
            <a:r>
              <a:rPr sz="3200" dirty="0">
                <a:solidFill>
                  <a:srgbClr val="3333CC"/>
                </a:solidFill>
                <a:latin typeface="Arial"/>
                <a:cs typeface="Arial"/>
              </a:rPr>
              <a:t>have </a:t>
            </a:r>
            <a:r>
              <a:rPr sz="3200" spc="-5" dirty="0">
                <a:solidFill>
                  <a:srgbClr val="3333CC"/>
                </a:solidFill>
                <a:latin typeface="Arial"/>
                <a:cs typeface="Arial"/>
              </a:rPr>
              <a:t>fewer</a:t>
            </a:r>
            <a:r>
              <a:rPr sz="3200" spc="-10" dirty="0">
                <a:solidFill>
                  <a:srgbClr val="3333CC"/>
                </a:solidFill>
                <a:latin typeface="Arial"/>
                <a:cs typeface="Arial"/>
              </a:rPr>
              <a:t> </a:t>
            </a:r>
            <a:r>
              <a:rPr sz="3200" spc="-5" dirty="0">
                <a:solidFill>
                  <a:srgbClr val="3333CC"/>
                </a:solidFill>
                <a:latin typeface="Arial"/>
                <a:cs typeface="Arial"/>
              </a:rPr>
              <a:t>connections</a:t>
            </a:r>
            <a:endParaRPr sz="3200" dirty="0">
              <a:latin typeface="Arial"/>
              <a:cs typeface="Arial"/>
            </a:endParaRPr>
          </a:p>
          <a:p>
            <a:pPr marL="748665" marR="375920" lvl="1" indent="-279400">
              <a:lnSpc>
                <a:spcPct val="102000"/>
              </a:lnSpc>
              <a:spcBef>
                <a:spcPts val="600"/>
              </a:spcBef>
              <a:buChar char="–"/>
              <a:tabLst>
                <a:tab pos="755650" algn="l"/>
              </a:tabLst>
            </a:pPr>
            <a:r>
              <a:rPr sz="2800" dirty="0">
                <a:solidFill>
                  <a:srgbClr val="336600"/>
                </a:solidFill>
                <a:latin typeface="Arial"/>
                <a:cs typeface="Arial"/>
              </a:rPr>
              <a:t>Each unit in input layer is </a:t>
            </a:r>
            <a:r>
              <a:rPr sz="2800" spc="-5" dirty="0">
                <a:solidFill>
                  <a:srgbClr val="336600"/>
                </a:solidFill>
                <a:latin typeface="Arial"/>
                <a:cs typeface="Arial"/>
              </a:rPr>
              <a:t>connected to </a:t>
            </a:r>
            <a:r>
              <a:rPr sz="2800" dirty="0">
                <a:solidFill>
                  <a:srgbClr val="336600"/>
                </a:solidFill>
                <a:latin typeface="Arial"/>
                <a:cs typeface="Arial"/>
              </a:rPr>
              <a:t>only</a:t>
            </a:r>
            <a:r>
              <a:rPr sz="2800" spc="-70" dirty="0">
                <a:solidFill>
                  <a:srgbClr val="336600"/>
                </a:solidFill>
                <a:latin typeface="Arial"/>
                <a:cs typeface="Arial"/>
              </a:rPr>
              <a:t> </a:t>
            </a:r>
            <a:r>
              <a:rPr sz="2800" dirty="0">
                <a:solidFill>
                  <a:srgbClr val="336600"/>
                </a:solidFill>
                <a:latin typeface="Arial"/>
                <a:cs typeface="Arial"/>
              </a:rPr>
              <a:t>small  subset of </a:t>
            </a:r>
            <a:r>
              <a:rPr sz="2800" spc="-5" dirty="0">
                <a:solidFill>
                  <a:srgbClr val="336600"/>
                </a:solidFill>
                <a:latin typeface="Arial"/>
                <a:cs typeface="Arial"/>
              </a:rPr>
              <a:t>units </a:t>
            </a:r>
            <a:r>
              <a:rPr sz="2800" dirty="0">
                <a:solidFill>
                  <a:srgbClr val="336600"/>
                </a:solidFill>
                <a:latin typeface="Arial"/>
                <a:cs typeface="Arial"/>
              </a:rPr>
              <a:t>in </a:t>
            </a:r>
            <a:r>
              <a:rPr sz="2800" spc="-5" dirty="0">
                <a:solidFill>
                  <a:srgbClr val="336600"/>
                </a:solidFill>
                <a:latin typeface="Arial"/>
                <a:cs typeface="Arial"/>
              </a:rPr>
              <a:t>output</a:t>
            </a:r>
            <a:r>
              <a:rPr sz="2800" spc="-25" dirty="0">
                <a:solidFill>
                  <a:srgbClr val="336600"/>
                </a:solidFill>
                <a:latin typeface="Arial"/>
                <a:cs typeface="Arial"/>
              </a:rPr>
              <a:t> </a:t>
            </a:r>
            <a:r>
              <a:rPr sz="2800" dirty="0">
                <a:solidFill>
                  <a:srgbClr val="336600"/>
                </a:solidFill>
                <a:latin typeface="Arial"/>
                <a:cs typeface="Arial"/>
              </a:rPr>
              <a:t>layer</a:t>
            </a:r>
            <a:endParaRPr sz="2800" dirty="0">
              <a:latin typeface="Arial"/>
              <a:cs typeface="Arial"/>
            </a:endParaRPr>
          </a:p>
          <a:p>
            <a:pPr marL="748665" marR="790575" lvl="1" indent="-279400">
              <a:lnSpc>
                <a:spcPct val="102000"/>
              </a:lnSpc>
              <a:spcBef>
                <a:spcPts val="545"/>
              </a:spcBef>
              <a:buChar char="–"/>
              <a:tabLst>
                <a:tab pos="755650" algn="l"/>
              </a:tabLst>
            </a:pPr>
            <a:r>
              <a:rPr sz="2800" dirty="0">
                <a:solidFill>
                  <a:srgbClr val="336600"/>
                </a:solidFill>
                <a:latin typeface="Arial"/>
                <a:cs typeface="Arial"/>
              </a:rPr>
              <a:t>Reduce</a:t>
            </a:r>
            <a:r>
              <a:rPr lang="en-US" sz="2800" dirty="0">
                <a:solidFill>
                  <a:srgbClr val="336600"/>
                </a:solidFill>
                <a:latin typeface="Arial"/>
                <a:cs typeface="Arial"/>
              </a:rPr>
              <a:t>s</a:t>
            </a:r>
            <a:r>
              <a:rPr sz="2800" dirty="0">
                <a:solidFill>
                  <a:srgbClr val="336600"/>
                </a:solidFill>
                <a:latin typeface="Arial"/>
                <a:cs typeface="Arial"/>
              </a:rPr>
              <a:t> n</a:t>
            </a:r>
            <a:r>
              <a:rPr lang="en-US" sz="2800" dirty="0">
                <a:solidFill>
                  <a:srgbClr val="336600"/>
                </a:solidFill>
                <a:latin typeface="Arial"/>
                <a:cs typeface="Arial"/>
              </a:rPr>
              <a:t>umber</a:t>
            </a:r>
            <a:r>
              <a:rPr sz="2800" dirty="0">
                <a:solidFill>
                  <a:srgbClr val="336600"/>
                </a:solidFill>
                <a:latin typeface="Arial"/>
                <a:cs typeface="Arial"/>
              </a:rPr>
              <a:t> of </a:t>
            </a:r>
            <a:r>
              <a:rPr sz="2800" spc="-5" dirty="0">
                <a:solidFill>
                  <a:srgbClr val="336600"/>
                </a:solidFill>
                <a:latin typeface="Arial"/>
                <a:cs typeface="Arial"/>
              </a:rPr>
              <a:t>parameters </a:t>
            </a:r>
            <a:r>
              <a:rPr sz="2800" dirty="0">
                <a:solidFill>
                  <a:srgbClr val="336600"/>
                </a:solidFill>
                <a:latin typeface="Arial"/>
                <a:cs typeface="Arial"/>
              </a:rPr>
              <a:t>and </a:t>
            </a:r>
            <a:r>
              <a:rPr sz="2800" spc="-5" dirty="0">
                <a:solidFill>
                  <a:srgbClr val="336600"/>
                </a:solidFill>
                <a:latin typeface="Arial"/>
                <a:cs typeface="Arial"/>
              </a:rPr>
              <a:t>computation for evaluation</a:t>
            </a:r>
            <a:endParaRPr sz="2800" dirty="0">
              <a:latin typeface="Arial"/>
              <a:cs typeface="Arial"/>
            </a:endParaRPr>
          </a:p>
          <a:p>
            <a:pPr marL="748665" marR="422275" lvl="1" indent="-279400">
              <a:lnSpc>
                <a:spcPct val="102000"/>
              </a:lnSpc>
              <a:spcBef>
                <a:spcPts val="545"/>
              </a:spcBef>
              <a:buChar char="–"/>
              <a:tabLst>
                <a:tab pos="755650" algn="l"/>
              </a:tabLst>
            </a:pPr>
            <a:r>
              <a:rPr sz="2800" spc="-5" dirty="0">
                <a:solidFill>
                  <a:srgbClr val="336600"/>
                </a:solidFill>
                <a:latin typeface="Arial"/>
                <a:cs typeface="Arial"/>
              </a:rPr>
              <a:t>E.g., </a:t>
            </a:r>
            <a:r>
              <a:rPr sz="2800" dirty="0">
                <a:solidFill>
                  <a:srgbClr val="336600"/>
                </a:solidFill>
                <a:latin typeface="Arial"/>
                <a:cs typeface="Arial"/>
              </a:rPr>
              <a:t>CNNs use specialized </a:t>
            </a:r>
            <a:r>
              <a:rPr sz="2800" spc="-5" dirty="0">
                <a:solidFill>
                  <a:srgbClr val="336600"/>
                </a:solidFill>
                <a:latin typeface="Arial"/>
                <a:cs typeface="Arial"/>
              </a:rPr>
              <a:t>patterns </a:t>
            </a:r>
            <a:r>
              <a:rPr sz="2800" dirty="0">
                <a:solidFill>
                  <a:srgbClr val="336600"/>
                </a:solidFill>
                <a:latin typeface="Arial"/>
                <a:cs typeface="Arial"/>
              </a:rPr>
              <a:t>of sparse  </a:t>
            </a:r>
            <a:r>
              <a:rPr sz="2800" spc="-5" dirty="0">
                <a:solidFill>
                  <a:srgbClr val="336600"/>
                </a:solidFill>
                <a:latin typeface="Arial"/>
                <a:cs typeface="Arial"/>
              </a:rPr>
              <a:t>connections that </a:t>
            </a:r>
            <a:r>
              <a:rPr sz="2800" dirty="0">
                <a:solidFill>
                  <a:srgbClr val="336600"/>
                </a:solidFill>
                <a:latin typeface="Arial"/>
                <a:cs typeface="Arial"/>
              </a:rPr>
              <a:t>are </a:t>
            </a:r>
            <a:r>
              <a:rPr sz="2800" spc="-5" dirty="0">
                <a:solidFill>
                  <a:srgbClr val="336600"/>
                </a:solidFill>
                <a:latin typeface="Arial"/>
                <a:cs typeface="Arial"/>
              </a:rPr>
              <a:t>effective for computer</a:t>
            </a:r>
            <a:r>
              <a:rPr sz="2800" spc="35" dirty="0">
                <a:solidFill>
                  <a:srgbClr val="336600"/>
                </a:solidFill>
                <a:latin typeface="Arial"/>
                <a:cs typeface="Arial"/>
              </a:rPr>
              <a:t> </a:t>
            </a:r>
            <a:r>
              <a:rPr sz="2800" dirty="0">
                <a:solidFill>
                  <a:srgbClr val="336600"/>
                </a:solidFill>
                <a:latin typeface="Arial"/>
                <a:cs typeface="Arial"/>
              </a:rPr>
              <a:t>vision</a:t>
            </a:r>
            <a:endParaRPr sz="2800" dirty="0">
              <a:latin typeface="Arial"/>
              <a:cs typeface="Arial"/>
            </a:endParaRPr>
          </a:p>
          <a:p>
            <a:pPr marR="378460" algn="r">
              <a:lnSpc>
                <a:spcPct val="100000"/>
              </a:lnSpc>
              <a:spcBef>
                <a:spcPts val="1715"/>
              </a:spcBef>
            </a:pPr>
            <a:endParaRPr sz="1400" dirty="0">
              <a:latin typeface="Arial"/>
              <a:cs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23894" y="877773"/>
            <a:ext cx="8449945" cy="635000"/>
          </a:xfrm>
          <a:prstGeom prst="rect">
            <a:avLst/>
          </a:prstGeom>
        </p:spPr>
        <p:txBody>
          <a:bodyPr vert="horz" wrap="square" lIns="0" tIns="12700" rIns="0" bIns="0" rtlCol="0">
            <a:spAutoFit/>
          </a:bodyPr>
          <a:lstStyle/>
          <a:p>
            <a:pPr marL="12700">
              <a:lnSpc>
                <a:spcPct val="100000"/>
              </a:lnSpc>
              <a:spcBef>
                <a:spcPts val="100"/>
              </a:spcBef>
            </a:pPr>
            <a:r>
              <a:rPr sz="4000" spc="-5" dirty="0"/>
              <a:t>Topics </a:t>
            </a:r>
            <a:r>
              <a:rPr sz="4000" dirty="0"/>
              <a:t>(Deep </a:t>
            </a:r>
            <a:r>
              <a:rPr sz="4000" spc="-5" dirty="0"/>
              <a:t>Feedforward</a:t>
            </a:r>
            <a:r>
              <a:rPr sz="4000" spc="-10" dirty="0"/>
              <a:t> </a:t>
            </a:r>
            <a:r>
              <a:rPr sz="4000" spc="-5" dirty="0"/>
              <a:t>Networks</a:t>
            </a:r>
            <a:r>
              <a:rPr sz="3600" spc="-5" dirty="0"/>
              <a:t>)</a:t>
            </a:r>
            <a:endParaRPr sz="3600"/>
          </a:p>
        </p:txBody>
      </p:sp>
      <p:sp>
        <p:nvSpPr>
          <p:cNvPr id="5" name="object 5"/>
          <p:cNvSpPr txBox="1">
            <a:spLocks noGrp="1"/>
          </p:cNvSpPr>
          <p:nvPr>
            <p:ph type="body" idx="1"/>
          </p:nvPr>
        </p:nvSpPr>
        <p:spPr>
          <a:prstGeom prst="rect">
            <a:avLst/>
          </a:prstGeom>
        </p:spPr>
        <p:txBody>
          <a:bodyPr vert="horz" wrap="square" lIns="0" tIns="104775" rIns="0" bIns="0" rtlCol="0">
            <a:spAutoFit/>
          </a:bodyPr>
          <a:lstStyle/>
          <a:p>
            <a:pPr marL="876935" indent="-342900">
              <a:lnSpc>
                <a:spcPct val="100000"/>
              </a:lnSpc>
              <a:spcBef>
                <a:spcPts val="825"/>
              </a:spcBef>
              <a:buChar char="•"/>
              <a:tabLst>
                <a:tab pos="876935" algn="l"/>
                <a:tab pos="877569" algn="l"/>
              </a:tabLst>
            </a:pPr>
            <a:r>
              <a:rPr spc="-5" dirty="0"/>
              <a:t>Overview</a:t>
            </a:r>
          </a:p>
          <a:p>
            <a:pPr marL="534035" marR="3054350">
              <a:lnSpc>
                <a:spcPts val="4600"/>
              </a:lnSpc>
              <a:spcBef>
                <a:spcPts val="250"/>
              </a:spcBef>
            </a:pPr>
            <a:r>
              <a:rPr dirty="0"/>
              <a:t>1.Example: Learning </a:t>
            </a:r>
            <a:r>
              <a:rPr spc="-5" dirty="0"/>
              <a:t>XOR  </a:t>
            </a:r>
            <a:r>
              <a:rPr dirty="0"/>
              <a:t>2.Gradient-Based</a:t>
            </a:r>
            <a:r>
              <a:rPr spc="-80" dirty="0"/>
              <a:t> </a:t>
            </a:r>
            <a:r>
              <a:rPr dirty="0"/>
              <a:t>Learning  3.Hidden </a:t>
            </a:r>
            <a:r>
              <a:rPr spc="-5" dirty="0"/>
              <a:t>Units  </a:t>
            </a:r>
            <a:r>
              <a:rPr dirty="0"/>
              <a:t>4.Architecture</a:t>
            </a:r>
            <a:r>
              <a:rPr spc="-10" dirty="0"/>
              <a:t> </a:t>
            </a:r>
            <a:r>
              <a:rPr dirty="0"/>
              <a:t>Design</a:t>
            </a:r>
          </a:p>
          <a:p>
            <a:pPr marL="876935" marR="5080" indent="-342900">
              <a:lnSpc>
                <a:spcPct val="100000"/>
              </a:lnSpc>
              <a:spcBef>
                <a:spcPts val="480"/>
              </a:spcBef>
              <a:buSzPct val="96875"/>
              <a:buAutoNum type="arabicPeriod" startAt="5"/>
              <a:tabLst>
                <a:tab pos="877569" algn="l"/>
              </a:tabLst>
            </a:pPr>
            <a:r>
              <a:rPr spc="-5" dirty="0">
                <a:solidFill>
                  <a:srgbClr val="3333CC"/>
                </a:solidFill>
              </a:rPr>
              <a:t>Backpropagation </a:t>
            </a:r>
            <a:r>
              <a:rPr dirty="0">
                <a:solidFill>
                  <a:srgbClr val="3333CC"/>
                </a:solidFill>
              </a:rPr>
              <a:t>and </a:t>
            </a:r>
            <a:r>
              <a:rPr spc="-5" dirty="0">
                <a:solidFill>
                  <a:srgbClr val="3333CC"/>
                </a:solidFill>
              </a:rPr>
              <a:t>Other Differentiation  Algorithms</a:t>
            </a:r>
          </a:p>
          <a:p>
            <a:pPr marL="876935" indent="-342900">
              <a:lnSpc>
                <a:spcPct val="100000"/>
              </a:lnSpc>
              <a:spcBef>
                <a:spcPts val="819"/>
              </a:spcBef>
              <a:buSzPct val="96875"/>
              <a:buAutoNum type="arabicPeriod" startAt="5"/>
              <a:tabLst>
                <a:tab pos="877569" algn="l"/>
              </a:tabLst>
            </a:pPr>
            <a:r>
              <a:rPr spc="-5" dirty="0"/>
              <a:t>Historical Notes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665270" y="648854"/>
            <a:ext cx="5367655" cy="695960"/>
          </a:xfrm>
          <a:prstGeom prst="rect">
            <a:avLst/>
          </a:prstGeom>
        </p:spPr>
        <p:txBody>
          <a:bodyPr vert="horz" wrap="square" lIns="0" tIns="12700" rIns="0" bIns="0" rtlCol="0">
            <a:spAutoFit/>
          </a:bodyPr>
          <a:lstStyle/>
          <a:p>
            <a:pPr marL="12700">
              <a:lnSpc>
                <a:spcPct val="100000"/>
              </a:lnSpc>
              <a:spcBef>
                <a:spcPts val="100"/>
              </a:spcBef>
            </a:pPr>
            <a:r>
              <a:rPr spc="-5" dirty="0"/>
              <a:t>Feedforward</a:t>
            </a:r>
            <a:r>
              <a:rPr spc="-25" dirty="0"/>
              <a:t> </a:t>
            </a:r>
            <a:r>
              <a:rPr spc="-5" dirty="0"/>
              <a:t>Network</a:t>
            </a:r>
          </a:p>
        </p:txBody>
      </p:sp>
      <p:sp>
        <p:nvSpPr>
          <p:cNvPr id="5" name="object 5"/>
          <p:cNvSpPr txBox="1"/>
          <p:nvPr/>
        </p:nvSpPr>
        <p:spPr>
          <a:xfrm>
            <a:off x="9275794" y="6656921"/>
            <a:ext cx="99060" cy="198755"/>
          </a:xfrm>
          <a:prstGeom prst="rect">
            <a:avLst/>
          </a:prstGeom>
        </p:spPr>
        <p:txBody>
          <a:bodyPr vert="horz" wrap="square" lIns="0" tIns="0" rIns="0" bIns="0" rtlCol="0">
            <a:spAutoFit/>
          </a:bodyPr>
          <a:lstStyle/>
          <a:p>
            <a:pPr>
              <a:lnSpc>
                <a:spcPts val="1545"/>
              </a:lnSpc>
            </a:pPr>
            <a:r>
              <a:rPr sz="1400" dirty="0">
                <a:latin typeface="Arial"/>
                <a:cs typeface="Arial"/>
              </a:rPr>
              <a:t>4</a:t>
            </a:r>
            <a:endParaRPr sz="1400">
              <a:latin typeface="Arial"/>
              <a:cs typeface="Arial"/>
            </a:endParaRPr>
          </a:p>
        </p:txBody>
      </p:sp>
      <p:sp>
        <p:nvSpPr>
          <p:cNvPr id="6" name="object 6"/>
          <p:cNvSpPr/>
          <p:nvPr/>
        </p:nvSpPr>
        <p:spPr>
          <a:xfrm>
            <a:off x="9025972" y="2093150"/>
            <a:ext cx="478264" cy="184367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922873" y="2020773"/>
            <a:ext cx="640080" cy="1948180"/>
          </a:xfrm>
          <a:custGeom>
            <a:avLst/>
            <a:gdLst/>
            <a:ahLst/>
            <a:cxnLst/>
            <a:rect l="l" t="t" r="r" b="b"/>
            <a:pathLst>
              <a:path w="640079" h="1948179">
                <a:moveTo>
                  <a:pt x="0" y="0"/>
                </a:moveTo>
                <a:lnTo>
                  <a:pt x="639762" y="0"/>
                </a:lnTo>
                <a:lnTo>
                  <a:pt x="639762" y="1947861"/>
                </a:lnTo>
                <a:lnTo>
                  <a:pt x="0" y="1947861"/>
                </a:lnTo>
                <a:lnTo>
                  <a:pt x="0" y="0"/>
                </a:lnTo>
                <a:close/>
              </a:path>
            </a:pathLst>
          </a:custGeom>
          <a:ln w="9524">
            <a:solidFill>
              <a:srgbClr val="000000"/>
            </a:solidFill>
          </a:ln>
        </p:spPr>
        <p:txBody>
          <a:bodyPr wrap="square" lIns="0" tIns="0" rIns="0" bIns="0" rtlCol="0"/>
          <a:lstStyle/>
          <a:p>
            <a:endParaRPr/>
          </a:p>
        </p:txBody>
      </p:sp>
      <p:sp>
        <p:nvSpPr>
          <p:cNvPr id="8" name="object 8"/>
          <p:cNvSpPr/>
          <p:nvPr/>
        </p:nvSpPr>
        <p:spPr>
          <a:xfrm>
            <a:off x="6765463" y="5073534"/>
            <a:ext cx="3049586" cy="188118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852978" y="1204824"/>
            <a:ext cx="7710805" cy="589978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Models are called </a:t>
            </a:r>
            <a:r>
              <a:rPr sz="3200" i="1" spc="-5" dirty="0">
                <a:solidFill>
                  <a:srgbClr val="3333CC"/>
                </a:solidFill>
                <a:latin typeface="Arial"/>
                <a:cs typeface="Arial"/>
              </a:rPr>
              <a:t>Feedforward</a:t>
            </a:r>
            <a:r>
              <a:rPr sz="3200" i="1" spc="-70" dirty="0">
                <a:solidFill>
                  <a:srgbClr val="3333CC"/>
                </a:solidFill>
                <a:latin typeface="Arial"/>
                <a:cs typeface="Arial"/>
              </a:rPr>
              <a:t> </a:t>
            </a:r>
            <a:r>
              <a:rPr sz="3200" dirty="0">
                <a:solidFill>
                  <a:srgbClr val="3333CC"/>
                </a:solidFill>
                <a:latin typeface="Arial"/>
                <a:cs typeface="Arial"/>
              </a:rPr>
              <a:t>because:</a:t>
            </a:r>
            <a:endParaRPr sz="3200">
              <a:latin typeface="Arial"/>
              <a:cs typeface="Arial"/>
            </a:endParaRPr>
          </a:p>
          <a:p>
            <a:pPr marL="748665" marR="123189" lvl="1" indent="-279400">
              <a:lnSpc>
                <a:spcPct val="99500"/>
              </a:lnSpc>
              <a:spcBef>
                <a:spcPts val="650"/>
              </a:spcBef>
              <a:buChar char="–"/>
              <a:tabLst>
                <a:tab pos="755650" algn="l"/>
                <a:tab pos="5582285" algn="l"/>
              </a:tabLst>
            </a:pPr>
            <a:r>
              <a:rPr sz="2800" spc="-5" dirty="0">
                <a:solidFill>
                  <a:srgbClr val="336600"/>
                </a:solidFill>
                <a:latin typeface="Arial"/>
                <a:cs typeface="Arial"/>
              </a:rPr>
              <a:t>Information flows through function </a:t>
            </a:r>
            <a:r>
              <a:rPr sz="2800" dirty="0">
                <a:solidFill>
                  <a:srgbClr val="336600"/>
                </a:solidFill>
                <a:latin typeface="Arial"/>
                <a:cs typeface="Arial"/>
              </a:rPr>
              <a:t>being  </a:t>
            </a:r>
            <a:r>
              <a:rPr sz="2800" spc="-5" dirty="0">
                <a:solidFill>
                  <a:srgbClr val="336600"/>
                </a:solidFill>
                <a:latin typeface="Arial"/>
                <a:cs typeface="Arial"/>
              </a:rPr>
              <a:t>evaluated from </a:t>
            </a:r>
            <a:r>
              <a:rPr sz="2800" b="1" i="1" spc="165" dirty="0">
                <a:latin typeface="Palatino Linotype"/>
                <a:cs typeface="Palatino Linotype"/>
              </a:rPr>
              <a:t>x </a:t>
            </a:r>
            <a:r>
              <a:rPr sz="2800" spc="-5" dirty="0">
                <a:solidFill>
                  <a:srgbClr val="336600"/>
                </a:solidFill>
                <a:latin typeface="Arial"/>
                <a:cs typeface="Arial"/>
              </a:rPr>
              <a:t>through intermediate  computations </a:t>
            </a:r>
            <a:r>
              <a:rPr sz="2800" dirty="0">
                <a:solidFill>
                  <a:srgbClr val="336600"/>
                </a:solidFill>
                <a:latin typeface="Arial"/>
                <a:cs typeface="Arial"/>
              </a:rPr>
              <a:t>used </a:t>
            </a:r>
            <a:r>
              <a:rPr sz="2800" spc="-5" dirty="0">
                <a:solidFill>
                  <a:srgbClr val="336600"/>
                </a:solidFill>
                <a:latin typeface="Arial"/>
                <a:cs typeface="Arial"/>
              </a:rPr>
              <a:t>to</a:t>
            </a:r>
            <a:r>
              <a:rPr sz="2800" spc="40" dirty="0">
                <a:solidFill>
                  <a:srgbClr val="336600"/>
                </a:solidFill>
                <a:latin typeface="Arial"/>
                <a:cs typeface="Arial"/>
              </a:rPr>
              <a:t> </a:t>
            </a:r>
            <a:r>
              <a:rPr sz="2800" spc="-5" dirty="0">
                <a:solidFill>
                  <a:srgbClr val="336600"/>
                </a:solidFill>
                <a:latin typeface="Arial"/>
                <a:cs typeface="Arial"/>
              </a:rPr>
              <a:t>define</a:t>
            </a:r>
            <a:r>
              <a:rPr sz="2800" spc="5" dirty="0">
                <a:solidFill>
                  <a:srgbClr val="336600"/>
                </a:solidFill>
                <a:latin typeface="Arial"/>
                <a:cs typeface="Arial"/>
              </a:rPr>
              <a:t> </a:t>
            </a:r>
            <a:r>
              <a:rPr sz="2800" i="1" dirty="0">
                <a:latin typeface="Times New Roman"/>
                <a:cs typeface="Times New Roman"/>
              </a:rPr>
              <a:t>f	</a:t>
            </a:r>
            <a:r>
              <a:rPr sz="2800" dirty="0">
                <a:solidFill>
                  <a:srgbClr val="336600"/>
                </a:solidFill>
                <a:latin typeface="Arial"/>
                <a:cs typeface="Arial"/>
              </a:rPr>
              <a:t>and </a:t>
            </a:r>
            <a:r>
              <a:rPr sz="2800" spc="-5" dirty="0">
                <a:solidFill>
                  <a:srgbClr val="336600"/>
                </a:solidFill>
                <a:latin typeface="Arial"/>
                <a:cs typeface="Arial"/>
              </a:rPr>
              <a:t>finally</a:t>
            </a:r>
            <a:r>
              <a:rPr sz="2800" spc="-65" dirty="0">
                <a:solidFill>
                  <a:srgbClr val="336600"/>
                </a:solidFill>
                <a:latin typeface="Arial"/>
                <a:cs typeface="Arial"/>
              </a:rPr>
              <a:t> </a:t>
            </a:r>
            <a:r>
              <a:rPr sz="2800" spc="-5" dirty="0">
                <a:solidFill>
                  <a:srgbClr val="336600"/>
                </a:solidFill>
                <a:latin typeface="Arial"/>
                <a:cs typeface="Arial"/>
              </a:rPr>
              <a:t>to  output </a:t>
            </a:r>
            <a:r>
              <a:rPr sz="2800" i="1" spc="70" dirty="0">
                <a:latin typeface="Cambria"/>
                <a:cs typeface="Cambria"/>
              </a:rPr>
              <a:t>y</a:t>
            </a:r>
            <a:endParaRPr sz="2800">
              <a:latin typeface="Cambria"/>
              <a:cs typeface="Cambria"/>
            </a:endParaRPr>
          </a:p>
          <a:p>
            <a:pPr marL="355600" indent="-342900">
              <a:lnSpc>
                <a:spcPct val="100000"/>
              </a:lnSpc>
              <a:spcBef>
                <a:spcPts val="810"/>
              </a:spcBef>
              <a:buChar char="•"/>
              <a:tabLst>
                <a:tab pos="354965" algn="l"/>
                <a:tab pos="355600" algn="l"/>
              </a:tabLst>
            </a:pPr>
            <a:r>
              <a:rPr sz="3200" spc="-5" dirty="0">
                <a:solidFill>
                  <a:srgbClr val="3333CC"/>
                </a:solidFill>
                <a:latin typeface="Arial"/>
                <a:cs typeface="Arial"/>
              </a:rPr>
              <a:t>There </a:t>
            </a:r>
            <a:r>
              <a:rPr sz="3200" dirty="0">
                <a:solidFill>
                  <a:srgbClr val="3333CC"/>
                </a:solidFill>
                <a:latin typeface="Arial"/>
                <a:cs typeface="Arial"/>
              </a:rPr>
              <a:t>are no </a:t>
            </a:r>
            <a:r>
              <a:rPr sz="3200" spc="-5" dirty="0">
                <a:solidFill>
                  <a:srgbClr val="3333CC"/>
                </a:solidFill>
                <a:latin typeface="Arial"/>
                <a:cs typeface="Arial"/>
              </a:rPr>
              <a:t>feedback</a:t>
            </a:r>
            <a:r>
              <a:rPr sz="3200" dirty="0">
                <a:solidFill>
                  <a:srgbClr val="3333CC"/>
                </a:solidFill>
                <a:latin typeface="Arial"/>
                <a:cs typeface="Arial"/>
              </a:rPr>
              <a:t> </a:t>
            </a:r>
            <a:r>
              <a:rPr sz="3200" spc="-5" dirty="0">
                <a:solidFill>
                  <a:srgbClr val="3333CC"/>
                </a:solidFill>
                <a:latin typeface="Arial"/>
                <a:cs typeface="Arial"/>
              </a:rPr>
              <a:t>connections</a:t>
            </a:r>
            <a:endParaRPr sz="3200">
              <a:latin typeface="Arial"/>
              <a:cs typeface="Arial"/>
            </a:endParaRPr>
          </a:p>
          <a:p>
            <a:pPr marL="755650" lvl="1" indent="-286385">
              <a:lnSpc>
                <a:spcPct val="100000"/>
              </a:lnSpc>
              <a:spcBef>
                <a:spcPts val="660"/>
              </a:spcBef>
              <a:buChar char="–"/>
              <a:tabLst>
                <a:tab pos="755650" algn="l"/>
              </a:tabLst>
            </a:pPr>
            <a:r>
              <a:rPr sz="2800" dirty="0">
                <a:solidFill>
                  <a:srgbClr val="336600"/>
                </a:solidFill>
                <a:latin typeface="Arial"/>
                <a:cs typeface="Arial"/>
              </a:rPr>
              <a:t>No </a:t>
            </a:r>
            <a:r>
              <a:rPr sz="2800" spc="-5" dirty="0">
                <a:solidFill>
                  <a:srgbClr val="336600"/>
                </a:solidFill>
                <a:latin typeface="Arial"/>
                <a:cs typeface="Arial"/>
              </a:rPr>
              <a:t>outputs </a:t>
            </a:r>
            <a:r>
              <a:rPr sz="2800" dirty="0">
                <a:solidFill>
                  <a:srgbClr val="336600"/>
                </a:solidFill>
                <a:latin typeface="Arial"/>
                <a:cs typeface="Arial"/>
              </a:rPr>
              <a:t>of </a:t>
            </a:r>
            <a:r>
              <a:rPr sz="2800" spc="-5" dirty="0">
                <a:solidFill>
                  <a:srgbClr val="336600"/>
                </a:solidFill>
                <a:latin typeface="Arial"/>
                <a:cs typeface="Arial"/>
              </a:rPr>
              <a:t>the </a:t>
            </a:r>
            <a:r>
              <a:rPr sz="2800" dirty="0">
                <a:solidFill>
                  <a:srgbClr val="336600"/>
                </a:solidFill>
                <a:latin typeface="Arial"/>
                <a:cs typeface="Arial"/>
              </a:rPr>
              <a:t>model are </a:t>
            </a:r>
            <a:r>
              <a:rPr sz="2800" spc="-5" dirty="0">
                <a:solidFill>
                  <a:srgbClr val="336600"/>
                </a:solidFill>
                <a:latin typeface="Arial"/>
                <a:cs typeface="Arial"/>
              </a:rPr>
              <a:t>fed</a:t>
            </a:r>
            <a:r>
              <a:rPr sz="2800" spc="-25" dirty="0">
                <a:solidFill>
                  <a:srgbClr val="336600"/>
                </a:solidFill>
                <a:latin typeface="Arial"/>
                <a:cs typeface="Arial"/>
              </a:rPr>
              <a:t> </a:t>
            </a:r>
            <a:r>
              <a:rPr sz="2800" dirty="0">
                <a:solidFill>
                  <a:srgbClr val="336600"/>
                </a:solidFill>
                <a:latin typeface="Arial"/>
                <a:cs typeface="Arial"/>
              </a:rPr>
              <a:t>back</a:t>
            </a:r>
            <a:endParaRPr sz="2800">
              <a:latin typeface="Arial"/>
              <a:cs typeface="Arial"/>
            </a:endParaRPr>
          </a:p>
          <a:p>
            <a:pPr lvl="1">
              <a:lnSpc>
                <a:spcPct val="100000"/>
              </a:lnSpc>
              <a:spcBef>
                <a:spcPts val="20"/>
              </a:spcBef>
              <a:buClr>
                <a:srgbClr val="336600"/>
              </a:buClr>
              <a:buFont typeface="Arial"/>
              <a:buChar char="–"/>
            </a:pPr>
            <a:endParaRPr sz="3000">
              <a:latin typeface="Arial"/>
              <a:cs typeface="Arial"/>
            </a:endParaRPr>
          </a:p>
          <a:p>
            <a:pPr marL="342265" marR="2953385" indent="-342265" algn="r">
              <a:lnSpc>
                <a:spcPct val="100000"/>
              </a:lnSpc>
              <a:buChar char="•"/>
              <a:tabLst>
                <a:tab pos="342265" algn="l"/>
                <a:tab pos="342900" algn="l"/>
              </a:tabLst>
            </a:pPr>
            <a:r>
              <a:rPr sz="3200" dirty="0">
                <a:solidFill>
                  <a:srgbClr val="3333CC"/>
                </a:solidFill>
                <a:latin typeface="Arial"/>
                <a:cs typeface="Arial"/>
              </a:rPr>
              <a:t>US </a:t>
            </a:r>
            <a:r>
              <a:rPr sz="3200" spc="-5" dirty="0">
                <a:solidFill>
                  <a:srgbClr val="3333CC"/>
                </a:solidFill>
                <a:latin typeface="Arial"/>
                <a:cs typeface="Arial"/>
              </a:rPr>
              <a:t>Presidential</a:t>
            </a:r>
            <a:r>
              <a:rPr sz="3200" spc="-10" dirty="0">
                <a:solidFill>
                  <a:srgbClr val="3333CC"/>
                </a:solidFill>
                <a:latin typeface="Arial"/>
                <a:cs typeface="Arial"/>
              </a:rPr>
              <a:t> </a:t>
            </a:r>
            <a:r>
              <a:rPr sz="3200" spc="-5" dirty="0">
                <a:solidFill>
                  <a:srgbClr val="3333CC"/>
                </a:solidFill>
                <a:latin typeface="Arial"/>
                <a:cs typeface="Arial"/>
              </a:rPr>
              <a:t>Election</a:t>
            </a:r>
            <a:endParaRPr sz="3200">
              <a:latin typeface="Arial"/>
              <a:cs typeface="Arial"/>
            </a:endParaRPr>
          </a:p>
          <a:p>
            <a:pPr marL="342265" marR="2936240" indent="-342265" algn="r">
              <a:lnSpc>
                <a:spcPct val="100000"/>
              </a:lnSpc>
              <a:spcBef>
                <a:spcPts val="360"/>
              </a:spcBef>
              <a:buClr>
                <a:srgbClr val="336600"/>
              </a:buClr>
              <a:buChar char="•"/>
              <a:tabLst>
                <a:tab pos="342265" algn="l"/>
                <a:tab pos="342900" algn="l"/>
              </a:tabLst>
            </a:pPr>
            <a:r>
              <a:rPr sz="2800" spc="-5" dirty="0">
                <a:solidFill>
                  <a:srgbClr val="407700"/>
                </a:solidFill>
                <a:latin typeface="Arial"/>
                <a:cs typeface="Arial"/>
              </a:rPr>
              <a:t>Inputs </a:t>
            </a:r>
            <a:r>
              <a:rPr sz="2800" dirty="0">
                <a:solidFill>
                  <a:srgbClr val="407700"/>
                </a:solidFill>
                <a:latin typeface="Arial"/>
                <a:cs typeface="Arial"/>
              </a:rPr>
              <a:t>are raw </a:t>
            </a:r>
            <a:r>
              <a:rPr sz="2800" spc="-5" dirty="0">
                <a:solidFill>
                  <a:srgbClr val="407700"/>
                </a:solidFill>
                <a:latin typeface="Arial"/>
                <a:cs typeface="Arial"/>
              </a:rPr>
              <a:t>votes</a:t>
            </a:r>
            <a:r>
              <a:rPr sz="2800" spc="-65" dirty="0">
                <a:solidFill>
                  <a:srgbClr val="407700"/>
                </a:solidFill>
                <a:latin typeface="Arial"/>
                <a:cs typeface="Arial"/>
              </a:rPr>
              <a:t> </a:t>
            </a:r>
            <a:r>
              <a:rPr sz="2800" dirty="0">
                <a:solidFill>
                  <a:srgbClr val="407700"/>
                </a:solidFill>
                <a:latin typeface="Arial"/>
                <a:cs typeface="Arial"/>
              </a:rPr>
              <a:t>cast</a:t>
            </a:r>
            <a:endParaRPr sz="2800">
              <a:latin typeface="Arial"/>
              <a:cs typeface="Arial"/>
            </a:endParaRPr>
          </a:p>
          <a:p>
            <a:pPr marL="812800" indent="-343535">
              <a:lnSpc>
                <a:spcPct val="100000"/>
              </a:lnSpc>
              <a:spcBef>
                <a:spcPts val="610"/>
              </a:spcBef>
              <a:buClr>
                <a:srgbClr val="336600"/>
              </a:buClr>
              <a:buChar char="•"/>
              <a:tabLst>
                <a:tab pos="812165" algn="l"/>
                <a:tab pos="812800" algn="l"/>
              </a:tabLst>
            </a:pPr>
            <a:r>
              <a:rPr sz="2800" dirty="0">
                <a:solidFill>
                  <a:srgbClr val="407700"/>
                </a:solidFill>
                <a:latin typeface="Arial"/>
                <a:cs typeface="Arial"/>
              </a:rPr>
              <a:t>Hidden layer is </a:t>
            </a:r>
            <a:r>
              <a:rPr sz="2800" spc="-5" dirty="0">
                <a:solidFill>
                  <a:srgbClr val="407700"/>
                </a:solidFill>
                <a:latin typeface="Arial"/>
                <a:cs typeface="Arial"/>
              </a:rPr>
              <a:t>electoral</a:t>
            </a:r>
            <a:r>
              <a:rPr sz="2800" spc="-25" dirty="0">
                <a:solidFill>
                  <a:srgbClr val="407700"/>
                </a:solidFill>
                <a:latin typeface="Arial"/>
                <a:cs typeface="Arial"/>
              </a:rPr>
              <a:t> </a:t>
            </a:r>
            <a:r>
              <a:rPr sz="2800" dirty="0">
                <a:solidFill>
                  <a:srgbClr val="407700"/>
                </a:solidFill>
                <a:latin typeface="Arial"/>
                <a:cs typeface="Arial"/>
              </a:rPr>
              <a:t>college</a:t>
            </a:r>
            <a:endParaRPr sz="2800">
              <a:latin typeface="Arial"/>
              <a:cs typeface="Arial"/>
            </a:endParaRPr>
          </a:p>
          <a:p>
            <a:pPr marL="812800" indent="-343535">
              <a:lnSpc>
                <a:spcPct val="100000"/>
              </a:lnSpc>
              <a:spcBef>
                <a:spcPts val="640"/>
              </a:spcBef>
              <a:buClr>
                <a:srgbClr val="336600"/>
              </a:buClr>
              <a:buChar char="•"/>
              <a:tabLst>
                <a:tab pos="812165" algn="l"/>
                <a:tab pos="812800" algn="l"/>
              </a:tabLst>
            </a:pPr>
            <a:r>
              <a:rPr sz="2800" spc="-5" dirty="0">
                <a:solidFill>
                  <a:srgbClr val="407700"/>
                </a:solidFill>
                <a:latin typeface="Arial"/>
                <a:cs typeface="Arial"/>
              </a:rPr>
              <a:t>Output </a:t>
            </a:r>
            <a:r>
              <a:rPr sz="2800" dirty="0">
                <a:solidFill>
                  <a:srgbClr val="407700"/>
                </a:solidFill>
                <a:latin typeface="Arial"/>
                <a:cs typeface="Arial"/>
              </a:rPr>
              <a:t>are</a:t>
            </a:r>
            <a:r>
              <a:rPr sz="2800" spc="-5" dirty="0">
                <a:solidFill>
                  <a:srgbClr val="407700"/>
                </a:solidFill>
                <a:latin typeface="Arial"/>
                <a:cs typeface="Arial"/>
              </a:rPr>
              <a:t> candidates</a:t>
            </a:r>
            <a:endParaRPr sz="2800">
              <a:latin typeface="Arial"/>
              <a:cs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22500" y="370840"/>
            <a:ext cx="6611620" cy="695960"/>
          </a:xfrm>
          <a:prstGeom prst="rect">
            <a:avLst/>
          </a:prstGeom>
        </p:spPr>
        <p:txBody>
          <a:bodyPr vert="horz" wrap="square" lIns="0" tIns="12700" rIns="0" bIns="0" rtlCol="0">
            <a:spAutoFit/>
          </a:bodyPr>
          <a:lstStyle/>
          <a:p>
            <a:pPr marL="12700">
              <a:lnSpc>
                <a:spcPct val="100000"/>
              </a:lnSpc>
              <a:spcBef>
                <a:spcPts val="100"/>
              </a:spcBef>
            </a:pPr>
            <a:r>
              <a:rPr spc="-5" dirty="0"/>
              <a:t>Backpropagation</a:t>
            </a:r>
          </a:p>
        </p:txBody>
      </p:sp>
      <p:sp>
        <p:nvSpPr>
          <p:cNvPr id="4" name="object 4"/>
          <p:cNvSpPr txBox="1"/>
          <p:nvPr/>
        </p:nvSpPr>
        <p:spPr>
          <a:xfrm>
            <a:off x="852978" y="1142632"/>
            <a:ext cx="8941435" cy="6076315"/>
          </a:xfrm>
          <a:prstGeom prst="rect">
            <a:avLst/>
          </a:prstGeom>
        </p:spPr>
        <p:txBody>
          <a:bodyPr vert="horz" wrap="square" lIns="0" tIns="90170" rIns="0" bIns="0" rtlCol="0">
            <a:spAutoFit/>
          </a:bodyPr>
          <a:lstStyle/>
          <a:p>
            <a:pPr marL="527050" indent="-514350">
              <a:lnSpc>
                <a:spcPct val="100000"/>
              </a:lnSpc>
              <a:spcBef>
                <a:spcPts val="710"/>
              </a:spcBef>
              <a:buAutoNum type="arabicPeriod"/>
              <a:tabLst>
                <a:tab pos="526415" algn="l"/>
                <a:tab pos="527050" algn="l"/>
              </a:tabLst>
            </a:pPr>
            <a:r>
              <a:rPr sz="2800" spc="-5" dirty="0">
                <a:solidFill>
                  <a:srgbClr val="3333CC"/>
                </a:solidFill>
                <a:latin typeface="Arial"/>
                <a:cs typeface="Arial"/>
              </a:rPr>
              <a:t>Overview</a:t>
            </a:r>
            <a:endParaRPr sz="2800" dirty="0">
              <a:latin typeface="Arial"/>
              <a:cs typeface="Arial"/>
            </a:endParaRPr>
          </a:p>
          <a:p>
            <a:pPr marL="527050" indent="-514350">
              <a:lnSpc>
                <a:spcPct val="100000"/>
              </a:lnSpc>
              <a:spcBef>
                <a:spcPts val="610"/>
              </a:spcBef>
              <a:buAutoNum type="arabicPeriod"/>
              <a:tabLst>
                <a:tab pos="526415" algn="l"/>
                <a:tab pos="527050" algn="l"/>
              </a:tabLst>
            </a:pPr>
            <a:r>
              <a:rPr sz="2800" spc="-5" dirty="0">
                <a:solidFill>
                  <a:srgbClr val="3333CC"/>
                </a:solidFill>
                <a:latin typeface="Arial"/>
                <a:cs typeface="Arial"/>
              </a:rPr>
              <a:t>Computational Graphs</a:t>
            </a:r>
            <a:endParaRPr sz="2800" dirty="0">
              <a:latin typeface="Arial"/>
              <a:cs typeface="Arial"/>
            </a:endParaRPr>
          </a:p>
          <a:p>
            <a:pPr marL="527050" indent="-514350">
              <a:lnSpc>
                <a:spcPct val="100000"/>
              </a:lnSpc>
              <a:spcBef>
                <a:spcPts val="640"/>
              </a:spcBef>
              <a:buAutoNum type="arabicPeriod"/>
              <a:tabLst>
                <a:tab pos="526415" algn="l"/>
                <a:tab pos="527050" algn="l"/>
              </a:tabLst>
            </a:pPr>
            <a:r>
              <a:rPr sz="2800" dirty="0">
                <a:solidFill>
                  <a:srgbClr val="3333CC"/>
                </a:solidFill>
                <a:latin typeface="Arial"/>
                <a:cs typeface="Arial"/>
              </a:rPr>
              <a:t>Chain Rule of</a:t>
            </a:r>
            <a:r>
              <a:rPr sz="2800" spc="-15" dirty="0">
                <a:solidFill>
                  <a:srgbClr val="3333CC"/>
                </a:solidFill>
                <a:latin typeface="Arial"/>
                <a:cs typeface="Arial"/>
              </a:rPr>
              <a:t> </a:t>
            </a:r>
            <a:r>
              <a:rPr sz="2800" dirty="0">
                <a:solidFill>
                  <a:srgbClr val="3333CC"/>
                </a:solidFill>
                <a:latin typeface="Arial"/>
                <a:cs typeface="Arial"/>
              </a:rPr>
              <a:t>Calculus</a:t>
            </a:r>
            <a:endParaRPr sz="2800" dirty="0">
              <a:latin typeface="Arial"/>
              <a:cs typeface="Arial"/>
            </a:endParaRPr>
          </a:p>
          <a:p>
            <a:pPr marL="520065" marR="1447800" indent="-508000">
              <a:lnSpc>
                <a:spcPts val="3329"/>
              </a:lnSpc>
              <a:spcBef>
                <a:spcPts val="880"/>
              </a:spcBef>
              <a:buAutoNum type="arabicPeriod"/>
              <a:tabLst>
                <a:tab pos="526415" algn="l"/>
                <a:tab pos="527050" algn="l"/>
              </a:tabLst>
            </a:pPr>
            <a:r>
              <a:rPr sz="2800" dirty="0">
                <a:solidFill>
                  <a:srgbClr val="3333CC"/>
                </a:solidFill>
                <a:latin typeface="Arial"/>
                <a:cs typeface="Arial"/>
              </a:rPr>
              <a:t>Recursively applying </a:t>
            </a:r>
            <a:r>
              <a:rPr sz="2800" spc="-5" dirty="0">
                <a:solidFill>
                  <a:srgbClr val="3333CC"/>
                </a:solidFill>
                <a:latin typeface="Arial"/>
                <a:cs typeface="Arial"/>
              </a:rPr>
              <a:t>the </a:t>
            </a:r>
            <a:r>
              <a:rPr sz="2800" dirty="0">
                <a:solidFill>
                  <a:srgbClr val="3333CC"/>
                </a:solidFill>
                <a:latin typeface="Arial"/>
                <a:cs typeface="Arial"/>
              </a:rPr>
              <a:t>chain rule </a:t>
            </a:r>
            <a:r>
              <a:rPr sz="2800" spc="-5" dirty="0">
                <a:solidFill>
                  <a:srgbClr val="3333CC"/>
                </a:solidFill>
                <a:latin typeface="Arial"/>
                <a:cs typeface="Arial"/>
              </a:rPr>
              <a:t>to</a:t>
            </a:r>
            <a:r>
              <a:rPr sz="2800" spc="-60" dirty="0">
                <a:solidFill>
                  <a:srgbClr val="3333CC"/>
                </a:solidFill>
                <a:latin typeface="Arial"/>
                <a:cs typeface="Arial"/>
              </a:rPr>
              <a:t> </a:t>
            </a:r>
            <a:r>
              <a:rPr sz="2800" spc="-5" dirty="0">
                <a:solidFill>
                  <a:srgbClr val="3333CC"/>
                </a:solidFill>
                <a:latin typeface="Arial"/>
                <a:cs typeface="Arial"/>
              </a:rPr>
              <a:t>obtain  </a:t>
            </a:r>
            <a:r>
              <a:rPr sz="2800" dirty="0">
                <a:solidFill>
                  <a:srgbClr val="3333CC"/>
                </a:solidFill>
                <a:latin typeface="Arial"/>
                <a:cs typeface="Arial"/>
              </a:rPr>
              <a:t>backprop</a:t>
            </a:r>
            <a:endParaRPr sz="2800" dirty="0">
              <a:latin typeface="Arial"/>
              <a:cs typeface="Arial"/>
            </a:endParaRPr>
          </a:p>
          <a:p>
            <a:pPr marL="527050" indent="-514350">
              <a:lnSpc>
                <a:spcPct val="100000"/>
              </a:lnSpc>
              <a:spcBef>
                <a:spcPts val="600"/>
              </a:spcBef>
              <a:buAutoNum type="arabicPeriod"/>
              <a:tabLst>
                <a:tab pos="526415" algn="l"/>
                <a:tab pos="527050" algn="l"/>
              </a:tabLst>
            </a:pPr>
            <a:r>
              <a:rPr sz="2800" spc="-5" dirty="0">
                <a:solidFill>
                  <a:srgbClr val="3333CC"/>
                </a:solidFill>
                <a:latin typeface="Arial"/>
                <a:cs typeface="Arial"/>
              </a:rPr>
              <a:t>Backpropagation computation </a:t>
            </a:r>
            <a:r>
              <a:rPr sz="2800" dirty="0">
                <a:solidFill>
                  <a:srgbClr val="3333CC"/>
                </a:solidFill>
                <a:latin typeface="Arial"/>
                <a:cs typeface="Arial"/>
              </a:rPr>
              <a:t>in </a:t>
            </a:r>
            <a:r>
              <a:rPr sz="2800" spc="-5" dirty="0">
                <a:solidFill>
                  <a:srgbClr val="3333CC"/>
                </a:solidFill>
                <a:latin typeface="Arial"/>
                <a:cs typeface="Arial"/>
              </a:rPr>
              <a:t>fully-connected</a:t>
            </a:r>
            <a:r>
              <a:rPr sz="2800" spc="80" dirty="0">
                <a:solidFill>
                  <a:srgbClr val="3333CC"/>
                </a:solidFill>
                <a:latin typeface="Arial"/>
                <a:cs typeface="Arial"/>
              </a:rPr>
              <a:t> </a:t>
            </a:r>
            <a:r>
              <a:rPr sz="2800" dirty="0">
                <a:solidFill>
                  <a:srgbClr val="3333CC"/>
                </a:solidFill>
                <a:latin typeface="Arial"/>
                <a:cs typeface="Arial"/>
              </a:rPr>
              <a:t>MLP</a:t>
            </a:r>
            <a:endParaRPr sz="2800" dirty="0">
              <a:latin typeface="Arial"/>
              <a:cs typeface="Arial"/>
            </a:endParaRPr>
          </a:p>
          <a:p>
            <a:pPr marL="527050" indent="-514350">
              <a:lnSpc>
                <a:spcPct val="100000"/>
              </a:lnSpc>
              <a:spcBef>
                <a:spcPts val="640"/>
              </a:spcBef>
              <a:buAutoNum type="arabicPeriod"/>
              <a:tabLst>
                <a:tab pos="526415" algn="l"/>
                <a:tab pos="527050" algn="l"/>
              </a:tabLst>
            </a:pPr>
            <a:r>
              <a:rPr sz="2800" spc="-5" dirty="0">
                <a:solidFill>
                  <a:srgbClr val="3333CC"/>
                </a:solidFill>
                <a:latin typeface="Arial"/>
                <a:cs typeface="Arial"/>
              </a:rPr>
              <a:t>Symbol-to-symbol derivatived</a:t>
            </a:r>
            <a:endParaRPr sz="2800" dirty="0">
              <a:latin typeface="Arial"/>
              <a:cs typeface="Arial"/>
            </a:endParaRPr>
          </a:p>
          <a:p>
            <a:pPr marL="527050" indent="-514350">
              <a:lnSpc>
                <a:spcPct val="100000"/>
              </a:lnSpc>
              <a:spcBef>
                <a:spcPts val="640"/>
              </a:spcBef>
              <a:buAutoNum type="arabicPeriod"/>
              <a:tabLst>
                <a:tab pos="526415" algn="l"/>
                <a:tab pos="527050" algn="l"/>
              </a:tabLst>
            </a:pPr>
            <a:r>
              <a:rPr sz="2800" spc="-5" dirty="0">
                <a:solidFill>
                  <a:srgbClr val="3333CC"/>
                </a:solidFill>
                <a:latin typeface="Arial"/>
                <a:cs typeface="Arial"/>
              </a:rPr>
              <a:t>General backpropagation</a:t>
            </a:r>
            <a:endParaRPr sz="2800" dirty="0">
              <a:latin typeface="Arial"/>
              <a:cs typeface="Arial"/>
            </a:endParaRPr>
          </a:p>
          <a:p>
            <a:pPr marL="527050" indent="-514350">
              <a:lnSpc>
                <a:spcPct val="100000"/>
              </a:lnSpc>
              <a:spcBef>
                <a:spcPts val="740"/>
              </a:spcBef>
              <a:buAutoNum type="arabicPeriod"/>
              <a:tabLst>
                <a:tab pos="526415" algn="l"/>
                <a:tab pos="527050" algn="l"/>
              </a:tabLst>
            </a:pPr>
            <a:r>
              <a:rPr sz="2800" dirty="0">
                <a:solidFill>
                  <a:srgbClr val="3333CC"/>
                </a:solidFill>
                <a:latin typeface="Arial"/>
                <a:cs typeface="Arial"/>
              </a:rPr>
              <a:t>Ex: </a:t>
            </a:r>
            <a:r>
              <a:rPr sz="2800" spc="-5" dirty="0">
                <a:solidFill>
                  <a:srgbClr val="3333CC"/>
                </a:solidFill>
                <a:latin typeface="Arial"/>
                <a:cs typeface="Arial"/>
              </a:rPr>
              <a:t>backpropagation for </a:t>
            </a:r>
            <a:r>
              <a:rPr sz="2800" dirty="0">
                <a:solidFill>
                  <a:srgbClr val="3333CC"/>
                </a:solidFill>
                <a:latin typeface="Arial"/>
                <a:cs typeface="Arial"/>
              </a:rPr>
              <a:t>MLP </a:t>
            </a:r>
            <a:r>
              <a:rPr sz="2800" spc="-5" dirty="0">
                <a:solidFill>
                  <a:srgbClr val="3333CC"/>
                </a:solidFill>
                <a:latin typeface="Arial"/>
                <a:cs typeface="Arial"/>
              </a:rPr>
              <a:t>training</a:t>
            </a:r>
            <a:endParaRPr sz="2800" dirty="0">
              <a:latin typeface="Arial"/>
              <a:cs typeface="Arial"/>
            </a:endParaRPr>
          </a:p>
          <a:p>
            <a:pPr marL="527050" indent="-514350">
              <a:lnSpc>
                <a:spcPct val="100000"/>
              </a:lnSpc>
              <a:spcBef>
                <a:spcPts val="640"/>
              </a:spcBef>
              <a:buAutoNum type="arabicPeriod"/>
              <a:tabLst>
                <a:tab pos="526415" algn="l"/>
                <a:tab pos="527050" algn="l"/>
              </a:tabLst>
            </a:pPr>
            <a:r>
              <a:rPr sz="2800" spc="-5" dirty="0">
                <a:solidFill>
                  <a:srgbClr val="3333CC"/>
                </a:solidFill>
                <a:latin typeface="Arial"/>
                <a:cs typeface="Arial"/>
              </a:rPr>
              <a:t>Complications</a:t>
            </a:r>
            <a:endParaRPr sz="2800" dirty="0">
              <a:latin typeface="Arial"/>
              <a:cs typeface="Arial"/>
            </a:endParaRPr>
          </a:p>
          <a:p>
            <a:pPr marL="527050" indent="-514350">
              <a:lnSpc>
                <a:spcPts val="3180"/>
              </a:lnSpc>
              <a:spcBef>
                <a:spcPts val="640"/>
              </a:spcBef>
              <a:buAutoNum type="arabicPeriod"/>
              <a:tabLst>
                <a:tab pos="527050" algn="l"/>
              </a:tabLst>
            </a:pPr>
            <a:r>
              <a:rPr sz="2800" spc="-5" dirty="0">
                <a:solidFill>
                  <a:srgbClr val="3333CC"/>
                </a:solidFill>
                <a:latin typeface="Arial"/>
                <a:cs typeface="Arial"/>
              </a:rPr>
              <a:t>Differentiation outside the </a:t>
            </a:r>
            <a:r>
              <a:rPr sz="2800" dirty="0">
                <a:solidFill>
                  <a:srgbClr val="3333CC"/>
                </a:solidFill>
                <a:latin typeface="Arial"/>
                <a:cs typeface="Arial"/>
              </a:rPr>
              <a:t>deep learning</a:t>
            </a:r>
            <a:r>
              <a:rPr sz="2800" spc="35" dirty="0">
                <a:solidFill>
                  <a:srgbClr val="3333CC"/>
                </a:solidFill>
                <a:latin typeface="Arial"/>
                <a:cs typeface="Arial"/>
              </a:rPr>
              <a:t> </a:t>
            </a:r>
            <a:r>
              <a:rPr sz="2800" spc="-5" dirty="0">
                <a:solidFill>
                  <a:srgbClr val="3333CC"/>
                </a:solidFill>
                <a:latin typeface="Arial"/>
                <a:cs typeface="Arial"/>
              </a:rPr>
              <a:t>community</a:t>
            </a:r>
            <a:endParaRPr sz="2800" dirty="0">
              <a:latin typeface="Arial"/>
              <a:cs typeface="Arial"/>
            </a:endParaRPr>
          </a:p>
          <a:p>
            <a:pPr marR="411480" algn="r">
              <a:lnSpc>
                <a:spcPts val="1210"/>
              </a:lnSpc>
            </a:pPr>
            <a:endParaRPr sz="1400" dirty="0">
              <a:latin typeface="Arial"/>
              <a:cs typeface="Arial"/>
            </a:endParaRPr>
          </a:p>
          <a:p>
            <a:pPr marL="553085" indent="-541020">
              <a:lnSpc>
                <a:spcPts val="3070"/>
              </a:lnSpc>
              <a:buAutoNum type="arabicPeriod" startAt="11"/>
              <a:tabLst>
                <a:tab pos="553720" algn="l"/>
              </a:tabLst>
            </a:pPr>
            <a:r>
              <a:rPr sz="2800" dirty="0">
                <a:solidFill>
                  <a:srgbClr val="3333CC"/>
                </a:solidFill>
                <a:latin typeface="Arial"/>
                <a:cs typeface="Arial"/>
              </a:rPr>
              <a:t>Higher-order</a:t>
            </a:r>
            <a:r>
              <a:rPr sz="2800" spc="-10" dirty="0">
                <a:solidFill>
                  <a:srgbClr val="3333CC"/>
                </a:solidFill>
                <a:latin typeface="Arial"/>
                <a:cs typeface="Arial"/>
              </a:rPr>
              <a:t> </a:t>
            </a:r>
            <a:r>
              <a:rPr sz="2800" spc="-5" dirty="0">
                <a:solidFill>
                  <a:srgbClr val="3333CC"/>
                </a:solidFill>
                <a:latin typeface="Arial"/>
                <a:cs typeface="Arial"/>
              </a:rPr>
              <a:t>derivatives</a:t>
            </a:r>
            <a:endParaRPr sz="2800" dirty="0">
              <a:latin typeface="Arial"/>
              <a:cs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34015" y="2934854"/>
            <a:ext cx="7325359" cy="695960"/>
          </a:xfrm>
          <a:prstGeom prst="rect">
            <a:avLst/>
          </a:prstGeom>
        </p:spPr>
        <p:txBody>
          <a:bodyPr vert="horz" wrap="square" lIns="0" tIns="12700" rIns="0" bIns="0" rtlCol="0">
            <a:spAutoFit/>
          </a:bodyPr>
          <a:lstStyle/>
          <a:p>
            <a:pPr marL="12700">
              <a:lnSpc>
                <a:spcPct val="100000"/>
              </a:lnSpc>
              <a:spcBef>
                <a:spcPts val="100"/>
              </a:spcBef>
              <a:tabLst>
                <a:tab pos="2496820" algn="l"/>
              </a:tabLst>
            </a:pPr>
            <a:r>
              <a:rPr spc="-5" dirty="0"/>
              <a:t>Overview	</a:t>
            </a:r>
            <a:r>
              <a:rPr dirty="0"/>
              <a:t>of</a:t>
            </a:r>
            <a:r>
              <a:rPr spc="-35" dirty="0"/>
              <a:t> </a:t>
            </a:r>
            <a:r>
              <a:rPr spc="-5" dirty="0"/>
              <a:t>Backpropagation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668426" y="442603"/>
            <a:ext cx="8009255" cy="152400"/>
          </a:xfrm>
          <a:prstGeom prst="rect">
            <a:avLst/>
          </a:prstGeom>
        </p:spPr>
        <p:txBody>
          <a:bodyPr vert="horz" wrap="square" lIns="0" tIns="0" rIns="0" bIns="0" rtlCol="0">
            <a:spAutoFit/>
          </a:bodyPr>
          <a:lstStyle/>
          <a:p>
            <a:pPr>
              <a:lnSpc>
                <a:spcPts val="1165"/>
              </a:lnSpc>
              <a:tabLst>
                <a:tab pos="7567930" algn="l"/>
              </a:tabLst>
            </a:pPr>
            <a:r>
              <a:rPr sz="1200" dirty="0">
                <a:latin typeface="Arial"/>
                <a:cs typeface="Arial"/>
              </a:rPr>
              <a:t>rning	Srihari</a:t>
            </a:r>
            <a:endParaRPr sz="1200">
              <a:latin typeface="Arial"/>
              <a:cs typeface="Arial"/>
            </a:endParaRPr>
          </a:p>
        </p:txBody>
      </p:sp>
      <p:sp>
        <p:nvSpPr>
          <p:cNvPr id="4" name="object 4"/>
          <p:cNvSpPr/>
          <p:nvPr/>
        </p:nvSpPr>
        <p:spPr>
          <a:xfrm>
            <a:off x="1688637" y="425335"/>
            <a:ext cx="8153400" cy="685800"/>
          </a:xfrm>
          <a:custGeom>
            <a:avLst/>
            <a:gdLst/>
            <a:ahLst/>
            <a:cxnLst/>
            <a:rect l="l" t="t" r="r" b="b"/>
            <a:pathLst>
              <a:path w="8153400" h="685800">
                <a:moveTo>
                  <a:pt x="0" y="685800"/>
                </a:moveTo>
                <a:lnTo>
                  <a:pt x="8153398" y="685800"/>
                </a:lnTo>
                <a:lnTo>
                  <a:pt x="8153398" y="0"/>
                </a:lnTo>
                <a:lnTo>
                  <a:pt x="0" y="0"/>
                </a:lnTo>
                <a:lnTo>
                  <a:pt x="0" y="685800"/>
                </a:lnTo>
                <a:close/>
              </a:path>
            </a:pathLst>
          </a:custGeom>
          <a:solidFill>
            <a:srgbClr val="FFFFFF"/>
          </a:solidFill>
        </p:spPr>
        <p:txBody>
          <a:bodyPr wrap="square" lIns="0" tIns="0" rIns="0" bIns="0" rtlCol="0"/>
          <a:lstStyle/>
          <a:p>
            <a:endParaRPr/>
          </a:p>
        </p:txBody>
      </p:sp>
      <p:sp>
        <p:nvSpPr>
          <p:cNvPr id="5" name="object 5"/>
          <p:cNvSpPr txBox="1">
            <a:spLocks noGrp="1"/>
          </p:cNvSpPr>
          <p:nvPr>
            <p:ph type="title"/>
          </p:nvPr>
        </p:nvSpPr>
        <p:spPr>
          <a:xfrm>
            <a:off x="3146035" y="420257"/>
            <a:ext cx="5244465" cy="695960"/>
          </a:xfrm>
          <a:prstGeom prst="rect">
            <a:avLst/>
          </a:prstGeom>
        </p:spPr>
        <p:txBody>
          <a:bodyPr vert="horz" wrap="square" lIns="0" tIns="12700" rIns="0" bIns="0" rtlCol="0">
            <a:spAutoFit/>
          </a:bodyPr>
          <a:lstStyle/>
          <a:p>
            <a:pPr marL="12700">
              <a:lnSpc>
                <a:spcPct val="100000"/>
              </a:lnSpc>
              <a:spcBef>
                <a:spcPts val="100"/>
              </a:spcBef>
            </a:pPr>
            <a:r>
              <a:rPr spc="-5" dirty="0"/>
              <a:t>Forward</a:t>
            </a:r>
            <a:r>
              <a:rPr spc="-20" dirty="0"/>
              <a:t> </a:t>
            </a:r>
            <a:r>
              <a:rPr spc="-5" dirty="0"/>
              <a:t>Propagation</a:t>
            </a:r>
          </a:p>
        </p:txBody>
      </p:sp>
      <p:sp>
        <p:nvSpPr>
          <p:cNvPr id="7" name="object 7"/>
          <p:cNvSpPr txBox="1"/>
          <p:nvPr/>
        </p:nvSpPr>
        <p:spPr>
          <a:xfrm>
            <a:off x="827578" y="1128626"/>
            <a:ext cx="8585200" cy="5469317"/>
          </a:xfrm>
          <a:prstGeom prst="rect">
            <a:avLst/>
          </a:prstGeom>
        </p:spPr>
        <p:txBody>
          <a:bodyPr vert="horz" wrap="square" lIns="0" tIns="104139" rIns="0" bIns="0" rtlCol="0">
            <a:spAutoFit/>
          </a:bodyPr>
          <a:lstStyle/>
          <a:p>
            <a:pPr marL="381000" indent="-342900">
              <a:lnSpc>
                <a:spcPct val="100000"/>
              </a:lnSpc>
              <a:spcBef>
                <a:spcPts val="819"/>
              </a:spcBef>
              <a:buChar char="•"/>
              <a:tabLst>
                <a:tab pos="380365" algn="l"/>
                <a:tab pos="381000" algn="l"/>
              </a:tabLst>
            </a:pPr>
            <a:r>
              <a:rPr sz="3200" dirty="0">
                <a:solidFill>
                  <a:srgbClr val="3333CC"/>
                </a:solidFill>
                <a:latin typeface="Arial"/>
                <a:cs typeface="Arial"/>
              </a:rPr>
              <a:t>Producing an </a:t>
            </a:r>
            <a:r>
              <a:rPr sz="3200" spc="-5" dirty="0">
                <a:solidFill>
                  <a:srgbClr val="3333CC"/>
                </a:solidFill>
                <a:latin typeface="Arial"/>
                <a:cs typeface="Arial"/>
              </a:rPr>
              <a:t>output from</a:t>
            </a:r>
            <a:r>
              <a:rPr sz="3200" spc="-15" dirty="0">
                <a:solidFill>
                  <a:srgbClr val="3333CC"/>
                </a:solidFill>
                <a:latin typeface="Arial"/>
                <a:cs typeface="Arial"/>
              </a:rPr>
              <a:t> </a:t>
            </a:r>
            <a:r>
              <a:rPr sz="3200" dirty="0">
                <a:solidFill>
                  <a:srgbClr val="3333CC"/>
                </a:solidFill>
                <a:latin typeface="Arial"/>
                <a:cs typeface="Arial"/>
              </a:rPr>
              <a:t>input</a:t>
            </a:r>
            <a:endParaRPr sz="3200" dirty="0">
              <a:latin typeface="Arial"/>
              <a:cs typeface="Arial"/>
            </a:endParaRPr>
          </a:p>
          <a:p>
            <a:pPr marL="774065" marR="30480" lvl="1" indent="-279400">
              <a:lnSpc>
                <a:spcPct val="98400"/>
              </a:lnSpc>
              <a:spcBef>
                <a:spcPts val="685"/>
              </a:spcBef>
              <a:buChar char="–"/>
              <a:tabLst>
                <a:tab pos="781050" algn="l"/>
                <a:tab pos="3405504" algn="l"/>
                <a:tab pos="6489700" algn="l"/>
              </a:tabLst>
            </a:pPr>
            <a:r>
              <a:rPr lang="en-US" sz="2800" dirty="0">
                <a:solidFill>
                  <a:srgbClr val="336600"/>
                </a:solidFill>
                <a:latin typeface="Arial"/>
                <a:cs typeface="Arial"/>
              </a:rPr>
              <a:t>Let</a:t>
            </a:r>
            <a:r>
              <a:rPr sz="2800" i="1" dirty="0">
                <a:solidFill>
                  <a:srgbClr val="336600"/>
                </a:solidFill>
                <a:latin typeface="Arial"/>
                <a:cs typeface="Arial"/>
              </a:rPr>
              <a:t> </a:t>
            </a:r>
            <a:r>
              <a:rPr sz="2800" dirty="0">
                <a:solidFill>
                  <a:srgbClr val="336600"/>
                </a:solidFill>
                <a:latin typeface="Arial"/>
                <a:cs typeface="Arial"/>
              </a:rPr>
              <a:t>a </a:t>
            </a:r>
            <a:r>
              <a:rPr sz="2800" spc="-5" dirty="0">
                <a:solidFill>
                  <a:srgbClr val="336600"/>
                </a:solidFill>
                <a:latin typeface="Arial"/>
                <a:cs typeface="Arial"/>
              </a:rPr>
              <a:t>Feed-Forward Network </a:t>
            </a:r>
            <a:r>
              <a:rPr sz="2800" dirty="0">
                <a:solidFill>
                  <a:srgbClr val="336600"/>
                </a:solidFill>
                <a:latin typeface="Arial"/>
                <a:cs typeface="Arial"/>
              </a:rPr>
              <a:t>accept  </a:t>
            </a:r>
            <a:r>
              <a:rPr sz="2800" spc="-5" dirty="0">
                <a:solidFill>
                  <a:srgbClr val="336600"/>
                </a:solidFill>
                <a:latin typeface="Arial"/>
                <a:cs typeface="Arial"/>
              </a:rPr>
              <a:t>an input </a:t>
            </a:r>
            <a:r>
              <a:rPr sz="2800" b="1" i="1" spc="165" dirty="0">
                <a:latin typeface="Palatino Linotype"/>
                <a:cs typeface="Palatino Linotype"/>
              </a:rPr>
              <a:t>x </a:t>
            </a:r>
            <a:r>
              <a:rPr sz="2800" dirty="0">
                <a:solidFill>
                  <a:srgbClr val="336600"/>
                </a:solidFill>
                <a:latin typeface="Arial"/>
                <a:cs typeface="Arial"/>
              </a:rPr>
              <a:t>and produce an</a:t>
            </a:r>
            <a:r>
              <a:rPr sz="2800" spc="-45" dirty="0">
                <a:solidFill>
                  <a:srgbClr val="336600"/>
                </a:solidFill>
                <a:latin typeface="Arial"/>
                <a:cs typeface="Arial"/>
              </a:rPr>
              <a:t> </a:t>
            </a:r>
            <a:r>
              <a:rPr sz="2800" spc="-5" dirty="0">
                <a:solidFill>
                  <a:srgbClr val="336600"/>
                </a:solidFill>
                <a:latin typeface="Arial"/>
                <a:cs typeface="Arial"/>
              </a:rPr>
              <a:t>output</a:t>
            </a:r>
            <a:r>
              <a:rPr sz="2800" spc="-170" dirty="0">
                <a:solidFill>
                  <a:srgbClr val="336600"/>
                </a:solidFill>
                <a:latin typeface="Arial"/>
                <a:cs typeface="Arial"/>
              </a:rPr>
              <a:t> </a:t>
            </a:r>
            <a:r>
              <a:rPr sz="4275" b="1" i="1" spc="-660" baseline="9746" dirty="0">
                <a:latin typeface="Palatino Linotype"/>
                <a:cs typeface="Palatino Linotype"/>
              </a:rPr>
              <a:t>y</a:t>
            </a:r>
            <a:r>
              <a:rPr sz="4275" spc="-660" baseline="12670" dirty="0">
                <a:latin typeface="Calibri"/>
                <a:cs typeface="Calibri"/>
              </a:rPr>
              <a:t>ˆ</a:t>
            </a:r>
            <a:r>
              <a:rPr lang="en-US" sz="4275" spc="-660" baseline="12670" dirty="0">
                <a:latin typeface="Calibri"/>
                <a:cs typeface="Calibri"/>
              </a:rPr>
              <a:t>     </a:t>
            </a:r>
            <a:r>
              <a:rPr lang="en-US" sz="2800" spc="-5" dirty="0">
                <a:solidFill>
                  <a:srgbClr val="336600"/>
                </a:solidFill>
                <a:latin typeface="Arial"/>
                <a:cs typeface="Arial"/>
              </a:rPr>
              <a:t> such that in</a:t>
            </a:r>
            <a:r>
              <a:rPr sz="2800" spc="-5" dirty="0">
                <a:solidFill>
                  <a:srgbClr val="336600"/>
                </a:solidFill>
                <a:latin typeface="Arial"/>
                <a:cs typeface="Arial"/>
              </a:rPr>
              <a:t>formation</a:t>
            </a:r>
            <a:r>
              <a:rPr sz="2800" spc="-55" dirty="0">
                <a:solidFill>
                  <a:srgbClr val="336600"/>
                </a:solidFill>
                <a:latin typeface="Arial"/>
                <a:cs typeface="Arial"/>
              </a:rPr>
              <a:t> </a:t>
            </a:r>
            <a:r>
              <a:rPr sz="2800" b="1" i="1" spc="165" dirty="0">
                <a:latin typeface="Palatino Linotype"/>
                <a:cs typeface="Palatino Linotype"/>
              </a:rPr>
              <a:t>x </a:t>
            </a:r>
            <a:r>
              <a:rPr sz="2800" b="1" i="1" spc="165" dirty="0">
                <a:solidFill>
                  <a:srgbClr val="336600"/>
                </a:solidFill>
                <a:latin typeface="Palatino Linotype"/>
                <a:cs typeface="Palatino Linotype"/>
              </a:rPr>
              <a:t> </a:t>
            </a:r>
            <a:r>
              <a:rPr sz="2800" spc="-5" dirty="0">
                <a:solidFill>
                  <a:srgbClr val="336600"/>
                </a:solidFill>
                <a:latin typeface="Arial"/>
                <a:cs typeface="Arial"/>
              </a:rPr>
              <a:t>propagates </a:t>
            </a:r>
            <a:r>
              <a:rPr lang="en-US" sz="2800" spc="-5" dirty="0">
                <a:solidFill>
                  <a:srgbClr val="336600"/>
                </a:solidFill>
                <a:latin typeface="Arial"/>
                <a:cs typeface="Arial"/>
              </a:rPr>
              <a:t>through</a:t>
            </a:r>
            <a:r>
              <a:rPr sz="2800" spc="-5" dirty="0">
                <a:solidFill>
                  <a:srgbClr val="336600"/>
                </a:solidFill>
                <a:latin typeface="Arial"/>
                <a:cs typeface="Arial"/>
              </a:rPr>
              <a:t> </a:t>
            </a:r>
            <a:r>
              <a:rPr sz="2800" dirty="0">
                <a:solidFill>
                  <a:srgbClr val="336600"/>
                </a:solidFill>
                <a:latin typeface="Arial"/>
                <a:cs typeface="Arial"/>
              </a:rPr>
              <a:t>hidden </a:t>
            </a:r>
            <a:r>
              <a:rPr sz="2800" spc="-5" dirty="0">
                <a:solidFill>
                  <a:srgbClr val="336600"/>
                </a:solidFill>
                <a:latin typeface="Arial"/>
                <a:cs typeface="Arial"/>
              </a:rPr>
              <a:t>units </a:t>
            </a:r>
            <a:r>
              <a:rPr sz="2800" dirty="0">
                <a:solidFill>
                  <a:srgbClr val="336600"/>
                </a:solidFill>
                <a:latin typeface="Arial"/>
                <a:cs typeface="Arial"/>
              </a:rPr>
              <a:t>at each layer and  </a:t>
            </a:r>
            <a:r>
              <a:rPr sz="2800" spc="-5" dirty="0">
                <a:solidFill>
                  <a:srgbClr val="336600"/>
                </a:solidFill>
                <a:latin typeface="Arial"/>
                <a:cs typeface="Arial"/>
              </a:rPr>
              <a:t>finally</a:t>
            </a:r>
            <a:r>
              <a:rPr sz="2800" spc="5" dirty="0">
                <a:solidFill>
                  <a:srgbClr val="336600"/>
                </a:solidFill>
                <a:latin typeface="Arial"/>
                <a:cs typeface="Arial"/>
              </a:rPr>
              <a:t> </a:t>
            </a:r>
            <a:r>
              <a:rPr sz="2800" dirty="0">
                <a:solidFill>
                  <a:srgbClr val="336600"/>
                </a:solidFill>
                <a:latin typeface="Arial"/>
                <a:cs typeface="Arial"/>
              </a:rPr>
              <a:t>produces</a:t>
            </a:r>
            <a:r>
              <a:rPr lang="en-US" sz="2800" dirty="0">
                <a:solidFill>
                  <a:srgbClr val="336600"/>
                </a:solidFill>
                <a:latin typeface="Arial"/>
                <a:cs typeface="Arial"/>
              </a:rPr>
              <a:t> the output  </a:t>
            </a:r>
            <a:r>
              <a:rPr sz="2850" b="1" i="1" spc="-440" dirty="0">
                <a:latin typeface="Palatino Linotype"/>
                <a:cs typeface="Palatino Linotype"/>
              </a:rPr>
              <a:t>y</a:t>
            </a:r>
            <a:r>
              <a:rPr sz="4275" spc="-660" baseline="2923" dirty="0">
                <a:latin typeface="Calibri"/>
                <a:cs typeface="Calibri"/>
              </a:rPr>
              <a:t>ˆ</a:t>
            </a:r>
            <a:endParaRPr sz="4275" baseline="2923" dirty="0">
              <a:latin typeface="Calibri"/>
              <a:cs typeface="Calibri"/>
            </a:endParaRPr>
          </a:p>
          <a:p>
            <a:pPr marL="781050" lvl="1" indent="-286385">
              <a:lnSpc>
                <a:spcPct val="100000"/>
              </a:lnSpc>
              <a:spcBef>
                <a:spcPts val="705"/>
              </a:spcBef>
              <a:buChar char="–"/>
              <a:tabLst>
                <a:tab pos="781050" algn="l"/>
              </a:tabLst>
            </a:pPr>
            <a:r>
              <a:rPr sz="2800" spc="-5" dirty="0">
                <a:solidFill>
                  <a:srgbClr val="336600"/>
                </a:solidFill>
                <a:latin typeface="Arial"/>
                <a:cs typeface="Arial"/>
              </a:rPr>
              <a:t>This </a:t>
            </a:r>
            <a:r>
              <a:rPr sz="2800" dirty="0">
                <a:solidFill>
                  <a:srgbClr val="336600"/>
                </a:solidFill>
                <a:latin typeface="Arial"/>
                <a:cs typeface="Arial"/>
              </a:rPr>
              <a:t>is called </a:t>
            </a:r>
            <a:r>
              <a:rPr sz="2800" spc="-5" dirty="0">
                <a:solidFill>
                  <a:srgbClr val="336600"/>
                </a:solidFill>
                <a:latin typeface="Arial"/>
                <a:cs typeface="Arial"/>
              </a:rPr>
              <a:t>forward</a:t>
            </a:r>
            <a:r>
              <a:rPr sz="2800" spc="-10" dirty="0">
                <a:solidFill>
                  <a:srgbClr val="336600"/>
                </a:solidFill>
                <a:latin typeface="Arial"/>
                <a:cs typeface="Arial"/>
              </a:rPr>
              <a:t> </a:t>
            </a:r>
            <a:r>
              <a:rPr sz="2800" spc="-5" dirty="0">
                <a:solidFill>
                  <a:srgbClr val="336600"/>
                </a:solidFill>
                <a:latin typeface="Arial"/>
                <a:cs typeface="Arial"/>
              </a:rPr>
              <a:t>propagation</a:t>
            </a:r>
            <a:endParaRPr sz="2800" dirty="0">
              <a:latin typeface="Arial"/>
              <a:cs typeface="Arial"/>
            </a:endParaRPr>
          </a:p>
          <a:p>
            <a:pPr marL="381000" indent="-342900">
              <a:lnSpc>
                <a:spcPct val="100000"/>
              </a:lnSpc>
              <a:spcBef>
                <a:spcPts val="735"/>
              </a:spcBef>
              <a:buChar char="•"/>
              <a:tabLst>
                <a:tab pos="380365" algn="l"/>
                <a:tab pos="381000" algn="l"/>
              </a:tabLst>
            </a:pPr>
            <a:r>
              <a:rPr sz="3200" dirty="0">
                <a:solidFill>
                  <a:srgbClr val="3333CC"/>
                </a:solidFill>
                <a:latin typeface="Arial"/>
                <a:cs typeface="Arial"/>
              </a:rPr>
              <a:t>During </a:t>
            </a:r>
            <a:r>
              <a:rPr sz="3200" spc="-5" dirty="0">
                <a:solidFill>
                  <a:srgbClr val="3333CC"/>
                </a:solidFill>
                <a:latin typeface="Arial"/>
                <a:cs typeface="Arial"/>
              </a:rPr>
              <a:t>training </a:t>
            </a:r>
            <a:r>
              <a:rPr lang="en-US" sz="3200" spc="-5" dirty="0">
                <a:solidFill>
                  <a:srgbClr val="3333CC"/>
                </a:solidFill>
                <a:latin typeface="Arial"/>
                <a:cs typeface="Arial"/>
              </a:rPr>
              <a:t>as </a:t>
            </a:r>
            <a:r>
              <a:rPr sz="3200" spc="-5" dirty="0">
                <a:solidFill>
                  <a:srgbClr val="3333CC"/>
                </a:solidFill>
                <a:latin typeface="Arial"/>
                <a:cs typeface="Arial"/>
              </a:rPr>
              <a:t>quality </a:t>
            </a:r>
            <a:r>
              <a:rPr sz="3200" dirty="0">
                <a:solidFill>
                  <a:srgbClr val="3333CC"/>
                </a:solidFill>
                <a:latin typeface="Arial"/>
                <a:cs typeface="Arial"/>
              </a:rPr>
              <a:t>of result is</a:t>
            </a:r>
            <a:r>
              <a:rPr sz="3200" spc="5" dirty="0">
                <a:solidFill>
                  <a:srgbClr val="3333CC"/>
                </a:solidFill>
                <a:latin typeface="Arial"/>
                <a:cs typeface="Arial"/>
              </a:rPr>
              <a:t> </a:t>
            </a:r>
            <a:r>
              <a:rPr sz="3200" spc="-5" dirty="0">
                <a:solidFill>
                  <a:srgbClr val="3333CC"/>
                </a:solidFill>
                <a:latin typeface="Arial"/>
                <a:cs typeface="Arial"/>
              </a:rPr>
              <a:t>evaluated:</a:t>
            </a:r>
            <a:endParaRPr sz="3200" dirty="0">
              <a:latin typeface="Arial"/>
              <a:cs typeface="Arial"/>
            </a:endParaRPr>
          </a:p>
          <a:p>
            <a:pPr marL="781050" lvl="1" indent="-286385">
              <a:lnSpc>
                <a:spcPct val="100000"/>
              </a:lnSpc>
              <a:spcBef>
                <a:spcPts val="665"/>
              </a:spcBef>
              <a:buChar char="–"/>
              <a:tabLst>
                <a:tab pos="781050" algn="l"/>
              </a:tabLst>
            </a:pPr>
            <a:r>
              <a:rPr lang="en-US" sz="2800" spc="-5" dirty="0">
                <a:solidFill>
                  <a:srgbClr val="336600"/>
                </a:solidFill>
                <a:latin typeface="Arial"/>
                <a:cs typeface="Arial"/>
              </a:rPr>
              <a:t>F</a:t>
            </a:r>
            <a:r>
              <a:rPr sz="2800" spc="-5" dirty="0">
                <a:solidFill>
                  <a:srgbClr val="336600"/>
                </a:solidFill>
                <a:latin typeface="Arial"/>
                <a:cs typeface="Arial"/>
              </a:rPr>
              <a:t>orward propagation </a:t>
            </a:r>
            <a:r>
              <a:rPr sz="2800" dirty="0">
                <a:solidFill>
                  <a:srgbClr val="336600"/>
                </a:solidFill>
                <a:latin typeface="Arial"/>
                <a:cs typeface="Arial"/>
              </a:rPr>
              <a:t>can </a:t>
            </a:r>
            <a:r>
              <a:rPr sz="2800" spc="-5" dirty="0">
                <a:solidFill>
                  <a:srgbClr val="336600"/>
                </a:solidFill>
                <a:latin typeface="Arial"/>
                <a:cs typeface="Arial"/>
              </a:rPr>
              <a:t>continue</a:t>
            </a:r>
            <a:r>
              <a:rPr lang="en-US" sz="2800" dirty="0">
                <a:latin typeface="Arial"/>
                <a:cs typeface="Arial"/>
              </a:rPr>
              <a:t> </a:t>
            </a:r>
            <a:r>
              <a:rPr sz="2800" spc="-5" dirty="0">
                <a:solidFill>
                  <a:srgbClr val="336600"/>
                </a:solidFill>
                <a:latin typeface="Arial"/>
                <a:cs typeface="Arial"/>
              </a:rPr>
              <a:t>until </a:t>
            </a:r>
            <a:r>
              <a:rPr sz="2800" dirty="0">
                <a:solidFill>
                  <a:srgbClr val="336600"/>
                </a:solidFill>
                <a:latin typeface="Arial"/>
                <a:cs typeface="Arial"/>
              </a:rPr>
              <a:t>it produces </a:t>
            </a:r>
            <a:r>
              <a:rPr lang="en-US" sz="2800" dirty="0">
                <a:solidFill>
                  <a:srgbClr val="336600"/>
                </a:solidFill>
                <a:latin typeface="Arial"/>
                <a:cs typeface="Arial"/>
              </a:rPr>
              <a:t>a </a:t>
            </a:r>
            <a:r>
              <a:rPr sz="2800" dirty="0">
                <a:solidFill>
                  <a:srgbClr val="336600"/>
                </a:solidFill>
                <a:latin typeface="Arial"/>
                <a:cs typeface="Arial"/>
              </a:rPr>
              <a:t>scalar cost </a:t>
            </a:r>
            <a:r>
              <a:rPr sz="2400" i="1" dirty="0">
                <a:latin typeface="Times New Roman"/>
                <a:cs typeface="Times New Roman"/>
              </a:rPr>
              <a:t>J </a:t>
            </a:r>
            <a:r>
              <a:rPr sz="2400" dirty="0">
                <a:latin typeface="Times New Roman"/>
                <a:cs typeface="Times New Roman"/>
              </a:rPr>
              <a:t>(</a:t>
            </a:r>
            <a:r>
              <a:rPr sz="2400" b="1" dirty="0">
                <a:latin typeface="Times New Roman"/>
                <a:cs typeface="Times New Roman"/>
              </a:rPr>
              <a:t>θ</a:t>
            </a:r>
            <a:r>
              <a:rPr sz="2400" dirty="0">
                <a:latin typeface="Times New Roman"/>
                <a:cs typeface="Times New Roman"/>
              </a:rPr>
              <a:t>) </a:t>
            </a:r>
            <a:r>
              <a:rPr sz="2800" dirty="0">
                <a:solidFill>
                  <a:srgbClr val="336600"/>
                </a:solidFill>
                <a:latin typeface="Arial"/>
                <a:cs typeface="Arial"/>
              </a:rPr>
              <a:t>over </a:t>
            </a:r>
            <a:r>
              <a:rPr sz="2800" i="1" spc="200" dirty="0">
                <a:latin typeface="Cambria"/>
                <a:cs typeface="Cambria"/>
              </a:rPr>
              <a:t>N </a:t>
            </a:r>
            <a:r>
              <a:rPr sz="2800" spc="-5" dirty="0">
                <a:solidFill>
                  <a:srgbClr val="336600"/>
                </a:solidFill>
                <a:latin typeface="Arial"/>
                <a:cs typeface="Arial"/>
              </a:rPr>
              <a:t>training  </a:t>
            </a:r>
            <a:r>
              <a:rPr sz="2800" dirty="0">
                <a:solidFill>
                  <a:srgbClr val="336600"/>
                </a:solidFill>
                <a:latin typeface="Arial"/>
                <a:cs typeface="Arial"/>
              </a:rPr>
              <a:t>samples</a:t>
            </a:r>
            <a:r>
              <a:rPr sz="2800" spc="-10" dirty="0">
                <a:solidFill>
                  <a:srgbClr val="336600"/>
                </a:solidFill>
                <a:latin typeface="Arial"/>
                <a:cs typeface="Arial"/>
              </a:rPr>
              <a:t> </a:t>
            </a:r>
            <a:r>
              <a:rPr sz="2400" spc="60" dirty="0">
                <a:latin typeface="Cambria"/>
                <a:cs typeface="Cambria"/>
              </a:rPr>
              <a:t>(</a:t>
            </a:r>
            <a:r>
              <a:rPr sz="2400" b="1" i="1" spc="60" dirty="0">
                <a:latin typeface="Palatino Linotype"/>
                <a:cs typeface="Palatino Linotype"/>
              </a:rPr>
              <a:t>x</a:t>
            </a:r>
            <a:r>
              <a:rPr sz="2400" i="1" spc="89" baseline="-20833" dirty="0">
                <a:latin typeface="Cambria"/>
                <a:cs typeface="Cambria"/>
              </a:rPr>
              <a:t>n</a:t>
            </a:r>
            <a:r>
              <a:rPr sz="2400" spc="60" dirty="0">
                <a:latin typeface="Cambria"/>
                <a:cs typeface="Cambria"/>
              </a:rPr>
              <a:t>,</a:t>
            </a:r>
            <a:r>
              <a:rPr sz="2400" b="1" i="1" spc="60" dirty="0">
                <a:latin typeface="Palatino Linotype"/>
                <a:cs typeface="Palatino Linotype"/>
              </a:rPr>
              <a:t>y</a:t>
            </a:r>
            <a:r>
              <a:rPr sz="2400" i="1" spc="89" baseline="-20833" dirty="0">
                <a:latin typeface="Cambria"/>
                <a:cs typeface="Cambria"/>
              </a:rPr>
              <a:t>n</a:t>
            </a:r>
            <a:r>
              <a:rPr sz="2400" spc="60" dirty="0">
                <a:latin typeface="Cambria"/>
                <a:cs typeface="Cambria"/>
              </a:rPr>
              <a:t>)</a:t>
            </a:r>
            <a:endParaRPr sz="2400" dirty="0">
              <a:latin typeface="Cambria"/>
              <a:cs typeface="Cambria"/>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222" y="572654"/>
            <a:ext cx="8692515" cy="695960"/>
          </a:xfrm>
          <a:prstGeom prst="rect">
            <a:avLst/>
          </a:prstGeom>
        </p:spPr>
        <p:txBody>
          <a:bodyPr vert="horz" wrap="square" lIns="0" tIns="12700" rIns="0" bIns="0" rtlCol="0">
            <a:spAutoFit/>
          </a:bodyPr>
          <a:lstStyle/>
          <a:p>
            <a:pPr marL="12700">
              <a:lnSpc>
                <a:spcPct val="100000"/>
              </a:lnSpc>
              <a:spcBef>
                <a:spcPts val="100"/>
              </a:spcBef>
            </a:pPr>
            <a:r>
              <a:rPr spc="-5" dirty="0"/>
              <a:t>Equations for Forward</a:t>
            </a:r>
            <a:r>
              <a:rPr spc="25" dirty="0"/>
              <a:t> </a:t>
            </a:r>
            <a:r>
              <a:rPr spc="-5" dirty="0"/>
              <a:t>Propagation</a:t>
            </a:r>
          </a:p>
        </p:txBody>
      </p:sp>
      <p:sp>
        <p:nvSpPr>
          <p:cNvPr id="5" name="object 5"/>
          <p:cNvSpPr/>
          <p:nvPr/>
        </p:nvSpPr>
        <p:spPr>
          <a:xfrm>
            <a:off x="1231437" y="4082934"/>
            <a:ext cx="5410200" cy="1077595"/>
          </a:xfrm>
          <a:custGeom>
            <a:avLst/>
            <a:gdLst/>
            <a:ahLst/>
            <a:cxnLst/>
            <a:rect l="l" t="t" r="r" b="b"/>
            <a:pathLst>
              <a:path w="5410200" h="1077595">
                <a:moveTo>
                  <a:pt x="0" y="0"/>
                </a:moveTo>
                <a:lnTo>
                  <a:pt x="5410198" y="0"/>
                </a:lnTo>
                <a:lnTo>
                  <a:pt x="5410198" y="1077217"/>
                </a:lnTo>
                <a:lnTo>
                  <a:pt x="0" y="1077217"/>
                </a:lnTo>
                <a:lnTo>
                  <a:pt x="0" y="0"/>
                </a:lnTo>
                <a:close/>
              </a:path>
            </a:pathLst>
          </a:custGeom>
          <a:ln w="9524">
            <a:solidFill>
              <a:srgbClr val="000000"/>
            </a:solidFill>
          </a:ln>
        </p:spPr>
        <p:txBody>
          <a:bodyPr wrap="square" lIns="0" tIns="0" rIns="0" bIns="0" rtlCol="0"/>
          <a:lstStyle/>
          <a:p>
            <a:endParaRPr/>
          </a:p>
        </p:txBody>
      </p:sp>
      <p:sp>
        <p:nvSpPr>
          <p:cNvPr id="6" name="object 6"/>
          <p:cNvSpPr txBox="1"/>
          <p:nvPr/>
        </p:nvSpPr>
        <p:spPr>
          <a:xfrm>
            <a:off x="1297477" y="4115954"/>
            <a:ext cx="3912870" cy="751840"/>
          </a:xfrm>
          <a:prstGeom prst="rect">
            <a:avLst/>
          </a:prstGeom>
        </p:spPr>
        <p:txBody>
          <a:bodyPr vert="horz" wrap="square" lIns="0" tIns="12700" rIns="0" bIns="0" rtlCol="0">
            <a:spAutoFit/>
          </a:bodyPr>
          <a:lstStyle/>
          <a:p>
            <a:pPr marL="25400">
              <a:lnSpc>
                <a:spcPts val="1910"/>
              </a:lnSpc>
              <a:spcBef>
                <a:spcPts val="100"/>
              </a:spcBef>
            </a:pPr>
            <a:r>
              <a:rPr sz="1600" spc="-5" dirty="0">
                <a:solidFill>
                  <a:srgbClr val="660066"/>
                </a:solidFill>
                <a:latin typeface="Arial"/>
                <a:cs typeface="Arial"/>
              </a:rPr>
              <a:t>First </a:t>
            </a:r>
            <a:r>
              <a:rPr sz="1600" dirty="0">
                <a:solidFill>
                  <a:srgbClr val="660066"/>
                </a:solidFill>
                <a:latin typeface="Arial"/>
                <a:cs typeface="Arial"/>
              </a:rPr>
              <a:t>layer given by </a:t>
            </a:r>
            <a:r>
              <a:rPr sz="1600" b="1" i="1" spc="45" dirty="0">
                <a:latin typeface="Palatino Linotype"/>
                <a:cs typeface="Palatino Linotype"/>
              </a:rPr>
              <a:t>h</a:t>
            </a:r>
            <a:r>
              <a:rPr sz="1575" spc="67" baseline="26455" dirty="0">
                <a:latin typeface="Cambria"/>
                <a:cs typeface="Cambria"/>
              </a:rPr>
              <a:t>(1)</a:t>
            </a:r>
            <a:r>
              <a:rPr sz="1600" spc="45" dirty="0">
                <a:latin typeface="Cambria"/>
                <a:cs typeface="Cambria"/>
              </a:rPr>
              <a:t>=</a:t>
            </a:r>
            <a:r>
              <a:rPr sz="1600" i="1" spc="45" dirty="0">
                <a:latin typeface="Cambria"/>
                <a:cs typeface="Cambria"/>
              </a:rPr>
              <a:t>g</a:t>
            </a:r>
            <a:r>
              <a:rPr sz="1575" spc="67" baseline="26455" dirty="0">
                <a:latin typeface="Cambria"/>
                <a:cs typeface="Cambria"/>
              </a:rPr>
              <a:t>(1)</a:t>
            </a:r>
            <a:r>
              <a:rPr sz="1600" spc="45" dirty="0">
                <a:latin typeface="Cambria"/>
                <a:cs typeface="Cambria"/>
              </a:rPr>
              <a:t>(</a:t>
            </a:r>
            <a:r>
              <a:rPr sz="1600" b="1" i="1" spc="45" dirty="0">
                <a:latin typeface="Palatino Linotype"/>
                <a:cs typeface="Palatino Linotype"/>
              </a:rPr>
              <a:t>W</a:t>
            </a:r>
            <a:r>
              <a:rPr sz="1575" spc="67" baseline="26455" dirty="0">
                <a:latin typeface="Cambria"/>
                <a:cs typeface="Cambria"/>
              </a:rPr>
              <a:t>(1)T</a:t>
            </a:r>
            <a:r>
              <a:rPr sz="1600" b="1" i="1" spc="45" dirty="0">
                <a:latin typeface="Palatino Linotype"/>
                <a:cs typeface="Palatino Linotype"/>
              </a:rPr>
              <a:t>x  </a:t>
            </a:r>
            <a:r>
              <a:rPr sz="1600" spc="355" dirty="0">
                <a:latin typeface="Cambria"/>
                <a:cs typeface="Cambria"/>
              </a:rPr>
              <a:t>+</a:t>
            </a:r>
            <a:r>
              <a:rPr sz="1600" spc="-85" dirty="0">
                <a:latin typeface="Cambria"/>
                <a:cs typeface="Cambria"/>
              </a:rPr>
              <a:t> </a:t>
            </a:r>
            <a:r>
              <a:rPr sz="1600" b="1" i="1" spc="-5" dirty="0">
                <a:latin typeface="Palatino Linotype"/>
                <a:cs typeface="Palatino Linotype"/>
              </a:rPr>
              <a:t>b</a:t>
            </a:r>
            <a:r>
              <a:rPr sz="1575" spc="-7" baseline="26455" dirty="0">
                <a:latin typeface="Cambria"/>
                <a:cs typeface="Cambria"/>
              </a:rPr>
              <a:t>(1)</a:t>
            </a:r>
            <a:r>
              <a:rPr sz="1600" spc="-5" dirty="0">
                <a:latin typeface="Cambria"/>
                <a:cs typeface="Cambria"/>
              </a:rPr>
              <a:t>)</a:t>
            </a:r>
            <a:endParaRPr sz="1600">
              <a:latin typeface="Cambria"/>
              <a:cs typeface="Cambria"/>
            </a:endParaRPr>
          </a:p>
          <a:p>
            <a:pPr marL="25400">
              <a:lnSpc>
                <a:spcPts val="1900"/>
              </a:lnSpc>
            </a:pPr>
            <a:r>
              <a:rPr sz="1600" dirty="0">
                <a:solidFill>
                  <a:srgbClr val="660066"/>
                </a:solidFill>
                <a:latin typeface="Arial"/>
                <a:cs typeface="Arial"/>
              </a:rPr>
              <a:t>Second layer is  </a:t>
            </a:r>
            <a:r>
              <a:rPr sz="1600" b="1" i="1" spc="75" dirty="0">
                <a:latin typeface="Palatino Linotype"/>
                <a:cs typeface="Palatino Linotype"/>
              </a:rPr>
              <a:t>h</a:t>
            </a:r>
            <a:r>
              <a:rPr sz="1575" spc="112" baseline="26455" dirty="0">
                <a:latin typeface="Cambria"/>
                <a:cs typeface="Cambria"/>
              </a:rPr>
              <a:t>(2)</a:t>
            </a:r>
            <a:r>
              <a:rPr sz="1600" spc="75" dirty="0">
                <a:latin typeface="Cambria"/>
                <a:cs typeface="Cambria"/>
              </a:rPr>
              <a:t>=</a:t>
            </a:r>
            <a:r>
              <a:rPr sz="1600" i="1" spc="75" dirty="0">
                <a:latin typeface="Cambria"/>
                <a:cs typeface="Cambria"/>
              </a:rPr>
              <a:t>g</a:t>
            </a:r>
            <a:r>
              <a:rPr sz="1575" spc="112" baseline="26455" dirty="0">
                <a:latin typeface="Cambria"/>
                <a:cs typeface="Cambria"/>
              </a:rPr>
              <a:t>(2)</a:t>
            </a:r>
            <a:r>
              <a:rPr sz="1600" spc="75" dirty="0">
                <a:latin typeface="Cambria"/>
                <a:cs typeface="Cambria"/>
              </a:rPr>
              <a:t>(</a:t>
            </a:r>
            <a:r>
              <a:rPr sz="1600" b="1" i="1" spc="75" dirty="0">
                <a:latin typeface="Palatino Linotype"/>
                <a:cs typeface="Palatino Linotype"/>
              </a:rPr>
              <a:t>W</a:t>
            </a:r>
            <a:r>
              <a:rPr sz="1575" spc="112" baseline="26455" dirty="0">
                <a:latin typeface="Cambria"/>
                <a:cs typeface="Cambria"/>
              </a:rPr>
              <a:t>(2)T</a:t>
            </a:r>
            <a:r>
              <a:rPr sz="1600" b="1" i="1" spc="75" dirty="0">
                <a:latin typeface="Palatino Linotype"/>
                <a:cs typeface="Palatino Linotype"/>
              </a:rPr>
              <a:t>h</a:t>
            </a:r>
            <a:r>
              <a:rPr sz="1575" b="1" i="1" spc="112" baseline="26455" dirty="0">
                <a:latin typeface="Palatino Linotype"/>
                <a:cs typeface="Palatino Linotype"/>
              </a:rPr>
              <a:t>(2)</a:t>
            </a:r>
            <a:r>
              <a:rPr sz="1600" spc="75" dirty="0">
                <a:latin typeface="Cambria"/>
                <a:cs typeface="Cambria"/>
              </a:rPr>
              <a:t>+</a:t>
            </a:r>
            <a:r>
              <a:rPr sz="1600" spc="80" dirty="0">
                <a:latin typeface="Cambria"/>
                <a:cs typeface="Cambria"/>
              </a:rPr>
              <a:t> </a:t>
            </a:r>
            <a:r>
              <a:rPr sz="1600" b="1" i="1" spc="-5" dirty="0">
                <a:latin typeface="Palatino Linotype"/>
                <a:cs typeface="Palatino Linotype"/>
              </a:rPr>
              <a:t>b</a:t>
            </a:r>
            <a:r>
              <a:rPr sz="1575" spc="-7" baseline="26455" dirty="0">
                <a:latin typeface="Cambria"/>
                <a:cs typeface="Cambria"/>
              </a:rPr>
              <a:t>(2)</a:t>
            </a:r>
            <a:r>
              <a:rPr sz="1600" spc="-5" dirty="0">
                <a:latin typeface="Cambria"/>
                <a:cs typeface="Cambria"/>
              </a:rPr>
              <a:t>)</a:t>
            </a:r>
            <a:r>
              <a:rPr sz="1600" spc="-5" dirty="0">
                <a:latin typeface="Times New Roman"/>
                <a:cs typeface="Times New Roman"/>
              </a:rPr>
              <a:t>,</a:t>
            </a:r>
            <a:endParaRPr sz="1600">
              <a:latin typeface="Times New Roman"/>
              <a:cs typeface="Times New Roman"/>
            </a:endParaRPr>
          </a:p>
          <a:p>
            <a:pPr marL="25400">
              <a:lnSpc>
                <a:spcPts val="1910"/>
              </a:lnSpc>
            </a:pPr>
            <a:r>
              <a:rPr sz="1600" dirty="0">
                <a:latin typeface="Times New Roman"/>
                <a:cs typeface="Times New Roman"/>
              </a:rPr>
              <a:t>…..</a:t>
            </a:r>
            <a:endParaRPr sz="1600">
              <a:latin typeface="Times New Roman"/>
              <a:cs typeface="Times New Roman"/>
            </a:endParaRPr>
          </a:p>
        </p:txBody>
      </p:sp>
      <p:sp>
        <p:nvSpPr>
          <p:cNvPr id="7" name="object 7"/>
          <p:cNvSpPr txBox="1"/>
          <p:nvPr/>
        </p:nvSpPr>
        <p:spPr>
          <a:xfrm>
            <a:off x="1322877" y="4839854"/>
            <a:ext cx="1278255" cy="269240"/>
          </a:xfrm>
          <a:prstGeom prst="rect">
            <a:avLst/>
          </a:prstGeom>
        </p:spPr>
        <p:txBody>
          <a:bodyPr vert="horz" wrap="square" lIns="0" tIns="12700" rIns="0" bIns="0" rtlCol="0">
            <a:spAutoFit/>
          </a:bodyPr>
          <a:lstStyle/>
          <a:p>
            <a:pPr>
              <a:lnSpc>
                <a:spcPct val="100000"/>
              </a:lnSpc>
              <a:spcBef>
                <a:spcPts val="100"/>
              </a:spcBef>
            </a:pPr>
            <a:r>
              <a:rPr sz="1600" spc="-5" dirty="0">
                <a:solidFill>
                  <a:srgbClr val="660066"/>
                </a:solidFill>
                <a:latin typeface="Arial"/>
                <a:cs typeface="Arial"/>
              </a:rPr>
              <a:t>Final output</a:t>
            </a:r>
            <a:r>
              <a:rPr sz="1600" spc="-50" dirty="0">
                <a:solidFill>
                  <a:srgbClr val="660066"/>
                </a:solidFill>
                <a:latin typeface="Arial"/>
                <a:cs typeface="Arial"/>
              </a:rPr>
              <a:t> </a:t>
            </a:r>
            <a:r>
              <a:rPr sz="1600" dirty="0">
                <a:solidFill>
                  <a:srgbClr val="660066"/>
                </a:solidFill>
                <a:latin typeface="Arial"/>
                <a:cs typeface="Arial"/>
              </a:rPr>
              <a:t>is</a:t>
            </a:r>
            <a:endParaRPr sz="1600">
              <a:latin typeface="Arial"/>
              <a:cs typeface="Arial"/>
            </a:endParaRPr>
          </a:p>
        </p:txBody>
      </p:sp>
      <p:sp>
        <p:nvSpPr>
          <p:cNvPr id="8" name="object 8"/>
          <p:cNvSpPr txBox="1"/>
          <p:nvPr/>
        </p:nvSpPr>
        <p:spPr>
          <a:xfrm>
            <a:off x="3208948" y="4778894"/>
            <a:ext cx="1993264" cy="269240"/>
          </a:xfrm>
          <a:prstGeom prst="rect">
            <a:avLst/>
          </a:prstGeom>
        </p:spPr>
        <p:txBody>
          <a:bodyPr vert="horz" wrap="square" lIns="0" tIns="12700" rIns="0" bIns="0" rtlCol="0">
            <a:spAutoFit/>
          </a:bodyPr>
          <a:lstStyle/>
          <a:p>
            <a:pPr marL="25400">
              <a:lnSpc>
                <a:spcPct val="100000"/>
              </a:lnSpc>
              <a:spcBef>
                <a:spcPts val="100"/>
              </a:spcBef>
            </a:pPr>
            <a:r>
              <a:rPr sz="2400" spc="135" baseline="-17361" dirty="0">
                <a:latin typeface="Cambria"/>
                <a:cs typeface="Cambria"/>
              </a:rPr>
              <a:t>=</a:t>
            </a:r>
            <a:r>
              <a:rPr sz="2400" i="1" spc="135" baseline="-17361" dirty="0">
                <a:latin typeface="Cambria"/>
                <a:cs typeface="Cambria"/>
              </a:rPr>
              <a:t>g</a:t>
            </a:r>
            <a:r>
              <a:rPr sz="1050" spc="90" dirty="0">
                <a:latin typeface="Cambria"/>
                <a:cs typeface="Cambria"/>
              </a:rPr>
              <a:t>(</a:t>
            </a:r>
            <a:r>
              <a:rPr sz="1050" i="1" spc="90" dirty="0">
                <a:latin typeface="Cambria"/>
                <a:cs typeface="Cambria"/>
              </a:rPr>
              <a:t>d</a:t>
            </a:r>
            <a:r>
              <a:rPr sz="1050" spc="90" dirty="0">
                <a:latin typeface="Cambria"/>
                <a:cs typeface="Cambria"/>
              </a:rPr>
              <a:t>)</a:t>
            </a:r>
            <a:r>
              <a:rPr sz="2400" spc="135" baseline="-17361" dirty="0">
                <a:latin typeface="Cambria"/>
                <a:cs typeface="Cambria"/>
              </a:rPr>
              <a:t>(</a:t>
            </a:r>
            <a:r>
              <a:rPr sz="2400" b="1" i="1" spc="135" baseline="-17361" dirty="0">
                <a:latin typeface="Palatino Linotype"/>
                <a:cs typeface="Palatino Linotype"/>
              </a:rPr>
              <a:t>W</a:t>
            </a:r>
            <a:r>
              <a:rPr sz="1050" spc="90" dirty="0">
                <a:latin typeface="Cambria"/>
                <a:cs typeface="Cambria"/>
              </a:rPr>
              <a:t>(</a:t>
            </a:r>
            <a:r>
              <a:rPr sz="1050" i="1" spc="90" dirty="0">
                <a:latin typeface="Cambria"/>
                <a:cs typeface="Cambria"/>
              </a:rPr>
              <a:t>d</a:t>
            </a:r>
            <a:r>
              <a:rPr sz="1050" spc="90" dirty="0">
                <a:latin typeface="Cambria"/>
                <a:cs typeface="Cambria"/>
              </a:rPr>
              <a:t>)T</a:t>
            </a:r>
            <a:r>
              <a:rPr sz="2400" b="1" i="1" spc="135" baseline="-17361" dirty="0">
                <a:latin typeface="Palatino Linotype"/>
                <a:cs typeface="Palatino Linotype"/>
              </a:rPr>
              <a:t>h</a:t>
            </a:r>
            <a:r>
              <a:rPr sz="1050" b="1" i="1" spc="90" dirty="0">
                <a:latin typeface="Palatino Linotype"/>
                <a:cs typeface="Palatino Linotype"/>
              </a:rPr>
              <a:t>(d)</a:t>
            </a:r>
            <a:r>
              <a:rPr sz="2400" spc="135" baseline="-17361" dirty="0">
                <a:latin typeface="Cambria"/>
                <a:cs typeface="Cambria"/>
              </a:rPr>
              <a:t>+</a:t>
            </a:r>
            <a:r>
              <a:rPr sz="2400" spc="217" baseline="-17361" dirty="0">
                <a:latin typeface="Cambria"/>
                <a:cs typeface="Cambria"/>
              </a:rPr>
              <a:t> </a:t>
            </a:r>
            <a:r>
              <a:rPr sz="2400" b="1" i="1" spc="7" baseline="-17361" dirty="0">
                <a:latin typeface="Palatino Linotype"/>
                <a:cs typeface="Palatino Linotype"/>
              </a:rPr>
              <a:t>b</a:t>
            </a:r>
            <a:r>
              <a:rPr sz="1050" spc="5" dirty="0">
                <a:latin typeface="Cambria"/>
                <a:cs typeface="Cambria"/>
              </a:rPr>
              <a:t>(</a:t>
            </a:r>
            <a:r>
              <a:rPr sz="1050" i="1" spc="5" dirty="0">
                <a:latin typeface="Cambria"/>
                <a:cs typeface="Cambria"/>
              </a:rPr>
              <a:t>d</a:t>
            </a:r>
            <a:r>
              <a:rPr sz="1050" spc="5" dirty="0">
                <a:latin typeface="Cambria"/>
                <a:cs typeface="Cambria"/>
              </a:rPr>
              <a:t>)</a:t>
            </a:r>
            <a:r>
              <a:rPr sz="2400" spc="7" baseline="-17361" dirty="0">
                <a:latin typeface="Cambria"/>
                <a:cs typeface="Cambria"/>
              </a:rPr>
              <a:t>)</a:t>
            </a:r>
            <a:endParaRPr sz="2400" baseline="-17361">
              <a:latin typeface="Cambria"/>
              <a:cs typeface="Cambria"/>
            </a:endParaRPr>
          </a:p>
        </p:txBody>
      </p:sp>
      <p:sp>
        <p:nvSpPr>
          <p:cNvPr id="9" name="object 9"/>
          <p:cNvSpPr/>
          <p:nvPr/>
        </p:nvSpPr>
        <p:spPr>
          <a:xfrm>
            <a:off x="1231438" y="1339735"/>
            <a:ext cx="3727381" cy="1828798"/>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226675" y="1334973"/>
            <a:ext cx="3736975" cy="1838325"/>
          </a:xfrm>
          <a:custGeom>
            <a:avLst/>
            <a:gdLst/>
            <a:ahLst/>
            <a:cxnLst/>
            <a:rect l="l" t="t" r="r" b="b"/>
            <a:pathLst>
              <a:path w="3736975" h="1838325">
                <a:moveTo>
                  <a:pt x="0" y="0"/>
                </a:moveTo>
                <a:lnTo>
                  <a:pt x="3736974" y="0"/>
                </a:lnTo>
                <a:lnTo>
                  <a:pt x="3736974" y="1838324"/>
                </a:lnTo>
                <a:lnTo>
                  <a:pt x="0" y="1838324"/>
                </a:lnTo>
                <a:lnTo>
                  <a:pt x="0" y="0"/>
                </a:lnTo>
                <a:close/>
              </a:path>
            </a:pathLst>
          </a:custGeom>
          <a:ln w="9524">
            <a:solidFill>
              <a:srgbClr val="000000"/>
            </a:solidFill>
          </a:ln>
        </p:spPr>
        <p:txBody>
          <a:bodyPr wrap="square" lIns="0" tIns="0" rIns="0" bIns="0" rtlCol="0"/>
          <a:lstStyle/>
          <a:p>
            <a:endParaRPr/>
          </a:p>
        </p:txBody>
      </p:sp>
      <p:sp>
        <p:nvSpPr>
          <p:cNvPr id="11" name="object 11"/>
          <p:cNvSpPr txBox="1"/>
          <p:nvPr/>
        </p:nvSpPr>
        <p:spPr>
          <a:xfrm>
            <a:off x="1310177" y="3582554"/>
            <a:ext cx="330771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33CC"/>
                </a:solidFill>
                <a:latin typeface="Arial"/>
                <a:cs typeface="Arial"/>
              </a:rPr>
              <a:t>Producing an</a:t>
            </a:r>
            <a:r>
              <a:rPr sz="2800" spc="-70" dirty="0">
                <a:solidFill>
                  <a:srgbClr val="3333CC"/>
                </a:solidFill>
                <a:latin typeface="Arial"/>
                <a:cs typeface="Arial"/>
              </a:rPr>
              <a:t> </a:t>
            </a:r>
            <a:r>
              <a:rPr sz="2800" spc="-5" dirty="0">
                <a:solidFill>
                  <a:srgbClr val="3333CC"/>
                </a:solidFill>
                <a:latin typeface="Arial"/>
                <a:cs typeface="Arial"/>
              </a:rPr>
              <a:t>output:</a:t>
            </a:r>
            <a:endParaRPr sz="2800">
              <a:latin typeface="Arial"/>
              <a:cs typeface="Arial"/>
            </a:endParaRPr>
          </a:p>
        </p:txBody>
      </p:sp>
      <p:sp>
        <p:nvSpPr>
          <p:cNvPr id="12" name="object 12"/>
          <p:cNvSpPr txBox="1"/>
          <p:nvPr/>
        </p:nvSpPr>
        <p:spPr>
          <a:xfrm>
            <a:off x="2854497" y="4733174"/>
            <a:ext cx="187960" cy="354965"/>
          </a:xfrm>
          <a:prstGeom prst="rect">
            <a:avLst/>
          </a:prstGeom>
        </p:spPr>
        <p:txBody>
          <a:bodyPr vert="horz" wrap="square" lIns="0" tIns="13970" rIns="0" bIns="0" rtlCol="0">
            <a:spAutoFit/>
          </a:bodyPr>
          <a:lstStyle/>
          <a:p>
            <a:pPr>
              <a:lnSpc>
                <a:spcPct val="100000"/>
              </a:lnSpc>
              <a:spcBef>
                <a:spcPts val="110"/>
              </a:spcBef>
            </a:pPr>
            <a:r>
              <a:rPr sz="2150" b="1" i="1" spc="-905" dirty="0">
                <a:latin typeface="Palatino Linotype"/>
                <a:cs typeface="Palatino Linotype"/>
              </a:rPr>
              <a:t>y</a:t>
            </a:r>
            <a:r>
              <a:rPr sz="3225" spc="345" baseline="2583" dirty="0">
                <a:latin typeface="Calibri"/>
                <a:cs typeface="Calibri"/>
              </a:rPr>
              <a:t>ˆ</a:t>
            </a:r>
            <a:endParaRPr sz="3225" baseline="2583">
              <a:latin typeface="Calibri"/>
              <a:cs typeface="Calibri"/>
            </a:endParaRPr>
          </a:p>
        </p:txBody>
      </p:sp>
      <p:sp>
        <p:nvSpPr>
          <p:cNvPr id="41" name="object 41"/>
          <p:cNvSpPr txBox="1"/>
          <p:nvPr/>
        </p:nvSpPr>
        <p:spPr>
          <a:xfrm>
            <a:off x="1310177" y="5182754"/>
            <a:ext cx="611505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33CC"/>
                </a:solidFill>
                <a:latin typeface="Arial"/>
                <a:cs typeface="Arial"/>
              </a:rPr>
              <a:t>During </a:t>
            </a:r>
            <a:r>
              <a:rPr sz="2800" spc="-5" dirty="0">
                <a:solidFill>
                  <a:srgbClr val="3333CC"/>
                </a:solidFill>
                <a:latin typeface="Arial"/>
                <a:cs typeface="Arial"/>
              </a:rPr>
              <a:t>training, </a:t>
            </a:r>
            <a:r>
              <a:rPr sz="2800" dirty="0">
                <a:solidFill>
                  <a:srgbClr val="3333CC"/>
                </a:solidFill>
                <a:latin typeface="Arial"/>
                <a:cs typeface="Arial"/>
              </a:rPr>
              <a:t>cost over </a:t>
            </a:r>
            <a:r>
              <a:rPr sz="2800" i="1" spc="75" dirty="0">
                <a:latin typeface="Cambria"/>
                <a:cs typeface="Cambria"/>
              </a:rPr>
              <a:t>n</a:t>
            </a:r>
            <a:r>
              <a:rPr sz="2800" i="1" spc="90" dirty="0">
                <a:latin typeface="Cambria"/>
                <a:cs typeface="Cambria"/>
              </a:rPr>
              <a:t> </a:t>
            </a:r>
            <a:r>
              <a:rPr sz="2800" dirty="0">
                <a:solidFill>
                  <a:srgbClr val="3333CC"/>
                </a:solidFill>
                <a:latin typeface="Arial"/>
                <a:cs typeface="Arial"/>
              </a:rPr>
              <a:t>exemplars:</a:t>
            </a:r>
            <a:endParaRPr sz="2800">
              <a:latin typeface="Arial"/>
              <a:cs typeface="Arial"/>
            </a:endParaRPr>
          </a:p>
        </p:txBody>
      </p:sp>
      <p:pic>
        <p:nvPicPr>
          <p:cNvPr id="43" name="Picture 42">
            <a:extLst>
              <a:ext uri="{FF2B5EF4-FFF2-40B4-BE49-F238E27FC236}">
                <a16:creationId xmlns:a16="http://schemas.microsoft.com/office/drawing/2014/main" id="{108AD801-AD61-3848-A7FF-362A23EF7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0" y="5672950"/>
            <a:ext cx="5106670" cy="2023793"/>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005822" y="895944"/>
            <a:ext cx="8686800" cy="821690"/>
          </a:xfrm>
          <a:custGeom>
            <a:avLst/>
            <a:gdLst/>
            <a:ahLst/>
            <a:cxnLst/>
            <a:rect l="l" t="t" r="r" b="b"/>
            <a:pathLst>
              <a:path w="8686800" h="821690">
                <a:moveTo>
                  <a:pt x="0" y="821266"/>
                </a:moveTo>
                <a:lnTo>
                  <a:pt x="8686798" y="821266"/>
                </a:lnTo>
                <a:lnTo>
                  <a:pt x="8686798" y="0"/>
                </a:lnTo>
                <a:lnTo>
                  <a:pt x="0" y="0"/>
                </a:lnTo>
                <a:lnTo>
                  <a:pt x="0" y="821266"/>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857357" y="564188"/>
            <a:ext cx="6983730" cy="695960"/>
          </a:xfrm>
          <a:prstGeom prst="rect">
            <a:avLst/>
          </a:prstGeom>
        </p:spPr>
        <p:txBody>
          <a:bodyPr vert="horz" wrap="square" lIns="0" tIns="12700" rIns="0" bIns="0" rtlCol="0">
            <a:spAutoFit/>
          </a:bodyPr>
          <a:lstStyle/>
          <a:p>
            <a:pPr marL="12700">
              <a:lnSpc>
                <a:spcPct val="100000"/>
              </a:lnSpc>
              <a:spcBef>
                <a:spcPts val="100"/>
              </a:spcBef>
              <a:tabLst>
                <a:tab pos="4610100" algn="l"/>
              </a:tabLst>
            </a:pPr>
            <a:r>
              <a:rPr spc="-5" dirty="0"/>
              <a:t>Back-Propagation	Algorithm</a:t>
            </a:r>
          </a:p>
        </p:txBody>
      </p:sp>
      <p:sp>
        <p:nvSpPr>
          <p:cNvPr id="5" name="object 5"/>
          <p:cNvSpPr txBox="1"/>
          <p:nvPr/>
        </p:nvSpPr>
        <p:spPr>
          <a:xfrm>
            <a:off x="852978" y="1357224"/>
            <a:ext cx="8795385" cy="461835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spc="-5" dirty="0">
                <a:solidFill>
                  <a:srgbClr val="3333CC"/>
                </a:solidFill>
                <a:latin typeface="Arial"/>
                <a:cs typeface="Arial"/>
              </a:rPr>
              <a:t>Often </a:t>
            </a:r>
            <a:r>
              <a:rPr sz="3200" dirty="0">
                <a:solidFill>
                  <a:srgbClr val="3333CC"/>
                </a:solidFill>
                <a:latin typeface="Arial"/>
                <a:cs typeface="Arial"/>
              </a:rPr>
              <a:t>simply called</a:t>
            </a:r>
            <a:r>
              <a:rPr sz="3200" spc="-15" dirty="0">
                <a:solidFill>
                  <a:srgbClr val="3333CC"/>
                </a:solidFill>
                <a:latin typeface="Arial"/>
                <a:cs typeface="Arial"/>
              </a:rPr>
              <a:t> </a:t>
            </a:r>
            <a:r>
              <a:rPr sz="3200" i="1" dirty="0">
                <a:solidFill>
                  <a:srgbClr val="3333CC"/>
                </a:solidFill>
                <a:latin typeface="Arial"/>
                <a:cs typeface="Arial"/>
              </a:rPr>
              <a:t>backprop</a:t>
            </a:r>
            <a:endParaRPr sz="3200" dirty="0">
              <a:latin typeface="Arial"/>
              <a:cs typeface="Arial"/>
            </a:endParaRPr>
          </a:p>
          <a:p>
            <a:pPr marL="748665" marR="1015365" lvl="1" indent="-279400">
              <a:lnSpc>
                <a:spcPts val="3329"/>
              </a:lnSpc>
              <a:spcBef>
                <a:spcPts val="770"/>
              </a:spcBef>
              <a:buChar char="–"/>
              <a:tabLst>
                <a:tab pos="755650" algn="l"/>
              </a:tabLst>
            </a:pPr>
            <a:r>
              <a:rPr sz="2800" dirty="0">
                <a:solidFill>
                  <a:srgbClr val="336600"/>
                </a:solidFill>
                <a:latin typeface="Arial"/>
                <a:cs typeface="Arial"/>
              </a:rPr>
              <a:t>Allows </a:t>
            </a:r>
            <a:r>
              <a:rPr sz="2800" spc="-5" dirty="0">
                <a:solidFill>
                  <a:srgbClr val="336600"/>
                </a:solidFill>
                <a:latin typeface="Arial"/>
                <a:cs typeface="Arial"/>
              </a:rPr>
              <a:t>information from the </a:t>
            </a:r>
            <a:r>
              <a:rPr sz="2800" dirty="0">
                <a:solidFill>
                  <a:srgbClr val="336600"/>
                </a:solidFill>
                <a:latin typeface="Arial"/>
                <a:cs typeface="Arial"/>
              </a:rPr>
              <a:t>cost </a:t>
            </a:r>
            <a:r>
              <a:rPr sz="2800" spc="-5" dirty="0">
                <a:solidFill>
                  <a:srgbClr val="336600"/>
                </a:solidFill>
                <a:latin typeface="Arial"/>
                <a:cs typeface="Arial"/>
              </a:rPr>
              <a:t>to flow </a:t>
            </a:r>
            <a:r>
              <a:rPr sz="2800" dirty="0">
                <a:solidFill>
                  <a:srgbClr val="336600"/>
                </a:solidFill>
                <a:latin typeface="Arial"/>
                <a:cs typeface="Arial"/>
              </a:rPr>
              <a:t>back  </a:t>
            </a:r>
            <a:r>
              <a:rPr sz="2800" spc="-5" dirty="0">
                <a:solidFill>
                  <a:srgbClr val="336600"/>
                </a:solidFill>
                <a:latin typeface="Arial"/>
                <a:cs typeface="Arial"/>
              </a:rPr>
              <a:t>through network to compute</a:t>
            </a:r>
            <a:r>
              <a:rPr lang="en-US" sz="2800" spc="-5" dirty="0">
                <a:solidFill>
                  <a:srgbClr val="336600"/>
                </a:solidFill>
                <a:latin typeface="Arial"/>
                <a:cs typeface="Arial"/>
              </a:rPr>
              <a:t> the</a:t>
            </a:r>
            <a:r>
              <a:rPr sz="2800" spc="5" dirty="0">
                <a:solidFill>
                  <a:srgbClr val="336600"/>
                </a:solidFill>
                <a:latin typeface="Arial"/>
                <a:cs typeface="Arial"/>
              </a:rPr>
              <a:t> </a:t>
            </a:r>
            <a:r>
              <a:rPr sz="2800" dirty="0">
                <a:solidFill>
                  <a:srgbClr val="336600"/>
                </a:solidFill>
                <a:latin typeface="Arial"/>
                <a:cs typeface="Arial"/>
              </a:rPr>
              <a:t>gradient</a:t>
            </a:r>
            <a:endParaRPr sz="2800" dirty="0">
              <a:latin typeface="Arial"/>
              <a:cs typeface="Arial"/>
            </a:endParaRPr>
          </a:p>
          <a:p>
            <a:pPr marL="355600" marR="1315720" indent="-342900">
              <a:lnSpc>
                <a:spcPct val="100000"/>
              </a:lnSpc>
              <a:spcBef>
                <a:spcPts val="700"/>
              </a:spcBef>
              <a:buChar char="•"/>
              <a:tabLst>
                <a:tab pos="354965" algn="l"/>
                <a:tab pos="355600" algn="l"/>
              </a:tabLst>
            </a:pPr>
            <a:r>
              <a:rPr sz="3200" spc="-5" dirty="0">
                <a:solidFill>
                  <a:srgbClr val="3333CC"/>
                </a:solidFill>
                <a:latin typeface="Arial"/>
                <a:cs typeface="Arial"/>
              </a:rPr>
              <a:t>Computing </a:t>
            </a:r>
            <a:r>
              <a:rPr lang="en-US" sz="3200" spc="-5" dirty="0">
                <a:solidFill>
                  <a:srgbClr val="3333CC"/>
                </a:solidFill>
                <a:latin typeface="Arial"/>
                <a:cs typeface="Arial"/>
              </a:rPr>
              <a:t>an </a:t>
            </a:r>
            <a:r>
              <a:rPr sz="3200" spc="-5" dirty="0">
                <a:solidFill>
                  <a:srgbClr val="3333CC"/>
                </a:solidFill>
                <a:latin typeface="Arial"/>
                <a:cs typeface="Arial"/>
              </a:rPr>
              <a:t>analytical </a:t>
            </a:r>
            <a:r>
              <a:rPr sz="3200" dirty="0">
                <a:solidFill>
                  <a:srgbClr val="3333CC"/>
                </a:solidFill>
                <a:latin typeface="Arial"/>
                <a:cs typeface="Arial"/>
              </a:rPr>
              <a:t>expression </a:t>
            </a:r>
            <a:r>
              <a:rPr sz="3200" spc="-5" dirty="0">
                <a:solidFill>
                  <a:srgbClr val="3333CC"/>
                </a:solidFill>
                <a:latin typeface="Arial"/>
                <a:cs typeface="Arial"/>
              </a:rPr>
              <a:t>for the </a:t>
            </a:r>
            <a:r>
              <a:rPr sz="3200" dirty="0">
                <a:solidFill>
                  <a:srgbClr val="3333CC"/>
                </a:solidFill>
                <a:latin typeface="Arial"/>
                <a:cs typeface="Arial"/>
              </a:rPr>
              <a:t>gradient is</a:t>
            </a:r>
            <a:r>
              <a:rPr sz="3200" spc="-15" dirty="0">
                <a:solidFill>
                  <a:srgbClr val="3333CC"/>
                </a:solidFill>
                <a:latin typeface="Arial"/>
                <a:cs typeface="Arial"/>
              </a:rPr>
              <a:t> </a:t>
            </a:r>
            <a:r>
              <a:rPr sz="3200" spc="-5" dirty="0">
                <a:solidFill>
                  <a:srgbClr val="3333CC"/>
                </a:solidFill>
                <a:latin typeface="Arial"/>
                <a:cs typeface="Arial"/>
              </a:rPr>
              <a:t>straightforward</a:t>
            </a:r>
            <a:endParaRPr sz="3200" dirty="0">
              <a:latin typeface="Arial"/>
              <a:cs typeface="Arial"/>
            </a:endParaRPr>
          </a:p>
          <a:p>
            <a:pPr marL="748665" marR="1547495" lvl="1" indent="-279400">
              <a:lnSpc>
                <a:spcPct val="102000"/>
              </a:lnSpc>
              <a:spcBef>
                <a:spcPts val="555"/>
              </a:spcBef>
              <a:buChar char="–"/>
              <a:tabLst>
                <a:tab pos="755650" algn="l"/>
              </a:tabLst>
            </a:pPr>
            <a:r>
              <a:rPr lang="en-US" sz="2800" dirty="0">
                <a:solidFill>
                  <a:srgbClr val="336600"/>
                </a:solidFill>
                <a:latin typeface="Arial"/>
                <a:cs typeface="Arial"/>
              </a:rPr>
              <a:t>N</a:t>
            </a:r>
            <a:r>
              <a:rPr sz="2800" dirty="0">
                <a:solidFill>
                  <a:srgbClr val="336600"/>
                </a:solidFill>
                <a:latin typeface="Arial"/>
                <a:cs typeface="Arial"/>
              </a:rPr>
              <a:t>umerically </a:t>
            </a:r>
            <a:r>
              <a:rPr sz="2800" spc="-5" dirty="0">
                <a:solidFill>
                  <a:srgbClr val="336600"/>
                </a:solidFill>
                <a:latin typeface="Arial"/>
                <a:cs typeface="Arial"/>
              </a:rPr>
              <a:t>evaluating the </a:t>
            </a:r>
            <a:r>
              <a:rPr sz="2800" dirty="0">
                <a:solidFill>
                  <a:srgbClr val="336600"/>
                </a:solidFill>
                <a:latin typeface="Arial"/>
                <a:cs typeface="Arial"/>
              </a:rPr>
              <a:t>gradient</a:t>
            </a:r>
            <a:r>
              <a:rPr sz="2800" spc="-50" dirty="0">
                <a:solidFill>
                  <a:srgbClr val="336600"/>
                </a:solidFill>
                <a:latin typeface="Arial"/>
                <a:cs typeface="Arial"/>
              </a:rPr>
              <a:t> </a:t>
            </a:r>
            <a:r>
              <a:rPr sz="2800" dirty="0">
                <a:solidFill>
                  <a:srgbClr val="336600"/>
                </a:solidFill>
                <a:latin typeface="Arial"/>
                <a:cs typeface="Arial"/>
              </a:rPr>
              <a:t>is  </a:t>
            </a:r>
            <a:r>
              <a:rPr sz="2800" spc="-5" dirty="0">
                <a:solidFill>
                  <a:srgbClr val="336600"/>
                </a:solidFill>
                <a:latin typeface="Arial"/>
                <a:cs typeface="Arial"/>
              </a:rPr>
              <a:t>computationally</a:t>
            </a:r>
            <a:r>
              <a:rPr sz="2800" spc="-10" dirty="0">
                <a:solidFill>
                  <a:srgbClr val="336600"/>
                </a:solidFill>
                <a:latin typeface="Arial"/>
                <a:cs typeface="Arial"/>
              </a:rPr>
              <a:t> </a:t>
            </a:r>
            <a:r>
              <a:rPr sz="2800" dirty="0">
                <a:solidFill>
                  <a:srgbClr val="336600"/>
                </a:solidFill>
                <a:latin typeface="Arial"/>
                <a:cs typeface="Arial"/>
              </a:rPr>
              <a:t>expensive</a:t>
            </a:r>
            <a:endParaRPr sz="2800" dirty="0">
              <a:latin typeface="Arial"/>
              <a:cs typeface="Arial"/>
            </a:endParaRPr>
          </a:p>
          <a:p>
            <a:pPr marL="355600" marR="5080" indent="-342900">
              <a:lnSpc>
                <a:spcPct val="100000"/>
              </a:lnSpc>
              <a:spcBef>
                <a:spcPts val="710"/>
              </a:spcBef>
              <a:buChar char="•"/>
              <a:tabLst>
                <a:tab pos="354965" algn="l"/>
                <a:tab pos="355600" algn="l"/>
              </a:tabLst>
            </a:pPr>
            <a:r>
              <a:rPr lang="en-US" sz="3200" spc="-5" dirty="0">
                <a:solidFill>
                  <a:srgbClr val="3333CC"/>
                </a:solidFill>
                <a:latin typeface="Arial"/>
                <a:cs typeface="Arial"/>
              </a:rPr>
              <a:t>B</a:t>
            </a:r>
            <a:r>
              <a:rPr sz="3200" spc="-5" dirty="0">
                <a:solidFill>
                  <a:srgbClr val="3333CC"/>
                </a:solidFill>
                <a:latin typeface="Arial"/>
                <a:cs typeface="Arial"/>
              </a:rPr>
              <a:t>ackpropagation algorithm </a:t>
            </a:r>
            <a:r>
              <a:rPr sz="3200" dirty="0">
                <a:solidFill>
                  <a:srgbClr val="3333CC"/>
                </a:solidFill>
                <a:latin typeface="Arial"/>
                <a:cs typeface="Arial"/>
              </a:rPr>
              <a:t>does </a:t>
            </a:r>
            <a:r>
              <a:rPr sz="3200" spc="-5" dirty="0">
                <a:solidFill>
                  <a:srgbClr val="3333CC"/>
                </a:solidFill>
                <a:latin typeface="Arial"/>
                <a:cs typeface="Arial"/>
              </a:rPr>
              <a:t>this </a:t>
            </a:r>
            <a:r>
              <a:rPr sz="3200" dirty="0">
                <a:solidFill>
                  <a:srgbClr val="3333CC"/>
                </a:solidFill>
                <a:latin typeface="Arial"/>
                <a:cs typeface="Arial"/>
              </a:rPr>
              <a:t>using  a simple and inexpensive</a:t>
            </a:r>
            <a:r>
              <a:rPr sz="3200" spc="-20" dirty="0">
                <a:solidFill>
                  <a:srgbClr val="3333CC"/>
                </a:solidFill>
                <a:latin typeface="Arial"/>
                <a:cs typeface="Arial"/>
              </a:rPr>
              <a:t> </a:t>
            </a:r>
            <a:r>
              <a:rPr sz="3200" dirty="0">
                <a:solidFill>
                  <a:srgbClr val="3333CC"/>
                </a:solidFill>
                <a:latin typeface="Arial"/>
                <a:cs typeface="Arial"/>
              </a:rPr>
              <a:t>procedure</a:t>
            </a:r>
            <a:endParaRPr sz="3200" dirty="0">
              <a:latin typeface="Arial"/>
              <a:cs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87712" y="628401"/>
            <a:ext cx="8443595" cy="695960"/>
          </a:xfrm>
          <a:prstGeom prst="rect">
            <a:avLst/>
          </a:prstGeom>
        </p:spPr>
        <p:txBody>
          <a:bodyPr vert="horz" wrap="square" lIns="0" tIns="12700" rIns="0" bIns="0" rtlCol="0">
            <a:spAutoFit/>
          </a:bodyPr>
          <a:lstStyle/>
          <a:p>
            <a:pPr marL="12700">
              <a:lnSpc>
                <a:spcPct val="100000"/>
              </a:lnSpc>
              <a:spcBef>
                <a:spcPts val="100"/>
              </a:spcBef>
              <a:tabLst>
                <a:tab pos="2559050" algn="l"/>
                <a:tab pos="5479415" algn="l"/>
              </a:tabLst>
            </a:pPr>
            <a:r>
              <a:rPr spc="-5" dirty="0"/>
              <a:t>Analytical	</a:t>
            </a:r>
            <a:r>
              <a:rPr dirty="0"/>
              <a:t>Expression	</a:t>
            </a:r>
            <a:r>
              <a:rPr spc="-5" dirty="0"/>
              <a:t>for</a:t>
            </a:r>
            <a:r>
              <a:rPr spc="-55" dirty="0"/>
              <a:t> </a:t>
            </a:r>
            <a:r>
              <a:rPr spc="-5" dirty="0"/>
              <a:t>Gradient</a:t>
            </a:r>
          </a:p>
        </p:txBody>
      </p:sp>
      <p:sp>
        <p:nvSpPr>
          <p:cNvPr id="4" name="object 4"/>
          <p:cNvSpPr txBox="1"/>
          <p:nvPr/>
        </p:nvSpPr>
        <p:spPr>
          <a:xfrm>
            <a:off x="698500" y="1558336"/>
            <a:ext cx="768921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Sum-of-squares criterion </a:t>
            </a:r>
            <a:r>
              <a:rPr sz="3200" dirty="0">
                <a:solidFill>
                  <a:srgbClr val="3333CC"/>
                </a:solidFill>
                <a:latin typeface="Arial"/>
                <a:cs typeface="Arial"/>
              </a:rPr>
              <a:t>over </a:t>
            </a:r>
            <a:r>
              <a:rPr sz="3200" i="1" spc="85" dirty="0">
                <a:latin typeface="Cambria"/>
                <a:cs typeface="Cambria"/>
              </a:rPr>
              <a:t>n</a:t>
            </a:r>
            <a:r>
              <a:rPr sz="3200" i="1" spc="185" dirty="0">
                <a:latin typeface="Cambria"/>
                <a:cs typeface="Cambria"/>
              </a:rPr>
              <a:t> </a:t>
            </a:r>
            <a:r>
              <a:rPr sz="3200" dirty="0">
                <a:solidFill>
                  <a:srgbClr val="3333CC"/>
                </a:solidFill>
                <a:latin typeface="Arial"/>
                <a:cs typeface="Arial"/>
              </a:rPr>
              <a:t>samples</a:t>
            </a:r>
            <a:endParaRPr sz="3200" dirty="0">
              <a:latin typeface="Arial"/>
              <a:cs typeface="Arial"/>
            </a:endParaRPr>
          </a:p>
        </p:txBody>
      </p:sp>
      <p:sp>
        <p:nvSpPr>
          <p:cNvPr id="5" name="object 5"/>
          <p:cNvSpPr txBox="1"/>
          <p:nvPr/>
        </p:nvSpPr>
        <p:spPr>
          <a:xfrm>
            <a:off x="1476888" y="2882193"/>
            <a:ext cx="4784212" cy="443711"/>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Expression </a:t>
            </a:r>
            <a:r>
              <a:rPr lang="en-US" sz="2800" spc="-5" dirty="0">
                <a:solidFill>
                  <a:srgbClr val="336600"/>
                </a:solidFill>
                <a:latin typeface="Arial"/>
                <a:cs typeface="Arial"/>
              </a:rPr>
              <a:t>of the</a:t>
            </a:r>
            <a:r>
              <a:rPr sz="2800" spc="-185" dirty="0">
                <a:solidFill>
                  <a:srgbClr val="336600"/>
                </a:solidFill>
                <a:latin typeface="Arial"/>
                <a:cs typeface="Arial"/>
              </a:rPr>
              <a:t> </a:t>
            </a:r>
            <a:r>
              <a:rPr sz="2800" dirty="0">
                <a:solidFill>
                  <a:srgbClr val="336600"/>
                </a:solidFill>
                <a:latin typeface="Arial"/>
                <a:cs typeface="Arial"/>
              </a:rPr>
              <a:t>gradient</a:t>
            </a:r>
            <a:endParaRPr sz="2800" dirty="0">
              <a:latin typeface="Arial"/>
              <a:cs typeface="Arial"/>
            </a:endParaRPr>
          </a:p>
        </p:txBody>
      </p:sp>
      <p:sp>
        <p:nvSpPr>
          <p:cNvPr id="6" name="object 6"/>
          <p:cNvSpPr txBox="1"/>
          <p:nvPr/>
        </p:nvSpPr>
        <p:spPr>
          <a:xfrm>
            <a:off x="852978" y="4238890"/>
            <a:ext cx="879538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Another </a:t>
            </a:r>
            <a:r>
              <a:rPr sz="3200" dirty="0">
                <a:solidFill>
                  <a:srgbClr val="3333CC"/>
                </a:solidFill>
                <a:latin typeface="Arial"/>
                <a:cs typeface="Arial"/>
              </a:rPr>
              <a:t>way of saying </a:t>
            </a:r>
            <a:r>
              <a:rPr sz="3200" spc="-5" dirty="0">
                <a:solidFill>
                  <a:srgbClr val="3333CC"/>
                </a:solidFill>
                <a:latin typeface="Arial"/>
                <a:cs typeface="Arial"/>
              </a:rPr>
              <a:t>the </a:t>
            </a:r>
            <a:r>
              <a:rPr sz="3200" dirty="0">
                <a:solidFill>
                  <a:srgbClr val="3333CC"/>
                </a:solidFill>
                <a:latin typeface="Arial"/>
                <a:cs typeface="Arial"/>
              </a:rPr>
              <a:t>same </a:t>
            </a:r>
            <a:r>
              <a:rPr sz="3200" spc="-5" dirty="0">
                <a:solidFill>
                  <a:srgbClr val="3333CC"/>
                </a:solidFill>
                <a:latin typeface="Arial"/>
                <a:cs typeface="Arial"/>
              </a:rPr>
              <a:t>with </a:t>
            </a:r>
            <a:r>
              <a:rPr sz="3200" dirty="0">
                <a:solidFill>
                  <a:srgbClr val="3333CC"/>
                </a:solidFill>
                <a:latin typeface="Arial"/>
                <a:cs typeface="Arial"/>
              </a:rPr>
              <a:t>cost</a:t>
            </a:r>
            <a:r>
              <a:rPr sz="3200" spc="-35" dirty="0">
                <a:solidFill>
                  <a:srgbClr val="3333CC"/>
                </a:solidFill>
                <a:latin typeface="Arial"/>
                <a:cs typeface="Arial"/>
              </a:rPr>
              <a:t> </a:t>
            </a:r>
            <a:r>
              <a:rPr sz="3200" i="1" spc="150" dirty="0">
                <a:latin typeface="Cambria"/>
                <a:cs typeface="Cambria"/>
              </a:rPr>
              <a:t>J</a:t>
            </a:r>
            <a:r>
              <a:rPr sz="3200" spc="150" dirty="0">
                <a:latin typeface="Cambria"/>
                <a:cs typeface="Cambria"/>
              </a:rPr>
              <a:t>(</a:t>
            </a:r>
            <a:r>
              <a:rPr sz="3200" spc="150" dirty="0">
                <a:latin typeface="Times New Roman"/>
                <a:cs typeface="Times New Roman"/>
              </a:rPr>
              <a:t>θ</a:t>
            </a:r>
            <a:r>
              <a:rPr sz="3200" spc="150" dirty="0">
                <a:latin typeface="Cambria"/>
                <a:cs typeface="Cambria"/>
              </a:rPr>
              <a:t>)</a:t>
            </a:r>
            <a:r>
              <a:rPr sz="3200" spc="150" dirty="0">
                <a:solidFill>
                  <a:srgbClr val="3333CC"/>
                </a:solidFill>
                <a:latin typeface="Arial"/>
                <a:cs typeface="Arial"/>
              </a:rPr>
              <a:t>:</a:t>
            </a:r>
            <a:endParaRPr sz="3200">
              <a:latin typeface="Arial"/>
              <a:cs typeface="Arial"/>
            </a:endParaRPr>
          </a:p>
        </p:txBody>
      </p:sp>
      <p:pic>
        <p:nvPicPr>
          <p:cNvPr id="7" name="Picture 6">
            <a:extLst>
              <a:ext uri="{FF2B5EF4-FFF2-40B4-BE49-F238E27FC236}">
                <a16:creationId xmlns:a16="http://schemas.microsoft.com/office/drawing/2014/main" id="{40B40DC5-34EB-D743-B510-55FC67BB2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5108190"/>
            <a:ext cx="4864100" cy="1562100"/>
          </a:xfrm>
          <a:prstGeom prst="rect">
            <a:avLst/>
          </a:prstGeom>
        </p:spPr>
      </p:pic>
      <p:pic>
        <p:nvPicPr>
          <p:cNvPr id="41" name="Picture 40">
            <a:extLst>
              <a:ext uri="{FF2B5EF4-FFF2-40B4-BE49-F238E27FC236}">
                <a16:creationId xmlns:a16="http://schemas.microsoft.com/office/drawing/2014/main" id="{537C6C6C-E85B-1049-9F4F-15C9EADF5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0" y="3401726"/>
            <a:ext cx="3213100" cy="762000"/>
          </a:xfrm>
          <a:prstGeom prst="rect">
            <a:avLst/>
          </a:prstGeom>
        </p:spPr>
      </p:pic>
      <p:pic>
        <p:nvPicPr>
          <p:cNvPr id="43" name="Picture 42">
            <a:extLst>
              <a:ext uri="{FF2B5EF4-FFF2-40B4-BE49-F238E27FC236}">
                <a16:creationId xmlns:a16="http://schemas.microsoft.com/office/drawing/2014/main" id="{D188C3F0-C730-9E41-A79C-36CA4DFB1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7338" y="2135138"/>
            <a:ext cx="2908300" cy="81280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46549" y="348102"/>
            <a:ext cx="8041005" cy="695960"/>
          </a:xfrm>
          <a:prstGeom prst="rect">
            <a:avLst/>
          </a:prstGeom>
        </p:spPr>
        <p:txBody>
          <a:bodyPr vert="horz" wrap="square" lIns="0" tIns="12700" rIns="0" bIns="0" rtlCol="0">
            <a:spAutoFit/>
          </a:bodyPr>
          <a:lstStyle/>
          <a:p>
            <a:pPr marL="12700">
              <a:lnSpc>
                <a:spcPct val="100000"/>
              </a:lnSpc>
              <a:spcBef>
                <a:spcPts val="100"/>
              </a:spcBef>
            </a:pPr>
            <a:r>
              <a:rPr spc="-5" dirty="0"/>
              <a:t>Backpropagation </a:t>
            </a:r>
            <a:r>
              <a:rPr dirty="0"/>
              <a:t>is not</a:t>
            </a:r>
            <a:r>
              <a:rPr spc="-40" dirty="0"/>
              <a:t> </a:t>
            </a:r>
            <a:r>
              <a:rPr dirty="0"/>
              <a:t>Learning</a:t>
            </a:r>
          </a:p>
        </p:txBody>
      </p:sp>
      <p:sp>
        <p:nvSpPr>
          <p:cNvPr id="4" name="object 4"/>
          <p:cNvSpPr txBox="1"/>
          <p:nvPr/>
        </p:nvSpPr>
        <p:spPr>
          <a:xfrm>
            <a:off x="840278" y="1128602"/>
            <a:ext cx="8952230" cy="3098284"/>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Backpropagation </a:t>
            </a:r>
            <a:r>
              <a:rPr lang="en-US" sz="3200" spc="-5" dirty="0">
                <a:solidFill>
                  <a:srgbClr val="3333CC"/>
                </a:solidFill>
                <a:latin typeface="Arial"/>
                <a:cs typeface="Arial"/>
              </a:rPr>
              <a:t>is NOT </a:t>
            </a:r>
            <a:r>
              <a:rPr sz="3200" spc="-5" dirty="0">
                <a:solidFill>
                  <a:srgbClr val="3333CC"/>
                </a:solidFill>
                <a:latin typeface="Arial"/>
                <a:cs typeface="Arial"/>
              </a:rPr>
              <a:t>the </a:t>
            </a:r>
            <a:r>
              <a:rPr lang="en-US" sz="3200" spc="-5" dirty="0">
                <a:solidFill>
                  <a:srgbClr val="3333CC"/>
                </a:solidFill>
                <a:latin typeface="Arial"/>
                <a:cs typeface="Arial"/>
              </a:rPr>
              <a:t>complete</a:t>
            </a:r>
            <a:r>
              <a:rPr sz="3200" dirty="0">
                <a:solidFill>
                  <a:srgbClr val="3333CC"/>
                </a:solidFill>
                <a:latin typeface="Arial"/>
                <a:cs typeface="Arial"/>
              </a:rPr>
              <a:t> learning </a:t>
            </a:r>
            <a:r>
              <a:rPr sz="3200" spc="-5" dirty="0">
                <a:solidFill>
                  <a:srgbClr val="3333CC"/>
                </a:solidFill>
                <a:latin typeface="Arial"/>
                <a:cs typeface="Arial"/>
              </a:rPr>
              <a:t>algorithm for multilayer</a:t>
            </a:r>
            <a:r>
              <a:rPr sz="3200" spc="20" dirty="0">
                <a:solidFill>
                  <a:srgbClr val="3333CC"/>
                </a:solidFill>
                <a:latin typeface="Arial"/>
                <a:cs typeface="Arial"/>
              </a:rPr>
              <a:t> </a:t>
            </a:r>
            <a:r>
              <a:rPr sz="3200" spc="-5" dirty="0">
                <a:solidFill>
                  <a:srgbClr val="3333CC"/>
                </a:solidFill>
                <a:latin typeface="Arial"/>
                <a:cs typeface="Arial"/>
              </a:rPr>
              <a:t>networks</a:t>
            </a:r>
            <a:endParaRPr sz="3200" dirty="0">
              <a:latin typeface="Arial"/>
              <a:cs typeface="Arial"/>
            </a:endParaRPr>
          </a:p>
          <a:p>
            <a:pPr marL="755650" lvl="1" indent="-286385">
              <a:lnSpc>
                <a:spcPct val="100000"/>
              </a:lnSpc>
              <a:spcBef>
                <a:spcPts val="509"/>
              </a:spcBef>
              <a:buChar char="–"/>
              <a:tabLst>
                <a:tab pos="755650" algn="l"/>
              </a:tabLst>
            </a:pPr>
            <a:r>
              <a:rPr sz="2800" spc="-5" dirty="0">
                <a:solidFill>
                  <a:srgbClr val="336600"/>
                </a:solidFill>
                <a:latin typeface="Arial"/>
                <a:cs typeface="Arial"/>
              </a:rPr>
              <a:t>It </a:t>
            </a:r>
            <a:r>
              <a:rPr sz="2800" dirty="0">
                <a:solidFill>
                  <a:srgbClr val="336600"/>
                </a:solidFill>
                <a:latin typeface="Arial"/>
                <a:cs typeface="Arial"/>
              </a:rPr>
              <a:t>only </a:t>
            </a:r>
            <a:r>
              <a:rPr sz="2800" spc="-5" dirty="0">
                <a:solidFill>
                  <a:srgbClr val="336600"/>
                </a:solidFill>
                <a:latin typeface="Arial"/>
                <a:cs typeface="Arial"/>
              </a:rPr>
              <a:t>refers to method </a:t>
            </a:r>
            <a:r>
              <a:rPr sz="2800" dirty="0">
                <a:solidFill>
                  <a:srgbClr val="336600"/>
                </a:solidFill>
                <a:latin typeface="Arial"/>
                <a:cs typeface="Arial"/>
              </a:rPr>
              <a:t>of </a:t>
            </a:r>
            <a:r>
              <a:rPr sz="2800" spc="-5" dirty="0">
                <a:solidFill>
                  <a:srgbClr val="336600"/>
                </a:solidFill>
                <a:latin typeface="Arial"/>
                <a:cs typeface="Arial"/>
              </a:rPr>
              <a:t>computing</a:t>
            </a:r>
            <a:r>
              <a:rPr sz="2800" dirty="0">
                <a:solidFill>
                  <a:srgbClr val="336600"/>
                </a:solidFill>
                <a:latin typeface="Arial"/>
                <a:cs typeface="Arial"/>
              </a:rPr>
              <a:t> gradient</a:t>
            </a:r>
            <a:endParaRPr sz="2800" dirty="0">
              <a:latin typeface="Arial"/>
              <a:cs typeface="Arial"/>
            </a:endParaRPr>
          </a:p>
          <a:p>
            <a:pPr marL="355600" marR="1405255" indent="-342900">
              <a:lnSpc>
                <a:spcPct val="100000"/>
              </a:lnSpc>
              <a:spcBef>
                <a:spcPts val="835"/>
              </a:spcBef>
              <a:buChar char="•"/>
              <a:tabLst>
                <a:tab pos="354965" algn="l"/>
                <a:tab pos="355600" algn="l"/>
              </a:tabLst>
            </a:pPr>
            <a:r>
              <a:rPr sz="3200" spc="-5" dirty="0">
                <a:solidFill>
                  <a:srgbClr val="3333CC"/>
                </a:solidFill>
                <a:latin typeface="Arial"/>
                <a:cs typeface="Arial"/>
              </a:rPr>
              <a:t>Another algorithm, e.g., SGD, </a:t>
            </a:r>
            <a:r>
              <a:rPr sz="3200" dirty="0">
                <a:solidFill>
                  <a:srgbClr val="3333CC"/>
                </a:solidFill>
                <a:latin typeface="Arial"/>
                <a:cs typeface="Arial"/>
              </a:rPr>
              <a:t>is used </a:t>
            </a:r>
            <a:r>
              <a:rPr sz="3200" spc="-5" dirty="0">
                <a:solidFill>
                  <a:srgbClr val="3333CC"/>
                </a:solidFill>
                <a:latin typeface="Arial"/>
                <a:cs typeface="Arial"/>
              </a:rPr>
              <a:t>to  perform </a:t>
            </a:r>
            <a:r>
              <a:rPr sz="3200" dirty="0">
                <a:solidFill>
                  <a:srgbClr val="3333CC"/>
                </a:solidFill>
                <a:latin typeface="Arial"/>
                <a:cs typeface="Arial"/>
              </a:rPr>
              <a:t>learning using </a:t>
            </a:r>
            <a:r>
              <a:rPr sz="3200" spc="-5" dirty="0">
                <a:solidFill>
                  <a:srgbClr val="3333CC"/>
                </a:solidFill>
                <a:latin typeface="Arial"/>
                <a:cs typeface="Arial"/>
              </a:rPr>
              <a:t>th</a:t>
            </a:r>
            <a:r>
              <a:rPr lang="en-US" sz="3200" spc="-5" dirty="0">
                <a:solidFill>
                  <a:srgbClr val="3333CC"/>
                </a:solidFill>
                <a:latin typeface="Arial"/>
                <a:cs typeface="Arial"/>
              </a:rPr>
              <a:t>e</a:t>
            </a:r>
            <a:r>
              <a:rPr sz="3200" spc="-30" dirty="0">
                <a:solidFill>
                  <a:srgbClr val="3333CC"/>
                </a:solidFill>
                <a:latin typeface="Arial"/>
                <a:cs typeface="Arial"/>
              </a:rPr>
              <a:t> </a:t>
            </a:r>
            <a:r>
              <a:rPr sz="3200" dirty="0">
                <a:solidFill>
                  <a:srgbClr val="3333CC"/>
                </a:solidFill>
                <a:latin typeface="Arial"/>
                <a:cs typeface="Arial"/>
              </a:rPr>
              <a:t>gradient</a:t>
            </a:r>
            <a:endParaRPr sz="3200" dirty="0">
              <a:latin typeface="Arial"/>
              <a:cs typeface="Arial"/>
            </a:endParaRPr>
          </a:p>
          <a:p>
            <a:pPr marL="755650" lvl="1" indent="-286385">
              <a:lnSpc>
                <a:spcPct val="100000"/>
              </a:lnSpc>
              <a:spcBef>
                <a:spcPts val="625"/>
              </a:spcBef>
              <a:buChar char="–"/>
              <a:tabLst>
                <a:tab pos="755650" algn="l"/>
              </a:tabLst>
            </a:pPr>
            <a:r>
              <a:rPr sz="2800" dirty="0">
                <a:solidFill>
                  <a:srgbClr val="336600"/>
                </a:solidFill>
                <a:latin typeface="Arial"/>
                <a:cs typeface="Arial"/>
              </a:rPr>
              <a:t>Learning is </a:t>
            </a:r>
            <a:r>
              <a:rPr sz="2800" spc="-5" dirty="0">
                <a:solidFill>
                  <a:srgbClr val="336600"/>
                </a:solidFill>
                <a:latin typeface="Arial"/>
                <a:cs typeface="Arial"/>
              </a:rPr>
              <a:t>updating weights </a:t>
            </a:r>
            <a:r>
              <a:rPr sz="2800" dirty="0">
                <a:solidFill>
                  <a:srgbClr val="336600"/>
                </a:solidFill>
                <a:latin typeface="Arial"/>
                <a:cs typeface="Arial"/>
              </a:rPr>
              <a:t>using</a:t>
            </a:r>
            <a:r>
              <a:rPr lang="en-US" sz="2800" dirty="0">
                <a:solidFill>
                  <a:srgbClr val="336600"/>
                </a:solidFill>
                <a:latin typeface="Arial"/>
                <a:cs typeface="Arial"/>
              </a:rPr>
              <a:t> the</a:t>
            </a:r>
            <a:r>
              <a:rPr sz="2800" dirty="0">
                <a:solidFill>
                  <a:srgbClr val="336600"/>
                </a:solidFill>
                <a:latin typeface="Arial"/>
                <a:cs typeface="Arial"/>
              </a:rPr>
              <a:t> </a:t>
            </a:r>
            <a:r>
              <a:rPr sz="2800" spc="-5" dirty="0">
                <a:solidFill>
                  <a:srgbClr val="336600"/>
                </a:solidFill>
                <a:latin typeface="Arial"/>
                <a:cs typeface="Arial"/>
              </a:rPr>
              <a:t>gradient:</a:t>
            </a:r>
            <a:endParaRPr sz="2800" dirty="0">
              <a:latin typeface="Arial"/>
              <a:cs typeface="Arial"/>
            </a:endParaRPr>
          </a:p>
        </p:txBody>
      </p:sp>
      <p:sp>
        <p:nvSpPr>
          <p:cNvPr id="5" name="object 5"/>
          <p:cNvSpPr txBox="1"/>
          <p:nvPr/>
        </p:nvSpPr>
        <p:spPr>
          <a:xfrm>
            <a:off x="840278" y="5280290"/>
            <a:ext cx="8392622" cy="1000125"/>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3200" spc="-5" dirty="0">
                <a:solidFill>
                  <a:srgbClr val="3333CC"/>
                </a:solidFill>
                <a:latin typeface="Arial"/>
                <a:cs typeface="Arial"/>
              </a:rPr>
              <a:t>Backpropagation </a:t>
            </a:r>
            <a:r>
              <a:rPr sz="3200" dirty="0">
                <a:solidFill>
                  <a:srgbClr val="3333CC"/>
                </a:solidFill>
                <a:latin typeface="Arial"/>
                <a:cs typeface="Arial"/>
              </a:rPr>
              <a:t>is </a:t>
            </a:r>
            <a:r>
              <a:rPr lang="en-US" sz="3200" dirty="0">
                <a:solidFill>
                  <a:srgbClr val="3333CC"/>
                </a:solidFill>
                <a:latin typeface="Arial"/>
                <a:cs typeface="Arial"/>
              </a:rPr>
              <a:t>NOT </a:t>
            </a:r>
            <a:r>
              <a:rPr sz="3200" spc="-5" dirty="0">
                <a:solidFill>
                  <a:srgbClr val="3333CC"/>
                </a:solidFill>
                <a:latin typeface="Arial"/>
                <a:cs typeface="Arial"/>
              </a:rPr>
              <a:t>specific to</a:t>
            </a:r>
            <a:r>
              <a:rPr lang="en-US" sz="3200" spc="-5" dirty="0">
                <a:solidFill>
                  <a:srgbClr val="3333CC"/>
                </a:solidFill>
                <a:latin typeface="Arial"/>
                <a:cs typeface="Arial"/>
              </a:rPr>
              <a:t> </a:t>
            </a:r>
            <a:r>
              <a:rPr sz="3200" spc="-5" dirty="0">
                <a:solidFill>
                  <a:srgbClr val="3333CC"/>
                </a:solidFill>
                <a:latin typeface="Arial"/>
                <a:cs typeface="Arial"/>
              </a:rPr>
              <a:t>multilayer </a:t>
            </a:r>
            <a:r>
              <a:rPr sz="3200" dirty="0">
                <a:solidFill>
                  <a:srgbClr val="3333CC"/>
                </a:solidFill>
                <a:latin typeface="Arial"/>
                <a:cs typeface="Arial"/>
              </a:rPr>
              <a:t>neural</a:t>
            </a:r>
            <a:r>
              <a:rPr sz="3200" spc="5" dirty="0">
                <a:solidFill>
                  <a:srgbClr val="3333CC"/>
                </a:solidFill>
                <a:latin typeface="Arial"/>
                <a:cs typeface="Arial"/>
              </a:rPr>
              <a:t> </a:t>
            </a:r>
            <a:r>
              <a:rPr sz="3200" spc="-5" dirty="0">
                <a:solidFill>
                  <a:srgbClr val="3333CC"/>
                </a:solidFill>
                <a:latin typeface="Arial"/>
                <a:cs typeface="Arial"/>
              </a:rPr>
              <a:t>networks</a:t>
            </a:r>
            <a:endParaRPr sz="3200" dirty="0">
              <a:latin typeface="Arial"/>
              <a:cs typeface="Arial"/>
            </a:endParaRPr>
          </a:p>
        </p:txBody>
      </p:sp>
      <p:sp>
        <p:nvSpPr>
          <p:cNvPr id="6" name="object 6"/>
          <p:cNvSpPr txBox="1"/>
          <p:nvPr/>
        </p:nvSpPr>
        <p:spPr>
          <a:xfrm>
            <a:off x="1297477" y="6334898"/>
            <a:ext cx="738822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a:t>
            </a:r>
            <a:r>
              <a:rPr sz="2800" spc="-5" dirty="0">
                <a:solidFill>
                  <a:srgbClr val="336600"/>
                </a:solidFill>
                <a:latin typeface="Arial"/>
                <a:cs typeface="Arial"/>
              </a:rPr>
              <a:t>It </a:t>
            </a:r>
            <a:r>
              <a:rPr sz="2800" dirty="0">
                <a:solidFill>
                  <a:srgbClr val="336600"/>
                </a:solidFill>
                <a:latin typeface="Arial"/>
                <a:cs typeface="Arial"/>
              </a:rPr>
              <a:t>can be used </a:t>
            </a:r>
            <a:r>
              <a:rPr sz="2800" spc="-5" dirty="0">
                <a:solidFill>
                  <a:srgbClr val="336600"/>
                </a:solidFill>
                <a:latin typeface="Arial"/>
                <a:cs typeface="Arial"/>
              </a:rPr>
              <a:t>to compute derivatives for</a:t>
            </a:r>
            <a:r>
              <a:rPr sz="2800" spc="-85" dirty="0">
                <a:solidFill>
                  <a:srgbClr val="336600"/>
                </a:solidFill>
                <a:latin typeface="Arial"/>
                <a:cs typeface="Arial"/>
              </a:rPr>
              <a:t> </a:t>
            </a:r>
            <a:r>
              <a:rPr sz="2800" dirty="0">
                <a:solidFill>
                  <a:srgbClr val="336600"/>
                </a:solidFill>
                <a:latin typeface="Arial"/>
                <a:cs typeface="Arial"/>
              </a:rPr>
              <a:t>any</a:t>
            </a:r>
            <a:endParaRPr sz="2800">
              <a:latin typeface="Arial"/>
              <a:cs typeface="Arial"/>
            </a:endParaRPr>
          </a:p>
        </p:txBody>
      </p:sp>
      <p:sp>
        <p:nvSpPr>
          <p:cNvPr id="7" name="object 7"/>
          <p:cNvSpPr txBox="1"/>
          <p:nvPr/>
        </p:nvSpPr>
        <p:spPr>
          <a:xfrm>
            <a:off x="1576877" y="6757554"/>
            <a:ext cx="8215631" cy="443711"/>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336600"/>
                </a:solidFill>
                <a:latin typeface="Arial"/>
                <a:cs typeface="Arial"/>
              </a:rPr>
              <a:t>function </a:t>
            </a:r>
            <a:r>
              <a:rPr sz="2800" dirty="0">
                <a:solidFill>
                  <a:srgbClr val="336600"/>
                </a:solidFill>
                <a:latin typeface="Arial"/>
                <a:cs typeface="Arial"/>
              </a:rPr>
              <a:t>(or report </a:t>
            </a:r>
            <a:r>
              <a:rPr sz="2800" spc="-5" dirty="0">
                <a:solidFill>
                  <a:srgbClr val="336600"/>
                </a:solidFill>
                <a:latin typeface="Arial"/>
                <a:cs typeface="Arial"/>
              </a:rPr>
              <a:t>that the derivative </a:t>
            </a:r>
            <a:r>
              <a:rPr lang="en-US" sz="2800" spc="-5" dirty="0">
                <a:solidFill>
                  <a:srgbClr val="336600"/>
                </a:solidFill>
                <a:latin typeface="Arial"/>
                <a:cs typeface="Arial"/>
              </a:rPr>
              <a:t>as</a:t>
            </a:r>
            <a:r>
              <a:rPr sz="2800" spc="40" dirty="0">
                <a:solidFill>
                  <a:srgbClr val="336600"/>
                </a:solidFill>
                <a:latin typeface="Arial"/>
                <a:cs typeface="Arial"/>
              </a:rPr>
              <a:t> </a:t>
            </a:r>
            <a:r>
              <a:rPr sz="2800" spc="-5" dirty="0">
                <a:solidFill>
                  <a:srgbClr val="336600"/>
                </a:solidFill>
                <a:latin typeface="Arial"/>
                <a:cs typeface="Arial"/>
              </a:rPr>
              <a:t>undefined)</a:t>
            </a:r>
            <a:endParaRPr sz="2800" dirty="0">
              <a:latin typeface="Arial"/>
              <a:cs typeface="Arial"/>
            </a:endParaRPr>
          </a:p>
        </p:txBody>
      </p:sp>
      <p:sp>
        <p:nvSpPr>
          <p:cNvPr id="9" name="object 9"/>
          <p:cNvSpPr txBox="1"/>
          <p:nvPr/>
        </p:nvSpPr>
        <p:spPr>
          <a:xfrm>
            <a:off x="3362005" y="4765540"/>
            <a:ext cx="966469" cy="197485"/>
          </a:xfrm>
          <a:prstGeom prst="rect">
            <a:avLst/>
          </a:prstGeom>
        </p:spPr>
        <p:txBody>
          <a:bodyPr vert="horz" wrap="square" lIns="0" tIns="16510" rIns="0" bIns="0" rtlCol="0">
            <a:spAutoFit/>
          </a:bodyPr>
          <a:lstStyle/>
          <a:p>
            <a:pPr>
              <a:lnSpc>
                <a:spcPct val="100000"/>
              </a:lnSpc>
              <a:spcBef>
                <a:spcPts val="130"/>
              </a:spcBef>
              <a:tabLst>
                <a:tab pos="768985" algn="l"/>
              </a:tabLst>
            </a:pPr>
            <a:r>
              <a:rPr sz="1100" dirty="0">
                <a:latin typeface="Times New Roman"/>
                <a:cs typeface="Times New Roman"/>
              </a:rPr>
              <a:t>(</a:t>
            </a:r>
            <a:r>
              <a:rPr sz="1100" i="1" dirty="0">
                <a:latin typeface="Symbol"/>
                <a:cs typeface="Symbol"/>
              </a:rPr>
              <a:t></a:t>
            </a:r>
            <a:r>
              <a:rPr sz="1100" i="1" spc="-95" dirty="0">
                <a:latin typeface="Times New Roman"/>
                <a:cs typeface="Times New Roman"/>
              </a:rPr>
              <a:t> </a:t>
            </a:r>
            <a:r>
              <a:rPr sz="1100" spc="-25" dirty="0">
                <a:latin typeface="Symbol"/>
                <a:cs typeface="Symbol"/>
              </a:rPr>
              <a:t></a:t>
            </a:r>
            <a:r>
              <a:rPr sz="1100" spc="-25" dirty="0">
                <a:latin typeface="Times New Roman"/>
                <a:cs typeface="Times New Roman"/>
              </a:rPr>
              <a:t>1)	</a:t>
            </a:r>
            <a:r>
              <a:rPr sz="1100" dirty="0">
                <a:latin typeface="Times New Roman"/>
                <a:cs typeface="Times New Roman"/>
              </a:rPr>
              <a:t>(</a:t>
            </a:r>
            <a:r>
              <a:rPr sz="1100" i="1" dirty="0">
                <a:latin typeface="Symbol"/>
                <a:cs typeface="Symbol"/>
              </a:rPr>
              <a:t></a:t>
            </a:r>
            <a:r>
              <a:rPr sz="1100" i="1" spc="-110" dirty="0">
                <a:latin typeface="Times New Roman"/>
                <a:cs typeface="Times New Roman"/>
              </a:rPr>
              <a:t> </a:t>
            </a:r>
            <a:r>
              <a:rPr sz="1100" spc="-5" dirty="0">
                <a:latin typeface="Times New Roman"/>
                <a:cs typeface="Times New Roman"/>
              </a:rPr>
              <a:t>)</a:t>
            </a:r>
            <a:endParaRPr sz="1100">
              <a:latin typeface="Times New Roman"/>
              <a:cs typeface="Times New Roman"/>
            </a:endParaRPr>
          </a:p>
        </p:txBody>
      </p:sp>
      <p:sp>
        <p:nvSpPr>
          <p:cNvPr id="10" name="object 10"/>
          <p:cNvSpPr txBox="1"/>
          <p:nvPr/>
        </p:nvSpPr>
        <p:spPr>
          <a:xfrm>
            <a:off x="4966035" y="4937762"/>
            <a:ext cx="82550" cy="192405"/>
          </a:xfrm>
          <a:prstGeom prst="rect">
            <a:avLst/>
          </a:prstGeom>
        </p:spPr>
        <p:txBody>
          <a:bodyPr vert="horz" wrap="square" lIns="0" tIns="12065" rIns="0" bIns="0" rtlCol="0">
            <a:spAutoFit/>
          </a:bodyPr>
          <a:lstStyle/>
          <a:p>
            <a:pPr>
              <a:lnSpc>
                <a:spcPct val="100000"/>
              </a:lnSpc>
              <a:spcBef>
                <a:spcPts val="95"/>
              </a:spcBef>
            </a:pPr>
            <a:r>
              <a:rPr sz="1100" i="1" spc="-5" dirty="0">
                <a:latin typeface="Times New Roman"/>
                <a:cs typeface="Times New Roman"/>
              </a:rPr>
              <a:t>n</a:t>
            </a:r>
            <a:endParaRPr sz="1100">
              <a:latin typeface="Times New Roman"/>
              <a:cs typeface="Times New Roman"/>
            </a:endParaRPr>
          </a:p>
        </p:txBody>
      </p:sp>
      <p:sp>
        <p:nvSpPr>
          <p:cNvPr id="11" name="object 11"/>
          <p:cNvSpPr txBox="1"/>
          <p:nvPr/>
        </p:nvSpPr>
        <p:spPr>
          <a:xfrm>
            <a:off x="3130917" y="4636835"/>
            <a:ext cx="2212975" cy="323215"/>
          </a:xfrm>
          <a:prstGeom prst="rect">
            <a:avLst/>
          </a:prstGeom>
        </p:spPr>
        <p:txBody>
          <a:bodyPr vert="horz" wrap="square" lIns="0" tIns="12700" rIns="0" bIns="0" rtlCol="0">
            <a:spAutoFit/>
          </a:bodyPr>
          <a:lstStyle/>
          <a:p>
            <a:pPr>
              <a:lnSpc>
                <a:spcPct val="100000"/>
              </a:lnSpc>
              <a:spcBef>
                <a:spcPts val="100"/>
              </a:spcBef>
              <a:tabLst>
                <a:tab pos="594360" algn="l"/>
                <a:tab pos="1219200" algn="l"/>
              </a:tabLst>
            </a:pPr>
            <a:r>
              <a:rPr sz="1900" b="1" i="1" spc="35" dirty="0">
                <a:latin typeface="Calibri"/>
                <a:cs typeface="Calibri"/>
              </a:rPr>
              <a:t>w	</a:t>
            </a:r>
            <a:r>
              <a:rPr sz="1900" spc="-5" dirty="0">
                <a:latin typeface="Symbol"/>
                <a:cs typeface="Symbol"/>
              </a:rPr>
              <a:t></a:t>
            </a:r>
            <a:r>
              <a:rPr sz="1900" spc="-140" dirty="0">
                <a:latin typeface="Times New Roman"/>
                <a:cs typeface="Times New Roman"/>
              </a:rPr>
              <a:t> </a:t>
            </a:r>
            <a:r>
              <a:rPr sz="1900" b="1" i="1" spc="35" dirty="0">
                <a:latin typeface="Calibri"/>
                <a:cs typeface="Calibri"/>
              </a:rPr>
              <a:t>w	</a:t>
            </a:r>
            <a:r>
              <a:rPr sz="1900" spc="-5" dirty="0">
                <a:latin typeface="Symbol"/>
                <a:cs typeface="Symbol"/>
              </a:rPr>
              <a:t></a:t>
            </a:r>
            <a:r>
              <a:rPr sz="1900" spc="-5" dirty="0">
                <a:latin typeface="Times New Roman"/>
                <a:cs typeface="Times New Roman"/>
              </a:rPr>
              <a:t> </a:t>
            </a:r>
            <a:r>
              <a:rPr sz="1950" i="1" spc="-25" dirty="0">
                <a:latin typeface="Symbol"/>
                <a:cs typeface="Symbol"/>
              </a:rPr>
              <a:t></a:t>
            </a:r>
            <a:r>
              <a:rPr sz="1900" spc="-25" dirty="0">
                <a:latin typeface="Symbol"/>
                <a:cs typeface="Symbol"/>
              </a:rPr>
              <a:t></a:t>
            </a:r>
            <a:r>
              <a:rPr sz="1900" i="1" spc="-25" dirty="0">
                <a:latin typeface="Times New Roman"/>
                <a:cs typeface="Times New Roman"/>
              </a:rPr>
              <a:t>J </a:t>
            </a:r>
            <a:r>
              <a:rPr sz="1900" spc="-85" dirty="0">
                <a:latin typeface="Times New Roman"/>
                <a:cs typeface="Times New Roman"/>
              </a:rPr>
              <a:t>(</a:t>
            </a:r>
            <a:r>
              <a:rPr sz="1950" i="1" spc="-85" dirty="0">
                <a:latin typeface="Symbol"/>
                <a:cs typeface="Symbol"/>
              </a:rPr>
              <a:t></a:t>
            </a:r>
            <a:r>
              <a:rPr sz="1950" i="1" spc="-240" dirty="0">
                <a:latin typeface="Times New Roman"/>
                <a:cs typeface="Times New Roman"/>
              </a:rPr>
              <a:t> </a:t>
            </a:r>
            <a:r>
              <a:rPr sz="1900" spc="-5" dirty="0">
                <a:latin typeface="Times New Roman"/>
                <a:cs typeface="Times New Roman"/>
              </a:rPr>
              <a:t>)</a:t>
            </a:r>
            <a:endParaRPr sz="1900" dirty="0">
              <a:latin typeface="Times New Roman"/>
              <a:cs typeface="Times New Roman"/>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5500" y="847293"/>
            <a:ext cx="7792084" cy="695960"/>
          </a:xfrm>
          <a:prstGeom prst="rect">
            <a:avLst/>
          </a:prstGeom>
        </p:spPr>
        <p:txBody>
          <a:bodyPr vert="horz" wrap="square" lIns="0" tIns="12700" rIns="0" bIns="0" rtlCol="0">
            <a:spAutoFit/>
          </a:bodyPr>
          <a:lstStyle/>
          <a:p>
            <a:pPr marL="12700">
              <a:lnSpc>
                <a:spcPct val="100000"/>
              </a:lnSpc>
              <a:spcBef>
                <a:spcPts val="100"/>
              </a:spcBef>
            </a:pPr>
            <a:r>
              <a:rPr spc="-5" dirty="0"/>
              <a:t>Importance </a:t>
            </a:r>
            <a:r>
              <a:rPr dirty="0"/>
              <a:t>of</a:t>
            </a:r>
            <a:r>
              <a:rPr spc="5" dirty="0"/>
              <a:t> </a:t>
            </a:r>
            <a:r>
              <a:rPr spc="-5" dirty="0"/>
              <a:t>Backpropagation</a:t>
            </a:r>
          </a:p>
        </p:txBody>
      </p:sp>
      <p:sp>
        <p:nvSpPr>
          <p:cNvPr id="4" name="object 4"/>
          <p:cNvSpPr txBox="1"/>
          <p:nvPr/>
        </p:nvSpPr>
        <p:spPr>
          <a:xfrm>
            <a:off x="852978" y="1982354"/>
            <a:ext cx="8776335" cy="4099560"/>
          </a:xfrm>
          <a:prstGeom prst="rect">
            <a:avLst/>
          </a:prstGeom>
        </p:spPr>
        <p:txBody>
          <a:bodyPr vert="horz" wrap="square" lIns="0" tIns="33020" rIns="0" bIns="0" rtlCol="0">
            <a:spAutoFit/>
          </a:bodyPr>
          <a:lstStyle/>
          <a:p>
            <a:pPr marL="355600" marR="1499870" indent="-342900">
              <a:lnSpc>
                <a:spcPts val="3800"/>
              </a:lnSpc>
              <a:spcBef>
                <a:spcPts val="260"/>
              </a:spcBef>
              <a:buChar char="•"/>
              <a:tabLst>
                <a:tab pos="354965" algn="l"/>
                <a:tab pos="355600" algn="l"/>
              </a:tabLst>
            </a:pPr>
            <a:r>
              <a:rPr sz="3200" dirty="0">
                <a:solidFill>
                  <a:srgbClr val="3333CC"/>
                </a:solidFill>
                <a:latin typeface="Arial"/>
                <a:cs typeface="Arial"/>
              </a:rPr>
              <a:t>Backprop is a </a:t>
            </a:r>
            <a:r>
              <a:rPr sz="3200" spc="-5" dirty="0">
                <a:solidFill>
                  <a:srgbClr val="3333CC"/>
                </a:solidFill>
                <a:latin typeface="Arial"/>
                <a:cs typeface="Arial"/>
              </a:rPr>
              <a:t>technique for computing  derivatives</a:t>
            </a:r>
            <a:r>
              <a:rPr sz="3200" spc="-10" dirty="0">
                <a:solidFill>
                  <a:srgbClr val="3333CC"/>
                </a:solidFill>
                <a:latin typeface="Arial"/>
                <a:cs typeface="Arial"/>
              </a:rPr>
              <a:t> </a:t>
            </a:r>
            <a:r>
              <a:rPr sz="3200" dirty="0">
                <a:solidFill>
                  <a:srgbClr val="3333CC"/>
                </a:solidFill>
                <a:latin typeface="Arial"/>
                <a:cs typeface="Arial"/>
              </a:rPr>
              <a:t>quickly</a:t>
            </a:r>
            <a:endParaRPr sz="3200" dirty="0">
              <a:latin typeface="Arial"/>
              <a:cs typeface="Arial"/>
            </a:endParaRPr>
          </a:p>
          <a:p>
            <a:pPr marL="748665" marR="659130" lvl="1" indent="-279400">
              <a:lnSpc>
                <a:spcPct val="102000"/>
              </a:lnSpc>
              <a:spcBef>
                <a:spcPts val="445"/>
              </a:spcBef>
              <a:buChar char="–"/>
              <a:tabLst>
                <a:tab pos="755650" algn="l"/>
              </a:tabLst>
            </a:pPr>
            <a:r>
              <a:rPr sz="2800" spc="-5" dirty="0">
                <a:solidFill>
                  <a:srgbClr val="336600"/>
                </a:solidFill>
                <a:latin typeface="Arial"/>
                <a:cs typeface="Arial"/>
              </a:rPr>
              <a:t>It </a:t>
            </a:r>
            <a:r>
              <a:rPr sz="2800" dirty="0">
                <a:solidFill>
                  <a:srgbClr val="336600"/>
                </a:solidFill>
                <a:latin typeface="Arial"/>
                <a:cs typeface="Arial"/>
              </a:rPr>
              <a:t>is </a:t>
            </a:r>
            <a:r>
              <a:rPr sz="2800" spc="-5" dirty="0">
                <a:solidFill>
                  <a:srgbClr val="336600"/>
                </a:solidFill>
                <a:latin typeface="Arial"/>
                <a:cs typeface="Arial"/>
              </a:rPr>
              <a:t>the </a:t>
            </a:r>
            <a:r>
              <a:rPr sz="2800" dirty="0">
                <a:solidFill>
                  <a:srgbClr val="336600"/>
                </a:solidFill>
                <a:latin typeface="Arial"/>
                <a:cs typeface="Arial"/>
              </a:rPr>
              <a:t>key </a:t>
            </a:r>
            <a:r>
              <a:rPr sz="2800" spc="-5" dirty="0">
                <a:solidFill>
                  <a:srgbClr val="336600"/>
                </a:solidFill>
                <a:latin typeface="Arial"/>
                <a:cs typeface="Arial"/>
              </a:rPr>
              <a:t>algorithm that </a:t>
            </a:r>
            <a:r>
              <a:rPr sz="2800" dirty="0">
                <a:solidFill>
                  <a:srgbClr val="336600"/>
                </a:solidFill>
                <a:latin typeface="Arial"/>
                <a:cs typeface="Arial"/>
              </a:rPr>
              <a:t>makes </a:t>
            </a:r>
            <a:r>
              <a:rPr sz="2800" spc="-5" dirty="0">
                <a:solidFill>
                  <a:srgbClr val="336600"/>
                </a:solidFill>
                <a:latin typeface="Arial"/>
                <a:cs typeface="Arial"/>
              </a:rPr>
              <a:t>training </a:t>
            </a:r>
            <a:r>
              <a:rPr sz="2800" dirty="0">
                <a:solidFill>
                  <a:srgbClr val="336600"/>
                </a:solidFill>
                <a:latin typeface="Arial"/>
                <a:cs typeface="Arial"/>
              </a:rPr>
              <a:t>deep  models </a:t>
            </a:r>
            <a:r>
              <a:rPr sz="2800" spc="-5" dirty="0">
                <a:solidFill>
                  <a:srgbClr val="336600"/>
                </a:solidFill>
                <a:latin typeface="Arial"/>
                <a:cs typeface="Arial"/>
              </a:rPr>
              <a:t>computationally</a:t>
            </a:r>
            <a:r>
              <a:rPr sz="2800" spc="-10" dirty="0">
                <a:solidFill>
                  <a:srgbClr val="336600"/>
                </a:solidFill>
                <a:latin typeface="Arial"/>
                <a:cs typeface="Arial"/>
              </a:rPr>
              <a:t> </a:t>
            </a:r>
            <a:r>
              <a:rPr sz="2800" spc="-5" dirty="0">
                <a:solidFill>
                  <a:srgbClr val="336600"/>
                </a:solidFill>
                <a:latin typeface="Arial"/>
                <a:cs typeface="Arial"/>
              </a:rPr>
              <a:t>tractable</a:t>
            </a:r>
            <a:endParaRPr sz="2800" dirty="0">
              <a:latin typeface="Arial"/>
              <a:cs typeface="Arial"/>
            </a:endParaRPr>
          </a:p>
          <a:p>
            <a:pPr marL="748665" marR="251460" lvl="1" indent="-279400">
              <a:lnSpc>
                <a:spcPct val="100099"/>
              </a:lnSpc>
              <a:spcBef>
                <a:spcPts val="605"/>
              </a:spcBef>
              <a:buChar char="–"/>
              <a:tabLst>
                <a:tab pos="755650" algn="l"/>
              </a:tabLst>
            </a:pPr>
            <a:r>
              <a:rPr sz="2800" spc="-5" dirty="0">
                <a:solidFill>
                  <a:srgbClr val="336600"/>
                </a:solidFill>
                <a:latin typeface="Arial"/>
                <a:cs typeface="Arial"/>
              </a:rPr>
              <a:t>For </a:t>
            </a:r>
            <a:r>
              <a:rPr sz="2800" dirty="0">
                <a:solidFill>
                  <a:srgbClr val="336600"/>
                </a:solidFill>
                <a:latin typeface="Arial"/>
                <a:cs typeface="Arial"/>
              </a:rPr>
              <a:t>modern neural </a:t>
            </a:r>
            <a:r>
              <a:rPr sz="2800" spc="-5" dirty="0">
                <a:solidFill>
                  <a:srgbClr val="336600"/>
                </a:solidFill>
                <a:latin typeface="Arial"/>
                <a:cs typeface="Arial"/>
              </a:rPr>
              <a:t>networks </a:t>
            </a:r>
            <a:r>
              <a:rPr sz="2800" dirty="0">
                <a:solidFill>
                  <a:srgbClr val="336600"/>
                </a:solidFill>
                <a:latin typeface="Arial"/>
                <a:cs typeface="Arial"/>
              </a:rPr>
              <a:t>it can make </a:t>
            </a:r>
            <a:r>
              <a:rPr sz="2800" spc="-5" dirty="0">
                <a:solidFill>
                  <a:srgbClr val="336600"/>
                </a:solidFill>
                <a:latin typeface="Arial"/>
                <a:cs typeface="Arial"/>
              </a:rPr>
              <a:t>training  </a:t>
            </a:r>
            <a:r>
              <a:rPr lang="en-US" sz="2800" spc="-5" dirty="0">
                <a:solidFill>
                  <a:srgbClr val="336600"/>
                </a:solidFill>
                <a:latin typeface="Arial"/>
                <a:cs typeface="Arial"/>
              </a:rPr>
              <a:t>with </a:t>
            </a:r>
            <a:r>
              <a:rPr sz="2800" dirty="0">
                <a:solidFill>
                  <a:srgbClr val="336600"/>
                </a:solidFill>
                <a:latin typeface="Arial"/>
                <a:cs typeface="Arial"/>
              </a:rPr>
              <a:t>gradient descent </a:t>
            </a:r>
            <a:r>
              <a:rPr sz="2800" spc="-155" dirty="0">
                <a:latin typeface="Cambria"/>
                <a:cs typeface="Cambria"/>
              </a:rPr>
              <a:t>10 </a:t>
            </a:r>
            <a:r>
              <a:rPr sz="2800" dirty="0">
                <a:solidFill>
                  <a:srgbClr val="336600"/>
                </a:solidFill>
                <a:latin typeface="Arial"/>
                <a:cs typeface="Arial"/>
              </a:rPr>
              <a:t>million </a:t>
            </a:r>
            <a:r>
              <a:rPr sz="2800" spc="-5" dirty="0">
                <a:solidFill>
                  <a:srgbClr val="336600"/>
                </a:solidFill>
                <a:latin typeface="Arial"/>
                <a:cs typeface="Arial"/>
              </a:rPr>
              <a:t>times faster relative to  </a:t>
            </a:r>
            <a:r>
              <a:rPr sz="2800" dirty="0">
                <a:solidFill>
                  <a:srgbClr val="336600"/>
                </a:solidFill>
                <a:latin typeface="Arial"/>
                <a:cs typeface="Arial"/>
              </a:rPr>
              <a:t>naiive</a:t>
            </a:r>
            <a:r>
              <a:rPr sz="2800" spc="-10" dirty="0">
                <a:solidFill>
                  <a:srgbClr val="336600"/>
                </a:solidFill>
                <a:latin typeface="Arial"/>
                <a:cs typeface="Arial"/>
              </a:rPr>
              <a:t> </a:t>
            </a:r>
            <a:r>
              <a:rPr sz="2800" spc="-5" dirty="0">
                <a:solidFill>
                  <a:srgbClr val="336600"/>
                </a:solidFill>
                <a:latin typeface="Arial"/>
                <a:cs typeface="Arial"/>
              </a:rPr>
              <a:t>implementation</a:t>
            </a:r>
            <a:endParaRPr sz="2800" dirty="0">
              <a:latin typeface="Arial"/>
              <a:cs typeface="Arial"/>
            </a:endParaRPr>
          </a:p>
          <a:p>
            <a:pPr marL="1155065" marR="5080" lvl="2" indent="-228600">
              <a:lnSpc>
                <a:spcPts val="2820"/>
              </a:lnSpc>
              <a:spcBef>
                <a:spcPts val="760"/>
              </a:spcBef>
              <a:buChar char="•"/>
              <a:tabLst>
                <a:tab pos="1155700" algn="l"/>
              </a:tabLst>
            </a:pPr>
            <a:r>
              <a:rPr lang="en-US" sz="2400" spc="-5" dirty="0">
                <a:solidFill>
                  <a:srgbClr val="660066"/>
                </a:solidFill>
                <a:latin typeface="Arial"/>
                <a:cs typeface="Arial"/>
              </a:rPr>
              <a:t>This</a:t>
            </a:r>
            <a:r>
              <a:rPr sz="2400" spc="-5" dirty="0">
                <a:solidFill>
                  <a:srgbClr val="660066"/>
                </a:solidFill>
                <a:latin typeface="Arial"/>
                <a:cs typeface="Arial"/>
              </a:rPr>
              <a:t> </a:t>
            </a:r>
            <a:r>
              <a:rPr sz="2400" dirty="0">
                <a:solidFill>
                  <a:srgbClr val="660066"/>
                </a:solidFill>
                <a:latin typeface="Arial"/>
                <a:cs typeface="Arial"/>
              </a:rPr>
              <a:t>is </a:t>
            </a:r>
            <a:r>
              <a:rPr sz="2400" spc="-5" dirty="0">
                <a:solidFill>
                  <a:srgbClr val="660066"/>
                </a:solidFill>
                <a:latin typeface="Arial"/>
                <a:cs typeface="Arial"/>
              </a:rPr>
              <a:t>the difference between </a:t>
            </a:r>
            <a:r>
              <a:rPr sz="2400" dirty="0">
                <a:solidFill>
                  <a:srgbClr val="660066"/>
                </a:solidFill>
                <a:latin typeface="Arial"/>
                <a:cs typeface="Arial"/>
              </a:rPr>
              <a:t>a model </a:t>
            </a:r>
            <a:r>
              <a:rPr sz="2400" spc="-5" dirty="0">
                <a:solidFill>
                  <a:srgbClr val="660066"/>
                </a:solidFill>
                <a:latin typeface="Arial"/>
                <a:cs typeface="Arial"/>
              </a:rPr>
              <a:t>that takes </a:t>
            </a:r>
            <a:r>
              <a:rPr sz="2400" dirty="0">
                <a:solidFill>
                  <a:srgbClr val="660066"/>
                </a:solidFill>
                <a:latin typeface="Arial"/>
                <a:cs typeface="Arial"/>
              </a:rPr>
              <a:t>a week </a:t>
            </a:r>
            <a:r>
              <a:rPr sz="2400" spc="-5" dirty="0">
                <a:solidFill>
                  <a:srgbClr val="660066"/>
                </a:solidFill>
                <a:latin typeface="Arial"/>
                <a:cs typeface="Arial"/>
              </a:rPr>
              <a:t>to  train</a:t>
            </a:r>
            <a:r>
              <a:rPr lang="en-US" sz="2400" spc="-5" dirty="0">
                <a:solidFill>
                  <a:srgbClr val="660066"/>
                </a:solidFill>
                <a:latin typeface="Arial"/>
                <a:cs typeface="Arial"/>
              </a:rPr>
              <a:t> </a:t>
            </a:r>
            <a:r>
              <a:rPr sz="2400" spc="-5" dirty="0">
                <a:solidFill>
                  <a:srgbClr val="660066"/>
                </a:solidFill>
                <a:latin typeface="Arial"/>
                <a:cs typeface="Arial"/>
              </a:rPr>
              <a:t>instead </a:t>
            </a:r>
            <a:r>
              <a:rPr sz="2400" dirty="0">
                <a:solidFill>
                  <a:srgbClr val="660066"/>
                </a:solidFill>
                <a:latin typeface="Arial"/>
                <a:cs typeface="Arial"/>
              </a:rPr>
              <a:t>of </a:t>
            </a:r>
            <a:r>
              <a:rPr sz="2400" spc="-90" dirty="0">
                <a:latin typeface="Cambria"/>
                <a:cs typeface="Cambria"/>
              </a:rPr>
              <a:t>200,000</a:t>
            </a:r>
            <a:r>
              <a:rPr sz="2400" spc="135" dirty="0">
                <a:latin typeface="Cambria"/>
                <a:cs typeface="Cambria"/>
              </a:rPr>
              <a:t> </a:t>
            </a:r>
            <a:r>
              <a:rPr sz="2400" dirty="0">
                <a:solidFill>
                  <a:srgbClr val="660066"/>
                </a:solidFill>
                <a:latin typeface="Arial"/>
                <a:cs typeface="Arial"/>
              </a:rPr>
              <a:t>years</a:t>
            </a:r>
            <a:endParaRPr sz="2400" dirty="0">
              <a:latin typeface="Arial"/>
              <a:cs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7436" y="442603"/>
            <a:ext cx="8670290" cy="152400"/>
          </a:xfrm>
          <a:prstGeom prst="rect">
            <a:avLst/>
          </a:prstGeom>
        </p:spPr>
        <p:txBody>
          <a:bodyPr vert="horz" wrap="square" lIns="0" tIns="0" rIns="0" bIns="0" rtlCol="0">
            <a:spAutoFit/>
          </a:bodyPr>
          <a:lstStyle/>
          <a:p>
            <a:pPr>
              <a:lnSpc>
                <a:spcPts val="1165"/>
              </a:lnSpc>
              <a:tabLst>
                <a:tab pos="8228965" algn="l"/>
              </a:tabLst>
            </a:pPr>
            <a:r>
              <a:rPr sz="1200" dirty="0">
                <a:latin typeface="Arial"/>
                <a:cs typeface="Arial"/>
              </a:rPr>
              <a:t>Deep Learning	Srihari</a:t>
            </a:r>
            <a:endParaRPr sz="1200">
              <a:latin typeface="Arial"/>
              <a:cs typeface="Arial"/>
            </a:endParaRPr>
          </a:p>
        </p:txBody>
      </p:sp>
      <p:sp>
        <p:nvSpPr>
          <p:cNvPr id="3" name="object 3"/>
          <p:cNvSpPr/>
          <p:nvPr/>
        </p:nvSpPr>
        <p:spPr>
          <a:xfrm>
            <a:off x="774238" y="349135"/>
            <a:ext cx="9144000" cy="990600"/>
          </a:xfrm>
          <a:custGeom>
            <a:avLst/>
            <a:gdLst/>
            <a:ahLst/>
            <a:cxnLst/>
            <a:rect l="l" t="t" r="r" b="b"/>
            <a:pathLst>
              <a:path w="9144000" h="990600">
                <a:moveTo>
                  <a:pt x="0" y="990600"/>
                </a:moveTo>
                <a:lnTo>
                  <a:pt x="9143998" y="990600"/>
                </a:lnTo>
                <a:lnTo>
                  <a:pt x="9143998" y="0"/>
                </a:lnTo>
                <a:lnTo>
                  <a:pt x="0" y="0"/>
                </a:lnTo>
                <a:lnTo>
                  <a:pt x="0" y="99060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131664" y="531669"/>
            <a:ext cx="8906830" cy="566822"/>
          </a:xfrm>
          <a:prstGeom prst="rect">
            <a:avLst/>
          </a:prstGeom>
        </p:spPr>
        <p:txBody>
          <a:bodyPr vert="horz" wrap="square" lIns="0" tIns="12700" rIns="0" bIns="0" rtlCol="0">
            <a:spAutoFit/>
          </a:bodyPr>
          <a:lstStyle/>
          <a:p>
            <a:pPr marL="12700">
              <a:lnSpc>
                <a:spcPct val="100000"/>
              </a:lnSpc>
              <a:spcBef>
                <a:spcPts val="100"/>
              </a:spcBef>
            </a:pPr>
            <a:r>
              <a:rPr sz="3600" spc="-5" dirty="0"/>
              <a:t>Computing </a:t>
            </a:r>
            <a:r>
              <a:rPr lang="en-US" sz="3600" spc="-5" dirty="0"/>
              <a:t>G</a:t>
            </a:r>
            <a:r>
              <a:rPr sz="3600" dirty="0"/>
              <a:t>radient </a:t>
            </a:r>
            <a:r>
              <a:rPr sz="3600" spc="-5" dirty="0"/>
              <a:t>for </a:t>
            </a:r>
            <a:r>
              <a:rPr lang="en-US" sz="3600" spc="-5" dirty="0"/>
              <a:t>A</a:t>
            </a:r>
            <a:r>
              <a:rPr sz="3600" spc="-5" dirty="0"/>
              <a:t>rbitrary</a:t>
            </a:r>
            <a:r>
              <a:rPr sz="3600" spc="5" dirty="0"/>
              <a:t> </a:t>
            </a:r>
            <a:r>
              <a:rPr lang="en-US" sz="3600" spc="-5" dirty="0"/>
              <a:t>F</a:t>
            </a:r>
            <a:r>
              <a:rPr sz="3600" spc="-5" dirty="0"/>
              <a:t>unction</a:t>
            </a:r>
            <a:endParaRPr sz="3600" dirty="0"/>
          </a:p>
        </p:txBody>
      </p:sp>
      <p:sp>
        <p:nvSpPr>
          <p:cNvPr id="5" name="object 5"/>
          <p:cNvSpPr txBox="1"/>
          <p:nvPr/>
        </p:nvSpPr>
        <p:spPr>
          <a:xfrm>
            <a:off x="789478" y="1281024"/>
            <a:ext cx="9200515" cy="5109411"/>
          </a:xfrm>
          <a:prstGeom prst="rect">
            <a:avLst/>
          </a:prstGeom>
        </p:spPr>
        <p:txBody>
          <a:bodyPr vert="horz" wrap="square" lIns="0" tIns="104139" rIns="0" bIns="0" rtlCol="0">
            <a:spAutoFit/>
          </a:bodyPr>
          <a:lstStyle/>
          <a:p>
            <a:pPr marL="419100" indent="-342900">
              <a:lnSpc>
                <a:spcPct val="100000"/>
              </a:lnSpc>
              <a:spcBef>
                <a:spcPts val="819"/>
              </a:spcBef>
              <a:buChar char="•"/>
              <a:tabLst>
                <a:tab pos="418465" algn="l"/>
                <a:tab pos="419100" algn="l"/>
              </a:tabLst>
            </a:pPr>
            <a:r>
              <a:rPr sz="3200" spc="-5" dirty="0">
                <a:solidFill>
                  <a:srgbClr val="3333CC"/>
                </a:solidFill>
                <a:latin typeface="Arial"/>
                <a:cs typeface="Arial"/>
              </a:rPr>
              <a:t>Arbitrary function</a:t>
            </a:r>
            <a:r>
              <a:rPr sz="3200" spc="-10" dirty="0">
                <a:solidFill>
                  <a:srgbClr val="3333CC"/>
                </a:solidFill>
                <a:latin typeface="Arial"/>
                <a:cs typeface="Arial"/>
              </a:rPr>
              <a:t> </a:t>
            </a:r>
            <a:r>
              <a:rPr sz="3200" i="1" spc="105" dirty="0">
                <a:latin typeface="Cambria"/>
                <a:cs typeface="Cambria"/>
              </a:rPr>
              <a:t>f</a:t>
            </a:r>
            <a:r>
              <a:rPr sz="3200" spc="105" dirty="0">
                <a:latin typeface="Cambria"/>
                <a:cs typeface="Cambria"/>
              </a:rPr>
              <a:t>(</a:t>
            </a:r>
            <a:r>
              <a:rPr sz="3200" b="1" i="1" spc="105" dirty="0">
                <a:latin typeface="Palatino Linotype"/>
                <a:cs typeface="Palatino Linotype"/>
              </a:rPr>
              <a:t>x,y</a:t>
            </a:r>
            <a:r>
              <a:rPr sz="3200" spc="105" dirty="0">
                <a:latin typeface="Cambria"/>
                <a:cs typeface="Cambria"/>
              </a:rPr>
              <a:t>)</a:t>
            </a:r>
            <a:endParaRPr sz="3200" dirty="0">
              <a:latin typeface="Cambria"/>
              <a:cs typeface="Cambria"/>
            </a:endParaRPr>
          </a:p>
          <a:p>
            <a:pPr marL="532765">
              <a:lnSpc>
                <a:spcPct val="100000"/>
              </a:lnSpc>
              <a:spcBef>
                <a:spcPts val="635"/>
              </a:spcBef>
              <a:tabLst>
                <a:tab pos="1165225" algn="l"/>
              </a:tabLst>
            </a:pPr>
            <a:r>
              <a:rPr sz="2800" dirty="0">
                <a:latin typeface="Cambria"/>
                <a:cs typeface="Cambria"/>
              </a:rPr>
              <a:t>–</a:t>
            </a:r>
            <a:r>
              <a:rPr sz="2800" spc="229" dirty="0">
                <a:latin typeface="Cambria"/>
                <a:cs typeface="Cambria"/>
              </a:rPr>
              <a:t> </a:t>
            </a:r>
            <a:r>
              <a:rPr sz="2800" b="1" i="1" spc="165" dirty="0">
                <a:latin typeface="Palatino Linotype"/>
                <a:cs typeface="Palatino Linotype"/>
              </a:rPr>
              <a:t>x</a:t>
            </a:r>
            <a:r>
              <a:rPr sz="2800" dirty="0">
                <a:solidFill>
                  <a:srgbClr val="336600"/>
                </a:solidFill>
                <a:latin typeface="Arial"/>
                <a:cs typeface="Arial"/>
              </a:rPr>
              <a:t> variables</a:t>
            </a:r>
            <a:r>
              <a:rPr sz="2800" spc="-5" dirty="0">
                <a:solidFill>
                  <a:srgbClr val="336600"/>
                </a:solidFill>
                <a:latin typeface="Arial"/>
                <a:cs typeface="Arial"/>
              </a:rPr>
              <a:t> f</a:t>
            </a:r>
            <a:r>
              <a:rPr sz="2800" dirty="0">
                <a:solidFill>
                  <a:srgbClr val="336600"/>
                </a:solidFill>
                <a:latin typeface="Arial"/>
                <a:cs typeface="Arial"/>
              </a:rPr>
              <a:t>or</a:t>
            </a:r>
            <a:r>
              <a:rPr sz="2800" spc="-5" dirty="0">
                <a:solidFill>
                  <a:srgbClr val="336600"/>
                </a:solidFill>
                <a:latin typeface="Arial"/>
                <a:cs typeface="Arial"/>
              </a:rPr>
              <a:t> </a:t>
            </a:r>
            <a:r>
              <a:rPr sz="2800" dirty="0">
                <a:solidFill>
                  <a:srgbClr val="336600"/>
                </a:solidFill>
                <a:latin typeface="Arial"/>
                <a:cs typeface="Arial"/>
              </a:rPr>
              <a:t>which deriva</a:t>
            </a:r>
            <a:r>
              <a:rPr sz="2800" spc="-5" dirty="0">
                <a:solidFill>
                  <a:srgbClr val="336600"/>
                </a:solidFill>
                <a:latin typeface="Arial"/>
                <a:cs typeface="Arial"/>
              </a:rPr>
              <a:t>t</a:t>
            </a:r>
            <a:r>
              <a:rPr sz="2800" dirty="0">
                <a:solidFill>
                  <a:srgbClr val="336600"/>
                </a:solidFill>
                <a:latin typeface="Arial"/>
                <a:cs typeface="Arial"/>
              </a:rPr>
              <a:t>ive</a:t>
            </a:r>
            <a:r>
              <a:rPr sz="2800" spc="50" dirty="0">
                <a:solidFill>
                  <a:srgbClr val="336600"/>
                </a:solidFill>
                <a:latin typeface="Arial"/>
                <a:cs typeface="Arial"/>
              </a:rPr>
              <a:t>s</a:t>
            </a:r>
            <a:r>
              <a:rPr sz="3075" spc="7" baseline="12195" dirty="0">
                <a:latin typeface="Segoe UI Symbol"/>
                <a:cs typeface="Segoe UI Symbol"/>
              </a:rPr>
              <a:t>∇</a:t>
            </a:r>
            <a:r>
              <a:rPr sz="1725" b="1" i="1" spc="135" baseline="-14492" dirty="0">
                <a:latin typeface="Palatino Linotype"/>
                <a:cs typeface="Palatino Linotype"/>
              </a:rPr>
              <a:t>x</a:t>
            </a:r>
            <a:r>
              <a:rPr sz="1725" b="1" i="1" spc="-22" baseline="-14492" dirty="0">
                <a:latin typeface="Palatino Linotype"/>
                <a:cs typeface="Palatino Linotype"/>
              </a:rPr>
              <a:t> </a:t>
            </a:r>
            <a:r>
              <a:rPr sz="3075" i="1" spc="7" baseline="12195" dirty="0">
                <a:latin typeface="Calibri"/>
                <a:cs typeface="Calibri"/>
              </a:rPr>
              <a:t>f</a:t>
            </a:r>
            <a:r>
              <a:rPr sz="3075" i="1" spc="-315" baseline="12195" dirty="0">
                <a:latin typeface="Calibri"/>
                <a:cs typeface="Calibri"/>
              </a:rPr>
              <a:t> </a:t>
            </a:r>
            <a:r>
              <a:rPr sz="3075" spc="67" baseline="12195" dirty="0">
                <a:latin typeface="Calibri"/>
                <a:cs typeface="Calibri"/>
              </a:rPr>
              <a:t>(</a:t>
            </a:r>
            <a:r>
              <a:rPr sz="3075" b="1" i="1" spc="307" baseline="12195" dirty="0">
                <a:latin typeface="Palatino Linotype"/>
                <a:cs typeface="Palatino Linotype"/>
              </a:rPr>
              <a:t>x</a:t>
            </a:r>
            <a:r>
              <a:rPr sz="3075" spc="292" baseline="12195" dirty="0">
                <a:latin typeface="Calibri"/>
                <a:cs typeface="Calibri"/>
              </a:rPr>
              <a:t>,</a:t>
            </a:r>
            <a:r>
              <a:rPr sz="3075" b="1" i="1" spc="135" baseline="12195" dirty="0">
                <a:latin typeface="Palatino Linotype"/>
                <a:cs typeface="Palatino Linotype"/>
              </a:rPr>
              <a:t>y</a:t>
            </a:r>
            <a:r>
              <a:rPr sz="3075" spc="262" baseline="12195" dirty="0">
                <a:latin typeface="Calibri"/>
                <a:cs typeface="Calibri"/>
              </a:rPr>
              <a:t>)</a:t>
            </a:r>
            <a:r>
              <a:rPr sz="3075" spc="-202" baseline="12195" dirty="0">
                <a:latin typeface="Calibri"/>
                <a:cs typeface="Calibri"/>
              </a:rPr>
              <a:t> </a:t>
            </a:r>
            <a:r>
              <a:rPr sz="2800" dirty="0">
                <a:solidFill>
                  <a:srgbClr val="336600"/>
                </a:solidFill>
                <a:latin typeface="Arial"/>
                <a:cs typeface="Arial"/>
              </a:rPr>
              <a:t>are desired</a:t>
            </a:r>
            <a:endParaRPr sz="2800" dirty="0">
              <a:latin typeface="Arial"/>
              <a:cs typeface="Arial"/>
            </a:endParaRPr>
          </a:p>
          <a:p>
            <a:pPr marL="926465" marR="298450" indent="-457200">
              <a:lnSpc>
                <a:spcPct val="102000"/>
              </a:lnSpc>
              <a:spcBef>
                <a:spcPts val="570"/>
              </a:spcBef>
              <a:tabLst>
                <a:tab pos="926465" algn="l"/>
              </a:tabLst>
            </a:pPr>
            <a:r>
              <a:rPr sz="2800" dirty="0">
                <a:latin typeface="Cambria"/>
                <a:cs typeface="Cambria"/>
              </a:rPr>
              <a:t>–	</a:t>
            </a:r>
            <a:r>
              <a:rPr sz="2800" b="1" i="1" spc="15" dirty="0">
                <a:latin typeface="Palatino Linotype"/>
                <a:cs typeface="Palatino Linotype"/>
              </a:rPr>
              <a:t>y </a:t>
            </a:r>
            <a:r>
              <a:rPr sz="2800" dirty="0">
                <a:solidFill>
                  <a:srgbClr val="336600"/>
                </a:solidFill>
                <a:latin typeface="Arial"/>
                <a:cs typeface="Arial"/>
              </a:rPr>
              <a:t>is an </a:t>
            </a:r>
            <a:r>
              <a:rPr sz="2800" spc="-5" dirty="0">
                <a:solidFill>
                  <a:srgbClr val="336600"/>
                </a:solidFill>
                <a:latin typeface="Arial"/>
                <a:cs typeface="Arial"/>
              </a:rPr>
              <a:t>additional </a:t>
            </a:r>
            <a:r>
              <a:rPr sz="2800" dirty="0">
                <a:solidFill>
                  <a:srgbClr val="336600"/>
                </a:solidFill>
                <a:latin typeface="Arial"/>
                <a:cs typeface="Arial"/>
              </a:rPr>
              <a:t>set of variables </a:t>
            </a:r>
            <a:r>
              <a:rPr sz="2800" spc="-5" dirty="0">
                <a:solidFill>
                  <a:srgbClr val="336600"/>
                </a:solidFill>
                <a:latin typeface="Arial"/>
                <a:cs typeface="Arial"/>
              </a:rPr>
              <a:t>that </a:t>
            </a:r>
            <a:r>
              <a:rPr sz="2800" dirty="0">
                <a:solidFill>
                  <a:srgbClr val="336600"/>
                </a:solidFill>
                <a:latin typeface="Arial"/>
                <a:cs typeface="Arial"/>
              </a:rPr>
              <a:t>are </a:t>
            </a:r>
            <a:r>
              <a:rPr sz="2800" spc="-5" dirty="0">
                <a:solidFill>
                  <a:srgbClr val="336600"/>
                </a:solidFill>
                <a:latin typeface="Arial"/>
                <a:cs typeface="Arial"/>
              </a:rPr>
              <a:t>inputs to  the function </a:t>
            </a:r>
            <a:r>
              <a:rPr sz="2800" dirty="0">
                <a:solidFill>
                  <a:srgbClr val="336600"/>
                </a:solidFill>
                <a:latin typeface="Arial"/>
                <a:cs typeface="Arial"/>
              </a:rPr>
              <a:t>but whose </a:t>
            </a:r>
            <a:r>
              <a:rPr sz="2800" spc="-5" dirty="0">
                <a:solidFill>
                  <a:srgbClr val="336600"/>
                </a:solidFill>
                <a:latin typeface="Arial"/>
                <a:cs typeface="Arial"/>
              </a:rPr>
              <a:t>derivatives </a:t>
            </a:r>
            <a:r>
              <a:rPr sz="2800" dirty="0">
                <a:solidFill>
                  <a:srgbClr val="336600"/>
                </a:solidFill>
                <a:latin typeface="Arial"/>
                <a:cs typeface="Arial"/>
              </a:rPr>
              <a:t>are not</a:t>
            </a:r>
            <a:r>
              <a:rPr sz="2800" spc="-10" dirty="0">
                <a:solidFill>
                  <a:srgbClr val="336600"/>
                </a:solidFill>
                <a:latin typeface="Arial"/>
                <a:cs typeface="Arial"/>
              </a:rPr>
              <a:t> </a:t>
            </a:r>
            <a:r>
              <a:rPr sz="2800" dirty="0">
                <a:solidFill>
                  <a:srgbClr val="336600"/>
                </a:solidFill>
                <a:latin typeface="Arial"/>
                <a:cs typeface="Arial"/>
              </a:rPr>
              <a:t>required</a:t>
            </a:r>
            <a:endParaRPr sz="2800" dirty="0">
              <a:latin typeface="Arial"/>
              <a:cs typeface="Arial"/>
            </a:endParaRPr>
          </a:p>
          <a:p>
            <a:pPr marL="533400" indent="-457200">
              <a:lnSpc>
                <a:spcPct val="100000"/>
              </a:lnSpc>
              <a:spcBef>
                <a:spcPts val="710"/>
              </a:spcBef>
              <a:buChar char="•"/>
              <a:tabLst>
                <a:tab pos="532765" algn="l"/>
                <a:tab pos="533400" algn="l"/>
              </a:tabLst>
            </a:pPr>
            <a:r>
              <a:rPr sz="3200" spc="-5" dirty="0">
                <a:solidFill>
                  <a:srgbClr val="3333CC"/>
                </a:solidFill>
                <a:latin typeface="Arial"/>
                <a:cs typeface="Arial"/>
              </a:rPr>
              <a:t>Gradient </a:t>
            </a:r>
            <a:r>
              <a:rPr sz="3200" dirty="0">
                <a:solidFill>
                  <a:srgbClr val="3333CC"/>
                </a:solidFill>
                <a:latin typeface="Arial"/>
                <a:cs typeface="Arial"/>
              </a:rPr>
              <a:t>is of cost</a:t>
            </a:r>
            <a:r>
              <a:rPr lang="en-US" sz="3200" dirty="0">
                <a:solidFill>
                  <a:srgbClr val="3333CC"/>
                </a:solidFill>
                <a:latin typeface="Arial"/>
                <a:cs typeface="Arial"/>
              </a:rPr>
              <a:t> function</a:t>
            </a:r>
            <a:r>
              <a:rPr sz="3200" dirty="0">
                <a:solidFill>
                  <a:srgbClr val="3333CC"/>
                </a:solidFill>
                <a:latin typeface="Arial"/>
                <a:cs typeface="Arial"/>
              </a:rPr>
              <a:t> wrt </a:t>
            </a:r>
            <a:r>
              <a:rPr sz="3200" spc="-5" dirty="0">
                <a:solidFill>
                  <a:srgbClr val="3333CC"/>
                </a:solidFill>
                <a:latin typeface="Arial"/>
                <a:cs typeface="Arial"/>
              </a:rPr>
              <a:t>parameters,</a:t>
            </a:r>
            <a:endParaRPr sz="2775" baseline="16516" dirty="0">
              <a:latin typeface="Calibri"/>
              <a:cs typeface="Calibri"/>
            </a:endParaRPr>
          </a:p>
          <a:p>
            <a:pPr marL="533400" indent="-457200">
              <a:lnSpc>
                <a:spcPct val="100000"/>
              </a:lnSpc>
              <a:spcBef>
                <a:spcPts val="760"/>
              </a:spcBef>
              <a:buChar char="•"/>
              <a:tabLst>
                <a:tab pos="532765" algn="l"/>
                <a:tab pos="533400" algn="l"/>
              </a:tabLst>
            </a:pPr>
            <a:r>
              <a:rPr sz="3200" dirty="0">
                <a:solidFill>
                  <a:srgbClr val="3333CC"/>
                </a:solidFill>
                <a:latin typeface="Arial"/>
                <a:cs typeface="Arial"/>
              </a:rPr>
              <a:t>Backprop is also </a:t>
            </a:r>
            <a:r>
              <a:rPr sz="3200" spc="-5" dirty="0">
                <a:solidFill>
                  <a:srgbClr val="3333CC"/>
                </a:solidFill>
                <a:latin typeface="Arial"/>
                <a:cs typeface="Arial"/>
              </a:rPr>
              <a:t>useful for other </a:t>
            </a:r>
            <a:r>
              <a:rPr sz="3200" dirty="0">
                <a:solidFill>
                  <a:srgbClr val="3333CC"/>
                </a:solidFill>
                <a:latin typeface="Arial"/>
                <a:cs typeface="Arial"/>
              </a:rPr>
              <a:t>ML</a:t>
            </a:r>
            <a:r>
              <a:rPr sz="3200" spc="-20" dirty="0">
                <a:solidFill>
                  <a:srgbClr val="3333CC"/>
                </a:solidFill>
                <a:latin typeface="Arial"/>
                <a:cs typeface="Arial"/>
              </a:rPr>
              <a:t> </a:t>
            </a:r>
            <a:r>
              <a:rPr sz="3200" spc="-5" dirty="0">
                <a:solidFill>
                  <a:srgbClr val="3333CC"/>
                </a:solidFill>
                <a:latin typeface="Arial"/>
                <a:cs typeface="Arial"/>
              </a:rPr>
              <a:t>tasks</a:t>
            </a:r>
            <a:endParaRPr sz="3200" dirty="0">
              <a:latin typeface="Arial"/>
              <a:cs typeface="Arial"/>
            </a:endParaRPr>
          </a:p>
          <a:p>
            <a:pPr marL="926465" marR="852169" lvl="1" indent="-457200">
              <a:lnSpc>
                <a:spcPct val="102000"/>
              </a:lnSpc>
              <a:spcBef>
                <a:spcPts val="595"/>
              </a:spcBef>
              <a:buChar char="–"/>
              <a:tabLst>
                <a:tab pos="926465" algn="l"/>
                <a:tab pos="927100" algn="l"/>
              </a:tabLst>
            </a:pPr>
            <a:r>
              <a:rPr lang="en-US" sz="2800" spc="-5" dirty="0">
                <a:solidFill>
                  <a:srgbClr val="336600"/>
                </a:solidFill>
                <a:latin typeface="Arial"/>
                <a:cs typeface="Arial"/>
              </a:rPr>
              <a:t>Any</a:t>
            </a:r>
            <a:r>
              <a:rPr sz="2800" spc="-5" dirty="0">
                <a:solidFill>
                  <a:srgbClr val="336600"/>
                </a:solidFill>
                <a:latin typeface="Arial"/>
                <a:cs typeface="Arial"/>
              </a:rPr>
              <a:t> that </a:t>
            </a:r>
            <a:r>
              <a:rPr sz="2800" dirty="0">
                <a:solidFill>
                  <a:srgbClr val="336600"/>
                </a:solidFill>
                <a:latin typeface="Arial"/>
                <a:cs typeface="Arial"/>
              </a:rPr>
              <a:t>need </a:t>
            </a:r>
            <a:r>
              <a:rPr sz="2800" spc="-5" dirty="0">
                <a:solidFill>
                  <a:srgbClr val="336600"/>
                </a:solidFill>
                <a:latin typeface="Arial"/>
                <a:cs typeface="Arial"/>
              </a:rPr>
              <a:t>derivatives, </a:t>
            </a:r>
            <a:r>
              <a:rPr sz="2800" dirty="0">
                <a:solidFill>
                  <a:srgbClr val="336600"/>
                </a:solidFill>
                <a:latin typeface="Arial"/>
                <a:cs typeface="Arial"/>
              </a:rPr>
              <a:t>as part of learning  process or </a:t>
            </a:r>
            <a:r>
              <a:rPr sz="2800" spc="-5" dirty="0">
                <a:solidFill>
                  <a:srgbClr val="336600"/>
                </a:solidFill>
                <a:latin typeface="Arial"/>
                <a:cs typeface="Arial"/>
              </a:rPr>
              <a:t>to </a:t>
            </a:r>
            <a:r>
              <a:rPr sz="2800" dirty="0">
                <a:solidFill>
                  <a:srgbClr val="336600"/>
                </a:solidFill>
                <a:latin typeface="Arial"/>
                <a:cs typeface="Arial"/>
              </a:rPr>
              <a:t>analyze a learned</a:t>
            </a:r>
            <a:r>
              <a:rPr sz="2800" spc="-35" dirty="0">
                <a:solidFill>
                  <a:srgbClr val="336600"/>
                </a:solidFill>
                <a:latin typeface="Arial"/>
                <a:cs typeface="Arial"/>
              </a:rPr>
              <a:t> </a:t>
            </a:r>
            <a:r>
              <a:rPr sz="2800" dirty="0">
                <a:solidFill>
                  <a:srgbClr val="336600"/>
                </a:solidFill>
                <a:latin typeface="Arial"/>
                <a:cs typeface="Arial"/>
              </a:rPr>
              <a:t>model</a:t>
            </a:r>
            <a:endParaRPr sz="2800" dirty="0">
              <a:latin typeface="Arial"/>
              <a:cs typeface="Arial"/>
            </a:endParaRPr>
          </a:p>
          <a:p>
            <a:pPr marL="926465" marR="466725" lvl="1" indent="-457200">
              <a:lnSpc>
                <a:spcPct val="102000"/>
              </a:lnSpc>
              <a:spcBef>
                <a:spcPts val="545"/>
              </a:spcBef>
              <a:buChar char="–"/>
              <a:tabLst>
                <a:tab pos="926465" algn="l"/>
                <a:tab pos="927100" algn="l"/>
                <a:tab pos="6768465" algn="l"/>
              </a:tabLst>
            </a:pPr>
            <a:r>
              <a:rPr sz="2800" spc="-5" dirty="0">
                <a:solidFill>
                  <a:srgbClr val="336600"/>
                </a:solidFill>
                <a:latin typeface="Arial"/>
                <a:cs typeface="Arial"/>
              </a:rPr>
              <a:t>To compute </a:t>
            </a:r>
            <a:r>
              <a:rPr sz="2800" dirty="0">
                <a:solidFill>
                  <a:srgbClr val="336600"/>
                </a:solidFill>
                <a:latin typeface="Arial"/>
                <a:cs typeface="Arial"/>
              </a:rPr>
              <a:t>Jacobian of a</a:t>
            </a:r>
            <a:r>
              <a:rPr sz="2800" spc="35" dirty="0">
                <a:solidFill>
                  <a:srgbClr val="336600"/>
                </a:solidFill>
                <a:latin typeface="Arial"/>
                <a:cs typeface="Arial"/>
              </a:rPr>
              <a:t> </a:t>
            </a:r>
            <a:r>
              <a:rPr sz="2800" spc="-5" dirty="0">
                <a:solidFill>
                  <a:srgbClr val="336600"/>
                </a:solidFill>
                <a:latin typeface="Arial"/>
                <a:cs typeface="Arial"/>
              </a:rPr>
              <a:t>function</a:t>
            </a:r>
            <a:r>
              <a:rPr sz="2800" spc="5" dirty="0">
                <a:solidFill>
                  <a:srgbClr val="336600"/>
                </a:solidFill>
                <a:latin typeface="Arial"/>
                <a:cs typeface="Arial"/>
              </a:rPr>
              <a:t> </a:t>
            </a:r>
            <a:r>
              <a:rPr sz="2800" i="1" spc="40" dirty="0">
                <a:latin typeface="Cambria"/>
                <a:cs typeface="Cambria"/>
              </a:rPr>
              <a:t>f	</a:t>
            </a:r>
            <a:r>
              <a:rPr sz="2800" spc="-5" dirty="0">
                <a:solidFill>
                  <a:srgbClr val="336600"/>
                </a:solidFill>
                <a:latin typeface="Arial"/>
                <a:cs typeface="Arial"/>
              </a:rPr>
              <a:t>with</a:t>
            </a:r>
            <a:r>
              <a:rPr sz="2800" spc="-45" dirty="0">
                <a:solidFill>
                  <a:srgbClr val="336600"/>
                </a:solidFill>
                <a:latin typeface="Arial"/>
                <a:cs typeface="Arial"/>
              </a:rPr>
              <a:t> </a:t>
            </a:r>
            <a:r>
              <a:rPr sz="2800" spc="-5" dirty="0">
                <a:solidFill>
                  <a:srgbClr val="336600"/>
                </a:solidFill>
                <a:latin typeface="Arial"/>
                <a:cs typeface="Arial"/>
              </a:rPr>
              <a:t>multiple  outputs</a:t>
            </a:r>
            <a:endParaRPr sz="2800" dirty="0">
              <a:latin typeface="Arial"/>
              <a:cs typeface="Arial"/>
            </a:endParaRPr>
          </a:p>
        </p:txBody>
      </p:sp>
      <p:pic>
        <p:nvPicPr>
          <p:cNvPr id="7" name="Picture 6">
            <a:extLst>
              <a:ext uri="{FF2B5EF4-FFF2-40B4-BE49-F238E27FC236}">
                <a16:creationId xmlns:a16="http://schemas.microsoft.com/office/drawing/2014/main" id="{15AEC86D-D954-4B4A-A325-C5BCF514F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00" y="3429000"/>
            <a:ext cx="1092200" cy="558800"/>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388177" y="3011054"/>
            <a:ext cx="5617210" cy="695960"/>
          </a:xfrm>
          <a:prstGeom prst="rect">
            <a:avLst/>
          </a:prstGeom>
        </p:spPr>
        <p:txBody>
          <a:bodyPr vert="horz" wrap="square" lIns="0" tIns="12700" rIns="0" bIns="0" rtlCol="0">
            <a:spAutoFit/>
          </a:bodyPr>
          <a:lstStyle/>
          <a:p>
            <a:pPr marL="12700">
              <a:lnSpc>
                <a:spcPct val="100000"/>
              </a:lnSpc>
              <a:spcBef>
                <a:spcPts val="100"/>
              </a:spcBef>
              <a:tabLst>
                <a:tab pos="3771265" algn="l"/>
              </a:tabLst>
            </a:pPr>
            <a:r>
              <a:rPr dirty="0"/>
              <a:t>Compu</a:t>
            </a:r>
            <a:r>
              <a:rPr spc="-5" dirty="0"/>
              <a:t>t</a:t>
            </a:r>
            <a:r>
              <a:rPr dirty="0"/>
              <a:t>a</a:t>
            </a:r>
            <a:r>
              <a:rPr spc="-5" dirty="0"/>
              <a:t>t</a:t>
            </a:r>
            <a:r>
              <a:rPr dirty="0"/>
              <a:t>ional	</a:t>
            </a:r>
            <a:r>
              <a:rPr spc="-5" dirty="0"/>
              <a:t>G</a:t>
            </a:r>
            <a:r>
              <a:rPr dirty="0"/>
              <a:t>raphs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28571" y="648854"/>
            <a:ext cx="6641465" cy="695960"/>
          </a:xfrm>
          <a:prstGeom prst="rect">
            <a:avLst/>
          </a:prstGeom>
        </p:spPr>
        <p:txBody>
          <a:bodyPr vert="horz" wrap="square" lIns="0" tIns="12700" rIns="0" bIns="0" rtlCol="0">
            <a:spAutoFit/>
          </a:bodyPr>
          <a:lstStyle/>
          <a:p>
            <a:pPr marL="12700">
              <a:lnSpc>
                <a:spcPct val="100000"/>
              </a:lnSpc>
              <a:spcBef>
                <a:spcPts val="100"/>
              </a:spcBef>
            </a:pPr>
            <a:r>
              <a:rPr lang="en-US" spc="-5" dirty="0" err="1"/>
              <a:t>Perceptrons</a:t>
            </a:r>
            <a:endParaRPr dirty="0"/>
          </a:p>
        </p:txBody>
      </p:sp>
      <p:sp>
        <p:nvSpPr>
          <p:cNvPr id="5" name="object 5"/>
          <p:cNvSpPr txBox="1"/>
          <p:nvPr/>
        </p:nvSpPr>
        <p:spPr>
          <a:xfrm>
            <a:off x="852978" y="1982354"/>
            <a:ext cx="7371715" cy="2008883"/>
          </a:xfrm>
          <a:prstGeom prst="rect">
            <a:avLst/>
          </a:prstGeom>
        </p:spPr>
        <p:txBody>
          <a:bodyPr vert="horz" wrap="square" lIns="0" tIns="13335" rIns="0" bIns="0" rtlCol="0">
            <a:spAutoFit/>
          </a:bodyPr>
          <a:lstStyle/>
          <a:p>
            <a:pPr marL="355600" marR="5080" indent="-342900">
              <a:lnSpc>
                <a:spcPct val="99800"/>
              </a:lnSpc>
              <a:spcBef>
                <a:spcPts val="105"/>
              </a:spcBef>
              <a:buChar char="•"/>
              <a:tabLst>
                <a:tab pos="354965" algn="l"/>
                <a:tab pos="355600" algn="l"/>
              </a:tabLst>
            </a:pPr>
            <a:r>
              <a:rPr lang="en-US" sz="3200" spc="-5" dirty="0">
                <a:solidFill>
                  <a:srgbClr val="3333CC"/>
                </a:solidFill>
                <a:latin typeface="Arial"/>
                <a:cs typeface="Arial"/>
              </a:rPr>
              <a:t>Single layer neural networks have been well analyzed</a:t>
            </a:r>
          </a:p>
          <a:p>
            <a:pPr marL="355600" marR="5080" indent="-342900">
              <a:lnSpc>
                <a:spcPct val="99800"/>
              </a:lnSpc>
              <a:spcBef>
                <a:spcPts val="105"/>
              </a:spcBef>
              <a:buChar char="•"/>
              <a:tabLst>
                <a:tab pos="354965" algn="l"/>
                <a:tab pos="355600" algn="l"/>
              </a:tabLst>
            </a:pPr>
            <a:endParaRPr lang="en-US" sz="3200" spc="-5" dirty="0">
              <a:solidFill>
                <a:srgbClr val="3333CC"/>
              </a:solidFill>
              <a:latin typeface="Arial"/>
              <a:cs typeface="Arial"/>
            </a:endParaRPr>
          </a:p>
          <a:p>
            <a:pPr marL="355600" marR="5080" indent="-342900">
              <a:lnSpc>
                <a:spcPct val="99800"/>
              </a:lnSpc>
              <a:spcBef>
                <a:spcPts val="105"/>
              </a:spcBef>
              <a:buChar char="•"/>
              <a:tabLst>
                <a:tab pos="354965" algn="l"/>
                <a:tab pos="355600" algn="l"/>
              </a:tabLst>
            </a:pPr>
            <a:r>
              <a:rPr lang="en-US" sz="3200" spc="-5" dirty="0">
                <a:solidFill>
                  <a:srgbClr val="3333CC"/>
                </a:solidFill>
                <a:latin typeface="Arial"/>
                <a:cs typeface="Arial"/>
              </a:rPr>
              <a:t>Preceded layered networks</a:t>
            </a:r>
            <a:endParaRPr sz="3200" dirty="0">
              <a:latin typeface="Arial"/>
              <a:cs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202265" y="667787"/>
            <a:ext cx="8229600" cy="914400"/>
          </a:xfrm>
          <a:custGeom>
            <a:avLst/>
            <a:gdLst/>
            <a:ahLst/>
            <a:cxnLst/>
            <a:rect l="l" t="t" r="r" b="b"/>
            <a:pathLst>
              <a:path w="8229600" h="914400">
                <a:moveTo>
                  <a:pt x="0" y="914400"/>
                </a:moveTo>
                <a:lnTo>
                  <a:pt x="8229598" y="914400"/>
                </a:lnTo>
                <a:lnTo>
                  <a:pt x="8229598" y="0"/>
                </a:lnTo>
                <a:lnTo>
                  <a:pt x="0" y="0"/>
                </a:lnTo>
                <a:lnTo>
                  <a:pt x="0" y="91440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2540577" y="458354"/>
            <a:ext cx="5617210" cy="695960"/>
          </a:xfrm>
          <a:prstGeom prst="rect">
            <a:avLst/>
          </a:prstGeom>
        </p:spPr>
        <p:txBody>
          <a:bodyPr vert="horz" wrap="square" lIns="0" tIns="12700" rIns="0" bIns="0" rtlCol="0">
            <a:spAutoFit/>
          </a:bodyPr>
          <a:lstStyle/>
          <a:p>
            <a:pPr marL="12700">
              <a:lnSpc>
                <a:spcPct val="100000"/>
              </a:lnSpc>
              <a:spcBef>
                <a:spcPts val="100"/>
              </a:spcBef>
              <a:tabLst>
                <a:tab pos="3771265" algn="l"/>
              </a:tabLst>
            </a:pPr>
            <a:r>
              <a:rPr dirty="0"/>
              <a:t>Compu</a:t>
            </a:r>
            <a:r>
              <a:rPr spc="-5" dirty="0"/>
              <a:t>t</a:t>
            </a:r>
            <a:r>
              <a:rPr dirty="0"/>
              <a:t>a</a:t>
            </a:r>
            <a:r>
              <a:rPr spc="-5" dirty="0"/>
              <a:t>t</a:t>
            </a:r>
            <a:r>
              <a:rPr dirty="0"/>
              <a:t>ional	</a:t>
            </a:r>
            <a:r>
              <a:rPr spc="-5" dirty="0"/>
              <a:t>G</a:t>
            </a:r>
            <a:r>
              <a:rPr dirty="0"/>
              <a:t>raphs</a:t>
            </a:r>
          </a:p>
        </p:txBody>
      </p:sp>
      <p:sp>
        <p:nvSpPr>
          <p:cNvPr id="7" name="object 7"/>
          <p:cNvSpPr txBox="1"/>
          <p:nvPr/>
        </p:nvSpPr>
        <p:spPr>
          <a:xfrm>
            <a:off x="852978" y="1372754"/>
            <a:ext cx="8472805" cy="1046440"/>
          </a:xfrm>
          <a:prstGeom prst="rect">
            <a:avLst/>
          </a:prstGeom>
        </p:spPr>
        <p:txBody>
          <a:bodyPr vert="horz" wrap="square" lIns="0" tIns="33020" rIns="0" bIns="0" rtlCol="0">
            <a:spAutoFit/>
          </a:bodyPr>
          <a:lstStyle/>
          <a:p>
            <a:pPr marL="355600" marR="676275" indent="-342900">
              <a:lnSpc>
                <a:spcPts val="3800"/>
              </a:lnSpc>
              <a:spcBef>
                <a:spcPts val="260"/>
              </a:spcBef>
              <a:buChar char="•"/>
              <a:tabLst>
                <a:tab pos="354965" algn="l"/>
                <a:tab pos="355600" algn="l"/>
              </a:tabLst>
            </a:pPr>
            <a:r>
              <a:rPr lang="en-US" sz="3200" spc="-5" dirty="0">
                <a:solidFill>
                  <a:srgbClr val="3333CC"/>
                </a:solidFill>
                <a:latin typeface="Arial"/>
                <a:cs typeface="Arial"/>
              </a:rPr>
              <a:t>Formal way to describe BP</a:t>
            </a:r>
          </a:p>
          <a:p>
            <a:pPr marL="355600" marR="676275" indent="-342900">
              <a:lnSpc>
                <a:spcPts val="3800"/>
              </a:lnSpc>
              <a:spcBef>
                <a:spcPts val="260"/>
              </a:spcBef>
              <a:buChar char="•"/>
              <a:tabLst>
                <a:tab pos="354965" algn="l"/>
                <a:tab pos="355600" algn="l"/>
              </a:tabLst>
            </a:pPr>
            <a:r>
              <a:rPr lang="en-US" sz="3200" spc="-5" dirty="0">
                <a:solidFill>
                  <a:srgbClr val="3333CC"/>
                </a:solidFill>
                <a:latin typeface="Arial"/>
                <a:cs typeface="Arial"/>
              </a:rPr>
              <a:t>Used in software implementations</a:t>
            </a:r>
            <a:endParaRPr sz="2800" dirty="0">
              <a:latin typeface="Cambria"/>
              <a:cs typeface="Cambria"/>
            </a:endParaRPr>
          </a:p>
        </p:txBody>
      </p:sp>
      <p:pic>
        <p:nvPicPr>
          <p:cNvPr id="3" name="Picture 2">
            <a:extLst>
              <a:ext uri="{FF2B5EF4-FFF2-40B4-BE49-F238E27FC236}">
                <a16:creationId xmlns:a16="http://schemas.microsoft.com/office/drawing/2014/main" id="{797E89C1-210A-E74B-BA71-84E977718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80" y="2637634"/>
            <a:ext cx="9194800" cy="459740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202265" y="667787"/>
            <a:ext cx="8229600" cy="914400"/>
          </a:xfrm>
          <a:custGeom>
            <a:avLst/>
            <a:gdLst/>
            <a:ahLst/>
            <a:cxnLst/>
            <a:rect l="l" t="t" r="r" b="b"/>
            <a:pathLst>
              <a:path w="8229600" h="914400">
                <a:moveTo>
                  <a:pt x="0" y="914400"/>
                </a:moveTo>
                <a:lnTo>
                  <a:pt x="8229598" y="914400"/>
                </a:lnTo>
                <a:lnTo>
                  <a:pt x="8229598" y="0"/>
                </a:lnTo>
                <a:lnTo>
                  <a:pt x="0" y="0"/>
                </a:lnTo>
                <a:lnTo>
                  <a:pt x="0" y="91440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2540577" y="458354"/>
            <a:ext cx="5617210" cy="695960"/>
          </a:xfrm>
          <a:prstGeom prst="rect">
            <a:avLst/>
          </a:prstGeom>
        </p:spPr>
        <p:txBody>
          <a:bodyPr vert="horz" wrap="square" lIns="0" tIns="12700" rIns="0" bIns="0" rtlCol="0">
            <a:spAutoFit/>
          </a:bodyPr>
          <a:lstStyle/>
          <a:p>
            <a:pPr marL="12700">
              <a:lnSpc>
                <a:spcPct val="100000"/>
              </a:lnSpc>
              <a:spcBef>
                <a:spcPts val="100"/>
              </a:spcBef>
              <a:tabLst>
                <a:tab pos="3771265" algn="l"/>
              </a:tabLst>
            </a:pPr>
            <a:r>
              <a:rPr dirty="0"/>
              <a:t>Compu</a:t>
            </a:r>
            <a:r>
              <a:rPr spc="-5" dirty="0"/>
              <a:t>t</a:t>
            </a:r>
            <a:r>
              <a:rPr dirty="0"/>
              <a:t>a</a:t>
            </a:r>
            <a:r>
              <a:rPr spc="-5" dirty="0"/>
              <a:t>t</a:t>
            </a:r>
            <a:r>
              <a:rPr dirty="0"/>
              <a:t>ional	</a:t>
            </a:r>
            <a:r>
              <a:rPr spc="-5" dirty="0"/>
              <a:t>G</a:t>
            </a:r>
            <a:r>
              <a:rPr dirty="0"/>
              <a:t>raphs</a:t>
            </a:r>
          </a:p>
        </p:txBody>
      </p:sp>
      <p:sp>
        <p:nvSpPr>
          <p:cNvPr id="7" name="object 7"/>
          <p:cNvSpPr txBox="1"/>
          <p:nvPr/>
        </p:nvSpPr>
        <p:spPr>
          <a:xfrm>
            <a:off x="852978" y="1372754"/>
            <a:ext cx="8472805" cy="4719320"/>
          </a:xfrm>
          <a:prstGeom prst="rect">
            <a:avLst/>
          </a:prstGeom>
        </p:spPr>
        <p:txBody>
          <a:bodyPr vert="horz" wrap="square" lIns="0" tIns="33020" rIns="0" bIns="0" rtlCol="0">
            <a:spAutoFit/>
          </a:bodyPr>
          <a:lstStyle/>
          <a:p>
            <a:pPr marL="355600" marR="676275" indent="-342900">
              <a:lnSpc>
                <a:spcPts val="3800"/>
              </a:lnSpc>
              <a:spcBef>
                <a:spcPts val="260"/>
              </a:spcBef>
              <a:buChar char="•"/>
              <a:tabLst>
                <a:tab pos="354965" algn="l"/>
                <a:tab pos="355600" algn="l"/>
              </a:tabLst>
            </a:pPr>
            <a:r>
              <a:rPr lang="en-US" sz="3200" spc="-5" dirty="0">
                <a:solidFill>
                  <a:srgbClr val="3333CC"/>
                </a:solidFill>
                <a:latin typeface="Arial"/>
                <a:cs typeface="Arial"/>
              </a:rPr>
              <a:t>D</a:t>
            </a:r>
            <a:r>
              <a:rPr sz="3200" dirty="0">
                <a:solidFill>
                  <a:srgbClr val="3333CC"/>
                </a:solidFill>
                <a:latin typeface="Arial"/>
                <a:cs typeface="Arial"/>
              </a:rPr>
              <a:t>escribe </a:t>
            </a:r>
            <a:r>
              <a:rPr sz="3200" spc="-5" dirty="0">
                <a:solidFill>
                  <a:srgbClr val="3333CC"/>
                </a:solidFill>
                <a:latin typeface="Arial"/>
                <a:cs typeface="Arial"/>
              </a:rPr>
              <a:t>backpropagation</a:t>
            </a:r>
            <a:r>
              <a:rPr lang="en-US" sz="3200" spc="-5" dirty="0">
                <a:solidFill>
                  <a:srgbClr val="3333CC"/>
                </a:solidFill>
                <a:latin typeface="Arial"/>
                <a:cs typeface="Arial"/>
              </a:rPr>
              <a:t> in a</a:t>
            </a:r>
            <a:r>
              <a:rPr sz="3200" dirty="0">
                <a:solidFill>
                  <a:srgbClr val="3333CC"/>
                </a:solidFill>
                <a:latin typeface="Arial"/>
                <a:cs typeface="Arial"/>
              </a:rPr>
              <a:t> precise  </a:t>
            </a:r>
            <a:r>
              <a:rPr sz="3200" spc="-5" dirty="0">
                <a:solidFill>
                  <a:srgbClr val="3333CC"/>
                </a:solidFill>
                <a:latin typeface="Arial"/>
                <a:cs typeface="Arial"/>
              </a:rPr>
              <a:t>computational </a:t>
            </a:r>
            <a:r>
              <a:rPr sz="3200" dirty="0">
                <a:solidFill>
                  <a:srgbClr val="3333CC"/>
                </a:solidFill>
                <a:latin typeface="Arial"/>
                <a:cs typeface="Arial"/>
              </a:rPr>
              <a:t>graph language</a:t>
            </a:r>
            <a:endParaRPr sz="3200" dirty="0">
              <a:latin typeface="Arial"/>
              <a:cs typeface="Arial"/>
            </a:endParaRPr>
          </a:p>
          <a:p>
            <a:pPr marL="755650" lvl="1" indent="-286385">
              <a:lnSpc>
                <a:spcPct val="100000"/>
              </a:lnSpc>
              <a:spcBef>
                <a:spcPts val="509"/>
              </a:spcBef>
              <a:buChar char="–"/>
              <a:tabLst>
                <a:tab pos="755650" algn="l"/>
              </a:tabLst>
            </a:pPr>
            <a:r>
              <a:rPr sz="2800" dirty="0">
                <a:solidFill>
                  <a:srgbClr val="336600"/>
                </a:solidFill>
                <a:latin typeface="Arial"/>
                <a:cs typeface="Arial"/>
              </a:rPr>
              <a:t>Each node is</a:t>
            </a:r>
            <a:r>
              <a:rPr sz="2800" spc="-10" dirty="0">
                <a:solidFill>
                  <a:srgbClr val="336600"/>
                </a:solidFill>
                <a:latin typeface="Arial"/>
                <a:cs typeface="Arial"/>
              </a:rPr>
              <a:t> </a:t>
            </a:r>
            <a:r>
              <a:rPr sz="2800" spc="-5" dirty="0">
                <a:solidFill>
                  <a:srgbClr val="336600"/>
                </a:solidFill>
                <a:latin typeface="Arial"/>
                <a:cs typeface="Arial"/>
              </a:rPr>
              <a:t>either</a:t>
            </a:r>
            <a:endParaRPr sz="2800" dirty="0">
              <a:latin typeface="Arial"/>
              <a:cs typeface="Arial"/>
            </a:endParaRPr>
          </a:p>
          <a:p>
            <a:pPr marL="1155700" lvl="2" indent="-229235">
              <a:lnSpc>
                <a:spcPct val="100000"/>
              </a:lnSpc>
              <a:spcBef>
                <a:spcPts val="645"/>
              </a:spcBef>
              <a:buChar char="•"/>
              <a:tabLst>
                <a:tab pos="1155700" algn="l"/>
              </a:tabLst>
            </a:pPr>
            <a:r>
              <a:rPr sz="2400" dirty="0">
                <a:solidFill>
                  <a:srgbClr val="660066"/>
                </a:solidFill>
                <a:latin typeface="Arial"/>
                <a:cs typeface="Arial"/>
              </a:rPr>
              <a:t>A</a:t>
            </a:r>
            <a:r>
              <a:rPr sz="2400" spc="-5" dirty="0">
                <a:solidFill>
                  <a:srgbClr val="660066"/>
                </a:solidFill>
                <a:latin typeface="Arial"/>
                <a:cs typeface="Arial"/>
              </a:rPr>
              <a:t> </a:t>
            </a:r>
            <a:r>
              <a:rPr sz="2400" dirty="0">
                <a:solidFill>
                  <a:srgbClr val="660066"/>
                </a:solidFill>
                <a:latin typeface="Arial"/>
                <a:cs typeface="Arial"/>
              </a:rPr>
              <a:t>variable</a:t>
            </a:r>
            <a:endParaRPr sz="2400" dirty="0">
              <a:latin typeface="Arial"/>
              <a:cs typeface="Arial"/>
            </a:endParaRPr>
          </a:p>
          <a:p>
            <a:pPr marL="1612900" lvl="3" indent="-229235">
              <a:lnSpc>
                <a:spcPct val="100000"/>
              </a:lnSpc>
              <a:spcBef>
                <a:spcPts val="425"/>
              </a:spcBef>
              <a:buChar char="–"/>
              <a:tabLst>
                <a:tab pos="1612900" algn="l"/>
              </a:tabLst>
            </a:pPr>
            <a:r>
              <a:rPr sz="2000" dirty="0">
                <a:latin typeface="Arial"/>
                <a:cs typeface="Arial"/>
              </a:rPr>
              <a:t>Scalar, </a:t>
            </a:r>
            <a:r>
              <a:rPr sz="2000" spc="-5" dirty="0">
                <a:latin typeface="Arial"/>
                <a:cs typeface="Arial"/>
              </a:rPr>
              <a:t>vector, matrix, tensor, </a:t>
            </a:r>
            <a:r>
              <a:rPr sz="2000" dirty="0">
                <a:latin typeface="Arial"/>
                <a:cs typeface="Arial"/>
              </a:rPr>
              <a:t>or </a:t>
            </a:r>
            <a:r>
              <a:rPr sz="2000" spc="-5" dirty="0">
                <a:latin typeface="Arial"/>
                <a:cs typeface="Arial"/>
              </a:rPr>
              <a:t>other</a:t>
            </a:r>
            <a:r>
              <a:rPr sz="2000" spc="-15" dirty="0">
                <a:latin typeface="Arial"/>
                <a:cs typeface="Arial"/>
              </a:rPr>
              <a:t> </a:t>
            </a:r>
            <a:r>
              <a:rPr sz="2000" spc="-5" dirty="0">
                <a:latin typeface="Arial"/>
                <a:cs typeface="Arial"/>
              </a:rPr>
              <a:t>type</a:t>
            </a:r>
            <a:endParaRPr sz="2000" dirty="0">
              <a:latin typeface="Arial"/>
              <a:cs typeface="Arial"/>
            </a:endParaRPr>
          </a:p>
          <a:p>
            <a:pPr marL="1155700" lvl="2" indent="-229235">
              <a:lnSpc>
                <a:spcPct val="100000"/>
              </a:lnSpc>
              <a:spcBef>
                <a:spcPts val="595"/>
              </a:spcBef>
              <a:buChar char="•"/>
              <a:tabLst>
                <a:tab pos="1155700" algn="l"/>
              </a:tabLst>
            </a:pPr>
            <a:r>
              <a:rPr sz="2400" spc="-5" dirty="0">
                <a:solidFill>
                  <a:srgbClr val="660066"/>
                </a:solidFill>
                <a:latin typeface="Arial"/>
                <a:cs typeface="Arial"/>
              </a:rPr>
              <a:t>Or </a:t>
            </a:r>
            <a:r>
              <a:rPr sz="2400" dirty="0">
                <a:solidFill>
                  <a:srgbClr val="660066"/>
                </a:solidFill>
                <a:latin typeface="Arial"/>
                <a:cs typeface="Arial"/>
              </a:rPr>
              <a:t>an</a:t>
            </a:r>
            <a:r>
              <a:rPr sz="2400" spc="-5" dirty="0">
                <a:solidFill>
                  <a:srgbClr val="660066"/>
                </a:solidFill>
                <a:latin typeface="Arial"/>
                <a:cs typeface="Arial"/>
              </a:rPr>
              <a:t> Operation</a:t>
            </a:r>
            <a:endParaRPr sz="2400" dirty="0">
              <a:latin typeface="Arial"/>
              <a:cs typeface="Arial"/>
            </a:endParaRPr>
          </a:p>
          <a:p>
            <a:pPr marL="1612900" lvl="3" indent="-229235">
              <a:lnSpc>
                <a:spcPct val="100000"/>
              </a:lnSpc>
              <a:spcBef>
                <a:spcPts val="525"/>
              </a:spcBef>
              <a:buChar char="–"/>
              <a:tabLst>
                <a:tab pos="1612900" algn="l"/>
              </a:tabLst>
            </a:pPr>
            <a:r>
              <a:rPr sz="2000" dirty="0">
                <a:latin typeface="Arial"/>
                <a:cs typeface="Arial"/>
              </a:rPr>
              <a:t>Simple </a:t>
            </a:r>
            <a:r>
              <a:rPr sz="2000" spc="-5" dirty="0">
                <a:latin typeface="Arial"/>
                <a:cs typeface="Arial"/>
              </a:rPr>
              <a:t>function </a:t>
            </a:r>
            <a:r>
              <a:rPr sz="2000" dirty="0">
                <a:latin typeface="Arial"/>
                <a:cs typeface="Arial"/>
              </a:rPr>
              <a:t>of one or more</a:t>
            </a:r>
            <a:r>
              <a:rPr sz="2000" spc="-20" dirty="0">
                <a:latin typeface="Arial"/>
                <a:cs typeface="Arial"/>
              </a:rPr>
              <a:t> </a:t>
            </a:r>
            <a:r>
              <a:rPr sz="2000" dirty="0">
                <a:latin typeface="Arial"/>
                <a:cs typeface="Arial"/>
              </a:rPr>
              <a:t>variables</a:t>
            </a:r>
          </a:p>
          <a:p>
            <a:pPr marL="1612265" marR="441325" lvl="3" indent="-228600">
              <a:lnSpc>
                <a:spcPct val="100800"/>
              </a:lnSpc>
              <a:spcBef>
                <a:spcPts val="380"/>
              </a:spcBef>
              <a:buChar char="–"/>
              <a:tabLst>
                <a:tab pos="1612900" algn="l"/>
              </a:tabLst>
            </a:pPr>
            <a:r>
              <a:rPr sz="2000" spc="-5" dirty="0">
                <a:latin typeface="Arial"/>
                <a:cs typeface="Arial"/>
              </a:rPr>
              <a:t>Functions </a:t>
            </a:r>
            <a:r>
              <a:rPr sz="2000" dirty="0">
                <a:latin typeface="Arial"/>
                <a:cs typeface="Arial"/>
              </a:rPr>
              <a:t>more complex </a:t>
            </a:r>
            <a:r>
              <a:rPr sz="2000" spc="-5" dirty="0">
                <a:latin typeface="Arial"/>
                <a:cs typeface="Arial"/>
              </a:rPr>
              <a:t>than operations </a:t>
            </a:r>
            <a:r>
              <a:rPr sz="2000" dirty="0">
                <a:latin typeface="Arial"/>
                <a:cs typeface="Arial"/>
              </a:rPr>
              <a:t>are </a:t>
            </a:r>
            <a:r>
              <a:rPr sz="2000" spc="-5" dirty="0">
                <a:latin typeface="Arial"/>
                <a:cs typeface="Arial"/>
              </a:rPr>
              <a:t>obtained </a:t>
            </a:r>
            <a:r>
              <a:rPr sz="2000" dirty="0">
                <a:latin typeface="Arial"/>
                <a:cs typeface="Arial"/>
              </a:rPr>
              <a:t>by  composing</a:t>
            </a:r>
            <a:r>
              <a:rPr sz="2000" spc="-5" dirty="0">
                <a:latin typeface="Arial"/>
                <a:cs typeface="Arial"/>
              </a:rPr>
              <a:t> operations</a:t>
            </a:r>
            <a:endParaRPr sz="2000" dirty="0">
              <a:latin typeface="Arial"/>
              <a:cs typeface="Arial"/>
            </a:endParaRPr>
          </a:p>
          <a:p>
            <a:pPr marL="748665" marR="5080" lvl="1" indent="-279400">
              <a:lnSpc>
                <a:spcPts val="3329"/>
              </a:lnSpc>
              <a:spcBef>
                <a:spcPts val="805"/>
              </a:spcBef>
              <a:buChar char="–"/>
              <a:tabLst>
                <a:tab pos="755650" algn="l"/>
              </a:tabLst>
            </a:pPr>
            <a:r>
              <a:rPr sz="2800" spc="-5" dirty="0">
                <a:solidFill>
                  <a:srgbClr val="336600"/>
                </a:solidFill>
                <a:latin typeface="Arial"/>
                <a:cs typeface="Arial"/>
              </a:rPr>
              <a:t>If </a:t>
            </a:r>
            <a:r>
              <a:rPr sz="2800" dirty="0">
                <a:solidFill>
                  <a:srgbClr val="336600"/>
                </a:solidFill>
                <a:latin typeface="Arial"/>
                <a:cs typeface="Arial"/>
              </a:rPr>
              <a:t>variable </a:t>
            </a:r>
            <a:r>
              <a:rPr sz="2800" i="1" spc="70" dirty="0">
                <a:latin typeface="Cambria"/>
                <a:cs typeface="Cambria"/>
              </a:rPr>
              <a:t>y </a:t>
            </a:r>
            <a:r>
              <a:rPr sz="2800" dirty="0">
                <a:solidFill>
                  <a:srgbClr val="336600"/>
                </a:solidFill>
                <a:latin typeface="Arial"/>
                <a:cs typeface="Arial"/>
              </a:rPr>
              <a:t>is </a:t>
            </a:r>
            <a:r>
              <a:rPr sz="2800" spc="-5" dirty="0">
                <a:solidFill>
                  <a:srgbClr val="336600"/>
                </a:solidFill>
                <a:latin typeface="Arial"/>
                <a:cs typeface="Arial"/>
              </a:rPr>
              <a:t>computed </a:t>
            </a:r>
            <a:r>
              <a:rPr sz="2800" dirty="0">
                <a:solidFill>
                  <a:srgbClr val="336600"/>
                </a:solidFill>
                <a:latin typeface="Arial"/>
                <a:cs typeface="Arial"/>
              </a:rPr>
              <a:t>by applying </a:t>
            </a:r>
            <a:r>
              <a:rPr sz="2800" spc="-5" dirty="0">
                <a:solidFill>
                  <a:srgbClr val="336600"/>
                </a:solidFill>
                <a:latin typeface="Arial"/>
                <a:cs typeface="Arial"/>
              </a:rPr>
              <a:t>operation to  </a:t>
            </a:r>
            <a:r>
              <a:rPr sz="2800" dirty="0">
                <a:solidFill>
                  <a:srgbClr val="336600"/>
                </a:solidFill>
                <a:latin typeface="Arial"/>
                <a:cs typeface="Arial"/>
              </a:rPr>
              <a:t>variable </a:t>
            </a:r>
            <a:r>
              <a:rPr sz="2800" i="1" spc="40" dirty="0">
                <a:latin typeface="Cambria"/>
                <a:cs typeface="Cambria"/>
              </a:rPr>
              <a:t>x </a:t>
            </a:r>
            <a:r>
              <a:rPr lang="en-US" sz="2800" i="1" spc="40" dirty="0">
                <a:latin typeface="Cambria"/>
                <a:cs typeface="Cambria"/>
              </a:rPr>
              <a:t>, </a:t>
            </a:r>
            <a:r>
              <a:rPr sz="2800" spc="-5" dirty="0">
                <a:solidFill>
                  <a:srgbClr val="336600"/>
                </a:solidFill>
                <a:latin typeface="Arial"/>
                <a:cs typeface="Arial"/>
              </a:rPr>
              <a:t>then </a:t>
            </a:r>
            <a:r>
              <a:rPr sz="2800" dirty="0">
                <a:solidFill>
                  <a:srgbClr val="336600"/>
                </a:solidFill>
                <a:latin typeface="Arial"/>
                <a:cs typeface="Arial"/>
              </a:rPr>
              <a:t>draw </a:t>
            </a:r>
            <a:r>
              <a:rPr lang="en-US" sz="2800" dirty="0">
                <a:solidFill>
                  <a:srgbClr val="336600"/>
                </a:solidFill>
                <a:latin typeface="Arial"/>
                <a:cs typeface="Arial"/>
              </a:rPr>
              <a:t>a </a:t>
            </a:r>
            <a:r>
              <a:rPr sz="2800" spc="-5" dirty="0">
                <a:solidFill>
                  <a:srgbClr val="336600"/>
                </a:solidFill>
                <a:latin typeface="Arial"/>
                <a:cs typeface="Arial"/>
              </a:rPr>
              <a:t>directed </a:t>
            </a:r>
            <a:r>
              <a:rPr sz="2800" dirty="0">
                <a:solidFill>
                  <a:srgbClr val="336600"/>
                </a:solidFill>
                <a:latin typeface="Arial"/>
                <a:cs typeface="Arial"/>
              </a:rPr>
              <a:t>edge </a:t>
            </a:r>
            <a:r>
              <a:rPr sz="2800" spc="-5" dirty="0">
                <a:solidFill>
                  <a:srgbClr val="336600"/>
                </a:solidFill>
                <a:latin typeface="Arial"/>
                <a:cs typeface="Arial"/>
              </a:rPr>
              <a:t>from </a:t>
            </a:r>
            <a:r>
              <a:rPr sz="2800" i="1" spc="40" dirty="0">
                <a:latin typeface="Cambria"/>
                <a:cs typeface="Cambria"/>
              </a:rPr>
              <a:t>x </a:t>
            </a:r>
            <a:r>
              <a:rPr sz="2800" dirty="0">
                <a:solidFill>
                  <a:srgbClr val="336600"/>
                </a:solidFill>
                <a:latin typeface="Arial"/>
                <a:cs typeface="Arial"/>
              </a:rPr>
              <a:t>to</a:t>
            </a:r>
            <a:r>
              <a:rPr sz="2800" spc="220" dirty="0">
                <a:solidFill>
                  <a:srgbClr val="336600"/>
                </a:solidFill>
                <a:latin typeface="Arial"/>
                <a:cs typeface="Arial"/>
              </a:rPr>
              <a:t> </a:t>
            </a:r>
            <a:r>
              <a:rPr sz="2800" i="1" spc="70" dirty="0">
                <a:latin typeface="Cambria"/>
                <a:cs typeface="Cambria"/>
              </a:rPr>
              <a:t>y</a:t>
            </a:r>
            <a:endParaRPr sz="2800" dirty="0">
              <a:latin typeface="Cambria"/>
              <a:cs typeface="Cambria"/>
            </a:endParaRPr>
          </a:p>
        </p:txBody>
      </p:sp>
    </p:spTree>
    <p:extLst>
      <p:ext uri="{BB962C8B-B14F-4D97-AF65-F5344CB8AC3E}">
        <p14:creationId xmlns:p14="http://schemas.microsoft.com/office/powerpoint/2010/main" val="326093386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545555" y="847293"/>
            <a:ext cx="7606665" cy="695960"/>
          </a:xfrm>
          <a:prstGeom prst="rect">
            <a:avLst/>
          </a:prstGeom>
        </p:spPr>
        <p:txBody>
          <a:bodyPr vert="horz" wrap="square" lIns="0" tIns="12700" rIns="0" bIns="0" rtlCol="0">
            <a:spAutoFit/>
          </a:bodyPr>
          <a:lstStyle/>
          <a:p>
            <a:pPr marL="12700">
              <a:lnSpc>
                <a:spcPct val="100000"/>
              </a:lnSpc>
              <a:spcBef>
                <a:spcPts val="100"/>
              </a:spcBef>
              <a:tabLst>
                <a:tab pos="4733925" algn="l"/>
                <a:tab pos="6442075" algn="l"/>
              </a:tabLst>
            </a:pPr>
            <a:r>
              <a:rPr sz="4400" dirty="0">
                <a:solidFill>
                  <a:srgbClr val="FF0000"/>
                </a:solidFill>
                <a:latin typeface="Arial"/>
                <a:cs typeface="Arial"/>
              </a:rPr>
              <a:t>Ex:</a:t>
            </a:r>
            <a:r>
              <a:rPr sz="4400" spc="20" dirty="0">
                <a:solidFill>
                  <a:srgbClr val="FF0000"/>
                </a:solidFill>
                <a:latin typeface="Arial"/>
                <a:cs typeface="Arial"/>
              </a:rPr>
              <a:t> </a:t>
            </a:r>
            <a:r>
              <a:rPr sz="4400" spc="-5" dirty="0">
                <a:solidFill>
                  <a:srgbClr val="FF0000"/>
                </a:solidFill>
                <a:latin typeface="Arial"/>
                <a:cs typeface="Arial"/>
              </a:rPr>
              <a:t>Computational	Graph	</a:t>
            </a:r>
            <a:r>
              <a:rPr sz="4400" dirty="0">
                <a:solidFill>
                  <a:srgbClr val="FF0000"/>
                </a:solidFill>
                <a:latin typeface="Arial"/>
                <a:cs typeface="Arial"/>
              </a:rPr>
              <a:t>of</a:t>
            </a:r>
            <a:r>
              <a:rPr sz="4400" spc="-90" dirty="0">
                <a:solidFill>
                  <a:srgbClr val="FF0000"/>
                </a:solidFill>
                <a:latin typeface="Arial"/>
                <a:cs typeface="Arial"/>
              </a:rPr>
              <a:t> </a:t>
            </a:r>
            <a:r>
              <a:rPr sz="4400" i="1" spc="85" dirty="0">
                <a:latin typeface="Cambria"/>
                <a:cs typeface="Cambria"/>
              </a:rPr>
              <a:t>xy</a:t>
            </a:r>
            <a:endParaRPr sz="4400">
              <a:latin typeface="Cambria"/>
              <a:cs typeface="Cambria"/>
            </a:endParaRPr>
          </a:p>
        </p:txBody>
      </p:sp>
      <p:sp>
        <p:nvSpPr>
          <p:cNvPr id="5" name="object 5"/>
          <p:cNvSpPr txBox="1"/>
          <p:nvPr/>
        </p:nvSpPr>
        <p:spPr>
          <a:xfrm>
            <a:off x="2910377" y="4496954"/>
            <a:ext cx="3549015" cy="513080"/>
          </a:xfrm>
          <a:prstGeom prst="rect">
            <a:avLst/>
          </a:prstGeom>
        </p:spPr>
        <p:txBody>
          <a:bodyPr vert="horz" wrap="square" lIns="0" tIns="12700" rIns="0" bIns="0" rtlCol="0">
            <a:spAutoFit/>
          </a:bodyPr>
          <a:lstStyle/>
          <a:p>
            <a:pPr marL="12700">
              <a:lnSpc>
                <a:spcPct val="100000"/>
              </a:lnSpc>
              <a:spcBef>
                <a:spcPts val="100"/>
              </a:spcBef>
              <a:tabLst>
                <a:tab pos="2703195" algn="l"/>
                <a:tab pos="3149600" algn="l"/>
              </a:tabLst>
            </a:pPr>
            <a:r>
              <a:rPr sz="3200" dirty="0">
                <a:solidFill>
                  <a:srgbClr val="3333CC"/>
                </a:solidFill>
                <a:latin typeface="Arial"/>
                <a:cs typeface="Arial"/>
              </a:rPr>
              <a:t>(a)</a:t>
            </a:r>
            <a:r>
              <a:rPr sz="3200" spc="135" dirty="0">
                <a:solidFill>
                  <a:srgbClr val="3333CC"/>
                </a:solidFill>
                <a:latin typeface="Arial"/>
                <a:cs typeface="Arial"/>
              </a:rPr>
              <a:t> </a:t>
            </a:r>
            <a:r>
              <a:rPr sz="3200" dirty="0">
                <a:solidFill>
                  <a:srgbClr val="3333CC"/>
                </a:solidFill>
                <a:latin typeface="Arial"/>
                <a:cs typeface="Arial"/>
              </a:rPr>
              <a:t>Compu</a:t>
            </a:r>
            <a:r>
              <a:rPr sz="3200" spc="-5" dirty="0">
                <a:solidFill>
                  <a:srgbClr val="3333CC"/>
                </a:solidFill>
                <a:latin typeface="Arial"/>
                <a:cs typeface="Arial"/>
              </a:rPr>
              <a:t>t</a:t>
            </a:r>
            <a:r>
              <a:rPr sz="3200" dirty="0">
                <a:solidFill>
                  <a:srgbClr val="3333CC"/>
                </a:solidFill>
                <a:latin typeface="Arial"/>
                <a:cs typeface="Arial"/>
              </a:rPr>
              <a:t>e</a:t>
            </a:r>
            <a:r>
              <a:rPr sz="3200" spc="-5" dirty="0">
                <a:solidFill>
                  <a:srgbClr val="3333CC"/>
                </a:solidFill>
                <a:latin typeface="Arial"/>
                <a:cs typeface="Arial"/>
              </a:rPr>
              <a:t> </a:t>
            </a:r>
            <a:r>
              <a:rPr sz="3200" i="1" spc="-135" dirty="0">
                <a:latin typeface="Cambria"/>
                <a:cs typeface="Cambria"/>
              </a:rPr>
              <a:t>z</a:t>
            </a:r>
            <a:r>
              <a:rPr sz="3200" i="1" dirty="0">
                <a:latin typeface="Cambria"/>
                <a:cs typeface="Cambria"/>
              </a:rPr>
              <a:t>	</a:t>
            </a:r>
            <a:r>
              <a:rPr sz="3200" i="1" spc="760" dirty="0">
                <a:latin typeface="Cambria"/>
                <a:cs typeface="Cambria"/>
              </a:rPr>
              <a:t>=</a:t>
            </a:r>
            <a:r>
              <a:rPr sz="3200" i="1" dirty="0">
                <a:latin typeface="Cambria"/>
                <a:cs typeface="Cambria"/>
              </a:rPr>
              <a:t>	</a:t>
            </a:r>
            <a:r>
              <a:rPr sz="3200" i="1" spc="60" dirty="0">
                <a:latin typeface="Cambria"/>
                <a:cs typeface="Cambria"/>
              </a:rPr>
              <a:t>xy</a:t>
            </a:r>
            <a:endParaRPr sz="3200">
              <a:latin typeface="Cambria"/>
              <a:cs typeface="Cambria"/>
            </a:endParaRPr>
          </a:p>
        </p:txBody>
      </p:sp>
      <p:sp>
        <p:nvSpPr>
          <p:cNvPr id="7" name="object 7"/>
          <p:cNvSpPr/>
          <p:nvPr/>
        </p:nvSpPr>
        <p:spPr>
          <a:xfrm>
            <a:off x="3822700" y="2057400"/>
            <a:ext cx="1721999" cy="21917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51763" y="847293"/>
            <a:ext cx="8194675" cy="695960"/>
          </a:xfrm>
          <a:prstGeom prst="rect">
            <a:avLst/>
          </a:prstGeom>
        </p:spPr>
        <p:txBody>
          <a:bodyPr vert="horz" wrap="square" lIns="0" tIns="12700" rIns="0" bIns="0" rtlCol="0">
            <a:spAutoFit/>
          </a:bodyPr>
          <a:lstStyle/>
          <a:p>
            <a:pPr marL="12700">
              <a:lnSpc>
                <a:spcPct val="100000"/>
              </a:lnSpc>
              <a:spcBef>
                <a:spcPts val="100"/>
              </a:spcBef>
              <a:tabLst>
                <a:tab pos="2683510" algn="l"/>
              </a:tabLst>
            </a:pPr>
            <a:r>
              <a:rPr dirty="0"/>
              <a:t>Ex:</a:t>
            </a:r>
            <a:r>
              <a:rPr spc="5" dirty="0"/>
              <a:t> </a:t>
            </a:r>
            <a:r>
              <a:rPr spc="-5" dirty="0"/>
              <a:t>Graph	</a:t>
            </a:r>
            <a:r>
              <a:rPr dirty="0"/>
              <a:t>of </a:t>
            </a:r>
            <a:r>
              <a:rPr spc="-5" dirty="0"/>
              <a:t>Logistic</a:t>
            </a:r>
            <a:r>
              <a:rPr spc="-75" dirty="0"/>
              <a:t> </a:t>
            </a:r>
            <a:r>
              <a:rPr dirty="0"/>
              <a:t>Regression</a:t>
            </a:r>
          </a:p>
        </p:txBody>
      </p:sp>
      <p:sp>
        <p:nvSpPr>
          <p:cNvPr id="4" name="object 4"/>
          <p:cNvSpPr txBox="1"/>
          <p:nvPr/>
        </p:nvSpPr>
        <p:spPr>
          <a:xfrm>
            <a:off x="852978" y="4420754"/>
            <a:ext cx="6102350"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3333CC"/>
                </a:solidFill>
                <a:latin typeface="Arial"/>
                <a:cs typeface="Arial"/>
              </a:rPr>
              <a:t>(b) </a:t>
            </a:r>
            <a:r>
              <a:rPr sz="3200" spc="-5" dirty="0">
                <a:solidFill>
                  <a:srgbClr val="3333CC"/>
                </a:solidFill>
                <a:latin typeface="Arial"/>
                <a:cs typeface="Arial"/>
              </a:rPr>
              <a:t>Logistic </a:t>
            </a:r>
            <a:r>
              <a:rPr sz="3200" dirty="0">
                <a:solidFill>
                  <a:srgbClr val="3333CC"/>
                </a:solidFill>
                <a:latin typeface="Arial"/>
                <a:cs typeface="Arial"/>
              </a:rPr>
              <a:t>Regression</a:t>
            </a:r>
            <a:r>
              <a:rPr sz="3200" spc="-25" dirty="0">
                <a:solidFill>
                  <a:srgbClr val="3333CC"/>
                </a:solidFill>
                <a:latin typeface="Arial"/>
                <a:cs typeface="Arial"/>
              </a:rPr>
              <a:t> </a:t>
            </a:r>
            <a:r>
              <a:rPr sz="3200" spc="-5" dirty="0">
                <a:solidFill>
                  <a:srgbClr val="3333CC"/>
                </a:solidFill>
                <a:latin typeface="Arial"/>
                <a:cs typeface="Arial"/>
              </a:rPr>
              <a:t>Prediction</a:t>
            </a:r>
            <a:endParaRPr sz="3200">
              <a:latin typeface="Arial"/>
              <a:cs typeface="Arial"/>
            </a:endParaRPr>
          </a:p>
        </p:txBody>
      </p:sp>
      <p:sp>
        <p:nvSpPr>
          <p:cNvPr id="5" name="object 5"/>
          <p:cNvSpPr txBox="1"/>
          <p:nvPr/>
        </p:nvSpPr>
        <p:spPr>
          <a:xfrm>
            <a:off x="1221278" y="4988698"/>
            <a:ext cx="8122284" cy="875030"/>
          </a:xfrm>
          <a:prstGeom prst="rect">
            <a:avLst/>
          </a:prstGeom>
        </p:spPr>
        <p:txBody>
          <a:bodyPr vert="horz" wrap="square" lIns="0" tIns="29845" rIns="0" bIns="0" rtlCol="0">
            <a:spAutoFit/>
          </a:bodyPr>
          <a:lstStyle/>
          <a:p>
            <a:pPr marL="558165" marR="30480" indent="-520700">
              <a:lnSpc>
                <a:spcPts val="3329"/>
              </a:lnSpc>
              <a:spcBef>
                <a:spcPts val="235"/>
              </a:spcBef>
              <a:tabLst>
                <a:tab pos="551815" algn="l"/>
              </a:tabLst>
            </a:pPr>
            <a:r>
              <a:rPr sz="2800" dirty="0">
                <a:solidFill>
                  <a:srgbClr val="336600"/>
                </a:solidFill>
                <a:latin typeface="Arial"/>
                <a:cs typeface="Arial"/>
              </a:rPr>
              <a:t>–	Variables in graph </a:t>
            </a:r>
            <a:r>
              <a:rPr sz="2800" i="1" spc="-15" dirty="0">
                <a:latin typeface="Cambria"/>
                <a:cs typeface="Cambria"/>
              </a:rPr>
              <a:t>u</a:t>
            </a:r>
            <a:r>
              <a:rPr sz="2775" spc="-22" baseline="25525" dirty="0">
                <a:latin typeface="Cambria"/>
                <a:cs typeface="Cambria"/>
              </a:rPr>
              <a:t>(1) </a:t>
            </a:r>
            <a:r>
              <a:rPr sz="2800" spc="-5" dirty="0">
                <a:solidFill>
                  <a:srgbClr val="336600"/>
                </a:solidFill>
                <a:latin typeface="Arial"/>
                <a:cs typeface="Arial"/>
              </a:rPr>
              <a:t>and </a:t>
            </a:r>
            <a:r>
              <a:rPr sz="2800" i="1" spc="-15" dirty="0">
                <a:latin typeface="Cambria"/>
                <a:cs typeface="Cambria"/>
              </a:rPr>
              <a:t>u</a:t>
            </a:r>
            <a:r>
              <a:rPr sz="2775" spc="-22" baseline="25525" dirty="0">
                <a:latin typeface="Cambria"/>
                <a:cs typeface="Cambria"/>
              </a:rPr>
              <a:t>(2) </a:t>
            </a:r>
            <a:r>
              <a:rPr sz="2800" dirty="0">
                <a:solidFill>
                  <a:srgbClr val="336600"/>
                </a:solidFill>
                <a:latin typeface="Arial"/>
                <a:cs typeface="Arial"/>
              </a:rPr>
              <a:t>are not in original  expression, but are needed in</a:t>
            </a:r>
            <a:r>
              <a:rPr sz="2800" spc="-35" dirty="0">
                <a:solidFill>
                  <a:srgbClr val="336600"/>
                </a:solidFill>
                <a:latin typeface="Arial"/>
                <a:cs typeface="Arial"/>
              </a:rPr>
              <a:t> </a:t>
            </a:r>
            <a:r>
              <a:rPr sz="2800" dirty="0">
                <a:solidFill>
                  <a:srgbClr val="336600"/>
                </a:solidFill>
                <a:latin typeface="Arial"/>
                <a:cs typeface="Arial"/>
              </a:rPr>
              <a:t>graph</a:t>
            </a:r>
            <a:endParaRPr sz="2800">
              <a:latin typeface="Arial"/>
              <a:cs typeface="Arial"/>
            </a:endParaRPr>
          </a:p>
        </p:txBody>
      </p:sp>
      <p:sp>
        <p:nvSpPr>
          <p:cNvPr id="7" name="object 7"/>
          <p:cNvSpPr/>
          <p:nvPr/>
        </p:nvSpPr>
        <p:spPr>
          <a:xfrm>
            <a:off x="3693447" y="1644535"/>
            <a:ext cx="2161680" cy="2604588"/>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7169739" y="4496269"/>
            <a:ext cx="2371090" cy="452755"/>
          </a:xfrm>
          <a:prstGeom prst="rect">
            <a:avLst/>
          </a:prstGeom>
        </p:spPr>
        <p:txBody>
          <a:bodyPr vert="horz" wrap="square" lIns="0" tIns="12700" rIns="0" bIns="0" rtlCol="0">
            <a:spAutoFit/>
          </a:bodyPr>
          <a:lstStyle/>
          <a:p>
            <a:pPr marL="38100">
              <a:lnSpc>
                <a:spcPct val="100000"/>
              </a:lnSpc>
              <a:spcBef>
                <a:spcPts val="100"/>
              </a:spcBef>
            </a:pPr>
            <a:r>
              <a:rPr sz="2800" i="1" spc="-355" dirty="0">
                <a:latin typeface="Cambria"/>
                <a:cs typeface="Cambria"/>
              </a:rPr>
              <a:t>y</a:t>
            </a:r>
            <a:r>
              <a:rPr sz="2800" spc="-355" dirty="0">
                <a:latin typeface="Calibri"/>
                <a:cs typeface="Calibri"/>
              </a:rPr>
              <a:t>ˆ</a:t>
            </a:r>
            <a:r>
              <a:rPr sz="2800" spc="-125" dirty="0">
                <a:latin typeface="Calibri"/>
                <a:cs typeface="Calibri"/>
              </a:rPr>
              <a:t> </a:t>
            </a:r>
            <a:r>
              <a:rPr sz="2800" spc="260" dirty="0">
                <a:latin typeface="Segoe UI Symbol"/>
                <a:cs typeface="Segoe UI Symbol"/>
              </a:rPr>
              <a:t>=</a:t>
            </a:r>
            <a:r>
              <a:rPr sz="2800" spc="-100" dirty="0">
                <a:latin typeface="Segoe UI Symbol"/>
                <a:cs typeface="Segoe UI Symbol"/>
              </a:rPr>
              <a:t> </a:t>
            </a:r>
            <a:r>
              <a:rPr sz="2800" i="1" spc="175" dirty="0">
                <a:latin typeface="Calibri"/>
                <a:cs typeface="Calibri"/>
              </a:rPr>
              <a:t>σ</a:t>
            </a:r>
            <a:r>
              <a:rPr sz="2800" spc="175" dirty="0">
                <a:latin typeface="Calibri"/>
                <a:cs typeface="Calibri"/>
              </a:rPr>
              <a:t>(x</a:t>
            </a:r>
            <a:r>
              <a:rPr sz="2400" i="1" spc="262" baseline="43402" dirty="0">
                <a:latin typeface="Cambria"/>
                <a:cs typeface="Cambria"/>
              </a:rPr>
              <a:t>T</a:t>
            </a:r>
            <a:r>
              <a:rPr sz="2800" b="1" i="1" spc="175" dirty="0">
                <a:latin typeface="Calibri"/>
                <a:cs typeface="Calibri"/>
              </a:rPr>
              <a:t>w</a:t>
            </a:r>
            <a:r>
              <a:rPr sz="2800" b="1" i="1" spc="-5" dirty="0">
                <a:latin typeface="Calibri"/>
                <a:cs typeface="Calibri"/>
              </a:rPr>
              <a:t> </a:t>
            </a:r>
            <a:r>
              <a:rPr sz="2800" spc="260" dirty="0">
                <a:latin typeface="Segoe UI Symbol"/>
                <a:cs typeface="Segoe UI Symbol"/>
              </a:rPr>
              <a:t>+</a:t>
            </a:r>
            <a:r>
              <a:rPr sz="2800" spc="-495" dirty="0">
                <a:latin typeface="Segoe UI Symbol"/>
                <a:cs typeface="Segoe UI Symbol"/>
              </a:rPr>
              <a:t> </a:t>
            </a:r>
            <a:r>
              <a:rPr sz="2800" i="1" spc="50" dirty="0">
                <a:latin typeface="Cambria"/>
                <a:cs typeface="Cambria"/>
              </a:rPr>
              <a:t>b</a:t>
            </a:r>
            <a:r>
              <a:rPr sz="2800" spc="50" dirty="0">
                <a:latin typeface="Calibri"/>
                <a:cs typeface="Calibri"/>
              </a:rPr>
              <a:t>)</a:t>
            </a:r>
            <a:endParaRPr sz="2800">
              <a:latin typeface="Calibri"/>
              <a:cs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882596" y="847293"/>
            <a:ext cx="4932680" cy="695960"/>
          </a:xfrm>
          <a:prstGeom prst="rect">
            <a:avLst/>
          </a:prstGeom>
        </p:spPr>
        <p:txBody>
          <a:bodyPr vert="horz" wrap="square" lIns="0" tIns="12700" rIns="0" bIns="0" rtlCol="0">
            <a:spAutoFit/>
          </a:bodyPr>
          <a:lstStyle/>
          <a:p>
            <a:pPr marL="12700">
              <a:lnSpc>
                <a:spcPct val="100000"/>
              </a:lnSpc>
              <a:spcBef>
                <a:spcPts val="100"/>
              </a:spcBef>
              <a:tabLst>
                <a:tab pos="2683510" algn="l"/>
                <a:tab pos="3490595" algn="l"/>
              </a:tabLst>
            </a:pPr>
            <a:r>
              <a:rPr dirty="0"/>
              <a:t>Ex:</a:t>
            </a:r>
            <a:r>
              <a:rPr spc="-5" dirty="0"/>
              <a:t> G</a:t>
            </a:r>
            <a:r>
              <a:rPr dirty="0"/>
              <a:t>raph	</a:t>
            </a:r>
            <a:r>
              <a:rPr spc="-5" dirty="0"/>
              <a:t>f</a:t>
            </a:r>
            <a:r>
              <a:rPr dirty="0"/>
              <a:t>or	ReLU</a:t>
            </a:r>
          </a:p>
        </p:txBody>
      </p:sp>
      <p:sp>
        <p:nvSpPr>
          <p:cNvPr id="5" name="object 5"/>
          <p:cNvSpPr txBox="1"/>
          <p:nvPr/>
        </p:nvSpPr>
        <p:spPr>
          <a:xfrm>
            <a:off x="1005378" y="3719424"/>
            <a:ext cx="8423275" cy="1966595"/>
          </a:xfrm>
          <a:prstGeom prst="rect">
            <a:avLst/>
          </a:prstGeom>
        </p:spPr>
        <p:txBody>
          <a:bodyPr vert="horz" wrap="square" lIns="0" tIns="104139" rIns="0" bIns="0" rtlCol="0">
            <a:spAutoFit/>
          </a:bodyPr>
          <a:lstStyle/>
          <a:p>
            <a:pPr marL="12700" algn="just">
              <a:lnSpc>
                <a:spcPct val="100000"/>
              </a:lnSpc>
              <a:spcBef>
                <a:spcPts val="819"/>
              </a:spcBef>
            </a:pPr>
            <a:r>
              <a:rPr sz="3200" spc="-5" dirty="0">
                <a:solidFill>
                  <a:srgbClr val="3333CC"/>
                </a:solidFill>
                <a:latin typeface="Arial"/>
                <a:cs typeface="Arial"/>
              </a:rPr>
              <a:t>(c) Compute </a:t>
            </a:r>
            <a:r>
              <a:rPr sz="3200" dirty="0">
                <a:solidFill>
                  <a:srgbClr val="3333CC"/>
                </a:solidFill>
                <a:latin typeface="Arial"/>
                <a:cs typeface="Arial"/>
              </a:rPr>
              <a:t>expression</a:t>
            </a:r>
            <a:r>
              <a:rPr sz="3200" spc="-5" dirty="0">
                <a:solidFill>
                  <a:srgbClr val="3333CC"/>
                </a:solidFill>
                <a:latin typeface="Arial"/>
                <a:cs typeface="Arial"/>
              </a:rPr>
              <a:t> </a:t>
            </a:r>
            <a:r>
              <a:rPr sz="3200" b="1" i="1" spc="295" dirty="0">
                <a:latin typeface="Palatino Linotype"/>
                <a:cs typeface="Palatino Linotype"/>
              </a:rPr>
              <a:t>H</a:t>
            </a:r>
            <a:r>
              <a:rPr sz="3200" i="1" spc="295" dirty="0">
                <a:latin typeface="Cambria"/>
                <a:cs typeface="Cambria"/>
              </a:rPr>
              <a:t>=</a:t>
            </a:r>
            <a:r>
              <a:rPr sz="3200" spc="295" dirty="0">
                <a:latin typeface="Cambria"/>
                <a:cs typeface="Cambria"/>
              </a:rPr>
              <a:t>max{0</a:t>
            </a:r>
            <a:r>
              <a:rPr sz="3200" i="1" spc="295" dirty="0">
                <a:latin typeface="Cambria"/>
                <a:cs typeface="Cambria"/>
              </a:rPr>
              <a:t>,</a:t>
            </a:r>
            <a:r>
              <a:rPr sz="3200" b="1" i="1" spc="295" dirty="0">
                <a:latin typeface="Palatino Linotype"/>
                <a:cs typeface="Palatino Linotype"/>
              </a:rPr>
              <a:t>XW</a:t>
            </a:r>
            <a:r>
              <a:rPr sz="3200" spc="295" dirty="0">
                <a:latin typeface="Cambria"/>
                <a:cs typeface="Cambria"/>
              </a:rPr>
              <a:t>+</a:t>
            </a:r>
            <a:r>
              <a:rPr sz="3200" b="1" i="1" spc="295" dirty="0">
                <a:latin typeface="Palatino Linotype"/>
                <a:cs typeface="Palatino Linotype"/>
              </a:rPr>
              <a:t>b</a:t>
            </a:r>
            <a:r>
              <a:rPr sz="3200" spc="295" dirty="0">
                <a:latin typeface="Cambria"/>
                <a:cs typeface="Cambria"/>
              </a:rPr>
              <a:t>}</a:t>
            </a:r>
            <a:endParaRPr sz="3200">
              <a:latin typeface="Cambria"/>
              <a:cs typeface="Cambria"/>
            </a:endParaRPr>
          </a:p>
          <a:p>
            <a:pPr marL="748665" marR="5080" indent="-279400" algn="just">
              <a:lnSpc>
                <a:spcPct val="100099"/>
              </a:lnSpc>
              <a:spcBef>
                <a:spcPts val="630"/>
              </a:spcBef>
            </a:pPr>
            <a:r>
              <a:rPr sz="2800" dirty="0">
                <a:solidFill>
                  <a:srgbClr val="336600"/>
                </a:solidFill>
                <a:latin typeface="Arial"/>
                <a:cs typeface="Arial"/>
              </a:rPr>
              <a:t>– </a:t>
            </a:r>
            <a:r>
              <a:rPr sz="2800" spc="-5" dirty="0">
                <a:solidFill>
                  <a:srgbClr val="336600"/>
                </a:solidFill>
                <a:latin typeface="Arial"/>
                <a:cs typeface="Arial"/>
              </a:rPr>
              <a:t>Computes </a:t>
            </a:r>
            <a:r>
              <a:rPr sz="2800" dirty="0">
                <a:solidFill>
                  <a:srgbClr val="336600"/>
                </a:solidFill>
                <a:latin typeface="Arial"/>
                <a:cs typeface="Arial"/>
              </a:rPr>
              <a:t>a design </a:t>
            </a:r>
            <a:r>
              <a:rPr sz="2800" spc="-5" dirty="0">
                <a:solidFill>
                  <a:srgbClr val="336600"/>
                </a:solidFill>
                <a:latin typeface="Arial"/>
                <a:cs typeface="Arial"/>
              </a:rPr>
              <a:t>matrix </a:t>
            </a:r>
            <a:r>
              <a:rPr sz="2800" dirty="0">
                <a:solidFill>
                  <a:srgbClr val="336600"/>
                </a:solidFill>
                <a:latin typeface="Arial"/>
                <a:cs typeface="Arial"/>
              </a:rPr>
              <a:t>of </a:t>
            </a:r>
            <a:r>
              <a:rPr sz="2800" spc="-5" dirty="0">
                <a:solidFill>
                  <a:srgbClr val="336600"/>
                </a:solidFill>
                <a:latin typeface="Arial"/>
                <a:cs typeface="Arial"/>
              </a:rPr>
              <a:t>Rectified </a:t>
            </a:r>
            <a:r>
              <a:rPr sz="2800" dirty="0">
                <a:solidFill>
                  <a:srgbClr val="336600"/>
                </a:solidFill>
                <a:latin typeface="Arial"/>
                <a:cs typeface="Arial"/>
              </a:rPr>
              <a:t>linear</a:t>
            </a:r>
            <a:r>
              <a:rPr sz="2800" spc="-100" dirty="0">
                <a:solidFill>
                  <a:srgbClr val="336600"/>
                </a:solidFill>
                <a:latin typeface="Arial"/>
                <a:cs typeface="Arial"/>
              </a:rPr>
              <a:t> </a:t>
            </a:r>
            <a:r>
              <a:rPr sz="2800" dirty="0">
                <a:solidFill>
                  <a:srgbClr val="336600"/>
                </a:solidFill>
                <a:latin typeface="Arial"/>
                <a:cs typeface="Arial"/>
              </a:rPr>
              <a:t>unit  </a:t>
            </a:r>
            <a:r>
              <a:rPr sz="2800" spc="-5" dirty="0">
                <a:solidFill>
                  <a:srgbClr val="336600"/>
                </a:solidFill>
                <a:latin typeface="Arial"/>
                <a:cs typeface="Arial"/>
              </a:rPr>
              <a:t>activations </a:t>
            </a:r>
            <a:r>
              <a:rPr sz="2800" b="1" i="1" spc="325" dirty="0">
                <a:latin typeface="Palatino Linotype"/>
                <a:cs typeface="Palatino Linotype"/>
              </a:rPr>
              <a:t>H </a:t>
            </a:r>
            <a:r>
              <a:rPr sz="2800" dirty="0">
                <a:solidFill>
                  <a:srgbClr val="336600"/>
                </a:solidFill>
                <a:latin typeface="Arial"/>
                <a:cs typeface="Arial"/>
              </a:rPr>
              <a:t>given design </a:t>
            </a:r>
            <a:r>
              <a:rPr sz="2800" spc="-5" dirty="0">
                <a:solidFill>
                  <a:srgbClr val="336600"/>
                </a:solidFill>
                <a:latin typeface="Arial"/>
                <a:cs typeface="Arial"/>
              </a:rPr>
              <a:t>matrix </a:t>
            </a:r>
            <a:r>
              <a:rPr sz="2800" dirty="0">
                <a:solidFill>
                  <a:srgbClr val="336600"/>
                </a:solidFill>
                <a:latin typeface="Arial"/>
                <a:cs typeface="Arial"/>
              </a:rPr>
              <a:t>of </a:t>
            </a:r>
            <a:r>
              <a:rPr sz="2800" spc="-5" dirty="0">
                <a:solidFill>
                  <a:srgbClr val="336600"/>
                </a:solidFill>
                <a:latin typeface="Arial"/>
                <a:cs typeface="Arial"/>
              </a:rPr>
              <a:t>minibatch</a:t>
            </a:r>
            <a:r>
              <a:rPr sz="2800" spc="-325" dirty="0">
                <a:solidFill>
                  <a:srgbClr val="336600"/>
                </a:solidFill>
                <a:latin typeface="Arial"/>
                <a:cs typeface="Arial"/>
              </a:rPr>
              <a:t> </a:t>
            </a:r>
            <a:r>
              <a:rPr sz="2800" spc="-5" dirty="0">
                <a:solidFill>
                  <a:srgbClr val="336600"/>
                </a:solidFill>
                <a:latin typeface="Arial"/>
                <a:cs typeface="Arial"/>
              </a:rPr>
              <a:t>of  inputs</a:t>
            </a:r>
            <a:r>
              <a:rPr sz="2800" spc="-10" dirty="0">
                <a:solidFill>
                  <a:srgbClr val="336600"/>
                </a:solidFill>
                <a:latin typeface="Arial"/>
                <a:cs typeface="Arial"/>
              </a:rPr>
              <a:t> </a:t>
            </a:r>
            <a:r>
              <a:rPr sz="2800" b="1" i="1" spc="395" dirty="0">
                <a:latin typeface="Palatino Linotype"/>
                <a:cs typeface="Palatino Linotype"/>
              </a:rPr>
              <a:t>X</a:t>
            </a:r>
            <a:endParaRPr sz="2800">
              <a:latin typeface="Palatino Linotype"/>
              <a:cs typeface="Palatino Linotype"/>
            </a:endParaRPr>
          </a:p>
        </p:txBody>
      </p:sp>
      <p:sp>
        <p:nvSpPr>
          <p:cNvPr id="7" name="object 7"/>
          <p:cNvSpPr/>
          <p:nvPr/>
        </p:nvSpPr>
        <p:spPr>
          <a:xfrm>
            <a:off x="4603621" y="1685394"/>
            <a:ext cx="1788778" cy="21451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72636" y="847293"/>
            <a:ext cx="6952615" cy="695960"/>
          </a:xfrm>
          <a:prstGeom prst="rect">
            <a:avLst/>
          </a:prstGeom>
        </p:spPr>
        <p:txBody>
          <a:bodyPr vert="horz" wrap="square" lIns="0" tIns="12700" rIns="0" bIns="0" rtlCol="0">
            <a:spAutoFit/>
          </a:bodyPr>
          <a:lstStyle/>
          <a:p>
            <a:pPr marL="12700">
              <a:lnSpc>
                <a:spcPct val="100000"/>
              </a:lnSpc>
              <a:spcBef>
                <a:spcPts val="100"/>
              </a:spcBef>
              <a:tabLst>
                <a:tab pos="2185670" algn="l"/>
                <a:tab pos="5727700" algn="l"/>
              </a:tabLst>
            </a:pPr>
            <a:r>
              <a:rPr dirty="0"/>
              <a:t>Ex:</a:t>
            </a:r>
            <a:r>
              <a:rPr spc="-5" dirty="0"/>
              <a:t> T</a:t>
            </a:r>
            <a:r>
              <a:rPr dirty="0"/>
              <a:t>wo	opera</a:t>
            </a:r>
            <a:r>
              <a:rPr spc="-5" dirty="0"/>
              <a:t>t</a:t>
            </a:r>
            <a:r>
              <a:rPr dirty="0"/>
              <a:t>ions</a:t>
            </a:r>
            <a:r>
              <a:rPr spc="-5" dirty="0"/>
              <a:t> </a:t>
            </a:r>
            <a:r>
              <a:rPr dirty="0"/>
              <a:t>on	input</a:t>
            </a:r>
          </a:p>
        </p:txBody>
      </p:sp>
      <p:sp>
        <p:nvSpPr>
          <p:cNvPr id="6" name="object 6"/>
          <p:cNvSpPr/>
          <p:nvPr/>
        </p:nvSpPr>
        <p:spPr>
          <a:xfrm>
            <a:off x="6882938" y="1710053"/>
            <a:ext cx="2873373" cy="343968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40278" y="1982354"/>
            <a:ext cx="4839970" cy="2814320"/>
          </a:xfrm>
          <a:prstGeom prst="rect">
            <a:avLst/>
          </a:prstGeom>
        </p:spPr>
        <p:txBody>
          <a:bodyPr vert="horz" wrap="square" lIns="0" tIns="33020" rIns="0" bIns="0" rtlCol="0">
            <a:spAutoFit/>
          </a:bodyPr>
          <a:lstStyle/>
          <a:p>
            <a:pPr marL="25400" marR="17780">
              <a:lnSpc>
                <a:spcPts val="3800"/>
              </a:lnSpc>
              <a:spcBef>
                <a:spcPts val="260"/>
              </a:spcBef>
              <a:buAutoNum type="alphaLcParenBoth" startAt="4"/>
              <a:tabLst>
                <a:tab pos="635000" algn="l"/>
              </a:tabLst>
            </a:pPr>
            <a:r>
              <a:rPr sz="3200" spc="-5" dirty="0">
                <a:solidFill>
                  <a:srgbClr val="3333CC"/>
                </a:solidFill>
                <a:latin typeface="Arial"/>
                <a:cs typeface="Arial"/>
              </a:rPr>
              <a:t>Perform </a:t>
            </a:r>
            <a:r>
              <a:rPr sz="3200" dirty="0">
                <a:solidFill>
                  <a:srgbClr val="3333CC"/>
                </a:solidFill>
                <a:latin typeface="Arial"/>
                <a:cs typeface="Arial"/>
              </a:rPr>
              <a:t>more </a:t>
            </a:r>
            <a:r>
              <a:rPr sz="3200" spc="-5" dirty="0">
                <a:solidFill>
                  <a:srgbClr val="3333CC"/>
                </a:solidFill>
                <a:latin typeface="Arial"/>
                <a:cs typeface="Arial"/>
              </a:rPr>
              <a:t>than</a:t>
            </a:r>
            <a:r>
              <a:rPr sz="3200" spc="-60" dirty="0">
                <a:solidFill>
                  <a:srgbClr val="3333CC"/>
                </a:solidFill>
                <a:latin typeface="Arial"/>
                <a:cs typeface="Arial"/>
              </a:rPr>
              <a:t> </a:t>
            </a:r>
            <a:r>
              <a:rPr sz="3200" dirty="0">
                <a:solidFill>
                  <a:srgbClr val="3333CC"/>
                </a:solidFill>
                <a:latin typeface="Arial"/>
                <a:cs typeface="Arial"/>
              </a:rPr>
              <a:t>one  </a:t>
            </a:r>
            <a:r>
              <a:rPr sz="3200" spc="-5" dirty="0">
                <a:solidFill>
                  <a:srgbClr val="3333CC"/>
                </a:solidFill>
                <a:latin typeface="Arial"/>
                <a:cs typeface="Arial"/>
              </a:rPr>
              <a:t>operation to </a:t>
            </a:r>
            <a:r>
              <a:rPr sz="3200" dirty="0">
                <a:solidFill>
                  <a:srgbClr val="3333CC"/>
                </a:solidFill>
                <a:latin typeface="Arial"/>
                <a:cs typeface="Arial"/>
              </a:rPr>
              <a:t>a</a:t>
            </a:r>
            <a:r>
              <a:rPr sz="3200" spc="-10" dirty="0">
                <a:solidFill>
                  <a:srgbClr val="3333CC"/>
                </a:solidFill>
                <a:latin typeface="Arial"/>
                <a:cs typeface="Arial"/>
              </a:rPr>
              <a:t> </a:t>
            </a:r>
            <a:r>
              <a:rPr sz="3200" dirty="0">
                <a:solidFill>
                  <a:srgbClr val="3333CC"/>
                </a:solidFill>
                <a:latin typeface="Arial"/>
                <a:cs typeface="Arial"/>
              </a:rPr>
              <a:t>variable</a:t>
            </a:r>
            <a:endParaRPr sz="3200">
              <a:latin typeface="Arial"/>
              <a:cs typeface="Arial"/>
            </a:endParaRPr>
          </a:p>
          <a:p>
            <a:pPr marL="419100" marR="245745">
              <a:lnSpc>
                <a:spcPct val="102000"/>
              </a:lnSpc>
              <a:spcBef>
                <a:spcPts val="445"/>
              </a:spcBef>
            </a:pPr>
            <a:r>
              <a:rPr sz="2800" spc="-5" dirty="0">
                <a:solidFill>
                  <a:srgbClr val="336600"/>
                </a:solidFill>
                <a:latin typeface="Arial"/>
                <a:cs typeface="Arial"/>
              </a:rPr>
              <a:t>Weights </a:t>
            </a:r>
            <a:r>
              <a:rPr sz="2800" b="1" i="1" spc="-185" dirty="0">
                <a:latin typeface="Palatino Linotype"/>
                <a:cs typeface="Palatino Linotype"/>
              </a:rPr>
              <a:t>w </a:t>
            </a:r>
            <a:r>
              <a:rPr sz="2800" dirty="0">
                <a:solidFill>
                  <a:srgbClr val="336600"/>
                </a:solidFill>
                <a:latin typeface="Arial"/>
                <a:cs typeface="Arial"/>
              </a:rPr>
              <a:t>are used in </a:t>
            </a:r>
            <a:r>
              <a:rPr sz="2800" spc="-5" dirty="0">
                <a:solidFill>
                  <a:srgbClr val="336600"/>
                </a:solidFill>
                <a:latin typeface="Arial"/>
                <a:cs typeface="Arial"/>
              </a:rPr>
              <a:t>two  operations:</a:t>
            </a:r>
            <a:endParaRPr sz="2800">
              <a:latin typeface="Arial"/>
              <a:cs typeface="Arial"/>
            </a:endParaRPr>
          </a:p>
          <a:p>
            <a:pPr marL="1168400" lvl="1" indent="-343535">
              <a:lnSpc>
                <a:spcPct val="100000"/>
              </a:lnSpc>
              <a:spcBef>
                <a:spcPts val="265"/>
              </a:spcBef>
              <a:buChar char="•"/>
              <a:tabLst>
                <a:tab pos="1167765" algn="l"/>
                <a:tab pos="1168400" algn="l"/>
                <a:tab pos="3809365" algn="l"/>
                <a:tab pos="4166870" algn="l"/>
              </a:tabLst>
            </a:pPr>
            <a:r>
              <a:rPr sz="2400" spc="-5" dirty="0">
                <a:solidFill>
                  <a:srgbClr val="660066"/>
                </a:solidFill>
                <a:latin typeface="Arial"/>
                <a:cs typeface="Arial"/>
              </a:rPr>
              <a:t>to</a:t>
            </a:r>
            <a:r>
              <a:rPr sz="2400" spc="10" dirty="0">
                <a:solidFill>
                  <a:srgbClr val="660066"/>
                </a:solidFill>
                <a:latin typeface="Arial"/>
                <a:cs typeface="Arial"/>
              </a:rPr>
              <a:t> </a:t>
            </a:r>
            <a:r>
              <a:rPr sz="2400" dirty="0">
                <a:solidFill>
                  <a:srgbClr val="660066"/>
                </a:solidFill>
                <a:latin typeface="Arial"/>
                <a:cs typeface="Arial"/>
              </a:rPr>
              <a:t>make</a:t>
            </a:r>
            <a:r>
              <a:rPr sz="2400" spc="15" dirty="0">
                <a:solidFill>
                  <a:srgbClr val="660066"/>
                </a:solidFill>
                <a:latin typeface="Arial"/>
                <a:cs typeface="Arial"/>
              </a:rPr>
              <a:t> </a:t>
            </a:r>
            <a:r>
              <a:rPr sz="2400" spc="-5" dirty="0">
                <a:solidFill>
                  <a:srgbClr val="660066"/>
                </a:solidFill>
                <a:latin typeface="Arial"/>
                <a:cs typeface="Arial"/>
              </a:rPr>
              <a:t>prediction	</a:t>
            </a:r>
            <a:r>
              <a:rPr sz="3975" i="1" spc="-660" baseline="6289" dirty="0">
                <a:latin typeface="Times New Roman"/>
                <a:cs typeface="Times New Roman"/>
              </a:rPr>
              <a:t>y</a:t>
            </a:r>
            <a:r>
              <a:rPr sz="3975" spc="-660" baseline="9433" dirty="0">
                <a:latin typeface="Times New Roman"/>
                <a:cs typeface="Times New Roman"/>
              </a:rPr>
              <a:t>ˆ	</a:t>
            </a:r>
            <a:r>
              <a:rPr sz="2400" dirty="0">
                <a:solidFill>
                  <a:srgbClr val="660066"/>
                </a:solidFill>
                <a:latin typeface="Arial"/>
                <a:cs typeface="Arial"/>
              </a:rPr>
              <a:t>and</a:t>
            </a:r>
            <a:endParaRPr sz="2400">
              <a:latin typeface="Arial"/>
              <a:cs typeface="Arial"/>
            </a:endParaRPr>
          </a:p>
          <a:p>
            <a:pPr marL="1168400" lvl="1" indent="-343535">
              <a:lnSpc>
                <a:spcPct val="100000"/>
              </a:lnSpc>
              <a:spcBef>
                <a:spcPts val="570"/>
              </a:spcBef>
              <a:buChar char="•"/>
              <a:tabLst>
                <a:tab pos="1167765" algn="l"/>
                <a:tab pos="1168400" algn="l"/>
              </a:tabLst>
            </a:pPr>
            <a:r>
              <a:rPr sz="2400" spc="-5" dirty="0">
                <a:solidFill>
                  <a:srgbClr val="660066"/>
                </a:solidFill>
                <a:latin typeface="Arial"/>
                <a:cs typeface="Arial"/>
              </a:rPr>
              <a:t>the </a:t>
            </a:r>
            <a:r>
              <a:rPr sz="2400" dirty="0">
                <a:solidFill>
                  <a:srgbClr val="660066"/>
                </a:solidFill>
                <a:latin typeface="Arial"/>
                <a:cs typeface="Arial"/>
              </a:rPr>
              <a:t>weight decay</a:t>
            </a:r>
            <a:r>
              <a:rPr sz="2400" spc="-35" dirty="0">
                <a:solidFill>
                  <a:srgbClr val="660066"/>
                </a:solidFill>
                <a:latin typeface="Arial"/>
                <a:cs typeface="Arial"/>
              </a:rPr>
              <a:t> </a:t>
            </a:r>
            <a:r>
              <a:rPr sz="2400" spc="-5" dirty="0">
                <a:solidFill>
                  <a:srgbClr val="660066"/>
                </a:solidFill>
                <a:latin typeface="Arial"/>
                <a:cs typeface="Arial"/>
              </a:rPr>
              <a:t>penalty</a:t>
            </a:r>
            <a:endParaRPr sz="2400">
              <a:latin typeface="Arial"/>
              <a:cs typeface="Arial"/>
            </a:endParaRPr>
          </a:p>
        </p:txBody>
      </p:sp>
      <p:sp>
        <p:nvSpPr>
          <p:cNvPr id="8" name="object 8"/>
          <p:cNvSpPr txBox="1"/>
          <p:nvPr/>
        </p:nvSpPr>
        <p:spPr>
          <a:xfrm>
            <a:off x="2413596" y="5021723"/>
            <a:ext cx="220979" cy="462280"/>
          </a:xfrm>
          <a:prstGeom prst="rect">
            <a:avLst/>
          </a:prstGeom>
        </p:spPr>
        <p:txBody>
          <a:bodyPr vert="horz" wrap="square" lIns="0" tIns="14605" rIns="0" bIns="0" rtlCol="0">
            <a:spAutoFit/>
          </a:bodyPr>
          <a:lstStyle/>
          <a:p>
            <a:pPr marL="12700">
              <a:lnSpc>
                <a:spcPct val="100000"/>
              </a:lnSpc>
              <a:spcBef>
                <a:spcPts val="115"/>
              </a:spcBef>
            </a:pPr>
            <a:r>
              <a:rPr sz="2850" i="1" spc="-30" dirty="0">
                <a:latin typeface="Symbol"/>
                <a:cs typeface="Symbol"/>
              </a:rPr>
              <a:t></a:t>
            </a:r>
            <a:endParaRPr sz="2850">
              <a:latin typeface="Symbol"/>
              <a:cs typeface="Symbol"/>
            </a:endParaRPr>
          </a:p>
        </p:txBody>
      </p:sp>
      <p:sp>
        <p:nvSpPr>
          <p:cNvPr id="9" name="object 9"/>
          <p:cNvSpPr txBox="1"/>
          <p:nvPr/>
        </p:nvSpPr>
        <p:spPr>
          <a:xfrm>
            <a:off x="3138686" y="5029661"/>
            <a:ext cx="261620" cy="452755"/>
          </a:xfrm>
          <a:prstGeom prst="rect">
            <a:avLst/>
          </a:prstGeom>
        </p:spPr>
        <p:txBody>
          <a:bodyPr vert="horz" wrap="square" lIns="0" tIns="12700" rIns="0" bIns="0" rtlCol="0">
            <a:spAutoFit/>
          </a:bodyPr>
          <a:lstStyle/>
          <a:p>
            <a:pPr marL="12700">
              <a:lnSpc>
                <a:spcPct val="100000"/>
              </a:lnSpc>
              <a:spcBef>
                <a:spcPts val="100"/>
              </a:spcBef>
            </a:pPr>
            <a:r>
              <a:rPr sz="2800" i="1" spc="-145" dirty="0">
                <a:latin typeface="Calibri"/>
                <a:cs typeface="Calibri"/>
              </a:rPr>
              <a:t>w</a:t>
            </a:r>
            <a:endParaRPr sz="2800">
              <a:latin typeface="Calibri"/>
              <a:cs typeface="Calibri"/>
            </a:endParaRPr>
          </a:p>
        </p:txBody>
      </p:sp>
      <p:sp>
        <p:nvSpPr>
          <p:cNvPr id="10" name="object 10"/>
          <p:cNvSpPr txBox="1"/>
          <p:nvPr/>
        </p:nvSpPr>
        <p:spPr>
          <a:xfrm>
            <a:off x="3374827" y="4979985"/>
            <a:ext cx="156210" cy="600075"/>
          </a:xfrm>
          <a:prstGeom prst="rect">
            <a:avLst/>
          </a:prstGeom>
        </p:spPr>
        <p:txBody>
          <a:bodyPr vert="horz" wrap="square" lIns="0" tIns="55244" rIns="0" bIns="0" rtlCol="0">
            <a:spAutoFit/>
          </a:bodyPr>
          <a:lstStyle/>
          <a:p>
            <a:pPr marL="40005">
              <a:lnSpc>
                <a:spcPct val="100000"/>
              </a:lnSpc>
              <a:spcBef>
                <a:spcPts val="434"/>
              </a:spcBef>
            </a:pPr>
            <a:r>
              <a:rPr sz="1600" spc="-5" dirty="0">
                <a:latin typeface="Calibri"/>
                <a:cs typeface="Calibri"/>
              </a:rPr>
              <a:t>2</a:t>
            </a:r>
            <a:endParaRPr sz="1600">
              <a:latin typeface="Calibri"/>
              <a:cs typeface="Calibri"/>
            </a:endParaRPr>
          </a:p>
          <a:p>
            <a:pPr marL="12700">
              <a:lnSpc>
                <a:spcPct val="100000"/>
              </a:lnSpc>
              <a:spcBef>
                <a:spcPts val="345"/>
              </a:spcBef>
            </a:pPr>
            <a:r>
              <a:rPr sz="1600" i="1" spc="125" dirty="0">
                <a:latin typeface="Calibri"/>
                <a:cs typeface="Calibri"/>
              </a:rPr>
              <a:t>i</a:t>
            </a:r>
            <a:endParaRPr sz="1600">
              <a:latin typeface="Calibri"/>
              <a:cs typeface="Calibri"/>
            </a:endParaRPr>
          </a:p>
        </p:txBody>
      </p:sp>
      <p:sp>
        <p:nvSpPr>
          <p:cNvPr id="11" name="object 11"/>
          <p:cNvSpPr txBox="1"/>
          <p:nvPr/>
        </p:nvSpPr>
        <p:spPr>
          <a:xfrm>
            <a:off x="3029413" y="5337356"/>
            <a:ext cx="88900" cy="272415"/>
          </a:xfrm>
          <a:prstGeom prst="rect">
            <a:avLst/>
          </a:prstGeom>
        </p:spPr>
        <p:txBody>
          <a:bodyPr vert="horz" wrap="square" lIns="0" tIns="15240" rIns="0" bIns="0" rtlCol="0">
            <a:spAutoFit/>
          </a:bodyPr>
          <a:lstStyle/>
          <a:p>
            <a:pPr marL="12700">
              <a:lnSpc>
                <a:spcPct val="100000"/>
              </a:lnSpc>
              <a:spcBef>
                <a:spcPts val="120"/>
              </a:spcBef>
            </a:pPr>
            <a:r>
              <a:rPr sz="1600" i="1" spc="125" dirty="0">
                <a:latin typeface="Calibri"/>
                <a:cs typeface="Calibri"/>
              </a:rPr>
              <a:t>i</a:t>
            </a:r>
            <a:endParaRPr sz="1600">
              <a:latin typeface="Calibri"/>
              <a:cs typeface="Calibri"/>
            </a:endParaRPr>
          </a:p>
        </p:txBody>
      </p:sp>
      <p:sp>
        <p:nvSpPr>
          <p:cNvPr id="12" name="object 12"/>
          <p:cNvSpPr txBox="1"/>
          <p:nvPr/>
        </p:nvSpPr>
        <p:spPr>
          <a:xfrm>
            <a:off x="2637698" y="4922153"/>
            <a:ext cx="405765" cy="666115"/>
          </a:xfrm>
          <a:prstGeom prst="rect">
            <a:avLst/>
          </a:prstGeom>
        </p:spPr>
        <p:txBody>
          <a:bodyPr vert="horz" wrap="square" lIns="0" tIns="12700" rIns="0" bIns="0" rtlCol="0">
            <a:spAutoFit/>
          </a:bodyPr>
          <a:lstStyle/>
          <a:p>
            <a:pPr marL="12700">
              <a:lnSpc>
                <a:spcPct val="100000"/>
              </a:lnSpc>
              <a:spcBef>
                <a:spcPts val="100"/>
              </a:spcBef>
            </a:pPr>
            <a:r>
              <a:rPr sz="4200" dirty="0">
                <a:latin typeface="Symbol"/>
                <a:cs typeface="Symbol"/>
              </a:rPr>
              <a:t></a:t>
            </a:r>
            <a:endParaRPr sz="4200">
              <a:latin typeface="Symbol"/>
              <a:cs typeface="Symbo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341656" y="3011054"/>
            <a:ext cx="5709920" cy="695960"/>
          </a:xfrm>
          <a:prstGeom prst="rect">
            <a:avLst/>
          </a:prstGeom>
        </p:spPr>
        <p:txBody>
          <a:bodyPr vert="horz" wrap="square" lIns="0" tIns="12700" rIns="0" bIns="0" rtlCol="0">
            <a:spAutoFit/>
          </a:bodyPr>
          <a:lstStyle/>
          <a:p>
            <a:pPr marL="12700">
              <a:lnSpc>
                <a:spcPct val="100000"/>
              </a:lnSpc>
              <a:spcBef>
                <a:spcPts val="100"/>
              </a:spcBef>
              <a:tabLst>
                <a:tab pos="1627505" algn="l"/>
                <a:tab pos="2932430" algn="l"/>
              </a:tabLst>
            </a:pPr>
            <a:r>
              <a:rPr dirty="0"/>
              <a:t>Chain	Rule	of</a:t>
            </a:r>
            <a:r>
              <a:rPr spc="-100" dirty="0"/>
              <a:t> </a:t>
            </a:r>
            <a:r>
              <a:rPr dirty="0"/>
              <a:t>Calculus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53462" y="585354"/>
            <a:ext cx="8039100" cy="695960"/>
          </a:xfrm>
          <a:prstGeom prst="rect">
            <a:avLst/>
          </a:prstGeom>
        </p:spPr>
        <p:txBody>
          <a:bodyPr vert="horz" wrap="square" lIns="0" tIns="12700" rIns="0" bIns="0" rtlCol="0">
            <a:spAutoFit/>
          </a:bodyPr>
          <a:lstStyle/>
          <a:p>
            <a:pPr marL="12700">
              <a:lnSpc>
                <a:spcPct val="100000"/>
              </a:lnSpc>
              <a:spcBef>
                <a:spcPts val="100"/>
              </a:spcBef>
              <a:tabLst>
                <a:tab pos="4050665" algn="l"/>
                <a:tab pos="5354955" algn="l"/>
              </a:tabLst>
            </a:pPr>
            <a:r>
              <a:rPr dirty="0"/>
              <a:t>Calculus Chain	Rule	</a:t>
            </a:r>
            <a:r>
              <a:rPr spc="-5" dirty="0"/>
              <a:t>for</a:t>
            </a:r>
            <a:r>
              <a:rPr spc="-90" dirty="0"/>
              <a:t> </a:t>
            </a:r>
            <a:r>
              <a:rPr dirty="0"/>
              <a:t>Scalars</a:t>
            </a:r>
          </a:p>
        </p:txBody>
      </p:sp>
      <p:sp>
        <p:nvSpPr>
          <p:cNvPr id="4" name="object 4"/>
          <p:cNvSpPr txBox="1"/>
          <p:nvPr/>
        </p:nvSpPr>
        <p:spPr>
          <a:xfrm>
            <a:off x="878378" y="1372754"/>
            <a:ext cx="8846820" cy="4086860"/>
          </a:xfrm>
          <a:prstGeom prst="rect">
            <a:avLst/>
          </a:prstGeom>
        </p:spPr>
        <p:txBody>
          <a:bodyPr vert="horz" wrap="square" lIns="0" tIns="33020" rIns="0" bIns="0" rtlCol="0">
            <a:spAutoFit/>
          </a:bodyPr>
          <a:lstStyle/>
          <a:p>
            <a:pPr marL="355600" marR="170180" indent="-342900">
              <a:lnSpc>
                <a:spcPts val="3800"/>
              </a:lnSpc>
              <a:spcBef>
                <a:spcPts val="260"/>
              </a:spcBef>
              <a:buChar char="•"/>
              <a:tabLst>
                <a:tab pos="354965" algn="l"/>
                <a:tab pos="355600" algn="l"/>
              </a:tabLst>
            </a:pPr>
            <a:r>
              <a:rPr sz="3200" spc="-5" dirty="0">
                <a:solidFill>
                  <a:srgbClr val="3333CC"/>
                </a:solidFill>
                <a:latin typeface="Arial"/>
                <a:cs typeface="Arial"/>
              </a:rPr>
              <a:t>Formula for computing derivatives </a:t>
            </a:r>
            <a:r>
              <a:rPr sz="3200" dirty="0">
                <a:solidFill>
                  <a:srgbClr val="3333CC"/>
                </a:solidFill>
                <a:latin typeface="Arial"/>
                <a:cs typeface="Arial"/>
              </a:rPr>
              <a:t>of </a:t>
            </a:r>
            <a:r>
              <a:rPr sz="3200" spc="-5" dirty="0">
                <a:solidFill>
                  <a:srgbClr val="3333CC"/>
                </a:solidFill>
                <a:latin typeface="Arial"/>
                <a:cs typeface="Arial"/>
              </a:rPr>
              <a:t>functions  formed </a:t>
            </a:r>
            <a:r>
              <a:rPr sz="3200" dirty="0">
                <a:solidFill>
                  <a:srgbClr val="3333CC"/>
                </a:solidFill>
                <a:latin typeface="Arial"/>
                <a:cs typeface="Arial"/>
              </a:rPr>
              <a:t>by composing </a:t>
            </a:r>
            <a:r>
              <a:rPr sz="3200" spc="-5" dirty="0">
                <a:solidFill>
                  <a:srgbClr val="3333CC"/>
                </a:solidFill>
                <a:latin typeface="Arial"/>
                <a:cs typeface="Arial"/>
              </a:rPr>
              <a:t>other functions </a:t>
            </a:r>
            <a:r>
              <a:rPr sz="3200" dirty="0">
                <a:solidFill>
                  <a:srgbClr val="3333CC"/>
                </a:solidFill>
                <a:latin typeface="Arial"/>
                <a:cs typeface="Arial"/>
              </a:rPr>
              <a:t>whose  </a:t>
            </a:r>
            <a:r>
              <a:rPr sz="3200" spc="-5" dirty="0">
                <a:solidFill>
                  <a:srgbClr val="3333CC"/>
                </a:solidFill>
                <a:latin typeface="Arial"/>
                <a:cs typeface="Arial"/>
              </a:rPr>
              <a:t>derivatives </a:t>
            </a:r>
            <a:r>
              <a:rPr sz="3200" dirty="0">
                <a:solidFill>
                  <a:srgbClr val="3333CC"/>
                </a:solidFill>
                <a:latin typeface="Arial"/>
                <a:cs typeface="Arial"/>
              </a:rPr>
              <a:t>are</a:t>
            </a:r>
            <a:r>
              <a:rPr sz="3200" spc="-5" dirty="0">
                <a:solidFill>
                  <a:srgbClr val="3333CC"/>
                </a:solidFill>
                <a:latin typeface="Arial"/>
                <a:cs typeface="Arial"/>
              </a:rPr>
              <a:t> </a:t>
            </a:r>
            <a:r>
              <a:rPr sz="3200" dirty="0">
                <a:solidFill>
                  <a:srgbClr val="3333CC"/>
                </a:solidFill>
                <a:latin typeface="Arial"/>
                <a:cs typeface="Arial"/>
              </a:rPr>
              <a:t>known</a:t>
            </a:r>
            <a:endParaRPr sz="3200">
              <a:latin typeface="Arial"/>
              <a:cs typeface="Arial"/>
            </a:endParaRPr>
          </a:p>
          <a:p>
            <a:pPr marL="748665" marR="5080" lvl="1" indent="-279400" algn="just">
              <a:lnSpc>
                <a:spcPct val="100099"/>
              </a:lnSpc>
              <a:spcBef>
                <a:spcPts val="605"/>
              </a:spcBef>
              <a:buChar char="–"/>
              <a:tabLst>
                <a:tab pos="755650" algn="l"/>
              </a:tabLst>
            </a:pPr>
            <a:r>
              <a:rPr sz="2800" spc="-5" dirty="0">
                <a:solidFill>
                  <a:srgbClr val="336600"/>
                </a:solidFill>
                <a:latin typeface="Arial"/>
                <a:cs typeface="Arial"/>
              </a:rPr>
              <a:t>Backpropagation </a:t>
            </a:r>
            <a:r>
              <a:rPr sz="2800" dirty="0">
                <a:solidFill>
                  <a:srgbClr val="336600"/>
                </a:solidFill>
                <a:latin typeface="Arial"/>
                <a:cs typeface="Arial"/>
              </a:rPr>
              <a:t>is an </a:t>
            </a:r>
            <a:r>
              <a:rPr sz="2800" spc="-5" dirty="0">
                <a:solidFill>
                  <a:srgbClr val="336600"/>
                </a:solidFill>
                <a:latin typeface="Arial"/>
                <a:cs typeface="Arial"/>
              </a:rPr>
              <a:t>algorithm that computes the  </a:t>
            </a:r>
            <a:r>
              <a:rPr sz="2800" dirty="0">
                <a:solidFill>
                  <a:srgbClr val="336600"/>
                </a:solidFill>
                <a:latin typeface="Arial"/>
                <a:cs typeface="Arial"/>
              </a:rPr>
              <a:t>chain rule, </a:t>
            </a:r>
            <a:r>
              <a:rPr sz="2800" spc="-5" dirty="0">
                <a:solidFill>
                  <a:srgbClr val="336600"/>
                </a:solidFill>
                <a:latin typeface="Arial"/>
                <a:cs typeface="Arial"/>
              </a:rPr>
              <a:t>with </a:t>
            </a:r>
            <a:r>
              <a:rPr sz="2800" dirty="0">
                <a:solidFill>
                  <a:srgbClr val="336600"/>
                </a:solidFill>
                <a:latin typeface="Arial"/>
                <a:cs typeface="Arial"/>
              </a:rPr>
              <a:t>a </a:t>
            </a:r>
            <a:r>
              <a:rPr sz="2800" spc="-5" dirty="0">
                <a:solidFill>
                  <a:srgbClr val="336600"/>
                </a:solidFill>
                <a:latin typeface="Arial"/>
                <a:cs typeface="Arial"/>
              </a:rPr>
              <a:t>specific </a:t>
            </a:r>
            <a:r>
              <a:rPr sz="2800" dirty="0">
                <a:solidFill>
                  <a:srgbClr val="336600"/>
                </a:solidFill>
                <a:latin typeface="Arial"/>
                <a:cs typeface="Arial"/>
              </a:rPr>
              <a:t>order of </a:t>
            </a:r>
            <a:r>
              <a:rPr sz="2800" spc="-5" dirty="0">
                <a:solidFill>
                  <a:srgbClr val="336600"/>
                </a:solidFill>
                <a:latin typeface="Arial"/>
                <a:cs typeface="Arial"/>
              </a:rPr>
              <a:t>operations that </a:t>
            </a:r>
            <a:r>
              <a:rPr sz="2800" dirty="0">
                <a:solidFill>
                  <a:srgbClr val="336600"/>
                </a:solidFill>
                <a:latin typeface="Arial"/>
                <a:cs typeface="Arial"/>
              </a:rPr>
              <a:t>is  highly</a:t>
            </a:r>
            <a:r>
              <a:rPr sz="2800" spc="-10" dirty="0">
                <a:solidFill>
                  <a:srgbClr val="336600"/>
                </a:solidFill>
                <a:latin typeface="Arial"/>
                <a:cs typeface="Arial"/>
              </a:rPr>
              <a:t> </a:t>
            </a:r>
            <a:r>
              <a:rPr sz="2800" spc="-5" dirty="0">
                <a:solidFill>
                  <a:srgbClr val="336600"/>
                </a:solidFill>
                <a:latin typeface="Arial"/>
                <a:cs typeface="Arial"/>
              </a:rPr>
              <a:t>efficient</a:t>
            </a:r>
            <a:endParaRPr sz="2800">
              <a:latin typeface="Arial"/>
              <a:cs typeface="Arial"/>
            </a:endParaRPr>
          </a:p>
          <a:p>
            <a:pPr marL="1155700" lvl="2" indent="-229235" algn="just">
              <a:lnSpc>
                <a:spcPct val="100000"/>
              </a:lnSpc>
              <a:spcBef>
                <a:spcPts val="520"/>
              </a:spcBef>
              <a:buChar char="•"/>
              <a:tabLst>
                <a:tab pos="1155700" algn="l"/>
              </a:tabLst>
            </a:pPr>
            <a:r>
              <a:rPr sz="2400" spc="-5" dirty="0">
                <a:solidFill>
                  <a:srgbClr val="660066"/>
                </a:solidFill>
                <a:latin typeface="Arial"/>
                <a:cs typeface="Arial"/>
              </a:rPr>
              <a:t>Let </a:t>
            </a:r>
            <a:r>
              <a:rPr sz="2400" i="1" spc="35" dirty="0">
                <a:solidFill>
                  <a:srgbClr val="7B1979"/>
                </a:solidFill>
                <a:latin typeface="Cambria"/>
                <a:cs typeface="Cambria"/>
              </a:rPr>
              <a:t>x </a:t>
            </a:r>
            <a:r>
              <a:rPr sz="2400" dirty="0">
                <a:solidFill>
                  <a:srgbClr val="660066"/>
                </a:solidFill>
                <a:latin typeface="Arial"/>
                <a:cs typeface="Arial"/>
              </a:rPr>
              <a:t>be a real</a:t>
            </a:r>
            <a:r>
              <a:rPr sz="2400" spc="95" dirty="0">
                <a:solidFill>
                  <a:srgbClr val="660066"/>
                </a:solidFill>
                <a:latin typeface="Arial"/>
                <a:cs typeface="Arial"/>
              </a:rPr>
              <a:t> </a:t>
            </a:r>
            <a:r>
              <a:rPr sz="2400" dirty="0">
                <a:solidFill>
                  <a:srgbClr val="660066"/>
                </a:solidFill>
                <a:latin typeface="Arial"/>
                <a:cs typeface="Arial"/>
              </a:rPr>
              <a:t>number</a:t>
            </a:r>
            <a:endParaRPr sz="2400">
              <a:latin typeface="Arial"/>
              <a:cs typeface="Arial"/>
            </a:endParaRPr>
          </a:p>
          <a:p>
            <a:pPr marL="1155065" marR="27940" lvl="2" indent="-228600" algn="just">
              <a:lnSpc>
                <a:spcPts val="2820"/>
              </a:lnSpc>
              <a:spcBef>
                <a:spcPts val="760"/>
              </a:spcBef>
              <a:buChar char="•"/>
              <a:tabLst>
                <a:tab pos="1155700" algn="l"/>
              </a:tabLst>
            </a:pPr>
            <a:r>
              <a:rPr sz="2400" spc="-5" dirty="0">
                <a:solidFill>
                  <a:srgbClr val="660066"/>
                </a:solidFill>
                <a:latin typeface="Arial"/>
                <a:cs typeface="Arial"/>
              </a:rPr>
              <a:t>Let </a:t>
            </a:r>
            <a:r>
              <a:rPr sz="2400" i="1" spc="30" dirty="0">
                <a:latin typeface="Cambria"/>
                <a:cs typeface="Cambria"/>
              </a:rPr>
              <a:t>f </a:t>
            </a:r>
            <a:r>
              <a:rPr sz="2400" spc="-5" dirty="0">
                <a:solidFill>
                  <a:srgbClr val="660066"/>
                </a:solidFill>
                <a:latin typeface="Arial"/>
                <a:cs typeface="Arial"/>
              </a:rPr>
              <a:t>and </a:t>
            </a:r>
            <a:r>
              <a:rPr sz="2400" i="1" spc="-150" dirty="0">
                <a:latin typeface="Cambria"/>
                <a:cs typeface="Cambria"/>
              </a:rPr>
              <a:t>g </a:t>
            </a:r>
            <a:r>
              <a:rPr sz="2400" dirty="0">
                <a:solidFill>
                  <a:srgbClr val="660066"/>
                </a:solidFill>
                <a:latin typeface="Arial"/>
                <a:cs typeface="Arial"/>
              </a:rPr>
              <a:t>be </a:t>
            </a:r>
            <a:r>
              <a:rPr sz="2400" spc="-5" dirty="0">
                <a:solidFill>
                  <a:srgbClr val="660066"/>
                </a:solidFill>
                <a:latin typeface="Arial"/>
                <a:cs typeface="Arial"/>
              </a:rPr>
              <a:t>functions </a:t>
            </a:r>
            <a:r>
              <a:rPr sz="2400" dirty="0">
                <a:solidFill>
                  <a:srgbClr val="660066"/>
                </a:solidFill>
                <a:latin typeface="Arial"/>
                <a:cs typeface="Arial"/>
              </a:rPr>
              <a:t>mapping </a:t>
            </a:r>
            <a:r>
              <a:rPr sz="2400" spc="-5" dirty="0">
                <a:solidFill>
                  <a:srgbClr val="660066"/>
                </a:solidFill>
                <a:latin typeface="Arial"/>
                <a:cs typeface="Arial"/>
              </a:rPr>
              <a:t>from </a:t>
            </a:r>
            <a:r>
              <a:rPr sz="2400" dirty="0">
                <a:solidFill>
                  <a:srgbClr val="660066"/>
                </a:solidFill>
                <a:latin typeface="Arial"/>
                <a:cs typeface="Arial"/>
              </a:rPr>
              <a:t>a real number </a:t>
            </a:r>
            <a:r>
              <a:rPr sz="2400" spc="-5" dirty="0">
                <a:solidFill>
                  <a:srgbClr val="660066"/>
                </a:solidFill>
                <a:latin typeface="Arial"/>
                <a:cs typeface="Arial"/>
              </a:rPr>
              <a:t>to </a:t>
            </a:r>
            <a:r>
              <a:rPr sz="2400" dirty="0">
                <a:solidFill>
                  <a:srgbClr val="660066"/>
                </a:solidFill>
                <a:latin typeface="Arial"/>
                <a:cs typeface="Arial"/>
              </a:rPr>
              <a:t>a  real</a:t>
            </a:r>
            <a:r>
              <a:rPr sz="2400" spc="-5" dirty="0">
                <a:solidFill>
                  <a:srgbClr val="660066"/>
                </a:solidFill>
                <a:latin typeface="Arial"/>
                <a:cs typeface="Arial"/>
              </a:rPr>
              <a:t> </a:t>
            </a:r>
            <a:r>
              <a:rPr sz="2400" dirty="0">
                <a:solidFill>
                  <a:srgbClr val="660066"/>
                </a:solidFill>
                <a:latin typeface="Arial"/>
                <a:cs typeface="Arial"/>
              </a:rPr>
              <a:t>number</a:t>
            </a:r>
            <a:endParaRPr sz="2400">
              <a:latin typeface="Arial"/>
              <a:cs typeface="Arial"/>
            </a:endParaRPr>
          </a:p>
        </p:txBody>
      </p:sp>
      <p:sp>
        <p:nvSpPr>
          <p:cNvPr id="5" name="object 5"/>
          <p:cNvSpPr txBox="1"/>
          <p:nvPr/>
        </p:nvSpPr>
        <p:spPr>
          <a:xfrm>
            <a:off x="878378" y="5432563"/>
            <a:ext cx="5836285" cy="1059815"/>
          </a:xfrm>
          <a:prstGeom prst="rect">
            <a:avLst/>
          </a:prstGeom>
        </p:spPr>
        <p:txBody>
          <a:bodyPr vert="horz" wrap="square" lIns="0" tIns="89535" rIns="0" bIns="0" rtlCol="0">
            <a:spAutoFit/>
          </a:bodyPr>
          <a:lstStyle/>
          <a:p>
            <a:pPr marL="1155700" indent="-229235">
              <a:lnSpc>
                <a:spcPct val="100000"/>
              </a:lnSpc>
              <a:spcBef>
                <a:spcPts val="705"/>
              </a:spcBef>
              <a:buChar char="•"/>
              <a:tabLst>
                <a:tab pos="1155700" algn="l"/>
              </a:tabLst>
            </a:pPr>
            <a:r>
              <a:rPr sz="2400" dirty="0">
                <a:solidFill>
                  <a:srgbClr val="660066"/>
                </a:solidFill>
                <a:latin typeface="Arial"/>
                <a:cs typeface="Arial"/>
              </a:rPr>
              <a:t>If </a:t>
            </a:r>
            <a:r>
              <a:rPr sz="2400" i="1" spc="90" dirty="0">
                <a:latin typeface="Cambria"/>
                <a:cs typeface="Cambria"/>
              </a:rPr>
              <a:t>y=g</a:t>
            </a:r>
            <a:r>
              <a:rPr sz="2400" spc="90" dirty="0">
                <a:latin typeface="Cambria"/>
                <a:cs typeface="Cambria"/>
              </a:rPr>
              <a:t>(</a:t>
            </a:r>
            <a:r>
              <a:rPr sz="2400" i="1" spc="90" dirty="0">
                <a:latin typeface="Cambria"/>
                <a:cs typeface="Cambria"/>
              </a:rPr>
              <a:t>x</a:t>
            </a:r>
            <a:r>
              <a:rPr sz="2400" spc="90" dirty="0">
                <a:latin typeface="Cambria"/>
                <a:cs typeface="Cambria"/>
              </a:rPr>
              <a:t>) </a:t>
            </a:r>
            <a:r>
              <a:rPr sz="2400" spc="-5" dirty="0">
                <a:solidFill>
                  <a:srgbClr val="660066"/>
                </a:solidFill>
                <a:latin typeface="Arial"/>
                <a:cs typeface="Arial"/>
              </a:rPr>
              <a:t>and </a:t>
            </a:r>
            <a:r>
              <a:rPr sz="2400" i="1" spc="165" dirty="0">
                <a:latin typeface="Cambria"/>
                <a:cs typeface="Cambria"/>
              </a:rPr>
              <a:t>z=f </a:t>
            </a:r>
            <a:r>
              <a:rPr sz="2400" spc="70" dirty="0">
                <a:latin typeface="Cambria"/>
                <a:cs typeface="Cambria"/>
              </a:rPr>
              <a:t>(</a:t>
            </a:r>
            <a:r>
              <a:rPr sz="2400" i="1" spc="70" dirty="0">
                <a:latin typeface="Cambria"/>
                <a:cs typeface="Cambria"/>
              </a:rPr>
              <a:t>g</a:t>
            </a:r>
            <a:r>
              <a:rPr sz="2400" spc="70" dirty="0">
                <a:latin typeface="Cambria"/>
                <a:cs typeface="Cambria"/>
              </a:rPr>
              <a:t>(</a:t>
            </a:r>
            <a:r>
              <a:rPr sz="2400" i="1" spc="70" dirty="0">
                <a:latin typeface="Cambria"/>
                <a:cs typeface="Cambria"/>
              </a:rPr>
              <a:t>x</a:t>
            </a:r>
            <a:r>
              <a:rPr sz="2400" spc="70" dirty="0">
                <a:latin typeface="Cambria"/>
                <a:cs typeface="Cambria"/>
              </a:rPr>
              <a:t>))</a:t>
            </a:r>
            <a:r>
              <a:rPr sz="2400" i="1" spc="70" dirty="0">
                <a:latin typeface="Cambria"/>
                <a:cs typeface="Cambria"/>
              </a:rPr>
              <a:t>=f</a:t>
            </a:r>
            <a:r>
              <a:rPr sz="2400" i="1" spc="520" dirty="0">
                <a:latin typeface="Cambria"/>
                <a:cs typeface="Cambria"/>
              </a:rPr>
              <a:t> </a:t>
            </a:r>
            <a:r>
              <a:rPr sz="2400" spc="30" dirty="0">
                <a:latin typeface="Cambria"/>
                <a:cs typeface="Cambria"/>
              </a:rPr>
              <a:t>(</a:t>
            </a:r>
            <a:r>
              <a:rPr sz="2400" i="1" spc="30" dirty="0">
                <a:latin typeface="Cambria"/>
                <a:cs typeface="Cambria"/>
              </a:rPr>
              <a:t>y</a:t>
            </a:r>
            <a:r>
              <a:rPr sz="2400" spc="30" dirty="0">
                <a:latin typeface="Cambria"/>
                <a:cs typeface="Cambria"/>
              </a:rPr>
              <a:t>)</a:t>
            </a:r>
            <a:endParaRPr sz="2400">
              <a:latin typeface="Cambria"/>
              <a:cs typeface="Cambria"/>
            </a:endParaRPr>
          </a:p>
          <a:p>
            <a:pPr marL="355600" indent="-342900">
              <a:lnSpc>
                <a:spcPct val="100000"/>
              </a:lnSpc>
              <a:spcBef>
                <a:spcPts val="815"/>
              </a:spcBef>
              <a:buChar char="•"/>
              <a:tabLst>
                <a:tab pos="354965" algn="l"/>
                <a:tab pos="355600" algn="l"/>
              </a:tabLst>
            </a:pPr>
            <a:r>
              <a:rPr sz="3200" spc="-5" dirty="0">
                <a:solidFill>
                  <a:srgbClr val="3333CC"/>
                </a:solidFill>
                <a:latin typeface="Arial"/>
                <a:cs typeface="Arial"/>
              </a:rPr>
              <a:t>Then the </a:t>
            </a:r>
            <a:r>
              <a:rPr sz="3200" dirty="0">
                <a:solidFill>
                  <a:srgbClr val="3333CC"/>
                </a:solidFill>
                <a:latin typeface="Arial"/>
                <a:cs typeface="Arial"/>
              </a:rPr>
              <a:t>chain rule </a:t>
            </a:r>
            <a:r>
              <a:rPr sz="3200" spc="-5" dirty="0">
                <a:solidFill>
                  <a:srgbClr val="3333CC"/>
                </a:solidFill>
                <a:latin typeface="Arial"/>
                <a:cs typeface="Arial"/>
              </a:rPr>
              <a:t>states</a:t>
            </a:r>
            <a:r>
              <a:rPr sz="3200" spc="-35" dirty="0">
                <a:solidFill>
                  <a:srgbClr val="3333CC"/>
                </a:solidFill>
                <a:latin typeface="Arial"/>
                <a:cs typeface="Arial"/>
              </a:rPr>
              <a:t> </a:t>
            </a:r>
            <a:r>
              <a:rPr sz="3200" spc="-5" dirty="0">
                <a:solidFill>
                  <a:srgbClr val="3333CC"/>
                </a:solidFill>
                <a:latin typeface="Arial"/>
                <a:cs typeface="Arial"/>
              </a:rPr>
              <a:t>that</a:t>
            </a:r>
            <a:endParaRPr sz="3200">
              <a:latin typeface="Arial"/>
              <a:cs typeface="Arial"/>
            </a:endParaRPr>
          </a:p>
        </p:txBody>
      </p:sp>
      <p:sp>
        <p:nvSpPr>
          <p:cNvPr id="7" name="object 7"/>
          <p:cNvSpPr txBox="1"/>
          <p:nvPr/>
        </p:nvSpPr>
        <p:spPr>
          <a:xfrm>
            <a:off x="6926594" y="5657548"/>
            <a:ext cx="1752600" cy="1020444"/>
          </a:xfrm>
          <a:prstGeom prst="rect">
            <a:avLst/>
          </a:prstGeom>
        </p:spPr>
        <p:txBody>
          <a:bodyPr vert="horz" wrap="square" lIns="0" tIns="12700" rIns="0" bIns="0" rtlCol="0">
            <a:spAutoFit/>
          </a:bodyPr>
          <a:lstStyle/>
          <a:p>
            <a:pPr marL="26034" marR="43180" indent="11430">
              <a:lnSpc>
                <a:spcPct val="116500"/>
              </a:lnSpc>
              <a:spcBef>
                <a:spcPts val="100"/>
              </a:spcBef>
              <a:tabLst>
                <a:tab pos="790575" algn="l"/>
                <a:tab pos="1362075" algn="l"/>
              </a:tabLst>
            </a:pPr>
            <a:r>
              <a:rPr sz="2800" i="1" u="heavy" dirty="0">
                <a:uFill>
                  <a:solidFill>
                    <a:srgbClr val="000000"/>
                  </a:solidFill>
                </a:uFill>
                <a:latin typeface="Times New Roman"/>
                <a:cs typeface="Times New Roman"/>
              </a:rPr>
              <a:t>dz</a:t>
            </a:r>
            <a:r>
              <a:rPr sz="2800" i="1" dirty="0">
                <a:latin typeface="Times New Roman"/>
                <a:cs typeface="Times New Roman"/>
              </a:rPr>
              <a:t> </a:t>
            </a:r>
            <a:r>
              <a:rPr sz="4200" baseline="-35714" dirty="0">
                <a:latin typeface="Symbol"/>
                <a:cs typeface="Symbol"/>
              </a:rPr>
              <a:t></a:t>
            </a:r>
            <a:r>
              <a:rPr sz="4200" baseline="-35714" dirty="0">
                <a:latin typeface="Times New Roman"/>
                <a:cs typeface="Times New Roman"/>
              </a:rPr>
              <a:t> </a:t>
            </a:r>
            <a:r>
              <a:rPr sz="2800" i="1" u="heavy" dirty="0">
                <a:uFill>
                  <a:solidFill>
                    <a:srgbClr val="000000"/>
                  </a:solidFill>
                </a:uFill>
                <a:latin typeface="Times New Roman"/>
                <a:cs typeface="Times New Roman"/>
              </a:rPr>
              <a:t>dz</a:t>
            </a:r>
            <a:r>
              <a:rPr sz="2800" i="1" dirty="0">
                <a:latin typeface="Times New Roman"/>
                <a:cs typeface="Times New Roman"/>
              </a:rPr>
              <a:t> </a:t>
            </a:r>
            <a:r>
              <a:rPr sz="4200" baseline="-35714" dirty="0">
                <a:latin typeface="Symbol"/>
                <a:cs typeface="Symbol"/>
              </a:rPr>
              <a:t></a:t>
            </a:r>
            <a:r>
              <a:rPr sz="4200" baseline="-35714" dirty="0">
                <a:latin typeface="Times New Roman"/>
                <a:cs typeface="Times New Roman"/>
              </a:rPr>
              <a:t> </a:t>
            </a:r>
            <a:r>
              <a:rPr sz="2800" i="1" u="heavy" dirty="0">
                <a:uFill>
                  <a:solidFill>
                    <a:srgbClr val="000000"/>
                  </a:solidFill>
                </a:uFill>
                <a:latin typeface="Times New Roman"/>
                <a:cs typeface="Times New Roman"/>
              </a:rPr>
              <a:t>dy </a:t>
            </a:r>
            <a:r>
              <a:rPr sz="2800" i="1" dirty="0">
                <a:latin typeface="Times New Roman"/>
                <a:cs typeface="Times New Roman"/>
              </a:rPr>
              <a:t> dx	dy	dx</a:t>
            </a:r>
            <a:endParaRPr sz="2800">
              <a:latin typeface="Times New Roman"/>
              <a:cs typeface="Times New Roman"/>
            </a:endParaRPr>
          </a:p>
        </p:txBody>
      </p:sp>
      <p:sp>
        <p:nvSpPr>
          <p:cNvPr id="8" name="object 8"/>
          <p:cNvSpPr/>
          <p:nvPr/>
        </p:nvSpPr>
        <p:spPr>
          <a:xfrm>
            <a:off x="6865474" y="5754572"/>
            <a:ext cx="1876425" cy="987425"/>
          </a:xfrm>
          <a:custGeom>
            <a:avLst/>
            <a:gdLst/>
            <a:ahLst/>
            <a:cxnLst/>
            <a:rect l="l" t="t" r="r" b="b"/>
            <a:pathLst>
              <a:path w="1876425" h="987425">
                <a:moveTo>
                  <a:pt x="0" y="0"/>
                </a:moveTo>
                <a:lnTo>
                  <a:pt x="1876424" y="0"/>
                </a:lnTo>
                <a:lnTo>
                  <a:pt x="1876424" y="987424"/>
                </a:lnTo>
                <a:lnTo>
                  <a:pt x="0" y="987424"/>
                </a:lnTo>
                <a:lnTo>
                  <a:pt x="0" y="0"/>
                </a:lnTo>
                <a:close/>
              </a:path>
            </a:pathLst>
          </a:custGeom>
          <a:ln w="9524">
            <a:solidFill>
              <a:srgbClr val="000000"/>
            </a:solidFill>
          </a:ln>
        </p:spPr>
        <p:txBody>
          <a:bodyPr wrap="square" lIns="0" tIns="0" rIns="0" bIns="0" rtlCol="0"/>
          <a:lstStyle/>
          <a:p>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7436" y="442603"/>
            <a:ext cx="8670290" cy="152400"/>
          </a:xfrm>
          <a:prstGeom prst="rect">
            <a:avLst/>
          </a:prstGeom>
        </p:spPr>
        <p:txBody>
          <a:bodyPr vert="horz" wrap="square" lIns="0" tIns="0" rIns="0" bIns="0" rtlCol="0">
            <a:spAutoFit/>
          </a:bodyPr>
          <a:lstStyle/>
          <a:p>
            <a:pPr>
              <a:lnSpc>
                <a:spcPts val="1165"/>
              </a:lnSpc>
              <a:tabLst>
                <a:tab pos="8228965" algn="l"/>
              </a:tabLst>
            </a:pPr>
            <a:r>
              <a:rPr sz="1200" dirty="0">
                <a:latin typeface="Arial"/>
                <a:cs typeface="Arial"/>
              </a:rPr>
              <a:t>Deep Learning	Srihari</a:t>
            </a:r>
            <a:endParaRPr sz="1200">
              <a:latin typeface="Arial"/>
              <a:cs typeface="Arial"/>
            </a:endParaRPr>
          </a:p>
        </p:txBody>
      </p:sp>
      <p:sp>
        <p:nvSpPr>
          <p:cNvPr id="3" name="object 3"/>
          <p:cNvSpPr txBox="1"/>
          <p:nvPr/>
        </p:nvSpPr>
        <p:spPr>
          <a:xfrm>
            <a:off x="865678" y="3324490"/>
            <a:ext cx="463804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In vector notation this</a:t>
            </a:r>
            <a:r>
              <a:rPr sz="3200" spc="-20" dirty="0">
                <a:solidFill>
                  <a:srgbClr val="3333CC"/>
                </a:solidFill>
                <a:latin typeface="Arial"/>
                <a:cs typeface="Arial"/>
              </a:rPr>
              <a:t> </a:t>
            </a:r>
            <a:r>
              <a:rPr sz="3200" dirty="0">
                <a:solidFill>
                  <a:srgbClr val="3333CC"/>
                </a:solidFill>
                <a:latin typeface="Arial"/>
                <a:cs typeface="Arial"/>
              </a:rPr>
              <a:t>is</a:t>
            </a:r>
            <a:endParaRPr sz="3200">
              <a:latin typeface="Arial"/>
              <a:cs typeface="Arial"/>
            </a:endParaRPr>
          </a:p>
        </p:txBody>
      </p:sp>
      <p:sp>
        <p:nvSpPr>
          <p:cNvPr id="4" name="object 4"/>
          <p:cNvSpPr txBox="1"/>
          <p:nvPr/>
        </p:nvSpPr>
        <p:spPr>
          <a:xfrm>
            <a:off x="1780077" y="4481206"/>
            <a:ext cx="108458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dirty="0">
                <a:solidFill>
                  <a:srgbClr val="660066"/>
                </a:solidFill>
                <a:latin typeface="Arial"/>
                <a:cs typeface="Arial"/>
              </a:rPr>
              <a:t>where</a:t>
            </a:r>
            <a:endParaRPr sz="2400">
              <a:latin typeface="Arial"/>
              <a:cs typeface="Arial"/>
            </a:endParaRPr>
          </a:p>
        </p:txBody>
      </p:sp>
      <p:sp>
        <p:nvSpPr>
          <p:cNvPr id="5" name="object 5"/>
          <p:cNvSpPr txBox="1"/>
          <p:nvPr/>
        </p:nvSpPr>
        <p:spPr>
          <a:xfrm>
            <a:off x="3516323" y="4481206"/>
            <a:ext cx="431609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660066"/>
                </a:solidFill>
                <a:latin typeface="Arial"/>
                <a:cs typeface="Arial"/>
              </a:rPr>
              <a:t>is </a:t>
            </a:r>
            <a:r>
              <a:rPr sz="2400" spc="-5" dirty="0">
                <a:solidFill>
                  <a:srgbClr val="660066"/>
                </a:solidFill>
                <a:latin typeface="Arial"/>
                <a:cs typeface="Arial"/>
              </a:rPr>
              <a:t>the </a:t>
            </a:r>
            <a:r>
              <a:rPr sz="2400" i="1" dirty="0">
                <a:latin typeface="Times New Roman"/>
                <a:cs typeface="Times New Roman"/>
              </a:rPr>
              <a:t>n </a:t>
            </a:r>
            <a:r>
              <a:rPr sz="2400" dirty="0">
                <a:latin typeface="Arial"/>
                <a:cs typeface="Arial"/>
              </a:rPr>
              <a:t>x </a:t>
            </a:r>
            <a:r>
              <a:rPr sz="2400" i="1" dirty="0">
                <a:latin typeface="Times New Roman"/>
                <a:cs typeface="Times New Roman"/>
              </a:rPr>
              <a:t>m </a:t>
            </a:r>
            <a:r>
              <a:rPr sz="2400" dirty="0">
                <a:solidFill>
                  <a:srgbClr val="660066"/>
                </a:solidFill>
                <a:latin typeface="Arial"/>
                <a:cs typeface="Arial"/>
              </a:rPr>
              <a:t>Jacobian </a:t>
            </a:r>
            <a:r>
              <a:rPr sz="2400" spc="-5" dirty="0">
                <a:solidFill>
                  <a:srgbClr val="660066"/>
                </a:solidFill>
                <a:latin typeface="Arial"/>
                <a:cs typeface="Arial"/>
              </a:rPr>
              <a:t>matrix </a:t>
            </a:r>
            <a:r>
              <a:rPr sz="2400" dirty="0">
                <a:solidFill>
                  <a:srgbClr val="660066"/>
                </a:solidFill>
                <a:latin typeface="Arial"/>
                <a:cs typeface="Arial"/>
              </a:rPr>
              <a:t>of</a:t>
            </a:r>
            <a:r>
              <a:rPr sz="2400" spc="50" dirty="0">
                <a:solidFill>
                  <a:srgbClr val="660066"/>
                </a:solidFill>
                <a:latin typeface="Arial"/>
                <a:cs typeface="Arial"/>
              </a:rPr>
              <a:t> </a:t>
            </a:r>
            <a:r>
              <a:rPr sz="2400" i="1" spc="-150" dirty="0">
                <a:latin typeface="Cambria"/>
                <a:cs typeface="Cambria"/>
              </a:rPr>
              <a:t>g</a:t>
            </a:r>
            <a:endParaRPr sz="2400">
              <a:latin typeface="Cambria"/>
              <a:cs typeface="Cambria"/>
            </a:endParaRPr>
          </a:p>
        </p:txBody>
      </p:sp>
      <p:sp>
        <p:nvSpPr>
          <p:cNvPr id="6" name="object 6"/>
          <p:cNvSpPr txBox="1"/>
          <p:nvPr/>
        </p:nvSpPr>
        <p:spPr>
          <a:xfrm>
            <a:off x="865678" y="4937390"/>
            <a:ext cx="713232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 pos="4792345" algn="l"/>
              </a:tabLst>
            </a:pPr>
            <a:r>
              <a:rPr sz="3200" spc="-5" dirty="0">
                <a:solidFill>
                  <a:srgbClr val="3333CC"/>
                </a:solidFill>
                <a:latin typeface="Arial"/>
                <a:cs typeface="Arial"/>
              </a:rPr>
              <a:t>Thus </a:t>
            </a:r>
            <a:r>
              <a:rPr sz="3200" dirty="0">
                <a:solidFill>
                  <a:srgbClr val="3333CC"/>
                </a:solidFill>
                <a:latin typeface="Arial"/>
                <a:cs typeface="Arial"/>
              </a:rPr>
              <a:t>gradient of </a:t>
            </a:r>
            <a:r>
              <a:rPr sz="3200" i="1" spc="-135" dirty="0">
                <a:latin typeface="Cambria"/>
                <a:cs typeface="Cambria"/>
              </a:rPr>
              <a:t>z</a:t>
            </a:r>
            <a:r>
              <a:rPr sz="3200" i="1" spc="180" dirty="0">
                <a:latin typeface="Cambria"/>
                <a:cs typeface="Cambria"/>
              </a:rPr>
              <a:t> </a:t>
            </a:r>
            <a:r>
              <a:rPr sz="3200" dirty="0">
                <a:solidFill>
                  <a:srgbClr val="3333CC"/>
                </a:solidFill>
                <a:latin typeface="Arial"/>
                <a:cs typeface="Arial"/>
              </a:rPr>
              <a:t>wrt</a:t>
            </a:r>
            <a:r>
              <a:rPr sz="3200" spc="5" dirty="0">
                <a:solidFill>
                  <a:srgbClr val="3333CC"/>
                </a:solidFill>
                <a:latin typeface="Arial"/>
                <a:cs typeface="Arial"/>
              </a:rPr>
              <a:t> </a:t>
            </a:r>
            <a:r>
              <a:rPr sz="3200" b="1" i="1" spc="190" dirty="0">
                <a:latin typeface="Palatino Linotype"/>
                <a:cs typeface="Palatino Linotype"/>
              </a:rPr>
              <a:t>x	</a:t>
            </a:r>
            <a:r>
              <a:rPr sz="3200" dirty="0">
                <a:solidFill>
                  <a:srgbClr val="3333CC"/>
                </a:solidFill>
                <a:latin typeface="Arial"/>
                <a:cs typeface="Arial"/>
              </a:rPr>
              <a:t>is product</a:t>
            </a:r>
            <a:r>
              <a:rPr sz="3200" spc="-95" dirty="0">
                <a:solidFill>
                  <a:srgbClr val="3333CC"/>
                </a:solidFill>
                <a:latin typeface="Arial"/>
                <a:cs typeface="Arial"/>
              </a:rPr>
              <a:t> </a:t>
            </a:r>
            <a:r>
              <a:rPr sz="3200" spc="-5" dirty="0">
                <a:solidFill>
                  <a:srgbClr val="3333CC"/>
                </a:solidFill>
                <a:latin typeface="Arial"/>
                <a:cs typeface="Arial"/>
              </a:rPr>
              <a:t>of:</a:t>
            </a:r>
            <a:endParaRPr sz="3200">
              <a:latin typeface="Arial"/>
              <a:cs typeface="Arial"/>
            </a:endParaRPr>
          </a:p>
        </p:txBody>
      </p:sp>
      <p:sp>
        <p:nvSpPr>
          <p:cNvPr id="7" name="object 7"/>
          <p:cNvSpPr txBox="1"/>
          <p:nvPr/>
        </p:nvSpPr>
        <p:spPr>
          <a:xfrm>
            <a:off x="865678" y="5509398"/>
            <a:ext cx="2858770" cy="45212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800" dirty="0">
                <a:solidFill>
                  <a:srgbClr val="336600"/>
                </a:solidFill>
                <a:latin typeface="Arial"/>
                <a:cs typeface="Arial"/>
              </a:rPr>
              <a:t>Jacobian</a:t>
            </a:r>
            <a:r>
              <a:rPr sz="2800" spc="-75" dirty="0">
                <a:solidFill>
                  <a:srgbClr val="336600"/>
                </a:solidFill>
                <a:latin typeface="Arial"/>
                <a:cs typeface="Arial"/>
              </a:rPr>
              <a:t> </a:t>
            </a:r>
            <a:r>
              <a:rPr sz="2800" spc="-5" dirty="0">
                <a:solidFill>
                  <a:srgbClr val="336600"/>
                </a:solidFill>
                <a:latin typeface="Arial"/>
                <a:cs typeface="Arial"/>
              </a:rPr>
              <a:t>matrix</a:t>
            </a:r>
            <a:endParaRPr sz="2800">
              <a:latin typeface="Arial"/>
              <a:cs typeface="Arial"/>
            </a:endParaRPr>
          </a:p>
        </p:txBody>
      </p:sp>
      <p:sp>
        <p:nvSpPr>
          <p:cNvPr id="8" name="object 8"/>
          <p:cNvSpPr txBox="1"/>
          <p:nvPr/>
        </p:nvSpPr>
        <p:spPr>
          <a:xfrm>
            <a:off x="4291641" y="5509398"/>
            <a:ext cx="307022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and gradient</a:t>
            </a:r>
            <a:r>
              <a:rPr sz="2800" spc="-75" dirty="0">
                <a:solidFill>
                  <a:srgbClr val="336600"/>
                </a:solidFill>
                <a:latin typeface="Arial"/>
                <a:cs typeface="Arial"/>
              </a:rPr>
              <a:t> </a:t>
            </a:r>
            <a:r>
              <a:rPr sz="2800" spc="-5" dirty="0">
                <a:solidFill>
                  <a:srgbClr val="336600"/>
                </a:solidFill>
                <a:latin typeface="Arial"/>
                <a:cs typeface="Arial"/>
              </a:rPr>
              <a:t>vector</a:t>
            </a:r>
            <a:endParaRPr sz="2800">
              <a:latin typeface="Arial"/>
              <a:cs typeface="Arial"/>
            </a:endParaRPr>
          </a:p>
        </p:txBody>
      </p:sp>
      <p:sp>
        <p:nvSpPr>
          <p:cNvPr id="9" name="object 9"/>
          <p:cNvSpPr txBox="1"/>
          <p:nvPr/>
        </p:nvSpPr>
        <p:spPr>
          <a:xfrm>
            <a:off x="865678" y="6029590"/>
            <a:ext cx="8716645" cy="1012825"/>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Backprop </a:t>
            </a:r>
            <a:r>
              <a:rPr sz="3200" spc="-5" dirty="0">
                <a:solidFill>
                  <a:srgbClr val="3333CC"/>
                </a:solidFill>
                <a:latin typeface="Arial"/>
                <a:cs typeface="Arial"/>
              </a:rPr>
              <a:t>algorithm consists </a:t>
            </a:r>
            <a:r>
              <a:rPr sz="3200" dirty="0">
                <a:solidFill>
                  <a:srgbClr val="3333CC"/>
                </a:solidFill>
                <a:latin typeface="Arial"/>
                <a:cs typeface="Arial"/>
              </a:rPr>
              <a:t>of</a:t>
            </a:r>
            <a:r>
              <a:rPr sz="3200" spc="-5" dirty="0">
                <a:solidFill>
                  <a:srgbClr val="3333CC"/>
                </a:solidFill>
                <a:latin typeface="Arial"/>
                <a:cs typeface="Arial"/>
              </a:rPr>
              <a:t> performing</a:t>
            </a:r>
            <a:endParaRPr sz="3200">
              <a:latin typeface="Arial"/>
              <a:cs typeface="Arial"/>
            </a:endParaRPr>
          </a:p>
          <a:p>
            <a:pPr marL="355600">
              <a:lnSpc>
                <a:spcPct val="100000"/>
              </a:lnSpc>
              <a:spcBef>
                <a:spcPts val="90"/>
              </a:spcBef>
            </a:pPr>
            <a:r>
              <a:rPr sz="2800" i="1" spc="-5" dirty="0">
                <a:solidFill>
                  <a:srgbClr val="3333CC"/>
                </a:solidFill>
                <a:latin typeface="Arial"/>
                <a:cs typeface="Arial"/>
              </a:rPr>
              <a:t>Jacobian-gradient </a:t>
            </a:r>
            <a:r>
              <a:rPr sz="3200" dirty="0">
                <a:solidFill>
                  <a:srgbClr val="3333CC"/>
                </a:solidFill>
                <a:latin typeface="Arial"/>
                <a:cs typeface="Arial"/>
              </a:rPr>
              <a:t>product </a:t>
            </a:r>
            <a:r>
              <a:rPr sz="3200" spc="-5" dirty="0">
                <a:solidFill>
                  <a:srgbClr val="3333CC"/>
                </a:solidFill>
                <a:latin typeface="Arial"/>
                <a:cs typeface="Arial"/>
              </a:rPr>
              <a:t>for </a:t>
            </a:r>
            <a:r>
              <a:rPr sz="3200" dirty="0">
                <a:solidFill>
                  <a:srgbClr val="3333CC"/>
                </a:solidFill>
                <a:latin typeface="Arial"/>
                <a:cs typeface="Arial"/>
              </a:rPr>
              <a:t>each </a:t>
            </a:r>
            <a:r>
              <a:rPr sz="3200" spc="-5" dirty="0">
                <a:solidFill>
                  <a:srgbClr val="3333CC"/>
                </a:solidFill>
                <a:latin typeface="Arial"/>
                <a:cs typeface="Arial"/>
              </a:rPr>
              <a:t>step </a:t>
            </a:r>
            <a:r>
              <a:rPr sz="3200" dirty="0">
                <a:solidFill>
                  <a:srgbClr val="3333CC"/>
                </a:solidFill>
                <a:latin typeface="Arial"/>
                <a:cs typeface="Arial"/>
              </a:rPr>
              <a:t>of</a:t>
            </a:r>
            <a:r>
              <a:rPr sz="3200" spc="-5" dirty="0">
                <a:solidFill>
                  <a:srgbClr val="3333CC"/>
                </a:solidFill>
                <a:latin typeface="Arial"/>
                <a:cs typeface="Arial"/>
              </a:rPr>
              <a:t> </a:t>
            </a:r>
            <a:r>
              <a:rPr sz="3200" dirty="0">
                <a:solidFill>
                  <a:srgbClr val="3333CC"/>
                </a:solidFill>
                <a:latin typeface="Arial"/>
                <a:cs typeface="Arial"/>
              </a:rPr>
              <a:t>graph</a:t>
            </a:r>
            <a:endParaRPr sz="3200">
              <a:latin typeface="Arial"/>
              <a:cs typeface="Arial"/>
            </a:endParaRPr>
          </a:p>
        </p:txBody>
      </p:sp>
      <p:sp>
        <p:nvSpPr>
          <p:cNvPr id="10" name="object 10"/>
          <p:cNvSpPr/>
          <p:nvPr/>
        </p:nvSpPr>
        <p:spPr>
          <a:xfrm>
            <a:off x="8885660" y="1002055"/>
            <a:ext cx="779990" cy="3187971"/>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8728564" y="3049154"/>
            <a:ext cx="13970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Times New Roman"/>
                <a:cs typeface="Times New Roman"/>
              </a:rPr>
              <a:t>g</a:t>
            </a:r>
            <a:endParaRPr sz="1800">
              <a:latin typeface="Times New Roman"/>
              <a:cs typeface="Times New Roman"/>
            </a:endParaRPr>
          </a:p>
        </p:txBody>
      </p:sp>
      <p:sp>
        <p:nvSpPr>
          <p:cNvPr id="12" name="object 12"/>
          <p:cNvSpPr txBox="1"/>
          <p:nvPr/>
        </p:nvSpPr>
        <p:spPr>
          <a:xfrm>
            <a:off x="9107023" y="3625735"/>
            <a:ext cx="381000" cy="370205"/>
          </a:xfrm>
          <a:prstGeom prst="rect">
            <a:avLst/>
          </a:prstGeom>
          <a:solidFill>
            <a:srgbClr val="FFFFFF"/>
          </a:solidFill>
        </p:spPr>
        <p:txBody>
          <a:bodyPr vert="horz" wrap="square" lIns="0" tIns="45719" rIns="0" bIns="0" rtlCol="0">
            <a:spAutoFit/>
          </a:bodyPr>
          <a:lstStyle/>
          <a:p>
            <a:pPr marL="91440">
              <a:lnSpc>
                <a:spcPct val="100000"/>
              </a:lnSpc>
              <a:spcBef>
                <a:spcPts val="359"/>
              </a:spcBef>
            </a:pPr>
            <a:r>
              <a:rPr sz="1800" b="1" i="1" dirty="0">
                <a:latin typeface="Times New Roman"/>
                <a:cs typeface="Times New Roman"/>
              </a:rPr>
              <a:t>x</a:t>
            </a:r>
            <a:endParaRPr sz="1800">
              <a:latin typeface="Times New Roman"/>
              <a:cs typeface="Times New Roman"/>
            </a:endParaRPr>
          </a:p>
        </p:txBody>
      </p:sp>
      <p:sp>
        <p:nvSpPr>
          <p:cNvPr id="13" name="object 13"/>
          <p:cNvSpPr txBox="1"/>
          <p:nvPr/>
        </p:nvSpPr>
        <p:spPr>
          <a:xfrm>
            <a:off x="9221323" y="2482735"/>
            <a:ext cx="379730" cy="370205"/>
          </a:xfrm>
          <a:prstGeom prst="rect">
            <a:avLst/>
          </a:prstGeom>
          <a:solidFill>
            <a:srgbClr val="FFFFFF"/>
          </a:solidFill>
        </p:spPr>
        <p:txBody>
          <a:bodyPr vert="horz" wrap="square" lIns="0" tIns="45719" rIns="0" bIns="0" rtlCol="0">
            <a:spAutoFit/>
          </a:bodyPr>
          <a:lstStyle/>
          <a:p>
            <a:pPr marL="91440">
              <a:lnSpc>
                <a:spcPct val="100000"/>
              </a:lnSpc>
              <a:spcBef>
                <a:spcPts val="359"/>
              </a:spcBef>
            </a:pPr>
            <a:r>
              <a:rPr sz="1800" b="1" i="1" dirty="0">
                <a:latin typeface="Times New Roman"/>
                <a:cs typeface="Times New Roman"/>
              </a:rPr>
              <a:t>y</a:t>
            </a:r>
            <a:endParaRPr sz="1800">
              <a:latin typeface="Times New Roman"/>
              <a:cs typeface="Times New Roman"/>
            </a:endParaRPr>
          </a:p>
        </p:txBody>
      </p:sp>
      <p:sp>
        <p:nvSpPr>
          <p:cNvPr id="14" name="object 14"/>
          <p:cNvSpPr/>
          <p:nvPr/>
        </p:nvSpPr>
        <p:spPr>
          <a:xfrm>
            <a:off x="774238" y="349135"/>
            <a:ext cx="9144000" cy="685800"/>
          </a:xfrm>
          <a:custGeom>
            <a:avLst/>
            <a:gdLst/>
            <a:ahLst/>
            <a:cxnLst/>
            <a:rect l="l" t="t" r="r" b="b"/>
            <a:pathLst>
              <a:path w="9144000" h="685800">
                <a:moveTo>
                  <a:pt x="0" y="685800"/>
                </a:moveTo>
                <a:lnTo>
                  <a:pt x="9143998" y="685800"/>
                </a:lnTo>
                <a:lnTo>
                  <a:pt x="9143998" y="0"/>
                </a:lnTo>
                <a:lnTo>
                  <a:pt x="0" y="0"/>
                </a:lnTo>
                <a:lnTo>
                  <a:pt x="0" y="685800"/>
                </a:lnTo>
                <a:close/>
              </a:path>
            </a:pathLst>
          </a:custGeom>
          <a:solidFill>
            <a:srgbClr val="FFFFFF"/>
          </a:solidFill>
        </p:spPr>
        <p:txBody>
          <a:bodyPr wrap="square" lIns="0" tIns="0" rIns="0" bIns="0" rtlCol="0"/>
          <a:lstStyle/>
          <a:p>
            <a:endParaRPr/>
          </a:p>
        </p:txBody>
      </p:sp>
      <p:sp>
        <p:nvSpPr>
          <p:cNvPr id="15" name="object 15"/>
          <p:cNvSpPr txBox="1">
            <a:spLocks noGrp="1"/>
          </p:cNvSpPr>
          <p:nvPr>
            <p:ph type="title"/>
          </p:nvPr>
        </p:nvSpPr>
        <p:spPr>
          <a:xfrm>
            <a:off x="972090" y="344054"/>
            <a:ext cx="8754110" cy="695960"/>
          </a:xfrm>
          <a:prstGeom prst="rect">
            <a:avLst/>
          </a:prstGeom>
        </p:spPr>
        <p:txBody>
          <a:bodyPr vert="horz" wrap="square" lIns="0" tIns="12700" rIns="0" bIns="0" rtlCol="0">
            <a:spAutoFit/>
          </a:bodyPr>
          <a:lstStyle/>
          <a:p>
            <a:pPr marL="12700">
              <a:lnSpc>
                <a:spcPct val="100000"/>
              </a:lnSpc>
              <a:spcBef>
                <a:spcPts val="100"/>
              </a:spcBef>
              <a:tabLst>
                <a:tab pos="3305175" algn="l"/>
                <a:tab pos="4920615" algn="l"/>
                <a:tab pos="6224905" algn="l"/>
                <a:tab pos="6846570" algn="l"/>
              </a:tabLst>
            </a:pPr>
            <a:r>
              <a:rPr spc="-5" dirty="0"/>
              <a:t>Generalizing	</a:t>
            </a:r>
            <a:r>
              <a:rPr dirty="0"/>
              <a:t>Chain	Rule	</a:t>
            </a:r>
            <a:r>
              <a:rPr spc="-5" dirty="0"/>
              <a:t>to	Vectors</a:t>
            </a:r>
          </a:p>
        </p:txBody>
      </p:sp>
      <p:sp>
        <p:nvSpPr>
          <p:cNvPr id="16" name="object 16"/>
          <p:cNvSpPr txBox="1"/>
          <p:nvPr/>
        </p:nvSpPr>
        <p:spPr>
          <a:xfrm>
            <a:off x="840278" y="975501"/>
            <a:ext cx="5253990" cy="2278380"/>
          </a:xfrm>
          <a:prstGeom prst="rect">
            <a:avLst/>
          </a:prstGeom>
        </p:spPr>
        <p:txBody>
          <a:bodyPr vert="horz" wrap="square" lIns="0" tIns="104775" rIns="0" bIns="0" rtlCol="0">
            <a:spAutoFit/>
          </a:bodyPr>
          <a:lstStyle/>
          <a:p>
            <a:pPr marL="381000" indent="-342900">
              <a:lnSpc>
                <a:spcPct val="100000"/>
              </a:lnSpc>
              <a:spcBef>
                <a:spcPts val="825"/>
              </a:spcBef>
              <a:buChar char="•"/>
              <a:tabLst>
                <a:tab pos="380365" algn="l"/>
                <a:tab pos="381000" algn="l"/>
                <a:tab pos="2175510" algn="l"/>
              </a:tabLst>
            </a:pPr>
            <a:r>
              <a:rPr sz="3200" dirty="0">
                <a:solidFill>
                  <a:srgbClr val="3333CC"/>
                </a:solidFill>
                <a:latin typeface="Arial"/>
                <a:cs typeface="Arial"/>
              </a:rPr>
              <a:t>Suppose	</a:t>
            </a:r>
            <a:r>
              <a:rPr sz="3000" b="1" i="1" spc="195" dirty="0">
                <a:latin typeface="Palatino Linotype"/>
                <a:cs typeface="Palatino Linotype"/>
              </a:rPr>
              <a:t>x </a:t>
            </a:r>
            <a:r>
              <a:rPr sz="3000" spc="305" dirty="0">
                <a:latin typeface="Symbol"/>
                <a:cs typeface="Symbol"/>
              </a:rPr>
              <a:t></a:t>
            </a:r>
            <a:r>
              <a:rPr sz="3000" i="1" spc="305" dirty="0">
                <a:latin typeface="Calibri"/>
                <a:cs typeface="Calibri"/>
              </a:rPr>
              <a:t>R</a:t>
            </a:r>
            <a:r>
              <a:rPr sz="2625" i="1" spc="457" baseline="44444" dirty="0">
                <a:latin typeface="Calibri"/>
                <a:cs typeface="Calibri"/>
              </a:rPr>
              <a:t>m </a:t>
            </a:r>
            <a:r>
              <a:rPr sz="3000" spc="160" dirty="0">
                <a:latin typeface="Calibri"/>
                <a:cs typeface="Calibri"/>
              </a:rPr>
              <a:t>,</a:t>
            </a:r>
            <a:r>
              <a:rPr sz="3000" b="1" i="1" spc="160" dirty="0">
                <a:latin typeface="Palatino Linotype"/>
                <a:cs typeface="Palatino Linotype"/>
              </a:rPr>
              <a:t>y</a:t>
            </a:r>
            <a:r>
              <a:rPr sz="3000" b="1" i="1" spc="-200" dirty="0">
                <a:latin typeface="Palatino Linotype"/>
                <a:cs typeface="Palatino Linotype"/>
              </a:rPr>
              <a:t> </a:t>
            </a:r>
            <a:r>
              <a:rPr sz="3000" spc="320" dirty="0">
                <a:latin typeface="Symbol"/>
                <a:cs typeface="Symbol"/>
              </a:rPr>
              <a:t></a:t>
            </a:r>
            <a:r>
              <a:rPr sz="3000" i="1" spc="320" dirty="0">
                <a:latin typeface="Calibri"/>
                <a:cs typeface="Calibri"/>
              </a:rPr>
              <a:t>R</a:t>
            </a:r>
            <a:r>
              <a:rPr sz="2625" i="1" spc="480" baseline="44444" dirty="0">
                <a:latin typeface="Calibri"/>
                <a:cs typeface="Calibri"/>
              </a:rPr>
              <a:t>n</a:t>
            </a:r>
            <a:endParaRPr sz="2625" baseline="44444">
              <a:latin typeface="Calibri"/>
              <a:cs typeface="Calibri"/>
            </a:endParaRPr>
          </a:p>
          <a:p>
            <a:pPr marL="579120">
              <a:lnSpc>
                <a:spcPct val="100000"/>
              </a:lnSpc>
              <a:spcBef>
                <a:spcPts val="730"/>
              </a:spcBef>
              <a:tabLst>
                <a:tab pos="4300220" algn="l"/>
              </a:tabLst>
            </a:pPr>
            <a:r>
              <a:rPr sz="3200" i="1" spc="-200" dirty="0">
                <a:latin typeface="Cambria"/>
                <a:cs typeface="Cambria"/>
              </a:rPr>
              <a:t>g  </a:t>
            </a:r>
            <a:r>
              <a:rPr sz="3200" dirty="0">
                <a:solidFill>
                  <a:srgbClr val="3333CC"/>
                </a:solidFill>
                <a:latin typeface="Arial"/>
                <a:cs typeface="Arial"/>
              </a:rPr>
              <a:t>maps </a:t>
            </a:r>
            <a:r>
              <a:rPr sz="2800" spc="-5" dirty="0">
                <a:solidFill>
                  <a:srgbClr val="3333CC"/>
                </a:solidFill>
                <a:latin typeface="Arial"/>
                <a:cs typeface="Arial"/>
              </a:rPr>
              <a:t>from </a:t>
            </a:r>
            <a:r>
              <a:rPr sz="2800" i="1" spc="215" dirty="0">
                <a:latin typeface="Cambria"/>
                <a:cs typeface="Cambria"/>
              </a:rPr>
              <a:t>R</a:t>
            </a:r>
            <a:r>
              <a:rPr sz="2775" i="1" spc="322" baseline="25525" dirty="0">
                <a:latin typeface="Cambria"/>
                <a:cs typeface="Cambria"/>
              </a:rPr>
              <a:t>m</a:t>
            </a:r>
            <a:r>
              <a:rPr sz="2775" i="1" spc="382" baseline="25525" dirty="0">
                <a:latin typeface="Cambria"/>
                <a:cs typeface="Cambria"/>
              </a:rPr>
              <a:t> </a:t>
            </a:r>
            <a:r>
              <a:rPr sz="2800" dirty="0">
                <a:solidFill>
                  <a:srgbClr val="3333CC"/>
                </a:solidFill>
                <a:latin typeface="Arial"/>
                <a:cs typeface="Arial"/>
              </a:rPr>
              <a:t>to </a:t>
            </a:r>
            <a:r>
              <a:rPr sz="2800" i="1" spc="220" dirty="0">
                <a:latin typeface="Cambria"/>
                <a:cs typeface="Cambria"/>
              </a:rPr>
              <a:t>R</a:t>
            </a:r>
            <a:r>
              <a:rPr sz="2775" i="1" spc="330" baseline="25525" dirty="0">
                <a:latin typeface="Cambria"/>
                <a:cs typeface="Cambria"/>
              </a:rPr>
              <a:t>n	</a:t>
            </a:r>
            <a:r>
              <a:rPr sz="2800" spc="-5" dirty="0">
                <a:solidFill>
                  <a:srgbClr val="3333CC"/>
                </a:solidFill>
                <a:latin typeface="Arial"/>
                <a:cs typeface="Arial"/>
              </a:rPr>
              <a:t>and</a:t>
            </a:r>
            <a:endParaRPr sz="2800">
              <a:latin typeface="Arial"/>
              <a:cs typeface="Arial"/>
            </a:endParaRPr>
          </a:p>
          <a:p>
            <a:pPr marL="531495">
              <a:lnSpc>
                <a:spcPct val="100000"/>
              </a:lnSpc>
              <a:spcBef>
                <a:spcPts val="665"/>
              </a:spcBef>
              <a:tabLst>
                <a:tab pos="857885" algn="l"/>
              </a:tabLst>
            </a:pPr>
            <a:r>
              <a:rPr sz="2800" i="1" spc="40" dirty="0">
                <a:latin typeface="Cambria"/>
                <a:cs typeface="Cambria"/>
              </a:rPr>
              <a:t>f	</a:t>
            </a:r>
            <a:r>
              <a:rPr sz="2800" spc="-5" dirty="0">
                <a:solidFill>
                  <a:srgbClr val="3333CC"/>
                </a:solidFill>
                <a:latin typeface="Arial"/>
                <a:cs typeface="Arial"/>
              </a:rPr>
              <a:t>from </a:t>
            </a:r>
            <a:r>
              <a:rPr sz="2800" i="1" spc="220" dirty="0">
                <a:latin typeface="Cambria"/>
                <a:cs typeface="Cambria"/>
              </a:rPr>
              <a:t>R</a:t>
            </a:r>
            <a:r>
              <a:rPr sz="2775" i="1" spc="330" baseline="25525" dirty="0">
                <a:latin typeface="Cambria"/>
                <a:cs typeface="Cambria"/>
              </a:rPr>
              <a:t>n </a:t>
            </a:r>
            <a:r>
              <a:rPr sz="2800" dirty="0">
                <a:solidFill>
                  <a:srgbClr val="3333CC"/>
                </a:solidFill>
                <a:latin typeface="Arial"/>
                <a:cs typeface="Arial"/>
              </a:rPr>
              <a:t>to</a:t>
            </a:r>
            <a:r>
              <a:rPr sz="2800" spc="-340" dirty="0">
                <a:solidFill>
                  <a:srgbClr val="3333CC"/>
                </a:solidFill>
                <a:latin typeface="Arial"/>
                <a:cs typeface="Arial"/>
              </a:rPr>
              <a:t> </a:t>
            </a:r>
            <a:r>
              <a:rPr sz="2800" i="1" spc="385" dirty="0">
                <a:latin typeface="Cambria"/>
                <a:cs typeface="Cambria"/>
              </a:rPr>
              <a:t>R</a:t>
            </a:r>
            <a:endParaRPr sz="2800">
              <a:latin typeface="Cambria"/>
              <a:cs typeface="Cambria"/>
            </a:endParaRPr>
          </a:p>
          <a:p>
            <a:pPr marL="493395" indent="-455930">
              <a:lnSpc>
                <a:spcPct val="100000"/>
              </a:lnSpc>
              <a:spcBef>
                <a:spcPts val="735"/>
              </a:spcBef>
              <a:buChar char="•"/>
              <a:tabLst>
                <a:tab pos="493395" algn="l"/>
                <a:tab pos="494030" algn="l"/>
                <a:tab pos="3743960" algn="l"/>
                <a:tab pos="4424045" algn="l"/>
              </a:tabLst>
            </a:pPr>
            <a:r>
              <a:rPr sz="3200" dirty="0">
                <a:solidFill>
                  <a:srgbClr val="3333CC"/>
                </a:solidFill>
                <a:latin typeface="Arial"/>
                <a:cs typeface="Arial"/>
              </a:rPr>
              <a:t>If </a:t>
            </a:r>
            <a:r>
              <a:rPr sz="3200" b="1" i="1" spc="135" dirty="0">
                <a:latin typeface="Palatino Linotype"/>
                <a:cs typeface="Palatino Linotype"/>
              </a:rPr>
              <a:t>y</a:t>
            </a:r>
            <a:r>
              <a:rPr sz="3200" i="1" spc="135" dirty="0">
                <a:latin typeface="Cambria"/>
                <a:cs typeface="Cambria"/>
              </a:rPr>
              <a:t>=g</a:t>
            </a:r>
            <a:r>
              <a:rPr sz="3200" spc="135" dirty="0">
                <a:latin typeface="Cambria"/>
                <a:cs typeface="Cambria"/>
              </a:rPr>
              <a:t>(</a:t>
            </a:r>
            <a:r>
              <a:rPr sz="3200" b="1" i="1" spc="135" dirty="0">
                <a:latin typeface="Palatino Linotype"/>
                <a:cs typeface="Palatino Linotype"/>
              </a:rPr>
              <a:t>x</a:t>
            </a:r>
            <a:r>
              <a:rPr sz="3200" spc="135" dirty="0">
                <a:latin typeface="Cambria"/>
                <a:cs typeface="Cambria"/>
              </a:rPr>
              <a:t>)</a:t>
            </a:r>
            <a:r>
              <a:rPr sz="3200" spc="175" dirty="0">
                <a:latin typeface="Cambria"/>
                <a:cs typeface="Cambria"/>
              </a:rPr>
              <a:t> </a:t>
            </a:r>
            <a:r>
              <a:rPr sz="3200" spc="-5" dirty="0">
                <a:solidFill>
                  <a:srgbClr val="3333CC"/>
                </a:solidFill>
                <a:latin typeface="Arial"/>
                <a:cs typeface="Arial"/>
              </a:rPr>
              <a:t>and</a:t>
            </a:r>
            <a:r>
              <a:rPr sz="3200" spc="5" dirty="0">
                <a:solidFill>
                  <a:srgbClr val="3333CC"/>
                </a:solidFill>
                <a:latin typeface="Arial"/>
                <a:cs typeface="Arial"/>
              </a:rPr>
              <a:t> </a:t>
            </a:r>
            <a:r>
              <a:rPr sz="3200" i="1" spc="225" dirty="0">
                <a:latin typeface="Cambria"/>
                <a:cs typeface="Cambria"/>
              </a:rPr>
              <a:t>z=f	</a:t>
            </a:r>
            <a:r>
              <a:rPr sz="3200" spc="20" dirty="0">
                <a:latin typeface="Cambria"/>
                <a:cs typeface="Cambria"/>
              </a:rPr>
              <a:t>(</a:t>
            </a:r>
            <a:r>
              <a:rPr sz="3200" b="1" i="1" spc="20" dirty="0">
                <a:latin typeface="Palatino Linotype"/>
                <a:cs typeface="Palatino Linotype"/>
              </a:rPr>
              <a:t>y</a:t>
            </a:r>
            <a:r>
              <a:rPr sz="3200" spc="20" dirty="0">
                <a:latin typeface="Cambria"/>
                <a:cs typeface="Cambria"/>
              </a:rPr>
              <a:t>)	</a:t>
            </a:r>
            <a:r>
              <a:rPr sz="3200" spc="-5" dirty="0">
                <a:solidFill>
                  <a:srgbClr val="3333CC"/>
                </a:solidFill>
                <a:latin typeface="Arial"/>
                <a:cs typeface="Arial"/>
              </a:rPr>
              <a:t>then</a:t>
            </a:r>
            <a:endParaRPr sz="3200">
              <a:latin typeface="Arial"/>
              <a:cs typeface="Arial"/>
            </a:endParaRPr>
          </a:p>
        </p:txBody>
      </p:sp>
      <p:sp>
        <p:nvSpPr>
          <p:cNvPr id="17" name="object 17"/>
          <p:cNvSpPr/>
          <p:nvPr/>
        </p:nvSpPr>
        <p:spPr>
          <a:xfrm>
            <a:off x="7845638" y="2953686"/>
            <a:ext cx="405130" cy="0"/>
          </a:xfrm>
          <a:custGeom>
            <a:avLst/>
            <a:gdLst/>
            <a:ahLst/>
            <a:cxnLst/>
            <a:rect l="l" t="t" r="r" b="b"/>
            <a:pathLst>
              <a:path w="405129">
                <a:moveTo>
                  <a:pt x="0" y="0"/>
                </a:moveTo>
                <a:lnTo>
                  <a:pt x="405015" y="0"/>
                </a:lnTo>
              </a:path>
            </a:pathLst>
          </a:custGeom>
          <a:ln w="13465">
            <a:solidFill>
              <a:srgbClr val="000000"/>
            </a:solidFill>
          </a:ln>
        </p:spPr>
        <p:txBody>
          <a:bodyPr wrap="square" lIns="0" tIns="0" rIns="0" bIns="0" rtlCol="0"/>
          <a:lstStyle/>
          <a:p>
            <a:endParaRPr/>
          </a:p>
        </p:txBody>
      </p:sp>
      <p:sp>
        <p:nvSpPr>
          <p:cNvPr id="18" name="object 18"/>
          <p:cNvSpPr txBox="1"/>
          <p:nvPr/>
        </p:nvSpPr>
        <p:spPr>
          <a:xfrm>
            <a:off x="6188963" y="2384490"/>
            <a:ext cx="2059939" cy="919480"/>
          </a:xfrm>
          <a:prstGeom prst="rect">
            <a:avLst/>
          </a:prstGeom>
        </p:spPr>
        <p:txBody>
          <a:bodyPr vert="horz" wrap="square" lIns="0" tIns="60960" rIns="0" bIns="0" rtlCol="0">
            <a:spAutoFit/>
          </a:bodyPr>
          <a:lstStyle/>
          <a:p>
            <a:pPr marL="40640">
              <a:lnSpc>
                <a:spcPct val="100000"/>
              </a:lnSpc>
              <a:spcBef>
                <a:spcPts val="480"/>
              </a:spcBef>
            </a:pPr>
            <a:r>
              <a:rPr sz="2150" u="heavy" spc="-130" dirty="0">
                <a:uFill>
                  <a:solidFill>
                    <a:srgbClr val="000000"/>
                  </a:solidFill>
                </a:uFill>
                <a:latin typeface="Times New Roman"/>
                <a:cs typeface="Times New Roman"/>
              </a:rPr>
              <a:t> </a:t>
            </a:r>
            <a:r>
              <a:rPr sz="2150" i="1" u="heavy" spc="-65" dirty="0">
                <a:uFill>
                  <a:solidFill>
                    <a:srgbClr val="000000"/>
                  </a:solidFill>
                </a:uFill>
                <a:latin typeface="Calibri"/>
                <a:cs typeface="Calibri"/>
              </a:rPr>
              <a:t>∂</a:t>
            </a:r>
            <a:r>
              <a:rPr sz="2150" i="1" u="heavy" spc="-65" dirty="0">
                <a:uFill>
                  <a:solidFill>
                    <a:srgbClr val="000000"/>
                  </a:solidFill>
                </a:uFill>
                <a:latin typeface="Cambria"/>
                <a:cs typeface="Cambria"/>
              </a:rPr>
              <a:t>z</a:t>
            </a:r>
            <a:r>
              <a:rPr sz="2150" i="1" spc="-65" dirty="0">
                <a:latin typeface="Cambria"/>
                <a:cs typeface="Cambria"/>
              </a:rPr>
              <a:t>  </a:t>
            </a:r>
            <a:r>
              <a:rPr sz="3225" i="1" spc="757" baseline="-36175" dirty="0">
                <a:latin typeface="Cambria"/>
                <a:cs typeface="Cambria"/>
              </a:rPr>
              <a:t>= </a:t>
            </a:r>
            <a:r>
              <a:rPr sz="4800" spc="15" baseline="-31250" dirty="0">
                <a:latin typeface="Symbol"/>
                <a:cs typeface="Symbol"/>
              </a:rPr>
              <a:t></a:t>
            </a:r>
            <a:r>
              <a:rPr sz="3200" u="heavy" spc="10" dirty="0">
                <a:uFill>
                  <a:solidFill>
                    <a:srgbClr val="000000"/>
                  </a:solidFill>
                </a:uFill>
                <a:latin typeface="Times New Roman"/>
                <a:cs typeface="Times New Roman"/>
              </a:rPr>
              <a:t> </a:t>
            </a:r>
            <a:r>
              <a:rPr sz="2150" i="1" u="heavy" spc="-65" dirty="0">
                <a:uFill>
                  <a:solidFill>
                    <a:srgbClr val="000000"/>
                  </a:solidFill>
                </a:uFill>
                <a:latin typeface="Calibri"/>
                <a:cs typeface="Calibri"/>
              </a:rPr>
              <a:t>∂</a:t>
            </a:r>
            <a:r>
              <a:rPr sz="2150" i="1" u="heavy" spc="-65" dirty="0">
                <a:uFill>
                  <a:solidFill>
                    <a:srgbClr val="000000"/>
                  </a:solidFill>
                </a:uFill>
                <a:latin typeface="Cambria"/>
                <a:cs typeface="Cambria"/>
              </a:rPr>
              <a:t>z</a:t>
            </a:r>
            <a:r>
              <a:rPr sz="2150" i="1" spc="-65" dirty="0">
                <a:latin typeface="Cambria"/>
                <a:cs typeface="Cambria"/>
              </a:rPr>
              <a:t>  </a:t>
            </a:r>
            <a:r>
              <a:rPr sz="3225" spc="-7" baseline="-36175" dirty="0">
                <a:latin typeface="Symbol"/>
                <a:cs typeface="Symbol"/>
              </a:rPr>
              <a:t></a:t>
            </a:r>
            <a:r>
              <a:rPr sz="3225" spc="-165" baseline="-36175" dirty="0">
                <a:latin typeface="Times New Roman"/>
                <a:cs typeface="Times New Roman"/>
              </a:rPr>
              <a:t> </a:t>
            </a:r>
            <a:r>
              <a:rPr sz="3225" i="1" spc="112" baseline="10335" dirty="0">
                <a:latin typeface="Calibri"/>
                <a:cs typeface="Calibri"/>
              </a:rPr>
              <a:t>∂</a:t>
            </a:r>
            <a:r>
              <a:rPr sz="3225" i="1" spc="112" baseline="10335" dirty="0">
                <a:latin typeface="Cambria"/>
                <a:cs typeface="Cambria"/>
              </a:rPr>
              <a:t>y</a:t>
            </a:r>
            <a:r>
              <a:rPr sz="1800" i="1" spc="112" baseline="-16203" dirty="0">
                <a:latin typeface="Cambria"/>
                <a:cs typeface="Cambria"/>
              </a:rPr>
              <a:t>j</a:t>
            </a:r>
            <a:endParaRPr sz="1800" baseline="-16203">
              <a:latin typeface="Cambria"/>
              <a:cs typeface="Cambria"/>
            </a:endParaRPr>
          </a:p>
          <a:p>
            <a:pPr marL="50800">
              <a:lnSpc>
                <a:spcPct val="100000"/>
              </a:lnSpc>
              <a:spcBef>
                <a:spcPts val="240"/>
              </a:spcBef>
              <a:tabLst>
                <a:tab pos="1028700" algn="l"/>
                <a:tab pos="1710689" algn="l"/>
              </a:tabLst>
            </a:pPr>
            <a:r>
              <a:rPr sz="2150" i="1" spc="40" dirty="0">
                <a:latin typeface="Calibri"/>
                <a:cs typeface="Calibri"/>
              </a:rPr>
              <a:t>∂</a:t>
            </a:r>
            <a:r>
              <a:rPr sz="2150" i="1" spc="40" dirty="0">
                <a:latin typeface="Cambria"/>
                <a:cs typeface="Cambria"/>
              </a:rPr>
              <a:t>x</a:t>
            </a:r>
            <a:r>
              <a:rPr sz="1800" i="1" spc="60" baseline="-34722" dirty="0">
                <a:latin typeface="Cambria"/>
                <a:cs typeface="Cambria"/>
              </a:rPr>
              <a:t>i	</a:t>
            </a:r>
            <a:r>
              <a:rPr sz="1800" i="1" spc="89" baseline="32407" dirty="0">
                <a:latin typeface="Cambria"/>
                <a:cs typeface="Cambria"/>
              </a:rPr>
              <a:t>j</a:t>
            </a:r>
            <a:r>
              <a:rPr sz="1800" i="1" spc="270" baseline="32407" dirty="0">
                <a:latin typeface="Cambria"/>
                <a:cs typeface="Cambria"/>
              </a:rPr>
              <a:t> </a:t>
            </a:r>
            <a:r>
              <a:rPr sz="2150" i="1" spc="75" dirty="0">
                <a:latin typeface="Calibri"/>
                <a:cs typeface="Calibri"/>
              </a:rPr>
              <a:t>∂</a:t>
            </a:r>
            <a:r>
              <a:rPr sz="2150" i="1" spc="75" dirty="0">
                <a:latin typeface="Cambria"/>
                <a:cs typeface="Cambria"/>
              </a:rPr>
              <a:t>y</a:t>
            </a:r>
            <a:r>
              <a:rPr sz="1800" i="1" spc="112" baseline="-34722" dirty="0">
                <a:latin typeface="Cambria"/>
                <a:cs typeface="Cambria"/>
              </a:rPr>
              <a:t>j	</a:t>
            </a:r>
            <a:r>
              <a:rPr sz="2150" i="1" spc="-5" dirty="0">
                <a:latin typeface="Calibri"/>
                <a:cs typeface="Calibri"/>
              </a:rPr>
              <a:t>∂</a:t>
            </a:r>
            <a:r>
              <a:rPr sz="2150" i="1" spc="-5" dirty="0">
                <a:latin typeface="Cambria"/>
                <a:cs typeface="Cambria"/>
              </a:rPr>
              <a:t>x</a:t>
            </a:r>
            <a:endParaRPr sz="2150">
              <a:latin typeface="Cambria"/>
              <a:cs typeface="Cambria"/>
            </a:endParaRPr>
          </a:p>
        </p:txBody>
      </p:sp>
      <p:sp>
        <p:nvSpPr>
          <p:cNvPr id="19" name="object 19"/>
          <p:cNvSpPr/>
          <p:nvPr/>
        </p:nvSpPr>
        <p:spPr>
          <a:xfrm>
            <a:off x="6179674" y="2477972"/>
            <a:ext cx="2143125" cy="939800"/>
          </a:xfrm>
          <a:custGeom>
            <a:avLst/>
            <a:gdLst/>
            <a:ahLst/>
            <a:cxnLst/>
            <a:rect l="l" t="t" r="r" b="b"/>
            <a:pathLst>
              <a:path w="2143125" h="939800">
                <a:moveTo>
                  <a:pt x="0" y="0"/>
                </a:moveTo>
                <a:lnTo>
                  <a:pt x="2143124" y="0"/>
                </a:lnTo>
                <a:lnTo>
                  <a:pt x="2143124" y="939402"/>
                </a:lnTo>
                <a:lnTo>
                  <a:pt x="0" y="939402"/>
                </a:lnTo>
                <a:lnTo>
                  <a:pt x="0" y="0"/>
                </a:lnTo>
                <a:close/>
              </a:path>
            </a:pathLst>
          </a:custGeom>
          <a:ln w="9524">
            <a:solidFill>
              <a:srgbClr val="000000"/>
            </a:solidFill>
          </a:ln>
        </p:spPr>
        <p:txBody>
          <a:bodyPr wrap="square" lIns="0" tIns="0" rIns="0" bIns="0" rtlCol="0"/>
          <a:lstStyle/>
          <a:p>
            <a:endParaRPr/>
          </a:p>
        </p:txBody>
      </p:sp>
      <p:sp>
        <p:nvSpPr>
          <p:cNvPr id="29" name="object 29"/>
          <p:cNvSpPr txBox="1"/>
          <p:nvPr/>
        </p:nvSpPr>
        <p:spPr>
          <a:xfrm>
            <a:off x="3817475" y="5449772"/>
            <a:ext cx="379730" cy="621030"/>
          </a:xfrm>
          <a:prstGeom prst="rect">
            <a:avLst/>
          </a:prstGeom>
          <a:ln w="9524">
            <a:solidFill>
              <a:srgbClr val="000000"/>
            </a:solidFill>
          </a:ln>
        </p:spPr>
        <p:txBody>
          <a:bodyPr vert="horz" wrap="square" lIns="0" tIns="28575" rIns="0" bIns="0" rtlCol="0">
            <a:spAutoFit/>
          </a:bodyPr>
          <a:lstStyle/>
          <a:p>
            <a:pPr marL="53975">
              <a:lnSpc>
                <a:spcPct val="100000"/>
              </a:lnSpc>
              <a:spcBef>
                <a:spcPts val="225"/>
              </a:spcBef>
            </a:pPr>
            <a:r>
              <a:rPr sz="1750" i="1" u="sng" spc="40" dirty="0">
                <a:uFill>
                  <a:solidFill>
                    <a:srgbClr val="000000"/>
                  </a:solidFill>
                </a:uFill>
                <a:latin typeface="Calibri"/>
                <a:cs typeface="Calibri"/>
              </a:rPr>
              <a:t>∂</a:t>
            </a:r>
            <a:r>
              <a:rPr sz="1750" b="1" i="1" u="sng" spc="40" dirty="0">
                <a:uFill>
                  <a:solidFill>
                    <a:srgbClr val="000000"/>
                  </a:solidFill>
                </a:uFill>
                <a:latin typeface="Palatino Linotype"/>
                <a:cs typeface="Palatino Linotype"/>
              </a:rPr>
              <a:t>y</a:t>
            </a:r>
            <a:endParaRPr sz="1750">
              <a:latin typeface="Palatino Linotype"/>
              <a:cs typeface="Palatino Linotype"/>
            </a:endParaRPr>
          </a:p>
          <a:p>
            <a:pPr marL="49530">
              <a:lnSpc>
                <a:spcPct val="100000"/>
              </a:lnSpc>
              <a:spcBef>
                <a:spcPts val="370"/>
              </a:spcBef>
            </a:pPr>
            <a:r>
              <a:rPr sz="1750" i="1" spc="85" dirty="0">
                <a:latin typeface="Calibri"/>
                <a:cs typeface="Calibri"/>
              </a:rPr>
              <a:t>∂</a:t>
            </a:r>
            <a:r>
              <a:rPr sz="1750" b="1" i="1" spc="85" dirty="0">
                <a:latin typeface="Palatino Linotype"/>
                <a:cs typeface="Palatino Linotype"/>
              </a:rPr>
              <a:t>x</a:t>
            </a:r>
            <a:endParaRPr sz="1750">
              <a:latin typeface="Palatino Linotype"/>
              <a:cs typeface="Palatino Linotype"/>
            </a:endParaRPr>
          </a:p>
        </p:txBody>
      </p:sp>
      <p:sp>
        <p:nvSpPr>
          <p:cNvPr id="30" name="object 30"/>
          <p:cNvSpPr txBox="1"/>
          <p:nvPr/>
        </p:nvSpPr>
        <p:spPr>
          <a:xfrm>
            <a:off x="7551274" y="5449772"/>
            <a:ext cx="576580" cy="574675"/>
          </a:xfrm>
          <a:prstGeom prst="rect">
            <a:avLst/>
          </a:prstGeom>
          <a:ln w="9524">
            <a:solidFill>
              <a:srgbClr val="000000"/>
            </a:solidFill>
          </a:ln>
        </p:spPr>
        <p:txBody>
          <a:bodyPr vert="horz" wrap="square" lIns="0" tIns="59690" rIns="0" bIns="0" rtlCol="0">
            <a:spAutoFit/>
          </a:bodyPr>
          <a:lstStyle/>
          <a:p>
            <a:pPr marL="43180">
              <a:lnSpc>
                <a:spcPct val="100000"/>
              </a:lnSpc>
              <a:spcBef>
                <a:spcPts val="470"/>
              </a:spcBef>
            </a:pPr>
            <a:r>
              <a:rPr sz="2400" spc="20" dirty="0">
                <a:latin typeface="Symbol"/>
                <a:cs typeface="Symbol"/>
              </a:rPr>
              <a:t></a:t>
            </a:r>
            <a:r>
              <a:rPr sz="2100" i="1" spc="30" baseline="-33730" dirty="0">
                <a:latin typeface="Cambria"/>
                <a:cs typeface="Cambria"/>
              </a:rPr>
              <a:t>y</a:t>
            </a:r>
            <a:r>
              <a:rPr sz="2400" i="1" spc="20" dirty="0">
                <a:latin typeface="Cambria"/>
                <a:cs typeface="Cambria"/>
              </a:rPr>
              <a:t>z</a:t>
            </a:r>
            <a:endParaRPr sz="2400">
              <a:latin typeface="Cambria"/>
              <a:cs typeface="Cambria"/>
            </a:endParaRPr>
          </a:p>
        </p:txBody>
      </p:sp>
      <p:pic>
        <p:nvPicPr>
          <p:cNvPr id="32" name="Picture 31">
            <a:extLst>
              <a:ext uri="{FF2B5EF4-FFF2-40B4-BE49-F238E27FC236}">
                <a16:creationId xmlns:a16="http://schemas.microsoft.com/office/drawing/2014/main" id="{724C4054-C08E-BB45-8E81-F071A5B7E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617" y="4381709"/>
            <a:ext cx="545250" cy="590153"/>
          </a:xfrm>
          <a:prstGeom prst="rect">
            <a:avLst/>
          </a:prstGeom>
        </p:spPr>
      </p:pic>
      <p:pic>
        <p:nvPicPr>
          <p:cNvPr id="34" name="Picture 33">
            <a:extLst>
              <a:ext uri="{FF2B5EF4-FFF2-40B4-BE49-F238E27FC236}">
                <a16:creationId xmlns:a16="http://schemas.microsoft.com/office/drawing/2014/main" id="{351B336D-071B-6247-A844-D57DDF25B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00" y="3624320"/>
            <a:ext cx="1838464" cy="871480"/>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0016" y="847293"/>
            <a:ext cx="8878570" cy="695960"/>
          </a:xfrm>
          <a:prstGeom prst="rect">
            <a:avLst/>
          </a:prstGeom>
        </p:spPr>
        <p:txBody>
          <a:bodyPr vert="horz" wrap="square" lIns="0" tIns="12700" rIns="0" bIns="0" rtlCol="0">
            <a:spAutoFit/>
          </a:bodyPr>
          <a:lstStyle/>
          <a:p>
            <a:pPr marL="12700">
              <a:lnSpc>
                <a:spcPct val="100000"/>
              </a:lnSpc>
              <a:spcBef>
                <a:spcPts val="100"/>
              </a:spcBef>
              <a:tabLst>
                <a:tab pos="3305175" algn="l"/>
                <a:tab pos="4920615" algn="l"/>
                <a:tab pos="6224905" algn="l"/>
                <a:tab pos="6846570" algn="l"/>
              </a:tabLst>
            </a:pPr>
            <a:r>
              <a:rPr spc="-5" dirty="0"/>
              <a:t>Generalizing	</a:t>
            </a:r>
            <a:r>
              <a:rPr dirty="0"/>
              <a:t>Chain	Rule	</a:t>
            </a:r>
            <a:r>
              <a:rPr spc="-5" dirty="0"/>
              <a:t>to	Tensors</a:t>
            </a:r>
          </a:p>
        </p:txBody>
      </p:sp>
      <p:sp>
        <p:nvSpPr>
          <p:cNvPr id="4" name="object 4"/>
          <p:cNvSpPr txBox="1"/>
          <p:nvPr/>
        </p:nvSpPr>
        <p:spPr>
          <a:xfrm>
            <a:off x="852978" y="1982354"/>
            <a:ext cx="8636000" cy="3912870"/>
          </a:xfrm>
          <a:prstGeom prst="rect">
            <a:avLst/>
          </a:prstGeom>
        </p:spPr>
        <p:txBody>
          <a:bodyPr vert="horz" wrap="square" lIns="0" tIns="33020" rIns="0" bIns="0" rtlCol="0">
            <a:spAutoFit/>
          </a:bodyPr>
          <a:lstStyle/>
          <a:p>
            <a:pPr marL="355600" marR="116205" indent="-342900">
              <a:lnSpc>
                <a:spcPts val="3800"/>
              </a:lnSpc>
              <a:spcBef>
                <a:spcPts val="260"/>
              </a:spcBef>
              <a:buChar char="•"/>
              <a:tabLst>
                <a:tab pos="354965" algn="l"/>
                <a:tab pos="355600" algn="l"/>
              </a:tabLst>
            </a:pPr>
            <a:r>
              <a:rPr sz="3200" spc="-5" dirty="0">
                <a:solidFill>
                  <a:srgbClr val="3333CC"/>
                </a:solidFill>
                <a:latin typeface="Arial"/>
                <a:cs typeface="Arial"/>
              </a:rPr>
              <a:t>Backpropagation </a:t>
            </a:r>
            <a:r>
              <a:rPr sz="3200" dirty="0">
                <a:solidFill>
                  <a:srgbClr val="3333CC"/>
                </a:solidFill>
                <a:latin typeface="Arial"/>
                <a:cs typeface="Arial"/>
              </a:rPr>
              <a:t>is usually applied </a:t>
            </a:r>
            <a:r>
              <a:rPr sz="3200" spc="-5" dirty="0">
                <a:solidFill>
                  <a:srgbClr val="3333CC"/>
                </a:solidFill>
                <a:latin typeface="Arial"/>
                <a:cs typeface="Arial"/>
              </a:rPr>
              <a:t>to tensors  with arbitrary</a:t>
            </a:r>
            <a:r>
              <a:rPr sz="3200" dirty="0">
                <a:solidFill>
                  <a:srgbClr val="3333CC"/>
                </a:solidFill>
                <a:latin typeface="Arial"/>
                <a:cs typeface="Arial"/>
              </a:rPr>
              <a:t> </a:t>
            </a:r>
            <a:r>
              <a:rPr sz="3200" spc="-5" dirty="0">
                <a:solidFill>
                  <a:srgbClr val="3333CC"/>
                </a:solidFill>
                <a:latin typeface="Arial"/>
                <a:cs typeface="Arial"/>
              </a:rPr>
              <a:t>dimensionality</a:t>
            </a:r>
            <a:endParaRPr sz="3200">
              <a:latin typeface="Arial"/>
              <a:cs typeface="Arial"/>
            </a:endParaRPr>
          </a:p>
          <a:p>
            <a:pPr marL="355600" indent="-342900">
              <a:lnSpc>
                <a:spcPct val="100000"/>
              </a:lnSpc>
              <a:spcBef>
                <a:spcPts val="605"/>
              </a:spcBef>
              <a:buChar char="•"/>
              <a:tabLst>
                <a:tab pos="354965" algn="l"/>
                <a:tab pos="355600" algn="l"/>
              </a:tabLst>
            </a:pPr>
            <a:r>
              <a:rPr sz="3200" spc="-5" dirty="0">
                <a:solidFill>
                  <a:srgbClr val="3333CC"/>
                </a:solidFill>
                <a:latin typeface="Arial"/>
                <a:cs typeface="Arial"/>
              </a:rPr>
              <a:t>This </a:t>
            </a:r>
            <a:r>
              <a:rPr sz="3200" dirty="0">
                <a:solidFill>
                  <a:srgbClr val="3333CC"/>
                </a:solidFill>
                <a:latin typeface="Arial"/>
                <a:cs typeface="Arial"/>
              </a:rPr>
              <a:t>is </a:t>
            </a:r>
            <a:r>
              <a:rPr sz="3200" spc="-5" dirty="0">
                <a:solidFill>
                  <a:srgbClr val="3333CC"/>
                </a:solidFill>
                <a:latin typeface="Arial"/>
                <a:cs typeface="Arial"/>
              </a:rPr>
              <a:t>exactly the </a:t>
            </a:r>
            <a:r>
              <a:rPr sz="3200" dirty="0">
                <a:solidFill>
                  <a:srgbClr val="3333CC"/>
                </a:solidFill>
                <a:latin typeface="Arial"/>
                <a:cs typeface="Arial"/>
              </a:rPr>
              <a:t>same as </a:t>
            </a:r>
            <a:r>
              <a:rPr sz="3200" spc="-5" dirty="0">
                <a:solidFill>
                  <a:srgbClr val="3333CC"/>
                </a:solidFill>
                <a:latin typeface="Arial"/>
                <a:cs typeface="Arial"/>
              </a:rPr>
              <a:t>with</a:t>
            </a:r>
            <a:r>
              <a:rPr sz="3200" spc="-10" dirty="0">
                <a:solidFill>
                  <a:srgbClr val="3333CC"/>
                </a:solidFill>
                <a:latin typeface="Arial"/>
                <a:cs typeface="Arial"/>
              </a:rPr>
              <a:t> </a:t>
            </a:r>
            <a:r>
              <a:rPr sz="3200" spc="-5" dirty="0">
                <a:solidFill>
                  <a:srgbClr val="3333CC"/>
                </a:solidFill>
                <a:latin typeface="Arial"/>
                <a:cs typeface="Arial"/>
              </a:rPr>
              <a:t>vectors</a:t>
            </a:r>
            <a:endParaRPr sz="3200">
              <a:latin typeface="Arial"/>
              <a:cs typeface="Arial"/>
            </a:endParaRPr>
          </a:p>
          <a:p>
            <a:pPr marL="748665" marR="83820" lvl="1" indent="-279400">
              <a:lnSpc>
                <a:spcPct val="102000"/>
              </a:lnSpc>
              <a:spcBef>
                <a:spcPts val="600"/>
              </a:spcBef>
              <a:buChar char="–"/>
              <a:tabLst>
                <a:tab pos="755650" algn="l"/>
              </a:tabLst>
            </a:pPr>
            <a:r>
              <a:rPr sz="2800" spc="-5" dirty="0">
                <a:solidFill>
                  <a:srgbClr val="336600"/>
                </a:solidFill>
                <a:latin typeface="Arial"/>
                <a:cs typeface="Arial"/>
              </a:rPr>
              <a:t>Only difference </a:t>
            </a:r>
            <a:r>
              <a:rPr sz="2800" dirty="0">
                <a:solidFill>
                  <a:srgbClr val="336600"/>
                </a:solidFill>
                <a:latin typeface="Arial"/>
                <a:cs typeface="Arial"/>
              </a:rPr>
              <a:t>is how numbers are arranged in</a:t>
            </a:r>
            <a:r>
              <a:rPr sz="2800" spc="-50" dirty="0">
                <a:solidFill>
                  <a:srgbClr val="336600"/>
                </a:solidFill>
                <a:latin typeface="Arial"/>
                <a:cs typeface="Arial"/>
              </a:rPr>
              <a:t> </a:t>
            </a:r>
            <a:r>
              <a:rPr sz="2800" dirty="0">
                <a:solidFill>
                  <a:srgbClr val="336600"/>
                </a:solidFill>
                <a:latin typeface="Arial"/>
                <a:cs typeface="Arial"/>
              </a:rPr>
              <a:t>a  grid </a:t>
            </a:r>
            <a:r>
              <a:rPr sz="2800" spc="-5" dirty="0">
                <a:solidFill>
                  <a:srgbClr val="336600"/>
                </a:solidFill>
                <a:latin typeface="Arial"/>
                <a:cs typeface="Arial"/>
              </a:rPr>
              <a:t>to form </a:t>
            </a:r>
            <a:r>
              <a:rPr sz="2800" dirty="0">
                <a:solidFill>
                  <a:srgbClr val="336600"/>
                </a:solidFill>
                <a:latin typeface="Arial"/>
                <a:cs typeface="Arial"/>
              </a:rPr>
              <a:t>a </a:t>
            </a:r>
            <a:r>
              <a:rPr sz="2800" spc="-5" dirty="0">
                <a:solidFill>
                  <a:srgbClr val="336600"/>
                </a:solidFill>
                <a:latin typeface="Arial"/>
                <a:cs typeface="Arial"/>
              </a:rPr>
              <a:t>tensor</a:t>
            </a:r>
            <a:endParaRPr sz="2800">
              <a:latin typeface="Arial"/>
              <a:cs typeface="Arial"/>
            </a:endParaRPr>
          </a:p>
          <a:p>
            <a:pPr marL="1155065" marR="186055" lvl="2" indent="-228600">
              <a:lnSpc>
                <a:spcPct val="101499"/>
              </a:lnSpc>
              <a:spcBef>
                <a:spcPts val="470"/>
              </a:spcBef>
              <a:buChar char="•"/>
              <a:tabLst>
                <a:tab pos="1155700" algn="l"/>
              </a:tabLst>
            </a:pPr>
            <a:r>
              <a:rPr sz="2400" spc="-5" dirty="0">
                <a:solidFill>
                  <a:srgbClr val="660066"/>
                </a:solidFill>
                <a:latin typeface="Arial"/>
                <a:cs typeface="Arial"/>
              </a:rPr>
              <a:t>We </a:t>
            </a:r>
            <a:r>
              <a:rPr sz="2400" dirty="0">
                <a:solidFill>
                  <a:srgbClr val="660066"/>
                </a:solidFill>
                <a:latin typeface="Arial"/>
                <a:cs typeface="Arial"/>
              </a:rPr>
              <a:t>could </a:t>
            </a:r>
            <a:r>
              <a:rPr sz="2400" spc="-5" dirty="0">
                <a:solidFill>
                  <a:srgbClr val="660066"/>
                </a:solidFill>
                <a:latin typeface="Arial"/>
                <a:cs typeface="Arial"/>
              </a:rPr>
              <a:t>flatten </a:t>
            </a:r>
            <a:r>
              <a:rPr sz="2400" dirty="0">
                <a:solidFill>
                  <a:srgbClr val="660066"/>
                </a:solidFill>
                <a:latin typeface="Arial"/>
                <a:cs typeface="Arial"/>
              </a:rPr>
              <a:t>each </a:t>
            </a:r>
            <a:r>
              <a:rPr sz="2400" spc="-5" dirty="0">
                <a:solidFill>
                  <a:srgbClr val="660066"/>
                </a:solidFill>
                <a:latin typeface="Arial"/>
                <a:cs typeface="Arial"/>
              </a:rPr>
              <a:t>tensor into </a:t>
            </a:r>
            <a:r>
              <a:rPr sz="2400" dirty="0">
                <a:solidFill>
                  <a:srgbClr val="660066"/>
                </a:solidFill>
                <a:latin typeface="Arial"/>
                <a:cs typeface="Arial"/>
              </a:rPr>
              <a:t>a </a:t>
            </a:r>
            <a:r>
              <a:rPr sz="2400" spc="-5" dirty="0">
                <a:solidFill>
                  <a:srgbClr val="660066"/>
                </a:solidFill>
                <a:latin typeface="Arial"/>
                <a:cs typeface="Arial"/>
              </a:rPr>
              <a:t>vector, compute </a:t>
            </a:r>
            <a:r>
              <a:rPr sz="2400" dirty="0">
                <a:solidFill>
                  <a:srgbClr val="660066"/>
                </a:solidFill>
                <a:latin typeface="Arial"/>
                <a:cs typeface="Arial"/>
              </a:rPr>
              <a:t>a  </a:t>
            </a:r>
            <a:r>
              <a:rPr sz="2400" spc="-5" dirty="0">
                <a:solidFill>
                  <a:srgbClr val="660066"/>
                </a:solidFill>
                <a:latin typeface="Arial"/>
                <a:cs typeface="Arial"/>
              </a:rPr>
              <a:t>vector-valued </a:t>
            </a:r>
            <a:r>
              <a:rPr sz="2400" dirty="0">
                <a:solidFill>
                  <a:srgbClr val="660066"/>
                </a:solidFill>
                <a:latin typeface="Arial"/>
                <a:cs typeface="Arial"/>
              </a:rPr>
              <a:t>gradient and reshape it back </a:t>
            </a:r>
            <a:r>
              <a:rPr sz="2400" spc="-5" dirty="0">
                <a:solidFill>
                  <a:srgbClr val="660066"/>
                </a:solidFill>
                <a:latin typeface="Arial"/>
                <a:cs typeface="Arial"/>
              </a:rPr>
              <a:t>to </a:t>
            </a:r>
            <a:r>
              <a:rPr sz="2400" dirty="0">
                <a:solidFill>
                  <a:srgbClr val="660066"/>
                </a:solidFill>
                <a:latin typeface="Arial"/>
                <a:cs typeface="Arial"/>
              </a:rPr>
              <a:t>a</a:t>
            </a:r>
            <a:r>
              <a:rPr sz="2400" spc="-15" dirty="0">
                <a:solidFill>
                  <a:srgbClr val="660066"/>
                </a:solidFill>
                <a:latin typeface="Arial"/>
                <a:cs typeface="Arial"/>
              </a:rPr>
              <a:t> </a:t>
            </a:r>
            <a:r>
              <a:rPr sz="2400" spc="-5" dirty="0">
                <a:solidFill>
                  <a:srgbClr val="660066"/>
                </a:solidFill>
                <a:latin typeface="Arial"/>
                <a:cs typeface="Arial"/>
              </a:rPr>
              <a:t>tensor</a:t>
            </a:r>
            <a:endParaRPr sz="2400">
              <a:latin typeface="Arial"/>
              <a:cs typeface="Arial"/>
            </a:endParaRPr>
          </a:p>
          <a:p>
            <a:pPr marL="355600" indent="-342900">
              <a:lnSpc>
                <a:spcPct val="100000"/>
              </a:lnSpc>
              <a:spcBef>
                <a:spcPts val="790"/>
              </a:spcBef>
              <a:buChar char="•"/>
              <a:tabLst>
                <a:tab pos="354965" algn="l"/>
                <a:tab pos="355600" algn="l"/>
              </a:tabLst>
            </a:pPr>
            <a:r>
              <a:rPr sz="3200" spc="-5" dirty="0">
                <a:solidFill>
                  <a:srgbClr val="3333CC"/>
                </a:solidFill>
                <a:latin typeface="Arial"/>
                <a:cs typeface="Arial"/>
              </a:rPr>
              <a:t>In this </a:t>
            </a:r>
            <a:r>
              <a:rPr sz="3200" dirty="0">
                <a:solidFill>
                  <a:srgbClr val="3333CC"/>
                </a:solidFill>
                <a:latin typeface="Arial"/>
                <a:cs typeface="Arial"/>
              </a:rPr>
              <a:t>view </a:t>
            </a:r>
            <a:r>
              <a:rPr sz="3200" spc="-5" dirty="0">
                <a:solidFill>
                  <a:srgbClr val="3333CC"/>
                </a:solidFill>
                <a:latin typeface="Arial"/>
                <a:cs typeface="Arial"/>
              </a:rPr>
              <a:t>backpropagation </a:t>
            </a:r>
            <a:r>
              <a:rPr sz="3200" dirty="0">
                <a:solidFill>
                  <a:srgbClr val="3333CC"/>
                </a:solidFill>
                <a:latin typeface="Arial"/>
                <a:cs typeface="Arial"/>
              </a:rPr>
              <a:t>is </a:t>
            </a:r>
            <a:r>
              <a:rPr sz="3200" spc="-5" dirty="0">
                <a:solidFill>
                  <a:srgbClr val="3333CC"/>
                </a:solidFill>
                <a:latin typeface="Arial"/>
                <a:cs typeface="Arial"/>
              </a:rPr>
              <a:t>still</a:t>
            </a:r>
            <a:r>
              <a:rPr sz="3200" spc="50" dirty="0">
                <a:solidFill>
                  <a:srgbClr val="3333CC"/>
                </a:solidFill>
                <a:latin typeface="Arial"/>
                <a:cs typeface="Arial"/>
              </a:rPr>
              <a:t> </a:t>
            </a:r>
            <a:r>
              <a:rPr sz="3200" spc="-5" dirty="0">
                <a:solidFill>
                  <a:srgbClr val="3333CC"/>
                </a:solidFill>
                <a:latin typeface="Arial"/>
                <a:cs typeface="Arial"/>
              </a:rPr>
              <a:t>multiplying</a:t>
            </a:r>
            <a:endParaRPr sz="3200">
              <a:latin typeface="Arial"/>
              <a:cs typeface="Arial"/>
            </a:endParaRPr>
          </a:p>
        </p:txBody>
      </p:sp>
      <p:sp>
        <p:nvSpPr>
          <p:cNvPr id="5" name="object 5"/>
          <p:cNvSpPr txBox="1"/>
          <p:nvPr/>
        </p:nvSpPr>
        <p:spPr>
          <a:xfrm>
            <a:off x="1195878" y="5868554"/>
            <a:ext cx="418274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3333CC"/>
                </a:solidFill>
                <a:latin typeface="Arial"/>
                <a:cs typeface="Arial"/>
              </a:rPr>
              <a:t>Jacobians by</a:t>
            </a:r>
            <a:r>
              <a:rPr sz="3200" spc="-70" dirty="0">
                <a:solidFill>
                  <a:srgbClr val="3333CC"/>
                </a:solidFill>
                <a:latin typeface="Arial"/>
                <a:cs typeface="Arial"/>
              </a:rPr>
              <a:t> </a:t>
            </a:r>
            <a:r>
              <a:rPr sz="3200" spc="-5" dirty="0">
                <a:solidFill>
                  <a:srgbClr val="3333CC"/>
                </a:solidFill>
                <a:latin typeface="Arial"/>
                <a:cs typeface="Arial"/>
              </a:rPr>
              <a:t>gradients</a:t>
            </a:r>
            <a:endParaRPr sz="3200">
              <a:latin typeface="Arial"/>
              <a:cs typeface="Arial"/>
            </a:endParaRPr>
          </a:p>
        </p:txBody>
      </p:sp>
      <p:pic>
        <p:nvPicPr>
          <p:cNvPr id="11" name="Picture 10">
            <a:extLst>
              <a:ext uri="{FF2B5EF4-FFF2-40B4-BE49-F238E27FC236}">
                <a16:creationId xmlns:a16="http://schemas.microsoft.com/office/drawing/2014/main" id="{F0EA2831-519E-5C44-987B-9663F6FD0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100" y="5955749"/>
            <a:ext cx="3265978" cy="161150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3221A9B9-38AC-EF4E-BAA3-A4296444475B}"/>
              </a:ext>
            </a:extLst>
          </p:cNvPr>
          <p:cNvSpPr>
            <a:spLocks noGrp="1" noChangeArrowheads="1"/>
          </p:cNvSpPr>
          <p:nvPr>
            <p:ph type="title"/>
          </p:nvPr>
        </p:nvSpPr>
        <p:spPr/>
        <p:txBody>
          <a:bodyPr/>
          <a:lstStyle/>
          <a:p>
            <a:r>
              <a:rPr lang="en-US" altLang="en-US" dirty="0"/>
              <a:t>Artificial Neuron Model</a:t>
            </a:r>
          </a:p>
        </p:txBody>
      </p:sp>
      <p:sp>
        <p:nvSpPr>
          <p:cNvPr id="233475" name="Rectangle 3">
            <a:extLst>
              <a:ext uri="{FF2B5EF4-FFF2-40B4-BE49-F238E27FC236}">
                <a16:creationId xmlns:a16="http://schemas.microsoft.com/office/drawing/2014/main" id="{8B3BC7D0-2D11-F148-B83B-D0F7022C2094}"/>
              </a:ext>
            </a:extLst>
          </p:cNvPr>
          <p:cNvSpPr>
            <a:spLocks noGrp="1" noChangeArrowheads="1"/>
          </p:cNvSpPr>
          <p:nvPr>
            <p:ph type="body" sz="half" idx="1"/>
          </p:nvPr>
        </p:nvSpPr>
        <p:spPr>
          <a:xfrm>
            <a:off x="942341" y="1554480"/>
            <a:ext cx="8877088" cy="4464812"/>
          </a:xfrm>
        </p:spPr>
        <p:txBody>
          <a:bodyPr/>
          <a:lstStyle/>
          <a:p>
            <a:r>
              <a:rPr lang="en-US" altLang="en-US" sz="2720" dirty="0">
                <a:solidFill>
                  <a:srgbClr val="3333CC"/>
                </a:solidFill>
              </a:rPr>
              <a:t>Model network as a graph with cells as nodes and synaptic connections as weighted edges from node </a:t>
            </a:r>
            <a:r>
              <a:rPr lang="en-US" altLang="en-US" sz="2720" i="1" dirty="0" err="1">
                <a:solidFill>
                  <a:srgbClr val="3333CC"/>
                </a:solidFill>
              </a:rPr>
              <a:t>i</a:t>
            </a:r>
            <a:r>
              <a:rPr lang="en-US" altLang="en-US" sz="2720" dirty="0">
                <a:solidFill>
                  <a:srgbClr val="3333CC"/>
                </a:solidFill>
              </a:rPr>
              <a:t> to node </a:t>
            </a:r>
            <a:r>
              <a:rPr lang="en-US" altLang="en-US" sz="2720" i="1" dirty="0">
                <a:solidFill>
                  <a:srgbClr val="3333CC"/>
                </a:solidFill>
              </a:rPr>
              <a:t>j</a:t>
            </a:r>
            <a:r>
              <a:rPr lang="en-US" altLang="en-US" sz="2720" dirty="0">
                <a:solidFill>
                  <a:srgbClr val="3333CC"/>
                </a:solidFill>
              </a:rPr>
              <a:t>, </a:t>
            </a:r>
            <a:r>
              <a:rPr lang="en-US" altLang="en-US" sz="2720" i="1" dirty="0" err="1">
                <a:solidFill>
                  <a:srgbClr val="3333CC"/>
                </a:solidFill>
              </a:rPr>
              <a:t>w</a:t>
            </a:r>
            <a:r>
              <a:rPr lang="en-US" altLang="en-US" sz="2720" i="1" baseline="-25000" dirty="0" err="1">
                <a:solidFill>
                  <a:srgbClr val="3333CC"/>
                </a:solidFill>
              </a:rPr>
              <a:t>ji</a:t>
            </a:r>
            <a:endParaRPr lang="en-US" altLang="en-US" sz="2720" dirty="0">
              <a:solidFill>
                <a:srgbClr val="3333CC"/>
              </a:solidFill>
            </a:endParaRPr>
          </a:p>
          <a:p>
            <a:endParaRPr lang="en-US" altLang="en-US" sz="2720" dirty="0">
              <a:solidFill>
                <a:srgbClr val="3333CC"/>
              </a:solidFill>
            </a:endParaRPr>
          </a:p>
          <a:p>
            <a:r>
              <a:rPr lang="en-US" altLang="en-US" sz="2720" dirty="0">
                <a:solidFill>
                  <a:srgbClr val="3333CC"/>
                </a:solidFill>
              </a:rPr>
              <a:t>Model net input to cell as</a:t>
            </a:r>
          </a:p>
          <a:p>
            <a:endParaRPr lang="en-US" altLang="en-US" sz="2720" dirty="0"/>
          </a:p>
          <a:p>
            <a:endParaRPr lang="en-US" altLang="en-US" sz="2720" dirty="0"/>
          </a:p>
          <a:p>
            <a:r>
              <a:rPr lang="en-US" altLang="en-US" sz="2720" dirty="0">
                <a:solidFill>
                  <a:srgbClr val="3333CC"/>
                </a:solidFill>
              </a:rPr>
              <a:t>Cell output is: </a:t>
            </a:r>
          </a:p>
          <a:p>
            <a:endParaRPr lang="en-US" altLang="en-US" sz="2720" dirty="0"/>
          </a:p>
          <a:p>
            <a:endParaRPr lang="en-US" altLang="en-US" sz="2720" dirty="0"/>
          </a:p>
          <a:p>
            <a:endParaRPr lang="en-US" altLang="en-US" sz="2720" baseline="-25000" dirty="0"/>
          </a:p>
        </p:txBody>
      </p:sp>
      <p:graphicFrame>
        <p:nvGraphicFramePr>
          <p:cNvPr id="233499" name="Object 27">
            <a:extLst>
              <a:ext uri="{FF2B5EF4-FFF2-40B4-BE49-F238E27FC236}">
                <a16:creationId xmlns:a16="http://schemas.microsoft.com/office/drawing/2014/main" id="{1AFF4D32-AD0D-AD48-93F2-22BC5ED75A70}"/>
              </a:ext>
            </a:extLst>
          </p:cNvPr>
          <p:cNvGraphicFramePr>
            <a:graphicFrameLocks noChangeAspect="1"/>
          </p:cNvGraphicFramePr>
          <p:nvPr/>
        </p:nvGraphicFramePr>
        <p:xfrm>
          <a:off x="1575647" y="3562350"/>
          <a:ext cx="2371302" cy="886990"/>
        </p:xfrm>
        <a:graphic>
          <a:graphicData uri="http://schemas.openxmlformats.org/presentationml/2006/ole">
            <mc:AlternateContent xmlns:mc="http://schemas.openxmlformats.org/markup-compatibility/2006">
              <mc:Choice xmlns:v="urn:schemas-microsoft-com:vml" Requires="v">
                <p:oleObj name="Equation" r:id="rId2" imgW="21069300" imgH="7899400" progId="Equation.3">
                  <p:embed/>
                </p:oleObj>
              </mc:Choice>
              <mc:Fallback>
                <p:oleObj name="Equation" r:id="rId2" imgW="21069300" imgH="7899400" progId="Equation.3">
                  <p:embed/>
                  <p:pic>
                    <p:nvPicPr>
                      <p:cNvPr id="233499" name="Object 27">
                        <a:extLst>
                          <a:ext uri="{FF2B5EF4-FFF2-40B4-BE49-F238E27FC236}">
                            <a16:creationId xmlns:a16="http://schemas.microsoft.com/office/drawing/2014/main" id="{1AFF4D32-AD0D-AD48-93F2-22BC5ED75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647" y="3562350"/>
                        <a:ext cx="2371302" cy="886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3500" name="Text Box 28">
            <a:extLst>
              <a:ext uri="{FF2B5EF4-FFF2-40B4-BE49-F238E27FC236}">
                <a16:creationId xmlns:a16="http://schemas.microsoft.com/office/drawing/2014/main" id="{702CF702-58D9-1345-8752-E2ADA1934FF9}"/>
              </a:ext>
            </a:extLst>
          </p:cNvPr>
          <p:cNvSpPr txBox="1">
            <a:spLocks noChangeArrowheads="1"/>
          </p:cNvSpPr>
          <p:nvPr/>
        </p:nvSpPr>
        <p:spPr bwMode="auto">
          <a:xfrm>
            <a:off x="1509078" y="6345661"/>
            <a:ext cx="3634110" cy="52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720"/>
              <a:t>(</a:t>
            </a:r>
            <a:r>
              <a:rPr lang="en-US" altLang="en-US" sz="2720" i="1"/>
              <a:t>T</a:t>
            </a:r>
            <a:r>
              <a:rPr lang="en-US" altLang="en-US" sz="2720" i="1" baseline="-25000"/>
              <a:t>j</a:t>
            </a:r>
            <a:r>
              <a:rPr lang="en-US" altLang="en-US" sz="2720" baseline="-25000"/>
              <a:t> </a:t>
            </a:r>
            <a:r>
              <a:rPr lang="en-US" altLang="en-US" sz="2720"/>
              <a:t>is threshold for unit </a:t>
            </a:r>
            <a:r>
              <a:rPr lang="en-US" altLang="en-US" sz="2720" i="1"/>
              <a:t>j</a:t>
            </a:r>
            <a:r>
              <a:rPr lang="en-US" altLang="en-US" sz="2720"/>
              <a:t>)</a:t>
            </a:r>
          </a:p>
        </p:txBody>
      </p:sp>
      <p:graphicFrame>
        <p:nvGraphicFramePr>
          <p:cNvPr id="233501" name="Object 29">
            <a:extLst>
              <a:ext uri="{FF2B5EF4-FFF2-40B4-BE49-F238E27FC236}">
                <a16:creationId xmlns:a16="http://schemas.microsoft.com/office/drawing/2014/main" id="{5E0FE50C-570B-2E4D-B0FE-3C9BDF15AD7D}"/>
              </a:ext>
            </a:extLst>
          </p:cNvPr>
          <p:cNvGraphicFramePr>
            <a:graphicFrameLocks noGrp="1" noChangeAspect="1"/>
          </p:cNvGraphicFramePr>
          <p:nvPr>
            <p:ph sz="half" idx="2"/>
          </p:nvPr>
        </p:nvGraphicFramePr>
        <p:xfrm>
          <a:off x="2021841" y="5151015"/>
          <a:ext cx="2351511" cy="962554"/>
        </p:xfrm>
        <a:graphic>
          <a:graphicData uri="http://schemas.openxmlformats.org/presentationml/2006/ole">
            <mc:AlternateContent xmlns:mc="http://schemas.openxmlformats.org/markup-compatibility/2006">
              <mc:Choice xmlns:v="urn:schemas-microsoft-com:vml" Requires="v">
                <p:oleObj name="Equation" r:id="rId4" imgW="25742900" imgH="10528300" progId="Equation.3">
                  <p:embed/>
                </p:oleObj>
              </mc:Choice>
              <mc:Fallback>
                <p:oleObj name="Equation" r:id="rId4" imgW="25742900" imgH="10528300" progId="Equation.3">
                  <p:embed/>
                  <p:pic>
                    <p:nvPicPr>
                      <p:cNvPr id="233501" name="Object 29">
                        <a:extLst>
                          <a:ext uri="{FF2B5EF4-FFF2-40B4-BE49-F238E27FC236}">
                            <a16:creationId xmlns:a16="http://schemas.microsoft.com/office/drawing/2014/main" id="{5E0FE50C-570B-2E4D-B0FE-3C9BDF15A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841" y="5151015"/>
                        <a:ext cx="2351511" cy="962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3502" name="Line 30">
            <a:extLst>
              <a:ext uri="{FF2B5EF4-FFF2-40B4-BE49-F238E27FC236}">
                <a16:creationId xmlns:a16="http://schemas.microsoft.com/office/drawing/2014/main" id="{CBF6A974-BF46-5A45-9E59-6328817A9E85}"/>
              </a:ext>
            </a:extLst>
          </p:cNvPr>
          <p:cNvSpPr>
            <a:spLocks noChangeShapeType="1"/>
          </p:cNvSpPr>
          <p:nvPr/>
        </p:nvSpPr>
        <p:spPr bwMode="auto">
          <a:xfrm flipV="1">
            <a:off x="6258878" y="4974697"/>
            <a:ext cx="0" cy="17685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33503" name="Line 31">
            <a:extLst>
              <a:ext uri="{FF2B5EF4-FFF2-40B4-BE49-F238E27FC236}">
                <a16:creationId xmlns:a16="http://schemas.microsoft.com/office/drawing/2014/main" id="{5DDE025D-EA6C-314C-B802-7605F3AA3F92}"/>
              </a:ext>
            </a:extLst>
          </p:cNvPr>
          <p:cNvSpPr>
            <a:spLocks noChangeShapeType="1"/>
          </p:cNvSpPr>
          <p:nvPr/>
        </p:nvSpPr>
        <p:spPr bwMode="auto">
          <a:xfrm>
            <a:off x="6258879" y="6743277"/>
            <a:ext cx="317732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33504" name="Text Box 32">
            <a:extLst>
              <a:ext uri="{FF2B5EF4-FFF2-40B4-BE49-F238E27FC236}">
                <a16:creationId xmlns:a16="http://schemas.microsoft.com/office/drawing/2014/main" id="{D3140E21-C9AA-F54A-86F4-CBA8E06DB768}"/>
              </a:ext>
            </a:extLst>
          </p:cNvPr>
          <p:cNvSpPr txBox="1">
            <a:spLocks noChangeArrowheads="1"/>
          </p:cNvSpPr>
          <p:nvPr/>
        </p:nvSpPr>
        <p:spPr bwMode="auto">
          <a:xfrm>
            <a:off x="8693150" y="6745077"/>
            <a:ext cx="594112" cy="4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040" i="1"/>
              <a:t>net</a:t>
            </a:r>
            <a:r>
              <a:rPr lang="en-US" altLang="en-US" sz="2040" i="1" baseline="-25000"/>
              <a:t>j</a:t>
            </a:r>
          </a:p>
        </p:txBody>
      </p:sp>
      <p:sp>
        <p:nvSpPr>
          <p:cNvPr id="233505" name="Text Box 33">
            <a:extLst>
              <a:ext uri="{FF2B5EF4-FFF2-40B4-BE49-F238E27FC236}">
                <a16:creationId xmlns:a16="http://schemas.microsoft.com/office/drawing/2014/main" id="{FDCA6DB7-6D8D-BB40-8B0F-03C2F54CDC44}"/>
              </a:ext>
            </a:extLst>
          </p:cNvPr>
          <p:cNvSpPr txBox="1">
            <a:spLocks noChangeArrowheads="1"/>
          </p:cNvSpPr>
          <p:nvPr/>
        </p:nvSpPr>
        <p:spPr bwMode="auto">
          <a:xfrm>
            <a:off x="5803688" y="4902730"/>
            <a:ext cx="382323" cy="4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040" i="1"/>
              <a:t>o</a:t>
            </a:r>
            <a:r>
              <a:rPr lang="en-US" altLang="en-US" sz="2040" i="1" baseline="-25000"/>
              <a:t>j</a:t>
            </a:r>
          </a:p>
        </p:txBody>
      </p:sp>
      <p:sp>
        <p:nvSpPr>
          <p:cNvPr id="233506" name="Text Box 34">
            <a:extLst>
              <a:ext uri="{FF2B5EF4-FFF2-40B4-BE49-F238E27FC236}">
                <a16:creationId xmlns:a16="http://schemas.microsoft.com/office/drawing/2014/main" id="{D0F12117-DEE1-E641-AAF2-EF1AFEA27E39}"/>
              </a:ext>
            </a:extLst>
          </p:cNvPr>
          <p:cNvSpPr txBox="1">
            <a:spLocks noChangeArrowheads="1"/>
          </p:cNvSpPr>
          <p:nvPr/>
        </p:nvSpPr>
        <p:spPr bwMode="auto">
          <a:xfrm>
            <a:off x="7545282" y="6732482"/>
            <a:ext cx="375910" cy="4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040" i="1"/>
              <a:t>T</a:t>
            </a:r>
            <a:r>
              <a:rPr lang="en-US" altLang="en-US" sz="2040" i="1" baseline="-25000"/>
              <a:t>j</a:t>
            </a:r>
          </a:p>
        </p:txBody>
      </p:sp>
      <p:sp>
        <p:nvSpPr>
          <p:cNvPr id="233507" name="Line 35">
            <a:extLst>
              <a:ext uri="{FF2B5EF4-FFF2-40B4-BE49-F238E27FC236}">
                <a16:creationId xmlns:a16="http://schemas.microsoft.com/office/drawing/2014/main" id="{2158E448-90E2-E341-8385-84B6357B972E}"/>
              </a:ext>
            </a:extLst>
          </p:cNvPr>
          <p:cNvSpPr>
            <a:spLocks noChangeShapeType="1"/>
          </p:cNvSpPr>
          <p:nvPr/>
        </p:nvSpPr>
        <p:spPr bwMode="auto">
          <a:xfrm>
            <a:off x="7750387" y="6604741"/>
            <a:ext cx="0" cy="2069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33508" name="Text Box 36">
            <a:extLst>
              <a:ext uri="{FF2B5EF4-FFF2-40B4-BE49-F238E27FC236}">
                <a16:creationId xmlns:a16="http://schemas.microsoft.com/office/drawing/2014/main" id="{C4B53B8B-2729-FD42-AA46-D6E234F29F46}"/>
              </a:ext>
            </a:extLst>
          </p:cNvPr>
          <p:cNvSpPr txBox="1">
            <a:spLocks noChangeArrowheads="1"/>
          </p:cNvSpPr>
          <p:nvPr/>
        </p:nvSpPr>
        <p:spPr bwMode="auto">
          <a:xfrm>
            <a:off x="5823480" y="6525578"/>
            <a:ext cx="339042" cy="4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040" b="1"/>
              <a:t>0</a:t>
            </a:r>
          </a:p>
        </p:txBody>
      </p:sp>
      <p:sp>
        <p:nvSpPr>
          <p:cNvPr id="233509" name="Text Box 37">
            <a:extLst>
              <a:ext uri="{FF2B5EF4-FFF2-40B4-BE49-F238E27FC236}">
                <a16:creationId xmlns:a16="http://schemas.microsoft.com/office/drawing/2014/main" id="{985F02BD-FE0E-BC42-A649-C13421DA2E70}"/>
              </a:ext>
            </a:extLst>
          </p:cNvPr>
          <p:cNvSpPr txBox="1">
            <a:spLocks noChangeArrowheads="1"/>
          </p:cNvSpPr>
          <p:nvPr/>
        </p:nvSpPr>
        <p:spPr bwMode="auto">
          <a:xfrm>
            <a:off x="5814484" y="5496455"/>
            <a:ext cx="339042" cy="4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040" b="1"/>
              <a:t>1</a:t>
            </a:r>
          </a:p>
        </p:txBody>
      </p:sp>
      <p:sp>
        <p:nvSpPr>
          <p:cNvPr id="233510" name="Line 38">
            <a:extLst>
              <a:ext uri="{FF2B5EF4-FFF2-40B4-BE49-F238E27FC236}">
                <a16:creationId xmlns:a16="http://schemas.microsoft.com/office/drawing/2014/main" id="{AAE11A9E-8FA3-2940-B33A-4C67A1418894}"/>
              </a:ext>
            </a:extLst>
          </p:cNvPr>
          <p:cNvSpPr>
            <a:spLocks noChangeShapeType="1"/>
          </p:cNvSpPr>
          <p:nvPr/>
        </p:nvSpPr>
        <p:spPr bwMode="auto">
          <a:xfrm flipV="1">
            <a:off x="6134735" y="5721350"/>
            <a:ext cx="304060" cy="125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000" tIns="53040" rIns="102000" bIns="53040">
            <a:spAutoFit/>
          </a:bodyPr>
          <a:lstStyle/>
          <a:p>
            <a:endParaRPr lang="en-US" sz="2040"/>
          </a:p>
        </p:txBody>
      </p:sp>
      <p:sp>
        <p:nvSpPr>
          <p:cNvPr id="233511" name="Line 39">
            <a:extLst>
              <a:ext uri="{FF2B5EF4-FFF2-40B4-BE49-F238E27FC236}">
                <a16:creationId xmlns:a16="http://schemas.microsoft.com/office/drawing/2014/main" id="{7D6CB203-B20B-EE48-A207-92C7FD7FC6F8}"/>
              </a:ext>
            </a:extLst>
          </p:cNvPr>
          <p:cNvSpPr>
            <a:spLocks noChangeShapeType="1"/>
          </p:cNvSpPr>
          <p:nvPr/>
        </p:nvSpPr>
        <p:spPr bwMode="auto">
          <a:xfrm flipV="1">
            <a:off x="6258879" y="6728884"/>
            <a:ext cx="1478915" cy="1439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33512" name="Line 40">
            <a:extLst>
              <a:ext uri="{FF2B5EF4-FFF2-40B4-BE49-F238E27FC236}">
                <a16:creationId xmlns:a16="http://schemas.microsoft.com/office/drawing/2014/main" id="{55CE59D1-3E8C-1141-AE65-54FC734C0115}"/>
              </a:ext>
            </a:extLst>
          </p:cNvPr>
          <p:cNvSpPr>
            <a:spLocks noChangeShapeType="1"/>
          </p:cNvSpPr>
          <p:nvPr/>
        </p:nvSpPr>
        <p:spPr bwMode="auto">
          <a:xfrm flipV="1">
            <a:off x="7737793" y="5692563"/>
            <a:ext cx="0" cy="103632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33513" name="Line 41">
            <a:extLst>
              <a:ext uri="{FF2B5EF4-FFF2-40B4-BE49-F238E27FC236}">
                <a16:creationId xmlns:a16="http://schemas.microsoft.com/office/drawing/2014/main" id="{13680A52-B8AE-7D46-A48E-AAE6B4585268}"/>
              </a:ext>
            </a:extLst>
          </p:cNvPr>
          <p:cNvSpPr>
            <a:spLocks noChangeShapeType="1"/>
          </p:cNvSpPr>
          <p:nvPr/>
        </p:nvSpPr>
        <p:spPr bwMode="auto">
          <a:xfrm flipV="1">
            <a:off x="7718002" y="5658380"/>
            <a:ext cx="1478915" cy="1439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grpSp>
        <p:nvGrpSpPr>
          <p:cNvPr id="44" name="Group 4">
            <a:extLst>
              <a:ext uri="{FF2B5EF4-FFF2-40B4-BE49-F238E27FC236}">
                <a16:creationId xmlns:a16="http://schemas.microsoft.com/office/drawing/2014/main" id="{2D347F6D-24A9-D44C-BC6B-40B26D847DDC}"/>
              </a:ext>
            </a:extLst>
          </p:cNvPr>
          <p:cNvGrpSpPr>
            <a:grpSpLocks/>
          </p:cNvGrpSpPr>
          <p:nvPr/>
        </p:nvGrpSpPr>
        <p:grpSpPr bwMode="auto">
          <a:xfrm>
            <a:off x="7094925" y="2643675"/>
            <a:ext cx="2192337" cy="1768475"/>
            <a:chOff x="3339" y="1637"/>
            <a:chExt cx="1381" cy="1114"/>
          </a:xfrm>
        </p:grpSpPr>
        <p:sp>
          <p:nvSpPr>
            <p:cNvPr id="45" name="Oval 5">
              <a:extLst>
                <a:ext uri="{FF2B5EF4-FFF2-40B4-BE49-F238E27FC236}">
                  <a16:creationId xmlns:a16="http://schemas.microsoft.com/office/drawing/2014/main" id="{2AE75E8C-2F72-8D4F-8CA8-48C64C51543A}"/>
                </a:ext>
              </a:extLst>
            </p:cNvPr>
            <p:cNvSpPr>
              <a:spLocks noChangeArrowheads="1"/>
            </p:cNvSpPr>
            <p:nvPr/>
          </p:nvSpPr>
          <p:spPr bwMode="auto">
            <a:xfrm>
              <a:off x="3963" y="1866"/>
              <a:ext cx="77" cy="8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46" name="Oval 6">
              <a:extLst>
                <a:ext uri="{FF2B5EF4-FFF2-40B4-BE49-F238E27FC236}">
                  <a16:creationId xmlns:a16="http://schemas.microsoft.com/office/drawing/2014/main" id="{F5366D32-1D24-3A46-8701-38BBA945AD20}"/>
                </a:ext>
              </a:extLst>
            </p:cNvPr>
            <p:cNvSpPr>
              <a:spLocks noChangeArrowheads="1"/>
            </p:cNvSpPr>
            <p:nvPr/>
          </p:nvSpPr>
          <p:spPr bwMode="auto">
            <a:xfrm>
              <a:off x="3398" y="2415"/>
              <a:ext cx="77" cy="8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47" name="Oval 7">
              <a:extLst>
                <a:ext uri="{FF2B5EF4-FFF2-40B4-BE49-F238E27FC236}">
                  <a16:creationId xmlns:a16="http://schemas.microsoft.com/office/drawing/2014/main" id="{19CBD98B-80F9-6349-8311-DD71730573A6}"/>
                </a:ext>
              </a:extLst>
            </p:cNvPr>
            <p:cNvSpPr>
              <a:spLocks noChangeArrowheads="1"/>
            </p:cNvSpPr>
            <p:nvPr/>
          </p:nvSpPr>
          <p:spPr bwMode="auto">
            <a:xfrm>
              <a:off x="3701" y="2415"/>
              <a:ext cx="77" cy="8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48" name="Oval 8">
              <a:extLst>
                <a:ext uri="{FF2B5EF4-FFF2-40B4-BE49-F238E27FC236}">
                  <a16:creationId xmlns:a16="http://schemas.microsoft.com/office/drawing/2014/main" id="{0D4FCE80-F1E4-AC4C-833A-26D806DEC909}"/>
                </a:ext>
              </a:extLst>
            </p:cNvPr>
            <p:cNvSpPr>
              <a:spLocks noChangeArrowheads="1"/>
            </p:cNvSpPr>
            <p:nvPr/>
          </p:nvSpPr>
          <p:spPr bwMode="auto">
            <a:xfrm>
              <a:off x="4005" y="2415"/>
              <a:ext cx="77" cy="8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49" name="Oval 9">
              <a:extLst>
                <a:ext uri="{FF2B5EF4-FFF2-40B4-BE49-F238E27FC236}">
                  <a16:creationId xmlns:a16="http://schemas.microsoft.com/office/drawing/2014/main" id="{6A9AB14C-7563-884A-9FE1-F90C45A1DE62}"/>
                </a:ext>
              </a:extLst>
            </p:cNvPr>
            <p:cNvSpPr>
              <a:spLocks noChangeArrowheads="1"/>
            </p:cNvSpPr>
            <p:nvPr/>
          </p:nvSpPr>
          <p:spPr bwMode="auto">
            <a:xfrm>
              <a:off x="4308" y="2415"/>
              <a:ext cx="77" cy="8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0" name="Oval 10">
              <a:extLst>
                <a:ext uri="{FF2B5EF4-FFF2-40B4-BE49-F238E27FC236}">
                  <a16:creationId xmlns:a16="http://schemas.microsoft.com/office/drawing/2014/main" id="{EA430544-34D8-2941-B9F8-13683CFF4B49}"/>
                </a:ext>
              </a:extLst>
            </p:cNvPr>
            <p:cNvSpPr>
              <a:spLocks noChangeArrowheads="1"/>
            </p:cNvSpPr>
            <p:nvPr/>
          </p:nvSpPr>
          <p:spPr bwMode="auto">
            <a:xfrm>
              <a:off x="4612" y="2415"/>
              <a:ext cx="77" cy="8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51" name="Text Box 11">
              <a:extLst>
                <a:ext uri="{FF2B5EF4-FFF2-40B4-BE49-F238E27FC236}">
                  <a16:creationId xmlns:a16="http://schemas.microsoft.com/office/drawing/2014/main" id="{0DBB2F91-0671-EC40-823F-CD80F11A4852}"/>
                </a:ext>
              </a:extLst>
            </p:cNvPr>
            <p:cNvSpPr txBox="1">
              <a:spLocks noChangeArrowheads="1"/>
            </p:cNvSpPr>
            <p:nvPr/>
          </p:nvSpPr>
          <p:spPr bwMode="auto">
            <a:xfrm>
              <a:off x="3939" y="1637"/>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b="1"/>
                <a:t>1</a:t>
              </a:r>
            </a:p>
          </p:txBody>
        </p:sp>
        <p:sp>
          <p:nvSpPr>
            <p:cNvPr id="52" name="Text Box 12">
              <a:extLst>
                <a:ext uri="{FF2B5EF4-FFF2-40B4-BE49-F238E27FC236}">
                  <a16:creationId xmlns:a16="http://schemas.microsoft.com/office/drawing/2014/main" id="{9BFFF41F-360D-3F4C-9F31-1EFB26B73D27}"/>
                </a:ext>
              </a:extLst>
            </p:cNvPr>
            <p:cNvSpPr txBox="1">
              <a:spLocks noChangeArrowheads="1"/>
            </p:cNvSpPr>
            <p:nvPr/>
          </p:nvSpPr>
          <p:spPr bwMode="auto">
            <a:xfrm>
              <a:off x="3651" y="2520"/>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b="1"/>
                <a:t>3</a:t>
              </a:r>
            </a:p>
          </p:txBody>
        </p:sp>
        <p:sp>
          <p:nvSpPr>
            <p:cNvPr id="53" name="Text Box 13">
              <a:extLst>
                <a:ext uri="{FF2B5EF4-FFF2-40B4-BE49-F238E27FC236}">
                  <a16:creationId xmlns:a16="http://schemas.microsoft.com/office/drawing/2014/main" id="{06330B2B-1E61-4247-AEFD-3E3173280C81}"/>
                </a:ext>
              </a:extLst>
            </p:cNvPr>
            <p:cNvSpPr txBox="1">
              <a:spLocks noChangeArrowheads="1"/>
            </p:cNvSpPr>
            <p:nvPr/>
          </p:nvSpPr>
          <p:spPr bwMode="auto">
            <a:xfrm>
              <a:off x="3339" y="2520"/>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b="1"/>
                <a:t>2</a:t>
              </a:r>
            </a:p>
          </p:txBody>
        </p:sp>
        <p:sp>
          <p:nvSpPr>
            <p:cNvPr id="54" name="Text Box 14">
              <a:extLst>
                <a:ext uri="{FF2B5EF4-FFF2-40B4-BE49-F238E27FC236}">
                  <a16:creationId xmlns:a16="http://schemas.microsoft.com/office/drawing/2014/main" id="{C1DEBBC4-F2B8-E74D-A497-F08FDCBAF386}"/>
                </a:ext>
              </a:extLst>
            </p:cNvPr>
            <p:cNvSpPr txBox="1">
              <a:spLocks noChangeArrowheads="1"/>
            </p:cNvSpPr>
            <p:nvPr/>
          </p:nvSpPr>
          <p:spPr bwMode="auto">
            <a:xfrm>
              <a:off x="4257" y="2520"/>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b="1"/>
                <a:t>5</a:t>
              </a:r>
            </a:p>
          </p:txBody>
        </p:sp>
        <p:sp>
          <p:nvSpPr>
            <p:cNvPr id="55" name="Text Box 15">
              <a:extLst>
                <a:ext uri="{FF2B5EF4-FFF2-40B4-BE49-F238E27FC236}">
                  <a16:creationId xmlns:a16="http://schemas.microsoft.com/office/drawing/2014/main" id="{758C1FD5-2BF1-E54F-B523-54CBB0393810}"/>
                </a:ext>
              </a:extLst>
            </p:cNvPr>
            <p:cNvSpPr txBox="1">
              <a:spLocks noChangeArrowheads="1"/>
            </p:cNvSpPr>
            <p:nvPr/>
          </p:nvSpPr>
          <p:spPr bwMode="auto">
            <a:xfrm>
              <a:off x="3954" y="2520"/>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b="1"/>
                <a:t>4</a:t>
              </a:r>
            </a:p>
          </p:txBody>
        </p:sp>
        <p:sp>
          <p:nvSpPr>
            <p:cNvPr id="56" name="Text Box 16">
              <a:extLst>
                <a:ext uri="{FF2B5EF4-FFF2-40B4-BE49-F238E27FC236}">
                  <a16:creationId xmlns:a16="http://schemas.microsoft.com/office/drawing/2014/main" id="{2F40417B-6C92-1A4D-B7EF-3401B180094B}"/>
                </a:ext>
              </a:extLst>
            </p:cNvPr>
            <p:cNvSpPr txBox="1">
              <a:spLocks noChangeArrowheads="1"/>
            </p:cNvSpPr>
            <p:nvPr/>
          </p:nvSpPr>
          <p:spPr bwMode="auto">
            <a:xfrm>
              <a:off x="4534" y="2520"/>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b="1"/>
                <a:t>6</a:t>
              </a:r>
            </a:p>
          </p:txBody>
        </p:sp>
        <p:sp>
          <p:nvSpPr>
            <p:cNvPr id="57" name="Line 17">
              <a:extLst>
                <a:ext uri="{FF2B5EF4-FFF2-40B4-BE49-F238E27FC236}">
                  <a16:creationId xmlns:a16="http://schemas.microsoft.com/office/drawing/2014/main" id="{2176889E-B3BC-2643-B704-26B4BF97EFA1}"/>
                </a:ext>
              </a:extLst>
            </p:cNvPr>
            <p:cNvSpPr>
              <a:spLocks noChangeShapeType="1"/>
            </p:cNvSpPr>
            <p:nvPr/>
          </p:nvSpPr>
          <p:spPr bwMode="auto">
            <a:xfrm flipH="1">
              <a:off x="3441" y="1935"/>
              <a:ext cx="522" cy="47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58" name="Line 18">
              <a:extLst>
                <a:ext uri="{FF2B5EF4-FFF2-40B4-BE49-F238E27FC236}">
                  <a16:creationId xmlns:a16="http://schemas.microsoft.com/office/drawing/2014/main" id="{2717A3FC-0440-ED41-92C4-4BBA045C533F}"/>
                </a:ext>
              </a:extLst>
            </p:cNvPr>
            <p:cNvSpPr>
              <a:spLocks noChangeShapeType="1"/>
            </p:cNvSpPr>
            <p:nvPr/>
          </p:nvSpPr>
          <p:spPr bwMode="auto">
            <a:xfrm flipH="1">
              <a:off x="3740" y="1928"/>
              <a:ext cx="238" cy="499"/>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59" name="Line 19">
              <a:extLst>
                <a:ext uri="{FF2B5EF4-FFF2-40B4-BE49-F238E27FC236}">
                  <a16:creationId xmlns:a16="http://schemas.microsoft.com/office/drawing/2014/main" id="{E2D4CED3-6352-4E47-BC01-FDD4C463BF33}"/>
                </a:ext>
              </a:extLst>
            </p:cNvPr>
            <p:cNvSpPr>
              <a:spLocks noChangeShapeType="1"/>
            </p:cNvSpPr>
            <p:nvPr/>
          </p:nvSpPr>
          <p:spPr bwMode="auto">
            <a:xfrm>
              <a:off x="4001" y="1920"/>
              <a:ext cx="39" cy="50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0" name="Line 20">
              <a:extLst>
                <a:ext uri="{FF2B5EF4-FFF2-40B4-BE49-F238E27FC236}">
                  <a16:creationId xmlns:a16="http://schemas.microsoft.com/office/drawing/2014/main" id="{DBE6F7E3-922A-0F49-89D6-E5AA7A9090CB}"/>
                </a:ext>
              </a:extLst>
            </p:cNvPr>
            <p:cNvSpPr>
              <a:spLocks noChangeShapeType="1"/>
            </p:cNvSpPr>
            <p:nvPr/>
          </p:nvSpPr>
          <p:spPr bwMode="auto">
            <a:xfrm>
              <a:off x="4024" y="1905"/>
              <a:ext cx="308" cy="53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 name="Line 21">
              <a:extLst>
                <a:ext uri="{FF2B5EF4-FFF2-40B4-BE49-F238E27FC236}">
                  <a16:creationId xmlns:a16="http://schemas.microsoft.com/office/drawing/2014/main" id="{6CFDC259-94D8-984B-A1D5-40F4B6B9506B}"/>
                </a:ext>
              </a:extLst>
            </p:cNvPr>
            <p:cNvSpPr>
              <a:spLocks noChangeShapeType="1"/>
            </p:cNvSpPr>
            <p:nvPr/>
          </p:nvSpPr>
          <p:spPr bwMode="auto">
            <a:xfrm>
              <a:off x="4025" y="1874"/>
              <a:ext cx="599" cy="56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2" name="Text Box 22">
              <a:extLst>
                <a:ext uri="{FF2B5EF4-FFF2-40B4-BE49-F238E27FC236}">
                  <a16:creationId xmlns:a16="http://schemas.microsoft.com/office/drawing/2014/main" id="{E6CC2628-8A7C-9B49-80E8-687F4B913225}"/>
                </a:ext>
              </a:extLst>
            </p:cNvPr>
            <p:cNvSpPr txBox="1">
              <a:spLocks noChangeArrowheads="1"/>
            </p:cNvSpPr>
            <p:nvPr/>
          </p:nvSpPr>
          <p:spPr bwMode="auto">
            <a:xfrm>
              <a:off x="3356" y="2020"/>
              <a:ext cx="3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i="1"/>
                <a:t>w</a:t>
              </a:r>
              <a:r>
                <a:rPr lang="en-US" altLang="en-US" sz="1800" baseline="-25000"/>
                <a:t>12</a:t>
              </a:r>
            </a:p>
          </p:txBody>
        </p:sp>
        <p:sp>
          <p:nvSpPr>
            <p:cNvPr id="63" name="Text Box 23">
              <a:extLst>
                <a:ext uri="{FF2B5EF4-FFF2-40B4-BE49-F238E27FC236}">
                  <a16:creationId xmlns:a16="http://schemas.microsoft.com/office/drawing/2014/main" id="{F17B2BFF-4783-9842-900E-74C36D9B7C76}"/>
                </a:ext>
              </a:extLst>
            </p:cNvPr>
            <p:cNvSpPr txBox="1">
              <a:spLocks noChangeArrowheads="1"/>
            </p:cNvSpPr>
            <p:nvPr/>
          </p:nvSpPr>
          <p:spPr bwMode="auto">
            <a:xfrm>
              <a:off x="3637" y="2217"/>
              <a:ext cx="3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i="1"/>
                <a:t>w</a:t>
              </a:r>
              <a:r>
                <a:rPr lang="en-US" altLang="en-US" sz="1800" baseline="-25000"/>
                <a:t>13</a:t>
              </a:r>
            </a:p>
          </p:txBody>
        </p:sp>
        <p:sp>
          <p:nvSpPr>
            <p:cNvPr id="64" name="Text Box 24">
              <a:extLst>
                <a:ext uri="{FF2B5EF4-FFF2-40B4-BE49-F238E27FC236}">
                  <a16:creationId xmlns:a16="http://schemas.microsoft.com/office/drawing/2014/main" id="{A99580D8-889C-AA49-B6C4-4F023D1CB282}"/>
                </a:ext>
              </a:extLst>
            </p:cNvPr>
            <p:cNvSpPr txBox="1">
              <a:spLocks noChangeArrowheads="1"/>
            </p:cNvSpPr>
            <p:nvPr/>
          </p:nvSpPr>
          <p:spPr bwMode="auto">
            <a:xfrm>
              <a:off x="3917" y="2197"/>
              <a:ext cx="3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i="1"/>
                <a:t>w</a:t>
              </a:r>
              <a:r>
                <a:rPr lang="en-US" altLang="en-US" sz="1800" baseline="-25000"/>
                <a:t>14</a:t>
              </a:r>
            </a:p>
          </p:txBody>
        </p:sp>
        <p:sp>
          <p:nvSpPr>
            <p:cNvPr id="65" name="Text Box 25">
              <a:extLst>
                <a:ext uri="{FF2B5EF4-FFF2-40B4-BE49-F238E27FC236}">
                  <a16:creationId xmlns:a16="http://schemas.microsoft.com/office/drawing/2014/main" id="{84BDC341-DE77-5343-AD4C-791BEB747F7C}"/>
                </a:ext>
              </a:extLst>
            </p:cNvPr>
            <p:cNvSpPr txBox="1">
              <a:spLocks noChangeArrowheads="1"/>
            </p:cNvSpPr>
            <p:nvPr/>
          </p:nvSpPr>
          <p:spPr bwMode="auto">
            <a:xfrm>
              <a:off x="4067" y="2101"/>
              <a:ext cx="3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i="1" dirty="0"/>
                <a:t>w</a:t>
              </a:r>
              <a:r>
                <a:rPr lang="en-US" altLang="en-US" sz="1800" baseline="-25000" dirty="0"/>
                <a:t>15</a:t>
              </a:r>
            </a:p>
          </p:txBody>
        </p:sp>
        <p:sp>
          <p:nvSpPr>
            <p:cNvPr id="66" name="Text Box 26">
              <a:extLst>
                <a:ext uri="{FF2B5EF4-FFF2-40B4-BE49-F238E27FC236}">
                  <a16:creationId xmlns:a16="http://schemas.microsoft.com/office/drawing/2014/main" id="{29E8073F-8DDB-B046-B78C-33A0F4078E4B}"/>
                </a:ext>
              </a:extLst>
            </p:cNvPr>
            <p:cNvSpPr txBox="1">
              <a:spLocks noChangeArrowheads="1"/>
            </p:cNvSpPr>
            <p:nvPr/>
          </p:nvSpPr>
          <p:spPr bwMode="auto">
            <a:xfrm>
              <a:off x="4378" y="2020"/>
              <a:ext cx="3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800" i="1"/>
                <a:t>w</a:t>
              </a:r>
              <a:r>
                <a:rPr lang="en-US" altLang="en-US" sz="1800" baseline="-25000"/>
                <a:t>16</a:t>
              </a:r>
            </a:p>
          </p:txBody>
        </p:sp>
      </p:gr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917328" y="0"/>
            <a:ext cx="7832090" cy="1642110"/>
          </a:xfrm>
          <a:prstGeom prst="rect">
            <a:avLst/>
          </a:prstGeom>
        </p:spPr>
        <p:txBody>
          <a:bodyPr vert="horz" wrap="square" lIns="0" tIns="278130" rIns="0" bIns="0" rtlCol="0">
            <a:spAutoFit/>
          </a:bodyPr>
          <a:lstStyle/>
          <a:p>
            <a:pPr marL="1160145" algn="ctr">
              <a:lnSpc>
                <a:spcPct val="100000"/>
              </a:lnSpc>
              <a:spcBef>
                <a:spcPts val="2190"/>
              </a:spcBef>
              <a:tabLst>
                <a:tab pos="2775585" algn="l"/>
                <a:tab pos="4079875" algn="l"/>
              </a:tabLst>
            </a:pPr>
            <a:r>
              <a:rPr sz="4400" dirty="0">
                <a:solidFill>
                  <a:srgbClr val="FF0000"/>
                </a:solidFill>
                <a:latin typeface="Arial"/>
                <a:cs typeface="Arial"/>
              </a:rPr>
              <a:t>Chain	Rule	</a:t>
            </a:r>
            <a:r>
              <a:rPr sz="4400" spc="-5" dirty="0">
                <a:solidFill>
                  <a:srgbClr val="FF0000"/>
                </a:solidFill>
                <a:latin typeface="Arial"/>
                <a:cs typeface="Arial"/>
              </a:rPr>
              <a:t>for</a:t>
            </a:r>
            <a:r>
              <a:rPr sz="4400" spc="-20" dirty="0">
                <a:solidFill>
                  <a:srgbClr val="FF0000"/>
                </a:solidFill>
                <a:latin typeface="Arial"/>
                <a:cs typeface="Arial"/>
              </a:rPr>
              <a:t> </a:t>
            </a:r>
            <a:r>
              <a:rPr lang="en-US" sz="4400" spc="-5" dirty="0">
                <a:solidFill>
                  <a:srgbClr val="FF0000"/>
                </a:solidFill>
                <a:latin typeface="Arial"/>
                <a:cs typeface="Arial"/>
              </a:rPr>
              <a:t>T</a:t>
            </a:r>
            <a:r>
              <a:rPr sz="4400" spc="-5" dirty="0">
                <a:solidFill>
                  <a:srgbClr val="FF0000"/>
                </a:solidFill>
                <a:latin typeface="Arial"/>
                <a:cs typeface="Arial"/>
              </a:rPr>
              <a:t>ensors</a:t>
            </a:r>
            <a:endParaRPr sz="4400" dirty="0">
              <a:latin typeface="Arial"/>
              <a:cs typeface="Arial"/>
            </a:endParaRPr>
          </a:p>
          <a:p>
            <a:pPr marL="355600" indent="-342900">
              <a:lnSpc>
                <a:spcPct val="100000"/>
              </a:lnSpc>
              <a:spcBef>
                <a:spcPts val="1520"/>
              </a:spcBef>
              <a:buChar char="•"/>
              <a:tabLst>
                <a:tab pos="354965" algn="l"/>
                <a:tab pos="355600" algn="l"/>
              </a:tabLst>
            </a:pPr>
            <a:r>
              <a:rPr sz="3200" spc="-5" dirty="0">
                <a:solidFill>
                  <a:srgbClr val="3333CC"/>
                </a:solidFill>
                <a:latin typeface="Arial"/>
                <a:cs typeface="Arial"/>
              </a:rPr>
              <a:t>To denote </a:t>
            </a:r>
            <a:r>
              <a:rPr sz="3200" dirty="0">
                <a:solidFill>
                  <a:srgbClr val="3333CC"/>
                </a:solidFill>
                <a:latin typeface="Arial"/>
                <a:cs typeface="Arial"/>
              </a:rPr>
              <a:t>gradient of value </a:t>
            </a:r>
            <a:r>
              <a:rPr sz="3200" i="1" spc="-135" dirty="0">
                <a:latin typeface="Cambria"/>
                <a:cs typeface="Cambria"/>
              </a:rPr>
              <a:t>z </a:t>
            </a:r>
            <a:r>
              <a:rPr sz="3200" dirty="0">
                <a:solidFill>
                  <a:srgbClr val="3333CC"/>
                </a:solidFill>
                <a:latin typeface="Arial"/>
                <a:cs typeface="Arial"/>
              </a:rPr>
              <a:t>wrt a</a:t>
            </a:r>
            <a:r>
              <a:rPr sz="3200" spc="-305" dirty="0">
                <a:solidFill>
                  <a:srgbClr val="3333CC"/>
                </a:solidFill>
                <a:latin typeface="Arial"/>
                <a:cs typeface="Arial"/>
              </a:rPr>
              <a:t> </a:t>
            </a:r>
            <a:r>
              <a:rPr sz="3200" spc="-5" dirty="0">
                <a:solidFill>
                  <a:srgbClr val="3333CC"/>
                </a:solidFill>
                <a:latin typeface="Arial"/>
                <a:cs typeface="Arial"/>
              </a:rPr>
              <a:t>tensor</a:t>
            </a:r>
            <a:endParaRPr sz="3200" dirty="0">
              <a:latin typeface="Arial"/>
              <a:cs typeface="Arial"/>
            </a:endParaRPr>
          </a:p>
        </p:txBody>
      </p:sp>
      <p:sp>
        <p:nvSpPr>
          <p:cNvPr id="7" name="object 7"/>
          <p:cNvSpPr txBox="1"/>
          <p:nvPr/>
        </p:nvSpPr>
        <p:spPr>
          <a:xfrm>
            <a:off x="1195878" y="1779154"/>
            <a:ext cx="6665595" cy="513080"/>
          </a:xfrm>
          <a:prstGeom prst="rect">
            <a:avLst/>
          </a:prstGeom>
        </p:spPr>
        <p:txBody>
          <a:bodyPr vert="horz" wrap="square" lIns="0" tIns="12700" rIns="0" bIns="0" rtlCol="0">
            <a:spAutoFit/>
          </a:bodyPr>
          <a:lstStyle/>
          <a:p>
            <a:pPr marL="12700">
              <a:lnSpc>
                <a:spcPct val="100000"/>
              </a:lnSpc>
              <a:spcBef>
                <a:spcPts val="100"/>
              </a:spcBef>
              <a:tabLst>
                <a:tab pos="2936875" algn="l"/>
              </a:tabLst>
            </a:pPr>
            <a:r>
              <a:rPr sz="3200" spc="570" dirty="0">
                <a:latin typeface="Cambria"/>
                <a:cs typeface="Cambria"/>
              </a:rPr>
              <a:t>X</a:t>
            </a:r>
            <a:r>
              <a:rPr sz="3200" spc="180" dirty="0">
                <a:latin typeface="Cambria"/>
                <a:cs typeface="Cambria"/>
              </a:rPr>
              <a:t> </a:t>
            </a:r>
            <a:r>
              <a:rPr sz="3200" dirty="0">
                <a:solidFill>
                  <a:srgbClr val="3333CC"/>
                </a:solidFill>
                <a:latin typeface="Arial"/>
                <a:cs typeface="Arial"/>
              </a:rPr>
              <a:t>we</a:t>
            </a:r>
            <a:r>
              <a:rPr sz="3200" spc="5" dirty="0">
                <a:solidFill>
                  <a:srgbClr val="3333CC"/>
                </a:solidFill>
                <a:latin typeface="Arial"/>
                <a:cs typeface="Arial"/>
              </a:rPr>
              <a:t> </a:t>
            </a:r>
            <a:r>
              <a:rPr sz="3200" spc="-5" dirty="0">
                <a:solidFill>
                  <a:srgbClr val="3333CC"/>
                </a:solidFill>
                <a:latin typeface="Arial"/>
                <a:cs typeface="Arial"/>
              </a:rPr>
              <a:t>write	</a:t>
            </a:r>
            <a:r>
              <a:rPr sz="3200" dirty="0">
                <a:solidFill>
                  <a:srgbClr val="3333CC"/>
                </a:solidFill>
                <a:latin typeface="Arial"/>
                <a:cs typeface="Arial"/>
              </a:rPr>
              <a:t>as if </a:t>
            </a:r>
            <a:r>
              <a:rPr sz="3200" spc="570" dirty="0">
                <a:latin typeface="Cambria"/>
                <a:cs typeface="Cambria"/>
              </a:rPr>
              <a:t>X </a:t>
            </a:r>
            <a:r>
              <a:rPr sz="3200" dirty="0">
                <a:solidFill>
                  <a:srgbClr val="3333CC"/>
                </a:solidFill>
                <a:latin typeface="Arial"/>
                <a:cs typeface="Arial"/>
              </a:rPr>
              <a:t>were a</a:t>
            </a:r>
            <a:r>
              <a:rPr sz="3200" spc="-465" dirty="0">
                <a:solidFill>
                  <a:srgbClr val="3333CC"/>
                </a:solidFill>
                <a:latin typeface="Arial"/>
                <a:cs typeface="Arial"/>
              </a:rPr>
              <a:t> </a:t>
            </a:r>
            <a:r>
              <a:rPr sz="3200" spc="-5" dirty="0">
                <a:solidFill>
                  <a:srgbClr val="3333CC"/>
                </a:solidFill>
                <a:latin typeface="Arial"/>
                <a:cs typeface="Arial"/>
              </a:rPr>
              <a:t>vector</a:t>
            </a:r>
            <a:endParaRPr sz="3200">
              <a:latin typeface="Arial"/>
              <a:cs typeface="Arial"/>
            </a:endParaRPr>
          </a:p>
        </p:txBody>
      </p:sp>
      <p:sp>
        <p:nvSpPr>
          <p:cNvPr id="9" name="object 9"/>
          <p:cNvSpPr txBox="1"/>
          <p:nvPr/>
        </p:nvSpPr>
        <p:spPr>
          <a:xfrm>
            <a:off x="852978" y="3883290"/>
            <a:ext cx="452501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For </a:t>
            </a:r>
            <a:r>
              <a:rPr sz="3200" dirty="0">
                <a:solidFill>
                  <a:srgbClr val="3333CC"/>
                </a:solidFill>
                <a:latin typeface="Arial"/>
                <a:cs typeface="Arial"/>
              </a:rPr>
              <a:t>all possible </a:t>
            </a:r>
            <a:r>
              <a:rPr sz="3200" spc="-5" dirty="0">
                <a:solidFill>
                  <a:srgbClr val="3333CC"/>
                </a:solidFill>
                <a:latin typeface="Arial"/>
                <a:cs typeface="Arial"/>
              </a:rPr>
              <a:t>tuples</a:t>
            </a:r>
            <a:r>
              <a:rPr sz="3200" spc="-70" dirty="0">
                <a:solidFill>
                  <a:srgbClr val="3333CC"/>
                </a:solidFill>
                <a:latin typeface="Arial"/>
                <a:cs typeface="Arial"/>
              </a:rPr>
              <a:t> </a:t>
            </a:r>
            <a:r>
              <a:rPr sz="3200" i="1" dirty="0">
                <a:latin typeface="Times New Roman"/>
                <a:cs typeface="Times New Roman"/>
              </a:rPr>
              <a:t>i</a:t>
            </a:r>
            <a:endParaRPr sz="3200">
              <a:latin typeface="Times New Roman"/>
              <a:cs typeface="Times New Roman"/>
            </a:endParaRPr>
          </a:p>
        </p:txBody>
      </p:sp>
      <p:sp>
        <p:nvSpPr>
          <p:cNvPr id="10" name="object 10"/>
          <p:cNvSpPr txBox="1"/>
          <p:nvPr/>
        </p:nvSpPr>
        <p:spPr>
          <a:xfrm>
            <a:off x="6819824" y="3883290"/>
            <a:ext cx="97472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3333CC"/>
                </a:solidFill>
                <a:latin typeface="Arial"/>
                <a:cs typeface="Arial"/>
              </a:rPr>
              <a:t>gives</a:t>
            </a:r>
            <a:endParaRPr sz="3200">
              <a:latin typeface="Arial"/>
              <a:cs typeface="Arial"/>
            </a:endParaRPr>
          </a:p>
        </p:txBody>
      </p:sp>
      <p:sp>
        <p:nvSpPr>
          <p:cNvPr id="11" name="object 11"/>
          <p:cNvSpPr txBox="1"/>
          <p:nvPr/>
        </p:nvSpPr>
        <p:spPr>
          <a:xfrm>
            <a:off x="1767377" y="4443106"/>
            <a:ext cx="7209155"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solidFill>
                  <a:srgbClr val="660066"/>
                </a:solidFill>
                <a:latin typeface="Arial"/>
                <a:cs typeface="Arial"/>
              </a:rPr>
              <a:t>Exactly </a:t>
            </a:r>
            <a:r>
              <a:rPr sz="2400" dirty="0">
                <a:solidFill>
                  <a:srgbClr val="660066"/>
                </a:solidFill>
                <a:latin typeface="Arial"/>
                <a:cs typeface="Arial"/>
              </a:rPr>
              <a:t>same as how </a:t>
            </a:r>
            <a:r>
              <a:rPr sz="2400" spc="-5" dirty="0">
                <a:solidFill>
                  <a:srgbClr val="660066"/>
                </a:solidFill>
                <a:latin typeface="Arial"/>
                <a:cs typeface="Arial"/>
              </a:rPr>
              <a:t>for </a:t>
            </a:r>
            <a:r>
              <a:rPr sz="2400" dirty="0">
                <a:solidFill>
                  <a:srgbClr val="660066"/>
                </a:solidFill>
                <a:latin typeface="Arial"/>
                <a:cs typeface="Arial"/>
              </a:rPr>
              <a:t>all possible indices </a:t>
            </a:r>
            <a:r>
              <a:rPr sz="2400" i="1" spc="85" dirty="0">
                <a:solidFill>
                  <a:srgbClr val="3333CC"/>
                </a:solidFill>
                <a:latin typeface="Cambria"/>
                <a:cs typeface="Cambria"/>
              </a:rPr>
              <a:t>i </a:t>
            </a:r>
            <a:r>
              <a:rPr sz="2400" spc="-5" dirty="0">
                <a:solidFill>
                  <a:srgbClr val="660066"/>
                </a:solidFill>
                <a:latin typeface="Arial"/>
                <a:cs typeface="Arial"/>
              </a:rPr>
              <a:t>into</a:t>
            </a:r>
            <a:r>
              <a:rPr sz="2400" spc="120" dirty="0">
                <a:solidFill>
                  <a:srgbClr val="660066"/>
                </a:solidFill>
                <a:latin typeface="Arial"/>
                <a:cs typeface="Arial"/>
              </a:rPr>
              <a:t> </a:t>
            </a:r>
            <a:r>
              <a:rPr sz="2400" dirty="0">
                <a:solidFill>
                  <a:srgbClr val="660066"/>
                </a:solidFill>
                <a:latin typeface="Arial"/>
                <a:cs typeface="Arial"/>
              </a:rPr>
              <a:t>a</a:t>
            </a:r>
            <a:endParaRPr sz="2400">
              <a:latin typeface="Arial"/>
              <a:cs typeface="Arial"/>
            </a:endParaRPr>
          </a:p>
        </p:txBody>
      </p:sp>
      <p:sp>
        <p:nvSpPr>
          <p:cNvPr id="12" name="object 12"/>
          <p:cNvSpPr txBox="1"/>
          <p:nvPr/>
        </p:nvSpPr>
        <p:spPr>
          <a:xfrm>
            <a:off x="1995977" y="4814454"/>
            <a:ext cx="94043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660066"/>
                </a:solidFill>
                <a:latin typeface="Arial"/>
                <a:cs typeface="Arial"/>
              </a:rPr>
              <a:t>vector,</a:t>
            </a:r>
            <a:endParaRPr sz="2400">
              <a:latin typeface="Arial"/>
              <a:cs typeface="Arial"/>
            </a:endParaRPr>
          </a:p>
        </p:txBody>
      </p:sp>
      <p:sp>
        <p:nvSpPr>
          <p:cNvPr id="13" name="object 13"/>
          <p:cNvSpPr txBox="1"/>
          <p:nvPr/>
        </p:nvSpPr>
        <p:spPr>
          <a:xfrm>
            <a:off x="852978" y="5280290"/>
            <a:ext cx="425386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Chain rule </a:t>
            </a:r>
            <a:r>
              <a:rPr sz="3200" spc="-5" dirty="0">
                <a:solidFill>
                  <a:srgbClr val="3333CC"/>
                </a:solidFill>
                <a:latin typeface="Arial"/>
                <a:cs typeface="Arial"/>
              </a:rPr>
              <a:t>for</a:t>
            </a:r>
            <a:r>
              <a:rPr sz="3200" spc="-75" dirty="0">
                <a:solidFill>
                  <a:srgbClr val="3333CC"/>
                </a:solidFill>
                <a:latin typeface="Arial"/>
                <a:cs typeface="Arial"/>
              </a:rPr>
              <a:t> </a:t>
            </a:r>
            <a:r>
              <a:rPr sz="3200" spc="-5" dirty="0">
                <a:solidFill>
                  <a:srgbClr val="3333CC"/>
                </a:solidFill>
                <a:latin typeface="Arial"/>
                <a:cs typeface="Arial"/>
              </a:rPr>
              <a:t>tensors</a:t>
            </a:r>
            <a:endParaRPr sz="3200">
              <a:latin typeface="Arial"/>
              <a:cs typeface="Arial"/>
            </a:endParaRPr>
          </a:p>
        </p:txBody>
      </p:sp>
      <p:sp>
        <p:nvSpPr>
          <p:cNvPr id="14" name="object 14"/>
          <p:cNvSpPr txBox="1"/>
          <p:nvPr/>
        </p:nvSpPr>
        <p:spPr>
          <a:xfrm>
            <a:off x="1310177" y="5852298"/>
            <a:ext cx="478218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If </a:t>
            </a:r>
            <a:r>
              <a:rPr sz="2800" spc="330" dirty="0">
                <a:latin typeface="Cambria"/>
                <a:cs typeface="Cambria"/>
              </a:rPr>
              <a:t>Y</a:t>
            </a:r>
            <a:r>
              <a:rPr sz="2800" i="1" spc="330" dirty="0">
                <a:latin typeface="Cambria"/>
                <a:cs typeface="Cambria"/>
              </a:rPr>
              <a:t>=g </a:t>
            </a:r>
            <a:r>
              <a:rPr sz="2800" spc="180" dirty="0">
                <a:latin typeface="Cambria"/>
                <a:cs typeface="Cambria"/>
              </a:rPr>
              <a:t>(X) </a:t>
            </a:r>
            <a:r>
              <a:rPr sz="2800" spc="-5" dirty="0">
                <a:solidFill>
                  <a:srgbClr val="336600"/>
                </a:solidFill>
                <a:latin typeface="Arial"/>
                <a:cs typeface="Arial"/>
              </a:rPr>
              <a:t>and </a:t>
            </a:r>
            <a:r>
              <a:rPr sz="2800" i="1" spc="195" dirty="0">
                <a:latin typeface="Cambria"/>
                <a:cs typeface="Cambria"/>
              </a:rPr>
              <a:t>z=f </a:t>
            </a:r>
            <a:r>
              <a:rPr sz="2800" spc="180" dirty="0">
                <a:latin typeface="Cambria"/>
                <a:cs typeface="Cambria"/>
              </a:rPr>
              <a:t>(Y)</a:t>
            </a:r>
            <a:r>
              <a:rPr sz="2800" spc="370" dirty="0">
                <a:latin typeface="Cambria"/>
                <a:cs typeface="Cambria"/>
              </a:rPr>
              <a:t> </a:t>
            </a:r>
            <a:r>
              <a:rPr sz="2800" dirty="0">
                <a:solidFill>
                  <a:srgbClr val="336600"/>
                </a:solidFill>
                <a:latin typeface="Arial"/>
                <a:cs typeface="Arial"/>
              </a:rPr>
              <a:t>then</a:t>
            </a:r>
            <a:endParaRPr sz="2800">
              <a:latin typeface="Arial"/>
              <a:cs typeface="Arial"/>
            </a:endParaRPr>
          </a:p>
        </p:txBody>
      </p:sp>
      <p:sp>
        <p:nvSpPr>
          <p:cNvPr id="16" name="object 16"/>
          <p:cNvSpPr txBox="1"/>
          <p:nvPr/>
        </p:nvSpPr>
        <p:spPr>
          <a:xfrm>
            <a:off x="3360275" y="1868372"/>
            <a:ext cx="601980" cy="549275"/>
          </a:xfrm>
          <a:prstGeom prst="rect">
            <a:avLst/>
          </a:prstGeom>
          <a:ln w="9524">
            <a:solidFill>
              <a:srgbClr val="000000"/>
            </a:solidFill>
          </a:ln>
        </p:spPr>
        <p:txBody>
          <a:bodyPr vert="horz" wrap="square" lIns="0" tIns="59690" rIns="0" bIns="0" rtlCol="0">
            <a:spAutoFit/>
          </a:bodyPr>
          <a:lstStyle/>
          <a:p>
            <a:pPr marL="43180">
              <a:lnSpc>
                <a:spcPct val="100000"/>
              </a:lnSpc>
              <a:spcBef>
                <a:spcPts val="470"/>
              </a:spcBef>
            </a:pPr>
            <a:r>
              <a:rPr sz="2400" spc="60" dirty="0">
                <a:latin typeface="Symbol"/>
                <a:cs typeface="Symbol"/>
              </a:rPr>
              <a:t></a:t>
            </a:r>
            <a:r>
              <a:rPr sz="2100" spc="89" baseline="-33730" dirty="0">
                <a:latin typeface="Cambria"/>
                <a:cs typeface="Cambria"/>
              </a:rPr>
              <a:t>X</a:t>
            </a:r>
            <a:r>
              <a:rPr sz="2100" spc="-247" baseline="-33730" dirty="0">
                <a:latin typeface="Cambria"/>
                <a:cs typeface="Cambria"/>
              </a:rPr>
              <a:t> </a:t>
            </a:r>
            <a:r>
              <a:rPr sz="2400" i="1" spc="10" dirty="0">
                <a:latin typeface="Cambria"/>
                <a:cs typeface="Cambria"/>
              </a:rPr>
              <a:t>z</a:t>
            </a:r>
            <a:endParaRPr sz="2400">
              <a:latin typeface="Cambria"/>
              <a:cs typeface="Cambria"/>
            </a:endParaRPr>
          </a:p>
        </p:txBody>
      </p:sp>
      <p:sp>
        <p:nvSpPr>
          <p:cNvPr id="17" name="object 17"/>
          <p:cNvSpPr txBox="1"/>
          <p:nvPr/>
        </p:nvSpPr>
        <p:spPr>
          <a:xfrm>
            <a:off x="6013653" y="4160052"/>
            <a:ext cx="158115" cy="240029"/>
          </a:xfrm>
          <a:prstGeom prst="rect">
            <a:avLst/>
          </a:prstGeom>
        </p:spPr>
        <p:txBody>
          <a:bodyPr vert="horz" wrap="square" lIns="0" tIns="13335" rIns="0" bIns="0" rtlCol="0">
            <a:spAutoFit/>
          </a:bodyPr>
          <a:lstStyle/>
          <a:p>
            <a:pPr marL="12700">
              <a:lnSpc>
                <a:spcPct val="100000"/>
              </a:lnSpc>
              <a:spcBef>
                <a:spcPts val="105"/>
              </a:spcBef>
            </a:pPr>
            <a:r>
              <a:rPr sz="1400" i="1" spc="315" dirty="0">
                <a:latin typeface="Calibri"/>
                <a:cs typeface="Calibri"/>
              </a:rPr>
              <a:t>X</a:t>
            </a:r>
            <a:endParaRPr sz="1400">
              <a:latin typeface="Calibri"/>
              <a:cs typeface="Calibri"/>
            </a:endParaRPr>
          </a:p>
        </p:txBody>
      </p:sp>
      <p:sp>
        <p:nvSpPr>
          <p:cNvPr id="18" name="object 18"/>
          <p:cNvSpPr txBox="1"/>
          <p:nvPr/>
        </p:nvSpPr>
        <p:spPr>
          <a:xfrm>
            <a:off x="5784607" y="3918826"/>
            <a:ext cx="534670" cy="396240"/>
          </a:xfrm>
          <a:prstGeom prst="rect">
            <a:avLst/>
          </a:prstGeom>
        </p:spPr>
        <p:txBody>
          <a:bodyPr vert="horz" wrap="square" lIns="0" tIns="16510" rIns="0" bIns="0" rtlCol="0">
            <a:spAutoFit/>
          </a:bodyPr>
          <a:lstStyle/>
          <a:p>
            <a:pPr marL="12700">
              <a:lnSpc>
                <a:spcPct val="100000"/>
              </a:lnSpc>
              <a:spcBef>
                <a:spcPts val="130"/>
              </a:spcBef>
              <a:tabLst>
                <a:tab pos="394970" algn="l"/>
              </a:tabLst>
            </a:pPr>
            <a:r>
              <a:rPr sz="2400" spc="20" dirty="0">
                <a:latin typeface="Symbol"/>
                <a:cs typeface="Symbol"/>
              </a:rPr>
              <a:t></a:t>
            </a:r>
            <a:r>
              <a:rPr sz="2400" spc="20" dirty="0">
                <a:latin typeface="Times New Roman"/>
                <a:cs typeface="Times New Roman"/>
              </a:rPr>
              <a:t>	</a:t>
            </a:r>
            <a:r>
              <a:rPr sz="2400" i="1" spc="45" dirty="0">
                <a:latin typeface="Calibri"/>
                <a:cs typeface="Calibri"/>
              </a:rPr>
              <a:t>z</a:t>
            </a:r>
            <a:endParaRPr sz="2400">
              <a:latin typeface="Calibri"/>
              <a:cs typeface="Calibri"/>
            </a:endParaRPr>
          </a:p>
        </p:txBody>
      </p:sp>
      <p:sp>
        <p:nvSpPr>
          <p:cNvPr id="19" name="object 19"/>
          <p:cNvSpPr txBox="1"/>
          <p:nvPr/>
        </p:nvSpPr>
        <p:spPr>
          <a:xfrm>
            <a:off x="5670486" y="3735495"/>
            <a:ext cx="790575" cy="670560"/>
          </a:xfrm>
          <a:prstGeom prst="rect">
            <a:avLst/>
          </a:prstGeom>
        </p:spPr>
        <p:txBody>
          <a:bodyPr vert="horz" wrap="square" lIns="0" tIns="16510" rIns="0" bIns="0" rtlCol="0">
            <a:spAutoFit/>
          </a:bodyPr>
          <a:lstStyle/>
          <a:p>
            <a:pPr marL="12700">
              <a:lnSpc>
                <a:spcPct val="100000"/>
              </a:lnSpc>
              <a:spcBef>
                <a:spcPts val="130"/>
              </a:spcBef>
              <a:tabLst>
                <a:tab pos="674370" algn="l"/>
              </a:tabLst>
            </a:pPr>
            <a:r>
              <a:rPr sz="4200" spc="-590" dirty="0">
                <a:latin typeface="Symbol"/>
                <a:cs typeface="Symbol"/>
              </a:rPr>
              <a:t></a:t>
            </a:r>
            <a:r>
              <a:rPr sz="4200" spc="-590" dirty="0">
                <a:latin typeface="Times New Roman"/>
                <a:cs typeface="Times New Roman"/>
              </a:rPr>
              <a:t>	</a:t>
            </a:r>
            <a:r>
              <a:rPr sz="4200" spc="-590" dirty="0">
                <a:latin typeface="Symbol"/>
                <a:cs typeface="Symbol"/>
              </a:rPr>
              <a:t></a:t>
            </a:r>
            <a:endParaRPr sz="4200">
              <a:latin typeface="Symbol"/>
              <a:cs typeface="Symbol"/>
            </a:endParaRPr>
          </a:p>
        </p:txBody>
      </p:sp>
      <p:sp>
        <p:nvSpPr>
          <p:cNvPr id="20" name="object 20"/>
          <p:cNvSpPr txBox="1"/>
          <p:nvPr/>
        </p:nvSpPr>
        <p:spPr>
          <a:xfrm>
            <a:off x="6425937" y="4214730"/>
            <a:ext cx="80645" cy="240029"/>
          </a:xfrm>
          <a:prstGeom prst="rect">
            <a:avLst/>
          </a:prstGeom>
        </p:spPr>
        <p:txBody>
          <a:bodyPr vert="horz" wrap="square" lIns="0" tIns="13335" rIns="0" bIns="0" rtlCol="0">
            <a:spAutoFit/>
          </a:bodyPr>
          <a:lstStyle/>
          <a:p>
            <a:pPr marL="12700">
              <a:lnSpc>
                <a:spcPct val="100000"/>
              </a:lnSpc>
              <a:spcBef>
                <a:spcPts val="105"/>
              </a:spcBef>
            </a:pPr>
            <a:r>
              <a:rPr sz="1400" i="1" spc="110" dirty="0">
                <a:latin typeface="Calibri"/>
                <a:cs typeface="Calibri"/>
              </a:rPr>
              <a:t>i</a:t>
            </a:r>
            <a:endParaRPr sz="1400">
              <a:latin typeface="Calibri"/>
              <a:cs typeface="Calibri"/>
            </a:endParaRPr>
          </a:p>
        </p:txBody>
      </p:sp>
      <p:sp>
        <p:nvSpPr>
          <p:cNvPr id="21" name="object 21"/>
          <p:cNvSpPr/>
          <p:nvPr/>
        </p:nvSpPr>
        <p:spPr>
          <a:xfrm>
            <a:off x="5646275" y="3849572"/>
            <a:ext cx="909955" cy="627380"/>
          </a:xfrm>
          <a:custGeom>
            <a:avLst/>
            <a:gdLst/>
            <a:ahLst/>
            <a:cxnLst/>
            <a:rect l="l" t="t" r="r" b="b"/>
            <a:pathLst>
              <a:path w="909954" h="627379">
                <a:moveTo>
                  <a:pt x="0" y="0"/>
                </a:moveTo>
                <a:lnTo>
                  <a:pt x="909636" y="0"/>
                </a:lnTo>
                <a:lnTo>
                  <a:pt x="909636" y="627062"/>
                </a:lnTo>
                <a:lnTo>
                  <a:pt x="0" y="627062"/>
                </a:lnTo>
                <a:lnTo>
                  <a:pt x="0" y="0"/>
                </a:lnTo>
                <a:close/>
              </a:path>
            </a:pathLst>
          </a:custGeom>
          <a:ln w="9524">
            <a:solidFill>
              <a:srgbClr val="000000"/>
            </a:solidFill>
          </a:ln>
        </p:spPr>
        <p:txBody>
          <a:bodyPr wrap="square" lIns="0" tIns="0" rIns="0" bIns="0" rtlCol="0"/>
          <a:lstStyle/>
          <a:p>
            <a:endParaRPr/>
          </a:p>
        </p:txBody>
      </p:sp>
      <p:sp>
        <p:nvSpPr>
          <p:cNvPr id="22" name="object 22"/>
          <p:cNvSpPr txBox="1"/>
          <p:nvPr/>
        </p:nvSpPr>
        <p:spPr>
          <a:xfrm>
            <a:off x="7956341" y="3938339"/>
            <a:ext cx="349885" cy="255904"/>
          </a:xfrm>
          <a:prstGeom prst="rect">
            <a:avLst/>
          </a:prstGeom>
        </p:spPr>
        <p:txBody>
          <a:bodyPr vert="horz" wrap="square" lIns="0" tIns="13970" rIns="0" bIns="0" rtlCol="0">
            <a:spAutoFit/>
          </a:bodyPr>
          <a:lstStyle/>
          <a:p>
            <a:pPr marL="12700">
              <a:lnSpc>
                <a:spcPct val="100000"/>
              </a:lnSpc>
              <a:spcBef>
                <a:spcPts val="110"/>
              </a:spcBef>
            </a:pPr>
            <a:r>
              <a:rPr sz="1500" u="sng" spc="125" dirty="0">
                <a:uFill>
                  <a:solidFill>
                    <a:srgbClr val="000000"/>
                  </a:solidFill>
                </a:uFill>
                <a:latin typeface="Times New Roman"/>
                <a:cs typeface="Times New Roman"/>
              </a:rPr>
              <a:t> </a:t>
            </a:r>
            <a:r>
              <a:rPr sz="1500" i="1" u="sng" dirty="0">
                <a:uFill>
                  <a:solidFill>
                    <a:srgbClr val="000000"/>
                  </a:solidFill>
                </a:uFill>
                <a:latin typeface="Calibri"/>
                <a:cs typeface="Calibri"/>
              </a:rPr>
              <a:t>∂z</a:t>
            </a:r>
            <a:r>
              <a:rPr sz="1500" i="1" u="sng" spc="-40" dirty="0">
                <a:uFill>
                  <a:solidFill>
                    <a:srgbClr val="000000"/>
                  </a:solidFill>
                </a:uFill>
                <a:latin typeface="Calibri"/>
                <a:cs typeface="Calibri"/>
              </a:rPr>
              <a:t> </a:t>
            </a:r>
            <a:endParaRPr sz="1500">
              <a:latin typeface="Calibri"/>
              <a:cs typeface="Calibri"/>
            </a:endParaRPr>
          </a:p>
        </p:txBody>
      </p:sp>
      <p:sp>
        <p:nvSpPr>
          <p:cNvPr id="23" name="object 23"/>
          <p:cNvSpPr txBox="1"/>
          <p:nvPr/>
        </p:nvSpPr>
        <p:spPr>
          <a:xfrm>
            <a:off x="7937942" y="4209902"/>
            <a:ext cx="360680" cy="255904"/>
          </a:xfrm>
          <a:prstGeom prst="rect">
            <a:avLst/>
          </a:prstGeom>
        </p:spPr>
        <p:txBody>
          <a:bodyPr vert="horz" wrap="square" lIns="0" tIns="13970" rIns="0" bIns="0" rtlCol="0">
            <a:spAutoFit/>
          </a:bodyPr>
          <a:lstStyle/>
          <a:p>
            <a:pPr marL="38100">
              <a:lnSpc>
                <a:spcPct val="100000"/>
              </a:lnSpc>
              <a:spcBef>
                <a:spcPts val="110"/>
              </a:spcBef>
            </a:pPr>
            <a:r>
              <a:rPr sz="1500" i="1" spc="150" dirty="0">
                <a:latin typeface="Calibri"/>
                <a:cs typeface="Calibri"/>
              </a:rPr>
              <a:t>∂X</a:t>
            </a:r>
            <a:r>
              <a:rPr sz="1275" i="1" spc="225" baseline="-35947" dirty="0">
                <a:latin typeface="Calibri"/>
                <a:cs typeface="Calibri"/>
              </a:rPr>
              <a:t>i</a:t>
            </a:r>
            <a:endParaRPr sz="1275" baseline="-35947">
              <a:latin typeface="Calibri"/>
              <a:cs typeface="Calibri"/>
            </a:endParaRPr>
          </a:p>
        </p:txBody>
      </p:sp>
      <p:sp>
        <p:nvSpPr>
          <p:cNvPr id="24" name="object 24"/>
          <p:cNvSpPr txBox="1"/>
          <p:nvPr/>
        </p:nvSpPr>
        <p:spPr>
          <a:xfrm>
            <a:off x="6440767" y="6123094"/>
            <a:ext cx="139700" cy="230504"/>
          </a:xfrm>
          <a:prstGeom prst="rect">
            <a:avLst/>
          </a:prstGeom>
        </p:spPr>
        <p:txBody>
          <a:bodyPr vert="horz" wrap="square" lIns="0" tIns="12065" rIns="0" bIns="0" rtlCol="0">
            <a:spAutoFit/>
          </a:bodyPr>
          <a:lstStyle/>
          <a:p>
            <a:pPr>
              <a:lnSpc>
                <a:spcPct val="100000"/>
              </a:lnSpc>
              <a:spcBef>
                <a:spcPts val="95"/>
              </a:spcBef>
            </a:pPr>
            <a:r>
              <a:rPr sz="1350" i="1" spc="295" dirty="0">
                <a:latin typeface="Calibri"/>
                <a:cs typeface="Calibri"/>
              </a:rPr>
              <a:t>X</a:t>
            </a:r>
            <a:endParaRPr sz="1350">
              <a:latin typeface="Calibri"/>
              <a:cs typeface="Calibri"/>
            </a:endParaRPr>
          </a:p>
        </p:txBody>
      </p:sp>
      <p:sp>
        <p:nvSpPr>
          <p:cNvPr id="25" name="object 25"/>
          <p:cNvSpPr txBox="1"/>
          <p:nvPr/>
        </p:nvSpPr>
        <p:spPr>
          <a:xfrm>
            <a:off x="6221386" y="5892145"/>
            <a:ext cx="972185" cy="380365"/>
          </a:xfrm>
          <a:prstGeom prst="rect">
            <a:avLst/>
          </a:prstGeom>
        </p:spPr>
        <p:txBody>
          <a:bodyPr vert="horz" wrap="square" lIns="0" tIns="15875" rIns="0" bIns="0" rtlCol="0">
            <a:spAutoFit/>
          </a:bodyPr>
          <a:lstStyle/>
          <a:p>
            <a:pPr>
              <a:lnSpc>
                <a:spcPct val="100000"/>
              </a:lnSpc>
              <a:spcBef>
                <a:spcPts val="125"/>
              </a:spcBef>
              <a:tabLst>
                <a:tab pos="358140" algn="l"/>
              </a:tabLst>
            </a:pPr>
            <a:r>
              <a:rPr sz="2300" spc="15" dirty="0">
                <a:latin typeface="Symbol"/>
                <a:cs typeface="Symbol"/>
              </a:rPr>
              <a:t></a:t>
            </a:r>
            <a:r>
              <a:rPr sz="2300" spc="15" dirty="0">
                <a:latin typeface="Times New Roman"/>
                <a:cs typeface="Times New Roman"/>
              </a:rPr>
              <a:t>	</a:t>
            </a:r>
            <a:r>
              <a:rPr sz="2300" i="1" spc="215" dirty="0">
                <a:latin typeface="Calibri"/>
                <a:cs typeface="Calibri"/>
              </a:rPr>
              <a:t>(</a:t>
            </a:r>
            <a:r>
              <a:rPr sz="2300" i="1" spc="5" dirty="0">
                <a:latin typeface="Calibri"/>
                <a:cs typeface="Calibri"/>
              </a:rPr>
              <a:t>z</a:t>
            </a:r>
            <a:r>
              <a:rPr sz="2300" i="1" spc="400" dirty="0">
                <a:latin typeface="Calibri"/>
                <a:cs typeface="Calibri"/>
              </a:rPr>
              <a:t>)</a:t>
            </a:r>
            <a:r>
              <a:rPr sz="2300" i="1" spc="635" dirty="0">
                <a:latin typeface="Calibri"/>
                <a:cs typeface="Calibri"/>
              </a:rPr>
              <a:t>=</a:t>
            </a:r>
            <a:endParaRPr sz="2300">
              <a:latin typeface="Calibri"/>
              <a:cs typeface="Calibri"/>
            </a:endParaRPr>
          </a:p>
        </p:txBody>
      </p:sp>
      <p:sp>
        <p:nvSpPr>
          <p:cNvPr id="26" name="object 26"/>
          <p:cNvSpPr txBox="1"/>
          <p:nvPr/>
        </p:nvSpPr>
        <p:spPr>
          <a:xfrm>
            <a:off x="7366017" y="6304005"/>
            <a:ext cx="65405" cy="230504"/>
          </a:xfrm>
          <a:prstGeom prst="rect">
            <a:avLst/>
          </a:prstGeom>
        </p:spPr>
        <p:txBody>
          <a:bodyPr vert="horz" wrap="square" lIns="0" tIns="12065" rIns="0" bIns="0" rtlCol="0">
            <a:spAutoFit/>
          </a:bodyPr>
          <a:lstStyle/>
          <a:p>
            <a:pPr>
              <a:lnSpc>
                <a:spcPct val="100000"/>
              </a:lnSpc>
              <a:spcBef>
                <a:spcPts val="95"/>
              </a:spcBef>
            </a:pPr>
            <a:r>
              <a:rPr sz="1350" i="1" spc="90" dirty="0">
                <a:latin typeface="Calibri"/>
                <a:cs typeface="Calibri"/>
              </a:rPr>
              <a:t>j</a:t>
            </a:r>
            <a:endParaRPr sz="1350">
              <a:latin typeface="Calibri"/>
              <a:cs typeface="Calibri"/>
            </a:endParaRPr>
          </a:p>
        </p:txBody>
      </p:sp>
      <p:sp>
        <p:nvSpPr>
          <p:cNvPr id="27" name="object 27"/>
          <p:cNvSpPr txBox="1"/>
          <p:nvPr/>
        </p:nvSpPr>
        <p:spPr>
          <a:xfrm>
            <a:off x="7851734" y="5892145"/>
            <a:ext cx="555625" cy="380365"/>
          </a:xfrm>
          <a:prstGeom prst="rect">
            <a:avLst/>
          </a:prstGeom>
        </p:spPr>
        <p:txBody>
          <a:bodyPr vert="horz" wrap="square" lIns="0" tIns="15875" rIns="0" bIns="0" rtlCol="0">
            <a:spAutoFit/>
          </a:bodyPr>
          <a:lstStyle/>
          <a:p>
            <a:pPr>
              <a:lnSpc>
                <a:spcPct val="100000"/>
              </a:lnSpc>
              <a:spcBef>
                <a:spcPts val="125"/>
              </a:spcBef>
            </a:pPr>
            <a:r>
              <a:rPr sz="2300" spc="15" dirty="0">
                <a:latin typeface="Symbol"/>
                <a:cs typeface="Symbol"/>
              </a:rPr>
              <a:t></a:t>
            </a:r>
            <a:r>
              <a:rPr sz="2300" spc="225" dirty="0">
                <a:latin typeface="Times New Roman"/>
                <a:cs typeface="Times New Roman"/>
              </a:rPr>
              <a:t> </a:t>
            </a:r>
            <a:r>
              <a:rPr sz="2300" i="1" spc="605" dirty="0">
                <a:latin typeface="Calibri"/>
                <a:cs typeface="Calibri"/>
              </a:rPr>
              <a:t>Y</a:t>
            </a:r>
            <a:endParaRPr sz="2300">
              <a:latin typeface="Calibri"/>
              <a:cs typeface="Calibri"/>
            </a:endParaRPr>
          </a:p>
        </p:txBody>
      </p:sp>
      <p:sp>
        <p:nvSpPr>
          <p:cNvPr id="28" name="object 28"/>
          <p:cNvSpPr txBox="1"/>
          <p:nvPr/>
        </p:nvSpPr>
        <p:spPr>
          <a:xfrm>
            <a:off x="8071115" y="6123094"/>
            <a:ext cx="392430" cy="230504"/>
          </a:xfrm>
          <a:prstGeom prst="rect">
            <a:avLst/>
          </a:prstGeom>
        </p:spPr>
        <p:txBody>
          <a:bodyPr vert="horz" wrap="square" lIns="0" tIns="12065" rIns="0" bIns="0" rtlCol="0">
            <a:spAutoFit/>
          </a:bodyPr>
          <a:lstStyle/>
          <a:p>
            <a:pPr>
              <a:lnSpc>
                <a:spcPct val="100000"/>
              </a:lnSpc>
              <a:spcBef>
                <a:spcPts val="95"/>
              </a:spcBef>
              <a:tabLst>
                <a:tab pos="327025" algn="l"/>
              </a:tabLst>
            </a:pPr>
            <a:r>
              <a:rPr sz="1350" i="1" spc="295" dirty="0">
                <a:latin typeface="Calibri"/>
                <a:cs typeface="Calibri"/>
              </a:rPr>
              <a:t>X	</a:t>
            </a:r>
            <a:r>
              <a:rPr sz="1350" i="1" spc="90" dirty="0">
                <a:latin typeface="Calibri"/>
                <a:cs typeface="Calibri"/>
              </a:rPr>
              <a:t>j</a:t>
            </a:r>
            <a:endParaRPr sz="1350">
              <a:latin typeface="Calibri"/>
              <a:cs typeface="Calibri"/>
            </a:endParaRPr>
          </a:p>
        </p:txBody>
      </p:sp>
      <p:sp>
        <p:nvSpPr>
          <p:cNvPr id="29" name="object 29"/>
          <p:cNvSpPr txBox="1"/>
          <p:nvPr/>
        </p:nvSpPr>
        <p:spPr>
          <a:xfrm>
            <a:off x="7239006" y="5685061"/>
            <a:ext cx="1380490" cy="699135"/>
          </a:xfrm>
          <a:prstGeom prst="rect">
            <a:avLst/>
          </a:prstGeom>
        </p:spPr>
        <p:txBody>
          <a:bodyPr vert="horz" wrap="square" lIns="0" tIns="14604" rIns="0" bIns="0" rtlCol="0">
            <a:spAutoFit/>
          </a:bodyPr>
          <a:lstStyle/>
          <a:p>
            <a:pPr>
              <a:lnSpc>
                <a:spcPct val="100000"/>
              </a:lnSpc>
              <a:spcBef>
                <a:spcPts val="114"/>
              </a:spcBef>
              <a:tabLst>
                <a:tab pos="502920" algn="l"/>
                <a:tab pos="1268730" algn="l"/>
              </a:tabLst>
            </a:pPr>
            <a:r>
              <a:rPr sz="3500" spc="-10" dirty="0">
                <a:latin typeface="Symbol"/>
                <a:cs typeface="Symbol"/>
              </a:rPr>
              <a:t></a:t>
            </a:r>
            <a:r>
              <a:rPr sz="3500" spc="-10" dirty="0">
                <a:latin typeface="Times New Roman"/>
                <a:cs typeface="Times New Roman"/>
              </a:rPr>
              <a:t>	</a:t>
            </a:r>
            <a:r>
              <a:rPr sz="4400" spc="-695" dirty="0">
                <a:latin typeface="Symbol"/>
                <a:cs typeface="Symbol"/>
              </a:rPr>
              <a:t></a:t>
            </a:r>
            <a:r>
              <a:rPr sz="4400" spc="-695" dirty="0">
                <a:latin typeface="Times New Roman"/>
                <a:cs typeface="Times New Roman"/>
              </a:rPr>
              <a:t>	</a:t>
            </a:r>
            <a:r>
              <a:rPr sz="4400" spc="-695" dirty="0">
                <a:latin typeface="Symbol"/>
                <a:cs typeface="Symbol"/>
              </a:rPr>
              <a:t></a:t>
            </a:r>
            <a:endParaRPr sz="4400">
              <a:latin typeface="Symbol"/>
              <a:cs typeface="Symbol"/>
            </a:endParaRPr>
          </a:p>
        </p:txBody>
      </p:sp>
      <p:sp>
        <p:nvSpPr>
          <p:cNvPr id="30" name="object 30"/>
          <p:cNvSpPr txBox="1"/>
          <p:nvPr/>
        </p:nvSpPr>
        <p:spPr>
          <a:xfrm>
            <a:off x="8627650" y="5701997"/>
            <a:ext cx="511175" cy="380365"/>
          </a:xfrm>
          <a:prstGeom prst="rect">
            <a:avLst/>
          </a:prstGeom>
        </p:spPr>
        <p:txBody>
          <a:bodyPr vert="horz" wrap="square" lIns="0" tIns="15875" rIns="0" bIns="0" rtlCol="0">
            <a:spAutoFit/>
          </a:bodyPr>
          <a:lstStyle/>
          <a:p>
            <a:pPr>
              <a:lnSpc>
                <a:spcPct val="100000"/>
              </a:lnSpc>
              <a:spcBef>
                <a:spcPts val="125"/>
              </a:spcBef>
            </a:pPr>
            <a:r>
              <a:rPr sz="2300" u="heavy" spc="190" dirty="0">
                <a:uFill>
                  <a:solidFill>
                    <a:srgbClr val="000000"/>
                  </a:solidFill>
                </a:uFill>
                <a:latin typeface="Times New Roman"/>
                <a:cs typeface="Times New Roman"/>
              </a:rPr>
              <a:t> </a:t>
            </a:r>
            <a:r>
              <a:rPr sz="2300" i="1" u="heavy" spc="10" dirty="0">
                <a:uFill>
                  <a:solidFill>
                    <a:srgbClr val="000000"/>
                  </a:solidFill>
                </a:uFill>
                <a:latin typeface="Calibri"/>
                <a:cs typeface="Calibri"/>
              </a:rPr>
              <a:t>∂z</a:t>
            </a:r>
            <a:r>
              <a:rPr sz="2300" i="1" u="heavy" spc="-55" dirty="0">
                <a:uFill>
                  <a:solidFill>
                    <a:srgbClr val="000000"/>
                  </a:solidFill>
                </a:uFill>
                <a:latin typeface="Calibri"/>
                <a:cs typeface="Calibri"/>
              </a:rPr>
              <a:t> </a:t>
            </a:r>
            <a:endParaRPr sz="2300">
              <a:latin typeface="Calibri"/>
              <a:cs typeface="Calibri"/>
            </a:endParaRPr>
          </a:p>
        </p:txBody>
      </p:sp>
      <p:sp>
        <p:nvSpPr>
          <p:cNvPr id="31" name="object 31"/>
          <p:cNvSpPr txBox="1"/>
          <p:nvPr/>
        </p:nvSpPr>
        <p:spPr>
          <a:xfrm>
            <a:off x="8638427" y="6120015"/>
            <a:ext cx="386715" cy="380365"/>
          </a:xfrm>
          <a:prstGeom prst="rect">
            <a:avLst/>
          </a:prstGeom>
        </p:spPr>
        <p:txBody>
          <a:bodyPr vert="horz" wrap="square" lIns="0" tIns="15875" rIns="0" bIns="0" rtlCol="0">
            <a:spAutoFit/>
          </a:bodyPr>
          <a:lstStyle/>
          <a:p>
            <a:pPr>
              <a:lnSpc>
                <a:spcPct val="100000"/>
              </a:lnSpc>
              <a:spcBef>
                <a:spcPts val="125"/>
              </a:spcBef>
            </a:pPr>
            <a:r>
              <a:rPr sz="2300" i="1" spc="-15" dirty="0">
                <a:latin typeface="Calibri"/>
                <a:cs typeface="Calibri"/>
              </a:rPr>
              <a:t>∂</a:t>
            </a:r>
            <a:r>
              <a:rPr sz="2300" i="1" spc="605" dirty="0">
                <a:latin typeface="Calibri"/>
                <a:cs typeface="Calibri"/>
              </a:rPr>
              <a:t>Y</a:t>
            </a:r>
            <a:endParaRPr sz="2300">
              <a:latin typeface="Calibri"/>
              <a:cs typeface="Calibri"/>
            </a:endParaRPr>
          </a:p>
        </p:txBody>
      </p:sp>
      <p:sp>
        <p:nvSpPr>
          <p:cNvPr id="32" name="object 32"/>
          <p:cNvSpPr txBox="1"/>
          <p:nvPr/>
        </p:nvSpPr>
        <p:spPr>
          <a:xfrm>
            <a:off x="9015609" y="6350964"/>
            <a:ext cx="65405" cy="230504"/>
          </a:xfrm>
          <a:prstGeom prst="rect">
            <a:avLst/>
          </a:prstGeom>
        </p:spPr>
        <p:txBody>
          <a:bodyPr vert="horz" wrap="square" lIns="0" tIns="12065" rIns="0" bIns="0" rtlCol="0">
            <a:spAutoFit/>
          </a:bodyPr>
          <a:lstStyle/>
          <a:p>
            <a:pPr>
              <a:lnSpc>
                <a:spcPct val="100000"/>
              </a:lnSpc>
              <a:spcBef>
                <a:spcPts val="95"/>
              </a:spcBef>
            </a:pPr>
            <a:r>
              <a:rPr sz="1350" i="1" spc="90" dirty="0">
                <a:latin typeface="Calibri"/>
                <a:cs typeface="Calibri"/>
              </a:rPr>
              <a:t>j</a:t>
            </a:r>
            <a:endParaRPr sz="1350">
              <a:latin typeface="Calibri"/>
              <a:cs typeface="Calibri"/>
            </a:endParaRPr>
          </a:p>
        </p:txBody>
      </p:sp>
      <p:sp>
        <p:nvSpPr>
          <p:cNvPr id="33" name="object 33"/>
          <p:cNvSpPr/>
          <p:nvPr/>
        </p:nvSpPr>
        <p:spPr>
          <a:xfrm>
            <a:off x="6179674" y="5678372"/>
            <a:ext cx="3014980" cy="946150"/>
          </a:xfrm>
          <a:custGeom>
            <a:avLst/>
            <a:gdLst/>
            <a:ahLst/>
            <a:cxnLst/>
            <a:rect l="l" t="t" r="r" b="b"/>
            <a:pathLst>
              <a:path w="3014979" h="946150">
                <a:moveTo>
                  <a:pt x="0" y="0"/>
                </a:moveTo>
                <a:lnTo>
                  <a:pt x="3014661" y="0"/>
                </a:lnTo>
                <a:lnTo>
                  <a:pt x="3014661" y="945752"/>
                </a:lnTo>
                <a:lnTo>
                  <a:pt x="0" y="945752"/>
                </a:lnTo>
                <a:lnTo>
                  <a:pt x="0" y="0"/>
                </a:lnTo>
                <a:close/>
              </a:path>
            </a:pathLst>
          </a:custGeom>
          <a:ln w="9524">
            <a:solidFill>
              <a:srgbClr val="000000"/>
            </a:solidFill>
          </a:ln>
        </p:spPr>
        <p:txBody>
          <a:bodyPr wrap="square" lIns="0" tIns="0" rIns="0" bIns="0" rtlCol="0"/>
          <a:lstStyle/>
          <a:p>
            <a:endParaRPr/>
          </a:p>
        </p:txBody>
      </p:sp>
      <p:sp>
        <p:nvSpPr>
          <p:cNvPr id="34" name="object 34"/>
          <p:cNvSpPr txBox="1"/>
          <p:nvPr/>
        </p:nvSpPr>
        <p:spPr>
          <a:xfrm>
            <a:off x="3543479" y="5047496"/>
            <a:ext cx="147320" cy="221615"/>
          </a:xfrm>
          <a:prstGeom prst="rect">
            <a:avLst/>
          </a:prstGeom>
        </p:spPr>
        <p:txBody>
          <a:bodyPr vert="horz" wrap="square" lIns="0" tIns="17145" rIns="0" bIns="0" rtlCol="0">
            <a:spAutoFit/>
          </a:bodyPr>
          <a:lstStyle/>
          <a:p>
            <a:pPr marL="12700">
              <a:lnSpc>
                <a:spcPct val="100000"/>
              </a:lnSpc>
              <a:spcBef>
                <a:spcPts val="135"/>
              </a:spcBef>
            </a:pPr>
            <a:r>
              <a:rPr sz="1250" i="1" spc="305" dirty="0">
                <a:latin typeface="Calibri"/>
                <a:cs typeface="Calibri"/>
              </a:rPr>
              <a:t>X</a:t>
            </a:r>
            <a:endParaRPr sz="1250">
              <a:latin typeface="Calibri"/>
              <a:cs typeface="Calibri"/>
            </a:endParaRPr>
          </a:p>
        </p:txBody>
      </p:sp>
      <p:sp>
        <p:nvSpPr>
          <p:cNvPr id="35" name="object 35"/>
          <p:cNvSpPr txBox="1"/>
          <p:nvPr/>
        </p:nvSpPr>
        <p:spPr>
          <a:xfrm>
            <a:off x="3229363" y="4627597"/>
            <a:ext cx="1604010" cy="615950"/>
          </a:xfrm>
          <a:prstGeom prst="rect">
            <a:avLst/>
          </a:prstGeom>
        </p:spPr>
        <p:txBody>
          <a:bodyPr vert="horz" wrap="square" lIns="0" tIns="15240" rIns="0" bIns="0" rtlCol="0">
            <a:spAutoFit/>
          </a:bodyPr>
          <a:lstStyle/>
          <a:p>
            <a:pPr marL="12700">
              <a:lnSpc>
                <a:spcPct val="100000"/>
              </a:lnSpc>
              <a:spcBef>
                <a:spcPts val="120"/>
              </a:spcBef>
              <a:tabLst>
                <a:tab pos="466725" algn="l"/>
              </a:tabLst>
            </a:pPr>
            <a:r>
              <a:rPr sz="5775" spc="-337" baseline="-3607" dirty="0">
                <a:latin typeface="Symbol"/>
                <a:cs typeface="Symbol"/>
              </a:rPr>
              <a:t></a:t>
            </a:r>
            <a:r>
              <a:rPr sz="3300" spc="-337" baseline="2525" dirty="0">
                <a:latin typeface="Symbol"/>
                <a:cs typeface="Symbol"/>
              </a:rPr>
              <a:t></a:t>
            </a:r>
            <a:r>
              <a:rPr sz="3300" spc="-337" baseline="2525" dirty="0">
                <a:latin typeface="Times New Roman"/>
                <a:cs typeface="Times New Roman"/>
              </a:rPr>
              <a:t>	</a:t>
            </a:r>
            <a:r>
              <a:rPr sz="3300" i="1" spc="60" baseline="2525" dirty="0">
                <a:latin typeface="Calibri"/>
                <a:cs typeface="Calibri"/>
              </a:rPr>
              <a:t>z </a:t>
            </a:r>
            <a:r>
              <a:rPr sz="5775" spc="-817" baseline="-3607" dirty="0">
                <a:latin typeface="Symbol"/>
                <a:cs typeface="Symbol"/>
              </a:rPr>
              <a:t></a:t>
            </a:r>
            <a:r>
              <a:rPr sz="5775" spc="-630" baseline="-3607" dirty="0">
                <a:latin typeface="Times New Roman"/>
                <a:cs typeface="Times New Roman"/>
              </a:rPr>
              <a:t> </a:t>
            </a:r>
            <a:r>
              <a:rPr sz="2400" dirty="0">
                <a:solidFill>
                  <a:srgbClr val="660066"/>
                </a:solidFill>
                <a:latin typeface="Arial"/>
                <a:cs typeface="Arial"/>
              </a:rPr>
              <a:t>gives</a:t>
            </a:r>
            <a:endParaRPr sz="2400">
              <a:latin typeface="Arial"/>
              <a:cs typeface="Arial"/>
            </a:endParaRPr>
          </a:p>
        </p:txBody>
      </p:sp>
      <p:sp>
        <p:nvSpPr>
          <p:cNvPr id="36" name="object 36"/>
          <p:cNvSpPr txBox="1"/>
          <p:nvPr/>
        </p:nvSpPr>
        <p:spPr>
          <a:xfrm>
            <a:off x="3920861" y="5097545"/>
            <a:ext cx="75565" cy="221615"/>
          </a:xfrm>
          <a:prstGeom prst="rect">
            <a:avLst/>
          </a:prstGeom>
        </p:spPr>
        <p:txBody>
          <a:bodyPr vert="horz" wrap="square" lIns="0" tIns="17145" rIns="0" bIns="0" rtlCol="0">
            <a:spAutoFit/>
          </a:bodyPr>
          <a:lstStyle/>
          <a:p>
            <a:pPr marL="12700">
              <a:lnSpc>
                <a:spcPct val="100000"/>
              </a:lnSpc>
              <a:spcBef>
                <a:spcPts val="135"/>
              </a:spcBef>
            </a:pPr>
            <a:r>
              <a:rPr sz="1250" i="1" spc="105" dirty="0">
                <a:latin typeface="Calibri"/>
                <a:cs typeface="Calibri"/>
              </a:rPr>
              <a:t>i</a:t>
            </a:r>
            <a:endParaRPr sz="1250">
              <a:latin typeface="Calibri"/>
              <a:cs typeface="Calibri"/>
            </a:endParaRPr>
          </a:p>
        </p:txBody>
      </p:sp>
      <p:sp>
        <p:nvSpPr>
          <p:cNvPr id="37" name="object 37"/>
          <p:cNvSpPr/>
          <p:nvPr/>
        </p:nvSpPr>
        <p:spPr>
          <a:xfrm>
            <a:off x="3207875" y="4763972"/>
            <a:ext cx="833755" cy="574675"/>
          </a:xfrm>
          <a:custGeom>
            <a:avLst/>
            <a:gdLst/>
            <a:ahLst/>
            <a:cxnLst/>
            <a:rect l="l" t="t" r="r" b="b"/>
            <a:pathLst>
              <a:path w="833754" h="574675">
                <a:moveTo>
                  <a:pt x="0" y="0"/>
                </a:moveTo>
                <a:lnTo>
                  <a:pt x="833437" y="0"/>
                </a:lnTo>
                <a:lnTo>
                  <a:pt x="833437" y="574674"/>
                </a:lnTo>
                <a:lnTo>
                  <a:pt x="0" y="574674"/>
                </a:lnTo>
                <a:lnTo>
                  <a:pt x="0" y="0"/>
                </a:lnTo>
                <a:close/>
              </a:path>
            </a:pathLst>
          </a:custGeom>
          <a:ln w="9524">
            <a:solidFill>
              <a:srgbClr val="000000"/>
            </a:solidFill>
          </a:ln>
        </p:spPr>
        <p:txBody>
          <a:bodyPr wrap="square" lIns="0" tIns="0" rIns="0" bIns="0" rtlCol="0"/>
          <a:lstStyle/>
          <a:p>
            <a:endParaRPr/>
          </a:p>
        </p:txBody>
      </p:sp>
      <p:sp>
        <p:nvSpPr>
          <p:cNvPr id="38" name="object 38"/>
          <p:cNvSpPr txBox="1"/>
          <p:nvPr/>
        </p:nvSpPr>
        <p:spPr>
          <a:xfrm>
            <a:off x="5060741" y="4776539"/>
            <a:ext cx="349885" cy="255904"/>
          </a:xfrm>
          <a:prstGeom prst="rect">
            <a:avLst/>
          </a:prstGeom>
        </p:spPr>
        <p:txBody>
          <a:bodyPr vert="horz" wrap="square" lIns="0" tIns="13970" rIns="0" bIns="0" rtlCol="0">
            <a:spAutoFit/>
          </a:bodyPr>
          <a:lstStyle/>
          <a:p>
            <a:pPr marL="12700">
              <a:lnSpc>
                <a:spcPct val="100000"/>
              </a:lnSpc>
              <a:spcBef>
                <a:spcPts val="110"/>
              </a:spcBef>
            </a:pPr>
            <a:r>
              <a:rPr sz="1500" u="sng" spc="125" dirty="0">
                <a:uFill>
                  <a:solidFill>
                    <a:srgbClr val="000000"/>
                  </a:solidFill>
                </a:uFill>
                <a:latin typeface="Times New Roman"/>
                <a:cs typeface="Times New Roman"/>
              </a:rPr>
              <a:t> </a:t>
            </a:r>
            <a:r>
              <a:rPr sz="1500" i="1" u="sng" dirty="0">
                <a:uFill>
                  <a:solidFill>
                    <a:srgbClr val="000000"/>
                  </a:solidFill>
                </a:uFill>
                <a:latin typeface="Calibri"/>
                <a:cs typeface="Calibri"/>
              </a:rPr>
              <a:t>∂z</a:t>
            </a:r>
            <a:r>
              <a:rPr sz="1500" i="1" u="sng" spc="-40" dirty="0">
                <a:uFill>
                  <a:solidFill>
                    <a:srgbClr val="000000"/>
                  </a:solidFill>
                </a:uFill>
                <a:latin typeface="Calibri"/>
                <a:cs typeface="Calibri"/>
              </a:rPr>
              <a:t> </a:t>
            </a:r>
            <a:endParaRPr sz="1500">
              <a:latin typeface="Calibri"/>
              <a:cs typeface="Calibri"/>
            </a:endParaRPr>
          </a:p>
        </p:txBody>
      </p:sp>
      <p:sp>
        <p:nvSpPr>
          <p:cNvPr id="39" name="object 39"/>
          <p:cNvSpPr txBox="1"/>
          <p:nvPr/>
        </p:nvSpPr>
        <p:spPr>
          <a:xfrm>
            <a:off x="5042342" y="5048102"/>
            <a:ext cx="360680" cy="255904"/>
          </a:xfrm>
          <a:prstGeom prst="rect">
            <a:avLst/>
          </a:prstGeom>
        </p:spPr>
        <p:txBody>
          <a:bodyPr vert="horz" wrap="square" lIns="0" tIns="13970" rIns="0" bIns="0" rtlCol="0">
            <a:spAutoFit/>
          </a:bodyPr>
          <a:lstStyle/>
          <a:p>
            <a:pPr marL="38100">
              <a:lnSpc>
                <a:spcPct val="100000"/>
              </a:lnSpc>
              <a:spcBef>
                <a:spcPts val="110"/>
              </a:spcBef>
            </a:pPr>
            <a:r>
              <a:rPr sz="1500" i="1" spc="150" dirty="0">
                <a:latin typeface="Calibri"/>
                <a:cs typeface="Calibri"/>
              </a:rPr>
              <a:t>∂X</a:t>
            </a:r>
            <a:r>
              <a:rPr sz="1275" i="1" spc="225" baseline="-35947" dirty="0">
                <a:latin typeface="Calibri"/>
                <a:cs typeface="Calibri"/>
              </a:rPr>
              <a:t>i</a:t>
            </a:r>
            <a:endParaRPr sz="1275" baseline="-35947">
              <a:latin typeface="Calibri"/>
              <a:cs typeface="Calibri"/>
            </a:endParaRPr>
          </a:p>
        </p:txBody>
      </p:sp>
      <p:sp>
        <p:nvSpPr>
          <p:cNvPr id="41" name="object 41"/>
          <p:cNvSpPr txBox="1"/>
          <p:nvPr/>
        </p:nvSpPr>
        <p:spPr>
          <a:xfrm>
            <a:off x="852978" y="2262915"/>
            <a:ext cx="8102600" cy="1556385"/>
          </a:xfrm>
          <a:prstGeom prst="rect">
            <a:avLst/>
          </a:prstGeom>
        </p:spPr>
        <p:txBody>
          <a:bodyPr vert="horz" wrap="square" lIns="0" tIns="108585" rIns="0" bIns="0" rtlCol="0">
            <a:spAutoFit/>
          </a:bodyPr>
          <a:lstStyle/>
          <a:p>
            <a:pPr marL="355600" indent="-342900">
              <a:lnSpc>
                <a:spcPct val="100000"/>
              </a:lnSpc>
              <a:spcBef>
                <a:spcPts val="855"/>
              </a:spcBef>
              <a:buChar char="•"/>
              <a:tabLst>
                <a:tab pos="354965" algn="l"/>
                <a:tab pos="355600" algn="l"/>
                <a:tab pos="3313429" algn="l"/>
              </a:tabLst>
            </a:pPr>
            <a:r>
              <a:rPr sz="3200" spc="-5" dirty="0">
                <a:solidFill>
                  <a:srgbClr val="3333CC"/>
                </a:solidFill>
                <a:latin typeface="Arial"/>
                <a:cs typeface="Arial"/>
              </a:rPr>
              <a:t>For</a:t>
            </a:r>
            <a:r>
              <a:rPr sz="3200" spc="5" dirty="0">
                <a:solidFill>
                  <a:srgbClr val="3333CC"/>
                </a:solidFill>
                <a:latin typeface="Arial"/>
                <a:cs typeface="Arial"/>
              </a:rPr>
              <a:t> </a:t>
            </a:r>
            <a:r>
              <a:rPr sz="3200" dirty="0">
                <a:solidFill>
                  <a:srgbClr val="3333CC"/>
                </a:solidFill>
                <a:latin typeface="Arial"/>
                <a:cs typeface="Arial"/>
              </a:rPr>
              <a:t>3-D</a:t>
            </a:r>
            <a:r>
              <a:rPr sz="3200" spc="10" dirty="0">
                <a:solidFill>
                  <a:srgbClr val="3333CC"/>
                </a:solidFill>
                <a:latin typeface="Arial"/>
                <a:cs typeface="Arial"/>
              </a:rPr>
              <a:t> </a:t>
            </a:r>
            <a:r>
              <a:rPr sz="3200" spc="-5" dirty="0">
                <a:solidFill>
                  <a:srgbClr val="3333CC"/>
                </a:solidFill>
                <a:latin typeface="Arial"/>
                <a:cs typeface="Arial"/>
              </a:rPr>
              <a:t>tensor,	</a:t>
            </a:r>
            <a:r>
              <a:rPr sz="3200" spc="570" dirty="0">
                <a:latin typeface="Cambria"/>
                <a:cs typeface="Cambria"/>
              </a:rPr>
              <a:t>X </a:t>
            </a:r>
            <a:r>
              <a:rPr sz="3200" dirty="0">
                <a:solidFill>
                  <a:srgbClr val="3333CC"/>
                </a:solidFill>
                <a:latin typeface="Arial"/>
                <a:cs typeface="Arial"/>
              </a:rPr>
              <a:t>has </a:t>
            </a:r>
            <a:r>
              <a:rPr sz="3200" spc="-5" dirty="0">
                <a:solidFill>
                  <a:srgbClr val="3333CC"/>
                </a:solidFill>
                <a:latin typeface="Arial"/>
                <a:cs typeface="Arial"/>
              </a:rPr>
              <a:t>three</a:t>
            </a:r>
            <a:r>
              <a:rPr sz="3200" spc="-409" dirty="0">
                <a:solidFill>
                  <a:srgbClr val="3333CC"/>
                </a:solidFill>
                <a:latin typeface="Arial"/>
                <a:cs typeface="Arial"/>
              </a:rPr>
              <a:t> </a:t>
            </a:r>
            <a:r>
              <a:rPr sz="3200" spc="-5" dirty="0">
                <a:solidFill>
                  <a:srgbClr val="3333CC"/>
                </a:solidFill>
                <a:latin typeface="Arial"/>
                <a:cs typeface="Arial"/>
              </a:rPr>
              <a:t>coordinates</a:t>
            </a:r>
            <a:endParaRPr sz="3200" dirty="0">
              <a:latin typeface="Arial"/>
              <a:cs typeface="Arial"/>
            </a:endParaRPr>
          </a:p>
          <a:p>
            <a:pPr marL="456565" algn="ctr">
              <a:lnSpc>
                <a:spcPct val="100000"/>
              </a:lnSpc>
              <a:spcBef>
                <a:spcPts val="665"/>
              </a:spcBef>
              <a:tabLst>
                <a:tab pos="7962265" algn="l"/>
              </a:tabLst>
            </a:pPr>
            <a:r>
              <a:rPr sz="2800" dirty="0">
                <a:solidFill>
                  <a:srgbClr val="336600"/>
                </a:solidFill>
                <a:latin typeface="Arial"/>
                <a:cs typeface="Arial"/>
              </a:rPr>
              <a:t>–</a:t>
            </a:r>
            <a:r>
              <a:rPr sz="2800" spc="-90" dirty="0">
                <a:solidFill>
                  <a:srgbClr val="336600"/>
                </a:solidFill>
                <a:latin typeface="Arial"/>
                <a:cs typeface="Arial"/>
              </a:rPr>
              <a:t> </a:t>
            </a:r>
            <a:r>
              <a:rPr sz="2800" spc="-5" dirty="0">
                <a:solidFill>
                  <a:srgbClr val="336600"/>
                </a:solidFill>
                <a:latin typeface="Arial"/>
                <a:cs typeface="Arial"/>
              </a:rPr>
              <a:t>W</a:t>
            </a:r>
            <a:r>
              <a:rPr sz="2800" dirty="0">
                <a:solidFill>
                  <a:srgbClr val="336600"/>
                </a:solidFill>
                <a:latin typeface="Arial"/>
                <a:cs typeface="Arial"/>
              </a:rPr>
              <a:t>e can abs</a:t>
            </a:r>
            <a:r>
              <a:rPr sz="2800" spc="-5" dirty="0">
                <a:solidFill>
                  <a:srgbClr val="336600"/>
                </a:solidFill>
                <a:latin typeface="Arial"/>
                <a:cs typeface="Arial"/>
              </a:rPr>
              <a:t>t</a:t>
            </a:r>
            <a:r>
              <a:rPr sz="2800" dirty="0">
                <a:solidFill>
                  <a:srgbClr val="336600"/>
                </a:solidFill>
                <a:latin typeface="Arial"/>
                <a:cs typeface="Arial"/>
              </a:rPr>
              <a:t>ract</a:t>
            </a:r>
            <a:r>
              <a:rPr sz="2800" spc="-5" dirty="0">
                <a:solidFill>
                  <a:srgbClr val="336600"/>
                </a:solidFill>
                <a:latin typeface="Arial"/>
                <a:cs typeface="Arial"/>
              </a:rPr>
              <a:t> t</a:t>
            </a:r>
            <a:r>
              <a:rPr sz="2800" dirty="0">
                <a:solidFill>
                  <a:srgbClr val="336600"/>
                </a:solidFill>
                <a:latin typeface="Arial"/>
                <a:cs typeface="Arial"/>
              </a:rPr>
              <a:t>his</a:t>
            </a:r>
            <a:r>
              <a:rPr sz="2800" spc="-5" dirty="0">
                <a:solidFill>
                  <a:srgbClr val="336600"/>
                </a:solidFill>
                <a:latin typeface="Arial"/>
                <a:cs typeface="Arial"/>
              </a:rPr>
              <a:t> </a:t>
            </a:r>
            <a:r>
              <a:rPr sz="2800" dirty="0">
                <a:solidFill>
                  <a:srgbClr val="336600"/>
                </a:solidFill>
                <a:latin typeface="Arial"/>
                <a:cs typeface="Arial"/>
              </a:rPr>
              <a:t>away</a:t>
            </a:r>
            <a:r>
              <a:rPr sz="2800" spc="-5" dirty="0">
                <a:solidFill>
                  <a:srgbClr val="336600"/>
                </a:solidFill>
                <a:latin typeface="Arial"/>
                <a:cs typeface="Arial"/>
              </a:rPr>
              <a:t> </a:t>
            </a:r>
            <a:r>
              <a:rPr sz="2800" dirty="0">
                <a:solidFill>
                  <a:srgbClr val="336600"/>
                </a:solidFill>
                <a:latin typeface="Arial"/>
                <a:cs typeface="Arial"/>
              </a:rPr>
              <a:t>by</a:t>
            </a:r>
            <a:r>
              <a:rPr sz="2800" spc="-5" dirty="0">
                <a:solidFill>
                  <a:srgbClr val="336600"/>
                </a:solidFill>
                <a:latin typeface="Arial"/>
                <a:cs typeface="Arial"/>
              </a:rPr>
              <a:t> </a:t>
            </a:r>
            <a:r>
              <a:rPr sz="2800" dirty="0">
                <a:solidFill>
                  <a:srgbClr val="336600"/>
                </a:solidFill>
                <a:latin typeface="Arial"/>
                <a:cs typeface="Arial"/>
              </a:rPr>
              <a:t>using a single	</a:t>
            </a:r>
            <a:endParaRPr sz="2700" baseline="1543" dirty="0">
              <a:latin typeface="Times New Roman"/>
              <a:cs typeface="Times New Roman"/>
            </a:endParaRPr>
          </a:p>
          <a:p>
            <a:pPr marL="472440" algn="ctr">
              <a:lnSpc>
                <a:spcPct val="100000"/>
              </a:lnSpc>
              <a:spcBef>
                <a:spcPts val="70"/>
              </a:spcBef>
            </a:pPr>
            <a:r>
              <a:rPr sz="2800" dirty="0">
                <a:solidFill>
                  <a:srgbClr val="336600"/>
                </a:solidFill>
                <a:latin typeface="Arial"/>
                <a:cs typeface="Arial"/>
              </a:rPr>
              <a:t>variable </a:t>
            </a:r>
            <a:r>
              <a:rPr sz="2800" i="1" dirty="0">
                <a:latin typeface="Times New Roman"/>
                <a:cs typeface="Times New Roman"/>
              </a:rPr>
              <a:t>i </a:t>
            </a:r>
            <a:r>
              <a:rPr sz="2800" spc="-5" dirty="0">
                <a:solidFill>
                  <a:srgbClr val="336600"/>
                </a:solidFill>
                <a:latin typeface="Arial"/>
                <a:cs typeface="Arial"/>
              </a:rPr>
              <a:t>to </a:t>
            </a:r>
            <a:r>
              <a:rPr sz="2800" dirty="0">
                <a:solidFill>
                  <a:srgbClr val="336600"/>
                </a:solidFill>
                <a:latin typeface="Arial"/>
                <a:cs typeface="Arial"/>
              </a:rPr>
              <a:t>represent </a:t>
            </a:r>
            <a:r>
              <a:rPr sz="2800" spc="-5" dirty="0">
                <a:solidFill>
                  <a:srgbClr val="336600"/>
                </a:solidFill>
                <a:latin typeface="Arial"/>
                <a:cs typeface="Arial"/>
              </a:rPr>
              <a:t>complete tuple </a:t>
            </a:r>
            <a:r>
              <a:rPr sz="2800" dirty="0">
                <a:solidFill>
                  <a:srgbClr val="336600"/>
                </a:solidFill>
                <a:latin typeface="Arial"/>
                <a:cs typeface="Arial"/>
              </a:rPr>
              <a:t>of</a:t>
            </a:r>
            <a:r>
              <a:rPr sz="2800" spc="45" dirty="0">
                <a:solidFill>
                  <a:srgbClr val="336600"/>
                </a:solidFill>
                <a:latin typeface="Arial"/>
                <a:cs typeface="Arial"/>
              </a:rPr>
              <a:t> </a:t>
            </a:r>
            <a:r>
              <a:rPr sz="2800" dirty="0">
                <a:solidFill>
                  <a:srgbClr val="336600"/>
                </a:solidFill>
                <a:latin typeface="Arial"/>
                <a:cs typeface="Arial"/>
              </a:rPr>
              <a:t>indic</a:t>
            </a:r>
            <a:r>
              <a:rPr lang="en-US" sz="2800" dirty="0">
                <a:solidFill>
                  <a:srgbClr val="336600"/>
                </a:solidFill>
                <a:latin typeface="Arial"/>
                <a:cs typeface="Arial"/>
              </a:rPr>
              <a:t>es</a:t>
            </a:r>
            <a:endParaRPr sz="2800" dirty="0">
              <a:latin typeface="Arial"/>
              <a:cs typeface="Arial"/>
            </a:endParaRPr>
          </a:p>
        </p:txBody>
      </p:sp>
      <p:pic>
        <p:nvPicPr>
          <p:cNvPr id="3" name="Picture 2">
            <a:extLst>
              <a:ext uri="{FF2B5EF4-FFF2-40B4-BE49-F238E27FC236}">
                <a16:creationId xmlns:a16="http://schemas.microsoft.com/office/drawing/2014/main" id="{454629FA-1DBF-B348-B580-A141EB4F1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96" y="1338580"/>
            <a:ext cx="1273112" cy="3897511"/>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255905" y="2569095"/>
            <a:ext cx="7574280" cy="1356360"/>
          </a:xfrm>
          <a:prstGeom prst="rect">
            <a:avLst/>
          </a:prstGeom>
        </p:spPr>
        <p:txBody>
          <a:bodyPr vert="horz" wrap="square" lIns="0" tIns="43180" rIns="0" bIns="0" rtlCol="0">
            <a:spAutoFit/>
          </a:bodyPr>
          <a:lstStyle/>
          <a:p>
            <a:pPr marL="1021715" marR="5080" indent="-1009650">
              <a:lnSpc>
                <a:spcPts val="5200"/>
              </a:lnSpc>
              <a:spcBef>
                <a:spcPts val="340"/>
              </a:spcBef>
              <a:tabLst>
                <a:tab pos="2108835" algn="l"/>
                <a:tab pos="2729865" algn="l"/>
                <a:tab pos="5292725" algn="l"/>
                <a:tab pos="6224905" algn="l"/>
              </a:tabLst>
            </a:pPr>
            <a:r>
              <a:rPr dirty="0"/>
              <a:t>Recursively</a:t>
            </a:r>
            <a:r>
              <a:rPr spc="-5" dirty="0"/>
              <a:t> </a:t>
            </a:r>
            <a:r>
              <a:rPr dirty="0"/>
              <a:t>applying	</a:t>
            </a:r>
            <a:r>
              <a:rPr spc="-5" dirty="0"/>
              <a:t>t</a:t>
            </a:r>
            <a:r>
              <a:rPr dirty="0"/>
              <a:t>he	chain  rule	</a:t>
            </a:r>
            <a:r>
              <a:rPr spc="-5" dirty="0"/>
              <a:t>to	obtain</a:t>
            </a:r>
            <a:r>
              <a:rPr spc="-20" dirty="0"/>
              <a:t> </a:t>
            </a:r>
            <a:r>
              <a:rPr dirty="0"/>
              <a:t>backprop</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777241" y="1752600"/>
            <a:ext cx="9144000" cy="1143000"/>
          </a:xfrm>
          <a:custGeom>
            <a:avLst/>
            <a:gdLst/>
            <a:ahLst/>
            <a:cxnLst/>
            <a:rect l="l" t="t" r="r" b="b"/>
            <a:pathLst>
              <a:path w="9144000" h="1143000">
                <a:moveTo>
                  <a:pt x="0" y="1142999"/>
                </a:moveTo>
                <a:lnTo>
                  <a:pt x="9143998" y="1142999"/>
                </a:lnTo>
                <a:lnTo>
                  <a:pt x="9143998" y="0"/>
                </a:lnTo>
                <a:lnTo>
                  <a:pt x="0" y="0"/>
                </a:lnTo>
                <a:lnTo>
                  <a:pt x="0" y="1142999"/>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777241" y="527202"/>
            <a:ext cx="8900332" cy="689932"/>
          </a:xfrm>
          <a:prstGeom prst="rect">
            <a:avLst/>
          </a:prstGeom>
        </p:spPr>
        <p:txBody>
          <a:bodyPr vert="horz" wrap="square" lIns="0" tIns="12700" rIns="0" bIns="0" rtlCol="0">
            <a:spAutoFit/>
          </a:bodyPr>
          <a:lstStyle/>
          <a:p>
            <a:pPr marL="12700">
              <a:lnSpc>
                <a:spcPct val="100000"/>
              </a:lnSpc>
              <a:spcBef>
                <a:spcPts val="100"/>
              </a:spcBef>
              <a:tabLst>
                <a:tab pos="7342505" algn="l"/>
              </a:tabLst>
            </a:pPr>
            <a:r>
              <a:rPr dirty="0"/>
              <a:t>Backprop</a:t>
            </a:r>
            <a:r>
              <a:rPr spc="-5" dirty="0"/>
              <a:t> </a:t>
            </a:r>
            <a:r>
              <a:rPr lang="en-US" spc="-5" dirty="0"/>
              <a:t>as </a:t>
            </a:r>
            <a:r>
              <a:rPr dirty="0"/>
              <a:t>Recursive Chain</a:t>
            </a:r>
            <a:r>
              <a:rPr lang="en-US" dirty="0"/>
              <a:t> Rule</a:t>
            </a:r>
            <a:endParaRPr dirty="0"/>
          </a:p>
        </p:txBody>
      </p:sp>
      <p:sp>
        <p:nvSpPr>
          <p:cNvPr id="5" name="object 5"/>
          <p:cNvSpPr txBox="1"/>
          <p:nvPr/>
        </p:nvSpPr>
        <p:spPr>
          <a:xfrm>
            <a:off x="747568" y="1759945"/>
            <a:ext cx="8930005" cy="5046959"/>
          </a:xfrm>
          <a:prstGeom prst="rect">
            <a:avLst/>
          </a:prstGeom>
        </p:spPr>
        <p:txBody>
          <a:bodyPr vert="horz" wrap="square" lIns="0" tIns="33020" rIns="0" bIns="0" rtlCol="0">
            <a:spAutoFit/>
          </a:bodyPr>
          <a:lstStyle/>
          <a:p>
            <a:pPr marL="355600" marR="546100" indent="-342900">
              <a:lnSpc>
                <a:spcPts val="3800"/>
              </a:lnSpc>
              <a:spcBef>
                <a:spcPts val="260"/>
              </a:spcBef>
              <a:buChar char="•"/>
              <a:tabLst>
                <a:tab pos="354965" algn="l"/>
                <a:tab pos="355600" algn="l"/>
              </a:tabLst>
            </a:pPr>
            <a:r>
              <a:rPr sz="3200" dirty="0">
                <a:solidFill>
                  <a:srgbClr val="3333CC"/>
                </a:solidFill>
                <a:latin typeface="Arial"/>
                <a:cs typeface="Arial"/>
              </a:rPr>
              <a:t>Backprop is </a:t>
            </a:r>
            <a:r>
              <a:rPr sz="3200" spc="-5" dirty="0">
                <a:solidFill>
                  <a:srgbClr val="3333CC"/>
                </a:solidFill>
                <a:latin typeface="Arial"/>
                <a:cs typeface="Arial"/>
              </a:rPr>
              <a:t>obtained </a:t>
            </a:r>
            <a:r>
              <a:rPr sz="3200" dirty="0">
                <a:solidFill>
                  <a:srgbClr val="3333CC"/>
                </a:solidFill>
                <a:latin typeface="Arial"/>
                <a:cs typeface="Arial"/>
              </a:rPr>
              <a:t>by recursively</a:t>
            </a:r>
            <a:r>
              <a:rPr sz="3200" spc="-80" dirty="0">
                <a:solidFill>
                  <a:srgbClr val="3333CC"/>
                </a:solidFill>
                <a:latin typeface="Arial"/>
                <a:cs typeface="Arial"/>
              </a:rPr>
              <a:t> </a:t>
            </a:r>
            <a:r>
              <a:rPr sz="3200" dirty="0">
                <a:solidFill>
                  <a:srgbClr val="3333CC"/>
                </a:solidFill>
                <a:latin typeface="Arial"/>
                <a:cs typeface="Arial"/>
              </a:rPr>
              <a:t>applying  </a:t>
            </a:r>
            <a:r>
              <a:rPr sz="3200" spc="-5" dirty="0">
                <a:solidFill>
                  <a:srgbClr val="3333CC"/>
                </a:solidFill>
                <a:latin typeface="Arial"/>
                <a:cs typeface="Arial"/>
              </a:rPr>
              <a:t>the </a:t>
            </a:r>
            <a:r>
              <a:rPr sz="3200" dirty="0">
                <a:solidFill>
                  <a:srgbClr val="3333CC"/>
                </a:solidFill>
                <a:latin typeface="Arial"/>
                <a:cs typeface="Arial"/>
              </a:rPr>
              <a:t>chain rule</a:t>
            </a:r>
            <a:endParaRPr sz="3200" dirty="0">
              <a:latin typeface="Arial"/>
              <a:cs typeface="Arial"/>
            </a:endParaRPr>
          </a:p>
          <a:p>
            <a:pPr marL="355600" marR="5080" indent="-342900">
              <a:lnSpc>
                <a:spcPct val="100699"/>
              </a:lnSpc>
              <a:spcBef>
                <a:spcPts val="580"/>
              </a:spcBef>
              <a:buChar char="•"/>
              <a:tabLst>
                <a:tab pos="354965" algn="l"/>
                <a:tab pos="355600" algn="l"/>
              </a:tabLst>
            </a:pPr>
            <a:r>
              <a:rPr sz="3200" dirty="0">
                <a:solidFill>
                  <a:srgbClr val="3333CC"/>
                </a:solidFill>
                <a:latin typeface="Arial"/>
                <a:cs typeface="Arial"/>
              </a:rPr>
              <a:t>Using chain rule it is </a:t>
            </a:r>
            <a:r>
              <a:rPr sz="3200" spc="-5" dirty="0">
                <a:solidFill>
                  <a:srgbClr val="3333CC"/>
                </a:solidFill>
                <a:latin typeface="Arial"/>
                <a:cs typeface="Arial"/>
              </a:rPr>
              <a:t>straightforward to write  </a:t>
            </a:r>
            <a:r>
              <a:rPr sz="3200" dirty="0">
                <a:solidFill>
                  <a:srgbClr val="3333CC"/>
                </a:solidFill>
                <a:latin typeface="Arial"/>
                <a:cs typeface="Arial"/>
              </a:rPr>
              <a:t>expression </a:t>
            </a:r>
            <a:r>
              <a:rPr sz="3200" spc="-5" dirty="0">
                <a:solidFill>
                  <a:srgbClr val="3333CC"/>
                </a:solidFill>
                <a:latin typeface="Arial"/>
                <a:cs typeface="Arial"/>
              </a:rPr>
              <a:t>for </a:t>
            </a:r>
            <a:r>
              <a:rPr sz="3200" dirty="0">
                <a:solidFill>
                  <a:srgbClr val="3333CC"/>
                </a:solidFill>
                <a:latin typeface="Arial"/>
                <a:cs typeface="Arial"/>
              </a:rPr>
              <a:t>gradient of a scalar wrt any</a:t>
            </a:r>
            <a:r>
              <a:rPr sz="3200" spc="-114" dirty="0">
                <a:solidFill>
                  <a:srgbClr val="3333CC"/>
                </a:solidFill>
                <a:latin typeface="Arial"/>
                <a:cs typeface="Arial"/>
              </a:rPr>
              <a:t> </a:t>
            </a:r>
            <a:r>
              <a:rPr sz="3200" dirty="0">
                <a:solidFill>
                  <a:srgbClr val="3333CC"/>
                </a:solidFill>
                <a:latin typeface="Arial"/>
                <a:cs typeface="Arial"/>
              </a:rPr>
              <a:t>node  in graph </a:t>
            </a:r>
            <a:r>
              <a:rPr sz="3200" spc="-5" dirty="0">
                <a:solidFill>
                  <a:srgbClr val="3333CC"/>
                </a:solidFill>
                <a:latin typeface="Arial"/>
                <a:cs typeface="Arial"/>
              </a:rPr>
              <a:t>for </a:t>
            </a:r>
            <a:r>
              <a:rPr sz="3200" dirty="0">
                <a:solidFill>
                  <a:srgbClr val="3333CC"/>
                </a:solidFill>
                <a:latin typeface="Arial"/>
                <a:cs typeface="Arial"/>
              </a:rPr>
              <a:t>producing </a:t>
            </a:r>
            <a:r>
              <a:rPr sz="3200" spc="-5" dirty="0">
                <a:solidFill>
                  <a:srgbClr val="3333CC"/>
                </a:solidFill>
                <a:latin typeface="Arial"/>
                <a:cs typeface="Arial"/>
              </a:rPr>
              <a:t>that</a:t>
            </a:r>
            <a:r>
              <a:rPr sz="3200" spc="-20" dirty="0">
                <a:solidFill>
                  <a:srgbClr val="3333CC"/>
                </a:solidFill>
                <a:latin typeface="Arial"/>
                <a:cs typeface="Arial"/>
              </a:rPr>
              <a:t> </a:t>
            </a:r>
            <a:r>
              <a:rPr sz="3200" dirty="0">
                <a:solidFill>
                  <a:srgbClr val="3333CC"/>
                </a:solidFill>
                <a:latin typeface="Arial"/>
                <a:cs typeface="Arial"/>
              </a:rPr>
              <a:t>scalar</a:t>
            </a:r>
            <a:endParaRPr sz="3200" dirty="0">
              <a:latin typeface="Arial"/>
              <a:cs typeface="Arial"/>
            </a:endParaRPr>
          </a:p>
          <a:p>
            <a:pPr marL="355600" marR="1110615" indent="-342900">
              <a:lnSpc>
                <a:spcPct val="100000"/>
              </a:lnSpc>
              <a:spcBef>
                <a:spcPts val="730"/>
              </a:spcBef>
              <a:buChar char="•"/>
              <a:tabLst>
                <a:tab pos="354965" algn="l"/>
                <a:tab pos="355600" algn="l"/>
              </a:tabLst>
            </a:pPr>
            <a:r>
              <a:rPr sz="3200" dirty="0">
                <a:solidFill>
                  <a:srgbClr val="3333CC"/>
                </a:solidFill>
                <a:latin typeface="Arial"/>
                <a:cs typeface="Arial"/>
              </a:rPr>
              <a:t>However, </a:t>
            </a:r>
            <a:r>
              <a:rPr sz="3200" spc="-5" dirty="0">
                <a:solidFill>
                  <a:srgbClr val="3333CC"/>
                </a:solidFill>
                <a:latin typeface="Arial"/>
                <a:cs typeface="Arial"/>
              </a:rPr>
              <a:t>evaluating that </a:t>
            </a:r>
            <a:r>
              <a:rPr sz="3200" dirty="0">
                <a:solidFill>
                  <a:srgbClr val="3333CC"/>
                </a:solidFill>
                <a:latin typeface="Arial"/>
                <a:cs typeface="Arial"/>
              </a:rPr>
              <a:t>expression on</a:t>
            </a:r>
            <a:r>
              <a:rPr sz="3200" spc="-40" dirty="0">
                <a:solidFill>
                  <a:srgbClr val="3333CC"/>
                </a:solidFill>
                <a:latin typeface="Arial"/>
                <a:cs typeface="Arial"/>
              </a:rPr>
              <a:t> </a:t>
            </a:r>
            <a:r>
              <a:rPr sz="3200" dirty="0">
                <a:solidFill>
                  <a:srgbClr val="3333CC"/>
                </a:solidFill>
                <a:latin typeface="Arial"/>
                <a:cs typeface="Arial"/>
              </a:rPr>
              <a:t>a  </a:t>
            </a:r>
            <a:r>
              <a:rPr sz="3200" spc="-5" dirty="0">
                <a:solidFill>
                  <a:srgbClr val="3333CC"/>
                </a:solidFill>
                <a:latin typeface="Arial"/>
                <a:cs typeface="Arial"/>
              </a:rPr>
              <a:t>computer </a:t>
            </a:r>
            <a:r>
              <a:rPr sz="3200" dirty="0">
                <a:solidFill>
                  <a:srgbClr val="3333CC"/>
                </a:solidFill>
                <a:latin typeface="Arial"/>
                <a:cs typeface="Arial"/>
              </a:rPr>
              <a:t>has some </a:t>
            </a:r>
            <a:r>
              <a:rPr sz="3200" spc="-5" dirty="0">
                <a:solidFill>
                  <a:srgbClr val="3333CC"/>
                </a:solidFill>
                <a:latin typeface="Arial"/>
                <a:cs typeface="Arial"/>
              </a:rPr>
              <a:t>extra</a:t>
            </a:r>
            <a:r>
              <a:rPr sz="3200" spc="10" dirty="0">
                <a:solidFill>
                  <a:srgbClr val="3333CC"/>
                </a:solidFill>
                <a:latin typeface="Arial"/>
                <a:cs typeface="Arial"/>
              </a:rPr>
              <a:t> </a:t>
            </a:r>
            <a:r>
              <a:rPr sz="3200" spc="-5" dirty="0">
                <a:solidFill>
                  <a:srgbClr val="3333CC"/>
                </a:solidFill>
                <a:latin typeface="Arial"/>
                <a:cs typeface="Arial"/>
              </a:rPr>
              <a:t>considerations</a:t>
            </a:r>
            <a:endParaRPr sz="3200" dirty="0">
              <a:latin typeface="Arial"/>
              <a:cs typeface="Arial"/>
            </a:endParaRPr>
          </a:p>
          <a:p>
            <a:pPr marL="748665" marR="1129665" lvl="1" indent="-279400">
              <a:lnSpc>
                <a:spcPts val="3329"/>
              </a:lnSpc>
              <a:spcBef>
                <a:spcPts val="860"/>
              </a:spcBef>
              <a:buChar char="–"/>
              <a:tabLst>
                <a:tab pos="755650" algn="l"/>
              </a:tabLst>
            </a:pPr>
            <a:r>
              <a:rPr sz="2800" spc="-5" dirty="0">
                <a:solidFill>
                  <a:srgbClr val="336600"/>
                </a:solidFill>
                <a:latin typeface="Arial"/>
                <a:cs typeface="Arial"/>
              </a:rPr>
              <a:t>E.g., </a:t>
            </a:r>
            <a:r>
              <a:rPr sz="2800" dirty="0">
                <a:solidFill>
                  <a:srgbClr val="336600"/>
                </a:solidFill>
                <a:latin typeface="Arial"/>
                <a:cs typeface="Arial"/>
              </a:rPr>
              <a:t>many subexpressions may be</a:t>
            </a:r>
            <a:r>
              <a:rPr sz="2800" spc="-60" dirty="0">
                <a:solidFill>
                  <a:srgbClr val="336600"/>
                </a:solidFill>
                <a:latin typeface="Arial"/>
                <a:cs typeface="Arial"/>
              </a:rPr>
              <a:t> </a:t>
            </a:r>
            <a:r>
              <a:rPr sz="2800" spc="-5" dirty="0">
                <a:solidFill>
                  <a:srgbClr val="336600"/>
                </a:solidFill>
                <a:latin typeface="Arial"/>
                <a:cs typeface="Arial"/>
              </a:rPr>
              <a:t>repeated  </a:t>
            </a:r>
            <a:r>
              <a:rPr sz="2800" dirty="0">
                <a:solidFill>
                  <a:srgbClr val="336600"/>
                </a:solidFill>
                <a:latin typeface="Arial"/>
                <a:cs typeface="Arial"/>
              </a:rPr>
              <a:t>several </a:t>
            </a:r>
            <a:r>
              <a:rPr sz="2800" spc="-5" dirty="0">
                <a:solidFill>
                  <a:srgbClr val="336600"/>
                </a:solidFill>
                <a:latin typeface="Arial"/>
                <a:cs typeface="Arial"/>
              </a:rPr>
              <a:t>times within </a:t>
            </a:r>
            <a:r>
              <a:rPr sz="2800" dirty="0">
                <a:solidFill>
                  <a:srgbClr val="336600"/>
                </a:solidFill>
                <a:latin typeface="Arial"/>
                <a:cs typeface="Arial"/>
              </a:rPr>
              <a:t>overall</a:t>
            </a:r>
            <a:r>
              <a:rPr sz="2800" spc="-15" dirty="0">
                <a:solidFill>
                  <a:srgbClr val="336600"/>
                </a:solidFill>
                <a:latin typeface="Arial"/>
                <a:cs typeface="Arial"/>
              </a:rPr>
              <a:t> </a:t>
            </a:r>
            <a:r>
              <a:rPr sz="2800" dirty="0">
                <a:solidFill>
                  <a:srgbClr val="336600"/>
                </a:solidFill>
                <a:latin typeface="Arial"/>
                <a:cs typeface="Arial"/>
              </a:rPr>
              <a:t>expression</a:t>
            </a:r>
            <a:endParaRPr sz="2800" dirty="0">
              <a:latin typeface="Arial"/>
              <a:cs typeface="Arial"/>
            </a:endParaRPr>
          </a:p>
          <a:p>
            <a:pPr marL="1155700" lvl="2" indent="-229235">
              <a:lnSpc>
                <a:spcPct val="100000"/>
              </a:lnSpc>
              <a:spcBef>
                <a:spcPts val="505"/>
              </a:spcBef>
              <a:buChar char="•"/>
              <a:tabLst>
                <a:tab pos="1155700" algn="l"/>
              </a:tabLst>
            </a:pPr>
            <a:r>
              <a:rPr sz="2400" spc="-5" dirty="0">
                <a:solidFill>
                  <a:srgbClr val="660066"/>
                </a:solidFill>
                <a:latin typeface="Arial"/>
                <a:cs typeface="Arial"/>
              </a:rPr>
              <a:t>Whether to store </a:t>
            </a:r>
            <a:r>
              <a:rPr sz="2400" dirty="0">
                <a:solidFill>
                  <a:srgbClr val="660066"/>
                </a:solidFill>
                <a:latin typeface="Arial"/>
                <a:cs typeface="Arial"/>
              </a:rPr>
              <a:t>subexpressions or </a:t>
            </a:r>
            <a:r>
              <a:rPr sz="2400" spc="-5" dirty="0">
                <a:solidFill>
                  <a:srgbClr val="660066"/>
                </a:solidFill>
                <a:latin typeface="Arial"/>
                <a:cs typeface="Arial"/>
              </a:rPr>
              <a:t>recompute</a:t>
            </a:r>
            <a:r>
              <a:rPr sz="2400" dirty="0">
                <a:solidFill>
                  <a:srgbClr val="660066"/>
                </a:solidFill>
                <a:latin typeface="Arial"/>
                <a:cs typeface="Arial"/>
              </a:rPr>
              <a:t> </a:t>
            </a:r>
            <a:r>
              <a:rPr sz="2400" spc="-5" dirty="0">
                <a:solidFill>
                  <a:srgbClr val="660066"/>
                </a:solidFill>
                <a:latin typeface="Arial"/>
                <a:cs typeface="Arial"/>
              </a:rPr>
              <a:t>them</a:t>
            </a:r>
            <a:endParaRPr sz="2400" dirty="0">
              <a:latin typeface="Arial"/>
              <a:cs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7436" y="442603"/>
            <a:ext cx="8670290" cy="152400"/>
          </a:xfrm>
          <a:prstGeom prst="rect">
            <a:avLst/>
          </a:prstGeom>
        </p:spPr>
        <p:txBody>
          <a:bodyPr vert="horz" wrap="square" lIns="0" tIns="0" rIns="0" bIns="0" rtlCol="0">
            <a:spAutoFit/>
          </a:bodyPr>
          <a:lstStyle/>
          <a:p>
            <a:pPr>
              <a:lnSpc>
                <a:spcPts val="1165"/>
              </a:lnSpc>
              <a:tabLst>
                <a:tab pos="8228965" algn="l"/>
              </a:tabLst>
            </a:pPr>
            <a:r>
              <a:rPr sz="1200" dirty="0">
                <a:latin typeface="Arial"/>
                <a:cs typeface="Arial"/>
              </a:rPr>
              <a:t>Deep Learning	Srihari</a:t>
            </a:r>
            <a:endParaRPr sz="1200">
              <a:latin typeface="Arial"/>
              <a:cs typeface="Arial"/>
            </a:endParaRPr>
          </a:p>
        </p:txBody>
      </p:sp>
      <p:sp>
        <p:nvSpPr>
          <p:cNvPr id="3" name="object 3"/>
          <p:cNvSpPr/>
          <p:nvPr/>
        </p:nvSpPr>
        <p:spPr>
          <a:xfrm>
            <a:off x="774238" y="349135"/>
            <a:ext cx="9144000" cy="762000"/>
          </a:xfrm>
          <a:custGeom>
            <a:avLst/>
            <a:gdLst/>
            <a:ahLst/>
            <a:cxnLst/>
            <a:rect l="l" t="t" r="r" b="b"/>
            <a:pathLst>
              <a:path w="9144000" h="762000">
                <a:moveTo>
                  <a:pt x="0" y="762000"/>
                </a:moveTo>
                <a:lnTo>
                  <a:pt x="9143998" y="762000"/>
                </a:lnTo>
                <a:lnTo>
                  <a:pt x="9143998" y="0"/>
                </a:lnTo>
                <a:lnTo>
                  <a:pt x="0" y="0"/>
                </a:lnTo>
                <a:lnTo>
                  <a:pt x="0" y="76200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007436" y="398455"/>
            <a:ext cx="8910802" cy="628377"/>
          </a:xfrm>
          <a:prstGeom prst="rect">
            <a:avLst/>
          </a:prstGeom>
        </p:spPr>
        <p:txBody>
          <a:bodyPr vert="horz" wrap="square" lIns="0" tIns="12700" rIns="0" bIns="0" rtlCol="0">
            <a:spAutoFit/>
          </a:bodyPr>
          <a:lstStyle/>
          <a:p>
            <a:pPr marL="12700">
              <a:lnSpc>
                <a:spcPct val="100000"/>
              </a:lnSpc>
              <a:spcBef>
                <a:spcPts val="100"/>
              </a:spcBef>
              <a:tabLst>
                <a:tab pos="2130425" algn="l"/>
              </a:tabLst>
            </a:pPr>
            <a:r>
              <a:rPr sz="4000" dirty="0"/>
              <a:t>Example	of </a:t>
            </a:r>
            <a:r>
              <a:rPr lang="en-US" sz="4000" spc="-5" dirty="0"/>
              <a:t>R</a:t>
            </a:r>
            <a:r>
              <a:rPr sz="4000" spc="-5" dirty="0"/>
              <a:t>epeated</a:t>
            </a:r>
            <a:r>
              <a:rPr sz="4000" spc="-75" dirty="0"/>
              <a:t> </a:t>
            </a:r>
            <a:r>
              <a:rPr lang="en-US" sz="4000" spc="-75" dirty="0"/>
              <a:t>S</a:t>
            </a:r>
            <a:r>
              <a:rPr sz="4000" dirty="0"/>
              <a:t>ubexpressions</a:t>
            </a:r>
          </a:p>
        </p:txBody>
      </p:sp>
      <p:sp>
        <p:nvSpPr>
          <p:cNvPr id="5" name="object 5"/>
          <p:cNvSpPr txBox="1"/>
          <p:nvPr/>
        </p:nvSpPr>
        <p:spPr>
          <a:xfrm>
            <a:off x="852978" y="1052424"/>
            <a:ext cx="7842250" cy="111188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 pos="1528445" algn="l"/>
              </a:tabLst>
            </a:pPr>
            <a:r>
              <a:rPr sz="3200" spc="-5" dirty="0">
                <a:solidFill>
                  <a:srgbClr val="3333CC"/>
                </a:solidFill>
                <a:latin typeface="Arial"/>
                <a:cs typeface="Arial"/>
              </a:rPr>
              <a:t>Let</a:t>
            </a:r>
            <a:r>
              <a:rPr sz="3200" dirty="0">
                <a:solidFill>
                  <a:srgbClr val="3333CC"/>
                </a:solidFill>
                <a:latin typeface="Arial"/>
                <a:cs typeface="Arial"/>
              </a:rPr>
              <a:t> </a:t>
            </a:r>
            <a:r>
              <a:rPr sz="3200" i="1" spc="-204" dirty="0">
                <a:latin typeface="Cambria"/>
                <a:cs typeface="Cambria"/>
              </a:rPr>
              <a:t>w	</a:t>
            </a:r>
            <a:r>
              <a:rPr sz="3200" dirty="0">
                <a:solidFill>
                  <a:srgbClr val="3333CC"/>
                </a:solidFill>
                <a:latin typeface="Arial"/>
                <a:cs typeface="Arial"/>
              </a:rPr>
              <a:t>be </a:t>
            </a:r>
            <a:r>
              <a:rPr sz="3200" spc="-5" dirty="0">
                <a:solidFill>
                  <a:srgbClr val="3333CC"/>
                </a:solidFill>
                <a:latin typeface="Arial"/>
                <a:cs typeface="Arial"/>
              </a:rPr>
              <a:t>the </a:t>
            </a:r>
            <a:r>
              <a:rPr sz="3200" dirty="0">
                <a:solidFill>
                  <a:srgbClr val="3333CC"/>
                </a:solidFill>
                <a:latin typeface="Arial"/>
                <a:cs typeface="Arial"/>
              </a:rPr>
              <a:t>input </a:t>
            </a:r>
            <a:r>
              <a:rPr sz="3200" spc="-5" dirty="0">
                <a:solidFill>
                  <a:srgbClr val="3333CC"/>
                </a:solidFill>
                <a:latin typeface="Arial"/>
                <a:cs typeface="Arial"/>
              </a:rPr>
              <a:t>to the</a:t>
            </a:r>
            <a:r>
              <a:rPr sz="3200" spc="-10" dirty="0">
                <a:solidFill>
                  <a:srgbClr val="3333CC"/>
                </a:solidFill>
                <a:latin typeface="Arial"/>
                <a:cs typeface="Arial"/>
              </a:rPr>
              <a:t> </a:t>
            </a:r>
            <a:r>
              <a:rPr sz="3200" dirty="0">
                <a:solidFill>
                  <a:srgbClr val="3333CC"/>
                </a:solidFill>
                <a:latin typeface="Arial"/>
                <a:cs typeface="Arial"/>
              </a:rPr>
              <a:t>graph</a:t>
            </a:r>
            <a:endParaRPr sz="3200">
              <a:latin typeface="Arial"/>
              <a:cs typeface="Arial"/>
            </a:endParaRPr>
          </a:p>
          <a:p>
            <a:pPr marL="469265">
              <a:lnSpc>
                <a:spcPct val="100000"/>
              </a:lnSpc>
              <a:spcBef>
                <a:spcPts val="635"/>
              </a:spcBef>
            </a:pPr>
            <a:r>
              <a:rPr sz="2800" dirty="0">
                <a:solidFill>
                  <a:srgbClr val="336600"/>
                </a:solidFill>
                <a:latin typeface="Arial"/>
                <a:cs typeface="Arial"/>
              </a:rPr>
              <a:t>– </a:t>
            </a:r>
            <a:r>
              <a:rPr sz="2800" spc="-5" dirty="0">
                <a:solidFill>
                  <a:srgbClr val="336600"/>
                </a:solidFill>
                <a:latin typeface="Arial"/>
                <a:cs typeface="Arial"/>
              </a:rPr>
              <a:t>We </a:t>
            </a:r>
            <a:r>
              <a:rPr sz="2800" dirty="0">
                <a:solidFill>
                  <a:srgbClr val="336600"/>
                </a:solidFill>
                <a:latin typeface="Arial"/>
                <a:cs typeface="Arial"/>
              </a:rPr>
              <a:t>use same </a:t>
            </a:r>
            <a:r>
              <a:rPr sz="2800" spc="-5" dirty="0">
                <a:solidFill>
                  <a:srgbClr val="336600"/>
                </a:solidFill>
                <a:latin typeface="Arial"/>
                <a:cs typeface="Arial"/>
              </a:rPr>
              <a:t>function </a:t>
            </a:r>
            <a:r>
              <a:rPr sz="2800" i="1" spc="85" dirty="0">
                <a:latin typeface="Cambria"/>
                <a:cs typeface="Cambria"/>
              </a:rPr>
              <a:t>f: </a:t>
            </a:r>
            <a:r>
              <a:rPr sz="2800" i="1" spc="254" dirty="0">
                <a:latin typeface="Cambria"/>
                <a:cs typeface="Cambria"/>
              </a:rPr>
              <a:t>R</a:t>
            </a:r>
            <a:r>
              <a:rPr sz="2800" spc="254" dirty="0">
                <a:latin typeface="Wingdings"/>
                <a:cs typeface="Wingdings"/>
              </a:rPr>
              <a:t></a:t>
            </a:r>
            <a:r>
              <a:rPr sz="2800" i="1" spc="254" dirty="0">
                <a:latin typeface="Cambria"/>
                <a:cs typeface="Cambria"/>
              </a:rPr>
              <a:t>R </a:t>
            </a:r>
            <a:r>
              <a:rPr sz="2800" dirty="0">
                <a:solidFill>
                  <a:srgbClr val="336600"/>
                </a:solidFill>
                <a:latin typeface="Arial"/>
                <a:cs typeface="Arial"/>
              </a:rPr>
              <a:t>at every</a:t>
            </a:r>
            <a:r>
              <a:rPr sz="2800" spc="-550" dirty="0">
                <a:solidFill>
                  <a:srgbClr val="336600"/>
                </a:solidFill>
                <a:latin typeface="Arial"/>
                <a:cs typeface="Arial"/>
              </a:rPr>
              <a:t> </a:t>
            </a:r>
            <a:r>
              <a:rPr sz="2800" spc="-5" dirty="0">
                <a:solidFill>
                  <a:srgbClr val="336600"/>
                </a:solidFill>
                <a:latin typeface="Arial"/>
                <a:cs typeface="Arial"/>
              </a:rPr>
              <a:t>step:</a:t>
            </a:r>
            <a:endParaRPr sz="2800">
              <a:latin typeface="Arial"/>
              <a:cs typeface="Arial"/>
            </a:endParaRPr>
          </a:p>
        </p:txBody>
      </p:sp>
      <p:sp>
        <p:nvSpPr>
          <p:cNvPr id="6" name="object 6"/>
          <p:cNvSpPr txBox="1"/>
          <p:nvPr/>
        </p:nvSpPr>
        <p:spPr>
          <a:xfrm>
            <a:off x="852978" y="2676790"/>
            <a:ext cx="251460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To</a:t>
            </a:r>
            <a:r>
              <a:rPr sz="3200" spc="-60" dirty="0">
                <a:solidFill>
                  <a:srgbClr val="3333CC"/>
                </a:solidFill>
                <a:latin typeface="Arial"/>
                <a:cs typeface="Arial"/>
              </a:rPr>
              <a:t> </a:t>
            </a:r>
            <a:r>
              <a:rPr sz="3200" spc="-5" dirty="0">
                <a:solidFill>
                  <a:srgbClr val="3333CC"/>
                </a:solidFill>
                <a:latin typeface="Arial"/>
                <a:cs typeface="Arial"/>
              </a:rPr>
              <a:t>compute</a:t>
            </a:r>
            <a:endParaRPr sz="3200">
              <a:latin typeface="Arial"/>
              <a:cs typeface="Arial"/>
            </a:endParaRPr>
          </a:p>
        </p:txBody>
      </p:sp>
      <p:sp>
        <p:nvSpPr>
          <p:cNvPr id="7" name="object 7"/>
          <p:cNvSpPr txBox="1"/>
          <p:nvPr/>
        </p:nvSpPr>
        <p:spPr>
          <a:xfrm>
            <a:off x="4132239" y="2676790"/>
            <a:ext cx="99758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3333CC"/>
                </a:solidFill>
                <a:latin typeface="Arial"/>
                <a:cs typeface="Arial"/>
              </a:rPr>
              <a:t>apply</a:t>
            </a:r>
            <a:endParaRPr sz="3200">
              <a:latin typeface="Arial"/>
              <a:cs typeface="Arial"/>
            </a:endParaRPr>
          </a:p>
        </p:txBody>
      </p:sp>
      <p:sp>
        <p:nvSpPr>
          <p:cNvPr id="8" name="object 8"/>
          <p:cNvSpPr txBox="1"/>
          <p:nvPr/>
        </p:nvSpPr>
        <p:spPr>
          <a:xfrm>
            <a:off x="1703877" y="3635691"/>
            <a:ext cx="7839075" cy="3515995"/>
          </a:xfrm>
          <a:prstGeom prst="rect">
            <a:avLst/>
          </a:prstGeom>
        </p:spPr>
        <p:txBody>
          <a:bodyPr vert="horz" wrap="square" lIns="0" tIns="107950" rIns="0" bIns="0" rtlCol="0">
            <a:spAutoFit/>
          </a:bodyPr>
          <a:lstStyle/>
          <a:p>
            <a:pPr marL="12700">
              <a:lnSpc>
                <a:spcPct val="100000"/>
              </a:lnSpc>
              <a:spcBef>
                <a:spcPts val="850"/>
              </a:spcBef>
            </a:pPr>
            <a:r>
              <a:rPr sz="2400" dirty="0">
                <a:solidFill>
                  <a:srgbClr val="660066"/>
                </a:solidFill>
                <a:latin typeface="Arial"/>
                <a:cs typeface="Arial"/>
              </a:rPr>
              <a:t>Eq. </a:t>
            </a:r>
            <a:r>
              <a:rPr sz="2400" spc="-25" dirty="0">
                <a:latin typeface="Cambria"/>
                <a:cs typeface="Cambria"/>
              </a:rPr>
              <a:t>(1)</a:t>
            </a:r>
            <a:r>
              <a:rPr sz="2400" spc="-25" dirty="0">
                <a:solidFill>
                  <a:srgbClr val="660066"/>
                </a:solidFill>
                <a:latin typeface="Arial"/>
                <a:cs typeface="Arial"/>
              </a:rPr>
              <a:t>: </a:t>
            </a:r>
            <a:r>
              <a:rPr sz="2400" spc="-5" dirty="0">
                <a:solidFill>
                  <a:srgbClr val="660066"/>
                </a:solidFill>
                <a:latin typeface="Arial"/>
                <a:cs typeface="Arial"/>
              </a:rPr>
              <a:t>compute </a:t>
            </a:r>
            <a:r>
              <a:rPr sz="1800" i="1" spc="25" dirty="0">
                <a:latin typeface="Cambria"/>
                <a:cs typeface="Cambria"/>
              </a:rPr>
              <a:t>f </a:t>
            </a:r>
            <a:r>
              <a:rPr sz="1800" spc="-30" dirty="0">
                <a:latin typeface="Cambria"/>
                <a:cs typeface="Cambria"/>
              </a:rPr>
              <a:t>(</a:t>
            </a:r>
            <a:r>
              <a:rPr sz="1800" i="1" spc="-30" dirty="0">
                <a:latin typeface="Cambria"/>
                <a:cs typeface="Cambria"/>
              </a:rPr>
              <a:t>w</a:t>
            </a:r>
            <a:r>
              <a:rPr sz="1800" spc="-30" dirty="0">
                <a:latin typeface="Cambria"/>
                <a:cs typeface="Cambria"/>
              </a:rPr>
              <a:t>) </a:t>
            </a:r>
            <a:r>
              <a:rPr sz="2400" dirty="0">
                <a:solidFill>
                  <a:srgbClr val="660066"/>
                </a:solidFill>
                <a:latin typeface="Arial"/>
                <a:cs typeface="Arial"/>
              </a:rPr>
              <a:t>once and </a:t>
            </a:r>
            <a:r>
              <a:rPr sz="2400" spc="-5" dirty="0">
                <a:solidFill>
                  <a:srgbClr val="660066"/>
                </a:solidFill>
                <a:latin typeface="Arial"/>
                <a:cs typeface="Arial"/>
              </a:rPr>
              <a:t>store </a:t>
            </a:r>
            <a:r>
              <a:rPr sz="2400" dirty="0">
                <a:solidFill>
                  <a:srgbClr val="660066"/>
                </a:solidFill>
                <a:latin typeface="Arial"/>
                <a:cs typeface="Arial"/>
              </a:rPr>
              <a:t>it in</a:t>
            </a:r>
            <a:r>
              <a:rPr sz="2400" spc="-150" dirty="0">
                <a:solidFill>
                  <a:srgbClr val="660066"/>
                </a:solidFill>
                <a:latin typeface="Arial"/>
                <a:cs typeface="Arial"/>
              </a:rPr>
              <a:t> </a:t>
            </a:r>
            <a:r>
              <a:rPr sz="2400" i="1" spc="35" dirty="0">
                <a:latin typeface="Cambria"/>
                <a:cs typeface="Cambria"/>
              </a:rPr>
              <a:t>x</a:t>
            </a:r>
            <a:endParaRPr sz="2400" dirty="0">
              <a:latin typeface="Cambria"/>
              <a:cs typeface="Cambria"/>
            </a:endParaRPr>
          </a:p>
          <a:p>
            <a:pPr marL="533400">
              <a:lnSpc>
                <a:spcPct val="100000"/>
              </a:lnSpc>
              <a:spcBef>
                <a:spcPts val="630"/>
              </a:spcBef>
            </a:pPr>
            <a:r>
              <a:rPr sz="2000" dirty="0">
                <a:latin typeface="Arial"/>
                <a:cs typeface="Arial"/>
              </a:rPr>
              <a:t>– </a:t>
            </a:r>
            <a:r>
              <a:rPr sz="2000" spc="-5" dirty="0">
                <a:latin typeface="Arial"/>
                <a:cs typeface="Arial"/>
              </a:rPr>
              <a:t>The </a:t>
            </a:r>
            <a:r>
              <a:rPr sz="2000" dirty="0">
                <a:latin typeface="Arial"/>
                <a:cs typeface="Arial"/>
              </a:rPr>
              <a:t>approach </a:t>
            </a:r>
            <a:r>
              <a:rPr sz="2000" spc="-5" dirty="0">
                <a:latin typeface="Arial"/>
                <a:cs typeface="Arial"/>
              </a:rPr>
              <a:t>taken </a:t>
            </a:r>
            <a:r>
              <a:rPr sz="2000" dirty="0">
                <a:latin typeface="Arial"/>
                <a:cs typeface="Arial"/>
              </a:rPr>
              <a:t>by</a:t>
            </a:r>
            <a:r>
              <a:rPr sz="2000" spc="125" dirty="0">
                <a:latin typeface="Arial"/>
                <a:cs typeface="Arial"/>
              </a:rPr>
              <a:t> </a:t>
            </a:r>
            <a:r>
              <a:rPr sz="2000" dirty="0">
                <a:latin typeface="Arial"/>
                <a:cs typeface="Arial"/>
              </a:rPr>
              <a:t>backprop</a:t>
            </a:r>
          </a:p>
          <a:p>
            <a:pPr marL="12700">
              <a:lnSpc>
                <a:spcPct val="100000"/>
              </a:lnSpc>
              <a:spcBef>
                <a:spcPts val="595"/>
              </a:spcBef>
            </a:pPr>
            <a:r>
              <a:rPr sz="2400" dirty="0">
                <a:solidFill>
                  <a:srgbClr val="660066"/>
                </a:solidFill>
                <a:latin typeface="Arial"/>
                <a:cs typeface="Arial"/>
              </a:rPr>
              <a:t>Eq. </a:t>
            </a:r>
            <a:r>
              <a:rPr sz="2400" spc="-25" dirty="0">
                <a:latin typeface="Cambria"/>
                <a:cs typeface="Cambria"/>
              </a:rPr>
              <a:t>(2)</a:t>
            </a:r>
            <a:r>
              <a:rPr sz="2400" spc="-25" dirty="0">
                <a:solidFill>
                  <a:srgbClr val="660066"/>
                </a:solidFill>
                <a:latin typeface="Arial"/>
                <a:cs typeface="Arial"/>
              </a:rPr>
              <a:t>: </a:t>
            </a:r>
            <a:r>
              <a:rPr sz="2400" dirty="0">
                <a:solidFill>
                  <a:srgbClr val="660066"/>
                </a:solidFill>
                <a:latin typeface="Arial"/>
                <a:cs typeface="Arial"/>
              </a:rPr>
              <a:t>expression </a:t>
            </a:r>
            <a:r>
              <a:rPr sz="2400" i="1" spc="-25" dirty="0">
                <a:latin typeface="Cambria"/>
                <a:cs typeface="Cambria"/>
              </a:rPr>
              <a:t>f</a:t>
            </a:r>
            <a:r>
              <a:rPr sz="2400" spc="-25" dirty="0">
                <a:latin typeface="Cambria"/>
                <a:cs typeface="Cambria"/>
              </a:rPr>
              <a:t>(</a:t>
            </a:r>
            <a:r>
              <a:rPr sz="2400" i="1" spc="-25" dirty="0">
                <a:latin typeface="Cambria"/>
                <a:cs typeface="Cambria"/>
              </a:rPr>
              <a:t>w</a:t>
            </a:r>
            <a:r>
              <a:rPr sz="2400" spc="-25" dirty="0">
                <a:latin typeface="Cambria"/>
                <a:cs typeface="Cambria"/>
              </a:rPr>
              <a:t>) </a:t>
            </a:r>
            <a:r>
              <a:rPr sz="2400" dirty="0">
                <a:solidFill>
                  <a:srgbClr val="660066"/>
                </a:solidFill>
                <a:latin typeface="Arial"/>
                <a:cs typeface="Arial"/>
              </a:rPr>
              <a:t>appears more </a:t>
            </a:r>
            <a:r>
              <a:rPr sz="2400" spc="-5" dirty="0">
                <a:solidFill>
                  <a:srgbClr val="660066"/>
                </a:solidFill>
                <a:latin typeface="Arial"/>
                <a:cs typeface="Arial"/>
              </a:rPr>
              <a:t>than</a:t>
            </a:r>
            <a:r>
              <a:rPr sz="2400" spc="40" dirty="0">
                <a:solidFill>
                  <a:srgbClr val="660066"/>
                </a:solidFill>
                <a:latin typeface="Arial"/>
                <a:cs typeface="Arial"/>
              </a:rPr>
              <a:t> </a:t>
            </a:r>
            <a:r>
              <a:rPr sz="2400" dirty="0">
                <a:solidFill>
                  <a:srgbClr val="660066"/>
                </a:solidFill>
                <a:latin typeface="Arial"/>
                <a:cs typeface="Arial"/>
              </a:rPr>
              <a:t>once</a:t>
            </a:r>
            <a:endParaRPr sz="2400" dirty="0">
              <a:latin typeface="Arial"/>
              <a:cs typeface="Arial"/>
            </a:endParaRPr>
          </a:p>
          <a:p>
            <a:pPr marL="469900">
              <a:lnSpc>
                <a:spcPct val="100000"/>
              </a:lnSpc>
              <a:spcBef>
                <a:spcPts val="425"/>
              </a:spcBef>
            </a:pPr>
            <a:r>
              <a:rPr sz="2000" i="1" spc="-20" dirty="0">
                <a:latin typeface="Cambria"/>
                <a:cs typeface="Cambria"/>
              </a:rPr>
              <a:t>f</a:t>
            </a:r>
            <a:r>
              <a:rPr sz="2000" spc="-20" dirty="0">
                <a:latin typeface="Cambria"/>
                <a:cs typeface="Cambria"/>
              </a:rPr>
              <a:t>(</a:t>
            </a:r>
            <a:r>
              <a:rPr sz="2000" i="1" spc="-20" dirty="0">
                <a:latin typeface="Cambria"/>
                <a:cs typeface="Cambria"/>
              </a:rPr>
              <a:t>w</a:t>
            </a:r>
            <a:r>
              <a:rPr sz="2000" spc="-20" dirty="0">
                <a:latin typeface="Cambria"/>
                <a:cs typeface="Cambria"/>
              </a:rPr>
              <a:t>) </a:t>
            </a:r>
            <a:r>
              <a:rPr sz="2000" dirty="0">
                <a:latin typeface="Arial"/>
                <a:cs typeface="Arial"/>
              </a:rPr>
              <a:t>is </a:t>
            </a:r>
            <a:r>
              <a:rPr sz="2000" spc="-5" dirty="0">
                <a:latin typeface="Arial"/>
                <a:cs typeface="Arial"/>
              </a:rPr>
              <a:t>recomputed </a:t>
            </a:r>
            <a:r>
              <a:rPr sz="2000" dirty="0">
                <a:latin typeface="Arial"/>
                <a:cs typeface="Arial"/>
              </a:rPr>
              <a:t>each </a:t>
            </a:r>
            <a:r>
              <a:rPr sz="2000" spc="-5" dirty="0">
                <a:latin typeface="Arial"/>
                <a:cs typeface="Arial"/>
              </a:rPr>
              <a:t>time </a:t>
            </a:r>
            <a:r>
              <a:rPr sz="2000" dirty="0">
                <a:latin typeface="Arial"/>
                <a:cs typeface="Arial"/>
              </a:rPr>
              <a:t>it is</a:t>
            </a:r>
            <a:r>
              <a:rPr sz="2000" spc="-185" dirty="0">
                <a:latin typeface="Arial"/>
                <a:cs typeface="Arial"/>
              </a:rPr>
              <a:t> </a:t>
            </a:r>
            <a:r>
              <a:rPr sz="2000" dirty="0">
                <a:latin typeface="Arial"/>
                <a:cs typeface="Arial"/>
              </a:rPr>
              <a:t>needed</a:t>
            </a:r>
          </a:p>
          <a:p>
            <a:pPr marL="469900">
              <a:lnSpc>
                <a:spcPct val="100000"/>
              </a:lnSpc>
              <a:spcBef>
                <a:spcPts val="500"/>
              </a:spcBef>
            </a:pPr>
            <a:r>
              <a:rPr sz="2000" spc="-5" dirty="0">
                <a:latin typeface="Arial"/>
                <a:cs typeface="Arial"/>
              </a:rPr>
              <a:t>For </a:t>
            </a:r>
            <a:r>
              <a:rPr lang="en-US" sz="2000" spc="-5" dirty="0">
                <a:latin typeface="Arial"/>
                <a:cs typeface="Arial"/>
              </a:rPr>
              <a:t>little</a:t>
            </a:r>
            <a:r>
              <a:rPr sz="2000" dirty="0">
                <a:latin typeface="Arial"/>
                <a:cs typeface="Arial"/>
              </a:rPr>
              <a:t> memory, </a:t>
            </a:r>
            <a:r>
              <a:rPr sz="1600" spc="-25" dirty="0">
                <a:latin typeface="Cambria"/>
                <a:cs typeface="Cambria"/>
              </a:rPr>
              <a:t>(1) </a:t>
            </a:r>
            <a:r>
              <a:rPr sz="2000" spc="-5" dirty="0">
                <a:latin typeface="Arial"/>
                <a:cs typeface="Arial"/>
              </a:rPr>
              <a:t>preferable: </a:t>
            </a:r>
            <a:r>
              <a:rPr sz="2000" dirty="0">
                <a:latin typeface="Arial"/>
                <a:cs typeface="Arial"/>
              </a:rPr>
              <a:t>reduced</a:t>
            </a:r>
            <a:r>
              <a:rPr sz="2000" spc="-150" dirty="0">
                <a:latin typeface="Arial"/>
                <a:cs typeface="Arial"/>
              </a:rPr>
              <a:t> </a:t>
            </a:r>
            <a:r>
              <a:rPr sz="2000" spc="-5" dirty="0">
                <a:latin typeface="Arial"/>
                <a:cs typeface="Arial"/>
              </a:rPr>
              <a:t>runtime</a:t>
            </a:r>
            <a:endParaRPr sz="2000" dirty="0">
              <a:latin typeface="Arial"/>
              <a:cs typeface="Arial"/>
            </a:endParaRPr>
          </a:p>
          <a:p>
            <a:pPr marL="469900">
              <a:lnSpc>
                <a:spcPct val="100000"/>
              </a:lnSpc>
              <a:spcBef>
                <a:spcPts val="500"/>
              </a:spcBef>
            </a:pPr>
            <a:r>
              <a:rPr sz="2000" spc="-30" dirty="0">
                <a:latin typeface="Cambria"/>
                <a:cs typeface="Cambria"/>
              </a:rPr>
              <a:t>(2) </a:t>
            </a:r>
            <a:r>
              <a:rPr sz="2000" dirty="0">
                <a:latin typeface="Arial"/>
                <a:cs typeface="Arial"/>
              </a:rPr>
              <a:t>is also</a:t>
            </a:r>
            <a:r>
              <a:rPr lang="en-US" sz="2000" dirty="0">
                <a:latin typeface="Arial"/>
                <a:cs typeface="Arial"/>
              </a:rPr>
              <a:t> a</a:t>
            </a:r>
            <a:r>
              <a:rPr sz="2000" dirty="0">
                <a:latin typeface="Arial"/>
                <a:cs typeface="Arial"/>
              </a:rPr>
              <a:t> valid chain rule, </a:t>
            </a:r>
            <a:r>
              <a:rPr sz="2000" spc="-5" dirty="0">
                <a:latin typeface="Arial"/>
                <a:cs typeface="Arial"/>
              </a:rPr>
              <a:t>useful for limited</a:t>
            </a:r>
            <a:r>
              <a:rPr sz="2000" spc="-170" dirty="0">
                <a:latin typeface="Arial"/>
                <a:cs typeface="Arial"/>
              </a:rPr>
              <a:t> </a:t>
            </a:r>
            <a:r>
              <a:rPr sz="2000" dirty="0">
                <a:latin typeface="Arial"/>
                <a:cs typeface="Arial"/>
              </a:rPr>
              <a:t>memory</a:t>
            </a:r>
          </a:p>
          <a:p>
            <a:pPr marL="12700">
              <a:lnSpc>
                <a:spcPct val="100000"/>
              </a:lnSpc>
              <a:spcBef>
                <a:spcPts val="495"/>
              </a:spcBef>
            </a:pPr>
            <a:r>
              <a:rPr sz="2400" spc="-5" dirty="0">
                <a:solidFill>
                  <a:srgbClr val="660066"/>
                </a:solidFill>
                <a:latin typeface="Arial"/>
                <a:cs typeface="Arial"/>
              </a:rPr>
              <a:t>For complicated </a:t>
            </a:r>
            <a:r>
              <a:rPr sz="2400" dirty="0">
                <a:solidFill>
                  <a:srgbClr val="660066"/>
                </a:solidFill>
                <a:latin typeface="Arial"/>
                <a:cs typeface="Arial"/>
              </a:rPr>
              <a:t>graphs,</a:t>
            </a:r>
            <a:endParaRPr sz="2400" dirty="0">
              <a:latin typeface="Arial"/>
              <a:cs typeface="Arial"/>
            </a:endParaRPr>
          </a:p>
          <a:p>
            <a:pPr marL="469900" marR="5080">
              <a:lnSpc>
                <a:spcPct val="100800"/>
              </a:lnSpc>
              <a:spcBef>
                <a:spcPts val="505"/>
              </a:spcBef>
            </a:pPr>
            <a:r>
              <a:rPr sz="2000" spc="-5" dirty="0">
                <a:latin typeface="Arial"/>
                <a:cs typeface="Arial"/>
              </a:rPr>
              <a:t>exponentially wasted computations </a:t>
            </a:r>
            <a:r>
              <a:rPr sz="2000" dirty="0">
                <a:latin typeface="Arial"/>
                <a:cs typeface="Arial"/>
              </a:rPr>
              <a:t>making naiive </a:t>
            </a:r>
            <a:r>
              <a:rPr sz="2000" spc="-5" dirty="0">
                <a:latin typeface="Arial"/>
                <a:cs typeface="Arial"/>
              </a:rPr>
              <a:t>implementation  </a:t>
            </a:r>
            <a:r>
              <a:rPr sz="2000" dirty="0">
                <a:latin typeface="Arial"/>
                <a:cs typeface="Arial"/>
              </a:rPr>
              <a:t>of chain rule</a:t>
            </a:r>
            <a:r>
              <a:rPr sz="2000" spc="-10" dirty="0">
                <a:latin typeface="Arial"/>
                <a:cs typeface="Arial"/>
              </a:rPr>
              <a:t> </a:t>
            </a:r>
            <a:r>
              <a:rPr sz="2000" spc="-5" dirty="0">
                <a:latin typeface="Arial"/>
                <a:cs typeface="Arial"/>
              </a:rPr>
              <a:t>infeasible</a:t>
            </a:r>
            <a:endParaRPr sz="2000" dirty="0">
              <a:latin typeface="Arial"/>
              <a:cs typeface="Arial"/>
            </a:endParaRPr>
          </a:p>
        </p:txBody>
      </p:sp>
      <p:sp>
        <p:nvSpPr>
          <p:cNvPr id="9" name="object 9"/>
          <p:cNvSpPr/>
          <p:nvPr/>
        </p:nvSpPr>
        <p:spPr>
          <a:xfrm>
            <a:off x="9022310" y="1393746"/>
            <a:ext cx="849745" cy="479918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5355193" y="2424421"/>
            <a:ext cx="1393825" cy="273050"/>
          </a:xfrm>
          <a:prstGeom prst="rect">
            <a:avLst/>
          </a:prstGeom>
        </p:spPr>
        <p:txBody>
          <a:bodyPr vert="horz" wrap="square" lIns="0" tIns="15240" rIns="0" bIns="0" rtlCol="0">
            <a:spAutoFit/>
          </a:bodyPr>
          <a:lstStyle/>
          <a:p>
            <a:pPr marL="25400">
              <a:lnSpc>
                <a:spcPct val="100000"/>
              </a:lnSpc>
              <a:spcBef>
                <a:spcPts val="120"/>
              </a:spcBef>
            </a:pPr>
            <a:r>
              <a:rPr sz="1600" u="sng" spc="-160" dirty="0">
                <a:uFill>
                  <a:solidFill>
                    <a:srgbClr val="000000"/>
                  </a:solidFill>
                </a:uFill>
                <a:latin typeface="Times New Roman"/>
                <a:cs typeface="Times New Roman"/>
              </a:rPr>
              <a:t> </a:t>
            </a:r>
            <a:r>
              <a:rPr sz="1600" i="1" u="sng" spc="-35" dirty="0">
                <a:uFill>
                  <a:solidFill>
                    <a:srgbClr val="000000"/>
                  </a:solidFill>
                </a:uFill>
                <a:latin typeface="Calibri"/>
                <a:cs typeface="Calibri"/>
              </a:rPr>
              <a:t>∂</a:t>
            </a:r>
            <a:r>
              <a:rPr sz="1600" i="1" u="sng" spc="-35" dirty="0">
                <a:uFill>
                  <a:solidFill>
                    <a:srgbClr val="000000"/>
                  </a:solidFill>
                </a:uFill>
                <a:latin typeface="Cambria"/>
                <a:cs typeface="Cambria"/>
              </a:rPr>
              <a:t>z</a:t>
            </a:r>
            <a:r>
              <a:rPr sz="1600" i="1" spc="-35" dirty="0">
                <a:latin typeface="Cambria"/>
                <a:cs typeface="Cambria"/>
              </a:rPr>
              <a:t> </a:t>
            </a:r>
            <a:r>
              <a:rPr sz="2400" i="1" spc="592" baseline="-36458" dirty="0">
                <a:latin typeface="Cambria"/>
                <a:cs typeface="Cambria"/>
              </a:rPr>
              <a:t>= </a:t>
            </a:r>
            <a:r>
              <a:rPr sz="1600" i="1" u="sng" spc="-35" dirty="0">
                <a:uFill>
                  <a:solidFill>
                    <a:srgbClr val="000000"/>
                  </a:solidFill>
                </a:uFill>
                <a:latin typeface="Calibri"/>
                <a:cs typeface="Calibri"/>
              </a:rPr>
              <a:t>∂</a:t>
            </a:r>
            <a:r>
              <a:rPr sz="1600" i="1" u="sng" spc="-35" dirty="0">
                <a:uFill>
                  <a:solidFill>
                    <a:srgbClr val="000000"/>
                  </a:solidFill>
                </a:uFill>
                <a:latin typeface="Cambria"/>
                <a:cs typeface="Cambria"/>
              </a:rPr>
              <a:t>z</a:t>
            </a:r>
            <a:r>
              <a:rPr sz="1600" i="1" spc="-35" dirty="0">
                <a:latin typeface="Cambria"/>
                <a:cs typeface="Cambria"/>
              </a:rPr>
              <a:t> </a:t>
            </a:r>
            <a:r>
              <a:rPr sz="1600" i="1" u="sng" spc="20" dirty="0">
                <a:uFill>
                  <a:solidFill>
                    <a:srgbClr val="000000"/>
                  </a:solidFill>
                </a:uFill>
                <a:latin typeface="Calibri"/>
                <a:cs typeface="Calibri"/>
              </a:rPr>
              <a:t>∂</a:t>
            </a:r>
            <a:r>
              <a:rPr sz="1600" i="1" u="sng" spc="20" dirty="0">
                <a:uFill>
                  <a:solidFill>
                    <a:srgbClr val="000000"/>
                  </a:solidFill>
                </a:uFill>
                <a:latin typeface="Cambria"/>
                <a:cs typeface="Cambria"/>
              </a:rPr>
              <a:t>y</a:t>
            </a:r>
            <a:r>
              <a:rPr sz="1600" i="1" u="sng" spc="275" dirty="0">
                <a:uFill>
                  <a:solidFill>
                    <a:srgbClr val="000000"/>
                  </a:solidFill>
                </a:uFill>
                <a:latin typeface="Cambria"/>
                <a:cs typeface="Cambria"/>
              </a:rPr>
              <a:t> </a:t>
            </a:r>
            <a:r>
              <a:rPr sz="1600" i="1" u="sng" spc="10" dirty="0">
                <a:uFill>
                  <a:solidFill>
                    <a:srgbClr val="000000"/>
                  </a:solidFill>
                </a:uFill>
                <a:latin typeface="Calibri"/>
                <a:cs typeface="Calibri"/>
              </a:rPr>
              <a:t>∂</a:t>
            </a:r>
            <a:r>
              <a:rPr sz="1600" i="1" u="sng" spc="10" dirty="0">
                <a:uFill>
                  <a:solidFill>
                    <a:srgbClr val="000000"/>
                  </a:solidFill>
                </a:uFill>
                <a:latin typeface="Cambria"/>
                <a:cs typeface="Cambria"/>
              </a:rPr>
              <a:t>x</a:t>
            </a:r>
            <a:endParaRPr sz="1600">
              <a:latin typeface="Cambria"/>
              <a:cs typeface="Cambria"/>
            </a:endParaRPr>
          </a:p>
        </p:txBody>
      </p:sp>
      <p:sp>
        <p:nvSpPr>
          <p:cNvPr id="11" name="object 11"/>
          <p:cNvSpPr txBox="1"/>
          <p:nvPr/>
        </p:nvSpPr>
        <p:spPr>
          <a:xfrm>
            <a:off x="5388109" y="2666866"/>
            <a:ext cx="3252470" cy="927100"/>
          </a:xfrm>
          <a:prstGeom prst="rect">
            <a:avLst/>
          </a:prstGeom>
        </p:spPr>
        <p:txBody>
          <a:bodyPr vert="horz" wrap="square" lIns="0" tIns="64135" rIns="0" bIns="0" rtlCol="0">
            <a:spAutoFit/>
          </a:bodyPr>
          <a:lstStyle/>
          <a:p>
            <a:pPr>
              <a:lnSpc>
                <a:spcPct val="100000"/>
              </a:lnSpc>
              <a:spcBef>
                <a:spcPts val="505"/>
              </a:spcBef>
              <a:tabLst>
                <a:tab pos="544195" algn="l"/>
              </a:tabLst>
            </a:pPr>
            <a:r>
              <a:rPr sz="1600" i="1" spc="-50" dirty="0">
                <a:latin typeface="Calibri"/>
                <a:cs typeface="Calibri"/>
              </a:rPr>
              <a:t>∂</a:t>
            </a:r>
            <a:r>
              <a:rPr sz="1600" i="1" spc="-50" dirty="0">
                <a:latin typeface="Cambria"/>
                <a:cs typeface="Cambria"/>
              </a:rPr>
              <a:t>w	</a:t>
            </a:r>
            <a:r>
              <a:rPr sz="1600" i="1" spc="20" dirty="0">
                <a:latin typeface="Calibri"/>
                <a:cs typeface="Calibri"/>
              </a:rPr>
              <a:t>∂</a:t>
            </a:r>
            <a:r>
              <a:rPr sz="1600" i="1" spc="20" dirty="0">
                <a:latin typeface="Cambria"/>
                <a:cs typeface="Cambria"/>
              </a:rPr>
              <a:t>y </a:t>
            </a:r>
            <a:r>
              <a:rPr sz="1600" i="1" spc="10" dirty="0">
                <a:latin typeface="Calibri"/>
                <a:cs typeface="Calibri"/>
              </a:rPr>
              <a:t>∂</a:t>
            </a:r>
            <a:r>
              <a:rPr sz="1600" i="1" spc="10" dirty="0">
                <a:latin typeface="Cambria"/>
                <a:cs typeface="Cambria"/>
              </a:rPr>
              <a:t>x</a:t>
            </a:r>
            <a:r>
              <a:rPr sz="1600" i="1" spc="55" dirty="0">
                <a:latin typeface="Cambria"/>
                <a:cs typeface="Cambria"/>
              </a:rPr>
              <a:t> </a:t>
            </a:r>
            <a:r>
              <a:rPr sz="1600" i="1" spc="-50" dirty="0">
                <a:latin typeface="Calibri"/>
                <a:cs typeface="Calibri"/>
              </a:rPr>
              <a:t>∂</a:t>
            </a:r>
            <a:r>
              <a:rPr sz="1600" i="1" spc="-50" dirty="0">
                <a:latin typeface="Cambria"/>
                <a:cs typeface="Cambria"/>
              </a:rPr>
              <a:t>w</a:t>
            </a:r>
            <a:endParaRPr sz="1600">
              <a:latin typeface="Cambria"/>
              <a:cs typeface="Cambria"/>
            </a:endParaRPr>
          </a:p>
          <a:p>
            <a:pPr marL="357505">
              <a:lnSpc>
                <a:spcPct val="100000"/>
              </a:lnSpc>
              <a:spcBef>
                <a:spcPts val="415"/>
              </a:spcBef>
              <a:tabLst>
                <a:tab pos="2978785" algn="l"/>
              </a:tabLst>
            </a:pPr>
            <a:r>
              <a:rPr sz="1600" i="1" spc="395" dirty="0">
                <a:latin typeface="Cambria"/>
                <a:cs typeface="Cambria"/>
              </a:rPr>
              <a:t>= </a:t>
            </a:r>
            <a:r>
              <a:rPr sz="1600" i="1" spc="-120" dirty="0">
                <a:latin typeface="Cambria"/>
                <a:cs typeface="Cambria"/>
              </a:rPr>
              <a:t> </a:t>
            </a:r>
            <a:r>
              <a:rPr sz="1600" i="1" spc="30" dirty="0">
                <a:latin typeface="Cambria"/>
                <a:cs typeface="Cambria"/>
              </a:rPr>
              <a:t>f</a:t>
            </a:r>
            <a:r>
              <a:rPr sz="1600" i="1" spc="145" dirty="0">
                <a:latin typeface="Cambria"/>
                <a:cs typeface="Cambria"/>
              </a:rPr>
              <a:t> </a:t>
            </a:r>
            <a:r>
              <a:rPr sz="1600" spc="-85" dirty="0">
                <a:latin typeface="Calibri"/>
                <a:cs typeface="Calibri"/>
              </a:rPr>
              <a:t>'</a:t>
            </a:r>
            <a:r>
              <a:rPr sz="1600" spc="45" dirty="0">
                <a:latin typeface="Calibri"/>
                <a:cs typeface="Calibri"/>
              </a:rPr>
              <a:t>(</a:t>
            </a:r>
            <a:r>
              <a:rPr sz="1600" i="1" spc="130" dirty="0">
                <a:latin typeface="Cambria"/>
                <a:cs typeface="Cambria"/>
              </a:rPr>
              <a:t>y</a:t>
            </a:r>
            <a:r>
              <a:rPr sz="1600" spc="145" dirty="0">
                <a:latin typeface="Calibri"/>
                <a:cs typeface="Calibri"/>
              </a:rPr>
              <a:t>)</a:t>
            </a:r>
            <a:r>
              <a:rPr sz="1600" i="1" spc="30" dirty="0">
                <a:latin typeface="Cambria"/>
                <a:cs typeface="Cambria"/>
              </a:rPr>
              <a:t>f</a:t>
            </a:r>
            <a:r>
              <a:rPr sz="1600" i="1" spc="145" dirty="0">
                <a:latin typeface="Cambria"/>
                <a:cs typeface="Cambria"/>
              </a:rPr>
              <a:t> </a:t>
            </a:r>
            <a:r>
              <a:rPr sz="1600" spc="-85" dirty="0">
                <a:latin typeface="Calibri"/>
                <a:cs typeface="Calibri"/>
              </a:rPr>
              <a:t>'</a:t>
            </a:r>
            <a:r>
              <a:rPr sz="1600" spc="80" dirty="0">
                <a:latin typeface="Calibri"/>
                <a:cs typeface="Calibri"/>
              </a:rPr>
              <a:t>(</a:t>
            </a:r>
            <a:r>
              <a:rPr sz="1600" i="1" spc="145" dirty="0">
                <a:latin typeface="Cambria"/>
                <a:cs typeface="Cambria"/>
              </a:rPr>
              <a:t>x</a:t>
            </a:r>
            <a:r>
              <a:rPr sz="1600" spc="145" dirty="0">
                <a:latin typeface="Calibri"/>
                <a:cs typeface="Calibri"/>
              </a:rPr>
              <a:t>)</a:t>
            </a:r>
            <a:r>
              <a:rPr sz="1600" i="1" spc="30" dirty="0">
                <a:latin typeface="Cambria"/>
                <a:cs typeface="Cambria"/>
              </a:rPr>
              <a:t>f</a:t>
            </a:r>
            <a:r>
              <a:rPr sz="1600" i="1" spc="145" dirty="0">
                <a:latin typeface="Cambria"/>
                <a:cs typeface="Cambria"/>
              </a:rPr>
              <a:t> </a:t>
            </a:r>
            <a:r>
              <a:rPr sz="1600" spc="-85" dirty="0">
                <a:latin typeface="Calibri"/>
                <a:cs typeface="Calibri"/>
              </a:rPr>
              <a:t>'</a:t>
            </a:r>
            <a:r>
              <a:rPr sz="1600" spc="45" dirty="0">
                <a:latin typeface="Calibri"/>
                <a:cs typeface="Calibri"/>
              </a:rPr>
              <a:t>(</a:t>
            </a:r>
            <a:r>
              <a:rPr sz="1600" i="1" spc="-30" dirty="0">
                <a:latin typeface="Cambria"/>
                <a:cs typeface="Cambria"/>
              </a:rPr>
              <a:t>w</a:t>
            </a:r>
            <a:r>
              <a:rPr sz="1600" spc="145" dirty="0">
                <a:latin typeface="Calibri"/>
                <a:cs typeface="Calibri"/>
              </a:rPr>
              <a:t>)</a:t>
            </a:r>
            <a:r>
              <a:rPr sz="1600" dirty="0">
                <a:latin typeface="Calibri"/>
                <a:cs typeface="Calibri"/>
              </a:rPr>
              <a:t>	</a:t>
            </a:r>
            <a:r>
              <a:rPr sz="1600" spc="120" dirty="0">
                <a:latin typeface="Calibri"/>
                <a:cs typeface="Calibri"/>
              </a:rPr>
              <a:t>(</a:t>
            </a:r>
            <a:r>
              <a:rPr sz="1600" spc="65" dirty="0">
                <a:latin typeface="Calibri"/>
                <a:cs typeface="Calibri"/>
              </a:rPr>
              <a:t>1)</a:t>
            </a:r>
            <a:endParaRPr sz="1600">
              <a:latin typeface="Calibri"/>
              <a:cs typeface="Calibri"/>
            </a:endParaRPr>
          </a:p>
          <a:p>
            <a:pPr marL="357505">
              <a:lnSpc>
                <a:spcPct val="100000"/>
              </a:lnSpc>
              <a:spcBef>
                <a:spcPts val="515"/>
              </a:spcBef>
              <a:tabLst>
                <a:tab pos="2972435" algn="l"/>
              </a:tabLst>
            </a:pPr>
            <a:r>
              <a:rPr sz="1600" i="1" spc="395" dirty="0">
                <a:latin typeface="Cambria"/>
                <a:cs typeface="Cambria"/>
              </a:rPr>
              <a:t>=</a:t>
            </a:r>
            <a:r>
              <a:rPr sz="1600" i="1" spc="240" dirty="0">
                <a:latin typeface="Cambria"/>
                <a:cs typeface="Cambria"/>
              </a:rPr>
              <a:t> </a:t>
            </a:r>
            <a:r>
              <a:rPr sz="1600" i="1" spc="30" dirty="0">
                <a:latin typeface="Cambria"/>
                <a:cs typeface="Cambria"/>
              </a:rPr>
              <a:t>f</a:t>
            </a:r>
            <a:r>
              <a:rPr sz="1600" i="1" spc="155" dirty="0">
                <a:latin typeface="Cambria"/>
                <a:cs typeface="Cambria"/>
              </a:rPr>
              <a:t> </a:t>
            </a:r>
            <a:r>
              <a:rPr sz="1600" spc="50" dirty="0">
                <a:latin typeface="Calibri"/>
                <a:cs typeface="Calibri"/>
              </a:rPr>
              <a:t>'(</a:t>
            </a:r>
            <a:r>
              <a:rPr sz="1600" i="1" spc="50" dirty="0">
                <a:latin typeface="Cambria"/>
                <a:cs typeface="Cambria"/>
              </a:rPr>
              <a:t>f</a:t>
            </a:r>
            <a:r>
              <a:rPr sz="1600" i="1" spc="-145" dirty="0">
                <a:latin typeface="Cambria"/>
                <a:cs typeface="Cambria"/>
              </a:rPr>
              <a:t> </a:t>
            </a:r>
            <a:r>
              <a:rPr sz="1600" spc="120" dirty="0">
                <a:latin typeface="Calibri"/>
                <a:cs typeface="Calibri"/>
              </a:rPr>
              <a:t>(</a:t>
            </a:r>
            <a:r>
              <a:rPr sz="1600" i="1" spc="120" dirty="0">
                <a:latin typeface="Cambria"/>
                <a:cs typeface="Cambria"/>
              </a:rPr>
              <a:t>f</a:t>
            </a:r>
            <a:r>
              <a:rPr sz="1600" i="1" spc="-145" dirty="0">
                <a:latin typeface="Cambria"/>
                <a:cs typeface="Cambria"/>
              </a:rPr>
              <a:t> </a:t>
            </a:r>
            <a:r>
              <a:rPr sz="1600" spc="70" dirty="0">
                <a:latin typeface="Calibri"/>
                <a:cs typeface="Calibri"/>
              </a:rPr>
              <a:t>(</a:t>
            </a:r>
            <a:r>
              <a:rPr sz="1600" i="1" spc="70" dirty="0">
                <a:latin typeface="Cambria"/>
                <a:cs typeface="Cambria"/>
              </a:rPr>
              <a:t>w</a:t>
            </a:r>
            <a:r>
              <a:rPr sz="1600" spc="70" dirty="0">
                <a:latin typeface="Calibri"/>
                <a:cs typeface="Calibri"/>
              </a:rPr>
              <a:t>)))</a:t>
            </a:r>
            <a:r>
              <a:rPr sz="1600" i="1" spc="70" dirty="0">
                <a:latin typeface="Cambria"/>
                <a:cs typeface="Cambria"/>
              </a:rPr>
              <a:t>f</a:t>
            </a:r>
            <a:r>
              <a:rPr sz="1600" i="1" spc="155" dirty="0">
                <a:latin typeface="Cambria"/>
                <a:cs typeface="Cambria"/>
              </a:rPr>
              <a:t> </a:t>
            </a:r>
            <a:r>
              <a:rPr sz="1600" spc="50" dirty="0">
                <a:latin typeface="Calibri"/>
                <a:cs typeface="Calibri"/>
              </a:rPr>
              <a:t>'(</a:t>
            </a:r>
            <a:r>
              <a:rPr sz="1600" i="1" spc="50" dirty="0">
                <a:latin typeface="Cambria"/>
                <a:cs typeface="Cambria"/>
              </a:rPr>
              <a:t>f</a:t>
            </a:r>
            <a:r>
              <a:rPr sz="1600" i="1" spc="-145" dirty="0">
                <a:latin typeface="Cambria"/>
                <a:cs typeface="Cambria"/>
              </a:rPr>
              <a:t> </a:t>
            </a:r>
            <a:r>
              <a:rPr sz="1600" spc="60" dirty="0">
                <a:latin typeface="Calibri"/>
                <a:cs typeface="Calibri"/>
              </a:rPr>
              <a:t>(</a:t>
            </a:r>
            <a:r>
              <a:rPr sz="1600" i="1" spc="60" dirty="0">
                <a:latin typeface="Cambria"/>
                <a:cs typeface="Cambria"/>
              </a:rPr>
              <a:t>w</a:t>
            </a:r>
            <a:r>
              <a:rPr sz="1600" spc="60" dirty="0">
                <a:latin typeface="Calibri"/>
                <a:cs typeface="Calibri"/>
              </a:rPr>
              <a:t>))</a:t>
            </a:r>
            <a:r>
              <a:rPr sz="1600" i="1" spc="60" dirty="0">
                <a:latin typeface="Cambria"/>
                <a:cs typeface="Cambria"/>
              </a:rPr>
              <a:t>f</a:t>
            </a:r>
            <a:r>
              <a:rPr sz="1600" i="1" spc="155" dirty="0">
                <a:latin typeface="Cambria"/>
                <a:cs typeface="Cambria"/>
              </a:rPr>
              <a:t> </a:t>
            </a:r>
            <a:r>
              <a:rPr sz="1600" spc="20" dirty="0">
                <a:latin typeface="Calibri"/>
                <a:cs typeface="Calibri"/>
              </a:rPr>
              <a:t>'(</a:t>
            </a:r>
            <a:r>
              <a:rPr sz="1600" i="1" spc="20" dirty="0">
                <a:latin typeface="Cambria"/>
                <a:cs typeface="Cambria"/>
              </a:rPr>
              <a:t>w</a:t>
            </a:r>
            <a:r>
              <a:rPr sz="1600" spc="20" dirty="0">
                <a:latin typeface="Calibri"/>
                <a:cs typeface="Calibri"/>
              </a:rPr>
              <a:t>)	</a:t>
            </a:r>
            <a:r>
              <a:rPr sz="1600" spc="85" dirty="0">
                <a:latin typeface="Calibri"/>
                <a:cs typeface="Calibri"/>
              </a:rPr>
              <a:t>(2)</a:t>
            </a:r>
            <a:endParaRPr sz="1600">
              <a:latin typeface="Calibri"/>
              <a:cs typeface="Calibri"/>
            </a:endParaRPr>
          </a:p>
        </p:txBody>
      </p:sp>
      <p:sp>
        <p:nvSpPr>
          <p:cNvPr id="12" name="object 12"/>
          <p:cNvSpPr/>
          <p:nvPr/>
        </p:nvSpPr>
        <p:spPr>
          <a:xfrm>
            <a:off x="5341476" y="2401772"/>
            <a:ext cx="3307715" cy="1228725"/>
          </a:xfrm>
          <a:custGeom>
            <a:avLst/>
            <a:gdLst/>
            <a:ahLst/>
            <a:cxnLst/>
            <a:rect l="l" t="t" r="r" b="b"/>
            <a:pathLst>
              <a:path w="3307715" h="1228725">
                <a:moveTo>
                  <a:pt x="0" y="0"/>
                </a:moveTo>
                <a:lnTo>
                  <a:pt x="3307555" y="0"/>
                </a:lnTo>
                <a:lnTo>
                  <a:pt x="3307555" y="1228724"/>
                </a:lnTo>
                <a:lnTo>
                  <a:pt x="0" y="1228724"/>
                </a:lnTo>
                <a:lnTo>
                  <a:pt x="0" y="0"/>
                </a:lnTo>
                <a:close/>
              </a:path>
            </a:pathLst>
          </a:custGeom>
          <a:ln w="9524">
            <a:solidFill>
              <a:srgbClr val="000000"/>
            </a:solidFill>
          </a:ln>
        </p:spPr>
        <p:txBody>
          <a:bodyPr wrap="square" lIns="0" tIns="0" rIns="0" bIns="0" rtlCol="0"/>
          <a:lstStyle/>
          <a:p>
            <a:endParaRPr/>
          </a:p>
        </p:txBody>
      </p:sp>
      <p:sp>
        <p:nvSpPr>
          <p:cNvPr id="13" name="object 13"/>
          <p:cNvSpPr txBox="1"/>
          <p:nvPr/>
        </p:nvSpPr>
        <p:spPr>
          <a:xfrm>
            <a:off x="1310177" y="2118141"/>
            <a:ext cx="3318510" cy="869315"/>
          </a:xfrm>
          <a:prstGeom prst="rect">
            <a:avLst/>
          </a:prstGeom>
        </p:spPr>
        <p:txBody>
          <a:bodyPr vert="horz" wrap="square" lIns="0" tIns="102235" rIns="0" bIns="0" rtlCol="0">
            <a:spAutoFit/>
          </a:bodyPr>
          <a:lstStyle/>
          <a:p>
            <a:pPr marL="12700">
              <a:lnSpc>
                <a:spcPct val="100000"/>
              </a:lnSpc>
              <a:spcBef>
                <a:spcPts val="805"/>
              </a:spcBef>
            </a:pPr>
            <a:r>
              <a:rPr sz="2400" i="1" spc="210" dirty="0">
                <a:latin typeface="Cambria"/>
                <a:cs typeface="Cambria"/>
              </a:rPr>
              <a:t>x=f </a:t>
            </a:r>
            <a:r>
              <a:rPr sz="2400" spc="35" dirty="0">
                <a:latin typeface="Cambria"/>
                <a:cs typeface="Cambria"/>
              </a:rPr>
              <a:t>(</a:t>
            </a:r>
            <a:r>
              <a:rPr sz="2400" i="1" spc="35" dirty="0">
                <a:latin typeface="Cambria"/>
                <a:cs typeface="Cambria"/>
              </a:rPr>
              <a:t>w</a:t>
            </a:r>
            <a:r>
              <a:rPr sz="2400" spc="35" dirty="0">
                <a:latin typeface="Cambria"/>
                <a:cs typeface="Cambria"/>
              </a:rPr>
              <a:t>)</a:t>
            </a:r>
            <a:r>
              <a:rPr sz="2400" i="1" spc="35" dirty="0">
                <a:latin typeface="Cambria"/>
                <a:cs typeface="Cambria"/>
              </a:rPr>
              <a:t>, </a:t>
            </a:r>
            <a:r>
              <a:rPr sz="2400" i="1" spc="220" dirty="0">
                <a:latin typeface="Cambria"/>
                <a:cs typeface="Cambria"/>
              </a:rPr>
              <a:t>y=f </a:t>
            </a:r>
            <a:r>
              <a:rPr sz="2400" spc="80" dirty="0">
                <a:latin typeface="Cambria"/>
                <a:cs typeface="Cambria"/>
              </a:rPr>
              <a:t>(</a:t>
            </a:r>
            <a:r>
              <a:rPr sz="2400" i="1" spc="80" dirty="0">
                <a:latin typeface="Cambria"/>
                <a:cs typeface="Cambria"/>
              </a:rPr>
              <a:t>x</a:t>
            </a:r>
            <a:r>
              <a:rPr sz="2400" spc="80" dirty="0">
                <a:latin typeface="Cambria"/>
                <a:cs typeface="Cambria"/>
              </a:rPr>
              <a:t>)</a:t>
            </a:r>
            <a:r>
              <a:rPr sz="2400" i="1" spc="80" dirty="0">
                <a:latin typeface="Cambria"/>
                <a:cs typeface="Cambria"/>
              </a:rPr>
              <a:t>, </a:t>
            </a:r>
            <a:r>
              <a:rPr sz="2400" i="1" spc="165" dirty="0">
                <a:latin typeface="Cambria"/>
                <a:cs typeface="Cambria"/>
              </a:rPr>
              <a:t>z=f</a:t>
            </a:r>
            <a:r>
              <a:rPr sz="2400" i="1" spc="175" dirty="0">
                <a:latin typeface="Cambria"/>
                <a:cs typeface="Cambria"/>
              </a:rPr>
              <a:t> </a:t>
            </a:r>
            <a:r>
              <a:rPr sz="2400" spc="30" dirty="0">
                <a:latin typeface="Cambria"/>
                <a:cs typeface="Cambria"/>
              </a:rPr>
              <a:t>(</a:t>
            </a:r>
            <a:r>
              <a:rPr sz="2400" i="1" spc="30" dirty="0">
                <a:latin typeface="Cambria"/>
                <a:cs typeface="Cambria"/>
              </a:rPr>
              <a:t>y</a:t>
            </a:r>
            <a:r>
              <a:rPr sz="2400" spc="30" dirty="0">
                <a:latin typeface="Cambria"/>
                <a:cs typeface="Cambria"/>
              </a:rPr>
              <a:t>)</a:t>
            </a:r>
            <a:endParaRPr sz="2400">
              <a:latin typeface="Cambria"/>
              <a:cs typeface="Cambria"/>
            </a:endParaRPr>
          </a:p>
          <a:p>
            <a:pPr marR="778510" algn="r">
              <a:lnSpc>
                <a:spcPct val="100000"/>
              </a:lnSpc>
              <a:spcBef>
                <a:spcPts val="600"/>
              </a:spcBef>
            </a:pPr>
            <a:r>
              <a:rPr sz="2050" u="heavy" spc="-210" dirty="0">
                <a:uFill>
                  <a:solidFill>
                    <a:srgbClr val="000000"/>
                  </a:solidFill>
                </a:uFill>
                <a:latin typeface="Times New Roman"/>
                <a:cs typeface="Times New Roman"/>
              </a:rPr>
              <a:t> </a:t>
            </a:r>
            <a:r>
              <a:rPr sz="2050" i="1" u="heavy" spc="-30" dirty="0">
                <a:uFill>
                  <a:solidFill>
                    <a:srgbClr val="000000"/>
                  </a:solidFill>
                </a:uFill>
                <a:latin typeface="Calibri"/>
                <a:cs typeface="Calibri"/>
              </a:rPr>
              <a:t>∂</a:t>
            </a:r>
            <a:r>
              <a:rPr sz="2050" i="1" u="heavy" spc="25" dirty="0">
                <a:uFill>
                  <a:solidFill>
                    <a:srgbClr val="000000"/>
                  </a:solidFill>
                </a:uFill>
                <a:latin typeface="Calibri"/>
                <a:cs typeface="Calibri"/>
              </a:rPr>
              <a:t>z</a:t>
            </a:r>
            <a:endParaRPr sz="2050">
              <a:latin typeface="Calibri"/>
              <a:cs typeface="Calibri"/>
            </a:endParaRPr>
          </a:p>
        </p:txBody>
      </p:sp>
      <p:sp>
        <p:nvSpPr>
          <p:cNvPr id="14" name="object 14"/>
          <p:cNvSpPr txBox="1"/>
          <p:nvPr/>
        </p:nvSpPr>
        <p:spPr>
          <a:xfrm>
            <a:off x="3557556" y="3017505"/>
            <a:ext cx="334010" cy="337185"/>
          </a:xfrm>
          <a:prstGeom prst="rect">
            <a:avLst/>
          </a:prstGeom>
        </p:spPr>
        <p:txBody>
          <a:bodyPr vert="horz" wrap="square" lIns="0" tIns="12065" rIns="0" bIns="0" rtlCol="0">
            <a:spAutoFit/>
          </a:bodyPr>
          <a:lstStyle/>
          <a:p>
            <a:pPr marL="12700">
              <a:lnSpc>
                <a:spcPct val="100000"/>
              </a:lnSpc>
              <a:spcBef>
                <a:spcPts val="95"/>
              </a:spcBef>
            </a:pPr>
            <a:r>
              <a:rPr sz="2050" i="1" spc="-30" dirty="0">
                <a:latin typeface="Calibri"/>
                <a:cs typeface="Calibri"/>
              </a:rPr>
              <a:t>∂</a:t>
            </a:r>
            <a:r>
              <a:rPr sz="2050" i="1" spc="-110" dirty="0">
                <a:latin typeface="Calibri"/>
                <a:cs typeface="Calibri"/>
              </a:rPr>
              <a:t>w</a:t>
            </a:r>
            <a:endParaRPr sz="2050">
              <a:latin typeface="Calibri"/>
              <a:cs typeface="Calibri"/>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234230" y="725054"/>
            <a:ext cx="8229600" cy="1143000"/>
          </a:xfrm>
          <a:custGeom>
            <a:avLst/>
            <a:gdLst/>
            <a:ahLst/>
            <a:cxnLst/>
            <a:rect l="l" t="t" r="r" b="b"/>
            <a:pathLst>
              <a:path w="8229600" h="1143000">
                <a:moveTo>
                  <a:pt x="0" y="1142999"/>
                </a:moveTo>
                <a:lnTo>
                  <a:pt x="8229598" y="1142999"/>
                </a:lnTo>
                <a:lnTo>
                  <a:pt x="8229598" y="0"/>
                </a:lnTo>
                <a:lnTo>
                  <a:pt x="0" y="0"/>
                </a:lnTo>
                <a:lnTo>
                  <a:pt x="0" y="1142999"/>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1609197" y="377074"/>
            <a:ext cx="7479665" cy="695960"/>
          </a:xfrm>
          <a:prstGeom prst="rect">
            <a:avLst/>
          </a:prstGeom>
        </p:spPr>
        <p:txBody>
          <a:bodyPr vert="horz" wrap="square" lIns="0" tIns="12700" rIns="0" bIns="0" rtlCol="0">
            <a:spAutoFit/>
          </a:bodyPr>
          <a:lstStyle/>
          <a:p>
            <a:pPr marL="12700">
              <a:lnSpc>
                <a:spcPct val="100000"/>
              </a:lnSpc>
              <a:spcBef>
                <a:spcPts val="100"/>
              </a:spcBef>
            </a:pPr>
            <a:r>
              <a:rPr spc="-5" dirty="0"/>
              <a:t>Simplified </a:t>
            </a:r>
            <a:r>
              <a:rPr dirty="0"/>
              <a:t>Backprop</a:t>
            </a:r>
            <a:r>
              <a:rPr spc="-20" dirty="0"/>
              <a:t> </a:t>
            </a:r>
            <a:r>
              <a:rPr spc="-5" dirty="0"/>
              <a:t>Algorithm</a:t>
            </a:r>
          </a:p>
        </p:txBody>
      </p:sp>
      <p:sp>
        <p:nvSpPr>
          <p:cNvPr id="7" name="object 7"/>
          <p:cNvSpPr txBox="1"/>
          <p:nvPr/>
        </p:nvSpPr>
        <p:spPr>
          <a:xfrm>
            <a:off x="852978" y="1357224"/>
            <a:ext cx="8591550" cy="5524588"/>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Version </a:t>
            </a:r>
            <a:r>
              <a:rPr sz="3200" spc="-5" dirty="0">
                <a:solidFill>
                  <a:srgbClr val="3333CC"/>
                </a:solidFill>
                <a:latin typeface="Arial"/>
                <a:cs typeface="Arial"/>
              </a:rPr>
              <a:t>that directly computes actual</a:t>
            </a:r>
            <a:r>
              <a:rPr sz="3200" spc="5" dirty="0">
                <a:solidFill>
                  <a:srgbClr val="3333CC"/>
                </a:solidFill>
                <a:latin typeface="Arial"/>
                <a:cs typeface="Arial"/>
              </a:rPr>
              <a:t> </a:t>
            </a:r>
            <a:r>
              <a:rPr sz="3200" dirty="0">
                <a:solidFill>
                  <a:srgbClr val="3333CC"/>
                </a:solidFill>
                <a:latin typeface="Arial"/>
                <a:cs typeface="Arial"/>
              </a:rPr>
              <a:t>gradient</a:t>
            </a:r>
            <a:endParaRPr sz="3200" dirty="0">
              <a:latin typeface="Arial"/>
              <a:cs typeface="Arial"/>
            </a:endParaRPr>
          </a:p>
          <a:p>
            <a:pPr marL="748665" marR="415290" lvl="1" indent="-279400">
              <a:lnSpc>
                <a:spcPts val="3329"/>
              </a:lnSpc>
              <a:spcBef>
                <a:spcPts val="770"/>
              </a:spcBef>
              <a:buChar char="–"/>
              <a:tabLst>
                <a:tab pos="755650" algn="l"/>
              </a:tabLst>
            </a:pPr>
            <a:r>
              <a:rPr sz="2800" spc="-5" dirty="0">
                <a:solidFill>
                  <a:srgbClr val="336600"/>
                </a:solidFill>
                <a:latin typeface="Arial"/>
                <a:cs typeface="Arial"/>
              </a:rPr>
              <a:t>In the </a:t>
            </a:r>
            <a:r>
              <a:rPr sz="2800" dirty="0">
                <a:solidFill>
                  <a:srgbClr val="336600"/>
                </a:solidFill>
                <a:latin typeface="Arial"/>
                <a:cs typeface="Arial"/>
              </a:rPr>
              <a:t>order it will </a:t>
            </a:r>
            <a:r>
              <a:rPr sz="2800" spc="-5" dirty="0">
                <a:solidFill>
                  <a:srgbClr val="336600"/>
                </a:solidFill>
                <a:latin typeface="Arial"/>
                <a:cs typeface="Arial"/>
              </a:rPr>
              <a:t>actually </a:t>
            </a:r>
            <a:r>
              <a:rPr sz="2800" dirty="0">
                <a:solidFill>
                  <a:srgbClr val="336600"/>
                </a:solidFill>
                <a:latin typeface="Arial"/>
                <a:cs typeface="Arial"/>
              </a:rPr>
              <a:t>be done according</a:t>
            </a:r>
            <a:r>
              <a:rPr sz="2800" spc="-45" dirty="0">
                <a:solidFill>
                  <a:srgbClr val="336600"/>
                </a:solidFill>
                <a:latin typeface="Arial"/>
                <a:cs typeface="Arial"/>
              </a:rPr>
              <a:t> </a:t>
            </a:r>
            <a:r>
              <a:rPr sz="2800" spc="-5" dirty="0">
                <a:solidFill>
                  <a:srgbClr val="336600"/>
                </a:solidFill>
                <a:latin typeface="Arial"/>
                <a:cs typeface="Arial"/>
              </a:rPr>
              <a:t>to  </a:t>
            </a:r>
            <a:r>
              <a:rPr sz="2800" dirty="0">
                <a:solidFill>
                  <a:srgbClr val="336600"/>
                </a:solidFill>
                <a:latin typeface="Arial"/>
                <a:cs typeface="Arial"/>
              </a:rPr>
              <a:t>recursive </a:t>
            </a:r>
            <a:r>
              <a:rPr sz="2800" spc="-5" dirty="0">
                <a:solidFill>
                  <a:srgbClr val="336600"/>
                </a:solidFill>
                <a:latin typeface="Arial"/>
                <a:cs typeface="Arial"/>
              </a:rPr>
              <a:t>application </a:t>
            </a:r>
            <a:r>
              <a:rPr sz="2800" dirty="0">
                <a:solidFill>
                  <a:srgbClr val="336600"/>
                </a:solidFill>
                <a:latin typeface="Arial"/>
                <a:cs typeface="Arial"/>
              </a:rPr>
              <a:t>of </a:t>
            </a:r>
            <a:r>
              <a:rPr lang="en-US" sz="2800" dirty="0">
                <a:solidFill>
                  <a:srgbClr val="336600"/>
                </a:solidFill>
                <a:latin typeface="Arial"/>
                <a:cs typeface="Arial"/>
              </a:rPr>
              <a:t>the </a:t>
            </a:r>
            <a:r>
              <a:rPr sz="2800" dirty="0">
                <a:solidFill>
                  <a:srgbClr val="336600"/>
                </a:solidFill>
                <a:latin typeface="Arial"/>
                <a:cs typeface="Arial"/>
              </a:rPr>
              <a:t>chain</a:t>
            </a:r>
            <a:r>
              <a:rPr sz="2800" spc="-10" dirty="0">
                <a:solidFill>
                  <a:srgbClr val="336600"/>
                </a:solidFill>
                <a:latin typeface="Arial"/>
                <a:cs typeface="Arial"/>
              </a:rPr>
              <a:t> </a:t>
            </a:r>
            <a:r>
              <a:rPr sz="2800" dirty="0">
                <a:solidFill>
                  <a:srgbClr val="336600"/>
                </a:solidFill>
                <a:latin typeface="Arial"/>
                <a:cs typeface="Arial"/>
              </a:rPr>
              <a:t>rule</a:t>
            </a:r>
            <a:endParaRPr sz="2800" dirty="0">
              <a:latin typeface="Arial"/>
              <a:cs typeface="Arial"/>
            </a:endParaRPr>
          </a:p>
          <a:p>
            <a:pPr marL="1155700" lvl="2" indent="-229235">
              <a:lnSpc>
                <a:spcPct val="100000"/>
              </a:lnSpc>
              <a:spcBef>
                <a:spcPts val="505"/>
              </a:spcBef>
              <a:buChar char="•"/>
              <a:tabLst>
                <a:tab pos="1155700" algn="l"/>
              </a:tabLst>
            </a:pPr>
            <a:r>
              <a:rPr sz="2400" spc="-5" dirty="0">
                <a:solidFill>
                  <a:srgbClr val="660066"/>
                </a:solidFill>
                <a:latin typeface="Arial"/>
                <a:cs typeface="Arial"/>
              </a:rPr>
              <a:t>Algorithm </a:t>
            </a:r>
            <a:r>
              <a:rPr sz="2400" i="1" spc="-5" dirty="0">
                <a:solidFill>
                  <a:srgbClr val="660066"/>
                </a:solidFill>
                <a:latin typeface="Arial"/>
                <a:cs typeface="Arial"/>
              </a:rPr>
              <a:t>Simplified </a:t>
            </a:r>
            <a:r>
              <a:rPr sz="2400" i="1" dirty="0">
                <a:solidFill>
                  <a:srgbClr val="660066"/>
                </a:solidFill>
                <a:latin typeface="Arial"/>
                <a:cs typeface="Arial"/>
              </a:rPr>
              <a:t>Backprop </a:t>
            </a:r>
            <a:r>
              <a:rPr sz="2400" dirty="0">
                <a:solidFill>
                  <a:srgbClr val="660066"/>
                </a:solidFill>
                <a:latin typeface="Arial"/>
                <a:cs typeface="Arial"/>
              </a:rPr>
              <a:t>along </a:t>
            </a:r>
            <a:r>
              <a:rPr sz="2400" spc="-5" dirty="0">
                <a:solidFill>
                  <a:srgbClr val="660066"/>
                </a:solidFill>
                <a:latin typeface="Arial"/>
                <a:cs typeface="Arial"/>
              </a:rPr>
              <a:t>with</a:t>
            </a:r>
            <a:r>
              <a:rPr sz="2400" spc="15" dirty="0">
                <a:solidFill>
                  <a:srgbClr val="660066"/>
                </a:solidFill>
                <a:latin typeface="Arial"/>
                <a:cs typeface="Arial"/>
              </a:rPr>
              <a:t> </a:t>
            </a:r>
            <a:r>
              <a:rPr sz="2400" spc="-5" dirty="0">
                <a:solidFill>
                  <a:srgbClr val="660066"/>
                </a:solidFill>
                <a:latin typeface="Arial"/>
                <a:cs typeface="Arial"/>
              </a:rPr>
              <a:t>associated</a:t>
            </a:r>
            <a:endParaRPr sz="2400" dirty="0">
              <a:latin typeface="Arial"/>
              <a:cs typeface="Arial"/>
            </a:endParaRPr>
          </a:p>
          <a:p>
            <a:pPr marL="1155700" lvl="2" indent="-229235">
              <a:lnSpc>
                <a:spcPct val="100000"/>
              </a:lnSpc>
              <a:spcBef>
                <a:spcPts val="520"/>
              </a:spcBef>
              <a:buFont typeface="Arial"/>
              <a:buChar char="•"/>
              <a:tabLst>
                <a:tab pos="1155700" algn="l"/>
              </a:tabLst>
            </a:pPr>
            <a:r>
              <a:rPr sz="2400" i="1" spc="-5" dirty="0">
                <a:solidFill>
                  <a:srgbClr val="660066"/>
                </a:solidFill>
                <a:latin typeface="Arial"/>
                <a:cs typeface="Arial"/>
              </a:rPr>
              <a:t>Forward Propagation</a:t>
            </a:r>
            <a:endParaRPr sz="2400" dirty="0">
              <a:latin typeface="Arial"/>
              <a:cs typeface="Arial"/>
            </a:endParaRPr>
          </a:p>
          <a:p>
            <a:pPr marL="355600" indent="-342900">
              <a:lnSpc>
                <a:spcPct val="100000"/>
              </a:lnSpc>
              <a:spcBef>
                <a:spcPts val="815"/>
              </a:spcBef>
              <a:buChar char="•"/>
              <a:tabLst>
                <a:tab pos="354965" algn="l"/>
                <a:tab pos="355600" algn="l"/>
              </a:tabLst>
            </a:pPr>
            <a:r>
              <a:rPr sz="3200" dirty="0">
                <a:solidFill>
                  <a:srgbClr val="3333CC"/>
                </a:solidFill>
                <a:latin typeface="Arial"/>
                <a:cs typeface="Arial"/>
              </a:rPr>
              <a:t>Could </a:t>
            </a:r>
            <a:r>
              <a:rPr sz="3200" spc="-5" dirty="0">
                <a:solidFill>
                  <a:srgbClr val="3333CC"/>
                </a:solidFill>
                <a:latin typeface="Arial"/>
                <a:cs typeface="Arial"/>
              </a:rPr>
              <a:t>either directly perform these</a:t>
            </a:r>
            <a:r>
              <a:rPr sz="3200" spc="45" dirty="0">
                <a:solidFill>
                  <a:srgbClr val="3333CC"/>
                </a:solidFill>
                <a:latin typeface="Arial"/>
                <a:cs typeface="Arial"/>
              </a:rPr>
              <a:t> </a:t>
            </a:r>
            <a:r>
              <a:rPr sz="3200" spc="-5" dirty="0">
                <a:solidFill>
                  <a:srgbClr val="3333CC"/>
                </a:solidFill>
                <a:latin typeface="Arial"/>
                <a:cs typeface="Arial"/>
              </a:rPr>
              <a:t>operations</a:t>
            </a:r>
            <a:endParaRPr sz="3200" dirty="0">
              <a:latin typeface="Arial"/>
              <a:cs typeface="Arial"/>
            </a:endParaRPr>
          </a:p>
          <a:p>
            <a:pPr marL="748665" marR="85090" lvl="1" indent="-279400">
              <a:lnSpc>
                <a:spcPts val="3329"/>
              </a:lnSpc>
              <a:spcBef>
                <a:spcPts val="800"/>
              </a:spcBef>
              <a:buClr>
                <a:srgbClr val="336600"/>
              </a:buClr>
              <a:buFont typeface="Arial"/>
              <a:buChar char="–"/>
              <a:tabLst>
                <a:tab pos="854075" algn="l"/>
                <a:tab pos="854710" algn="l"/>
              </a:tabLst>
            </a:pPr>
            <a:r>
              <a:rPr dirty="0"/>
              <a:t>	</a:t>
            </a:r>
            <a:r>
              <a:rPr lang="en-US" sz="2800" dirty="0">
                <a:solidFill>
                  <a:srgbClr val="336600"/>
                </a:solidFill>
                <a:latin typeface="Arial"/>
                <a:cs typeface="Arial"/>
              </a:rPr>
              <a:t>O</a:t>
            </a:r>
            <a:r>
              <a:rPr sz="2800" dirty="0">
                <a:solidFill>
                  <a:srgbClr val="336600"/>
                </a:solidFill>
                <a:latin typeface="Arial"/>
                <a:cs typeface="Arial"/>
              </a:rPr>
              <a:t>r view </a:t>
            </a:r>
            <a:r>
              <a:rPr sz="2800" spc="-5" dirty="0">
                <a:solidFill>
                  <a:srgbClr val="336600"/>
                </a:solidFill>
                <a:latin typeface="Arial"/>
                <a:cs typeface="Arial"/>
              </a:rPr>
              <a:t>algorithm </a:t>
            </a:r>
            <a:r>
              <a:rPr sz="2800" dirty="0">
                <a:solidFill>
                  <a:srgbClr val="336600"/>
                </a:solidFill>
                <a:latin typeface="Arial"/>
                <a:cs typeface="Arial"/>
              </a:rPr>
              <a:t>as symbolic </a:t>
            </a:r>
            <a:r>
              <a:rPr sz="2800" spc="-5" dirty="0">
                <a:solidFill>
                  <a:srgbClr val="336600"/>
                </a:solidFill>
                <a:latin typeface="Arial"/>
                <a:cs typeface="Arial"/>
              </a:rPr>
              <a:t>specification </a:t>
            </a:r>
            <a:r>
              <a:rPr sz="2800" dirty="0">
                <a:solidFill>
                  <a:srgbClr val="336600"/>
                </a:solidFill>
                <a:latin typeface="Arial"/>
                <a:cs typeface="Arial"/>
              </a:rPr>
              <a:t>of  </a:t>
            </a:r>
            <a:r>
              <a:rPr sz="2800" spc="-5" dirty="0">
                <a:solidFill>
                  <a:srgbClr val="336600"/>
                </a:solidFill>
                <a:latin typeface="Arial"/>
                <a:cs typeface="Arial"/>
              </a:rPr>
              <a:t>computational </a:t>
            </a:r>
            <a:r>
              <a:rPr sz="2800" dirty="0">
                <a:solidFill>
                  <a:srgbClr val="336600"/>
                </a:solidFill>
                <a:latin typeface="Arial"/>
                <a:cs typeface="Arial"/>
              </a:rPr>
              <a:t>graph </a:t>
            </a:r>
            <a:r>
              <a:rPr sz="2800" spc="-5" dirty="0">
                <a:solidFill>
                  <a:srgbClr val="336600"/>
                </a:solidFill>
                <a:latin typeface="Arial"/>
                <a:cs typeface="Arial"/>
              </a:rPr>
              <a:t>for computing</a:t>
            </a:r>
            <a:r>
              <a:rPr sz="2800" spc="20" dirty="0">
                <a:solidFill>
                  <a:srgbClr val="336600"/>
                </a:solidFill>
                <a:latin typeface="Arial"/>
                <a:cs typeface="Arial"/>
              </a:rPr>
              <a:t> </a:t>
            </a:r>
            <a:r>
              <a:rPr sz="2800" dirty="0">
                <a:solidFill>
                  <a:srgbClr val="336600"/>
                </a:solidFill>
                <a:latin typeface="Arial"/>
                <a:cs typeface="Arial"/>
              </a:rPr>
              <a:t>backprop</a:t>
            </a:r>
            <a:endParaRPr sz="2800" dirty="0">
              <a:latin typeface="Arial"/>
              <a:cs typeface="Arial"/>
            </a:endParaRPr>
          </a:p>
          <a:p>
            <a:pPr marL="355600" indent="-342900">
              <a:lnSpc>
                <a:spcPct val="100000"/>
              </a:lnSpc>
              <a:spcBef>
                <a:spcPts val="700"/>
              </a:spcBef>
              <a:buChar char="•"/>
              <a:tabLst>
                <a:tab pos="354965" algn="l"/>
                <a:tab pos="355600" algn="l"/>
              </a:tabLst>
            </a:pPr>
            <a:r>
              <a:rPr sz="3200" spc="-5" dirty="0">
                <a:solidFill>
                  <a:srgbClr val="3333CC"/>
                </a:solidFill>
                <a:latin typeface="Arial"/>
                <a:cs typeface="Arial"/>
              </a:rPr>
              <a:t>This formulation </a:t>
            </a:r>
            <a:r>
              <a:rPr sz="3200" dirty="0">
                <a:solidFill>
                  <a:srgbClr val="3333CC"/>
                </a:solidFill>
                <a:latin typeface="Arial"/>
                <a:cs typeface="Arial"/>
              </a:rPr>
              <a:t>does not make</a:t>
            </a:r>
            <a:r>
              <a:rPr sz="3200" spc="-10" dirty="0">
                <a:solidFill>
                  <a:srgbClr val="3333CC"/>
                </a:solidFill>
                <a:latin typeface="Arial"/>
                <a:cs typeface="Arial"/>
              </a:rPr>
              <a:t> </a:t>
            </a:r>
            <a:r>
              <a:rPr sz="3200" spc="-5" dirty="0">
                <a:solidFill>
                  <a:srgbClr val="3333CC"/>
                </a:solidFill>
                <a:latin typeface="Arial"/>
                <a:cs typeface="Arial"/>
              </a:rPr>
              <a:t>specific</a:t>
            </a:r>
            <a:r>
              <a:rPr lang="en-US" sz="3200" spc="-5" dirty="0">
                <a:solidFill>
                  <a:srgbClr val="3333CC"/>
                </a:solidFill>
                <a:latin typeface="Arial"/>
                <a:cs typeface="Arial"/>
              </a:rPr>
              <a:t> the</a:t>
            </a:r>
            <a:r>
              <a:rPr lang="en-US" sz="3200" dirty="0">
                <a:latin typeface="Arial"/>
                <a:cs typeface="Arial"/>
              </a:rPr>
              <a:t> </a:t>
            </a:r>
            <a:r>
              <a:rPr lang="en-US" sz="3200" spc="-5" dirty="0">
                <a:solidFill>
                  <a:schemeClr val="tx2">
                    <a:lumMod val="60000"/>
                    <a:lumOff val="40000"/>
                  </a:schemeClr>
                </a:solidFill>
                <a:latin typeface="Arial"/>
                <a:cs typeface="Arial"/>
              </a:rPr>
              <a:t>m</a:t>
            </a:r>
            <a:r>
              <a:rPr sz="3200" spc="-5" dirty="0">
                <a:solidFill>
                  <a:schemeClr val="tx2">
                    <a:lumMod val="60000"/>
                    <a:lumOff val="40000"/>
                  </a:schemeClr>
                </a:solidFill>
                <a:latin typeface="Arial"/>
                <a:cs typeface="Arial"/>
              </a:rPr>
              <a:t>anipulation </a:t>
            </a:r>
            <a:r>
              <a:rPr sz="3200" dirty="0">
                <a:solidFill>
                  <a:schemeClr val="tx2">
                    <a:lumMod val="60000"/>
                    <a:lumOff val="40000"/>
                  </a:schemeClr>
                </a:solidFill>
                <a:latin typeface="Arial"/>
                <a:cs typeface="Arial"/>
              </a:rPr>
              <a:t>and </a:t>
            </a:r>
            <a:r>
              <a:rPr sz="3200" spc="-5" dirty="0">
                <a:solidFill>
                  <a:schemeClr val="tx2">
                    <a:lumMod val="60000"/>
                    <a:lumOff val="40000"/>
                  </a:schemeClr>
                </a:solidFill>
                <a:latin typeface="Arial"/>
                <a:cs typeface="Arial"/>
              </a:rPr>
              <a:t>construction </a:t>
            </a:r>
            <a:r>
              <a:rPr sz="3200" dirty="0">
                <a:solidFill>
                  <a:schemeClr val="tx2">
                    <a:lumMod val="60000"/>
                    <a:lumOff val="40000"/>
                  </a:schemeClr>
                </a:solidFill>
                <a:latin typeface="Arial"/>
                <a:cs typeface="Arial"/>
              </a:rPr>
              <a:t>of symbolic graph  </a:t>
            </a:r>
            <a:r>
              <a:rPr sz="3200" spc="-5" dirty="0">
                <a:solidFill>
                  <a:schemeClr val="tx2">
                    <a:lumMod val="60000"/>
                    <a:lumOff val="40000"/>
                  </a:schemeClr>
                </a:solidFill>
                <a:latin typeface="Arial"/>
                <a:cs typeface="Arial"/>
              </a:rPr>
              <a:t>that performs </a:t>
            </a:r>
            <a:r>
              <a:rPr sz="3200" dirty="0">
                <a:solidFill>
                  <a:schemeClr val="tx2">
                    <a:lumMod val="60000"/>
                    <a:lumOff val="40000"/>
                  </a:schemeClr>
                </a:solidFill>
                <a:latin typeface="Arial"/>
                <a:cs typeface="Arial"/>
              </a:rPr>
              <a:t>gradient</a:t>
            </a:r>
            <a:r>
              <a:rPr sz="3200" spc="-10" dirty="0">
                <a:solidFill>
                  <a:schemeClr val="tx2">
                    <a:lumMod val="60000"/>
                    <a:lumOff val="40000"/>
                  </a:schemeClr>
                </a:solidFill>
                <a:latin typeface="Arial"/>
                <a:cs typeface="Arial"/>
              </a:rPr>
              <a:t> </a:t>
            </a:r>
            <a:r>
              <a:rPr sz="3200" spc="-5" dirty="0">
                <a:solidFill>
                  <a:schemeClr val="tx2">
                    <a:lumMod val="60000"/>
                    <a:lumOff val="40000"/>
                  </a:schemeClr>
                </a:solidFill>
                <a:latin typeface="Arial"/>
                <a:cs typeface="Arial"/>
              </a:rPr>
              <a:t>computation</a:t>
            </a:r>
            <a:endParaRPr sz="2800" dirty="0">
              <a:solidFill>
                <a:schemeClr val="tx2">
                  <a:lumMod val="60000"/>
                  <a:lumOff val="40000"/>
                </a:schemeClr>
              </a:solidFill>
              <a:latin typeface="Arial"/>
              <a:cs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234562" y="537736"/>
            <a:ext cx="8229600" cy="1143000"/>
          </a:xfrm>
          <a:custGeom>
            <a:avLst/>
            <a:gdLst/>
            <a:ahLst/>
            <a:cxnLst/>
            <a:rect l="l" t="t" r="r" b="b"/>
            <a:pathLst>
              <a:path w="8229600" h="1143000">
                <a:moveTo>
                  <a:pt x="0" y="1142999"/>
                </a:moveTo>
                <a:lnTo>
                  <a:pt x="8229598" y="1142999"/>
                </a:lnTo>
                <a:lnTo>
                  <a:pt x="8229598" y="0"/>
                </a:lnTo>
                <a:lnTo>
                  <a:pt x="0" y="0"/>
                </a:lnTo>
                <a:lnTo>
                  <a:pt x="0" y="1142999"/>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2121340" y="572654"/>
            <a:ext cx="7187760" cy="689932"/>
          </a:xfrm>
          <a:prstGeom prst="rect">
            <a:avLst/>
          </a:prstGeom>
        </p:spPr>
        <p:txBody>
          <a:bodyPr vert="horz" wrap="square" lIns="0" tIns="12700" rIns="0" bIns="0" rtlCol="0">
            <a:spAutoFit/>
          </a:bodyPr>
          <a:lstStyle/>
          <a:p>
            <a:pPr marL="12700">
              <a:lnSpc>
                <a:spcPct val="100000"/>
              </a:lnSpc>
              <a:spcBef>
                <a:spcPts val="100"/>
              </a:spcBef>
              <a:tabLst>
                <a:tab pos="2870200" algn="l"/>
                <a:tab pos="3336290" algn="l"/>
                <a:tab pos="4951730" algn="l"/>
              </a:tabLst>
            </a:pPr>
            <a:r>
              <a:rPr dirty="0"/>
              <a:t>Compu</a:t>
            </a:r>
            <a:r>
              <a:rPr spc="-5" dirty="0"/>
              <a:t>t</a:t>
            </a:r>
            <a:r>
              <a:rPr dirty="0"/>
              <a:t>ing	a	</a:t>
            </a:r>
            <a:r>
              <a:rPr lang="en-US" dirty="0"/>
              <a:t>S</a:t>
            </a:r>
            <a:r>
              <a:rPr dirty="0"/>
              <a:t>ingle	</a:t>
            </a:r>
            <a:r>
              <a:rPr lang="en-US" dirty="0"/>
              <a:t> S</a:t>
            </a:r>
            <a:r>
              <a:rPr dirty="0"/>
              <a:t>calar</a:t>
            </a:r>
          </a:p>
        </p:txBody>
      </p:sp>
      <p:sp>
        <p:nvSpPr>
          <p:cNvPr id="7" name="object 7"/>
          <p:cNvSpPr txBox="1"/>
          <p:nvPr/>
        </p:nvSpPr>
        <p:spPr>
          <a:xfrm>
            <a:off x="827578" y="1448954"/>
            <a:ext cx="8745855" cy="2096770"/>
          </a:xfrm>
          <a:prstGeom prst="rect">
            <a:avLst/>
          </a:prstGeom>
        </p:spPr>
        <p:txBody>
          <a:bodyPr vert="horz" wrap="square" lIns="0" tIns="33020" rIns="0" bIns="0" rtlCol="0">
            <a:spAutoFit/>
          </a:bodyPr>
          <a:lstStyle/>
          <a:p>
            <a:pPr marL="381000" marR="1172210" indent="-342900">
              <a:lnSpc>
                <a:spcPts val="3800"/>
              </a:lnSpc>
              <a:spcBef>
                <a:spcPts val="260"/>
              </a:spcBef>
              <a:buChar char="•"/>
              <a:tabLst>
                <a:tab pos="380365" algn="l"/>
                <a:tab pos="381000" algn="l"/>
              </a:tabLst>
            </a:pPr>
            <a:r>
              <a:rPr sz="3200" dirty="0">
                <a:solidFill>
                  <a:srgbClr val="3333CC"/>
                </a:solidFill>
                <a:latin typeface="Arial"/>
                <a:cs typeface="Arial"/>
              </a:rPr>
              <a:t>Consider </a:t>
            </a:r>
            <a:r>
              <a:rPr sz="3200" spc="-5" dirty="0">
                <a:solidFill>
                  <a:srgbClr val="3333CC"/>
                </a:solidFill>
                <a:latin typeface="Arial"/>
                <a:cs typeface="Arial"/>
              </a:rPr>
              <a:t>computational </a:t>
            </a:r>
            <a:r>
              <a:rPr sz="3200" dirty="0">
                <a:solidFill>
                  <a:srgbClr val="3333CC"/>
                </a:solidFill>
                <a:latin typeface="Arial"/>
                <a:cs typeface="Arial"/>
              </a:rPr>
              <a:t>graph of how</a:t>
            </a:r>
            <a:r>
              <a:rPr sz="3200" spc="-45" dirty="0">
                <a:solidFill>
                  <a:srgbClr val="3333CC"/>
                </a:solidFill>
                <a:latin typeface="Arial"/>
                <a:cs typeface="Arial"/>
              </a:rPr>
              <a:t> </a:t>
            </a:r>
            <a:r>
              <a:rPr sz="3200" spc="-5" dirty="0">
                <a:solidFill>
                  <a:srgbClr val="3333CC"/>
                </a:solidFill>
                <a:latin typeface="Arial"/>
                <a:cs typeface="Arial"/>
              </a:rPr>
              <a:t>to  compute </a:t>
            </a:r>
            <a:r>
              <a:rPr sz="3200" dirty="0">
                <a:solidFill>
                  <a:srgbClr val="3333CC"/>
                </a:solidFill>
                <a:latin typeface="Arial"/>
                <a:cs typeface="Arial"/>
              </a:rPr>
              <a:t>scalar</a:t>
            </a:r>
            <a:r>
              <a:rPr sz="3200" spc="-5" dirty="0">
                <a:solidFill>
                  <a:srgbClr val="3333CC"/>
                </a:solidFill>
                <a:latin typeface="Arial"/>
                <a:cs typeface="Arial"/>
              </a:rPr>
              <a:t> </a:t>
            </a:r>
            <a:r>
              <a:rPr sz="3200" i="1" spc="70" dirty="0">
                <a:latin typeface="Cambria"/>
                <a:cs typeface="Cambria"/>
              </a:rPr>
              <a:t>u</a:t>
            </a:r>
            <a:r>
              <a:rPr sz="3150" spc="104" baseline="25132" dirty="0">
                <a:latin typeface="Cambria"/>
                <a:cs typeface="Cambria"/>
              </a:rPr>
              <a:t>(</a:t>
            </a:r>
            <a:r>
              <a:rPr sz="3150" b="1" i="1" spc="104" baseline="25132" dirty="0">
                <a:latin typeface="Palatino Linotype"/>
                <a:cs typeface="Palatino Linotype"/>
              </a:rPr>
              <a:t>n</a:t>
            </a:r>
            <a:r>
              <a:rPr sz="3150" spc="104" baseline="25132" dirty="0">
                <a:latin typeface="Cambria"/>
                <a:cs typeface="Cambria"/>
              </a:rPr>
              <a:t>)</a:t>
            </a:r>
            <a:endParaRPr sz="3150" baseline="25132">
              <a:latin typeface="Cambria"/>
              <a:cs typeface="Cambria"/>
            </a:endParaRPr>
          </a:p>
          <a:p>
            <a:pPr marL="494665">
              <a:lnSpc>
                <a:spcPct val="100000"/>
              </a:lnSpc>
              <a:spcBef>
                <a:spcPts val="509"/>
              </a:spcBef>
            </a:pPr>
            <a:r>
              <a:rPr sz="2800" dirty="0">
                <a:solidFill>
                  <a:srgbClr val="336600"/>
                </a:solidFill>
                <a:latin typeface="Arial"/>
                <a:cs typeface="Arial"/>
              </a:rPr>
              <a:t>– say loss on a </a:t>
            </a:r>
            <a:r>
              <a:rPr sz="2800" spc="-5" dirty="0">
                <a:solidFill>
                  <a:srgbClr val="336600"/>
                </a:solidFill>
                <a:latin typeface="Arial"/>
                <a:cs typeface="Arial"/>
              </a:rPr>
              <a:t>training</a:t>
            </a:r>
            <a:r>
              <a:rPr sz="2800" spc="-110" dirty="0">
                <a:solidFill>
                  <a:srgbClr val="336600"/>
                </a:solidFill>
                <a:latin typeface="Arial"/>
                <a:cs typeface="Arial"/>
              </a:rPr>
              <a:t> </a:t>
            </a:r>
            <a:r>
              <a:rPr sz="2800" dirty="0">
                <a:solidFill>
                  <a:srgbClr val="336600"/>
                </a:solidFill>
                <a:latin typeface="Arial"/>
                <a:cs typeface="Arial"/>
              </a:rPr>
              <a:t>example</a:t>
            </a:r>
            <a:endParaRPr sz="2800">
              <a:latin typeface="Arial"/>
              <a:cs typeface="Arial"/>
            </a:endParaRPr>
          </a:p>
          <a:p>
            <a:pPr marL="381000" indent="-342900">
              <a:lnSpc>
                <a:spcPct val="100000"/>
              </a:lnSpc>
              <a:spcBef>
                <a:spcPts val="835"/>
              </a:spcBef>
              <a:buChar char="•"/>
              <a:tabLst>
                <a:tab pos="380365" algn="l"/>
                <a:tab pos="381000" algn="l"/>
              </a:tabLst>
            </a:pPr>
            <a:r>
              <a:rPr sz="3200" spc="-5" dirty="0">
                <a:solidFill>
                  <a:srgbClr val="3333CC"/>
                </a:solidFill>
                <a:latin typeface="Arial"/>
                <a:cs typeface="Arial"/>
              </a:rPr>
              <a:t>We </a:t>
            </a:r>
            <a:r>
              <a:rPr sz="3200" dirty="0">
                <a:solidFill>
                  <a:srgbClr val="3333CC"/>
                </a:solidFill>
                <a:latin typeface="Arial"/>
                <a:cs typeface="Arial"/>
              </a:rPr>
              <a:t>want gradient of </a:t>
            </a:r>
            <a:r>
              <a:rPr sz="3200" spc="-5" dirty="0">
                <a:solidFill>
                  <a:srgbClr val="3333CC"/>
                </a:solidFill>
                <a:latin typeface="Arial"/>
                <a:cs typeface="Arial"/>
              </a:rPr>
              <a:t>this </a:t>
            </a:r>
            <a:r>
              <a:rPr sz="3200" dirty="0">
                <a:solidFill>
                  <a:srgbClr val="3333CC"/>
                </a:solidFill>
                <a:latin typeface="Arial"/>
                <a:cs typeface="Arial"/>
              </a:rPr>
              <a:t>scalar </a:t>
            </a:r>
            <a:r>
              <a:rPr sz="3200" i="1" spc="70" dirty="0">
                <a:latin typeface="Cambria"/>
                <a:cs typeface="Cambria"/>
              </a:rPr>
              <a:t>u</a:t>
            </a:r>
            <a:r>
              <a:rPr sz="3150" spc="104" baseline="25132" dirty="0">
                <a:latin typeface="Cambria"/>
                <a:cs typeface="Cambria"/>
              </a:rPr>
              <a:t>(</a:t>
            </a:r>
            <a:r>
              <a:rPr sz="3150" b="1" i="1" spc="104" baseline="25132" dirty="0">
                <a:latin typeface="Palatino Linotype"/>
                <a:cs typeface="Palatino Linotype"/>
              </a:rPr>
              <a:t>n</a:t>
            </a:r>
            <a:r>
              <a:rPr sz="3150" spc="104" baseline="25132" dirty="0">
                <a:latin typeface="Cambria"/>
                <a:cs typeface="Cambria"/>
              </a:rPr>
              <a:t>) </a:t>
            </a:r>
            <a:r>
              <a:rPr sz="3200" dirty="0">
                <a:solidFill>
                  <a:srgbClr val="3333CC"/>
                </a:solidFill>
                <a:latin typeface="Arial"/>
                <a:cs typeface="Arial"/>
              </a:rPr>
              <a:t>wrt </a:t>
            </a:r>
            <a:r>
              <a:rPr sz="3200" i="1" spc="70" dirty="0">
                <a:latin typeface="Cambria"/>
                <a:cs typeface="Cambria"/>
              </a:rPr>
              <a:t>n</a:t>
            </a:r>
            <a:r>
              <a:rPr sz="3150" b="1" i="1" spc="104" baseline="-21164" dirty="0">
                <a:latin typeface="Palatino Linotype"/>
                <a:cs typeface="Palatino Linotype"/>
              </a:rPr>
              <a:t>i</a:t>
            </a:r>
            <a:r>
              <a:rPr sz="3150" b="1" i="1" spc="-254" baseline="-21164" dirty="0">
                <a:latin typeface="Palatino Linotype"/>
                <a:cs typeface="Palatino Linotype"/>
              </a:rPr>
              <a:t> </a:t>
            </a:r>
            <a:r>
              <a:rPr sz="3200" spc="-5" dirty="0">
                <a:solidFill>
                  <a:srgbClr val="3333CC"/>
                </a:solidFill>
                <a:latin typeface="Arial"/>
                <a:cs typeface="Arial"/>
              </a:rPr>
              <a:t>input</a:t>
            </a:r>
            <a:endParaRPr sz="3200">
              <a:latin typeface="Arial"/>
              <a:cs typeface="Arial"/>
            </a:endParaRPr>
          </a:p>
        </p:txBody>
      </p:sp>
      <p:sp>
        <p:nvSpPr>
          <p:cNvPr id="8" name="object 8"/>
          <p:cNvSpPr txBox="1"/>
          <p:nvPr/>
        </p:nvSpPr>
        <p:spPr>
          <a:xfrm>
            <a:off x="1170478" y="3428292"/>
            <a:ext cx="4129404" cy="1038225"/>
          </a:xfrm>
          <a:prstGeom prst="rect">
            <a:avLst/>
          </a:prstGeom>
        </p:spPr>
        <p:txBody>
          <a:bodyPr vert="horz" wrap="square" lIns="0" tIns="103505" rIns="0" bIns="0" rtlCol="0">
            <a:spAutoFit/>
          </a:bodyPr>
          <a:lstStyle/>
          <a:p>
            <a:pPr marL="38100">
              <a:lnSpc>
                <a:spcPct val="100000"/>
              </a:lnSpc>
              <a:spcBef>
                <a:spcPts val="815"/>
              </a:spcBef>
            </a:pPr>
            <a:r>
              <a:rPr sz="3200" dirty="0">
                <a:solidFill>
                  <a:srgbClr val="3333CC"/>
                </a:solidFill>
                <a:latin typeface="Arial"/>
                <a:cs typeface="Arial"/>
              </a:rPr>
              <a:t>nodes</a:t>
            </a:r>
            <a:r>
              <a:rPr sz="3200" spc="-15" dirty="0">
                <a:solidFill>
                  <a:srgbClr val="3333CC"/>
                </a:solidFill>
                <a:latin typeface="Arial"/>
                <a:cs typeface="Arial"/>
              </a:rPr>
              <a:t> </a:t>
            </a:r>
            <a:r>
              <a:rPr sz="3200" i="1" spc="100" dirty="0">
                <a:latin typeface="Cambria"/>
                <a:cs typeface="Cambria"/>
              </a:rPr>
              <a:t>u</a:t>
            </a:r>
            <a:r>
              <a:rPr sz="3150" spc="150" baseline="25132" dirty="0">
                <a:latin typeface="Cambria"/>
                <a:cs typeface="Cambria"/>
              </a:rPr>
              <a:t>(1)</a:t>
            </a:r>
            <a:r>
              <a:rPr sz="3200" i="1" spc="100" dirty="0">
                <a:latin typeface="Cambria"/>
                <a:cs typeface="Cambria"/>
              </a:rPr>
              <a:t>,..u</a:t>
            </a:r>
            <a:r>
              <a:rPr sz="3150" spc="150" baseline="25132" dirty="0">
                <a:latin typeface="Cambria"/>
                <a:cs typeface="Cambria"/>
              </a:rPr>
              <a:t>(</a:t>
            </a:r>
            <a:r>
              <a:rPr sz="3150" i="1" spc="150" baseline="25132" dirty="0">
                <a:latin typeface="Cambria"/>
                <a:cs typeface="Cambria"/>
              </a:rPr>
              <a:t>ni</a:t>
            </a:r>
            <a:r>
              <a:rPr sz="3150" spc="150" baseline="25132" dirty="0">
                <a:latin typeface="Cambria"/>
                <a:cs typeface="Cambria"/>
              </a:rPr>
              <a:t>)</a:t>
            </a:r>
            <a:endParaRPr sz="3150" baseline="25132" dirty="0">
              <a:latin typeface="Cambria"/>
              <a:cs typeface="Cambria"/>
            </a:endParaRPr>
          </a:p>
          <a:p>
            <a:pPr marL="838200" indent="-229235">
              <a:lnSpc>
                <a:spcPct val="100000"/>
              </a:lnSpc>
              <a:spcBef>
                <a:spcPts val="535"/>
              </a:spcBef>
              <a:buChar char="•"/>
              <a:tabLst>
                <a:tab pos="838200" algn="l"/>
              </a:tabLst>
            </a:pPr>
            <a:r>
              <a:rPr sz="2400" spc="-5" dirty="0">
                <a:solidFill>
                  <a:srgbClr val="660066"/>
                </a:solidFill>
                <a:latin typeface="Arial"/>
                <a:cs typeface="Arial"/>
              </a:rPr>
              <a:t>i.e., </a:t>
            </a:r>
            <a:r>
              <a:rPr sz="2400" dirty="0">
                <a:solidFill>
                  <a:srgbClr val="660066"/>
                </a:solidFill>
                <a:latin typeface="Arial"/>
                <a:cs typeface="Arial"/>
              </a:rPr>
              <a:t>we  </a:t>
            </a:r>
            <a:r>
              <a:rPr sz="2400" spc="-5" dirty="0">
                <a:solidFill>
                  <a:srgbClr val="660066"/>
                </a:solidFill>
                <a:latin typeface="Arial"/>
                <a:cs typeface="Arial"/>
              </a:rPr>
              <a:t>compute</a:t>
            </a:r>
            <a:endParaRPr sz="2400" dirty="0">
              <a:latin typeface="Arial"/>
              <a:cs typeface="Arial"/>
            </a:endParaRPr>
          </a:p>
        </p:txBody>
      </p:sp>
      <p:sp>
        <p:nvSpPr>
          <p:cNvPr id="9" name="object 9"/>
          <p:cNvSpPr txBox="1"/>
          <p:nvPr/>
        </p:nvSpPr>
        <p:spPr>
          <a:xfrm>
            <a:off x="5841532" y="4074806"/>
            <a:ext cx="19856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660066"/>
                </a:solidFill>
                <a:latin typeface="Arial"/>
                <a:cs typeface="Arial"/>
              </a:rPr>
              <a:t>for </a:t>
            </a:r>
            <a:r>
              <a:rPr sz="2400" dirty="0">
                <a:solidFill>
                  <a:srgbClr val="660066"/>
                </a:solidFill>
                <a:latin typeface="Arial"/>
                <a:cs typeface="Arial"/>
              </a:rPr>
              <a:t>all </a:t>
            </a:r>
            <a:r>
              <a:rPr sz="2400" i="1" spc="85" dirty="0">
                <a:latin typeface="Cambria"/>
                <a:cs typeface="Cambria"/>
              </a:rPr>
              <a:t>i</a:t>
            </a:r>
            <a:r>
              <a:rPr sz="2400" i="1" spc="180" dirty="0">
                <a:latin typeface="Cambria"/>
                <a:cs typeface="Cambria"/>
              </a:rPr>
              <a:t> </a:t>
            </a:r>
            <a:r>
              <a:rPr sz="2400" spc="215" dirty="0">
                <a:latin typeface="Cambria"/>
                <a:cs typeface="Cambria"/>
              </a:rPr>
              <a:t>=1</a:t>
            </a:r>
            <a:r>
              <a:rPr sz="2400" i="1" spc="215" dirty="0">
                <a:latin typeface="Cambria"/>
                <a:cs typeface="Cambria"/>
              </a:rPr>
              <a:t>,..,n</a:t>
            </a:r>
            <a:endParaRPr sz="2400">
              <a:latin typeface="Cambria"/>
              <a:cs typeface="Cambria"/>
            </a:endParaRPr>
          </a:p>
        </p:txBody>
      </p:sp>
      <p:sp>
        <p:nvSpPr>
          <p:cNvPr id="10" name="object 10"/>
          <p:cNvSpPr txBox="1"/>
          <p:nvPr/>
        </p:nvSpPr>
        <p:spPr>
          <a:xfrm>
            <a:off x="7801595" y="4252606"/>
            <a:ext cx="88265" cy="269240"/>
          </a:xfrm>
          <a:prstGeom prst="rect">
            <a:avLst/>
          </a:prstGeom>
        </p:spPr>
        <p:txBody>
          <a:bodyPr vert="horz" wrap="square" lIns="0" tIns="12700" rIns="0" bIns="0" rtlCol="0">
            <a:spAutoFit/>
          </a:bodyPr>
          <a:lstStyle/>
          <a:p>
            <a:pPr marL="12700">
              <a:lnSpc>
                <a:spcPct val="100000"/>
              </a:lnSpc>
              <a:spcBef>
                <a:spcPts val="100"/>
              </a:spcBef>
            </a:pPr>
            <a:r>
              <a:rPr sz="1600" i="1" spc="55" dirty="0">
                <a:latin typeface="Cambria"/>
                <a:cs typeface="Cambria"/>
              </a:rPr>
              <a:t>i</a:t>
            </a:r>
            <a:endParaRPr sz="1600">
              <a:latin typeface="Cambria"/>
              <a:cs typeface="Cambria"/>
            </a:endParaRPr>
          </a:p>
        </p:txBody>
      </p:sp>
      <p:sp>
        <p:nvSpPr>
          <p:cNvPr id="11" name="object 11"/>
          <p:cNvSpPr txBox="1"/>
          <p:nvPr/>
        </p:nvSpPr>
        <p:spPr>
          <a:xfrm>
            <a:off x="827578" y="4543690"/>
            <a:ext cx="8869045" cy="2446655"/>
          </a:xfrm>
          <a:prstGeom prst="rect">
            <a:avLst/>
          </a:prstGeom>
        </p:spPr>
        <p:txBody>
          <a:bodyPr vert="horz" wrap="square" lIns="0" tIns="12700" rIns="0" bIns="0" rtlCol="0">
            <a:spAutoFit/>
          </a:bodyPr>
          <a:lstStyle/>
          <a:p>
            <a:pPr marL="381000" marR="30480" indent="-342900">
              <a:lnSpc>
                <a:spcPct val="100000"/>
              </a:lnSpc>
              <a:spcBef>
                <a:spcPts val="100"/>
              </a:spcBef>
              <a:buChar char="•"/>
              <a:tabLst>
                <a:tab pos="380365" algn="l"/>
                <a:tab pos="381000" algn="l"/>
              </a:tabLst>
            </a:pPr>
            <a:r>
              <a:rPr sz="3200" spc="-5" dirty="0">
                <a:solidFill>
                  <a:srgbClr val="3333CC"/>
                </a:solidFill>
                <a:latin typeface="Arial"/>
                <a:cs typeface="Arial"/>
              </a:rPr>
              <a:t>In application </a:t>
            </a:r>
            <a:r>
              <a:rPr sz="3200" dirty="0">
                <a:solidFill>
                  <a:srgbClr val="3333CC"/>
                </a:solidFill>
                <a:latin typeface="Arial"/>
                <a:cs typeface="Arial"/>
              </a:rPr>
              <a:t>of backprop </a:t>
            </a:r>
            <a:r>
              <a:rPr sz="3200" spc="-5" dirty="0">
                <a:solidFill>
                  <a:srgbClr val="3333CC"/>
                </a:solidFill>
                <a:latin typeface="Arial"/>
                <a:cs typeface="Arial"/>
              </a:rPr>
              <a:t>to computing  gradients for </a:t>
            </a:r>
            <a:r>
              <a:rPr sz="3200" dirty="0">
                <a:solidFill>
                  <a:srgbClr val="3333CC"/>
                </a:solidFill>
                <a:latin typeface="Arial"/>
                <a:cs typeface="Arial"/>
              </a:rPr>
              <a:t>gradient descent over</a:t>
            </a:r>
            <a:r>
              <a:rPr sz="3200" spc="-30" dirty="0">
                <a:solidFill>
                  <a:srgbClr val="3333CC"/>
                </a:solidFill>
                <a:latin typeface="Arial"/>
                <a:cs typeface="Arial"/>
              </a:rPr>
              <a:t> </a:t>
            </a:r>
            <a:r>
              <a:rPr sz="3200" spc="-5" dirty="0">
                <a:solidFill>
                  <a:srgbClr val="3333CC"/>
                </a:solidFill>
                <a:latin typeface="Arial"/>
                <a:cs typeface="Arial"/>
              </a:rPr>
              <a:t>parameters</a:t>
            </a:r>
            <a:endParaRPr sz="3200">
              <a:latin typeface="Arial"/>
              <a:cs typeface="Arial"/>
            </a:endParaRPr>
          </a:p>
          <a:p>
            <a:pPr marL="774065" marR="563880" lvl="1" indent="-279400">
              <a:lnSpc>
                <a:spcPts val="3329"/>
              </a:lnSpc>
              <a:spcBef>
                <a:spcPts val="760"/>
              </a:spcBef>
              <a:buFont typeface="Cambria"/>
              <a:buChar char="–"/>
              <a:tabLst>
                <a:tab pos="781050" algn="l"/>
              </a:tabLst>
            </a:pPr>
            <a:r>
              <a:rPr sz="2800" i="1" spc="50" dirty="0">
                <a:latin typeface="Cambria"/>
                <a:cs typeface="Cambria"/>
              </a:rPr>
              <a:t>u</a:t>
            </a:r>
            <a:r>
              <a:rPr sz="2775" i="1" spc="75" baseline="25525" dirty="0">
                <a:latin typeface="Cambria"/>
                <a:cs typeface="Cambria"/>
              </a:rPr>
              <a:t>(n) </a:t>
            </a:r>
            <a:r>
              <a:rPr sz="2800" dirty="0">
                <a:solidFill>
                  <a:srgbClr val="336600"/>
                </a:solidFill>
                <a:latin typeface="Arial"/>
                <a:cs typeface="Arial"/>
              </a:rPr>
              <a:t>will be cost </a:t>
            </a:r>
            <a:r>
              <a:rPr sz="2800" spc="-5" dirty="0">
                <a:solidFill>
                  <a:srgbClr val="336600"/>
                </a:solidFill>
                <a:latin typeface="Arial"/>
                <a:cs typeface="Arial"/>
              </a:rPr>
              <a:t>associated with </a:t>
            </a:r>
            <a:r>
              <a:rPr sz="2800" dirty="0">
                <a:solidFill>
                  <a:srgbClr val="336600"/>
                </a:solidFill>
                <a:latin typeface="Arial"/>
                <a:cs typeface="Arial"/>
              </a:rPr>
              <a:t>an example or a  </a:t>
            </a:r>
            <a:r>
              <a:rPr sz="2800" spc="-5" dirty="0">
                <a:solidFill>
                  <a:srgbClr val="336600"/>
                </a:solidFill>
                <a:latin typeface="Arial"/>
                <a:cs typeface="Arial"/>
              </a:rPr>
              <a:t>minibatch, while</a:t>
            </a:r>
            <a:endParaRPr sz="2800">
              <a:latin typeface="Arial"/>
              <a:cs typeface="Arial"/>
            </a:endParaRPr>
          </a:p>
          <a:p>
            <a:pPr marL="781050" lvl="1" indent="-286385">
              <a:lnSpc>
                <a:spcPct val="100000"/>
              </a:lnSpc>
              <a:spcBef>
                <a:spcPts val="605"/>
              </a:spcBef>
              <a:buFont typeface="Cambria"/>
              <a:buChar char="–"/>
              <a:tabLst>
                <a:tab pos="781050" algn="l"/>
              </a:tabLst>
            </a:pPr>
            <a:r>
              <a:rPr sz="2800" i="1" spc="85" dirty="0">
                <a:latin typeface="Cambria"/>
                <a:cs typeface="Cambria"/>
              </a:rPr>
              <a:t>u</a:t>
            </a:r>
            <a:r>
              <a:rPr sz="2775" spc="127" baseline="25525" dirty="0">
                <a:latin typeface="Cambria"/>
                <a:cs typeface="Cambria"/>
              </a:rPr>
              <a:t>(1)</a:t>
            </a:r>
            <a:r>
              <a:rPr sz="2800" i="1" spc="85" dirty="0">
                <a:latin typeface="Cambria"/>
                <a:cs typeface="Cambria"/>
              </a:rPr>
              <a:t>,..u</a:t>
            </a:r>
            <a:r>
              <a:rPr sz="2775" spc="127" baseline="25525" dirty="0">
                <a:latin typeface="Cambria"/>
                <a:cs typeface="Cambria"/>
              </a:rPr>
              <a:t>(</a:t>
            </a:r>
            <a:r>
              <a:rPr sz="2775" i="1" spc="127" baseline="25525" dirty="0">
                <a:latin typeface="Cambria"/>
                <a:cs typeface="Cambria"/>
              </a:rPr>
              <a:t>ni</a:t>
            </a:r>
            <a:r>
              <a:rPr sz="2775" spc="127" baseline="25525" dirty="0">
                <a:latin typeface="Cambria"/>
                <a:cs typeface="Cambria"/>
              </a:rPr>
              <a:t>) </a:t>
            </a:r>
            <a:r>
              <a:rPr sz="2800" dirty="0">
                <a:solidFill>
                  <a:srgbClr val="336600"/>
                </a:solidFill>
                <a:latin typeface="Arial"/>
                <a:cs typeface="Arial"/>
              </a:rPr>
              <a:t>correspond </a:t>
            </a:r>
            <a:r>
              <a:rPr sz="2800" spc="-5" dirty="0">
                <a:solidFill>
                  <a:srgbClr val="336600"/>
                </a:solidFill>
                <a:latin typeface="Arial"/>
                <a:cs typeface="Arial"/>
              </a:rPr>
              <a:t>to </a:t>
            </a:r>
            <a:r>
              <a:rPr sz="2800" dirty="0">
                <a:solidFill>
                  <a:srgbClr val="336600"/>
                </a:solidFill>
                <a:latin typeface="Arial"/>
                <a:cs typeface="Arial"/>
              </a:rPr>
              <a:t>model</a:t>
            </a:r>
            <a:r>
              <a:rPr sz="2800" spc="120" dirty="0">
                <a:solidFill>
                  <a:srgbClr val="336600"/>
                </a:solidFill>
                <a:latin typeface="Arial"/>
                <a:cs typeface="Arial"/>
              </a:rPr>
              <a:t> </a:t>
            </a:r>
            <a:r>
              <a:rPr sz="2800" spc="-5" dirty="0">
                <a:solidFill>
                  <a:srgbClr val="336600"/>
                </a:solidFill>
                <a:latin typeface="Arial"/>
                <a:cs typeface="Arial"/>
              </a:rPr>
              <a:t>parameters</a:t>
            </a:r>
            <a:endParaRPr sz="2800">
              <a:latin typeface="Arial"/>
              <a:cs typeface="Arial"/>
            </a:endParaRPr>
          </a:p>
        </p:txBody>
      </p:sp>
      <p:sp>
        <p:nvSpPr>
          <p:cNvPr id="12" name="object 12"/>
          <p:cNvSpPr txBox="1"/>
          <p:nvPr/>
        </p:nvSpPr>
        <p:spPr>
          <a:xfrm>
            <a:off x="5341475" y="4001972"/>
            <a:ext cx="482600" cy="628650"/>
          </a:xfrm>
          <a:prstGeom prst="rect">
            <a:avLst/>
          </a:prstGeom>
          <a:ln w="9524">
            <a:solidFill>
              <a:srgbClr val="000000"/>
            </a:solidFill>
          </a:ln>
        </p:spPr>
        <p:txBody>
          <a:bodyPr vert="horz" wrap="square" lIns="0" tIns="0" rIns="0" bIns="0" rtlCol="0">
            <a:spAutoFit/>
          </a:bodyPr>
          <a:lstStyle/>
          <a:p>
            <a:pPr marL="44450">
              <a:lnSpc>
                <a:spcPts val="1480"/>
              </a:lnSpc>
            </a:pPr>
            <a:r>
              <a:rPr sz="2250" i="1" spc="15" baseline="-25925" dirty="0">
                <a:latin typeface="Calibri"/>
                <a:cs typeface="Calibri"/>
              </a:rPr>
              <a:t>∂</a:t>
            </a:r>
            <a:r>
              <a:rPr sz="2250" i="1" spc="15" baseline="-25925" dirty="0">
                <a:latin typeface="Cambria"/>
                <a:cs typeface="Cambria"/>
              </a:rPr>
              <a:t>u</a:t>
            </a:r>
            <a:r>
              <a:rPr sz="900" i="1" spc="10" dirty="0">
                <a:latin typeface="Cambria"/>
                <a:cs typeface="Cambria"/>
              </a:rPr>
              <a:t>(n)</a:t>
            </a:r>
            <a:endParaRPr sz="900">
              <a:latin typeface="Cambria"/>
              <a:cs typeface="Cambria"/>
            </a:endParaRPr>
          </a:p>
          <a:p>
            <a:pPr marL="99060">
              <a:lnSpc>
                <a:spcPct val="100000"/>
              </a:lnSpc>
              <a:spcBef>
                <a:spcPts val="1065"/>
              </a:spcBef>
            </a:pPr>
            <a:r>
              <a:rPr sz="1500" i="1" spc="15" dirty="0">
                <a:latin typeface="Calibri"/>
                <a:cs typeface="Calibri"/>
              </a:rPr>
              <a:t>∂</a:t>
            </a:r>
            <a:r>
              <a:rPr sz="1500" i="1" spc="15" dirty="0">
                <a:latin typeface="Cambria"/>
                <a:cs typeface="Cambria"/>
              </a:rPr>
              <a:t>u</a:t>
            </a:r>
            <a:r>
              <a:rPr sz="1350" i="1" spc="22" baseline="-33950" dirty="0">
                <a:latin typeface="Cambria"/>
                <a:cs typeface="Cambria"/>
              </a:rPr>
              <a:t>i</a:t>
            </a:r>
            <a:endParaRPr sz="1350" baseline="-33950">
              <a:latin typeface="Cambria"/>
              <a:cs typeface="Cambria"/>
            </a:endParaRPr>
          </a:p>
        </p:txBody>
      </p:sp>
      <p:sp>
        <p:nvSpPr>
          <p:cNvPr id="13" name="object 13"/>
          <p:cNvSpPr/>
          <p:nvPr/>
        </p:nvSpPr>
        <p:spPr>
          <a:xfrm>
            <a:off x="5378863" y="4312478"/>
            <a:ext cx="394335" cy="0"/>
          </a:xfrm>
          <a:custGeom>
            <a:avLst/>
            <a:gdLst/>
            <a:ahLst/>
            <a:cxnLst/>
            <a:rect l="l" t="t" r="r" b="b"/>
            <a:pathLst>
              <a:path w="394335">
                <a:moveTo>
                  <a:pt x="0" y="0"/>
                </a:moveTo>
                <a:lnTo>
                  <a:pt x="394059" y="0"/>
                </a:lnTo>
              </a:path>
            </a:pathLst>
          </a:custGeom>
          <a:ln w="9673">
            <a:solidFill>
              <a:srgbClr val="000000"/>
            </a:solidFill>
          </a:ln>
        </p:spPr>
        <p:txBody>
          <a:bodyPr wrap="square" lIns="0" tIns="0" rIns="0" bIns="0" rtlCol="0"/>
          <a:lstStyle/>
          <a:p>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234495" y="715039"/>
            <a:ext cx="8229600" cy="838200"/>
          </a:xfrm>
          <a:custGeom>
            <a:avLst/>
            <a:gdLst/>
            <a:ahLst/>
            <a:cxnLst/>
            <a:rect l="l" t="t" r="r" b="b"/>
            <a:pathLst>
              <a:path w="8229600" h="838200">
                <a:moveTo>
                  <a:pt x="0" y="838200"/>
                </a:moveTo>
                <a:lnTo>
                  <a:pt x="8229598" y="838200"/>
                </a:lnTo>
                <a:lnTo>
                  <a:pt x="8229598" y="0"/>
                </a:lnTo>
                <a:lnTo>
                  <a:pt x="0" y="0"/>
                </a:lnTo>
                <a:lnTo>
                  <a:pt x="0" y="83820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1434354" y="431278"/>
            <a:ext cx="7729855" cy="695960"/>
          </a:xfrm>
          <a:prstGeom prst="rect">
            <a:avLst/>
          </a:prstGeom>
        </p:spPr>
        <p:txBody>
          <a:bodyPr vert="horz" wrap="square" lIns="0" tIns="12700" rIns="0" bIns="0" rtlCol="0">
            <a:spAutoFit/>
          </a:bodyPr>
          <a:lstStyle/>
          <a:p>
            <a:pPr marL="12700">
              <a:lnSpc>
                <a:spcPct val="100000"/>
              </a:lnSpc>
              <a:spcBef>
                <a:spcPts val="100"/>
              </a:spcBef>
              <a:tabLst>
                <a:tab pos="6163310" algn="l"/>
              </a:tabLst>
            </a:pPr>
            <a:r>
              <a:rPr dirty="0"/>
              <a:t>Nodes</a:t>
            </a:r>
            <a:r>
              <a:rPr spc="-5" dirty="0"/>
              <a:t> </a:t>
            </a:r>
            <a:r>
              <a:rPr dirty="0"/>
              <a:t>of</a:t>
            </a:r>
            <a:r>
              <a:rPr spc="-5" dirty="0"/>
              <a:t> </a:t>
            </a:r>
            <a:r>
              <a:rPr dirty="0"/>
              <a:t>Compu</a:t>
            </a:r>
            <a:r>
              <a:rPr spc="-5" dirty="0"/>
              <a:t>t</a:t>
            </a:r>
            <a:r>
              <a:rPr dirty="0"/>
              <a:t>a</a:t>
            </a:r>
            <a:r>
              <a:rPr spc="-5" dirty="0"/>
              <a:t>t</a:t>
            </a:r>
            <a:r>
              <a:rPr dirty="0"/>
              <a:t>ional	</a:t>
            </a:r>
            <a:r>
              <a:rPr spc="-5" dirty="0"/>
              <a:t>G</a:t>
            </a:r>
            <a:r>
              <a:rPr dirty="0"/>
              <a:t>raph</a:t>
            </a:r>
          </a:p>
        </p:txBody>
      </p:sp>
      <p:sp>
        <p:nvSpPr>
          <p:cNvPr id="7" name="object 7"/>
          <p:cNvSpPr txBox="1"/>
          <p:nvPr/>
        </p:nvSpPr>
        <p:spPr>
          <a:xfrm>
            <a:off x="852978" y="1144154"/>
            <a:ext cx="8141334" cy="1503045"/>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Assume </a:t>
            </a:r>
            <a:r>
              <a:rPr sz="3200" spc="-5" dirty="0">
                <a:solidFill>
                  <a:srgbClr val="3333CC"/>
                </a:solidFill>
                <a:latin typeface="Arial"/>
                <a:cs typeface="Arial"/>
              </a:rPr>
              <a:t>that </a:t>
            </a:r>
            <a:r>
              <a:rPr sz="3200" dirty="0">
                <a:solidFill>
                  <a:srgbClr val="3333CC"/>
                </a:solidFill>
                <a:latin typeface="Arial"/>
                <a:cs typeface="Arial"/>
              </a:rPr>
              <a:t>nodes of </a:t>
            </a:r>
            <a:r>
              <a:rPr sz="3200" spc="-5" dirty="0">
                <a:solidFill>
                  <a:srgbClr val="3333CC"/>
                </a:solidFill>
                <a:latin typeface="Arial"/>
                <a:cs typeface="Arial"/>
              </a:rPr>
              <a:t>the </a:t>
            </a:r>
            <a:r>
              <a:rPr sz="3200" dirty="0">
                <a:solidFill>
                  <a:srgbClr val="3333CC"/>
                </a:solidFill>
                <a:latin typeface="Arial"/>
                <a:cs typeface="Arial"/>
              </a:rPr>
              <a:t>graph have</a:t>
            </a:r>
            <a:r>
              <a:rPr sz="3200" spc="-80" dirty="0">
                <a:solidFill>
                  <a:srgbClr val="3333CC"/>
                </a:solidFill>
                <a:latin typeface="Arial"/>
                <a:cs typeface="Arial"/>
              </a:rPr>
              <a:t> </a:t>
            </a:r>
            <a:r>
              <a:rPr sz="3200" dirty="0">
                <a:solidFill>
                  <a:srgbClr val="3333CC"/>
                </a:solidFill>
                <a:latin typeface="Arial"/>
                <a:cs typeface="Arial"/>
              </a:rPr>
              <a:t>been  ordered such</a:t>
            </a:r>
            <a:r>
              <a:rPr sz="3200" spc="-5" dirty="0">
                <a:solidFill>
                  <a:srgbClr val="3333CC"/>
                </a:solidFill>
                <a:latin typeface="Arial"/>
                <a:cs typeface="Arial"/>
              </a:rPr>
              <a:t> that</a:t>
            </a:r>
            <a:endParaRPr sz="3200">
              <a:latin typeface="Arial"/>
              <a:cs typeface="Arial"/>
            </a:endParaRPr>
          </a:p>
          <a:p>
            <a:pPr marL="469265">
              <a:lnSpc>
                <a:spcPct val="100000"/>
              </a:lnSpc>
              <a:spcBef>
                <a:spcPts val="509"/>
              </a:spcBef>
            </a:pPr>
            <a:r>
              <a:rPr sz="2800" dirty="0">
                <a:solidFill>
                  <a:srgbClr val="336600"/>
                </a:solidFill>
                <a:latin typeface="Arial"/>
                <a:cs typeface="Arial"/>
              </a:rPr>
              <a:t>– </a:t>
            </a:r>
            <a:r>
              <a:rPr sz="2800" spc="-5" dirty="0">
                <a:solidFill>
                  <a:srgbClr val="336600"/>
                </a:solidFill>
                <a:latin typeface="Arial"/>
                <a:cs typeface="Arial"/>
              </a:rPr>
              <a:t>We </a:t>
            </a:r>
            <a:r>
              <a:rPr sz="2800" dirty="0">
                <a:solidFill>
                  <a:srgbClr val="336600"/>
                </a:solidFill>
                <a:latin typeface="Arial"/>
                <a:cs typeface="Arial"/>
              </a:rPr>
              <a:t>can </a:t>
            </a:r>
            <a:r>
              <a:rPr sz="2800" spc="-5" dirty="0">
                <a:solidFill>
                  <a:srgbClr val="336600"/>
                </a:solidFill>
                <a:latin typeface="Arial"/>
                <a:cs typeface="Arial"/>
              </a:rPr>
              <a:t>compute their output </a:t>
            </a:r>
            <a:r>
              <a:rPr sz="2800" dirty="0">
                <a:solidFill>
                  <a:srgbClr val="336600"/>
                </a:solidFill>
                <a:latin typeface="Arial"/>
                <a:cs typeface="Arial"/>
              </a:rPr>
              <a:t>one </a:t>
            </a:r>
            <a:r>
              <a:rPr sz="2800" spc="-5" dirty="0">
                <a:solidFill>
                  <a:srgbClr val="336600"/>
                </a:solidFill>
                <a:latin typeface="Arial"/>
                <a:cs typeface="Arial"/>
              </a:rPr>
              <a:t>after</a:t>
            </a:r>
            <a:r>
              <a:rPr sz="2800" spc="-65" dirty="0">
                <a:solidFill>
                  <a:srgbClr val="336600"/>
                </a:solidFill>
                <a:latin typeface="Arial"/>
                <a:cs typeface="Arial"/>
              </a:rPr>
              <a:t> </a:t>
            </a:r>
            <a:r>
              <a:rPr sz="2800" spc="-5" dirty="0">
                <a:solidFill>
                  <a:srgbClr val="336600"/>
                </a:solidFill>
                <a:latin typeface="Arial"/>
                <a:cs typeface="Arial"/>
              </a:rPr>
              <a:t>another</a:t>
            </a:r>
            <a:endParaRPr sz="2800">
              <a:latin typeface="Arial"/>
              <a:cs typeface="Arial"/>
            </a:endParaRPr>
          </a:p>
        </p:txBody>
      </p:sp>
      <p:sp>
        <p:nvSpPr>
          <p:cNvPr id="8" name="object 8"/>
          <p:cNvSpPr txBox="1"/>
          <p:nvPr/>
        </p:nvSpPr>
        <p:spPr>
          <a:xfrm>
            <a:off x="1310177" y="2778390"/>
            <a:ext cx="193230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a:t>
            </a:r>
            <a:r>
              <a:rPr sz="2800" spc="-5" dirty="0">
                <a:solidFill>
                  <a:srgbClr val="336600"/>
                </a:solidFill>
                <a:latin typeface="Arial"/>
                <a:cs typeface="Arial"/>
              </a:rPr>
              <a:t>Starting</a:t>
            </a:r>
            <a:r>
              <a:rPr sz="2800" spc="-155" dirty="0">
                <a:solidFill>
                  <a:srgbClr val="336600"/>
                </a:solidFill>
                <a:latin typeface="Arial"/>
                <a:cs typeface="Arial"/>
              </a:rPr>
              <a:t> </a:t>
            </a:r>
            <a:r>
              <a:rPr sz="2800" dirty="0">
                <a:solidFill>
                  <a:srgbClr val="336600"/>
                </a:solidFill>
                <a:latin typeface="Arial"/>
                <a:cs typeface="Arial"/>
              </a:rPr>
              <a:t>at</a:t>
            </a:r>
            <a:endParaRPr sz="2800">
              <a:latin typeface="Arial"/>
              <a:cs typeface="Arial"/>
            </a:endParaRPr>
          </a:p>
        </p:txBody>
      </p:sp>
      <p:sp>
        <p:nvSpPr>
          <p:cNvPr id="9" name="object 9"/>
          <p:cNvSpPr txBox="1"/>
          <p:nvPr/>
        </p:nvSpPr>
        <p:spPr>
          <a:xfrm>
            <a:off x="4771875" y="2727590"/>
            <a:ext cx="2714625" cy="513080"/>
          </a:xfrm>
          <a:prstGeom prst="rect">
            <a:avLst/>
          </a:prstGeom>
        </p:spPr>
        <p:txBody>
          <a:bodyPr vert="horz" wrap="square" lIns="0" tIns="12700" rIns="0" bIns="0" rtlCol="0">
            <a:spAutoFit/>
          </a:bodyPr>
          <a:lstStyle/>
          <a:p>
            <a:pPr marL="38100">
              <a:lnSpc>
                <a:spcPct val="100000"/>
              </a:lnSpc>
              <a:spcBef>
                <a:spcPts val="100"/>
              </a:spcBef>
            </a:pPr>
            <a:r>
              <a:rPr sz="2800" dirty="0">
                <a:solidFill>
                  <a:srgbClr val="336600"/>
                </a:solidFill>
                <a:latin typeface="Arial"/>
                <a:cs typeface="Arial"/>
              </a:rPr>
              <a:t>and going </a:t>
            </a:r>
            <a:r>
              <a:rPr sz="2800" spc="-5" dirty="0">
                <a:solidFill>
                  <a:srgbClr val="336600"/>
                </a:solidFill>
                <a:latin typeface="Arial"/>
                <a:cs typeface="Arial"/>
              </a:rPr>
              <a:t>to</a:t>
            </a:r>
            <a:r>
              <a:rPr sz="2800" spc="-70" dirty="0">
                <a:solidFill>
                  <a:srgbClr val="336600"/>
                </a:solidFill>
                <a:latin typeface="Arial"/>
                <a:cs typeface="Arial"/>
              </a:rPr>
              <a:t> </a:t>
            </a:r>
            <a:r>
              <a:rPr sz="3200" i="1" spc="30" dirty="0">
                <a:latin typeface="Cambria"/>
                <a:cs typeface="Cambria"/>
              </a:rPr>
              <a:t>u</a:t>
            </a:r>
            <a:r>
              <a:rPr sz="3150" spc="44" baseline="25132" dirty="0">
                <a:latin typeface="Cambria"/>
                <a:cs typeface="Cambria"/>
              </a:rPr>
              <a:t>(</a:t>
            </a:r>
            <a:r>
              <a:rPr sz="3150" i="1" spc="44" baseline="25132" dirty="0">
                <a:latin typeface="Cambria"/>
                <a:cs typeface="Cambria"/>
              </a:rPr>
              <a:t>n</a:t>
            </a:r>
            <a:r>
              <a:rPr sz="3150" spc="44" baseline="25132" dirty="0">
                <a:latin typeface="Cambria"/>
                <a:cs typeface="Cambria"/>
              </a:rPr>
              <a:t>)</a:t>
            </a:r>
            <a:endParaRPr sz="3150" baseline="25132">
              <a:latin typeface="Cambria"/>
              <a:cs typeface="Cambria"/>
            </a:endParaRPr>
          </a:p>
        </p:txBody>
      </p:sp>
      <p:sp>
        <p:nvSpPr>
          <p:cNvPr id="10" name="object 10"/>
          <p:cNvSpPr txBox="1"/>
          <p:nvPr/>
        </p:nvSpPr>
        <p:spPr>
          <a:xfrm>
            <a:off x="827578" y="3215415"/>
            <a:ext cx="8748395" cy="3521075"/>
          </a:xfrm>
          <a:prstGeom prst="rect">
            <a:avLst/>
          </a:prstGeom>
        </p:spPr>
        <p:txBody>
          <a:bodyPr vert="horz" wrap="square" lIns="0" tIns="108585" rIns="0" bIns="0" rtlCol="0">
            <a:spAutoFit/>
          </a:bodyPr>
          <a:lstStyle/>
          <a:p>
            <a:pPr marL="381000" indent="-342900">
              <a:lnSpc>
                <a:spcPct val="100000"/>
              </a:lnSpc>
              <a:spcBef>
                <a:spcPts val="855"/>
              </a:spcBef>
              <a:buChar char="•"/>
              <a:tabLst>
                <a:tab pos="380365" algn="l"/>
                <a:tab pos="381000" algn="l"/>
              </a:tabLst>
            </a:pPr>
            <a:r>
              <a:rPr sz="3200" dirty="0">
                <a:solidFill>
                  <a:srgbClr val="3333CC"/>
                </a:solidFill>
                <a:latin typeface="Arial"/>
                <a:cs typeface="Arial"/>
              </a:rPr>
              <a:t>As </a:t>
            </a:r>
            <a:r>
              <a:rPr sz="3200" spc="-5" dirty="0">
                <a:solidFill>
                  <a:srgbClr val="3333CC"/>
                </a:solidFill>
                <a:latin typeface="Arial"/>
                <a:cs typeface="Arial"/>
              </a:rPr>
              <a:t>defined </a:t>
            </a:r>
            <a:r>
              <a:rPr sz="3200" dirty="0">
                <a:solidFill>
                  <a:srgbClr val="3333CC"/>
                </a:solidFill>
                <a:latin typeface="Arial"/>
                <a:cs typeface="Arial"/>
              </a:rPr>
              <a:t>in </a:t>
            </a:r>
            <a:r>
              <a:rPr sz="3200" spc="-5" dirty="0">
                <a:solidFill>
                  <a:srgbClr val="3333CC"/>
                </a:solidFill>
                <a:latin typeface="Arial"/>
                <a:cs typeface="Arial"/>
              </a:rPr>
              <a:t>Algorithm </a:t>
            </a:r>
            <a:r>
              <a:rPr sz="3200" dirty="0">
                <a:solidFill>
                  <a:srgbClr val="3333CC"/>
                </a:solidFill>
                <a:latin typeface="Arial"/>
                <a:cs typeface="Arial"/>
              </a:rPr>
              <a:t>shown</a:t>
            </a:r>
            <a:r>
              <a:rPr sz="3200" spc="-5" dirty="0">
                <a:solidFill>
                  <a:srgbClr val="3333CC"/>
                </a:solidFill>
                <a:latin typeface="Arial"/>
                <a:cs typeface="Arial"/>
              </a:rPr>
              <a:t> </a:t>
            </a:r>
            <a:r>
              <a:rPr sz="3200" dirty="0">
                <a:solidFill>
                  <a:srgbClr val="3333CC"/>
                </a:solidFill>
                <a:latin typeface="Arial"/>
                <a:cs typeface="Arial"/>
              </a:rPr>
              <a:t>next</a:t>
            </a:r>
            <a:endParaRPr sz="3200">
              <a:latin typeface="Arial"/>
              <a:cs typeface="Arial"/>
            </a:endParaRPr>
          </a:p>
          <a:p>
            <a:pPr marL="774065" marR="30480" lvl="1" indent="-279400">
              <a:lnSpc>
                <a:spcPts val="3329"/>
              </a:lnSpc>
              <a:spcBef>
                <a:spcPts val="800"/>
              </a:spcBef>
              <a:buChar char="–"/>
              <a:tabLst>
                <a:tab pos="781050" algn="l"/>
                <a:tab pos="7606665" algn="l"/>
              </a:tabLst>
            </a:pPr>
            <a:r>
              <a:rPr sz="2800" dirty="0">
                <a:solidFill>
                  <a:srgbClr val="336600"/>
                </a:solidFill>
                <a:latin typeface="Arial"/>
                <a:cs typeface="Arial"/>
              </a:rPr>
              <a:t>Each node </a:t>
            </a:r>
            <a:r>
              <a:rPr sz="2800" i="1" dirty="0">
                <a:latin typeface="Times New Roman"/>
                <a:cs typeface="Times New Roman"/>
              </a:rPr>
              <a:t>u</a:t>
            </a:r>
            <a:r>
              <a:rPr sz="2775" baseline="25525" dirty="0">
                <a:latin typeface="Times New Roman"/>
                <a:cs typeface="Times New Roman"/>
              </a:rPr>
              <a:t>(</a:t>
            </a:r>
            <a:r>
              <a:rPr sz="2775" i="1" baseline="25525" dirty="0">
                <a:latin typeface="Times New Roman"/>
                <a:cs typeface="Times New Roman"/>
              </a:rPr>
              <a:t>i</a:t>
            </a:r>
            <a:r>
              <a:rPr sz="2775" baseline="25525" dirty="0">
                <a:latin typeface="Times New Roman"/>
                <a:cs typeface="Times New Roman"/>
              </a:rPr>
              <a:t>) </a:t>
            </a:r>
            <a:r>
              <a:rPr sz="2800" dirty="0">
                <a:solidFill>
                  <a:srgbClr val="336600"/>
                </a:solidFill>
                <a:latin typeface="Arial"/>
                <a:cs typeface="Arial"/>
              </a:rPr>
              <a:t>is </a:t>
            </a:r>
            <a:r>
              <a:rPr sz="2800" spc="-5" dirty="0">
                <a:solidFill>
                  <a:srgbClr val="336600"/>
                </a:solidFill>
                <a:latin typeface="Arial"/>
                <a:cs typeface="Arial"/>
              </a:rPr>
              <a:t>associated</a:t>
            </a:r>
            <a:r>
              <a:rPr sz="2800" spc="55" dirty="0">
                <a:solidFill>
                  <a:srgbClr val="336600"/>
                </a:solidFill>
                <a:latin typeface="Arial"/>
                <a:cs typeface="Arial"/>
              </a:rPr>
              <a:t> </a:t>
            </a:r>
            <a:r>
              <a:rPr sz="2800" spc="-5" dirty="0">
                <a:solidFill>
                  <a:srgbClr val="336600"/>
                </a:solidFill>
                <a:latin typeface="Arial"/>
                <a:cs typeface="Arial"/>
              </a:rPr>
              <a:t>with</a:t>
            </a:r>
            <a:r>
              <a:rPr sz="2800" spc="20" dirty="0">
                <a:solidFill>
                  <a:srgbClr val="336600"/>
                </a:solidFill>
                <a:latin typeface="Arial"/>
                <a:cs typeface="Arial"/>
              </a:rPr>
              <a:t> </a:t>
            </a:r>
            <a:r>
              <a:rPr sz="2800" spc="-5" dirty="0">
                <a:solidFill>
                  <a:srgbClr val="336600"/>
                </a:solidFill>
                <a:latin typeface="Arial"/>
                <a:cs typeface="Arial"/>
              </a:rPr>
              <a:t>operation	</a:t>
            </a:r>
            <a:r>
              <a:rPr sz="2800" i="1" dirty="0">
                <a:latin typeface="Times New Roman"/>
                <a:cs typeface="Times New Roman"/>
              </a:rPr>
              <a:t>f </a:t>
            </a:r>
            <a:r>
              <a:rPr sz="2775" spc="7" baseline="25525" dirty="0">
                <a:latin typeface="Times New Roman"/>
                <a:cs typeface="Times New Roman"/>
              </a:rPr>
              <a:t>(</a:t>
            </a:r>
            <a:r>
              <a:rPr sz="2775" i="1" spc="7" baseline="25525" dirty="0">
                <a:latin typeface="Times New Roman"/>
                <a:cs typeface="Times New Roman"/>
              </a:rPr>
              <a:t>i</a:t>
            </a:r>
            <a:r>
              <a:rPr sz="2775" spc="7" baseline="25525" dirty="0">
                <a:latin typeface="Times New Roman"/>
                <a:cs typeface="Times New Roman"/>
              </a:rPr>
              <a:t>) </a:t>
            </a:r>
            <a:r>
              <a:rPr sz="2800" spc="-5" dirty="0">
                <a:solidFill>
                  <a:srgbClr val="336600"/>
                </a:solidFill>
                <a:latin typeface="Arial"/>
                <a:cs typeface="Arial"/>
              </a:rPr>
              <a:t>and  </a:t>
            </a:r>
            <a:r>
              <a:rPr sz="2800" dirty="0">
                <a:solidFill>
                  <a:srgbClr val="336600"/>
                </a:solidFill>
                <a:latin typeface="Arial"/>
                <a:cs typeface="Arial"/>
              </a:rPr>
              <a:t>is </a:t>
            </a:r>
            <a:r>
              <a:rPr sz="2800" spc="-5" dirty="0">
                <a:solidFill>
                  <a:srgbClr val="336600"/>
                </a:solidFill>
                <a:latin typeface="Arial"/>
                <a:cs typeface="Arial"/>
              </a:rPr>
              <a:t>computed </a:t>
            </a:r>
            <a:r>
              <a:rPr sz="2800" dirty="0">
                <a:solidFill>
                  <a:srgbClr val="336600"/>
                </a:solidFill>
                <a:latin typeface="Arial"/>
                <a:cs typeface="Arial"/>
              </a:rPr>
              <a:t>by </a:t>
            </a:r>
            <a:r>
              <a:rPr sz="2800" spc="-5" dirty="0">
                <a:solidFill>
                  <a:srgbClr val="336600"/>
                </a:solidFill>
                <a:latin typeface="Arial"/>
                <a:cs typeface="Arial"/>
              </a:rPr>
              <a:t>evaluating the</a:t>
            </a:r>
            <a:r>
              <a:rPr sz="2800" dirty="0">
                <a:solidFill>
                  <a:srgbClr val="336600"/>
                </a:solidFill>
                <a:latin typeface="Arial"/>
                <a:cs typeface="Arial"/>
              </a:rPr>
              <a:t> </a:t>
            </a:r>
            <a:r>
              <a:rPr sz="2800" spc="-5" dirty="0">
                <a:solidFill>
                  <a:srgbClr val="336600"/>
                </a:solidFill>
                <a:latin typeface="Arial"/>
                <a:cs typeface="Arial"/>
              </a:rPr>
              <a:t>function</a:t>
            </a:r>
            <a:endParaRPr sz="2800">
              <a:latin typeface="Arial"/>
              <a:cs typeface="Arial"/>
            </a:endParaRPr>
          </a:p>
          <a:p>
            <a:pPr marL="770255">
              <a:lnSpc>
                <a:spcPts val="3125"/>
              </a:lnSpc>
            </a:pPr>
            <a:r>
              <a:rPr sz="4200" i="1" baseline="-16865" dirty="0">
                <a:latin typeface="Times New Roman"/>
                <a:cs typeface="Times New Roman"/>
              </a:rPr>
              <a:t>u</a:t>
            </a:r>
            <a:r>
              <a:rPr sz="1850" dirty="0">
                <a:latin typeface="Times New Roman"/>
                <a:cs typeface="Times New Roman"/>
              </a:rPr>
              <a:t>(</a:t>
            </a:r>
            <a:r>
              <a:rPr sz="1850" i="1" dirty="0">
                <a:latin typeface="Times New Roman"/>
                <a:cs typeface="Times New Roman"/>
              </a:rPr>
              <a:t>i</a:t>
            </a:r>
            <a:r>
              <a:rPr sz="1850" dirty="0">
                <a:latin typeface="Times New Roman"/>
                <a:cs typeface="Times New Roman"/>
              </a:rPr>
              <a:t>) </a:t>
            </a:r>
            <a:r>
              <a:rPr sz="4200" baseline="-16865" dirty="0">
                <a:solidFill>
                  <a:srgbClr val="660066"/>
                </a:solidFill>
                <a:latin typeface="Arial"/>
                <a:cs typeface="Arial"/>
              </a:rPr>
              <a:t>= </a:t>
            </a:r>
            <a:r>
              <a:rPr sz="4200" i="1" spc="60" baseline="-16865" dirty="0">
                <a:latin typeface="Cambria"/>
                <a:cs typeface="Cambria"/>
              </a:rPr>
              <a:t>f</a:t>
            </a:r>
            <a:r>
              <a:rPr sz="4200" i="1" spc="120" baseline="-16865" dirty="0">
                <a:latin typeface="Cambria"/>
                <a:cs typeface="Cambria"/>
              </a:rPr>
              <a:t> </a:t>
            </a:r>
            <a:r>
              <a:rPr sz="4200" spc="142" baseline="-16865" dirty="0">
                <a:latin typeface="Cambria"/>
                <a:cs typeface="Cambria"/>
              </a:rPr>
              <a:t>(</a:t>
            </a:r>
            <a:r>
              <a:rPr sz="4200" i="1" spc="142" baseline="-16865" dirty="0">
                <a:latin typeface="Cambria"/>
                <a:cs typeface="Cambria"/>
              </a:rPr>
              <a:t>A</a:t>
            </a:r>
            <a:r>
              <a:rPr sz="1850" spc="95" dirty="0">
                <a:latin typeface="Cambria"/>
                <a:cs typeface="Cambria"/>
              </a:rPr>
              <a:t>(</a:t>
            </a:r>
            <a:r>
              <a:rPr sz="1850" i="1" spc="95" dirty="0">
                <a:latin typeface="Cambria"/>
                <a:cs typeface="Cambria"/>
              </a:rPr>
              <a:t>i</a:t>
            </a:r>
            <a:r>
              <a:rPr sz="1850" spc="95" dirty="0">
                <a:latin typeface="Cambria"/>
                <a:cs typeface="Cambria"/>
              </a:rPr>
              <a:t>)</a:t>
            </a:r>
            <a:r>
              <a:rPr sz="4200" spc="142" baseline="-16865" dirty="0">
                <a:latin typeface="Cambria"/>
                <a:cs typeface="Cambria"/>
              </a:rPr>
              <a:t>)</a:t>
            </a:r>
            <a:endParaRPr sz="4200" baseline="-16865">
              <a:latin typeface="Cambria"/>
              <a:cs typeface="Cambria"/>
            </a:endParaRPr>
          </a:p>
          <a:p>
            <a:pPr marL="888365">
              <a:lnSpc>
                <a:spcPct val="100000"/>
              </a:lnSpc>
              <a:spcBef>
                <a:spcPts val="1290"/>
              </a:spcBef>
            </a:pPr>
            <a:r>
              <a:rPr sz="2000" dirty="0">
                <a:latin typeface="Arial"/>
                <a:cs typeface="Arial"/>
              </a:rPr>
              <a:t>where </a:t>
            </a:r>
            <a:r>
              <a:rPr sz="2000" i="1" spc="100" dirty="0">
                <a:latin typeface="Cambria"/>
                <a:cs typeface="Cambria"/>
              </a:rPr>
              <a:t>A</a:t>
            </a:r>
            <a:r>
              <a:rPr sz="1950" spc="150" baseline="25641" dirty="0">
                <a:latin typeface="Cambria"/>
                <a:cs typeface="Cambria"/>
              </a:rPr>
              <a:t>(</a:t>
            </a:r>
            <a:r>
              <a:rPr sz="1950" i="1" spc="150" baseline="25641" dirty="0">
                <a:latin typeface="Cambria"/>
                <a:cs typeface="Cambria"/>
              </a:rPr>
              <a:t>i</a:t>
            </a:r>
            <a:r>
              <a:rPr sz="1950" spc="150" baseline="25641" dirty="0">
                <a:latin typeface="Cambria"/>
                <a:cs typeface="Cambria"/>
              </a:rPr>
              <a:t>) </a:t>
            </a:r>
            <a:r>
              <a:rPr sz="2000" spc="445" dirty="0">
                <a:latin typeface="Cambria"/>
                <a:cs typeface="Cambria"/>
              </a:rPr>
              <a:t>= </a:t>
            </a:r>
            <a:r>
              <a:rPr sz="2000" spc="45" dirty="0">
                <a:latin typeface="Cambria"/>
                <a:cs typeface="Cambria"/>
              </a:rPr>
              <a:t>Pa(</a:t>
            </a:r>
            <a:r>
              <a:rPr sz="2000" i="1" spc="45" dirty="0">
                <a:latin typeface="Cambria"/>
                <a:cs typeface="Cambria"/>
              </a:rPr>
              <a:t>u</a:t>
            </a:r>
            <a:r>
              <a:rPr sz="1950" spc="67" baseline="25641" dirty="0">
                <a:latin typeface="Cambria"/>
                <a:cs typeface="Cambria"/>
              </a:rPr>
              <a:t>(</a:t>
            </a:r>
            <a:r>
              <a:rPr sz="1950" i="1" spc="67" baseline="25641" dirty="0">
                <a:latin typeface="Cambria"/>
                <a:cs typeface="Cambria"/>
              </a:rPr>
              <a:t>i</a:t>
            </a:r>
            <a:r>
              <a:rPr sz="1950" spc="67" baseline="25641" dirty="0">
                <a:latin typeface="Cambria"/>
                <a:cs typeface="Cambria"/>
              </a:rPr>
              <a:t>)</a:t>
            </a:r>
            <a:r>
              <a:rPr sz="2000" spc="45" dirty="0">
                <a:latin typeface="Cambria"/>
                <a:cs typeface="Cambria"/>
              </a:rPr>
              <a:t>) </a:t>
            </a:r>
            <a:r>
              <a:rPr sz="2000" dirty="0">
                <a:latin typeface="Arial"/>
                <a:cs typeface="Arial"/>
              </a:rPr>
              <a:t>is set of nodes </a:t>
            </a:r>
            <a:r>
              <a:rPr sz="2000" spc="-5" dirty="0">
                <a:latin typeface="Arial"/>
                <a:cs typeface="Arial"/>
              </a:rPr>
              <a:t>that </a:t>
            </a:r>
            <a:r>
              <a:rPr sz="2000" dirty="0">
                <a:latin typeface="Arial"/>
                <a:cs typeface="Arial"/>
              </a:rPr>
              <a:t>are </a:t>
            </a:r>
            <a:r>
              <a:rPr sz="2000" spc="-5" dirty="0">
                <a:latin typeface="Arial"/>
                <a:cs typeface="Arial"/>
              </a:rPr>
              <a:t>parents </a:t>
            </a:r>
            <a:r>
              <a:rPr sz="2000" dirty="0">
                <a:latin typeface="Arial"/>
                <a:cs typeface="Arial"/>
              </a:rPr>
              <a:t>of</a:t>
            </a:r>
            <a:r>
              <a:rPr sz="2000" spc="-190" dirty="0">
                <a:latin typeface="Arial"/>
                <a:cs typeface="Arial"/>
              </a:rPr>
              <a:t> </a:t>
            </a:r>
            <a:r>
              <a:rPr sz="2000" i="1" spc="25" dirty="0">
                <a:latin typeface="Cambria"/>
                <a:cs typeface="Cambria"/>
              </a:rPr>
              <a:t>u</a:t>
            </a:r>
            <a:r>
              <a:rPr sz="1950" spc="37" baseline="25641" dirty="0">
                <a:latin typeface="Cambria"/>
                <a:cs typeface="Cambria"/>
              </a:rPr>
              <a:t>(</a:t>
            </a:r>
            <a:r>
              <a:rPr sz="1950" i="1" spc="37" baseline="25641" dirty="0">
                <a:latin typeface="Cambria"/>
                <a:cs typeface="Cambria"/>
              </a:rPr>
              <a:t>i</a:t>
            </a:r>
            <a:r>
              <a:rPr sz="1950" spc="37" baseline="25641" dirty="0">
                <a:latin typeface="Cambria"/>
                <a:cs typeface="Cambria"/>
              </a:rPr>
              <a:t>)</a:t>
            </a:r>
            <a:endParaRPr sz="1950" baseline="25641">
              <a:latin typeface="Cambria"/>
              <a:cs typeface="Cambria"/>
            </a:endParaRPr>
          </a:p>
          <a:p>
            <a:pPr marL="381000" indent="-342900">
              <a:lnSpc>
                <a:spcPct val="100000"/>
              </a:lnSpc>
              <a:spcBef>
                <a:spcPts val="690"/>
              </a:spcBef>
              <a:buClr>
                <a:srgbClr val="000090"/>
              </a:buClr>
              <a:buChar char="•"/>
              <a:tabLst>
                <a:tab pos="380365" algn="l"/>
                <a:tab pos="381000" algn="l"/>
              </a:tabLst>
            </a:pPr>
            <a:r>
              <a:rPr sz="3200" spc="-5" dirty="0">
                <a:solidFill>
                  <a:srgbClr val="021CA1"/>
                </a:solidFill>
                <a:latin typeface="Arial"/>
                <a:cs typeface="Arial"/>
              </a:rPr>
              <a:t>Algorithm specifies </a:t>
            </a:r>
            <a:r>
              <a:rPr sz="3200" dirty="0">
                <a:solidFill>
                  <a:srgbClr val="021CA1"/>
                </a:solidFill>
                <a:latin typeface="Arial"/>
                <a:cs typeface="Arial"/>
              </a:rPr>
              <a:t>a </a:t>
            </a:r>
            <a:r>
              <a:rPr sz="3200" spc="-5" dirty="0">
                <a:solidFill>
                  <a:srgbClr val="021CA1"/>
                </a:solidFill>
                <a:latin typeface="Arial"/>
                <a:cs typeface="Arial"/>
              </a:rPr>
              <a:t>computational </a:t>
            </a:r>
            <a:r>
              <a:rPr sz="3200" dirty="0">
                <a:solidFill>
                  <a:srgbClr val="021CA1"/>
                </a:solidFill>
                <a:latin typeface="Arial"/>
                <a:cs typeface="Arial"/>
              </a:rPr>
              <a:t>graph</a:t>
            </a:r>
            <a:r>
              <a:rPr sz="3200" spc="10" dirty="0">
                <a:solidFill>
                  <a:srgbClr val="021CA1"/>
                </a:solidFill>
                <a:latin typeface="Arial"/>
                <a:cs typeface="Arial"/>
              </a:rPr>
              <a:t> </a:t>
            </a:r>
            <a:r>
              <a:rPr sz="3300" i="1" spc="-440" dirty="0">
                <a:latin typeface="Verdana"/>
                <a:cs typeface="Verdana"/>
              </a:rPr>
              <a:t>G</a:t>
            </a:r>
            <a:endParaRPr sz="3300">
              <a:latin typeface="Verdana"/>
              <a:cs typeface="Verdana"/>
            </a:endParaRPr>
          </a:p>
          <a:p>
            <a:pPr marL="781050" lvl="1" indent="-286385">
              <a:lnSpc>
                <a:spcPct val="100000"/>
              </a:lnSpc>
              <a:spcBef>
                <a:spcPts val="640"/>
              </a:spcBef>
              <a:buChar char="–"/>
              <a:tabLst>
                <a:tab pos="781050" algn="l"/>
              </a:tabLst>
            </a:pPr>
            <a:r>
              <a:rPr sz="2800" spc="-5" dirty="0">
                <a:solidFill>
                  <a:srgbClr val="000090"/>
                </a:solidFill>
                <a:latin typeface="Arial"/>
                <a:cs typeface="Arial"/>
              </a:rPr>
              <a:t>Computation </a:t>
            </a:r>
            <a:r>
              <a:rPr sz="2800" dirty="0">
                <a:solidFill>
                  <a:srgbClr val="000090"/>
                </a:solidFill>
                <a:latin typeface="Arial"/>
                <a:cs typeface="Arial"/>
              </a:rPr>
              <a:t>in reverse order gives</a:t>
            </a:r>
            <a:r>
              <a:rPr sz="2800" spc="-20" dirty="0">
                <a:solidFill>
                  <a:srgbClr val="000090"/>
                </a:solidFill>
                <a:latin typeface="Arial"/>
                <a:cs typeface="Arial"/>
              </a:rPr>
              <a:t> </a:t>
            </a:r>
            <a:r>
              <a:rPr sz="2800" dirty="0">
                <a:solidFill>
                  <a:srgbClr val="000090"/>
                </a:solidFill>
                <a:latin typeface="Arial"/>
                <a:cs typeface="Arial"/>
              </a:rPr>
              <a:t>back-</a:t>
            </a:r>
            <a:endParaRPr sz="2800">
              <a:latin typeface="Arial"/>
              <a:cs typeface="Arial"/>
            </a:endParaRPr>
          </a:p>
        </p:txBody>
      </p:sp>
      <p:sp>
        <p:nvSpPr>
          <p:cNvPr id="11" name="object 11"/>
          <p:cNvSpPr txBox="1"/>
          <p:nvPr/>
        </p:nvSpPr>
        <p:spPr>
          <a:xfrm>
            <a:off x="1589577" y="6695809"/>
            <a:ext cx="5580380" cy="465455"/>
          </a:xfrm>
          <a:prstGeom prst="rect">
            <a:avLst/>
          </a:prstGeom>
        </p:spPr>
        <p:txBody>
          <a:bodyPr vert="horz" wrap="square" lIns="0" tIns="17145" rIns="0" bIns="0" rtlCol="0">
            <a:spAutoFit/>
          </a:bodyPr>
          <a:lstStyle/>
          <a:p>
            <a:pPr marL="12700">
              <a:lnSpc>
                <a:spcPct val="100000"/>
              </a:lnSpc>
              <a:spcBef>
                <a:spcPts val="135"/>
              </a:spcBef>
            </a:pPr>
            <a:r>
              <a:rPr sz="2800" spc="-5" dirty="0">
                <a:solidFill>
                  <a:srgbClr val="000090"/>
                </a:solidFill>
                <a:latin typeface="Arial"/>
                <a:cs typeface="Arial"/>
              </a:rPr>
              <a:t>propagation computational </a:t>
            </a:r>
            <a:r>
              <a:rPr sz="2800" dirty="0">
                <a:solidFill>
                  <a:srgbClr val="000090"/>
                </a:solidFill>
                <a:latin typeface="Arial"/>
                <a:cs typeface="Arial"/>
              </a:rPr>
              <a:t>graph</a:t>
            </a:r>
            <a:r>
              <a:rPr sz="2800" spc="10" dirty="0">
                <a:solidFill>
                  <a:srgbClr val="000090"/>
                </a:solidFill>
                <a:latin typeface="Arial"/>
                <a:cs typeface="Arial"/>
              </a:rPr>
              <a:t> </a:t>
            </a:r>
            <a:r>
              <a:rPr sz="2850" i="1" spc="65" dirty="0">
                <a:latin typeface="Verdana"/>
                <a:cs typeface="Verdana"/>
              </a:rPr>
              <a:t>B</a:t>
            </a:r>
            <a:endParaRPr sz="2850">
              <a:latin typeface="Verdana"/>
              <a:cs typeface="Verdana"/>
            </a:endParaRPr>
          </a:p>
        </p:txBody>
      </p:sp>
      <p:sp>
        <p:nvSpPr>
          <p:cNvPr id="13" name="object 13"/>
          <p:cNvSpPr txBox="1"/>
          <p:nvPr/>
        </p:nvSpPr>
        <p:spPr>
          <a:xfrm>
            <a:off x="3515196" y="2537269"/>
            <a:ext cx="1020444" cy="542290"/>
          </a:xfrm>
          <a:prstGeom prst="rect">
            <a:avLst/>
          </a:prstGeom>
        </p:spPr>
        <p:txBody>
          <a:bodyPr vert="horz" wrap="square" lIns="0" tIns="17145" rIns="0" bIns="0" rtlCol="0">
            <a:spAutoFit/>
          </a:bodyPr>
          <a:lstStyle/>
          <a:p>
            <a:pPr marL="38100">
              <a:lnSpc>
                <a:spcPct val="100000"/>
              </a:lnSpc>
              <a:spcBef>
                <a:spcPts val="135"/>
              </a:spcBef>
            </a:pPr>
            <a:r>
              <a:rPr sz="5025" i="1" spc="254" baseline="-24875" dirty="0">
                <a:latin typeface="Cambria"/>
                <a:cs typeface="Cambria"/>
              </a:rPr>
              <a:t>u</a:t>
            </a:r>
            <a:r>
              <a:rPr sz="2925" spc="254" baseline="7122" dirty="0">
                <a:latin typeface="Calibri"/>
                <a:cs typeface="Calibri"/>
              </a:rPr>
              <a:t>(</a:t>
            </a:r>
            <a:r>
              <a:rPr sz="2925" i="1" spc="37" baseline="7122" dirty="0">
                <a:latin typeface="Cambria"/>
                <a:cs typeface="Cambria"/>
              </a:rPr>
              <a:t>n</a:t>
            </a:r>
            <a:r>
              <a:rPr sz="2100" i="1" spc="82" baseline="-19841" dirty="0">
                <a:latin typeface="Cambria"/>
                <a:cs typeface="Cambria"/>
              </a:rPr>
              <a:t>i</a:t>
            </a:r>
            <a:r>
              <a:rPr sz="2100" i="1" spc="150" baseline="-19841" dirty="0">
                <a:latin typeface="Cambria"/>
                <a:cs typeface="Cambria"/>
              </a:rPr>
              <a:t> </a:t>
            </a:r>
            <a:r>
              <a:rPr sz="1950" spc="-20" dirty="0">
                <a:latin typeface="Symbol"/>
                <a:cs typeface="Symbol"/>
              </a:rPr>
              <a:t></a:t>
            </a:r>
            <a:r>
              <a:rPr sz="1950" spc="-30" dirty="0">
                <a:latin typeface="Calibri"/>
                <a:cs typeface="Calibri"/>
              </a:rPr>
              <a:t>1</a:t>
            </a:r>
            <a:r>
              <a:rPr sz="1950" spc="170" dirty="0">
                <a:latin typeface="Calibri"/>
                <a:cs typeface="Calibri"/>
              </a:rPr>
              <a:t>)</a:t>
            </a:r>
            <a:endParaRPr sz="1950">
              <a:latin typeface="Calibri"/>
              <a:cs typeface="Calibri"/>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7436" y="442603"/>
            <a:ext cx="8670290" cy="152400"/>
          </a:xfrm>
          <a:prstGeom prst="rect">
            <a:avLst/>
          </a:prstGeom>
        </p:spPr>
        <p:txBody>
          <a:bodyPr vert="horz" wrap="square" lIns="0" tIns="0" rIns="0" bIns="0" rtlCol="0">
            <a:spAutoFit/>
          </a:bodyPr>
          <a:lstStyle/>
          <a:p>
            <a:pPr>
              <a:lnSpc>
                <a:spcPts val="1165"/>
              </a:lnSpc>
              <a:tabLst>
                <a:tab pos="8228965" algn="l"/>
              </a:tabLst>
            </a:pPr>
            <a:r>
              <a:rPr sz="1200" dirty="0">
                <a:latin typeface="Arial"/>
                <a:cs typeface="Arial"/>
              </a:rPr>
              <a:t>Deep Learning	Srihari</a:t>
            </a:r>
            <a:endParaRPr sz="1200">
              <a:latin typeface="Arial"/>
              <a:cs typeface="Arial"/>
            </a:endParaRPr>
          </a:p>
        </p:txBody>
      </p:sp>
      <p:sp>
        <p:nvSpPr>
          <p:cNvPr id="3" name="object 3"/>
          <p:cNvSpPr/>
          <p:nvPr/>
        </p:nvSpPr>
        <p:spPr>
          <a:xfrm>
            <a:off x="774238" y="387235"/>
            <a:ext cx="9118600" cy="571500"/>
          </a:xfrm>
          <a:custGeom>
            <a:avLst/>
            <a:gdLst/>
            <a:ahLst/>
            <a:cxnLst/>
            <a:rect l="l" t="t" r="r" b="b"/>
            <a:pathLst>
              <a:path w="9118600" h="571500">
                <a:moveTo>
                  <a:pt x="0" y="571500"/>
                </a:moveTo>
                <a:lnTo>
                  <a:pt x="9118598" y="571500"/>
                </a:lnTo>
                <a:lnTo>
                  <a:pt x="9118598" y="0"/>
                </a:lnTo>
                <a:lnTo>
                  <a:pt x="0" y="0"/>
                </a:lnTo>
                <a:lnTo>
                  <a:pt x="0" y="57150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443825" y="325004"/>
            <a:ext cx="7760334" cy="695960"/>
          </a:xfrm>
          <a:prstGeom prst="rect">
            <a:avLst/>
          </a:prstGeom>
        </p:spPr>
        <p:txBody>
          <a:bodyPr vert="horz" wrap="square" lIns="0" tIns="12700" rIns="0" bIns="0" rtlCol="0">
            <a:spAutoFit/>
          </a:bodyPr>
          <a:lstStyle/>
          <a:p>
            <a:pPr marL="12700">
              <a:lnSpc>
                <a:spcPct val="100000"/>
              </a:lnSpc>
              <a:spcBef>
                <a:spcPts val="100"/>
              </a:spcBef>
              <a:tabLst>
                <a:tab pos="5386070" algn="l"/>
              </a:tabLst>
            </a:pPr>
            <a:r>
              <a:rPr spc="-5" dirty="0"/>
              <a:t>Forward</a:t>
            </a:r>
            <a:r>
              <a:rPr spc="40" dirty="0"/>
              <a:t> </a:t>
            </a:r>
            <a:r>
              <a:rPr spc="-5" dirty="0"/>
              <a:t>Propagation	Algorithm</a:t>
            </a:r>
          </a:p>
        </p:txBody>
      </p:sp>
      <p:sp>
        <p:nvSpPr>
          <p:cNvPr id="5" name="object 5"/>
          <p:cNvSpPr txBox="1"/>
          <p:nvPr/>
        </p:nvSpPr>
        <p:spPr>
          <a:xfrm>
            <a:off x="827578" y="1169555"/>
            <a:ext cx="9011285" cy="5748020"/>
          </a:xfrm>
          <a:prstGeom prst="rect">
            <a:avLst/>
          </a:prstGeom>
        </p:spPr>
        <p:txBody>
          <a:bodyPr vert="horz" wrap="square" lIns="0" tIns="8255" rIns="0" bIns="0" rtlCol="0">
            <a:spAutoFit/>
          </a:bodyPr>
          <a:lstStyle/>
          <a:p>
            <a:pPr marL="50800" marR="43180">
              <a:lnSpc>
                <a:spcPct val="101200"/>
              </a:lnSpc>
              <a:spcBef>
                <a:spcPts val="65"/>
              </a:spcBef>
            </a:pPr>
            <a:r>
              <a:rPr sz="2400" b="1" spc="-5" dirty="0">
                <a:latin typeface="Times New Roman"/>
                <a:cs typeface="Times New Roman"/>
              </a:rPr>
              <a:t>Algorithm </a:t>
            </a:r>
            <a:r>
              <a:rPr sz="2400" b="1" dirty="0">
                <a:latin typeface="Times New Roman"/>
                <a:cs typeface="Times New Roman"/>
              </a:rPr>
              <a:t>1: </a:t>
            </a:r>
            <a:r>
              <a:rPr sz="2400" spc="-15" dirty="0">
                <a:latin typeface="Cambria"/>
                <a:cs typeface="Cambria"/>
              </a:rPr>
              <a:t>Performs </a:t>
            </a:r>
            <a:r>
              <a:rPr sz="2400" dirty="0">
                <a:latin typeface="Cambria"/>
                <a:cs typeface="Cambria"/>
              </a:rPr>
              <a:t>computations mapping </a:t>
            </a:r>
            <a:r>
              <a:rPr sz="2400" i="1" spc="60" dirty="0">
                <a:latin typeface="Cambria"/>
                <a:cs typeface="Cambria"/>
              </a:rPr>
              <a:t>n</a:t>
            </a:r>
            <a:r>
              <a:rPr sz="2400" i="1" spc="89" baseline="-20833" dirty="0">
                <a:latin typeface="Cambria"/>
                <a:cs typeface="Cambria"/>
              </a:rPr>
              <a:t>i </a:t>
            </a:r>
            <a:r>
              <a:rPr sz="2400" spc="5" dirty="0">
                <a:latin typeface="Cambria"/>
                <a:cs typeface="Cambria"/>
              </a:rPr>
              <a:t>inputs </a:t>
            </a:r>
            <a:r>
              <a:rPr sz="2400" i="1" spc="65" dirty="0">
                <a:latin typeface="Cambria"/>
                <a:cs typeface="Cambria"/>
              </a:rPr>
              <a:t>u</a:t>
            </a:r>
            <a:r>
              <a:rPr sz="2400" spc="97" baseline="24305" dirty="0">
                <a:latin typeface="Cambria"/>
                <a:cs typeface="Cambria"/>
              </a:rPr>
              <a:t>(1)</a:t>
            </a:r>
            <a:r>
              <a:rPr sz="2400" i="1" spc="65" dirty="0">
                <a:latin typeface="Cambria"/>
                <a:cs typeface="Cambria"/>
              </a:rPr>
              <a:t>,..u</a:t>
            </a:r>
            <a:r>
              <a:rPr sz="2400" spc="97" baseline="24305" dirty="0">
                <a:latin typeface="Cambria"/>
                <a:cs typeface="Cambria"/>
              </a:rPr>
              <a:t>(</a:t>
            </a:r>
            <a:r>
              <a:rPr sz="2400" i="1" spc="97" baseline="24305" dirty="0">
                <a:latin typeface="Cambria"/>
                <a:cs typeface="Cambria"/>
              </a:rPr>
              <a:t>ni</a:t>
            </a:r>
            <a:r>
              <a:rPr sz="2400" spc="97" baseline="24305" dirty="0">
                <a:latin typeface="Cambria"/>
                <a:cs typeface="Cambria"/>
              </a:rPr>
              <a:t>)  </a:t>
            </a:r>
            <a:r>
              <a:rPr sz="2400" spc="20" dirty="0">
                <a:latin typeface="Cambria"/>
                <a:cs typeface="Cambria"/>
              </a:rPr>
              <a:t>to </a:t>
            </a:r>
            <a:r>
              <a:rPr sz="2400" spc="10" dirty="0">
                <a:latin typeface="Cambria"/>
                <a:cs typeface="Cambria"/>
              </a:rPr>
              <a:t>an </a:t>
            </a:r>
            <a:r>
              <a:rPr sz="2400" spc="25" dirty="0">
                <a:latin typeface="Cambria"/>
                <a:cs typeface="Cambria"/>
              </a:rPr>
              <a:t>output </a:t>
            </a:r>
            <a:r>
              <a:rPr sz="2400" i="1" spc="45" dirty="0">
                <a:latin typeface="Cambria"/>
                <a:cs typeface="Cambria"/>
              </a:rPr>
              <a:t>u</a:t>
            </a:r>
            <a:r>
              <a:rPr sz="2400" spc="67" baseline="24305" dirty="0">
                <a:latin typeface="Cambria"/>
                <a:cs typeface="Cambria"/>
              </a:rPr>
              <a:t>(</a:t>
            </a:r>
            <a:r>
              <a:rPr sz="2400" i="1" spc="67" baseline="24305" dirty="0">
                <a:latin typeface="Cambria"/>
                <a:cs typeface="Cambria"/>
              </a:rPr>
              <a:t>n</a:t>
            </a:r>
            <a:r>
              <a:rPr sz="2400" spc="67" baseline="24305" dirty="0">
                <a:latin typeface="Cambria"/>
                <a:cs typeface="Cambria"/>
              </a:rPr>
              <a:t>)</a:t>
            </a:r>
            <a:r>
              <a:rPr sz="2400" spc="45" dirty="0">
                <a:latin typeface="Cambria"/>
                <a:cs typeface="Cambria"/>
              </a:rPr>
              <a:t>. </a:t>
            </a:r>
            <a:r>
              <a:rPr sz="2400" spc="55" dirty="0">
                <a:latin typeface="Cambria"/>
                <a:cs typeface="Cambria"/>
              </a:rPr>
              <a:t>This </a:t>
            </a:r>
            <a:r>
              <a:rPr sz="2400" spc="-45" dirty="0">
                <a:latin typeface="Cambria"/>
                <a:cs typeface="Cambria"/>
              </a:rPr>
              <a:t>defines </a:t>
            </a:r>
            <a:r>
              <a:rPr sz="2400" spc="10" dirty="0">
                <a:latin typeface="Cambria"/>
                <a:cs typeface="Cambria"/>
              </a:rPr>
              <a:t>computational </a:t>
            </a:r>
            <a:r>
              <a:rPr sz="2400" spc="-5" dirty="0">
                <a:latin typeface="Cambria"/>
                <a:cs typeface="Cambria"/>
              </a:rPr>
              <a:t>graph </a:t>
            </a:r>
            <a:r>
              <a:rPr sz="2450" i="1" spc="-315" dirty="0">
                <a:latin typeface="Verdana"/>
                <a:cs typeface="Verdana"/>
              </a:rPr>
              <a:t>G </a:t>
            </a:r>
            <a:r>
              <a:rPr sz="2400" spc="-80" dirty="0">
                <a:latin typeface="Cambria"/>
                <a:cs typeface="Cambria"/>
              </a:rPr>
              <a:t>where </a:t>
            </a:r>
            <a:r>
              <a:rPr sz="2400" spc="-20" dirty="0">
                <a:latin typeface="Cambria"/>
                <a:cs typeface="Cambria"/>
              </a:rPr>
              <a:t>each  </a:t>
            </a:r>
            <a:r>
              <a:rPr sz="2400" spc="-50" dirty="0">
                <a:latin typeface="Cambria"/>
                <a:cs typeface="Cambria"/>
              </a:rPr>
              <a:t>node </a:t>
            </a:r>
            <a:r>
              <a:rPr sz="2400" spc="-20" dirty="0">
                <a:latin typeface="Cambria"/>
                <a:cs typeface="Cambria"/>
              </a:rPr>
              <a:t>computes </a:t>
            </a:r>
            <a:r>
              <a:rPr sz="2400" spc="-15" dirty="0">
                <a:latin typeface="Cambria"/>
                <a:cs typeface="Cambria"/>
              </a:rPr>
              <a:t>numerical </a:t>
            </a:r>
            <a:r>
              <a:rPr sz="2400" dirty="0">
                <a:latin typeface="Cambria"/>
                <a:cs typeface="Cambria"/>
              </a:rPr>
              <a:t>value </a:t>
            </a:r>
            <a:r>
              <a:rPr sz="2400" i="1" spc="20" dirty="0">
                <a:latin typeface="Cambria"/>
                <a:cs typeface="Cambria"/>
              </a:rPr>
              <a:t>u</a:t>
            </a:r>
            <a:r>
              <a:rPr sz="2400" spc="30" baseline="24305" dirty="0">
                <a:latin typeface="Cambria"/>
                <a:cs typeface="Cambria"/>
              </a:rPr>
              <a:t>(</a:t>
            </a:r>
            <a:r>
              <a:rPr sz="2400" i="1" spc="30" baseline="24305" dirty="0">
                <a:latin typeface="Cambria"/>
                <a:cs typeface="Cambria"/>
              </a:rPr>
              <a:t>i</a:t>
            </a:r>
            <a:r>
              <a:rPr sz="2400" spc="30" baseline="24305" dirty="0">
                <a:latin typeface="Cambria"/>
                <a:cs typeface="Cambria"/>
              </a:rPr>
              <a:t>) </a:t>
            </a:r>
            <a:r>
              <a:rPr sz="2400" spc="35" dirty="0">
                <a:latin typeface="Cambria"/>
                <a:cs typeface="Cambria"/>
              </a:rPr>
              <a:t>by </a:t>
            </a:r>
            <a:r>
              <a:rPr sz="2400" spc="10" dirty="0">
                <a:latin typeface="Cambria"/>
                <a:cs typeface="Cambria"/>
              </a:rPr>
              <a:t>applying </a:t>
            </a:r>
            <a:r>
              <a:rPr sz="2400" spc="25" dirty="0">
                <a:latin typeface="Cambria"/>
                <a:cs typeface="Cambria"/>
              </a:rPr>
              <a:t>a </a:t>
            </a:r>
            <a:r>
              <a:rPr sz="2400" spc="5" dirty="0">
                <a:latin typeface="Cambria"/>
                <a:cs typeface="Cambria"/>
              </a:rPr>
              <a:t>function </a:t>
            </a:r>
            <a:r>
              <a:rPr sz="2400" i="1" spc="30" dirty="0">
                <a:latin typeface="Cambria"/>
                <a:cs typeface="Cambria"/>
              </a:rPr>
              <a:t>f </a:t>
            </a:r>
            <a:r>
              <a:rPr sz="2400" spc="37" baseline="24305" dirty="0">
                <a:latin typeface="Cambria"/>
                <a:cs typeface="Cambria"/>
              </a:rPr>
              <a:t>(</a:t>
            </a:r>
            <a:r>
              <a:rPr sz="2400" i="1" spc="37" baseline="24305" dirty="0">
                <a:latin typeface="Cambria"/>
                <a:cs typeface="Cambria"/>
              </a:rPr>
              <a:t>i</a:t>
            </a:r>
            <a:r>
              <a:rPr sz="2400" spc="37" baseline="24305" dirty="0">
                <a:latin typeface="Cambria"/>
                <a:cs typeface="Cambria"/>
              </a:rPr>
              <a:t>) </a:t>
            </a:r>
            <a:r>
              <a:rPr sz="2400" spc="20" dirty="0">
                <a:latin typeface="Cambria"/>
                <a:cs typeface="Cambria"/>
              </a:rPr>
              <a:t>to </a:t>
            </a:r>
            <a:r>
              <a:rPr sz="2400" spc="25" dirty="0">
                <a:latin typeface="Cambria"/>
                <a:cs typeface="Cambria"/>
              </a:rPr>
              <a:t>a  </a:t>
            </a:r>
            <a:r>
              <a:rPr sz="2400" spc="-25" dirty="0">
                <a:latin typeface="Cambria"/>
                <a:cs typeface="Cambria"/>
              </a:rPr>
              <a:t>set </a:t>
            </a:r>
            <a:r>
              <a:rPr sz="2400" spc="-35" dirty="0">
                <a:latin typeface="Cambria"/>
                <a:cs typeface="Cambria"/>
              </a:rPr>
              <a:t>of </a:t>
            </a:r>
            <a:r>
              <a:rPr sz="2400" spc="-10" dirty="0">
                <a:latin typeface="Cambria"/>
                <a:cs typeface="Cambria"/>
              </a:rPr>
              <a:t>arguments </a:t>
            </a:r>
            <a:r>
              <a:rPr sz="2400" i="1" spc="110" dirty="0">
                <a:latin typeface="Cambria"/>
                <a:cs typeface="Cambria"/>
              </a:rPr>
              <a:t>A</a:t>
            </a:r>
            <a:r>
              <a:rPr sz="2400" spc="165" baseline="24305" dirty="0">
                <a:latin typeface="Cambria"/>
                <a:cs typeface="Cambria"/>
              </a:rPr>
              <a:t>(</a:t>
            </a:r>
            <a:r>
              <a:rPr sz="2400" i="1" spc="165" baseline="24305" dirty="0">
                <a:latin typeface="Cambria"/>
                <a:cs typeface="Cambria"/>
              </a:rPr>
              <a:t>i</a:t>
            </a:r>
            <a:r>
              <a:rPr sz="2400" spc="165" baseline="24305" dirty="0">
                <a:latin typeface="Cambria"/>
                <a:cs typeface="Cambria"/>
              </a:rPr>
              <a:t>) </a:t>
            </a:r>
            <a:r>
              <a:rPr sz="2400" spc="65" dirty="0">
                <a:latin typeface="Cambria"/>
                <a:cs typeface="Cambria"/>
              </a:rPr>
              <a:t>that </a:t>
            </a:r>
            <a:r>
              <a:rPr sz="2400" spc="-45" dirty="0">
                <a:latin typeface="Cambria"/>
                <a:cs typeface="Cambria"/>
              </a:rPr>
              <a:t>comprises </a:t>
            </a:r>
            <a:r>
              <a:rPr sz="2400" spc="-15" dirty="0">
                <a:latin typeface="Cambria"/>
                <a:cs typeface="Cambria"/>
              </a:rPr>
              <a:t>values </a:t>
            </a:r>
            <a:r>
              <a:rPr sz="2400" spc="-35" dirty="0">
                <a:latin typeface="Cambria"/>
                <a:cs typeface="Cambria"/>
              </a:rPr>
              <a:t>of previous </a:t>
            </a:r>
            <a:r>
              <a:rPr sz="2400" spc="-55" dirty="0">
                <a:latin typeface="Cambria"/>
                <a:cs typeface="Cambria"/>
              </a:rPr>
              <a:t>nodes</a:t>
            </a:r>
            <a:r>
              <a:rPr sz="2400" spc="150" dirty="0">
                <a:latin typeface="Cambria"/>
                <a:cs typeface="Cambria"/>
              </a:rPr>
              <a:t> </a:t>
            </a:r>
            <a:r>
              <a:rPr sz="2400" i="1" spc="70" dirty="0">
                <a:latin typeface="Cambria"/>
                <a:cs typeface="Cambria"/>
              </a:rPr>
              <a:t>u</a:t>
            </a:r>
            <a:r>
              <a:rPr sz="2400" spc="104" baseline="24305" dirty="0">
                <a:latin typeface="Cambria"/>
                <a:cs typeface="Cambria"/>
              </a:rPr>
              <a:t>(</a:t>
            </a:r>
            <a:r>
              <a:rPr sz="2400" i="1" spc="104" baseline="24305" dirty="0">
                <a:latin typeface="Cambria"/>
                <a:cs typeface="Cambria"/>
              </a:rPr>
              <a:t>j</a:t>
            </a:r>
            <a:r>
              <a:rPr sz="2400" spc="104" baseline="24305" dirty="0">
                <a:latin typeface="Cambria"/>
                <a:cs typeface="Cambria"/>
              </a:rPr>
              <a:t>)</a:t>
            </a:r>
            <a:r>
              <a:rPr sz="2400" i="1" spc="70" dirty="0">
                <a:latin typeface="Cambria"/>
                <a:cs typeface="Cambria"/>
              </a:rPr>
              <a:t>,</a:t>
            </a:r>
            <a:endParaRPr sz="2400">
              <a:latin typeface="Cambria"/>
              <a:cs typeface="Cambria"/>
            </a:endParaRPr>
          </a:p>
          <a:p>
            <a:pPr marL="50800">
              <a:lnSpc>
                <a:spcPts val="2790"/>
              </a:lnSpc>
              <a:tabLst>
                <a:tab pos="3166745" algn="l"/>
                <a:tab pos="4747895" algn="l"/>
              </a:tabLst>
            </a:pPr>
            <a:r>
              <a:rPr sz="2400" i="1" spc="95" dirty="0">
                <a:latin typeface="Cambria"/>
                <a:cs typeface="Cambria"/>
              </a:rPr>
              <a:t>j </a:t>
            </a:r>
            <a:r>
              <a:rPr sz="2400" spc="535" dirty="0">
                <a:latin typeface="Cambria"/>
                <a:cs typeface="Cambria"/>
              </a:rPr>
              <a:t>&lt; </a:t>
            </a:r>
            <a:r>
              <a:rPr sz="2400" i="1" spc="85" dirty="0">
                <a:latin typeface="Cambria"/>
                <a:cs typeface="Cambria"/>
              </a:rPr>
              <a:t>i </a:t>
            </a:r>
            <a:r>
              <a:rPr sz="2400" dirty="0">
                <a:latin typeface="Cambria"/>
                <a:cs typeface="Cambria"/>
              </a:rPr>
              <a:t>with  </a:t>
            </a:r>
            <a:r>
              <a:rPr sz="2400" i="1" spc="95" dirty="0">
                <a:latin typeface="Cambria"/>
                <a:cs typeface="Cambria"/>
              </a:rPr>
              <a:t>j</a:t>
            </a:r>
            <a:r>
              <a:rPr sz="2400" i="1" spc="105" dirty="0">
                <a:latin typeface="Cambria"/>
                <a:cs typeface="Cambria"/>
              </a:rPr>
              <a:t> </a:t>
            </a:r>
            <a:r>
              <a:rPr sz="2400" dirty="0">
                <a:latin typeface="Times New Roman"/>
                <a:cs typeface="Times New Roman"/>
              </a:rPr>
              <a:t>ε</a:t>
            </a:r>
            <a:r>
              <a:rPr sz="2400" spc="200" dirty="0">
                <a:latin typeface="Times New Roman"/>
                <a:cs typeface="Times New Roman"/>
              </a:rPr>
              <a:t> </a:t>
            </a:r>
            <a:r>
              <a:rPr sz="2400" spc="65" dirty="0">
                <a:latin typeface="Cambria"/>
                <a:cs typeface="Cambria"/>
              </a:rPr>
              <a:t>Pa(</a:t>
            </a:r>
            <a:r>
              <a:rPr sz="2400" i="1" spc="65" dirty="0">
                <a:latin typeface="Cambria"/>
                <a:cs typeface="Cambria"/>
              </a:rPr>
              <a:t>u</a:t>
            </a:r>
            <a:r>
              <a:rPr sz="2400" spc="97" baseline="24305" dirty="0">
                <a:latin typeface="Cambria"/>
                <a:cs typeface="Cambria"/>
              </a:rPr>
              <a:t>(</a:t>
            </a:r>
            <a:r>
              <a:rPr sz="2400" i="1" spc="97" baseline="24305" dirty="0">
                <a:latin typeface="Cambria"/>
                <a:cs typeface="Cambria"/>
              </a:rPr>
              <a:t>i</a:t>
            </a:r>
            <a:r>
              <a:rPr sz="2400" spc="97" baseline="24305" dirty="0">
                <a:latin typeface="Cambria"/>
                <a:cs typeface="Cambria"/>
              </a:rPr>
              <a:t>)</a:t>
            </a:r>
            <a:r>
              <a:rPr sz="2400" spc="65" dirty="0">
                <a:latin typeface="Cambria"/>
                <a:cs typeface="Cambria"/>
              </a:rPr>
              <a:t>).	</a:t>
            </a:r>
            <a:r>
              <a:rPr sz="2400" spc="40" dirty="0">
                <a:latin typeface="Cambria"/>
                <a:cs typeface="Cambria"/>
              </a:rPr>
              <a:t>Input</a:t>
            </a:r>
            <a:r>
              <a:rPr sz="2400" spc="270" dirty="0">
                <a:latin typeface="Cambria"/>
                <a:cs typeface="Cambria"/>
              </a:rPr>
              <a:t> </a:t>
            </a:r>
            <a:r>
              <a:rPr sz="2400" spc="20" dirty="0">
                <a:latin typeface="Cambria"/>
                <a:cs typeface="Cambria"/>
              </a:rPr>
              <a:t>to</a:t>
            </a:r>
            <a:r>
              <a:rPr sz="2400" spc="275" dirty="0">
                <a:latin typeface="Cambria"/>
                <a:cs typeface="Cambria"/>
              </a:rPr>
              <a:t> </a:t>
            </a:r>
            <a:r>
              <a:rPr sz="2450" i="1" spc="-315" dirty="0">
                <a:latin typeface="Verdana"/>
                <a:cs typeface="Verdana"/>
              </a:rPr>
              <a:t>G	</a:t>
            </a:r>
            <a:r>
              <a:rPr sz="2400" spc="-45" dirty="0">
                <a:latin typeface="Cambria"/>
                <a:cs typeface="Cambria"/>
              </a:rPr>
              <a:t>is </a:t>
            </a:r>
            <a:r>
              <a:rPr sz="2400" b="1" i="1" spc="140" dirty="0">
                <a:latin typeface="Palatino Linotype"/>
                <a:cs typeface="Palatino Linotype"/>
              </a:rPr>
              <a:t>x </a:t>
            </a:r>
            <a:r>
              <a:rPr sz="2400" spc="-25" dirty="0">
                <a:latin typeface="Cambria"/>
                <a:cs typeface="Cambria"/>
              </a:rPr>
              <a:t>set </a:t>
            </a:r>
            <a:r>
              <a:rPr sz="2400" spc="20" dirty="0">
                <a:latin typeface="Cambria"/>
                <a:cs typeface="Cambria"/>
              </a:rPr>
              <a:t>to </a:t>
            </a:r>
            <a:r>
              <a:rPr sz="2400" spc="5" dirty="0">
                <a:latin typeface="Cambria"/>
                <a:cs typeface="Cambria"/>
              </a:rPr>
              <a:t>the </a:t>
            </a:r>
            <a:r>
              <a:rPr sz="2400" spc="-5" dirty="0">
                <a:latin typeface="Cambria"/>
                <a:cs typeface="Cambria"/>
              </a:rPr>
              <a:t>first </a:t>
            </a:r>
            <a:r>
              <a:rPr sz="2400" i="1" spc="60" dirty="0">
                <a:latin typeface="Cambria"/>
                <a:cs typeface="Cambria"/>
              </a:rPr>
              <a:t>n</a:t>
            </a:r>
            <a:r>
              <a:rPr sz="2400" i="1" spc="89" baseline="-20833" dirty="0">
                <a:latin typeface="Cambria"/>
                <a:cs typeface="Cambria"/>
              </a:rPr>
              <a:t>i</a:t>
            </a:r>
            <a:r>
              <a:rPr sz="2400" i="1" spc="532" baseline="-20833" dirty="0">
                <a:latin typeface="Cambria"/>
                <a:cs typeface="Cambria"/>
              </a:rPr>
              <a:t> </a:t>
            </a:r>
            <a:r>
              <a:rPr sz="2400" spc="-55" dirty="0">
                <a:latin typeface="Cambria"/>
                <a:cs typeface="Cambria"/>
              </a:rPr>
              <a:t>nodes</a:t>
            </a:r>
            <a:endParaRPr sz="2400">
              <a:latin typeface="Cambria"/>
              <a:cs typeface="Cambria"/>
            </a:endParaRPr>
          </a:p>
          <a:p>
            <a:pPr marL="50800">
              <a:lnSpc>
                <a:spcPts val="2920"/>
              </a:lnSpc>
            </a:pPr>
            <a:r>
              <a:rPr sz="2400" i="1" spc="70" dirty="0">
                <a:latin typeface="Cambria"/>
                <a:cs typeface="Cambria"/>
              </a:rPr>
              <a:t>u</a:t>
            </a:r>
            <a:r>
              <a:rPr sz="2400" spc="104" baseline="24305" dirty="0">
                <a:latin typeface="Cambria"/>
                <a:cs typeface="Cambria"/>
              </a:rPr>
              <a:t>(1)</a:t>
            </a:r>
            <a:r>
              <a:rPr sz="2400" i="1" spc="70" dirty="0">
                <a:latin typeface="Cambria"/>
                <a:cs typeface="Cambria"/>
              </a:rPr>
              <a:t>,..u</a:t>
            </a:r>
            <a:r>
              <a:rPr sz="2400" spc="104" baseline="24305" dirty="0">
                <a:latin typeface="Cambria"/>
                <a:cs typeface="Cambria"/>
              </a:rPr>
              <a:t>(</a:t>
            </a:r>
            <a:r>
              <a:rPr sz="2400" i="1" spc="104" baseline="24305" dirty="0">
                <a:latin typeface="Cambria"/>
                <a:cs typeface="Cambria"/>
              </a:rPr>
              <a:t>ni</a:t>
            </a:r>
            <a:r>
              <a:rPr sz="2400" spc="104" baseline="24305" dirty="0">
                <a:latin typeface="Cambria"/>
                <a:cs typeface="Cambria"/>
              </a:rPr>
              <a:t>) </a:t>
            </a:r>
            <a:r>
              <a:rPr sz="2400" spc="175" dirty="0">
                <a:latin typeface="Cambria"/>
                <a:cs typeface="Cambria"/>
              </a:rPr>
              <a:t>. </a:t>
            </a:r>
            <a:r>
              <a:rPr sz="2400" spc="90" dirty="0">
                <a:latin typeface="Cambria"/>
                <a:cs typeface="Cambria"/>
              </a:rPr>
              <a:t>Output </a:t>
            </a:r>
            <a:r>
              <a:rPr sz="2400" spc="-35" dirty="0">
                <a:latin typeface="Cambria"/>
                <a:cs typeface="Cambria"/>
              </a:rPr>
              <a:t>of </a:t>
            </a:r>
            <a:r>
              <a:rPr sz="2450" i="1" spc="-315" dirty="0">
                <a:latin typeface="Verdana"/>
                <a:cs typeface="Verdana"/>
              </a:rPr>
              <a:t>G </a:t>
            </a:r>
            <a:r>
              <a:rPr sz="2400" spc="-45" dirty="0">
                <a:latin typeface="Cambria"/>
                <a:cs typeface="Cambria"/>
              </a:rPr>
              <a:t>is </a:t>
            </a:r>
            <a:r>
              <a:rPr sz="2400" spc="-35" dirty="0">
                <a:latin typeface="Cambria"/>
                <a:cs typeface="Cambria"/>
              </a:rPr>
              <a:t>read </a:t>
            </a:r>
            <a:r>
              <a:rPr sz="2400" spc="-25" dirty="0">
                <a:latin typeface="Cambria"/>
                <a:cs typeface="Cambria"/>
              </a:rPr>
              <a:t>off </a:t>
            </a:r>
            <a:r>
              <a:rPr sz="2400" spc="5" dirty="0">
                <a:latin typeface="Cambria"/>
                <a:cs typeface="Cambria"/>
              </a:rPr>
              <a:t>the </a:t>
            </a:r>
            <a:r>
              <a:rPr sz="2400" spc="15" dirty="0">
                <a:latin typeface="Cambria"/>
                <a:cs typeface="Cambria"/>
              </a:rPr>
              <a:t>last </a:t>
            </a:r>
            <a:r>
              <a:rPr sz="2400" spc="25" dirty="0">
                <a:latin typeface="Cambria"/>
                <a:cs typeface="Cambria"/>
              </a:rPr>
              <a:t>(output) </a:t>
            </a:r>
            <a:r>
              <a:rPr sz="2400" spc="-50" dirty="0">
                <a:latin typeface="Cambria"/>
                <a:cs typeface="Cambria"/>
              </a:rPr>
              <a:t>node </a:t>
            </a:r>
            <a:r>
              <a:rPr sz="2400" spc="-45" dirty="0">
                <a:latin typeface="Cambria"/>
                <a:cs typeface="Cambria"/>
              </a:rPr>
              <a:t>for</a:t>
            </a:r>
            <a:r>
              <a:rPr sz="2400" spc="155" dirty="0">
                <a:latin typeface="Cambria"/>
                <a:cs typeface="Cambria"/>
              </a:rPr>
              <a:t> </a:t>
            </a:r>
            <a:r>
              <a:rPr sz="2400" i="1" spc="45" dirty="0">
                <a:latin typeface="Cambria"/>
                <a:cs typeface="Cambria"/>
              </a:rPr>
              <a:t>u</a:t>
            </a:r>
            <a:r>
              <a:rPr sz="2400" spc="67" baseline="24305" dirty="0">
                <a:latin typeface="Cambria"/>
                <a:cs typeface="Cambria"/>
              </a:rPr>
              <a:t>(</a:t>
            </a:r>
            <a:r>
              <a:rPr sz="2400" i="1" spc="67" baseline="24305" dirty="0">
                <a:latin typeface="Cambria"/>
                <a:cs typeface="Cambria"/>
              </a:rPr>
              <a:t>n</a:t>
            </a:r>
            <a:r>
              <a:rPr sz="2400" spc="67" baseline="24305" dirty="0">
                <a:latin typeface="Cambria"/>
                <a:cs typeface="Cambria"/>
              </a:rPr>
              <a:t>)</a:t>
            </a:r>
            <a:r>
              <a:rPr sz="2400" spc="45" dirty="0">
                <a:latin typeface="Cambria"/>
                <a:cs typeface="Cambria"/>
              </a:rPr>
              <a:t>.</a:t>
            </a:r>
            <a:endParaRPr sz="2400">
              <a:latin typeface="Cambria"/>
              <a:cs typeface="Cambria"/>
            </a:endParaRPr>
          </a:p>
          <a:p>
            <a:pPr marL="1193800" indent="-229235">
              <a:lnSpc>
                <a:spcPts val="2755"/>
              </a:lnSpc>
              <a:spcBef>
                <a:spcPts val="585"/>
              </a:spcBef>
              <a:buFont typeface="Times New Roman"/>
              <a:buChar char="•"/>
              <a:tabLst>
                <a:tab pos="1193800" algn="l"/>
              </a:tabLst>
            </a:pPr>
            <a:r>
              <a:rPr sz="2400" b="1" dirty="0">
                <a:latin typeface="Times New Roman"/>
                <a:cs typeface="Times New Roman"/>
              </a:rPr>
              <a:t>for </a:t>
            </a:r>
            <a:r>
              <a:rPr sz="2400" i="1" spc="85" dirty="0">
                <a:latin typeface="Cambria"/>
                <a:cs typeface="Cambria"/>
              </a:rPr>
              <a:t>i </a:t>
            </a:r>
            <a:r>
              <a:rPr sz="2400" spc="195" dirty="0">
                <a:latin typeface="Cambria"/>
                <a:cs typeface="Cambria"/>
              </a:rPr>
              <a:t>=1</a:t>
            </a:r>
            <a:r>
              <a:rPr sz="2400" i="1" spc="195" dirty="0">
                <a:latin typeface="Cambria"/>
                <a:cs typeface="Cambria"/>
              </a:rPr>
              <a:t>,..,n</a:t>
            </a:r>
            <a:r>
              <a:rPr sz="2400" i="1" spc="292" baseline="-20833" dirty="0">
                <a:latin typeface="Cambria"/>
                <a:cs typeface="Cambria"/>
              </a:rPr>
              <a:t>i</a:t>
            </a:r>
            <a:r>
              <a:rPr sz="2400" i="1" spc="1027" baseline="-20833" dirty="0">
                <a:latin typeface="Cambria"/>
                <a:cs typeface="Cambria"/>
              </a:rPr>
              <a:t> </a:t>
            </a:r>
            <a:r>
              <a:rPr sz="2400" b="1" dirty="0">
                <a:latin typeface="Times New Roman"/>
                <a:cs typeface="Times New Roman"/>
              </a:rPr>
              <a:t>do</a:t>
            </a:r>
            <a:endParaRPr sz="2400">
              <a:latin typeface="Times New Roman"/>
              <a:cs typeface="Times New Roman"/>
            </a:endParaRPr>
          </a:p>
          <a:p>
            <a:pPr marL="1878964">
              <a:lnSpc>
                <a:spcPts val="2815"/>
              </a:lnSpc>
            </a:pPr>
            <a:r>
              <a:rPr sz="3600" i="1" spc="7" baseline="-16203" dirty="0">
                <a:latin typeface="Cambria"/>
                <a:cs typeface="Cambria"/>
              </a:rPr>
              <a:t>u</a:t>
            </a:r>
            <a:r>
              <a:rPr sz="1600" spc="5" dirty="0">
                <a:latin typeface="Cambria"/>
                <a:cs typeface="Cambria"/>
              </a:rPr>
              <a:t>(</a:t>
            </a:r>
            <a:r>
              <a:rPr sz="1600" i="1" spc="5" dirty="0">
                <a:latin typeface="Cambria"/>
                <a:cs typeface="Cambria"/>
              </a:rPr>
              <a:t>i</a:t>
            </a:r>
            <a:r>
              <a:rPr sz="1600" spc="5" dirty="0">
                <a:latin typeface="Cambria"/>
                <a:cs typeface="Cambria"/>
              </a:rPr>
              <a:t>)</a:t>
            </a:r>
            <a:r>
              <a:rPr sz="3675" i="1" spc="7" baseline="-15873" dirty="0">
                <a:latin typeface="Wingdings"/>
                <a:cs typeface="Wingdings"/>
              </a:rPr>
              <a:t></a:t>
            </a:r>
            <a:r>
              <a:rPr sz="3675" i="1" spc="270" baseline="-15873" dirty="0">
                <a:latin typeface="Times New Roman"/>
                <a:cs typeface="Times New Roman"/>
              </a:rPr>
              <a:t> </a:t>
            </a:r>
            <a:r>
              <a:rPr sz="3600" i="1" spc="67" baseline="-16203" dirty="0">
                <a:latin typeface="Cambria"/>
                <a:cs typeface="Cambria"/>
              </a:rPr>
              <a:t>x</a:t>
            </a:r>
            <a:r>
              <a:rPr sz="2400" i="1" spc="67" baseline="-45138" dirty="0">
                <a:latin typeface="Cambria"/>
                <a:cs typeface="Cambria"/>
              </a:rPr>
              <a:t>i</a:t>
            </a:r>
            <a:endParaRPr sz="2400" baseline="-45138">
              <a:latin typeface="Cambria"/>
              <a:cs typeface="Cambria"/>
            </a:endParaRPr>
          </a:p>
          <a:p>
            <a:pPr marL="1193800" indent="-229235">
              <a:lnSpc>
                <a:spcPct val="100000"/>
              </a:lnSpc>
              <a:spcBef>
                <a:spcPts val="1330"/>
              </a:spcBef>
              <a:buFont typeface="Times New Roman"/>
              <a:buChar char="•"/>
              <a:tabLst>
                <a:tab pos="1193800" algn="l"/>
              </a:tabLst>
            </a:pPr>
            <a:r>
              <a:rPr sz="2400" b="1" spc="-5" dirty="0">
                <a:latin typeface="Times New Roman"/>
                <a:cs typeface="Times New Roman"/>
              </a:rPr>
              <a:t>end </a:t>
            </a:r>
            <a:r>
              <a:rPr sz="2400" b="1" dirty="0">
                <a:latin typeface="Times New Roman"/>
                <a:cs typeface="Times New Roman"/>
              </a:rPr>
              <a:t>for</a:t>
            </a:r>
            <a:endParaRPr sz="2400">
              <a:latin typeface="Times New Roman"/>
              <a:cs typeface="Times New Roman"/>
            </a:endParaRPr>
          </a:p>
          <a:p>
            <a:pPr marL="1193800" indent="-229235">
              <a:lnSpc>
                <a:spcPct val="100000"/>
              </a:lnSpc>
              <a:spcBef>
                <a:spcPts val="620"/>
              </a:spcBef>
              <a:buFont typeface="Times New Roman"/>
              <a:buChar char="•"/>
              <a:tabLst>
                <a:tab pos="1193800" algn="l"/>
              </a:tabLst>
            </a:pPr>
            <a:r>
              <a:rPr sz="2400" b="1" dirty="0">
                <a:latin typeface="Times New Roman"/>
                <a:cs typeface="Times New Roman"/>
              </a:rPr>
              <a:t>for </a:t>
            </a:r>
            <a:r>
              <a:rPr sz="2400" i="1" spc="185" dirty="0">
                <a:latin typeface="Cambria"/>
                <a:cs typeface="Cambria"/>
              </a:rPr>
              <a:t>i=n</a:t>
            </a:r>
            <a:r>
              <a:rPr sz="2400" i="1" spc="277" baseline="-20833" dirty="0">
                <a:latin typeface="Cambria"/>
                <a:cs typeface="Cambria"/>
              </a:rPr>
              <a:t>i</a:t>
            </a:r>
            <a:r>
              <a:rPr sz="2400" spc="185" dirty="0">
                <a:latin typeface="Cambria"/>
                <a:cs typeface="Cambria"/>
              </a:rPr>
              <a:t>+1,.., </a:t>
            </a:r>
            <a:r>
              <a:rPr sz="2400" i="1" spc="60" dirty="0">
                <a:latin typeface="Cambria"/>
                <a:cs typeface="Cambria"/>
              </a:rPr>
              <a:t>n</a:t>
            </a:r>
            <a:r>
              <a:rPr sz="2400" i="1" spc="409" dirty="0">
                <a:latin typeface="Cambria"/>
                <a:cs typeface="Cambria"/>
              </a:rPr>
              <a:t> </a:t>
            </a:r>
            <a:r>
              <a:rPr sz="2400" b="1" dirty="0">
                <a:latin typeface="Times New Roman"/>
                <a:cs typeface="Times New Roman"/>
              </a:rPr>
              <a:t>do</a:t>
            </a:r>
            <a:endParaRPr sz="2400">
              <a:latin typeface="Times New Roman"/>
              <a:cs typeface="Times New Roman"/>
            </a:endParaRPr>
          </a:p>
          <a:p>
            <a:pPr marL="1878964">
              <a:lnSpc>
                <a:spcPts val="2805"/>
              </a:lnSpc>
              <a:spcBef>
                <a:spcPts val="520"/>
              </a:spcBef>
            </a:pPr>
            <a:r>
              <a:rPr sz="2400" i="1" spc="65" dirty="0">
                <a:latin typeface="Cambria"/>
                <a:cs typeface="Cambria"/>
              </a:rPr>
              <a:t>A</a:t>
            </a:r>
            <a:r>
              <a:rPr sz="2400" spc="97" baseline="24305" dirty="0">
                <a:latin typeface="Cambria"/>
                <a:cs typeface="Cambria"/>
              </a:rPr>
              <a:t>(</a:t>
            </a:r>
            <a:r>
              <a:rPr sz="2400" i="1" spc="97" baseline="24305" dirty="0">
                <a:latin typeface="Cambria"/>
                <a:cs typeface="Cambria"/>
              </a:rPr>
              <a:t>i</a:t>
            </a:r>
            <a:r>
              <a:rPr sz="2400" spc="97" baseline="24305" dirty="0">
                <a:latin typeface="Cambria"/>
                <a:cs typeface="Cambria"/>
              </a:rPr>
              <a:t>)</a:t>
            </a:r>
            <a:r>
              <a:rPr sz="2400" spc="65" dirty="0">
                <a:latin typeface="Wingdings"/>
                <a:cs typeface="Wingdings"/>
              </a:rPr>
              <a:t></a:t>
            </a:r>
            <a:r>
              <a:rPr sz="2400" spc="65" dirty="0">
                <a:latin typeface="Cambria"/>
                <a:cs typeface="Cambria"/>
              </a:rPr>
              <a:t>{</a:t>
            </a:r>
            <a:r>
              <a:rPr sz="2400" i="1" spc="65" dirty="0">
                <a:latin typeface="Cambria"/>
                <a:cs typeface="Cambria"/>
              </a:rPr>
              <a:t>u</a:t>
            </a:r>
            <a:r>
              <a:rPr sz="2400" spc="97" baseline="24305" dirty="0">
                <a:latin typeface="Cambria"/>
                <a:cs typeface="Cambria"/>
              </a:rPr>
              <a:t>(</a:t>
            </a:r>
            <a:r>
              <a:rPr sz="2400" i="1" spc="97" baseline="24305" dirty="0">
                <a:latin typeface="Cambria"/>
                <a:cs typeface="Cambria"/>
              </a:rPr>
              <a:t>j</a:t>
            </a:r>
            <a:r>
              <a:rPr sz="2400" spc="97" baseline="24305" dirty="0">
                <a:latin typeface="Cambria"/>
                <a:cs typeface="Cambria"/>
              </a:rPr>
              <a:t>)</a:t>
            </a:r>
            <a:r>
              <a:rPr sz="2400" i="1" spc="65" dirty="0">
                <a:latin typeface="Cambria"/>
                <a:cs typeface="Cambria"/>
              </a:rPr>
              <a:t>| </a:t>
            </a:r>
            <a:r>
              <a:rPr sz="2400" i="1" spc="95" dirty="0">
                <a:latin typeface="Cambria"/>
                <a:cs typeface="Cambria"/>
              </a:rPr>
              <a:t>j </a:t>
            </a:r>
            <a:r>
              <a:rPr sz="2400" dirty="0">
                <a:latin typeface="MS PGothic"/>
                <a:cs typeface="MS PGothic"/>
              </a:rPr>
              <a:t>ε </a:t>
            </a:r>
            <a:r>
              <a:rPr sz="2400" spc="50" dirty="0">
                <a:latin typeface="Cambria"/>
                <a:cs typeface="Cambria"/>
              </a:rPr>
              <a:t>Pa(</a:t>
            </a:r>
            <a:r>
              <a:rPr sz="2400" i="1" spc="50" dirty="0">
                <a:latin typeface="Cambria"/>
                <a:cs typeface="Cambria"/>
              </a:rPr>
              <a:t>u</a:t>
            </a:r>
            <a:r>
              <a:rPr sz="2400" spc="75" baseline="24305" dirty="0">
                <a:latin typeface="Cambria"/>
                <a:cs typeface="Cambria"/>
              </a:rPr>
              <a:t>(</a:t>
            </a:r>
            <a:r>
              <a:rPr sz="2400" i="1" spc="75" baseline="24305" dirty="0">
                <a:latin typeface="Cambria"/>
                <a:cs typeface="Cambria"/>
              </a:rPr>
              <a:t>i</a:t>
            </a:r>
            <a:r>
              <a:rPr sz="2400" spc="75" baseline="24305" dirty="0">
                <a:latin typeface="Cambria"/>
                <a:cs typeface="Cambria"/>
              </a:rPr>
              <a:t>)</a:t>
            </a:r>
            <a:r>
              <a:rPr sz="2400" spc="50" dirty="0">
                <a:latin typeface="Cambria"/>
                <a:cs typeface="Cambria"/>
              </a:rPr>
              <a:t>)</a:t>
            </a:r>
            <a:r>
              <a:rPr sz="2400" spc="110" dirty="0">
                <a:latin typeface="Cambria"/>
                <a:cs typeface="Cambria"/>
              </a:rPr>
              <a:t> </a:t>
            </a:r>
            <a:r>
              <a:rPr sz="2400" spc="270" dirty="0">
                <a:latin typeface="Cambria"/>
                <a:cs typeface="Cambria"/>
              </a:rPr>
              <a:t>}</a:t>
            </a:r>
            <a:endParaRPr sz="2400">
              <a:latin typeface="Cambria"/>
              <a:cs typeface="Cambria"/>
            </a:endParaRPr>
          </a:p>
          <a:p>
            <a:pPr marL="1878964">
              <a:lnSpc>
                <a:spcPts val="2865"/>
              </a:lnSpc>
            </a:pPr>
            <a:r>
              <a:rPr sz="3600" i="1" spc="15" baseline="-16203" dirty="0">
                <a:latin typeface="Cambria"/>
                <a:cs typeface="Cambria"/>
              </a:rPr>
              <a:t>u</a:t>
            </a:r>
            <a:r>
              <a:rPr sz="1600" spc="10" dirty="0">
                <a:latin typeface="Cambria"/>
                <a:cs typeface="Cambria"/>
              </a:rPr>
              <a:t>(</a:t>
            </a:r>
            <a:r>
              <a:rPr sz="1600" i="1" spc="10" dirty="0">
                <a:latin typeface="Cambria"/>
                <a:cs typeface="Cambria"/>
              </a:rPr>
              <a:t>i</a:t>
            </a:r>
            <a:r>
              <a:rPr sz="1600" spc="10" dirty="0">
                <a:latin typeface="Cambria"/>
                <a:cs typeface="Cambria"/>
              </a:rPr>
              <a:t>)</a:t>
            </a:r>
            <a:r>
              <a:rPr sz="3675" i="1" spc="15" baseline="-15873" dirty="0">
                <a:latin typeface="Wingdings"/>
                <a:cs typeface="Wingdings"/>
              </a:rPr>
              <a:t></a:t>
            </a:r>
            <a:r>
              <a:rPr sz="3600" i="1" spc="15" baseline="-16203" dirty="0">
                <a:latin typeface="Cambria"/>
                <a:cs typeface="Cambria"/>
              </a:rPr>
              <a:t>f </a:t>
            </a:r>
            <a:r>
              <a:rPr sz="1600" i="1" spc="55" dirty="0">
                <a:latin typeface="Cambria"/>
                <a:cs typeface="Cambria"/>
              </a:rPr>
              <a:t>(i)</a:t>
            </a:r>
            <a:r>
              <a:rPr sz="1600" i="1" spc="-105" dirty="0">
                <a:latin typeface="Cambria"/>
                <a:cs typeface="Cambria"/>
              </a:rPr>
              <a:t> </a:t>
            </a:r>
            <a:r>
              <a:rPr sz="3600" spc="127" baseline="-16203" dirty="0">
                <a:latin typeface="Cambria"/>
                <a:cs typeface="Cambria"/>
              </a:rPr>
              <a:t>(</a:t>
            </a:r>
            <a:r>
              <a:rPr sz="3600" i="1" spc="127" baseline="-16203" dirty="0">
                <a:latin typeface="Cambria"/>
                <a:cs typeface="Cambria"/>
              </a:rPr>
              <a:t>A</a:t>
            </a:r>
            <a:r>
              <a:rPr sz="1600" i="1" spc="85" dirty="0">
                <a:latin typeface="Cambria"/>
                <a:cs typeface="Cambria"/>
              </a:rPr>
              <a:t>(i</a:t>
            </a:r>
            <a:r>
              <a:rPr sz="1600" spc="85" dirty="0">
                <a:latin typeface="Cambria"/>
                <a:cs typeface="Cambria"/>
              </a:rPr>
              <a:t>)</a:t>
            </a:r>
            <a:r>
              <a:rPr sz="3600" spc="127" baseline="-16203" dirty="0">
                <a:latin typeface="Cambria"/>
                <a:cs typeface="Cambria"/>
              </a:rPr>
              <a:t>)</a:t>
            </a:r>
            <a:endParaRPr sz="3600" baseline="-16203">
              <a:latin typeface="Cambria"/>
              <a:cs typeface="Cambria"/>
            </a:endParaRPr>
          </a:p>
          <a:p>
            <a:pPr marL="1193800" indent="-229235">
              <a:lnSpc>
                <a:spcPct val="100000"/>
              </a:lnSpc>
              <a:spcBef>
                <a:spcPts val="1230"/>
              </a:spcBef>
              <a:buFont typeface="Times New Roman"/>
              <a:buChar char="•"/>
              <a:tabLst>
                <a:tab pos="1193800" algn="l"/>
              </a:tabLst>
            </a:pPr>
            <a:r>
              <a:rPr sz="2400" b="1" spc="-5" dirty="0">
                <a:latin typeface="Times New Roman"/>
                <a:cs typeface="Times New Roman"/>
              </a:rPr>
              <a:t>end </a:t>
            </a:r>
            <a:r>
              <a:rPr sz="2400" b="1" dirty="0">
                <a:latin typeface="Times New Roman"/>
                <a:cs typeface="Times New Roman"/>
              </a:rPr>
              <a:t>for</a:t>
            </a:r>
            <a:endParaRPr sz="2400">
              <a:latin typeface="Times New Roman"/>
              <a:cs typeface="Times New Roman"/>
            </a:endParaRPr>
          </a:p>
          <a:p>
            <a:pPr marL="1193800" indent="-229235">
              <a:lnSpc>
                <a:spcPct val="100000"/>
              </a:lnSpc>
              <a:spcBef>
                <a:spcPts val="620"/>
              </a:spcBef>
              <a:buFont typeface="Times New Roman"/>
              <a:buChar char="•"/>
              <a:tabLst>
                <a:tab pos="1193800" algn="l"/>
              </a:tabLst>
            </a:pPr>
            <a:r>
              <a:rPr sz="2400" b="1" spc="-5" dirty="0">
                <a:latin typeface="Times New Roman"/>
                <a:cs typeface="Times New Roman"/>
              </a:rPr>
              <a:t>return</a:t>
            </a:r>
            <a:r>
              <a:rPr sz="2400" b="1" spc="-10" dirty="0">
                <a:latin typeface="Times New Roman"/>
                <a:cs typeface="Times New Roman"/>
              </a:rPr>
              <a:t> </a:t>
            </a:r>
            <a:r>
              <a:rPr sz="2400" i="1" spc="80" dirty="0">
                <a:latin typeface="Cambria"/>
                <a:cs typeface="Cambria"/>
              </a:rPr>
              <a:t>u</a:t>
            </a:r>
            <a:r>
              <a:rPr sz="2400" b="1" spc="120" baseline="24305" dirty="0">
                <a:latin typeface="Palatino Linotype"/>
                <a:cs typeface="Palatino Linotype"/>
              </a:rPr>
              <a:t>(</a:t>
            </a:r>
            <a:r>
              <a:rPr sz="2400" b="1" i="1" spc="120" baseline="24305" dirty="0">
                <a:latin typeface="Palatino Linotype"/>
                <a:cs typeface="Palatino Linotype"/>
              </a:rPr>
              <a:t>n</a:t>
            </a:r>
            <a:r>
              <a:rPr sz="2400" b="1" spc="120" baseline="24305" dirty="0">
                <a:latin typeface="Palatino Linotype"/>
                <a:cs typeface="Palatino Linotype"/>
              </a:rPr>
              <a:t>)</a:t>
            </a:r>
            <a:endParaRPr sz="2400" baseline="24305">
              <a:latin typeface="Palatino Linotype"/>
              <a:cs typeface="Palatino Linotype"/>
            </a:endParaRPr>
          </a:p>
        </p:txBody>
      </p:sp>
      <p:sp>
        <p:nvSpPr>
          <p:cNvPr id="6" name="object 6"/>
          <p:cNvSpPr/>
          <p:nvPr/>
        </p:nvSpPr>
        <p:spPr>
          <a:xfrm>
            <a:off x="774238" y="3397134"/>
            <a:ext cx="9144000" cy="0"/>
          </a:xfrm>
          <a:custGeom>
            <a:avLst/>
            <a:gdLst/>
            <a:ahLst/>
            <a:cxnLst/>
            <a:rect l="l" t="t" r="r" b="b"/>
            <a:pathLst>
              <a:path w="9144000">
                <a:moveTo>
                  <a:pt x="0" y="0"/>
                </a:moveTo>
                <a:lnTo>
                  <a:pt x="9143997" y="1"/>
                </a:lnTo>
              </a:path>
            </a:pathLst>
          </a:custGeom>
          <a:ln w="12699">
            <a:solidFill>
              <a:srgbClr val="000000"/>
            </a:solidFill>
          </a:ln>
        </p:spPr>
        <p:txBody>
          <a:bodyPr wrap="square" lIns="0" tIns="0" rIns="0" bIns="0" rtlCol="0"/>
          <a:lstStyle/>
          <a:p>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177686" y="830095"/>
            <a:ext cx="4342765" cy="716915"/>
          </a:xfrm>
          <a:prstGeom prst="rect">
            <a:avLst/>
          </a:prstGeom>
        </p:spPr>
        <p:txBody>
          <a:bodyPr vert="horz" wrap="square" lIns="0" tIns="17145" rIns="0" bIns="0" rtlCol="0">
            <a:spAutoFit/>
          </a:bodyPr>
          <a:lstStyle/>
          <a:p>
            <a:pPr marL="12700">
              <a:lnSpc>
                <a:spcPct val="100000"/>
              </a:lnSpc>
              <a:spcBef>
                <a:spcPts val="135"/>
              </a:spcBef>
              <a:tabLst>
                <a:tab pos="3336290" algn="l"/>
              </a:tabLst>
            </a:pPr>
            <a:r>
              <a:rPr spc="-5" dirty="0"/>
              <a:t>Computation	</a:t>
            </a:r>
            <a:r>
              <a:rPr dirty="0"/>
              <a:t>in</a:t>
            </a:r>
            <a:r>
              <a:rPr spc="-95" dirty="0"/>
              <a:t> </a:t>
            </a:r>
            <a:r>
              <a:rPr sz="4500" i="1" spc="85" dirty="0">
                <a:solidFill>
                  <a:srgbClr val="000000"/>
                </a:solidFill>
                <a:latin typeface="Verdana"/>
                <a:cs typeface="Verdana"/>
              </a:rPr>
              <a:t>B</a:t>
            </a:r>
            <a:endParaRPr sz="4500">
              <a:latin typeface="Verdana"/>
              <a:cs typeface="Verdana"/>
            </a:endParaRPr>
          </a:p>
        </p:txBody>
      </p:sp>
      <p:sp>
        <p:nvSpPr>
          <p:cNvPr id="5" name="object 5"/>
          <p:cNvSpPr txBox="1"/>
          <p:nvPr/>
        </p:nvSpPr>
        <p:spPr>
          <a:xfrm>
            <a:off x="1310177" y="1982354"/>
            <a:ext cx="6874509" cy="998219"/>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Proceeds </a:t>
            </a:r>
            <a:r>
              <a:rPr sz="3200" spc="-5" dirty="0">
                <a:solidFill>
                  <a:srgbClr val="3333CC"/>
                </a:solidFill>
                <a:latin typeface="Arial"/>
                <a:cs typeface="Arial"/>
              </a:rPr>
              <a:t>exactly </a:t>
            </a:r>
            <a:r>
              <a:rPr sz="3200" dirty="0">
                <a:solidFill>
                  <a:srgbClr val="3333CC"/>
                </a:solidFill>
                <a:latin typeface="Arial"/>
                <a:cs typeface="Arial"/>
              </a:rPr>
              <a:t>in reverse order</a:t>
            </a:r>
            <a:r>
              <a:rPr sz="3200" spc="-80" dirty="0">
                <a:solidFill>
                  <a:srgbClr val="3333CC"/>
                </a:solidFill>
                <a:latin typeface="Arial"/>
                <a:cs typeface="Arial"/>
              </a:rPr>
              <a:t> </a:t>
            </a:r>
            <a:r>
              <a:rPr sz="3200" dirty="0">
                <a:solidFill>
                  <a:srgbClr val="3333CC"/>
                </a:solidFill>
                <a:latin typeface="Arial"/>
                <a:cs typeface="Arial"/>
              </a:rPr>
              <a:t>of  </a:t>
            </a:r>
            <a:r>
              <a:rPr sz="3200" spc="-5" dirty="0">
                <a:solidFill>
                  <a:srgbClr val="3333CC"/>
                </a:solidFill>
                <a:latin typeface="Arial"/>
                <a:cs typeface="Arial"/>
              </a:rPr>
              <a:t>computation </a:t>
            </a:r>
            <a:r>
              <a:rPr sz="3200" dirty="0">
                <a:solidFill>
                  <a:srgbClr val="3333CC"/>
                </a:solidFill>
                <a:latin typeface="Arial"/>
                <a:cs typeface="Arial"/>
              </a:rPr>
              <a:t>in</a:t>
            </a:r>
            <a:r>
              <a:rPr sz="3200" spc="-5" dirty="0">
                <a:solidFill>
                  <a:srgbClr val="3333CC"/>
                </a:solidFill>
                <a:latin typeface="Arial"/>
                <a:cs typeface="Arial"/>
              </a:rPr>
              <a:t> </a:t>
            </a:r>
            <a:r>
              <a:rPr sz="3300" i="1" spc="-440" dirty="0">
                <a:latin typeface="Verdana"/>
                <a:cs typeface="Verdana"/>
              </a:rPr>
              <a:t>G</a:t>
            </a:r>
            <a:endParaRPr sz="3300">
              <a:latin typeface="Verdana"/>
              <a:cs typeface="Verdana"/>
            </a:endParaRPr>
          </a:p>
        </p:txBody>
      </p:sp>
      <p:sp>
        <p:nvSpPr>
          <p:cNvPr id="6" name="object 6"/>
          <p:cNvSpPr txBox="1"/>
          <p:nvPr/>
        </p:nvSpPr>
        <p:spPr>
          <a:xfrm>
            <a:off x="1310177" y="3032582"/>
            <a:ext cx="7552690" cy="528320"/>
          </a:xfrm>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Lst>
            </a:pPr>
            <a:r>
              <a:rPr sz="3200" dirty="0">
                <a:solidFill>
                  <a:srgbClr val="3333CC"/>
                </a:solidFill>
                <a:latin typeface="Arial"/>
                <a:cs typeface="Arial"/>
              </a:rPr>
              <a:t>Each node in </a:t>
            </a:r>
            <a:r>
              <a:rPr sz="3300" i="1" spc="45" dirty="0">
                <a:latin typeface="Verdana"/>
                <a:cs typeface="Verdana"/>
              </a:rPr>
              <a:t>B </a:t>
            </a:r>
            <a:r>
              <a:rPr sz="3200" spc="-5" dirty="0">
                <a:solidFill>
                  <a:srgbClr val="3333CC"/>
                </a:solidFill>
                <a:latin typeface="Arial"/>
                <a:cs typeface="Arial"/>
              </a:rPr>
              <a:t>computes the</a:t>
            </a:r>
            <a:r>
              <a:rPr sz="3200" spc="-335" dirty="0">
                <a:solidFill>
                  <a:srgbClr val="3333CC"/>
                </a:solidFill>
                <a:latin typeface="Arial"/>
                <a:cs typeface="Arial"/>
              </a:rPr>
              <a:t> </a:t>
            </a:r>
            <a:r>
              <a:rPr sz="3200" spc="-5" dirty="0">
                <a:solidFill>
                  <a:srgbClr val="3333CC"/>
                </a:solidFill>
                <a:latin typeface="Arial"/>
                <a:cs typeface="Arial"/>
              </a:rPr>
              <a:t>derivative</a:t>
            </a:r>
            <a:endParaRPr sz="3200">
              <a:latin typeface="Arial"/>
              <a:cs typeface="Arial"/>
            </a:endParaRPr>
          </a:p>
        </p:txBody>
      </p:sp>
      <p:sp>
        <p:nvSpPr>
          <p:cNvPr id="7" name="object 7"/>
          <p:cNvSpPr txBox="1"/>
          <p:nvPr/>
        </p:nvSpPr>
        <p:spPr>
          <a:xfrm>
            <a:off x="1272077" y="3426598"/>
            <a:ext cx="8163559" cy="1697989"/>
          </a:xfrm>
          <a:prstGeom prst="rect">
            <a:avLst/>
          </a:prstGeom>
        </p:spPr>
        <p:txBody>
          <a:bodyPr vert="horz" wrap="square" lIns="0" tIns="117475" rIns="0" bIns="0" rtlCol="0">
            <a:spAutoFit/>
          </a:bodyPr>
          <a:lstStyle/>
          <a:p>
            <a:pPr marL="393700">
              <a:lnSpc>
                <a:spcPct val="100000"/>
              </a:lnSpc>
              <a:spcBef>
                <a:spcPts val="925"/>
              </a:spcBef>
            </a:pPr>
            <a:r>
              <a:rPr sz="3200" spc="-5" dirty="0">
                <a:solidFill>
                  <a:srgbClr val="3333CC"/>
                </a:solidFill>
                <a:latin typeface="Arial"/>
                <a:cs typeface="Arial"/>
              </a:rPr>
              <a:t>associated with the forward </a:t>
            </a:r>
            <a:r>
              <a:rPr sz="3200" dirty="0">
                <a:solidFill>
                  <a:srgbClr val="3333CC"/>
                </a:solidFill>
                <a:latin typeface="Arial"/>
                <a:cs typeface="Arial"/>
              </a:rPr>
              <a:t>graph node</a:t>
            </a:r>
            <a:r>
              <a:rPr sz="3200" spc="20" dirty="0">
                <a:solidFill>
                  <a:srgbClr val="3333CC"/>
                </a:solidFill>
                <a:latin typeface="Arial"/>
                <a:cs typeface="Arial"/>
              </a:rPr>
              <a:t> </a:t>
            </a:r>
            <a:r>
              <a:rPr sz="3200" i="1" spc="35" dirty="0">
                <a:latin typeface="Cambria"/>
                <a:cs typeface="Cambria"/>
              </a:rPr>
              <a:t>u</a:t>
            </a:r>
            <a:r>
              <a:rPr sz="3150" spc="52" baseline="25132" dirty="0">
                <a:latin typeface="Cambria"/>
                <a:cs typeface="Cambria"/>
              </a:rPr>
              <a:t>(</a:t>
            </a:r>
            <a:r>
              <a:rPr sz="3150" i="1" spc="52" baseline="25132" dirty="0">
                <a:latin typeface="Cambria"/>
                <a:cs typeface="Cambria"/>
              </a:rPr>
              <a:t>i</a:t>
            </a:r>
            <a:r>
              <a:rPr sz="3150" spc="52" baseline="25132" dirty="0">
                <a:latin typeface="Cambria"/>
                <a:cs typeface="Cambria"/>
              </a:rPr>
              <a:t>)</a:t>
            </a:r>
            <a:endParaRPr sz="3150" baseline="25132">
              <a:latin typeface="Cambria"/>
              <a:cs typeface="Cambria"/>
            </a:endParaRPr>
          </a:p>
          <a:p>
            <a:pPr marL="393700" marR="600710" indent="-342900">
              <a:lnSpc>
                <a:spcPct val="100000"/>
              </a:lnSpc>
              <a:spcBef>
                <a:spcPts val="830"/>
              </a:spcBef>
              <a:buChar char="•"/>
              <a:tabLst>
                <a:tab pos="393065" algn="l"/>
                <a:tab pos="393700" algn="l"/>
              </a:tabLst>
            </a:pPr>
            <a:r>
              <a:rPr sz="3200" spc="-5" dirty="0">
                <a:solidFill>
                  <a:srgbClr val="3333CC"/>
                </a:solidFill>
                <a:latin typeface="Arial"/>
                <a:cs typeface="Arial"/>
              </a:rPr>
              <a:t>This </a:t>
            </a:r>
            <a:r>
              <a:rPr sz="3200" dirty="0">
                <a:solidFill>
                  <a:srgbClr val="3333CC"/>
                </a:solidFill>
                <a:latin typeface="Arial"/>
                <a:cs typeface="Arial"/>
              </a:rPr>
              <a:t>is done using </a:t>
            </a:r>
            <a:r>
              <a:rPr sz="3200" spc="-5" dirty="0">
                <a:solidFill>
                  <a:srgbClr val="3333CC"/>
                </a:solidFill>
                <a:latin typeface="Arial"/>
                <a:cs typeface="Arial"/>
              </a:rPr>
              <a:t>the </a:t>
            </a:r>
            <a:r>
              <a:rPr sz="3200" dirty="0">
                <a:solidFill>
                  <a:srgbClr val="3333CC"/>
                </a:solidFill>
                <a:latin typeface="Arial"/>
                <a:cs typeface="Arial"/>
              </a:rPr>
              <a:t>chain rule wrt</a:t>
            </a:r>
            <a:r>
              <a:rPr sz="3200" spc="-85" dirty="0">
                <a:solidFill>
                  <a:srgbClr val="3333CC"/>
                </a:solidFill>
                <a:latin typeface="Arial"/>
                <a:cs typeface="Arial"/>
              </a:rPr>
              <a:t> </a:t>
            </a:r>
            <a:r>
              <a:rPr sz="3200" dirty="0">
                <a:solidFill>
                  <a:srgbClr val="3333CC"/>
                </a:solidFill>
                <a:latin typeface="Arial"/>
                <a:cs typeface="Arial"/>
              </a:rPr>
              <a:t>the  scalar </a:t>
            </a:r>
            <a:r>
              <a:rPr sz="3200" spc="-5" dirty="0">
                <a:solidFill>
                  <a:srgbClr val="3333CC"/>
                </a:solidFill>
                <a:latin typeface="Arial"/>
                <a:cs typeface="Arial"/>
              </a:rPr>
              <a:t>output</a:t>
            </a:r>
            <a:r>
              <a:rPr sz="3200" spc="-15" dirty="0">
                <a:solidFill>
                  <a:srgbClr val="3333CC"/>
                </a:solidFill>
                <a:latin typeface="Arial"/>
                <a:cs typeface="Arial"/>
              </a:rPr>
              <a:t> </a:t>
            </a:r>
            <a:r>
              <a:rPr sz="3200" i="1" spc="30" dirty="0">
                <a:latin typeface="Cambria"/>
                <a:cs typeface="Cambria"/>
              </a:rPr>
              <a:t>u</a:t>
            </a:r>
            <a:r>
              <a:rPr sz="3150" spc="44" baseline="25132" dirty="0">
                <a:latin typeface="Cambria"/>
                <a:cs typeface="Cambria"/>
              </a:rPr>
              <a:t>(</a:t>
            </a:r>
            <a:r>
              <a:rPr sz="3150" i="1" spc="44" baseline="25132" dirty="0">
                <a:latin typeface="Cambria"/>
                <a:cs typeface="Cambria"/>
              </a:rPr>
              <a:t>n</a:t>
            </a:r>
            <a:r>
              <a:rPr sz="3150" spc="44" baseline="25132" dirty="0">
                <a:latin typeface="Cambria"/>
                <a:cs typeface="Cambria"/>
              </a:rPr>
              <a:t>)</a:t>
            </a:r>
            <a:endParaRPr sz="3150" baseline="25132">
              <a:latin typeface="Cambria"/>
              <a:cs typeface="Cambria"/>
            </a:endParaRPr>
          </a:p>
        </p:txBody>
      </p:sp>
      <p:sp>
        <p:nvSpPr>
          <p:cNvPr id="9" name="object 9"/>
          <p:cNvSpPr txBox="1"/>
          <p:nvPr/>
        </p:nvSpPr>
        <p:spPr>
          <a:xfrm>
            <a:off x="8914938" y="2935172"/>
            <a:ext cx="484505" cy="628650"/>
          </a:xfrm>
          <a:prstGeom prst="rect">
            <a:avLst/>
          </a:prstGeom>
          <a:ln w="9524">
            <a:solidFill>
              <a:srgbClr val="000000"/>
            </a:solidFill>
          </a:ln>
        </p:spPr>
        <p:txBody>
          <a:bodyPr vert="horz" wrap="square" lIns="0" tIns="0" rIns="0" bIns="0" rtlCol="0">
            <a:spAutoFit/>
          </a:bodyPr>
          <a:lstStyle/>
          <a:p>
            <a:pPr marL="44450">
              <a:lnSpc>
                <a:spcPts val="1480"/>
              </a:lnSpc>
            </a:pPr>
            <a:r>
              <a:rPr sz="2250" i="1" spc="22" baseline="-25925" dirty="0">
                <a:latin typeface="Calibri"/>
                <a:cs typeface="Calibri"/>
              </a:rPr>
              <a:t>∂</a:t>
            </a:r>
            <a:r>
              <a:rPr sz="2250" i="1" spc="22" baseline="-25925" dirty="0">
                <a:latin typeface="Cambria"/>
                <a:cs typeface="Cambria"/>
              </a:rPr>
              <a:t>u</a:t>
            </a:r>
            <a:r>
              <a:rPr sz="900" i="1" spc="15" dirty="0">
                <a:latin typeface="Cambria"/>
                <a:cs typeface="Cambria"/>
              </a:rPr>
              <a:t>(n)</a:t>
            </a:r>
            <a:endParaRPr sz="900">
              <a:latin typeface="Cambria"/>
              <a:cs typeface="Cambria"/>
            </a:endParaRPr>
          </a:p>
          <a:p>
            <a:pPr marL="99695">
              <a:lnSpc>
                <a:spcPct val="100000"/>
              </a:lnSpc>
              <a:spcBef>
                <a:spcPts val="1065"/>
              </a:spcBef>
            </a:pPr>
            <a:r>
              <a:rPr sz="1500" i="1" spc="20" dirty="0">
                <a:latin typeface="Calibri"/>
                <a:cs typeface="Calibri"/>
              </a:rPr>
              <a:t>∂</a:t>
            </a:r>
            <a:r>
              <a:rPr sz="1500" i="1" spc="20" dirty="0">
                <a:latin typeface="Cambria"/>
                <a:cs typeface="Cambria"/>
              </a:rPr>
              <a:t>u</a:t>
            </a:r>
            <a:r>
              <a:rPr sz="1350" i="1" spc="30" baseline="-33950" dirty="0">
                <a:latin typeface="Cambria"/>
                <a:cs typeface="Cambria"/>
              </a:rPr>
              <a:t>i</a:t>
            </a:r>
            <a:endParaRPr sz="1350" baseline="-33950">
              <a:latin typeface="Cambria"/>
              <a:cs typeface="Cambria"/>
            </a:endParaRPr>
          </a:p>
        </p:txBody>
      </p:sp>
      <p:sp>
        <p:nvSpPr>
          <p:cNvPr id="10" name="object 10"/>
          <p:cNvSpPr/>
          <p:nvPr/>
        </p:nvSpPr>
        <p:spPr>
          <a:xfrm>
            <a:off x="8952437" y="3245677"/>
            <a:ext cx="395605" cy="0"/>
          </a:xfrm>
          <a:custGeom>
            <a:avLst/>
            <a:gdLst/>
            <a:ahLst/>
            <a:cxnLst/>
            <a:rect l="l" t="t" r="r" b="b"/>
            <a:pathLst>
              <a:path w="395604">
                <a:moveTo>
                  <a:pt x="0" y="0"/>
                </a:moveTo>
                <a:lnTo>
                  <a:pt x="395381" y="0"/>
                </a:lnTo>
              </a:path>
            </a:pathLst>
          </a:custGeom>
          <a:ln w="9673">
            <a:solidFill>
              <a:srgbClr val="000000"/>
            </a:solidFill>
          </a:ln>
        </p:spPr>
        <p:txBody>
          <a:bodyPr wrap="square" lIns="0" tIns="0" rIns="0" bIns="0" rtlCol="0"/>
          <a:lstStyle/>
          <a:p>
            <a:endParaRPr/>
          </a:p>
        </p:txBody>
      </p:sp>
      <p:sp>
        <p:nvSpPr>
          <p:cNvPr id="11" name="object 11"/>
          <p:cNvSpPr txBox="1"/>
          <p:nvPr/>
        </p:nvSpPr>
        <p:spPr>
          <a:xfrm>
            <a:off x="3074381" y="5463044"/>
            <a:ext cx="534035" cy="349250"/>
          </a:xfrm>
          <a:prstGeom prst="rect">
            <a:avLst/>
          </a:prstGeom>
        </p:spPr>
        <p:txBody>
          <a:bodyPr vert="horz" wrap="square" lIns="0" tIns="15875" rIns="0" bIns="0" rtlCol="0">
            <a:spAutoFit/>
          </a:bodyPr>
          <a:lstStyle/>
          <a:p>
            <a:pPr marL="38100">
              <a:lnSpc>
                <a:spcPct val="100000"/>
              </a:lnSpc>
              <a:spcBef>
                <a:spcPts val="125"/>
              </a:spcBef>
            </a:pPr>
            <a:r>
              <a:rPr sz="3150" i="1" spc="37" baseline="-25132" dirty="0">
                <a:latin typeface="Calibri"/>
                <a:cs typeface="Calibri"/>
              </a:rPr>
              <a:t>∂</a:t>
            </a:r>
            <a:r>
              <a:rPr sz="3150" i="1" spc="37" baseline="-25132" dirty="0">
                <a:latin typeface="Cambria"/>
                <a:cs typeface="Cambria"/>
              </a:rPr>
              <a:t>u</a:t>
            </a:r>
            <a:r>
              <a:rPr sz="1200" i="1" spc="25" dirty="0">
                <a:latin typeface="Cambria"/>
                <a:cs typeface="Cambria"/>
              </a:rPr>
              <a:t>(j)</a:t>
            </a:r>
            <a:endParaRPr sz="1200">
              <a:latin typeface="Cambria"/>
              <a:cs typeface="Cambria"/>
            </a:endParaRPr>
          </a:p>
        </p:txBody>
      </p:sp>
      <p:sp>
        <p:nvSpPr>
          <p:cNvPr id="12" name="object 12"/>
          <p:cNvSpPr/>
          <p:nvPr/>
        </p:nvSpPr>
        <p:spPr>
          <a:xfrm>
            <a:off x="3082975" y="5571650"/>
            <a:ext cx="543560" cy="0"/>
          </a:xfrm>
          <a:custGeom>
            <a:avLst/>
            <a:gdLst/>
            <a:ahLst/>
            <a:cxnLst/>
            <a:rect l="l" t="t" r="r" b="b"/>
            <a:pathLst>
              <a:path w="543560">
                <a:moveTo>
                  <a:pt x="0" y="0"/>
                </a:moveTo>
                <a:lnTo>
                  <a:pt x="543057" y="0"/>
                </a:lnTo>
              </a:path>
            </a:pathLst>
          </a:custGeom>
          <a:ln w="13349">
            <a:solidFill>
              <a:srgbClr val="000000"/>
            </a:solidFill>
          </a:ln>
        </p:spPr>
        <p:txBody>
          <a:bodyPr wrap="square" lIns="0" tIns="0" rIns="0" bIns="0" rtlCol="0"/>
          <a:lstStyle/>
          <a:p>
            <a:endParaRPr/>
          </a:p>
        </p:txBody>
      </p:sp>
      <p:sp>
        <p:nvSpPr>
          <p:cNvPr id="13" name="object 13"/>
          <p:cNvSpPr/>
          <p:nvPr/>
        </p:nvSpPr>
        <p:spPr>
          <a:xfrm>
            <a:off x="4691072" y="5571650"/>
            <a:ext cx="543560" cy="0"/>
          </a:xfrm>
          <a:custGeom>
            <a:avLst/>
            <a:gdLst/>
            <a:ahLst/>
            <a:cxnLst/>
            <a:rect l="l" t="t" r="r" b="b"/>
            <a:pathLst>
              <a:path w="543560">
                <a:moveTo>
                  <a:pt x="0" y="0"/>
                </a:moveTo>
                <a:lnTo>
                  <a:pt x="543057" y="0"/>
                </a:lnTo>
              </a:path>
            </a:pathLst>
          </a:custGeom>
          <a:ln w="13349">
            <a:solidFill>
              <a:srgbClr val="000000"/>
            </a:solidFill>
          </a:ln>
        </p:spPr>
        <p:txBody>
          <a:bodyPr wrap="square" lIns="0" tIns="0" rIns="0" bIns="0" rtlCol="0"/>
          <a:lstStyle/>
          <a:p>
            <a:endParaRPr/>
          </a:p>
        </p:txBody>
      </p:sp>
      <p:sp>
        <p:nvSpPr>
          <p:cNvPr id="14" name="object 14"/>
          <p:cNvSpPr txBox="1"/>
          <p:nvPr/>
        </p:nvSpPr>
        <p:spPr>
          <a:xfrm>
            <a:off x="3042010" y="5067476"/>
            <a:ext cx="2746375" cy="349250"/>
          </a:xfrm>
          <a:prstGeom prst="rect">
            <a:avLst/>
          </a:prstGeom>
        </p:spPr>
        <p:txBody>
          <a:bodyPr vert="horz" wrap="square" lIns="0" tIns="15875" rIns="0" bIns="0" rtlCol="0">
            <a:spAutoFit/>
          </a:bodyPr>
          <a:lstStyle/>
          <a:p>
            <a:pPr marL="50800">
              <a:lnSpc>
                <a:spcPct val="100000"/>
              </a:lnSpc>
              <a:spcBef>
                <a:spcPts val="125"/>
              </a:spcBef>
              <a:tabLst>
                <a:tab pos="1658620" algn="l"/>
              </a:tabLst>
            </a:pPr>
            <a:r>
              <a:rPr sz="3150" i="1" spc="30" baseline="-25132" dirty="0">
                <a:latin typeface="Calibri"/>
                <a:cs typeface="Calibri"/>
              </a:rPr>
              <a:t>∂</a:t>
            </a:r>
            <a:r>
              <a:rPr sz="3150" i="1" spc="30" baseline="-25132" dirty="0">
                <a:latin typeface="Cambria"/>
                <a:cs typeface="Cambria"/>
              </a:rPr>
              <a:t>u</a:t>
            </a:r>
            <a:r>
              <a:rPr sz="1200" i="1" spc="20" dirty="0">
                <a:latin typeface="Cambria"/>
                <a:cs typeface="Cambria"/>
              </a:rPr>
              <a:t>(n)</a:t>
            </a:r>
            <a:r>
              <a:rPr sz="1200" i="1" spc="235" dirty="0">
                <a:latin typeface="Cambria"/>
                <a:cs typeface="Cambria"/>
              </a:rPr>
              <a:t> </a:t>
            </a:r>
            <a:r>
              <a:rPr sz="3150" i="1" spc="772" baseline="-60846" dirty="0">
                <a:latin typeface="Cambria"/>
                <a:cs typeface="Cambria"/>
              </a:rPr>
              <a:t>=	</a:t>
            </a:r>
            <a:r>
              <a:rPr sz="3150" i="1" spc="30" baseline="-25132" dirty="0">
                <a:latin typeface="Calibri"/>
                <a:cs typeface="Calibri"/>
              </a:rPr>
              <a:t>∂</a:t>
            </a:r>
            <a:r>
              <a:rPr sz="3150" i="1" spc="30" baseline="-25132" dirty="0">
                <a:latin typeface="Cambria"/>
                <a:cs typeface="Cambria"/>
              </a:rPr>
              <a:t>u</a:t>
            </a:r>
            <a:r>
              <a:rPr sz="1200" i="1" spc="20" dirty="0">
                <a:latin typeface="Cambria"/>
                <a:cs typeface="Cambria"/>
              </a:rPr>
              <a:t>(n)</a:t>
            </a:r>
            <a:r>
              <a:rPr sz="1200" i="1" spc="55" dirty="0">
                <a:latin typeface="Cambria"/>
                <a:cs typeface="Cambria"/>
              </a:rPr>
              <a:t> </a:t>
            </a:r>
            <a:r>
              <a:rPr sz="3150" i="1" spc="37" baseline="-25132" dirty="0">
                <a:latin typeface="Calibri"/>
                <a:cs typeface="Calibri"/>
              </a:rPr>
              <a:t>∂</a:t>
            </a:r>
            <a:r>
              <a:rPr sz="3150" i="1" spc="37" baseline="-25132" dirty="0">
                <a:latin typeface="Cambria"/>
                <a:cs typeface="Cambria"/>
              </a:rPr>
              <a:t>u</a:t>
            </a:r>
            <a:r>
              <a:rPr sz="1200" i="1" spc="25" dirty="0">
                <a:latin typeface="Cambria"/>
                <a:cs typeface="Cambria"/>
              </a:rPr>
              <a:t>(i)</a:t>
            </a:r>
            <a:endParaRPr sz="1200">
              <a:latin typeface="Cambria"/>
              <a:cs typeface="Cambria"/>
            </a:endParaRPr>
          </a:p>
        </p:txBody>
      </p:sp>
      <p:sp>
        <p:nvSpPr>
          <p:cNvPr id="15" name="object 15"/>
          <p:cNvSpPr txBox="1"/>
          <p:nvPr/>
        </p:nvSpPr>
        <p:spPr>
          <a:xfrm>
            <a:off x="4682478" y="5463044"/>
            <a:ext cx="1092835" cy="349250"/>
          </a:xfrm>
          <a:prstGeom prst="rect">
            <a:avLst/>
          </a:prstGeom>
        </p:spPr>
        <p:txBody>
          <a:bodyPr vert="horz" wrap="square" lIns="0" tIns="15875" rIns="0" bIns="0" rtlCol="0">
            <a:spAutoFit/>
          </a:bodyPr>
          <a:lstStyle/>
          <a:p>
            <a:pPr marL="38100">
              <a:lnSpc>
                <a:spcPct val="100000"/>
              </a:lnSpc>
              <a:spcBef>
                <a:spcPts val="125"/>
              </a:spcBef>
            </a:pPr>
            <a:r>
              <a:rPr sz="3150" i="1" spc="37" baseline="-25132" dirty="0">
                <a:latin typeface="Calibri"/>
                <a:cs typeface="Calibri"/>
              </a:rPr>
              <a:t>∂</a:t>
            </a:r>
            <a:r>
              <a:rPr sz="3150" i="1" spc="37" baseline="-25132" dirty="0">
                <a:latin typeface="Cambria"/>
                <a:cs typeface="Cambria"/>
              </a:rPr>
              <a:t>u</a:t>
            </a:r>
            <a:r>
              <a:rPr sz="1200" i="1" spc="25" dirty="0">
                <a:latin typeface="Cambria"/>
                <a:cs typeface="Cambria"/>
              </a:rPr>
              <a:t>(i)</a:t>
            </a:r>
            <a:r>
              <a:rPr sz="1200" i="1" spc="190" dirty="0">
                <a:latin typeface="Cambria"/>
                <a:cs typeface="Cambria"/>
              </a:rPr>
              <a:t> </a:t>
            </a:r>
            <a:r>
              <a:rPr sz="3150" i="1" spc="37" baseline="-25132" dirty="0">
                <a:latin typeface="Calibri"/>
                <a:cs typeface="Calibri"/>
              </a:rPr>
              <a:t>∂</a:t>
            </a:r>
            <a:r>
              <a:rPr sz="3150" i="1" spc="37" baseline="-25132" dirty="0">
                <a:latin typeface="Cambria"/>
                <a:cs typeface="Cambria"/>
              </a:rPr>
              <a:t>u</a:t>
            </a:r>
            <a:r>
              <a:rPr sz="1200" i="1" spc="25" dirty="0">
                <a:latin typeface="Cambria"/>
                <a:cs typeface="Cambria"/>
              </a:rPr>
              <a:t>(j)</a:t>
            </a:r>
            <a:endParaRPr sz="1200">
              <a:latin typeface="Cambria"/>
              <a:cs typeface="Cambria"/>
            </a:endParaRPr>
          </a:p>
        </p:txBody>
      </p:sp>
      <p:sp>
        <p:nvSpPr>
          <p:cNvPr id="16" name="object 16"/>
          <p:cNvSpPr/>
          <p:nvPr/>
        </p:nvSpPr>
        <p:spPr>
          <a:xfrm>
            <a:off x="5269960" y="5571650"/>
            <a:ext cx="504190" cy="0"/>
          </a:xfrm>
          <a:custGeom>
            <a:avLst/>
            <a:gdLst/>
            <a:ahLst/>
            <a:cxnLst/>
            <a:rect l="l" t="t" r="r" b="b"/>
            <a:pathLst>
              <a:path w="504189">
                <a:moveTo>
                  <a:pt x="0" y="0"/>
                </a:moveTo>
                <a:lnTo>
                  <a:pt x="503715" y="0"/>
                </a:lnTo>
              </a:path>
            </a:pathLst>
          </a:custGeom>
          <a:ln w="13349">
            <a:solidFill>
              <a:srgbClr val="000000"/>
            </a:solidFill>
          </a:ln>
        </p:spPr>
        <p:txBody>
          <a:bodyPr wrap="square" lIns="0" tIns="0" rIns="0" bIns="0" rtlCol="0"/>
          <a:lstStyle/>
          <a:p>
            <a:endParaRPr/>
          </a:p>
        </p:txBody>
      </p:sp>
      <p:sp>
        <p:nvSpPr>
          <p:cNvPr id="17" name="object 17"/>
          <p:cNvSpPr txBox="1"/>
          <p:nvPr/>
        </p:nvSpPr>
        <p:spPr>
          <a:xfrm>
            <a:off x="4457777" y="5753221"/>
            <a:ext cx="148590" cy="161290"/>
          </a:xfrm>
          <a:prstGeom prst="rect">
            <a:avLst/>
          </a:prstGeom>
        </p:spPr>
        <p:txBody>
          <a:bodyPr vert="horz" wrap="square" lIns="0" tIns="11430" rIns="0" bIns="0" rtlCol="0">
            <a:spAutoFit/>
          </a:bodyPr>
          <a:lstStyle/>
          <a:p>
            <a:pPr marL="12700">
              <a:lnSpc>
                <a:spcPct val="100000"/>
              </a:lnSpc>
              <a:spcBef>
                <a:spcPts val="90"/>
              </a:spcBef>
            </a:pPr>
            <a:r>
              <a:rPr sz="900" i="1" spc="5" dirty="0">
                <a:latin typeface="Cambria"/>
                <a:cs typeface="Cambria"/>
              </a:rPr>
              <a:t>(i</a:t>
            </a:r>
            <a:r>
              <a:rPr sz="900" i="1" spc="25" dirty="0">
                <a:latin typeface="Cambria"/>
                <a:cs typeface="Cambria"/>
              </a:rPr>
              <a:t>)</a:t>
            </a:r>
            <a:endParaRPr sz="900">
              <a:latin typeface="Cambria"/>
              <a:cs typeface="Cambria"/>
            </a:endParaRPr>
          </a:p>
        </p:txBody>
      </p:sp>
      <p:sp>
        <p:nvSpPr>
          <p:cNvPr id="18" name="object 18"/>
          <p:cNvSpPr txBox="1"/>
          <p:nvPr/>
        </p:nvSpPr>
        <p:spPr>
          <a:xfrm>
            <a:off x="3870350" y="5597946"/>
            <a:ext cx="641350" cy="431165"/>
          </a:xfrm>
          <a:prstGeom prst="rect">
            <a:avLst/>
          </a:prstGeom>
        </p:spPr>
        <p:txBody>
          <a:bodyPr vert="horz" wrap="square" lIns="0" tIns="13970" rIns="0" bIns="0" rtlCol="0">
            <a:spAutoFit/>
          </a:bodyPr>
          <a:lstStyle/>
          <a:p>
            <a:pPr marL="38100">
              <a:lnSpc>
                <a:spcPct val="100000"/>
              </a:lnSpc>
              <a:spcBef>
                <a:spcPts val="110"/>
              </a:spcBef>
            </a:pPr>
            <a:r>
              <a:rPr sz="1200" i="1" spc="10" dirty="0">
                <a:latin typeface="Cambria"/>
                <a:cs typeface="Cambria"/>
              </a:rPr>
              <a:t>i</a:t>
            </a:r>
            <a:r>
              <a:rPr sz="1200" i="1" spc="165" dirty="0">
                <a:latin typeface="Cambria"/>
                <a:cs typeface="Cambria"/>
              </a:rPr>
              <a:t>:</a:t>
            </a:r>
            <a:r>
              <a:rPr sz="1200" i="1" spc="140" dirty="0">
                <a:latin typeface="Cambria"/>
                <a:cs typeface="Cambria"/>
              </a:rPr>
              <a:t>j</a:t>
            </a:r>
            <a:r>
              <a:rPr sz="1200" i="1" spc="229" dirty="0">
                <a:latin typeface="Cambria"/>
                <a:cs typeface="Cambria"/>
              </a:rPr>
              <a:t>Î</a:t>
            </a:r>
            <a:r>
              <a:rPr sz="1200" i="1" spc="150" dirty="0">
                <a:latin typeface="Cambria"/>
                <a:cs typeface="Cambria"/>
              </a:rPr>
              <a:t>P</a:t>
            </a:r>
            <a:r>
              <a:rPr sz="1200" i="1" spc="35" dirty="0">
                <a:latin typeface="Cambria"/>
                <a:cs typeface="Cambria"/>
              </a:rPr>
              <a:t>a</a:t>
            </a:r>
            <a:r>
              <a:rPr sz="3975" spc="-735" baseline="-6289" dirty="0">
                <a:latin typeface="Symbol"/>
                <a:cs typeface="Symbol"/>
              </a:rPr>
              <a:t></a:t>
            </a:r>
            <a:r>
              <a:rPr sz="1200" i="1" spc="15" dirty="0">
                <a:latin typeface="Cambria"/>
                <a:cs typeface="Cambria"/>
              </a:rPr>
              <a:t>u</a:t>
            </a:r>
            <a:endParaRPr sz="1200">
              <a:latin typeface="Cambria"/>
              <a:cs typeface="Cambria"/>
            </a:endParaRPr>
          </a:p>
        </p:txBody>
      </p:sp>
      <p:sp>
        <p:nvSpPr>
          <p:cNvPr id="19" name="object 19"/>
          <p:cNvSpPr txBox="1"/>
          <p:nvPr/>
        </p:nvSpPr>
        <p:spPr>
          <a:xfrm>
            <a:off x="4600391" y="5636586"/>
            <a:ext cx="77470" cy="431165"/>
          </a:xfrm>
          <a:prstGeom prst="rect">
            <a:avLst/>
          </a:prstGeom>
        </p:spPr>
        <p:txBody>
          <a:bodyPr vert="horz" wrap="square" lIns="0" tIns="13970" rIns="0" bIns="0" rtlCol="0">
            <a:spAutoFit/>
          </a:bodyPr>
          <a:lstStyle/>
          <a:p>
            <a:pPr marL="12700">
              <a:lnSpc>
                <a:spcPct val="100000"/>
              </a:lnSpc>
              <a:spcBef>
                <a:spcPts val="110"/>
              </a:spcBef>
            </a:pPr>
            <a:r>
              <a:rPr sz="2650" spc="-475" dirty="0">
                <a:latin typeface="Symbol"/>
                <a:cs typeface="Symbol"/>
              </a:rPr>
              <a:t></a:t>
            </a:r>
            <a:endParaRPr sz="2650">
              <a:latin typeface="Symbol"/>
              <a:cs typeface="Symbol"/>
            </a:endParaRPr>
          </a:p>
        </p:txBody>
      </p:sp>
      <p:sp>
        <p:nvSpPr>
          <p:cNvPr id="20" name="object 20"/>
          <p:cNvSpPr txBox="1"/>
          <p:nvPr/>
        </p:nvSpPr>
        <p:spPr>
          <a:xfrm>
            <a:off x="4131801" y="5280366"/>
            <a:ext cx="314325" cy="511175"/>
          </a:xfrm>
          <a:prstGeom prst="rect">
            <a:avLst/>
          </a:prstGeom>
        </p:spPr>
        <p:txBody>
          <a:bodyPr vert="horz" wrap="square" lIns="0" tIns="17145" rIns="0" bIns="0" rtlCol="0">
            <a:spAutoFit/>
          </a:bodyPr>
          <a:lstStyle/>
          <a:p>
            <a:pPr marL="12700">
              <a:lnSpc>
                <a:spcPct val="100000"/>
              </a:lnSpc>
              <a:spcBef>
                <a:spcPts val="135"/>
              </a:spcBef>
            </a:pPr>
            <a:r>
              <a:rPr sz="3150" spc="25" dirty="0">
                <a:latin typeface="Symbol"/>
                <a:cs typeface="Symbol"/>
              </a:rPr>
              <a:t></a:t>
            </a:r>
            <a:endParaRPr sz="3150">
              <a:latin typeface="Symbol"/>
              <a:cs typeface="Symbo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11467" y="847293"/>
            <a:ext cx="8132445" cy="695960"/>
          </a:xfrm>
          <a:prstGeom prst="rect">
            <a:avLst/>
          </a:prstGeom>
        </p:spPr>
        <p:txBody>
          <a:bodyPr vert="horz" wrap="square" lIns="0" tIns="12700" rIns="0" bIns="0" rtlCol="0">
            <a:spAutoFit/>
          </a:bodyPr>
          <a:lstStyle/>
          <a:p>
            <a:pPr marL="12700">
              <a:lnSpc>
                <a:spcPct val="100000"/>
              </a:lnSpc>
              <a:spcBef>
                <a:spcPts val="100"/>
              </a:spcBef>
              <a:tabLst>
                <a:tab pos="2559685" algn="l"/>
                <a:tab pos="3180715" algn="l"/>
              </a:tabLst>
            </a:pPr>
            <a:r>
              <a:rPr dirty="0"/>
              <a:t>Preamble	</a:t>
            </a:r>
            <a:r>
              <a:rPr spc="-5" dirty="0"/>
              <a:t>to	Simplified</a:t>
            </a:r>
            <a:r>
              <a:rPr spc="-60" dirty="0"/>
              <a:t> </a:t>
            </a:r>
            <a:r>
              <a:rPr dirty="0"/>
              <a:t>Backprop</a:t>
            </a:r>
          </a:p>
        </p:txBody>
      </p:sp>
      <p:sp>
        <p:nvSpPr>
          <p:cNvPr id="4" name="object 4"/>
          <p:cNvSpPr txBox="1"/>
          <p:nvPr/>
        </p:nvSpPr>
        <p:spPr>
          <a:xfrm>
            <a:off x="840278" y="1982354"/>
            <a:ext cx="8910955" cy="3522979"/>
          </a:xfrm>
          <a:prstGeom prst="rect">
            <a:avLst/>
          </a:prstGeom>
        </p:spPr>
        <p:txBody>
          <a:bodyPr vert="horz" wrap="square" lIns="0" tIns="33020" rIns="0" bIns="0" rtlCol="0">
            <a:spAutoFit/>
          </a:bodyPr>
          <a:lstStyle/>
          <a:p>
            <a:pPr marL="368300" marR="138430" indent="-342900">
              <a:lnSpc>
                <a:spcPts val="3800"/>
              </a:lnSpc>
              <a:spcBef>
                <a:spcPts val="260"/>
              </a:spcBef>
              <a:buChar char="•"/>
              <a:tabLst>
                <a:tab pos="367665" algn="l"/>
                <a:tab pos="368300" algn="l"/>
                <a:tab pos="7324725" algn="l"/>
                <a:tab pos="8041640" algn="l"/>
              </a:tabLst>
            </a:pPr>
            <a:r>
              <a:rPr sz="3200" spc="-5" dirty="0">
                <a:solidFill>
                  <a:srgbClr val="3333CC"/>
                </a:solidFill>
                <a:latin typeface="Arial"/>
                <a:cs typeface="Arial"/>
              </a:rPr>
              <a:t>O</a:t>
            </a:r>
            <a:r>
              <a:rPr sz="3200" dirty="0">
                <a:solidFill>
                  <a:srgbClr val="3333CC"/>
                </a:solidFill>
                <a:latin typeface="Arial"/>
                <a:cs typeface="Arial"/>
              </a:rPr>
              <a:t>bjec</a:t>
            </a:r>
            <a:r>
              <a:rPr sz="3200" spc="-5" dirty="0">
                <a:solidFill>
                  <a:srgbClr val="3333CC"/>
                </a:solidFill>
                <a:latin typeface="Arial"/>
                <a:cs typeface="Arial"/>
              </a:rPr>
              <a:t>t</a:t>
            </a:r>
            <a:r>
              <a:rPr sz="3200" dirty="0">
                <a:solidFill>
                  <a:srgbClr val="3333CC"/>
                </a:solidFill>
                <a:latin typeface="Arial"/>
                <a:cs typeface="Arial"/>
              </a:rPr>
              <a:t>ive is</a:t>
            </a:r>
            <a:r>
              <a:rPr sz="3200" spc="-5" dirty="0">
                <a:solidFill>
                  <a:srgbClr val="3333CC"/>
                </a:solidFill>
                <a:latin typeface="Arial"/>
                <a:cs typeface="Arial"/>
              </a:rPr>
              <a:t> t</a:t>
            </a:r>
            <a:r>
              <a:rPr sz="3200" dirty="0">
                <a:solidFill>
                  <a:srgbClr val="3333CC"/>
                </a:solidFill>
                <a:latin typeface="Arial"/>
                <a:cs typeface="Arial"/>
              </a:rPr>
              <a:t>o compu</a:t>
            </a:r>
            <a:r>
              <a:rPr sz="3200" spc="-5" dirty="0">
                <a:solidFill>
                  <a:srgbClr val="3333CC"/>
                </a:solidFill>
                <a:latin typeface="Arial"/>
                <a:cs typeface="Arial"/>
              </a:rPr>
              <a:t>t</a:t>
            </a:r>
            <a:r>
              <a:rPr sz="3200" dirty="0">
                <a:solidFill>
                  <a:srgbClr val="3333CC"/>
                </a:solidFill>
                <a:latin typeface="Arial"/>
                <a:cs typeface="Arial"/>
              </a:rPr>
              <a:t>e deriva</a:t>
            </a:r>
            <a:r>
              <a:rPr sz="3200" spc="-5" dirty="0">
                <a:solidFill>
                  <a:srgbClr val="3333CC"/>
                </a:solidFill>
                <a:latin typeface="Arial"/>
                <a:cs typeface="Arial"/>
              </a:rPr>
              <a:t>t</a:t>
            </a:r>
            <a:r>
              <a:rPr sz="3200" dirty="0">
                <a:solidFill>
                  <a:srgbClr val="3333CC"/>
                </a:solidFill>
                <a:latin typeface="Arial"/>
                <a:cs typeface="Arial"/>
              </a:rPr>
              <a:t>ives</a:t>
            </a:r>
            <a:r>
              <a:rPr sz="3200" spc="-5" dirty="0">
                <a:solidFill>
                  <a:srgbClr val="3333CC"/>
                </a:solidFill>
                <a:latin typeface="Arial"/>
                <a:cs typeface="Arial"/>
              </a:rPr>
              <a:t> </a:t>
            </a:r>
            <a:r>
              <a:rPr sz="3200" dirty="0">
                <a:solidFill>
                  <a:srgbClr val="3333CC"/>
                </a:solidFill>
                <a:latin typeface="Arial"/>
                <a:cs typeface="Arial"/>
              </a:rPr>
              <a:t>of	</a:t>
            </a:r>
            <a:r>
              <a:rPr sz="3200" i="1" spc="5" dirty="0">
                <a:latin typeface="Cambria"/>
                <a:cs typeface="Cambria"/>
              </a:rPr>
              <a:t>u</a:t>
            </a:r>
            <a:r>
              <a:rPr sz="3150" spc="37" baseline="25132" dirty="0">
                <a:latin typeface="Cambria"/>
                <a:cs typeface="Cambria"/>
              </a:rPr>
              <a:t>(</a:t>
            </a:r>
            <a:r>
              <a:rPr sz="3150" i="1" spc="112" baseline="25132" dirty="0">
                <a:latin typeface="Cambria"/>
                <a:cs typeface="Cambria"/>
              </a:rPr>
              <a:t>n</a:t>
            </a:r>
            <a:r>
              <a:rPr sz="3150" spc="37" baseline="25132" dirty="0">
                <a:latin typeface="Cambria"/>
                <a:cs typeface="Cambria"/>
              </a:rPr>
              <a:t>)</a:t>
            </a:r>
            <a:r>
              <a:rPr sz="3150" baseline="25132" dirty="0">
                <a:latin typeface="Cambria"/>
                <a:cs typeface="Cambria"/>
              </a:rPr>
              <a:t>	</a:t>
            </a:r>
            <a:r>
              <a:rPr sz="3200" spc="-5" dirty="0">
                <a:solidFill>
                  <a:srgbClr val="3333CC"/>
                </a:solidFill>
                <a:latin typeface="Arial"/>
                <a:cs typeface="Arial"/>
              </a:rPr>
              <a:t>with  </a:t>
            </a:r>
            <a:r>
              <a:rPr sz="3200" dirty="0">
                <a:solidFill>
                  <a:srgbClr val="3333CC"/>
                </a:solidFill>
                <a:latin typeface="Arial"/>
                <a:cs typeface="Arial"/>
              </a:rPr>
              <a:t>respect </a:t>
            </a:r>
            <a:r>
              <a:rPr sz="3200" spc="-5" dirty="0">
                <a:solidFill>
                  <a:srgbClr val="3333CC"/>
                </a:solidFill>
                <a:latin typeface="Arial"/>
                <a:cs typeface="Arial"/>
              </a:rPr>
              <a:t>to </a:t>
            </a:r>
            <a:r>
              <a:rPr sz="3200" dirty="0">
                <a:solidFill>
                  <a:srgbClr val="3333CC"/>
                </a:solidFill>
                <a:latin typeface="Arial"/>
                <a:cs typeface="Arial"/>
              </a:rPr>
              <a:t>variables in </a:t>
            </a:r>
            <a:r>
              <a:rPr sz="3200" spc="-5" dirty="0">
                <a:solidFill>
                  <a:srgbClr val="3333CC"/>
                </a:solidFill>
                <a:latin typeface="Arial"/>
                <a:cs typeface="Arial"/>
              </a:rPr>
              <a:t>the</a:t>
            </a:r>
            <a:r>
              <a:rPr sz="3200" spc="-25" dirty="0">
                <a:solidFill>
                  <a:srgbClr val="3333CC"/>
                </a:solidFill>
                <a:latin typeface="Arial"/>
                <a:cs typeface="Arial"/>
              </a:rPr>
              <a:t> </a:t>
            </a:r>
            <a:r>
              <a:rPr sz="3200" dirty="0">
                <a:solidFill>
                  <a:srgbClr val="3333CC"/>
                </a:solidFill>
                <a:latin typeface="Arial"/>
                <a:cs typeface="Arial"/>
              </a:rPr>
              <a:t>graph</a:t>
            </a:r>
            <a:endParaRPr sz="3200">
              <a:latin typeface="Arial"/>
              <a:cs typeface="Arial"/>
            </a:endParaRPr>
          </a:p>
          <a:p>
            <a:pPr marL="761365" marR="1098550" lvl="1" indent="-279400">
              <a:lnSpc>
                <a:spcPct val="102000"/>
              </a:lnSpc>
              <a:spcBef>
                <a:spcPts val="445"/>
              </a:spcBef>
              <a:buChar char="–"/>
              <a:tabLst>
                <a:tab pos="768350" algn="l"/>
              </a:tabLst>
            </a:pPr>
            <a:r>
              <a:rPr sz="2800" dirty="0">
                <a:solidFill>
                  <a:srgbClr val="336600"/>
                </a:solidFill>
                <a:latin typeface="Arial"/>
                <a:cs typeface="Arial"/>
              </a:rPr>
              <a:t>Here all variables are scalars and we wish</a:t>
            </a:r>
            <a:r>
              <a:rPr sz="2800" spc="-105" dirty="0">
                <a:solidFill>
                  <a:srgbClr val="336600"/>
                </a:solidFill>
                <a:latin typeface="Arial"/>
                <a:cs typeface="Arial"/>
              </a:rPr>
              <a:t> </a:t>
            </a:r>
            <a:r>
              <a:rPr sz="2800" spc="-5" dirty="0">
                <a:solidFill>
                  <a:srgbClr val="336600"/>
                </a:solidFill>
                <a:latin typeface="Arial"/>
                <a:cs typeface="Arial"/>
              </a:rPr>
              <a:t>to  compute derivatives </a:t>
            </a:r>
            <a:r>
              <a:rPr sz="2800" dirty="0">
                <a:solidFill>
                  <a:srgbClr val="336600"/>
                </a:solidFill>
                <a:latin typeface="Arial"/>
                <a:cs typeface="Arial"/>
              </a:rPr>
              <a:t>wrt</a:t>
            </a:r>
            <a:endParaRPr sz="2800">
              <a:latin typeface="Arial"/>
              <a:cs typeface="Arial"/>
            </a:endParaRPr>
          </a:p>
          <a:p>
            <a:pPr marL="768350" lvl="1" indent="-286385">
              <a:lnSpc>
                <a:spcPct val="100000"/>
              </a:lnSpc>
              <a:spcBef>
                <a:spcPts val="610"/>
              </a:spcBef>
              <a:buChar char="–"/>
              <a:tabLst>
                <a:tab pos="768350" algn="l"/>
              </a:tabLst>
            </a:pPr>
            <a:r>
              <a:rPr sz="2800" spc="-5" dirty="0">
                <a:solidFill>
                  <a:srgbClr val="336600"/>
                </a:solidFill>
                <a:latin typeface="Arial"/>
                <a:cs typeface="Arial"/>
              </a:rPr>
              <a:t>We </a:t>
            </a:r>
            <a:r>
              <a:rPr sz="2800" dirty="0">
                <a:solidFill>
                  <a:srgbClr val="336600"/>
                </a:solidFill>
                <a:latin typeface="Arial"/>
                <a:cs typeface="Arial"/>
              </a:rPr>
              <a:t>wish </a:t>
            </a:r>
            <a:r>
              <a:rPr sz="2800" spc="-5" dirty="0">
                <a:solidFill>
                  <a:srgbClr val="336600"/>
                </a:solidFill>
                <a:latin typeface="Arial"/>
                <a:cs typeface="Arial"/>
              </a:rPr>
              <a:t>to compute the derivatives </a:t>
            </a:r>
            <a:r>
              <a:rPr sz="2800" dirty="0">
                <a:solidFill>
                  <a:srgbClr val="336600"/>
                </a:solidFill>
                <a:latin typeface="Arial"/>
                <a:cs typeface="Arial"/>
              </a:rPr>
              <a:t>wrt</a:t>
            </a:r>
            <a:r>
              <a:rPr sz="2800" spc="20" dirty="0">
                <a:solidFill>
                  <a:srgbClr val="336600"/>
                </a:solidFill>
                <a:latin typeface="Arial"/>
                <a:cs typeface="Arial"/>
              </a:rPr>
              <a:t> </a:t>
            </a:r>
            <a:r>
              <a:rPr sz="2800" i="1" spc="95" dirty="0">
                <a:latin typeface="Cambria"/>
                <a:cs typeface="Cambria"/>
              </a:rPr>
              <a:t>u</a:t>
            </a:r>
            <a:r>
              <a:rPr sz="2775" spc="142" baseline="25525" dirty="0">
                <a:latin typeface="Cambria"/>
                <a:cs typeface="Cambria"/>
              </a:rPr>
              <a:t>(1)</a:t>
            </a:r>
            <a:r>
              <a:rPr sz="2800" i="1" spc="95" dirty="0">
                <a:latin typeface="Cambria"/>
                <a:cs typeface="Cambria"/>
              </a:rPr>
              <a:t>,..u</a:t>
            </a:r>
            <a:r>
              <a:rPr sz="2775" i="1" spc="142" baseline="25525" dirty="0">
                <a:latin typeface="Cambria"/>
                <a:cs typeface="Cambria"/>
              </a:rPr>
              <a:t>(ni)</a:t>
            </a:r>
            <a:endParaRPr sz="2775" baseline="25525">
              <a:latin typeface="Cambria"/>
              <a:cs typeface="Cambria"/>
            </a:endParaRPr>
          </a:p>
          <a:p>
            <a:pPr marL="368300" marR="17780" indent="-342900">
              <a:lnSpc>
                <a:spcPct val="100000"/>
              </a:lnSpc>
              <a:spcBef>
                <a:spcPts val="835"/>
              </a:spcBef>
              <a:buChar char="•"/>
              <a:tabLst>
                <a:tab pos="367665" algn="l"/>
                <a:tab pos="368300" algn="l"/>
              </a:tabLst>
            </a:pPr>
            <a:r>
              <a:rPr sz="3200" spc="-5" dirty="0">
                <a:solidFill>
                  <a:srgbClr val="3333CC"/>
                </a:solidFill>
                <a:latin typeface="Arial"/>
                <a:cs typeface="Arial"/>
              </a:rPr>
              <a:t>Algorithm computes the derivatives </a:t>
            </a:r>
            <a:r>
              <a:rPr sz="3200" dirty="0">
                <a:solidFill>
                  <a:srgbClr val="3333CC"/>
                </a:solidFill>
                <a:latin typeface="Arial"/>
                <a:cs typeface="Arial"/>
              </a:rPr>
              <a:t>of all nodes  in </a:t>
            </a:r>
            <a:r>
              <a:rPr sz="3200" spc="-5" dirty="0">
                <a:solidFill>
                  <a:srgbClr val="3333CC"/>
                </a:solidFill>
                <a:latin typeface="Arial"/>
                <a:cs typeface="Arial"/>
              </a:rPr>
              <a:t>the </a:t>
            </a:r>
            <a:r>
              <a:rPr sz="3200" dirty="0">
                <a:solidFill>
                  <a:srgbClr val="3333CC"/>
                </a:solidFill>
                <a:latin typeface="Arial"/>
                <a:cs typeface="Arial"/>
              </a:rPr>
              <a:t>graph</a:t>
            </a:r>
            <a:endParaRPr sz="32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A046A81D-11F8-2C4E-83F9-B4CEBF03EB20}"/>
              </a:ext>
            </a:extLst>
          </p:cNvPr>
          <p:cNvSpPr>
            <a:spLocks noGrp="1" noChangeArrowheads="1"/>
          </p:cNvSpPr>
          <p:nvPr>
            <p:ph type="title"/>
          </p:nvPr>
        </p:nvSpPr>
        <p:spPr>
          <a:xfrm>
            <a:off x="2514811" y="457200"/>
            <a:ext cx="5663778" cy="2031325"/>
          </a:xfrm>
        </p:spPr>
        <p:txBody>
          <a:bodyPr/>
          <a:lstStyle/>
          <a:p>
            <a:r>
              <a:rPr lang="en-US" altLang="en-US" dirty="0"/>
              <a:t>Neural Computation</a:t>
            </a:r>
          </a:p>
        </p:txBody>
      </p:sp>
      <p:sp>
        <p:nvSpPr>
          <p:cNvPr id="241667" name="Rectangle 3">
            <a:extLst>
              <a:ext uri="{FF2B5EF4-FFF2-40B4-BE49-F238E27FC236}">
                <a16:creationId xmlns:a16="http://schemas.microsoft.com/office/drawing/2014/main" id="{3CCDE971-287F-0148-914C-A6D641D3F9D2}"/>
              </a:ext>
            </a:extLst>
          </p:cNvPr>
          <p:cNvSpPr>
            <a:spLocks noGrp="1" noChangeArrowheads="1"/>
          </p:cNvSpPr>
          <p:nvPr>
            <p:ph type="body" idx="1"/>
          </p:nvPr>
        </p:nvSpPr>
        <p:spPr>
          <a:xfrm>
            <a:off x="942341" y="1554480"/>
            <a:ext cx="9057005" cy="5650971"/>
          </a:xfrm>
        </p:spPr>
        <p:txBody>
          <a:bodyPr/>
          <a:lstStyle/>
          <a:p>
            <a:pPr marL="457200" indent="-457200">
              <a:buFont typeface="Arial" panose="020B0604020202020204" pitchFamily="34" charset="0"/>
              <a:buChar char="•"/>
            </a:pPr>
            <a:r>
              <a:rPr lang="en-US" altLang="en-US" sz="2720" dirty="0">
                <a:solidFill>
                  <a:srgbClr val="3333CC"/>
                </a:solidFill>
              </a:rPr>
              <a:t>McCollough and Pitts (1943) showed how such model neurons could compute logical functions and be used to construct finite-state machines.</a:t>
            </a:r>
          </a:p>
          <a:p>
            <a:pPr marL="457200" indent="-457200">
              <a:buFont typeface="Arial" panose="020B0604020202020204" pitchFamily="34" charset="0"/>
              <a:buChar char="•"/>
            </a:pPr>
            <a:r>
              <a:rPr lang="en-US" altLang="en-US" sz="2720" dirty="0">
                <a:solidFill>
                  <a:srgbClr val="3333CC"/>
                </a:solidFill>
              </a:rPr>
              <a:t>Can be used to simulate logic gates:</a:t>
            </a:r>
          </a:p>
          <a:p>
            <a:pPr marL="457200" indent="-457200">
              <a:buFont typeface="Arial" panose="020B0604020202020204" pitchFamily="34" charset="0"/>
              <a:buChar char="•"/>
            </a:pPr>
            <a:endParaRPr lang="en-US" altLang="en-US" sz="2720" dirty="0"/>
          </a:p>
          <a:p>
            <a:pPr marL="800100" lvl="1" indent="-342900">
              <a:buFont typeface="Arial" panose="020B0604020202020204" pitchFamily="34" charset="0"/>
              <a:buChar char="•"/>
            </a:pPr>
            <a:r>
              <a:rPr lang="en-US" altLang="en-US" sz="2267" dirty="0"/>
              <a:t>AND: Let all </a:t>
            </a:r>
            <a:r>
              <a:rPr lang="en-US" altLang="en-US" sz="2267" i="1" dirty="0" err="1"/>
              <a:t>w</a:t>
            </a:r>
            <a:r>
              <a:rPr lang="en-US" altLang="en-US" sz="2267" i="1" baseline="-25000" dirty="0" err="1"/>
              <a:t>ji</a:t>
            </a:r>
            <a:r>
              <a:rPr lang="en-US" altLang="en-US" sz="2267" i="1" dirty="0"/>
              <a:t> </a:t>
            </a:r>
            <a:r>
              <a:rPr lang="en-US" altLang="en-US" sz="2267" dirty="0"/>
              <a:t>be </a:t>
            </a:r>
            <a:r>
              <a:rPr lang="en-US" altLang="en-US" sz="2267" i="1" dirty="0" err="1"/>
              <a:t>T</a:t>
            </a:r>
            <a:r>
              <a:rPr lang="en-US" altLang="en-US" sz="2267" i="1" baseline="-25000" dirty="0" err="1"/>
              <a:t>j</a:t>
            </a:r>
            <a:r>
              <a:rPr lang="en-US" altLang="en-US" sz="2267" dirty="0"/>
              <a:t>/</a:t>
            </a:r>
            <a:r>
              <a:rPr lang="en-US" altLang="en-US" sz="2267" i="1" dirty="0"/>
              <a:t>n, </a:t>
            </a:r>
            <a:r>
              <a:rPr lang="en-US" altLang="en-US" sz="2267" dirty="0"/>
              <a:t>where n is the number of inputs.</a:t>
            </a:r>
          </a:p>
          <a:p>
            <a:pPr marL="800100" lvl="1" indent="-342900">
              <a:buFont typeface="Arial" panose="020B0604020202020204" pitchFamily="34" charset="0"/>
              <a:buChar char="•"/>
            </a:pPr>
            <a:r>
              <a:rPr lang="en-US" altLang="en-US" sz="2267" dirty="0"/>
              <a:t>OR: Let all </a:t>
            </a:r>
            <a:r>
              <a:rPr lang="en-US" altLang="en-US" sz="2267" i="1" dirty="0" err="1"/>
              <a:t>w</a:t>
            </a:r>
            <a:r>
              <a:rPr lang="en-US" altLang="en-US" sz="2267" i="1" baseline="-25000" dirty="0" err="1"/>
              <a:t>ji</a:t>
            </a:r>
            <a:r>
              <a:rPr lang="en-US" altLang="en-US" sz="2267" i="1" dirty="0"/>
              <a:t> </a:t>
            </a:r>
            <a:r>
              <a:rPr lang="en-US" altLang="en-US" sz="2267" dirty="0"/>
              <a:t>be </a:t>
            </a:r>
            <a:r>
              <a:rPr lang="en-US" altLang="en-US" sz="2267" i="1" dirty="0" err="1"/>
              <a:t>T</a:t>
            </a:r>
            <a:r>
              <a:rPr lang="en-US" altLang="en-US" sz="2267" i="1" baseline="-25000" dirty="0" err="1"/>
              <a:t>j</a:t>
            </a:r>
            <a:endParaRPr lang="en-US" altLang="en-US" sz="2267" dirty="0"/>
          </a:p>
          <a:p>
            <a:pPr marL="800100" lvl="1" indent="-342900">
              <a:buFont typeface="Arial" panose="020B0604020202020204" pitchFamily="34" charset="0"/>
              <a:buChar char="•"/>
            </a:pPr>
            <a:r>
              <a:rPr lang="en-US" altLang="en-US" sz="2267" dirty="0"/>
              <a:t>NOT: Let threshold be 0, single input with a negative weight. </a:t>
            </a:r>
          </a:p>
          <a:p>
            <a:pPr marL="457200" indent="-457200">
              <a:buFont typeface="Arial" panose="020B0604020202020204" pitchFamily="34" charset="0"/>
              <a:buChar char="•"/>
            </a:pPr>
            <a:endParaRPr lang="en-US" altLang="en-US" sz="2720" dirty="0"/>
          </a:p>
          <a:p>
            <a:pPr marL="457200" indent="-457200">
              <a:buFont typeface="Arial" panose="020B0604020202020204" pitchFamily="34" charset="0"/>
              <a:buChar char="•"/>
            </a:pPr>
            <a:r>
              <a:rPr lang="en-US" altLang="en-US" sz="2720" dirty="0">
                <a:solidFill>
                  <a:srgbClr val="3333CC"/>
                </a:solidFill>
              </a:rPr>
              <a:t>Can build arbitrary logic circuits, sequential machines, and computers with such gates.</a:t>
            </a:r>
          </a:p>
          <a:p>
            <a:pPr marL="457200" indent="-457200">
              <a:buFont typeface="Arial" panose="020B0604020202020204" pitchFamily="34" charset="0"/>
              <a:buChar char="•"/>
            </a:pPr>
            <a:r>
              <a:rPr lang="en-US" altLang="en-US" sz="2720" dirty="0">
                <a:solidFill>
                  <a:srgbClr val="3333CC"/>
                </a:solidFill>
              </a:rPr>
              <a:t>Given negated inputs, two layer network can compute any </a:t>
            </a:r>
            <a:r>
              <a:rPr lang="en-US" altLang="en-US" sz="2720" dirty="0" err="1">
                <a:solidFill>
                  <a:srgbClr val="3333CC"/>
                </a:solidFill>
              </a:rPr>
              <a:t>boolean</a:t>
            </a:r>
            <a:r>
              <a:rPr lang="en-US" altLang="en-US" sz="2720" dirty="0">
                <a:solidFill>
                  <a:srgbClr val="3333CC"/>
                </a:solidFill>
              </a:rPr>
              <a:t> function using a two level AND-OR network.</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155600" y="742204"/>
            <a:ext cx="8229600" cy="685800"/>
          </a:xfrm>
          <a:custGeom>
            <a:avLst/>
            <a:gdLst/>
            <a:ahLst/>
            <a:cxnLst/>
            <a:rect l="l" t="t" r="r" b="b"/>
            <a:pathLst>
              <a:path w="8229600" h="685800">
                <a:moveTo>
                  <a:pt x="0" y="685800"/>
                </a:moveTo>
                <a:lnTo>
                  <a:pt x="8229598" y="685800"/>
                </a:lnTo>
                <a:lnTo>
                  <a:pt x="8229598" y="0"/>
                </a:lnTo>
                <a:lnTo>
                  <a:pt x="0" y="0"/>
                </a:lnTo>
                <a:lnTo>
                  <a:pt x="0" y="68580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1580030" y="406176"/>
            <a:ext cx="7479665" cy="695960"/>
          </a:xfrm>
          <a:prstGeom prst="rect">
            <a:avLst/>
          </a:prstGeom>
        </p:spPr>
        <p:txBody>
          <a:bodyPr vert="horz" wrap="square" lIns="0" tIns="12700" rIns="0" bIns="0" rtlCol="0">
            <a:spAutoFit/>
          </a:bodyPr>
          <a:lstStyle/>
          <a:p>
            <a:pPr marL="12700">
              <a:lnSpc>
                <a:spcPct val="100000"/>
              </a:lnSpc>
              <a:spcBef>
                <a:spcPts val="100"/>
              </a:spcBef>
            </a:pPr>
            <a:r>
              <a:rPr spc="-5" dirty="0"/>
              <a:t>Simplified </a:t>
            </a:r>
            <a:r>
              <a:rPr dirty="0"/>
              <a:t>Backprop</a:t>
            </a:r>
            <a:r>
              <a:rPr spc="-20" dirty="0"/>
              <a:t> </a:t>
            </a:r>
            <a:r>
              <a:rPr spc="-5" dirty="0"/>
              <a:t>Algorithm</a:t>
            </a:r>
          </a:p>
        </p:txBody>
      </p:sp>
      <p:sp>
        <p:nvSpPr>
          <p:cNvPr id="7" name="object 7"/>
          <p:cNvSpPr txBox="1"/>
          <p:nvPr/>
        </p:nvSpPr>
        <p:spPr>
          <a:xfrm>
            <a:off x="9176909" y="6656921"/>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32</a:t>
            </a:r>
            <a:endParaRPr sz="1400">
              <a:latin typeface="Arial"/>
              <a:cs typeface="Arial"/>
            </a:endParaRPr>
          </a:p>
        </p:txBody>
      </p:sp>
      <p:sp>
        <p:nvSpPr>
          <p:cNvPr id="8" name="object 8"/>
          <p:cNvSpPr/>
          <p:nvPr/>
        </p:nvSpPr>
        <p:spPr>
          <a:xfrm>
            <a:off x="774238" y="1339735"/>
            <a:ext cx="9144000" cy="5867400"/>
          </a:xfrm>
          <a:custGeom>
            <a:avLst/>
            <a:gdLst/>
            <a:ahLst/>
            <a:cxnLst/>
            <a:rect l="l" t="t" r="r" b="b"/>
            <a:pathLst>
              <a:path w="9144000" h="5867400">
                <a:moveTo>
                  <a:pt x="0" y="5867398"/>
                </a:moveTo>
                <a:lnTo>
                  <a:pt x="9143998" y="5867398"/>
                </a:lnTo>
                <a:lnTo>
                  <a:pt x="9143998" y="0"/>
                </a:lnTo>
                <a:lnTo>
                  <a:pt x="0" y="0"/>
                </a:lnTo>
                <a:lnTo>
                  <a:pt x="0" y="5867398"/>
                </a:lnTo>
                <a:close/>
              </a:path>
            </a:pathLst>
          </a:custGeom>
          <a:solidFill>
            <a:srgbClr val="FFFFFF"/>
          </a:solidFill>
        </p:spPr>
        <p:txBody>
          <a:bodyPr wrap="square" lIns="0" tIns="0" rIns="0" bIns="0" rtlCol="0"/>
          <a:lstStyle/>
          <a:p>
            <a:endParaRPr/>
          </a:p>
        </p:txBody>
      </p:sp>
      <p:sp>
        <p:nvSpPr>
          <p:cNvPr id="9" name="object 9"/>
          <p:cNvSpPr/>
          <p:nvPr/>
        </p:nvSpPr>
        <p:spPr>
          <a:xfrm>
            <a:off x="774238" y="1339736"/>
            <a:ext cx="9144000" cy="5867400"/>
          </a:xfrm>
          <a:custGeom>
            <a:avLst/>
            <a:gdLst/>
            <a:ahLst/>
            <a:cxnLst/>
            <a:rect l="l" t="t" r="r" b="b"/>
            <a:pathLst>
              <a:path w="9144000" h="5867400">
                <a:moveTo>
                  <a:pt x="0" y="0"/>
                </a:moveTo>
                <a:lnTo>
                  <a:pt x="9143997" y="0"/>
                </a:lnTo>
                <a:lnTo>
                  <a:pt x="9143997" y="5867398"/>
                </a:lnTo>
                <a:lnTo>
                  <a:pt x="0" y="5867398"/>
                </a:lnTo>
                <a:lnTo>
                  <a:pt x="0" y="0"/>
                </a:lnTo>
                <a:close/>
              </a:path>
            </a:pathLst>
          </a:custGeom>
          <a:ln w="25399">
            <a:solidFill>
              <a:srgbClr val="000000"/>
            </a:solidFill>
          </a:ln>
        </p:spPr>
        <p:txBody>
          <a:bodyPr wrap="square" lIns="0" tIns="0" rIns="0" bIns="0" rtlCol="0"/>
          <a:lstStyle/>
          <a:p>
            <a:endParaRPr/>
          </a:p>
        </p:txBody>
      </p:sp>
      <p:sp>
        <p:nvSpPr>
          <p:cNvPr id="10" name="object 10"/>
          <p:cNvSpPr txBox="1"/>
          <p:nvPr/>
        </p:nvSpPr>
        <p:spPr>
          <a:xfrm>
            <a:off x="814878" y="1372754"/>
            <a:ext cx="9025890" cy="2423160"/>
          </a:xfrm>
          <a:prstGeom prst="rect">
            <a:avLst/>
          </a:prstGeom>
        </p:spPr>
        <p:txBody>
          <a:bodyPr vert="horz" wrap="square" lIns="0" tIns="12700" rIns="0" bIns="0" rtlCol="0">
            <a:spAutoFit/>
          </a:bodyPr>
          <a:lstStyle/>
          <a:p>
            <a:pPr marL="393700" indent="-342900">
              <a:lnSpc>
                <a:spcPts val="3329"/>
              </a:lnSpc>
              <a:spcBef>
                <a:spcPts val="100"/>
              </a:spcBef>
              <a:buFont typeface="Times New Roman"/>
              <a:buChar char="•"/>
              <a:tabLst>
                <a:tab pos="393065" algn="l"/>
                <a:tab pos="393700" algn="l"/>
              </a:tabLst>
            </a:pPr>
            <a:r>
              <a:rPr sz="2800" b="1" spc="-5" dirty="0">
                <a:latin typeface="Times New Roman"/>
                <a:cs typeface="Times New Roman"/>
              </a:rPr>
              <a:t>Algorithm </a:t>
            </a:r>
            <a:r>
              <a:rPr sz="2800" b="1" dirty="0">
                <a:latin typeface="Times New Roman"/>
                <a:cs typeface="Times New Roman"/>
              </a:rPr>
              <a:t>2: </a:t>
            </a:r>
            <a:r>
              <a:rPr sz="2400" spc="-20" dirty="0">
                <a:latin typeface="Cambria"/>
                <a:cs typeface="Cambria"/>
              </a:rPr>
              <a:t>For </a:t>
            </a:r>
            <a:r>
              <a:rPr sz="2400" spc="5" dirty="0">
                <a:latin typeface="Cambria"/>
                <a:cs typeface="Cambria"/>
              </a:rPr>
              <a:t>computing </a:t>
            </a:r>
            <a:r>
              <a:rPr sz="2400" spc="-20" dirty="0">
                <a:latin typeface="Cambria"/>
                <a:cs typeface="Cambria"/>
              </a:rPr>
              <a:t>derivatives </a:t>
            </a:r>
            <a:r>
              <a:rPr sz="2400" spc="-35" dirty="0">
                <a:latin typeface="Cambria"/>
                <a:cs typeface="Cambria"/>
              </a:rPr>
              <a:t>of </a:t>
            </a:r>
            <a:r>
              <a:rPr sz="2400" i="1" spc="15" dirty="0">
                <a:latin typeface="Cambria"/>
                <a:cs typeface="Cambria"/>
              </a:rPr>
              <a:t>u</a:t>
            </a:r>
            <a:r>
              <a:rPr sz="2400" spc="22" baseline="24305" dirty="0">
                <a:latin typeface="Cambria"/>
                <a:cs typeface="Cambria"/>
              </a:rPr>
              <a:t>(</a:t>
            </a:r>
            <a:r>
              <a:rPr sz="2400" i="1" spc="22" baseline="24305" dirty="0">
                <a:latin typeface="Cambria"/>
                <a:cs typeface="Cambria"/>
              </a:rPr>
              <a:t>n</a:t>
            </a:r>
            <a:r>
              <a:rPr sz="2400" spc="22" baseline="24305" dirty="0">
                <a:latin typeface="Cambria"/>
                <a:cs typeface="Cambria"/>
              </a:rPr>
              <a:t>) </a:t>
            </a:r>
            <a:r>
              <a:rPr sz="2400" spc="-20" dirty="0">
                <a:latin typeface="Cambria"/>
                <a:cs typeface="Cambria"/>
              </a:rPr>
              <a:t>wrt variables</a:t>
            </a:r>
            <a:r>
              <a:rPr sz="2400" spc="-70" dirty="0">
                <a:latin typeface="Cambria"/>
                <a:cs typeface="Cambria"/>
              </a:rPr>
              <a:t> </a:t>
            </a:r>
            <a:r>
              <a:rPr sz="2400" spc="-5" dirty="0">
                <a:latin typeface="Cambria"/>
                <a:cs typeface="Cambria"/>
              </a:rPr>
              <a:t>in</a:t>
            </a:r>
            <a:endParaRPr sz="2400">
              <a:latin typeface="Cambria"/>
              <a:cs typeface="Cambria"/>
            </a:endParaRPr>
          </a:p>
          <a:p>
            <a:pPr marL="393700" marR="161925">
              <a:lnSpc>
                <a:spcPts val="2900"/>
              </a:lnSpc>
              <a:spcBef>
                <a:spcPts val="50"/>
              </a:spcBef>
            </a:pPr>
            <a:r>
              <a:rPr sz="2400" spc="295" dirty="0">
                <a:latin typeface="Cambria"/>
                <a:cs typeface="Cambria"/>
              </a:rPr>
              <a:t>G. </a:t>
            </a:r>
            <a:r>
              <a:rPr sz="2400" spc="110" dirty="0">
                <a:latin typeface="Cambria"/>
                <a:cs typeface="Cambria"/>
              </a:rPr>
              <a:t>All </a:t>
            </a:r>
            <a:r>
              <a:rPr sz="2400" spc="-20" dirty="0">
                <a:latin typeface="Cambria"/>
                <a:cs typeface="Cambria"/>
              </a:rPr>
              <a:t>variables </a:t>
            </a:r>
            <a:r>
              <a:rPr sz="2400" spc="-45" dirty="0">
                <a:latin typeface="Cambria"/>
                <a:cs typeface="Cambria"/>
              </a:rPr>
              <a:t>are </a:t>
            </a:r>
            <a:r>
              <a:rPr sz="2400" spc="-25" dirty="0">
                <a:latin typeface="Cambria"/>
                <a:cs typeface="Cambria"/>
              </a:rPr>
              <a:t>scalars </a:t>
            </a:r>
            <a:r>
              <a:rPr sz="2400" spc="5" dirty="0">
                <a:latin typeface="Cambria"/>
                <a:cs typeface="Cambria"/>
              </a:rPr>
              <a:t>and </a:t>
            </a:r>
            <a:r>
              <a:rPr sz="2400" spc="-150" dirty="0">
                <a:latin typeface="Cambria"/>
                <a:cs typeface="Cambria"/>
              </a:rPr>
              <a:t>we </a:t>
            </a:r>
            <a:r>
              <a:rPr sz="2400" spc="-55" dirty="0">
                <a:latin typeface="Cambria"/>
                <a:cs typeface="Cambria"/>
              </a:rPr>
              <a:t>wish </a:t>
            </a:r>
            <a:r>
              <a:rPr sz="2400" spc="20" dirty="0">
                <a:latin typeface="Cambria"/>
                <a:cs typeface="Cambria"/>
              </a:rPr>
              <a:t>to </a:t>
            </a:r>
            <a:r>
              <a:rPr sz="2400" spc="-10" dirty="0">
                <a:latin typeface="Cambria"/>
                <a:cs typeface="Cambria"/>
              </a:rPr>
              <a:t>compute </a:t>
            </a:r>
            <a:r>
              <a:rPr sz="2400" spc="-20" dirty="0">
                <a:latin typeface="Cambria"/>
                <a:cs typeface="Cambria"/>
              </a:rPr>
              <a:t>derivatives  wrt </a:t>
            </a:r>
            <a:r>
              <a:rPr sz="2400" i="1" spc="70" dirty="0">
                <a:latin typeface="Cambria"/>
                <a:cs typeface="Cambria"/>
              </a:rPr>
              <a:t>u</a:t>
            </a:r>
            <a:r>
              <a:rPr sz="2400" spc="104" baseline="24305" dirty="0">
                <a:latin typeface="Cambria"/>
                <a:cs typeface="Cambria"/>
              </a:rPr>
              <a:t>(1)</a:t>
            </a:r>
            <a:r>
              <a:rPr sz="2400" i="1" spc="70" dirty="0">
                <a:latin typeface="Cambria"/>
                <a:cs typeface="Cambria"/>
              </a:rPr>
              <a:t>,..u</a:t>
            </a:r>
            <a:r>
              <a:rPr sz="2400" spc="104" baseline="24305" dirty="0">
                <a:latin typeface="Cambria"/>
                <a:cs typeface="Cambria"/>
              </a:rPr>
              <a:t>(</a:t>
            </a:r>
            <a:r>
              <a:rPr sz="2400" i="1" spc="104" baseline="24305" dirty="0">
                <a:latin typeface="Cambria"/>
                <a:cs typeface="Cambria"/>
              </a:rPr>
              <a:t>ni</a:t>
            </a:r>
            <a:r>
              <a:rPr sz="2400" spc="104" baseline="24305" dirty="0">
                <a:latin typeface="Cambria"/>
                <a:cs typeface="Cambria"/>
              </a:rPr>
              <a:t>) </a:t>
            </a:r>
            <a:r>
              <a:rPr sz="2400" spc="175" dirty="0">
                <a:latin typeface="Cambria"/>
                <a:cs typeface="Cambria"/>
              </a:rPr>
              <a:t>. </a:t>
            </a:r>
            <a:r>
              <a:rPr sz="2400" spc="-25" dirty="0">
                <a:latin typeface="Cambria"/>
                <a:cs typeface="Cambria"/>
              </a:rPr>
              <a:t>We </a:t>
            </a:r>
            <a:r>
              <a:rPr sz="2400" spc="-10" dirty="0">
                <a:latin typeface="Cambria"/>
                <a:cs typeface="Cambria"/>
              </a:rPr>
              <a:t>compute </a:t>
            </a:r>
            <a:r>
              <a:rPr sz="2400" spc="-20" dirty="0">
                <a:latin typeface="Cambria"/>
                <a:cs typeface="Cambria"/>
              </a:rPr>
              <a:t>derivatives </a:t>
            </a:r>
            <a:r>
              <a:rPr sz="2400" spc="-35" dirty="0">
                <a:latin typeface="Cambria"/>
                <a:cs typeface="Cambria"/>
              </a:rPr>
              <a:t>of </a:t>
            </a:r>
            <a:r>
              <a:rPr sz="2400" spc="15" dirty="0">
                <a:latin typeface="Cambria"/>
                <a:cs typeface="Cambria"/>
              </a:rPr>
              <a:t>all </a:t>
            </a:r>
            <a:r>
              <a:rPr sz="2400" spc="-45" dirty="0">
                <a:latin typeface="Cambria"/>
                <a:cs typeface="Cambria"/>
              </a:rPr>
              <a:t>nodes </a:t>
            </a:r>
            <a:r>
              <a:rPr sz="2400" spc="-5" dirty="0">
                <a:latin typeface="Cambria"/>
                <a:cs typeface="Cambria"/>
              </a:rPr>
              <a:t>in</a:t>
            </a:r>
            <a:r>
              <a:rPr sz="2400" spc="470" dirty="0">
                <a:latin typeface="Cambria"/>
                <a:cs typeface="Cambria"/>
              </a:rPr>
              <a:t> </a:t>
            </a:r>
            <a:r>
              <a:rPr sz="2400" spc="295" dirty="0">
                <a:latin typeface="Cambria"/>
                <a:cs typeface="Cambria"/>
              </a:rPr>
              <a:t>G.</a:t>
            </a:r>
            <a:endParaRPr sz="2400">
              <a:latin typeface="Cambria"/>
              <a:cs typeface="Cambria"/>
            </a:endParaRPr>
          </a:p>
          <a:p>
            <a:pPr marL="393700" indent="-342900">
              <a:lnSpc>
                <a:spcPct val="100000"/>
              </a:lnSpc>
              <a:spcBef>
                <a:spcPts val="495"/>
              </a:spcBef>
              <a:buChar char="•"/>
              <a:tabLst>
                <a:tab pos="393065" algn="l"/>
                <a:tab pos="393700" algn="l"/>
              </a:tabLst>
            </a:pPr>
            <a:r>
              <a:rPr sz="2400" dirty="0">
                <a:latin typeface="Times New Roman"/>
                <a:cs typeface="Times New Roman"/>
              </a:rPr>
              <a:t>Run </a:t>
            </a:r>
            <a:r>
              <a:rPr sz="2400" spc="-5" dirty="0">
                <a:latin typeface="Times New Roman"/>
                <a:cs typeface="Times New Roman"/>
              </a:rPr>
              <a:t>forward propagation to obtain network</a:t>
            </a:r>
            <a:r>
              <a:rPr sz="2400" spc="25" dirty="0">
                <a:latin typeface="Times New Roman"/>
                <a:cs typeface="Times New Roman"/>
              </a:rPr>
              <a:t> </a:t>
            </a:r>
            <a:r>
              <a:rPr sz="2400" spc="-5" dirty="0">
                <a:latin typeface="Times New Roman"/>
                <a:cs typeface="Times New Roman"/>
              </a:rPr>
              <a:t>activations</a:t>
            </a:r>
            <a:endParaRPr sz="2400">
              <a:latin typeface="Times New Roman"/>
              <a:cs typeface="Times New Roman"/>
            </a:endParaRPr>
          </a:p>
          <a:p>
            <a:pPr marL="393700" marR="397510" indent="-342900">
              <a:lnSpc>
                <a:spcPct val="101499"/>
              </a:lnSpc>
              <a:spcBef>
                <a:spcPts val="475"/>
              </a:spcBef>
              <a:buChar char="•"/>
              <a:tabLst>
                <a:tab pos="393065" algn="l"/>
                <a:tab pos="393700" algn="l"/>
              </a:tabLst>
            </a:pPr>
            <a:r>
              <a:rPr sz="2400" spc="-5" dirty="0">
                <a:latin typeface="Times New Roman"/>
                <a:cs typeface="Times New Roman"/>
              </a:rPr>
              <a:t>Initialize </a:t>
            </a:r>
            <a:r>
              <a:rPr sz="2400" b="1" spc="-5" dirty="0">
                <a:solidFill>
                  <a:srgbClr val="000090"/>
                </a:solidFill>
                <a:latin typeface="Times New Roman"/>
                <a:cs typeface="Times New Roman"/>
              </a:rPr>
              <a:t>grad-table</a:t>
            </a:r>
            <a:r>
              <a:rPr sz="2400" spc="-5" dirty="0">
                <a:solidFill>
                  <a:srgbClr val="000090"/>
                </a:solidFill>
                <a:latin typeface="Times New Roman"/>
                <a:cs typeface="Times New Roman"/>
              </a:rPr>
              <a:t>, </a:t>
            </a:r>
            <a:r>
              <a:rPr sz="2400" dirty="0">
                <a:latin typeface="Times New Roman"/>
                <a:cs typeface="Times New Roman"/>
              </a:rPr>
              <a:t>a </a:t>
            </a:r>
            <a:r>
              <a:rPr sz="2400" spc="-5" dirty="0">
                <a:latin typeface="Times New Roman"/>
                <a:cs typeface="Times New Roman"/>
              </a:rPr>
              <a:t>data structure that will store derivatives that  have been computed, The entry </a:t>
            </a:r>
            <a:r>
              <a:rPr sz="2400" b="1" spc="-5" dirty="0">
                <a:solidFill>
                  <a:srgbClr val="000090"/>
                </a:solidFill>
                <a:latin typeface="Times New Roman"/>
                <a:cs typeface="Times New Roman"/>
              </a:rPr>
              <a:t>grad-table </a:t>
            </a:r>
            <a:r>
              <a:rPr sz="2400" dirty="0">
                <a:solidFill>
                  <a:srgbClr val="000090"/>
                </a:solidFill>
                <a:latin typeface="Times New Roman"/>
                <a:cs typeface="Times New Roman"/>
              </a:rPr>
              <a:t>[</a:t>
            </a:r>
            <a:r>
              <a:rPr sz="2400" i="1" dirty="0">
                <a:latin typeface="Times New Roman"/>
                <a:cs typeface="Times New Roman"/>
              </a:rPr>
              <a:t>u</a:t>
            </a:r>
            <a:r>
              <a:rPr sz="2400" baseline="24305" dirty="0">
                <a:latin typeface="Times New Roman"/>
                <a:cs typeface="Times New Roman"/>
              </a:rPr>
              <a:t>(</a:t>
            </a:r>
            <a:r>
              <a:rPr sz="2400" i="1" baseline="24305" dirty="0">
                <a:latin typeface="Times New Roman"/>
                <a:cs typeface="Times New Roman"/>
              </a:rPr>
              <a:t>i</a:t>
            </a:r>
            <a:r>
              <a:rPr sz="2400" baseline="24305" dirty="0">
                <a:latin typeface="Times New Roman"/>
                <a:cs typeface="Times New Roman"/>
              </a:rPr>
              <a:t>)</a:t>
            </a:r>
            <a:r>
              <a:rPr sz="2400" dirty="0">
                <a:latin typeface="Times New Roman"/>
                <a:cs typeface="Times New Roman"/>
              </a:rPr>
              <a:t>] </a:t>
            </a:r>
            <a:r>
              <a:rPr sz="2400" spc="-5" dirty="0">
                <a:latin typeface="Times New Roman"/>
                <a:cs typeface="Times New Roman"/>
              </a:rPr>
              <a:t>will store</a:t>
            </a:r>
            <a:r>
              <a:rPr sz="2400" spc="-10" dirty="0">
                <a:latin typeface="Times New Roman"/>
                <a:cs typeface="Times New Roman"/>
              </a:rPr>
              <a:t> </a:t>
            </a:r>
            <a:r>
              <a:rPr sz="2400" spc="-5" dirty="0">
                <a:latin typeface="Times New Roman"/>
                <a:cs typeface="Times New Roman"/>
              </a:rPr>
              <a:t>the</a:t>
            </a:r>
            <a:endParaRPr sz="2400">
              <a:latin typeface="Times New Roman"/>
              <a:cs typeface="Times New Roman"/>
            </a:endParaRPr>
          </a:p>
        </p:txBody>
      </p:sp>
      <p:sp>
        <p:nvSpPr>
          <p:cNvPr id="11" name="object 11"/>
          <p:cNvSpPr txBox="1"/>
          <p:nvPr/>
        </p:nvSpPr>
        <p:spPr>
          <a:xfrm>
            <a:off x="1195878" y="3773054"/>
            <a:ext cx="229362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computed value</a:t>
            </a:r>
            <a:r>
              <a:rPr sz="2400" spc="-60" dirty="0">
                <a:latin typeface="Times New Roman"/>
                <a:cs typeface="Times New Roman"/>
              </a:rPr>
              <a:t> </a:t>
            </a:r>
            <a:r>
              <a:rPr sz="2400" dirty="0">
                <a:latin typeface="Times New Roman"/>
                <a:cs typeface="Times New Roman"/>
              </a:rPr>
              <a:t>of</a:t>
            </a:r>
            <a:endParaRPr sz="2400">
              <a:latin typeface="Times New Roman"/>
              <a:cs typeface="Times New Roman"/>
            </a:endParaRPr>
          </a:p>
        </p:txBody>
      </p:sp>
      <p:sp>
        <p:nvSpPr>
          <p:cNvPr id="12" name="object 12"/>
          <p:cNvSpPr txBox="1"/>
          <p:nvPr/>
        </p:nvSpPr>
        <p:spPr>
          <a:xfrm>
            <a:off x="3866747" y="4656466"/>
            <a:ext cx="262890" cy="269240"/>
          </a:xfrm>
          <a:prstGeom prst="rect">
            <a:avLst/>
          </a:prstGeom>
        </p:spPr>
        <p:txBody>
          <a:bodyPr vert="horz" wrap="square" lIns="0" tIns="12700" rIns="0" bIns="0" rtlCol="0">
            <a:spAutoFit/>
          </a:bodyPr>
          <a:lstStyle/>
          <a:p>
            <a:pPr marL="12700">
              <a:lnSpc>
                <a:spcPct val="100000"/>
              </a:lnSpc>
              <a:spcBef>
                <a:spcPts val="100"/>
              </a:spcBef>
            </a:pPr>
            <a:r>
              <a:rPr sz="1600" i="1" dirty="0">
                <a:latin typeface="Times New Roman"/>
                <a:cs typeface="Times New Roman"/>
              </a:rPr>
              <a:t>(n)</a:t>
            </a:r>
            <a:endParaRPr sz="1600">
              <a:latin typeface="Times New Roman"/>
              <a:cs typeface="Times New Roman"/>
            </a:endParaRPr>
          </a:p>
        </p:txBody>
      </p:sp>
      <p:sp>
        <p:nvSpPr>
          <p:cNvPr id="13" name="object 13"/>
          <p:cNvSpPr txBox="1"/>
          <p:nvPr/>
        </p:nvSpPr>
        <p:spPr>
          <a:xfrm>
            <a:off x="1767377" y="4646306"/>
            <a:ext cx="2990850" cy="391160"/>
          </a:xfrm>
          <a:prstGeom prst="rect">
            <a:avLst/>
          </a:prstGeom>
        </p:spPr>
        <p:txBody>
          <a:bodyPr vert="horz" wrap="square" lIns="0" tIns="12700" rIns="0" bIns="0" rtlCol="0">
            <a:spAutoFit/>
          </a:bodyPr>
          <a:lstStyle/>
          <a:p>
            <a:pPr marL="12700">
              <a:lnSpc>
                <a:spcPct val="100000"/>
              </a:lnSpc>
              <a:spcBef>
                <a:spcPts val="100"/>
              </a:spcBef>
              <a:tabLst>
                <a:tab pos="427355" algn="l"/>
                <a:tab pos="2348865" algn="l"/>
              </a:tabLst>
            </a:pPr>
            <a:r>
              <a:rPr sz="2400" b="1" dirty="0">
                <a:latin typeface="Times New Roman"/>
                <a:cs typeface="Times New Roman"/>
              </a:rPr>
              <a:t>1.	</a:t>
            </a:r>
            <a:r>
              <a:rPr sz="2400" b="1" spc="-5" dirty="0">
                <a:latin typeface="Times New Roman"/>
                <a:cs typeface="Times New Roman"/>
              </a:rPr>
              <a:t>grad-table</a:t>
            </a:r>
            <a:r>
              <a:rPr sz="2400" b="1" spc="5" dirty="0">
                <a:latin typeface="Times New Roman"/>
                <a:cs typeface="Times New Roman"/>
              </a:rPr>
              <a:t> </a:t>
            </a:r>
            <a:r>
              <a:rPr sz="2400" dirty="0">
                <a:solidFill>
                  <a:srgbClr val="000090"/>
                </a:solidFill>
                <a:latin typeface="Times New Roman"/>
                <a:cs typeface="Times New Roman"/>
              </a:rPr>
              <a:t>[</a:t>
            </a:r>
            <a:r>
              <a:rPr sz="2400" i="1" dirty="0">
                <a:latin typeface="Times New Roman"/>
                <a:cs typeface="Times New Roman"/>
              </a:rPr>
              <a:t>u	</a:t>
            </a:r>
            <a:r>
              <a:rPr sz="2400" dirty="0">
                <a:latin typeface="Times New Roman"/>
                <a:cs typeface="Times New Roman"/>
              </a:rPr>
              <a:t>]</a:t>
            </a:r>
            <a:r>
              <a:rPr sz="2400" spc="-85" dirty="0">
                <a:latin typeface="Times New Roman"/>
                <a:cs typeface="Times New Roman"/>
              </a:rPr>
              <a:t> </a:t>
            </a:r>
            <a:r>
              <a:rPr sz="2400" dirty="0">
                <a:latin typeface="Wingdings"/>
                <a:cs typeface="Wingdings"/>
              </a:rPr>
              <a:t></a:t>
            </a:r>
            <a:r>
              <a:rPr sz="2400" dirty="0">
                <a:latin typeface="Times New Roman"/>
                <a:cs typeface="Times New Roman"/>
              </a:rPr>
              <a:t>1</a:t>
            </a:r>
            <a:endParaRPr sz="2400">
              <a:latin typeface="Times New Roman"/>
              <a:cs typeface="Times New Roman"/>
            </a:endParaRPr>
          </a:p>
        </p:txBody>
      </p:sp>
      <p:sp>
        <p:nvSpPr>
          <p:cNvPr id="14" name="object 14"/>
          <p:cNvSpPr txBox="1"/>
          <p:nvPr/>
        </p:nvSpPr>
        <p:spPr>
          <a:xfrm>
            <a:off x="1712351" y="5024766"/>
            <a:ext cx="3402329" cy="1765300"/>
          </a:xfrm>
          <a:prstGeom prst="rect">
            <a:avLst/>
          </a:prstGeom>
        </p:spPr>
        <p:txBody>
          <a:bodyPr vert="horz" wrap="square" lIns="0" tIns="78740" rIns="0" bIns="0" rtlCol="0">
            <a:spAutoFit/>
          </a:bodyPr>
          <a:lstStyle/>
          <a:p>
            <a:pPr marL="414655" marR="30480" indent="-414655" algn="r">
              <a:lnSpc>
                <a:spcPct val="100000"/>
              </a:lnSpc>
              <a:spcBef>
                <a:spcPts val="620"/>
              </a:spcBef>
              <a:buAutoNum type="arabicPeriod" startAt="2"/>
              <a:tabLst>
                <a:tab pos="414655" algn="l"/>
                <a:tab pos="415290" algn="l"/>
              </a:tabLst>
            </a:pPr>
            <a:r>
              <a:rPr sz="2400" b="1" dirty="0">
                <a:latin typeface="Times New Roman"/>
                <a:cs typeface="Times New Roman"/>
              </a:rPr>
              <a:t>for </a:t>
            </a:r>
            <a:r>
              <a:rPr sz="2400" i="1" spc="-5" dirty="0">
                <a:latin typeface="Times New Roman"/>
                <a:cs typeface="Times New Roman"/>
              </a:rPr>
              <a:t>j=n-1 </a:t>
            </a:r>
            <a:r>
              <a:rPr sz="2400" dirty="0">
                <a:latin typeface="Times New Roman"/>
                <a:cs typeface="Times New Roman"/>
              </a:rPr>
              <a:t>down </a:t>
            </a:r>
            <a:r>
              <a:rPr sz="2400" spc="-5" dirty="0">
                <a:latin typeface="Times New Roman"/>
                <a:cs typeface="Times New Roman"/>
              </a:rPr>
              <a:t>to </a:t>
            </a:r>
            <a:r>
              <a:rPr sz="2400" i="1" dirty="0">
                <a:latin typeface="Times New Roman"/>
                <a:cs typeface="Times New Roman"/>
              </a:rPr>
              <a:t>1</a:t>
            </a:r>
            <a:r>
              <a:rPr sz="2400" i="1" spc="-5" dirty="0">
                <a:latin typeface="Times New Roman"/>
                <a:cs typeface="Times New Roman"/>
              </a:rPr>
              <a:t> </a:t>
            </a:r>
            <a:r>
              <a:rPr sz="2400" spc="-5" dirty="0">
                <a:latin typeface="Arial"/>
                <a:cs typeface="Arial"/>
              </a:rPr>
              <a:t>do</a:t>
            </a:r>
            <a:endParaRPr sz="2400">
              <a:latin typeface="Arial"/>
              <a:cs typeface="Arial"/>
            </a:endParaRPr>
          </a:p>
          <a:p>
            <a:pPr marR="59055" algn="r">
              <a:lnSpc>
                <a:spcPct val="100000"/>
              </a:lnSpc>
              <a:spcBef>
                <a:spcPts val="520"/>
              </a:spcBef>
            </a:pPr>
            <a:r>
              <a:rPr sz="2400" b="1" spc="-5" dirty="0">
                <a:latin typeface="Times New Roman"/>
                <a:cs typeface="Times New Roman"/>
              </a:rPr>
              <a:t>grad-table </a:t>
            </a:r>
            <a:r>
              <a:rPr sz="2400" spc="-5" dirty="0">
                <a:solidFill>
                  <a:srgbClr val="000090"/>
                </a:solidFill>
                <a:latin typeface="Times New Roman"/>
                <a:cs typeface="Times New Roman"/>
              </a:rPr>
              <a:t>[</a:t>
            </a:r>
            <a:r>
              <a:rPr sz="2400" i="1" spc="-5" dirty="0">
                <a:latin typeface="Times New Roman"/>
                <a:cs typeface="Times New Roman"/>
              </a:rPr>
              <a:t>u</a:t>
            </a:r>
            <a:r>
              <a:rPr sz="2400" i="1" spc="-7" baseline="24305" dirty="0">
                <a:latin typeface="Times New Roman"/>
                <a:cs typeface="Times New Roman"/>
              </a:rPr>
              <a:t>(j)</a:t>
            </a:r>
            <a:r>
              <a:rPr sz="2400" spc="-5" dirty="0">
                <a:latin typeface="Times New Roman"/>
                <a:cs typeface="Times New Roman"/>
              </a:rPr>
              <a:t>]</a:t>
            </a:r>
            <a:r>
              <a:rPr sz="2400" spc="-35" dirty="0">
                <a:latin typeface="Times New Roman"/>
                <a:cs typeface="Times New Roman"/>
              </a:rPr>
              <a:t> </a:t>
            </a:r>
            <a:r>
              <a:rPr sz="2400" dirty="0">
                <a:latin typeface="Wingdings"/>
                <a:cs typeface="Wingdings"/>
              </a:rPr>
              <a:t></a:t>
            </a:r>
            <a:endParaRPr sz="2400">
              <a:latin typeface="Wingdings"/>
              <a:cs typeface="Wingdings"/>
            </a:endParaRPr>
          </a:p>
          <a:p>
            <a:pPr marL="461645" indent="-424180">
              <a:lnSpc>
                <a:spcPct val="100000"/>
              </a:lnSpc>
              <a:spcBef>
                <a:spcPts val="620"/>
              </a:spcBef>
              <a:buFont typeface="Arial"/>
              <a:buAutoNum type="arabicPeriod" startAt="3"/>
              <a:tabLst>
                <a:tab pos="461009" algn="l"/>
                <a:tab pos="462280" algn="l"/>
              </a:tabLst>
            </a:pPr>
            <a:r>
              <a:rPr sz="2400" b="1" spc="-5" dirty="0">
                <a:latin typeface="Times New Roman"/>
                <a:cs typeface="Times New Roman"/>
              </a:rPr>
              <a:t>endfor</a:t>
            </a:r>
            <a:endParaRPr sz="2400">
              <a:latin typeface="Times New Roman"/>
              <a:cs typeface="Times New Roman"/>
            </a:endParaRPr>
          </a:p>
          <a:p>
            <a:pPr marL="67310">
              <a:lnSpc>
                <a:spcPct val="100000"/>
              </a:lnSpc>
              <a:spcBef>
                <a:spcPts val="520"/>
              </a:spcBef>
              <a:tabLst>
                <a:tab pos="490855" algn="l"/>
              </a:tabLst>
            </a:pPr>
            <a:r>
              <a:rPr sz="2400" b="1" spc="-5" dirty="0">
                <a:latin typeface="Arial"/>
                <a:cs typeface="Arial"/>
              </a:rPr>
              <a:t>4.	</a:t>
            </a:r>
            <a:r>
              <a:rPr sz="2400" b="1" spc="-10" dirty="0">
                <a:latin typeface="Times New Roman"/>
                <a:cs typeface="Times New Roman"/>
              </a:rPr>
              <a:t>return </a:t>
            </a:r>
            <a:r>
              <a:rPr sz="2400" dirty="0">
                <a:latin typeface="Arial"/>
                <a:cs typeface="Arial"/>
              </a:rPr>
              <a:t>{[</a:t>
            </a:r>
            <a:r>
              <a:rPr sz="2400" i="1" dirty="0">
                <a:latin typeface="Times New Roman"/>
                <a:cs typeface="Times New Roman"/>
              </a:rPr>
              <a:t>u</a:t>
            </a:r>
            <a:r>
              <a:rPr sz="2400" b="1" i="1" baseline="24305" dirty="0">
                <a:latin typeface="Times New Roman"/>
                <a:cs typeface="Times New Roman"/>
              </a:rPr>
              <a:t>(i)</a:t>
            </a:r>
            <a:r>
              <a:rPr sz="2400" dirty="0">
                <a:latin typeface="Times New Roman"/>
                <a:cs typeface="Times New Roman"/>
              </a:rPr>
              <a:t>] |</a:t>
            </a:r>
            <a:r>
              <a:rPr sz="2400" i="1" dirty="0">
                <a:latin typeface="Times New Roman"/>
                <a:cs typeface="Times New Roman"/>
              </a:rPr>
              <a:t>i</a:t>
            </a:r>
            <a:r>
              <a:rPr sz="2400" dirty="0">
                <a:latin typeface="Times New Roman"/>
                <a:cs typeface="Times New Roman"/>
              </a:rPr>
              <a:t>=1,..,</a:t>
            </a:r>
            <a:r>
              <a:rPr sz="2400" spc="-5" dirty="0">
                <a:latin typeface="Times New Roman"/>
                <a:cs typeface="Times New Roman"/>
              </a:rPr>
              <a:t> </a:t>
            </a:r>
            <a:r>
              <a:rPr sz="2400" i="1" dirty="0">
                <a:latin typeface="Times New Roman"/>
                <a:cs typeface="Times New Roman"/>
              </a:rPr>
              <a:t>n</a:t>
            </a:r>
            <a:r>
              <a:rPr sz="2400" i="1" baseline="-20833" dirty="0">
                <a:latin typeface="Times New Roman"/>
                <a:cs typeface="Times New Roman"/>
              </a:rPr>
              <a:t>i</a:t>
            </a:r>
            <a:r>
              <a:rPr sz="2400" dirty="0">
                <a:latin typeface="Times New Roman"/>
                <a:cs typeface="Times New Roman"/>
              </a:rPr>
              <a:t>}</a:t>
            </a:r>
            <a:endParaRPr sz="2400">
              <a:latin typeface="Times New Roman"/>
              <a:cs typeface="Times New Roman"/>
            </a:endParaRPr>
          </a:p>
        </p:txBody>
      </p:sp>
      <p:sp>
        <p:nvSpPr>
          <p:cNvPr id="15" name="object 15"/>
          <p:cNvSpPr txBox="1"/>
          <p:nvPr/>
        </p:nvSpPr>
        <p:spPr>
          <a:xfrm>
            <a:off x="3665075" y="3849572"/>
            <a:ext cx="466725" cy="629285"/>
          </a:xfrm>
          <a:prstGeom prst="rect">
            <a:avLst/>
          </a:prstGeom>
          <a:ln w="9524">
            <a:solidFill>
              <a:srgbClr val="000000"/>
            </a:solidFill>
          </a:ln>
        </p:spPr>
        <p:txBody>
          <a:bodyPr vert="horz" wrap="square" lIns="0" tIns="0" rIns="0" bIns="0" rtlCol="0">
            <a:spAutoFit/>
          </a:bodyPr>
          <a:lstStyle/>
          <a:p>
            <a:pPr marL="48260">
              <a:lnSpc>
                <a:spcPts val="1490"/>
              </a:lnSpc>
            </a:pPr>
            <a:r>
              <a:rPr sz="2325" baseline="-25089" dirty="0">
                <a:latin typeface="Symbol"/>
                <a:cs typeface="Symbol"/>
              </a:rPr>
              <a:t></a:t>
            </a:r>
            <a:r>
              <a:rPr sz="2325" i="1" baseline="-25089" dirty="0">
                <a:latin typeface="Cambria"/>
                <a:cs typeface="Cambria"/>
              </a:rPr>
              <a:t>u</a:t>
            </a:r>
            <a:r>
              <a:rPr sz="900" dirty="0">
                <a:latin typeface="Cambria"/>
                <a:cs typeface="Cambria"/>
              </a:rPr>
              <a:t>(</a:t>
            </a:r>
            <a:r>
              <a:rPr sz="900" i="1" dirty="0">
                <a:latin typeface="Cambria"/>
                <a:cs typeface="Cambria"/>
              </a:rPr>
              <a:t>n</a:t>
            </a:r>
            <a:r>
              <a:rPr sz="900" dirty="0">
                <a:latin typeface="Cambria"/>
                <a:cs typeface="Cambria"/>
              </a:rPr>
              <a:t>)</a:t>
            </a:r>
            <a:endParaRPr sz="900">
              <a:latin typeface="Cambria"/>
              <a:cs typeface="Cambria"/>
            </a:endParaRPr>
          </a:p>
          <a:p>
            <a:pPr marL="109855">
              <a:lnSpc>
                <a:spcPct val="100000"/>
              </a:lnSpc>
              <a:spcBef>
                <a:spcPts val="1005"/>
              </a:spcBef>
            </a:pPr>
            <a:r>
              <a:rPr sz="1550" spc="-40" dirty="0">
                <a:latin typeface="Symbol"/>
                <a:cs typeface="Symbol"/>
              </a:rPr>
              <a:t></a:t>
            </a:r>
            <a:r>
              <a:rPr sz="1550" i="1" spc="-40" dirty="0">
                <a:latin typeface="Cambria"/>
                <a:cs typeface="Cambria"/>
              </a:rPr>
              <a:t>u</a:t>
            </a:r>
            <a:r>
              <a:rPr sz="1350" i="1" spc="-60" baseline="-33950" dirty="0">
                <a:latin typeface="Cambria"/>
                <a:cs typeface="Cambria"/>
              </a:rPr>
              <a:t>i</a:t>
            </a:r>
            <a:endParaRPr sz="1350" baseline="-33950">
              <a:latin typeface="Cambria"/>
              <a:cs typeface="Cambria"/>
            </a:endParaRPr>
          </a:p>
        </p:txBody>
      </p:sp>
      <p:sp>
        <p:nvSpPr>
          <p:cNvPr id="16" name="object 16"/>
          <p:cNvSpPr/>
          <p:nvPr/>
        </p:nvSpPr>
        <p:spPr>
          <a:xfrm>
            <a:off x="3702495" y="4160208"/>
            <a:ext cx="385445" cy="0"/>
          </a:xfrm>
          <a:custGeom>
            <a:avLst/>
            <a:gdLst/>
            <a:ahLst/>
            <a:cxnLst/>
            <a:rect l="l" t="t" r="r" b="b"/>
            <a:pathLst>
              <a:path w="385445">
                <a:moveTo>
                  <a:pt x="0" y="0"/>
                </a:moveTo>
                <a:lnTo>
                  <a:pt x="385252" y="0"/>
                </a:lnTo>
              </a:path>
            </a:pathLst>
          </a:custGeom>
          <a:ln w="9678">
            <a:solidFill>
              <a:srgbClr val="000000"/>
            </a:solidFill>
          </a:ln>
        </p:spPr>
        <p:txBody>
          <a:bodyPr wrap="square" lIns="0" tIns="0" rIns="0" bIns="0" rtlCol="0"/>
          <a:lstStyle/>
          <a:p>
            <a:endParaRPr/>
          </a:p>
        </p:txBody>
      </p:sp>
      <p:sp>
        <p:nvSpPr>
          <p:cNvPr id="17" name="object 17"/>
          <p:cNvSpPr txBox="1"/>
          <p:nvPr/>
        </p:nvSpPr>
        <p:spPr>
          <a:xfrm>
            <a:off x="6911014" y="5517646"/>
            <a:ext cx="95885" cy="285115"/>
          </a:xfrm>
          <a:prstGeom prst="rect">
            <a:avLst/>
          </a:prstGeom>
        </p:spPr>
        <p:txBody>
          <a:bodyPr vert="horz" wrap="square" lIns="0" tIns="12700" rIns="0" bIns="0" rtlCol="0">
            <a:spAutoFit/>
          </a:bodyPr>
          <a:lstStyle/>
          <a:p>
            <a:pPr>
              <a:lnSpc>
                <a:spcPct val="100000"/>
              </a:lnSpc>
              <a:spcBef>
                <a:spcPts val="100"/>
              </a:spcBef>
            </a:pPr>
            <a:r>
              <a:rPr sz="1700" spc="-615" dirty="0">
                <a:latin typeface="Symbol"/>
                <a:cs typeface="Symbol"/>
              </a:rPr>
              <a:t>⎡</a:t>
            </a:r>
            <a:endParaRPr sz="1700">
              <a:latin typeface="Symbol"/>
              <a:cs typeface="Symbol"/>
            </a:endParaRPr>
          </a:p>
        </p:txBody>
      </p:sp>
      <p:sp>
        <p:nvSpPr>
          <p:cNvPr id="18" name="object 18"/>
          <p:cNvSpPr txBox="1"/>
          <p:nvPr/>
        </p:nvSpPr>
        <p:spPr>
          <a:xfrm>
            <a:off x="5800696" y="5545797"/>
            <a:ext cx="1348740" cy="285115"/>
          </a:xfrm>
          <a:prstGeom prst="rect">
            <a:avLst/>
          </a:prstGeom>
        </p:spPr>
        <p:txBody>
          <a:bodyPr vert="horz" wrap="square" lIns="0" tIns="12700" rIns="0" bIns="0" rtlCol="0">
            <a:spAutoFit/>
          </a:bodyPr>
          <a:lstStyle/>
          <a:p>
            <a:pPr marL="25400">
              <a:lnSpc>
                <a:spcPct val="100000"/>
              </a:lnSpc>
              <a:spcBef>
                <a:spcPts val="100"/>
              </a:spcBef>
            </a:pPr>
            <a:r>
              <a:rPr sz="1700" b="1" spc="20" dirty="0">
                <a:latin typeface="Cambria"/>
                <a:cs typeface="Cambria"/>
              </a:rPr>
              <a:t>grad-</a:t>
            </a:r>
            <a:r>
              <a:rPr sz="1700" b="1" spc="-210" dirty="0">
                <a:latin typeface="Cambria"/>
                <a:cs typeface="Cambria"/>
              </a:rPr>
              <a:t> </a:t>
            </a:r>
            <a:r>
              <a:rPr sz="1700" b="1" spc="-20" dirty="0">
                <a:latin typeface="Cambria"/>
                <a:cs typeface="Cambria"/>
              </a:rPr>
              <a:t>table</a:t>
            </a:r>
            <a:r>
              <a:rPr sz="1700" b="1" spc="-235" dirty="0">
                <a:latin typeface="Cambria"/>
                <a:cs typeface="Cambria"/>
              </a:rPr>
              <a:t> </a:t>
            </a:r>
            <a:r>
              <a:rPr sz="2550" spc="-577" baseline="-24509" dirty="0">
                <a:latin typeface="Symbol"/>
                <a:cs typeface="Symbol"/>
              </a:rPr>
              <a:t>⎣</a:t>
            </a:r>
            <a:r>
              <a:rPr sz="1700" i="1" spc="-385" dirty="0">
                <a:latin typeface="Cambria"/>
                <a:cs typeface="Cambria"/>
              </a:rPr>
              <a:t>u</a:t>
            </a:r>
            <a:endParaRPr sz="1700">
              <a:latin typeface="Cambria"/>
              <a:cs typeface="Cambria"/>
            </a:endParaRPr>
          </a:p>
        </p:txBody>
      </p:sp>
      <p:sp>
        <p:nvSpPr>
          <p:cNvPr id="19" name="object 19"/>
          <p:cNvSpPr txBox="1"/>
          <p:nvPr/>
        </p:nvSpPr>
        <p:spPr>
          <a:xfrm>
            <a:off x="5199403" y="5734969"/>
            <a:ext cx="648970" cy="350520"/>
          </a:xfrm>
          <a:prstGeom prst="rect">
            <a:avLst/>
          </a:prstGeom>
        </p:spPr>
        <p:txBody>
          <a:bodyPr vert="horz" wrap="square" lIns="0" tIns="16510" rIns="0" bIns="0" rtlCol="0">
            <a:spAutoFit/>
          </a:bodyPr>
          <a:lstStyle/>
          <a:p>
            <a:pPr marL="25400">
              <a:lnSpc>
                <a:spcPct val="100000"/>
              </a:lnSpc>
              <a:spcBef>
                <a:spcPts val="130"/>
              </a:spcBef>
            </a:pPr>
            <a:r>
              <a:rPr sz="950" i="1" spc="-15" dirty="0">
                <a:latin typeface="Cambria"/>
                <a:cs typeface="Cambria"/>
              </a:rPr>
              <a:t>i</a:t>
            </a:r>
            <a:r>
              <a:rPr sz="950" spc="5" dirty="0">
                <a:latin typeface="Cambria"/>
                <a:cs typeface="Cambria"/>
              </a:rPr>
              <a:t>:</a:t>
            </a:r>
            <a:r>
              <a:rPr sz="950" spc="-125" dirty="0">
                <a:latin typeface="Cambria"/>
                <a:cs typeface="Cambria"/>
              </a:rPr>
              <a:t> </a:t>
            </a:r>
            <a:r>
              <a:rPr sz="950" i="1" spc="30" dirty="0">
                <a:latin typeface="Cambria"/>
                <a:cs typeface="Cambria"/>
              </a:rPr>
              <a:t>j</a:t>
            </a:r>
            <a:r>
              <a:rPr sz="950" spc="-150" dirty="0">
                <a:latin typeface="Symbol"/>
                <a:cs typeface="Symbol"/>
              </a:rPr>
              <a:t></a:t>
            </a:r>
            <a:r>
              <a:rPr sz="950" i="1" dirty="0">
                <a:latin typeface="Cambria"/>
                <a:cs typeface="Cambria"/>
              </a:rPr>
              <a:t>P</a:t>
            </a:r>
            <a:r>
              <a:rPr sz="950" i="1" spc="-30" dirty="0">
                <a:latin typeface="Cambria"/>
                <a:cs typeface="Cambria"/>
              </a:rPr>
              <a:t>a</a:t>
            </a:r>
            <a:r>
              <a:rPr sz="3150" spc="-547" baseline="-6613" dirty="0">
                <a:latin typeface="Symbol"/>
                <a:cs typeface="Symbol"/>
              </a:rPr>
              <a:t></a:t>
            </a:r>
            <a:r>
              <a:rPr sz="950" i="1" spc="-25" dirty="0">
                <a:latin typeface="Cambria"/>
                <a:cs typeface="Cambria"/>
              </a:rPr>
              <a:t>u</a:t>
            </a:r>
            <a:r>
              <a:rPr sz="1050" spc="7" baseline="35714" dirty="0">
                <a:latin typeface="Cambria"/>
                <a:cs typeface="Cambria"/>
              </a:rPr>
              <a:t>(</a:t>
            </a:r>
            <a:r>
              <a:rPr sz="1050" spc="-104" baseline="35714" dirty="0">
                <a:latin typeface="Cambria"/>
                <a:cs typeface="Cambria"/>
              </a:rPr>
              <a:t> </a:t>
            </a:r>
            <a:r>
              <a:rPr sz="1050" i="1" baseline="35714" dirty="0">
                <a:latin typeface="Cambria"/>
                <a:cs typeface="Cambria"/>
              </a:rPr>
              <a:t>i</a:t>
            </a:r>
            <a:r>
              <a:rPr sz="1050" i="1" spc="-60" baseline="35714" dirty="0">
                <a:latin typeface="Cambria"/>
                <a:cs typeface="Cambria"/>
              </a:rPr>
              <a:t> </a:t>
            </a:r>
            <a:r>
              <a:rPr sz="1050" spc="7" baseline="35714" dirty="0">
                <a:latin typeface="Cambria"/>
                <a:cs typeface="Cambria"/>
              </a:rPr>
              <a:t>)</a:t>
            </a:r>
            <a:r>
              <a:rPr sz="1050" spc="-112" baseline="35714" dirty="0">
                <a:latin typeface="Cambria"/>
                <a:cs typeface="Cambria"/>
              </a:rPr>
              <a:t> </a:t>
            </a:r>
            <a:r>
              <a:rPr sz="3150" spc="-562" baseline="-6613" dirty="0">
                <a:latin typeface="Symbol"/>
                <a:cs typeface="Symbol"/>
              </a:rPr>
              <a:t></a:t>
            </a:r>
            <a:endParaRPr sz="3150" baseline="-6613">
              <a:latin typeface="Symbol"/>
              <a:cs typeface="Symbol"/>
            </a:endParaRPr>
          </a:p>
        </p:txBody>
      </p:sp>
      <p:sp>
        <p:nvSpPr>
          <p:cNvPr id="20" name="object 20"/>
          <p:cNvSpPr txBox="1"/>
          <p:nvPr/>
        </p:nvSpPr>
        <p:spPr>
          <a:xfrm>
            <a:off x="5397646" y="5480488"/>
            <a:ext cx="244475" cy="414655"/>
          </a:xfrm>
          <a:prstGeom prst="rect">
            <a:avLst/>
          </a:prstGeom>
        </p:spPr>
        <p:txBody>
          <a:bodyPr vert="horz" wrap="square" lIns="0" tIns="12700" rIns="0" bIns="0" rtlCol="0">
            <a:spAutoFit/>
          </a:bodyPr>
          <a:lstStyle/>
          <a:p>
            <a:pPr>
              <a:lnSpc>
                <a:spcPct val="100000"/>
              </a:lnSpc>
              <a:spcBef>
                <a:spcPts val="100"/>
              </a:spcBef>
            </a:pPr>
            <a:r>
              <a:rPr sz="2550" dirty="0">
                <a:latin typeface="Symbol"/>
                <a:cs typeface="Symbol"/>
              </a:rPr>
              <a:t></a:t>
            </a:r>
            <a:endParaRPr sz="2550">
              <a:latin typeface="Symbol"/>
              <a:cs typeface="Symbol"/>
            </a:endParaRPr>
          </a:p>
        </p:txBody>
      </p:sp>
      <p:sp>
        <p:nvSpPr>
          <p:cNvPr id="21" name="object 21"/>
          <p:cNvSpPr txBox="1"/>
          <p:nvPr/>
        </p:nvSpPr>
        <p:spPr>
          <a:xfrm>
            <a:off x="7080415" y="5309896"/>
            <a:ext cx="734695" cy="285115"/>
          </a:xfrm>
          <a:prstGeom prst="rect">
            <a:avLst/>
          </a:prstGeom>
        </p:spPr>
        <p:txBody>
          <a:bodyPr vert="horz" wrap="square" lIns="0" tIns="12700" rIns="0" bIns="0" rtlCol="0">
            <a:spAutoFit/>
          </a:bodyPr>
          <a:lstStyle/>
          <a:p>
            <a:pPr marL="25400">
              <a:lnSpc>
                <a:spcPct val="100000"/>
              </a:lnSpc>
              <a:spcBef>
                <a:spcPts val="100"/>
              </a:spcBef>
            </a:pPr>
            <a:r>
              <a:rPr sz="1425" spc="60" baseline="-64327" dirty="0">
                <a:latin typeface="Cambria"/>
                <a:cs typeface="Cambria"/>
              </a:rPr>
              <a:t>(</a:t>
            </a:r>
            <a:r>
              <a:rPr sz="1425" i="1" spc="60" baseline="-64327" dirty="0">
                <a:latin typeface="Cambria"/>
                <a:cs typeface="Cambria"/>
              </a:rPr>
              <a:t>i</a:t>
            </a:r>
            <a:r>
              <a:rPr sz="1425" i="1" spc="-165" baseline="-64327" dirty="0">
                <a:latin typeface="Cambria"/>
                <a:cs typeface="Cambria"/>
              </a:rPr>
              <a:t> </a:t>
            </a:r>
            <a:r>
              <a:rPr sz="1425" spc="15" baseline="-64327" dirty="0">
                <a:latin typeface="Cambria"/>
                <a:cs typeface="Cambria"/>
              </a:rPr>
              <a:t>)</a:t>
            </a:r>
            <a:r>
              <a:rPr sz="1425" spc="-30" baseline="-64327" dirty="0">
                <a:latin typeface="Cambria"/>
                <a:cs typeface="Cambria"/>
              </a:rPr>
              <a:t> </a:t>
            </a:r>
            <a:r>
              <a:rPr sz="2550" spc="-922" baseline="-53921" dirty="0">
                <a:latin typeface="Symbol"/>
                <a:cs typeface="Symbol"/>
              </a:rPr>
              <a:t>⎤</a:t>
            </a:r>
            <a:r>
              <a:rPr sz="2550" spc="-157" baseline="-53921" dirty="0">
                <a:latin typeface="Times New Roman"/>
                <a:cs typeface="Times New Roman"/>
              </a:rPr>
              <a:t> </a:t>
            </a:r>
            <a:r>
              <a:rPr sz="2550" baseline="-24509" dirty="0">
                <a:latin typeface="Symbol"/>
                <a:cs typeface="Symbol"/>
              </a:rPr>
              <a:t></a:t>
            </a:r>
            <a:r>
              <a:rPr sz="2550" i="1" baseline="-24509" dirty="0">
                <a:latin typeface="Cambria"/>
                <a:cs typeface="Cambria"/>
              </a:rPr>
              <a:t>u</a:t>
            </a:r>
            <a:r>
              <a:rPr sz="950" dirty="0">
                <a:latin typeface="Cambria"/>
                <a:cs typeface="Cambria"/>
              </a:rPr>
              <a:t>(</a:t>
            </a:r>
            <a:r>
              <a:rPr sz="950" i="1" dirty="0">
                <a:latin typeface="Cambria"/>
                <a:cs typeface="Cambria"/>
              </a:rPr>
              <a:t>i</a:t>
            </a:r>
            <a:r>
              <a:rPr sz="950" i="1" spc="-110" dirty="0">
                <a:latin typeface="Cambria"/>
                <a:cs typeface="Cambria"/>
              </a:rPr>
              <a:t> </a:t>
            </a:r>
            <a:r>
              <a:rPr sz="950" spc="-165" dirty="0">
                <a:latin typeface="Cambria"/>
                <a:cs typeface="Cambria"/>
              </a:rPr>
              <a:t>)</a:t>
            </a:r>
            <a:endParaRPr sz="950">
              <a:latin typeface="Cambria"/>
              <a:cs typeface="Cambria"/>
            </a:endParaRPr>
          </a:p>
        </p:txBody>
      </p:sp>
      <p:sp>
        <p:nvSpPr>
          <p:cNvPr id="22" name="object 22"/>
          <p:cNvSpPr txBox="1"/>
          <p:nvPr/>
        </p:nvSpPr>
        <p:spPr>
          <a:xfrm>
            <a:off x="7258889" y="5626870"/>
            <a:ext cx="566420" cy="285115"/>
          </a:xfrm>
          <a:prstGeom prst="rect">
            <a:avLst/>
          </a:prstGeom>
        </p:spPr>
        <p:txBody>
          <a:bodyPr vert="horz" wrap="square" lIns="0" tIns="12700" rIns="0" bIns="0" rtlCol="0">
            <a:spAutoFit/>
          </a:bodyPr>
          <a:lstStyle/>
          <a:p>
            <a:pPr marL="25400">
              <a:lnSpc>
                <a:spcPct val="100000"/>
              </a:lnSpc>
              <a:spcBef>
                <a:spcPts val="100"/>
              </a:spcBef>
            </a:pPr>
            <a:r>
              <a:rPr sz="2550" spc="-922" baseline="-3267" dirty="0">
                <a:latin typeface="Symbol"/>
                <a:cs typeface="Symbol"/>
              </a:rPr>
              <a:t>⎦</a:t>
            </a:r>
            <a:r>
              <a:rPr sz="2550" spc="-284" baseline="-3267" dirty="0">
                <a:latin typeface="Times New Roman"/>
                <a:cs typeface="Times New Roman"/>
              </a:rPr>
              <a:t> </a:t>
            </a:r>
            <a:r>
              <a:rPr sz="2550" spc="-37" baseline="-24509" dirty="0">
                <a:latin typeface="Symbol"/>
                <a:cs typeface="Symbol"/>
              </a:rPr>
              <a:t></a:t>
            </a:r>
            <a:r>
              <a:rPr sz="2550" i="1" spc="-37" baseline="-24509" dirty="0">
                <a:latin typeface="Cambria"/>
                <a:cs typeface="Cambria"/>
              </a:rPr>
              <a:t>u</a:t>
            </a:r>
            <a:r>
              <a:rPr sz="950" spc="-25" dirty="0">
                <a:latin typeface="Cambria"/>
                <a:cs typeface="Cambria"/>
              </a:rPr>
              <a:t>( </a:t>
            </a:r>
            <a:r>
              <a:rPr sz="950" i="1" spc="5" dirty="0">
                <a:latin typeface="Cambria"/>
                <a:cs typeface="Cambria"/>
              </a:rPr>
              <a:t>j</a:t>
            </a:r>
            <a:r>
              <a:rPr sz="950" i="1" spc="-95" dirty="0">
                <a:latin typeface="Cambria"/>
                <a:cs typeface="Cambria"/>
              </a:rPr>
              <a:t> </a:t>
            </a:r>
            <a:r>
              <a:rPr sz="950" spc="-165" dirty="0">
                <a:latin typeface="Cambria"/>
                <a:cs typeface="Cambria"/>
              </a:rPr>
              <a:t>)</a:t>
            </a:r>
            <a:endParaRPr sz="950">
              <a:latin typeface="Cambria"/>
              <a:cs typeface="Cambria"/>
            </a:endParaRPr>
          </a:p>
        </p:txBody>
      </p:sp>
      <p:sp>
        <p:nvSpPr>
          <p:cNvPr id="23" name="object 23"/>
          <p:cNvSpPr/>
          <p:nvPr/>
        </p:nvSpPr>
        <p:spPr>
          <a:xfrm>
            <a:off x="7389572" y="5716420"/>
            <a:ext cx="419734" cy="0"/>
          </a:xfrm>
          <a:custGeom>
            <a:avLst/>
            <a:gdLst/>
            <a:ahLst/>
            <a:cxnLst/>
            <a:rect l="l" t="t" r="r" b="b"/>
            <a:pathLst>
              <a:path w="419734">
                <a:moveTo>
                  <a:pt x="0" y="0"/>
                </a:moveTo>
                <a:lnTo>
                  <a:pt x="419440" y="0"/>
                </a:lnTo>
              </a:path>
            </a:pathLst>
          </a:custGeom>
          <a:ln w="10697">
            <a:solidFill>
              <a:srgbClr val="000000"/>
            </a:solidFill>
          </a:ln>
        </p:spPr>
        <p:txBody>
          <a:bodyPr wrap="square" lIns="0" tIns="0" rIns="0" bIns="0" rtlCol="0"/>
          <a:lstStyle/>
          <a:p>
            <a:endParaRPr/>
          </a:p>
        </p:txBody>
      </p:sp>
      <p:sp>
        <p:nvSpPr>
          <p:cNvPr id="24" name="object 24"/>
          <p:cNvSpPr/>
          <p:nvPr/>
        </p:nvSpPr>
        <p:spPr>
          <a:xfrm>
            <a:off x="5189075" y="5373572"/>
            <a:ext cx="2676525" cy="784225"/>
          </a:xfrm>
          <a:custGeom>
            <a:avLst/>
            <a:gdLst/>
            <a:ahLst/>
            <a:cxnLst/>
            <a:rect l="l" t="t" r="r" b="b"/>
            <a:pathLst>
              <a:path w="2676525" h="784225">
                <a:moveTo>
                  <a:pt x="0" y="0"/>
                </a:moveTo>
                <a:lnTo>
                  <a:pt x="2676127" y="0"/>
                </a:lnTo>
                <a:lnTo>
                  <a:pt x="2676127" y="784224"/>
                </a:lnTo>
                <a:lnTo>
                  <a:pt x="0" y="784224"/>
                </a:lnTo>
                <a:lnTo>
                  <a:pt x="0" y="0"/>
                </a:lnTo>
                <a:close/>
              </a:path>
            </a:pathLst>
          </a:custGeom>
          <a:ln w="9524">
            <a:solidFill>
              <a:srgbClr val="000000"/>
            </a:solidFill>
          </a:ln>
        </p:spPr>
        <p:txBody>
          <a:bodyPr wrap="square" lIns="0" tIns="0" rIns="0" bIns="0" rtlCol="0"/>
          <a:lstStyle/>
          <a:p>
            <a:endParaRPr/>
          </a:p>
        </p:txBody>
      </p:sp>
      <p:sp>
        <p:nvSpPr>
          <p:cNvPr id="25" name="object 25"/>
          <p:cNvSpPr txBox="1"/>
          <p:nvPr/>
        </p:nvSpPr>
        <p:spPr>
          <a:xfrm>
            <a:off x="7502365" y="4196168"/>
            <a:ext cx="1502410" cy="285115"/>
          </a:xfrm>
          <a:prstGeom prst="rect">
            <a:avLst/>
          </a:prstGeom>
        </p:spPr>
        <p:txBody>
          <a:bodyPr vert="horz" wrap="square" lIns="0" tIns="12700" rIns="0" bIns="0" rtlCol="0">
            <a:spAutoFit/>
          </a:bodyPr>
          <a:lstStyle/>
          <a:p>
            <a:pPr>
              <a:lnSpc>
                <a:spcPct val="100000"/>
              </a:lnSpc>
              <a:spcBef>
                <a:spcPts val="100"/>
              </a:spcBef>
            </a:pPr>
            <a:r>
              <a:rPr sz="1700" spc="-15" dirty="0">
                <a:latin typeface="Cambria"/>
                <a:cs typeface="Cambria"/>
              </a:rPr>
              <a:t>Step </a:t>
            </a:r>
            <a:r>
              <a:rPr sz="1700" dirty="0">
                <a:latin typeface="Cambria"/>
                <a:cs typeface="Cambria"/>
              </a:rPr>
              <a:t>2</a:t>
            </a:r>
            <a:r>
              <a:rPr sz="1700" spc="-120" dirty="0">
                <a:latin typeface="Cambria"/>
                <a:cs typeface="Cambria"/>
              </a:rPr>
              <a:t> </a:t>
            </a:r>
            <a:r>
              <a:rPr sz="1700" spc="-20" dirty="0">
                <a:latin typeface="Cambria"/>
                <a:cs typeface="Cambria"/>
              </a:rPr>
              <a:t>computes</a:t>
            </a:r>
            <a:endParaRPr sz="1700">
              <a:latin typeface="Cambria"/>
              <a:cs typeface="Cambria"/>
            </a:endParaRPr>
          </a:p>
        </p:txBody>
      </p:sp>
      <p:sp>
        <p:nvSpPr>
          <p:cNvPr id="26" name="object 26"/>
          <p:cNvSpPr txBox="1"/>
          <p:nvPr/>
        </p:nvSpPr>
        <p:spPr>
          <a:xfrm>
            <a:off x="7505687" y="4751957"/>
            <a:ext cx="448945" cy="285115"/>
          </a:xfrm>
          <a:prstGeom prst="rect">
            <a:avLst/>
          </a:prstGeom>
        </p:spPr>
        <p:txBody>
          <a:bodyPr vert="horz" wrap="square" lIns="0" tIns="12700" rIns="0" bIns="0" rtlCol="0">
            <a:spAutoFit/>
          </a:bodyPr>
          <a:lstStyle/>
          <a:p>
            <a:pPr marL="25400">
              <a:lnSpc>
                <a:spcPct val="100000"/>
              </a:lnSpc>
              <a:spcBef>
                <a:spcPts val="100"/>
              </a:spcBef>
            </a:pPr>
            <a:r>
              <a:rPr sz="2550" spc="-37" baseline="-24509" dirty="0">
                <a:latin typeface="Symbol"/>
                <a:cs typeface="Symbol"/>
              </a:rPr>
              <a:t></a:t>
            </a:r>
            <a:r>
              <a:rPr sz="2550" i="1" spc="-37" baseline="-24509" dirty="0">
                <a:latin typeface="Cambria"/>
                <a:cs typeface="Cambria"/>
              </a:rPr>
              <a:t>u</a:t>
            </a:r>
            <a:r>
              <a:rPr sz="950" spc="-25" dirty="0">
                <a:latin typeface="Cambria"/>
                <a:cs typeface="Cambria"/>
              </a:rPr>
              <a:t>( </a:t>
            </a:r>
            <a:r>
              <a:rPr sz="950" i="1" spc="5" dirty="0">
                <a:latin typeface="Cambria"/>
                <a:cs typeface="Cambria"/>
              </a:rPr>
              <a:t>j</a:t>
            </a:r>
            <a:r>
              <a:rPr sz="950" i="1" spc="-100" dirty="0">
                <a:latin typeface="Cambria"/>
                <a:cs typeface="Cambria"/>
              </a:rPr>
              <a:t> </a:t>
            </a:r>
            <a:r>
              <a:rPr sz="950" spc="10" dirty="0">
                <a:latin typeface="Cambria"/>
                <a:cs typeface="Cambria"/>
              </a:rPr>
              <a:t>)</a:t>
            </a:r>
            <a:endParaRPr sz="950">
              <a:latin typeface="Cambria"/>
              <a:cs typeface="Cambria"/>
            </a:endParaRPr>
          </a:p>
        </p:txBody>
      </p:sp>
      <p:sp>
        <p:nvSpPr>
          <p:cNvPr id="27" name="object 27"/>
          <p:cNvSpPr/>
          <p:nvPr/>
        </p:nvSpPr>
        <p:spPr>
          <a:xfrm>
            <a:off x="7515883" y="4841521"/>
            <a:ext cx="425450" cy="0"/>
          </a:xfrm>
          <a:custGeom>
            <a:avLst/>
            <a:gdLst/>
            <a:ahLst/>
            <a:cxnLst/>
            <a:rect l="l" t="t" r="r" b="b"/>
            <a:pathLst>
              <a:path w="425450">
                <a:moveTo>
                  <a:pt x="0" y="0"/>
                </a:moveTo>
                <a:lnTo>
                  <a:pt x="425207" y="0"/>
                </a:lnTo>
              </a:path>
            </a:pathLst>
          </a:custGeom>
          <a:ln w="10699">
            <a:solidFill>
              <a:srgbClr val="000000"/>
            </a:solidFill>
          </a:ln>
        </p:spPr>
        <p:txBody>
          <a:bodyPr wrap="square" lIns="0" tIns="0" rIns="0" bIns="0" rtlCol="0"/>
          <a:lstStyle/>
          <a:p>
            <a:endParaRPr/>
          </a:p>
        </p:txBody>
      </p:sp>
      <p:sp>
        <p:nvSpPr>
          <p:cNvPr id="28" name="object 28"/>
          <p:cNvSpPr txBox="1"/>
          <p:nvPr/>
        </p:nvSpPr>
        <p:spPr>
          <a:xfrm>
            <a:off x="7502872" y="4434926"/>
            <a:ext cx="639445" cy="285115"/>
          </a:xfrm>
          <a:prstGeom prst="rect">
            <a:avLst/>
          </a:prstGeom>
        </p:spPr>
        <p:txBody>
          <a:bodyPr vert="horz" wrap="square" lIns="0" tIns="12700" rIns="0" bIns="0" rtlCol="0">
            <a:spAutoFit/>
          </a:bodyPr>
          <a:lstStyle/>
          <a:p>
            <a:pPr marL="25400">
              <a:lnSpc>
                <a:spcPct val="100000"/>
              </a:lnSpc>
              <a:spcBef>
                <a:spcPts val="100"/>
              </a:spcBef>
            </a:pPr>
            <a:r>
              <a:rPr sz="2550" spc="22" baseline="-24509" dirty="0">
                <a:latin typeface="Symbol"/>
                <a:cs typeface="Symbol"/>
              </a:rPr>
              <a:t></a:t>
            </a:r>
            <a:r>
              <a:rPr sz="2550" i="1" spc="22" baseline="-24509" dirty="0">
                <a:latin typeface="Cambria"/>
                <a:cs typeface="Cambria"/>
              </a:rPr>
              <a:t>u</a:t>
            </a:r>
            <a:r>
              <a:rPr sz="950" spc="15" dirty="0">
                <a:latin typeface="Cambria"/>
                <a:cs typeface="Cambria"/>
              </a:rPr>
              <a:t>(</a:t>
            </a:r>
            <a:r>
              <a:rPr sz="950" i="1" spc="15" dirty="0">
                <a:latin typeface="Cambria"/>
                <a:cs typeface="Cambria"/>
              </a:rPr>
              <a:t>n</a:t>
            </a:r>
            <a:r>
              <a:rPr sz="950" spc="15" dirty="0">
                <a:latin typeface="Cambria"/>
                <a:cs typeface="Cambria"/>
              </a:rPr>
              <a:t>)</a:t>
            </a:r>
            <a:r>
              <a:rPr sz="950" spc="25" dirty="0">
                <a:latin typeface="Cambria"/>
                <a:cs typeface="Cambria"/>
              </a:rPr>
              <a:t> </a:t>
            </a:r>
            <a:r>
              <a:rPr sz="2550" baseline="-60457" dirty="0">
                <a:latin typeface="Symbol"/>
                <a:cs typeface="Symbol"/>
              </a:rPr>
              <a:t></a:t>
            </a:r>
            <a:endParaRPr sz="2550" baseline="-60457">
              <a:latin typeface="Symbol"/>
              <a:cs typeface="Symbol"/>
            </a:endParaRPr>
          </a:p>
        </p:txBody>
      </p:sp>
      <p:sp>
        <p:nvSpPr>
          <p:cNvPr id="29" name="object 29"/>
          <p:cNvSpPr/>
          <p:nvPr/>
        </p:nvSpPr>
        <p:spPr>
          <a:xfrm>
            <a:off x="8751517" y="4841521"/>
            <a:ext cx="425450" cy="0"/>
          </a:xfrm>
          <a:custGeom>
            <a:avLst/>
            <a:gdLst/>
            <a:ahLst/>
            <a:cxnLst/>
            <a:rect l="l" t="t" r="r" b="b"/>
            <a:pathLst>
              <a:path w="425450">
                <a:moveTo>
                  <a:pt x="0" y="0"/>
                </a:moveTo>
                <a:lnTo>
                  <a:pt x="425207" y="0"/>
                </a:lnTo>
              </a:path>
            </a:pathLst>
          </a:custGeom>
          <a:ln w="10699">
            <a:solidFill>
              <a:srgbClr val="000000"/>
            </a:solidFill>
          </a:ln>
        </p:spPr>
        <p:txBody>
          <a:bodyPr wrap="square" lIns="0" tIns="0" rIns="0" bIns="0" rtlCol="0"/>
          <a:lstStyle/>
          <a:p>
            <a:endParaRPr/>
          </a:p>
        </p:txBody>
      </p:sp>
      <p:sp>
        <p:nvSpPr>
          <p:cNvPr id="30" name="object 30"/>
          <p:cNvSpPr txBox="1"/>
          <p:nvPr/>
        </p:nvSpPr>
        <p:spPr>
          <a:xfrm>
            <a:off x="8558907" y="4984521"/>
            <a:ext cx="132715" cy="134620"/>
          </a:xfrm>
          <a:prstGeom prst="rect">
            <a:avLst/>
          </a:prstGeom>
        </p:spPr>
        <p:txBody>
          <a:bodyPr vert="horz" wrap="square" lIns="0" tIns="13970" rIns="0" bIns="0" rtlCol="0">
            <a:spAutoFit/>
          </a:bodyPr>
          <a:lstStyle/>
          <a:p>
            <a:pPr>
              <a:lnSpc>
                <a:spcPct val="100000"/>
              </a:lnSpc>
              <a:spcBef>
                <a:spcPts val="110"/>
              </a:spcBef>
            </a:pPr>
            <a:r>
              <a:rPr sz="700" spc="5" dirty="0">
                <a:latin typeface="Cambria"/>
                <a:cs typeface="Cambria"/>
              </a:rPr>
              <a:t>(</a:t>
            </a:r>
            <a:r>
              <a:rPr sz="700" spc="-100" dirty="0">
                <a:latin typeface="Cambria"/>
                <a:cs typeface="Cambria"/>
              </a:rPr>
              <a:t> </a:t>
            </a:r>
            <a:r>
              <a:rPr sz="700" i="1" dirty="0">
                <a:latin typeface="Cambria"/>
                <a:cs typeface="Cambria"/>
              </a:rPr>
              <a:t>i</a:t>
            </a:r>
            <a:r>
              <a:rPr sz="700" i="1" spc="-75" dirty="0">
                <a:latin typeface="Cambria"/>
                <a:cs typeface="Cambria"/>
              </a:rPr>
              <a:t> </a:t>
            </a:r>
            <a:r>
              <a:rPr sz="700" spc="5" dirty="0">
                <a:latin typeface="Cambria"/>
                <a:cs typeface="Cambria"/>
              </a:rPr>
              <a:t>)</a:t>
            </a:r>
            <a:endParaRPr sz="700">
              <a:latin typeface="Cambria"/>
              <a:cs typeface="Cambria"/>
            </a:endParaRPr>
          </a:p>
        </p:txBody>
      </p:sp>
      <p:sp>
        <p:nvSpPr>
          <p:cNvPr id="31" name="object 31"/>
          <p:cNvSpPr txBox="1"/>
          <p:nvPr/>
        </p:nvSpPr>
        <p:spPr>
          <a:xfrm>
            <a:off x="8120126" y="4860075"/>
            <a:ext cx="481965" cy="350520"/>
          </a:xfrm>
          <a:prstGeom prst="rect">
            <a:avLst/>
          </a:prstGeom>
        </p:spPr>
        <p:txBody>
          <a:bodyPr vert="horz" wrap="square" lIns="0" tIns="16510" rIns="0" bIns="0" rtlCol="0">
            <a:spAutoFit/>
          </a:bodyPr>
          <a:lstStyle/>
          <a:p>
            <a:pPr marL="25400">
              <a:lnSpc>
                <a:spcPct val="100000"/>
              </a:lnSpc>
              <a:spcBef>
                <a:spcPts val="130"/>
              </a:spcBef>
            </a:pPr>
            <a:r>
              <a:rPr sz="950" i="1" spc="-15" dirty="0">
                <a:latin typeface="Cambria"/>
                <a:cs typeface="Cambria"/>
              </a:rPr>
              <a:t>i</a:t>
            </a:r>
            <a:r>
              <a:rPr sz="950" spc="5" dirty="0">
                <a:latin typeface="Cambria"/>
                <a:cs typeface="Cambria"/>
              </a:rPr>
              <a:t>:</a:t>
            </a:r>
            <a:r>
              <a:rPr sz="950" spc="-125" dirty="0">
                <a:latin typeface="Cambria"/>
                <a:cs typeface="Cambria"/>
              </a:rPr>
              <a:t> </a:t>
            </a:r>
            <a:r>
              <a:rPr sz="950" i="1" spc="30" dirty="0">
                <a:latin typeface="Cambria"/>
                <a:cs typeface="Cambria"/>
              </a:rPr>
              <a:t>j</a:t>
            </a:r>
            <a:r>
              <a:rPr sz="950" spc="-150" dirty="0">
                <a:latin typeface="Symbol"/>
                <a:cs typeface="Symbol"/>
              </a:rPr>
              <a:t></a:t>
            </a:r>
            <a:r>
              <a:rPr sz="950" i="1" dirty="0">
                <a:latin typeface="Cambria"/>
                <a:cs typeface="Cambria"/>
              </a:rPr>
              <a:t>P</a:t>
            </a:r>
            <a:r>
              <a:rPr sz="950" i="1" spc="-30" dirty="0">
                <a:latin typeface="Cambria"/>
                <a:cs typeface="Cambria"/>
              </a:rPr>
              <a:t>a</a:t>
            </a:r>
            <a:r>
              <a:rPr sz="3150" spc="-547" baseline="-6613" dirty="0">
                <a:latin typeface="Symbol"/>
                <a:cs typeface="Symbol"/>
              </a:rPr>
              <a:t></a:t>
            </a:r>
            <a:r>
              <a:rPr sz="950" i="1" spc="15" dirty="0">
                <a:latin typeface="Cambria"/>
                <a:cs typeface="Cambria"/>
              </a:rPr>
              <a:t>u</a:t>
            </a:r>
            <a:endParaRPr sz="950">
              <a:latin typeface="Cambria"/>
              <a:cs typeface="Cambria"/>
            </a:endParaRPr>
          </a:p>
        </p:txBody>
      </p:sp>
      <p:sp>
        <p:nvSpPr>
          <p:cNvPr id="32" name="object 32"/>
          <p:cNvSpPr txBox="1"/>
          <p:nvPr/>
        </p:nvSpPr>
        <p:spPr>
          <a:xfrm>
            <a:off x="8689003" y="4891042"/>
            <a:ext cx="54610" cy="350520"/>
          </a:xfrm>
          <a:prstGeom prst="rect">
            <a:avLst/>
          </a:prstGeom>
        </p:spPr>
        <p:txBody>
          <a:bodyPr vert="horz" wrap="square" lIns="0" tIns="16510" rIns="0" bIns="0" rtlCol="0">
            <a:spAutoFit/>
          </a:bodyPr>
          <a:lstStyle/>
          <a:p>
            <a:pPr>
              <a:lnSpc>
                <a:spcPct val="100000"/>
              </a:lnSpc>
              <a:spcBef>
                <a:spcPts val="130"/>
              </a:spcBef>
            </a:pPr>
            <a:r>
              <a:rPr sz="2100" spc="-375" dirty="0">
                <a:latin typeface="Symbol"/>
                <a:cs typeface="Symbol"/>
              </a:rPr>
              <a:t></a:t>
            </a:r>
            <a:endParaRPr sz="2100">
              <a:latin typeface="Symbol"/>
              <a:cs typeface="Symbol"/>
            </a:endParaRPr>
          </a:p>
        </p:txBody>
      </p:sp>
      <p:sp>
        <p:nvSpPr>
          <p:cNvPr id="33" name="object 33"/>
          <p:cNvSpPr txBox="1"/>
          <p:nvPr/>
        </p:nvSpPr>
        <p:spPr>
          <a:xfrm>
            <a:off x="8318425" y="4605548"/>
            <a:ext cx="244475" cy="414655"/>
          </a:xfrm>
          <a:prstGeom prst="rect">
            <a:avLst/>
          </a:prstGeom>
        </p:spPr>
        <p:txBody>
          <a:bodyPr vert="horz" wrap="square" lIns="0" tIns="12700" rIns="0" bIns="0" rtlCol="0">
            <a:spAutoFit/>
          </a:bodyPr>
          <a:lstStyle/>
          <a:p>
            <a:pPr>
              <a:lnSpc>
                <a:spcPct val="100000"/>
              </a:lnSpc>
              <a:spcBef>
                <a:spcPts val="100"/>
              </a:spcBef>
            </a:pPr>
            <a:r>
              <a:rPr sz="2550" dirty="0">
                <a:latin typeface="Symbol"/>
                <a:cs typeface="Symbol"/>
              </a:rPr>
              <a:t></a:t>
            </a:r>
            <a:endParaRPr sz="2550">
              <a:latin typeface="Symbol"/>
              <a:cs typeface="Symbol"/>
            </a:endParaRPr>
          </a:p>
        </p:txBody>
      </p:sp>
      <p:sp>
        <p:nvSpPr>
          <p:cNvPr id="34" name="object 34"/>
          <p:cNvSpPr txBox="1"/>
          <p:nvPr/>
        </p:nvSpPr>
        <p:spPr>
          <a:xfrm>
            <a:off x="8738507" y="4377376"/>
            <a:ext cx="902969" cy="659765"/>
          </a:xfrm>
          <a:prstGeom prst="rect">
            <a:avLst/>
          </a:prstGeom>
        </p:spPr>
        <p:txBody>
          <a:bodyPr vert="horz" wrap="square" lIns="0" tIns="70485" rIns="0" bIns="0" rtlCol="0">
            <a:spAutoFit/>
          </a:bodyPr>
          <a:lstStyle/>
          <a:p>
            <a:pPr marL="25400">
              <a:lnSpc>
                <a:spcPct val="100000"/>
              </a:lnSpc>
              <a:spcBef>
                <a:spcPts val="555"/>
              </a:spcBef>
            </a:pPr>
            <a:r>
              <a:rPr sz="2550" spc="22" baseline="-24509" dirty="0">
                <a:latin typeface="Symbol"/>
                <a:cs typeface="Symbol"/>
              </a:rPr>
              <a:t></a:t>
            </a:r>
            <a:r>
              <a:rPr sz="2550" i="1" spc="22" baseline="-24509" dirty="0">
                <a:latin typeface="Cambria"/>
                <a:cs typeface="Cambria"/>
              </a:rPr>
              <a:t>u</a:t>
            </a:r>
            <a:r>
              <a:rPr sz="950" spc="15" dirty="0">
                <a:latin typeface="Cambria"/>
                <a:cs typeface="Cambria"/>
              </a:rPr>
              <a:t>(</a:t>
            </a:r>
            <a:r>
              <a:rPr sz="950" i="1" spc="15" dirty="0">
                <a:latin typeface="Cambria"/>
                <a:cs typeface="Cambria"/>
              </a:rPr>
              <a:t>n</a:t>
            </a:r>
            <a:r>
              <a:rPr sz="950" spc="15" dirty="0">
                <a:latin typeface="Cambria"/>
                <a:cs typeface="Cambria"/>
              </a:rPr>
              <a:t>)  </a:t>
            </a:r>
            <a:r>
              <a:rPr sz="2550" baseline="-24509" dirty="0">
                <a:latin typeface="Symbol"/>
                <a:cs typeface="Symbol"/>
              </a:rPr>
              <a:t></a:t>
            </a:r>
            <a:r>
              <a:rPr sz="2550" i="1" baseline="-24509" dirty="0">
                <a:latin typeface="Cambria"/>
                <a:cs typeface="Cambria"/>
              </a:rPr>
              <a:t>u</a:t>
            </a:r>
            <a:r>
              <a:rPr sz="950" dirty="0">
                <a:latin typeface="Cambria"/>
                <a:cs typeface="Cambria"/>
              </a:rPr>
              <a:t>(</a:t>
            </a:r>
            <a:r>
              <a:rPr sz="950" i="1" dirty="0">
                <a:latin typeface="Cambria"/>
                <a:cs typeface="Cambria"/>
              </a:rPr>
              <a:t>i</a:t>
            </a:r>
            <a:r>
              <a:rPr sz="950" i="1" spc="-55" dirty="0">
                <a:latin typeface="Cambria"/>
                <a:cs typeface="Cambria"/>
              </a:rPr>
              <a:t> </a:t>
            </a:r>
            <a:r>
              <a:rPr sz="950" spc="10" dirty="0">
                <a:latin typeface="Cambria"/>
                <a:cs typeface="Cambria"/>
              </a:rPr>
              <a:t>)</a:t>
            </a:r>
            <a:endParaRPr sz="950">
              <a:latin typeface="Cambria"/>
              <a:cs typeface="Cambria"/>
            </a:endParaRPr>
          </a:p>
          <a:p>
            <a:pPr marL="38100">
              <a:lnSpc>
                <a:spcPct val="100000"/>
              </a:lnSpc>
              <a:spcBef>
                <a:spcPts val="455"/>
              </a:spcBef>
            </a:pPr>
            <a:r>
              <a:rPr sz="2550" baseline="-24509" dirty="0">
                <a:latin typeface="Symbol"/>
                <a:cs typeface="Symbol"/>
              </a:rPr>
              <a:t></a:t>
            </a:r>
            <a:r>
              <a:rPr sz="2550" i="1" baseline="-24509" dirty="0">
                <a:latin typeface="Cambria"/>
                <a:cs typeface="Cambria"/>
              </a:rPr>
              <a:t>u</a:t>
            </a:r>
            <a:r>
              <a:rPr sz="950" dirty="0">
                <a:latin typeface="Cambria"/>
                <a:cs typeface="Cambria"/>
              </a:rPr>
              <a:t>(</a:t>
            </a:r>
            <a:r>
              <a:rPr sz="950" i="1" dirty="0">
                <a:latin typeface="Cambria"/>
                <a:cs typeface="Cambria"/>
              </a:rPr>
              <a:t>i </a:t>
            </a:r>
            <a:r>
              <a:rPr sz="950" spc="10" dirty="0">
                <a:latin typeface="Cambria"/>
                <a:cs typeface="Cambria"/>
              </a:rPr>
              <a:t>)  </a:t>
            </a:r>
            <a:r>
              <a:rPr sz="2550" spc="-37" baseline="-24509" dirty="0">
                <a:latin typeface="Symbol"/>
                <a:cs typeface="Symbol"/>
              </a:rPr>
              <a:t></a:t>
            </a:r>
            <a:r>
              <a:rPr sz="2550" i="1" spc="-37" baseline="-24509" dirty="0">
                <a:latin typeface="Cambria"/>
                <a:cs typeface="Cambria"/>
              </a:rPr>
              <a:t>u</a:t>
            </a:r>
            <a:r>
              <a:rPr sz="950" spc="-25" dirty="0">
                <a:latin typeface="Cambria"/>
                <a:cs typeface="Cambria"/>
              </a:rPr>
              <a:t>( </a:t>
            </a:r>
            <a:r>
              <a:rPr sz="950" i="1" spc="5" dirty="0">
                <a:latin typeface="Cambria"/>
                <a:cs typeface="Cambria"/>
              </a:rPr>
              <a:t>j</a:t>
            </a:r>
            <a:r>
              <a:rPr sz="950" i="1" spc="-65" dirty="0">
                <a:latin typeface="Cambria"/>
                <a:cs typeface="Cambria"/>
              </a:rPr>
              <a:t> </a:t>
            </a:r>
            <a:r>
              <a:rPr sz="950" spc="10" dirty="0">
                <a:latin typeface="Cambria"/>
                <a:cs typeface="Cambria"/>
              </a:rPr>
              <a:t>)</a:t>
            </a:r>
            <a:endParaRPr sz="950">
              <a:latin typeface="Cambria"/>
              <a:cs typeface="Cambria"/>
            </a:endParaRPr>
          </a:p>
        </p:txBody>
      </p:sp>
      <p:sp>
        <p:nvSpPr>
          <p:cNvPr id="35" name="object 35"/>
          <p:cNvSpPr/>
          <p:nvPr/>
        </p:nvSpPr>
        <p:spPr>
          <a:xfrm>
            <a:off x="9205447" y="4841521"/>
            <a:ext cx="419734" cy="0"/>
          </a:xfrm>
          <a:custGeom>
            <a:avLst/>
            <a:gdLst/>
            <a:ahLst/>
            <a:cxnLst/>
            <a:rect l="l" t="t" r="r" b="b"/>
            <a:pathLst>
              <a:path w="419734">
                <a:moveTo>
                  <a:pt x="0" y="0"/>
                </a:moveTo>
                <a:lnTo>
                  <a:pt x="419574" y="0"/>
                </a:lnTo>
              </a:path>
            </a:pathLst>
          </a:custGeom>
          <a:ln w="10699">
            <a:solidFill>
              <a:srgbClr val="000000"/>
            </a:solidFill>
          </a:ln>
        </p:spPr>
        <p:txBody>
          <a:bodyPr wrap="square" lIns="0" tIns="0" rIns="0" bIns="0" rtlCol="0"/>
          <a:lstStyle/>
          <a:p>
            <a:endParaRPr/>
          </a:p>
        </p:txBody>
      </p:sp>
      <p:sp>
        <p:nvSpPr>
          <p:cNvPr id="36" name="object 36"/>
          <p:cNvSpPr/>
          <p:nvPr/>
        </p:nvSpPr>
        <p:spPr>
          <a:xfrm>
            <a:off x="7475074" y="4230572"/>
            <a:ext cx="2208530" cy="1036955"/>
          </a:xfrm>
          <a:custGeom>
            <a:avLst/>
            <a:gdLst/>
            <a:ahLst/>
            <a:cxnLst/>
            <a:rect l="l" t="t" r="r" b="b"/>
            <a:pathLst>
              <a:path w="2208529" h="1036954">
                <a:moveTo>
                  <a:pt x="0" y="0"/>
                </a:moveTo>
                <a:lnTo>
                  <a:pt x="2208212" y="0"/>
                </a:lnTo>
                <a:lnTo>
                  <a:pt x="2208212" y="1036636"/>
                </a:lnTo>
                <a:lnTo>
                  <a:pt x="0" y="1036636"/>
                </a:lnTo>
                <a:lnTo>
                  <a:pt x="0" y="0"/>
                </a:lnTo>
                <a:close/>
              </a:path>
            </a:pathLst>
          </a:custGeom>
          <a:ln w="9524">
            <a:solidFill>
              <a:srgbClr val="000000"/>
            </a:solidFill>
          </a:ln>
        </p:spPr>
        <p:txBody>
          <a:bodyPr wrap="square" lIns="0" tIns="0" rIns="0" bIns="0" rtlCol="0"/>
          <a:lstStyle/>
          <a:p>
            <a:endParaRPr/>
          </a:p>
        </p:txBody>
      </p:sp>
      <p:sp>
        <p:nvSpPr>
          <p:cNvPr id="37" name="object 37"/>
          <p:cNvSpPr/>
          <p:nvPr/>
        </p:nvSpPr>
        <p:spPr>
          <a:xfrm>
            <a:off x="774238" y="2635134"/>
            <a:ext cx="9144000" cy="0"/>
          </a:xfrm>
          <a:custGeom>
            <a:avLst/>
            <a:gdLst/>
            <a:ahLst/>
            <a:cxnLst/>
            <a:rect l="l" t="t" r="r" b="b"/>
            <a:pathLst>
              <a:path w="9144000">
                <a:moveTo>
                  <a:pt x="0" y="0"/>
                </a:moveTo>
                <a:lnTo>
                  <a:pt x="9143997" y="1"/>
                </a:lnTo>
              </a:path>
            </a:pathLst>
          </a:custGeom>
          <a:ln w="12699">
            <a:solidFill>
              <a:srgbClr val="000000"/>
            </a:solidFill>
          </a:ln>
        </p:spPr>
        <p:txBody>
          <a:bodyPr wrap="square" lIns="0" tIns="0" rIns="0" bIns="0" rtlCol="0"/>
          <a:lstStyle/>
          <a:p>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74955" y="847293"/>
            <a:ext cx="6548755" cy="695960"/>
          </a:xfrm>
          <a:prstGeom prst="rect">
            <a:avLst/>
          </a:prstGeom>
        </p:spPr>
        <p:txBody>
          <a:bodyPr vert="horz" wrap="square" lIns="0" tIns="12700" rIns="0" bIns="0" rtlCol="0">
            <a:spAutoFit/>
          </a:bodyPr>
          <a:lstStyle/>
          <a:p>
            <a:pPr marL="12700">
              <a:lnSpc>
                <a:spcPct val="100000"/>
              </a:lnSpc>
              <a:spcBef>
                <a:spcPts val="100"/>
              </a:spcBef>
              <a:tabLst>
                <a:tab pos="3771265" algn="l"/>
              </a:tabLst>
            </a:pPr>
            <a:r>
              <a:rPr spc="-5" dirty="0"/>
              <a:t>Computational	Complexity</a:t>
            </a:r>
          </a:p>
        </p:txBody>
      </p:sp>
      <p:sp>
        <p:nvSpPr>
          <p:cNvPr id="5" name="object 5"/>
          <p:cNvSpPr txBox="1"/>
          <p:nvPr/>
        </p:nvSpPr>
        <p:spPr>
          <a:xfrm>
            <a:off x="852978" y="1982354"/>
            <a:ext cx="8684722" cy="1007968"/>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Computational </a:t>
            </a:r>
            <a:r>
              <a:rPr sz="3200" dirty="0">
                <a:solidFill>
                  <a:srgbClr val="3333CC"/>
                </a:solidFill>
                <a:latin typeface="Arial"/>
                <a:cs typeface="Arial"/>
              </a:rPr>
              <a:t>cost is </a:t>
            </a:r>
            <a:r>
              <a:rPr sz="3200" spc="-5" dirty="0">
                <a:solidFill>
                  <a:srgbClr val="3333CC"/>
                </a:solidFill>
                <a:latin typeface="Arial"/>
                <a:cs typeface="Arial"/>
              </a:rPr>
              <a:t>proportional to </a:t>
            </a:r>
            <a:r>
              <a:rPr lang="en-US" sz="3200" spc="-5" dirty="0">
                <a:solidFill>
                  <a:srgbClr val="3333CC"/>
                </a:solidFill>
                <a:latin typeface="Arial"/>
                <a:cs typeface="Arial"/>
              </a:rPr>
              <a:t>number</a:t>
            </a:r>
            <a:r>
              <a:rPr sz="3200" dirty="0">
                <a:solidFill>
                  <a:srgbClr val="3333CC"/>
                </a:solidFill>
                <a:latin typeface="Arial"/>
                <a:cs typeface="Arial"/>
              </a:rPr>
              <a:t> of  edges in graph (same as </a:t>
            </a:r>
            <a:r>
              <a:rPr sz="3200" spc="-5" dirty="0">
                <a:solidFill>
                  <a:srgbClr val="3333CC"/>
                </a:solidFill>
                <a:latin typeface="Arial"/>
                <a:cs typeface="Arial"/>
              </a:rPr>
              <a:t>for forward</a:t>
            </a:r>
            <a:r>
              <a:rPr sz="3200" spc="-65" dirty="0">
                <a:solidFill>
                  <a:srgbClr val="3333CC"/>
                </a:solidFill>
                <a:latin typeface="Arial"/>
                <a:cs typeface="Arial"/>
              </a:rPr>
              <a:t> </a:t>
            </a:r>
            <a:r>
              <a:rPr sz="3200" dirty="0">
                <a:solidFill>
                  <a:srgbClr val="3333CC"/>
                </a:solidFill>
                <a:latin typeface="Arial"/>
                <a:cs typeface="Arial"/>
              </a:rPr>
              <a:t>prop)</a:t>
            </a:r>
            <a:endParaRPr sz="3200" dirty="0">
              <a:latin typeface="Arial"/>
              <a:cs typeface="Arial"/>
            </a:endParaRPr>
          </a:p>
        </p:txBody>
      </p:sp>
      <p:sp>
        <p:nvSpPr>
          <p:cNvPr id="6" name="object 6"/>
          <p:cNvSpPr txBox="1"/>
          <p:nvPr/>
        </p:nvSpPr>
        <p:spPr>
          <a:xfrm>
            <a:off x="1310177" y="3032898"/>
            <a:ext cx="112204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a:t>
            </a:r>
            <a:r>
              <a:rPr sz="2800" spc="-180" dirty="0">
                <a:solidFill>
                  <a:srgbClr val="336600"/>
                </a:solidFill>
                <a:latin typeface="Arial"/>
                <a:cs typeface="Arial"/>
              </a:rPr>
              <a:t> </a:t>
            </a:r>
            <a:r>
              <a:rPr sz="2800" dirty="0">
                <a:solidFill>
                  <a:srgbClr val="336600"/>
                </a:solidFill>
                <a:latin typeface="Arial"/>
                <a:cs typeface="Arial"/>
              </a:rPr>
              <a:t>Each</a:t>
            </a:r>
            <a:endParaRPr sz="2800">
              <a:latin typeface="Arial"/>
              <a:cs typeface="Arial"/>
            </a:endParaRPr>
          </a:p>
        </p:txBody>
      </p:sp>
      <p:sp>
        <p:nvSpPr>
          <p:cNvPr id="7" name="object 7"/>
          <p:cNvSpPr txBox="1"/>
          <p:nvPr/>
        </p:nvSpPr>
        <p:spPr>
          <a:xfrm>
            <a:off x="3171479" y="3032898"/>
            <a:ext cx="6428105" cy="452120"/>
          </a:xfrm>
          <a:prstGeom prst="rect">
            <a:avLst/>
          </a:prstGeom>
        </p:spPr>
        <p:txBody>
          <a:bodyPr vert="horz" wrap="square" lIns="0" tIns="12700" rIns="0" bIns="0" rtlCol="0">
            <a:spAutoFit/>
          </a:bodyPr>
          <a:lstStyle/>
          <a:p>
            <a:pPr marL="38100">
              <a:lnSpc>
                <a:spcPct val="100000"/>
              </a:lnSpc>
              <a:spcBef>
                <a:spcPts val="100"/>
              </a:spcBef>
            </a:pPr>
            <a:r>
              <a:rPr sz="2800" dirty="0">
                <a:solidFill>
                  <a:srgbClr val="336600"/>
                </a:solidFill>
                <a:latin typeface="Arial"/>
                <a:cs typeface="Arial"/>
              </a:rPr>
              <a:t>is a </a:t>
            </a:r>
            <a:r>
              <a:rPr sz="2800" spc="-5" dirty="0">
                <a:solidFill>
                  <a:srgbClr val="336600"/>
                </a:solidFill>
                <a:latin typeface="Arial"/>
                <a:cs typeface="Arial"/>
              </a:rPr>
              <a:t>function </a:t>
            </a:r>
            <a:r>
              <a:rPr sz="2800" dirty="0">
                <a:solidFill>
                  <a:srgbClr val="336600"/>
                </a:solidFill>
                <a:latin typeface="Arial"/>
                <a:cs typeface="Arial"/>
              </a:rPr>
              <a:t>of </a:t>
            </a:r>
            <a:r>
              <a:rPr sz="2800" spc="-5" dirty="0">
                <a:solidFill>
                  <a:srgbClr val="336600"/>
                </a:solidFill>
                <a:latin typeface="Arial"/>
                <a:cs typeface="Arial"/>
              </a:rPr>
              <a:t>the parents </a:t>
            </a:r>
            <a:r>
              <a:rPr sz="2800" dirty="0">
                <a:solidFill>
                  <a:srgbClr val="336600"/>
                </a:solidFill>
                <a:latin typeface="Arial"/>
                <a:cs typeface="Arial"/>
              </a:rPr>
              <a:t>of </a:t>
            </a:r>
            <a:r>
              <a:rPr sz="2800" i="1" spc="55" dirty="0">
                <a:solidFill>
                  <a:srgbClr val="000090"/>
                </a:solidFill>
                <a:latin typeface="Cambria"/>
                <a:cs typeface="Cambria"/>
              </a:rPr>
              <a:t>u</a:t>
            </a:r>
            <a:r>
              <a:rPr sz="2775" i="1" spc="82" baseline="25525" dirty="0">
                <a:solidFill>
                  <a:srgbClr val="000090"/>
                </a:solidFill>
                <a:latin typeface="Cambria"/>
                <a:cs typeface="Cambria"/>
              </a:rPr>
              <a:t>(j) </a:t>
            </a:r>
            <a:r>
              <a:rPr sz="2800" spc="-5" dirty="0">
                <a:solidFill>
                  <a:srgbClr val="336600"/>
                </a:solidFill>
                <a:latin typeface="Arial"/>
                <a:cs typeface="Arial"/>
              </a:rPr>
              <a:t>and</a:t>
            </a:r>
            <a:r>
              <a:rPr sz="2800" spc="-310" dirty="0">
                <a:solidFill>
                  <a:srgbClr val="336600"/>
                </a:solidFill>
                <a:latin typeface="Arial"/>
                <a:cs typeface="Arial"/>
              </a:rPr>
              <a:t> </a:t>
            </a:r>
            <a:r>
              <a:rPr sz="2800" i="1" spc="55" dirty="0">
                <a:solidFill>
                  <a:srgbClr val="000090"/>
                </a:solidFill>
                <a:latin typeface="Cambria"/>
                <a:cs typeface="Cambria"/>
              </a:rPr>
              <a:t>u</a:t>
            </a:r>
            <a:r>
              <a:rPr sz="2775" i="1" spc="82" baseline="25525" dirty="0">
                <a:solidFill>
                  <a:srgbClr val="000090"/>
                </a:solidFill>
                <a:latin typeface="Cambria"/>
                <a:cs typeface="Cambria"/>
              </a:rPr>
              <a:t>(i)</a:t>
            </a:r>
            <a:endParaRPr sz="2775" baseline="25525">
              <a:latin typeface="Cambria"/>
              <a:cs typeface="Cambria"/>
            </a:endParaRPr>
          </a:p>
        </p:txBody>
      </p:sp>
      <p:sp>
        <p:nvSpPr>
          <p:cNvPr id="8" name="object 8"/>
          <p:cNvSpPr txBox="1"/>
          <p:nvPr/>
        </p:nvSpPr>
        <p:spPr>
          <a:xfrm>
            <a:off x="852978" y="3468254"/>
            <a:ext cx="8837122" cy="2446824"/>
          </a:xfrm>
          <a:prstGeom prst="rect">
            <a:avLst/>
          </a:prstGeom>
        </p:spPr>
        <p:txBody>
          <a:bodyPr vert="horz" wrap="square" lIns="0" tIns="33020" rIns="0" bIns="0" rtlCol="0">
            <a:spAutoFit/>
          </a:bodyPr>
          <a:lstStyle/>
          <a:p>
            <a:pPr marL="748665" marR="5080">
              <a:lnSpc>
                <a:spcPts val="3300"/>
              </a:lnSpc>
              <a:spcBef>
                <a:spcPts val="260"/>
              </a:spcBef>
            </a:pPr>
            <a:r>
              <a:rPr sz="2800" spc="-5" dirty="0">
                <a:solidFill>
                  <a:srgbClr val="336600"/>
                </a:solidFill>
                <a:latin typeface="Arial"/>
                <a:cs typeface="Arial"/>
              </a:rPr>
              <a:t>thus </a:t>
            </a:r>
            <a:r>
              <a:rPr sz="2800" dirty="0">
                <a:solidFill>
                  <a:srgbClr val="336600"/>
                </a:solidFill>
                <a:latin typeface="Arial"/>
                <a:cs typeface="Arial"/>
              </a:rPr>
              <a:t>linking nodes of </a:t>
            </a:r>
            <a:r>
              <a:rPr sz="2800" spc="-5" dirty="0">
                <a:solidFill>
                  <a:srgbClr val="336600"/>
                </a:solidFill>
                <a:latin typeface="Arial"/>
                <a:cs typeface="Arial"/>
              </a:rPr>
              <a:t>the forward </a:t>
            </a:r>
            <a:r>
              <a:rPr sz="2800" dirty="0">
                <a:solidFill>
                  <a:srgbClr val="336600"/>
                </a:solidFill>
                <a:latin typeface="Arial"/>
                <a:cs typeface="Arial"/>
              </a:rPr>
              <a:t>graph </a:t>
            </a:r>
            <a:r>
              <a:rPr sz="2800" spc="-5" dirty="0">
                <a:solidFill>
                  <a:srgbClr val="336600"/>
                </a:solidFill>
                <a:latin typeface="Arial"/>
                <a:cs typeface="Arial"/>
              </a:rPr>
              <a:t>to those  </a:t>
            </a:r>
            <a:r>
              <a:rPr sz="2800" dirty="0">
                <a:solidFill>
                  <a:srgbClr val="336600"/>
                </a:solidFill>
                <a:latin typeface="Arial"/>
                <a:cs typeface="Arial"/>
              </a:rPr>
              <a:t>added </a:t>
            </a:r>
            <a:r>
              <a:rPr sz="2800" spc="-5" dirty="0">
                <a:solidFill>
                  <a:srgbClr val="336600"/>
                </a:solidFill>
                <a:latin typeface="Arial"/>
                <a:cs typeface="Arial"/>
              </a:rPr>
              <a:t>for</a:t>
            </a:r>
            <a:r>
              <a:rPr sz="2800" spc="-10" dirty="0">
                <a:solidFill>
                  <a:srgbClr val="336600"/>
                </a:solidFill>
                <a:latin typeface="Arial"/>
                <a:cs typeface="Arial"/>
              </a:rPr>
              <a:t> </a:t>
            </a:r>
            <a:r>
              <a:rPr sz="2850" i="1" spc="65" dirty="0">
                <a:latin typeface="Verdana"/>
                <a:cs typeface="Verdana"/>
              </a:rPr>
              <a:t>B</a:t>
            </a:r>
            <a:endParaRPr sz="2850" dirty="0">
              <a:latin typeface="Verdana"/>
              <a:cs typeface="Verdana"/>
            </a:endParaRPr>
          </a:p>
          <a:p>
            <a:pPr marL="355600" marR="480059" indent="-342900">
              <a:lnSpc>
                <a:spcPct val="100000"/>
              </a:lnSpc>
              <a:spcBef>
                <a:spcPts val="705"/>
              </a:spcBef>
              <a:buChar char="•"/>
              <a:tabLst>
                <a:tab pos="354965" algn="l"/>
                <a:tab pos="355600" algn="l"/>
              </a:tabLst>
            </a:pPr>
            <a:r>
              <a:rPr sz="3200" spc="-5" dirty="0">
                <a:solidFill>
                  <a:srgbClr val="3333CC"/>
                </a:solidFill>
                <a:latin typeface="Arial"/>
                <a:cs typeface="Arial"/>
              </a:rPr>
              <a:t>Backpropagation thus </a:t>
            </a:r>
            <a:r>
              <a:rPr sz="3200" dirty="0">
                <a:solidFill>
                  <a:srgbClr val="3333CC"/>
                </a:solidFill>
                <a:latin typeface="Arial"/>
                <a:cs typeface="Arial"/>
              </a:rPr>
              <a:t>avoids </a:t>
            </a:r>
            <a:r>
              <a:rPr sz="3200" spc="-5" dirty="0">
                <a:solidFill>
                  <a:srgbClr val="3333CC"/>
                </a:solidFill>
                <a:latin typeface="Arial"/>
                <a:cs typeface="Arial"/>
              </a:rPr>
              <a:t>exponential  </a:t>
            </a:r>
            <a:r>
              <a:rPr sz="3200" dirty="0">
                <a:solidFill>
                  <a:srgbClr val="3333CC"/>
                </a:solidFill>
                <a:latin typeface="Arial"/>
                <a:cs typeface="Arial"/>
              </a:rPr>
              <a:t>explosion in </a:t>
            </a:r>
            <a:r>
              <a:rPr sz="3200" spc="-5" dirty="0">
                <a:solidFill>
                  <a:srgbClr val="3333CC"/>
                </a:solidFill>
                <a:latin typeface="Arial"/>
                <a:cs typeface="Arial"/>
              </a:rPr>
              <a:t>repeated</a:t>
            </a:r>
            <a:r>
              <a:rPr sz="3200" spc="-30" dirty="0">
                <a:solidFill>
                  <a:srgbClr val="3333CC"/>
                </a:solidFill>
                <a:latin typeface="Arial"/>
                <a:cs typeface="Arial"/>
              </a:rPr>
              <a:t> </a:t>
            </a:r>
            <a:r>
              <a:rPr sz="3200" dirty="0">
                <a:solidFill>
                  <a:srgbClr val="3333CC"/>
                </a:solidFill>
                <a:latin typeface="Arial"/>
                <a:cs typeface="Arial"/>
              </a:rPr>
              <a:t>subexpressions</a:t>
            </a:r>
            <a:r>
              <a:rPr lang="en-US" sz="3200" dirty="0">
                <a:latin typeface="Arial"/>
                <a:cs typeface="Arial"/>
              </a:rPr>
              <a:t> </a:t>
            </a:r>
            <a:r>
              <a:rPr lang="en-US" sz="3200" dirty="0">
                <a:solidFill>
                  <a:srgbClr val="336600"/>
                </a:solidFill>
                <a:latin typeface="Arial"/>
                <a:cs typeface="Arial"/>
              </a:rPr>
              <a:t>b</a:t>
            </a:r>
            <a:r>
              <a:rPr sz="3200" dirty="0">
                <a:solidFill>
                  <a:srgbClr val="336600"/>
                </a:solidFill>
                <a:latin typeface="Arial"/>
                <a:cs typeface="Arial"/>
              </a:rPr>
              <a:t>y </a:t>
            </a:r>
            <a:r>
              <a:rPr sz="3200" spc="-5" dirty="0">
                <a:solidFill>
                  <a:srgbClr val="336600"/>
                </a:solidFill>
                <a:latin typeface="Arial"/>
                <a:cs typeface="Arial"/>
              </a:rPr>
              <a:t>simplifications </a:t>
            </a:r>
            <a:r>
              <a:rPr lang="en-US" sz="3200" spc="-5" dirty="0">
                <a:solidFill>
                  <a:srgbClr val="336600"/>
                </a:solidFill>
                <a:latin typeface="Arial"/>
                <a:cs typeface="Arial"/>
              </a:rPr>
              <a:t>i</a:t>
            </a:r>
            <a:r>
              <a:rPr sz="3200" dirty="0">
                <a:solidFill>
                  <a:srgbClr val="336600"/>
                </a:solidFill>
                <a:latin typeface="Arial"/>
                <a:cs typeface="Arial"/>
              </a:rPr>
              <a:t>n </a:t>
            </a:r>
            <a:r>
              <a:rPr sz="3200" spc="-5" dirty="0">
                <a:solidFill>
                  <a:srgbClr val="336600"/>
                </a:solidFill>
                <a:latin typeface="Arial"/>
                <a:cs typeface="Arial"/>
              </a:rPr>
              <a:t>the computational</a:t>
            </a:r>
            <a:r>
              <a:rPr sz="3200" spc="-70" dirty="0">
                <a:solidFill>
                  <a:srgbClr val="336600"/>
                </a:solidFill>
                <a:latin typeface="Arial"/>
                <a:cs typeface="Arial"/>
              </a:rPr>
              <a:t> </a:t>
            </a:r>
            <a:r>
              <a:rPr sz="3200" dirty="0">
                <a:solidFill>
                  <a:srgbClr val="336600"/>
                </a:solidFill>
                <a:latin typeface="Arial"/>
                <a:cs typeface="Arial"/>
              </a:rPr>
              <a:t>graph</a:t>
            </a:r>
            <a:endParaRPr sz="3200" dirty="0">
              <a:latin typeface="Arial"/>
              <a:cs typeface="Arial"/>
            </a:endParaRPr>
          </a:p>
        </p:txBody>
      </p:sp>
      <p:sp>
        <p:nvSpPr>
          <p:cNvPr id="10" name="object 10"/>
          <p:cNvSpPr txBox="1"/>
          <p:nvPr/>
        </p:nvSpPr>
        <p:spPr>
          <a:xfrm>
            <a:off x="2606213" y="3011372"/>
            <a:ext cx="450850" cy="579755"/>
          </a:xfrm>
          <a:prstGeom prst="rect">
            <a:avLst/>
          </a:prstGeom>
          <a:ln w="9524">
            <a:solidFill>
              <a:srgbClr val="000000"/>
            </a:solidFill>
          </a:ln>
        </p:spPr>
        <p:txBody>
          <a:bodyPr vert="horz" wrap="square" lIns="0" tIns="0" rIns="0" bIns="0" rtlCol="0">
            <a:spAutoFit/>
          </a:bodyPr>
          <a:lstStyle/>
          <a:p>
            <a:pPr marL="44450">
              <a:lnSpc>
                <a:spcPts val="1480"/>
              </a:lnSpc>
            </a:pPr>
            <a:r>
              <a:rPr sz="2250" i="1" spc="37" baseline="-25925" dirty="0">
                <a:latin typeface="Calibri"/>
                <a:cs typeface="Calibri"/>
              </a:rPr>
              <a:t>∂</a:t>
            </a:r>
            <a:r>
              <a:rPr sz="2250" i="1" spc="37" baseline="-25925" dirty="0">
                <a:latin typeface="Cambria"/>
                <a:cs typeface="Cambria"/>
              </a:rPr>
              <a:t>u</a:t>
            </a:r>
            <a:r>
              <a:rPr sz="850" i="1" spc="25" dirty="0">
                <a:latin typeface="Cambria"/>
                <a:cs typeface="Cambria"/>
              </a:rPr>
              <a:t>(i)</a:t>
            </a:r>
            <a:endParaRPr sz="850">
              <a:latin typeface="Cambria"/>
              <a:cs typeface="Cambria"/>
            </a:endParaRPr>
          </a:p>
          <a:p>
            <a:pPr marL="44450">
              <a:lnSpc>
                <a:spcPct val="100000"/>
              </a:lnSpc>
              <a:spcBef>
                <a:spcPts val="455"/>
              </a:spcBef>
            </a:pPr>
            <a:r>
              <a:rPr sz="2250" i="1" spc="37" baseline="-25925" dirty="0">
                <a:latin typeface="Calibri"/>
                <a:cs typeface="Calibri"/>
              </a:rPr>
              <a:t>∂</a:t>
            </a:r>
            <a:r>
              <a:rPr sz="2250" i="1" spc="37" baseline="-25925" dirty="0">
                <a:latin typeface="Cambria"/>
                <a:cs typeface="Cambria"/>
              </a:rPr>
              <a:t>u</a:t>
            </a:r>
            <a:r>
              <a:rPr sz="850" i="1" spc="25" dirty="0">
                <a:latin typeface="Cambria"/>
                <a:cs typeface="Cambria"/>
              </a:rPr>
              <a:t>(j)</a:t>
            </a:r>
            <a:endParaRPr sz="850">
              <a:latin typeface="Cambria"/>
              <a:cs typeface="Cambria"/>
            </a:endParaRPr>
          </a:p>
        </p:txBody>
      </p:sp>
      <p:sp>
        <p:nvSpPr>
          <p:cNvPr id="11" name="object 11"/>
          <p:cNvSpPr/>
          <p:nvPr/>
        </p:nvSpPr>
        <p:spPr>
          <a:xfrm>
            <a:off x="2643667" y="3321699"/>
            <a:ext cx="366395" cy="0"/>
          </a:xfrm>
          <a:custGeom>
            <a:avLst/>
            <a:gdLst/>
            <a:ahLst/>
            <a:cxnLst/>
            <a:rect l="l" t="t" r="r" b="b"/>
            <a:pathLst>
              <a:path w="366394">
                <a:moveTo>
                  <a:pt x="0" y="0"/>
                </a:moveTo>
                <a:lnTo>
                  <a:pt x="366238" y="0"/>
                </a:lnTo>
              </a:path>
            </a:pathLst>
          </a:custGeom>
          <a:ln w="9668">
            <a:solidFill>
              <a:srgbClr val="000000"/>
            </a:solidFill>
          </a:ln>
        </p:spPr>
        <p:txBody>
          <a:bodyPr wrap="square" lIns="0" tIns="0" rIns="0" bIns="0" rtlCol="0"/>
          <a:lstStyle/>
          <a:p>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36893" y="847293"/>
            <a:ext cx="6424295" cy="695960"/>
          </a:xfrm>
          <a:prstGeom prst="rect">
            <a:avLst/>
          </a:prstGeom>
        </p:spPr>
        <p:txBody>
          <a:bodyPr vert="horz" wrap="square" lIns="0" tIns="12700" rIns="0" bIns="0" rtlCol="0">
            <a:spAutoFit/>
          </a:bodyPr>
          <a:lstStyle/>
          <a:p>
            <a:pPr marL="12700">
              <a:lnSpc>
                <a:spcPct val="100000"/>
              </a:lnSpc>
              <a:spcBef>
                <a:spcPts val="100"/>
              </a:spcBef>
              <a:tabLst>
                <a:tab pos="3771265" algn="l"/>
                <a:tab pos="4392295" algn="l"/>
              </a:tabLst>
            </a:pPr>
            <a:r>
              <a:rPr spc="-5" dirty="0"/>
              <a:t>Generalization	to	Tensors</a:t>
            </a:r>
          </a:p>
        </p:txBody>
      </p:sp>
      <p:sp>
        <p:nvSpPr>
          <p:cNvPr id="5" name="object 5"/>
          <p:cNvSpPr txBox="1"/>
          <p:nvPr/>
        </p:nvSpPr>
        <p:spPr>
          <a:xfrm>
            <a:off x="1310177" y="1982354"/>
            <a:ext cx="7869555" cy="255778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Backprop is designed </a:t>
            </a:r>
            <a:r>
              <a:rPr sz="3200" spc="-5" dirty="0">
                <a:solidFill>
                  <a:srgbClr val="3333CC"/>
                </a:solidFill>
                <a:latin typeface="Arial"/>
                <a:cs typeface="Arial"/>
              </a:rPr>
              <a:t>to </a:t>
            </a:r>
            <a:r>
              <a:rPr sz="3200" dirty="0">
                <a:solidFill>
                  <a:srgbClr val="3333CC"/>
                </a:solidFill>
                <a:latin typeface="Arial"/>
                <a:cs typeface="Arial"/>
              </a:rPr>
              <a:t>reduce </a:t>
            </a:r>
            <a:r>
              <a:rPr sz="3200" spc="-5" dirty="0">
                <a:solidFill>
                  <a:srgbClr val="3333CC"/>
                </a:solidFill>
                <a:latin typeface="Arial"/>
                <a:cs typeface="Arial"/>
              </a:rPr>
              <a:t>the </a:t>
            </a:r>
            <a:r>
              <a:rPr sz="3200" dirty="0">
                <a:solidFill>
                  <a:srgbClr val="3333CC"/>
                </a:solidFill>
                <a:latin typeface="Arial"/>
                <a:cs typeface="Arial"/>
              </a:rPr>
              <a:t>n</a:t>
            </a:r>
            <a:r>
              <a:rPr lang="en-US" sz="3200" dirty="0">
                <a:solidFill>
                  <a:srgbClr val="3333CC"/>
                </a:solidFill>
                <a:latin typeface="Arial"/>
                <a:cs typeface="Arial"/>
              </a:rPr>
              <a:t>umber</a:t>
            </a:r>
            <a:r>
              <a:rPr sz="3200" spc="-90" dirty="0">
                <a:solidFill>
                  <a:srgbClr val="3333CC"/>
                </a:solidFill>
                <a:latin typeface="Arial"/>
                <a:cs typeface="Arial"/>
              </a:rPr>
              <a:t> </a:t>
            </a:r>
            <a:r>
              <a:rPr sz="3200" dirty="0">
                <a:solidFill>
                  <a:srgbClr val="3333CC"/>
                </a:solidFill>
                <a:latin typeface="Arial"/>
                <a:cs typeface="Arial"/>
              </a:rPr>
              <a:t>of  common sub-expressions </a:t>
            </a:r>
            <a:r>
              <a:rPr sz="3200" spc="-5" dirty="0">
                <a:solidFill>
                  <a:srgbClr val="3333CC"/>
                </a:solidFill>
                <a:latin typeface="Arial"/>
                <a:cs typeface="Arial"/>
              </a:rPr>
              <a:t>without </a:t>
            </a:r>
            <a:r>
              <a:rPr sz="3200" dirty="0">
                <a:solidFill>
                  <a:srgbClr val="3333CC"/>
                </a:solidFill>
                <a:latin typeface="Arial"/>
                <a:cs typeface="Arial"/>
              </a:rPr>
              <a:t>regard  </a:t>
            </a:r>
            <a:r>
              <a:rPr sz="3200" spc="-5" dirty="0">
                <a:solidFill>
                  <a:srgbClr val="3333CC"/>
                </a:solidFill>
                <a:latin typeface="Arial"/>
                <a:cs typeface="Arial"/>
              </a:rPr>
              <a:t>to memory</a:t>
            </a:r>
            <a:endParaRPr sz="3200" dirty="0">
              <a:latin typeface="Arial"/>
              <a:cs typeface="Arial"/>
            </a:endParaRPr>
          </a:p>
          <a:p>
            <a:pPr marL="355600" marR="276860" indent="-342900">
              <a:lnSpc>
                <a:spcPct val="100000"/>
              </a:lnSpc>
              <a:spcBef>
                <a:spcPts val="705"/>
              </a:spcBef>
              <a:buChar char="•"/>
              <a:tabLst>
                <a:tab pos="354965" algn="l"/>
                <a:tab pos="355600" algn="l"/>
              </a:tabLst>
            </a:pPr>
            <a:r>
              <a:rPr sz="3200" spc="-5" dirty="0">
                <a:solidFill>
                  <a:srgbClr val="3333CC"/>
                </a:solidFill>
                <a:latin typeface="Arial"/>
                <a:cs typeface="Arial"/>
              </a:rPr>
              <a:t>It performs </a:t>
            </a:r>
            <a:r>
              <a:rPr sz="3200" dirty="0">
                <a:solidFill>
                  <a:srgbClr val="3333CC"/>
                </a:solidFill>
                <a:latin typeface="Arial"/>
                <a:cs typeface="Arial"/>
              </a:rPr>
              <a:t>on </a:t>
            </a:r>
            <a:r>
              <a:rPr sz="3200" spc="-5" dirty="0">
                <a:solidFill>
                  <a:srgbClr val="3333CC"/>
                </a:solidFill>
                <a:latin typeface="Arial"/>
                <a:cs typeface="Arial"/>
              </a:rPr>
              <a:t>the </a:t>
            </a:r>
            <a:r>
              <a:rPr sz="3200" dirty="0">
                <a:solidFill>
                  <a:srgbClr val="3333CC"/>
                </a:solidFill>
                <a:latin typeface="Arial"/>
                <a:cs typeface="Arial"/>
              </a:rPr>
              <a:t>order of one</a:t>
            </a:r>
            <a:r>
              <a:rPr sz="3200" spc="-70" dirty="0">
                <a:solidFill>
                  <a:srgbClr val="3333CC"/>
                </a:solidFill>
                <a:latin typeface="Arial"/>
                <a:cs typeface="Arial"/>
              </a:rPr>
              <a:t> </a:t>
            </a:r>
            <a:r>
              <a:rPr sz="3200" dirty="0">
                <a:solidFill>
                  <a:srgbClr val="3333CC"/>
                </a:solidFill>
                <a:latin typeface="Arial"/>
                <a:cs typeface="Arial"/>
              </a:rPr>
              <a:t>Jacobian  product per node in </a:t>
            </a:r>
            <a:r>
              <a:rPr sz="3200" spc="-5" dirty="0">
                <a:solidFill>
                  <a:srgbClr val="3333CC"/>
                </a:solidFill>
                <a:latin typeface="Arial"/>
                <a:cs typeface="Arial"/>
              </a:rPr>
              <a:t>the</a:t>
            </a:r>
            <a:r>
              <a:rPr sz="3200" spc="-35" dirty="0">
                <a:solidFill>
                  <a:srgbClr val="3333CC"/>
                </a:solidFill>
                <a:latin typeface="Arial"/>
                <a:cs typeface="Arial"/>
              </a:rPr>
              <a:t> </a:t>
            </a:r>
            <a:r>
              <a:rPr sz="3200" dirty="0">
                <a:solidFill>
                  <a:srgbClr val="3333CC"/>
                </a:solidFill>
                <a:latin typeface="Arial"/>
                <a:cs typeface="Arial"/>
              </a:rPr>
              <a:t>graph</a:t>
            </a:r>
            <a:endParaRPr sz="3200" dirty="0">
              <a:latin typeface="Arial"/>
              <a:cs typeface="Aria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267042" y="2858654"/>
            <a:ext cx="8164195" cy="695960"/>
          </a:xfrm>
          <a:prstGeom prst="rect">
            <a:avLst/>
          </a:prstGeom>
        </p:spPr>
        <p:txBody>
          <a:bodyPr vert="horz" wrap="square" lIns="0" tIns="12700" rIns="0" bIns="0" rtlCol="0">
            <a:spAutoFit/>
          </a:bodyPr>
          <a:lstStyle/>
          <a:p>
            <a:pPr marL="12700">
              <a:lnSpc>
                <a:spcPct val="100000"/>
              </a:lnSpc>
              <a:spcBef>
                <a:spcPts val="100"/>
              </a:spcBef>
              <a:tabLst>
                <a:tab pos="3118485" algn="l"/>
                <a:tab pos="7001509" algn="l"/>
              </a:tabLst>
            </a:pPr>
            <a:r>
              <a:rPr dirty="0"/>
              <a:t>Backprop</a:t>
            </a:r>
            <a:r>
              <a:rPr spc="-5" dirty="0"/>
              <a:t> </a:t>
            </a:r>
            <a:r>
              <a:rPr dirty="0"/>
              <a:t>in	</a:t>
            </a:r>
            <a:r>
              <a:rPr spc="-5" dirty="0"/>
              <a:t>f</a:t>
            </a:r>
            <a:r>
              <a:rPr dirty="0"/>
              <a:t>ully</a:t>
            </a:r>
            <a:r>
              <a:rPr spc="-5" dirty="0"/>
              <a:t> </a:t>
            </a:r>
            <a:r>
              <a:rPr dirty="0"/>
              <a:t>connec</a:t>
            </a:r>
            <a:r>
              <a:rPr spc="-5" dirty="0"/>
              <a:t>t</a:t>
            </a:r>
            <a:r>
              <a:rPr dirty="0"/>
              <a:t>ed	MLP</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03300" y="851878"/>
            <a:ext cx="8880258" cy="689932"/>
          </a:xfrm>
          <a:prstGeom prst="rect">
            <a:avLst/>
          </a:prstGeom>
        </p:spPr>
        <p:txBody>
          <a:bodyPr vert="horz" wrap="square" lIns="0" tIns="12700" rIns="0" bIns="0" rtlCol="0">
            <a:spAutoFit/>
          </a:bodyPr>
          <a:lstStyle/>
          <a:p>
            <a:pPr marL="12700">
              <a:lnSpc>
                <a:spcPct val="100000"/>
              </a:lnSpc>
              <a:spcBef>
                <a:spcPts val="100"/>
              </a:spcBef>
              <a:tabLst>
                <a:tab pos="3118485" algn="l"/>
                <a:tab pos="7001509" algn="l"/>
              </a:tabLst>
            </a:pPr>
            <a:r>
              <a:rPr dirty="0"/>
              <a:t>Backprop</a:t>
            </a:r>
            <a:r>
              <a:rPr spc="-5" dirty="0"/>
              <a:t> </a:t>
            </a:r>
            <a:r>
              <a:rPr dirty="0"/>
              <a:t>in	</a:t>
            </a:r>
            <a:r>
              <a:rPr lang="en-US" spc="-5" dirty="0"/>
              <a:t>F</a:t>
            </a:r>
            <a:r>
              <a:rPr dirty="0"/>
              <a:t>ully</a:t>
            </a:r>
            <a:r>
              <a:rPr spc="-5" dirty="0"/>
              <a:t> </a:t>
            </a:r>
            <a:r>
              <a:rPr lang="en-US" spc="-5" dirty="0"/>
              <a:t>C</a:t>
            </a:r>
            <a:r>
              <a:rPr dirty="0"/>
              <a:t>onnec</a:t>
            </a:r>
            <a:r>
              <a:rPr spc="-5" dirty="0"/>
              <a:t>t</a:t>
            </a:r>
            <a:r>
              <a:rPr dirty="0"/>
              <a:t>ed	MLP</a:t>
            </a:r>
          </a:p>
        </p:txBody>
      </p:sp>
      <p:sp>
        <p:nvSpPr>
          <p:cNvPr id="4" name="object 4"/>
          <p:cNvSpPr txBox="1"/>
          <p:nvPr/>
        </p:nvSpPr>
        <p:spPr>
          <a:xfrm>
            <a:off x="1310177" y="1982354"/>
            <a:ext cx="7619365" cy="2062480"/>
          </a:xfrm>
          <a:prstGeom prst="rect">
            <a:avLst/>
          </a:prstGeom>
        </p:spPr>
        <p:txBody>
          <a:bodyPr vert="horz" wrap="square" lIns="0" tIns="33020" rIns="0" bIns="0" rtlCol="0">
            <a:spAutoFit/>
          </a:bodyPr>
          <a:lstStyle/>
          <a:p>
            <a:pPr marL="355600" marR="116839" indent="-342900">
              <a:lnSpc>
                <a:spcPts val="3800"/>
              </a:lnSpc>
              <a:spcBef>
                <a:spcPts val="260"/>
              </a:spcBef>
              <a:buChar char="•"/>
              <a:tabLst>
                <a:tab pos="354965" algn="l"/>
                <a:tab pos="355600" algn="l"/>
              </a:tabLst>
            </a:pPr>
            <a:r>
              <a:rPr sz="3200" dirty="0">
                <a:solidFill>
                  <a:srgbClr val="3333CC"/>
                </a:solidFill>
                <a:latin typeface="Arial"/>
                <a:cs typeface="Arial"/>
              </a:rPr>
              <a:t>Consider </a:t>
            </a:r>
            <a:r>
              <a:rPr sz="3200" spc="-5" dirty="0">
                <a:solidFill>
                  <a:srgbClr val="3333CC"/>
                </a:solidFill>
                <a:latin typeface="Arial"/>
                <a:cs typeface="Arial"/>
              </a:rPr>
              <a:t>specific </a:t>
            </a:r>
            <a:r>
              <a:rPr sz="3200" dirty="0">
                <a:solidFill>
                  <a:srgbClr val="3333CC"/>
                </a:solidFill>
                <a:latin typeface="Arial"/>
                <a:cs typeface="Arial"/>
              </a:rPr>
              <a:t>graph </a:t>
            </a:r>
            <a:r>
              <a:rPr sz="3200" spc="-5" dirty="0">
                <a:solidFill>
                  <a:srgbClr val="3333CC"/>
                </a:solidFill>
                <a:latin typeface="Arial"/>
                <a:cs typeface="Arial"/>
              </a:rPr>
              <a:t>associated with  fully-connected multilayer</a:t>
            </a:r>
            <a:r>
              <a:rPr sz="3200" spc="15" dirty="0">
                <a:solidFill>
                  <a:srgbClr val="3333CC"/>
                </a:solidFill>
                <a:latin typeface="Arial"/>
                <a:cs typeface="Arial"/>
              </a:rPr>
              <a:t> </a:t>
            </a:r>
            <a:r>
              <a:rPr sz="3200" spc="-5" dirty="0">
                <a:solidFill>
                  <a:srgbClr val="3333CC"/>
                </a:solidFill>
                <a:latin typeface="Arial"/>
                <a:cs typeface="Arial"/>
              </a:rPr>
              <a:t>perceptron</a:t>
            </a:r>
            <a:endParaRPr sz="3200">
              <a:latin typeface="Arial"/>
              <a:cs typeface="Arial"/>
            </a:endParaRPr>
          </a:p>
          <a:p>
            <a:pPr marL="355600" marR="5080" indent="-342900">
              <a:lnSpc>
                <a:spcPct val="100000"/>
              </a:lnSpc>
              <a:spcBef>
                <a:spcPts val="605"/>
              </a:spcBef>
              <a:buChar char="•"/>
              <a:tabLst>
                <a:tab pos="354965" algn="l"/>
                <a:tab pos="355600" algn="l"/>
              </a:tabLst>
            </a:pPr>
            <a:r>
              <a:rPr sz="3200" spc="-5" dirty="0">
                <a:solidFill>
                  <a:srgbClr val="3333CC"/>
                </a:solidFill>
                <a:latin typeface="Arial"/>
                <a:cs typeface="Arial"/>
              </a:rPr>
              <a:t>Algorithm </a:t>
            </a:r>
            <a:r>
              <a:rPr sz="3200" dirty="0">
                <a:solidFill>
                  <a:srgbClr val="3333CC"/>
                </a:solidFill>
                <a:latin typeface="Arial"/>
                <a:cs typeface="Arial"/>
              </a:rPr>
              <a:t>discussed next shows</a:t>
            </a:r>
            <a:r>
              <a:rPr sz="3200" spc="-40" dirty="0">
                <a:solidFill>
                  <a:srgbClr val="3333CC"/>
                </a:solidFill>
                <a:latin typeface="Arial"/>
                <a:cs typeface="Arial"/>
              </a:rPr>
              <a:t> </a:t>
            </a:r>
            <a:r>
              <a:rPr sz="3200" spc="-5" dirty="0">
                <a:solidFill>
                  <a:srgbClr val="3333CC"/>
                </a:solidFill>
                <a:latin typeface="Arial"/>
                <a:cs typeface="Arial"/>
              </a:rPr>
              <a:t>forward  propagation</a:t>
            </a:r>
            <a:endParaRPr sz="3200">
              <a:latin typeface="Arial"/>
              <a:cs typeface="Arial"/>
            </a:endParaRPr>
          </a:p>
        </p:txBody>
      </p:sp>
      <p:sp>
        <p:nvSpPr>
          <p:cNvPr id="5" name="object 5"/>
          <p:cNvSpPr txBox="1"/>
          <p:nvPr/>
        </p:nvSpPr>
        <p:spPr>
          <a:xfrm>
            <a:off x="1767377" y="4112398"/>
            <a:ext cx="602361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Maps </a:t>
            </a:r>
            <a:r>
              <a:rPr sz="2800" spc="-5" dirty="0">
                <a:solidFill>
                  <a:srgbClr val="336600"/>
                </a:solidFill>
                <a:latin typeface="Arial"/>
                <a:cs typeface="Arial"/>
              </a:rPr>
              <a:t>parameters to </a:t>
            </a:r>
            <a:r>
              <a:rPr sz="2800" dirty="0">
                <a:solidFill>
                  <a:srgbClr val="336600"/>
                </a:solidFill>
                <a:latin typeface="Arial"/>
                <a:cs typeface="Arial"/>
              </a:rPr>
              <a:t>supervised</a:t>
            </a:r>
            <a:r>
              <a:rPr sz="2800" spc="-140" dirty="0">
                <a:solidFill>
                  <a:srgbClr val="336600"/>
                </a:solidFill>
                <a:latin typeface="Arial"/>
                <a:cs typeface="Arial"/>
              </a:rPr>
              <a:t> </a:t>
            </a:r>
            <a:r>
              <a:rPr sz="2800" dirty="0">
                <a:solidFill>
                  <a:srgbClr val="336600"/>
                </a:solidFill>
                <a:latin typeface="Arial"/>
                <a:cs typeface="Arial"/>
              </a:rPr>
              <a:t>loss</a:t>
            </a:r>
            <a:endParaRPr sz="2800">
              <a:latin typeface="Arial"/>
              <a:cs typeface="Arial"/>
            </a:endParaRPr>
          </a:p>
        </p:txBody>
      </p:sp>
      <p:sp>
        <p:nvSpPr>
          <p:cNvPr id="6" name="object 6"/>
          <p:cNvSpPr txBox="1"/>
          <p:nvPr/>
        </p:nvSpPr>
        <p:spPr>
          <a:xfrm>
            <a:off x="2046777" y="4535054"/>
            <a:ext cx="7249795" cy="452120"/>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336600"/>
                </a:solidFill>
                <a:latin typeface="Arial"/>
                <a:cs typeface="Arial"/>
              </a:rPr>
              <a:t>associated with </a:t>
            </a:r>
            <a:r>
              <a:rPr sz="2800" dirty="0">
                <a:solidFill>
                  <a:srgbClr val="336600"/>
                </a:solidFill>
                <a:latin typeface="Arial"/>
                <a:cs typeface="Arial"/>
              </a:rPr>
              <a:t>a single </a:t>
            </a:r>
            <a:r>
              <a:rPr sz="2800" spc="-5" dirty="0">
                <a:solidFill>
                  <a:srgbClr val="336600"/>
                </a:solidFill>
                <a:latin typeface="Arial"/>
                <a:cs typeface="Arial"/>
              </a:rPr>
              <a:t>training </a:t>
            </a:r>
            <a:r>
              <a:rPr sz="2800" dirty="0">
                <a:solidFill>
                  <a:srgbClr val="336600"/>
                </a:solidFill>
                <a:latin typeface="Arial"/>
                <a:cs typeface="Arial"/>
              </a:rPr>
              <a:t>example</a:t>
            </a:r>
            <a:r>
              <a:rPr sz="2800" spc="5" dirty="0">
                <a:solidFill>
                  <a:srgbClr val="336600"/>
                </a:solidFill>
                <a:latin typeface="Arial"/>
                <a:cs typeface="Arial"/>
              </a:rPr>
              <a:t> </a:t>
            </a:r>
            <a:r>
              <a:rPr sz="2800" i="1" dirty="0">
                <a:solidFill>
                  <a:srgbClr val="000090"/>
                </a:solidFill>
                <a:latin typeface="Times New Roman"/>
                <a:cs typeface="Times New Roman"/>
              </a:rPr>
              <a:t>(</a:t>
            </a:r>
            <a:r>
              <a:rPr sz="2800" b="1" i="1" dirty="0">
                <a:solidFill>
                  <a:srgbClr val="000090"/>
                </a:solidFill>
                <a:latin typeface="Times New Roman"/>
                <a:cs typeface="Times New Roman"/>
              </a:rPr>
              <a:t>x</a:t>
            </a:r>
            <a:r>
              <a:rPr sz="2800" i="1" dirty="0">
                <a:solidFill>
                  <a:srgbClr val="021CA1"/>
                </a:solidFill>
                <a:latin typeface="Times New Roman"/>
                <a:cs typeface="Times New Roman"/>
              </a:rPr>
              <a:t>,y</a:t>
            </a:r>
            <a:r>
              <a:rPr sz="2800" i="1" dirty="0">
                <a:solidFill>
                  <a:srgbClr val="000090"/>
                </a:solidFill>
                <a:latin typeface="Times New Roman"/>
                <a:cs typeface="Times New Roman"/>
              </a:rPr>
              <a:t>)</a:t>
            </a:r>
            <a:endParaRPr sz="2800">
              <a:latin typeface="Times New Roman"/>
              <a:cs typeface="Times New Roman"/>
            </a:endParaRPr>
          </a:p>
        </p:txBody>
      </p:sp>
      <p:sp>
        <p:nvSpPr>
          <p:cNvPr id="7" name="object 7"/>
          <p:cNvSpPr txBox="1"/>
          <p:nvPr/>
        </p:nvSpPr>
        <p:spPr>
          <a:xfrm>
            <a:off x="2046777" y="4966854"/>
            <a:ext cx="6054725" cy="452120"/>
          </a:xfrm>
          <a:prstGeom prst="rect">
            <a:avLst/>
          </a:prstGeom>
        </p:spPr>
        <p:txBody>
          <a:bodyPr vert="horz" wrap="square" lIns="0" tIns="12700" rIns="0" bIns="0" rtlCol="0">
            <a:spAutoFit/>
          </a:bodyPr>
          <a:lstStyle/>
          <a:p>
            <a:pPr marL="12700">
              <a:lnSpc>
                <a:spcPct val="100000"/>
              </a:lnSpc>
              <a:spcBef>
                <a:spcPts val="100"/>
              </a:spcBef>
              <a:tabLst>
                <a:tab pos="1435735" algn="l"/>
              </a:tabLst>
            </a:pPr>
            <a:r>
              <a:rPr sz="2800" spc="-5" dirty="0">
                <a:solidFill>
                  <a:srgbClr val="336600"/>
                </a:solidFill>
                <a:latin typeface="Arial"/>
                <a:cs typeface="Arial"/>
              </a:rPr>
              <a:t>with	</a:t>
            </a:r>
            <a:r>
              <a:rPr sz="2800" dirty="0">
                <a:solidFill>
                  <a:srgbClr val="336600"/>
                </a:solidFill>
                <a:latin typeface="Arial"/>
                <a:cs typeface="Arial"/>
              </a:rPr>
              <a:t>the </a:t>
            </a:r>
            <a:r>
              <a:rPr sz="2800" spc="-5" dirty="0">
                <a:solidFill>
                  <a:srgbClr val="336600"/>
                </a:solidFill>
                <a:latin typeface="Arial"/>
                <a:cs typeface="Arial"/>
              </a:rPr>
              <a:t>output when </a:t>
            </a:r>
            <a:r>
              <a:rPr sz="2800" i="1" dirty="0">
                <a:solidFill>
                  <a:srgbClr val="000090"/>
                </a:solidFill>
                <a:latin typeface="Times New Roman"/>
                <a:cs typeface="Times New Roman"/>
              </a:rPr>
              <a:t>x </a:t>
            </a:r>
            <a:r>
              <a:rPr sz="2800" dirty="0">
                <a:solidFill>
                  <a:srgbClr val="336600"/>
                </a:solidFill>
                <a:latin typeface="Arial"/>
                <a:cs typeface="Arial"/>
              </a:rPr>
              <a:t>is </a:t>
            </a:r>
            <a:r>
              <a:rPr sz="2800" spc="-5" dirty="0">
                <a:solidFill>
                  <a:srgbClr val="336600"/>
                </a:solidFill>
                <a:latin typeface="Arial"/>
                <a:cs typeface="Arial"/>
              </a:rPr>
              <a:t>the</a:t>
            </a:r>
            <a:r>
              <a:rPr sz="2800" spc="-15" dirty="0">
                <a:solidFill>
                  <a:srgbClr val="336600"/>
                </a:solidFill>
                <a:latin typeface="Arial"/>
                <a:cs typeface="Arial"/>
              </a:rPr>
              <a:t> </a:t>
            </a:r>
            <a:r>
              <a:rPr sz="2800" dirty="0">
                <a:solidFill>
                  <a:srgbClr val="336600"/>
                </a:solidFill>
                <a:latin typeface="Arial"/>
                <a:cs typeface="Arial"/>
              </a:rPr>
              <a:t>input</a:t>
            </a:r>
            <a:endParaRPr sz="2800">
              <a:latin typeface="Arial"/>
              <a:cs typeface="Arial"/>
            </a:endParaRPr>
          </a:p>
        </p:txBody>
      </p:sp>
      <p:sp>
        <p:nvSpPr>
          <p:cNvPr id="9" name="object 9"/>
          <p:cNvSpPr txBox="1"/>
          <p:nvPr/>
        </p:nvSpPr>
        <p:spPr>
          <a:xfrm>
            <a:off x="8034729" y="4031646"/>
            <a:ext cx="714375" cy="514984"/>
          </a:xfrm>
          <a:prstGeom prst="rect">
            <a:avLst/>
          </a:prstGeom>
        </p:spPr>
        <p:txBody>
          <a:bodyPr vert="horz" wrap="square" lIns="0" tIns="13970" rIns="0" bIns="0" rtlCol="0">
            <a:spAutoFit/>
          </a:bodyPr>
          <a:lstStyle/>
          <a:p>
            <a:pPr marL="12700">
              <a:lnSpc>
                <a:spcPct val="100000"/>
              </a:lnSpc>
              <a:spcBef>
                <a:spcPts val="110"/>
              </a:spcBef>
            </a:pPr>
            <a:r>
              <a:rPr sz="1850" i="1" spc="-204" dirty="0">
                <a:latin typeface="Cambria"/>
                <a:cs typeface="Cambria"/>
              </a:rPr>
              <a:t>L</a:t>
            </a:r>
            <a:r>
              <a:rPr sz="4800" spc="-307" baseline="-4340" dirty="0">
                <a:latin typeface="Symbol"/>
                <a:cs typeface="Symbol"/>
              </a:rPr>
              <a:t></a:t>
            </a:r>
            <a:r>
              <a:rPr sz="4800" spc="-675" baseline="-4340" dirty="0">
                <a:latin typeface="Times New Roman"/>
                <a:cs typeface="Times New Roman"/>
              </a:rPr>
              <a:t> </a:t>
            </a:r>
            <a:r>
              <a:rPr sz="1850" i="1" spc="-360" dirty="0">
                <a:latin typeface="Cambria"/>
                <a:cs typeface="Cambria"/>
              </a:rPr>
              <a:t>y</a:t>
            </a:r>
            <a:r>
              <a:rPr sz="2775" spc="-540" baseline="4504" dirty="0">
                <a:latin typeface="Cambria"/>
                <a:cs typeface="Cambria"/>
              </a:rPr>
              <a:t>ˆ</a:t>
            </a:r>
            <a:r>
              <a:rPr sz="2775" spc="-525" baseline="4504" dirty="0">
                <a:latin typeface="Cambria"/>
                <a:cs typeface="Cambria"/>
              </a:rPr>
              <a:t> </a:t>
            </a:r>
            <a:r>
              <a:rPr sz="1850" spc="-5" dirty="0">
                <a:latin typeface="Cambria"/>
                <a:cs typeface="Cambria"/>
              </a:rPr>
              <a:t>,</a:t>
            </a:r>
            <a:r>
              <a:rPr sz="1850" spc="-65" dirty="0">
                <a:latin typeface="Cambria"/>
                <a:cs typeface="Cambria"/>
              </a:rPr>
              <a:t> </a:t>
            </a:r>
            <a:r>
              <a:rPr sz="1850" i="1" spc="-5" dirty="0">
                <a:latin typeface="Cambria"/>
                <a:cs typeface="Cambria"/>
              </a:rPr>
              <a:t>y</a:t>
            </a:r>
            <a:r>
              <a:rPr sz="1850" i="1" spc="-240" dirty="0">
                <a:latin typeface="Cambria"/>
                <a:cs typeface="Cambria"/>
              </a:rPr>
              <a:t> </a:t>
            </a:r>
            <a:r>
              <a:rPr sz="4800" spc="-682" baseline="-4340" dirty="0">
                <a:latin typeface="Symbol"/>
                <a:cs typeface="Symbol"/>
              </a:rPr>
              <a:t></a:t>
            </a:r>
            <a:endParaRPr sz="4800" baseline="-4340">
              <a:latin typeface="Symbol"/>
              <a:cs typeface="Symbol"/>
            </a:endParaRPr>
          </a:p>
        </p:txBody>
      </p:sp>
      <p:sp>
        <p:nvSpPr>
          <p:cNvPr id="10" name="object 10"/>
          <p:cNvSpPr txBox="1"/>
          <p:nvPr/>
        </p:nvSpPr>
        <p:spPr>
          <a:xfrm>
            <a:off x="2998589" y="5023856"/>
            <a:ext cx="110489" cy="306705"/>
          </a:xfrm>
          <a:prstGeom prst="rect">
            <a:avLst/>
          </a:prstGeom>
        </p:spPr>
        <p:txBody>
          <a:bodyPr vert="horz" wrap="square" lIns="0" tIns="12065" rIns="0" bIns="0" rtlCol="0">
            <a:spAutoFit/>
          </a:bodyPr>
          <a:lstStyle/>
          <a:p>
            <a:pPr marL="12700">
              <a:lnSpc>
                <a:spcPct val="100000"/>
              </a:lnSpc>
              <a:spcBef>
                <a:spcPts val="95"/>
              </a:spcBef>
            </a:pPr>
            <a:r>
              <a:rPr sz="2775" i="1" spc="-1072" baseline="-4504" dirty="0">
                <a:latin typeface="Cambria"/>
                <a:cs typeface="Cambria"/>
              </a:rPr>
              <a:t>y</a:t>
            </a:r>
            <a:r>
              <a:rPr sz="1850" dirty="0">
                <a:latin typeface="Cambria"/>
                <a:cs typeface="Cambria"/>
              </a:rPr>
              <a:t>ˆ</a:t>
            </a:r>
            <a:endParaRPr sz="1850">
              <a:latin typeface="Cambria"/>
              <a:cs typeface="Cambria"/>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1007436" y="442603"/>
            <a:ext cx="8670290" cy="152400"/>
          </a:xfrm>
          <a:prstGeom prst="rect">
            <a:avLst/>
          </a:prstGeom>
        </p:spPr>
        <p:txBody>
          <a:bodyPr vert="horz" wrap="square" lIns="0" tIns="0" rIns="0" bIns="0" rtlCol="0">
            <a:spAutoFit/>
          </a:bodyPr>
          <a:lstStyle/>
          <a:p>
            <a:pPr>
              <a:lnSpc>
                <a:spcPts val="1165"/>
              </a:lnSpc>
              <a:tabLst>
                <a:tab pos="8228965" algn="l"/>
              </a:tabLst>
            </a:pPr>
            <a:r>
              <a:rPr sz="1200" dirty="0">
                <a:latin typeface="Arial"/>
                <a:cs typeface="Arial"/>
              </a:rPr>
              <a:t>Deep Learning	Srihari</a:t>
            </a:r>
            <a:endParaRPr sz="1200">
              <a:latin typeface="Arial"/>
              <a:cs typeface="Arial"/>
            </a:endParaRPr>
          </a:p>
        </p:txBody>
      </p:sp>
      <p:sp>
        <p:nvSpPr>
          <p:cNvPr id="3" name="object 3"/>
          <p:cNvSpPr/>
          <p:nvPr/>
        </p:nvSpPr>
        <p:spPr>
          <a:xfrm>
            <a:off x="774238" y="387235"/>
            <a:ext cx="9144000" cy="876300"/>
          </a:xfrm>
          <a:custGeom>
            <a:avLst/>
            <a:gdLst/>
            <a:ahLst/>
            <a:cxnLst/>
            <a:rect l="l" t="t" r="r" b="b"/>
            <a:pathLst>
              <a:path w="9144000" h="876300">
                <a:moveTo>
                  <a:pt x="0" y="876300"/>
                </a:moveTo>
                <a:lnTo>
                  <a:pt x="9143998" y="876300"/>
                </a:lnTo>
                <a:lnTo>
                  <a:pt x="9143998" y="0"/>
                </a:lnTo>
                <a:lnTo>
                  <a:pt x="0" y="0"/>
                </a:lnTo>
                <a:lnTo>
                  <a:pt x="0" y="87630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26821" y="538365"/>
            <a:ext cx="8717280" cy="574040"/>
          </a:xfrm>
          <a:prstGeom prst="rect">
            <a:avLst/>
          </a:prstGeom>
        </p:spPr>
        <p:txBody>
          <a:bodyPr vert="horz" wrap="square" lIns="0" tIns="12700" rIns="0" bIns="0" rtlCol="0">
            <a:spAutoFit/>
          </a:bodyPr>
          <a:lstStyle/>
          <a:p>
            <a:pPr marL="12700">
              <a:lnSpc>
                <a:spcPct val="100000"/>
              </a:lnSpc>
              <a:spcBef>
                <a:spcPts val="100"/>
              </a:spcBef>
            </a:pPr>
            <a:r>
              <a:rPr sz="3600" spc="-5" dirty="0"/>
              <a:t>Forward </a:t>
            </a:r>
            <a:r>
              <a:rPr sz="3600" dirty="0"/>
              <a:t>Prop: deep nn &amp; cost</a:t>
            </a:r>
            <a:r>
              <a:rPr sz="3600" spc="-40" dirty="0"/>
              <a:t> </a:t>
            </a:r>
            <a:r>
              <a:rPr sz="3600" spc="-5" dirty="0"/>
              <a:t>computation</a:t>
            </a:r>
            <a:endParaRPr sz="3600"/>
          </a:p>
        </p:txBody>
      </p:sp>
      <p:sp>
        <p:nvSpPr>
          <p:cNvPr id="5" name="object 5"/>
          <p:cNvSpPr txBox="1"/>
          <p:nvPr/>
        </p:nvSpPr>
        <p:spPr>
          <a:xfrm>
            <a:off x="9176909" y="6656921"/>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37</a:t>
            </a:r>
            <a:endParaRPr sz="1400">
              <a:latin typeface="Arial"/>
              <a:cs typeface="Arial"/>
            </a:endParaRPr>
          </a:p>
        </p:txBody>
      </p:sp>
      <p:sp>
        <p:nvSpPr>
          <p:cNvPr id="6" name="object 6"/>
          <p:cNvSpPr/>
          <p:nvPr/>
        </p:nvSpPr>
        <p:spPr>
          <a:xfrm>
            <a:off x="774238" y="1263535"/>
            <a:ext cx="9144000" cy="5867400"/>
          </a:xfrm>
          <a:custGeom>
            <a:avLst/>
            <a:gdLst/>
            <a:ahLst/>
            <a:cxnLst/>
            <a:rect l="l" t="t" r="r" b="b"/>
            <a:pathLst>
              <a:path w="9144000" h="5867400">
                <a:moveTo>
                  <a:pt x="0" y="5867398"/>
                </a:moveTo>
                <a:lnTo>
                  <a:pt x="9143998" y="5867398"/>
                </a:lnTo>
                <a:lnTo>
                  <a:pt x="9143998" y="0"/>
                </a:lnTo>
                <a:lnTo>
                  <a:pt x="0" y="0"/>
                </a:lnTo>
                <a:lnTo>
                  <a:pt x="0" y="5867398"/>
                </a:lnTo>
                <a:close/>
              </a:path>
            </a:pathLst>
          </a:custGeom>
          <a:solidFill>
            <a:srgbClr val="FFFFFF"/>
          </a:solidFill>
        </p:spPr>
        <p:txBody>
          <a:bodyPr wrap="square" lIns="0" tIns="0" rIns="0" bIns="0" rtlCol="0"/>
          <a:lstStyle/>
          <a:p>
            <a:endParaRPr/>
          </a:p>
        </p:txBody>
      </p:sp>
      <p:sp>
        <p:nvSpPr>
          <p:cNvPr id="7" name="object 7"/>
          <p:cNvSpPr/>
          <p:nvPr/>
        </p:nvSpPr>
        <p:spPr>
          <a:xfrm>
            <a:off x="774238" y="1263536"/>
            <a:ext cx="9144000" cy="5867400"/>
          </a:xfrm>
          <a:custGeom>
            <a:avLst/>
            <a:gdLst/>
            <a:ahLst/>
            <a:cxnLst/>
            <a:rect l="l" t="t" r="r" b="b"/>
            <a:pathLst>
              <a:path w="9144000" h="5867400">
                <a:moveTo>
                  <a:pt x="0" y="0"/>
                </a:moveTo>
                <a:lnTo>
                  <a:pt x="9143997" y="0"/>
                </a:lnTo>
                <a:lnTo>
                  <a:pt x="9143997" y="5867398"/>
                </a:lnTo>
                <a:lnTo>
                  <a:pt x="0" y="5867398"/>
                </a:lnTo>
                <a:lnTo>
                  <a:pt x="0" y="0"/>
                </a:lnTo>
                <a:close/>
              </a:path>
            </a:pathLst>
          </a:custGeom>
          <a:ln w="25399">
            <a:solidFill>
              <a:srgbClr val="000000"/>
            </a:solidFill>
          </a:ln>
        </p:spPr>
        <p:txBody>
          <a:bodyPr wrap="square" lIns="0" tIns="0" rIns="0" bIns="0" rtlCol="0"/>
          <a:lstStyle/>
          <a:p>
            <a:endParaRPr/>
          </a:p>
        </p:txBody>
      </p:sp>
      <p:sp>
        <p:nvSpPr>
          <p:cNvPr id="8" name="object 8"/>
          <p:cNvSpPr txBox="1"/>
          <p:nvPr/>
        </p:nvSpPr>
        <p:spPr>
          <a:xfrm>
            <a:off x="4182705" y="1324494"/>
            <a:ext cx="705485" cy="366395"/>
          </a:xfrm>
          <a:prstGeom prst="rect">
            <a:avLst/>
          </a:prstGeom>
        </p:spPr>
        <p:txBody>
          <a:bodyPr vert="horz" wrap="square" lIns="0" tIns="0" rIns="0" bIns="0" rtlCol="0">
            <a:spAutoFit/>
          </a:bodyPr>
          <a:lstStyle/>
          <a:p>
            <a:pPr>
              <a:lnSpc>
                <a:spcPts val="2760"/>
              </a:lnSpc>
            </a:pPr>
            <a:r>
              <a:rPr sz="2400" i="1" spc="165" dirty="0">
                <a:latin typeface="Cambria"/>
                <a:cs typeface="Cambria"/>
              </a:rPr>
              <a:t>L(</a:t>
            </a:r>
            <a:r>
              <a:rPr sz="2400" i="1" spc="125" dirty="0">
                <a:latin typeface="Cambria"/>
                <a:cs typeface="Cambria"/>
              </a:rPr>
              <a:t>y,y</a:t>
            </a:r>
            <a:endParaRPr sz="2400">
              <a:latin typeface="Cambria"/>
              <a:cs typeface="Cambria"/>
            </a:endParaRPr>
          </a:p>
        </p:txBody>
      </p:sp>
      <p:sp>
        <p:nvSpPr>
          <p:cNvPr id="9" name="object 9"/>
          <p:cNvSpPr txBox="1"/>
          <p:nvPr/>
        </p:nvSpPr>
        <p:spPr>
          <a:xfrm>
            <a:off x="8082705" y="1296554"/>
            <a:ext cx="146431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mbria"/>
                <a:cs typeface="Cambria"/>
              </a:rPr>
              <a:t>and </a:t>
            </a:r>
            <a:r>
              <a:rPr sz="2400" spc="-45" dirty="0">
                <a:latin typeface="Cambria"/>
                <a:cs typeface="Cambria"/>
              </a:rPr>
              <a:t>on</a:t>
            </a:r>
            <a:r>
              <a:rPr sz="2400" spc="-75" dirty="0">
                <a:latin typeface="Cambria"/>
                <a:cs typeface="Cambria"/>
              </a:rPr>
              <a:t> </a:t>
            </a:r>
            <a:r>
              <a:rPr sz="2400" spc="5" dirty="0">
                <a:latin typeface="Cambria"/>
                <a:cs typeface="Cambria"/>
              </a:rPr>
              <a:t>the</a:t>
            </a:r>
            <a:endParaRPr sz="2400">
              <a:latin typeface="Cambria"/>
              <a:cs typeface="Cambria"/>
            </a:endParaRPr>
          </a:p>
        </p:txBody>
      </p:sp>
      <p:sp>
        <p:nvSpPr>
          <p:cNvPr id="10" name="object 10"/>
          <p:cNvSpPr txBox="1"/>
          <p:nvPr/>
        </p:nvSpPr>
        <p:spPr>
          <a:xfrm>
            <a:off x="814878" y="1652154"/>
            <a:ext cx="8999220" cy="1938020"/>
          </a:xfrm>
          <a:prstGeom prst="rect">
            <a:avLst/>
          </a:prstGeom>
        </p:spPr>
        <p:txBody>
          <a:bodyPr vert="horz" wrap="square" lIns="0" tIns="10160" rIns="0" bIns="0" rtlCol="0">
            <a:spAutoFit/>
          </a:bodyPr>
          <a:lstStyle/>
          <a:p>
            <a:pPr marL="393700" marR="17780">
              <a:lnSpc>
                <a:spcPct val="100699"/>
              </a:lnSpc>
              <a:spcBef>
                <a:spcPts val="80"/>
              </a:spcBef>
              <a:tabLst>
                <a:tab pos="7848600" algn="l"/>
              </a:tabLst>
            </a:pPr>
            <a:r>
              <a:rPr sz="2400" spc="20" dirty="0">
                <a:latin typeface="Cambria"/>
                <a:cs typeface="Cambria"/>
              </a:rPr>
              <a:t>target </a:t>
            </a:r>
            <a:r>
              <a:rPr sz="2400" b="1" i="1" spc="135" dirty="0">
                <a:latin typeface="Palatino Linotype"/>
                <a:cs typeface="Palatino Linotype"/>
              </a:rPr>
              <a:t>y</a:t>
            </a:r>
            <a:r>
              <a:rPr sz="2400" i="1" spc="135" dirty="0">
                <a:latin typeface="Cambria"/>
                <a:cs typeface="Cambria"/>
              </a:rPr>
              <a:t>. </a:t>
            </a:r>
            <a:r>
              <a:rPr sz="2400" spc="15" dirty="0">
                <a:latin typeface="Cambria"/>
                <a:cs typeface="Cambria"/>
              </a:rPr>
              <a:t>To </a:t>
            </a:r>
            <a:r>
              <a:rPr sz="2400" spc="10" dirty="0">
                <a:latin typeface="Cambria"/>
                <a:cs typeface="Cambria"/>
              </a:rPr>
              <a:t>obtain </a:t>
            </a:r>
            <a:r>
              <a:rPr sz="2400" spc="40" dirty="0">
                <a:latin typeface="Cambria"/>
                <a:cs typeface="Cambria"/>
              </a:rPr>
              <a:t>total </a:t>
            </a:r>
            <a:r>
              <a:rPr sz="2400" spc="-10" dirty="0">
                <a:latin typeface="Cambria"/>
                <a:cs typeface="Cambria"/>
              </a:rPr>
              <a:t>cost  </a:t>
            </a:r>
            <a:r>
              <a:rPr sz="2400" i="1" spc="540" dirty="0">
                <a:latin typeface="Cambria"/>
                <a:cs typeface="Cambria"/>
              </a:rPr>
              <a:t>J </a:t>
            </a:r>
            <a:r>
              <a:rPr sz="2400" spc="5" dirty="0">
                <a:latin typeface="Cambria"/>
                <a:cs typeface="Cambria"/>
              </a:rPr>
              <a:t>the </a:t>
            </a:r>
            <a:r>
              <a:rPr sz="2400" spc="-60" dirty="0">
                <a:latin typeface="Cambria"/>
                <a:cs typeface="Cambria"/>
              </a:rPr>
              <a:t>loss  </a:t>
            </a:r>
            <a:r>
              <a:rPr sz="2400" spc="5" dirty="0">
                <a:latin typeface="Cambria"/>
                <a:cs typeface="Cambria"/>
              </a:rPr>
              <a:t>may  </a:t>
            </a:r>
            <a:r>
              <a:rPr sz="2400" spc="10" dirty="0">
                <a:latin typeface="Cambria"/>
                <a:cs typeface="Cambria"/>
              </a:rPr>
              <a:t> </a:t>
            </a:r>
            <a:r>
              <a:rPr sz="2400" spc="-15" dirty="0">
                <a:latin typeface="Cambria"/>
                <a:cs typeface="Cambria"/>
              </a:rPr>
              <a:t>be</a:t>
            </a:r>
            <a:r>
              <a:rPr sz="2400" spc="275" dirty="0">
                <a:latin typeface="Cambria"/>
                <a:cs typeface="Cambria"/>
              </a:rPr>
              <a:t> </a:t>
            </a:r>
            <a:r>
              <a:rPr sz="2400" spc="-15" dirty="0">
                <a:latin typeface="Cambria"/>
                <a:cs typeface="Cambria"/>
              </a:rPr>
              <a:t>added	</a:t>
            </a:r>
            <a:r>
              <a:rPr sz="2400" spc="20" dirty="0">
                <a:latin typeface="Cambria"/>
                <a:cs typeface="Cambria"/>
              </a:rPr>
              <a:t>to </a:t>
            </a:r>
            <a:r>
              <a:rPr sz="2400" spc="25" dirty="0">
                <a:latin typeface="Cambria"/>
                <a:cs typeface="Cambria"/>
              </a:rPr>
              <a:t>a  </a:t>
            </a:r>
            <a:r>
              <a:rPr sz="2400" spc="-30" dirty="0">
                <a:latin typeface="Cambria"/>
                <a:cs typeface="Cambria"/>
              </a:rPr>
              <a:t>regularizer </a:t>
            </a:r>
            <a:r>
              <a:rPr sz="2400" spc="40" dirty="0">
                <a:latin typeface="Calibri"/>
                <a:cs typeface="Calibri"/>
              </a:rPr>
              <a:t>Ω</a:t>
            </a:r>
            <a:r>
              <a:rPr sz="2400" spc="40" dirty="0">
                <a:latin typeface="Cambria"/>
                <a:cs typeface="Cambria"/>
              </a:rPr>
              <a:t>(</a:t>
            </a:r>
            <a:r>
              <a:rPr sz="2400" spc="40" dirty="0">
                <a:latin typeface="MS PGothic"/>
                <a:cs typeface="MS PGothic"/>
              </a:rPr>
              <a:t>θ</a:t>
            </a:r>
            <a:r>
              <a:rPr sz="2400" spc="40" dirty="0">
                <a:latin typeface="Cambria"/>
                <a:cs typeface="Cambria"/>
              </a:rPr>
              <a:t>) </a:t>
            </a:r>
            <a:r>
              <a:rPr sz="2400" spc="-80" dirty="0">
                <a:latin typeface="Cambria"/>
                <a:cs typeface="Cambria"/>
              </a:rPr>
              <a:t>where </a:t>
            </a:r>
            <a:r>
              <a:rPr sz="2400" dirty="0">
                <a:latin typeface="MS PGothic"/>
                <a:cs typeface="MS PGothic"/>
              </a:rPr>
              <a:t>θ </a:t>
            </a:r>
            <a:r>
              <a:rPr sz="2400" spc="-15" dirty="0">
                <a:latin typeface="Cambria"/>
                <a:cs typeface="Cambria"/>
              </a:rPr>
              <a:t>contains </a:t>
            </a:r>
            <a:r>
              <a:rPr sz="2400" spc="15" dirty="0">
                <a:latin typeface="Cambria"/>
                <a:cs typeface="Cambria"/>
              </a:rPr>
              <a:t>all </a:t>
            </a:r>
            <a:r>
              <a:rPr sz="2400" spc="5" dirty="0">
                <a:latin typeface="Cambria"/>
                <a:cs typeface="Cambria"/>
              </a:rPr>
              <a:t>the </a:t>
            </a:r>
            <a:r>
              <a:rPr sz="2400" spc="-25" dirty="0">
                <a:latin typeface="Cambria"/>
                <a:cs typeface="Cambria"/>
              </a:rPr>
              <a:t>parameters </a:t>
            </a:r>
            <a:r>
              <a:rPr sz="2400" spc="-40" dirty="0">
                <a:latin typeface="Cambria"/>
                <a:cs typeface="Cambria"/>
              </a:rPr>
              <a:t>(weights  </a:t>
            </a:r>
            <a:r>
              <a:rPr sz="2400" spc="5" dirty="0">
                <a:latin typeface="Cambria"/>
                <a:cs typeface="Cambria"/>
              </a:rPr>
              <a:t>and </a:t>
            </a:r>
            <a:r>
              <a:rPr sz="2400" spc="15" dirty="0">
                <a:latin typeface="Cambria"/>
                <a:cs typeface="Cambria"/>
              </a:rPr>
              <a:t>biases)</a:t>
            </a:r>
            <a:r>
              <a:rPr sz="2400" i="1" spc="15" dirty="0">
                <a:latin typeface="Cambria"/>
                <a:cs typeface="Cambria"/>
              </a:rPr>
              <a:t>.Algorithm </a:t>
            </a:r>
            <a:r>
              <a:rPr sz="2400" i="1" spc="-45" dirty="0">
                <a:latin typeface="Cambria"/>
                <a:cs typeface="Cambria"/>
              </a:rPr>
              <a:t>4 </a:t>
            </a:r>
            <a:r>
              <a:rPr sz="2400" spc="-20" dirty="0">
                <a:latin typeface="Cambria"/>
                <a:cs typeface="Cambria"/>
              </a:rPr>
              <a:t>computes gradients </a:t>
            </a:r>
            <a:r>
              <a:rPr sz="2400" spc="-35" dirty="0">
                <a:latin typeface="Cambria"/>
                <a:cs typeface="Cambria"/>
              </a:rPr>
              <a:t>of </a:t>
            </a:r>
            <a:r>
              <a:rPr sz="2400" i="1" spc="540" dirty="0">
                <a:latin typeface="Cambria"/>
                <a:cs typeface="Cambria"/>
              </a:rPr>
              <a:t>J </a:t>
            </a:r>
            <a:r>
              <a:rPr sz="2400" spc="-20" dirty="0">
                <a:latin typeface="Cambria"/>
                <a:cs typeface="Cambria"/>
              </a:rPr>
              <a:t>wrt </a:t>
            </a:r>
            <a:r>
              <a:rPr sz="2400" spc="-25" dirty="0">
                <a:latin typeface="Cambria"/>
                <a:cs typeface="Cambria"/>
              </a:rPr>
              <a:t>parameters  </a:t>
            </a:r>
            <a:r>
              <a:rPr sz="2400" i="1" spc="245" dirty="0">
                <a:latin typeface="Cambria"/>
                <a:cs typeface="Cambria"/>
              </a:rPr>
              <a:t>W </a:t>
            </a:r>
            <a:r>
              <a:rPr sz="2400" spc="5" dirty="0">
                <a:latin typeface="Cambria"/>
                <a:cs typeface="Cambria"/>
              </a:rPr>
              <a:t>and </a:t>
            </a:r>
            <a:r>
              <a:rPr sz="2400" b="1" i="1" spc="120" dirty="0">
                <a:latin typeface="Palatino Linotype"/>
                <a:cs typeface="Palatino Linotype"/>
              </a:rPr>
              <a:t>b</a:t>
            </a:r>
            <a:r>
              <a:rPr sz="2400" i="1" spc="120" dirty="0">
                <a:latin typeface="Cambria"/>
                <a:cs typeface="Cambria"/>
              </a:rPr>
              <a:t>. </a:t>
            </a:r>
            <a:r>
              <a:rPr sz="2400" spc="55" dirty="0">
                <a:latin typeface="Cambria"/>
                <a:cs typeface="Cambria"/>
              </a:rPr>
              <a:t>This </a:t>
            </a:r>
            <a:r>
              <a:rPr sz="2400" spc="-10" dirty="0">
                <a:latin typeface="Cambria"/>
                <a:cs typeface="Cambria"/>
              </a:rPr>
              <a:t>demonstration </a:t>
            </a:r>
            <a:r>
              <a:rPr sz="2400" spc="-70" dirty="0">
                <a:latin typeface="Cambria"/>
                <a:cs typeface="Cambria"/>
              </a:rPr>
              <a:t>uses </a:t>
            </a:r>
            <a:r>
              <a:rPr sz="2400" spc="-5" dirty="0">
                <a:latin typeface="Cambria"/>
                <a:cs typeface="Cambria"/>
              </a:rPr>
              <a:t>only </a:t>
            </a:r>
            <a:r>
              <a:rPr sz="2400" spc="-30" dirty="0">
                <a:latin typeface="Cambria"/>
                <a:cs typeface="Cambria"/>
              </a:rPr>
              <a:t>single </a:t>
            </a:r>
            <a:r>
              <a:rPr sz="2400" spc="20" dirty="0">
                <a:latin typeface="Cambria"/>
                <a:cs typeface="Cambria"/>
              </a:rPr>
              <a:t>input </a:t>
            </a:r>
            <a:r>
              <a:rPr sz="2400" spc="-10" dirty="0">
                <a:latin typeface="Cambria"/>
                <a:cs typeface="Cambria"/>
              </a:rPr>
              <a:t>example</a:t>
            </a:r>
            <a:r>
              <a:rPr sz="2400" spc="345" dirty="0">
                <a:latin typeface="Cambria"/>
                <a:cs typeface="Cambria"/>
              </a:rPr>
              <a:t> </a:t>
            </a:r>
            <a:r>
              <a:rPr sz="2400" b="1" i="1" spc="200" dirty="0">
                <a:latin typeface="Palatino Linotype"/>
                <a:cs typeface="Palatino Linotype"/>
              </a:rPr>
              <a:t>x</a:t>
            </a:r>
            <a:r>
              <a:rPr sz="2400" i="1" spc="200" dirty="0">
                <a:latin typeface="Cambria"/>
                <a:cs typeface="Cambria"/>
              </a:rPr>
              <a:t>.</a:t>
            </a:r>
            <a:endParaRPr sz="2400">
              <a:latin typeface="Cambria"/>
              <a:cs typeface="Cambria"/>
            </a:endParaRPr>
          </a:p>
          <a:p>
            <a:pPr marL="393700" indent="-342900">
              <a:lnSpc>
                <a:spcPct val="100000"/>
              </a:lnSpc>
              <a:spcBef>
                <a:spcPts val="595"/>
              </a:spcBef>
              <a:buFont typeface="Times New Roman"/>
              <a:buChar char="•"/>
              <a:tabLst>
                <a:tab pos="393065" algn="l"/>
                <a:tab pos="393700" algn="l"/>
                <a:tab pos="3724275" algn="l"/>
              </a:tabLst>
            </a:pPr>
            <a:r>
              <a:rPr sz="2400" b="1" spc="-10" dirty="0">
                <a:latin typeface="Times New Roman"/>
                <a:cs typeface="Times New Roman"/>
              </a:rPr>
              <a:t>Require</a:t>
            </a:r>
            <a:r>
              <a:rPr sz="2400" spc="-10" dirty="0">
                <a:latin typeface="Times New Roman"/>
                <a:cs typeface="Times New Roman"/>
              </a:rPr>
              <a:t>: </a:t>
            </a:r>
            <a:r>
              <a:rPr sz="2400" spc="60" dirty="0">
                <a:latin typeface="Cambria"/>
                <a:cs typeface="Cambria"/>
              </a:rPr>
              <a:t>Net</a:t>
            </a:r>
            <a:r>
              <a:rPr sz="2400" spc="295" dirty="0">
                <a:latin typeface="Cambria"/>
                <a:cs typeface="Cambria"/>
              </a:rPr>
              <a:t> </a:t>
            </a:r>
            <a:r>
              <a:rPr sz="2400" dirty="0">
                <a:latin typeface="Cambria"/>
                <a:cs typeface="Cambria"/>
              </a:rPr>
              <a:t>depth</a:t>
            </a:r>
            <a:r>
              <a:rPr sz="2400" spc="285" dirty="0">
                <a:latin typeface="Cambria"/>
                <a:cs typeface="Cambria"/>
              </a:rPr>
              <a:t> </a:t>
            </a:r>
            <a:r>
              <a:rPr sz="2400" i="1" spc="40" dirty="0">
                <a:latin typeface="Cambria"/>
                <a:cs typeface="Cambria"/>
              </a:rPr>
              <a:t>l;	</a:t>
            </a:r>
            <a:r>
              <a:rPr sz="2400" dirty="0">
                <a:latin typeface="Cambria"/>
                <a:cs typeface="Cambria"/>
              </a:rPr>
              <a:t>Weight </a:t>
            </a:r>
            <a:r>
              <a:rPr sz="2400" spc="-15" dirty="0">
                <a:latin typeface="Cambria"/>
                <a:cs typeface="Cambria"/>
              </a:rPr>
              <a:t>matrices </a:t>
            </a:r>
            <a:r>
              <a:rPr sz="2400" i="1" spc="114" dirty="0">
                <a:latin typeface="Cambria"/>
                <a:cs typeface="Cambria"/>
              </a:rPr>
              <a:t>W</a:t>
            </a:r>
            <a:r>
              <a:rPr sz="2400" i="1" spc="172" baseline="24305" dirty="0">
                <a:latin typeface="Cambria"/>
                <a:cs typeface="Cambria"/>
              </a:rPr>
              <a:t>(i)</a:t>
            </a:r>
            <a:r>
              <a:rPr sz="2400" spc="114" dirty="0">
                <a:latin typeface="Cambria"/>
                <a:cs typeface="Cambria"/>
              </a:rPr>
              <a:t>, </a:t>
            </a:r>
            <a:r>
              <a:rPr sz="2400" i="1" spc="85" dirty="0">
                <a:latin typeface="Cambria"/>
                <a:cs typeface="Cambria"/>
              </a:rPr>
              <a:t>i</a:t>
            </a:r>
            <a:r>
              <a:rPr sz="2400" i="1" spc="-60" dirty="0">
                <a:latin typeface="Cambria"/>
                <a:cs typeface="Cambria"/>
              </a:rPr>
              <a:t> </a:t>
            </a:r>
            <a:r>
              <a:rPr sz="2400" spc="150" dirty="0">
                <a:latin typeface="MS PGothic"/>
                <a:cs typeface="MS PGothic"/>
              </a:rPr>
              <a:t>ε</a:t>
            </a:r>
            <a:r>
              <a:rPr sz="2400" spc="150" dirty="0">
                <a:latin typeface="Cambria"/>
                <a:cs typeface="Cambria"/>
              </a:rPr>
              <a:t>{</a:t>
            </a:r>
            <a:r>
              <a:rPr sz="2400" i="1" spc="150" dirty="0">
                <a:latin typeface="Cambria"/>
                <a:cs typeface="Cambria"/>
              </a:rPr>
              <a:t>1,..,l</a:t>
            </a:r>
            <a:r>
              <a:rPr sz="2400" spc="150" dirty="0">
                <a:latin typeface="Cambria"/>
                <a:cs typeface="Cambria"/>
              </a:rPr>
              <a:t>};</a:t>
            </a:r>
            <a:endParaRPr sz="2400">
              <a:latin typeface="Cambria"/>
              <a:cs typeface="Cambria"/>
            </a:endParaRPr>
          </a:p>
        </p:txBody>
      </p:sp>
      <p:sp>
        <p:nvSpPr>
          <p:cNvPr id="11" name="object 11"/>
          <p:cNvSpPr txBox="1"/>
          <p:nvPr/>
        </p:nvSpPr>
        <p:spPr>
          <a:xfrm>
            <a:off x="7384748" y="3557154"/>
            <a:ext cx="209359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Cambria"/>
                <a:cs typeface="Cambria"/>
              </a:rPr>
              <a:t>target </a:t>
            </a:r>
            <a:r>
              <a:rPr sz="2400" spc="25" dirty="0">
                <a:latin typeface="Cambria"/>
                <a:cs typeface="Cambria"/>
              </a:rPr>
              <a:t>output</a:t>
            </a:r>
            <a:r>
              <a:rPr sz="2400" spc="-90" dirty="0">
                <a:latin typeface="Cambria"/>
                <a:cs typeface="Cambria"/>
              </a:rPr>
              <a:t> </a:t>
            </a:r>
            <a:r>
              <a:rPr sz="2400" b="1" i="1" spc="10" dirty="0">
                <a:latin typeface="Palatino Linotype"/>
                <a:cs typeface="Palatino Linotype"/>
              </a:rPr>
              <a:t>y</a:t>
            </a:r>
            <a:endParaRPr sz="2400">
              <a:latin typeface="Palatino Linotype"/>
              <a:cs typeface="Palatino Linotype"/>
            </a:endParaRPr>
          </a:p>
        </p:txBody>
      </p:sp>
      <p:sp>
        <p:nvSpPr>
          <p:cNvPr id="12" name="object 12"/>
          <p:cNvSpPr txBox="1"/>
          <p:nvPr/>
        </p:nvSpPr>
        <p:spPr>
          <a:xfrm>
            <a:off x="1170478" y="3481462"/>
            <a:ext cx="5760720" cy="2661285"/>
          </a:xfrm>
          <a:prstGeom prst="rect">
            <a:avLst/>
          </a:prstGeom>
        </p:spPr>
        <p:txBody>
          <a:bodyPr vert="horz" wrap="square" lIns="0" tIns="12700" rIns="0" bIns="0" rtlCol="0">
            <a:spAutoFit/>
          </a:bodyPr>
          <a:lstStyle/>
          <a:p>
            <a:pPr marL="608965" marR="30480" indent="-571500">
              <a:lnSpc>
                <a:spcPct val="120700"/>
              </a:lnSpc>
              <a:spcBef>
                <a:spcPts val="100"/>
              </a:spcBef>
              <a:tabLst>
                <a:tab pos="4630420" algn="l"/>
              </a:tabLst>
            </a:pPr>
            <a:r>
              <a:rPr sz="2400" spc="-10" dirty="0">
                <a:latin typeface="Cambria"/>
                <a:cs typeface="Cambria"/>
              </a:rPr>
              <a:t>bias  </a:t>
            </a:r>
            <a:r>
              <a:rPr sz="2400" spc="-25" dirty="0">
                <a:latin typeface="Cambria"/>
                <a:cs typeface="Cambria"/>
              </a:rPr>
              <a:t>parameters  </a:t>
            </a:r>
            <a:r>
              <a:rPr sz="2400" b="1" i="1" spc="80" dirty="0">
                <a:latin typeface="Palatino Linotype"/>
                <a:cs typeface="Palatino Linotype"/>
              </a:rPr>
              <a:t>b</a:t>
            </a:r>
            <a:r>
              <a:rPr sz="2400" i="1" spc="120" baseline="24305" dirty="0">
                <a:latin typeface="Cambria"/>
                <a:cs typeface="Cambria"/>
              </a:rPr>
              <a:t>(i)</a:t>
            </a:r>
            <a:r>
              <a:rPr sz="2400" i="1" spc="80" dirty="0">
                <a:latin typeface="Cambria"/>
                <a:cs typeface="Cambria"/>
              </a:rPr>
              <a:t>,</a:t>
            </a:r>
            <a:r>
              <a:rPr sz="2400" i="1" spc="25" dirty="0">
                <a:latin typeface="Cambria"/>
                <a:cs typeface="Cambria"/>
              </a:rPr>
              <a:t> </a:t>
            </a:r>
            <a:r>
              <a:rPr sz="2400" i="1" spc="85" dirty="0">
                <a:latin typeface="Cambria"/>
                <a:cs typeface="Cambria"/>
              </a:rPr>
              <a:t>i</a:t>
            </a:r>
            <a:r>
              <a:rPr sz="2400" i="1" spc="335" dirty="0">
                <a:latin typeface="Cambria"/>
                <a:cs typeface="Cambria"/>
              </a:rPr>
              <a:t> </a:t>
            </a:r>
            <a:r>
              <a:rPr sz="2400" spc="150" dirty="0">
                <a:latin typeface="MS PGothic"/>
                <a:cs typeface="MS PGothic"/>
              </a:rPr>
              <a:t>ε</a:t>
            </a:r>
            <a:r>
              <a:rPr sz="2400" spc="150" dirty="0">
                <a:latin typeface="Cambria"/>
                <a:cs typeface="Cambria"/>
              </a:rPr>
              <a:t>{</a:t>
            </a:r>
            <a:r>
              <a:rPr sz="2400" i="1" spc="150" dirty="0">
                <a:latin typeface="Cambria"/>
                <a:cs typeface="Cambria"/>
              </a:rPr>
              <a:t>1,..,l</a:t>
            </a:r>
            <a:r>
              <a:rPr sz="2400" spc="150" dirty="0">
                <a:latin typeface="Cambria"/>
                <a:cs typeface="Cambria"/>
              </a:rPr>
              <a:t>};	</a:t>
            </a:r>
            <a:r>
              <a:rPr sz="2400" spc="20" dirty="0">
                <a:latin typeface="Cambria"/>
                <a:cs typeface="Cambria"/>
              </a:rPr>
              <a:t>input </a:t>
            </a:r>
            <a:r>
              <a:rPr sz="2400" b="1" i="1" spc="195" dirty="0">
                <a:latin typeface="Palatino Linotype"/>
                <a:cs typeface="Palatino Linotype"/>
              </a:rPr>
              <a:t>x;  </a:t>
            </a:r>
            <a:r>
              <a:rPr sz="2400" b="1" i="1" spc="235" dirty="0">
                <a:latin typeface="Palatino Linotype"/>
                <a:cs typeface="Palatino Linotype"/>
              </a:rPr>
              <a:t>1. </a:t>
            </a:r>
            <a:r>
              <a:rPr sz="2400" b="1" i="1" spc="5" dirty="0">
                <a:latin typeface="Palatino Linotype"/>
                <a:cs typeface="Palatino Linotype"/>
              </a:rPr>
              <a:t>h</a:t>
            </a:r>
            <a:r>
              <a:rPr sz="2400" spc="7" baseline="24305" dirty="0">
                <a:latin typeface="Cambria"/>
                <a:cs typeface="Cambria"/>
              </a:rPr>
              <a:t>(0) </a:t>
            </a:r>
            <a:r>
              <a:rPr sz="2400" b="1" spc="665" dirty="0">
                <a:latin typeface="Palatino Linotype"/>
                <a:cs typeface="Palatino Linotype"/>
              </a:rPr>
              <a:t>=</a:t>
            </a:r>
            <a:r>
              <a:rPr sz="2400" b="1" spc="-105" dirty="0">
                <a:latin typeface="Palatino Linotype"/>
                <a:cs typeface="Palatino Linotype"/>
              </a:rPr>
              <a:t> </a:t>
            </a:r>
            <a:r>
              <a:rPr sz="2400" b="1" i="1" spc="140" dirty="0">
                <a:latin typeface="Palatino Linotype"/>
                <a:cs typeface="Palatino Linotype"/>
              </a:rPr>
              <a:t>x</a:t>
            </a:r>
            <a:endParaRPr sz="2400">
              <a:latin typeface="Palatino Linotype"/>
              <a:cs typeface="Palatino Linotype"/>
            </a:endParaRPr>
          </a:p>
          <a:p>
            <a:pPr marL="1024255" indent="-415925">
              <a:lnSpc>
                <a:spcPts val="2830"/>
              </a:lnSpc>
              <a:spcBef>
                <a:spcPts val="520"/>
              </a:spcBef>
              <a:buAutoNum type="arabicPeriod" startAt="2"/>
              <a:tabLst>
                <a:tab pos="1024255" algn="l"/>
                <a:tab pos="1024890" algn="l"/>
                <a:tab pos="2335530" algn="l"/>
              </a:tabLst>
            </a:pPr>
            <a:r>
              <a:rPr sz="2400" b="1" spc="-85" dirty="0">
                <a:latin typeface="Palatino Linotype"/>
                <a:cs typeface="Palatino Linotype"/>
              </a:rPr>
              <a:t>for</a:t>
            </a:r>
            <a:r>
              <a:rPr sz="2400" b="1" spc="204" dirty="0">
                <a:latin typeface="Palatino Linotype"/>
                <a:cs typeface="Palatino Linotype"/>
              </a:rPr>
              <a:t> </a:t>
            </a:r>
            <a:r>
              <a:rPr sz="2400" i="1" spc="-90" dirty="0">
                <a:latin typeface="Cambria"/>
                <a:cs typeface="Cambria"/>
              </a:rPr>
              <a:t>k</a:t>
            </a:r>
            <a:r>
              <a:rPr sz="2400" i="1" spc="275" dirty="0">
                <a:latin typeface="Cambria"/>
                <a:cs typeface="Cambria"/>
              </a:rPr>
              <a:t> </a:t>
            </a:r>
            <a:r>
              <a:rPr sz="2400" i="1" spc="260" dirty="0">
                <a:latin typeface="Cambria"/>
                <a:cs typeface="Cambria"/>
              </a:rPr>
              <a:t>=1	</a:t>
            </a:r>
            <a:r>
              <a:rPr sz="2400" spc="20" dirty="0">
                <a:latin typeface="Cambria"/>
                <a:cs typeface="Cambria"/>
              </a:rPr>
              <a:t>to </a:t>
            </a:r>
            <a:r>
              <a:rPr sz="2400" i="1" spc="-30" dirty="0">
                <a:latin typeface="Cambria"/>
                <a:cs typeface="Cambria"/>
              </a:rPr>
              <a:t>l</a:t>
            </a:r>
            <a:r>
              <a:rPr sz="2400" i="1" spc="-35" dirty="0">
                <a:latin typeface="Cambria"/>
                <a:cs typeface="Cambria"/>
              </a:rPr>
              <a:t> </a:t>
            </a:r>
            <a:r>
              <a:rPr sz="2400" b="1" spc="-135" dirty="0">
                <a:latin typeface="Palatino Linotype"/>
                <a:cs typeface="Palatino Linotype"/>
              </a:rPr>
              <a:t>do</a:t>
            </a:r>
            <a:endParaRPr sz="2400">
              <a:latin typeface="Palatino Linotype"/>
              <a:cs typeface="Palatino Linotype"/>
            </a:endParaRPr>
          </a:p>
          <a:p>
            <a:pPr marL="1523365">
              <a:lnSpc>
                <a:spcPts val="2830"/>
              </a:lnSpc>
            </a:pPr>
            <a:r>
              <a:rPr sz="3600" b="1" i="1" spc="52" baseline="-16203" dirty="0">
                <a:latin typeface="Palatino Linotype"/>
                <a:cs typeface="Palatino Linotype"/>
              </a:rPr>
              <a:t>a</a:t>
            </a:r>
            <a:r>
              <a:rPr sz="1600" i="1" spc="35" dirty="0">
                <a:latin typeface="Cambria"/>
                <a:cs typeface="Cambria"/>
              </a:rPr>
              <a:t>(k) </a:t>
            </a:r>
            <a:r>
              <a:rPr sz="3600" i="1" spc="855" baseline="-16203" dirty="0">
                <a:latin typeface="Cambria"/>
                <a:cs typeface="Cambria"/>
              </a:rPr>
              <a:t>=</a:t>
            </a:r>
            <a:r>
              <a:rPr sz="3600" i="1" spc="22" baseline="-16203" dirty="0">
                <a:latin typeface="Cambria"/>
                <a:cs typeface="Cambria"/>
              </a:rPr>
              <a:t> </a:t>
            </a:r>
            <a:r>
              <a:rPr sz="3600" b="1" i="1" spc="104" baseline="-16203" dirty="0">
                <a:latin typeface="Palatino Linotype"/>
                <a:cs typeface="Palatino Linotype"/>
              </a:rPr>
              <a:t>b</a:t>
            </a:r>
            <a:r>
              <a:rPr sz="1600" i="1" spc="70" dirty="0">
                <a:latin typeface="Cambria"/>
                <a:cs typeface="Cambria"/>
              </a:rPr>
              <a:t>(k)</a:t>
            </a:r>
            <a:r>
              <a:rPr sz="3600" i="1" spc="104" baseline="-16203" dirty="0">
                <a:latin typeface="Cambria"/>
                <a:cs typeface="Cambria"/>
              </a:rPr>
              <a:t>+W</a:t>
            </a:r>
            <a:r>
              <a:rPr sz="1600" i="1" spc="70" dirty="0">
                <a:latin typeface="Cambria"/>
                <a:cs typeface="Cambria"/>
              </a:rPr>
              <a:t>(k)</a:t>
            </a:r>
            <a:r>
              <a:rPr sz="3600" b="1" i="1" spc="104" baseline="-16203" dirty="0">
                <a:latin typeface="Palatino Linotype"/>
                <a:cs typeface="Palatino Linotype"/>
              </a:rPr>
              <a:t>h</a:t>
            </a:r>
            <a:r>
              <a:rPr sz="1600" i="1" spc="70" dirty="0">
                <a:latin typeface="Cambria"/>
                <a:cs typeface="Cambria"/>
              </a:rPr>
              <a:t>(k-1)</a:t>
            </a:r>
            <a:endParaRPr sz="1600">
              <a:latin typeface="Cambria"/>
              <a:cs typeface="Cambria"/>
            </a:endParaRPr>
          </a:p>
          <a:p>
            <a:pPr marL="1523365">
              <a:lnSpc>
                <a:spcPct val="100000"/>
              </a:lnSpc>
              <a:spcBef>
                <a:spcPts val="620"/>
              </a:spcBef>
            </a:pPr>
            <a:r>
              <a:rPr sz="3600" b="1" i="1" spc="127" baseline="-16203" dirty="0">
                <a:latin typeface="Palatino Linotype"/>
                <a:cs typeface="Palatino Linotype"/>
              </a:rPr>
              <a:t>h</a:t>
            </a:r>
            <a:r>
              <a:rPr sz="1600" i="1" spc="85" dirty="0">
                <a:latin typeface="Cambria"/>
                <a:cs typeface="Cambria"/>
              </a:rPr>
              <a:t>(k)</a:t>
            </a:r>
            <a:r>
              <a:rPr sz="3600" i="1" spc="127" baseline="-16203" dirty="0">
                <a:latin typeface="Cambria"/>
                <a:cs typeface="Cambria"/>
              </a:rPr>
              <a:t>=f(</a:t>
            </a:r>
            <a:r>
              <a:rPr sz="3600" b="1" i="1" spc="127" baseline="-16203" dirty="0">
                <a:latin typeface="Palatino Linotype"/>
                <a:cs typeface="Palatino Linotype"/>
              </a:rPr>
              <a:t>a</a:t>
            </a:r>
            <a:r>
              <a:rPr sz="1600" i="1" spc="85" dirty="0">
                <a:latin typeface="Cambria"/>
                <a:cs typeface="Cambria"/>
              </a:rPr>
              <a:t>(k)</a:t>
            </a:r>
            <a:r>
              <a:rPr sz="3600" i="1" spc="127" baseline="-16203" dirty="0">
                <a:latin typeface="Cambria"/>
                <a:cs typeface="Cambria"/>
              </a:rPr>
              <a:t>)</a:t>
            </a:r>
            <a:endParaRPr sz="3600" baseline="-16203">
              <a:latin typeface="Cambria"/>
              <a:cs typeface="Cambria"/>
            </a:endParaRPr>
          </a:p>
          <a:p>
            <a:pPr marL="1036319" indent="-440690">
              <a:lnSpc>
                <a:spcPct val="100000"/>
              </a:lnSpc>
              <a:spcBef>
                <a:spcPts val="1240"/>
              </a:spcBef>
              <a:buAutoNum type="arabicPeriod" startAt="3"/>
              <a:tabLst>
                <a:tab pos="1036319" algn="l"/>
                <a:tab pos="1036955" algn="l"/>
              </a:tabLst>
            </a:pPr>
            <a:r>
              <a:rPr sz="2400" b="1" spc="-120" dirty="0">
                <a:latin typeface="Palatino Linotype"/>
                <a:cs typeface="Palatino Linotype"/>
              </a:rPr>
              <a:t>end</a:t>
            </a:r>
            <a:r>
              <a:rPr sz="2400" b="1" spc="114" dirty="0">
                <a:latin typeface="Palatino Linotype"/>
                <a:cs typeface="Palatino Linotype"/>
              </a:rPr>
              <a:t> </a:t>
            </a:r>
            <a:r>
              <a:rPr sz="2400" b="1" spc="-85" dirty="0">
                <a:latin typeface="Palatino Linotype"/>
                <a:cs typeface="Palatino Linotype"/>
              </a:rPr>
              <a:t>for</a:t>
            </a:r>
            <a:endParaRPr sz="2400">
              <a:latin typeface="Palatino Linotype"/>
              <a:cs typeface="Palatino Linotype"/>
            </a:endParaRPr>
          </a:p>
        </p:txBody>
      </p:sp>
      <p:sp>
        <p:nvSpPr>
          <p:cNvPr id="13" name="object 13"/>
          <p:cNvSpPr txBox="1"/>
          <p:nvPr/>
        </p:nvSpPr>
        <p:spPr>
          <a:xfrm>
            <a:off x="1767377" y="6195706"/>
            <a:ext cx="274955" cy="391160"/>
          </a:xfrm>
          <a:prstGeom prst="rect">
            <a:avLst/>
          </a:prstGeom>
        </p:spPr>
        <p:txBody>
          <a:bodyPr vert="horz" wrap="square" lIns="0" tIns="12700" rIns="0" bIns="0" rtlCol="0">
            <a:spAutoFit/>
          </a:bodyPr>
          <a:lstStyle/>
          <a:p>
            <a:pPr marL="12700">
              <a:lnSpc>
                <a:spcPct val="100000"/>
              </a:lnSpc>
              <a:spcBef>
                <a:spcPts val="100"/>
              </a:spcBef>
            </a:pPr>
            <a:r>
              <a:rPr sz="2400" i="1" spc="105" dirty="0">
                <a:latin typeface="Cambria"/>
                <a:cs typeface="Cambria"/>
              </a:rPr>
              <a:t>4.</a:t>
            </a:r>
            <a:endParaRPr sz="2400">
              <a:latin typeface="Cambria"/>
              <a:cs typeface="Cambria"/>
            </a:endParaRPr>
          </a:p>
        </p:txBody>
      </p:sp>
      <p:sp>
        <p:nvSpPr>
          <p:cNvPr id="14" name="object 14"/>
          <p:cNvSpPr txBox="1"/>
          <p:nvPr/>
        </p:nvSpPr>
        <p:spPr>
          <a:xfrm>
            <a:off x="2630297" y="6104266"/>
            <a:ext cx="809625" cy="391160"/>
          </a:xfrm>
          <a:prstGeom prst="rect">
            <a:avLst/>
          </a:prstGeom>
        </p:spPr>
        <p:txBody>
          <a:bodyPr vert="horz" wrap="square" lIns="0" tIns="12700" rIns="0" bIns="0" rtlCol="0">
            <a:spAutoFit/>
          </a:bodyPr>
          <a:lstStyle/>
          <a:p>
            <a:pPr marL="38100">
              <a:lnSpc>
                <a:spcPct val="100000"/>
              </a:lnSpc>
              <a:spcBef>
                <a:spcPts val="100"/>
              </a:spcBef>
            </a:pPr>
            <a:r>
              <a:rPr sz="3600" i="1" spc="855" baseline="-16203" dirty="0">
                <a:latin typeface="Cambria"/>
                <a:cs typeface="Cambria"/>
              </a:rPr>
              <a:t>=</a:t>
            </a:r>
            <a:r>
              <a:rPr sz="3600" i="1" spc="300" baseline="-16203" dirty="0">
                <a:latin typeface="Cambria"/>
                <a:cs typeface="Cambria"/>
              </a:rPr>
              <a:t> </a:t>
            </a:r>
            <a:r>
              <a:rPr sz="3600" b="1" i="1" spc="67" baseline="-16203" dirty="0">
                <a:latin typeface="Palatino Linotype"/>
                <a:cs typeface="Palatino Linotype"/>
              </a:rPr>
              <a:t>h</a:t>
            </a:r>
            <a:r>
              <a:rPr sz="1600" i="1" spc="45" dirty="0">
                <a:latin typeface="Cambria"/>
                <a:cs typeface="Cambria"/>
              </a:rPr>
              <a:t>(l)</a:t>
            </a:r>
            <a:endParaRPr sz="1600">
              <a:latin typeface="Cambria"/>
              <a:cs typeface="Cambria"/>
            </a:endParaRPr>
          </a:p>
        </p:txBody>
      </p:sp>
      <p:sp>
        <p:nvSpPr>
          <p:cNvPr id="15" name="object 15"/>
          <p:cNvSpPr/>
          <p:nvPr/>
        </p:nvSpPr>
        <p:spPr>
          <a:xfrm>
            <a:off x="774238" y="3168534"/>
            <a:ext cx="9144000" cy="0"/>
          </a:xfrm>
          <a:custGeom>
            <a:avLst/>
            <a:gdLst/>
            <a:ahLst/>
            <a:cxnLst/>
            <a:rect l="l" t="t" r="r" b="b"/>
            <a:pathLst>
              <a:path w="9144000">
                <a:moveTo>
                  <a:pt x="0" y="0"/>
                </a:moveTo>
                <a:lnTo>
                  <a:pt x="9143997" y="1"/>
                </a:lnTo>
              </a:path>
            </a:pathLst>
          </a:custGeom>
          <a:ln w="12699">
            <a:solidFill>
              <a:srgbClr val="000000"/>
            </a:solidFill>
          </a:ln>
        </p:spPr>
        <p:txBody>
          <a:bodyPr wrap="square" lIns="0" tIns="0" rIns="0" bIns="0" rtlCol="0"/>
          <a:lstStyle/>
          <a:p>
            <a:endParaRPr/>
          </a:p>
        </p:txBody>
      </p:sp>
      <p:sp>
        <p:nvSpPr>
          <p:cNvPr id="16" name="object 16"/>
          <p:cNvSpPr/>
          <p:nvPr/>
        </p:nvSpPr>
        <p:spPr>
          <a:xfrm>
            <a:off x="4127037" y="1263535"/>
            <a:ext cx="882650" cy="533400"/>
          </a:xfrm>
          <a:custGeom>
            <a:avLst/>
            <a:gdLst/>
            <a:ahLst/>
            <a:cxnLst/>
            <a:rect l="l" t="t" r="r" b="b"/>
            <a:pathLst>
              <a:path w="882650" h="533400">
                <a:moveTo>
                  <a:pt x="0" y="533400"/>
                </a:moveTo>
                <a:lnTo>
                  <a:pt x="882088" y="533400"/>
                </a:lnTo>
                <a:lnTo>
                  <a:pt x="882088" y="0"/>
                </a:lnTo>
                <a:lnTo>
                  <a:pt x="0" y="0"/>
                </a:lnTo>
                <a:lnTo>
                  <a:pt x="0" y="533400"/>
                </a:lnTo>
                <a:close/>
              </a:path>
            </a:pathLst>
          </a:custGeom>
          <a:solidFill>
            <a:srgbClr val="FFFFFF"/>
          </a:solidFill>
        </p:spPr>
        <p:txBody>
          <a:bodyPr wrap="square" lIns="0" tIns="0" rIns="0" bIns="0" rtlCol="0"/>
          <a:lstStyle/>
          <a:p>
            <a:endParaRPr/>
          </a:p>
        </p:txBody>
      </p:sp>
      <p:sp>
        <p:nvSpPr>
          <p:cNvPr id="17" name="object 17"/>
          <p:cNvSpPr/>
          <p:nvPr/>
        </p:nvSpPr>
        <p:spPr>
          <a:xfrm>
            <a:off x="2907837" y="6597534"/>
            <a:ext cx="742950" cy="449580"/>
          </a:xfrm>
          <a:custGeom>
            <a:avLst/>
            <a:gdLst/>
            <a:ahLst/>
            <a:cxnLst/>
            <a:rect l="l" t="t" r="r" b="b"/>
            <a:pathLst>
              <a:path w="742950" h="449579">
                <a:moveTo>
                  <a:pt x="0" y="449262"/>
                </a:moveTo>
                <a:lnTo>
                  <a:pt x="742949" y="449262"/>
                </a:lnTo>
                <a:lnTo>
                  <a:pt x="742949" y="0"/>
                </a:lnTo>
                <a:lnTo>
                  <a:pt x="0" y="0"/>
                </a:lnTo>
                <a:lnTo>
                  <a:pt x="0" y="449262"/>
                </a:lnTo>
                <a:close/>
              </a:path>
            </a:pathLst>
          </a:custGeom>
          <a:solidFill>
            <a:srgbClr val="FFFFFF"/>
          </a:solidFill>
        </p:spPr>
        <p:txBody>
          <a:bodyPr wrap="square" lIns="0" tIns="0" rIns="0" bIns="0" rtlCol="0"/>
          <a:lstStyle/>
          <a:p>
            <a:endParaRPr/>
          </a:p>
        </p:txBody>
      </p:sp>
      <p:sp>
        <p:nvSpPr>
          <p:cNvPr id="18" name="object 18"/>
          <p:cNvSpPr txBox="1"/>
          <p:nvPr/>
        </p:nvSpPr>
        <p:spPr>
          <a:xfrm>
            <a:off x="2350968" y="6524552"/>
            <a:ext cx="2886710" cy="514984"/>
          </a:xfrm>
          <a:prstGeom prst="rect">
            <a:avLst/>
          </a:prstGeom>
        </p:spPr>
        <p:txBody>
          <a:bodyPr vert="horz" wrap="square" lIns="0" tIns="13970" rIns="0" bIns="0" rtlCol="0">
            <a:spAutoFit/>
          </a:bodyPr>
          <a:lstStyle/>
          <a:p>
            <a:pPr marL="38100">
              <a:lnSpc>
                <a:spcPct val="100000"/>
              </a:lnSpc>
              <a:spcBef>
                <a:spcPts val="110"/>
              </a:spcBef>
              <a:tabLst>
                <a:tab pos="581025" algn="l"/>
                <a:tab pos="1445895" algn="l"/>
              </a:tabLst>
            </a:pPr>
            <a:r>
              <a:rPr sz="2400" i="1" spc="555" dirty="0">
                <a:latin typeface="Cambria"/>
                <a:cs typeface="Cambria"/>
              </a:rPr>
              <a:t>J=	</a:t>
            </a:r>
            <a:r>
              <a:rPr sz="2775" i="1" spc="-89" baseline="13513" dirty="0">
                <a:latin typeface="Calibri"/>
                <a:cs typeface="Calibri"/>
              </a:rPr>
              <a:t>L</a:t>
            </a:r>
            <a:r>
              <a:rPr sz="4800" spc="-89" baseline="2604" dirty="0">
                <a:latin typeface="Symbol"/>
                <a:cs typeface="Symbol"/>
              </a:rPr>
              <a:t></a:t>
            </a:r>
            <a:r>
              <a:rPr sz="2775" b="1" i="1" spc="-89" baseline="13513" dirty="0">
                <a:latin typeface="Palatino Linotype"/>
                <a:cs typeface="Palatino Linotype"/>
              </a:rPr>
              <a:t>y</a:t>
            </a:r>
            <a:r>
              <a:rPr sz="2775" spc="-89" baseline="16516" dirty="0">
                <a:latin typeface="Cambria"/>
                <a:cs typeface="Cambria"/>
              </a:rPr>
              <a:t>ˆ</a:t>
            </a:r>
            <a:r>
              <a:rPr sz="2775" b="1" i="1" spc="-89" baseline="13513" dirty="0">
                <a:latin typeface="Palatino Linotype"/>
                <a:cs typeface="Palatino Linotype"/>
              </a:rPr>
              <a:t>,y</a:t>
            </a:r>
            <a:r>
              <a:rPr sz="2775" b="1" i="1" spc="-419" baseline="13513" dirty="0">
                <a:latin typeface="Palatino Linotype"/>
                <a:cs typeface="Palatino Linotype"/>
              </a:rPr>
              <a:t> </a:t>
            </a:r>
            <a:r>
              <a:rPr sz="4800" spc="-682" baseline="2604" dirty="0">
                <a:latin typeface="Symbol"/>
                <a:cs typeface="Symbol"/>
              </a:rPr>
              <a:t></a:t>
            </a:r>
            <a:r>
              <a:rPr sz="4800" spc="-682" baseline="2604" dirty="0">
                <a:latin typeface="Times New Roman"/>
                <a:cs typeface="Times New Roman"/>
              </a:rPr>
              <a:t>	</a:t>
            </a:r>
            <a:r>
              <a:rPr sz="2400" i="1" spc="570" dirty="0">
                <a:latin typeface="Cambria"/>
                <a:cs typeface="Cambria"/>
              </a:rPr>
              <a:t>+</a:t>
            </a:r>
            <a:r>
              <a:rPr sz="2400" i="1" spc="204" dirty="0">
                <a:latin typeface="Cambria"/>
                <a:cs typeface="Cambria"/>
              </a:rPr>
              <a:t> </a:t>
            </a:r>
            <a:r>
              <a:rPr sz="2450" i="1" spc="20" dirty="0">
                <a:latin typeface="MS PGothic"/>
                <a:cs typeface="MS PGothic"/>
              </a:rPr>
              <a:t>λ</a:t>
            </a:r>
            <a:r>
              <a:rPr sz="2400" spc="20" dirty="0">
                <a:latin typeface="Calibri"/>
                <a:cs typeface="Calibri"/>
              </a:rPr>
              <a:t>Ω</a:t>
            </a:r>
            <a:r>
              <a:rPr sz="2400" spc="20" dirty="0">
                <a:latin typeface="Cambria"/>
                <a:cs typeface="Cambria"/>
              </a:rPr>
              <a:t>(</a:t>
            </a:r>
            <a:r>
              <a:rPr sz="2400" b="1" spc="20" dirty="0">
                <a:latin typeface="MS PGothic"/>
                <a:cs typeface="MS PGothic"/>
              </a:rPr>
              <a:t>θ</a:t>
            </a:r>
            <a:r>
              <a:rPr sz="2400" spc="20" dirty="0">
                <a:latin typeface="Cambria"/>
                <a:cs typeface="Cambria"/>
              </a:rPr>
              <a:t>)</a:t>
            </a:r>
            <a:endParaRPr sz="2400">
              <a:latin typeface="Cambria"/>
              <a:cs typeface="Cambria"/>
            </a:endParaRPr>
          </a:p>
        </p:txBody>
      </p:sp>
      <p:sp>
        <p:nvSpPr>
          <p:cNvPr id="19" name="object 19"/>
          <p:cNvSpPr/>
          <p:nvPr/>
        </p:nvSpPr>
        <p:spPr>
          <a:xfrm>
            <a:off x="7632238" y="1339735"/>
            <a:ext cx="231775" cy="393700"/>
          </a:xfrm>
          <a:custGeom>
            <a:avLst/>
            <a:gdLst/>
            <a:ahLst/>
            <a:cxnLst/>
            <a:rect l="l" t="t" r="r" b="b"/>
            <a:pathLst>
              <a:path w="231775" h="393700">
                <a:moveTo>
                  <a:pt x="0" y="393700"/>
                </a:moveTo>
                <a:lnTo>
                  <a:pt x="231775" y="393700"/>
                </a:lnTo>
                <a:lnTo>
                  <a:pt x="231775" y="0"/>
                </a:lnTo>
                <a:lnTo>
                  <a:pt x="0" y="0"/>
                </a:lnTo>
                <a:lnTo>
                  <a:pt x="0" y="393700"/>
                </a:lnTo>
                <a:close/>
              </a:path>
            </a:pathLst>
          </a:custGeom>
          <a:solidFill>
            <a:srgbClr val="FFFFFF"/>
          </a:solidFill>
        </p:spPr>
        <p:txBody>
          <a:bodyPr wrap="square" lIns="0" tIns="0" rIns="0" bIns="0" rtlCol="0"/>
          <a:lstStyle/>
          <a:p>
            <a:endParaRPr/>
          </a:p>
        </p:txBody>
      </p:sp>
      <p:sp>
        <p:nvSpPr>
          <p:cNvPr id="20" name="object 20"/>
          <p:cNvSpPr txBox="1"/>
          <p:nvPr/>
        </p:nvSpPr>
        <p:spPr>
          <a:xfrm>
            <a:off x="852978" y="1120823"/>
            <a:ext cx="6962140" cy="606425"/>
          </a:xfrm>
          <a:prstGeom prst="rect">
            <a:avLst/>
          </a:prstGeom>
        </p:spPr>
        <p:txBody>
          <a:bodyPr vert="horz" wrap="square" lIns="0" tIns="13970" rIns="0" bIns="0" rtlCol="0">
            <a:spAutoFit/>
          </a:bodyPr>
          <a:lstStyle/>
          <a:p>
            <a:pPr marL="355600" indent="-342900">
              <a:lnSpc>
                <a:spcPct val="100000"/>
              </a:lnSpc>
              <a:spcBef>
                <a:spcPts val="110"/>
              </a:spcBef>
              <a:buFont typeface="Times New Roman"/>
              <a:buChar char="•"/>
              <a:tabLst>
                <a:tab pos="354965" algn="l"/>
                <a:tab pos="355600" algn="l"/>
                <a:tab pos="6802120" algn="l"/>
              </a:tabLst>
            </a:pPr>
            <a:r>
              <a:rPr sz="3600" b="1" baseline="1157" dirty="0">
                <a:latin typeface="Times New Roman"/>
                <a:cs typeface="Times New Roman"/>
              </a:rPr>
              <a:t>A</a:t>
            </a:r>
            <a:r>
              <a:rPr sz="3600" b="1" spc="-7" baseline="1157" dirty="0">
                <a:latin typeface="Times New Roman"/>
                <a:cs typeface="Times New Roman"/>
              </a:rPr>
              <a:t>l</a:t>
            </a:r>
            <a:r>
              <a:rPr sz="3600" b="1" baseline="1157" dirty="0">
                <a:latin typeface="Times New Roman"/>
                <a:cs typeface="Times New Roman"/>
              </a:rPr>
              <a:t>go</a:t>
            </a:r>
            <a:r>
              <a:rPr sz="3600" b="1" spc="-7" baseline="1157" dirty="0">
                <a:latin typeface="Times New Roman"/>
                <a:cs typeface="Times New Roman"/>
              </a:rPr>
              <a:t>ri</a:t>
            </a:r>
            <a:r>
              <a:rPr sz="3600" b="1" baseline="1157" dirty="0">
                <a:latin typeface="Times New Roman"/>
                <a:cs typeface="Times New Roman"/>
              </a:rPr>
              <a:t>thm 3:</a:t>
            </a:r>
            <a:r>
              <a:rPr sz="3600" b="1" spc="97" baseline="1157" dirty="0">
                <a:latin typeface="Times New Roman"/>
                <a:cs typeface="Times New Roman"/>
              </a:rPr>
              <a:t> </a:t>
            </a:r>
            <a:r>
              <a:rPr sz="3600" spc="104" baseline="1157" dirty="0">
                <a:latin typeface="Cambria"/>
                <a:cs typeface="Cambria"/>
              </a:rPr>
              <a:t>The</a:t>
            </a:r>
            <a:r>
              <a:rPr sz="3600" baseline="1157" dirty="0">
                <a:latin typeface="Cambria"/>
                <a:cs typeface="Cambria"/>
              </a:rPr>
              <a:t> </a:t>
            </a:r>
            <a:r>
              <a:rPr sz="3600" spc="-390" baseline="1157" dirty="0">
                <a:latin typeface="Cambria"/>
                <a:cs typeface="Cambria"/>
              </a:rPr>
              <a:t> </a:t>
            </a:r>
            <a:r>
              <a:rPr sz="3600" spc="-89" baseline="1157" dirty="0">
                <a:latin typeface="Cambria"/>
                <a:cs typeface="Cambria"/>
              </a:rPr>
              <a:t>loss</a:t>
            </a:r>
            <a:r>
              <a:rPr sz="3600" spc="89" baseline="1157" dirty="0">
                <a:latin typeface="Cambria"/>
                <a:cs typeface="Cambria"/>
              </a:rPr>
              <a:t> </a:t>
            </a:r>
            <a:r>
              <a:rPr sz="3300" i="1" spc="892" baseline="1262" dirty="0">
                <a:latin typeface="Calibri"/>
                <a:cs typeface="Calibri"/>
              </a:rPr>
              <a:t>L</a:t>
            </a:r>
            <a:r>
              <a:rPr sz="5700" spc="-825" baseline="-3654" dirty="0">
                <a:latin typeface="Symbol"/>
                <a:cs typeface="Symbol"/>
              </a:rPr>
              <a:t></a:t>
            </a:r>
            <a:r>
              <a:rPr sz="3300" b="1" i="1" spc="-1050" baseline="1262" dirty="0">
                <a:latin typeface="Palatino Linotype"/>
                <a:cs typeface="Palatino Linotype"/>
              </a:rPr>
              <a:t>y</a:t>
            </a:r>
            <a:r>
              <a:rPr sz="3300" spc="37" baseline="5050" dirty="0">
                <a:latin typeface="Cambria"/>
                <a:cs typeface="Cambria"/>
              </a:rPr>
              <a:t>ˆ</a:t>
            </a:r>
            <a:r>
              <a:rPr sz="3300" b="1" i="1" spc="284" baseline="1262" dirty="0">
                <a:latin typeface="Palatino Linotype"/>
                <a:cs typeface="Palatino Linotype"/>
              </a:rPr>
              <a:t>,</a:t>
            </a:r>
            <a:r>
              <a:rPr sz="3300" b="1" i="1" spc="7" baseline="1262" dirty="0">
                <a:latin typeface="Palatino Linotype"/>
                <a:cs typeface="Palatino Linotype"/>
              </a:rPr>
              <a:t>y</a:t>
            </a:r>
            <a:r>
              <a:rPr sz="3300" b="1" i="1" spc="-502" baseline="1262" dirty="0">
                <a:latin typeface="Palatino Linotype"/>
                <a:cs typeface="Palatino Linotype"/>
              </a:rPr>
              <a:t> </a:t>
            </a:r>
            <a:r>
              <a:rPr sz="5700" spc="-509" baseline="-3654" dirty="0">
                <a:latin typeface="Symbol"/>
                <a:cs typeface="Symbol"/>
              </a:rPr>
              <a:t></a:t>
            </a:r>
            <a:r>
              <a:rPr sz="3600" spc="-52" baseline="1157" dirty="0">
                <a:latin typeface="Cambria"/>
                <a:cs typeface="Cambria"/>
              </a:rPr>
              <a:t>de</a:t>
            </a:r>
            <a:r>
              <a:rPr sz="3600" spc="30" baseline="1157" dirty="0">
                <a:latin typeface="Cambria"/>
                <a:cs typeface="Cambria"/>
              </a:rPr>
              <a:t>p</a:t>
            </a:r>
            <a:r>
              <a:rPr sz="3600" spc="-75" baseline="1157" dirty="0">
                <a:latin typeface="Cambria"/>
                <a:cs typeface="Cambria"/>
              </a:rPr>
              <a:t>ends</a:t>
            </a:r>
            <a:r>
              <a:rPr sz="3600" baseline="1157" dirty="0">
                <a:latin typeface="Cambria"/>
                <a:cs typeface="Cambria"/>
              </a:rPr>
              <a:t> </a:t>
            </a:r>
            <a:r>
              <a:rPr sz="3600" spc="-390" baseline="1157" dirty="0">
                <a:latin typeface="Cambria"/>
                <a:cs typeface="Cambria"/>
              </a:rPr>
              <a:t> </a:t>
            </a:r>
            <a:r>
              <a:rPr sz="3600" spc="-67" baseline="1157" dirty="0">
                <a:latin typeface="Cambria"/>
                <a:cs typeface="Cambria"/>
              </a:rPr>
              <a:t>on</a:t>
            </a:r>
            <a:r>
              <a:rPr sz="3600" baseline="1157" dirty="0">
                <a:latin typeface="Cambria"/>
                <a:cs typeface="Cambria"/>
              </a:rPr>
              <a:t> </a:t>
            </a:r>
            <a:r>
              <a:rPr sz="3600" spc="-390" baseline="1157" dirty="0">
                <a:latin typeface="Cambria"/>
                <a:cs typeface="Cambria"/>
              </a:rPr>
              <a:t> </a:t>
            </a:r>
            <a:r>
              <a:rPr sz="3600" spc="37" baseline="1157" dirty="0">
                <a:latin typeface="Cambria"/>
                <a:cs typeface="Cambria"/>
              </a:rPr>
              <a:t>output</a:t>
            </a:r>
            <a:r>
              <a:rPr sz="3600" baseline="1157" dirty="0">
                <a:latin typeface="Cambria"/>
                <a:cs typeface="Cambria"/>
              </a:rPr>
              <a:t>	</a:t>
            </a:r>
            <a:r>
              <a:rPr sz="2150" b="1" i="1" spc="-670" dirty="0">
                <a:latin typeface="Palatino Linotype"/>
                <a:cs typeface="Palatino Linotype"/>
              </a:rPr>
              <a:t>y</a:t>
            </a:r>
            <a:r>
              <a:rPr sz="3225" spc="15" baseline="3875" dirty="0">
                <a:latin typeface="Cambria"/>
                <a:cs typeface="Cambria"/>
              </a:rPr>
              <a:t>ˆ</a:t>
            </a:r>
            <a:endParaRPr sz="3225" baseline="3875">
              <a:latin typeface="Cambria"/>
              <a:cs typeface="Cambria"/>
            </a:endParaRPr>
          </a:p>
        </p:txBody>
      </p:sp>
      <p:sp>
        <p:nvSpPr>
          <p:cNvPr id="21" name="object 21"/>
          <p:cNvSpPr/>
          <p:nvPr/>
        </p:nvSpPr>
        <p:spPr>
          <a:xfrm>
            <a:off x="2298237" y="6216534"/>
            <a:ext cx="231775" cy="393700"/>
          </a:xfrm>
          <a:custGeom>
            <a:avLst/>
            <a:gdLst/>
            <a:ahLst/>
            <a:cxnLst/>
            <a:rect l="l" t="t" r="r" b="b"/>
            <a:pathLst>
              <a:path w="231775" h="393700">
                <a:moveTo>
                  <a:pt x="0" y="393699"/>
                </a:moveTo>
                <a:lnTo>
                  <a:pt x="231775" y="393699"/>
                </a:lnTo>
                <a:lnTo>
                  <a:pt x="231775" y="0"/>
                </a:lnTo>
                <a:lnTo>
                  <a:pt x="0" y="0"/>
                </a:lnTo>
                <a:lnTo>
                  <a:pt x="0" y="393699"/>
                </a:lnTo>
                <a:close/>
              </a:path>
            </a:pathLst>
          </a:custGeom>
          <a:solidFill>
            <a:srgbClr val="FFFFFF"/>
          </a:solidFill>
        </p:spPr>
        <p:txBody>
          <a:bodyPr wrap="square" lIns="0" tIns="0" rIns="0" bIns="0" rtlCol="0"/>
          <a:lstStyle/>
          <a:p>
            <a:endParaRPr/>
          </a:p>
        </p:txBody>
      </p:sp>
      <p:sp>
        <p:nvSpPr>
          <p:cNvPr id="22" name="object 22"/>
          <p:cNvSpPr txBox="1"/>
          <p:nvPr/>
        </p:nvSpPr>
        <p:spPr>
          <a:xfrm>
            <a:off x="2308715" y="6186465"/>
            <a:ext cx="172085" cy="359410"/>
          </a:xfrm>
          <a:prstGeom prst="rect">
            <a:avLst/>
          </a:prstGeom>
        </p:spPr>
        <p:txBody>
          <a:bodyPr vert="horz" wrap="square" lIns="0" tIns="17145" rIns="0" bIns="0" rtlCol="0">
            <a:spAutoFit/>
          </a:bodyPr>
          <a:lstStyle/>
          <a:p>
            <a:pPr marL="12700">
              <a:lnSpc>
                <a:spcPct val="100000"/>
              </a:lnSpc>
              <a:spcBef>
                <a:spcPts val="135"/>
              </a:spcBef>
            </a:pPr>
            <a:r>
              <a:rPr sz="3225" b="1" i="1" spc="-1005" baseline="-3875" dirty="0">
                <a:latin typeface="Palatino Linotype"/>
                <a:cs typeface="Palatino Linotype"/>
              </a:rPr>
              <a:t>y</a:t>
            </a:r>
            <a:r>
              <a:rPr sz="2150" spc="10" dirty="0">
                <a:latin typeface="Cambria"/>
                <a:cs typeface="Cambria"/>
              </a:rPr>
              <a:t>ˆ</a:t>
            </a:r>
            <a:endParaRPr sz="2150">
              <a:latin typeface="Cambria"/>
              <a:cs typeface="Cambria"/>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1007436" y="442603"/>
            <a:ext cx="8670290" cy="152400"/>
          </a:xfrm>
          <a:prstGeom prst="rect">
            <a:avLst/>
          </a:prstGeom>
        </p:spPr>
        <p:txBody>
          <a:bodyPr vert="horz" wrap="square" lIns="0" tIns="0" rIns="0" bIns="0" rtlCol="0">
            <a:spAutoFit/>
          </a:bodyPr>
          <a:lstStyle/>
          <a:p>
            <a:pPr>
              <a:lnSpc>
                <a:spcPts val="1165"/>
              </a:lnSpc>
              <a:tabLst>
                <a:tab pos="8228965" algn="l"/>
              </a:tabLst>
            </a:pPr>
            <a:r>
              <a:rPr sz="1200" dirty="0">
                <a:latin typeface="Arial"/>
                <a:cs typeface="Arial"/>
              </a:rPr>
              <a:t>Deep Learning	Srihari</a:t>
            </a:r>
            <a:endParaRPr sz="1200">
              <a:latin typeface="Arial"/>
              <a:cs typeface="Arial"/>
            </a:endParaRPr>
          </a:p>
        </p:txBody>
      </p:sp>
      <p:sp>
        <p:nvSpPr>
          <p:cNvPr id="3" name="object 3"/>
          <p:cNvSpPr/>
          <p:nvPr/>
        </p:nvSpPr>
        <p:spPr>
          <a:xfrm>
            <a:off x="774238" y="412635"/>
            <a:ext cx="9144000" cy="698500"/>
          </a:xfrm>
          <a:custGeom>
            <a:avLst/>
            <a:gdLst/>
            <a:ahLst/>
            <a:cxnLst/>
            <a:rect l="l" t="t" r="r" b="b"/>
            <a:pathLst>
              <a:path w="9144000" h="698500">
                <a:moveTo>
                  <a:pt x="0" y="698500"/>
                </a:moveTo>
                <a:lnTo>
                  <a:pt x="9143998" y="698500"/>
                </a:lnTo>
                <a:lnTo>
                  <a:pt x="9143998" y="0"/>
                </a:lnTo>
                <a:lnTo>
                  <a:pt x="0" y="0"/>
                </a:lnTo>
                <a:lnTo>
                  <a:pt x="0" y="69850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871283" y="444386"/>
            <a:ext cx="8955405" cy="635000"/>
          </a:xfrm>
          <a:prstGeom prst="rect">
            <a:avLst/>
          </a:prstGeom>
        </p:spPr>
        <p:txBody>
          <a:bodyPr vert="horz" wrap="square" lIns="0" tIns="12700" rIns="0" bIns="0" rtlCol="0">
            <a:spAutoFit/>
          </a:bodyPr>
          <a:lstStyle/>
          <a:p>
            <a:pPr marL="12700">
              <a:lnSpc>
                <a:spcPct val="100000"/>
              </a:lnSpc>
              <a:spcBef>
                <a:spcPts val="100"/>
              </a:spcBef>
            </a:pPr>
            <a:r>
              <a:rPr sz="4000" dirty="0"/>
              <a:t>Backward </a:t>
            </a:r>
            <a:r>
              <a:rPr sz="4000" spc="-5" dirty="0"/>
              <a:t>compute: </a:t>
            </a:r>
            <a:r>
              <a:rPr sz="3600" spc="-5" dirty="0"/>
              <a:t>deep NN of </a:t>
            </a:r>
            <a:r>
              <a:rPr sz="2800" spc="40" dirty="0">
                <a:solidFill>
                  <a:srgbClr val="000000"/>
                </a:solidFill>
                <a:latin typeface="Cambria"/>
                <a:cs typeface="Cambria"/>
              </a:rPr>
              <a:t>Algorithm</a:t>
            </a:r>
            <a:r>
              <a:rPr sz="2800" spc="315" dirty="0">
                <a:solidFill>
                  <a:srgbClr val="000000"/>
                </a:solidFill>
                <a:latin typeface="Cambria"/>
                <a:cs typeface="Cambria"/>
              </a:rPr>
              <a:t> </a:t>
            </a:r>
            <a:r>
              <a:rPr sz="2800" spc="-155" dirty="0">
                <a:solidFill>
                  <a:srgbClr val="000000"/>
                </a:solidFill>
                <a:latin typeface="Cambria"/>
                <a:cs typeface="Cambria"/>
              </a:rPr>
              <a:t>3</a:t>
            </a:r>
            <a:endParaRPr sz="2800">
              <a:latin typeface="Cambria"/>
              <a:cs typeface="Cambria"/>
            </a:endParaRPr>
          </a:p>
        </p:txBody>
      </p:sp>
      <p:sp>
        <p:nvSpPr>
          <p:cNvPr id="5" name="object 5"/>
          <p:cNvSpPr txBox="1"/>
          <p:nvPr/>
        </p:nvSpPr>
        <p:spPr>
          <a:xfrm>
            <a:off x="9176909" y="6656921"/>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38</a:t>
            </a:r>
            <a:endParaRPr sz="1400">
              <a:latin typeface="Arial"/>
              <a:cs typeface="Arial"/>
            </a:endParaRPr>
          </a:p>
        </p:txBody>
      </p:sp>
      <p:sp>
        <p:nvSpPr>
          <p:cNvPr id="6" name="object 6"/>
          <p:cNvSpPr/>
          <p:nvPr/>
        </p:nvSpPr>
        <p:spPr>
          <a:xfrm>
            <a:off x="774238" y="1111135"/>
            <a:ext cx="9144000" cy="6096000"/>
          </a:xfrm>
          <a:custGeom>
            <a:avLst/>
            <a:gdLst/>
            <a:ahLst/>
            <a:cxnLst/>
            <a:rect l="l" t="t" r="r" b="b"/>
            <a:pathLst>
              <a:path w="9144000" h="6096000">
                <a:moveTo>
                  <a:pt x="0" y="6095998"/>
                </a:moveTo>
                <a:lnTo>
                  <a:pt x="9143998" y="6095998"/>
                </a:lnTo>
                <a:lnTo>
                  <a:pt x="9143998" y="0"/>
                </a:lnTo>
                <a:lnTo>
                  <a:pt x="0" y="0"/>
                </a:lnTo>
                <a:lnTo>
                  <a:pt x="0" y="6095998"/>
                </a:lnTo>
                <a:close/>
              </a:path>
            </a:pathLst>
          </a:custGeom>
          <a:solidFill>
            <a:srgbClr val="FFFFFF"/>
          </a:solidFill>
        </p:spPr>
        <p:txBody>
          <a:bodyPr wrap="square" lIns="0" tIns="0" rIns="0" bIns="0" rtlCol="0"/>
          <a:lstStyle/>
          <a:p>
            <a:endParaRPr/>
          </a:p>
        </p:txBody>
      </p:sp>
      <p:sp>
        <p:nvSpPr>
          <p:cNvPr id="7" name="object 7"/>
          <p:cNvSpPr/>
          <p:nvPr/>
        </p:nvSpPr>
        <p:spPr>
          <a:xfrm>
            <a:off x="774238" y="1111135"/>
            <a:ext cx="9144000" cy="6096000"/>
          </a:xfrm>
          <a:custGeom>
            <a:avLst/>
            <a:gdLst/>
            <a:ahLst/>
            <a:cxnLst/>
            <a:rect l="l" t="t" r="r" b="b"/>
            <a:pathLst>
              <a:path w="9144000" h="6096000">
                <a:moveTo>
                  <a:pt x="0" y="0"/>
                </a:moveTo>
                <a:lnTo>
                  <a:pt x="9143997" y="0"/>
                </a:lnTo>
                <a:lnTo>
                  <a:pt x="9143997" y="6095998"/>
                </a:lnTo>
                <a:lnTo>
                  <a:pt x="0" y="6095998"/>
                </a:lnTo>
                <a:lnTo>
                  <a:pt x="0" y="0"/>
                </a:lnTo>
                <a:close/>
              </a:path>
            </a:pathLst>
          </a:custGeom>
          <a:ln w="25399">
            <a:solidFill>
              <a:srgbClr val="000000"/>
            </a:solidFill>
          </a:ln>
        </p:spPr>
        <p:txBody>
          <a:bodyPr wrap="square" lIns="0" tIns="0" rIns="0" bIns="0" rtlCol="0"/>
          <a:lstStyle/>
          <a:p>
            <a:endParaRPr/>
          </a:p>
        </p:txBody>
      </p:sp>
      <p:sp>
        <p:nvSpPr>
          <p:cNvPr id="8" name="object 8"/>
          <p:cNvSpPr txBox="1"/>
          <p:nvPr/>
        </p:nvSpPr>
        <p:spPr>
          <a:xfrm>
            <a:off x="827578" y="1144154"/>
            <a:ext cx="8628380" cy="1734820"/>
          </a:xfrm>
          <a:prstGeom prst="rect">
            <a:avLst/>
          </a:prstGeom>
        </p:spPr>
        <p:txBody>
          <a:bodyPr vert="horz" wrap="square" lIns="0" tIns="73660" rIns="0" bIns="0" rtlCol="0">
            <a:spAutoFit/>
          </a:bodyPr>
          <a:lstStyle/>
          <a:p>
            <a:pPr marL="38100" marR="30480">
              <a:lnSpc>
                <a:spcPts val="2400"/>
              </a:lnSpc>
              <a:spcBef>
                <a:spcPts val="580"/>
              </a:spcBef>
            </a:pPr>
            <a:r>
              <a:rPr sz="2400" b="1" spc="-70" dirty="0">
                <a:latin typeface="Palatino Linotype"/>
                <a:cs typeface="Palatino Linotype"/>
              </a:rPr>
              <a:t>Algorithm </a:t>
            </a:r>
            <a:r>
              <a:rPr sz="2400" b="1" spc="30" dirty="0">
                <a:latin typeface="Palatino Linotype"/>
                <a:cs typeface="Palatino Linotype"/>
              </a:rPr>
              <a:t>4: </a:t>
            </a:r>
            <a:r>
              <a:rPr sz="2000" spc="-60" dirty="0">
                <a:latin typeface="Cambria"/>
                <a:cs typeface="Cambria"/>
              </a:rPr>
              <a:t>uses </a:t>
            </a:r>
            <a:r>
              <a:rPr sz="2000" spc="-5" dirty="0">
                <a:latin typeface="Cambria"/>
                <a:cs typeface="Cambria"/>
              </a:rPr>
              <a:t>in </a:t>
            </a:r>
            <a:r>
              <a:rPr sz="2000" spc="5" dirty="0">
                <a:latin typeface="Cambria"/>
                <a:cs typeface="Cambria"/>
              </a:rPr>
              <a:t>addition </a:t>
            </a:r>
            <a:r>
              <a:rPr sz="2000" spc="15" dirty="0">
                <a:latin typeface="Cambria"/>
                <a:cs typeface="Cambria"/>
              </a:rPr>
              <a:t>to input </a:t>
            </a:r>
            <a:r>
              <a:rPr sz="2400" b="1" i="1" spc="140" dirty="0">
                <a:latin typeface="Palatino Linotype"/>
                <a:cs typeface="Palatino Linotype"/>
              </a:rPr>
              <a:t>x </a:t>
            </a:r>
            <a:r>
              <a:rPr sz="2000" spc="20" dirty="0">
                <a:latin typeface="Cambria"/>
                <a:cs typeface="Cambria"/>
              </a:rPr>
              <a:t>a </a:t>
            </a:r>
            <a:r>
              <a:rPr sz="2000" spc="15" dirty="0">
                <a:latin typeface="Cambria"/>
                <a:cs typeface="Cambria"/>
              </a:rPr>
              <a:t>target </a:t>
            </a:r>
            <a:r>
              <a:rPr sz="2400" b="1" i="1" spc="5" dirty="0">
                <a:latin typeface="Palatino Linotype"/>
                <a:cs typeface="Palatino Linotype"/>
              </a:rPr>
              <a:t>y</a:t>
            </a:r>
            <a:r>
              <a:rPr sz="2400" i="1" spc="5" dirty="0">
                <a:latin typeface="Times New Roman"/>
                <a:cs typeface="Times New Roman"/>
              </a:rPr>
              <a:t>. </a:t>
            </a:r>
            <a:r>
              <a:rPr sz="2000" spc="35" dirty="0">
                <a:latin typeface="Cambria"/>
                <a:cs typeface="Cambria"/>
              </a:rPr>
              <a:t>Yields </a:t>
            </a:r>
            <a:r>
              <a:rPr sz="2000" spc="-15" dirty="0">
                <a:latin typeface="Cambria"/>
                <a:cs typeface="Cambria"/>
              </a:rPr>
              <a:t>gradients </a:t>
            </a:r>
            <a:r>
              <a:rPr sz="2000" spc="-35" dirty="0">
                <a:latin typeface="Cambria"/>
                <a:cs typeface="Cambria"/>
              </a:rPr>
              <a:t>on  </a:t>
            </a:r>
            <a:r>
              <a:rPr sz="2000" spc="10" dirty="0">
                <a:latin typeface="Cambria"/>
                <a:cs typeface="Cambria"/>
              </a:rPr>
              <a:t>activations </a:t>
            </a:r>
            <a:r>
              <a:rPr sz="2000" b="1" i="1" spc="40" dirty="0">
                <a:latin typeface="Palatino Linotype"/>
                <a:cs typeface="Palatino Linotype"/>
              </a:rPr>
              <a:t>a</a:t>
            </a:r>
            <a:r>
              <a:rPr sz="1950" i="1" spc="60" baseline="25641" dirty="0">
                <a:latin typeface="Cambria"/>
                <a:cs typeface="Cambria"/>
              </a:rPr>
              <a:t>(k) </a:t>
            </a:r>
            <a:r>
              <a:rPr sz="2000" spc="-35" dirty="0">
                <a:latin typeface="Cambria"/>
                <a:cs typeface="Cambria"/>
              </a:rPr>
              <a:t>for </a:t>
            </a:r>
            <a:r>
              <a:rPr sz="2000" spc="-30" dirty="0">
                <a:latin typeface="Cambria"/>
                <a:cs typeface="Cambria"/>
              </a:rPr>
              <a:t>each </a:t>
            </a:r>
            <a:r>
              <a:rPr sz="2000" spc="-35" dirty="0">
                <a:latin typeface="Cambria"/>
                <a:cs typeface="Cambria"/>
              </a:rPr>
              <a:t>layer </a:t>
            </a:r>
            <a:r>
              <a:rPr sz="2000" spc="10" dirty="0">
                <a:latin typeface="Cambria"/>
                <a:cs typeface="Cambria"/>
              </a:rPr>
              <a:t>starting </a:t>
            </a:r>
            <a:r>
              <a:rPr sz="2000" spc="-25" dirty="0">
                <a:latin typeface="Cambria"/>
                <a:cs typeface="Cambria"/>
              </a:rPr>
              <a:t>from </a:t>
            </a:r>
            <a:r>
              <a:rPr sz="2000" spc="20" dirty="0">
                <a:latin typeface="Cambria"/>
                <a:cs typeface="Cambria"/>
              </a:rPr>
              <a:t>output </a:t>
            </a:r>
            <a:r>
              <a:rPr sz="2000" spc="-35" dirty="0">
                <a:latin typeface="Cambria"/>
                <a:cs typeface="Cambria"/>
              </a:rPr>
              <a:t>layer </a:t>
            </a:r>
            <a:r>
              <a:rPr sz="2000" spc="15" dirty="0">
                <a:latin typeface="Cambria"/>
                <a:cs typeface="Cambria"/>
              </a:rPr>
              <a:t>to </a:t>
            </a:r>
            <a:r>
              <a:rPr sz="2000" spc="-5" dirty="0">
                <a:latin typeface="Cambria"/>
                <a:cs typeface="Cambria"/>
              </a:rPr>
              <a:t>first </a:t>
            </a:r>
            <a:r>
              <a:rPr sz="2000" spc="-15" dirty="0">
                <a:latin typeface="Cambria"/>
                <a:cs typeface="Cambria"/>
              </a:rPr>
              <a:t>hidden </a:t>
            </a:r>
            <a:r>
              <a:rPr sz="2000" spc="-5" dirty="0">
                <a:latin typeface="Cambria"/>
                <a:cs typeface="Cambria"/>
              </a:rPr>
              <a:t>layer.  </a:t>
            </a:r>
            <a:r>
              <a:rPr sz="2000" spc="-10" dirty="0">
                <a:latin typeface="Cambria"/>
                <a:cs typeface="Cambria"/>
              </a:rPr>
              <a:t>From </a:t>
            </a:r>
            <a:r>
              <a:rPr sz="2000" spc="-30" dirty="0">
                <a:latin typeface="Cambria"/>
                <a:cs typeface="Cambria"/>
              </a:rPr>
              <a:t>these </a:t>
            </a:r>
            <a:r>
              <a:rPr sz="2000" spc="-15" dirty="0">
                <a:latin typeface="Cambria"/>
                <a:cs typeface="Cambria"/>
              </a:rPr>
              <a:t>gradients </a:t>
            </a:r>
            <a:r>
              <a:rPr sz="2000" spc="-55" dirty="0">
                <a:latin typeface="Cambria"/>
                <a:cs typeface="Cambria"/>
              </a:rPr>
              <a:t>one </a:t>
            </a:r>
            <a:r>
              <a:rPr sz="2000" spc="5" dirty="0">
                <a:latin typeface="Cambria"/>
                <a:cs typeface="Cambria"/>
              </a:rPr>
              <a:t>can </a:t>
            </a:r>
            <a:r>
              <a:rPr sz="2000" spc="10" dirty="0">
                <a:latin typeface="Cambria"/>
                <a:cs typeface="Cambria"/>
              </a:rPr>
              <a:t>obtain </a:t>
            </a:r>
            <a:r>
              <a:rPr sz="2000" spc="-10" dirty="0">
                <a:latin typeface="Cambria"/>
                <a:cs typeface="Cambria"/>
              </a:rPr>
              <a:t>gradient </a:t>
            </a:r>
            <a:r>
              <a:rPr sz="2000" spc="-35" dirty="0">
                <a:latin typeface="Cambria"/>
                <a:cs typeface="Cambria"/>
              </a:rPr>
              <a:t>on </a:t>
            </a:r>
            <a:r>
              <a:rPr sz="2000" spc="-20" dirty="0">
                <a:latin typeface="Cambria"/>
                <a:cs typeface="Cambria"/>
              </a:rPr>
              <a:t>parameters </a:t>
            </a:r>
            <a:r>
              <a:rPr sz="2000" spc="-30" dirty="0">
                <a:latin typeface="Cambria"/>
                <a:cs typeface="Cambria"/>
              </a:rPr>
              <a:t>of each </a:t>
            </a:r>
            <a:r>
              <a:rPr sz="2000" spc="-5" dirty="0">
                <a:latin typeface="Cambria"/>
                <a:cs typeface="Cambria"/>
              </a:rPr>
              <a:t>layer,  </a:t>
            </a:r>
            <a:r>
              <a:rPr sz="2000" spc="20" dirty="0">
                <a:latin typeface="Cambria"/>
                <a:cs typeface="Cambria"/>
              </a:rPr>
              <a:t>Gradients </a:t>
            </a:r>
            <a:r>
              <a:rPr sz="2000" spc="5" dirty="0">
                <a:latin typeface="Cambria"/>
                <a:cs typeface="Cambria"/>
              </a:rPr>
              <a:t>can </a:t>
            </a:r>
            <a:r>
              <a:rPr sz="2000" spc="-15" dirty="0">
                <a:latin typeface="Cambria"/>
                <a:cs typeface="Cambria"/>
              </a:rPr>
              <a:t>be </a:t>
            </a:r>
            <a:r>
              <a:rPr sz="2000" spc="-40" dirty="0">
                <a:latin typeface="Cambria"/>
                <a:cs typeface="Cambria"/>
              </a:rPr>
              <a:t>used </a:t>
            </a:r>
            <a:r>
              <a:rPr sz="2000" spc="-25" dirty="0">
                <a:latin typeface="Cambria"/>
                <a:cs typeface="Cambria"/>
              </a:rPr>
              <a:t>as </a:t>
            </a:r>
            <a:r>
              <a:rPr sz="2000" spc="15" dirty="0">
                <a:latin typeface="Cambria"/>
                <a:cs typeface="Cambria"/>
              </a:rPr>
              <a:t>part </a:t>
            </a:r>
            <a:r>
              <a:rPr sz="2000" spc="-30" dirty="0">
                <a:latin typeface="Cambria"/>
                <a:cs typeface="Cambria"/>
              </a:rPr>
              <a:t>of</a:t>
            </a:r>
            <a:r>
              <a:rPr sz="2000" spc="375" dirty="0">
                <a:latin typeface="Cambria"/>
                <a:cs typeface="Cambria"/>
              </a:rPr>
              <a:t> </a:t>
            </a:r>
            <a:r>
              <a:rPr sz="2000" spc="200" dirty="0">
                <a:latin typeface="Cambria"/>
                <a:cs typeface="Cambria"/>
              </a:rPr>
              <a:t>SGD.</a:t>
            </a:r>
            <a:endParaRPr sz="2000">
              <a:latin typeface="Cambria"/>
              <a:cs typeface="Cambria"/>
            </a:endParaRPr>
          </a:p>
          <a:p>
            <a:pPr marL="240665">
              <a:lnSpc>
                <a:spcPct val="100000"/>
              </a:lnSpc>
              <a:spcBef>
                <a:spcPts val="495"/>
              </a:spcBef>
            </a:pPr>
            <a:r>
              <a:rPr sz="2400" spc="50" dirty="0">
                <a:latin typeface="Cambria"/>
                <a:cs typeface="Cambria"/>
              </a:rPr>
              <a:t>After </a:t>
            </a:r>
            <a:r>
              <a:rPr sz="2400" spc="-50" dirty="0">
                <a:latin typeface="Cambria"/>
                <a:cs typeface="Cambria"/>
              </a:rPr>
              <a:t>forward </a:t>
            </a:r>
            <a:r>
              <a:rPr sz="2400" spc="10" dirty="0">
                <a:latin typeface="Cambria"/>
                <a:cs typeface="Cambria"/>
              </a:rPr>
              <a:t>computation </a:t>
            </a:r>
            <a:r>
              <a:rPr sz="2400" spc="-10" dirty="0">
                <a:latin typeface="Cambria"/>
                <a:cs typeface="Cambria"/>
              </a:rPr>
              <a:t>compute gradient </a:t>
            </a:r>
            <a:r>
              <a:rPr sz="2400" spc="-45" dirty="0">
                <a:latin typeface="Cambria"/>
                <a:cs typeface="Cambria"/>
              </a:rPr>
              <a:t>on </a:t>
            </a:r>
            <a:r>
              <a:rPr sz="2400" spc="25" dirty="0">
                <a:latin typeface="Cambria"/>
                <a:cs typeface="Cambria"/>
              </a:rPr>
              <a:t>output</a:t>
            </a:r>
            <a:r>
              <a:rPr sz="2400" spc="-25" dirty="0">
                <a:latin typeface="Cambria"/>
                <a:cs typeface="Cambria"/>
              </a:rPr>
              <a:t> </a:t>
            </a:r>
            <a:r>
              <a:rPr sz="2400" spc="-40" dirty="0">
                <a:latin typeface="Cambria"/>
                <a:cs typeface="Cambria"/>
              </a:rPr>
              <a:t>layer</a:t>
            </a:r>
            <a:endParaRPr sz="2400">
              <a:latin typeface="Cambria"/>
              <a:cs typeface="Cambria"/>
            </a:endParaRPr>
          </a:p>
        </p:txBody>
      </p:sp>
      <p:sp>
        <p:nvSpPr>
          <p:cNvPr id="9" name="object 9"/>
          <p:cNvSpPr txBox="1"/>
          <p:nvPr/>
        </p:nvSpPr>
        <p:spPr>
          <a:xfrm>
            <a:off x="1105352" y="2931806"/>
            <a:ext cx="588010" cy="391160"/>
          </a:xfrm>
          <a:prstGeom prst="rect">
            <a:avLst/>
          </a:prstGeom>
        </p:spPr>
        <p:txBody>
          <a:bodyPr vert="horz" wrap="square" lIns="0" tIns="12700" rIns="0" bIns="0" rtlCol="0">
            <a:spAutoFit/>
          </a:bodyPr>
          <a:lstStyle/>
          <a:p>
            <a:pPr marL="12700">
              <a:lnSpc>
                <a:spcPct val="100000"/>
              </a:lnSpc>
              <a:spcBef>
                <a:spcPts val="100"/>
              </a:spcBef>
            </a:pPr>
            <a:r>
              <a:rPr sz="2400" b="1" i="1" spc="75" dirty="0">
                <a:latin typeface="Palatino Linotype"/>
                <a:cs typeface="Palatino Linotype"/>
              </a:rPr>
              <a:t>g</a:t>
            </a:r>
            <a:r>
              <a:rPr sz="2400" b="1" i="1" spc="105" dirty="0">
                <a:latin typeface="Palatino Linotype"/>
                <a:cs typeface="Palatino Linotype"/>
              </a:rPr>
              <a:t> </a:t>
            </a:r>
            <a:r>
              <a:rPr sz="2400" dirty="0">
                <a:latin typeface="Wingdings"/>
                <a:cs typeface="Wingdings"/>
              </a:rPr>
              <a:t></a:t>
            </a:r>
            <a:endParaRPr sz="2400">
              <a:latin typeface="Wingdings"/>
              <a:cs typeface="Wingdings"/>
            </a:endParaRPr>
          </a:p>
        </p:txBody>
      </p:sp>
      <p:sp>
        <p:nvSpPr>
          <p:cNvPr id="10" name="object 10"/>
          <p:cNvSpPr txBox="1"/>
          <p:nvPr/>
        </p:nvSpPr>
        <p:spPr>
          <a:xfrm>
            <a:off x="1157473" y="3284866"/>
            <a:ext cx="8480425" cy="914400"/>
          </a:xfrm>
          <a:prstGeom prst="rect">
            <a:avLst/>
          </a:prstGeom>
        </p:spPr>
        <p:txBody>
          <a:bodyPr vert="horz" wrap="square" lIns="0" tIns="91440" rIns="0" bIns="0" rtlCol="0">
            <a:spAutoFit/>
          </a:bodyPr>
          <a:lstStyle/>
          <a:p>
            <a:pPr marL="12700">
              <a:lnSpc>
                <a:spcPct val="100000"/>
              </a:lnSpc>
              <a:spcBef>
                <a:spcPts val="720"/>
              </a:spcBef>
            </a:pPr>
            <a:r>
              <a:rPr sz="2400" b="1" spc="-85" dirty="0">
                <a:latin typeface="Palatino Linotype"/>
                <a:cs typeface="Palatino Linotype"/>
              </a:rPr>
              <a:t>for </a:t>
            </a:r>
            <a:r>
              <a:rPr sz="2400" i="1" spc="240" dirty="0">
                <a:latin typeface="Cambria"/>
                <a:cs typeface="Cambria"/>
              </a:rPr>
              <a:t>k= </a:t>
            </a:r>
            <a:r>
              <a:rPr sz="2400" i="1" spc="-30" dirty="0">
                <a:latin typeface="Cambria"/>
                <a:cs typeface="Cambria"/>
              </a:rPr>
              <a:t>l </a:t>
            </a:r>
            <a:r>
              <a:rPr sz="2400" i="1" spc="254" dirty="0">
                <a:latin typeface="Cambria"/>
                <a:cs typeface="Cambria"/>
              </a:rPr>
              <a:t>, </a:t>
            </a:r>
            <a:r>
              <a:rPr sz="2400" i="1" spc="-30" dirty="0">
                <a:latin typeface="Cambria"/>
                <a:cs typeface="Cambria"/>
              </a:rPr>
              <a:t>l </a:t>
            </a:r>
            <a:r>
              <a:rPr sz="2400" i="1" spc="100" dirty="0">
                <a:latin typeface="Cambria"/>
                <a:cs typeface="Cambria"/>
              </a:rPr>
              <a:t>-</a:t>
            </a:r>
            <a:r>
              <a:rPr sz="2400" spc="100" dirty="0">
                <a:latin typeface="Cambria"/>
                <a:cs typeface="Cambria"/>
              </a:rPr>
              <a:t>1</a:t>
            </a:r>
            <a:r>
              <a:rPr sz="2400" i="1" spc="100" dirty="0">
                <a:latin typeface="Cambria"/>
                <a:cs typeface="Cambria"/>
              </a:rPr>
              <a:t>,..</a:t>
            </a:r>
            <a:r>
              <a:rPr sz="2400" spc="100" dirty="0">
                <a:latin typeface="Cambria"/>
                <a:cs typeface="Cambria"/>
              </a:rPr>
              <a:t>1</a:t>
            </a:r>
            <a:r>
              <a:rPr sz="2400" spc="180" dirty="0">
                <a:latin typeface="Cambria"/>
                <a:cs typeface="Cambria"/>
              </a:rPr>
              <a:t> </a:t>
            </a:r>
            <a:r>
              <a:rPr sz="2400" b="1" spc="-135" dirty="0">
                <a:latin typeface="Palatino Linotype"/>
                <a:cs typeface="Palatino Linotype"/>
              </a:rPr>
              <a:t>do</a:t>
            </a:r>
            <a:endParaRPr sz="2400">
              <a:latin typeface="Palatino Linotype"/>
              <a:cs typeface="Palatino Linotype"/>
            </a:endParaRPr>
          </a:p>
          <a:p>
            <a:pPr marL="12700">
              <a:lnSpc>
                <a:spcPct val="100000"/>
              </a:lnSpc>
              <a:spcBef>
                <a:spcPts val="620"/>
              </a:spcBef>
            </a:pPr>
            <a:r>
              <a:rPr sz="2400" spc="25" dirty="0">
                <a:latin typeface="Cambria"/>
                <a:cs typeface="Cambria"/>
              </a:rPr>
              <a:t>Convert </a:t>
            </a:r>
            <a:r>
              <a:rPr sz="2400" spc="-10" dirty="0">
                <a:latin typeface="Cambria"/>
                <a:cs typeface="Cambria"/>
              </a:rPr>
              <a:t>gradient </a:t>
            </a:r>
            <a:r>
              <a:rPr sz="2400" spc="-45" dirty="0">
                <a:latin typeface="Cambria"/>
                <a:cs typeface="Cambria"/>
              </a:rPr>
              <a:t>on </a:t>
            </a:r>
            <a:r>
              <a:rPr sz="2400" spc="-20" dirty="0">
                <a:latin typeface="Cambria"/>
                <a:cs typeface="Cambria"/>
              </a:rPr>
              <a:t>layer’s </a:t>
            </a:r>
            <a:r>
              <a:rPr sz="2400" spc="25" dirty="0">
                <a:latin typeface="Cambria"/>
                <a:cs typeface="Cambria"/>
              </a:rPr>
              <a:t>output </a:t>
            </a:r>
            <a:r>
              <a:rPr sz="2400" spc="-10" dirty="0">
                <a:latin typeface="Cambria"/>
                <a:cs typeface="Cambria"/>
              </a:rPr>
              <a:t>into </a:t>
            </a:r>
            <a:r>
              <a:rPr sz="2400" spc="25" dirty="0">
                <a:latin typeface="Cambria"/>
                <a:cs typeface="Cambria"/>
              </a:rPr>
              <a:t>a </a:t>
            </a:r>
            <a:r>
              <a:rPr sz="2400" spc="-10" dirty="0">
                <a:latin typeface="Cambria"/>
                <a:cs typeface="Cambria"/>
              </a:rPr>
              <a:t>gradient into</a:t>
            </a:r>
            <a:r>
              <a:rPr sz="2400" spc="190" dirty="0">
                <a:latin typeface="Cambria"/>
                <a:cs typeface="Cambria"/>
              </a:rPr>
              <a:t> </a:t>
            </a:r>
            <a:r>
              <a:rPr sz="2400" spc="5" dirty="0">
                <a:latin typeface="Cambria"/>
                <a:cs typeface="Cambria"/>
              </a:rPr>
              <a:t>the </a:t>
            </a:r>
            <a:r>
              <a:rPr sz="2400" spc="-40" dirty="0">
                <a:latin typeface="Cambria"/>
                <a:cs typeface="Cambria"/>
              </a:rPr>
              <a:t>pre-</a:t>
            </a:r>
            <a:endParaRPr sz="2400">
              <a:latin typeface="Cambria"/>
              <a:cs typeface="Cambria"/>
            </a:endParaRPr>
          </a:p>
        </p:txBody>
      </p:sp>
      <p:sp>
        <p:nvSpPr>
          <p:cNvPr id="11" name="object 11"/>
          <p:cNvSpPr txBox="1"/>
          <p:nvPr/>
        </p:nvSpPr>
        <p:spPr>
          <a:xfrm>
            <a:off x="852978" y="4179454"/>
            <a:ext cx="863282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mbria"/>
                <a:cs typeface="Cambria"/>
              </a:rPr>
              <a:t>nonlinearity </a:t>
            </a:r>
            <a:r>
              <a:rPr sz="2400" spc="20" dirty="0">
                <a:latin typeface="Cambria"/>
                <a:cs typeface="Cambria"/>
              </a:rPr>
              <a:t>activation </a:t>
            </a:r>
            <a:r>
              <a:rPr sz="2400" spc="-55" dirty="0">
                <a:latin typeface="Cambria"/>
                <a:cs typeface="Cambria"/>
              </a:rPr>
              <a:t>(elementwise </a:t>
            </a:r>
            <a:r>
              <a:rPr sz="2400" spc="15" dirty="0">
                <a:latin typeface="Cambria"/>
                <a:cs typeface="Cambria"/>
              </a:rPr>
              <a:t>multiply </a:t>
            </a:r>
            <a:r>
              <a:rPr sz="2400" dirty="0">
                <a:latin typeface="Cambria"/>
                <a:cs typeface="Cambria"/>
              </a:rPr>
              <a:t>if </a:t>
            </a:r>
            <a:r>
              <a:rPr sz="2400" i="1" spc="30" dirty="0">
                <a:latin typeface="Cambria"/>
                <a:cs typeface="Cambria"/>
              </a:rPr>
              <a:t>f </a:t>
            </a:r>
            <a:r>
              <a:rPr sz="2400" spc="-45" dirty="0">
                <a:latin typeface="Cambria"/>
                <a:cs typeface="Cambria"/>
              </a:rPr>
              <a:t>is</a:t>
            </a:r>
            <a:r>
              <a:rPr sz="2400" spc="434" dirty="0">
                <a:latin typeface="Cambria"/>
                <a:cs typeface="Cambria"/>
              </a:rPr>
              <a:t> </a:t>
            </a:r>
            <a:r>
              <a:rPr sz="2400" spc="-55" dirty="0">
                <a:latin typeface="Cambria"/>
                <a:cs typeface="Cambria"/>
              </a:rPr>
              <a:t>elementwise)</a:t>
            </a:r>
            <a:endParaRPr sz="2400">
              <a:latin typeface="Cambria"/>
              <a:cs typeface="Cambria"/>
            </a:endParaRPr>
          </a:p>
        </p:txBody>
      </p:sp>
      <p:sp>
        <p:nvSpPr>
          <p:cNvPr id="12" name="object 12"/>
          <p:cNvSpPr txBox="1"/>
          <p:nvPr/>
        </p:nvSpPr>
        <p:spPr>
          <a:xfrm>
            <a:off x="1258971" y="5929006"/>
            <a:ext cx="842645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Cambria"/>
                <a:cs typeface="Cambria"/>
              </a:rPr>
              <a:t>Propagate </a:t>
            </a:r>
            <a:r>
              <a:rPr sz="2400" spc="5" dirty="0">
                <a:latin typeface="Cambria"/>
                <a:cs typeface="Cambria"/>
              </a:rPr>
              <a:t>the </a:t>
            </a:r>
            <a:r>
              <a:rPr sz="2400" spc="-20" dirty="0">
                <a:latin typeface="Cambria"/>
                <a:cs typeface="Cambria"/>
              </a:rPr>
              <a:t>gradients wrt </a:t>
            </a:r>
            <a:r>
              <a:rPr sz="2400" spc="5" dirty="0">
                <a:latin typeface="Cambria"/>
                <a:cs typeface="Cambria"/>
              </a:rPr>
              <a:t>the </a:t>
            </a:r>
            <a:r>
              <a:rPr sz="2400" spc="25" dirty="0">
                <a:latin typeface="Cambria"/>
                <a:cs typeface="Cambria"/>
              </a:rPr>
              <a:t>next </a:t>
            </a:r>
            <a:r>
              <a:rPr sz="2400" spc="-60" dirty="0">
                <a:latin typeface="Cambria"/>
                <a:cs typeface="Cambria"/>
              </a:rPr>
              <a:t>lower-level </a:t>
            </a:r>
            <a:r>
              <a:rPr sz="2400" spc="-20" dirty="0">
                <a:latin typeface="Cambria"/>
                <a:cs typeface="Cambria"/>
              </a:rPr>
              <a:t>hidden</a:t>
            </a:r>
            <a:r>
              <a:rPr sz="2400" spc="190" dirty="0">
                <a:latin typeface="Cambria"/>
                <a:cs typeface="Cambria"/>
              </a:rPr>
              <a:t> </a:t>
            </a:r>
            <a:r>
              <a:rPr sz="2400" spc="-20" dirty="0">
                <a:latin typeface="Cambria"/>
                <a:cs typeface="Cambria"/>
              </a:rPr>
              <a:t>layer’s</a:t>
            </a:r>
            <a:endParaRPr sz="2400">
              <a:latin typeface="Cambria"/>
              <a:cs typeface="Cambria"/>
            </a:endParaRPr>
          </a:p>
        </p:txBody>
      </p:sp>
      <p:sp>
        <p:nvSpPr>
          <p:cNvPr id="13" name="object 13"/>
          <p:cNvSpPr txBox="1"/>
          <p:nvPr/>
        </p:nvSpPr>
        <p:spPr>
          <a:xfrm>
            <a:off x="852978" y="6227977"/>
            <a:ext cx="2113915" cy="892810"/>
          </a:xfrm>
          <a:prstGeom prst="rect">
            <a:avLst/>
          </a:prstGeom>
        </p:spPr>
        <p:txBody>
          <a:bodyPr vert="horz" wrap="square" lIns="0" tIns="78740" rIns="0" bIns="0" rtlCol="0">
            <a:spAutoFit/>
          </a:bodyPr>
          <a:lstStyle/>
          <a:p>
            <a:pPr marL="12700">
              <a:lnSpc>
                <a:spcPct val="100000"/>
              </a:lnSpc>
              <a:spcBef>
                <a:spcPts val="620"/>
              </a:spcBef>
            </a:pPr>
            <a:r>
              <a:rPr sz="2400" spc="10" dirty="0">
                <a:latin typeface="Cambria"/>
                <a:cs typeface="Cambria"/>
              </a:rPr>
              <a:t>activations:</a:t>
            </a:r>
            <a:r>
              <a:rPr sz="2400" spc="225" dirty="0">
                <a:latin typeface="Cambria"/>
                <a:cs typeface="Cambria"/>
              </a:rPr>
              <a:t> </a:t>
            </a:r>
            <a:r>
              <a:rPr sz="2400" b="1" i="1" spc="10" dirty="0">
                <a:latin typeface="Palatino Linotype"/>
                <a:cs typeface="Palatino Linotype"/>
              </a:rPr>
              <a:t>g</a:t>
            </a:r>
            <a:r>
              <a:rPr sz="2450" i="1" spc="10" dirty="0">
                <a:latin typeface="Wingdings"/>
                <a:cs typeface="Wingdings"/>
              </a:rPr>
              <a:t></a:t>
            </a:r>
            <a:endParaRPr sz="2450">
              <a:latin typeface="Wingdings"/>
              <a:cs typeface="Wingdings"/>
            </a:endParaRPr>
          </a:p>
          <a:p>
            <a:pPr marL="520065">
              <a:lnSpc>
                <a:spcPct val="100000"/>
              </a:lnSpc>
              <a:spcBef>
                <a:spcPts val="484"/>
              </a:spcBef>
            </a:pPr>
            <a:r>
              <a:rPr sz="2400" b="1" spc="-120" dirty="0">
                <a:latin typeface="Palatino Linotype"/>
                <a:cs typeface="Palatino Linotype"/>
              </a:rPr>
              <a:t>end</a:t>
            </a:r>
            <a:r>
              <a:rPr sz="2400" b="1" spc="180" dirty="0">
                <a:latin typeface="Palatino Linotype"/>
                <a:cs typeface="Palatino Linotype"/>
              </a:rPr>
              <a:t> </a:t>
            </a:r>
            <a:r>
              <a:rPr sz="2400" b="1" spc="-85" dirty="0">
                <a:latin typeface="Palatino Linotype"/>
                <a:cs typeface="Palatino Linotype"/>
              </a:rPr>
              <a:t>for</a:t>
            </a:r>
            <a:endParaRPr sz="2400">
              <a:latin typeface="Palatino Linotype"/>
              <a:cs typeface="Palatino Linotype"/>
            </a:endParaRPr>
          </a:p>
        </p:txBody>
      </p:sp>
      <p:sp>
        <p:nvSpPr>
          <p:cNvPr id="14" name="object 14"/>
          <p:cNvSpPr txBox="1"/>
          <p:nvPr/>
        </p:nvSpPr>
        <p:spPr>
          <a:xfrm>
            <a:off x="1683875" y="2935172"/>
            <a:ext cx="1821814" cy="488950"/>
          </a:xfrm>
          <a:prstGeom prst="rect">
            <a:avLst/>
          </a:prstGeom>
          <a:ln w="9524">
            <a:solidFill>
              <a:srgbClr val="000000"/>
            </a:solidFill>
          </a:ln>
        </p:spPr>
        <p:txBody>
          <a:bodyPr vert="horz" wrap="square" lIns="0" tIns="49530" rIns="0" bIns="0" rtlCol="0">
            <a:spAutoFit/>
          </a:bodyPr>
          <a:lstStyle/>
          <a:p>
            <a:pPr marL="37465">
              <a:lnSpc>
                <a:spcPct val="100000"/>
              </a:lnSpc>
              <a:spcBef>
                <a:spcPts val="390"/>
              </a:spcBef>
            </a:pPr>
            <a:r>
              <a:rPr sz="2050" spc="5" dirty="0">
                <a:latin typeface="Symbol"/>
                <a:cs typeface="Symbol"/>
              </a:rPr>
              <a:t></a:t>
            </a:r>
            <a:r>
              <a:rPr sz="2050" spc="-265" dirty="0">
                <a:latin typeface="Times New Roman"/>
                <a:cs typeface="Times New Roman"/>
              </a:rPr>
              <a:t> </a:t>
            </a:r>
            <a:r>
              <a:rPr sz="1800" i="1" spc="-359" baseline="-34722" dirty="0">
                <a:latin typeface="Cambria"/>
                <a:cs typeface="Cambria"/>
              </a:rPr>
              <a:t>y</a:t>
            </a:r>
            <a:r>
              <a:rPr sz="1800" spc="-359" baseline="-30092" dirty="0">
                <a:latin typeface="Cambria"/>
                <a:cs typeface="Cambria"/>
              </a:rPr>
              <a:t>ˆ </a:t>
            </a:r>
            <a:r>
              <a:rPr sz="2050" i="1" dirty="0">
                <a:latin typeface="Cambria"/>
                <a:cs typeface="Cambria"/>
              </a:rPr>
              <a:t>J</a:t>
            </a:r>
            <a:r>
              <a:rPr sz="2050" i="1" spc="30" dirty="0">
                <a:latin typeface="Cambria"/>
                <a:cs typeface="Cambria"/>
              </a:rPr>
              <a:t> </a:t>
            </a:r>
            <a:r>
              <a:rPr sz="2050" spc="5" dirty="0">
                <a:latin typeface="Symbol"/>
                <a:cs typeface="Symbol"/>
              </a:rPr>
              <a:t></a:t>
            </a:r>
            <a:r>
              <a:rPr sz="2050" spc="-160" dirty="0">
                <a:latin typeface="Times New Roman"/>
                <a:cs typeface="Times New Roman"/>
              </a:rPr>
              <a:t> </a:t>
            </a:r>
            <a:r>
              <a:rPr sz="2050" spc="5" dirty="0">
                <a:latin typeface="Symbol"/>
                <a:cs typeface="Symbol"/>
              </a:rPr>
              <a:t></a:t>
            </a:r>
            <a:r>
              <a:rPr sz="2050" spc="-265" dirty="0">
                <a:latin typeface="Times New Roman"/>
                <a:cs typeface="Times New Roman"/>
              </a:rPr>
              <a:t> </a:t>
            </a:r>
            <a:r>
              <a:rPr sz="1800" i="1" spc="-359" baseline="-34722" dirty="0">
                <a:latin typeface="Cambria"/>
                <a:cs typeface="Cambria"/>
              </a:rPr>
              <a:t>y</a:t>
            </a:r>
            <a:r>
              <a:rPr sz="1800" spc="-359" baseline="-30092" dirty="0">
                <a:latin typeface="Cambria"/>
                <a:cs typeface="Cambria"/>
              </a:rPr>
              <a:t>ˆ</a:t>
            </a:r>
            <a:r>
              <a:rPr sz="1800" spc="-337" baseline="-30092" dirty="0">
                <a:latin typeface="Cambria"/>
                <a:cs typeface="Cambria"/>
              </a:rPr>
              <a:t> </a:t>
            </a:r>
            <a:r>
              <a:rPr sz="2050" i="1" spc="-50" dirty="0">
                <a:latin typeface="Cambria"/>
                <a:cs typeface="Cambria"/>
              </a:rPr>
              <a:t>L</a:t>
            </a:r>
            <a:r>
              <a:rPr sz="2050" spc="-50" dirty="0">
                <a:latin typeface="Cambria"/>
                <a:cs typeface="Cambria"/>
              </a:rPr>
              <a:t>(</a:t>
            </a:r>
            <a:r>
              <a:rPr sz="2050" spc="-95" dirty="0">
                <a:latin typeface="Cambria"/>
                <a:cs typeface="Cambria"/>
              </a:rPr>
              <a:t> </a:t>
            </a:r>
            <a:r>
              <a:rPr sz="2050" i="1" spc="-395" dirty="0">
                <a:latin typeface="Cambria"/>
                <a:cs typeface="Cambria"/>
              </a:rPr>
              <a:t>y</a:t>
            </a:r>
            <a:r>
              <a:rPr sz="3075" spc="-592" baseline="4065" dirty="0">
                <a:latin typeface="Cambria"/>
                <a:cs typeface="Cambria"/>
              </a:rPr>
              <a:t>ˆ</a:t>
            </a:r>
            <a:r>
              <a:rPr sz="3075" spc="-585" baseline="4065" dirty="0">
                <a:latin typeface="Cambria"/>
                <a:cs typeface="Cambria"/>
              </a:rPr>
              <a:t> </a:t>
            </a:r>
            <a:r>
              <a:rPr sz="2050" dirty="0">
                <a:latin typeface="Cambria"/>
                <a:cs typeface="Cambria"/>
              </a:rPr>
              <a:t>,</a:t>
            </a:r>
            <a:r>
              <a:rPr sz="2050" spc="-50" dirty="0">
                <a:latin typeface="Cambria"/>
                <a:cs typeface="Cambria"/>
              </a:rPr>
              <a:t> </a:t>
            </a:r>
            <a:r>
              <a:rPr sz="2050" i="1" spc="80" dirty="0">
                <a:latin typeface="Cambria"/>
                <a:cs typeface="Cambria"/>
              </a:rPr>
              <a:t>y</a:t>
            </a:r>
            <a:r>
              <a:rPr sz="2050" spc="80" dirty="0">
                <a:latin typeface="Cambria"/>
                <a:cs typeface="Cambria"/>
              </a:rPr>
              <a:t>)</a:t>
            </a:r>
            <a:endParaRPr sz="2050">
              <a:latin typeface="Cambria"/>
              <a:cs typeface="Cambria"/>
            </a:endParaRPr>
          </a:p>
        </p:txBody>
      </p:sp>
      <p:sp>
        <p:nvSpPr>
          <p:cNvPr id="15" name="object 15"/>
          <p:cNvSpPr txBox="1"/>
          <p:nvPr/>
        </p:nvSpPr>
        <p:spPr>
          <a:xfrm>
            <a:off x="1105352" y="4608206"/>
            <a:ext cx="739775" cy="391160"/>
          </a:xfrm>
          <a:prstGeom prst="rect">
            <a:avLst/>
          </a:prstGeom>
        </p:spPr>
        <p:txBody>
          <a:bodyPr vert="horz" wrap="square" lIns="0" tIns="12700" rIns="0" bIns="0" rtlCol="0">
            <a:spAutoFit/>
          </a:bodyPr>
          <a:lstStyle/>
          <a:p>
            <a:pPr marL="12700">
              <a:lnSpc>
                <a:spcPct val="100000"/>
              </a:lnSpc>
              <a:spcBef>
                <a:spcPts val="100"/>
              </a:spcBef>
            </a:pPr>
            <a:r>
              <a:rPr sz="2400" b="1" i="1" spc="75" dirty="0">
                <a:latin typeface="Palatino Linotype"/>
                <a:cs typeface="Palatino Linotype"/>
              </a:rPr>
              <a:t>g</a:t>
            </a:r>
            <a:r>
              <a:rPr sz="2400" b="1" i="1" spc="114" dirty="0">
                <a:latin typeface="Palatino Linotype"/>
                <a:cs typeface="Palatino Linotype"/>
              </a:rPr>
              <a:t> </a:t>
            </a:r>
            <a:r>
              <a:rPr sz="2400" spc="-140" dirty="0">
                <a:latin typeface="Wingdings"/>
                <a:cs typeface="Wingdings"/>
              </a:rPr>
              <a:t></a:t>
            </a:r>
            <a:r>
              <a:rPr sz="3075" spc="-209" baseline="-4065" dirty="0">
                <a:latin typeface="Symbol"/>
                <a:cs typeface="Symbol"/>
              </a:rPr>
              <a:t></a:t>
            </a:r>
            <a:endParaRPr sz="3075" baseline="-4065">
              <a:latin typeface="Symbol"/>
              <a:cs typeface="Symbol"/>
            </a:endParaRPr>
          </a:p>
        </p:txBody>
      </p:sp>
      <p:sp>
        <p:nvSpPr>
          <p:cNvPr id="16" name="object 16"/>
          <p:cNvSpPr txBox="1"/>
          <p:nvPr/>
        </p:nvSpPr>
        <p:spPr>
          <a:xfrm>
            <a:off x="1801444" y="4833494"/>
            <a:ext cx="331470" cy="207010"/>
          </a:xfrm>
          <a:prstGeom prst="rect">
            <a:avLst/>
          </a:prstGeom>
        </p:spPr>
        <p:txBody>
          <a:bodyPr vert="horz" wrap="square" lIns="0" tIns="17145" rIns="0" bIns="0" rtlCol="0">
            <a:spAutoFit/>
          </a:bodyPr>
          <a:lstStyle/>
          <a:p>
            <a:pPr marL="38100">
              <a:lnSpc>
                <a:spcPct val="100000"/>
              </a:lnSpc>
              <a:spcBef>
                <a:spcPts val="135"/>
              </a:spcBef>
            </a:pPr>
            <a:r>
              <a:rPr sz="1725" b="1" i="1" spc="7" baseline="-26570" dirty="0">
                <a:latin typeface="Cambria"/>
                <a:cs typeface="Cambria"/>
              </a:rPr>
              <a:t>a</a:t>
            </a:r>
            <a:r>
              <a:rPr sz="850" spc="5" dirty="0">
                <a:latin typeface="Cambria"/>
                <a:cs typeface="Cambria"/>
              </a:rPr>
              <a:t>(</a:t>
            </a:r>
            <a:r>
              <a:rPr sz="850" spc="-105" dirty="0">
                <a:latin typeface="Cambria"/>
                <a:cs typeface="Cambria"/>
              </a:rPr>
              <a:t> </a:t>
            </a:r>
            <a:r>
              <a:rPr sz="850" i="1" spc="5" dirty="0">
                <a:latin typeface="Cambria"/>
                <a:cs typeface="Cambria"/>
              </a:rPr>
              <a:t>k</a:t>
            </a:r>
            <a:r>
              <a:rPr sz="850" i="1" spc="-70" dirty="0">
                <a:latin typeface="Cambria"/>
                <a:cs typeface="Cambria"/>
              </a:rPr>
              <a:t> </a:t>
            </a:r>
            <a:r>
              <a:rPr sz="850" spc="5" dirty="0">
                <a:latin typeface="Cambria"/>
                <a:cs typeface="Cambria"/>
              </a:rPr>
              <a:t>)</a:t>
            </a:r>
            <a:endParaRPr sz="850">
              <a:latin typeface="Cambria"/>
              <a:cs typeface="Cambria"/>
            </a:endParaRPr>
          </a:p>
        </p:txBody>
      </p:sp>
      <p:sp>
        <p:nvSpPr>
          <p:cNvPr id="17" name="object 17"/>
          <p:cNvSpPr txBox="1"/>
          <p:nvPr/>
        </p:nvSpPr>
        <p:spPr>
          <a:xfrm>
            <a:off x="2104936" y="4444500"/>
            <a:ext cx="1658620" cy="608330"/>
          </a:xfrm>
          <a:prstGeom prst="rect">
            <a:avLst/>
          </a:prstGeom>
        </p:spPr>
        <p:txBody>
          <a:bodyPr vert="horz" wrap="square" lIns="0" tIns="15240" rIns="0" bIns="0" rtlCol="0">
            <a:spAutoFit/>
          </a:bodyPr>
          <a:lstStyle/>
          <a:p>
            <a:pPr marL="38100">
              <a:lnSpc>
                <a:spcPct val="100000"/>
              </a:lnSpc>
              <a:spcBef>
                <a:spcPts val="120"/>
              </a:spcBef>
            </a:pPr>
            <a:r>
              <a:rPr sz="2050" i="1" dirty="0">
                <a:latin typeface="Cambria"/>
                <a:cs typeface="Cambria"/>
              </a:rPr>
              <a:t>J</a:t>
            </a:r>
            <a:r>
              <a:rPr sz="2050" i="1" spc="35" dirty="0">
                <a:latin typeface="Cambria"/>
                <a:cs typeface="Cambria"/>
              </a:rPr>
              <a:t> </a:t>
            </a:r>
            <a:r>
              <a:rPr sz="2050" spc="5" dirty="0">
                <a:latin typeface="Symbol"/>
                <a:cs typeface="Symbol"/>
              </a:rPr>
              <a:t></a:t>
            </a:r>
            <a:r>
              <a:rPr sz="2050" spc="60" dirty="0">
                <a:latin typeface="Times New Roman"/>
                <a:cs typeface="Times New Roman"/>
              </a:rPr>
              <a:t> </a:t>
            </a:r>
            <a:r>
              <a:rPr sz="2050" b="1" i="1" spc="5" dirty="0">
                <a:latin typeface="Cambria"/>
                <a:cs typeface="Cambria"/>
              </a:rPr>
              <a:t>g</a:t>
            </a:r>
            <a:r>
              <a:rPr sz="2050" b="1" i="1" spc="-210" dirty="0">
                <a:latin typeface="Cambria"/>
                <a:cs typeface="Cambria"/>
              </a:rPr>
              <a:t> </a:t>
            </a:r>
            <a:r>
              <a:rPr sz="2050" spc="10" dirty="0">
                <a:latin typeface="MT Extra"/>
                <a:cs typeface="MT Extra"/>
              </a:rPr>
              <a:t>⊙</a:t>
            </a:r>
            <a:r>
              <a:rPr sz="2050" spc="40" dirty="0">
                <a:latin typeface="Times New Roman"/>
                <a:cs typeface="Times New Roman"/>
              </a:rPr>
              <a:t> </a:t>
            </a:r>
            <a:r>
              <a:rPr sz="2050" i="1" dirty="0">
                <a:latin typeface="Cambria"/>
                <a:cs typeface="Cambria"/>
              </a:rPr>
              <a:t>f</a:t>
            </a:r>
            <a:r>
              <a:rPr sz="2050" i="1" spc="35" dirty="0">
                <a:latin typeface="Cambria"/>
                <a:cs typeface="Cambria"/>
              </a:rPr>
              <a:t> </a:t>
            </a:r>
            <a:r>
              <a:rPr sz="2050" spc="-45" dirty="0">
                <a:latin typeface="Cambria"/>
                <a:cs typeface="Cambria"/>
              </a:rPr>
              <a:t>'</a:t>
            </a:r>
            <a:r>
              <a:rPr sz="5700" spc="-757" baseline="-5116" dirty="0">
                <a:latin typeface="Symbol"/>
                <a:cs typeface="Symbol"/>
              </a:rPr>
              <a:t></a:t>
            </a:r>
            <a:r>
              <a:rPr sz="2050" b="1" i="1" spc="10" dirty="0">
                <a:latin typeface="Cambria"/>
                <a:cs typeface="Cambria"/>
              </a:rPr>
              <a:t>a</a:t>
            </a:r>
            <a:r>
              <a:rPr sz="1725" spc="135" baseline="43478" dirty="0">
                <a:latin typeface="Cambria"/>
                <a:cs typeface="Cambria"/>
              </a:rPr>
              <a:t>(</a:t>
            </a:r>
            <a:r>
              <a:rPr sz="1725" i="1" spc="30" baseline="43478" dirty="0">
                <a:latin typeface="Cambria"/>
                <a:cs typeface="Cambria"/>
              </a:rPr>
              <a:t>k</a:t>
            </a:r>
            <a:r>
              <a:rPr sz="1725" i="1" spc="-172" baseline="43478" dirty="0">
                <a:latin typeface="Cambria"/>
                <a:cs typeface="Cambria"/>
              </a:rPr>
              <a:t> </a:t>
            </a:r>
            <a:r>
              <a:rPr sz="1725" spc="22" baseline="43478" dirty="0">
                <a:latin typeface="Cambria"/>
                <a:cs typeface="Cambria"/>
              </a:rPr>
              <a:t>)</a:t>
            </a:r>
            <a:r>
              <a:rPr sz="1725" spc="-67" baseline="43478" dirty="0">
                <a:latin typeface="Cambria"/>
                <a:cs typeface="Cambria"/>
              </a:rPr>
              <a:t> </a:t>
            </a:r>
            <a:r>
              <a:rPr sz="5700" spc="-1185" baseline="-5116" dirty="0">
                <a:latin typeface="Symbol"/>
                <a:cs typeface="Symbol"/>
              </a:rPr>
              <a:t></a:t>
            </a:r>
            <a:endParaRPr sz="5700" baseline="-5116">
              <a:latin typeface="Symbol"/>
              <a:cs typeface="Symbol"/>
            </a:endParaRPr>
          </a:p>
        </p:txBody>
      </p:sp>
      <p:sp>
        <p:nvSpPr>
          <p:cNvPr id="18" name="object 18"/>
          <p:cNvSpPr/>
          <p:nvPr/>
        </p:nvSpPr>
        <p:spPr>
          <a:xfrm>
            <a:off x="1607675" y="4611572"/>
            <a:ext cx="2170430" cy="532130"/>
          </a:xfrm>
          <a:custGeom>
            <a:avLst/>
            <a:gdLst/>
            <a:ahLst/>
            <a:cxnLst/>
            <a:rect l="l" t="t" r="r" b="b"/>
            <a:pathLst>
              <a:path w="2170429" h="532129">
                <a:moveTo>
                  <a:pt x="0" y="0"/>
                </a:moveTo>
                <a:lnTo>
                  <a:pt x="2170111" y="0"/>
                </a:lnTo>
                <a:lnTo>
                  <a:pt x="2170111" y="531812"/>
                </a:lnTo>
                <a:lnTo>
                  <a:pt x="0" y="531812"/>
                </a:lnTo>
                <a:lnTo>
                  <a:pt x="0" y="0"/>
                </a:lnTo>
                <a:close/>
              </a:path>
            </a:pathLst>
          </a:custGeom>
          <a:ln w="9524">
            <a:solidFill>
              <a:srgbClr val="000000"/>
            </a:solidFill>
          </a:ln>
        </p:spPr>
        <p:txBody>
          <a:bodyPr wrap="square" lIns="0" tIns="0" rIns="0" bIns="0" rtlCol="0"/>
          <a:lstStyle/>
          <a:p>
            <a:endParaRPr/>
          </a:p>
        </p:txBody>
      </p:sp>
      <p:sp>
        <p:nvSpPr>
          <p:cNvPr id="19" name="object 19"/>
          <p:cNvSpPr txBox="1"/>
          <p:nvPr/>
        </p:nvSpPr>
        <p:spPr>
          <a:xfrm>
            <a:off x="3092979" y="6399818"/>
            <a:ext cx="200025" cy="339725"/>
          </a:xfrm>
          <a:prstGeom prst="rect">
            <a:avLst/>
          </a:prstGeom>
        </p:spPr>
        <p:txBody>
          <a:bodyPr vert="horz" wrap="square" lIns="0" tIns="13970" rIns="0" bIns="0" rtlCol="0">
            <a:spAutoFit/>
          </a:bodyPr>
          <a:lstStyle/>
          <a:p>
            <a:pPr>
              <a:lnSpc>
                <a:spcPct val="100000"/>
              </a:lnSpc>
              <a:spcBef>
                <a:spcPts val="110"/>
              </a:spcBef>
            </a:pPr>
            <a:r>
              <a:rPr sz="2050" spc="5" dirty="0">
                <a:latin typeface="Symbol"/>
                <a:cs typeface="Symbol"/>
              </a:rPr>
              <a:t></a:t>
            </a:r>
            <a:endParaRPr sz="2050">
              <a:latin typeface="Symbol"/>
              <a:cs typeface="Symbol"/>
            </a:endParaRPr>
          </a:p>
        </p:txBody>
      </p:sp>
      <p:sp>
        <p:nvSpPr>
          <p:cNvPr id="20" name="object 20"/>
          <p:cNvSpPr txBox="1"/>
          <p:nvPr/>
        </p:nvSpPr>
        <p:spPr>
          <a:xfrm>
            <a:off x="3261986" y="6564621"/>
            <a:ext cx="420370" cy="207010"/>
          </a:xfrm>
          <a:prstGeom prst="rect">
            <a:avLst/>
          </a:prstGeom>
        </p:spPr>
        <p:txBody>
          <a:bodyPr vert="horz" wrap="square" lIns="0" tIns="11430" rIns="0" bIns="0" rtlCol="0">
            <a:spAutoFit/>
          </a:bodyPr>
          <a:lstStyle/>
          <a:p>
            <a:pPr marL="25400">
              <a:lnSpc>
                <a:spcPct val="100000"/>
              </a:lnSpc>
              <a:spcBef>
                <a:spcPts val="90"/>
              </a:spcBef>
            </a:pPr>
            <a:r>
              <a:rPr sz="1800" i="1" spc="-52" baseline="-25462" dirty="0">
                <a:latin typeface="Cambria"/>
                <a:cs typeface="Cambria"/>
              </a:rPr>
              <a:t>h</a:t>
            </a:r>
            <a:r>
              <a:rPr sz="850" spc="-35" dirty="0">
                <a:latin typeface="Cambria"/>
                <a:cs typeface="Cambria"/>
              </a:rPr>
              <a:t>(</a:t>
            </a:r>
            <a:r>
              <a:rPr sz="850" spc="-105" dirty="0">
                <a:latin typeface="Cambria"/>
                <a:cs typeface="Cambria"/>
              </a:rPr>
              <a:t> </a:t>
            </a:r>
            <a:r>
              <a:rPr sz="850" i="1" spc="10" dirty="0">
                <a:latin typeface="Cambria"/>
                <a:cs typeface="Cambria"/>
              </a:rPr>
              <a:t>k</a:t>
            </a:r>
            <a:r>
              <a:rPr sz="850" spc="10" dirty="0">
                <a:latin typeface="Symbol"/>
                <a:cs typeface="Symbol"/>
              </a:rPr>
              <a:t></a:t>
            </a:r>
            <a:r>
              <a:rPr sz="850" spc="10" dirty="0">
                <a:latin typeface="Cambria"/>
                <a:cs typeface="Cambria"/>
              </a:rPr>
              <a:t>1</a:t>
            </a:r>
            <a:r>
              <a:rPr sz="850" spc="-125" dirty="0">
                <a:latin typeface="Cambria"/>
                <a:cs typeface="Cambria"/>
              </a:rPr>
              <a:t> </a:t>
            </a:r>
            <a:r>
              <a:rPr sz="850" spc="5" dirty="0">
                <a:latin typeface="Cambria"/>
                <a:cs typeface="Cambria"/>
              </a:rPr>
              <a:t>)</a:t>
            </a:r>
            <a:endParaRPr sz="850">
              <a:latin typeface="Cambria"/>
              <a:cs typeface="Cambria"/>
            </a:endParaRPr>
          </a:p>
        </p:txBody>
      </p:sp>
      <p:sp>
        <p:nvSpPr>
          <p:cNvPr id="21" name="object 21"/>
          <p:cNvSpPr txBox="1"/>
          <p:nvPr/>
        </p:nvSpPr>
        <p:spPr>
          <a:xfrm>
            <a:off x="3667171" y="6282686"/>
            <a:ext cx="1139190" cy="339725"/>
          </a:xfrm>
          <a:prstGeom prst="rect">
            <a:avLst/>
          </a:prstGeom>
        </p:spPr>
        <p:txBody>
          <a:bodyPr vert="horz" wrap="square" lIns="0" tIns="13970" rIns="0" bIns="0" rtlCol="0">
            <a:spAutoFit/>
          </a:bodyPr>
          <a:lstStyle/>
          <a:p>
            <a:pPr marL="25400">
              <a:lnSpc>
                <a:spcPct val="100000"/>
              </a:lnSpc>
              <a:spcBef>
                <a:spcPts val="110"/>
              </a:spcBef>
            </a:pPr>
            <a:r>
              <a:rPr sz="3075" i="1" baseline="-24390" dirty="0">
                <a:latin typeface="Cambria"/>
                <a:cs typeface="Cambria"/>
              </a:rPr>
              <a:t>J</a:t>
            </a:r>
            <a:r>
              <a:rPr sz="3075" i="1" spc="15" baseline="-24390" dirty="0">
                <a:latin typeface="Cambria"/>
                <a:cs typeface="Cambria"/>
              </a:rPr>
              <a:t> </a:t>
            </a:r>
            <a:r>
              <a:rPr sz="3075" spc="7" baseline="-24390" dirty="0">
                <a:latin typeface="Symbol"/>
                <a:cs typeface="Symbol"/>
              </a:rPr>
              <a:t></a:t>
            </a:r>
            <a:r>
              <a:rPr sz="3075" spc="-375" baseline="-24390" dirty="0">
                <a:latin typeface="Times New Roman"/>
                <a:cs typeface="Times New Roman"/>
              </a:rPr>
              <a:t> </a:t>
            </a:r>
            <a:r>
              <a:rPr sz="3075" i="1" spc="15" baseline="-24390" dirty="0">
                <a:latin typeface="Cambria"/>
                <a:cs typeface="Cambria"/>
              </a:rPr>
              <a:t>W</a:t>
            </a:r>
            <a:r>
              <a:rPr sz="3075" i="1" spc="-345" baseline="-24390" dirty="0">
                <a:latin typeface="Cambria"/>
                <a:cs typeface="Cambria"/>
              </a:rPr>
              <a:t> </a:t>
            </a:r>
            <a:r>
              <a:rPr sz="1200" spc="30" dirty="0">
                <a:latin typeface="Cambria"/>
                <a:cs typeface="Cambria"/>
              </a:rPr>
              <a:t>(</a:t>
            </a:r>
            <a:r>
              <a:rPr sz="1200" i="1" spc="30" dirty="0">
                <a:latin typeface="Cambria"/>
                <a:cs typeface="Cambria"/>
              </a:rPr>
              <a:t>k</a:t>
            </a:r>
            <a:r>
              <a:rPr sz="1200" i="1" spc="-135" dirty="0">
                <a:latin typeface="Cambria"/>
                <a:cs typeface="Cambria"/>
              </a:rPr>
              <a:t> </a:t>
            </a:r>
            <a:r>
              <a:rPr sz="1200" spc="-30" dirty="0">
                <a:latin typeface="Cambria"/>
                <a:cs typeface="Cambria"/>
              </a:rPr>
              <a:t>)</a:t>
            </a:r>
            <a:r>
              <a:rPr sz="1200" i="1" spc="-30" dirty="0">
                <a:latin typeface="Cambria"/>
                <a:cs typeface="Cambria"/>
              </a:rPr>
              <a:t>T</a:t>
            </a:r>
            <a:r>
              <a:rPr sz="1200" i="1" spc="65" dirty="0">
                <a:latin typeface="Cambria"/>
                <a:cs typeface="Cambria"/>
              </a:rPr>
              <a:t> </a:t>
            </a:r>
            <a:r>
              <a:rPr sz="3075" b="1" i="1" spc="7" baseline="-24390" dirty="0">
                <a:latin typeface="Cambria"/>
                <a:cs typeface="Cambria"/>
              </a:rPr>
              <a:t>g</a:t>
            </a:r>
            <a:endParaRPr sz="3075" baseline="-24390">
              <a:latin typeface="Cambria"/>
              <a:cs typeface="Cambria"/>
            </a:endParaRPr>
          </a:p>
        </p:txBody>
      </p:sp>
      <p:sp>
        <p:nvSpPr>
          <p:cNvPr id="22" name="object 22"/>
          <p:cNvSpPr/>
          <p:nvPr/>
        </p:nvSpPr>
        <p:spPr>
          <a:xfrm>
            <a:off x="3055475" y="6364172"/>
            <a:ext cx="1755775" cy="488950"/>
          </a:xfrm>
          <a:custGeom>
            <a:avLst/>
            <a:gdLst/>
            <a:ahLst/>
            <a:cxnLst/>
            <a:rect l="l" t="t" r="r" b="b"/>
            <a:pathLst>
              <a:path w="1755775" h="488950">
                <a:moveTo>
                  <a:pt x="0" y="0"/>
                </a:moveTo>
                <a:lnTo>
                  <a:pt x="1755774" y="0"/>
                </a:lnTo>
                <a:lnTo>
                  <a:pt x="1755774" y="488949"/>
                </a:lnTo>
                <a:lnTo>
                  <a:pt x="0" y="488949"/>
                </a:lnTo>
                <a:lnTo>
                  <a:pt x="0" y="0"/>
                </a:lnTo>
                <a:close/>
              </a:path>
            </a:pathLst>
          </a:custGeom>
          <a:ln w="9524">
            <a:solidFill>
              <a:srgbClr val="000000"/>
            </a:solidFill>
          </a:ln>
        </p:spPr>
        <p:txBody>
          <a:bodyPr wrap="square" lIns="0" tIns="0" rIns="0" bIns="0" rtlCol="0"/>
          <a:lstStyle/>
          <a:p>
            <a:endParaRPr/>
          </a:p>
        </p:txBody>
      </p:sp>
      <p:sp>
        <p:nvSpPr>
          <p:cNvPr id="23" name="object 23"/>
          <p:cNvSpPr txBox="1"/>
          <p:nvPr/>
        </p:nvSpPr>
        <p:spPr>
          <a:xfrm>
            <a:off x="1233571" y="4875287"/>
            <a:ext cx="8051165" cy="997585"/>
          </a:xfrm>
          <a:prstGeom prst="rect">
            <a:avLst/>
          </a:prstGeom>
        </p:spPr>
        <p:txBody>
          <a:bodyPr vert="horz" wrap="square" lIns="0" tIns="189865" rIns="0" bIns="0" rtlCol="0">
            <a:spAutoFit/>
          </a:bodyPr>
          <a:lstStyle/>
          <a:p>
            <a:pPr marL="38100">
              <a:lnSpc>
                <a:spcPct val="100000"/>
              </a:lnSpc>
              <a:spcBef>
                <a:spcPts val="1495"/>
              </a:spcBef>
            </a:pPr>
            <a:r>
              <a:rPr sz="2400" spc="45" dirty="0">
                <a:latin typeface="Cambria"/>
                <a:cs typeface="Cambria"/>
              </a:rPr>
              <a:t>Compute </a:t>
            </a:r>
            <a:r>
              <a:rPr sz="2400" spc="-20" dirty="0">
                <a:latin typeface="Cambria"/>
                <a:cs typeface="Cambria"/>
              </a:rPr>
              <a:t>gradients </a:t>
            </a:r>
            <a:r>
              <a:rPr sz="2400" spc="-45" dirty="0">
                <a:latin typeface="Cambria"/>
                <a:cs typeface="Cambria"/>
              </a:rPr>
              <a:t>on weights </a:t>
            </a:r>
            <a:r>
              <a:rPr sz="2400" spc="-40" dirty="0">
                <a:latin typeface="Cambria"/>
                <a:cs typeface="Cambria"/>
              </a:rPr>
              <a:t>biases </a:t>
            </a:r>
            <a:r>
              <a:rPr sz="2400" spc="30" dirty="0">
                <a:latin typeface="Cambria"/>
                <a:cs typeface="Cambria"/>
              </a:rPr>
              <a:t>(incl. </a:t>
            </a:r>
            <a:r>
              <a:rPr sz="2400" spc="-20" dirty="0">
                <a:latin typeface="Cambria"/>
                <a:cs typeface="Cambria"/>
              </a:rPr>
              <a:t>regularizn</a:t>
            </a:r>
            <a:r>
              <a:rPr sz="2400" spc="25" dirty="0">
                <a:latin typeface="Cambria"/>
                <a:cs typeface="Cambria"/>
              </a:rPr>
              <a:t> </a:t>
            </a:r>
            <a:r>
              <a:rPr sz="2400" spc="-5" dirty="0">
                <a:latin typeface="Cambria"/>
                <a:cs typeface="Cambria"/>
              </a:rPr>
              <a:t>term)</a:t>
            </a:r>
            <a:endParaRPr sz="2400">
              <a:latin typeface="Cambria"/>
              <a:cs typeface="Cambria"/>
            </a:endParaRPr>
          </a:p>
          <a:p>
            <a:pPr marL="441325">
              <a:lnSpc>
                <a:spcPts val="1605"/>
              </a:lnSpc>
              <a:spcBef>
                <a:spcPts val="1065"/>
              </a:spcBef>
              <a:tabLst>
                <a:tab pos="854075" algn="l"/>
                <a:tab pos="1975485" algn="l"/>
                <a:tab pos="2863850" algn="l"/>
                <a:tab pos="3335020" algn="l"/>
                <a:tab pos="5050155" algn="l"/>
              </a:tabLst>
            </a:pPr>
            <a:r>
              <a:rPr sz="1700" spc="30" dirty="0">
                <a:latin typeface="Symbol"/>
                <a:cs typeface="Symbol"/>
              </a:rPr>
              <a:t></a:t>
            </a:r>
            <a:r>
              <a:rPr sz="1700" spc="30" dirty="0">
                <a:latin typeface="Times New Roman"/>
                <a:cs typeface="Times New Roman"/>
              </a:rPr>
              <a:t>	</a:t>
            </a:r>
            <a:r>
              <a:rPr sz="1700" i="1" spc="10" dirty="0">
                <a:latin typeface="Cambria"/>
                <a:cs typeface="Cambria"/>
              </a:rPr>
              <a:t>J </a:t>
            </a:r>
            <a:r>
              <a:rPr sz="1700" spc="20" dirty="0">
                <a:latin typeface="Symbol"/>
                <a:cs typeface="Symbol"/>
              </a:rPr>
              <a:t></a:t>
            </a:r>
            <a:r>
              <a:rPr sz="1700" spc="20" dirty="0">
                <a:latin typeface="Times New Roman"/>
                <a:cs typeface="Times New Roman"/>
              </a:rPr>
              <a:t> </a:t>
            </a:r>
            <a:r>
              <a:rPr sz="1700" b="1" i="1" spc="20" dirty="0">
                <a:latin typeface="Cambria"/>
                <a:cs typeface="Cambria"/>
              </a:rPr>
              <a:t>g</a:t>
            </a:r>
            <a:r>
              <a:rPr sz="1700" b="1" i="1" spc="-65" dirty="0">
                <a:latin typeface="Cambria"/>
                <a:cs typeface="Cambria"/>
              </a:rPr>
              <a:t> </a:t>
            </a:r>
            <a:r>
              <a:rPr sz="1700" spc="20" dirty="0">
                <a:latin typeface="Symbol"/>
                <a:cs typeface="Symbol"/>
              </a:rPr>
              <a:t></a:t>
            </a:r>
            <a:r>
              <a:rPr sz="1700" spc="-160" dirty="0">
                <a:latin typeface="Times New Roman"/>
                <a:cs typeface="Times New Roman"/>
              </a:rPr>
              <a:t> </a:t>
            </a:r>
            <a:r>
              <a:rPr sz="1750" i="1" spc="5" dirty="0">
                <a:latin typeface="Symbol"/>
                <a:cs typeface="Symbol"/>
              </a:rPr>
              <a:t></a:t>
            </a:r>
            <a:r>
              <a:rPr sz="1700" spc="5" dirty="0">
                <a:latin typeface="Symbol"/>
                <a:cs typeface="Symbol"/>
              </a:rPr>
              <a:t></a:t>
            </a:r>
            <a:r>
              <a:rPr sz="1700" spc="5" dirty="0">
                <a:latin typeface="Times New Roman"/>
                <a:cs typeface="Times New Roman"/>
              </a:rPr>
              <a:t>	</a:t>
            </a:r>
            <a:r>
              <a:rPr sz="1700" spc="120" dirty="0">
                <a:latin typeface="Symbol"/>
                <a:cs typeface="Symbol"/>
              </a:rPr>
              <a:t>Ω</a:t>
            </a:r>
            <a:r>
              <a:rPr sz="1700" spc="120" dirty="0">
                <a:latin typeface="Cambria"/>
                <a:cs typeface="Cambria"/>
              </a:rPr>
              <a:t>(</a:t>
            </a:r>
            <a:r>
              <a:rPr sz="1750" i="1" spc="120" dirty="0">
                <a:latin typeface="Symbol"/>
                <a:cs typeface="Symbol"/>
              </a:rPr>
              <a:t></a:t>
            </a:r>
            <a:r>
              <a:rPr sz="1750" i="1" spc="-229" dirty="0">
                <a:latin typeface="Times New Roman"/>
                <a:cs typeface="Times New Roman"/>
              </a:rPr>
              <a:t> </a:t>
            </a:r>
            <a:r>
              <a:rPr sz="1700" spc="5" dirty="0">
                <a:latin typeface="Cambria"/>
                <a:cs typeface="Cambria"/>
              </a:rPr>
              <a:t>),	</a:t>
            </a:r>
            <a:r>
              <a:rPr sz="1700" spc="30" dirty="0">
                <a:latin typeface="Symbol"/>
                <a:cs typeface="Symbol"/>
              </a:rPr>
              <a:t></a:t>
            </a:r>
            <a:r>
              <a:rPr sz="1700" spc="30" dirty="0">
                <a:latin typeface="Times New Roman"/>
                <a:cs typeface="Times New Roman"/>
              </a:rPr>
              <a:t>	</a:t>
            </a:r>
            <a:r>
              <a:rPr sz="1700" i="1" spc="10" dirty="0">
                <a:latin typeface="Cambria"/>
                <a:cs typeface="Cambria"/>
              </a:rPr>
              <a:t>J </a:t>
            </a:r>
            <a:r>
              <a:rPr sz="1700" spc="20" dirty="0">
                <a:latin typeface="Symbol"/>
                <a:cs typeface="Symbol"/>
              </a:rPr>
              <a:t></a:t>
            </a:r>
            <a:r>
              <a:rPr sz="1700" spc="20" dirty="0">
                <a:latin typeface="Times New Roman"/>
                <a:cs typeface="Times New Roman"/>
              </a:rPr>
              <a:t> </a:t>
            </a:r>
            <a:r>
              <a:rPr sz="1700" b="1" i="1" spc="10" dirty="0">
                <a:latin typeface="Cambria"/>
                <a:cs typeface="Cambria"/>
              </a:rPr>
              <a:t>gh</a:t>
            </a:r>
            <a:r>
              <a:rPr sz="1500" spc="15" baseline="44444" dirty="0">
                <a:latin typeface="Cambria"/>
                <a:cs typeface="Cambria"/>
              </a:rPr>
              <a:t>(</a:t>
            </a:r>
            <a:r>
              <a:rPr sz="1500" i="1" spc="15" baseline="44444" dirty="0">
                <a:latin typeface="Cambria"/>
                <a:cs typeface="Cambria"/>
              </a:rPr>
              <a:t>k</a:t>
            </a:r>
            <a:r>
              <a:rPr sz="1500" spc="15" baseline="44444" dirty="0">
                <a:latin typeface="Symbol"/>
                <a:cs typeface="Symbol"/>
              </a:rPr>
              <a:t></a:t>
            </a:r>
            <a:r>
              <a:rPr sz="1500" spc="15" baseline="44444" dirty="0">
                <a:latin typeface="Cambria"/>
                <a:cs typeface="Cambria"/>
              </a:rPr>
              <a:t>1)</a:t>
            </a:r>
            <a:r>
              <a:rPr sz="1500" i="1" spc="15" baseline="44444" dirty="0">
                <a:latin typeface="Cambria"/>
                <a:cs typeface="Cambria"/>
              </a:rPr>
              <a:t>T </a:t>
            </a:r>
            <a:r>
              <a:rPr sz="1500" i="1" spc="135" baseline="44444" dirty="0">
                <a:latin typeface="Cambria"/>
                <a:cs typeface="Cambria"/>
              </a:rPr>
              <a:t> </a:t>
            </a:r>
            <a:r>
              <a:rPr sz="1700" spc="20" dirty="0">
                <a:latin typeface="Symbol"/>
                <a:cs typeface="Symbol"/>
              </a:rPr>
              <a:t></a:t>
            </a:r>
            <a:r>
              <a:rPr sz="1700" spc="-155" dirty="0">
                <a:latin typeface="Times New Roman"/>
                <a:cs typeface="Times New Roman"/>
              </a:rPr>
              <a:t> </a:t>
            </a:r>
            <a:r>
              <a:rPr sz="1750" i="1" spc="5" dirty="0">
                <a:latin typeface="Symbol"/>
                <a:cs typeface="Symbol"/>
              </a:rPr>
              <a:t></a:t>
            </a:r>
            <a:r>
              <a:rPr sz="1700" spc="5" dirty="0">
                <a:latin typeface="Symbol"/>
                <a:cs typeface="Symbol"/>
              </a:rPr>
              <a:t></a:t>
            </a:r>
            <a:r>
              <a:rPr sz="1700" spc="5" dirty="0">
                <a:latin typeface="Times New Roman"/>
                <a:cs typeface="Times New Roman"/>
              </a:rPr>
              <a:t>	</a:t>
            </a:r>
            <a:r>
              <a:rPr sz="1700" spc="120" dirty="0">
                <a:latin typeface="Symbol"/>
                <a:cs typeface="Symbol"/>
              </a:rPr>
              <a:t>Ω</a:t>
            </a:r>
            <a:r>
              <a:rPr sz="1700" spc="120" dirty="0">
                <a:latin typeface="Cambria"/>
                <a:cs typeface="Cambria"/>
              </a:rPr>
              <a:t>(</a:t>
            </a:r>
            <a:r>
              <a:rPr sz="1750" i="1" spc="120" dirty="0">
                <a:latin typeface="Symbol"/>
                <a:cs typeface="Symbol"/>
              </a:rPr>
              <a:t></a:t>
            </a:r>
            <a:r>
              <a:rPr sz="1750" i="1" spc="-229" dirty="0">
                <a:latin typeface="Times New Roman"/>
                <a:cs typeface="Times New Roman"/>
              </a:rPr>
              <a:t> </a:t>
            </a:r>
            <a:r>
              <a:rPr sz="1700" spc="15" dirty="0">
                <a:latin typeface="Cambria"/>
                <a:cs typeface="Cambria"/>
              </a:rPr>
              <a:t>)</a:t>
            </a:r>
            <a:endParaRPr sz="1700">
              <a:latin typeface="Cambria"/>
              <a:cs typeface="Cambria"/>
            </a:endParaRPr>
          </a:p>
          <a:p>
            <a:pPr marL="605155">
              <a:lnSpc>
                <a:spcPts val="705"/>
              </a:lnSpc>
              <a:tabLst>
                <a:tab pos="1753870" algn="l"/>
                <a:tab pos="3022600" algn="l"/>
                <a:tab pos="4761865" algn="l"/>
              </a:tabLst>
            </a:pPr>
            <a:r>
              <a:rPr sz="1500" i="1" spc="-15" baseline="-25000" dirty="0">
                <a:latin typeface="Cambria"/>
                <a:cs typeface="Cambria"/>
              </a:rPr>
              <a:t>b</a:t>
            </a:r>
            <a:r>
              <a:rPr sz="700" spc="-10" dirty="0">
                <a:latin typeface="Cambria"/>
                <a:cs typeface="Cambria"/>
              </a:rPr>
              <a:t>(</a:t>
            </a:r>
            <a:r>
              <a:rPr sz="700" spc="-70" dirty="0">
                <a:latin typeface="Cambria"/>
                <a:cs typeface="Cambria"/>
              </a:rPr>
              <a:t> </a:t>
            </a:r>
            <a:r>
              <a:rPr sz="700" i="1" spc="15" dirty="0">
                <a:latin typeface="Cambria"/>
                <a:cs typeface="Cambria"/>
              </a:rPr>
              <a:t>k</a:t>
            </a:r>
            <a:r>
              <a:rPr sz="700" i="1" spc="-35" dirty="0">
                <a:latin typeface="Cambria"/>
                <a:cs typeface="Cambria"/>
              </a:rPr>
              <a:t> </a:t>
            </a:r>
            <a:r>
              <a:rPr sz="700" spc="10" dirty="0">
                <a:latin typeface="Cambria"/>
                <a:cs typeface="Cambria"/>
              </a:rPr>
              <a:t>)	</a:t>
            </a:r>
            <a:r>
              <a:rPr sz="1500" b="1" i="1" spc="-15" baseline="-25000" dirty="0">
                <a:latin typeface="Cambria"/>
                <a:cs typeface="Cambria"/>
              </a:rPr>
              <a:t>b</a:t>
            </a:r>
            <a:r>
              <a:rPr sz="700" spc="-10" dirty="0">
                <a:latin typeface="Cambria"/>
                <a:cs typeface="Cambria"/>
              </a:rPr>
              <a:t>(</a:t>
            </a:r>
            <a:r>
              <a:rPr sz="700" spc="-70" dirty="0">
                <a:latin typeface="Cambria"/>
                <a:cs typeface="Cambria"/>
              </a:rPr>
              <a:t> </a:t>
            </a:r>
            <a:r>
              <a:rPr sz="700" i="1" spc="15" dirty="0">
                <a:latin typeface="Cambria"/>
                <a:cs typeface="Cambria"/>
              </a:rPr>
              <a:t>k</a:t>
            </a:r>
            <a:r>
              <a:rPr sz="700" i="1" spc="-35" dirty="0">
                <a:latin typeface="Cambria"/>
                <a:cs typeface="Cambria"/>
              </a:rPr>
              <a:t> </a:t>
            </a:r>
            <a:r>
              <a:rPr sz="700" spc="10" dirty="0">
                <a:latin typeface="Cambria"/>
                <a:cs typeface="Cambria"/>
              </a:rPr>
              <a:t>)	</a:t>
            </a:r>
            <a:r>
              <a:rPr sz="1500" i="1" spc="7" baseline="-25000" dirty="0">
                <a:latin typeface="Cambria"/>
                <a:cs typeface="Cambria"/>
              </a:rPr>
              <a:t>W</a:t>
            </a:r>
            <a:r>
              <a:rPr sz="1500" i="1" spc="-187" baseline="-25000" dirty="0">
                <a:latin typeface="Cambria"/>
                <a:cs typeface="Cambria"/>
              </a:rPr>
              <a:t> </a:t>
            </a:r>
            <a:r>
              <a:rPr sz="700" spc="10" dirty="0">
                <a:latin typeface="Cambria"/>
                <a:cs typeface="Cambria"/>
              </a:rPr>
              <a:t>(</a:t>
            </a:r>
            <a:r>
              <a:rPr sz="700" spc="-70" dirty="0">
                <a:latin typeface="Cambria"/>
                <a:cs typeface="Cambria"/>
              </a:rPr>
              <a:t> </a:t>
            </a:r>
            <a:r>
              <a:rPr sz="700" i="1" spc="15" dirty="0">
                <a:latin typeface="Cambria"/>
                <a:cs typeface="Cambria"/>
              </a:rPr>
              <a:t>k</a:t>
            </a:r>
            <a:r>
              <a:rPr sz="700" i="1" spc="-35" dirty="0">
                <a:latin typeface="Cambria"/>
                <a:cs typeface="Cambria"/>
              </a:rPr>
              <a:t> </a:t>
            </a:r>
            <a:r>
              <a:rPr sz="700" spc="10" dirty="0">
                <a:latin typeface="Cambria"/>
                <a:cs typeface="Cambria"/>
              </a:rPr>
              <a:t>)	</a:t>
            </a:r>
            <a:r>
              <a:rPr sz="1500" b="1" i="1" spc="7" baseline="-25000" dirty="0">
                <a:latin typeface="Cambria"/>
                <a:cs typeface="Cambria"/>
              </a:rPr>
              <a:t>W</a:t>
            </a:r>
            <a:r>
              <a:rPr sz="1500" b="1" i="1" spc="-142" baseline="-25000" dirty="0">
                <a:latin typeface="Cambria"/>
                <a:cs typeface="Cambria"/>
              </a:rPr>
              <a:t> </a:t>
            </a:r>
            <a:r>
              <a:rPr sz="700" spc="10" dirty="0">
                <a:latin typeface="Cambria"/>
                <a:cs typeface="Cambria"/>
              </a:rPr>
              <a:t>(</a:t>
            </a:r>
            <a:r>
              <a:rPr sz="700" spc="-70" dirty="0">
                <a:latin typeface="Cambria"/>
                <a:cs typeface="Cambria"/>
              </a:rPr>
              <a:t> </a:t>
            </a:r>
            <a:r>
              <a:rPr sz="700" i="1" spc="15" dirty="0">
                <a:latin typeface="Cambria"/>
                <a:cs typeface="Cambria"/>
              </a:rPr>
              <a:t>k</a:t>
            </a:r>
            <a:r>
              <a:rPr sz="700" i="1" spc="-35" dirty="0">
                <a:latin typeface="Cambria"/>
                <a:cs typeface="Cambria"/>
              </a:rPr>
              <a:t> </a:t>
            </a:r>
            <a:r>
              <a:rPr sz="700" spc="10" dirty="0">
                <a:latin typeface="Cambria"/>
                <a:cs typeface="Cambria"/>
              </a:rPr>
              <a:t>)</a:t>
            </a:r>
            <a:endParaRPr sz="700">
              <a:latin typeface="Cambria"/>
              <a:cs typeface="Cambria"/>
            </a:endParaRPr>
          </a:p>
        </p:txBody>
      </p:sp>
      <p:sp>
        <p:nvSpPr>
          <p:cNvPr id="24" name="object 24"/>
          <p:cNvSpPr/>
          <p:nvPr/>
        </p:nvSpPr>
        <p:spPr>
          <a:xfrm>
            <a:off x="1642600" y="5525972"/>
            <a:ext cx="5137150" cy="414655"/>
          </a:xfrm>
          <a:custGeom>
            <a:avLst/>
            <a:gdLst/>
            <a:ahLst/>
            <a:cxnLst/>
            <a:rect l="l" t="t" r="r" b="b"/>
            <a:pathLst>
              <a:path w="5137150" h="414654">
                <a:moveTo>
                  <a:pt x="0" y="0"/>
                </a:moveTo>
                <a:lnTo>
                  <a:pt x="5137148" y="0"/>
                </a:lnTo>
                <a:lnTo>
                  <a:pt x="5137148" y="414337"/>
                </a:lnTo>
                <a:lnTo>
                  <a:pt x="0" y="414337"/>
                </a:lnTo>
                <a:lnTo>
                  <a:pt x="0" y="0"/>
                </a:lnTo>
                <a:close/>
              </a:path>
            </a:pathLst>
          </a:custGeom>
          <a:ln w="9524">
            <a:solidFill>
              <a:srgbClr val="000000"/>
            </a:solidFill>
          </a:ln>
        </p:spPr>
        <p:txBody>
          <a:bodyPr wrap="square" lIns="0" tIns="0" rIns="0" bIns="0" rtlCol="0"/>
          <a:lstStyle/>
          <a:p>
            <a:endParaRPr/>
          </a:p>
        </p:txBody>
      </p:sp>
      <p:sp>
        <p:nvSpPr>
          <p:cNvPr id="25" name="object 25"/>
          <p:cNvSpPr/>
          <p:nvPr/>
        </p:nvSpPr>
        <p:spPr>
          <a:xfrm>
            <a:off x="774238" y="2558934"/>
            <a:ext cx="9144000" cy="0"/>
          </a:xfrm>
          <a:custGeom>
            <a:avLst/>
            <a:gdLst/>
            <a:ahLst/>
            <a:cxnLst/>
            <a:rect l="l" t="t" r="r" b="b"/>
            <a:pathLst>
              <a:path w="9144000">
                <a:moveTo>
                  <a:pt x="0" y="0"/>
                </a:moveTo>
                <a:lnTo>
                  <a:pt x="9143997" y="1"/>
                </a:lnTo>
              </a:path>
            </a:pathLst>
          </a:custGeom>
          <a:ln w="12699">
            <a:solidFill>
              <a:srgbClr val="000000"/>
            </a:solidFill>
          </a:ln>
        </p:spPr>
        <p:txBody>
          <a:bodyPr wrap="square" lIns="0" tIns="0" rIns="0" bIns="0" rtlCol="0"/>
          <a:lstStyle/>
          <a:p>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231437" y="682006"/>
            <a:ext cx="8229600" cy="1143000"/>
          </a:xfrm>
          <a:custGeom>
            <a:avLst/>
            <a:gdLst/>
            <a:ahLst/>
            <a:cxnLst/>
            <a:rect l="l" t="t" r="r" b="b"/>
            <a:pathLst>
              <a:path w="8229600" h="1143000">
                <a:moveTo>
                  <a:pt x="0" y="1142999"/>
                </a:moveTo>
                <a:lnTo>
                  <a:pt x="8229598" y="1142999"/>
                </a:lnTo>
                <a:lnTo>
                  <a:pt x="8229598" y="0"/>
                </a:lnTo>
                <a:lnTo>
                  <a:pt x="0" y="0"/>
                </a:lnTo>
                <a:lnTo>
                  <a:pt x="0" y="1142999"/>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1591165" y="788298"/>
            <a:ext cx="7510145" cy="695960"/>
          </a:xfrm>
          <a:prstGeom prst="rect">
            <a:avLst/>
          </a:prstGeom>
        </p:spPr>
        <p:txBody>
          <a:bodyPr vert="horz" wrap="square" lIns="0" tIns="12700" rIns="0" bIns="0" rtlCol="0">
            <a:spAutoFit/>
          </a:bodyPr>
          <a:lstStyle/>
          <a:p>
            <a:pPr marL="12700">
              <a:lnSpc>
                <a:spcPct val="100000"/>
              </a:lnSpc>
              <a:spcBef>
                <a:spcPts val="100"/>
              </a:spcBef>
              <a:tabLst>
                <a:tab pos="4732655" algn="l"/>
              </a:tabLst>
            </a:pPr>
            <a:r>
              <a:rPr spc="-5" dirty="0"/>
              <a:t>Symbol-to-Symbol	Derivatives</a:t>
            </a:r>
          </a:p>
        </p:txBody>
      </p:sp>
      <p:sp>
        <p:nvSpPr>
          <p:cNvPr id="7" name="object 7"/>
          <p:cNvSpPr txBox="1"/>
          <p:nvPr/>
        </p:nvSpPr>
        <p:spPr>
          <a:xfrm>
            <a:off x="852978" y="1677554"/>
            <a:ext cx="8953500" cy="470408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Both </a:t>
            </a:r>
            <a:r>
              <a:rPr sz="3200" dirty="0">
                <a:solidFill>
                  <a:srgbClr val="3333CC"/>
                </a:solidFill>
                <a:latin typeface="Arial"/>
                <a:cs typeface="Arial"/>
              </a:rPr>
              <a:t>algebraic expressions and </a:t>
            </a:r>
            <a:r>
              <a:rPr sz="3200" spc="-5" dirty="0">
                <a:solidFill>
                  <a:srgbClr val="3333CC"/>
                </a:solidFill>
                <a:latin typeface="Arial"/>
                <a:cs typeface="Arial"/>
              </a:rPr>
              <a:t>computational  </a:t>
            </a:r>
            <a:r>
              <a:rPr sz="3200" dirty="0">
                <a:solidFill>
                  <a:srgbClr val="3333CC"/>
                </a:solidFill>
                <a:latin typeface="Arial"/>
                <a:cs typeface="Arial"/>
              </a:rPr>
              <a:t>graphs </a:t>
            </a:r>
            <a:r>
              <a:rPr sz="3200" spc="-5" dirty="0">
                <a:solidFill>
                  <a:srgbClr val="3333CC"/>
                </a:solidFill>
                <a:latin typeface="Arial"/>
                <a:cs typeface="Arial"/>
              </a:rPr>
              <a:t>operate </a:t>
            </a:r>
            <a:r>
              <a:rPr sz="3200" dirty="0">
                <a:solidFill>
                  <a:srgbClr val="3333CC"/>
                </a:solidFill>
                <a:latin typeface="Arial"/>
                <a:cs typeface="Arial"/>
              </a:rPr>
              <a:t>on symbols, or variables </a:t>
            </a:r>
            <a:r>
              <a:rPr sz="3200" spc="-5" dirty="0">
                <a:solidFill>
                  <a:srgbClr val="3333CC"/>
                </a:solidFill>
                <a:latin typeface="Arial"/>
                <a:cs typeface="Arial"/>
              </a:rPr>
              <a:t>that</a:t>
            </a:r>
            <a:r>
              <a:rPr sz="3200" spc="-75" dirty="0">
                <a:solidFill>
                  <a:srgbClr val="3333CC"/>
                </a:solidFill>
                <a:latin typeface="Arial"/>
                <a:cs typeface="Arial"/>
              </a:rPr>
              <a:t> </a:t>
            </a:r>
            <a:r>
              <a:rPr sz="3200" dirty="0">
                <a:solidFill>
                  <a:srgbClr val="3333CC"/>
                </a:solidFill>
                <a:latin typeface="Arial"/>
                <a:cs typeface="Arial"/>
              </a:rPr>
              <a:t>do  not have </a:t>
            </a:r>
            <a:r>
              <a:rPr sz="3200" spc="-5" dirty="0">
                <a:solidFill>
                  <a:srgbClr val="3333CC"/>
                </a:solidFill>
                <a:latin typeface="Arial"/>
                <a:cs typeface="Arial"/>
              </a:rPr>
              <a:t>specific</a:t>
            </a:r>
            <a:r>
              <a:rPr sz="3200" spc="-15" dirty="0">
                <a:solidFill>
                  <a:srgbClr val="3333CC"/>
                </a:solidFill>
                <a:latin typeface="Arial"/>
                <a:cs typeface="Arial"/>
              </a:rPr>
              <a:t> </a:t>
            </a:r>
            <a:r>
              <a:rPr sz="3200" dirty="0">
                <a:solidFill>
                  <a:srgbClr val="3333CC"/>
                </a:solidFill>
                <a:latin typeface="Arial"/>
                <a:cs typeface="Arial"/>
              </a:rPr>
              <a:t>values</a:t>
            </a:r>
            <a:endParaRPr sz="3200">
              <a:latin typeface="Arial"/>
              <a:cs typeface="Arial"/>
            </a:endParaRPr>
          </a:p>
          <a:p>
            <a:pPr marL="355600" indent="-342900">
              <a:lnSpc>
                <a:spcPct val="100000"/>
              </a:lnSpc>
              <a:spcBef>
                <a:spcPts val="705"/>
              </a:spcBef>
              <a:buChar char="•"/>
              <a:tabLst>
                <a:tab pos="354965" algn="l"/>
                <a:tab pos="355600" algn="l"/>
              </a:tabLst>
            </a:pPr>
            <a:r>
              <a:rPr sz="3200" spc="-5" dirty="0">
                <a:solidFill>
                  <a:srgbClr val="3333CC"/>
                </a:solidFill>
                <a:latin typeface="Arial"/>
                <a:cs typeface="Arial"/>
              </a:rPr>
              <a:t>They </a:t>
            </a:r>
            <a:r>
              <a:rPr sz="3200" dirty="0">
                <a:solidFill>
                  <a:srgbClr val="3333CC"/>
                </a:solidFill>
                <a:latin typeface="Arial"/>
                <a:cs typeface="Arial"/>
              </a:rPr>
              <a:t>are called symbolic</a:t>
            </a:r>
            <a:r>
              <a:rPr sz="3200" spc="-15" dirty="0">
                <a:solidFill>
                  <a:srgbClr val="3333CC"/>
                </a:solidFill>
                <a:latin typeface="Arial"/>
                <a:cs typeface="Arial"/>
              </a:rPr>
              <a:t> </a:t>
            </a:r>
            <a:r>
              <a:rPr sz="3200" spc="-5" dirty="0">
                <a:solidFill>
                  <a:srgbClr val="3333CC"/>
                </a:solidFill>
                <a:latin typeface="Arial"/>
                <a:cs typeface="Arial"/>
              </a:rPr>
              <a:t>representations</a:t>
            </a:r>
            <a:endParaRPr sz="3200">
              <a:latin typeface="Arial"/>
              <a:cs typeface="Arial"/>
            </a:endParaRPr>
          </a:p>
          <a:p>
            <a:pPr marL="355600" marR="27940" indent="-342900">
              <a:lnSpc>
                <a:spcPct val="99400"/>
              </a:lnSpc>
              <a:spcBef>
                <a:spcPts val="785"/>
              </a:spcBef>
              <a:buChar char="•"/>
              <a:tabLst>
                <a:tab pos="354965" algn="l"/>
                <a:tab pos="355600" algn="l"/>
              </a:tabLst>
            </a:pPr>
            <a:r>
              <a:rPr sz="3200" spc="-5" dirty="0">
                <a:solidFill>
                  <a:srgbClr val="3333CC"/>
                </a:solidFill>
                <a:latin typeface="Arial"/>
                <a:cs typeface="Arial"/>
              </a:rPr>
              <a:t>When </a:t>
            </a:r>
            <a:r>
              <a:rPr sz="3200" dirty="0">
                <a:solidFill>
                  <a:srgbClr val="3333CC"/>
                </a:solidFill>
                <a:latin typeface="Arial"/>
                <a:cs typeface="Arial"/>
              </a:rPr>
              <a:t>we </a:t>
            </a:r>
            <a:r>
              <a:rPr sz="3200" spc="-5" dirty="0">
                <a:solidFill>
                  <a:srgbClr val="3333CC"/>
                </a:solidFill>
                <a:latin typeface="Arial"/>
                <a:cs typeface="Arial"/>
              </a:rPr>
              <a:t>actually </a:t>
            </a:r>
            <a:r>
              <a:rPr sz="3200" dirty="0">
                <a:solidFill>
                  <a:srgbClr val="3333CC"/>
                </a:solidFill>
                <a:latin typeface="Arial"/>
                <a:cs typeface="Arial"/>
              </a:rPr>
              <a:t>use or </a:t>
            </a:r>
            <a:r>
              <a:rPr sz="3200" spc="-5" dirty="0">
                <a:solidFill>
                  <a:srgbClr val="3333CC"/>
                </a:solidFill>
                <a:latin typeface="Arial"/>
                <a:cs typeface="Arial"/>
              </a:rPr>
              <a:t>train </a:t>
            </a:r>
            <a:r>
              <a:rPr sz="3200" dirty="0">
                <a:solidFill>
                  <a:srgbClr val="3333CC"/>
                </a:solidFill>
                <a:latin typeface="Arial"/>
                <a:cs typeface="Arial"/>
              </a:rPr>
              <a:t>a neural </a:t>
            </a:r>
            <a:r>
              <a:rPr sz="3200" spc="-5" dirty="0">
                <a:solidFill>
                  <a:srgbClr val="3333CC"/>
                </a:solidFill>
                <a:latin typeface="Arial"/>
                <a:cs typeface="Arial"/>
              </a:rPr>
              <a:t>network,  </a:t>
            </a:r>
            <a:r>
              <a:rPr sz="3200" dirty="0">
                <a:solidFill>
                  <a:srgbClr val="3333CC"/>
                </a:solidFill>
                <a:latin typeface="Arial"/>
                <a:cs typeface="Arial"/>
              </a:rPr>
              <a:t>we must assign </a:t>
            </a:r>
            <a:r>
              <a:rPr sz="3200" spc="-5" dirty="0">
                <a:solidFill>
                  <a:srgbClr val="3333CC"/>
                </a:solidFill>
                <a:latin typeface="Arial"/>
                <a:cs typeface="Arial"/>
              </a:rPr>
              <a:t>specific </a:t>
            </a:r>
            <a:r>
              <a:rPr sz="3200" dirty="0">
                <a:solidFill>
                  <a:srgbClr val="3333CC"/>
                </a:solidFill>
                <a:latin typeface="Arial"/>
                <a:cs typeface="Arial"/>
              </a:rPr>
              <a:t>values </a:t>
            </a:r>
            <a:r>
              <a:rPr sz="3200" spc="-5" dirty="0">
                <a:solidFill>
                  <a:srgbClr val="3333CC"/>
                </a:solidFill>
                <a:latin typeface="Arial"/>
                <a:cs typeface="Arial"/>
              </a:rPr>
              <a:t>for these  </a:t>
            </a:r>
            <a:r>
              <a:rPr sz="3200" dirty="0">
                <a:solidFill>
                  <a:srgbClr val="3333CC"/>
                </a:solidFill>
                <a:latin typeface="Arial"/>
                <a:cs typeface="Arial"/>
              </a:rPr>
              <a:t>symbols</a:t>
            </a:r>
            <a:endParaRPr sz="3200">
              <a:latin typeface="Arial"/>
              <a:cs typeface="Arial"/>
            </a:endParaRPr>
          </a:p>
          <a:p>
            <a:pPr marL="355600" marR="5715" indent="-342900">
              <a:lnSpc>
                <a:spcPct val="100000"/>
              </a:lnSpc>
              <a:spcBef>
                <a:spcPts val="830"/>
              </a:spcBef>
              <a:buChar char="•"/>
              <a:tabLst>
                <a:tab pos="354965" algn="l"/>
                <a:tab pos="355600" algn="l"/>
              </a:tabLst>
            </a:pPr>
            <a:r>
              <a:rPr sz="3200" spc="-5" dirty="0">
                <a:solidFill>
                  <a:srgbClr val="3333CC"/>
                </a:solidFill>
                <a:latin typeface="Arial"/>
                <a:cs typeface="Arial"/>
              </a:rPr>
              <a:t>We </a:t>
            </a:r>
            <a:r>
              <a:rPr sz="3200" dirty="0">
                <a:solidFill>
                  <a:srgbClr val="3333CC"/>
                </a:solidFill>
                <a:latin typeface="Arial"/>
                <a:cs typeface="Arial"/>
              </a:rPr>
              <a:t>replace a symbolic input </a:t>
            </a:r>
            <a:r>
              <a:rPr sz="3200" spc="-5" dirty="0">
                <a:solidFill>
                  <a:srgbClr val="3333CC"/>
                </a:solidFill>
                <a:latin typeface="Arial"/>
                <a:cs typeface="Arial"/>
              </a:rPr>
              <a:t>to the network with  </a:t>
            </a:r>
            <a:r>
              <a:rPr sz="3200" dirty="0">
                <a:solidFill>
                  <a:srgbClr val="3333CC"/>
                </a:solidFill>
                <a:latin typeface="Arial"/>
                <a:cs typeface="Arial"/>
              </a:rPr>
              <a:t>a </a:t>
            </a:r>
            <a:r>
              <a:rPr sz="3200" spc="-5" dirty="0">
                <a:solidFill>
                  <a:srgbClr val="3333CC"/>
                </a:solidFill>
                <a:latin typeface="Arial"/>
                <a:cs typeface="Arial"/>
              </a:rPr>
              <a:t>specific </a:t>
            </a:r>
            <a:r>
              <a:rPr sz="3200" dirty="0">
                <a:solidFill>
                  <a:srgbClr val="3333CC"/>
                </a:solidFill>
                <a:latin typeface="Arial"/>
                <a:cs typeface="Arial"/>
              </a:rPr>
              <a:t>numeric</a:t>
            </a:r>
            <a:r>
              <a:rPr sz="3200" spc="-10" dirty="0">
                <a:solidFill>
                  <a:srgbClr val="3333CC"/>
                </a:solidFill>
                <a:latin typeface="Arial"/>
                <a:cs typeface="Arial"/>
              </a:rPr>
              <a:t> </a:t>
            </a:r>
            <a:r>
              <a:rPr sz="3200" dirty="0">
                <a:solidFill>
                  <a:srgbClr val="3333CC"/>
                </a:solidFill>
                <a:latin typeface="Arial"/>
                <a:cs typeface="Arial"/>
              </a:rPr>
              <a:t>value</a:t>
            </a:r>
            <a:endParaRPr sz="3200">
              <a:latin typeface="Arial"/>
              <a:cs typeface="Arial"/>
            </a:endParaRPr>
          </a:p>
        </p:txBody>
      </p:sp>
      <p:sp>
        <p:nvSpPr>
          <p:cNvPr id="8" name="object 8"/>
          <p:cNvSpPr txBox="1"/>
          <p:nvPr/>
        </p:nvSpPr>
        <p:spPr>
          <a:xfrm>
            <a:off x="1284777" y="6436498"/>
            <a:ext cx="3559175" cy="452120"/>
          </a:xfrm>
          <a:prstGeom prst="rect">
            <a:avLst/>
          </a:prstGeom>
        </p:spPr>
        <p:txBody>
          <a:bodyPr vert="horz" wrap="square" lIns="0" tIns="12700" rIns="0" bIns="0" rtlCol="0">
            <a:spAutoFit/>
          </a:bodyPr>
          <a:lstStyle/>
          <a:p>
            <a:pPr marL="38100">
              <a:lnSpc>
                <a:spcPct val="100000"/>
              </a:lnSpc>
              <a:spcBef>
                <a:spcPts val="100"/>
              </a:spcBef>
            </a:pPr>
            <a:r>
              <a:rPr sz="2800" dirty="0">
                <a:solidFill>
                  <a:srgbClr val="336600"/>
                </a:solidFill>
                <a:latin typeface="Arial"/>
                <a:cs typeface="Arial"/>
              </a:rPr>
              <a:t>– </a:t>
            </a:r>
            <a:r>
              <a:rPr sz="2800" spc="-5" dirty="0">
                <a:solidFill>
                  <a:srgbClr val="336600"/>
                </a:solidFill>
                <a:latin typeface="Arial"/>
                <a:cs typeface="Arial"/>
              </a:rPr>
              <a:t>E.g., </a:t>
            </a:r>
            <a:r>
              <a:rPr sz="2800" dirty="0">
                <a:latin typeface="Times New Roman"/>
                <a:cs typeface="Times New Roman"/>
              </a:rPr>
              <a:t>[2.5, 3.75,</a:t>
            </a:r>
            <a:r>
              <a:rPr sz="2800" spc="-155" dirty="0">
                <a:latin typeface="Times New Roman"/>
                <a:cs typeface="Times New Roman"/>
              </a:rPr>
              <a:t> </a:t>
            </a:r>
            <a:r>
              <a:rPr sz="2800" dirty="0">
                <a:latin typeface="Times New Roman"/>
                <a:cs typeface="Times New Roman"/>
              </a:rPr>
              <a:t>-1.8]</a:t>
            </a:r>
            <a:r>
              <a:rPr sz="2775" baseline="25525" dirty="0">
                <a:latin typeface="Times New Roman"/>
                <a:cs typeface="Times New Roman"/>
              </a:rPr>
              <a:t>T</a:t>
            </a:r>
            <a:endParaRPr sz="2775" baseline="25525">
              <a:latin typeface="Times New Roman"/>
              <a:cs typeface="Times New Roman"/>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777159" y="733745"/>
            <a:ext cx="9144000" cy="1143000"/>
          </a:xfrm>
          <a:custGeom>
            <a:avLst/>
            <a:gdLst/>
            <a:ahLst/>
            <a:cxnLst/>
            <a:rect l="l" t="t" r="r" b="b"/>
            <a:pathLst>
              <a:path w="9144000" h="1143000">
                <a:moveTo>
                  <a:pt x="0" y="1142999"/>
                </a:moveTo>
                <a:lnTo>
                  <a:pt x="9143998" y="1142999"/>
                </a:lnTo>
                <a:lnTo>
                  <a:pt x="9143998" y="0"/>
                </a:lnTo>
                <a:lnTo>
                  <a:pt x="0" y="0"/>
                </a:lnTo>
                <a:lnTo>
                  <a:pt x="0" y="1142999"/>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210481" y="390256"/>
            <a:ext cx="8705760" cy="628377"/>
          </a:xfrm>
          <a:prstGeom prst="rect">
            <a:avLst/>
          </a:prstGeom>
        </p:spPr>
        <p:txBody>
          <a:bodyPr vert="horz" wrap="square" lIns="0" tIns="12700" rIns="0" bIns="0" rtlCol="0">
            <a:spAutoFit/>
          </a:bodyPr>
          <a:lstStyle/>
          <a:p>
            <a:pPr marL="12700">
              <a:lnSpc>
                <a:spcPct val="100000"/>
              </a:lnSpc>
              <a:spcBef>
                <a:spcPts val="100"/>
              </a:spcBef>
              <a:tabLst>
                <a:tab pos="1113155" algn="l"/>
              </a:tabLst>
            </a:pPr>
            <a:r>
              <a:rPr sz="4000" spc="-5" dirty="0"/>
              <a:t>Two	</a:t>
            </a:r>
            <a:r>
              <a:rPr lang="en-US" sz="4000" spc="-5" dirty="0"/>
              <a:t>A</a:t>
            </a:r>
            <a:r>
              <a:rPr sz="4000" dirty="0"/>
              <a:t>pproaches </a:t>
            </a:r>
            <a:r>
              <a:rPr sz="4000" spc="-5" dirty="0"/>
              <a:t>to</a:t>
            </a:r>
            <a:r>
              <a:rPr sz="4000" spc="-35" dirty="0"/>
              <a:t> </a:t>
            </a:r>
            <a:r>
              <a:rPr lang="en-US" sz="4000" spc="-5" dirty="0"/>
              <a:t>B</a:t>
            </a:r>
            <a:r>
              <a:rPr sz="4000" spc="-5" dirty="0"/>
              <a:t>ackpropagation</a:t>
            </a:r>
            <a:endParaRPr sz="4000" dirty="0"/>
          </a:p>
        </p:txBody>
      </p:sp>
      <p:sp>
        <p:nvSpPr>
          <p:cNvPr id="5" name="object 5"/>
          <p:cNvSpPr txBox="1"/>
          <p:nvPr/>
        </p:nvSpPr>
        <p:spPr>
          <a:xfrm>
            <a:off x="1310177" y="1357224"/>
            <a:ext cx="8044815" cy="5027295"/>
          </a:xfrm>
          <a:prstGeom prst="rect">
            <a:avLst/>
          </a:prstGeom>
        </p:spPr>
        <p:txBody>
          <a:bodyPr vert="horz" wrap="square" lIns="0" tIns="104139" rIns="0" bIns="0" rtlCol="0">
            <a:spAutoFit/>
          </a:bodyPr>
          <a:lstStyle/>
          <a:p>
            <a:pPr marL="527050" indent="-514350">
              <a:lnSpc>
                <a:spcPct val="100000"/>
              </a:lnSpc>
              <a:spcBef>
                <a:spcPts val="819"/>
              </a:spcBef>
              <a:buAutoNum type="arabicPeriod"/>
              <a:tabLst>
                <a:tab pos="526415" algn="l"/>
                <a:tab pos="527050" algn="l"/>
              </a:tabLst>
            </a:pPr>
            <a:r>
              <a:rPr sz="3200" spc="-5" dirty="0">
                <a:solidFill>
                  <a:srgbClr val="3333CC"/>
                </a:solidFill>
                <a:latin typeface="Arial"/>
                <a:cs typeface="Arial"/>
              </a:rPr>
              <a:t>Symbol-to-number differentiation</a:t>
            </a:r>
            <a:endParaRPr sz="3200">
              <a:latin typeface="Arial"/>
              <a:cs typeface="Arial"/>
            </a:endParaRPr>
          </a:p>
          <a:p>
            <a:pPr marL="749300" marR="915035" lvl="1" indent="-279400">
              <a:lnSpc>
                <a:spcPts val="3329"/>
              </a:lnSpc>
              <a:spcBef>
                <a:spcPts val="770"/>
              </a:spcBef>
              <a:buChar char="–"/>
              <a:tabLst>
                <a:tab pos="755650" algn="l"/>
              </a:tabLst>
            </a:pPr>
            <a:r>
              <a:rPr sz="2800" spc="-5" dirty="0">
                <a:solidFill>
                  <a:srgbClr val="336600"/>
                </a:solidFill>
                <a:latin typeface="Arial"/>
                <a:cs typeface="Arial"/>
              </a:rPr>
              <a:t>Take </a:t>
            </a:r>
            <a:r>
              <a:rPr sz="2800" dirty="0">
                <a:solidFill>
                  <a:srgbClr val="336600"/>
                </a:solidFill>
                <a:latin typeface="Arial"/>
                <a:cs typeface="Arial"/>
              </a:rPr>
              <a:t>a </a:t>
            </a:r>
            <a:r>
              <a:rPr sz="2800" spc="-5" dirty="0">
                <a:solidFill>
                  <a:srgbClr val="336600"/>
                </a:solidFill>
                <a:latin typeface="Arial"/>
                <a:cs typeface="Arial"/>
              </a:rPr>
              <a:t>computational </a:t>
            </a:r>
            <a:r>
              <a:rPr sz="2800" dirty="0">
                <a:solidFill>
                  <a:srgbClr val="336600"/>
                </a:solidFill>
                <a:latin typeface="Arial"/>
                <a:cs typeface="Arial"/>
              </a:rPr>
              <a:t>graph and a set of  numerical values </a:t>
            </a:r>
            <a:r>
              <a:rPr sz="2800" spc="-5" dirty="0">
                <a:solidFill>
                  <a:srgbClr val="336600"/>
                </a:solidFill>
                <a:latin typeface="Arial"/>
                <a:cs typeface="Arial"/>
              </a:rPr>
              <a:t>for inputs to the</a:t>
            </a:r>
            <a:r>
              <a:rPr sz="2800" spc="-40" dirty="0">
                <a:solidFill>
                  <a:srgbClr val="336600"/>
                </a:solidFill>
                <a:latin typeface="Arial"/>
                <a:cs typeface="Arial"/>
              </a:rPr>
              <a:t> </a:t>
            </a:r>
            <a:r>
              <a:rPr sz="2800" dirty="0">
                <a:solidFill>
                  <a:srgbClr val="336600"/>
                </a:solidFill>
                <a:latin typeface="Arial"/>
                <a:cs typeface="Arial"/>
              </a:rPr>
              <a:t>graph</a:t>
            </a:r>
            <a:endParaRPr sz="2800">
              <a:latin typeface="Arial"/>
              <a:cs typeface="Arial"/>
            </a:endParaRPr>
          </a:p>
          <a:p>
            <a:pPr marL="749300" marR="461009" lvl="1" indent="-279400">
              <a:lnSpc>
                <a:spcPts val="3329"/>
              </a:lnSpc>
              <a:spcBef>
                <a:spcPts val="740"/>
              </a:spcBef>
              <a:buChar char="–"/>
              <a:tabLst>
                <a:tab pos="755650" algn="l"/>
              </a:tabLst>
            </a:pPr>
            <a:r>
              <a:rPr sz="2800" spc="-5" dirty="0">
                <a:solidFill>
                  <a:srgbClr val="336600"/>
                </a:solidFill>
                <a:latin typeface="Arial"/>
                <a:cs typeface="Arial"/>
              </a:rPr>
              <a:t>Return </a:t>
            </a:r>
            <a:r>
              <a:rPr sz="2800" dirty="0">
                <a:solidFill>
                  <a:srgbClr val="336600"/>
                </a:solidFill>
                <a:latin typeface="Arial"/>
                <a:cs typeface="Arial"/>
              </a:rPr>
              <a:t>a set of numerical values</a:t>
            </a:r>
            <a:r>
              <a:rPr sz="2800" spc="-85" dirty="0">
                <a:solidFill>
                  <a:srgbClr val="336600"/>
                </a:solidFill>
                <a:latin typeface="Arial"/>
                <a:cs typeface="Arial"/>
              </a:rPr>
              <a:t> </a:t>
            </a:r>
            <a:r>
              <a:rPr sz="2800" dirty="0">
                <a:solidFill>
                  <a:srgbClr val="336600"/>
                </a:solidFill>
                <a:latin typeface="Arial"/>
                <a:cs typeface="Arial"/>
              </a:rPr>
              <a:t>describing  gradient at </a:t>
            </a:r>
            <a:r>
              <a:rPr sz="2800" spc="-5" dirty="0">
                <a:solidFill>
                  <a:srgbClr val="336600"/>
                </a:solidFill>
                <a:latin typeface="Arial"/>
                <a:cs typeface="Arial"/>
              </a:rPr>
              <a:t>those </a:t>
            </a:r>
            <a:r>
              <a:rPr sz="2800" dirty="0">
                <a:solidFill>
                  <a:srgbClr val="336600"/>
                </a:solidFill>
                <a:latin typeface="Arial"/>
                <a:cs typeface="Arial"/>
              </a:rPr>
              <a:t>input</a:t>
            </a:r>
            <a:r>
              <a:rPr sz="2800" spc="-25" dirty="0">
                <a:solidFill>
                  <a:srgbClr val="336600"/>
                </a:solidFill>
                <a:latin typeface="Arial"/>
                <a:cs typeface="Arial"/>
              </a:rPr>
              <a:t> </a:t>
            </a:r>
            <a:r>
              <a:rPr sz="2800" dirty="0">
                <a:solidFill>
                  <a:srgbClr val="336600"/>
                </a:solidFill>
                <a:latin typeface="Arial"/>
                <a:cs typeface="Arial"/>
              </a:rPr>
              <a:t>values</a:t>
            </a:r>
            <a:endParaRPr sz="2800">
              <a:latin typeface="Arial"/>
              <a:cs typeface="Arial"/>
            </a:endParaRPr>
          </a:p>
          <a:p>
            <a:pPr marL="755650" lvl="1" indent="-285750">
              <a:lnSpc>
                <a:spcPct val="100000"/>
              </a:lnSpc>
              <a:spcBef>
                <a:spcPts val="605"/>
              </a:spcBef>
              <a:buChar char="–"/>
              <a:tabLst>
                <a:tab pos="755650" algn="l"/>
              </a:tabLst>
            </a:pPr>
            <a:r>
              <a:rPr sz="2800" dirty="0">
                <a:solidFill>
                  <a:srgbClr val="336600"/>
                </a:solidFill>
                <a:latin typeface="Arial"/>
                <a:cs typeface="Arial"/>
              </a:rPr>
              <a:t>Used by libraries: </a:t>
            </a:r>
            <a:r>
              <a:rPr sz="2800" spc="-5" dirty="0">
                <a:solidFill>
                  <a:srgbClr val="336600"/>
                </a:solidFill>
                <a:latin typeface="Arial"/>
                <a:cs typeface="Arial"/>
              </a:rPr>
              <a:t>Torch </a:t>
            </a:r>
            <a:r>
              <a:rPr sz="2800" dirty="0">
                <a:solidFill>
                  <a:srgbClr val="336600"/>
                </a:solidFill>
                <a:latin typeface="Arial"/>
                <a:cs typeface="Arial"/>
              </a:rPr>
              <a:t>and</a:t>
            </a:r>
            <a:r>
              <a:rPr sz="2800" spc="-30" dirty="0">
                <a:solidFill>
                  <a:srgbClr val="336600"/>
                </a:solidFill>
                <a:latin typeface="Arial"/>
                <a:cs typeface="Arial"/>
              </a:rPr>
              <a:t> </a:t>
            </a:r>
            <a:r>
              <a:rPr sz="2800" dirty="0">
                <a:solidFill>
                  <a:srgbClr val="336600"/>
                </a:solidFill>
                <a:latin typeface="Arial"/>
                <a:cs typeface="Arial"/>
              </a:rPr>
              <a:t>Caffe</a:t>
            </a:r>
            <a:endParaRPr sz="2800">
              <a:latin typeface="Arial"/>
              <a:cs typeface="Arial"/>
            </a:endParaRPr>
          </a:p>
          <a:p>
            <a:pPr marL="527050" indent="-514350">
              <a:lnSpc>
                <a:spcPct val="100000"/>
              </a:lnSpc>
              <a:spcBef>
                <a:spcPts val="735"/>
              </a:spcBef>
              <a:buAutoNum type="arabicPeriod"/>
              <a:tabLst>
                <a:tab pos="526415" algn="l"/>
                <a:tab pos="527050" algn="l"/>
              </a:tabLst>
            </a:pPr>
            <a:r>
              <a:rPr sz="3200" spc="-5" dirty="0">
                <a:solidFill>
                  <a:srgbClr val="3333CC"/>
                </a:solidFill>
                <a:latin typeface="Arial"/>
                <a:cs typeface="Arial"/>
              </a:rPr>
              <a:t>Symbol-to-symbol</a:t>
            </a:r>
            <a:r>
              <a:rPr sz="3200" dirty="0">
                <a:solidFill>
                  <a:srgbClr val="3333CC"/>
                </a:solidFill>
                <a:latin typeface="Arial"/>
                <a:cs typeface="Arial"/>
              </a:rPr>
              <a:t> </a:t>
            </a:r>
            <a:r>
              <a:rPr sz="3200" spc="-5" dirty="0">
                <a:solidFill>
                  <a:srgbClr val="3333CC"/>
                </a:solidFill>
                <a:latin typeface="Arial"/>
                <a:cs typeface="Arial"/>
              </a:rPr>
              <a:t>differentiation</a:t>
            </a:r>
            <a:endParaRPr sz="3200">
              <a:latin typeface="Arial"/>
              <a:cs typeface="Arial"/>
            </a:endParaRPr>
          </a:p>
          <a:p>
            <a:pPr marL="755650" lvl="1" indent="-285750">
              <a:lnSpc>
                <a:spcPct val="100000"/>
              </a:lnSpc>
              <a:spcBef>
                <a:spcPts val="665"/>
              </a:spcBef>
              <a:buChar char="–"/>
              <a:tabLst>
                <a:tab pos="755650" algn="l"/>
              </a:tabLst>
            </a:pPr>
            <a:r>
              <a:rPr sz="2800" spc="-5" dirty="0">
                <a:solidFill>
                  <a:srgbClr val="336600"/>
                </a:solidFill>
                <a:latin typeface="Arial"/>
                <a:cs typeface="Arial"/>
              </a:rPr>
              <a:t>Take </a:t>
            </a:r>
            <a:r>
              <a:rPr sz="2800" dirty="0">
                <a:solidFill>
                  <a:srgbClr val="336600"/>
                </a:solidFill>
                <a:latin typeface="Arial"/>
                <a:cs typeface="Arial"/>
              </a:rPr>
              <a:t>a </a:t>
            </a:r>
            <a:r>
              <a:rPr sz="2800" spc="-5" dirty="0">
                <a:solidFill>
                  <a:srgbClr val="336600"/>
                </a:solidFill>
                <a:latin typeface="Arial"/>
                <a:cs typeface="Arial"/>
              </a:rPr>
              <a:t>computational</a:t>
            </a:r>
            <a:r>
              <a:rPr sz="2800" dirty="0">
                <a:solidFill>
                  <a:srgbClr val="336600"/>
                </a:solidFill>
                <a:latin typeface="Arial"/>
                <a:cs typeface="Arial"/>
              </a:rPr>
              <a:t> graph</a:t>
            </a:r>
            <a:endParaRPr sz="2800">
              <a:latin typeface="Arial"/>
              <a:cs typeface="Arial"/>
            </a:endParaRPr>
          </a:p>
          <a:p>
            <a:pPr marL="749300" marR="5080" lvl="1" indent="-279400">
              <a:lnSpc>
                <a:spcPct val="102000"/>
              </a:lnSpc>
              <a:spcBef>
                <a:spcPts val="570"/>
              </a:spcBef>
              <a:buChar char="–"/>
              <a:tabLst>
                <a:tab pos="755650" algn="l"/>
              </a:tabLst>
            </a:pPr>
            <a:r>
              <a:rPr sz="2800" dirty="0">
                <a:solidFill>
                  <a:srgbClr val="336600"/>
                </a:solidFill>
                <a:latin typeface="Arial"/>
                <a:cs typeface="Arial"/>
              </a:rPr>
              <a:t>Add </a:t>
            </a:r>
            <a:r>
              <a:rPr sz="2800" spc="-5" dirty="0">
                <a:solidFill>
                  <a:srgbClr val="336600"/>
                </a:solidFill>
                <a:latin typeface="Arial"/>
                <a:cs typeface="Arial"/>
              </a:rPr>
              <a:t>additional </a:t>
            </a:r>
            <a:r>
              <a:rPr sz="2800" dirty="0">
                <a:solidFill>
                  <a:srgbClr val="336600"/>
                </a:solidFill>
                <a:latin typeface="Arial"/>
                <a:cs typeface="Arial"/>
              </a:rPr>
              <a:t>nodes </a:t>
            </a:r>
            <a:r>
              <a:rPr sz="2800" spc="-5" dirty="0">
                <a:solidFill>
                  <a:srgbClr val="336600"/>
                </a:solidFill>
                <a:latin typeface="Arial"/>
                <a:cs typeface="Arial"/>
              </a:rPr>
              <a:t>to the </a:t>
            </a:r>
            <a:r>
              <a:rPr sz="2800" dirty="0">
                <a:solidFill>
                  <a:srgbClr val="336600"/>
                </a:solidFill>
                <a:latin typeface="Arial"/>
                <a:cs typeface="Arial"/>
              </a:rPr>
              <a:t>graph </a:t>
            </a:r>
            <a:r>
              <a:rPr sz="2800" spc="-5" dirty="0">
                <a:solidFill>
                  <a:srgbClr val="336600"/>
                </a:solidFill>
                <a:latin typeface="Arial"/>
                <a:cs typeface="Arial"/>
              </a:rPr>
              <a:t>that </a:t>
            </a:r>
            <a:r>
              <a:rPr sz="2800" dirty="0">
                <a:solidFill>
                  <a:srgbClr val="336600"/>
                </a:solidFill>
                <a:latin typeface="Arial"/>
                <a:cs typeface="Arial"/>
              </a:rPr>
              <a:t>provide  a symbolic </a:t>
            </a:r>
            <a:r>
              <a:rPr sz="2800" spc="-5" dirty="0">
                <a:solidFill>
                  <a:srgbClr val="336600"/>
                </a:solidFill>
                <a:latin typeface="Arial"/>
                <a:cs typeface="Arial"/>
              </a:rPr>
              <a:t>description </a:t>
            </a:r>
            <a:r>
              <a:rPr sz="2800" dirty="0">
                <a:solidFill>
                  <a:srgbClr val="336600"/>
                </a:solidFill>
                <a:latin typeface="Arial"/>
                <a:cs typeface="Arial"/>
              </a:rPr>
              <a:t>of desired</a:t>
            </a:r>
            <a:r>
              <a:rPr sz="2800" spc="-5" dirty="0">
                <a:solidFill>
                  <a:srgbClr val="336600"/>
                </a:solidFill>
                <a:latin typeface="Arial"/>
                <a:cs typeface="Arial"/>
              </a:rPr>
              <a:t> derivatives</a:t>
            </a:r>
            <a:endParaRPr sz="2800">
              <a:latin typeface="Arial"/>
              <a:cs typeface="Arial"/>
            </a:endParaRPr>
          </a:p>
        </p:txBody>
      </p:sp>
      <p:sp>
        <p:nvSpPr>
          <p:cNvPr id="6" name="object 6"/>
          <p:cNvSpPr txBox="1"/>
          <p:nvPr/>
        </p:nvSpPr>
        <p:spPr>
          <a:xfrm>
            <a:off x="1767377" y="6436498"/>
            <a:ext cx="6893559"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Used by libraries: </a:t>
            </a:r>
            <a:r>
              <a:rPr sz="2800" spc="-5" dirty="0">
                <a:solidFill>
                  <a:srgbClr val="336600"/>
                </a:solidFill>
                <a:latin typeface="Arial"/>
                <a:cs typeface="Arial"/>
              </a:rPr>
              <a:t>Theano and</a:t>
            </a:r>
            <a:r>
              <a:rPr sz="2800" spc="-145" dirty="0">
                <a:solidFill>
                  <a:srgbClr val="336600"/>
                </a:solidFill>
                <a:latin typeface="Arial"/>
                <a:cs typeface="Arial"/>
              </a:rPr>
              <a:t> </a:t>
            </a:r>
            <a:r>
              <a:rPr sz="2800" spc="-5" dirty="0">
                <a:solidFill>
                  <a:srgbClr val="336600"/>
                </a:solidFill>
                <a:latin typeface="Arial"/>
                <a:cs typeface="Arial"/>
              </a:rPr>
              <a:t>Tensorflow</a:t>
            </a:r>
            <a:endParaRPr sz="2800">
              <a:latin typeface="Arial"/>
              <a:cs typeface="Arial"/>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40849" y="847293"/>
            <a:ext cx="7416800" cy="695960"/>
          </a:xfrm>
          <a:prstGeom prst="rect">
            <a:avLst/>
          </a:prstGeom>
        </p:spPr>
        <p:txBody>
          <a:bodyPr vert="horz" wrap="square" lIns="0" tIns="12700" rIns="0" bIns="0" rtlCol="0">
            <a:spAutoFit/>
          </a:bodyPr>
          <a:lstStyle/>
          <a:p>
            <a:pPr marL="12700">
              <a:lnSpc>
                <a:spcPct val="100000"/>
              </a:lnSpc>
              <a:spcBef>
                <a:spcPts val="100"/>
              </a:spcBef>
              <a:tabLst>
                <a:tab pos="4639310" algn="l"/>
              </a:tabLst>
            </a:pPr>
            <a:r>
              <a:rPr spc="-5" dirty="0"/>
              <a:t>Symbol-to-symbol	Derivatives</a:t>
            </a:r>
          </a:p>
        </p:txBody>
      </p:sp>
      <p:sp>
        <p:nvSpPr>
          <p:cNvPr id="6" name="object 6"/>
          <p:cNvSpPr txBox="1"/>
          <p:nvPr/>
        </p:nvSpPr>
        <p:spPr>
          <a:xfrm>
            <a:off x="929178" y="1677554"/>
            <a:ext cx="8035925" cy="4706620"/>
          </a:xfrm>
          <a:prstGeom prst="rect">
            <a:avLst/>
          </a:prstGeom>
        </p:spPr>
        <p:txBody>
          <a:bodyPr vert="horz" wrap="square" lIns="0" tIns="13335" rIns="0" bIns="0" rtlCol="0">
            <a:spAutoFit/>
          </a:bodyPr>
          <a:lstStyle/>
          <a:p>
            <a:pPr marL="354965" marR="57785" indent="-342900">
              <a:lnSpc>
                <a:spcPct val="99800"/>
              </a:lnSpc>
              <a:spcBef>
                <a:spcPts val="105"/>
              </a:spcBef>
              <a:buChar char="•"/>
              <a:tabLst>
                <a:tab pos="354965" algn="l"/>
                <a:tab pos="355600" algn="l"/>
                <a:tab pos="3201670" algn="l"/>
              </a:tabLst>
            </a:pPr>
            <a:r>
              <a:rPr sz="3200" spc="-5" dirty="0">
                <a:solidFill>
                  <a:srgbClr val="3333CC"/>
                </a:solidFill>
                <a:latin typeface="Arial"/>
                <a:cs typeface="Arial"/>
              </a:rPr>
              <a:t>To compute derivative </a:t>
            </a:r>
            <a:r>
              <a:rPr sz="3200" dirty="0">
                <a:solidFill>
                  <a:srgbClr val="3333CC"/>
                </a:solidFill>
                <a:latin typeface="Arial"/>
                <a:cs typeface="Arial"/>
              </a:rPr>
              <a:t>using </a:t>
            </a:r>
            <a:r>
              <a:rPr sz="3200" spc="-5" dirty="0">
                <a:solidFill>
                  <a:srgbClr val="3333CC"/>
                </a:solidFill>
                <a:latin typeface="Arial"/>
                <a:cs typeface="Arial"/>
              </a:rPr>
              <a:t>this  </a:t>
            </a:r>
            <a:r>
              <a:rPr sz="3200" dirty="0">
                <a:solidFill>
                  <a:srgbClr val="3333CC"/>
                </a:solidFill>
                <a:latin typeface="Arial"/>
                <a:cs typeface="Arial"/>
              </a:rPr>
              <a:t>approach, </a:t>
            </a:r>
            <a:r>
              <a:rPr sz="3200" spc="-5" dirty="0">
                <a:solidFill>
                  <a:srgbClr val="3333CC"/>
                </a:solidFill>
                <a:latin typeface="Arial"/>
                <a:cs typeface="Arial"/>
              </a:rPr>
              <a:t>backpropagation </a:t>
            </a:r>
            <a:r>
              <a:rPr sz="3200" dirty="0">
                <a:solidFill>
                  <a:srgbClr val="3333CC"/>
                </a:solidFill>
                <a:latin typeface="Arial"/>
                <a:cs typeface="Arial"/>
              </a:rPr>
              <a:t>does not</a:t>
            </a:r>
            <a:r>
              <a:rPr sz="3200" spc="-45" dirty="0">
                <a:solidFill>
                  <a:srgbClr val="3333CC"/>
                </a:solidFill>
                <a:latin typeface="Arial"/>
                <a:cs typeface="Arial"/>
              </a:rPr>
              <a:t> </a:t>
            </a:r>
            <a:r>
              <a:rPr sz="3200" dirty="0">
                <a:solidFill>
                  <a:srgbClr val="3333CC"/>
                </a:solidFill>
                <a:latin typeface="Arial"/>
                <a:cs typeface="Arial"/>
              </a:rPr>
              <a:t>need  </a:t>
            </a:r>
            <a:r>
              <a:rPr sz="3200" spc="-5" dirty="0">
                <a:solidFill>
                  <a:srgbClr val="3333CC"/>
                </a:solidFill>
                <a:latin typeface="Arial"/>
                <a:cs typeface="Arial"/>
              </a:rPr>
              <a:t>to</a:t>
            </a:r>
            <a:r>
              <a:rPr sz="3200" dirty="0">
                <a:solidFill>
                  <a:srgbClr val="3333CC"/>
                </a:solidFill>
                <a:latin typeface="Arial"/>
                <a:cs typeface="Arial"/>
              </a:rPr>
              <a:t> ever</a:t>
            </a:r>
            <a:r>
              <a:rPr sz="3200" spc="-5" dirty="0">
                <a:solidFill>
                  <a:srgbClr val="3333CC"/>
                </a:solidFill>
                <a:latin typeface="Arial"/>
                <a:cs typeface="Arial"/>
              </a:rPr>
              <a:t> </a:t>
            </a:r>
            <a:r>
              <a:rPr sz="3200" dirty="0">
                <a:solidFill>
                  <a:srgbClr val="3333CC"/>
                </a:solidFill>
                <a:latin typeface="Arial"/>
                <a:cs typeface="Arial"/>
              </a:rPr>
              <a:t>access	any </a:t>
            </a:r>
            <a:r>
              <a:rPr sz="3200" spc="-5" dirty="0">
                <a:solidFill>
                  <a:srgbClr val="3333CC"/>
                </a:solidFill>
                <a:latin typeface="Arial"/>
                <a:cs typeface="Arial"/>
              </a:rPr>
              <a:t>actual </a:t>
            </a:r>
            <a:r>
              <a:rPr sz="3200" dirty="0">
                <a:solidFill>
                  <a:srgbClr val="3333CC"/>
                </a:solidFill>
                <a:latin typeface="Arial"/>
                <a:cs typeface="Arial"/>
              </a:rPr>
              <a:t>numerical  values</a:t>
            </a:r>
            <a:endParaRPr sz="3200">
              <a:latin typeface="Arial"/>
              <a:cs typeface="Arial"/>
            </a:endParaRPr>
          </a:p>
          <a:p>
            <a:pPr marL="748665" marR="340995" lvl="1" indent="-279400">
              <a:lnSpc>
                <a:spcPct val="100099"/>
              </a:lnSpc>
              <a:spcBef>
                <a:spcPts val="630"/>
              </a:spcBef>
              <a:buChar char="–"/>
              <a:tabLst>
                <a:tab pos="755650" algn="l"/>
              </a:tabLst>
            </a:pPr>
            <a:r>
              <a:rPr sz="2800" spc="-5" dirty="0">
                <a:solidFill>
                  <a:srgbClr val="336600"/>
                </a:solidFill>
                <a:latin typeface="Arial"/>
                <a:cs typeface="Arial"/>
              </a:rPr>
              <a:t>Instead </a:t>
            </a:r>
            <a:r>
              <a:rPr sz="2800" dirty="0">
                <a:solidFill>
                  <a:srgbClr val="336600"/>
                </a:solidFill>
                <a:latin typeface="Arial"/>
                <a:cs typeface="Arial"/>
              </a:rPr>
              <a:t>it adds nodes </a:t>
            </a:r>
            <a:r>
              <a:rPr sz="2800" spc="-5" dirty="0">
                <a:solidFill>
                  <a:srgbClr val="336600"/>
                </a:solidFill>
                <a:latin typeface="Arial"/>
                <a:cs typeface="Arial"/>
              </a:rPr>
              <a:t>to </a:t>
            </a:r>
            <a:r>
              <a:rPr sz="2800" dirty="0">
                <a:solidFill>
                  <a:srgbClr val="336600"/>
                </a:solidFill>
                <a:latin typeface="Arial"/>
                <a:cs typeface="Arial"/>
              </a:rPr>
              <a:t>a </a:t>
            </a:r>
            <a:r>
              <a:rPr sz="2800" spc="-5" dirty="0">
                <a:solidFill>
                  <a:srgbClr val="336600"/>
                </a:solidFill>
                <a:latin typeface="Arial"/>
                <a:cs typeface="Arial"/>
              </a:rPr>
              <a:t>computational  </a:t>
            </a:r>
            <a:r>
              <a:rPr sz="2800" dirty="0">
                <a:solidFill>
                  <a:srgbClr val="336600"/>
                </a:solidFill>
                <a:latin typeface="Arial"/>
                <a:cs typeface="Arial"/>
              </a:rPr>
              <a:t>graph describing how </a:t>
            </a:r>
            <a:r>
              <a:rPr sz="2800" spc="-5" dirty="0">
                <a:solidFill>
                  <a:srgbClr val="336600"/>
                </a:solidFill>
                <a:latin typeface="Arial"/>
                <a:cs typeface="Arial"/>
              </a:rPr>
              <a:t>to compute the  derivatives for </a:t>
            </a:r>
            <a:r>
              <a:rPr sz="2800" dirty="0">
                <a:solidFill>
                  <a:srgbClr val="336600"/>
                </a:solidFill>
                <a:latin typeface="Arial"/>
                <a:cs typeface="Arial"/>
              </a:rPr>
              <a:t>any </a:t>
            </a:r>
            <a:r>
              <a:rPr sz="2800" spc="-5" dirty="0">
                <a:solidFill>
                  <a:srgbClr val="336600"/>
                </a:solidFill>
                <a:latin typeface="Arial"/>
                <a:cs typeface="Arial"/>
              </a:rPr>
              <a:t>specific </a:t>
            </a:r>
            <a:r>
              <a:rPr sz="2800" dirty="0">
                <a:solidFill>
                  <a:srgbClr val="336600"/>
                </a:solidFill>
                <a:latin typeface="Arial"/>
                <a:cs typeface="Arial"/>
              </a:rPr>
              <a:t>numerical</a:t>
            </a:r>
            <a:r>
              <a:rPr sz="2800" spc="-10" dirty="0">
                <a:solidFill>
                  <a:srgbClr val="336600"/>
                </a:solidFill>
                <a:latin typeface="Arial"/>
                <a:cs typeface="Arial"/>
              </a:rPr>
              <a:t> </a:t>
            </a:r>
            <a:r>
              <a:rPr sz="2800" dirty="0">
                <a:solidFill>
                  <a:srgbClr val="336600"/>
                </a:solidFill>
                <a:latin typeface="Arial"/>
                <a:cs typeface="Arial"/>
              </a:rPr>
              <a:t>values</a:t>
            </a:r>
            <a:endParaRPr sz="2800">
              <a:latin typeface="Arial"/>
              <a:cs typeface="Arial"/>
            </a:endParaRPr>
          </a:p>
          <a:p>
            <a:pPr marL="748665" marR="5080" lvl="1" indent="-279400">
              <a:lnSpc>
                <a:spcPct val="100099"/>
              </a:lnSpc>
              <a:spcBef>
                <a:spcPts val="710"/>
              </a:spcBef>
              <a:buChar char="–"/>
              <a:tabLst>
                <a:tab pos="755650" algn="l"/>
              </a:tabLst>
            </a:pPr>
            <a:r>
              <a:rPr sz="2800" dirty="0">
                <a:solidFill>
                  <a:srgbClr val="336600"/>
                </a:solidFill>
                <a:latin typeface="Arial"/>
                <a:cs typeface="Arial"/>
              </a:rPr>
              <a:t>A generic graph </a:t>
            </a:r>
            <a:r>
              <a:rPr sz="2800" spc="-5" dirty="0">
                <a:solidFill>
                  <a:srgbClr val="336600"/>
                </a:solidFill>
                <a:latin typeface="Arial"/>
                <a:cs typeface="Arial"/>
              </a:rPr>
              <a:t>evaluation </a:t>
            </a:r>
            <a:r>
              <a:rPr sz="2800" dirty="0">
                <a:solidFill>
                  <a:srgbClr val="336600"/>
                </a:solidFill>
                <a:latin typeface="Arial"/>
                <a:cs typeface="Arial"/>
              </a:rPr>
              <a:t>engine can </a:t>
            </a:r>
            <a:r>
              <a:rPr sz="2800" spc="-5" dirty="0">
                <a:solidFill>
                  <a:srgbClr val="336600"/>
                </a:solidFill>
                <a:latin typeface="Arial"/>
                <a:cs typeface="Arial"/>
              </a:rPr>
              <a:t>later  compute derivatives for </a:t>
            </a:r>
            <a:r>
              <a:rPr sz="2800" dirty="0">
                <a:solidFill>
                  <a:srgbClr val="336600"/>
                </a:solidFill>
                <a:latin typeface="Arial"/>
                <a:cs typeface="Arial"/>
              </a:rPr>
              <a:t>any </a:t>
            </a:r>
            <a:r>
              <a:rPr sz="2800" spc="-5" dirty="0">
                <a:solidFill>
                  <a:srgbClr val="336600"/>
                </a:solidFill>
                <a:latin typeface="Arial"/>
                <a:cs typeface="Arial"/>
              </a:rPr>
              <a:t>specific </a:t>
            </a:r>
            <a:r>
              <a:rPr sz="2800" dirty="0">
                <a:solidFill>
                  <a:srgbClr val="336600"/>
                </a:solidFill>
                <a:latin typeface="Arial"/>
                <a:cs typeface="Arial"/>
              </a:rPr>
              <a:t>numerical  values</a:t>
            </a:r>
            <a:endParaRPr sz="2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0E9D-2A0F-6F44-8C69-3186151E7137}"/>
              </a:ext>
            </a:extLst>
          </p:cNvPr>
          <p:cNvSpPr>
            <a:spLocks noGrp="1"/>
          </p:cNvSpPr>
          <p:nvPr>
            <p:ph type="title"/>
          </p:nvPr>
        </p:nvSpPr>
        <p:spPr>
          <a:xfrm>
            <a:off x="1460500" y="535681"/>
            <a:ext cx="6858000" cy="677108"/>
          </a:xfrm>
        </p:spPr>
        <p:txBody>
          <a:bodyPr/>
          <a:lstStyle/>
          <a:p>
            <a:r>
              <a:rPr lang="en-US" dirty="0"/>
              <a:t>What did we learn last time</a:t>
            </a:r>
          </a:p>
        </p:txBody>
      </p:sp>
      <p:sp>
        <p:nvSpPr>
          <p:cNvPr id="3" name="Text Placeholder 2">
            <a:extLst>
              <a:ext uri="{FF2B5EF4-FFF2-40B4-BE49-F238E27FC236}">
                <a16:creationId xmlns:a16="http://schemas.microsoft.com/office/drawing/2014/main" id="{B3B49C1C-DBC1-5F4D-ADE5-D345415A8F71}"/>
              </a:ext>
            </a:extLst>
          </p:cNvPr>
          <p:cNvSpPr>
            <a:spLocks noGrp="1"/>
          </p:cNvSpPr>
          <p:nvPr>
            <p:ph type="body" idx="1"/>
          </p:nvPr>
        </p:nvSpPr>
        <p:spPr>
          <a:xfrm>
            <a:off x="774700" y="1676400"/>
            <a:ext cx="9220200" cy="4278094"/>
          </a:xfrm>
        </p:spPr>
        <p:txBody>
          <a:bodyPr/>
          <a:lstStyle/>
          <a:p>
            <a:pPr marL="457200" indent="-457200">
              <a:buFont typeface="Arial" panose="020B0604020202020204" pitchFamily="34" charset="0"/>
              <a:buChar char="•"/>
            </a:pPr>
            <a:r>
              <a:rPr lang="en-US" dirty="0">
                <a:solidFill>
                  <a:srgbClr val="3333CC"/>
                </a:solidFill>
              </a:rPr>
              <a:t>ML as a 4 stage recipe for all ML</a:t>
            </a:r>
          </a:p>
          <a:p>
            <a:pPr marL="457200" indent="-457200">
              <a:buFont typeface="Arial" panose="020B0604020202020204" pitchFamily="34" charset="0"/>
              <a:buChar char="•"/>
            </a:pPr>
            <a:r>
              <a:rPr lang="en-US" dirty="0">
                <a:solidFill>
                  <a:srgbClr val="3333CC"/>
                </a:solidFill>
              </a:rPr>
              <a:t>Capacity</a:t>
            </a:r>
          </a:p>
          <a:p>
            <a:pPr marL="914400" lvl="1" indent="-457200">
              <a:buFont typeface="Arial" panose="020B0604020202020204" pitchFamily="34" charset="0"/>
              <a:buChar char="•"/>
            </a:pPr>
            <a:r>
              <a:rPr lang="en-US" sz="2400" dirty="0">
                <a:solidFill>
                  <a:srgbClr val="3333CC"/>
                </a:solidFill>
              </a:rPr>
              <a:t>Ability to learn or represent</a:t>
            </a:r>
          </a:p>
          <a:p>
            <a:pPr marL="457200" indent="-457200">
              <a:buFont typeface="Arial" panose="020B0604020202020204" pitchFamily="34" charset="0"/>
              <a:buChar char="•"/>
            </a:pPr>
            <a:r>
              <a:rPr lang="en-US" dirty="0">
                <a:solidFill>
                  <a:srgbClr val="3333CC"/>
                </a:solidFill>
              </a:rPr>
              <a:t>Bias vs variance</a:t>
            </a:r>
          </a:p>
          <a:p>
            <a:pPr marL="914400" lvl="1" indent="-457200">
              <a:buFont typeface="Arial" panose="020B0604020202020204" pitchFamily="34" charset="0"/>
              <a:buChar char="•"/>
            </a:pPr>
            <a:r>
              <a:rPr lang="en-US" sz="2400" dirty="0">
                <a:solidFill>
                  <a:srgbClr val="3333CC"/>
                </a:solidFill>
              </a:rPr>
              <a:t>Over fitting vs under fitting</a:t>
            </a:r>
          </a:p>
          <a:p>
            <a:pPr marL="457200" indent="-457200">
              <a:buFont typeface="Arial" panose="020B0604020202020204" pitchFamily="34" charset="0"/>
              <a:buChar char="•"/>
            </a:pPr>
            <a:r>
              <a:rPr lang="en-US" dirty="0">
                <a:solidFill>
                  <a:srgbClr val="3333CC"/>
                </a:solidFill>
              </a:rPr>
              <a:t>Effect of training set size</a:t>
            </a:r>
          </a:p>
          <a:p>
            <a:pPr marL="457200" indent="-457200">
              <a:buFont typeface="Arial" panose="020B0604020202020204" pitchFamily="34" charset="0"/>
              <a:buChar char="•"/>
            </a:pPr>
            <a:r>
              <a:rPr lang="en-US" dirty="0">
                <a:solidFill>
                  <a:srgbClr val="3333CC"/>
                </a:solidFill>
              </a:rPr>
              <a:t>Generalization error tradeoffs</a:t>
            </a:r>
          </a:p>
          <a:p>
            <a:pPr marL="457200" indent="-457200">
              <a:buFont typeface="Arial" panose="020B0604020202020204" pitchFamily="34" charset="0"/>
              <a:buChar char="•"/>
            </a:pPr>
            <a:r>
              <a:rPr lang="en-US" dirty="0">
                <a:solidFill>
                  <a:srgbClr val="3333CC"/>
                </a:solidFill>
              </a:rPr>
              <a:t>Intro to Regularization &amp; </a:t>
            </a:r>
            <a:r>
              <a:rPr lang="en-US" dirty="0" err="1">
                <a:solidFill>
                  <a:srgbClr val="3333CC"/>
                </a:solidFill>
              </a:rPr>
              <a:t>hyperparamaters</a:t>
            </a:r>
            <a:endParaRPr lang="en-US" dirty="0">
              <a:solidFill>
                <a:srgbClr val="3333CC"/>
              </a:solidFill>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55815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77B90E9C-6E78-BA4B-85DE-5DB7BFE2B352}"/>
              </a:ext>
            </a:extLst>
          </p:cNvPr>
          <p:cNvSpPr>
            <a:spLocks noGrp="1" noChangeArrowheads="1"/>
          </p:cNvSpPr>
          <p:nvPr>
            <p:ph type="title"/>
          </p:nvPr>
        </p:nvSpPr>
        <p:spPr>
          <a:xfrm>
            <a:off x="2400511" y="457200"/>
            <a:ext cx="5892378" cy="2031325"/>
          </a:xfrm>
        </p:spPr>
        <p:txBody>
          <a:bodyPr/>
          <a:lstStyle/>
          <a:p>
            <a:r>
              <a:rPr lang="en-US" altLang="en-US" dirty="0"/>
              <a:t>Perceptron Training</a:t>
            </a:r>
          </a:p>
        </p:txBody>
      </p:sp>
      <p:sp>
        <p:nvSpPr>
          <p:cNvPr id="234499" name="Rectangle 3">
            <a:extLst>
              <a:ext uri="{FF2B5EF4-FFF2-40B4-BE49-F238E27FC236}">
                <a16:creationId xmlns:a16="http://schemas.microsoft.com/office/drawing/2014/main" id="{ABD81C03-5D00-D047-B8B4-B75677F4B7DD}"/>
              </a:ext>
            </a:extLst>
          </p:cNvPr>
          <p:cNvSpPr>
            <a:spLocks noGrp="1" noChangeArrowheads="1"/>
          </p:cNvSpPr>
          <p:nvPr>
            <p:ph type="body" idx="1"/>
          </p:nvPr>
        </p:nvSpPr>
        <p:spPr>
          <a:xfrm>
            <a:off x="788497" y="1889898"/>
            <a:ext cx="8481405" cy="3447098"/>
          </a:xfrm>
        </p:spPr>
        <p:txBody>
          <a:bodyPr/>
          <a:lstStyle/>
          <a:p>
            <a:pPr marL="457200" indent="-457200">
              <a:buFont typeface="Arial" panose="020B0604020202020204" pitchFamily="34" charset="0"/>
              <a:buChar char="•"/>
            </a:pPr>
            <a:r>
              <a:rPr lang="en-US" altLang="en-US" dirty="0">
                <a:solidFill>
                  <a:srgbClr val="3333CC"/>
                </a:solidFill>
              </a:rPr>
              <a:t>Assume supervised training examples giving the desired output for a unit given a set of known input activations.</a:t>
            </a:r>
          </a:p>
          <a:p>
            <a:pPr marL="457200" indent="-457200">
              <a:buFont typeface="Arial" panose="020B0604020202020204" pitchFamily="34" charset="0"/>
              <a:buChar char="•"/>
            </a:pPr>
            <a:r>
              <a:rPr lang="en-US" altLang="en-US" dirty="0">
                <a:solidFill>
                  <a:srgbClr val="3333CC"/>
                </a:solidFill>
              </a:rPr>
              <a:t>Learn synaptic weights so that unit produces the correct output for each example.</a:t>
            </a:r>
          </a:p>
          <a:p>
            <a:pPr marL="457200" indent="-457200">
              <a:buFont typeface="Arial" panose="020B0604020202020204" pitchFamily="34" charset="0"/>
              <a:buChar char="•"/>
            </a:pPr>
            <a:r>
              <a:rPr lang="en-US" altLang="en-US" dirty="0">
                <a:solidFill>
                  <a:srgbClr val="3333CC"/>
                </a:solidFill>
              </a:rPr>
              <a:t>Perceptron uses iterative update algorithm to learn a correct set of weights</a:t>
            </a:r>
            <a:r>
              <a:rPr lang="en-US" altLang="en-US" dirty="0"/>
              <a:t>.</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30939" y="877454"/>
            <a:ext cx="8379459" cy="695960"/>
          </a:xfrm>
          <a:prstGeom prst="rect">
            <a:avLst/>
          </a:prstGeom>
        </p:spPr>
        <p:txBody>
          <a:bodyPr vert="horz" wrap="square" lIns="0" tIns="12700" rIns="0" bIns="0" rtlCol="0">
            <a:spAutoFit/>
          </a:bodyPr>
          <a:lstStyle/>
          <a:p>
            <a:pPr marL="12700">
              <a:lnSpc>
                <a:spcPct val="100000"/>
              </a:lnSpc>
              <a:spcBef>
                <a:spcPts val="100"/>
              </a:spcBef>
              <a:tabLst>
                <a:tab pos="5601970" algn="l"/>
              </a:tabLst>
            </a:pPr>
            <a:r>
              <a:rPr dirty="0"/>
              <a:t>Ex:</a:t>
            </a:r>
            <a:r>
              <a:rPr spc="30" dirty="0"/>
              <a:t> </a:t>
            </a:r>
            <a:r>
              <a:rPr spc="-5" dirty="0"/>
              <a:t>Symbol-to-symbol	Derivatives</a:t>
            </a:r>
          </a:p>
        </p:txBody>
      </p:sp>
      <p:sp>
        <p:nvSpPr>
          <p:cNvPr id="6" name="object 6"/>
          <p:cNvSpPr/>
          <p:nvPr/>
        </p:nvSpPr>
        <p:spPr>
          <a:xfrm>
            <a:off x="7101060" y="2070580"/>
            <a:ext cx="858519" cy="4631601"/>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29178" y="2161170"/>
            <a:ext cx="5768340" cy="1193800"/>
          </a:xfrm>
          <a:prstGeom prst="rect">
            <a:avLst/>
          </a:prstGeom>
        </p:spPr>
        <p:txBody>
          <a:bodyPr vert="horz" wrap="square" lIns="0" tIns="109220" rIns="0" bIns="0" rtlCol="0">
            <a:spAutoFit/>
          </a:bodyPr>
          <a:lstStyle/>
          <a:p>
            <a:pPr marL="355600" indent="-342900">
              <a:lnSpc>
                <a:spcPct val="100000"/>
              </a:lnSpc>
              <a:spcBef>
                <a:spcPts val="860"/>
              </a:spcBef>
              <a:buChar char="•"/>
              <a:tabLst>
                <a:tab pos="354965" algn="l"/>
                <a:tab pos="355600" algn="l"/>
              </a:tabLst>
            </a:pPr>
            <a:r>
              <a:rPr sz="3200" dirty="0">
                <a:solidFill>
                  <a:srgbClr val="3333CC"/>
                </a:solidFill>
                <a:latin typeface="Arial"/>
                <a:cs typeface="Arial"/>
              </a:rPr>
              <a:t>Begin </a:t>
            </a:r>
            <a:r>
              <a:rPr sz="3200" spc="-5" dirty="0">
                <a:solidFill>
                  <a:srgbClr val="3333CC"/>
                </a:solidFill>
                <a:latin typeface="Arial"/>
                <a:cs typeface="Arial"/>
              </a:rPr>
              <a:t>with </a:t>
            </a:r>
            <a:r>
              <a:rPr sz="3200" dirty="0">
                <a:solidFill>
                  <a:srgbClr val="3333CC"/>
                </a:solidFill>
                <a:latin typeface="Arial"/>
                <a:cs typeface="Arial"/>
              </a:rPr>
              <a:t>graph</a:t>
            </a:r>
            <a:r>
              <a:rPr sz="3200" spc="-25" dirty="0">
                <a:solidFill>
                  <a:srgbClr val="3333CC"/>
                </a:solidFill>
                <a:latin typeface="Arial"/>
                <a:cs typeface="Arial"/>
              </a:rPr>
              <a:t> </a:t>
            </a:r>
            <a:r>
              <a:rPr sz="3200" spc="-5" dirty="0">
                <a:solidFill>
                  <a:srgbClr val="3333CC"/>
                </a:solidFill>
                <a:latin typeface="Arial"/>
                <a:cs typeface="Arial"/>
              </a:rPr>
              <a:t>representing</a:t>
            </a:r>
            <a:endParaRPr sz="3200">
              <a:latin typeface="Arial"/>
              <a:cs typeface="Arial"/>
            </a:endParaRPr>
          </a:p>
          <a:p>
            <a:pPr marL="464184">
              <a:lnSpc>
                <a:spcPct val="100000"/>
              </a:lnSpc>
              <a:spcBef>
                <a:spcPts val="760"/>
              </a:spcBef>
              <a:tabLst>
                <a:tab pos="1201420" algn="l"/>
                <a:tab pos="1494790" algn="l"/>
                <a:tab pos="1755139" algn="l"/>
                <a:tab pos="2048510" algn="l"/>
                <a:tab pos="2308860" algn="l"/>
              </a:tabLst>
            </a:pPr>
            <a:r>
              <a:rPr sz="3200" i="1" spc="225" dirty="0">
                <a:latin typeface="Cambria"/>
                <a:cs typeface="Cambria"/>
              </a:rPr>
              <a:t>z=f	</a:t>
            </a:r>
            <a:r>
              <a:rPr sz="3200" spc="20" dirty="0">
                <a:latin typeface="Cambria"/>
                <a:cs typeface="Cambria"/>
              </a:rPr>
              <a:t>(	</a:t>
            </a:r>
            <a:r>
              <a:rPr sz="3200" i="1" spc="45" dirty="0">
                <a:latin typeface="Cambria"/>
                <a:cs typeface="Cambria"/>
              </a:rPr>
              <a:t>f	</a:t>
            </a:r>
            <a:r>
              <a:rPr sz="3200" spc="20" dirty="0">
                <a:latin typeface="Cambria"/>
                <a:cs typeface="Cambria"/>
              </a:rPr>
              <a:t>(	</a:t>
            </a:r>
            <a:r>
              <a:rPr sz="3200" i="1" spc="45" dirty="0">
                <a:latin typeface="Cambria"/>
                <a:cs typeface="Cambria"/>
              </a:rPr>
              <a:t>f	</a:t>
            </a:r>
            <a:r>
              <a:rPr sz="3200" spc="-25" dirty="0">
                <a:latin typeface="Cambria"/>
                <a:cs typeface="Cambria"/>
              </a:rPr>
              <a:t>(</a:t>
            </a:r>
            <a:r>
              <a:rPr sz="3200" i="1" spc="-25" dirty="0">
                <a:latin typeface="Cambria"/>
                <a:cs typeface="Cambria"/>
              </a:rPr>
              <a:t>w</a:t>
            </a:r>
            <a:r>
              <a:rPr sz="3200" spc="-25" dirty="0">
                <a:latin typeface="Cambria"/>
                <a:cs typeface="Cambria"/>
              </a:rPr>
              <a:t>)))</a:t>
            </a:r>
            <a:endParaRPr sz="3200">
              <a:latin typeface="Cambria"/>
              <a:cs typeface="Cambria"/>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29178" y="862215"/>
            <a:ext cx="8640445" cy="574040"/>
          </a:xfrm>
          <a:prstGeom prst="rect">
            <a:avLst/>
          </a:prstGeom>
        </p:spPr>
        <p:txBody>
          <a:bodyPr vert="horz" wrap="square" lIns="0" tIns="12700" rIns="0" bIns="0" rtlCol="0">
            <a:spAutoFit/>
          </a:bodyPr>
          <a:lstStyle/>
          <a:p>
            <a:pPr marL="12700">
              <a:lnSpc>
                <a:spcPct val="100000"/>
              </a:lnSpc>
              <a:spcBef>
                <a:spcPts val="100"/>
              </a:spcBef>
            </a:pPr>
            <a:r>
              <a:rPr sz="3600" spc="-5" dirty="0"/>
              <a:t>Symbol-to-Symbol Derivative</a:t>
            </a:r>
            <a:r>
              <a:rPr sz="3600" spc="65" dirty="0"/>
              <a:t> </a:t>
            </a:r>
            <a:r>
              <a:rPr sz="3600" spc="-5" dirty="0"/>
              <a:t>Computation</a:t>
            </a:r>
            <a:endParaRPr sz="3600"/>
          </a:p>
        </p:txBody>
      </p:sp>
      <p:sp>
        <p:nvSpPr>
          <p:cNvPr id="5" name="object 5"/>
          <p:cNvSpPr/>
          <p:nvPr/>
        </p:nvSpPr>
        <p:spPr>
          <a:xfrm>
            <a:off x="1783973" y="1963448"/>
            <a:ext cx="6816271" cy="517314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803437" y="1873134"/>
            <a:ext cx="3962400" cy="1292860"/>
          </a:xfrm>
          <a:prstGeom prst="rect">
            <a:avLst/>
          </a:prstGeom>
          <a:ln w="9524">
            <a:solidFill>
              <a:srgbClr val="FF2600"/>
            </a:solidFill>
          </a:ln>
        </p:spPr>
        <p:txBody>
          <a:bodyPr vert="horz" wrap="square" lIns="0" tIns="45720" rIns="0" bIns="0" rtlCol="0">
            <a:spAutoFit/>
          </a:bodyPr>
          <a:lstStyle/>
          <a:p>
            <a:pPr marL="90805" marR="135890">
              <a:lnSpc>
                <a:spcPct val="100000"/>
              </a:lnSpc>
              <a:spcBef>
                <a:spcPts val="360"/>
              </a:spcBef>
            </a:pPr>
            <a:r>
              <a:rPr sz="2000" dirty="0">
                <a:solidFill>
                  <a:srgbClr val="660066"/>
                </a:solidFill>
                <a:latin typeface="Arial"/>
                <a:cs typeface="Arial"/>
              </a:rPr>
              <a:t>Result is a </a:t>
            </a:r>
            <a:r>
              <a:rPr sz="2000" spc="-5" dirty="0">
                <a:solidFill>
                  <a:srgbClr val="660066"/>
                </a:solidFill>
                <a:latin typeface="Arial"/>
                <a:cs typeface="Arial"/>
              </a:rPr>
              <a:t>computational </a:t>
            </a:r>
            <a:r>
              <a:rPr sz="2000" dirty="0">
                <a:solidFill>
                  <a:srgbClr val="660066"/>
                </a:solidFill>
                <a:latin typeface="Arial"/>
                <a:cs typeface="Arial"/>
              </a:rPr>
              <a:t>graph  </a:t>
            </a:r>
            <a:r>
              <a:rPr sz="2000" spc="-5" dirty="0">
                <a:solidFill>
                  <a:srgbClr val="660066"/>
                </a:solidFill>
                <a:latin typeface="Arial"/>
                <a:cs typeface="Arial"/>
              </a:rPr>
              <a:t>with </a:t>
            </a:r>
            <a:r>
              <a:rPr sz="2000" dirty="0">
                <a:solidFill>
                  <a:srgbClr val="660066"/>
                </a:solidFill>
                <a:latin typeface="Arial"/>
                <a:cs typeface="Arial"/>
              </a:rPr>
              <a:t>a symbolic </a:t>
            </a:r>
            <a:r>
              <a:rPr sz="2000" spc="-5" dirty="0">
                <a:solidFill>
                  <a:srgbClr val="660066"/>
                </a:solidFill>
                <a:latin typeface="Arial"/>
                <a:cs typeface="Arial"/>
              </a:rPr>
              <a:t>description </a:t>
            </a:r>
            <a:r>
              <a:rPr sz="2000" dirty="0">
                <a:solidFill>
                  <a:srgbClr val="660066"/>
                </a:solidFill>
                <a:latin typeface="Arial"/>
                <a:cs typeface="Arial"/>
              </a:rPr>
              <a:t>of </a:t>
            </a:r>
            <a:r>
              <a:rPr sz="2000" spc="-5" dirty="0">
                <a:solidFill>
                  <a:srgbClr val="660066"/>
                </a:solidFill>
                <a:latin typeface="Arial"/>
                <a:cs typeface="Arial"/>
              </a:rPr>
              <a:t>the  derivative</a:t>
            </a:r>
            <a:endParaRPr sz="2000">
              <a:latin typeface="Arial"/>
              <a:cs typeface="Arial"/>
            </a:endParaRPr>
          </a:p>
        </p:txBody>
      </p:sp>
      <p:sp>
        <p:nvSpPr>
          <p:cNvPr id="7" name="object 7"/>
          <p:cNvSpPr txBox="1"/>
          <p:nvPr/>
        </p:nvSpPr>
        <p:spPr>
          <a:xfrm>
            <a:off x="2755437" y="1873134"/>
            <a:ext cx="2095500" cy="2216150"/>
          </a:xfrm>
          <a:prstGeom prst="rect">
            <a:avLst/>
          </a:prstGeom>
          <a:ln w="9524">
            <a:solidFill>
              <a:srgbClr val="FF2600"/>
            </a:solidFill>
          </a:ln>
        </p:spPr>
        <p:txBody>
          <a:bodyPr vert="horz" wrap="square" lIns="0" tIns="45720" rIns="0" bIns="0" rtlCol="0">
            <a:spAutoFit/>
          </a:bodyPr>
          <a:lstStyle/>
          <a:p>
            <a:pPr marL="91440" marR="103505">
              <a:lnSpc>
                <a:spcPct val="100000"/>
              </a:lnSpc>
              <a:spcBef>
                <a:spcPts val="360"/>
              </a:spcBef>
            </a:pPr>
            <a:r>
              <a:rPr sz="2000" spc="-20" dirty="0">
                <a:solidFill>
                  <a:srgbClr val="660066"/>
                </a:solidFill>
                <a:latin typeface="Arial"/>
                <a:cs typeface="Arial"/>
              </a:rPr>
              <a:t>We </a:t>
            </a:r>
            <a:r>
              <a:rPr sz="2000" dirty="0">
                <a:solidFill>
                  <a:srgbClr val="660066"/>
                </a:solidFill>
                <a:latin typeface="Arial"/>
                <a:cs typeface="Arial"/>
              </a:rPr>
              <a:t>run BP  </a:t>
            </a:r>
            <a:r>
              <a:rPr sz="2000" spc="-5" dirty="0">
                <a:solidFill>
                  <a:srgbClr val="660066"/>
                </a:solidFill>
                <a:latin typeface="Arial"/>
                <a:cs typeface="Arial"/>
              </a:rPr>
              <a:t>instructing </a:t>
            </a:r>
            <a:r>
              <a:rPr sz="2000" dirty="0">
                <a:solidFill>
                  <a:srgbClr val="660066"/>
                </a:solidFill>
                <a:latin typeface="Arial"/>
                <a:cs typeface="Arial"/>
              </a:rPr>
              <a:t>it </a:t>
            </a:r>
            <a:r>
              <a:rPr sz="2000" spc="-5" dirty="0">
                <a:solidFill>
                  <a:srgbClr val="660066"/>
                </a:solidFill>
                <a:latin typeface="Arial"/>
                <a:cs typeface="Arial"/>
              </a:rPr>
              <a:t>to  construct </a:t>
            </a:r>
            <a:r>
              <a:rPr sz="2000" dirty="0">
                <a:solidFill>
                  <a:srgbClr val="660066"/>
                </a:solidFill>
                <a:latin typeface="Arial"/>
                <a:cs typeface="Arial"/>
              </a:rPr>
              <a:t>graph  </a:t>
            </a:r>
            <a:r>
              <a:rPr sz="2000" spc="-5" dirty="0">
                <a:solidFill>
                  <a:srgbClr val="660066"/>
                </a:solidFill>
                <a:latin typeface="Arial"/>
                <a:cs typeface="Arial"/>
              </a:rPr>
              <a:t>for </a:t>
            </a:r>
            <a:r>
              <a:rPr sz="2000" dirty="0">
                <a:solidFill>
                  <a:srgbClr val="660066"/>
                </a:solidFill>
                <a:latin typeface="Arial"/>
                <a:cs typeface="Arial"/>
              </a:rPr>
              <a:t>expression  corresponding</a:t>
            </a:r>
            <a:r>
              <a:rPr sz="2000" spc="-95" dirty="0">
                <a:solidFill>
                  <a:srgbClr val="660066"/>
                </a:solidFill>
                <a:latin typeface="Arial"/>
                <a:cs typeface="Arial"/>
              </a:rPr>
              <a:t> </a:t>
            </a:r>
            <a:r>
              <a:rPr sz="2000" spc="-5" dirty="0">
                <a:solidFill>
                  <a:srgbClr val="660066"/>
                </a:solidFill>
                <a:latin typeface="Arial"/>
                <a:cs typeface="Arial"/>
              </a:rPr>
              <a:t>to  </a:t>
            </a:r>
            <a:r>
              <a:rPr sz="2000" i="1" dirty="0">
                <a:latin typeface="Times New Roman"/>
                <a:cs typeface="Times New Roman"/>
              </a:rPr>
              <a:t>dz/dw</a:t>
            </a:r>
            <a:endParaRPr sz="2000">
              <a:latin typeface="Times New Roman"/>
              <a:cs typeface="Times New Roman"/>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276047" y="847293"/>
            <a:ext cx="7490253" cy="689932"/>
          </a:xfrm>
          <a:prstGeom prst="rect">
            <a:avLst/>
          </a:prstGeom>
        </p:spPr>
        <p:txBody>
          <a:bodyPr vert="horz" wrap="square" lIns="0" tIns="12700" rIns="0" bIns="0" rtlCol="0">
            <a:spAutoFit/>
          </a:bodyPr>
          <a:lstStyle/>
          <a:p>
            <a:pPr marL="12700">
              <a:lnSpc>
                <a:spcPct val="100000"/>
              </a:lnSpc>
              <a:spcBef>
                <a:spcPts val="100"/>
              </a:spcBef>
            </a:pPr>
            <a:r>
              <a:rPr spc="-5" dirty="0"/>
              <a:t>Advantages </a:t>
            </a:r>
            <a:r>
              <a:rPr dirty="0"/>
              <a:t>of</a:t>
            </a:r>
            <a:r>
              <a:rPr spc="-60" dirty="0"/>
              <a:t> </a:t>
            </a:r>
            <a:r>
              <a:rPr lang="en-US" spc="-60" dirty="0"/>
              <a:t>this </a:t>
            </a:r>
            <a:r>
              <a:rPr dirty="0"/>
              <a:t>Approach</a:t>
            </a:r>
          </a:p>
        </p:txBody>
      </p:sp>
      <p:sp>
        <p:nvSpPr>
          <p:cNvPr id="5" name="object 5"/>
          <p:cNvSpPr txBox="1"/>
          <p:nvPr/>
        </p:nvSpPr>
        <p:spPr>
          <a:xfrm>
            <a:off x="1310177" y="1982354"/>
            <a:ext cx="7643495" cy="3585845"/>
          </a:xfrm>
          <a:prstGeom prst="rect">
            <a:avLst/>
          </a:prstGeom>
        </p:spPr>
        <p:txBody>
          <a:bodyPr vert="horz" wrap="square" lIns="0" tIns="33020" rIns="0" bIns="0" rtlCol="0">
            <a:spAutoFit/>
          </a:bodyPr>
          <a:lstStyle/>
          <a:p>
            <a:pPr marL="355600" marR="480059" indent="-342900" algn="just">
              <a:lnSpc>
                <a:spcPts val="3800"/>
              </a:lnSpc>
              <a:spcBef>
                <a:spcPts val="260"/>
              </a:spcBef>
              <a:buChar char="•"/>
              <a:tabLst>
                <a:tab pos="355600" algn="l"/>
              </a:tabLst>
            </a:pPr>
            <a:r>
              <a:rPr sz="3200" spc="-5" dirty="0">
                <a:solidFill>
                  <a:srgbClr val="3333CC"/>
                </a:solidFill>
                <a:latin typeface="Arial"/>
                <a:cs typeface="Arial"/>
              </a:rPr>
              <a:t>Derivatives </a:t>
            </a:r>
            <a:r>
              <a:rPr sz="3200" dirty="0">
                <a:solidFill>
                  <a:srgbClr val="3333CC"/>
                </a:solidFill>
                <a:latin typeface="Arial"/>
                <a:cs typeface="Arial"/>
              </a:rPr>
              <a:t>are described in </a:t>
            </a:r>
            <a:r>
              <a:rPr sz="3200" spc="-5" dirty="0">
                <a:solidFill>
                  <a:srgbClr val="3333CC"/>
                </a:solidFill>
                <a:latin typeface="Arial"/>
                <a:cs typeface="Arial"/>
              </a:rPr>
              <a:t>the</a:t>
            </a:r>
            <a:r>
              <a:rPr sz="3200" spc="-40" dirty="0">
                <a:solidFill>
                  <a:srgbClr val="3333CC"/>
                </a:solidFill>
                <a:latin typeface="Arial"/>
                <a:cs typeface="Arial"/>
              </a:rPr>
              <a:t> </a:t>
            </a:r>
            <a:r>
              <a:rPr sz="3200" dirty="0">
                <a:solidFill>
                  <a:srgbClr val="3333CC"/>
                </a:solidFill>
                <a:latin typeface="Arial"/>
                <a:cs typeface="Arial"/>
              </a:rPr>
              <a:t>same  language as </a:t>
            </a:r>
            <a:r>
              <a:rPr sz="3200" spc="-5" dirty="0">
                <a:solidFill>
                  <a:srgbClr val="3333CC"/>
                </a:solidFill>
                <a:latin typeface="Arial"/>
                <a:cs typeface="Arial"/>
              </a:rPr>
              <a:t>the </a:t>
            </a:r>
            <a:r>
              <a:rPr sz="3200" dirty="0">
                <a:solidFill>
                  <a:srgbClr val="3333CC"/>
                </a:solidFill>
                <a:latin typeface="Arial"/>
                <a:cs typeface="Arial"/>
              </a:rPr>
              <a:t>original</a:t>
            </a:r>
            <a:r>
              <a:rPr sz="3200" spc="-50" dirty="0">
                <a:solidFill>
                  <a:srgbClr val="3333CC"/>
                </a:solidFill>
                <a:latin typeface="Arial"/>
                <a:cs typeface="Arial"/>
              </a:rPr>
              <a:t> </a:t>
            </a:r>
            <a:r>
              <a:rPr sz="3200" dirty="0">
                <a:solidFill>
                  <a:srgbClr val="3333CC"/>
                </a:solidFill>
                <a:latin typeface="Arial"/>
                <a:cs typeface="Arial"/>
              </a:rPr>
              <a:t>expression</a:t>
            </a:r>
            <a:endParaRPr sz="3200">
              <a:latin typeface="Arial"/>
              <a:cs typeface="Arial"/>
            </a:endParaRPr>
          </a:p>
          <a:p>
            <a:pPr marL="355600" marR="5080" indent="-342900" algn="just">
              <a:lnSpc>
                <a:spcPct val="100699"/>
              </a:lnSpc>
              <a:spcBef>
                <a:spcPts val="580"/>
              </a:spcBef>
              <a:buChar char="•"/>
              <a:tabLst>
                <a:tab pos="355600" algn="l"/>
              </a:tabLst>
            </a:pPr>
            <a:r>
              <a:rPr sz="3200" dirty="0">
                <a:solidFill>
                  <a:srgbClr val="3333CC"/>
                </a:solidFill>
                <a:latin typeface="Arial"/>
                <a:cs typeface="Arial"/>
              </a:rPr>
              <a:t>Because </a:t>
            </a:r>
            <a:r>
              <a:rPr sz="3200" spc="-5" dirty="0">
                <a:solidFill>
                  <a:srgbClr val="3333CC"/>
                </a:solidFill>
                <a:latin typeface="Arial"/>
                <a:cs typeface="Arial"/>
              </a:rPr>
              <a:t>the derivatives </a:t>
            </a:r>
            <a:r>
              <a:rPr sz="3200" dirty="0">
                <a:solidFill>
                  <a:srgbClr val="3333CC"/>
                </a:solidFill>
                <a:latin typeface="Arial"/>
                <a:cs typeface="Arial"/>
              </a:rPr>
              <a:t>are just </a:t>
            </a:r>
            <a:r>
              <a:rPr sz="3200" spc="-5" dirty="0">
                <a:solidFill>
                  <a:srgbClr val="3333CC"/>
                </a:solidFill>
                <a:latin typeface="Arial"/>
                <a:cs typeface="Arial"/>
              </a:rPr>
              <a:t>another  computational </a:t>
            </a:r>
            <a:r>
              <a:rPr sz="3200" dirty="0">
                <a:solidFill>
                  <a:srgbClr val="3333CC"/>
                </a:solidFill>
                <a:latin typeface="Arial"/>
                <a:cs typeface="Arial"/>
              </a:rPr>
              <a:t>graph, it is possible </a:t>
            </a:r>
            <a:r>
              <a:rPr sz="3200" spc="-5" dirty="0">
                <a:solidFill>
                  <a:srgbClr val="3333CC"/>
                </a:solidFill>
                <a:latin typeface="Arial"/>
                <a:cs typeface="Arial"/>
              </a:rPr>
              <a:t>to</a:t>
            </a:r>
            <a:r>
              <a:rPr sz="3200" spc="-50" dirty="0">
                <a:solidFill>
                  <a:srgbClr val="3333CC"/>
                </a:solidFill>
                <a:latin typeface="Arial"/>
                <a:cs typeface="Arial"/>
              </a:rPr>
              <a:t> </a:t>
            </a:r>
            <a:r>
              <a:rPr sz="3200" dirty="0">
                <a:solidFill>
                  <a:srgbClr val="3333CC"/>
                </a:solidFill>
                <a:latin typeface="Arial"/>
                <a:cs typeface="Arial"/>
              </a:rPr>
              <a:t>run  </a:t>
            </a:r>
            <a:r>
              <a:rPr sz="3200" spc="-5" dirty="0">
                <a:solidFill>
                  <a:srgbClr val="3333CC"/>
                </a:solidFill>
                <a:latin typeface="Arial"/>
                <a:cs typeface="Arial"/>
              </a:rPr>
              <a:t>back-propagation </a:t>
            </a:r>
            <a:r>
              <a:rPr sz="3200" dirty="0">
                <a:solidFill>
                  <a:srgbClr val="3333CC"/>
                </a:solidFill>
                <a:latin typeface="Arial"/>
                <a:cs typeface="Arial"/>
              </a:rPr>
              <a:t>again</a:t>
            </a:r>
            <a:endParaRPr sz="3200">
              <a:latin typeface="Arial"/>
              <a:cs typeface="Arial"/>
            </a:endParaRPr>
          </a:p>
          <a:p>
            <a:pPr marL="755650" lvl="1" indent="-285750" algn="just">
              <a:lnSpc>
                <a:spcPct val="100000"/>
              </a:lnSpc>
              <a:spcBef>
                <a:spcPts val="630"/>
              </a:spcBef>
              <a:buChar char="–"/>
              <a:tabLst>
                <a:tab pos="755650" algn="l"/>
              </a:tabLst>
            </a:pPr>
            <a:r>
              <a:rPr sz="2800" spc="-5" dirty="0">
                <a:solidFill>
                  <a:srgbClr val="336600"/>
                </a:solidFill>
                <a:latin typeface="Arial"/>
                <a:cs typeface="Arial"/>
              </a:rPr>
              <a:t>Differentiating the</a:t>
            </a:r>
            <a:r>
              <a:rPr sz="2800" spc="5" dirty="0">
                <a:solidFill>
                  <a:srgbClr val="336600"/>
                </a:solidFill>
                <a:latin typeface="Arial"/>
                <a:cs typeface="Arial"/>
              </a:rPr>
              <a:t> </a:t>
            </a:r>
            <a:r>
              <a:rPr sz="2800" spc="-5" dirty="0">
                <a:solidFill>
                  <a:srgbClr val="336600"/>
                </a:solidFill>
                <a:latin typeface="Arial"/>
                <a:cs typeface="Arial"/>
              </a:rPr>
              <a:t>derivatives</a:t>
            </a:r>
            <a:endParaRPr sz="2800">
              <a:latin typeface="Arial"/>
              <a:cs typeface="Arial"/>
            </a:endParaRPr>
          </a:p>
          <a:p>
            <a:pPr marL="755650" lvl="1" indent="-285750" algn="just">
              <a:lnSpc>
                <a:spcPct val="100000"/>
              </a:lnSpc>
              <a:spcBef>
                <a:spcPts val="740"/>
              </a:spcBef>
              <a:buChar char="–"/>
              <a:tabLst>
                <a:tab pos="755650" algn="l"/>
              </a:tabLst>
            </a:pPr>
            <a:r>
              <a:rPr sz="2800" dirty="0">
                <a:solidFill>
                  <a:srgbClr val="336600"/>
                </a:solidFill>
                <a:latin typeface="Arial"/>
                <a:cs typeface="Arial"/>
              </a:rPr>
              <a:t>Yields higher-order</a:t>
            </a:r>
            <a:r>
              <a:rPr sz="2800" spc="-15" dirty="0">
                <a:solidFill>
                  <a:srgbClr val="336600"/>
                </a:solidFill>
                <a:latin typeface="Arial"/>
                <a:cs typeface="Arial"/>
              </a:rPr>
              <a:t> </a:t>
            </a:r>
            <a:r>
              <a:rPr sz="2800" spc="-5" dirty="0">
                <a:solidFill>
                  <a:srgbClr val="336600"/>
                </a:solidFill>
                <a:latin typeface="Arial"/>
                <a:cs typeface="Arial"/>
              </a:rPr>
              <a:t>derivatives</a:t>
            </a:r>
            <a:endParaRPr sz="2800">
              <a:latin typeface="Arial"/>
              <a:cs typeface="Arial"/>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234319" y="662567"/>
            <a:ext cx="8229600" cy="914400"/>
          </a:xfrm>
          <a:custGeom>
            <a:avLst/>
            <a:gdLst/>
            <a:ahLst/>
            <a:cxnLst/>
            <a:rect l="l" t="t" r="r" b="b"/>
            <a:pathLst>
              <a:path w="8229600" h="914400">
                <a:moveTo>
                  <a:pt x="0" y="914400"/>
                </a:moveTo>
                <a:lnTo>
                  <a:pt x="8229598" y="914400"/>
                </a:lnTo>
                <a:lnTo>
                  <a:pt x="8229598" y="0"/>
                </a:lnTo>
                <a:lnTo>
                  <a:pt x="0" y="0"/>
                </a:lnTo>
                <a:lnTo>
                  <a:pt x="0" y="91440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2163166" y="344321"/>
            <a:ext cx="6363335" cy="695960"/>
          </a:xfrm>
          <a:prstGeom prst="rect">
            <a:avLst/>
          </a:prstGeom>
        </p:spPr>
        <p:txBody>
          <a:bodyPr vert="horz" wrap="square" lIns="0" tIns="12700" rIns="0" bIns="0" rtlCol="0">
            <a:spAutoFit/>
          </a:bodyPr>
          <a:lstStyle/>
          <a:p>
            <a:pPr marL="12700">
              <a:lnSpc>
                <a:spcPct val="100000"/>
              </a:lnSpc>
              <a:spcBef>
                <a:spcPts val="100"/>
              </a:spcBef>
            </a:pPr>
            <a:r>
              <a:rPr spc="-5" dirty="0"/>
              <a:t>General Backpropagation</a:t>
            </a:r>
          </a:p>
        </p:txBody>
      </p:sp>
      <p:sp>
        <p:nvSpPr>
          <p:cNvPr id="7" name="object 7"/>
          <p:cNvSpPr txBox="1"/>
          <p:nvPr/>
        </p:nvSpPr>
        <p:spPr>
          <a:xfrm>
            <a:off x="852978" y="1296554"/>
            <a:ext cx="7468870" cy="99568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 pos="3597275" algn="l"/>
              </a:tabLst>
            </a:pPr>
            <a:r>
              <a:rPr sz="3200" spc="-5" dirty="0">
                <a:solidFill>
                  <a:srgbClr val="3333CC"/>
                </a:solidFill>
                <a:latin typeface="Arial"/>
                <a:cs typeface="Arial"/>
              </a:rPr>
              <a:t>To compute </a:t>
            </a:r>
            <a:r>
              <a:rPr sz="3200" dirty="0">
                <a:solidFill>
                  <a:srgbClr val="3333CC"/>
                </a:solidFill>
                <a:latin typeface="Arial"/>
                <a:cs typeface="Arial"/>
              </a:rPr>
              <a:t>gradient of scalar </a:t>
            </a:r>
            <a:r>
              <a:rPr sz="3200" i="1" spc="-135" dirty="0">
                <a:latin typeface="Cambria"/>
                <a:cs typeface="Cambria"/>
              </a:rPr>
              <a:t>z </a:t>
            </a:r>
            <a:r>
              <a:rPr sz="3200" dirty="0">
                <a:solidFill>
                  <a:srgbClr val="3333CC"/>
                </a:solidFill>
                <a:latin typeface="Arial"/>
                <a:cs typeface="Arial"/>
              </a:rPr>
              <a:t>wrt </a:t>
            </a:r>
            <a:r>
              <a:rPr sz="3200" spc="-5" dirty="0">
                <a:solidFill>
                  <a:srgbClr val="3333CC"/>
                </a:solidFill>
                <a:latin typeface="Arial"/>
                <a:cs typeface="Arial"/>
              </a:rPr>
              <a:t>one  </a:t>
            </a:r>
            <a:r>
              <a:rPr sz="3200" dirty="0">
                <a:solidFill>
                  <a:srgbClr val="3333CC"/>
                </a:solidFill>
                <a:latin typeface="Arial"/>
                <a:cs typeface="Arial"/>
              </a:rPr>
              <a:t>of </a:t>
            </a:r>
            <a:r>
              <a:rPr sz="3200" spc="-5" dirty="0">
                <a:solidFill>
                  <a:srgbClr val="3333CC"/>
                </a:solidFill>
                <a:latin typeface="Arial"/>
                <a:cs typeface="Arial"/>
              </a:rPr>
              <a:t>its</a:t>
            </a:r>
            <a:r>
              <a:rPr sz="3200" spc="10" dirty="0">
                <a:solidFill>
                  <a:srgbClr val="3333CC"/>
                </a:solidFill>
                <a:latin typeface="Arial"/>
                <a:cs typeface="Arial"/>
              </a:rPr>
              <a:t> </a:t>
            </a:r>
            <a:r>
              <a:rPr sz="3200" spc="-5" dirty="0">
                <a:solidFill>
                  <a:srgbClr val="3333CC"/>
                </a:solidFill>
                <a:latin typeface="Arial"/>
                <a:cs typeface="Arial"/>
              </a:rPr>
              <a:t>ancestors</a:t>
            </a:r>
            <a:r>
              <a:rPr sz="3200" spc="5" dirty="0">
                <a:solidFill>
                  <a:srgbClr val="3333CC"/>
                </a:solidFill>
                <a:latin typeface="Arial"/>
                <a:cs typeface="Arial"/>
              </a:rPr>
              <a:t> </a:t>
            </a:r>
            <a:r>
              <a:rPr sz="3200" b="1" i="1" spc="190" dirty="0">
                <a:latin typeface="Palatino Linotype"/>
                <a:cs typeface="Palatino Linotype"/>
              </a:rPr>
              <a:t>x	</a:t>
            </a:r>
            <a:r>
              <a:rPr sz="3200" dirty="0">
                <a:solidFill>
                  <a:srgbClr val="3333CC"/>
                </a:solidFill>
                <a:latin typeface="Arial"/>
                <a:cs typeface="Arial"/>
              </a:rPr>
              <a:t>in </a:t>
            </a:r>
            <a:r>
              <a:rPr sz="3200" spc="-5" dirty="0">
                <a:solidFill>
                  <a:srgbClr val="3333CC"/>
                </a:solidFill>
                <a:latin typeface="Arial"/>
                <a:cs typeface="Arial"/>
              </a:rPr>
              <a:t>the</a:t>
            </a:r>
            <a:r>
              <a:rPr sz="3200" spc="-10" dirty="0">
                <a:solidFill>
                  <a:srgbClr val="3333CC"/>
                </a:solidFill>
                <a:latin typeface="Arial"/>
                <a:cs typeface="Arial"/>
              </a:rPr>
              <a:t> </a:t>
            </a:r>
            <a:r>
              <a:rPr sz="3200" dirty="0">
                <a:solidFill>
                  <a:srgbClr val="3333CC"/>
                </a:solidFill>
                <a:latin typeface="Arial"/>
                <a:cs typeface="Arial"/>
              </a:rPr>
              <a:t>graph</a:t>
            </a:r>
            <a:endParaRPr sz="3200">
              <a:latin typeface="Arial"/>
              <a:cs typeface="Arial"/>
            </a:endParaRPr>
          </a:p>
        </p:txBody>
      </p:sp>
      <p:sp>
        <p:nvSpPr>
          <p:cNvPr id="8" name="object 8"/>
          <p:cNvSpPr txBox="1"/>
          <p:nvPr/>
        </p:nvSpPr>
        <p:spPr>
          <a:xfrm>
            <a:off x="1310177" y="2347098"/>
            <a:ext cx="658431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Begin by observing </a:t>
            </a:r>
            <a:r>
              <a:rPr sz="2800" spc="-5" dirty="0">
                <a:solidFill>
                  <a:srgbClr val="336600"/>
                </a:solidFill>
                <a:latin typeface="Arial"/>
                <a:cs typeface="Arial"/>
              </a:rPr>
              <a:t>that </a:t>
            </a:r>
            <a:r>
              <a:rPr sz="2800" dirty="0">
                <a:solidFill>
                  <a:srgbClr val="336600"/>
                </a:solidFill>
                <a:latin typeface="Arial"/>
                <a:cs typeface="Arial"/>
              </a:rPr>
              <a:t>gradient wrt </a:t>
            </a:r>
            <a:r>
              <a:rPr sz="2800" i="1" spc="-114" dirty="0">
                <a:latin typeface="Cambria"/>
                <a:cs typeface="Cambria"/>
              </a:rPr>
              <a:t>z</a:t>
            </a:r>
            <a:r>
              <a:rPr sz="2800" i="1" spc="-25" dirty="0">
                <a:latin typeface="Cambria"/>
                <a:cs typeface="Cambria"/>
              </a:rPr>
              <a:t> </a:t>
            </a:r>
            <a:r>
              <a:rPr sz="2800" dirty="0">
                <a:solidFill>
                  <a:srgbClr val="336600"/>
                </a:solidFill>
                <a:latin typeface="Arial"/>
                <a:cs typeface="Arial"/>
              </a:rPr>
              <a:t>is</a:t>
            </a:r>
            <a:endParaRPr sz="2800">
              <a:latin typeface="Arial"/>
              <a:cs typeface="Arial"/>
            </a:endParaRPr>
          </a:p>
        </p:txBody>
      </p:sp>
      <p:sp>
        <p:nvSpPr>
          <p:cNvPr id="9" name="object 9"/>
          <p:cNvSpPr txBox="1"/>
          <p:nvPr/>
        </p:nvSpPr>
        <p:spPr>
          <a:xfrm>
            <a:off x="1310177" y="2867798"/>
            <a:ext cx="7157720" cy="1306830"/>
          </a:xfrm>
          <a:prstGeom prst="rect">
            <a:avLst/>
          </a:prstGeom>
        </p:spPr>
        <p:txBody>
          <a:bodyPr vert="horz" wrap="square" lIns="0" tIns="12065" rIns="0" bIns="0" rtlCol="0">
            <a:spAutoFit/>
          </a:bodyPr>
          <a:lstStyle/>
          <a:p>
            <a:pPr marL="292100" marR="5080" indent="-279400">
              <a:lnSpc>
                <a:spcPct val="100099"/>
              </a:lnSpc>
              <a:spcBef>
                <a:spcPts val="95"/>
              </a:spcBef>
            </a:pPr>
            <a:r>
              <a:rPr sz="2800" dirty="0">
                <a:solidFill>
                  <a:srgbClr val="336600"/>
                </a:solidFill>
                <a:latin typeface="Arial"/>
                <a:cs typeface="Arial"/>
              </a:rPr>
              <a:t>– </a:t>
            </a:r>
            <a:r>
              <a:rPr sz="2800" spc="-5" dirty="0">
                <a:solidFill>
                  <a:srgbClr val="336600"/>
                </a:solidFill>
                <a:latin typeface="Arial"/>
                <a:cs typeface="Arial"/>
              </a:rPr>
              <a:t>Then compute </a:t>
            </a:r>
            <a:r>
              <a:rPr sz="2800" dirty="0">
                <a:solidFill>
                  <a:srgbClr val="336600"/>
                </a:solidFill>
                <a:latin typeface="Arial"/>
                <a:cs typeface="Arial"/>
              </a:rPr>
              <a:t>gradient wrt each parent of</a:t>
            </a:r>
            <a:r>
              <a:rPr sz="2800" spc="-155" dirty="0">
                <a:solidFill>
                  <a:srgbClr val="336600"/>
                </a:solidFill>
                <a:latin typeface="Arial"/>
                <a:cs typeface="Arial"/>
              </a:rPr>
              <a:t> </a:t>
            </a:r>
            <a:r>
              <a:rPr sz="2800" i="1" spc="-114" dirty="0">
                <a:latin typeface="Cambria"/>
                <a:cs typeface="Cambria"/>
              </a:rPr>
              <a:t>z </a:t>
            </a:r>
            <a:r>
              <a:rPr sz="2800" i="1" spc="-114" dirty="0">
                <a:solidFill>
                  <a:srgbClr val="336600"/>
                </a:solidFill>
                <a:latin typeface="Cambria"/>
                <a:cs typeface="Cambria"/>
              </a:rPr>
              <a:t> </a:t>
            </a:r>
            <a:r>
              <a:rPr sz="2800" dirty="0">
                <a:solidFill>
                  <a:srgbClr val="336600"/>
                </a:solidFill>
                <a:latin typeface="Arial"/>
                <a:cs typeface="Arial"/>
              </a:rPr>
              <a:t>by </a:t>
            </a:r>
            <a:r>
              <a:rPr sz="2800" spc="-5" dirty="0">
                <a:solidFill>
                  <a:srgbClr val="336600"/>
                </a:solidFill>
                <a:latin typeface="Arial"/>
                <a:cs typeface="Arial"/>
              </a:rPr>
              <a:t>multiplying </a:t>
            </a:r>
            <a:r>
              <a:rPr sz="2800" dirty="0">
                <a:solidFill>
                  <a:srgbClr val="336600"/>
                </a:solidFill>
                <a:latin typeface="Arial"/>
                <a:cs typeface="Arial"/>
              </a:rPr>
              <a:t>current gradient by Jacobian  </a:t>
            </a:r>
            <a:r>
              <a:rPr sz="2800" spc="-5" dirty="0">
                <a:solidFill>
                  <a:srgbClr val="336600"/>
                </a:solidFill>
                <a:latin typeface="Arial"/>
                <a:cs typeface="Arial"/>
              </a:rPr>
              <a:t>of: operation that </a:t>
            </a:r>
            <a:r>
              <a:rPr sz="2800" dirty="0">
                <a:solidFill>
                  <a:srgbClr val="336600"/>
                </a:solidFill>
                <a:latin typeface="Arial"/>
                <a:cs typeface="Arial"/>
              </a:rPr>
              <a:t>produced</a:t>
            </a:r>
            <a:r>
              <a:rPr sz="2800" spc="-5" dirty="0">
                <a:solidFill>
                  <a:srgbClr val="336600"/>
                </a:solidFill>
                <a:latin typeface="Arial"/>
                <a:cs typeface="Arial"/>
              </a:rPr>
              <a:t> </a:t>
            </a:r>
            <a:r>
              <a:rPr sz="2800" i="1" spc="-114" dirty="0">
                <a:latin typeface="Cambria"/>
                <a:cs typeface="Cambria"/>
              </a:rPr>
              <a:t>z</a:t>
            </a:r>
            <a:endParaRPr sz="2800">
              <a:latin typeface="Cambria"/>
              <a:cs typeface="Cambria"/>
            </a:endParaRPr>
          </a:p>
        </p:txBody>
      </p:sp>
      <p:sp>
        <p:nvSpPr>
          <p:cNvPr id="10" name="object 10"/>
          <p:cNvSpPr txBox="1"/>
          <p:nvPr/>
        </p:nvSpPr>
        <p:spPr>
          <a:xfrm>
            <a:off x="1310177" y="4226698"/>
            <a:ext cx="6241415" cy="875030"/>
          </a:xfrm>
          <a:prstGeom prst="rect">
            <a:avLst/>
          </a:prstGeom>
        </p:spPr>
        <p:txBody>
          <a:bodyPr vert="horz" wrap="square" lIns="0" tIns="29845" rIns="0" bIns="0" rtlCol="0">
            <a:spAutoFit/>
          </a:bodyPr>
          <a:lstStyle/>
          <a:p>
            <a:pPr marL="292100" marR="5080" indent="-279400">
              <a:lnSpc>
                <a:spcPts val="3329"/>
              </a:lnSpc>
              <a:spcBef>
                <a:spcPts val="235"/>
              </a:spcBef>
            </a:pPr>
            <a:r>
              <a:rPr sz="2800" dirty="0">
                <a:solidFill>
                  <a:srgbClr val="336600"/>
                </a:solidFill>
                <a:latin typeface="Arial"/>
                <a:cs typeface="Arial"/>
              </a:rPr>
              <a:t>– </a:t>
            </a:r>
            <a:r>
              <a:rPr sz="2800" spc="-5" dirty="0">
                <a:solidFill>
                  <a:srgbClr val="336600"/>
                </a:solidFill>
                <a:latin typeface="Arial"/>
                <a:cs typeface="Arial"/>
              </a:rPr>
              <a:t>We continue multiplying </a:t>
            </a:r>
            <a:r>
              <a:rPr sz="2800" dirty="0">
                <a:solidFill>
                  <a:srgbClr val="336600"/>
                </a:solidFill>
                <a:latin typeface="Arial"/>
                <a:cs typeface="Arial"/>
              </a:rPr>
              <a:t>by</a:t>
            </a:r>
            <a:r>
              <a:rPr sz="2800" spc="-90" dirty="0">
                <a:solidFill>
                  <a:srgbClr val="336600"/>
                </a:solidFill>
                <a:latin typeface="Arial"/>
                <a:cs typeface="Arial"/>
              </a:rPr>
              <a:t> </a:t>
            </a:r>
            <a:r>
              <a:rPr sz="2800" dirty="0">
                <a:solidFill>
                  <a:srgbClr val="336600"/>
                </a:solidFill>
                <a:latin typeface="Arial"/>
                <a:cs typeface="Arial"/>
              </a:rPr>
              <a:t>Jacobians  </a:t>
            </a:r>
            <a:r>
              <a:rPr sz="2800" spc="-5" dirty="0">
                <a:solidFill>
                  <a:srgbClr val="336600"/>
                </a:solidFill>
                <a:latin typeface="Arial"/>
                <a:cs typeface="Arial"/>
              </a:rPr>
              <a:t>traveling </a:t>
            </a:r>
            <a:r>
              <a:rPr sz="2800" dirty="0">
                <a:solidFill>
                  <a:srgbClr val="336600"/>
                </a:solidFill>
                <a:latin typeface="Arial"/>
                <a:cs typeface="Arial"/>
              </a:rPr>
              <a:t>backwards </a:t>
            </a:r>
            <a:r>
              <a:rPr sz="2800" spc="-5" dirty="0">
                <a:solidFill>
                  <a:srgbClr val="336600"/>
                </a:solidFill>
                <a:latin typeface="Arial"/>
                <a:cs typeface="Arial"/>
              </a:rPr>
              <a:t>until </a:t>
            </a:r>
            <a:r>
              <a:rPr sz="2800" dirty="0">
                <a:solidFill>
                  <a:srgbClr val="336600"/>
                </a:solidFill>
                <a:latin typeface="Arial"/>
                <a:cs typeface="Arial"/>
              </a:rPr>
              <a:t>we reach</a:t>
            </a:r>
            <a:r>
              <a:rPr sz="2800" spc="-30" dirty="0">
                <a:solidFill>
                  <a:srgbClr val="336600"/>
                </a:solidFill>
                <a:latin typeface="Arial"/>
                <a:cs typeface="Arial"/>
              </a:rPr>
              <a:t> </a:t>
            </a:r>
            <a:r>
              <a:rPr sz="2800" b="1" i="1" spc="165" dirty="0">
                <a:latin typeface="Palatino Linotype"/>
                <a:cs typeface="Palatino Linotype"/>
              </a:rPr>
              <a:t>x</a:t>
            </a:r>
            <a:endParaRPr sz="2800">
              <a:latin typeface="Palatino Linotype"/>
              <a:cs typeface="Palatino Linotype"/>
            </a:endParaRPr>
          </a:p>
        </p:txBody>
      </p:sp>
      <p:sp>
        <p:nvSpPr>
          <p:cNvPr id="11" name="object 11"/>
          <p:cNvSpPr txBox="1"/>
          <p:nvPr/>
        </p:nvSpPr>
        <p:spPr>
          <a:xfrm>
            <a:off x="1310177" y="5166498"/>
            <a:ext cx="7092950" cy="1738630"/>
          </a:xfrm>
          <a:prstGeom prst="rect">
            <a:avLst/>
          </a:prstGeom>
        </p:spPr>
        <p:txBody>
          <a:bodyPr vert="horz" wrap="square" lIns="0" tIns="10160" rIns="0" bIns="0" rtlCol="0">
            <a:spAutoFit/>
          </a:bodyPr>
          <a:lstStyle/>
          <a:p>
            <a:pPr marL="292100" marR="5080" indent="-279400">
              <a:lnSpc>
                <a:spcPct val="100499"/>
              </a:lnSpc>
              <a:spcBef>
                <a:spcPts val="80"/>
              </a:spcBef>
            </a:pPr>
            <a:r>
              <a:rPr sz="2800" dirty="0">
                <a:solidFill>
                  <a:srgbClr val="336600"/>
                </a:solidFill>
                <a:latin typeface="Arial"/>
                <a:cs typeface="Arial"/>
              </a:rPr>
              <a:t>– </a:t>
            </a:r>
            <a:r>
              <a:rPr sz="2800" spc="-5" dirty="0">
                <a:solidFill>
                  <a:srgbClr val="336600"/>
                </a:solidFill>
                <a:latin typeface="Arial"/>
                <a:cs typeface="Arial"/>
              </a:rPr>
              <a:t>For </a:t>
            </a:r>
            <a:r>
              <a:rPr sz="2800" dirty="0">
                <a:solidFill>
                  <a:srgbClr val="336600"/>
                </a:solidFill>
                <a:latin typeface="Arial"/>
                <a:cs typeface="Arial"/>
              </a:rPr>
              <a:t>any node </a:t>
            </a:r>
            <a:r>
              <a:rPr sz="2800" spc="-5" dirty="0">
                <a:solidFill>
                  <a:srgbClr val="336600"/>
                </a:solidFill>
                <a:latin typeface="Arial"/>
                <a:cs typeface="Arial"/>
              </a:rPr>
              <a:t>that </a:t>
            </a:r>
            <a:r>
              <a:rPr sz="2800" dirty="0">
                <a:solidFill>
                  <a:srgbClr val="336600"/>
                </a:solidFill>
                <a:latin typeface="Arial"/>
                <a:cs typeface="Arial"/>
              </a:rPr>
              <a:t>can be reached by</a:t>
            </a:r>
            <a:r>
              <a:rPr sz="2800" spc="-175" dirty="0">
                <a:solidFill>
                  <a:srgbClr val="336600"/>
                </a:solidFill>
                <a:latin typeface="Arial"/>
                <a:cs typeface="Arial"/>
              </a:rPr>
              <a:t> </a:t>
            </a:r>
            <a:r>
              <a:rPr sz="2800" dirty="0">
                <a:solidFill>
                  <a:srgbClr val="336600"/>
                </a:solidFill>
                <a:latin typeface="Arial"/>
                <a:cs typeface="Arial"/>
              </a:rPr>
              <a:t>going  backwards </a:t>
            </a:r>
            <a:r>
              <a:rPr sz="2800" spc="-5" dirty="0">
                <a:solidFill>
                  <a:srgbClr val="336600"/>
                </a:solidFill>
                <a:latin typeface="Arial"/>
                <a:cs typeface="Arial"/>
              </a:rPr>
              <a:t>from </a:t>
            </a:r>
            <a:r>
              <a:rPr sz="2800" i="1" spc="-114" dirty="0">
                <a:latin typeface="Cambria"/>
                <a:cs typeface="Cambria"/>
              </a:rPr>
              <a:t>z </a:t>
            </a:r>
            <a:r>
              <a:rPr sz="2800" spc="-5" dirty="0">
                <a:solidFill>
                  <a:srgbClr val="336600"/>
                </a:solidFill>
                <a:latin typeface="Arial"/>
                <a:cs typeface="Arial"/>
              </a:rPr>
              <a:t>through two </a:t>
            </a:r>
            <a:r>
              <a:rPr sz="2800" dirty="0">
                <a:solidFill>
                  <a:srgbClr val="336600"/>
                </a:solidFill>
                <a:latin typeface="Arial"/>
                <a:cs typeface="Arial"/>
              </a:rPr>
              <a:t>or more  </a:t>
            </a:r>
            <a:r>
              <a:rPr sz="2800" spc="-5" dirty="0">
                <a:solidFill>
                  <a:srgbClr val="336600"/>
                </a:solidFill>
                <a:latin typeface="Arial"/>
                <a:cs typeface="Arial"/>
              </a:rPr>
              <a:t>paths </a:t>
            </a:r>
            <a:r>
              <a:rPr sz="2800" dirty="0">
                <a:solidFill>
                  <a:srgbClr val="336600"/>
                </a:solidFill>
                <a:latin typeface="Arial"/>
                <a:cs typeface="Arial"/>
              </a:rPr>
              <a:t>sum </a:t>
            </a:r>
            <a:r>
              <a:rPr sz="2800" spc="-5" dirty="0">
                <a:solidFill>
                  <a:srgbClr val="336600"/>
                </a:solidFill>
                <a:latin typeface="Arial"/>
                <a:cs typeface="Arial"/>
              </a:rPr>
              <a:t>the gradients from different  paths </a:t>
            </a:r>
            <a:r>
              <a:rPr sz="2800" dirty="0">
                <a:solidFill>
                  <a:srgbClr val="336600"/>
                </a:solidFill>
                <a:latin typeface="Arial"/>
                <a:cs typeface="Arial"/>
              </a:rPr>
              <a:t>at </a:t>
            </a:r>
            <a:r>
              <a:rPr sz="2800" spc="-5" dirty="0">
                <a:solidFill>
                  <a:srgbClr val="336600"/>
                </a:solidFill>
                <a:latin typeface="Arial"/>
                <a:cs typeface="Arial"/>
              </a:rPr>
              <a:t>that</a:t>
            </a:r>
            <a:r>
              <a:rPr sz="2800" spc="-15" dirty="0">
                <a:solidFill>
                  <a:srgbClr val="336600"/>
                </a:solidFill>
                <a:latin typeface="Arial"/>
                <a:cs typeface="Arial"/>
              </a:rPr>
              <a:t> </a:t>
            </a:r>
            <a:r>
              <a:rPr sz="2800" dirty="0">
                <a:solidFill>
                  <a:srgbClr val="336600"/>
                </a:solidFill>
                <a:latin typeface="Arial"/>
                <a:cs typeface="Arial"/>
              </a:rPr>
              <a:t>node</a:t>
            </a:r>
            <a:endParaRPr sz="2800">
              <a:latin typeface="Arial"/>
              <a:cs typeface="Arial"/>
            </a:endParaRPr>
          </a:p>
        </p:txBody>
      </p:sp>
      <p:sp>
        <p:nvSpPr>
          <p:cNvPr id="12" name="object 12"/>
          <p:cNvSpPr txBox="1"/>
          <p:nvPr/>
        </p:nvSpPr>
        <p:spPr>
          <a:xfrm>
            <a:off x="8048224" y="2598754"/>
            <a:ext cx="253365" cy="307340"/>
          </a:xfrm>
          <a:prstGeom prst="rect">
            <a:avLst/>
          </a:prstGeom>
        </p:spPr>
        <p:txBody>
          <a:bodyPr vert="horz" wrap="square" lIns="0" tIns="12700" rIns="0" bIns="0" rtlCol="0">
            <a:spAutoFit/>
          </a:bodyPr>
          <a:lstStyle/>
          <a:p>
            <a:pPr marL="12700">
              <a:lnSpc>
                <a:spcPct val="100000"/>
              </a:lnSpc>
              <a:spcBef>
                <a:spcPts val="100"/>
              </a:spcBef>
            </a:pPr>
            <a:r>
              <a:rPr sz="1850" i="1" spc="-15" dirty="0">
                <a:latin typeface="Cambria"/>
                <a:cs typeface="Cambria"/>
              </a:rPr>
              <a:t>d</a:t>
            </a:r>
            <a:r>
              <a:rPr sz="1850" i="1" spc="-5" dirty="0">
                <a:latin typeface="Cambria"/>
                <a:cs typeface="Cambria"/>
              </a:rPr>
              <a:t>z</a:t>
            </a:r>
            <a:endParaRPr sz="1850">
              <a:latin typeface="Cambria"/>
              <a:cs typeface="Cambria"/>
            </a:endParaRPr>
          </a:p>
        </p:txBody>
      </p:sp>
      <p:sp>
        <p:nvSpPr>
          <p:cNvPr id="13" name="object 13"/>
          <p:cNvSpPr txBox="1"/>
          <p:nvPr/>
        </p:nvSpPr>
        <p:spPr>
          <a:xfrm>
            <a:off x="8022824" y="2266520"/>
            <a:ext cx="662305" cy="307340"/>
          </a:xfrm>
          <a:prstGeom prst="rect">
            <a:avLst/>
          </a:prstGeom>
        </p:spPr>
        <p:txBody>
          <a:bodyPr vert="horz" wrap="square" lIns="0" tIns="12700" rIns="0" bIns="0" rtlCol="0">
            <a:spAutoFit/>
          </a:bodyPr>
          <a:lstStyle/>
          <a:p>
            <a:pPr marL="38100">
              <a:lnSpc>
                <a:spcPct val="100000"/>
              </a:lnSpc>
              <a:spcBef>
                <a:spcPts val="100"/>
              </a:spcBef>
            </a:pPr>
            <a:r>
              <a:rPr sz="1850" i="1" u="sng" spc="-10" dirty="0">
                <a:uFill>
                  <a:solidFill>
                    <a:srgbClr val="000000"/>
                  </a:solidFill>
                </a:uFill>
                <a:latin typeface="Cambria"/>
                <a:cs typeface="Cambria"/>
              </a:rPr>
              <a:t>dz</a:t>
            </a:r>
            <a:r>
              <a:rPr sz="1850" i="1" spc="-10" dirty="0">
                <a:latin typeface="Cambria"/>
                <a:cs typeface="Cambria"/>
              </a:rPr>
              <a:t> </a:t>
            </a:r>
            <a:r>
              <a:rPr sz="2775" spc="-7" baseline="-36036" dirty="0">
                <a:latin typeface="Symbol"/>
                <a:cs typeface="Symbol"/>
              </a:rPr>
              <a:t></a:t>
            </a:r>
            <a:r>
              <a:rPr sz="2775" spc="-217" baseline="-36036" dirty="0">
                <a:latin typeface="Times New Roman"/>
                <a:cs typeface="Times New Roman"/>
              </a:rPr>
              <a:t> </a:t>
            </a:r>
            <a:r>
              <a:rPr sz="2775" spc="-7" baseline="-36036" dirty="0">
                <a:latin typeface="Cambria"/>
                <a:cs typeface="Cambria"/>
              </a:rPr>
              <a:t>1</a:t>
            </a:r>
            <a:endParaRPr sz="2775" baseline="-36036">
              <a:latin typeface="Cambria"/>
              <a:cs typeface="Cambria"/>
            </a:endParaRPr>
          </a:p>
        </p:txBody>
      </p:sp>
      <p:sp>
        <p:nvSpPr>
          <p:cNvPr id="14" name="object 14"/>
          <p:cNvSpPr/>
          <p:nvPr/>
        </p:nvSpPr>
        <p:spPr>
          <a:xfrm>
            <a:off x="8622838" y="883354"/>
            <a:ext cx="1169985" cy="3306672"/>
          </a:xfrm>
          <a:prstGeom prst="rect">
            <a:avLst/>
          </a:prstGeom>
          <a:blipFill>
            <a:blip r:embed="rId2" cstate="print"/>
            <a:stretch>
              <a:fillRect/>
            </a:stretch>
          </a:blipFill>
        </p:spPr>
        <p:txBody>
          <a:bodyPr wrap="square" lIns="0" tIns="0" rIns="0" bIns="0" rtlCol="0"/>
          <a:lstStyle/>
          <a:p>
            <a:endParaRPr/>
          </a:p>
        </p:txBody>
      </p:sp>
      <p:sp>
        <p:nvSpPr>
          <p:cNvPr id="15" name="object 15"/>
          <p:cNvSpPr txBox="1"/>
          <p:nvPr/>
        </p:nvSpPr>
        <p:spPr>
          <a:xfrm>
            <a:off x="8775238" y="3016134"/>
            <a:ext cx="379730" cy="368300"/>
          </a:xfrm>
          <a:prstGeom prst="rect">
            <a:avLst/>
          </a:prstGeom>
          <a:solidFill>
            <a:srgbClr val="FFFFFF"/>
          </a:solidFill>
        </p:spPr>
        <p:txBody>
          <a:bodyPr vert="horz" wrap="square" lIns="0" tIns="45720" rIns="0" bIns="0" rtlCol="0">
            <a:spAutoFit/>
          </a:bodyPr>
          <a:lstStyle/>
          <a:p>
            <a:pPr marL="90805">
              <a:lnSpc>
                <a:spcPct val="100000"/>
              </a:lnSpc>
              <a:spcBef>
                <a:spcPts val="360"/>
              </a:spcBef>
            </a:pPr>
            <a:r>
              <a:rPr sz="1800" i="1" dirty="0">
                <a:latin typeface="Times New Roman"/>
                <a:cs typeface="Times New Roman"/>
              </a:rPr>
              <a:t>g</a:t>
            </a:r>
            <a:endParaRPr sz="1800">
              <a:latin typeface="Times New Roman"/>
              <a:cs typeface="Times New Roman"/>
            </a:endParaRPr>
          </a:p>
        </p:txBody>
      </p:sp>
      <p:sp>
        <p:nvSpPr>
          <p:cNvPr id="16" name="object 16"/>
          <p:cNvSpPr txBox="1"/>
          <p:nvPr/>
        </p:nvSpPr>
        <p:spPr>
          <a:xfrm>
            <a:off x="9107023" y="3625735"/>
            <a:ext cx="381000" cy="370205"/>
          </a:xfrm>
          <a:prstGeom prst="rect">
            <a:avLst/>
          </a:prstGeom>
          <a:solidFill>
            <a:srgbClr val="FFFFFF"/>
          </a:solidFill>
        </p:spPr>
        <p:txBody>
          <a:bodyPr vert="horz" wrap="square" lIns="0" tIns="45719" rIns="0" bIns="0" rtlCol="0">
            <a:spAutoFit/>
          </a:bodyPr>
          <a:lstStyle/>
          <a:p>
            <a:pPr marL="91440">
              <a:lnSpc>
                <a:spcPct val="100000"/>
              </a:lnSpc>
              <a:spcBef>
                <a:spcPts val="359"/>
              </a:spcBef>
            </a:pPr>
            <a:r>
              <a:rPr sz="1800" b="1" i="1" dirty="0">
                <a:latin typeface="Times New Roman"/>
                <a:cs typeface="Times New Roman"/>
              </a:rPr>
              <a:t>x</a:t>
            </a:r>
            <a:endParaRPr sz="1800">
              <a:latin typeface="Times New Roman"/>
              <a:cs typeface="Times New Roman"/>
            </a:endParaRPr>
          </a:p>
        </p:txBody>
      </p:sp>
      <p:sp>
        <p:nvSpPr>
          <p:cNvPr id="17" name="object 17"/>
          <p:cNvSpPr txBox="1"/>
          <p:nvPr/>
        </p:nvSpPr>
        <p:spPr>
          <a:xfrm>
            <a:off x="9221323" y="2482735"/>
            <a:ext cx="379730" cy="370205"/>
          </a:xfrm>
          <a:prstGeom prst="rect">
            <a:avLst/>
          </a:prstGeom>
          <a:solidFill>
            <a:srgbClr val="FFFFFF"/>
          </a:solidFill>
        </p:spPr>
        <p:txBody>
          <a:bodyPr vert="horz" wrap="square" lIns="0" tIns="45719" rIns="0" bIns="0" rtlCol="0">
            <a:spAutoFit/>
          </a:bodyPr>
          <a:lstStyle/>
          <a:p>
            <a:pPr marL="91440">
              <a:lnSpc>
                <a:spcPct val="100000"/>
              </a:lnSpc>
              <a:spcBef>
                <a:spcPts val="359"/>
              </a:spcBef>
            </a:pPr>
            <a:r>
              <a:rPr sz="1800" b="1" i="1" dirty="0">
                <a:latin typeface="Times New Roman"/>
                <a:cs typeface="Times New Roman"/>
              </a:rPr>
              <a:t>y</a:t>
            </a:r>
            <a:endParaRPr sz="1800">
              <a:latin typeface="Times New Roman"/>
              <a:cs typeface="Times New Roman"/>
            </a:endParaRPr>
          </a:p>
        </p:txBody>
      </p:sp>
      <p:sp>
        <p:nvSpPr>
          <p:cNvPr id="18" name="object 18"/>
          <p:cNvSpPr txBox="1"/>
          <p:nvPr/>
        </p:nvSpPr>
        <p:spPr>
          <a:xfrm>
            <a:off x="8532979" y="4402223"/>
            <a:ext cx="878205" cy="318135"/>
          </a:xfrm>
          <a:prstGeom prst="rect">
            <a:avLst/>
          </a:prstGeom>
        </p:spPr>
        <p:txBody>
          <a:bodyPr vert="horz" wrap="square" lIns="0" tIns="14604" rIns="0" bIns="0" rtlCol="0">
            <a:spAutoFit/>
          </a:bodyPr>
          <a:lstStyle/>
          <a:p>
            <a:pPr marL="38100">
              <a:lnSpc>
                <a:spcPct val="100000"/>
              </a:lnSpc>
              <a:spcBef>
                <a:spcPts val="114"/>
              </a:spcBef>
            </a:pPr>
            <a:r>
              <a:rPr sz="1900" spc="-455" dirty="0">
                <a:latin typeface="Symbol"/>
                <a:cs typeface="Symbol"/>
              </a:rPr>
              <a:t>⎛</a:t>
            </a:r>
            <a:r>
              <a:rPr sz="1900" spc="-455" dirty="0">
                <a:latin typeface="Times New Roman"/>
                <a:cs typeface="Times New Roman"/>
              </a:rPr>
              <a:t> </a:t>
            </a:r>
            <a:r>
              <a:rPr sz="2850" i="1" u="sng" spc="382" baseline="-5847" dirty="0">
                <a:uFill>
                  <a:solidFill>
                    <a:srgbClr val="000000"/>
                  </a:solidFill>
                </a:uFill>
                <a:latin typeface="Calibri"/>
                <a:cs typeface="Calibri"/>
              </a:rPr>
              <a:t>∂</a:t>
            </a:r>
            <a:r>
              <a:rPr sz="2850" b="1" i="1" u="sng" spc="382" baseline="-5847" dirty="0">
                <a:uFill>
                  <a:solidFill>
                    <a:srgbClr val="000000"/>
                  </a:solidFill>
                </a:uFill>
                <a:latin typeface="Palatino Linotype"/>
                <a:cs typeface="Palatino Linotype"/>
              </a:rPr>
              <a:t>y</a:t>
            </a:r>
            <a:r>
              <a:rPr sz="2850" b="1" i="1" spc="-179" baseline="-5847" dirty="0">
                <a:latin typeface="Palatino Linotype"/>
                <a:cs typeface="Palatino Linotype"/>
              </a:rPr>
              <a:t> </a:t>
            </a:r>
            <a:r>
              <a:rPr sz="1900" spc="-415" dirty="0">
                <a:latin typeface="Symbol"/>
                <a:cs typeface="Symbol"/>
              </a:rPr>
              <a:t>⎞</a:t>
            </a:r>
            <a:r>
              <a:rPr sz="1650" i="1" spc="-622" baseline="63131" dirty="0">
                <a:latin typeface="Calibri"/>
                <a:cs typeface="Calibri"/>
              </a:rPr>
              <a:t>T</a:t>
            </a:r>
            <a:endParaRPr sz="1650" baseline="63131">
              <a:latin typeface="Calibri"/>
              <a:cs typeface="Calibri"/>
            </a:endParaRPr>
          </a:p>
        </p:txBody>
      </p:sp>
      <p:sp>
        <p:nvSpPr>
          <p:cNvPr id="19" name="object 19"/>
          <p:cNvSpPr txBox="1"/>
          <p:nvPr/>
        </p:nvSpPr>
        <p:spPr>
          <a:xfrm>
            <a:off x="7771065" y="4582997"/>
            <a:ext cx="2143125" cy="318135"/>
          </a:xfrm>
          <a:prstGeom prst="rect">
            <a:avLst/>
          </a:prstGeom>
        </p:spPr>
        <p:txBody>
          <a:bodyPr vert="horz" wrap="square" lIns="0" tIns="14604" rIns="0" bIns="0" rtlCol="0">
            <a:spAutoFit/>
          </a:bodyPr>
          <a:lstStyle/>
          <a:p>
            <a:pPr marL="50800">
              <a:lnSpc>
                <a:spcPct val="100000"/>
              </a:lnSpc>
              <a:spcBef>
                <a:spcPts val="114"/>
              </a:spcBef>
              <a:tabLst>
                <a:tab pos="1665605" algn="l"/>
              </a:tabLst>
            </a:pPr>
            <a:r>
              <a:rPr sz="1900" spc="225" dirty="0">
                <a:latin typeface="Symbol"/>
                <a:cs typeface="Symbol"/>
              </a:rPr>
              <a:t></a:t>
            </a:r>
            <a:r>
              <a:rPr sz="1650" b="1" i="1" spc="337" baseline="-35353" dirty="0">
                <a:latin typeface="Palatino Linotype"/>
                <a:cs typeface="Palatino Linotype"/>
              </a:rPr>
              <a:t>x</a:t>
            </a:r>
            <a:r>
              <a:rPr sz="1650" b="1" i="1" spc="-240" baseline="-35353" dirty="0">
                <a:latin typeface="Palatino Linotype"/>
                <a:cs typeface="Palatino Linotype"/>
              </a:rPr>
              <a:t> </a:t>
            </a:r>
            <a:r>
              <a:rPr sz="1900" i="1" spc="175" dirty="0">
                <a:latin typeface="Calibri"/>
                <a:cs typeface="Calibri"/>
              </a:rPr>
              <a:t>z</a:t>
            </a:r>
            <a:r>
              <a:rPr sz="1900" i="1" spc="-90" dirty="0">
                <a:latin typeface="Calibri"/>
                <a:cs typeface="Calibri"/>
              </a:rPr>
              <a:t> </a:t>
            </a:r>
            <a:r>
              <a:rPr sz="1900" i="1" spc="785" dirty="0">
                <a:latin typeface="Calibri"/>
                <a:cs typeface="Calibri"/>
              </a:rPr>
              <a:t>=</a:t>
            </a:r>
            <a:r>
              <a:rPr sz="1900" i="1" spc="-5" dirty="0">
                <a:latin typeface="Calibri"/>
                <a:cs typeface="Calibri"/>
              </a:rPr>
              <a:t> </a:t>
            </a:r>
            <a:r>
              <a:rPr sz="2850" spc="-1335" baseline="-21929" dirty="0">
                <a:latin typeface="Symbol"/>
                <a:cs typeface="Symbol"/>
              </a:rPr>
              <a:t>⎜</a:t>
            </a:r>
            <a:r>
              <a:rPr sz="2850" spc="-1335" baseline="-46783" dirty="0">
                <a:latin typeface="Symbol"/>
                <a:cs typeface="Symbol"/>
              </a:rPr>
              <a:t>⎝</a:t>
            </a:r>
            <a:r>
              <a:rPr sz="2850" spc="15" baseline="-46783" dirty="0">
                <a:latin typeface="Times New Roman"/>
                <a:cs typeface="Times New Roman"/>
              </a:rPr>
              <a:t> </a:t>
            </a:r>
            <a:r>
              <a:rPr sz="2850" i="1" spc="457" baseline="-43859" dirty="0">
                <a:latin typeface="Calibri"/>
                <a:cs typeface="Calibri"/>
              </a:rPr>
              <a:t>∂</a:t>
            </a:r>
            <a:r>
              <a:rPr sz="2850" b="1" i="1" spc="457" baseline="-43859" dirty="0">
                <a:latin typeface="Palatino Linotype"/>
                <a:cs typeface="Palatino Linotype"/>
              </a:rPr>
              <a:t>x</a:t>
            </a:r>
            <a:r>
              <a:rPr sz="2850" b="1" i="1" spc="-30" baseline="-43859" dirty="0">
                <a:latin typeface="Palatino Linotype"/>
                <a:cs typeface="Palatino Linotype"/>
              </a:rPr>
              <a:t> </a:t>
            </a:r>
            <a:r>
              <a:rPr sz="2850" spc="-1335" baseline="-21929" dirty="0">
                <a:latin typeface="Symbol"/>
                <a:cs typeface="Symbol"/>
              </a:rPr>
              <a:t>⎟</a:t>
            </a:r>
            <a:r>
              <a:rPr sz="2850" spc="-1335" baseline="-46783" dirty="0">
                <a:latin typeface="Symbol"/>
                <a:cs typeface="Symbol"/>
              </a:rPr>
              <a:t>⎠</a:t>
            </a:r>
            <a:r>
              <a:rPr sz="2850" spc="-1335" baseline="-46783" dirty="0">
                <a:latin typeface="Times New Roman"/>
                <a:cs typeface="Times New Roman"/>
              </a:rPr>
              <a:t>	</a:t>
            </a:r>
            <a:r>
              <a:rPr sz="1900" spc="210" dirty="0">
                <a:latin typeface="Symbol"/>
                <a:cs typeface="Symbol"/>
              </a:rPr>
              <a:t></a:t>
            </a:r>
            <a:r>
              <a:rPr sz="1650" b="1" i="1" spc="315" baseline="-35353" dirty="0">
                <a:latin typeface="Palatino Linotype"/>
                <a:cs typeface="Palatino Linotype"/>
              </a:rPr>
              <a:t>y</a:t>
            </a:r>
            <a:r>
              <a:rPr sz="1900" i="1" spc="210" dirty="0">
                <a:latin typeface="Calibri"/>
                <a:cs typeface="Calibri"/>
              </a:rPr>
              <a:t>z</a:t>
            </a:r>
            <a:endParaRPr sz="1900">
              <a:latin typeface="Calibri"/>
              <a:cs typeface="Calibri"/>
            </a:endParaRPr>
          </a:p>
        </p:txBody>
      </p:sp>
      <p:sp>
        <p:nvSpPr>
          <p:cNvPr id="20" name="object 20"/>
          <p:cNvSpPr/>
          <p:nvPr/>
        </p:nvSpPr>
        <p:spPr>
          <a:xfrm>
            <a:off x="7781139" y="4306772"/>
            <a:ext cx="2137410" cy="0"/>
          </a:xfrm>
          <a:custGeom>
            <a:avLst/>
            <a:gdLst/>
            <a:ahLst/>
            <a:cxnLst/>
            <a:rect l="l" t="t" r="r" b="b"/>
            <a:pathLst>
              <a:path w="2137409">
                <a:moveTo>
                  <a:pt x="0" y="0"/>
                </a:moveTo>
                <a:lnTo>
                  <a:pt x="2137097" y="0"/>
                </a:lnTo>
              </a:path>
            </a:pathLst>
          </a:custGeom>
          <a:ln w="9524">
            <a:solidFill>
              <a:srgbClr val="000000"/>
            </a:solidFill>
          </a:ln>
        </p:spPr>
        <p:txBody>
          <a:bodyPr wrap="square" lIns="0" tIns="0" rIns="0" bIns="0" rtlCol="0"/>
          <a:lstStyle/>
          <a:p>
            <a:endParaRPr/>
          </a:p>
        </p:txBody>
      </p:sp>
      <p:sp>
        <p:nvSpPr>
          <p:cNvPr id="21" name="object 21"/>
          <p:cNvSpPr/>
          <p:nvPr/>
        </p:nvSpPr>
        <p:spPr>
          <a:xfrm>
            <a:off x="7781139" y="4306772"/>
            <a:ext cx="2137410" cy="862330"/>
          </a:xfrm>
          <a:custGeom>
            <a:avLst/>
            <a:gdLst/>
            <a:ahLst/>
            <a:cxnLst/>
            <a:rect l="l" t="t" r="r" b="b"/>
            <a:pathLst>
              <a:path w="2137409" h="862329">
                <a:moveTo>
                  <a:pt x="2137097" y="862012"/>
                </a:moveTo>
                <a:lnTo>
                  <a:pt x="0" y="862012"/>
                </a:lnTo>
                <a:lnTo>
                  <a:pt x="0" y="0"/>
                </a:lnTo>
              </a:path>
            </a:pathLst>
          </a:custGeom>
          <a:ln w="9524">
            <a:solidFill>
              <a:srgbClr val="000000"/>
            </a:solidFill>
          </a:ln>
        </p:spPr>
        <p:txBody>
          <a:bodyPr wrap="square" lIns="0" tIns="0" rIns="0" bIns="0" rtlCol="0"/>
          <a:lstStyle/>
          <a:p>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717793" y="847293"/>
            <a:ext cx="7665430" cy="689932"/>
          </a:xfrm>
          <a:prstGeom prst="rect">
            <a:avLst/>
          </a:prstGeom>
        </p:spPr>
        <p:txBody>
          <a:bodyPr vert="horz" wrap="square" lIns="0" tIns="12700" rIns="0" bIns="0" rtlCol="0">
            <a:spAutoFit/>
          </a:bodyPr>
          <a:lstStyle/>
          <a:p>
            <a:pPr marL="12700">
              <a:lnSpc>
                <a:spcPct val="100000"/>
              </a:lnSpc>
              <a:spcBef>
                <a:spcPts val="100"/>
              </a:spcBef>
              <a:tabLst>
                <a:tab pos="1906270" algn="l"/>
                <a:tab pos="4142740" algn="l"/>
              </a:tabLst>
            </a:pPr>
            <a:r>
              <a:rPr spc="-5" dirty="0"/>
              <a:t>Formal	Notation	for</a:t>
            </a:r>
            <a:r>
              <a:rPr spc="-90" dirty="0"/>
              <a:t> </a:t>
            </a:r>
            <a:r>
              <a:rPr lang="en-US" spc="-90" dirty="0"/>
              <a:t>B</a:t>
            </a:r>
            <a:r>
              <a:rPr dirty="0"/>
              <a:t>ackprop</a:t>
            </a:r>
          </a:p>
        </p:txBody>
      </p:sp>
      <p:sp>
        <p:nvSpPr>
          <p:cNvPr id="5" name="object 5"/>
          <p:cNvSpPr txBox="1"/>
          <p:nvPr/>
        </p:nvSpPr>
        <p:spPr>
          <a:xfrm>
            <a:off x="1310177" y="1982354"/>
            <a:ext cx="7804784" cy="2607945"/>
          </a:xfrm>
          <a:prstGeom prst="rect">
            <a:avLst/>
          </a:prstGeom>
        </p:spPr>
        <p:txBody>
          <a:bodyPr vert="horz" wrap="square" lIns="0" tIns="33020" rIns="0" bIns="0" rtlCol="0">
            <a:spAutoFit/>
          </a:bodyPr>
          <a:lstStyle/>
          <a:p>
            <a:pPr marL="355600" marR="54610" indent="-342900">
              <a:lnSpc>
                <a:spcPts val="3800"/>
              </a:lnSpc>
              <a:spcBef>
                <a:spcPts val="260"/>
              </a:spcBef>
              <a:buChar char="•"/>
              <a:tabLst>
                <a:tab pos="354965" algn="l"/>
                <a:tab pos="355600" algn="l"/>
              </a:tabLst>
            </a:pPr>
            <a:r>
              <a:rPr sz="3200" dirty="0">
                <a:solidFill>
                  <a:srgbClr val="3333CC"/>
                </a:solidFill>
                <a:latin typeface="Arial"/>
                <a:cs typeface="Arial"/>
              </a:rPr>
              <a:t>Each node in </a:t>
            </a:r>
            <a:r>
              <a:rPr sz="3200" spc="-5" dirty="0">
                <a:solidFill>
                  <a:srgbClr val="3333CC"/>
                </a:solidFill>
                <a:latin typeface="Arial"/>
                <a:cs typeface="Arial"/>
              </a:rPr>
              <a:t>the </a:t>
            </a:r>
            <a:r>
              <a:rPr sz="3200" dirty="0">
                <a:solidFill>
                  <a:srgbClr val="3333CC"/>
                </a:solidFill>
                <a:latin typeface="Arial"/>
                <a:cs typeface="Arial"/>
              </a:rPr>
              <a:t>graph </a:t>
            </a:r>
            <a:r>
              <a:rPr sz="3200" spc="-365" dirty="0">
                <a:latin typeface="Verdana"/>
                <a:cs typeface="Verdana"/>
              </a:rPr>
              <a:t>G </a:t>
            </a:r>
            <a:r>
              <a:rPr sz="3200" dirty="0">
                <a:solidFill>
                  <a:srgbClr val="3333CC"/>
                </a:solidFill>
                <a:latin typeface="Arial"/>
                <a:cs typeface="Arial"/>
              </a:rPr>
              <a:t>corresponds </a:t>
            </a:r>
            <a:r>
              <a:rPr sz="3200" spc="-5" dirty="0">
                <a:solidFill>
                  <a:srgbClr val="3333CC"/>
                </a:solidFill>
                <a:latin typeface="Arial"/>
                <a:cs typeface="Arial"/>
              </a:rPr>
              <a:t>to  </a:t>
            </a:r>
            <a:r>
              <a:rPr sz="3200" dirty="0">
                <a:solidFill>
                  <a:srgbClr val="3333CC"/>
                </a:solidFill>
                <a:latin typeface="Arial"/>
                <a:cs typeface="Arial"/>
              </a:rPr>
              <a:t>a</a:t>
            </a:r>
            <a:r>
              <a:rPr sz="3200" spc="-5" dirty="0">
                <a:solidFill>
                  <a:srgbClr val="3333CC"/>
                </a:solidFill>
                <a:latin typeface="Arial"/>
                <a:cs typeface="Arial"/>
              </a:rPr>
              <a:t> </a:t>
            </a:r>
            <a:r>
              <a:rPr sz="3200" dirty="0">
                <a:solidFill>
                  <a:srgbClr val="3333CC"/>
                </a:solidFill>
                <a:latin typeface="Arial"/>
                <a:cs typeface="Arial"/>
              </a:rPr>
              <a:t>variable</a:t>
            </a:r>
            <a:endParaRPr sz="3200">
              <a:latin typeface="Arial"/>
              <a:cs typeface="Arial"/>
            </a:endParaRPr>
          </a:p>
          <a:p>
            <a:pPr marL="355600" indent="-342900">
              <a:lnSpc>
                <a:spcPct val="100000"/>
              </a:lnSpc>
              <a:spcBef>
                <a:spcPts val="605"/>
              </a:spcBef>
              <a:buChar char="•"/>
              <a:tabLst>
                <a:tab pos="354965" algn="l"/>
                <a:tab pos="355600" algn="l"/>
              </a:tabLst>
            </a:pPr>
            <a:r>
              <a:rPr sz="3200" dirty="0">
                <a:solidFill>
                  <a:srgbClr val="3333CC"/>
                </a:solidFill>
                <a:latin typeface="Arial"/>
                <a:cs typeface="Arial"/>
              </a:rPr>
              <a:t>Each variable is described by a </a:t>
            </a:r>
            <a:r>
              <a:rPr sz="3200" spc="-5" dirty="0">
                <a:solidFill>
                  <a:srgbClr val="3333CC"/>
                </a:solidFill>
                <a:latin typeface="Arial"/>
                <a:cs typeface="Arial"/>
              </a:rPr>
              <a:t>tensor</a:t>
            </a:r>
            <a:r>
              <a:rPr sz="3200" spc="-80" dirty="0">
                <a:solidFill>
                  <a:srgbClr val="3333CC"/>
                </a:solidFill>
                <a:latin typeface="Arial"/>
                <a:cs typeface="Arial"/>
              </a:rPr>
              <a:t> </a:t>
            </a:r>
            <a:r>
              <a:rPr sz="3200" b="1" dirty="0">
                <a:latin typeface="Arial"/>
                <a:cs typeface="Arial"/>
              </a:rPr>
              <a:t>V</a:t>
            </a:r>
            <a:endParaRPr sz="3200">
              <a:latin typeface="Arial"/>
              <a:cs typeface="Arial"/>
            </a:endParaRPr>
          </a:p>
          <a:p>
            <a:pPr marL="755650" lvl="1" indent="-285750">
              <a:lnSpc>
                <a:spcPct val="100000"/>
              </a:lnSpc>
              <a:spcBef>
                <a:spcPts val="665"/>
              </a:spcBef>
              <a:buChar char="–"/>
              <a:tabLst>
                <a:tab pos="755650" algn="l"/>
              </a:tabLst>
            </a:pPr>
            <a:r>
              <a:rPr sz="2800" spc="-5" dirty="0">
                <a:solidFill>
                  <a:srgbClr val="336600"/>
                </a:solidFill>
                <a:latin typeface="Arial"/>
                <a:cs typeface="Arial"/>
              </a:rPr>
              <a:t>Tensors </a:t>
            </a:r>
            <a:r>
              <a:rPr sz="2800" dirty="0">
                <a:solidFill>
                  <a:srgbClr val="336600"/>
                </a:solidFill>
                <a:latin typeface="Arial"/>
                <a:cs typeface="Arial"/>
              </a:rPr>
              <a:t>have any no. of</a:t>
            </a:r>
            <a:r>
              <a:rPr sz="2800" spc="-35" dirty="0">
                <a:solidFill>
                  <a:srgbClr val="336600"/>
                </a:solidFill>
                <a:latin typeface="Arial"/>
                <a:cs typeface="Arial"/>
              </a:rPr>
              <a:t> </a:t>
            </a:r>
            <a:r>
              <a:rPr sz="2800" dirty="0">
                <a:solidFill>
                  <a:srgbClr val="336600"/>
                </a:solidFill>
                <a:latin typeface="Arial"/>
                <a:cs typeface="Arial"/>
              </a:rPr>
              <a:t>dimensions</a:t>
            </a:r>
            <a:endParaRPr sz="2800">
              <a:latin typeface="Arial"/>
              <a:cs typeface="Arial"/>
            </a:endParaRPr>
          </a:p>
          <a:p>
            <a:pPr marL="755650" lvl="1" indent="-285750">
              <a:lnSpc>
                <a:spcPct val="100000"/>
              </a:lnSpc>
              <a:spcBef>
                <a:spcPts val="740"/>
              </a:spcBef>
              <a:buChar char="–"/>
              <a:tabLst>
                <a:tab pos="755650" algn="l"/>
              </a:tabLst>
            </a:pPr>
            <a:r>
              <a:rPr sz="2800" spc="-5" dirty="0">
                <a:solidFill>
                  <a:srgbClr val="336600"/>
                </a:solidFill>
                <a:latin typeface="Arial"/>
                <a:cs typeface="Arial"/>
              </a:rPr>
              <a:t>They </a:t>
            </a:r>
            <a:r>
              <a:rPr sz="2800" dirty="0">
                <a:solidFill>
                  <a:srgbClr val="336600"/>
                </a:solidFill>
                <a:latin typeface="Arial"/>
                <a:cs typeface="Arial"/>
              </a:rPr>
              <a:t>subsume scalars, </a:t>
            </a:r>
            <a:r>
              <a:rPr sz="2800" spc="-5" dirty="0">
                <a:solidFill>
                  <a:srgbClr val="336600"/>
                </a:solidFill>
                <a:latin typeface="Arial"/>
                <a:cs typeface="Arial"/>
              </a:rPr>
              <a:t>vectors </a:t>
            </a:r>
            <a:r>
              <a:rPr sz="2800" dirty="0">
                <a:solidFill>
                  <a:srgbClr val="336600"/>
                </a:solidFill>
                <a:latin typeface="Arial"/>
                <a:cs typeface="Arial"/>
              </a:rPr>
              <a:t>and</a:t>
            </a:r>
            <a:r>
              <a:rPr sz="2800" spc="-25" dirty="0">
                <a:solidFill>
                  <a:srgbClr val="336600"/>
                </a:solidFill>
                <a:latin typeface="Arial"/>
                <a:cs typeface="Arial"/>
              </a:rPr>
              <a:t> </a:t>
            </a:r>
            <a:r>
              <a:rPr sz="2800" spc="-5" dirty="0">
                <a:solidFill>
                  <a:srgbClr val="336600"/>
                </a:solidFill>
                <a:latin typeface="Arial"/>
                <a:cs typeface="Arial"/>
              </a:rPr>
              <a:t>matrices</a:t>
            </a:r>
            <a:endParaRPr sz="2800">
              <a:latin typeface="Arial"/>
              <a:cs typeface="Arial"/>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0284" y="228600"/>
            <a:ext cx="8764905" cy="1243930"/>
          </a:xfrm>
          <a:prstGeom prst="rect">
            <a:avLst/>
          </a:prstGeom>
        </p:spPr>
        <p:txBody>
          <a:bodyPr vert="horz" wrap="square" lIns="0" tIns="12700" rIns="0" bIns="0" rtlCol="0">
            <a:spAutoFit/>
          </a:bodyPr>
          <a:lstStyle/>
          <a:p>
            <a:pPr marL="2009775" marR="5080" indent="-1997710">
              <a:lnSpc>
                <a:spcPct val="100000"/>
              </a:lnSpc>
              <a:spcBef>
                <a:spcPts val="100"/>
              </a:spcBef>
              <a:tabLst>
                <a:tab pos="3372485" algn="l"/>
                <a:tab pos="3923029" algn="l"/>
                <a:tab pos="4127500" algn="l"/>
                <a:tab pos="7000875" algn="l"/>
                <a:tab pos="8045450" algn="l"/>
              </a:tabLst>
            </a:pPr>
            <a:r>
              <a:rPr sz="4000" dirty="0"/>
              <a:t>Each variable	</a:t>
            </a:r>
            <a:r>
              <a:rPr sz="4000" spc="585" dirty="0">
                <a:solidFill>
                  <a:srgbClr val="000000"/>
                </a:solidFill>
                <a:latin typeface="Cambria"/>
                <a:cs typeface="Cambria"/>
              </a:rPr>
              <a:t>V	</a:t>
            </a:r>
            <a:r>
              <a:rPr sz="4000" spc="585" dirty="0"/>
              <a:t>is</a:t>
            </a:r>
            <a:r>
              <a:rPr sz="4000" spc="-5" dirty="0"/>
              <a:t> </a:t>
            </a:r>
            <a:r>
              <a:rPr sz="4000" dirty="0"/>
              <a:t>associa</a:t>
            </a:r>
            <a:r>
              <a:rPr sz="4000" spc="-5" dirty="0"/>
              <a:t>t</a:t>
            </a:r>
            <a:r>
              <a:rPr sz="4000" dirty="0"/>
              <a:t>ed</a:t>
            </a:r>
            <a:r>
              <a:rPr lang="en-US" sz="4000" dirty="0"/>
              <a:t> with the following subroutines</a:t>
            </a:r>
            <a:endParaRPr sz="4000" dirty="0">
              <a:latin typeface="Cambria"/>
              <a:cs typeface="Cambria"/>
            </a:endParaRPr>
          </a:p>
        </p:txBody>
      </p:sp>
      <p:sp>
        <p:nvSpPr>
          <p:cNvPr id="4" name="object 4"/>
          <p:cNvSpPr txBox="1"/>
          <p:nvPr/>
        </p:nvSpPr>
        <p:spPr>
          <a:xfrm>
            <a:off x="1310177" y="1890624"/>
            <a:ext cx="7945120" cy="327723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 pos="3020060" algn="l"/>
              </a:tabLst>
            </a:pPr>
            <a:r>
              <a:rPr sz="3200" spc="85" dirty="0">
                <a:latin typeface="Cambria"/>
                <a:cs typeface="Cambria"/>
              </a:rPr>
              <a:t>get_operation	</a:t>
            </a:r>
            <a:r>
              <a:rPr sz="3200" spc="170" dirty="0">
                <a:latin typeface="Cambria"/>
                <a:cs typeface="Cambria"/>
              </a:rPr>
              <a:t>(V)</a:t>
            </a:r>
            <a:endParaRPr sz="3200">
              <a:latin typeface="Cambria"/>
              <a:cs typeface="Cambria"/>
            </a:endParaRPr>
          </a:p>
          <a:p>
            <a:pPr marL="749300" marR="150495" lvl="1" indent="-279400">
              <a:lnSpc>
                <a:spcPts val="3329"/>
              </a:lnSpc>
              <a:spcBef>
                <a:spcPts val="770"/>
              </a:spcBef>
              <a:buChar char="–"/>
              <a:tabLst>
                <a:tab pos="755650" algn="l"/>
              </a:tabLst>
            </a:pPr>
            <a:r>
              <a:rPr sz="2800" spc="-5" dirty="0">
                <a:solidFill>
                  <a:srgbClr val="336600"/>
                </a:solidFill>
                <a:latin typeface="Arial"/>
                <a:cs typeface="Arial"/>
              </a:rPr>
              <a:t>Returns the operation that computes </a:t>
            </a:r>
            <a:r>
              <a:rPr sz="2800" dirty="0">
                <a:latin typeface="Arial"/>
                <a:cs typeface="Arial"/>
              </a:rPr>
              <a:t>V </a:t>
            </a:r>
            <a:r>
              <a:rPr sz="2800" dirty="0">
                <a:solidFill>
                  <a:srgbClr val="336600"/>
                </a:solidFill>
                <a:latin typeface="Arial"/>
                <a:cs typeface="Arial"/>
              </a:rPr>
              <a:t> </a:t>
            </a:r>
            <a:r>
              <a:rPr sz="2800" spc="-5" dirty="0">
                <a:solidFill>
                  <a:srgbClr val="336600"/>
                </a:solidFill>
                <a:latin typeface="Arial"/>
                <a:cs typeface="Arial"/>
              </a:rPr>
              <a:t>represented </a:t>
            </a:r>
            <a:r>
              <a:rPr sz="2800" dirty="0">
                <a:solidFill>
                  <a:srgbClr val="336600"/>
                </a:solidFill>
                <a:latin typeface="Arial"/>
                <a:cs typeface="Arial"/>
              </a:rPr>
              <a:t>by </a:t>
            </a:r>
            <a:r>
              <a:rPr sz="2800" spc="-5" dirty="0">
                <a:solidFill>
                  <a:srgbClr val="336600"/>
                </a:solidFill>
                <a:latin typeface="Arial"/>
                <a:cs typeface="Arial"/>
              </a:rPr>
              <a:t>the </a:t>
            </a:r>
            <a:r>
              <a:rPr sz="2800" dirty="0">
                <a:solidFill>
                  <a:srgbClr val="336600"/>
                </a:solidFill>
                <a:latin typeface="Arial"/>
                <a:cs typeface="Arial"/>
              </a:rPr>
              <a:t>edges coming </a:t>
            </a:r>
            <a:r>
              <a:rPr sz="2800" spc="-5" dirty="0">
                <a:solidFill>
                  <a:srgbClr val="336600"/>
                </a:solidFill>
                <a:latin typeface="Arial"/>
                <a:cs typeface="Arial"/>
              </a:rPr>
              <a:t>into </a:t>
            </a:r>
            <a:r>
              <a:rPr sz="2800" dirty="0">
                <a:latin typeface="Arial"/>
                <a:cs typeface="Arial"/>
              </a:rPr>
              <a:t>V </a:t>
            </a:r>
            <a:r>
              <a:rPr sz="2800" dirty="0">
                <a:solidFill>
                  <a:srgbClr val="336600"/>
                </a:solidFill>
                <a:latin typeface="Arial"/>
                <a:cs typeface="Arial"/>
              </a:rPr>
              <a:t>in</a:t>
            </a:r>
            <a:r>
              <a:rPr sz="2800" spc="-30" dirty="0">
                <a:solidFill>
                  <a:srgbClr val="336600"/>
                </a:solidFill>
                <a:latin typeface="Arial"/>
                <a:cs typeface="Arial"/>
              </a:rPr>
              <a:t> </a:t>
            </a:r>
            <a:r>
              <a:rPr sz="2800" dirty="0">
                <a:latin typeface="Arial"/>
                <a:cs typeface="Arial"/>
              </a:rPr>
              <a:t>G</a:t>
            </a:r>
            <a:endParaRPr sz="2800">
              <a:latin typeface="Arial"/>
              <a:cs typeface="Arial"/>
            </a:endParaRPr>
          </a:p>
          <a:p>
            <a:pPr marL="749300" marR="5080" lvl="1" indent="-279400">
              <a:lnSpc>
                <a:spcPts val="3329"/>
              </a:lnSpc>
              <a:spcBef>
                <a:spcPts val="740"/>
              </a:spcBef>
              <a:buChar char="–"/>
              <a:tabLst>
                <a:tab pos="755650" algn="l"/>
              </a:tabLst>
            </a:pPr>
            <a:r>
              <a:rPr sz="2800" dirty="0">
                <a:solidFill>
                  <a:srgbClr val="336600"/>
                </a:solidFill>
                <a:latin typeface="Arial"/>
                <a:cs typeface="Arial"/>
              </a:rPr>
              <a:t>Suppose we have a variable </a:t>
            </a:r>
            <a:r>
              <a:rPr sz="2800" spc="-5" dirty="0">
                <a:solidFill>
                  <a:srgbClr val="336600"/>
                </a:solidFill>
                <a:latin typeface="Arial"/>
                <a:cs typeface="Arial"/>
              </a:rPr>
              <a:t>that </a:t>
            </a:r>
            <a:r>
              <a:rPr sz="2800" dirty="0">
                <a:solidFill>
                  <a:srgbClr val="336600"/>
                </a:solidFill>
                <a:latin typeface="Arial"/>
                <a:cs typeface="Arial"/>
              </a:rPr>
              <a:t>is</a:t>
            </a:r>
            <a:r>
              <a:rPr sz="2800" spc="-55" dirty="0">
                <a:solidFill>
                  <a:srgbClr val="336600"/>
                </a:solidFill>
                <a:latin typeface="Arial"/>
                <a:cs typeface="Arial"/>
              </a:rPr>
              <a:t> </a:t>
            </a:r>
            <a:r>
              <a:rPr sz="2800" spc="-5" dirty="0">
                <a:solidFill>
                  <a:srgbClr val="336600"/>
                </a:solidFill>
                <a:latin typeface="Arial"/>
                <a:cs typeface="Arial"/>
              </a:rPr>
              <a:t>computed  </a:t>
            </a:r>
            <a:r>
              <a:rPr sz="2800" dirty="0">
                <a:solidFill>
                  <a:srgbClr val="336600"/>
                </a:solidFill>
                <a:latin typeface="Arial"/>
                <a:cs typeface="Arial"/>
              </a:rPr>
              <a:t>by </a:t>
            </a:r>
            <a:r>
              <a:rPr sz="2800" spc="-5" dirty="0">
                <a:solidFill>
                  <a:srgbClr val="336600"/>
                </a:solidFill>
                <a:latin typeface="Arial"/>
                <a:cs typeface="Arial"/>
              </a:rPr>
              <a:t>matrix multiplication</a:t>
            </a:r>
            <a:r>
              <a:rPr sz="2800" spc="-15" dirty="0">
                <a:solidFill>
                  <a:srgbClr val="336600"/>
                </a:solidFill>
                <a:latin typeface="Arial"/>
                <a:cs typeface="Arial"/>
              </a:rPr>
              <a:t> </a:t>
            </a:r>
            <a:r>
              <a:rPr sz="2800" i="1" spc="470" dirty="0">
                <a:latin typeface="Cambria"/>
                <a:cs typeface="Cambria"/>
              </a:rPr>
              <a:t>C=AB</a:t>
            </a:r>
            <a:endParaRPr sz="2800">
              <a:latin typeface="Cambria"/>
              <a:cs typeface="Cambria"/>
            </a:endParaRPr>
          </a:p>
          <a:p>
            <a:pPr marL="1155700" marR="470534" lvl="2" indent="-228600">
              <a:lnSpc>
                <a:spcPts val="2820"/>
              </a:lnSpc>
              <a:spcBef>
                <a:spcPts val="650"/>
              </a:spcBef>
              <a:buChar char="•"/>
              <a:tabLst>
                <a:tab pos="1155700" algn="l"/>
              </a:tabLst>
            </a:pPr>
            <a:r>
              <a:rPr sz="2400" dirty="0">
                <a:solidFill>
                  <a:srgbClr val="660066"/>
                </a:solidFill>
                <a:latin typeface="Arial"/>
                <a:cs typeface="Arial"/>
              </a:rPr>
              <a:t>Then </a:t>
            </a:r>
            <a:r>
              <a:rPr sz="2400" spc="60" dirty="0">
                <a:latin typeface="Cambria"/>
                <a:cs typeface="Cambria"/>
              </a:rPr>
              <a:t>get_operation </a:t>
            </a:r>
            <a:r>
              <a:rPr sz="2400" spc="125" dirty="0">
                <a:solidFill>
                  <a:srgbClr val="660066"/>
                </a:solidFill>
                <a:latin typeface="Cambria"/>
                <a:cs typeface="Cambria"/>
              </a:rPr>
              <a:t>(</a:t>
            </a:r>
            <a:r>
              <a:rPr sz="2400" spc="125" dirty="0">
                <a:latin typeface="Cambria"/>
                <a:cs typeface="Cambria"/>
              </a:rPr>
              <a:t>V</a:t>
            </a:r>
            <a:r>
              <a:rPr sz="2400" spc="125" dirty="0">
                <a:solidFill>
                  <a:srgbClr val="660066"/>
                </a:solidFill>
                <a:latin typeface="Cambria"/>
                <a:cs typeface="Cambria"/>
              </a:rPr>
              <a:t>) </a:t>
            </a:r>
            <a:r>
              <a:rPr sz="2400" spc="-5" dirty="0">
                <a:solidFill>
                  <a:srgbClr val="660066"/>
                </a:solidFill>
                <a:latin typeface="Arial"/>
                <a:cs typeface="Arial"/>
              </a:rPr>
              <a:t>returns </a:t>
            </a:r>
            <a:r>
              <a:rPr sz="2400" dirty="0">
                <a:solidFill>
                  <a:srgbClr val="660066"/>
                </a:solidFill>
                <a:latin typeface="Arial"/>
                <a:cs typeface="Arial"/>
              </a:rPr>
              <a:t>a </a:t>
            </a:r>
            <a:r>
              <a:rPr sz="2400" spc="-5" dirty="0">
                <a:solidFill>
                  <a:srgbClr val="660066"/>
                </a:solidFill>
                <a:latin typeface="Arial"/>
                <a:cs typeface="Arial"/>
              </a:rPr>
              <a:t>pointer to </a:t>
            </a:r>
            <a:r>
              <a:rPr sz="2400" dirty="0">
                <a:solidFill>
                  <a:srgbClr val="660066"/>
                </a:solidFill>
                <a:latin typeface="Arial"/>
                <a:cs typeface="Arial"/>
              </a:rPr>
              <a:t>an  </a:t>
            </a:r>
            <a:r>
              <a:rPr sz="2400" spc="-5" dirty="0">
                <a:solidFill>
                  <a:srgbClr val="660066"/>
                </a:solidFill>
                <a:latin typeface="Arial"/>
                <a:cs typeface="Arial"/>
              </a:rPr>
              <a:t>instance </a:t>
            </a:r>
            <a:r>
              <a:rPr sz="2400" dirty="0">
                <a:solidFill>
                  <a:srgbClr val="660066"/>
                </a:solidFill>
                <a:latin typeface="Arial"/>
                <a:cs typeface="Arial"/>
              </a:rPr>
              <a:t>of </a:t>
            </a:r>
            <a:r>
              <a:rPr sz="2400" spc="-5" dirty="0">
                <a:solidFill>
                  <a:srgbClr val="660066"/>
                </a:solidFill>
                <a:latin typeface="Arial"/>
                <a:cs typeface="Arial"/>
              </a:rPr>
              <a:t>the </a:t>
            </a:r>
            <a:r>
              <a:rPr sz="2400" dirty="0">
                <a:solidFill>
                  <a:srgbClr val="660066"/>
                </a:solidFill>
                <a:latin typeface="Arial"/>
                <a:cs typeface="Arial"/>
              </a:rPr>
              <a:t>corresponding C++</a:t>
            </a:r>
            <a:r>
              <a:rPr sz="2400" spc="-15" dirty="0">
                <a:solidFill>
                  <a:srgbClr val="660066"/>
                </a:solidFill>
                <a:latin typeface="Arial"/>
                <a:cs typeface="Arial"/>
              </a:rPr>
              <a:t> </a:t>
            </a:r>
            <a:r>
              <a:rPr sz="2400" dirty="0">
                <a:solidFill>
                  <a:srgbClr val="660066"/>
                </a:solidFill>
                <a:latin typeface="Arial"/>
                <a:cs typeface="Arial"/>
              </a:rPr>
              <a:t>class</a:t>
            </a:r>
            <a:endParaRPr sz="2400">
              <a:latin typeface="Arial"/>
              <a:cs typeface="Arial"/>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493919" y="847293"/>
            <a:ext cx="5709920" cy="695960"/>
          </a:xfrm>
          <a:prstGeom prst="rect">
            <a:avLst/>
          </a:prstGeom>
        </p:spPr>
        <p:txBody>
          <a:bodyPr vert="horz" wrap="square" lIns="0" tIns="12700" rIns="0" bIns="0" rtlCol="0">
            <a:spAutoFit/>
          </a:bodyPr>
          <a:lstStyle/>
          <a:p>
            <a:pPr marL="12700">
              <a:lnSpc>
                <a:spcPct val="100000"/>
              </a:lnSpc>
              <a:spcBef>
                <a:spcPts val="100"/>
              </a:spcBef>
            </a:pPr>
            <a:r>
              <a:rPr spc="-5" dirty="0"/>
              <a:t>Other Subroutines </a:t>
            </a:r>
            <a:r>
              <a:rPr dirty="0"/>
              <a:t>of</a:t>
            </a:r>
            <a:r>
              <a:rPr spc="-40" dirty="0"/>
              <a:t> </a:t>
            </a:r>
            <a:r>
              <a:rPr dirty="0">
                <a:solidFill>
                  <a:srgbClr val="000000"/>
                </a:solidFill>
              </a:rPr>
              <a:t>V</a:t>
            </a:r>
          </a:p>
        </p:txBody>
      </p:sp>
      <p:sp>
        <p:nvSpPr>
          <p:cNvPr id="5" name="object 5"/>
          <p:cNvSpPr txBox="1"/>
          <p:nvPr/>
        </p:nvSpPr>
        <p:spPr>
          <a:xfrm>
            <a:off x="1310177" y="1890624"/>
            <a:ext cx="7844790" cy="305879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 pos="3181985" algn="l"/>
                <a:tab pos="3893185" algn="l"/>
              </a:tabLst>
            </a:pPr>
            <a:r>
              <a:rPr sz="3200" spc="60" dirty="0">
                <a:latin typeface="Cambria"/>
                <a:cs typeface="Cambria"/>
              </a:rPr>
              <a:t>get_consumers	</a:t>
            </a:r>
            <a:r>
              <a:rPr sz="3200" spc="240" dirty="0">
                <a:latin typeface="Cambria"/>
                <a:cs typeface="Cambria"/>
              </a:rPr>
              <a:t>(V,	</a:t>
            </a:r>
            <a:r>
              <a:rPr sz="3200" spc="290" dirty="0">
                <a:latin typeface="Cambria"/>
                <a:cs typeface="Cambria"/>
              </a:rPr>
              <a:t>G)</a:t>
            </a:r>
            <a:endParaRPr sz="3200">
              <a:latin typeface="Cambria"/>
              <a:cs typeface="Cambria"/>
            </a:endParaRPr>
          </a:p>
          <a:p>
            <a:pPr marL="749300" marR="5080" lvl="1" indent="-279400">
              <a:lnSpc>
                <a:spcPts val="3329"/>
              </a:lnSpc>
              <a:spcBef>
                <a:spcPts val="770"/>
              </a:spcBef>
              <a:buChar char="–"/>
              <a:tabLst>
                <a:tab pos="755650" algn="l"/>
              </a:tabLst>
            </a:pPr>
            <a:r>
              <a:rPr sz="2800" spc="-5" dirty="0">
                <a:solidFill>
                  <a:srgbClr val="336600"/>
                </a:solidFill>
                <a:latin typeface="Arial"/>
                <a:cs typeface="Arial"/>
              </a:rPr>
              <a:t>Returns </a:t>
            </a:r>
            <a:r>
              <a:rPr sz="2800" dirty="0">
                <a:solidFill>
                  <a:srgbClr val="336600"/>
                </a:solidFill>
                <a:latin typeface="Arial"/>
                <a:cs typeface="Arial"/>
              </a:rPr>
              <a:t>list of variables </a:t>
            </a:r>
            <a:r>
              <a:rPr sz="2800" spc="-5" dirty="0">
                <a:solidFill>
                  <a:srgbClr val="336600"/>
                </a:solidFill>
                <a:latin typeface="Arial"/>
                <a:cs typeface="Arial"/>
              </a:rPr>
              <a:t>that </a:t>
            </a:r>
            <a:r>
              <a:rPr sz="2800" dirty="0">
                <a:solidFill>
                  <a:srgbClr val="336600"/>
                </a:solidFill>
                <a:latin typeface="Arial"/>
                <a:cs typeface="Arial"/>
              </a:rPr>
              <a:t>are children of</a:t>
            </a:r>
            <a:r>
              <a:rPr sz="2800" spc="-75" dirty="0">
                <a:solidFill>
                  <a:srgbClr val="336600"/>
                </a:solidFill>
                <a:latin typeface="Arial"/>
                <a:cs typeface="Arial"/>
              </a:rPr>
              <a:t> </a:t>
            </a:r>
            <a:r>
              <a:rPr sz="2800" dirty="0">
                <a:latin typeface="Arial"/>
                <a:cs typeface="Arial"/>
              </a:rPr>
              <a:t>V </a:t>
            </a:r>
            <a:r>
              <a:rPr sz="2800" dirty="0">
                <a:solidFill>
                  <a:srgbClr val="336600"/>
                </a:solidFill>
                <a:latin typeface="Arial"/>
                <a:cs typeface="Arial"/>
              </a:rPr>
              <a:t> in </a:t>
            </a:r>
            <a:r>
              <a:rPr sz="2800" spc="-5" dirty="0">
                <a:solidFill>
                  <a:srgbClr val="336600"/>
                </a:solidFill>
                <a:latin typeface="Arial"/>
                <a:cs typeface="Arial"/>
              </a:rPr>
              <a:t>the computational </a:t>
            </a:r>
            <a:r>
              <a:rPr sz="2800" dirty="0">
                <a:solidFill>
                  <a:srgbClr val="336600"/>
                </a:solidFill>
                <a:latin typeface="Arial"/>
                <a:cs typeface="Arial"/>
              </a:rPr>
              <a:t>graph </a:t>
            </a:r>
            <a:r>
              <a:rPr sz="2800" spc="-320" dirty="0">
                <a:latin typeface="Verdana"/>
                <a:cs typeface="Verdana"/>
              </a:rPr>
              <a:t>G</a:t>
            </a:r>
            <a:endParaRPr sz="2800">
              <a:latin typeface="Verdana"/>
              <a:cs typeface="Verdana"/>
            </a:endParaRPr>
          </a:p>
          <a:p>
            <a:pPr marL="355600" indent="-342900">
              <a:lnSpc>
                <a:spcPct val="100000"/>
              </a:lnSpc>
              <a:spcBef>
                <a:spcPts val="700"/>
              </a:spcBef>
              <a:buChar char="•"/>
              <a:tabLst>
                <a:tab pos="354965" algn="l"/>
                <a:tab pos="355600" algn="l"/>
                <a:tab pos="2456180" algn="l"/>
                <a:tab pos="3167380" algn="l"/>
              </a:tabLst>
            </a:pPr>
            <a:r>
              <a:rPr sz="3200" spc="135" dirty="0">
                <a:latin typeface="Cambria"/>
                <a:cs typeface="Cambria"/>
              </a:rPr>
              <a:t>get_inputs	</a:t>
            </a:r>
            <a:r>
              <a:rPr sz="3200" spc="240" dirty="0">
                <a:latin typeface="Cambria"/>
                <a:cs typeface="Cambria"/>
              </a:rPr>
              <a:t>(V,	</a:t>
            </a:r>
            <a:r>
              <a:rPr sz="3200" spc="290" dirty="0">
                <a:latin typeface="Cambria"/>
                <a:cs typeface="Cambria"/>
              </a:rPr>
              <a:t>G)</a:t>
            </a:r>
            <a:endParaRPr sz="3200">
              <a:latin typeface="Cambria"/>
              <a:cs typeface="Cambria"/>
            </a:endParaRPr>
          </a:p>
          <a:p>
            <a:pPr marL="749300" marR="64135" lvl="1" indent="-279400">
              <a:lnSpc>
                <a:spcPts val="3329"/>
              </a:lnSpc>
              <a:spcBef>
                <a:spcPts val="800"/>
              </a:spcBef>
              <a:buChar char="–"/>
              <a:tabLst>
                <a:tab pos="755650" algn="l"/>
              </a:tabLst>
            </a:pPr>
            <a:r>
              <a:rPr sz="2800" spc="-5" dirty="0">
                <a:solidFill>
                  <a:srgbClr val="336600"/>
                </a:solidFill>
                <a:latin typeface="Arial"/>
                <a:cs typeface="Arial"/>
              </a:rPr>
              <a:t>Returns </a:t>
            </a:r>
            <a:r>
              <a:rPr sz="2800" dirty="0">
                <a:solidFill>
                  <a:srgbClr val="336600"/>
                </a:solidFill>
                <a:latin typeface="Arial"/>
                <a:cs typeface="Arial"/>
              </a:rPr>
              <a:t>list of variables </a:t>
            </a:r>
            <a:r>
              <a:rPr sz="2800" spc="-5" dirty="0">
                <a:solidFill>
                  <a:srgbClr val="336600"/>
                </a:solidFill>
                <a:latin typeface="Arial"/>
                <a:cs typeface="Arial"/>
              </a:rPr>
              <a:t>that </a:t>
            </a:r>
            <a:r>
              <a:rPr sz="2800" dirty="0">
                <a:solidFill>
                  <a:srgbClr val="336600"/>
                </a:solidFill>
                <a:latin typeface="Arial"/>
                <a:cs typeface="Arial"/>
              </a:rPr>
              <a:t>are </a:t>
            </a:r>
            <a:r>
              <a:rPr sz="2800" spc="-5" dirty="0">
                <a:solidFill>
                  <a:srgbClr val="336600"/>
                </a:solidFill>
                <a:latin typeface="Arial"/>
                <a:cs typeface="Arial"/>
              </a:rPr>
              <a:t>parents </a:t>
            </a:r>
            <a:r>
              <a:rPr sz="2800" dirty="0">
                <a:solidFill>
                  <a:srgbClr val="336600"/>
                </a:solidFill>
                <a:latin typeface="Arial"/>
                <a:cs typeface="Arial"/>
              </a:rPr>
              <a:t>of </a:t>
            </a:r>
            <a:r>
              <a:rPr sz="2800" dirty="0">
                <a:latin typeface="Arial"/>
                <a:cs typeface="Arial"/>
              </a:rPr>
              <a:t>V </a:t>
            </a:r>
            <a:r>
              <a:rPr sz="2800" dirty="0">
                <a:solidFill>
                  <a:srgbClr val="336600"/>
                </a:solidFill>
                <a:latin typeface="Arial"/>
                <a:cs typeface="Arial"/>
              </a:rPr>
              <a:t> in </a:t>
            </a:r>
            <a:r>
              <a:rPr sz="2800" spc="-5" dirty="0">
                <a:solidFill>
                  <a:srgbClr val="336600"/>
                </a:solidFill>
                <a:latin typeface="Arial"/>
                <a:cs typeface="Arial"/>
              </a:rPr>
              <a:t>the computational </a:t>
            </a:r>
            <a:r>
              <a:rPr sz="2800" dirty="0">
                <a:solidFill>
                  <a:srgbClr val="336600"/>
                </a:solidFill>
                <a:latin typeface="Arial"/>
                <a:cs typeface="Arial"/>
              </a:rPr>
              <a:t>graph </a:t>
            </a:r>
            <a:r>
              <a:rPr sz="2800" spc="-320" dirty="0">
                <a:latin typeface="Verdana"/>
                <a:cs typeface="Verdana"/>
              </a:rPr>
              <a:t>G</a:t>
            </a:r>
            <a:endParaRPr sz="2800">
              <a:latin typeface="Verdana"/>
              <a:cs typeface="Verdana"/>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78955" y="847293"/>
            <a:ext cx="3940175" cy="695960"/>
          </a:xfrm>
          <a:prstGeom prst="rect">
            <a:avLst/>
          </a:prstGeom>
        </p:spPr>
        <p:txBody>
          <a:bodyPr vert="horz" wrap="square" lIns="0" tIns="12700" rIns="0" bIns="0" rtlCol="0">
            <a:spAutoFit/>
          </a:bodyPr>
          <a:lstStyle/>
          <a:p>
            <a:pPr marL="12700">
              <a:lnSpc>
                <a:spcPct val="100000"/>
              </a:lnSpc>
              <a:spcBef>
                <a:spcPts val="100"/>
              </a:spcBef>
            </a:pPr>
            <a:r>
              <a:rPr spc="-45" dirty="0">
                <a:solidFill>
                  <a:srgbClr val="000000"/>
                </a:solidFill>
                <a:latin typeface="Cambria"/>
                <a:cs typeface="Cambria"/>
              </a:rPr>
              <a:t>bprop</a:t>
            </a:r>
            <a:r>
              <a:rPr spc="210" dirty="0">
                <a:solidFill>
                  <a:srgbClr val="000000"/>
                </a:solidFill>
                <a:latin typeface="Cambria"/>
                <a:cs typeface="Cambria"/>
              </a:rPr>
              <a:t> </a:t>
            </a:r>
            <a:r>
              <a:rPr spc="-5" dirty="0"/>
              <a:t>operation</a:t>
            </a:r>
          </a:p>
        </p:txBody>
      </p:sp>
      <p:sp>
        <p:nvSpPr>
          <p:cNvPr id="4" name="object 4"/>
          <p:cNvSpPr txBox="1"/>
          <p:nvPr/>
        </p:nvSpPr>
        <p:spPr>
          <a:xfrm>
            <a:off x="878531" y="1619365"/>
            <a:ext cx="8956040" cy="1486304"/>
          </a:xfrm>
          <a:prstGeom prst="rect">
            <a:avLst/>
          </a:prstGeom>
        </p:spPr>
        <p:txBody>
          <a:bodyPr vert="horz" wrap="square" lIns="0" tIns="102870" rIns="0" bIns="0" rtlCol="0">
            <a:spAutoFit/>
          </a:bodyPr>
          <a:lstStyle/>
          <a:p>
            <a:pPr marL="355600" indent="-342900">
              <a:lnSpc>
                <a:spcPct val="100000"/>
              </a:lnSpc>
              <a:spcBef>
                <a:spcPts val="810"/>
              </a:spcBef>
              <a:buChar char="•"/>
              <a:tabLst>
                <a:tab pos="354965" algn="l"/>
                <a:tab pos="355600" algn="l"/>
              </a:tabLst>
            </a:pPr>
            <a:r>
              <a:rPr sz="2400" dirty="0">
                <a:solidFill>
                  <a:srgbClr val="3333CC"/>
                </a:solidFill>
                <a:latin typeface="Arial"/>
                <a:cs typeface="Arial"/>
              </a:rPr>
              <a:t>Each </a:t>
            </a:r>
            <a:r>
              <a:rPr sz="2800" spc="-5" dirty="0">
                <a:solidFill>
                  <a:srgbClr val="3333CC"/>
                </a:solidFill>
                <a:latin typeface="Arial"/>
                <a:cs typeface="Arial"/>
              </a:rPr>
              <a:t>operation </a:t>
            </a:r>
            <a:r>
              <a:rPr sz="2800" dirty="0">
                <a:latin typeface="Times New Roman"/>
                <a:cs typeface="Times New Roman"/>
              </a:rPr>
              <a:t>op </a:t>
            </a:r>
            <a:r>
              <a:rPr sz="2800" dirty="0">
                <a:solidFill>
                  <a:srgbClr val="3333CC"/>
                </a:solidFill>
                <a:latin typeface="Arial"/>
                <a:cs typeface="Arial"/>
              </a:rPr>
              <a:t>is </a:t>
            </a:r>
            <a:r>
              <a:rPr sz="2800" spc="-5" dirty="0">
                <a:solidFill>
                  <a:srgbClr val="3333CC"/>
                </a:solidFill>
                <a:latin typeface="Arial"/>
                <a:cs typeface="Arial"/>
              </a:rPr>
              <a:t>associated with </a:t>
            </a:r>
            <a:r>
              <a:rPr sz="2800" dirty="0">
                <a:solidFill>
                  <a:srgbClr val="3333CC"/>
                </a:solidFill>
                <a:latin typeface="Arial"/>
                <a:cs typeface="Arial"/>
              </a:rPr>
              <a:t>a </a:t>
            </a:r>
            <a:r>
              <a:rPr sz="2800" spc="-30" dirty="0">
                <a:latin typeface="Cambria"/>
                <a:cs typeface="Cambria"/>
              </a:rPr>
              <a:t>bprop</a:t>
            </a:r>
            <a:r>
              <a:rPr sz="2800" spc="390" dirty="0">
                <a:latin typeface="Cambria"/>
                <a:cs typeface="Cambria"/>
              </a:rPr>
              <a:t> </a:t>
            </a:r>
            <a:r>
              <a:rPr sz="2800" spc="-5" dirty="0">
                <a:solidFill>
                  <a:srgbClr val="3333CC"/>
                </a:solidFill>
                <a:latin typeface="Arial"/>
                <a:cs typeface="Arial"/>
              </a:rPr>
              <a:t>operation</a:t>
            </a:r>
            <a:endParaRPr sz="2800" dirty="0">
              <a:latin typeface="Arial"/>
              <a:cs typeface="Arial"/>
            </a:endParaRPr>
          </a:p>
          <a:p>
            <a:pPr marL="355600" indent="-342900">
              <a:lnSpc>
                <a:spcPct val="100000"/>
              </a:lnSpc>
              <a:spcBef>
                <a:spcPts val="715"/>
              </a:spcBef>
              <a:buChar char="•"/>
              <a:tabLst>
                <a:tab pos="354965" algn="l"/>
                <a:tab pos="355600" algn="l"/>
              </a:tabLst>
            </a:pPr>
            <a:r>
              <a:rPr sz="2800" spc="-30" dirty="0">
                <a:latin typeface="Cambria"/>
                <a:cs typeface="Cambria"/>
              </a:rPr>
              <a:t>bprop </a:t>
            </a:r>
            <a:r>
              <a:rPr sz="2800" spc="-5" dirty="0">
                <a:solidFill>
                  <a:srgbClr val="3333CC"/>
                </a:solidFill>
                <a:latin typeface="Arial"/>
                <a:cs typeface="Arial"/>
              </a:rPr>
              <a:t>operation </a:t>
            </a:r>
            <a:r>
              <a:rPr sz="2800" dirty="0">
                <a:solidFill>
                  <a:srgbClr val="3333CC"/>
                </a:solidFill>
                <a:latin typeface="Arial"/>
                <a:cs typeface="Arial"/>
              </a:rPr>
              <a:t>can </a:t>
            </a:r>
            <a:r>
              <a:rPr sz="2800" spc="-5" dirty="0">
                <a:solidFill>
                  <a:srgbClr val="3333CC"/>
                </a:solidFill>
                <a:latin typeface="Arial"/>
                <a:cs typeface="Arial"/>
              </a:rPr>
              <a:t>compute </a:t>
            </a:r>
            <a:r>
              <a:rPr sz="2800" dirty="0">
                <a:solidFill>
                  <a:srgbClr val="3333CC"/>
                </a:solidFill>
                <a:latin typeface="Arial"/>
                <a:cs typeface="Arial"/>
              </a:rPr>
              <a:t>a Jacobian</a:t>
            </a:r>
            <a:r>
              <a:rPr sz="2800" spc="-395" dirty="0">
                <a:solidFill>
                  <a:srgbClr val="3333CC"/>
                </a:solidFill>
                <a:latin typeface="Arial"/>
                <a:cs typeface="Arial"/>
              </a:rPr>
              <a:t> </a:t>
            </a:r>
            <a:r>
              <a:rPr sz="2800" spc="-5" dirty="0">
                <a:solidFill>
                  <a:srgbClr val="3333CC"/>
                </a:solidFill>
                <a:latin typeface="Arial"/>
                <a:cs typeface="Arial"/>
              </a:rPr>
              <a:t>vector</a:t>
            </a:r>
            <a:r>
              <a:rPr lang="en-US" sz="2800" spc="-5" dirty="0">
                <a:solidFill>
                  <a:srgbClr val="3333CC"/>
                </a:solidFill>
                <a:latin typeface="Arial"/>
                <a:cs typeface="Arial"/>
              </a:rPr>
              <a:t> product</a:t>
            </a:r>
            <a:endParaRPr sz="2800" dirty="0">
              <a:latin typeface="Arial"/>
              <a:cs typeface="Arial"/>
            </a:endParaRPr>
          </a:p>
        </p:txBody>
      </p:sp>
      <p:sp>
        <p:nvSpPr>
          <p:cNvPr id="6" name="object 6"/>
          <p:cNvSpPr txBox="1"/>
          <p:nvPr/>
        </p:nvSpPr>
        <p:spPr>
          <a:xfrm>
            <a:off x="852978" y="4086490"/>
            <a:ext cx="8749665" cy="2361565"/>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3200" spc="-5" dirty="0">
                <a:solidFill>
                  <a:srgbClr val="3333CC"/>
                </a:solidFill>
                <a:latin typeface="Arial"/>
                <a:cs typeface="Arial"/>
              </a:rPr>
              <a:t>This </a:t>
            </a:r>
            <a:r>
              <a:rPr sz="3200" dirty="0">
                <a:solidFill>
                  <a:srgbClr val="3333CC"/>
                </a:solidFill>
                <a:latin typeface="Arial"/>
                <a:cs typeface="Arial"/>
              </a:rPr>
              <a:t>is how </a:t>
            </a:r>
            <a:r>
              <a:rPr sz="3200" spc="-5" dirty="0">
                <a:solidFill>
                  <a:srgbClr val="3333CC"/>
                </a:solidFill>
                <a:latin typeface="Arial"/>
                <a:cs typeface="Arial"/>
              </a:rPr>
              <a:t>the backpropagation algorithm </a:t>
            </a:r>
            <a:r>
              <a:rPr sz="3200" dirty="0">
                <a:solidFill>
                  <a:srgbClr val="3333CC"/>
                </a:solidFill>
                <a:latin typeface="Arial"/>
                <a:cs typeface="Arial"/>
              </a:rPr>
              <a:t>can  achieve</a:t>
            </a:r>
            <a:r>
              <a:rPr sz="3200" spc="-10" dirty="0">
                <a:solidFill>
                  <a:srgbClr val="3333CC"/>
                </a:solidFill>
                <a:latin typeface="Arial"/>
                <a:cs typeface="Arial"/>
              </a:rPr>
              <a:t> </a:t>
            </a:r>
            <a:r>
              <a:rPr sz="3200" spc="-5" dirty="0">
                <a:solidFill>
                  <a:srgbClr val="3333CC"/>
                </a:solidFill>
                <a:latin typeface="Arial"/>
                <a:cs typeface="Arial"/>
              </a:rPr>
              <a:t>generality</a:t>
            </a:r>
            <a:endParaRPr sz="3200" dirty="0">
              <a:latin typeface="Arial"/>
              <a:cs typeface="Arial"/>
            </a:endParaRPr>
          </a:p>
          <a:p>
            <a:pPr marL="748665" marR="5080" indent="-279400">
              <a:lnSpc>
                <a:spcPct val="100099"/>
              </a:lnSpc>
              <a:spcBef>
                <a:spcPts val="620"/>
              </a:spcBef>
            </a:pPr>
            <a:r>
              <a:rPr sz="2800" dirty="0">
                <a:solidFill>
                  <a:srgbClr val="336600"/>
                </a:solidFill>
                <a:latin typeface="Arial"/>
                <a:cs typeface="Arial"/>
              </a:rPr>
              <a:t>– Each </a:t>
            </a:r>
            <a:r>
              <a:rPr sz="2800" spc="-5" dirty="0">
                <a:solidFill>
                  <a:srgbClr val="336600"/>
                </a:solidFill>
                <a:latin typeface="Arial"/>
                <a:cs typeface="Arial"/>
              </a:rPr>
              <a:t>operation </a:t>
            </a:r>
            <a:r>
              <a:rPr sz="2800" dirty="0">
                <a:solidFill>
                  <a:srgbClr val="336600"/>
                </a:solidFill>
                <a:latin typeface="Arial"/>
                <a:cs typeface="Arial"/>
              </a:rPr>
              <a:t>is responsible </a:t>
            </a:r>
            <a:r>
              <a:rPr sz="2800" spc="-5" dirty="0">
                <a:solidFill>
                  <a:srgbClr val="336600"/>
                </a:solidFill>
                <a:latin typeface="Arial"/>
                <a:cs typeface="Arial"/>
              </a:rPr>
              <a:t>for </a:t>
            </a:r>
            <a:r>
              <a:rPr sz="2800" dirty="0">
                <a:solidFill>
                  <a:srgbClr val="336600"/>
                </a:solidFill>
                <a:latin typeface="Arial"/>
                <a:cs typeface="Arial"/>
              </a:rPr>
              <a:t>knowing how </a:t>
            </a:r>
            <a:r>
              <a:rPr sz="2800" spc="-5" dirty="0">
                <a:solidFill>
                  <a:srgbClr val="336600"/>
                </a:solidFill>
                <a:latin typeface="Arial"/>
                <a:cs typeface="Arial"/>
              </a:rPr>
              <a:t>to  backpropagate through the </a:t>
            </a:r>
            <a:r>
              <a:rPr sz="2800" dirty="0">
                <a:solidFill>
                  <a:srgbClr val="336600"/>
                </a:solidFill>
                <a:latin typeface="Arial"/>
                <a:cs typeface="Arial"/>
              </a:rPr>
              <a:t>edges in </a:t>
            </a:r>
            <a:r>
              <a:rPr sz="2800" spc="-5" dirty="0">
                <a:solidFill>
                  <a:srgbClr val="336600"/>
                </a:solidFill>
                <a:latin typeface="Arial"/>
                <a:cs typeface="Arial"/>
              </a:rPr>
              <a:t>the </a:t>
            </a:r>
            <a:r>
              <a:rPr sz="2800" dirty="0">
                <a:solidFill>
                  <a:srgbClr val="336600"/>
                </a:solidFill>
                <a:latin typeface="Arial"/>
                <a:cs typeface="Arial"/>
              </a:rPr>
              <a:t>graph </a:t>
            </a:r>
            <a:r>
              <a:rPr sz="2800" spc="-5" dirty="0">
                <a:solidFill>
                  <a:srgbClr val="336600"/>
                </a:solidFill>
                <a:latin typeface="Arial"/>
                <a:cs typeface="Arial"/>
              </a:rPr>
              <a:t>that  </a:t>
            </a:r>
            <a:r>
              <a:rPr sz="2800" dirty="0">
                <a:solidFill>
                  <a:srgbClr val="336600"/>
                </a:solidFill>
                <a:latin typeface="Arial"/>
                <a:cs typeface="Arial"/>
              </a:rPr>
              <a:t>it </a:t>
            </a:r>
            <a:r>
              <a:rPr sz="2800" spc="-5" dirty="0">
                <a:solidFill>
                  <a:srgbClr val="336600"/>
                </a:solidFill>
                <a:latin typeface="Arial"/>
                <a:cs typeface="Arial"/>
              </a:rPr>
              <a:t>participates</a:t>
            </a:r>
            <a:r>
              <a:rPr sz="2800" spc="-15" dirty="0">
                <a:solidFill>
                  <a:srgbClr val="336600"/>
                </a:solidFill>
                <a:latin typeface="Arial"/>
                <a:cs typeface="Arial"/>
              </a:rPr>
              <a:t> </a:t>
            </a:r>
            <a:r>
              <a:rPr sz="2800" dirty="0">
                <a:solidFill>
                  <a:srgbClr val="336600"/>
                </a:solidFill>
                <a:latin typeface="Arial"/>
                <a:cs typeface="Arial"/>
              </a:rPr>
              <a:t>in</a:t>
            </a:r>
            <a:endParaRPr sz="2800" dirty="0">
              <a:latin typeface="Arial"/>
              <a:cs typeface="Arial"/>
            </a:endParaRPr>
          </a:p>
        </p:txBody>
      </p:sp>
      <p:pic>
        <p:nvPicPr>
          <p:cNvPr id="13" name="Picture 12">
            <a:extLst>
              <a:ext uri="{FF2B5EF4-FFF2-40B4-BE49-F238E27FC236}">
                <a16:creationId xmlns:a16="http://schemas.microsoft.com/office/drawing/2014/main" id="{22A8A92F-06D4-5C43-B6B9-96C4F434E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10" y="2743200"/>
            <a:ext cx="2463800" cy="1231900"/>
          </a:xfrm>
          <a:prstGeom prst="rect">
            <a:avLst/>
          </a:prstGeom>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146350" y="477404"/>
            <a:ext cx="4404995" cy="695960"/>
          </a:xfrm>
          <a:prstGeom prst="rect">
            <a:avLst/>
          </a:prstGeom>
        </p:spPr>
        <p:txBody>
          <a:bodyPr vert="horz" wrap="square" lIns="0" tIns="12700" rIns="0" bIns="0" rtlCol="0">
            <a:spAutoFit/>
          </a:bodyPr>
          <a:lstStyle/>
          <a:p>
            <a:pPr marL="12700">
              <a:lnSpc>
                <a:spcPct val="100000"/>
              </a:lnSpc>
              <a:spcBef>
                <a:spcPts val="100"/>
              </a:spcBef>
              <a:tabLst>
                <a:tab pos="2341880" algn="l"/>
              </a:tabLst>
            </a:pPr>
            <a:r>
              <a:rPr dirty="0"/>
              <a:t>Example	of</a:t>
            </a:r>
            <a:r>
              <a:rPr spc="-85" dirty="0"/>
              <a:t> </a:t>
            </a:r>
            <a:r>
              <a:rPr spc="-45" dirty="0">
                <a:solidFill>
                  <a:srgbClr val="000000"/>
                </a:solidFill>
                <a:latin typeface="Cambria"/>
                <a:cs typeface="Cambria"/>
              </a:rPr>
              <a:t>bprop</a:t>
            </a:r>
          </a:p>
        </p:txBody>
      </p:sp>
      <p:sp>
        <p:nvSpPr>
          <p:cNvPr id="5" name="object 5"/>
          <p:cNvSpPr txBox="1"/>
          <p:nvPr/>
        </p:nvSpPr>
        <p:spPr>
          <a:xfrm>
            <a:off x="827578" y="1128626"/>
            <a:ext cx="8850630" cy="5794375"/>
          </a:xfrm>
          <a:prstGeom prst="rect">
            <a:avLst/>
          </a:prstGeom>
        </p:spPr>
        <p:txBody>
          <a:bodyPr vert="horz" wrap="square" lIns="0" tIns="104139" rIns="0" bIns="0" rtlCol="0">
            <a:spAutoFit/>
          </a:bodyPr>
          <a:lstStyle/>
          <a:p>
            <a:pPr marL="381000" indent="-342900">
              <a:lnSpc>
                <a:spcPct val="100000"/>
              </a:lnSpc>
              <a:spcBef>
                <a:spcPts val="819"/>
              </a:spcBef>
              <a:buClr>
                <a:srgbClr val="3333CC"/>
              </a:buClr>
              <a:buChar char="•"/>
              <a:tabLst>
                <a:tab pos="380365" algn="l"/>
                <a:tab pos="381000" algn="l"/>
              </a:tabLst>
            </a:pPr>
            <a:r>
              <a:rPr sz="3200" dirty="0">
                <a:solidFill>
                  <a:srgbClr val="434DD6"/>
                </a:solidFill>
                <a:latin typeface="Arial"/>
                <a:cs typeface="Arial"/>
              </a:rPr>
              <a:t>Suppose we</a:t>
            </a:r>
            <a:r>
              <a:rPr sz="3200" spc="-5" dirty="0">
                <a:solidFill>
                  <a:srgbClr val="434DD6"/>
                </a:solidFill>
                <a:latin typeface="Arial"/>
                <a:cs typeface="Arial"/>
              </a:rPr>
              <a:t> </a:t>
            </a:r>
            <a:r>
              <a:rPr sz="3200" dirty="0">
                <a:solidFill>
                  <a:srgbClr val="434DD6"/>
                </a:solidFill>
                <a:latin typeface="Arial"/>
                <a:cs typeface="Arial"/>
              </a:rPr>
              <a:t>have</a:t>
            </a:r>
            <a:endParaRPr sz="3200">
              <a:latin typeface="Arial"/>
              <a:cs typeface="Arial"/>
            </a:endParaRPr>
          </a:p>
          <a:p>
            <a:pPr marL="774700" lvl="1" indent="-342900">
              <a:lnSpc>
                <a:spcPct val="100000"/>
              </a:lnSpc>
              <a:spcBef>
                <a:spcPts val="635"/>
              </a:spcBef>
              <a:buChar char="•"/>
              <a:tabLst>
                <a:tab pos="774065" algn="l"/>
                <a:tab pos="774700" algn="l"/>
              </a:tabLst>
            </a:pPr>
            <a:r>
              <a:rPr sz="2800" dirty="0">
                <a:solidFill>
                  <a:srgbClr val="336600"/>
                </a:solidFill>
                <a:latin typeface="Arial"/>
                <a:cs typeface="Arial"/>
              </a:rPr>
              <a:t>a variable </a:t>
            </a:r>
            <a:r>
              <a:rPr sz="2800" spc="-5" dirty="0">
                <a:solidFill>
                  <a:srgbClr val="336600"/>
                </a:solidFill>
                <a:latin typeface="Arial"/>
                <a:cs typeface="Arial"/>
              </a:rPr>
              <a:t>computed </a:t>
            </a:r>
            <a:r>
              <a:rPr sz="2800" dirty="0">
                <a:solidFill>
                  <a:srgbClr val="336600"/>
                </a:solidFill>
                <a:latin typeface="Arial"/>
                <a:cs typeface="Arial"/>
              </a:rPr>
              <a:t>by </a:t>
            </a:r>
            <a:r>
              <a:rPr sz="2800" spc="-5" dirty="0">
                <a:solidFill>
                  <a:srgbClr val="336600"/>
                </a:solidFill>
                <a:latin typeface="Arial"/>
                <a:cs typeface="Arial"/>
              </a:rPr>
              <a:t>matrix multiplication</a:t>
            </a:r>
            <a:r>
              <a:rPr sz="2800" spc="15" dirty="0">
                <a:solidFill>
                  <a:srgbClr val="336600"/>
                </a:solidFill>
                <a:latin typeface="Arial"/>
                <a:cs typeface="Arial"/>
              </a:rPr>
              <a:t> </a:t>
            </a:r>
            <a:r>
              <a:rPr sz="2800" i="1" spc="470" dirty="0">
                <a:latin typeface="Cambria"/>
                <a:cs typeface="Cambria"/>
              </a:rPr>
              <a:t>C=AB</a:t>
            </a:r>
            <a:endParaRPr sz="2800">
              <a:latin typeface="Cambria"/>
              <a:cs typeface="Cambria"/>
            </a:endParaRPr>
          </a:p>
          <a:p>
            <a:pPr marL="494665">
              <a:lnSpc>
                <a:spcPct val="100000"/>
              </a:lnSpc>
              <a:spcBef>
                <a:spcPts val="640"/>
              </a:spcBef>
              <a:tabLst>
                <a:tab pos="1472565" algn="l"/>
              </a:tabLst>
            </a:pPr>
            <a:r>
              <a:rPr sz="2800" dirty="0">
                <a:solidFill>
                  <a:srgbClr val="336600"/>
                </a:solidFill>
                <a:latin typeface="Arial"/>
                <a:cs typeface="Arial"/>
              </a:rPr>
              <a:t>–</a:t>
            </a:r>
            <a:r>
              <a:rPr sz="2800" spc="-90" dirty="0">
                <a:solidFill>
                  <a:srgbClr val="336600"/>
                </a:solidFill>
                <a:latin typeface="Arial"/>
                <a:cs typeface="Arial"/>
              </a:rPr>
              <a:t> </a:t>
            </a:r>
            <a:r>
              <a:rPr sz="2800" spc="-5" dirty="0">
                <a:solidFill>
                  <a:srgbClr val="336600"/>
                </a:solidFill>
                <a:latin typeface="Arial"/>
                <a:cs typeface="Arial"/>
              </a:rPr>
              <a:t>the	</a:t>
            </a:r>
            <a:r>
              <a:rPr sz="2800" dirty="0">
                <a:solidFill>
                  <a:srgbClr val="336600"/>
                </a:solidFill>
                <a:latin typeface="Arial"/>
                <a:cs typeface="Arial"/>
              </a:rPr>
              <a:t>gradient of a scalar </a:t>
            </a:r>
            <a:r>
              <a:rPr sz="2800" i="1" spc="-114" dirty="0">
                <a:latin typeface="Cambria"/>
                <a:cs typeface="Cambria"/>
              </a:rPr>
              <a:t>z </a:t>
            </a:r>
            <a:r>
              <a:rPr sz="2800" dirty="0">
                <a:solidFill>
                  <a:srgbClr val="336600"/>
                </a:solidFill>
                <a:latin typeface="Arial"/>
                <a:cs typeface="Arial"/>
              </a:rPr>
              <a:t>wrt </a:t>
            </a:r>
            <a:r>
              <a:rPr sz="2800" i="1" spc="490" dirty="0">
                <a:latin typeface="Cambria"/>
                <a:cs typeface="Cambria"/>
              </a:rPr>
              <a:t>C </a:t>
            </a:r>
            <a:r>
              <a:rPr sz="2800" dirty="0">
                <a:solidFill>
                  <a:srgbClr val="336600"/>
                </a:solidFill>
                <a:latin typeface="Arial"/>
                <a:cs typeface="Arial"/>
              </a:rPr>
              <a:t>is given by</a:t>
            </a:r>
            <a:r>
              <a:rPr sz="2800" spc="-125" dirty="0">
                <a:solidFill>
                  <a:srgbClr val="336600"/>
                </a:solidFill>
                <a:latin typeface="Arial"/>
                <a:cs typeface="Arial"/>
              </a:rPr>
              <a:t> </a:t>
            </a:r>
            <a:r>
              <a:rPr sz="2800" i="1" spc="525" dirty="0">
                <a:latin typeface="Cambria"/>
                <a:cs typeface="Cambria"/>
              </a:rPr>
              <a:t>G</a:t>
            </a:r>
            <a:endParaRPr sz="2800">
              <a:latin typeface="Cambria"/>
              <a:cs typeface="Cambria"/>
            </a:endParaRPr>
          </a:p>
          <a:p>
            <a:pPr marL="381000" marR="825500" indent="-342900">
              <a:lnSpc>
                <a:spcPct val="100000"/>
              </a:lnSpc>
              <a:spcBef>
                <a:spcPts val="835"/>
              </a:spcBef>
              <a:buChar char="•"/>
              <a:tabLst>
                <a:tab pos="380365" algn="l"/>
                <a:tab pos="381000" algn="l"/>
              </a:tabLst>
            </a:pPr>
            <a:r>
              <a:rPr sz="3200" spc="-5" dirty="0">
                <a:solidFill>
                  <a:srgbClr val="3333CC"/>
                </a:solidFill>
                <a:latin typeface="Arial"/>
                <a:cs typeface="Arial"/>
              </a:rPr>
              <a:t>The matrix multiplication operation </a:t>
            </a:r>
            <a:r>
              <a:rPr sz="3200" dirty="0">
                <a:solidFill>
                  <a:srgbClr val="3333CC"/>
                </a:solidFill>
                <a:latin typeface="Arial"/>
                <a:cs typeface="Arial"/>
              </a:rPr>
              <a:t>is  responsible </a:t>
            </a:r>
            <a:r>
              <a:rPr sz="3200" spc="-5" dirty="0">
                <a:solidFill>
                  <a:srgbClr val="3333CC"/>
                </a:solidFill>
                <a:latin typeface="Arial"/>
                <a:cs typeface="Arial"/>
              </a:rPr>
              <a:t>for two </a:t>
            </a:r>
            <a:r>
              <a:rPr sz="3200" dirty="0">
                <a:solidFill>
                  <a:srgbClr val="3333CC"/>
                </a:solidFill>
                <a:latin typeface="Arial"/>
                <a:cs typeface="Arial"/>
              </a:rPr>
              <a:t>back </a:t>
            </a:r>
            <a:r>
              <a:rPr sz="3200" spc="-5" dirty="0">
                <a:solidFill>
                  <a:srgbClr val="3333CC"/>
                </a:solidFill>
                <a:latin typeface="Arial"/>
                <a:cs typeface="Arial"/>
              </a:rPr>
              <a:t>propagation</a:t>
            </a:r>
            <a:r>
              <a:rPr sz="3200" spc="-30" dirty="0">
                <a:solidFill>
                  <a:srgbClr val="3333CC"/>
                </a:solidFill>
                <a:latin typeface="Arial"/>
                <a:cs typeface="Arial"/>
              </a:rPr>
              <a:t> </a:t>
            </a:r>
            <a:r>
              <a:rPr sz="3200" dirty="0">
                <a:solidFill>
                  <a:srgbClr val="3333CC"/>
                </a:solidFill>
                <a:latin typeface="Arial"/>
                <a:cs typeface="Arial"/>
              </a:rPr>
              <a:t>rules</a:t>
            </a:r>
            <a:endParaRPr sz="3200">
              <a:latin typeface="Arial"/>
              <a:cs typeface="Arial"/>
            </a:endParaRPr>
          </a:p>
          <a:p>
            <a:pPr marL="781050" indent="-286385">
              <a:lnSpc>
                <a:spcPct val="100000"/>
              </a:lnSpc>
              <a:spcBef>
                <a:spcPts val="625"/>
              </a:spcBef>
              <a:buChar char="–"/>
              <a:tabLst>
                <a:tab pos="781050" algn="l"/>
              </a:tabLst>
            </a:pPr>
            <a:r>
              <a:rPr sz="2800" spc="-5" dirty="0">
                <a:solidFill>
                  <a:srgbClr val="336600"/>
                </a:solidFill>
                <a:latin typeface="Arial"/>
                <a:cs typeface="Arial"/>
              </a:rPr>
              <a:t>One for </a:t>
            </a:r>
            <a:r>
              <a:rPr sz="2800" dirty="0">
                <a:solidFill>
                  <a:srgbClr val="336600"/>
                </a:solidFill>
                <a:latin typeface="Arial"/>
                <a:cs typeface="Arial"/>
              </a:rPr>
              <a:t>each of </a:t>
            </a:r>
            <a:r>
              <a:rPr sz="2800" spc="-5" dirty="0">
                <a:solidFill>
                  <a:srgbClr val="336600"/>
                </a:solidFill>
                <a:latin typeface="Arial"/>
                <a:cs typeface="Arial"/>
              </a:rPr>
              <a:t>its </a:t>
            </a:r>
            <a:r>
              <a:rPr sz="2800" dirty="0">
                <a:solidFill>
                  <a:srgbClr val="336600"/>
                </a:solidFill>
                <a:latin typeface="Arial"/>
                <a:cs typeface="Arial"/>
              </a:rPr>
              <a:t>input</a:t>
            </a:r>
            <a:r>
              <a:rPr sz="2800" spc="-15" dirty="0">
                <a:solidFill>
                  <a:srgbClr val="336600"/>
                </a:solidFill>
                <a:latin typeface="Arial"/>
                <a:cs typeface="Arial"/>
              </a:rPr>
              <a:t> </a:t>
            </a:r>
            <a:r>
              <a:rPr sz="2800" spc="-5" dirty="0">
                <a:solidFill>
                  <a:srgbClr val="336600"/>
                </a:solidFill>
                <a:latin typeface="Arial"/>
                <a:cs typeface="Arial"/>
              </a:rPr>
              <a:t>arguments</a:t>
            </a:r>
            <a:endParaRPr sz="2800">
              <a:latin typeface="Arial"/>
              <a:cs typeface="Arial"/>
            </a:endParaRPr>
          </a:p>
          <a:p>
            <a:pPr marL="1180465" marR="268605" lvl="1" indent="-228600">
              <a:lnSpc>
                <a:spcPct val="101499"/>
              </a:lnSpc>
              <a:spcBef>
                <a:spcPts val="500"/>
              </a:spcBef>
              <a:buChar char="•"/>
              <a:tabLst>
                <a:tab pos="1181100" algn="l"/>
              </a:tabLst>
            </a:pPr>
            <a:r>
              <a:rPr sz="2400" spc="-5" dirty="0">
                <a:solidFill>
                  <a:srgbClr val="660066"/>
                </a:solidFill>
                <a:latin typeface="Arial"/>
                <a:cs typeface="Arial"/>
              </a:rPr>
              <a:t>If </a:t>
            </a:r>
            <a:r>
              <a:rPr sz="2400" dirty="0">
                <a:solidFill>
                  <a:srgbClr val="660066"/>
                </a:solidFill>
                <a:latin typeface="Arial"/>
                <a:cs typeface="Arial"/>
              </a:rPr>
              <a:t>we call </a:t>
            </a:r>
            <a:r>
              <a:rPr sz="2400" spc="-25" dirty="0">
                <a:latin typeface="Cambria"/>
                <a:cs typeface="Cambria"/>
              </a:rPr>
              <a:t>bprop </a:t>
            </a:r>
            <a:r>
              <a:rPr sz="2400" spc="-5" dirty="0">
                <a:solidFill>
                  <a:srgbClr val="660066"/>
                </a:solidFill>
                <a:latin typeface="Arial"/>
                <a:cs typeface="Arial"/>
              </a:rPr>
              <a:t>to </a:t>
            </a:r>
            <a:r>
              <a:rPr sz="2400" dirty="0">
                <a:solidFill>
                  <a:srgbClr val="660066"/>
                </a:solidFill>
                <a:latin typeface="Arial"/>
                <a:cs typeface="Arial"/>
              </a:rPr>
              <a:t>request </a:t>
            </a:r>
            <a:r>
              <a:rPr sz="2400" spc="-5" dirty="0">
                <a:solidFill>
                  <a:srgbClr val="660066"/>
                </a:solidFill>
                <a:latin typeface="Arial"/>
                <a:cs typeface="Arial"/>
              </a:rPr>
              <a:t>the </a:t>
            </a:r>
            <a:r>
              <a:rPr sz="2400" dirty="0">
                <a:solidFill>
                  <a:srgbClr val="660066"/>
                </a:solidFill>
                <a:latin typeface="Arial"/>
                <a:cs typeface="Arial"/>
              </a:rPr>
              <a:t>gradient wrt </a:t>
            </a:r>
            <a:r>
              <a:rPr sz="2400" i="1" spc="370" dirty="0">
                <a:latin typeface="Cambria"/>
                <a:cs typeface="Cambria"/>
              </a:rPr>
              <a:t>A </a:t>
            </a:r>
            <a:r>
              <a:rPr sz="2400" dirty="0">
                <a:solidFill>
                  <a:srgbClr val="660066"/>
                </a:solidFill>
                <a:latin typeface="Arial"/>
                <a:cs typeface="Arial"/>
              </a:rPr>
              <a:t>given</a:t>
            </a:r>
            <a:r>
              <a:rPr sz="2400" spc="-135" dirty="0">
                <a:solidFill>
                  <a:srgbClr val="660066"/>
                </a:solidFill>
                <a:latin typeface="Arial"/>
                <a:cs typeface="Arial"/>
              </a:rPr>
              <a:t> </a:t>
            </a:r>
            <a:r>
              <a:rPr sz="2400" spc="-5" dirty="0">
                <a:solidFill>
                  <a:srgbClr val="660066"/>
                </a:solidFill>
                <a:latin typeface="Arial"/>
                <a:cs typeface="Arial"/>
              </a:rPr>
              <a:t>that  the </a:t>
            </a:r>
            <a:r>
              <a:rPr sz="2400" dirty="0">
                <a:solidFill>
                  <a:srgbClr val="660066"/>
                </a:solidFill>
                <a:latin typeface="Arial"/>
                <a:cs typeface="Arial"/>
              </a:rPr>
              <a:t>gradient on </a:t>
            </a:r>
            <a:r>
              <a:rPr sz="2400" spc="-5" dirty="0">
                <a:solidFill>
                  <a:srgbClr val="660066"/>
                </a:solidFill>
                <a:latin typeface="Arial"/>
                <a:cs typeface="Arial"/>
              </a:rPr>
              <a:t>the output </a:t>
            </a:r>
            <a:r>
              <a:rPr sz="2400" dirty="0">
                <a:solidFill>
                  <a:srgbClr val="660066"/>
                </a:solidFill>
                <a:latin typeface="Arial"/>
                <a:cs typeface="Arial"/>
              </a:rPr>
              <a:t>is</a:t>
            </a:r>
            <a:r>
              <a:rPr sz="2400" spc="125" dirty="0">
                <a:solidFill>
                  <a:srgbClr val="660066"/>
                </a:solidFill>
                <a:latin typeface="Arial"/>
                <a:cs typeface="Arial"/>
              </a:rPr>
              <a:t> </a:t>
            </a:r>
            <a:r>
              <a:rPr sz="2400" i="1" spc="450" dirty="0">
                <a:latin typeface="Cambria"/>
                <a:cs typeface="Cambria"/>
              </a:rPr>
              <a:t>G</a:t>
            </a:r>
            <a:endParaRPr sz="2400">
              <a:latin typeface="Cambria"/>
              <a:cs typeface="Cambria"/>
            </a:endParaRPr>
          </a:p>
          <a:p>
            <a:pPr marL="1637664" marR="667385" lvl="2" indent="-228600">
              <a:lnSpc>
                <a:spcPts val="2320"/>
              </a:lnSpc>
              <a:spcBef>
                <a:spcPts val="645"/>
              </a:spcBef>
              <a:buChar char="–"/>
              <a:tabLst>
                <a:tab pos="1638300" algn="l"/>
              </a:tabLst>
            </a:pPr>
            <a:r>
              <a:rPr sz="2000" dirty="0">
                <a:latin typeface="Arial"/>
                <a:cs typeface="Arial"/>
              </a:rPr>
              <a:t>Then </a:t>
            </a:r>
            <a:r>
              <a:rPr sz="2000" spc="-20" dirty="0">
                <a:latin typeface="Cambria"/>
                <a:cs typeface="Cambria"/>
              </a:rPr>
              <a:t>bprop </a:t>
            </a:r>
            <a:r>
              <a:rPr sz="2000" spc="-5" dirty="0">
                <a:latin typeface="Arial"/>
                <a:cs typeface="Arial"/>
              </a:rPr>
              <a:t>method </a:t>
            </a:r>
            <a:r>
              <a:rPr sz="2000" dirty="0">
                <a:latin typeface="Arial"/>
                <a:cs typeface="Arial"/>
              </a:rPr>
              <a:t>of </a:t>
            </a:r>
            <a:r>
              <a:rPr sz="2000" spc="-5" dirty="0">
                <a:latin typeface="Arial"/>
                <a:cs typeface="Arial"/>
              </a:rPr>
              <a:t>matrix multiplication </a:t>
            </a:r>
            <a:r>
              <a:rPr sz="2000" dirty="0">
                <a:latin typeface="Arial"/>
                <a:cs typeface="Arial"/>
              </a:rPr>
              <a:t>must </a:t>
            </a:r>
            <a:r>
              <a:rPr sz="2000" spc="-5" dirty="0">
                <a:latin typeface="Arial"/>
                <a:cs typeface="Arial"/>
              </a:rPr>
              <a:t>state that  </a:t>
            </a:r>
            <a:r>
              <a:rPr sz="2000" dirty="0">
                <a:latin typeface="Arial"/>
                <a:cs typeface="Arial"/>
              </a:rPr>
              <a:t>gradient wrt </a:t>
            </a:r>
            <a:r>
              <a:rPr sz="2000" i="1" spc="305" dirty="0">
                <a:latin typeface="Cambria"/>
                <a:cs typeface="Cambria"/>
              </a:rPr>
              <a:t>A </a:t>
            </a:r>
            <a:r>
              <a:rPr sz="2000" dirty="0">
                <a:latin typeface="Arial"/>
                <a:cs typeface="Arial"/>
              </a:rPr>
              <a:t>is given by</a:t>
            </a:r>
            <a:r>
              <a:rPr sz="2000" spc="-220" dirty="0">
                <a:latin typeface="Arial"/>
                <a:cs typeface="Arial"/>
              </a:rPr>
              <a:t> </a:t>
            </a:r>
            <a:r>
              <a:rPr sz="2000" i="1" spc="265" dirty="0">
                <a:latin typeface="Cambria"/>
                <a:cs typeface="Cambria"/>
              </a:rPr>
              <a:t>GB</a:t>
            </a:r>
            <a:r>
              <a:rPr sz="1950" i="1" spc="397" baseline="25641" dirty="0">
                <a:latin typeface="Cambria"/>
                <a:cs typeface="Cambria"/>
              </a:rPr>
              <a:t>T</a:t>
            </a:r>
            <a:endParaRPr sz="1950" baseline="25641">
              <a:latin typeface="Cambria"/>
              <a:cs typeface="Cambria"/>
            </a:endParaRPr>
          </a:p>
          <a:p>
            <a:pPr marL="1181100" lvl="1" indent="-229235">
              <a:lnSpc>
                <a:spcPct val="100000"/>
              </a:lnSpc>
              <a:spcBef>
                <a:spcPts val="509"/>
              </a:spcBef>
              <a:buChar char="•"/>
              <a:tabLst>
                <a:tab pos="1181100" algn="l"/>
              </a:tabLst>
            </a:pPr>
            <a:r>
              <a:rPr sz="2400" spc="-5" dirty="0">
                <a:solidFill>
                  <a:srgbClr val="660066"/>
                </a:solidFill>
                <a:latin typeface="Arial"/>
                <a:cs typeface="Arial"/>
              </a:rPr>
              <a:t>If </a:t>
            </a:r>
            <a:r>
              <a:rPr sz="2400" dirty="0">
                <a:solidFill>
                  <a:srgbClr val="660066"/>
                </a:solidFill>
                <a:latin typeface="Arial"/>
                <a:cs typeface="Arial"/>
              </a:rPr>
              <a:t>we call </a:t>
            </a:r>
            <a:r>
              <a:rPr sz="2400" spc="-25" dirty="0">
                <a:latin typeface="Cambria"/>
                <a:cs typeface="Cambria"/>
              </a:rPr>
              <a:t>bprop </a:t>
            </a:r>
            <a:r>
              <a:rPr sz="2400" spc="-5" dirty="0">
                <a:solidFill>
                  <a:srgbClr val="660066"/>
                </a:solidFill>
                <a:latin typeface="Arial"/>
                <a:cs typeface="Arial"/>
              </a:rPr>
              <a:t>to </a:t>
            </a:r>
            <a:r>
              <a:rPr sz="2400" dirty="0">
                <a:solidFill>
                  <a:srgbClr val="660066"/>
                </a:solidFill>
                <a:latin typeface="Arial"/>
                <a:cs typeface="Arial"/>
              </a:rPr>
              <a:t>request </a:t>
            </a:r>
            <a:r>
              <a:rPr sz="2400" spc="-5" dirty="0">
                <a:solidFill>
                  <a:srgbClr val="660066"/>
                </a:solidFill>
                <a:latin typeface="Arial"/>
                <a:cs typeface="Arial"/>
              </a:rPr>
              <a:t>the </a:t>
            </a:r>
            <a:r>
              <a:rPr sz="2400" dirty="0">
                <a:solidFill>
                  <a:srgbClr val="660066"/>
                </a:solidFill>
                <a:latin typeface="Arial"/>
                <a:cs typeface="Arial"/>
              </a:rPr>
              <a:t>gradient wrt</a:t>
            </a:r>
            <a:r>
              <a:rPr sz="2400" spc="-370" dirty="0">
                <a:solidFill>
                  <a:srgbClr val="660066"/>
                </a:solidFill>
                <a:latin typeface="Arial"/>
                <a:cs typeface="Arial"/>
              </a:rPr>
              <a:t> </a:t>
            </a:r>
            <a:r>
              <a:rPr sz="2400" i="1" spc="254" dirty="0">
                <a:latin typeface="Cambria"/>
                <a:cs typeface="Cambria"/>
              </a:rPr>
              <a:t>B</a:t>
            </a:r>
            <a:endParaRPr sz="2400">
              <a:latin typeface="Cambria"/>
              <a:cs typeface="Cambria"/>
            </a:endParaRPr>
          </a:p>
          <a:p>
            <a:pPr marL="1638300" lvl="2" indent="-311785">
              <a:lnSpc>
                <a:spcPct val="100000"/>
              </a:lnSpc>
              <a:spcBef>
                <a:spcPts val="525"/>
              </a:spcBef>
              <a:buChar char="–"/>
              <a:tabLst>
                <a:tab pos="1638300" algn="l"/>
              </a:tabLst>
            </a:pPr>
            <a:r>
              <a:rPr sz="2000" spc="-5" dirty="0">
                <a:latin typeface="Arial"/>
                <a:cs typeface="Arial"/>
              </a:rPr>
              <a:t>Then matrix operation </a:t>
            </a:r>
            <a:r>
              <a:rPr sz="2000" dirty="0">
                <a:latin typeface="Arial"/>
                <a:cs typeface="Arial"/>
              </a:rPr>
              <a:t>is responsible </a:t>
            </a:r>
            <a:r>
              <a:rPr sz="2000" spc="-5" dirty="0">
                <a:latin typeface="Arial"/>
                <a:cs typeface="Arial"/>
              </a:rPr>
              <a:t>for implementing the</a:t>
            </a:r>
            <a:r>
              <a:rPr sz="2000" spc="50" dirty="0">
                <a:latin typeface="Arial"/>
                <a:cs typeface="Arial"/>
              </a:rPr>
              <a:t> </a:t>
            </a:r>
            <a:r>
              <a:rPr sz="2000" dirty="0">
                <a:latin typeface="Times New Roman"/>
                <a:cs typeface="Times New Roman"/>
              </a:rPr>
              <a:t>bprop</a:t>
            </a:r>
            <a:endParaRPr sz="2000">
              <a:latin typeface="Times New Roman"/>
              <a:cs typeface="Times New Roman"/>
            </a:endParaRPr>
          </a:p>
          <a:p>
            <a:pPr marR="301625" algn="ctr">
              <a:lnSpc>
                <a:spcPct val="100000"/>
              </a:lnSpc>
              <a:spcBef>
                <a:spcPts val="20"/>
              </a:spcBef>
            </a:pPr>
            <a:r>
              <a:rPr sz="2000" dirty="0">
                <a:latin typeface="Arial"/>
                <a:cs typeface="Arial"/>
              </a:rPr>
              <a:t>and </a:t>
            </a:r>
            <a:r>
              <a:rPr sz="2000" spc="-5" dirty="0">
                <a:latin typeface="Arial"/>
                <a:cs typeface="Arial"/>
              </a:rPr>
              <a:t>specifying that the </a:t>
            </a:r>
            <a:r>
              <a:rPr sz="2000" dirty="0">
                <a:latin typeface="Arial"/>
                <a:cs typeface="Arial"/>
              </a:rPr>
              <a:t>desired gradient is</a:t>
            </a:r>
            <a:r>
              <a:rPr sz="2000" spc="-10" dirty="0">
                <a:latin typeface="Arial"/>
                <a:cs typeface="Arial"/>
              </a:rPr>
              <a:t> </a:t>
            </a:r>
            <a:r>
              <a:rPr sz="2000" i="1" spc="295" dirty="0">
                <a:latin typeface="Cambria"/>
                <a:cs typeface="Cambria"/>
              </a:rPr>
              <a:t>A</a:t>
            </a:r>
            <a:r>
              <a:rPr sz="1950" i="1" spc="442" baseline="25641" dirty="0">
                <a:latin typeface="Cambria"/>
                <a:cs typeface="Cambria"/>
              </a:rPr>
              <a:t>T</a:t>
            </a:r>
            <a:r>
              <a:rPr sz="2000" i="1" spc="295" dirty="0">
                <a:latin typeface="Cambria"/>
                <a:cs typeface="Cambria"/>
              </a:rPr>
              <a:t>G</a:t>
            </a:r>
            <a:endParaRPr sz="2000">
              <a:latin typeface="Cambria"/>
              <a:cs typeface="Cambria"/>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215081" y="778774"/>
            <a:ext cx="8229600" cy="825500"/>
          </a:xfrm>
          <a:custGeom>
            <a:avLst/>
            <a:gdLst/>
            <a:ahLst/>
            <a:cxnLst/>
            <a:rect l="l" t="t" r="r" b="b"/>
            <a:pathLst>
              <a:path w="8229600" h="825500">
                <a:moveTo>
                  <a:pt x="0" y="825500"/>
                </a:moveTo>
                <a:lnTo>
                  <a:pt x="8229598" y="825500"/>
                </a:lnTo>
                <a:lnTo>
                  <a:pt x="8229598" y="0"/>
                </a:lnTo>
                <a:lnTo>
                  <a:pt x="0" y="0"/>
                </a:lnTo>
                <a:lnTo>
                  <a:pt x="0" y="82550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2182348" y="108680"/>
            <a:ext cx="6440951" cy="689932"/>
          </a:xfrm>
          <a:prstGeom prst="rect">
            <a:avLst/>
          </a:prstGeom>
        </p:spPr>
        <p:txBody>
          <a:bodyPr vert="horz" wrap="square" lIns="0" tIns="12700" rIns="0" bIns="0" rtlCol="0">
            <a:spAutoFit/>
          </a:bodyPr>
          <a:lstStyle/>
          <a:p>
            <a:pPr marL="12700">
              <a:lnSpc>
                <a:spcPct val="100000"/>
              </a:lnSpc>
              <a:spcBef>
                <a:spcPts val="100"/>
              </a:spcBef>
              <a:tabLst>
                <a:tab pos="4454525" algn="l"/>
              </a:tabLst>
            </a:pPr>
            <a:r>
              <a:rPr spc="-5" dirty="0"/>
              <a:t>I</a:t>
            </a:r>
            <a:r>
              <a:rPr dirty="0"/>
              <a:t>npu</a:t>
            </a:r>
            <a:r>
              <a:rPr spc="-5" dirty="0"/>
              <a:t>t</a:t>
            </a:r>
            <a:r>
              <a:rPr dirty="0"/>
              <a:t>s,</a:t>
            </a:r>
            <a:r>
              <a:rPr spc="-5" dirty="0"/>
              <a:t> </a:t>
            </a:r>
            <a:r>
              <a:rPr lang="en-US" spc="-5" dirty="0"/>
              <a:t>O</a:t>
            </a:r>
            <a:r>
              <a:rPr dirty="0"/>
              <a:t>u</a:t>
            </a:r>
            <a:r>
              <a:rPr spc="-5" dirty="0"/>
              <a:t>t</a:t>
            </a:r>
            <a:r>
              <a:rPr dirty="0"/>
              <a:t>pu</a:t>
            </a:r>
            <a:r>
              <a:rPr spc="-5" dirty="0"/>
              <a:t>t</a:t>
            </a:r>
            <a:r>
              <a:rPr dirty="0"/>
              <a:t>s</a:t>
            </a:r>
            <a:r>
              <a:rPr spc="-5" dirty="0"/>
              <a:t> </a:t>
            </a:r>
            <a:r>
              <a:rPr dirty="0"/>
              <a:t>of</a:t>
            </a:r>
            <a:r>
              <a:rPr lang="en-US" dirty="0"/>
              <a:t> </a:t>
            </a:r>
            <a:r>
              <a:rPr spc="-45" dirty="0" err="1">
                <a:solidFill>
                  <a:srgbClr val="000000"/>
                </a:solidFill>
                <a:latin typeface="Cambria"/>
                <a:cs typeface="Cambria"/>
              </a:rPr>
              <a:t>bprop</a:t>
            </a:r>
            <a:endParaRPr spc="-45" dirty="0">
              <a:solidFill>
                <a:srgbClr val="000000"/>
              </a:solidFill>
              <a:latin typeface="Cambria"/>
              <a:cs typeface="Cambria"/>
            </a:endParaRPr>
          </a:p>
        </p:txBody>
      </p:sp>
      <p:sp>
        <p:nvSpPr>
          <p:cNvPr id="7" name="object 7"/>
          <p:cNvSpPr txBox="1"/>
          <p:nvPr/>
        </p:nvSpPr>
        <p:spPr>
          <a:xfrm>
            <a:off x="852978" y="1220355"/>
            <a:ext cx="8841105" cy="251587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Backprogation algorithm itself </a:t>
            </a:r>
            <a:r>
              <a:rPr sz="3200" dirty="0">
                <a:solidFill>
                  <a:srgbClr val="3333CC"/>
                </a:solidFill>
                <a:latin typeface="Arial"/>
                <a:cs typeface="Arial"/>
              </a:rPr>
              <a:t>does not need </a:t>
            </a:r>
            <a:r>
              <a:rPr sz="3200" spc="-5" dirty="0">
                <a:solidFill>
                  <a:srgbClr val="3333CC"/>
                </a:solidFill>
                <a:latin typeface="Arial"/>
                <a:cs typeface="Arial"/>
              </a:rPr>
              <a:t>to  </a:t>
            </a:r>
            <a:r>
              <a:rPr sz="3200" dirty="0">
                <a:solidFill>
                  <a:srgbClr val="3333CC"/>
                </a:solidFill>
                <a:latin typeface="Arial"/>
                <a:cs typeface="Arial"/>
              </a:rPr>
              <a:t>know any </a:t>
            </a:r>
            <a:r>
              <a:rPr sz="3200" spc="-5" dirty="0">
                <a:solidFill>
                  <a:srgbClr val="3333CC"/>
                </a:solidFill>
                <a:latin typeface="Arial"/>
                <a:cs typeface="Arial"/>
              </a:rPr>
              <a:t>differentiation</a:t>
            </a:r>
            <a:r>
              <a:rPr sz="3200" spc="-10" dirty="0">
                <a:solidFill>
                  <a:srgbClr val="3333CC"/>
                </a:solidFill>
                <a:latin typeface="Arial"/>
                <a:cs typeface="Arial"/>
              </a:rPr>
              <a:t> </a:t>
            </a:r>
            <a:r>
              <a:rPr sz="3200" dirty="0">
                <a:solidFill>
                  <a:srgbClr val="3333CC"/>
                </a:solidFill>
                <a:latin typeface="Arial"/>
                <a:cs typeface="Arial"/>
              </a:rPr>
              <a:t>rules</a:t>
            </a:r>
            <a:endParaRPr sz="3200">
              <a:latin typeface="Arial"/>
              <a:cs typeface="Arial"/>
            </a:endParaRPr>
          </a:p>
          <a:p>
            <a:pPr marL="748665" marR="526415" indent="-279400">
              <a:lnSpc>
                <a:spcPct val="102000"/>
              </a:lnSpc>
              <a:spcBef>
                <a:spcPts val="445"/>
              </a:spcBef>
            </a:pPr>
            <a:r>
              <a:rPr sz="2800" dirty="0">
                <a:solidFill>
                  <a:srgbClr val="336600"/>
                </a:solidFill>
                <a:latin typeface="Arial"/>
                <a:cs typeface="Arial"/>
              </a:rPr>
              <a:t>– </a:t>
            </a:r>
            <a:r>
              <a:rPr sz="2800" spc="-5" dirty="0">
                <a:solidFill>
                  <a:srgbClr val="336600"/>
                </a:solidFill>
                <a:latin typeface="Arial"/>
                <a:cs typeface="Arial"/>
              </a:rPr>
              <a:t>It </a:t>
            </a:r>
            <a:r>
              <a:rPr sz="2800" dirty="0">
                <a:solidFill>
                  <a:srgbClr val="336600"/>
                </a:solidFill>
                <a:latin typeface="Arial"/>
                <a:cs typeface="Arial"/>
              </a:rPr>
              <a:t>only needs </a:t>
            </a:r>
            <a:r>
              <a:rPr sz="2800" spc="-5" dirty="0">
                <a:solidFill>
                  <a:srgbClr val="336600"/>
                </a:solidFill>
                <a:latin typeface="Arial"/>
                <a:cs typeface="Arial"/>
              </a:rPr>
              <a:t>to </a:t>
            </a:r>
            <a:r>
              <a:rPr sz="2800" dirty="0">
                <a:solidFill>
                  <a:srgbClr val="336600"/>
                </a:solidFill>
                <a:latin typeface="Arial"/>
                <a:cs typeface="Arial"/>
              </a:rPr>
              <a:t>call each </a:t>
            </a:r>
            <a:r>
              <a:rPr sz="2800" spc="-5" dirty="0">
                <a:solidFill>
                  <a:srgbClr val="336600"/>
                </a:solidFill>
                <a:latin typeface="Arial"/>
                <a:cs typeface="Arial"/>
              </a:rPr>
              <a:t>operation’s </a:t>
            </a:r>
            <a:r>
              <a:rPr sz="2800" dirty="0">
                <a:latin typeface="Times New Roman"/>
                <a:cs typeface="Times New Roman"/>
              </a:rPr>
              <a:t>bprop</a:t>
            </a:r>
            <a:r>
              <a:rPr sz="2800" spc="-60" dirty="0">
                <a:latin typeface="Times New Roman"/>
                <a:cs typeface="Times New Roman"/>
              </a:rPr>
              <a:t> </a:t>
            </a:r>
            <a:r>
              <a:rPr sz="2800" dirty="0">
                <a:solidFill>
                  <a:srgbClr val="336600"/>
                </a:solidFill>
                <a:latin typeface="Arial"/>
                <a:cs typeface="Arial"/>
              </a:rPr>
              <a:t>rules  </a:t>
            </a:r>
            <a:r>
              <a:rPr sz="2800" spc="-5" dirty="0">
                <a:solidFill>
                  <a:srgbClr val="336600"/>
                </a:solidFill>
                <a:latin typeface="Arial"/>
                <a:cs typeface="Arial"/>
              </a:rPr>
              <a:t>with the </a:t>
            </a:r>
            <a:r>
              <a:rPr sz="2800" dirty="0">
                <a:solidFill>
                  <a:srgbClr val="336600"/>
                </a:solidFill>
                <a:latin typeface="Arial"/>
                <a:cs typeface="Arial"/>
              </a:rPr>
              <a:t>right </a:t>
            </a:r>
            <a:r>
              <a:rPr sz="2800" spc="-5" dirty="0">
                <a:solidFill>
                  <a:srgbClr val="336600"/>
                </a:solidFill>
                <a:latin typeface="Arial"/>
                <a:cs typeface="Arial"/>
              </a:rPr>
              <a:t>arguments</a:t>
            </a:r>
            <a:endParaRPr sz="2800">
              <a:latin typeface="Arial"/>
              <a:cs typeface="Arial"/>
            </a:endParaRPr>
          </a:p>
          <a:p>
            <a:pPr marL="355600" indent="-342900">
              <a:lnSpc>
                <a:spcPct val="100000"/>
              </a:lnSpc>
              <a:spcBef>
                <a:spcPts val="705"/>
              </a:spcBef>
              <a:buChar char="•"/>
              <a:tabLst>
                <a:tab pos="354965" algn="l"/>
                <a:tab pos="355600" algn="l"/>
                <a:tab pos="3742054" algn="l"/>
                <a:tab pos="5143500" algn="l"/>
                <a:tab pos="5696585" algn="l"/>
                <a:tab pos="6309360" algn="l"/>
              </a:tabLst>
            </a:pPr>
            <a:r>
              <a:rPr sz="3200" spc="-5" dirty="0">
                <a:solidFill>
                  <a:srgbClr val="3333CC"/>
                </a:solidFill>
                <a:latin typeface="Arial"/>
                <a:cs typeface="Arial"/>
              </a:rPr>
              <a:t>Formally</a:t>
            </a:r>
            <a:r>
              <a:rPr sz="3200" spc="20" dirty="0">
                <a:solidFill>
                  <a:srgbClr val="3333CC"/>
                </a:solidFill>
                <a:latin typeface="Arial"/>
                <a:cs typeface="Arial"/>
              </a:rPr>
              <a:t> </a:t>
            </a:r>
            <a:r>
              <a:rPr sz="3200" spc="-5" dirty="0">
                <a:latin typeface="Cambria"/>
                <a:cs typeface="Cambria"/>
              </a:rPr>
              <a:t>op.bprop	</a:t>
            </a:r>
            <a:r>
              <a:rPr sz="3200" spc="5" dirty="0">
                <a:latin typeface="Cambria"/>
                <a:cs typeface="Cambria"/>
              </a:rPr>
              <a:t>(inputs	</a:t>
            </a:r>
            <a:r>
              <a:rPr sz="3200" spc="400" dirty="0">
                <a:latin typeface="Cambria"/>
                <a:cs typeface="Cambria"/>
              </a:rPr>
              <a:t>X,	</a:t>
            </a:r>
            <a:r>
              <a:rPr sz="3200" spc="290" dirty="0">
                <a:latin typeface="Cambria"/>
                <a:cs typeface="Cambria"/>
              </a:rPr>
              <a:t>G)	</a:t>
            </a:r>
            <a:r>
              <a:rPr sz="3200" dirty="0">
                <a:solidFill>
                  <a:srgbClr val="3333CC"/>
                </a:solidFill>
                <a:latin typeface="Arial"/>
                <a:cs typeface="Arial"/>
              </a:rPr>
              <a:t>must</a:t>
            </a:r>
            <a:r>
              <a:rPr sz="3200" spc="-20" dirty="0">
                <a:solidFill>
                  <a:srgbClr val="3333CC"/>
                </a:solidFill>
                <a:latin typeface="Arial"/>
                <a:cs typeface="Arial"/>
              </a:rPr>
              <a:t> </a:t>
            </a:r>
            <a:r>
              <a:rPr sz="3200" spc="-5" dirty="0">
                <a:solidFill>
                  <a:srgbClr val="3333CC"/>
                </a:solidFill>
                <a:latin typeface="Arial"/>
                <a:cs typeface="Arial"/>
              </a:rPr>
              <a:t>return</a:t>
            </a:r>
            <a:endParaRPr sz="3200">
              <a:latin typeface="Arial"/>
              <a:cs typeface="Arial"/>
            </a:endParaRPr>
          </a:p>
        </p:txBody>
      </p:sp>
      <p:sp>
        <p:nvSpPr>
          <p:cNvPr id="8" name="object 8"/>
          <p:cNvSpPr txBox="1"/>
          <p:nvPr/>
        </p:nvSpPr>
        <p:spPr>
          <a:xfrm>
            <a:off x="1732337" y="4361467"/>
            <a:ext cx="6726555"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dirty="0">
                <a:solidFill>
                  <a:srgbClr val="660066"/>
                </a:solidFill>
                <a:latin typeface="Arial"/>
                <a:cs typeface="Arial"/>
              </a:rPr>
              <a:t>which is just an </a:t>
            </a:r>
            <a:r>
              <a:rPr sz="2400" spc="-5" dirty="0">
                <a:solidFill>
                  <a:srgbClr val="660066"/>
                </a:solidFill>
                <a:latin typeface="Arial"/>
                <a:cs typeface="Arial"/>
              </a:rPr>
              <a:t>implementation </a:t>
            </a:r>
            <a:r>
              <a:rPr sz="2400" dirty="0">
                <a:solidFill>
                  <a:srgbClr val="660066"/>
                </a:solidFill>
                <a:latin typeface="Arial"/>
                <a:cs typeface="Arial"/>
              </a:rPr>
              <a:t>of </a:t>
            </a:r>
            <a:r>
              <a:rPr sz="2400" spc="-5" dirty="0">
                <a:solidFill>
                  <a:srgbClr val="660066"/>
                </a:solidFill>
                <a:latin typeface="Arial"/>
                <a:cs typeface="Arial"/>
              </a:rPr>
              <a:t>the </a:t>
            </a:r>
            <a:r>
              <a:rPr sz="2400" dirty="0">
                <a:solidFill>
                  <a:srgbClr val="660066"/>
                </a:solidFill>
                <a:latin typeface="Arial"/>
                <a:cs typeface="Arial"/>
              </a:rPr>
              <a:t>chain</a:t>
            </a:r>
            <a:r>
              <a:rPr sz="2400" spc="-35" dirty="0">
                <a:solidFill>
                  <a:srgbClr val="660066"/>
                </a:solidFill>
                <a:latin typeface="Arial"/>
                <a:cs typeface="Arial"/>
              </a:rPr>
              <a:t> </a:t>
            </a:r>
            <a:r>
              <a:rPr sz="2400" dirty="0">
                <a:solidFill>
                  <a:srgbClr val="660066"/>
                </a:solidFill>
                <a:latin typeface="Arial"/>
                <a:cs typeface="Arial"/>
              </a:rPr>
              <a:t>rule</a:t>
            </a:r>
            <a:endParaRPr sz="2400" dirty="0">
              <a:latin typeface="Arial"/>
              <a:cs typeface="Arial"/>
            </a:endParaRPr>
          </a:p>
        </p:txBody>
      </p:sp>
      <p:sp>
        <p:nvSpPr>
          <p:cNvPr id="9" name="object 9"/>
          <p:cNvSpPr txBox="1"/>
          <p:nvPr/>
        </p:nvSpPr>
        <p:spPr>
          <a:xfrm>
            <a:off x="1767377" y="5528691"/>
            <a:ext cx="7879080" cy="12039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latin typeface="Times New Roman"/>
                <a:cs typeface="Times New Roman"/>
              </a:rPr>
              <a:t>inputs </a:t>
            </a:r>
            <a:r>
              <a:rPr sz="2400" dirty="0">
                <a:solidFill>
                  <a:srgbClr val="660066"/>
                </a:solidFill>
                <a:latin typeface="Arial"/>
                <a:cs typeface="Arial"/>
              </a:rPr>
              <a:t>is a list of </a:t>
            </a:r>
            <a:r>
              <a:rPr sz="2400" spc="-5" dirty="0">
                <a:solidFill>
                  <a:srgbClr val="660066"/>
                </a:solidFill>
                <a:latin typeface="Arial"/>
                <a:cs typeface="Arial"/>
              </a:rPr>
              <a:t>inputs that </a:t>
            </a:r>
            <a:r>
              <a:rPr sz="2400" dirty="0">
                <a:solidFill>
                  <a:srgbClr val="660066"/>
                </a:solidFill>
                <a:latin typeface="Arial"/>
                <a:cs typeface="Arial"/>
              </a:rPr>
              <a:t>are supplied </a:t>
            </a:r>
            <a:r>
              <a:rPr sz="2400" spc="-5" dirty="0">
                <a:solidFill>
                  <a:srgbClr val="660066"/>
                </a:solidFill>
                <a:latin typeface="Arial"/>
                <a:cs typeface="Arial"/>
              </a:rPr>
              <a:t>to the</a:t>
            </a:r>
            <a:r>
              <a:rPr sz="2400" spc="75" dirty="0">
                <a:solidFill>
                  <a:srgbClr val="660066"/>
                </a:solidFill>
                <a:latin typeface="Arial"/>
                <a:cs typeface="Arial"/>
              </a:rPr>
              <a:t> </a:t>
            </a:r>
            <a:r>
              <a:rPr sz="2400" spc="-5" dirty="0">
                <a:solidFill>
                  <a:srgbClr val="660066"/>
                </a:solidFill>
                <a:latin typeface="Arial"/>
                <a:cs typeface="Arial"/>
              </a:rPr>
              <a:t>operation,</a:t>
            </a:r>
            <a:endParaRPr sz="2400" dirty="0">
              <a:latin typeface="Arial"/>
              <a:cs typeface="Arial"/>
            </a:endParaRPr>
          </a:p>
          <a:p>
            <a:pPr marL="241300">
              <a:lnSpc>
                <a:spcPct val="100000"/>
              </a:lnSpc>
              <a:spcBef>
                <a:spcPts val="45"/>
              </a:spcBef>
            </a:pPr>
            <a:r>
              <a:rPr sz="2400" dirty="0">
                <a:solidFill>
                  <a:srgbClr val="660066"/>
                </a:solidFill>
                <a:latin typeface="Times New Roman"/>
                <a:cs typeface="Times New Roman"/>
              </a:rPr>
              <a:t>op.f </a:t>
            </a:r>
            <a:r>
              <a:rPr sz="2400" dirty="0">
                <a:solidFill>
                  <a:srgbClr val="660066"/>
                </a:solidFill>
                <a:latin typeface="Arial"/>
                <a:cs typeface="Arial"/>
              </a:rPr>
              <a:t>is a </a:t>
            </a:r>
            <a:r>
              <a:rPr sz="2400" spc="-5" dirty="0">
                <a:solidFill>
                  <a:srgbClr val="660066"/>
                </a:solidFill>
                <a:latin typeface="Arial"/>
                <a:cs typeface="Arial"/>
              </a:rPr>
              <a:t>math function that the operation</a:t>
            </a:r>
            <a:r>
              <a:rPr sz="2400" spc="40" dirty="0">
                <a:solidFill>
                  <a:srgbClr val="660066"/>
                </a:solidFill>
                <a:latin typeface="Arial"/>
                <a:cs typeface="Arial"/>
              </a:rPr>
              <a:t> </a:t>
            </a:r>
            <a:r>
              <a:rPr sz="2400" spc="-5" dirty="0">
                <a:solidFill>
                  <a:srgbClr val="660066"/>
                </a:solidFill>
                <a:latin typeface="Arial"/>
                <a:cs typeface="Arial"/>
              </a:rPr>
              <a:t>implements,</a:t>
            </a:r>
            <a:endParaRPr sz="2400" dirty="0">
              <a:latin typeface="Arial"/>
              <a:cs typeface="Arial"/>
            </a:endParaRPr>
          </a:p>
          <a:p>
            <a:pPr marL="241300" indent="-228600">
              <a:lnSpc>
                <a:spcPct val="100000"/>
              </a:lnSpc>
              <a:spcBef>
                <a:spcPts val="595"/>
              </a:spcBef>
              <a:buChar char="•"/>
              <a:tabLst>
                <a:tab pos="241300" algn="l"/>
              </a:tabLst>
            </a:pPr>
            <a:r>
              <a:rPr sz="2400" spc="425" dirty="0">
                <a:latin typeface="Cambria"/>
                <a:cs typeface="Cambria"/>
              </a:rPr>
              <a:t>X </a:t>
            </a:r>
            <a:r>
              <a:rPr sz="2400" dirty="0">
                <a:solidFill>
                  <a:srgbClr val="660066"/>
                </a:solidFill>
                <a:latin typeface="Arial"/>
                <a:cs typeface="Arial"/>
              </a:rPr>
              <a:t>is </a:t>
            </a:r>
            <a:r>
              <a:rPr sz="2400" spc="-5" dirty="0">
                <a:solidFill>
                  <a:srgbClr val="660066"/>
                </a:solidFill>
                <a:latin typeface="Arial"/>
                <a:cs typeface="Arial"/>
              </a:rPr>
              <a:t>the </a:t>
            </a:r>
            <a:r>
              <a:rPr sz="2400" dirty="0">
                <a:solidFill>
                  <a:srgbClr val="660066"/>
                </a:solidFill>
                <a:latin typeface="Arial"/>
                <a:cs typeface="Arial"/>
              </a:rPr>
              <a:t>input whose gradient we wish </a:t>
            </a:r>
            <a:r>
              <a:rPr sz="2400" spc="-5" dirty="0">
                <a:solidFill>
                  <a:srgbClr val="660066"/>
                </a:solidFill>
                <a:latin typeface="Arial"/>
                <a:cs typeface="Arial"/>
              </a:rPr>
              <a:t>to</a:t>
            </a:r>
            <a:r>
              <a:rPr sz="2400" spc="-325" dirty="0">
                <a:solidFill>
                  <a:srgbClr val="660066"/>
                </a:solidFill>
                <a:latin typeface="Arial"/>
                <a:cs typeface="Arial"/>
              </a:rPr>
              <a:t> </a:t>
            </a:r>
            <a:r>
              <a:rPr sz="2400" spc="-5" dirty="0">
                <a:solidFill>
                  <a:srgbClr val="660066"/>
                </a:solidFill>
                <a:latin typeface="Arial"/>
                <a:cs typeface="Arial"/>
              </a:rPr>
              <a:t>compute,</a:t>
            </a:r>
            <a:endParaRPr sz="2400" dirty="0">
              <a:latin typeface="Arial"/>
              <a:cs typeface="Arial"/>
            </a:endParaRPr>
          </a:p>
        </p:txBody>
      </p:sp>
      <p:sp>
        <p:nvSpPr>
          <p:cNvPr id="10" name="object 10"/>
          <p:cNvSpPr txBox="1"/>
          <p:nvPr/>
        </p:nvSpPr>
        <p:spPr>
          <a:xfrm>
            <a:off x="1767377" y="6789238"/>
            <a:ext cx="6560184"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415" dirty="0">
                <a:latin typeface="Cambria"/>
                <a:cs typeface="Cambria"/>
              </a:rPr>
              <a:t>G </a:t>
            </a:r>
            <a:r>
              <a:rPr sz="2400" dirty="0">
                <a:solidFill>
                  <a:srgbClr val="660066"/>
                </a:solidFill>
                <a:latin typeface="Arial"/>
                <a:cs typeface="Arial"/>
              </a:rPr>
              <a:t>is </a:t>
            </a:r>
            <a:r>
              <a:rPr sz="2400" spc="-5" dirty="0">
                <a:solidFill>
                  <a:srgbClr val="660066"/>
                </a:solidFill>
                <a:latin typeface="Arial"/>
                <a:cs typeface="Arial"/>
              </a:rPr>
              <a:t>the </a:t>
            </a:r>
            <a:r>
              <a:rPr sz="2400" dirty="0">
                <a:solidFill>
                  <a:srgbClr val="660066"/>
                </a:solidFill>
                <a:latin typeface="Arial"/>
                <a:cs typeface="Arial"/>
              </a:rPr>
              <a:t>gradient on </a:t>
            </a:r>
            <a:r>
              <a:rPr sz="2400" spc="-5" dirty="0">
                <a:solidFill>
                  <a:srgbClr val="660066"/>
                </a:solidFill>
                <a:latin typeface="Arial"/>
                <a:cs typeface="Arial"/>
              </a:rPr>
              <a:t>the output </a:t>
            </a:r>
            <a:r>
              <a:rPr sz="2400" dirty="0">
                <a:solidFill>
                  <a:srgbClr val="660066"/>
                </a:solidFill>
                <a:latin typeface="Arial"/>
                <a:cs typeface="Arial"/>
              </a:rPr>
              <a:t>of </a:t>
            </a:r>
            <a:r>
              <a:rPr sz="2400" spc="-5" dirty="0">
                <a:solidFill>
                  <a:srgbClr val="660066"/>
                </a:solidFill>
                <a:latin typeface="Arial"/>
                <a:cs typeface="Arial"/>
              </a:rPr>
              <a:t>the</a:t>
            </a:r>
            <a:r>
              <a:rPr sz="2400" spc="-290" dirty="0">
                <a:solidFill>
                  <a:srgbClr val="660066"/>
                </a:solidFill>
                <a:latin typeface="Arial"/>
                <a:cs typeface="Arial"/>
              </a:rPr>
              <a:t> </a:t>
            </a:r>
            <a:r>
              <a:rPr sz="2400" spc="-5" dirty="0">
                <a:solidFill>
                  <a:srgbClr val="660066"/>
                </a:solidFill>
                <a:latin typeface="Arial"/>
                <a:cs typeface="Arial"/>
              </a:rPr>
              <a:t>operation</a:t>
            </a:r>
            <a:endParaRPr sz="2400" dirty="0">
              <a:latin typeface="Arial"/>
              <a:cs typeface="Arial"/>
            </a:endParaRPr>
          </a:p>
        </p:txBody>
      </p:sp>
      <p:sp>
        <p:nvSpPr>
          <p:cNvPr id="12" name="object 12"/>
          <p:cNvSpPr txBox="1"/>
          <p:nvPr/>
        </p:nvSpPr>
        <p:spPr>
          <a:xfrm>
            <a:off x="3712833" y="4130282"/>
            <a:ext cx="60325" cy="179705"/>
          </a:xfrm>
          <a:prstGeom prst="rect">
            <a:avLst/>
          </a:prstGeom>
        </p:spPr>
        <p:txBody>
          <a:bodyPr vert="horz" wrap="square" lIns="0" tIns="13970" rIns="0" bIns="0" rtlCol="0">
            <a:spAutoFit/>
          </a:bodyPr>
          <a:lstStyle/>
          <a:p>
            <a:pPr marL="12700">
              <a:lnSpc>
                <a:spcPct val="100000"/>
              </a:lnSpc>
              <a:spcBef>
                <a:spcPts val="110"/>
              </a:spcBef>
            </a:pPr>
            <a:r>
              <a:rPr sz="1000" i="1" dirty="0">
                <a:latin typeface="Cambria"/>
                <a:cs typeface="Cambria"/>
              </a:rPr>
              <a:t>i</a:t>
            </a:r>
            <a:endParaRPr sz="1000">
              <a:latin typeface="Cambria"/>
              <a:cs typeface="Cambria"/>
            </a:endParaRPr>
          </a:p>
        </p:txBody>
      </p:sp>
      <p:sp>
        <p:nvSpPr>
          <p:cNvPr id="13" name="object 13"/>
          <p:cNvSpPr txBox="1"/>
          <p:nvPr/>
        </p:nvSpPr>
        <p:spPr>
          <a:xfrm>
            <a:off x="3585619" y="3656732"/>
            <a:ext cx="2123440" cy="488950"/>
          </a:xfrm>
          <a:prstGeom prst="rect">
            <a:avLst/>
          </a:prstGeom>
        </p:spPr>
        <p:txBody>
          <a:bodyPr vert="horz" wrap="square" lIns="0" tIns="11430" rIns="0" bIns="0" rtlCol="0">
            <a:spAutoFit/>
          </a:bodyPr>
          <a:lstStyle/>
          <a:p>
            <a:pPr marL="38100">
              <a:lnSpc>
                <a:spcPct val="100000"/>
              </a:lnSpc>
              <a:spcBef>
                <a:spcPts val="90"/>
              </a:spcBef>
            </a:pPr>
            <a:r>
              <a:rPr sz="3900" spc="187" baseline="-7478" dirty="0">
                <a:latin typeface="Symbol"/>
                <a:cs typeface="Symbol"/>
              </a:rPr>
              <a:t></a:t>
            </a:r>
            <a:r>
              <a:rPr sz="4575" spc="-562" baseline="-4553" dirty="0">
                <a:latin typeface="Symbol"/>
                <a:cs typeface="Symbol"/>
              </a:rPr>
              <a:t></a:t>
            </a:r>
            <a:r>
              <a:rPr sz="1750" spc="105" dirty="0">
                <a:latin typeface="Symbol"/>
                <a:cs typeface="Symbol"/>
              </a:rPr>
              <a:t></a:t>
            </a:r>
            <a:r>
              <a:rPr sz="1500" b="1" i="1" spc="127" baseline="-36111" dirty="0">
                <a:latin typeface="Cambria"/>
                <a:cs typeface="Cambria"/>
              </a:rPr>
              <a:t>x</a:t>
            </a:r>
            <a:r>
              <a:rPr sz="1750" spc="-25" dirty="0">
                <a:latin typeface="Cambria"/>
                <a:cs typeface="Cambria"/>
              </a:rPr>
              <a:t>o</a:t>
            </a:r>
            <a:r>
              <a:rPr sz="1750" spc="-80" dirty="0">
                <a:latin typeface="Cambria"/>
                <a:cs typeface="Cambria"/>
              </a:rPr>
              <a:t>p</a:t>
            </a:r>
            <a:r>
              <a:rPr sz="1750" spc="-45" dirty="0">
                <a:latin typeface="Cambria"/>
                <a:cs typeface="Cambria"/>
              </a:rPr>
              <a:t>.</a:t>
            </a:r>
            <a:r>
              <a:rPr sz="1750" spc="110" dirty="0">
                <a:latin typeface="Cambria"/>
                <a:cs typeface="Cambria"/>
              </a:rPr>
              <a:t>f</a:t>
            </a:r>
            <a:r>
              <a:rPr sz="1750" spc="10" dirty="0">
                <a:latin typeface="Cambria"/>
                <a:cs typeface="Cambria"/>
              </a:rPr>
              <a:t>(</a:t>
            </a:r>
            <a:r>
              <a:rPr sz="1750" spc="-20" dirty="0">
                <a:latin typeface="Cambria"/>
                <a:cs typeface="Cambria"/>
              </a:rPr>
              <a:t>i</a:t>
            </a:r>
            <a:r>
              <a:rPr sz="1750" spc="-35" dirty="0">
                <a:latin typeface="Cambria"/>
                <a:cs typeface="Cambria"/>
              </a:rPr>
              <a:t>np</a:t>
            </a:r>
            <a:r>
              <a:rPr sz="1750" spc="-25" dirty="0">
                <a:latin typeface="Cambria"/>
                <a:cs typeface="Cambria"/>
              </a:rPr>
              <a:t>u</a:t>
            </a:r>
            <a:r>
              <a:rPr sz="1750" spc="-15" dirty="0">
                <a:latin typeface="Cambria"/>
                <a:cs typeface="Cambria"/>
              </a:rPr>
              <a:t>t</a:t>
            </a:r>
            <a:r>
              <a:rPr sz="1750" spc="35" dirty="0">
                <a:latin typeface="Cambria"/>
                <a:cs typeface="Cambria"/>
              </a:rPr>
              <a:t>s</a:t>
            </a:r>
            <a:r>
              <a:rPr sz="1750" spc="-70" dirty="0">
                <a:latin typeface="Cambria"/>
                <a:cs typeface="Cambria"/>
              </a:rPr>
              <a:t>)</a:t>
            </a:r>
            <a:r>
              <a:rPr sz="1500" i="1" baseline="-36111" dirty="0">
                <a:latin typeface="Cambria"/>
                <a:cs typeface="Cambria"/>
              </a:rPr>
              <a:t>i</a:t>
            </a:r>
            <a:r>
              <a:rPr sz="1500" i="1" spc="75" baseline="-36111" dirty="0">
                <a:latin typeface="Cambria"/>
                <a:cs typeface="Cambria"/>
              </a:rPr>
              <a:t> </a:t>
            </a:r>
            <a:r>
              <a:rPr sz="4575" spc="-652" baseline="-4553" dirty="0">
                <a:latin typeface="Symbol"/>
                <a:cs typeface="Symbol"/>
              </a:rPr>
              <a:t></a:t>
            </a:r>
            <a:r>
              <a:rPr sz="4575" spc="-562" baseline="-4553" dirty="0">
                <a:latin typeface="Times New Roman"/>
                <a:cs typeface="Times New Roman"/>
              </a:rPr>
              <a:t> </a:t>
            </a:r>
            <a:r>
              <a:rPr sz="1750" i="1" spc="-25" dirty="0">
                <a:latin typeface="Cambria"/>
                <a:cs typeface="Cambria"/>
              </a:rPr>
              <a:t>G</a:t>
            </a:r>
            <a:r>
              <a:rPr sz="1500" i="1" baseline="-36111" dirty="0">
                <a:latin typeface="Cambria"/>
                <a:cs typeface="Cambria"/>
              </a:rPr>
              <a:t>i</a:t>
            </a:r>
            <a:endParaRPr sz="1500" baseline="-36111">
              <a:latin typeface="Cambria"/>
              <a:cs typeface="Cambria"/>
            </a:endParaRPr>
          </a:p>
        </p:txBody>
      </p:sp>
      <p:sp>
        <p:nvSpPr>
          <p:cNvPr id="14" name="object 14"/>
          <p:cNvSpPr/>
          <p:nvPr/>
        </p:nvSpPr>
        <p:spPr>
          <a:xfrm>
            <a:off x="3588875" y="3773372"/>
            <a:ext cx="2138680" cy="546100"/>
          </a:xfrm>
          <a:custGeom>
            <a:avLst/>
            <a:gdLst/>
            <a:ahLst/>
            <a:cxnLst/>
            <a:rect l="l" t="t" r="r" b="b"/>
            <a:pathLst>
              <a:path w="2138679" h="546100">
                <a:moveTo>
                  <a:pt x="0" y="0"/>
                </a:moveTo>
                <a:lnTo>
                  <a:pt x="2138361" y="0"/>
                </a:lnTo>
                <a:lnTo>
                  <a:pt x="2138361" y="546099"/>
                </a:lnTo>
                <a:lnTo>
                  <a:pt x="0" y="546099"/>
                </a:lnTo>
                <a:lnTo>
                  <a:pt x="0" y="0"/>
                </a:lnTo>
                <a:close/>
              </a:path>
            </a:pathLst>
          </a:custGeom>
          <a:ln w="9524">
            <a:solidFill>
              <a:srgbClr val="000000"/>
            </a:solidFill>
          </a:ln>
        </p:spPr>
        <p:txBody>
          <a:bodyPr wrap="square" lIns="0" tIns="0" rIns="0" bIns="0" rtlCol="0"/>
          <a:lstStyle/>
          <a:p>
            <a:endParaRPr/>
          </a:p>
        </p:txBody>
      </p:sp>
      <p:pic>
        <p:nvPicPr>
          <p:cNvPr id="3" name="Picture 2">
            <a:extLst>
              <a:ext uri="{FF2B5EF4-FFF2-40B4-BE49-F238E27FC236}">
                <a16:creationId xmlns:a16="http://schemas.microsoft.com/office/drawing/2014/main" id="{D4DE2C27-523D-1749-880F-D9BE4B5CF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480" y="4706787"/>
            <a:ext cx="1816100" cy="914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9CDB063D-9022-C547-A2BA-BC70B5D1621F}"/>
              </a:ext>
            </a:extLst>
          </p:cNvPr>
          <p:cNvSpPr>
            <a:spLocks noGrp="1" noChangeArrowheads="1"/>
          </p:cNvSpPr>
          <p:nvPr>
            <p:ph type="title"/>
          </p:nvPr>
        </p:nvSpPr>
        <p:spPr/>
        <p:txBody>
          <a:bodyPr/>
          <a:lstStyle/>
          <a:p>
            <a:r>
              <a:rPr lang="en-US" altLang="en-US"/>
              <a:t>Perceptron Learning Rule</a:t>
            </a:r>
          </a:p>
        </p:txBody>
      </p:sp>
      <p:sp>
        <p:nvSpPr>
          <p:cNvPr id="235523" name="Rectangle 3">
            <a:extLst>
              <a:ext uri="{FF2B5EF4-FFF2-40B4-BE49-F238E27FC236}">
                <a16:creationId xmlns:a16="http://schemas.microsoft.com/office/drawing/2014/main" id="{82D8D962-163E-D645-87F5-FDFEF96D6C1C}"/>
              </a:ext>
            </a:extLst>
          </p:cNvPr>
          <p:cNvSpPr>
            <a:spLocks noGrp="1" noChangeArrowheads="1"/>
          </p:cNvSpPr>
          <p:nvPr>
            <p:ph type="body" sz="half" idx="1"/>
          </p:nvPr>
        </p:nvSpPr>
        <p:spPr>
          <a:xfrm>
            <a:off x="942340" y="1554481"/>
            <a:ext cx="9098386" cy="4673652"/>
          </a:xfrm>
        </p:spPr>
        <p:txBody>
          <a:bodyPr/>
          <a:lstStyle/>
          <a:p>
            <a:r>
              <a:rPr lang="en-US" altLang="en-US" sz="3173" dirty="0">
                <a:solidFill>
                  <a:srgbClr val="3333CC"/>
                </a:solidFill>
              </a:rPr>
              <a:t>Update weights by:</a:t>
            </a:r>
          </a:p>
          <a:p>
            <a:endParaRPr lang="en-US" altLang="en-US" sz="3173" dirty="0"/>
          </a:p>
          <a:p>
            <a:pPr>
              <a:buFontTx/>
              <a:buNone/>
            </a:pPr>
            <a:r>
              <a:rPr lang="en-US" altLang="en-US" sz="3173" dirty="0"/>
              <a:t> </a:t>
            </a:r>
          </a:p>
          <a:p>
            <a:pPr>
              <a:buFontTx/>
              <a:buNone/>
            </a:pPr>
            <a:r>
              <a:rPr lang="en-US" altLang="en-US" sz="3173" dirty="0"/>
              <a:t>    </a:t>
            </a:r>
            <a:r>
              <a:rPr lang="en-US" altLang="en-US" sz="3173" dirty="0">
                <a:solidFill>
                  <a:srgbClr val="3333CC"/>
                </a:solidFill>
              </a:rPr>
              <a:t>where </a:t>
            </a:r>
            <a:r>
              <a:rPr lang="el-GR" altLang="en-US" sz="3173" dirty="0">
                <a:solidFill>
                  <a:srgbClr val="3333CC"/>
                </a:solidFill>
                <a:cs typeface="Times New Roman" panose="02020603050405020304" pitchFamily="18" charset="0"/>
              </a:rPr>
              <a:t>η</a:t>
            </a:r>
            <a:r>
              <a:rPr lang="en-US" altLang="en-US" sz="3173" dirty="0">
                <a:solidFill>
                  <a:srgbClr val="3333CC"/>
                </a:solidFill>
                <a:cs typeface="Times New Roman" panose="02020603050405020304" pitchFamily="18" charset="0"/>
              </a:rPr>
              <a:t> is the “learning rate”</a:t>
            </a:r>
          </a:p>
          <a:p>
            <a:pPr>
              <a:buFontTx/>
              <a:buNone/>
            </a:pPr>
            <a:r>
              <a:rPr lang="en-US" altLang="en-US" sz="3173" dirty="0">
                <a:solidFill>
                  <a:srgbClr val="3333CC"/>
                </a:solidFill>
                <a:cs typeface="Times New Roman" panose="02020603050405020304" pitchFamily="18" charset="0"/>
              </a:rPr>
              <a:t>     </a:t>
            </a:r>
            <a:r>
              <a:rPr lang="en-US" altLang="en-US" sz="3173" i="1" dirty="0" err="1">
                <a:solidFill>
                  <a:srgbClr val="3333CC"/>
                </a:solidFill>
                <a:cs typeface="Times New Roman" panose="02020603050405020304" pitchFamily="18" charset="0"/>
              </a:rPr>
              <a:t>t</a:t>
            </a:r>
            <a:r>
              <a:rPr lang="en-US" altLang="en-US" sz="3173" i="1" baseline="-25000" dirty="0" err="1">
                <a:solidFill>
                  <a:srgbClr val="3333CC"/>
                </a:solidFill>
                <a:cs typeface="Times New Roman" panose="02020603050405020304" pitchFamily="18" charset="0"/>
              </a:rPr>
              <a:t>j</a:t>
            </a:r>
            <a:r>
              <a:rPr lang="en-US" altLang="en-US" sz="3173" dirty="0">
                <a:solidFill>
                  <a:srgbClr val="3333CC"/>
                </a:solidFill>
                <a:cs typeface="Times New Roman" panose="02020603050405020304" pitchFamily="18" charset="0"/>
              </a:rPr>
              <a:t> is the teacher specified output for unit </a:t>
            </a:r>
            <a:r>
              <a:rPr lang="en-US" altLang="en-US" sz="3173" i="1" dirty="0">
                <a:solidFill>
                  <a:srgbClr val="3333CC"/>
                </a:solidFill>
                <a:cs typeface="Times New Roman" panose="02020603050405020304" pitchFamily="18" charset="0"/>
              </a:rPr>
              <a:t>j</a:t>
            </a:r>
            <a:r>
              <a:rPr lang="en-US" altLang="en-US" sz="3173" dirty="0">
                <a:solidFill>
                  <a:srgbClr val="3333CC"/>
                </a:solidFill>
                <a:cs typeface="Times New Roman" panose="02020603050405020304" pitchFamily="18" charset="0"/>
              </a:rPr>
              <a:t>.</a:t>
            </a:r>
            <a:endParaRPr lang="el-GR" altLang="en-US" sz="3173" dirty="0">
              <a:solidFill>
                <a:srgbClr val="3333CC"/>
              </a:solidFill>
              <a:cs typeface="Times New Roman" panose="02020603050405020304" pitchFamily="18" charset="0"/>
            </a:endParaRPr>
          </a:p>
          <a:p>
            <a:r>
              <a:rPr lang="en-US" altLang="en-US" sz="3173" dirty="0">
                <a:solidFill>
                  <a:srgbClr val="3333CC"/>
                </a:solidFill>
              </a:rPr>
              <a:t>Equivalent to rules:</a:t>
            </a:r>
          </a:p>
          <a:p>
            <a:pPr lvl="1"/>
            <a:r>
              <a:rPr lang="en-US" altLang="en-US" sz="2720" dirty="0"/>
              <a:t>If output is correct do nothing.</a:t>
            </a:r>
          </a:p>
          <a:p>
            <a:pPr lvl="1"/>
            <a:r>
              <a:rPr lang="en-US" altLang="en-US" sz="2720" dirty="0"/>
              <a:t>If output is high, lower weights on active inputs</a:t>
            </a:r>
          </a:p>
          <a:p>
            <a:pPr lvl="1"/>
            <a:r>
              <a:rPr lang="en-US" altLang="en-US" sz="2720" dirty="0"/>
              <a:t>If output is low, increase weights on active inputs</a:t>
            </a:r>
          </a:p>
          <a:p>
            <a:r>
              <a:rPr lang="en-US" altLang="en-US" sz="3173" dirty="0">
                <a:solidFill>
                  <a:srgbClr val="3333CC"/>
                </a:solidFill>
              </a:rPr>
              <a:t>Also adjust threshold to compensate:</a:t>
            </a:r>
          </a:p>
        </p:txBody>
      </p:sp>
      <p:graphicFrame>
        <p:nvGraphicFramePr>
          <p:cNvPr id="235524" name="Object 4">
            <a:extLst>
              <a:ext uri="{FF2B5EF4-FFF2-40B4-BE49-F238E27FC236}">
                <a16:creationId xmlns:a16="http://schemas.microsoft.com/office/drawing/2014/main" id="{5FBA47D0-959B-1B42-9BFA-FB19097F8E5E}"/>
              </a:ext>
            </a:extLst>
          </p:cNvPr>
          <p:cNvGraphicFramePr>
            <a:graphicFrameLocks noGrp="1" noChangeAspect="1"/>
          </p:cNvGraphicFramePr>
          <p:nvPr>
            <p:ph sz="half" idx="2"/>
          </p:nvPr>
        </p:nvGraphicFramePr>
        <p:xfrm>
          <a:off x="1509078" y="2065444"/>
          <a:ext cx="4318000" cy="752052"/>
        </p:xfrm>
        <a:graphic>
          <a:graphicData uri="http://schemas.openxmlformats.org/presentationml/2006/ole">
            <mc:AlternateContent xmlns:mc="http://schemas.openxmlformats.org/markup-compatibility/2006">
              <mc:Choice xmlns:v="urn:schemas-microsoft-com:vml" Requires="v">
                <p:oleObj name="Equation" r:id="rId2" imgW="31889700" imgH="5562600" progId="Equation.3">
                  <p:embed/>
                </p:oleObj>
              </mc:Choice>
              <mc:Fallback>
                <p:oleObj name="Equation" r:id="rId2" imgW="31889700" imgH="5562600" progId="Equation.3">
                  <p:embed/>
                  <p:pic>
                    <p:nvPicPr>
                      <p:cNvPr id="235524" name="Object 4">
                        <a:extLst>
                          <a:ext uri="{FF2B5EF4-FFF2-40B4-BE49-F238E27FC236}">
                            <a16:creationId xmlns:a16="http://schemas.microsoft.com/office/drawing/2014/main" id="{5FBA47D0-959B-1B42-9BFA-FB19097F8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078" y="2065444"/>
                        <a:ext cx="4318000" cy="7520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25" name="Object 5">
            <a:extLst>
              <a:ext uri="{FF2B5EF4-FFF2-40B4-BE49-F238E27FC236}">
                <a16:creationId xmlns:a16="http://schemas.microsoft.com/office/drawing/2014/main" id="{4CCA8B23-C855-544F-82CE-85CBCDF5B6A7}"/>
              </a:ext>
            </a:extLst>
          </p:cNvPr>
          <p:cNvGraphicFramePr>
            <a:graphicFrameLocks noChangeAspect="1"/>
          </p:cNvGraphicFramePr>
          <p:nvPr/>
        </p:nvGraphicFramePr>
        <p:xfrm>
          <a:off x="1723178" y="6559762"/>
          <a:ext cx="3821430" cy="788035"/>
        </p:xfrm>
        <a:graphic>
          <a:graphicData uri="http://schemas.openxmlformats.org/presentationml/2006/ole">
            <mc:AlternateContent xmlns:mc="http://schemas.openxmlformats.org/markup-compatibility/2006">
              <mc:Choice xmlns:v="urn:schemas-microsoft-com:vml" Requires="v">
                <p:oleObj name="Equation" r:id="rId4" imgW="26911300" imgH="5562600" progId="Equation.3">
                  <p:embed/>
                </p:oleObj>
              </mc:Choice>
              <mc:Fallback>
                <p:oleObj name="Equation" r:id="rId4" imgW="26911300" imgH="5562600" progId="Equation.3">
                  <p:embed/>
                  <p:pic>
                    <p:nvPicPr>
                      <p:cNvPr id="235525" name="Object 5">
                        <a:extLst>
                          <a:ext uri="{FF2B5EF4-FFF2-40B4-BE49-F238E27FC236}">
                            <a16:creationId xmlns:a16="http://schemas.microsoft.com/office/drawing/2014/main" id="{4CCA8B23-C855-544F-82CE-85CBCDF5B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178" y="6559762"/>
                        <a:ext cx="3821430" cy="788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4579" y="838200"/>
            <a:ext cx="7373722" cy="689932"/>
          </a:xfrm>
          <a:prstGeom prst="rect">
            <a:avLst/>
          </a:prstGeom>
        </p:spPr>
        <p:txBody>
          <a:bodyPr vert="horz" wrap="square" lIns="0" tIns="12700" rIns="0" bIns="0" rtlCol="0">
            <a:spAutoFit/>
          </a:bodyPr>
          <a:lstStyle/>
          <a:p>
            <a:pPr marL="25400">
              <a:lnSpc>
                <a:spcPct val="100000"/>
              </a:lnSpc>
              <a:spcBef>
                <a:spcPts val="100"/>
              </a:spcBef>
              <a:tabLst>
                <a:tab pos="2882900" algn="l"/>
              </a:tabLst>
            </a:pPr>
            <a:r>
              <a:rPr spc="-5" dirty="0"/>
              <a:t>Computing	</a:t>
            </a:r>
            <a:r>
              <a:rPr lang="en-US" spc="-5" dirty="0"/>
              <a:t>D</a:t>
            </a:r>
            <a:r>
              <a:rPr spc="-5" dirty="0"/>
              <a:t>erivative </a:t>
            </a:r>
            <a:r>
              <a:rPr dirty="0"/>
              <a:t>of</a:t>
            </a:r>
            <a:r>
              <a:rPr spc="-50" dirty="0"/>
              <a:t> </a:t>
            </a:r>
            <a:r>
              <a:rPr i="1" spc="-40" dirty="0">
                <a:solidFill>
                  <a:srgbClr val="000000"/>
                </a:solidFill>
                <a:latin typeface="Cambria"/>
                <a:cs typeface="Cambria"/>
              </a:rPr>
              <a:t>x</a:t>
            </a:r>
            <a:r>
              <a:rPr sz="4350" spc="-60" baseline="24904" dirty="0">
                <a:solidFill>
                  <a:srgbClr val="000000"/>
                </a:solidFill>
                <a:latin typeface="Cambria"/>
                <a:cs typeface="Cambria"/>
              </a:rPr>
              <a:t>2</a:t>
            </a:r>
            <a:endParaRPr sz="4350" baseline="24904" dirty="0">
              <a:latin typeface="Cambria"/>
              <a:cs typeface="Cambria"/>
            </a:endParaRPr>
          </a:p>
        </p:txBody>
      </p:sp>
      <p:sp>
        <p:nvSpPr>
          <p:cNvPr id="4" name="object 4"/>
          <p:cNvSpPr txBox="1"/>
          <p:nvPr/>
        </p:nvSpPr>
        <p:spPr>
          <a:xfrm>
            <a:off x="840278" y="1982354"/>
            <a:ext cx="8442325" cy="3141980"/>
          </a:xfrm>
          <a:prstGeom prst="rect">
            <a:avLst/>
          </a:prstGeom>
        </p:spPr>
        <p:txBody>
          <a:bodyPr vert="horz" wrap="square" lIns="0" tIns="33020" rIns="0" bIns="0" rtlCol="0">
            <a:spAutoFit/>
          </a:bodyPr>
          <a:lstStyle/>
          <a:p>
            <a:pPr marL="368300" marR="160020" indent="-342900">
              <a:lnSpc>
                <a:spcPts val="3800"/>
              </a:lnSpc>
              <a:spcBef>
                <a:spcPts val="260"/>
              </a:spcBef>
              <a:buChar char="•"/>
              <a:tabLst>
                <a:tab pos="367665" algn="l"/>
                <a:tab pos="368300" algn="l"/>
              </a:tabLst>
            </a:pPr>
            <a:r>
              <a:rPr sz="3200" dirty="0">
                <a:solidFill>
                  <a:srgbClr val="3333CC"/>
                </a:solidFill>
                <a:latin typeface="Arial"/>
                <a:cs typeface="Arial"/>
              </a:rPr>
              <a:t>Example: </a:t>
            </a:r>
            <a:r>
              <a:rPr sz="3200" spc="-5" dirty="0">
                <a:solidFill>
                  <a:srgbClr val="3333CC"/>
                </a:solidFill>
                <a:latin typeface="Arial"/>
                <a:cs typeface="Arial"/>
              </a:rPr>
              <a:t>The </a:t>
            </a:r>
            <a:r>
              <a:rPr sz="3200" spc="-5" dirty="0">
                <a:latin typeface="Times New Roman"/>
                <a:cs typeface="Times New Roman"/>
              </a:rPr>
              <a:t>mul </a:t>
            </a:r>
            <a:r>
              <a:rPr sz="3200" spc="-5" dirty="0">
                <a:solidFill>
                  <a:srgbClr val="3333CC"/>
                </a:solidFill>
                <a:latin typeface="Arial"/>
                <a:cs typeface="Arial"/>
              </a:rPr>
              <a:t>operator </a:t>
            </a:r>
            <a:r>
              <a:rPr sz="3200" dirty="0">
                <a:solidFill>
                  <a:srgbClr val="3333CC"/>
                </a:solidFill>
                <a:latin typeface="Arial"/>
                <a:cs typeface="Arial"/>
              </a:rPr>
              <a:t>is passed </a:t>
            </a:r>
            <a:r>
              <a:rPr sz="3200" spc="-5" dirty="0">
                <a:solidFill>
                  <a:srgbClr val="3333CC"/>
                </a:solidFill>
                <a:latin typeface="Arial"/>
                <a:cs typeface="Arial"/>
              </a:rPr>
              <a:t>to two  </a:t>
            </a:r>
            <a:r>
              <a:rPr sz="3200" dirty="0">
                <a:solidFill>
                  <a:srgbClr val="3333CC"/>
                </a:solidFill>
                <a:latin typeface="Arial"/>
                <a:cs typeface="Arial"/>
              </a:rPr>
              <a:t>copies of </a:t>
            </a:r>
            <a:r>
              <a:rPr sz="3200" i="1" spc="45" dirty="0">
                <a:latin typeface="Cambria"/>
                <a:cs typeface="Cambria"/>
              </a:rPr>
              <a:t>x </a:t>
            </a:r>
            <a:r>
              <a:rPr sz="3200" spc="-5" dirty="0">
                <a:solidFill>
                  <a:srgbClr val="3333CC"/>
                </a:solidFill>
                <a:latin typeface="Arial"/>
                <a:cs typeface="Arial"/>
              </a:rPr>
              <a:t>to compute</a:t>
            </a:r>
            <a:r>
              <a:rPr sz="3200" spc="30" dirty="0">
                <a:solidFill>
                  <a:srgbClr val="3333CC"/>
                </a:solidFill>
                <a:latin typeface="Arial"/>
                <a:cs typeface="Arial"/>
              </a:rPr>
              <a:t> </a:t>
            </a:r>
            <a:r>
              <a:rPr sz="3200" i="1" spc="-25" dirty="0">
                <a:solidFill>
                  <a:srgbClr val="434DD6"/>
                </a:solidFill>
                <a:latin typeface="Cambria"/>
                <a:cs typeface="Cambria"/>
              </a:rPr>
              <a:t>x</a:t>
            </a:r>
            <a:r>
              <a:rPr sz="3150" spc="-37" baseline="25132" dirty="0">
                <a:solidFill>
                  <a:srgbClr val="3333CC"/>
                </a:solidFill>
                <a:latin typeface="Cambria"/>
                <a:cs typeface="Cambria"/>
              </a:rPr>
              <a:t>2</a:t>
            </a:r>
            <a:endParaRPr sz="3150" baseline="25132">
              <a:latin typeface="Cambria"/>
              <a:cs typeface="Cambria"/>
            </a:endParaRPr>
          </a:p>
          <a:p>
            <a:pPr marL="368300" marR="17780" indent="-342900">
              <a:lnSpc>
                <a:spcPct val="100000"/>
              </a:lnSpc>
              <a:spcBef>
                <a:spcPts val="605"/>
              </a:spcBef>
              <a:buChar char="•"/>
              <a:tabLst>
                <a:tab pos="367665" algn="l"/>
                <a:tab pos="368300" algn="l"/>
              </a:tabLst>
            </a:pPr>
            <a:r>
              <a:rPr sz="3200" dirty="0">
                <a:solidFill>
                  <a:srgbClr val="3333CC"/>
                </a:solidFill>
                <a:latin typeface="Arial"/>
                <a:cs typeface="Arial"/>
              </a:rPr>
              <a:t>The </a:t>
            </a:r>
            <a:r>
              <a:rPr sz="3200" spc="-5" dirty="0">
                <a:latin typeface="Cambria"/>
                <a:cs typeface="Cambria"/>
              </a:rPr>
              <a:t>ob.prop </a:t>
            </a:r>
            <a:r>
              <a:rPr sz="3200" spc="-5" dirty="0">
                <a:solidFill>
                  <a:srgbClr val="3333CC"/>
                </a:solidFill>
                <a:latin typeface="Arial"/>
                <a:cs typeface="Arial"/>
              </a:rPr>
              <a:t>still returns </a:t>
            </a:r>
            <a:r>
              <a:rPr sz="3200" i="1" spc="45" dirty="0">
                <a:latin typeface="Cambria"/>
                <a:cs typeface="Cambria"/>
              </a:rPr>
              <a:t>x </a:t>
            </a:r>
            <a:r>
              <a:rPr sz="3200" dirty="0">
                <a:solidFill>
                  <a:srgbClr val="3333CC"/>
                </a:solidFill>
                <a:latin typeface="Arial"/>
                <a:cs typeface="Arial"/>
              </a:rPr>
              <a:t>as </a:t>
            </a:r>
            <a:r>
              <a:rPr sz="3200" spc="-5" dirty="0">
                <a:solidFill>
                  <a:srgbClr val="3333CC"/>
                </a:solidFill>
                <a:latin typeface="Arial"/>
                <a:cs typeface="Arial"/>
              </a:rPr>
              <a:t>derivative </a:t>
            </a:r>
            <a:r>
              <a:rPr sz="3200" dirty="0">
                <a:solidFill>
                  <a:srgbClr val="3333CC"/>
                </a:solidFill>
                <a:latin typeface="Arial"/>
                <a:cs typeface="Arial"/>
              </a:rPr>
              <a:t>wrt to  </a:t>
            </a:r>
            <a:r>
              <a:rPr sz="3200" spc="-5" dirty="0">
                <a:solidFill>
                  <a:srgbClr val="3333CC"/>
                </a:solidFill>
                <a:latin typeface="Arial"/>
                <a:cs typeface="Arial"/>
              </a:rPr>
              <a:t>both inputs</a:t>
            </a:r>
            <a:endParaRPr sz="3200">
              <a:latin typeface="Arial"/>
              <a:cs typeface="Arial"/>
            </a:endParaRPr>
          </a:p>
          <a:p>
            <a:pPr marL="368300" marR="610235" indent="-342900">
              <a:lnSpc>
                <a:spcPct val="100000"/>
              </a:lnSpc>
              <a:spcBef>
                <a:spcPts val="819"/>
              </a:spcBef>
              <a:buChar char="•"/>
              <a:tabLst>
                <a:tab pos="367665" algn="l"/>
                <a:tab pos="368300" algn="l"/>
              </a:tabLst>
            </a:pPr>
            <a:r>
              <a:rPr sz="3200" spc="-5" dirty="0">
                <a:solidFill>
                  <a:srgbClr val="3333CC"/>
                </a:solidFill>
                <a:latin typeface="Arial"/>
                <a:cs typeface="Arial"/>
              </a:rPr>
              <a:t>Backpropagation </a:t>
            </a:r>
            <a:r>
              <a:rPr sz="3200" dirty="0">
                <a:solidFill>
                  <a:srgbClr val="3333CC"/>
                </a:solidFill>
                <a:latin typeface="Arial"/>
                <a:cs typeface="Arial"/>
              </a:rPr>
              <a:t>will add </a:t>
            </a:r>
            <a:r>
              <a:rPr sz="3200" spc="-5" dirty="0">
                <a:solidFill>
                  <a:srgbClr val="3333CC"/>
                </a:solidFill>
                <a:latin typeface="Arial"/>
                <a:cs typeface="Arial"/>
              </a:rPr>
              <a:t>both arguments  together to obtain </a:t>
            </a:r>
            <a:r>
              <a:rPr sz="3200" spc="-65" dirty="0">
                <a:latin typeface="Cambria"/>
                <a:cs typeface="Cambria"/>
              </a:rPr>
              <a:t>2</a:t>
            </a:r>
            <a:r>
              <a:rPr sz="3200" i="1" spc="-65" dirty="0">
                <a:latin typeface="Cambria"/>
                <a:cs typeface="Cambria"/>
              </a:rPr>
              <a:t>x</a:t>
            </a:r>
            <a:endParaRPr sz="3200">
              <a:latin typeface="Cambria"/>
              <a:cs typeface="Cambria"/>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05924" y="598054"/>
            <a:ext cx="6486525" cy="695960"/>
          </a:xfrm>
          <a:prstGeom prst="rect">
            <a:avLst/>
          </a:prstGeom>
        </p:spPr>
        <p:txBody>
          <a:bodyPr vert="horz" wrap="square" lIns="0" tIns="12700" rIns="0" bIns="0" rtlCol="0">
            <a:spAutoFit/>
          </a:bodyPr>
          <a:lstStyle/>
          <a:p>
            <a:pPr marL="12700">
              <a:lnSpc>
                <a:spcPct val="100000"/>
              </a:lnSpc>
              <a:spcBef>
                <a:spcPts val="100"/>
              </a:spcBef>
            </a:pPr>
            <a:r>
              <a:rPr spc="-5" dirty="0"/>
              <a:t>Software</a:t>
            </a:r>
            <a:r>
              <a:rPr spc="-10" dirty="0"/>
              <a:t> </a:t>
            </a:r>
            <a:r>
              <a:rPr spc="-5" dirty="0"/>
              <a:t>Implementations</a:t>
            </a:r>
          </a:p>
        </p:txBody>
      </p:sp>
      <p:sp>
        <p:nvSpPr>
          <p:cNvPr id="4" name="object 4"/>
          <p:cNvSpPr txBox="1"/>
          <p:nvPr/>
        </p:nvSpPr>
        <p:spPr>
          <a:xfrm>
            <a:off x="878378" y="1357224"/>
            <a:ext cx="8794750" cy="477075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Usually provide</a:t>
            </a:r>
            <a:r>
              <a:rPr sz="3200" spc="-10" dirty="0">
                <a:solidFill>
                  <a:srgbClr val="3333CC"/>
                </a:solidFill>
                <a:latin typeface="Arial"/>
                <a:cs typeface="Arial"/>
              </a:rPr>
              <a:t> </a:t>
            </a:r>
            <a:r>
              <a:rPr sz="3200" spc="-5" dirty="0">
                <a:solidFill>
                  <a:srgbClr val="3333CC"/>
                </a:solidFill>
                <a:latin typeface="Arial"/>
                <a:cs typeface="Arial"/>
              </a:rPr>
              <a:t>both:</a:t>
            </a:r>
            <a:endParaRPr sz="3200">
              <a:latin typeface="Arial"/>
              <a:cs typeface="Arial"/>
            </a:endParaRPr>
          </a:p>
          <a:p>
            <a:pPr marL="984250" lvl="1" indent="-514984">
              <a:lnSpc>
                <a:spcPct val="100000"/>
              </a:lnSpc>
              <a:spcBef>
                <a:spcPts val="635"/>
              </a:spcBef>
              <a:buAutoNum type="arabicPeriod"/>
              <a:tabLst>
                <a:tab pos="983615" algn="l"/>
                <a:tab pos="984250" algn="l"/>
              </a:tabLst>
            </a:pPr>
            <a:r>
              <a:rPr sz="2800" spc="-5" dirty="0">
                <a:solidFill>
                  <a:srgbClr val="336600"/>
                </a:solidFill>
                <a:latin typeface="Arial"/>
                <a:cs typeface="Arial"/>
              </a:rPr>
              <a:t>Operations</a:t>
            </a:r>
            <a:endParaRPr sz="2800">
              <a:latin typeface="Arial"/>
              <a:cs typeface="Arial"/>
            </a:endParaRPr>
          </a:p>
          <a:p>
            <a:pPr marL="984250" lvl="1" indent="-514984">
              <a:lnSpc>
                <a:spcPct val="100000"/>
              </a:lnSpc>
              <a:spcBef>
                <a:spcPts val="640"/>
              </a:spcBef>
              <a:buAutoNum type="arabicPeriod"/>
              <a:tabLst>
                <a:tab pos="983615" algn="l"/>
                <a:tab pos="984250" algn="l"/>
              </a:tabLst>
            </a:pPr>
            <a:r>
              <a:rPr sz="2800" spc="-5" dirty="0">
                <a:solidFill>
                  <a:srgbClr val="336600"/>
                </a:solidFill>
                <a:latin typeface="Arial"/>
                <a:cs typeface="Arial"/>
              </a:rPr>
              <a:t>Their </a:t>
            </a:r>
            <a:r>
              <a:rPr sz="2800" spc="-30" dirty="0">
                <a:latin typeface="Cambria"/>
                <a:cs typeface="Cambria"/>
              </a:rPr>
              <a:t>bprop</a:t>
            </a:r>
            <a:r>
              <a:rPr sz="2800" spc="155" dirty="0">
                <a:latin typeface="Cambria"/>
                <a:cs typeface="Cambria"/>
              </a:rPr>
              <a:t> </a:t>
            </a:r>
            <a:r>
              <a:rPr sz="2800" spc="-5" dirty="0">
                <a:solidFill>
                  <a:srgbClr val="336600"/>
                </a:solidFill>
                <a:latin typeface="Arial"/>
                <a:cs typeface="Arial"/>
              </a:rPr>
              <a:t>methods</a:t>
            </a:r>
            <a:endParaRPr sz="2800">
              <a:latin typeface="Arial"/>
              <a:cs typeface="Arial"/>
            </a:endParaRPr>
          </a:p>
          <a:p>
            <a:pPr marL="355600" marR="951865" indent="-342900">
              <a:lnSpc>
                <a:spcPct val="99400"/>
              </a:lnSpc>
              <a:spcBef>
                <a:spcPts val="855"/>
              </a:spcBef>
              <a:buChar char="•"/>
              <a:tabLst>
                <a:tab pos="354965" algn="l"/>
                <a:tab pos="355600" algn="l"/>
              </a:tabLst>
            </a:pPr>
            <a:r>
              <a:rPr sz="3200" spc="-5" dirty="0">
                <a:solidFill>
                  <a:srgbClr val="3333CC"/>
                </a:solidFill>
                <a:latin typeface="Arial"/>
                <a:cs typeface="Arial"/>
              </a:rPr>
              <a:t>Users </a:t>
            </a:r>
            <a:r>
              <a:rPr sz="3200" dirty="0">
                <a:solidFill>
                  <a:srgbClr val="3333CC"/>
                </a:solidFill>
                <a:latin typeface="Arial"/>
                <a:cs typeface="Arial"/>
              </a:rPr>
              <a:t>of </a:t>
            </a:r>
            <a:r>
              <a:rPr sz="3200" spc="-5" dirty="0">
                <a:solidFill>
                  <a:srgbClr val="3333CC"/>
                </a:solidFill>
                <a:latin typeface="Arial"/>
                <a:cs typeface="Arial"/>
              </a:rPr>
              <a:t>software </a:t>
            </a:r>
            <a:r>
              <a:rPr sz="3200" dirty="0">
                <a:solidFill>
                  <a:srgbClr val="3333CC"/>
                </a:solidFill>
                <a:latin typeface="Arial"/>
                <a:cs typeface="Arial"/>
              </a:rPr>
              <a:t>libraries are able </a:t>
            </a:r>
            <a:r>
              <a:rPr sz="3200" spc="-5" dirty="0">
                <a:solidFill>
                  <a:srgbClr val="3333CC"/>
                </a:solidFill>
                <a:latin typeface="Arial"/>
                <a:cs typeface="Arial"/>
              </a:rPr>
              <a:t>to  backpropagate through </a:t>
            </a:r>
            <a:r>
              <a:rPr sz="3200" dirty="0">
                <a:solidFill>
                  <a:srgbClr val="3333CC"/>
                </a:solidFill>
                <a:latin typeface="Arial"/>
                <a:cs typeface="Arial"/>
              </a:rPr>
              <a:t>graphs built using  common </a:t>
            </a:r>
            <a:r>
              <a:rPr sz="3200" spc="-5" dirty="0">
                <a:solidFill>
                  <a:srgbClr val="3333CC"/>
                </a:solidFill>
                <a:latin typeface="Arial"/>
                <a:cs typeface="Arial"/>
              </a:rPr>
              <a:t>operations</a:t>
            </a:r>
            <a:r>
              <a:rPr sz="3200" spc="-10" dirty="0">
                <a:solidFill>
                  <a:srgbClr val="3333CC"/>
                </a:solidFill>
                <a:latin typeface="Arial"/>
                <a:cs typeface="Arial"/>
              </a:rPr>
              <a:t> </a:t>
            </a:r>
            <a:r>
              <a:rPr sz="3200" dirty="0">
                <a:solidFill>
                  <a:srgbClr val="3333CC"/>
                </a:solidFill>
                <a:latin typeface="Arial"/>
                <a:cs typeface="Arial"/>
              </a:rPr>
              <a:t>like</a:t>
            </a:r>
            <a:endParaRPr sz="3200">
              <a:latin typeface="Arial"/>
              <a:cs typeface="Arial"/>
            </a:endParaRPr>
          </a:p>
          <a:p>
            <a:pPr marL="469265">
              <a:lnSpc>
                <a:spcPct val="100000"/>
              </a:lnSpc>
              <a:spcBef>
                <a:spcPts val="635"/>
              </a:spcBef>
            </a:pPr>
            <a:r>
              <a:rPr sz="2800" dirty="0">
                <a:solidFill>
                  <a:srgbClr val="336600"/>
                </a:solidFill>
                <a:latin typeface="Arial"/>
                <a:cs typeface="Arial"/>
              </a:rPr>
              <a:t>– </a:t>
            </a:r>
            <a:r>
              <a:rPr sz="2800" spc="-5" dirty="0">
                <a:solidFill>
                  <a:srgbClr val="336600"/>
                </a:solidFill>
                <a:latin typeface="Arial"/>
                <a:cs typeface="Arial"/>
              </a:rPr>
              <a:t>Matrix multiplication, exponents, logarithms,</a:t>
            </a:r>
            <a:r>
              <a:rPr sz="2800" spc="-60" dirty="0">
                <a:solidFill>
                  <a:srgbClr val="336600"/>
                </a:solidFill>
                <a:latin typeface="Arial"/>
                <a:cs typeface="Arial"/>
              </a:rPr>
              <a:t> </a:t>
            </a:r>
            <a:r>
              <a:rPr sz="2800" dirty="0">
                <a:solidFill>
                  <a:srgbClr val="336600"/>
                </a:solidFill>
                <a:latin typeface="Arial"/>
                <a:cs typeface="Arial"/>
              </a:rPr>
              <a:t>etc</a:t>
            </a:r>
            <a:endParaRPr sz="2800">
              <a:latin typeface="Arial"/>
              <a:cs typeface="Arial"/>
            </a:endParaRPr>
          </a:p>
          <a:p>
            <a:pPr marL="355600" marR="5080" indent="-342900">
              <a:lnSpc>
                <a:spcPct val="100000"/>
              </a:lnSpc>
              <a:spcBef>
                <a:spcPts val="835"/>
              </a:spcBef>
              <a:buChar char="•"/>
              <a:tabLst>
                <a:tab pos="354965" algn="l"/>
                <a:tab pos="355600" algn="l"/>
              </a:tabLst>
            </a:pPr>
            <a:r>
              <a:rPr sz="3200" spc="-5" dirty="0">
                <a:solidFill>
                  <a:srgbClr val="3333CC"/>
                </a:solidFill>
                <a:latin typeface="Arial"/>
                <a:cs typeface="Arial"/>
              </a:rPr>
              <a:t>To </a:t>
            </a:r>
            <a:r>
              <a:rPr sz="3200" dirty="0">
                <a:solidFill>
                  <a:srgbClr val="3333CC"/>
                </a:solidFill>
                <a:latin typeface="Arial"/>
                <a:cs typeface="Arial"/>
              </a:rPr>
              <a:t>add a new </a:t>
            </a:r>
            <a:r>
              <a:rPr sz="3200" spc="-5" dirty="0">
                <a:solidFill>
                  <a:srgbClr val="3333CC"/>
                </a:solidFill>
                <a:latin typeface="Arial"/>
                <a:cs typeface="Arial"/>
              </a:rPr>
              <a:t>operation to existing library </a:t>
            </a:r>
            <a:r>
              <a:rPr sz="3200" dirty="0">
                <a:solidFill>
                  <a:srgbClr val="3333CC"/>
                </a:solidFill>
                <a:latin typeface="Arial"/>
                <a:cs typeface="Arial"/>
              </a:rPr>
              <a:t>must  derive </a:t>
            </a:r>
            <a:r>
              <a:rPr sz="3200" spc="-5" dirty="0">
                <a:solidFill>
                  <a:srgbClr val="3333CC"/>
                </a:solidFill>
                <a:latin typeface="Arial"/>
                <a:cs typeface="Arial"/>
              </a:rPr>
              <a:t>ob.prop method</a:t>
            </a:r>
            <a:r>
              <a:rPr sz="3200" spc="-15" dirty="0">
                <a:solidFill>
                  <a:srgbClr val="3333CC"/>
                </a:solidFill>
                <a:latin typeface="Arial"/>
                <a:cs typeface="Arial"/>
              </a:rPr>
              <a:t> </a:t>
            </a:r>
            <a:r>
              <a:rPr sz="3200" dirty="0">
                <a:solidFill>
                  <a:srgbClr val="3333CC"/>
                </a:solidFill>
                <a:latin typeface="Arial"/>
                <a:cs typeface="Arial"/>
              </a:rPr>
              <a:t>manually</a:t>
            </a:r>
            <a:endParaRPr sz="3200">
              <a:latin typeface="Arial"/>
              <a:cs typeface="Arial"/>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34436" y="709974"/>
            <a:ext cx="8629015" cy="695960"/>
          </a:xfrm>
          <a:prstGeom prst="rect">
            <a:avLst/>
          </a:prstGeom>
        </p:spPr>
        <p:txBody>
          <a:bodyPr vert="horz" wrap="square" lIns="0" tIns="12700" rIns="0" bIns="0" rtlCol="0">
            <a:spAutoFit/>
          </a:bodyPr>
          <a:lstStyle/>
          <a:p>
            <a:pPr marL="12700">
              <a:lnSpc>
                <a:spcPct val="100000"/>
              </a:lnSpc>
              <a:spcBef>
                <a:spcPts val="100"/>
              </a:spcBef>
            </a:pPr>
            <a:r>
              <a:rPr spc="-5" dirty="0"/>
              <a:t>Formal Backpropagation</a:t>
            </a:r>
            <a:r>
              <a:rPr spc="25" dirty="0"/>
              <a:t> </a:t>
            </a:r>
            <a:r>
              <a:rPr spc="-5" dirty="0"/>
              <a:t>Algorithm</a:t>
            </a:r>
          </a:p>
        </p:txBody>
      </p:sp>
      <p:sp>
        <p:nvSpPr>
          <p:cNvPr id="4" name="object 4"/>
          <p:cNvSpPr txBox="1"/>
          <p:nvPr/>
        </p:nvSpPr>
        <p:spPr>
          <a:xfrm>
            <a:off x="9176909" y="6656921"/>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54</a:t>
            </a:r>
            <a:endParaRPr sz="1400">
              <a:latin typeface="Arial"/>
              <a:cs typeface="Arial"/>
            </a:endParaRPr>
          </a:p>
        </p:txBody>
      </p:sp>
      <p:sp>
        <p:nvSpPr>
          <p:cNvPr id="5" name="object 5"/>
          <p:cNvSpPr/>
          <p:nvPr/>
        </p:nvSpPr>
        <p:spPr>
          <a:xfrm>
            <a:off x="774238" y="1568335"/>
            <a:ext cx="9131300" cy="5638800"/>
          </a:xfrm>
          <a:custGeom>
            <a:avLst/>
            <a:gdLst/>
            <a:ahLst/>
            <a:cxnLst/>
            <a:rect l="l" t="t" r="r" b="b"/>
            <a:pathLst>
              <a:path w="9131300" h="5638800">
                <a:moveTo>
                  <a:pt x="0" y="5638798"/>
                </a:moveTo>
                <a:lnTo>
                  <a:pt x="9131298" y="5638798"/>
                </a:lnTo>
                <a:lnTo>
                  <a:pt x="9131298" y="0"/>
                </a:lnTo>
                <a:lnTo>
                  <a:pt x="0" y="0"/>
                </a:lnTo>
                <a:lnTo>
                  <a:pt x="0" y="5638798"/>
                </a:lnTo>
                <a:close/>
              </a:path>
            </a:pathLst>
          </a:custGeom>
          <a:solidFill>
            <a:srgbClr val="FFFFFF"/>
          </a:solidFill>
        </p:spPr>
        <p:txBody>
          <a:bodyPr wrap="square" lIns="0" tIns="0" rIns="0" bIns="0" rtlCol="0"/>
          <a:lstStyle/>
          <a:p>
            <a:endParaRPr/>
          </a:p>
        </p:txBody>
      </p:sp>
      <p:sp>
        <p:nvSpPr>
          <p:cNvPr id="6" name="object 6"/>
          <p:cNvSpPr/>
          <p:nvPr/>
        </p:nvSpPr>
        <p:spPr>
          <a:xfrm>
            <a:off x="774238" y="1568335"/>
            <a:ext cx="9131300" cy="5638800"/>
          </a:xfrm>
          <a:custGeom>
            <a:avLst/>
            <a:gdLst/>
            <a:ahLst/>
            <a:cxnLst/>
            <a:rect l="l" t="t" r="r" b="b"/>
            <a:pathLst>
              <a:path w="9131300" h="5638800">
                <a:moveTo>
                  <a:pt x="0" y="0"/>
                </a:moveTo>
                <a:lnTo>
                  <a:pt x="9131297" y="0"/>
                </a:lnTo>
                <a:lnTo>
                  <a:pt x="9131297" y="5638798"/>
                </a:lnTo>
                <a:lnTo>
                  <a:pt x="0" y="5638798"/>
                </a:lnTo>
                <a:lnTo>
                  <a:pt x="0" y="0"/>
                </a:lnTo>
                <a:close/>
              </a:path>
            </a:pathLst>
          </a:custGeom>
          <a:ln w="25399">
            <a:solidFill>
              <a:srgbClr val="000000"/>
            </a:solidFill>
          </a:ln>
        </p:spPr>
        <p:txBody>
          <a:bodyPr wrap="square" lIns="0" tIns="0" rIns="0" bIns="0" rtlCol="0"/>
          <a:lstStyle/>
          <a:p>
            <a:endParaRPr/>
          </a:p>
        </p:txBody>
      </p:sp>
      <p:sp>
        <p:nvSpPr>
          <p:cNvPr id="7" name="object 7"/>
          <p:cNvSpPr txBox="1"/>
          <p:nvPr/>
        </p:nvSpPr>
        <p:spPr>
          <a:xfrm>
            <a:off x="852978" y="1524900"/>
            <a:ext cx="8663305" cy="5494020"/>
          </a:xfrm>
          <a:prstGeom prst="rect">
            <a:avLst/>
          </a:prstGeom>
        </p:spPr>
        <p:txBody>
          <a:bodyPr vert="horz" wrap="square" lIns="0" tIns="88900" rIns="0" bIns="0" rtlCol="0">
            <a:spAutoFit/>
          </a:bodyPr>
          <a:lstStyle/>
          <a:p>
            <a:pPr marL="355600" indent="-342900">
              <a:lnSpc>
                <a:spcPct val="100000"/>
              </a:lnSpc>
              <a:spcBef>
                <a:spcPts val="700"/>
              </a:spcBef>
              <a:buFont typeface="Cambria"/>
              <a:buChar char="•"/>
              <a:tabLst>
                <a:tab pos="354965" algn="l"/>
                <a:tab pos="355600" algn="l"/>
              </a:tabLst>
            </a:pPr>
            <a:r>
              <a:rPr sz="2800" b="1" spc="-85" dirty="0">
                <a:latin typeface="Palatino Linotype"/>
                <a:cs typeface="Palatino Linotype"/>
              </a:rPr>
              <a:t>Algorithm </a:t>
            </a:r>
            <a:r>
              <a:rPr sz="2800" b="1" spc="35" dirty="0">
                <a:latin typeface="Palatino Linotype"/>
                <a:cs typeface="Palatino Linotype"/>
              </a:rPr>
              <a:t>5: </a:t>
            </a:r>
            <a:r>
              <a:rPr sz="2800" i="1" spc="55" dirty="0">
                <a:latin typeface="Cambria"/>
                <a:cs typeface="Cambria"/>
              </a:rPr>
              <a:t>Outermost </a:t>
            </a:r>
            <a:r>
              <a:rPr sz="2800" i="1" dirty="0">
                <a:latin typeface="Cambria"/>
                <a:cs typeface="Cambria"/>
              </a:rPr>
              <a:t>skeleton </a:t>
            </a:r>
            <a:r>
              <a:rPr sz="2800" i="1" spc="25" dirty="0">
                <a:latin typeface="Cambria"/>
                <a:cs typeface="Cambria"/>
              </a:rPr>
              <a:t>of</a:t>
            </a:r>
            <a:r>
              <a:rPr sz="2800" i="1" spc="150" dirty="0">
                <a:latin typeface="Cambria"/>
                <a:cs typeface="Cambria"/>
              </a:rPr>
              <a:t> </a:t>
            </a:r>
            <a:r>
              <a:rPr sz="2800" i="1" spc="-35" dirty="0">
                <a:latin typeface="Cambria"/>
                <a:cs typeface="Cambria"/>
              </a:rPr>
              <a:t>backprop</a:t>
            </a:r>
            <a:endParaRPr sz="2800">
              <a:latin typeface="Cambria"/>
              <a:cs typeface="Cambria"/>
            </a:endParaRPr>
          </a:p>
          <a:p>
            <a:pPr marL="355600" marR="5080" indent="-342900">
              <a:lnSpc>
                <a:spcPct val="99400"/>
              </a:lnSpc>
              <a:spcBef>
                <a:spcPts val="535"/>
              </a:spcBef>
              <a:buChar char="•"/>
              <a:tabLst>
                <a:tab pos="354965" algn="l"/>
                <a:tab pos="355600" algn="l"/>
              </a:tabLst>
            </a:pPr>
            <a:r>
              <a:rPr sz="2400" spc="55" dirty="0">
                <a:latin typeface="Cambria"/>
                <a:cs typeface="Cambria"/>
              </a:rPr>
              <a:t>This </a:t>
            </a:r>
            <a:r>
              <a:rPr sz="2400" spc="-15" dirty="0">
                <a:latin typeface="Cambria"/>
                <a:cs typeface="Cambria"/>
              </a:rPr>
              <a:t>portion </a:t>
            </a:r>
            <a:r>
              <a:rPr sz="2400" spc="-70" dirty="0">
                <a:latin typeface="Cambria"/>
                <a:cs typeface="Cambria"/>
              </a:rPr>
              <a:t>does </a:t>
            </a:r>
            <a:r>
              <a:rPr sz="2400" spc="-30" dirty="0">
                <a:latin typeface="Cambria"/>
                <a:cs typeface="Cambria"/>
              </a:rPr>
              <a:t>simple </a:t>
            </a:r>
            <a:r>
              <a:rPr sz="2400" spc="-15" dirty="0">
                <a:latin typeface="Cambria"/>
                <a:cs typeface="Cambria"/>
              </a:rPr>
              <a:t>setup </a:t>
            </a:r>
            <a:r>
              <a:rPr sz="2400" spc="5" dirty="0">
                <a:latin typeface="Cambria"/>
                <a:cs typeface="Cambria"/>
              </a:rPr>
              <a:t>and </a:t>
            </a:r>
            <a:r>
              <a:rPr sz="2400" spc="-10" dirty="0">
                <a:latin typeface="Cambria"/>
                <a:cs typeface="Cambria"/>
              </a:rPr>
              <a:t>cleanup </a:t>
            </a:r>
            <a:r>
              <a:rPr sz="2400" spc="-15" dirty="0">
                <a:latin typeface="Cambria"/>
                <a:cs typeface="Cambria"/>
              </a:rPr>
              <a:t>work, </a:t>
            </a:r>
            <a:r>
              <a:rPr sz="2400" spc="50" dirty="0">
                <a:latin typeface="Cambria"/>
                <a:cs typeface="Cambria"/>
              </a:rPr>
              <a:t>Most </a:t>
            </a:r>
            <a:r>
              <a:rPr sz="2400" spc="-35" dirty="0">
                <a:latin typeface="Cambria"/>
                <a:cs typeface="Cambria"/>
              </a:rPr>
              <a:t>of </a:t>
            </a:r>
            <a:r>
              <a:rPr sz="2400" spc="5" dirty="0">
                <a:latin typeface="Cambria"/>
                <a:cs typeface="Cambria"/>
              </a:rPr>
              <a:t>the  </a:t>
            </a:r>
            <a:r>
              <a:rPr sz="2400" spc="15" dirty="0">
                <a:latin typeface="Cambria"/>
                <a:cs typeface="Cambria"/>
              </a:rPr>
              <a:t>important </a:t>
            </a:r>
            <a:r>
              <a:rPr sz="2400" spc="-65" dirty="0">
                <a:latin typeface="Cambria"/>
                <a:cs typeface="Cambria"/>
              </a:rPr>
              <a:t>work </a:t>
            </a:r>
            <a:r>
              <a:rPr sz="2400" spc="-25" dirty="0">
                <a:latin typeface="Cambria"/>
                <a:cs typeface="Cambria"/>
              </a:rPr>
              <a:t>happens </a:t>
            </a:r>
            <a:r>
              <a:rPr sz="2400" spc="-5" dirty="0">
                <a:latin typeface="Cambria"/>
                <a:cs typeface="Cambria"/>
              </a:rPr>
              <a:t>in </a:t>
            </a:r>
            <a:r>
              <a:rPr sz="2400" spc="5" dirty="0">
                <a:latin typeface="Cambria"/>
                <a:cs typeface="Cambria"/>
              </a:rPr>
              <a:t>the </a:t>
            </a:r>
            <a:r>
              <a:rPr sz="2400" b="1" spc="-25" dirty="0">
                <a:latin typeface="Palatino Linotype"/>
                <a:cs typeface="Palatino Linotype"/>
              </a:rPr>
              <a:t>build_grad </a:t>
            </a:r>
            <a:r>
              <a:rPr sz="2400" spc="-20" dirty="0">
                <a:latin typeface="Cambria"/>
                <a:cs typeface="Cambria"/>
              </a:rPr>
              <a:t>subroutine </a:t>
            </a:r>
            <a:r>
              <a:rPr sz="2400" spc="-35" dirty="0">
                <a:latin typeface="Cambria"/>
                <a:cs typeface="Cambria"/>
              </a:rPr>
              <a:t>of  </a:t>
            </a:r>
            <a:r>
              <a:rPr sz="2400" spc="35" dirty="0">
                <a:latin typeface="Cambria"/>
                <a:cs typeface="Cambria"/>
              </a:rPr>
              <a:t>Algorithm</a:t>
            </a:r>
            <a:r>
              <a:rPr sz="2400" spc="265" dirty="0">
                <a:latin typeface="Cambria"/>
                <a:cs typeface="Cambria"/>
              </a:rPr>
              <a:t> </a:t>
            </a:r>
            <a:r>
              <a:rPr sz="2400" spc="-130" dirty="0">
                <a:latin typeface="Cambria"/>
                <a:cs typeface="Cambria"/>
              </a:rPr>
              <a:t>6</a:t>
            </a:r>
            <a:endParaRPr sz="2400">
              <a:latin typeface="Cambria"/>
              <a:cs typeface="Cambria"/>
            </a:endParaRPr>
          </a:p>
          <a:p>
            <a:pPr marL="355600" marR="261620" indent="-342900">
              <a:lnSpc>
                <a:spcPct val="101499"/>
              </a:lnSpc>
              <a:spcBef>
                <a:spcPts val="550"/>
              </a:spcBef>
              <a:buFont typeface="Cambria"/>
              <a:buChar char="•"/>
              <a:tabLst>
                <a:tab pos="354965" algn="l"/>
                <a:tab pos="355600" algn="l"/>
              </a:tabLst>
            </a:pPr>
            <a:r>
              <a:rPr sz="2400" b="1" spc="-50" dirty="0">
                <a:latin typeface="Palatino Linotype"/>
                <a:cs typeface="Palatino Linotype"/>
              </a:rPr>
              <a:t>Require</a:t>
            </a:r>
            <a:r>
              <a:rPr sz="2400" spc="-50" dirty="0">
                <a:latin typeface="Cambria"/>
                <a:cs typeface="Cambria"/>
              </a:rPr>
              <a:t>: </a:t>
            </a:r>
            <a:r>
              <a:rPr sz="2400" b="1" spc="114" dirty="0">
                <a:latin typeface="Palatino Linotype"/>
                <a:cs typeface="Palatino Linotype"/>
              </a:rPr>
              <a:t>T</a:t>
            </a:r>
            <a:r>
              <a:rPr sz="2400" spc="114" dirty="0">
                <a:latin typeface="Cambria"/>
                <a:cs typeface="Cambria"/>
              </a:rPr>
              <a:t>, </a:t>
            </a:r>
            <a:r>
              <a:rPr sz="2400" spc="50" dirty="0">
                <a:latin typeface="Cambria"/>
                <a:cs typeface="Cambria"/>
              </a:rPr>
              <a:t>Target </a:t>
            </a:r>
            <a:r>
              <a:rPr sz="2400" spc="-25" dirty="0">
                <a:latin typeface="Cambria"/>
                <a:cs typeface="Cambria"/>
              </a:rPr>
              <a:t>set </a:t>
            </a:r>
            <a:r>
              <a:rPr sz="2400" spc="-35" dirty="0">
                <a:latin typeface="Cambria"/>
                <a:cs typeface="Cambria"/>
              </a:rPr>
              <a:t>of </a:t>
            </a:r>
            <a:r>
              <a:rPr sz="2400" spc="-15" dirty="0">
                <a:latin typeface="Cambria"/>
                <a:cs typeface="Cambria"/>
              </a:rPr>
              <a:t>variables </a:t>
            </a:r>
            <a:r>
              <a:rPr sz="2400" spc="-80" dirty="0">
                <a:latin typeface="Cambria"/>
                <a:cs typeface="Cambria"/>
              </a:rPr>
              <a:t>whose </a:t>
            </a:r>
            <a:r>
              <a:rPr sz="2400" spc="-10" dirty="0">
                <a:latin typeface="Cambria"/>
                <a:cs typeface="Cambria"/>
              </a:rPr>
              <a:t>gradients </a:t>
            </a:r>
            <a:r>
              <a:rPr sz="2400" spc="10" dirty="0">
                <a:latin typeface="Cambria"/>
                <a:cs typeface="Cambria"/>
              </a:rPr>
              <a:t>must </a:t>
            </a:r>
            <a:r>
              <a:rPr sz="2400" spc="-45" dirty="0">
                <a:latin typeface="Cambria"/>
                <a:cs typeface="Cambria"/>
              </a:rPr>
              <a:t>be  </a:t>
            </a:r>
            <a:r>
              <a:rPr sz="2400" spc="-10" dirty="0">
                <a:latin typeface="Cambria"/>
                <a:cs typeface="Cambria"/>
              </a:rPr>
              <a:t>computed</a:t>
            </a:r>
            <a:endParaRPr sz="2400">
              <a:latin typeface="Cambria"/>
              <a:cs typeface="Cambria"/>
            </a:endParaRPr>
          </a:p>
          <a:p>
            <a:pPr marL="355600" indent="-342900">
              <a:lnSpc>
                <a:spcPct val="100000"/>
              </a:lnSpc>
              <a:spcBef>
                <a:spcPts val="600"/>
              </a:spcBef>
              <a:buFont typeface="Cambria"/>
              <a:buChar char="•"/>
              <a:tabLst>
                <a:tab pos="354965" algn="l"/>
                <a:tab pos="355600" algn="l"/>
              </a:tabLst>
            </a:pPr>
            <a:r>
              <a:rPr sz="2400" b="1" spc="-50" dirty="0">
                <a:latin typeface="Palatino Linotype"/>
                <a:cs typeface="Palatino Linotype"/>
              </a:rPr>
              <a:t>Require</a:t>
            </a:r>
            <a:r>
              <a:rPr sz="2400" spc="-50" dirty="0">
                <a:latin typeface="Cambria"/>
                <a:cs typeface="Cambria"/>
              </a:rPr>
              <a:t>: </a:t>
            </a:r>
            <a:r>
              <a:rPr sz="2400" spc="295" dirty="0">
                <a:latin typeface="Cambria"/>
                <a:cs typeface="Cambria"/>
              </a:rPr>
              <a:t>G, </a:t>
            </a:r>
            <a:r>
              <a:rPr sz="2400" spc="5" dirty="0">
                <a:latin typeface="Cambria"/>
                <a:cs typeface="Cambria"/>
              </a:rPr>
              <a:t>the </a:t>
            </a:r>
            <a:r>
              <a:rPr sz="2400" spc="10" dirty="0">
                <a:latin typeface="Cambria"/>
                <a:cs typeface="Cambria"/>
              </a:rPr>
              <a:t>computational</a:t>
            </a:r>
            <a:r>
              <a:rPr sz="2400" spc="-190" dirty="0">
                <a:latin typeface="Cambria"/>
                <a:cs typeface="Cambria"/>
              </a:rPr>
              <a:t> </a:t>
            </a:r>
            <a:r>
              <a:rPr sz="2400" spc="-5" dirty="0">
                <a:latin typeface="Cambria"/>
                <a:cs typeface="Cambria"/>
              </a:rPr>
              <a:t>graph</a:t>
            </a:r>
            <a:endParaRPr sz="2400">
              <a:latin typeface="Cambria"/>
              <a:cs typeface="Cambria"/>
            </a:endParaRPr>
          </a:p>
          <a:p>
            <a:pPr marL="1383665" marR="304165" lvl="1" indent="-457200">
              <a:lnSpc>
                <a:spcPct val="101499"/>
              </a:lnSpc>
              <a:spcBef>
                <a:spcPts val="475"/>
              </a:spcBef>
              <a:buAutoNum type="arabicPeriod"/>
              <a:tabLst>
                <a:tab pos="1383665" algn="l"/>
                <a:tab pos="1384300" algn="l"/>
                <a:tab pos="2481580" algn="l"/>
              </a:tabLst>
            </a:pPr>
            <a:r>
              <a:rPr sz="2400" spc="75" dirty="0">
                <a:latin typeface="Cambria"/>
                <a:cs typeface="Cambria"/>
              </a:rPr>
              <a:t>Let</a:t>
            </a:r>
            <a:r>
              <a:rPr sz="2400" spc="465" dirty="0">
                <a:latin typeface="Cambria"/>
                <a:cs typeface="Cambria"/>
              </a:rPr>
              <a:t> </a:t>
            </a:r>
            <a:r>
              <a:rPr sz="2400" spc="275" dirty="0">
                <a:latin typeface="Cambria"/>
                <a:cs typeface="Cambria"/>
              </a:rPr>
              <a:t>G’	</a:t>
            </a:r>
            <a:r>
              <a:rPr sz="2400" spc="-45" dirty="0">
                <a:latin typeface="Cambria"/>
                <a:cs typeface="Cambria"/>
              </a:rPr>
              <a:t>be </a:t>
            </a:r>
            <a:r>
              <a:rPr sz="2400" spc="415" dirty="0">
                <a:latin typeface="Cambria"/>
                <a:cs typeface="Cambria"/>
              </a:rPr>
              <a:t>G </a:t>
            </a:r>
            <a:r>
              <a:rPr sz="2400" spc="-30" dirty="0">
                <a:latin typeface="Cambria"/>
                <a:cs typeface="Cambria"/>
              </a:rPr>
              <a:t>pruned </a:t>
            </a:r>
            <a:r>
              <a:rPr sz="2400" spc="20" dirty="0">
                <a:latin typeface="Cambria"/>
                <a:cs typeface="Cambria"/>
              </a:rPr>
              <a:t>to </a:t>
            </a:r>
            <a:r>
              <a:rPr sz="2400" spc="5" dirty="0">
                <a:latin typeface="Cambria"/>
                <a:cs typeface="Cambria"/>
              </a:rPr>
              <a:t>contain </a:t>
            </a:r>
            <a:r>
              <a:rPr sz="2400" spc="-5" dirty="0">
                <a:latin typeface="Cambria"/>
                <a:cs typeface="Cambria"/>
              </a:rPr>
              <a:t>only </a:t>
            </a:r>
            <a:r>
              <a:rPr sz="2400" spc="-55" dirty="0">
                <a:latin typeface="Cambria"/>
                <a:cs typeface="Cambria"/>
              </a:rPr>
              <a:t>nodes </a:t>
            </a:r>
            <a:r>
              <a:rPr sz="2400" spc="65" dirty="0">
                <a:latin typeface="Cambria"/>
                <a:cs typeface="Cambria"/>
              </a:rPr>
              <a:t>that </a:t>
            </a:r>
            <a:r>
              <a:rPr sz="2400" spc="-45" dirty="0">
                <a:latin typeface="Cambria"/>
                <a:cs typeface="Cambria"/>
              </a:rPr>
              <a:t>are  </a:t>
            </a:r>
            <a:r>
              <a:rPr sz="2400" spc="-30" dirty="0">
                <a:latin typeface="Cambria"/>
                <a:cs typeface="Cambria"/>
              </a:rPr>
              <a:t>ancestors </a:t>
            </a:r>
            <a:r>
              <a:rPr sz="2400" spc="-35" dirty="0">
                <a:latin typeface="Cambria"/>
                <a:cs typeface="Cambria"/>
              </a:rPr>
              <a:t>of </a:t>
            </a:r>
            <a:r>
              <a:rPr sz="2400" i="1" spc="-100" dirty="0">
                <a:latin typeface="Cambria"/>
                <a:cs typeface="Cambria"/>
              </a:rPr>
              <a:t>z </a:t>
            </a:r>
            <a:r>
              <a:rPr sz="2400" spc="5" dirty="0">
                <a:latin typeface="Cambria"/>
                <a:cs typeface="Cambria"/>
              </a:rPr>
              <a:t>and </a:t>
            </a:r>
            <a:r>
              <a:rPr sz="2400" spc="-25" dirty="0">
                <a:latin typeface="Cambria"/>
                <a:cs typeface="Cambria"/>
              </a:rPr>
              <a:t>descendants </a:t>
            </a:r>
            <a:r>
              <a:rPr sz="2400" spc="-35" dirty="0">
                <a:latin typeface="Cambria"/>
                <a:cs typeface="Cambria"/>
              </a:rPr>
              <a:t>of </a:t>
            </a:r>
            <a:r>
              <a:rPr sz="2400" spc="-55" dirty="0">
                <a:latin typeface="Cambria"/>
                <a:cs typeface="Cambria"/>
              </a:rPr>
              <a:t>nodes </a:t>
            </a:r>
            <a:r>
              <a:rPr sz="2400" spc="-5" dirty="0">
                <a:latin typeface="Cambria"/>
                <a:cs typeface="Cambria"/>
              </a:rPr>
              <a:t>in </a:t>
            </a:r>
            <a:r>
              <a:rPr sz="2400" b="1" spc="60" dirty="0">
                <a:latin typeface="Palatino Linotype"/>
                <a:cs typeface="Palatino Linotype"/>
              </a:rPr>
              <a:t>T</a:t>
            </a:r>
            <a:endParaRPr sz="2400">
              <a:latin typeface="Palatino Linotype"/>
              <a:cs typeface="Palatino Linotype"/>
            </a:endParaRPr>
          </a:p>
          <a:p>
            <a:pPr marL="1341755" lvl="1" indent="-415925">
              <a:lnSpc>
                <a:spcPct val="100000"/>
              </a:lnSpc>
              <a:spcBef>
                <a:spcPts val="595"/>
              </a:spcBef>
              <a:buAutoNum type="arabicPeriod"/>
              <a:tabLst>
                <a:tab pos="1341755" algn="l"/>
                <a:tab pos="1342390" algn="l"/>
              </a:tabLst>
            </a:pPr>
            <a:r>
              <a:rPr sz="2400" b="1" spc="-85" dirty="0">
                <a:latin typeface="Palatino Linotype"/>
                <a:cs typeface="Palatino Linotype"/>
              </a:rPr>
              <a:t>for </a:t>
            </a:r>
            <a:r>
              <a:rPr sz="2400" spc="350" dirty="0">
                <a:latin typeface="Cambria"/>
                <a:cs typeface="Cambria"/>
              </a:rPr>
              <a:t>V </a:t>
            </a:r>
            <a:r>
              <a:rPr sz="2400" spc="-5" dirty="0">
                <a:latin typeface="Cambria"/>
                <a:cs typeface="Cambria"/>
              </a:rPr>
              <a:t>in </a:t>
            </a:r>
            <a:r>
              <a:rPr sz="2400" b="1" spc="60" dirty="0">
                <a:latin typeface="Palatino Linotype"/>
                <a:cs typeface="Palatino Linotype"/>
              </a:rPr>
              <a:t>T</a:t>
            </a:r>
            <a:r>
              <a:rPr sz="2400" b="1" spc="660" dirty="0">
                <a:latin typeface="Palatino Linotype"/>
                <a:cs typeface="Palatino Linotype"/>
              </a:rPr>
              <a:t> </a:t>
            </a:r>
            <a:r>
              <a:rPr sz="2400" b="1" i="1" spc="80" dirty="0">
                <a:latin typeface="Palatino Linotype"/>
                <a:cs typeface="Palatino Linotype"/>
              </a:rPr>
              <a:t>do</a:t>
            </a:r>
            <a:endParaRPr sz="2400">
              <a:latin typeface="Palatino Linotype"/>
              <a:cs typeface="Palatino Linotype"/>
            </a:endParaRPr>
          </a:p>
          <a:p>
            <a:pPr marL="1536065" marR="2285365" indent="304800">
              <a:lnSpc>
                <a:spcPts val="3500"/>
              </a:lnSpc>
              <a:spcBef>
                <a:spcPts val="120"/>
              </a:spcBef>
            </a:pPr>
            <a:r>
              <a:rPr sz="2400" b="1" spc="-90" dirty="0">
                <a:latin typeface="Palatino Linotype"/>
                <a:cs typeface="Palatino Linotype"/>
              </a:rPr>
              <a:t>build-grad </a:t>
            </a:r>
            <a:r>
              <a:rPr sz="2400" spc="254" dirty="0">
                <a:latin typeface="Cambria"/>
                <a:cs typeface="Cambria"/>
              </a:rPr>
              <a:t>(V</a:t>
            </a:r>
            <a:r>
              <a:rPr sz="2400" b="1" i="1" spc="254" dirty="0">
                <a:latin typeface="Palatino Linotype"/>
                <a:cs typeface="Palatino Linotype"/>
              </a:rPr>
              <a:t>,</a:t>
            </a:r>
            <a:r>
              <a:rPr sz="2400" spc="254" dirty="0">
                <a:latin typeface="Cambria"/>
                <a:cs typeface="Cambria"/>
              </a:rPr>
              <a:t>G </a:t>
            </a:r>
            <a:r>
              <a:rPr sz="2400" b="1" spc="65" dirty="0">
                <a:latin typeface="Palatino Linotype"/>
                <a:cs typeface="Palatino Linotype"/>
              </a:rPr>
              <a:t>, </a:t>
            </a:r>
            <a:r>
              <a:rPr sz="2400" spc="280" dirty="0">
                <a:latin typeface="Cambria"/>
                <a:cs typeface="Cambria"/>
              </a:rPr>
              <a:t>G</a:t>
            </a:r>
            <a:r>
              <a:rPr sz="2400" b="1" i="1" spc="280" dirty="0">
                <a:latin typeface="Palatino Linotype"/>
                <a:cs typeface="Palatino Linotype"/>
              </a:rPr>
              <a:t>’, </a:t>
            </a:r>
            <a:r>
              <a:rPr sz="2400" b="1" spc="-40" dirty="0">
                <a:latin typeface="Palatino Linotype"/>
                <a:cs typeface="Palatino Linotype"/>
              </a:rPr>
              <a:t>grad-table</a:t>
            </a:r>
            <a:r>
              <a:rPr sz="2400" spc="-40" dirty="0">
                <a:latin typeface="Cambria"/>
                <a:cs typeface="Cambria"/>
              </a:rPr>
              <a:t>)  </a:t>
            </a:r>
            <a:r>
              <a:rPr sz="2400" b="1" spc="-100" dirty="0">
                <a:latin typeface="Palatino Linotype"/>
                <a:cs typeface="Palatino Linotype"/>
              </a:rPr>
              <a:t>endfor</a:t>
            </a:r>
            <a:endParaRPr sz="2400">
              <a:latin typeface="Palatino Linotype"/>
              <a:cs typeface="Palatino Linotype"/>
            </a:endParaRPr>
          </a:p>
          <a:p>
            <a:pPr marL="926465">
              <a:lnSpc>
                <a:spcPct val="100000"/>
              </a:lnSpc>
              <a:spcBef>
                <a:spcPts val="300"/>
              </a:spcBef>
              <a:tabLst>
                <a:tab pos="1612265" algn="l"/>
              </a:tabLst>
            </a:pPr>
            <a:r>
              <a:rPr sz="2400" i="1" spc="105" dirty="0">
                <a:latin typeface="Cambria"/>
                <a:cs typeface="Cambria"/>
              </a:rPr>
              <a:t>4.	</a:t>
            </a:r>
            <a:r>
              <a:rPr sz="2400" spc="35" dirty="0">
                <a:latin typeface="Cambria"/>
                <a:cs typeface="Cambria"/>
              </a:rPr>
              <a:t>Return </a:t>
            </a:r>
            <a:r>
              <a:rPr sz="2400" spc="5" dirty="0">
                <a:latin typeface="Cambria"/>
                <a:cs typeface="Cambria"/>
              </a:rPr>
              <a:t>grad-table </a:t>
            </a:r>
            <a:r>
              <a:rPr sz="2400" spc="-15" dirty="0">
                <a:latin typeface="Cambria"/>
                <a:cs typeface="Cambria"/>
              </a:rPr>
              <a:t>restricted </a:t>
            </a:r>
            <a:r>
              <a:rPr sz="2400" spc="20" dirty="0">
                <a:latin typeface="Cambria"/>
                <a:cs typeface="Cambria"/>
              </a:rPr>
              <a:t>to</a:t>
            </a:r>
            <a:r>
              <a:rPr sz="2400" spc="-5" dirty="0">
                <a:latin typeface="Cambria"/>
                <a:cs typeface="Cambria"/>
              </a:rPr>
              <a:t> </a:t>
            </a:r>
            <a:r>
              <a:rPr sz="2400" b="1" spc="60" dirty="0">
                <a:latin typeface="Palatino Linotype"/>
                <a:cs typeface="Palatino Linotype"/>
              </a:rPr>
              <a:t>T</a:t>
            </a:r>
            <a:endParaRPr sz="2400">
              <a:latin typeface="Palatino Linotype"/>
              <a:cs typeface="Palatino Linotype"/>
            </a:endParaRPr>
          </a:p>
        </p:txBody>
      </p:sp>
      <p:sp>
        <p:nvSpPr>
          <p:cNvPr id="8" name="object 8"/>
          <p:cNvSpPr/>
          <p:nvPr/>
        </p:nvSpPr>
        <p:spPr>
          <a:xfrm>
            <a:off x="774238" y="3244734"/>
            <a:ext cx="9144000" cy="0"/>
          </a:xfrm>
          <a:custGeom>
            <a:avLst/>
            <a:gdLst/>
            <a:ahLst/>
            <a:cxnLst/>
            <a:rect l="l" t="t" r="r" b="b"/>
            <a:pathLst>
              <a:path w="9144000">
                <a:moveTo>
                  <a:pt x="0" y="0"/>
                </a:moveTo>
                <a:lnTo>
                  <a:pt x="9143997" y="1"/>
                </a:lnTo>
              </a:path>
            </a:pathLst>
          </a:custGeom>
          <a:ln w="12699">
            <a:solidFill>
              <a:srgbClr val="000000"/>
            </a:solidFill>
          </a:ln>
        </p:spPr>
        <p:txBody>
          <a:bodyPr wrap="square" lIns="0" tIns="0" rIns="0" bIns="0" rtlCol="0"/>
          <a:lstStyle/>
          <a:p>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p:nvPr/>
        </p:nvSpPr>
        <p:spPr>
          <a:xfrm>
            <a:off x="1007436" y="442603"/>
            <a:ext cx="8670290" cy="152400"/>
          </a:xfrm>
          <a:prstGeom prst="rect">
            <a:avLst/>
          </a:prstGeom>
        </p:spPr>
        <p:txBody>
          <a:bodyPr vert="horz" wrap="square" lIns="0" tIns="0" rIns="0" bIns="0" rtlCol="0">
            <a:spAutoFit/>
          </a:bodyPr>
          <a:lstStyle/>
          <a:p>
            <a:pPr>
              <a:lnSpc>
                <a:spcPts val="1165"/>
              </a:lnSpc>
              <a:tabLst>
                <a:tab pos="8228965" algn="l"/>
              </a:tabLst>
            </a:pPr>
            <a:r>
              <a:rPr sz="1200" dirty="0">
                <a:latin typeface="Arial"/>
                <a:cs typeface="Arial"/>
              </a:rPr>
              <a:t>Deep Learning	Srihari</a:t>
            </a:r>
            <a:endParaRPr sz="1200">
              <a:latin typeface="Arial"/>
              <a:cs typeface="Arial"/>
            </a:endParaRPr>
          </a:p>
        </p:txBody>
      </p:sp>
      <p:sp>
        <p:nvSpPr>
          <p:cNvPr id="3" name="object 3"/>
          <p:cNvSpPr/>
          <p:nvPr/>
        </p:nvSpPr>
        <p:spPr>
          <a:xfrm>
            <a:off x="774238" y="374535"/>
            <a:ext cx="9144000" cy="812800"/>
          </a:xfrm>
          <a:custGeom>
            <a:avLst/>
            <a:gdLst/>
            <a:ahLst/>
            <a:cxnLst/>
            <a:rect l="l" t="t" r="r" b="b"/>
            <a:pathLst>
              <a:path w="9144000" h="812800">
                <a:moveTo>
                  <a:pt x="0" y="812800"/>
                </a:moveTo>
                <a:lnTo>
                  <a:pt x="9143998" y="812800"/>
                </a:lnTo>
                <a:lnTo>
                  <a:pt x="9143998" y="0"/>
                </a:lnTo>
                <a:lnTo>
                  <a:pt x="0" y="0"/>
                </a:lnTo>
                <a:lnTo>
                  <a:pt x="0" y="81280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2587239" y="460735"/>
            <a:ext cx="5523230" cy="695960"/>
          </a:xfrm>
          <a:prstGeom prst="rect">
            <a:avLst/>
          </a:prstGeom>
        </p:spPr>
        <p:txBody>
          <a:bodyPr vert="horz" wrap="square" lIns="0" tIns="12700" rIns="0" bIns="0" rtlCol="0">
            <a:spAutoFit/>
          </a:bodyPr>
          <a:lstStyle/>
          <a:p>
            <a:pPr marL="12700">
              <a:lnSpc>
                <a:spcPct val="100000"/>
              </a:lnSpc>
              <a:spcBef>
                <a:spcPts val="100"/>
              </a:spcBef>
            </a:pPr>
            <a:r>
              <a:rPr spc="-5" dirty="0"/>
              <a:t>Inner </a:t>
            </a:r>
            <a:r>
              <a:rPr dirty="0"/>
              <a:t>Loop:</a:t>
            </a:r>
            <a:r>
              <a:rPr spc="-70" dirty="0"/>
              <a:t> </a:t>
            </a:r>
            <a:r>
              <a:rPr spc="5" dirty="0">
                <a:solidFill>
                  <a:srgbClr val="000000"/>
                </a:solidFill>
                <a:latin typeface="Cambria"/>
                <a:cs typeface="Cambria"/>
              </a:rPr>
              <a:t>build-grad</a:t>
            </a:r>
          </a:p>
        </p:txBody>
      </p:sp>
      <p:sp>
        <p:nvSpPr>
          <p:cNvPr id="5" name="object 5"/>
          <p:cNvSpPr txBox="1"/>
          <p:nvPr/>
        </p:nvSpPr>
        <p:spPr>
          <a:xfrm>
            <a:off x="9176909" y="6656921"/>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55</a:t>
            </a:r>
            <a:endParaRPr sz="1400">
              <a:latin typeface="Arial"/>
              <a:cs typeface="Arial"/>
            </a:endParaRPr>
          </a:p>
        </p:txBody>
      </p:sp>
      <p:sp>
        <p:nvSpPr>
          <p:cNvPr id="6" name="object 6"/>
          <p:cNvSpPr/>
          <p:nvPr/>
        </p:nvSpPr>
        <p:spPr>
          <a:xfrm>
            <a:off x="774238" y="1187335"/>
            <a:ext cx="9144000" cy="6019800"/>
          </a:xfrm>
          <a:custGeom>
            <a:avLst/>
            <a:gdLst/>
            <a:ahLst/>
            <a:cxnLst/>
            <a:rect l="l" t="t" r="r" b="b"/>
            <a:pathLst>
              <a:path w="9144000" h="6019800">
                <a:moveTo>
                  <a:pt x="0" y="6019798"/>
                </a:moveTo>
                <a:lnTo>
                  <a:pt x="9143998" y="6019798"/>
                </a:lnTo>
                <a:lnTo>
                  <a:pt x="9143998" y="0"/>
                </a:lnTo>
                <a:lnTo>
                  <a:pt x="0" y="0"/>
                </a:lnTo>
                <a:lnTo>
                  <a:pt x="0" y="6019798"/>
                </a:lnTo>
                <a:close/>
              </a:path>
            </a:pathLst>
          </a:custGeom>
          <a:solidFill>
            <a:srgbClr val="FFFFFF"/>
          </a:solidFill>
        </p:spPr>
        <p:txBody>
          <a:bodyPr wrap="square" lIns="0" tIns="0" rIns="0" bIns="0" rtlCol="0"/>
          <a:lstStyle/>
          <a:p>
            <a:endParaRPr/>
          </a:p>
        </p:txBody>
      </p:sp>
      <p:sp>
        <p:nvSpPr>
          <p:cNvPr id="7" name="object 7"/>
          <p:cNvSpPr/>
          <p:nvPr/>
        </p:nvSpPr>
        <p:spPr>
          <a:xfrm>
            <a:off x="774238" y="1187335"/>
            <a:ext cx="9144000" cy="6019800"/>
          </a:xfrm>
          <a:custGeom>
            <a:avLst/>
            <a:gdLst/>
            <a:ahLst/>
            <a:cxnLst/>
            <a:rect l="l" t="t" r="r" b="b"/>
            <a:pathLst>
              <a:path w="9144000" h="6019800">
                <a:moveTo>
                  <a:pt x="0" y="0"/>
                </a:moveTo>
                <a:lnTo>
                  <a:pt x="9143997" y="0"/>
                </a:lnTo>
                <a:lnTo>
                  <a:pt x="9143997" y="6019798"/>
                </a:lnTo>
                <a:lnTo>
                  <a:pt x="0" y="6019798"/>
                </a:lnTo>
                <a:lnTo>
                  <a:pt x="0" y="0"/>
                </a:lnTo>
                <a:close/>
              </a:path>
            </a:pathLst>
          </a:custGeom>
          <a:ln w="25399">
            <a:solidFill>
              <a:srgbClr val="000000"/>
            </a:solidFill>
          </a:ln>
        </p:spPr>
        <p:txBody>
          <a:bodyPr wrap="square" lIns="0" tIns="0" rIns="0" bIns="0" rtlCol="0"/>
          <a:lstStyle/>
          <a:p>
            <a:endParaRPr/>
          </a:p>
        </p:txBody>
      </p:sp>
      <p:sp>
        <p:nvSpPr>
          <p:cNvPr id="8" name="object 8"/>
          <p:cNvSpPr txBox="1"/>
          <p:nvPr/>
        </p:nvSpPr>
        <p:spPr>
          <a:xfrm>
            <a:off x="852978" y="1220355"/>
            <a:ext cx="8787765" cy="4163060"/>
          </a:xfrm>
          <a:prstGeom prst="rect">
            <a:avLst/>
          </a:prstGeom>
        </p:spPr>
        <p:txBody>
          <a:bodyPr vert="horz" wrap="square" lIns="0" tIns="12700" rIns="0" bIns="0" rtlCol="0">
            <a:spAutoFit/>
          </a:bodyPr>
          <a:lstStyle/>
          <a:p>
            <a:pPr marL="355600" marR="434975" indent="-342900">
              <a:lnSpc>
                <a:spcPct val="100000"/>
              </a:lnSpc>
              <a:spcBef>
                <a:spcPts val="100"/>
              </a:spcBef>
              <a:buFont typeface="Cambria"/>
              <a:buChar char="•"/>
              <a:tabLst>
                <a:tab pos="354965" algn="l"/>
                <a:tab pos="355600" algn="l"/>
              </a:tabLst>
            </a:pPr>
            <a:r>
              <a:rPr sz="2000" b="1" spc="-60" dirty="0">
                <a:latin typeface="Palatino Linotype"/>
                <a:cs typeface="Palatino Linotype"/>
              </a:rPr>
              <a:t>Algorithm </a:t>
            </a:r>
            <a:r>
              <a:rPr sz="2000" b="1" spc="25" dirty="0">
                <a:latin typeface="Palatino Linotype"/>
                <a:cs typeface="Palatino Linotype"/>
              </a:rPr>
              <a:t>6: </a:t>
            </a:r>
            <a:r>
              <a:rPr sz="2000" spc="-25" dirty="0">
                <a:latin typeface="Cambria"/>
                <a:cs typeface="Cambria"/>
              </a:rPr>
              <a:t>Innerloop </a:t>
            </a:r>
            <a:r>
              <a:rPr sz="2000" spc="-15" dirty="0">
                <a:latin typeface="Cambria"/>
                <a:cs typeface="Cambria"/>
              </a:rPr>
              <a:t>subroutine </a:t>
            </a:r>
            <a:r>
              <a:rPr sz="2000" b="1" spc="15" dirty="0">
                <a:latin typeface="Palatino Linotype"/>
                <a:cs typeface="Palatino Linotype"/>
              </a:rPr>
              <a:t>build-grad</a:t>
            </a:r>
            <a:r>
              <a:rPr sz="2000" spc="15" dirty="0">
                <a:latin typeface="Cambria"/>
                <a:cs typeface="Cambria"/>
              </a:rPr>
              <a:t>(V,G,G’,</a:t>
            </a:r>
            <a:r>
              <a:rPr sz="2000" b="1" spc="15" dirty="0">
                <a:latin typeface="Palatino Linotype"/>
                <a:cs typeface="Palatino Linotype"/>
              </a:rPr>
              <a:t>grad-table</a:t>
            </a:r>
            <a:r>
              <a:rPr sz="2000" spc="15" dirty="0">
                <a:latin typeface="Cambria"/>
                <a:cs typeface="Cambria"/>
              </a:rPr>
              <a:t>) </a:t>
            </a:r>
            <a:r>
              <a:rPr sz="2000" spc="-30" dirty="0">
                <a:latin typeface="Cambria"/>
                <a:cs typeface="Cambria"/>
              </a:rPr>
              <a:t>of </a:t>
            </a:r>
            <a:r>
              <a:rPr sz="2000" spc="5" dirty="0">
                <a:latin typeface="Cambria"/>
                <a:cs typeface="Cambria"/>
              </a:rPr>
              <a:t>the  </a:t>
            </a:r>
            <a:r>
              <a:rPr sz="2000" dirty="0">
                <a:latin typeface="Cambria"/>
                <a:cs typeface="Cambria"/>
              </a:rPr>
              <a:t>back-propagation </a:t>
            </a:r>
            <a:r>
              <a:rPr sz="2000" spc="15" dirty="0">
                <a:latin typeface="Cambria"/>
                <a:cs typeface="Cambria"/>
              </a:rPr>
              <a:t>algorithm, </a:t>
            </a:r>
            <a:r>
              <a:rPr sz="2000" spc="-10" dirty="0">
                <a:latin typeface="Cambria"/>
                <a:cs typeface="Cambria"/>
              </a:rPr>
              <a:t>called </a:t>
            </a:r>
            <a:r>
              <a:rPr sz="2000" spc="30" dirty="0">
                <a:latin typeface="Cambria"/>
                <a:cs typeface="Cambria"/>
              </a:rPr>
              <a:t>by Algorithm</a:t>
            </a:r>
            <a:r>
              <a:rPr sz="2000" spc="-229" dirty="0">
                <a:latin typeface="Cambria"/>
                <a:cs typeface="Cambria"/>
              </a:rPr>
              <a:t> </a:t>
            </a:r>
            <a:r>
              <a:rPr sz="2000" spc="-110" dirty="0">
                <a:latin typeface="Cambria"/>
                <a:cs typeface="Cambria"/>
              </a:rPr>
              <a:t>5</a:t>
            </a:r>
            <a:endParaRPr sz="2000">
              <a:latin typeface="Cambria"/>
              <a:cs typeface="Cambria"/>
            </a:endParaRPr>
          </a:p>
          <a:p>
            <a:pPr marL="355600" marR="5080" indent="-342900">
              <a:lnSpc>
                <a:spcPct val="98300"/>
              </a:lnSpc>
              <a:spcBef>
                <a:spcPts val="520"/>
              </a:spcBef>
              <a:buFont typeface="Cambria"/>
              <a:buChar char="•"/>
              <a:tabLst>
                <a:tab pos="354965" algn="l"/>
                <a:tab pos="355600" algn="l"/>
              </a:tabLst>
            </a:pPr>
            <a:r>
              <a:rPr sz="2000" b="1" spc="-45" dirty="0">
                <a:latin typeface="Palatino Linotype"/>
                <a:cs typeface="Palatino Linotype"/>
              </a:rPr>
              <a:t>Require</a:t>
            </a:r>
            <a:r>
              <a:rPr sz="2000" spc="-45" dirty="0">
                <a:latin typeface="Cambria"/>
                <a:cs typeface="Cambria"/>
              </a:rPr>
              <a:t>: </a:t>
            </a:r>
            <a:r>
              <a:rPr sz="2000" spc="215" dirty="0">
                <a:latin typeface="Cambria"/>
                <a:cs typeface="Cambria"/>
              </a:rPr>
              <a:t>V, </a:t>
            </a:r>
            <a:r>
              <a:rPr sz="2000" spc="40" dirty="0">
                <a:latin typeface="Cambria"/>
                <a:cs typeface="Cambria"/>
              </a:rPr>
              <a:t>Target </a:t>
            </a:r>
            <a:r>
              <a:rPr sz="2000" spc="-20" dirty="0">
                <a:latin typeface="Cambria"/>
                <a:cs typeface="Cambria"/>
              </a:rPr>
              <a:t>set </a:t>
            </a:r>
            <a:r>
              <a:rPr sz="2000" spc="-30" dirty="0">
                <a:latin typeface="Cambria"/>
                <a:cs typeface="Cambria"/>
              </a:rPr>
              <a:t>of </a:t>
            </a:r>
            <a:r>
              <a:rPr sz="2000" spc="-10" dirty="0">
                <a:latin typeface="Cambria"/>
                <a:cs typeface="Cambria"/>
              </a:rPr>
              <a:t>variables </a:t>
            </a:r>
            <a:r>
              <a:rPr sz="2000" spc="-65" dirty="0">
                <a:latin typeface="Cambria"/>
                <a:cs typeface="Cambria"/>
              </a:rPr>
              <a:t>whose </a:t>
            </a:r>
            <a:r>
              <a:rPr sz="2000" spc="-10" dirty="0">
                <a:latin typeface="Cambria"/>
                <a:cs typeface="Cambria"/>
              </a:rPr>
              <a:t>gradients </a:t>
            </a:r>
            <a:r>
              <a:rPr sz="2000" spc="15" dirty="0">
                <a:latin typeface="Cambria"/>
                <a:cs typeface="Cambria"/>
              </a:rPr>
              <a:t>to </a:t>
            </a:r>
            <a:r>
              <a:rPr sz="2000" spc="-40" dirty="0">
                <a:latin typeface="Cambria"/>
                <a:cs typeface="Cambria"/>
              </a:rPr>
              <a:t>be </a:t>
            </a:r>
            <a:r>
              <a:rPr sz="2000" spc="-5" dirty="0">
                <a:latin typeface="Cambria"/>
                <a:cs typeface="Cambria"/>
              </a:rPr>
              <a:t>computed; </a:t>
            </a:r>
            <a:r>
              <a:rPr sz="2000" spc="245" dirty="0">
                <a:latin typeface="Cambria"/>
                <a:cs typeface="Cambria"/>
              </a:rPr>
              <a:t>G, </a:t>
            </a:r>
            <a:r>
              <a:rPr sz="2000" spc="5" dirty="0">
                <a:latin typeface="Cambria"/>
                <a:cs typeface="Cambria"/>
              </a:rPr>
              <a:t>the  </a:t>
            </a:r>
            <a:r>
              <a:rPr sz="2000" spc="-5" dirty="0">
                <a:latin typeface="Cambria"/>
                <a:cs typeface="Cambria"/>
              </a:rPr>
              <a:t>graph </a:t>
            </a:r>
            <a:r>
              <a:rPr sz="2000" spc="15" dirty="0">
                <a:latin typeface="Cambria"/>
                <a:cs typeface="Cambria"/>
              </a:rPr>
              <a:t>to </a:t>
            </a:r>
            <a:r>
              <a:rPr sz="2000" dirty="0">
                <a:latin typeface="Cambria"/>
                <a:cs typeface="Cambria"/>
              </a:rPr>
              <a:t>modify; </a:t>
            </a:r>
            <a:r>
              <a:rPr sz="2000" spc="200" dirty="0">
                <a:latin typeface="Cambria"/>
                <a:cs typeface="Cambria"/>
              </a:rPr>
              <a:t>G’, </a:t>
            </a:r>
            <a:r>
              <a:rPr sz="2000" spc="5" dirty="0">
                <a:latin typeface="Cambria"/>
                <a:cs typeface="Cambria"/>
              </a:rPr>
              <a:t>the </a:t>
            </a:r>
            <a:r>
              <a:rPr sz="2000" spc="-10" dirty="0">
                <a:latin typeface="Cambria"/>
                <a:cs typeface="Cambria"/>
              </a:rPr>
              <a:t>restriction </a:t>
            </a:r>
            <a:r>
              <a:rPr sz="2000" spc="-30" dirty="0">
                <a:latin typeface="Cambria"/>
                <a:cs typeface="Cambria"/>
              </a:rPr>
              <a:t>of </a:t>
            </a:r>
            <a:r>
              <a:rPr sz="2000" spc="345" dirty="0">
                <a:latin typeface="Cambria"/>
                <a:cs typeface="Cambria"/>
              </a:rPr>
              <a:t>G </a:t>
            </a:r>
            <a:r>
              <a:rPr sz="2000" spc="15" dirty="0">
                <a:latin typeface="Cambria"/>
                <a:cs typeface="Cambria"/>
              </a:rPr>
              <a:t>to </a:t>
            </a:r>
            <a:r>
              <a:rPr sz="2000" dirty="0">
                <a:latin typeface="Cambria"/>
                <a:cs typeface="Cambria"/>
              </a:rPr>
              <a:t>modify; </a:t>
            </a:r>
            <a:r>
              <a:rPr sz="2000" b="1" spc="-20" dirty="0">
                <a:latin typeface="Palatino Linotype"/>
                <a:cs typeface="Palatino Linotype"/>
              </a:rPr>
              <a:t>grad-table</a:t>
            </a:r>
            <a:r>
              <a:rPr sz="2000" spc="-20" dirty="0">
                <a:latin typeface="Cambria"/>
                <a:cs typeface="Cambria"/>
              </a:rPr>
              <a:t>,a </a:t>
            </a:r>
            <a:r>
              <a:rPr sz="2000" spc="35" dirty="0">
                <a:latin typeface="Cambria"/>
                <a:cs typeface="Cambria"/>
              </a:rPr>
              <a:t>data  </a:t>
            </a:r>
            <a:r>
              <a:rPr sz="2000" spc="-5" dirty="0">
                <a:latin typeface="Cambria"/>
                <a:cs typeface="Cambria"/>
              </a:rPr>
              <a:t>structure </a:t>
            </a:r>
            <a:r>
              <a:rPr sz="2000" dirty="0">
                <a:latin typeface="Cambria"/>
                <a:cs typeface="Cambria"/>
              </a:rPr>
              <a:t>mapping </a:t>
            </a:r>
            <a:r>
              <a:rPr sz="2000" spc="-50" dirty="0">
                <a:latin typeface="Cambria"/>
                <a:cs typeface="Cambria"/>
              </a:rPr>
              <a:t>nodes </a:t>
            </a:r>
            <a:r>
              <a:rPr sz="2000" spc="15" dirty="0">
                <a:latin typeface="Cambria"/>
                <a:cs typeface="Cambria"/>
              </a:rPr>
              <a:t>to </a:t>
            </a:r>
            <a:r>
              <a:rPr sz="2000" spc="-5" dirty="0">
                <a:latin typeface="Cambria"/>
                <a:cs typeface="Cambria"/>
              </a:rPr>
              <a:t>their</a:t>
            </a:r>
            <a:r>
              <a:rPr sz="2000" spc="-100" dirty="0">
                <a:latin typeface="Cambria"/>
                <a:cs typeface="Cambria"/>
              </a:rPr>
              <a:t> </a:t>
            </a:r>
            <a:r>
              <a:rPr sz="2000" spc="-10" dirty="0">
                <a:latin typeface="Cambria"/>
                <a:cs typeface="Cambria"/>
              </a:rPr>
              <a:t>gradients</a:t>
            </a:r>
            <a:endParaRPr sz="2000">
              <a:latin typeface="Cambria"/>
              <a:cs typeface="Cambria"/>
            </a:endParaRPr>
          </a:p>
          <a:p>
            <a:pPr marL="926465">
              <a:lnSpc>
                <a:spcPct val="100000"/>
              </a:lnSpc>
              <a:spcBef>
                <a:spcPts val="480"/>
              </a:spcBef>
              <a:tabLst>
                <a:tab pos="7081520" algn="l"/>
              </a:tabLst>
            </a:pPr>
            <a:r>
              <a:rPr sz="2000" b="1" spc="-140" dirty="0">
                <a:latin typeface="Palatino Linotype"/>
                <a:cs typeface="Palatino Linotype"/>
              </a:rPr>
              <a:t>if  </a:t>
            </a:r>
            <a:r>
              <a:rPr sz="2000" spc="290" dirty="0">
                <a:latin typeface="Cambria"/>
                <a:cs typeface="Cambria"/>
              </a:rPr>
              <a:t>V </a:t>
            </a:r>
            <a:r>
              <a:rPr sz="2000" spc="-40" dirty="0">
                <a:latin typeface="Cambria"/>
                <a:cs typeface="Cambria"/>
              </a:rPr>
              <a:t>is  </a:t>
            </a:r>
            <a:r>
              <a:rPr sz="2000" spc="-5" dirty="0">
                <a:latin typeface="Cambria"/>
                <a:cs typeface="Cambria"/>
              </a:rPr>
              <a:t>in  </a:t>
            </a:r>
            <a:r>
              <a:rPr sz="2000" b="1" spc="-30" dirty="0">
                <a:latin typeface="Palatino Linotype"/>
                <a:cs typeface="Palatino Linotype"/>
              </a:rPr>
              <a:t>grad-table, </a:t>
            </a:r>
            <a:r>
              <a:rPr sz="2000" b="1" spc="-45" dirty="0">
                <a:latin typeface="Palatino Linotype"/>
                <a:cs typeface="Palatino Linotype"/>
              </a:rPr>
              <a:t>then </a:t>
            </a:r>
            <a:r>
              <a:rPr sz="2000" spc="-15" dirty="0">
                <a:latin typeface="Cambria"/>
                <a:cs typeface="Cambria"/>
              </a:rPr>
              <a:t>return</a:t>
            </a:r>
            <a:r>
              <a:rPr sz="2000" spc="409" dirty="0">
                <a:latin typeface="Cambria"/>
                <a:cs typeface="Cambria"/>
              </a:rPr>
              <a:t> </a:t>
            </a:r>
            <a:r>
              <a:rPr sz="2000" b="1" spc="-40" dirty="0">
                <a:latin typeface="Palatino Linotype"/>
                <a:cs typeface="Palatino Linotype"/>
              </a:rPr>
              <a:t>grad-table</a:t>
            </a:r>
            <a:r>
              <a:rPr sz="2000" b="1" spc="-20" dirty="0">
                <a:latin typeface="Palatino Linotype"/>
                <a:cs typeface="Palatino Linotype"/>
              </a:rPr>
              <a:t> </a:t>
            </a:r>
            <a:r>
              <a:rPr sz="2000" b="1" spc="25" dirty="0">
                <a:latin typeface="Palatino Linotype"/>
                <a:cs typeface="Palatino Linotype"/>
              </a:rPr>
              <a:t>[</a:t>
            </a:r>
            <a:r>
              <a:rPr sz="2000" spc="25" dirty="0">
                <a:latin typeface="Cambria"/>
                <a:cs typeface="Cambria"/>
              </a:rPr>
              <a:t>V</a:t>
            </a:r>
            <a:r>
              <a:rPr sz="2000" b="1" spc="25" dirty="0">
                <a:latin typeface="Palatino Linotype"/>
                <a:cs typeface="Palatino Linotype"/>
              </a:rPr>
              <a:t>]</a:t>
            </a:r>
            <a:r>
              <a:rPr sz="2000" b="1" spc="175" dirty="0">
                <a:latin typeface="Palatino Linotype"/>
                <a:cs typeface="Palatino Linotype"/>
              </a:rPr>
              <a:t> </a:t>
            </a:r>
            <a:r>
              <a:rPr sz="2000" b="1" spc="-114" dirty="0">
                <a:latin typeface="Palatino Linotype"/>
                <a:cs typeface="Palatino Linotype"/>
              </a:rPr>
              <a:t>endif	</a:t>
            </a:r>
            <a:r>
              <a:rPr sz="2000" i="1" spc="-15" dirty="0">
                <a:latin typeface="Cambria"/>
                <a:cs typeface="Cambria"/>
              </a:rPr>
              <a:t>i</a:t>
            </a:r>
            <a:r>
              <a:rPr sz="2000" spc="-15" dirty="0">
                <a:latin typeface="Wingdings"/>
                <a:cs typeface="Wingdings"/>
              </a:rPr>
              <a:t></a:t>
            </a:r>
            <a:r>
              <a:rPr sz="2000" spc="-15" dirty="0">
                <a:latin typeface="Cambria"/>
                <a:cs typeface="Cambria"/>
              </a:rPr>
              <a:t>1</a:t>
            </a:r>
            <a:endParaRPr sz="2000">
              <a:latin typeface="Cambria"/>
              <a:cs typeface="Cambria"/>
            </a:endParaRPr>
          </a:p>
          <a:p>
            <a:pPr marL="926465">
              <a:lnSpc>
                <a:spcPct val="100000"/>
              </a:lnSpc>
              <a:spcBef>
                <a:spcPts val="500"/>
              </a:spcBef>
            </a:pPr>
            <a:r>
              <a:rPr sz="2000" b="1" spc="-70" dirty="0">
                <a:latin typeface="Palatino Linotype"/>
                <a:cs typeface="Palatino Linotype"/>
              </a:rPr>
              <a:t>for </a:t>
            </a:r>
            <a:r>
              <a:rPr sz="2000" spc="315" dirty="0">
                <a:latin typeface="Cambria"/>
                <a:cs typeface="Cambria"/>
              </a:rPr>
              <a:t>C </a:t>
            </a:r>
            <a:r>
              <a:rPr sz="2000" spc="-5" dirty="0">
                <a:latin typeface="Cambria"/>
                <a:cs typeface="Cambria"/>
              </a:rPr>
              <a:t>in </a:t>
            </a:r>
            <a:r>
              <a:rPr sz="2000" b="1" spc="20" dirty="0">
                <a:latin typeface="Palatino Linotype"/>
                <a:cs typeface="Palatino Linotype"/>
              </a:rPr>
              <a:t>get-customers(</a:t>
            </a:r>
            <a:r>
              <a:rPr sz="2000" spc="20" dirty="0">
                <a:latin typeface="Cambria"/>
                <a:cs typeface="Cambria"/>
              </a:rPr>
              <a:t>V</a:t>
            </a:r>
            <a:r>
              <a:rPr sz="2000" b="1" spc="20" dirty="0">
                <a:latin typeface="Palatino Linotype"/>
                <a:cs typeface="Palatino Linotype"/>
              </a:rPr>
              <a:t>,</a:t>
            </a:r>
            <a:r>
              <a:rPr sz="2000" spc="20" dirty="0">
                <a:latin typeface="Cambria"/>
                <a:cs typeface="Cambria"/>
              </a:rPr>
              <a:t>G</a:t>
            </a:r>
            <a:r>
              <a:rPr sz="2000" b="1" spc="20" dirty="0">
                <a:latin typeface="Palatino Linotype"/>
                <a:cs typeface="Palatino Linotype"/>
              </a:rPr>
              <a:t>’)</a:t>
            </a:r>
            <a:r>
              <a:rPr sz="2000" b="1" spc="535" dirty="0">
                <a:latin typeface="Palatino Linotype"/>
                <a:cs typeface="Palatino Linotype"/>
              </a:rPr>
              <a:t> </a:t>
            </a:r>
            <a:r>
              <a:rPr sz="2000" b="1" spc="-114" dirty="0">
                <a:latin typeface="Palatino Linotype"/>
                <a:cs typeface="Palatino Linotype"/>
              </a:rPr>
              <a:t>do</a:t>
            </a:r>
            <a:endParaRPr sz="2000">
              <a:latin typeface="Palatino Linotype"/>
              <a:cs typeface="Palatino Linotype"/>
            </a:endParaRPr>
          </a:p>
          <a:p>
            <a:pPr marL="1637664">
              <a:lnSpc>
                <a:spcPct val="100000"/>
              </a:lnSpc>
              <a:spcBef>
                <a:spcPts val="500"/>
              </a:spcBef>
            </a:pPr>
            <a:r>
              <a:rPr sz="2000" spc="5" dirty="0">
                <a:latin typeface="Cambria"/>
                <a:cs typeface="Cambria"/>
              </a:rPr>
              <a:t>op</a:t>
            </a:r>
            <a:r>
              <a:rPr sz="2000" spc="5" dirty="0">
                <a:latin typeface="Wingdings"/>
                <a:cs typeface="Wingdings"/>
              </a:rPr>
              <a:t></a:t>
            </a:r>
            <a:r>
              <a:rPr sz="2000" spc="5" dirty="0">
                <a:latin typeface="Cambria"/>
                <a:cs typeface="Cambria"/>
              </a:rPr>
              <a:t>get-operation(C)</a:t>
            </a:r>
            <a:endParaRPr sz="2000">
              <a:latin typeface="Cambria"/>
              <a:cs typeface="Cambria"/>
            </a:endParaRPr>
          </a:p>
          <a:p>
            <a:pPr marL="1637664" marR="2869565">
              <a:lnSpc>
                <a:spcPct val="118700"/>
              </a:lnSpc>
              <a:spcBef>
                <a:spcPts val="50"/>
              </a:spcBef>
            </a:pPr>
            <a:r>
              <a:rPr sz="2000" spc="20" dirty="0">
                <a:latin typeface="Cambria"/>
                <a:cs typeface="Cambria"/>
              </a:rPr>
              <a:t>D</a:t>
            </a:r>
            <a:r>
              <a:rPr sz="2000" spc="20" dirty="0">
                <a:latin typeface="Wingdings"/>
                <a:cs typeface="Wingdings"/>
              </a:rPr>
              <a:t></a:t>
            </a:r>
            <a:r>
              <a:rPr sz="2000" b="1" spc="20" dirty="0">
                <a:latin typeface="Palatino Linotype"/>
                <a:cs typeface="Palatino Linotype"/>
              </a:rPr>
              <a:t>build-grad</a:t>
            </a:r>
            <a:r>
              <a:rPr sz="2000" spc="20" dirty="0">
                <a:latin typeface="Cambria"/>
                <a:cs typeface="Cambria"/>
              </a:rPr>
              <a:t>(C,G,G’,</a:t>
            </a:r>
            <a:r>
              <a:rPr sz="2000" b="1" spc="20" dirty="0">
                <a:latin typeface="Palatino Linotype"/>
                <a:cs typeface="Palatino Linotype"/>
              </a:rPr>
              <a:t>grad-table</a:t>
            </a:r>
            <a:r>
              <a:rPr sz="2000" spc="20" dirty="0">
                <a:latin typeface="Cambria"/>
                <a:cs typeface="Cambria"/>
              </a:rPr>
              <a:t>)  </a:t>
            </a:r>
            <a:r>
              <a:rPr sz="2000" spc="60" dirty="0">
                <a:latin typeface="Cambria"/>
                <a:cs typeface="Cambria"/>
              </a:rPr>
              <a:t>G(</a:t>
            </a:r>
            <a:r>
              <a:rPr sz="2000" i="1" spc="60" dirty="0">
                <a:latin typeface="Cambria"/>
                <a:cs typeface="Cambria"/>
              </a:rPr>
              <a:t>i</a:t>
            </a:r>
            <a:r>
              <a:rPr sz="2000" spc="60" dirty="0">
                <a:latin typeface="Cambria"/>
                <a:cs typeface="Cambria"/>
              </a:rPr>
              <a:t>)</a:t>
            </a:r>
            <a:r>
              <a:rPr sz="2000" spc="60" dirty="0">
                <a:latin typeface="Wingdings"/>
                <a:cs typeface="Wingdings"/>
              </a:rPr>
              <a:t></a:t>
            </a:r>
            <a:r>
              <a:rPr sz="2000" spc="60" dirty="0">
                <a:latin typeface="Cambria"/>
                <a:cs typeface="Cambria"/>
              </a:rPr>
              <a:t>ob.bprop(get-inputs(C,G’),V,D)  </a:t>
            </a:r>
            <a:r>
              <a:rPr sz="2000" i="1" spc="114" dirty="0">
                <a:latin typeface="Cambria"/>
                <a:cs typeface="Cambria"/>
              </a:rPr>
              <a:t>i</a:t>
            </a:r>
            <a:r>
              <a:rPr sz="2000" spc="114" dirty="0">
                <a:latin typeface="Wingdings"/>
                <a:cs typeface="Wingdings"/>
              </a:rPr>
              <a:t></a:t>
            </a:r>
            <a:r>
              <a:rPr sz="2000" i="1" spc="114" dirty="0">
                <a:latin typeface="Cambria"/>
                <a:cs typeface="Cambria"/>
              </a:rPr>
              <a:t>i+1</a:t>
            </a:r>
            <a:endParaRPr sz="2000">
              <a:latin typeface="Cambria"/>
              <a:cs typeface="Cambria"/>
            </a:endParaRPr>
          </a:p>
          <a:p>
            <a:pPr marL="1096010">
              <a:lnSpc>
                <a:spcPct val="100000"/>
              </a:lnSpc>
              <a:spcBef>
                <a:spcPts val="500"/>
              </a:spcBef>
            </a:pPr>
            <a:r>
              <a:rPr sz="2000" b="1" spc="-85" dirty="0">
                <a:latin typeface="Palatino Linotype"/>
                <a:cs typeface="Palatino Linotype"/>
              </a:rPr>
              <a:t>endfor</a:t>
            </a:r>
            <a:endParaRPr sz="2000">
              <a:latin typeface="Palatino Linotype"/>
              <a:cs typeface="Palatino Linotype"/>
            </a:endParaRPr>
          </a:p>
        </p:txBody>
      </p:sp>
      <p:sp>
        <p:nvSpPr>
          <p:cNvPr id="9" name="object 9"/>
          <p:cNvSpPr txBox="1"/>
          <p:nvPr/>
        </p:nvSpPr>
        <p:spPr>
          <a:xfrm>
            <a:off x="1936537" y="5413697"/>
            <a:ext cx="473709" cy="339725"/>
          </a:xfrm>
          <a:prstGeom prst="rect">
            <a:avLst/>
          </a:prstGeom>
        </p:spPr>
        <p:txBody>
          <a:bodyPr vert="horz" wrap="square" lIns="0" tIns="13970" rIns="0" bIns="0" rtlCol="0">
            <a:spAutoFit/>
          </a:bodyPr>
          <a:lstStyle/>
          <a:p>
            <a:pPr marL="12700">
              <a:lnSpc>
                <a:spcPct val="100000"/>
              </a:lnSpc>
              <a:spcBef>
                <a:spcPts val="110"/>
              </a:spcBef>
            </a:pPr>
            <a:r>
              <a:rPr sz="2000" spc="345" dirty="0">
                <a:latin typeface="Cambria"/>
                <a:cs typeface="Cambria"/>
              </a:rPr>
              <a:t>G</a:t>
            </a:r>
            <a:r>
              <a:rPr sz="2050" i="1" spc="-50" dirty="0">
                <a:latin typeface="Wingdings"/>
                <a:cs typeface="Wingdings"/>
              </a:rPr>
              <a:t></a:t>
            </a:r>
            <a:endParaRPr sz="2050">
              <a:latin typeface="Wingdings"/>
              <a:cs typeface="Wingdings"/>
            </a:endParaRPr>
          </a:p>
        </p:txBody>
      </p:sp>
      <p:sp>
        <p:nvSpPr>
          <p:cNvPr id="10" name="object 10"/>
          <p:cNvSpPr txBox="1"/>
          <p:nvPr/>
        </p:nvSpPr>
        <p:spPr>
          <a:xfrm>
            <a:off x="2569621" y="5345314"/>
            <a:ext cx="797560" cy="330200"/>
          </a:xfrm>
          <a:prstGeom prst="rect">
            <a:avLst/>
          </a:prstGeom>
        </p:spPr>
        <p:txBody>
          <a:bodyPr vert="horz" wrap="square" lIns="0" tIns="12700" rIns="0" bIns="0" rtlCol="0">
            <a:spAutoFit/>
          </a:bodyPr>
          <a:lstStyle/>
          <a:p>
            <a:pPr marL="38100">
              <a:lnSpc>
                <a:spcPct val="100000"/>
              </a:lnSpc>
              <a:spcBef>
                <a:spcPts val="100"/>
              </a:spcBef>
            </a:pPr>
            <a:r>
              <a:rPr sz="3000" b="1" spc="172" baseline="-16666" dirty="0">
                <a:latin typeface="MS PGothic"/>
                <a:cs typeface="MS PGothic"/>
              </a:rPr>
              <a:t>Σ</a:t>
            </a:r>
            <a:r>
              <a:rPr sz="1950" b="1" spc="172" baseline="-47008" dirty="0">
                <a:latin typeface="Palatino Linotype"/>
                <a:cs typeface="Palatino Linotype"/>
              </a:rPr>
              <a:t>i</a:t>
            </a:r>
            <a:r>
              <a:rPr sz="3000" spc="172" baseline="-16666" dirty="0">
                <a:latin typeface="Cambria"/>
                <a:cs typeface="Cambria"/>
              </a:rPr>
              <a:t>G</a:t>
            </a:r>
            <a:r>
              <a:rPr sz="1300" b="1" i="1" spc="114" dirty="0">
                <a:latin typeface="Palatino Linotype"/>
                <a:cs typeface="Palatino Linotype"/>
              </a:rPr>
              <a:t>(i)</a:t>
            </a:r>
            <a:endParaRPr sz="1300">
              <a:latin typeface="Palatino Linotype"/>
              <a:cs typeface="Palatino Linotype"/>
            </a:endParaRPr>
          </a:p>
        </p:txBody>
      </p:sp>
      <p:sp>
        <p:nvSpPr>
          <p:cNvPr id="11" name="object 11"/>
          <p:cNvSpPr txBox="1"/>
          <p:nvPr/>
        </p:nvSpPr>
        <p:spPr>
          <a:xfrm>
            <a:off x="1653077" y="5725806"/>
            <a:ext cx="5464810" cy="1270635"/>
          </a:xfrm>
          <a:prstGeom prst="rect">
            <a:avLst/>
          </a:prstGeom>
        </p:spPr>
        <p:txBody>
          <a:bodyPr vert="horz" wrap="square" lIns="0" tIns="139700" rIns="0" bIns="0" rtlCol="0">
            <a:spAutoFit/>
          </a:bodyPr>
          <a:lstStyle/>
          <a:p>
            <a:pPr marL="379095">
              <a:lnSpc>
                <a:spcPct val="100000"/>
              </a:lnSpc>
              <a:spcBef>
                <a:spcPts val="1100"/>
              </a:spcBef>
            </a:pPr>
            <a:r>
              <a:rPr sz="2000" b="1" spc="-25" dirty="0">
                <a:latin typeface="Palatino Linotype"/>
                <a:cs typeface="Palatino Linotype"/>
              </a:rPr>
              <a:t>grad-table[</a:t>
            </a:r>
            <a:r>
              <a:rPr sz="2000" spc="-25" dirty="0">
                <a:latin typeface="Cambria"/>
                <a:cs typeface="Cambria"/>
              </a:rPr>
              <a:t>V</a:t>
            </a:r>
            <a:r>
              <a:rPr sz="2000" b="1" spc="-25" dirty="0">
                <a:latin typeface="Palatino Linotype"/>
                <a:cs typeface="Palatino Linotype"/>
              </a:rPr>
              <a:t>] </a:t>
            </a:r>
            <a:r>
              <a:rPr sz="2000" b="1" i="1" spc="770" dirty="0">
                <a:latin typeface="Palatino Linotype"/>
                <a:cs typeface="Palatino Linotype"/>
              </a:rPr>
              <a:t>=</a:t>
            </a:r>
            <a:r>
              <a:rPr sz="2000" b="1" i="1" spc="35" dirty="0">
                <a:latin typeface="Palatino Linotype"/>
                <a:cs typeface="Palatino Linotype"/>
              </a:rPr>
              <a:t> </a:t>
            </a:r>
            <a:r>
              <a:rPr sz="2000" spc="345" dirty="0">
                <a:latin typeface="Cambria"/>
                <a:cs typeface="Cambria"/>
              </a:rPr>
              <a:t>G</a:t>
            </a:r>
            <a:endParaRPr sz="2000">
              <a:latin typeface="Cambria"/>
              <a:cs typeface="Cambria"/>
            </a:endParaRPr>
          </a:p>
          <a:p>
            <a:pPr marL="329565">
              <a:lnSpc>
                <a:spcPct val="100000"/>
              </a:lnSpc>
              <a:spcBef>
                <a:spcPts val="1000"/>
              </a:spcBef>
            </a:pPr>
            <a:r>
              <a:rPr sz="2000" spc="-10" dirty="0">
                <a:latin typeface="Cambria"/>
                <a:cs typeface="Cambria"/>
              </a:rPr>
              <a:t>Insert </a:t>
            </a:r>
            <a:r>
              <a:rPr sz="2000" spc="345" dirty="0">
                <a:latin typeface="Cambria"/>
                <a:cs typeface="Cambria"/>
              </a:rPr>
              <a:t>G </a:t>
            </a:r>
            <a:r>
              <a:rPr sz="2000" spc="5" dirty="0">
                <a:latin typeface="Cambria"/>
                <a:cs typeface="Cambria"/>
              </a:rPr>
              <a:t>and the </a:t>
            </a:r>
            <a:r>
              <a:rPr sz="2000" spc="-25" dirty="0">
                <a:latin typeface="Cambria"/>
                <a:cs typeface="Cambria"/>
              </a:rPr>
              <a:t>operations </a:t>
            </a:r>
            <a:r>
              <a:rPr sz="2000" dirty="0">
                <a:latin typeface="Cambria"/>
                <a:cs typeface="Cambria"/>
              </a:rPr>
              <a:t>creating </a:t>
            </a:r>
            <a:r>
              <a:rPr sz="2000" spc="50" dirty="0">
                <a:latin typeface="Cambria"/>
                <a:cs typeface="Cambria"/>
              </a:rPr>
              <a:t>it </a:t>
            </a:r>
            <a:r>
              <a:rPr sz="2000" spc="5" dirty="0">
                <a:latin typeface="Cambria"/>
                <a:cs typeface="Cambria"/>
              </a:rPr>
              <a:t>into</a:t>
            </a:r>
            <a:r>
              <a:rPr sz="2000" spc="140" dirty="0">
                <a:latin typeface="Cambria"/>
                <a:cs typeface="Cambria"/>
              </a:rPr>
              <a:t> </a:t>
            </a:r>
            <a:r>
              <a:rPr sz="2000" b="1" spc="-95" dirty="0">
                <a:latin typeface="Palatino Linotype"/>
                <a:cs typeface="Palatino Linotype"/>
              </a:rPr>
              <a:t>G</a:t>
            </a:r>
            <a:endParaRPr sz="2000">
              <a:latin typeface="Palatino Linotype"/>
              <a:cs typeface="Palatino Linotype"/>
            </a:endParaRPr>
          </a:p>
          <a:p>
            <a:pPr marL="12700">
              <a:lnSpc>
                <a:spcPct val="100000"/>
              </a:lnSpc>
              <a:spcBef>
                <a:spcPts val="605"/>
              </a:spcBef>
            </a:pPr>
            <a:r>
              <a:rPr sz="2000" spc="30" dirty="0">
                <a:latin typeface="Cambria"/>
                <a:cs typeface="Cambria"/>
              </a:rPr>
              <a:t>Return</a:t>
            </a:r>
            <a:r>
              <a:rPr sz="2000" spc="220" dirty="0">
                <a:latin typeface="Cambria"/>
                <a:cs typeface="Cambria"/>
              </a:rPr>
              <a:t> </a:t>
            </a:r>
            <a:r>
              <a:rPr sz="2000" spc="345" dirty="0">
                <a:latin typeface="Cambria"/>
                <a:cs typeface="Cambria"/>
              </a:rPr>
              <a:t>G</a:t>
            </a:r>
            <a:endParaRPr sz="2000">
              <a:latin typeface="Cambria"/>
              <a:cs typeface="Cambria"/>
            </a:endParaRPr>
          </a:p>
        </p:txBody>
      </p:sp>
      <p:sp>
        <p:nvSpPr>
          <p:cNvPr id="12" name="object 12"/>
          <p:cNvSpPr/>
          <p:nvPr/>
        </p:nvSpPr>
        <p:spPr>
          <a:xfrm>
            <a:off x="774238" y="1949334"/>
            <a:ext cx="9144000" cy="0"/>
          </a:xfrm>
          <a:custGeom>
            <a:avLst/>
            <a:gdLst/>
            <a:ahLst/>
            <a:cxnLst/>
            <a:rect l="l" t="t" r="r" b="b"/>
            <a:pathLst>
              <a:path w="9144000">
                <a:moveTo>
                  <a:pt x="0" y="0"/>
                </a:moveTo>
                <a:lnTo>
                  <a:pt x="9143997" y="1"/>
                </a:lnTo>
              </a:path>
            </a:pathLst>
          </a:custGeom>
          <a:ln w="12699">
            <a:solidFill>
              <a:srgbClr val="000000"/>
            </a:solidFill>
          </a:ln>
        </p:spPr>
        <p:txBody>
          <a:bodyPr wrap="square" lIns="0" tIns="0" rIns="0" bIns="0" rtlCol="0"/>
          <a:lstStyle/>
          <a:p>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7436" y="442603"/>
            <a:ext cx="8670290" cy="152400"/>
          </a:xfrm>
          <a:prstGeom prst="rect">
            <a:avLst/>
          </a:prstGeom>
        </p:spPr>
        <p:txBody>
          <a:bodyPr vert="horz" wrap="square" lIns="0" tIns="0" rIns="0" bIns="0" rtlCol="0">
            <a:spAutoFit/>
          </a:bodyPr>
          <a:lstStyle/>
          <a:p>
            <a:pPr>
              <a:lnSpc>
                <a:spcPts val="1165"/>
              </a:lnSpc>
              <a:tabLst>
                <a:tab pos="8228965" algn="l"/>
              </a:tabLst>
            </a:pPr>
            <a:r>
              <a:rPr sz="1200" dirty="0">
                <a:latin typeface="Arial"/>
                <a:cs typeface="Arial"/>
              </a:rPr>
              <a:t>Deep Learning	Srihari</a:t>
            </a:r>
            <a:endParaRPr sz="1200">
              <a:latin typeface="Arial"/>
              <a:cs typeface="Arial"/>
            </a:endParaRPr>
          </a:p>
        </p:txBody>
      </p:sp>
      <p:sp>
        <p:nvSpPr>
          <p:cNvPr id="3" name="object 3"/>
          <p:cNvSpPr/>
          <p:nvPr/>
        </p:nvSpPr>
        <p:spPr>
          <a:xfrm>
            <a:off x="774238" y="349135"/>
            <a:ext cx="9144000" cy="762000"/>
          </a:xfrm>
          <a:custGeom>
            <a:avLst/>
            <a:gdLst/>
            <a:ahLst/>
            <a:cxnLst/>
            <a:rect l="l" t="t" r="r" b="b"/>
            <a:pathLst>
              <a:path w="9144000" h="762000">
                <a:moveTo>
                  <a:pt x="0" y="762000"/>
                </a:moveTo>
                <a:lnTo>
                  <a:pt x="9143998" y="762000"/>
                </a:lnTo>
                <a:lnTo>
                  <a:pt x="9143998" y="0"/>
                </a:lnTo>
                <a:lnTo>
                  <a:pt x="0" y="0"/>
                </a:lnTo>
                <a:lnTo>
                  <a:pt x="0" y="76200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1590212" y="377277"/>
            <a:ext cx="7871288" cy="689932"/>
          </a:xfrm>
          <a:prstGeom prst="rect">
            <a:avLst/>
          </a:prstGeom>
        </p:spPr>
        <p:txBody>
          <a:bodyPr vert="horz" wrap="square" lIns="0" tIns="12700" rIns="0" bIns="0" rtlCol="0">
            <a:spAutoFit/>
          </a:bodyPr>
          <a:lstStyle/>
          <a:p>
            <a:pPr marL="12700">
              <a:lnSpc>
                <a:spcPct val="100000"/>
              </a:lnSpc>
              <a:spcBef>
                <a:spcPts val="100"/>
              </a:spcBef>
              <a:tabLst>
                <a:tab pos="974725" algn="l"/>
                <a:tab pos="5540375" algn="l"/>
              </a:tabLst>
            </a:pPr>
            <a:r>
              <a:rPr dirty="0"/>
              <a:t>Ex:	</a:t>
            </a:r>
            <a:r>
              <a:rPr lang="en-US" dirty="0"/>
              <a:t>B</a:t>
            </a:r>
            <a:r>
              <a:rPr dirty="0"/>
              <a:t>ackprop</a:t>
            </a:r>
            <a:r>
              <a:rPr spc="-5" dirty="0"/>
              <a:t> for</a:t>
            </a:r>
            <a:r>
              <a:rPr dirty="0"/>
              <a:t> MLP	</a:t>
            </a:r>
            <a:r>
              <a:rPr lang="en-US" spc="-5" dirty="0"/>
              <a:t>T</a:t>
            </a:r>
            <a:r>
              <a:rPr spc="-5" dirty="0"/>
              <a:t>raining</a:t>
            </a:r>
          </a:p>
        </p:txBody>
      </p:sp>
      <p:sp>
        <p:nvSpPr>
          <p:cNvPr id="5" name="object 5"/>
          <p:cNvSpPr txBox="1"/>
          <p:nvPr/>
        </p:nvSpPr>
        <p:spPr>
          <a:xfrm>
            <a:off x="852978" y="1372754"/>
            <a:ext cx="8861425" cy="4704080"/>
          </a:xfrm>
          <a:prstGeom prst="rect">
            <a:avLst/>
          </a:prstGeom>
        </p:spPr>
        <p:txBody>
          <a:bodyPr vert="horz" wrap="square" lIns="0" tIns="33020" rIns="0" bIns="0" rtlCol="0">
            <a:spAutoFit/>
          </a:bodyPr>
          <a:lstStyle/>
          <a:p>
            <a:pPr marL="355600" marR="25400" indent="-342900">
              <a:lnSpc>
                <a:spcPts val="3800"/>
              </a:lnSpc>
              <a:spcBef>
                <a:spcPts val="260"/>
              </a:spcBef>
              <a:buChar char="•"/>
              <a:tabLst>
                <a:tab pos="354965" algn="l"/>
                <a:tab pos="355600" algn="l"/>
              </a:tabLst>
            </a:pPr>
            <a:r>
              <a:rPr sz="3200" dirty="0">
                <a:solidFill>
                  <a:srgbClr val="3333CC"/>
                </a:solidFill>
                <a:latin typeface="Arial"/>
                <a:cs typeface="Arial"/>
              </a:rPr>
              <a:t>As an example, walk </a:t>
            </a:r>
            <a:r>
              <a:rPr sz="3200" spc="-5" dirty="0">
                <a:solidFill>
                  <a:srgbClr val="3333CC"/>
                </a:solidFill>
                <a:latin typeface="Arial"/>
                <a:cs typeface="Arial"/>
              </a:rPr>
              <a:t>through back-propagation  algorithm </a:t>
            </a:r>
            <a:r>
              <a:rPr sz="3200" dirty="0">
                <a:solidFill>
                  <a:srgbClr val="3333CC"/>
                </a:solidFill>
                <a:latin typeface="Arial"/>
                <a:cs typeface="Arial"/>
              </a:rPr>
              <a:t>as it is used </a:t>
            </a:r>
            <a:r>
              <a:rPr sz="3200" spc="-5" dirty="0">
                <a:solidFill>
                  <a:srgbClr val="3333CC"/>
                </a:solidFill>
                <a:latin typeface="Arial"/>
                <a:cs typeface="Arial"/>
              </a:rPr>
              <a:t>to train </a:t>
            </a:r>
            <a:r>
              <a:rPr sz="3200" dirty="0">
                <a:solidFill>
                  <a:srgbClr val="3333CC"/>
                </a:solidFill>
                <a:latin typeface="Arial"/>
                <a:cs typeface="Arial"/>
              </a:rPr>
              <a:t>a </a:t>
            </a:r>
            <a:r>
              <a:rPr sz="3200" spc="-5" dirty="0">
                <a:solidFill>
                  <a:srgbClr val="3333CC"/>
                </a:solidFill>
                <a:latin typeface="Arial"/>
                <a:cs typeface="Arial"/>
              </a:rPr>
              <a:t>multilayer  perceptron</a:t>
            </a:r>
            <a:endParaRPr sz="3200" dirty="0">
              <a:latin typeface="Arial"/>
              <a:cs typeface="Arial"/>
            </a:endParaRPr>
          </a:p>
          <a:p>
            <a:pPr marL="355600" indent="-342900">
              <a:lnSpc>
                <a:spcPct val="100000"/>
              </a:lnSpc>
              <a:spcBef>
                <a:spcPts val="705"/>
              </a:spcBef>
              <a:buChar char="•"/>
              <a:tabLst>
                <a:tab pos="354965" algn="l"/>
                <a:tab pos="355600" algn="l"/>
              </a:tabLst>
            </a:pPr>
            <a:r>
              <a:rPr sz="3200" spc="-5" dirty="0">
                <a:solidFill>
                  <a:srgbClr val="3333CC"/>
                </a:solidFill>
                <a:latin typeface="Arial"/>
                <a:cs typeface="Arial"/>
              </a:rPr>
              <a:t>We </a:t>
            </a:r>
            <a:r>
              <a:rPr sz="3200" dirty="0">
                <a:solidFill>
                  <a:srgbClr val="3333CC"/>
                </a:solidFill>
                <a:latin typeface="Arial"/>
                <a:cs typeface="Arial"/>
              </a:rPr>
              <a:t>use </a:t>
            </a:r>
            <a:r>
              <a:rPr sz="3200" spc="-5" dirty="0">
                <a:solidFill>
                  <a:srgbClr val="3333CC"/>
                </a:solidFill>
                <a:latin typeface="Arial"/>
                <a:cs typeface="Arial"/>
              </a:rPr>
              <a:t>Minibatch stochastic </a:t>
            </a:r>
            <a:r>
              <a:rPr sz="3200" dirty="0">
                <a:solidFill>
                  <a:srgbClr val="3333CC"/>
                </a:solidFill>
                <a:latin typeface="Arial"/>
                <a:cs typeface="Arial"/>
              </a:rPr>
              <a:t>gradient</a:t>
            </a:r>
            <a:r>
              <a:rPr sz="3200" spc="-15" dirty="0">
                <a:solidFill>
                  <a:srgbClr val="3333CC"/>
                </a:solidFill>
                <a:latin typeface="Arial"/>
                <a:cs typeface="Arial"/>
              </a:rPr>
              <a:t> </a:t>
            </a:r>
            <a:r>
              <a:rPr sz="3200" dirty="0">
                <a:solidFill>
                  <a:srgbClr val="3333CC"/>
                </a:solidFill>
                <a:latin typeface="Arial"/>
                <a:cs typeface="Arial"/>
              </a:rPr>
              <a:t>descent</a:t>
            </a:r>
            <a:endParaRPr sz="3200" dirty="0">
              <a:latin typeface="Arial"/>
              <a:cs typeface="Arial"/>
            </a:endParaRPr>
          </a:p>
          <a:p>
            <a:pPr marL="355600" marR="138430" indent="-342900">
              <a:lnSpc>
                <a:spcPct val="100000"/>
              </a:lnSpc>
              <a:spcBef>
                <a:spcPts val="760"/>
              </a:spcBef>
              <a:buChar char="•"/>
              <a:tabLst>
                <a:tab pos="354965" algn="l"/>
                <a:tab pos="355600" algn="l"/>
              </a:tabLst>
            </a:pPr>
            <a:r>
              <a:rPr sz="3200" spc="-5" dirty="0">
                <a:solidFill>
                  <a:srgbClr val="3333CC"/>
                </a:solidFill>
                <a:latin typeface="Arial"/>
                <a:cs typeface="Arial"/>
              </a:rPr>
              <a:t>Backpropagation algorithm </a:t>
            </a:r>
            <a:r>
              <a:rPr sz="3200" dirty="0">
                <a:solidFill>
                  <a:srgbClr val="3333CC"/>
                </a:solidFill>
                <a:latin typeface="Arial"/>
                <a:cs typeface="Arial"/>
              </a:rPr>
              <a:t>is used </a:t>
            </a:r>
            <a:r>
              <a:rPr sz="3200" spc="-5" dirty="0">
                <a:solidFill>
                  <a:srgbClr val="3333CC"/>
                </a:solidFill>
                <a:latin typeface="Arial"/>
                <a:cs typeface="Arial"/>
              </a:rPr>
              <a:t>to compute  the </a:t>
            </a:r>
            <a:r>
              <a:rPr sz="3200" dirty="0">
                <a:solidFill>
                  <a:srgbClr val="3333CC"/>
                </a:solidFill>
                <a:latin typeface="Arial"/>
                <a:cs typeface="Arial"/>
              </a:rPr>
              <a:t>gradient of </a:t>
            </a:r>
            <a:r>
              <a:rPr sz="3200" spc="-5" dirty="0">
                <a:solidFill>
                  <a:srgbClr val="3333CC"/>
                </a:solidFill>
                <a:latin typeface="Arial"/>
                <a:cs typeface="Arial"/>
              </a:rPr>
              <a:t>the </a:t>
            </a:r>
            <a:r>
              <a:rPr sz="3200" dirty="0">
                <a:solidFill>
                  <a:srgbClr val="3333CC"/>
                </a:solidFill>
                <a:latin typeface="Arial"/>
                <a:cs typeface="Arial"/>
              </a:rPr>
              <a:t>cost on a single</a:t>
            </a:r>
            <a:r>
              <a:rPr sz="3200" spc="-40" dirty="0">
                <a:solidFill>
                  <a:srgbClr val="3333CC"/>
                </a:solidFill>
                <a:latin typeface="Arial"/>
                <a:cs typeface="Arial"/>
              </a:rPr>
              <a:t> </a:t>
            </a:r>
            <a:r>
              <a:rPr sz="3200" spc="-5" dirty="0">
                <a:solidFill>
                  <a:srgbClr val="3333CC"/>
                </a:solidFill>
                <a:latin typeface="Arial"/>
                <a:cs typeface="Arial"/>
              </a:rPr>
              <a:t>minibatch</a:t>
            </a:r>
            <a:endParaRPr sz="3200" dirty="0">
              <a:latin typeface="Arial"/>
              <a:cs typeface="Arial"/>
            </a:endParaRPr>
          </a:p>
          <a:p>
            <a:pPr marL="355600" marR="5080" indent="-342900">
              <a:lnSpc>
                <a:spcPct val="100699"/>
              </a:lnSpc>
              <a:spcBef>
                <a:spcPts val="695"/>
              </a:spcBef>
              <a:buChar char="•"/>
              <a:tabLst>
                <a:tab pos="354965" algn="l"/>
                <a:tab pos="355600" algn="l"/>
              </a:tabLst>
            </a:pPr>
            <a:r>
              <a:rPr sz="3200" spc="-5" dirty="0">
                <a:solidFill>
                  <a:srgbClr val="3333CC"/>
                </a:solidFill>
                <a:latin typeface="Arial"/>
                <a:cs typeface="Arial"/>
              </a:rPr>
              <a:t>We </a:t>
            </a:r>
            <a:r>
              <a:rPr sz="3200" dirty="0">
                <a:solidFill>
                  <a:srgbClr val="3333CC"/>
                </a:solidFill>
                <a:latin typeface="Arial"/>
                <a:cs typeface="Arial"/>
              </a:rPr>
              <a:t>use a </a:t>
            </a:r>
            <a:r>
              <a:rPr sz="3200" spc="-5" dirty="0">
                <a:solidFill>
                  <a:srgbClr val="3333CC"/>
                </a:solidFill>
                <a:latin typeface="Arial"/>
                <a:cs typeface="Arial"/>
              </a:rPr>
              <a:t>minibatch </a:t>
            </a:r>
            <a:r>
              <a:rPr sz="3200" dirty="0">
                <a:solidFill>
                  <a:srgbClr val="3333CC"/>
                </a:solidFill>
                <a:latin typeface="Arial"/>
                <a:cs typeface="Arial"/>
              </a:rPr>
              <a:t>of examples </a:t>
            </a:r>
            <a:r>
              <a:rPr sz="3200" spc="-5" dirty="0">
                <a:solidFill>
                  <a:srgbClr val="3333CC"/>
                </a:solidFill>
                <a:latin typeface="Arial"/>
                <a:cs typeface="Arial"/>
              </a:rPr>
              <a:t>from the  training </a:t>
            </a:r>
            <a:r>
              <a:rPr sz="3200" dirty="0">
                <a:solidFill>
                  <a:srgbClr val="3333CC"/>
                </a:solidFill>
                <a:latin typeface="Arial"/>
                <a:cs typeface="Arial"/>
              </a:rPr>
              <a:t>set </a:t>
            </a:r>
            <a:r>
              <a:rPr sz="3200" spc="-5" dirty="0">
                <a:solidFill>
                  <a:srgbClr val="3333CC"/>
                </a:solidFill>
                <a:latin typeface="Arial"/>
                <a:cs typeface="Arial"/>
              </a:rPr>
              <a:t>formatted </a:t>
            </a:r>
            <a:r>
              <a:rPr sz="3200" dirty="0">
                <a:solidFill>
                  <a:srgbClr val="3333CC"/>
                </a:solidFill>
                <a:latin typeface="Arial"/>
                <a:cs typeface="Arial"/>
              </a:rPr>
              <a:t>as a design </a:t>
            </a:r>
            <a:r>
              <a:rPr sz="3200" spc="-5" dirty="0">
                <a:solidFill>
                  <a:srgbClr val="3333CC"/>
                </a:solidFill>
                <a:latin typeface="Arial"/>
                <a:cs typeface="Arial"/>
              </a:rPr>
              <a:t>matrix </a:t>
            </a:r>
            <a:r>
              <a:rPr sz="3200" i="1" dirty="0">
                <a:latin typeface="Times New Roman"/>
                <a:cs typeface="Times New Roman"/>
              </a:rPr>
              <a:t>X</a:t>
            </a:r>
            <a:r>
              <a:rPr sz="3200" dirty="0">
                <a:solidFill>
                  <a:srgbClr val="3333CC"/>
                </a:solidFill>
                <a:latin typeface="Arial"/>
                <a:cs typeface="Arial"/>
              </a:rPr>
              <a:t>, </a:t>
            </a:r>
            <a:r>
              <a:rPr sz="3200" spc="-5" dirty="0">
                <a:solidFill>
                  <a:srgbClr val="3333CC"/>
                </a:solidFill>
                <a:latin typeface="Arial"/>
                <a:cs typeface="Arial"/>
              </a:rPr>
              <a:t>and  </a:t>
            </a:r>
            <a:r>
              <a:rPr sz="3200" dirty="0">
                <a:solidFill>
                  <a:srgbClr val="3333CC"/>
                </a:solidFill>
                <a:latin typeface="Arial"/>
                <a:cs typeface="Arial"/>
              </a:rPr>
              <a:t>a </a:t>
            </a:r>
            <a:r>
              <a:rPr sz="3200" spc="-5" dirty="0">
                <a:solidFill>
                  <a:srgbClr val="3333CC"/>
                </a:solidFill>
                <a:latin typeface="Arial"/>
                <a:cs typeface="Arial"/>
              </a:rPr>
              <a:t>vector </a:t>
            </a:r>
            <a:r>
              <a:rPr sz="3200" dirty="0">
                <a:solidFill>
                  <a:srgbClr val="3333CC"/>
                </a:solidFill>
                <a:latin typeface="Arial"/>
                <a:cs typeface="Arial"/>
              </a:rPr>
              <a:t>of </a:t>
            </a:r>
            <a:r>
              <a:rPr sz="3200" spc="-5" dirty="0">
                <a:solidFill>
                  <a:srgbClr val="3333CC"/>
                </a:solidFill>
                <a:latin typeface="Arial"/>
                <a:cs typeface="Arial"/>
              </a:rPr>
              <a:t>associated </a:t>
            </a:r>
            <a:r>
              <a:rPr sz="3200" dirty="0">
                <a:solidFill>
                  <a:srgbClr val="3333CC"/>
                </a:solidFill>
                <a:latin typeface="Arial"/>
                <a:cs typeface="Arial"/>
              </a:rPr>
              <a:t>class labels</a:t>
            </a:r>
            <a:r>
              <a:rPr sz="3200" spc="-20" dirty="0">
                <a:solidFill>
                  <a:srgbClr val="3333CC"/>
                </a:solidFill>
                <a:latin typeface="Arial"/>
                <a:cs typeface="Arial"/>
              </a:rPr>
              <a:t> </a:t>
            </a:r>
            <a:r>
              <a:rPr sz="3200" b="1" i="1" spc="15" dirty="0">
                <a:latin typeface="Palatino Linotype"/>
                <a:cs typeface="Palatino Linotype"/>
              </a:rPr>
              <a:t>y</a:t>
            </a:r>
            <a:endParaRPr sz="3200" dirty="0">
              <a:latin typeface="Palatino Linotype"/>
              <a:cs typeface="Palatino Linotype"/>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765300" y="381000"/>
            <a:ext cx="7162800" cy="689932"/>
          </a:xfrm>
          <a:prstGeom prst="rect">
            <a:avLst/>
          </a:prstGeom>
        </p:spPr>
        <p:txBody>
          <a:bodyPr vert="horz" wrap="square" lIns="0" tIns="12700" rIns="0" bIns="0" rtlCol="0">
            <a:spAutoFit/>
          </a:bodyPr>
          <a:lstStyle/>
          <a:p>
            <a:pPr marL="12700">
              <a:lnSpc>
                <a:spcPct val="100000"/>
              </a:lnSpc>
              <a:spcBef>
                <a:spcPts val="100"/>
              </a:spcBef>
              <a:tabLst>
                <a:tab pos="4671060" algn="l"/>
              </a:tabLst>
            </a:pPr>
            <a:r>
              <a:rPr dirty="0"/>
              <a:t>Ex: </a:t>
            </a:r>
            <a:r>
              <a:rPr lang="en-US" spc="-5" dirty="0"/>
              <a:t>d</a:t>
            </a:r>
            <a:r>
              <a:rPr spc="-5" dirty="0"/>
              <a:t>etails</a:t>
            </a:r>
            <a:r>
              <a:rPr spc="5" dirty="0"/>
              <a:t> </a:t>
            </a:r>
            <a:r>
              <a:rPr dirty="0"/>
              <a:t>of MLP	</a:t>
            </a:r>
            <a:r>
              <a:rPr lang="en-US" spc="-5" dirty="0"/>
              <a:t>T</a:t>
            </a:r>
            <a:r>
              <a:rPr spc="-5" dirty="0"/>
              <a:t>raining</a:t>
            </a:r>
          </a:p>
        </p:txBody>
      </p:sp>
      <p:sp>
        <p:nvSpPr>
          <p:cNvPr id="7" name="object 7"/>
          <p:cNvSpPr txBox="1"/>
          <p:nvPr/>
        </p:nvSpPr>
        <p:spPr>
          <a:xfrm>
            <a:off x="827578" y="1372754"/>
            <a:ext cx="8684260" cy="5135245"/>
          </a:xfrm>
          <a:prstGeom prst="rect">
            <a:avLst/>
          </a:prstGeom>
        </p:spPr>
        <p:txBody>
          <a:bodyPr vert="horz" wrap="square" lIns="0" tIns="12700" rIns="0" bIns="0" rtlCol="0">
            <a:spAutoFit/>
          </a:bodyPr>
          <a:lstStyle/>
          <a:p>
            <a:pPr marL="381000" indent="-342900">
              <a:lnSpc>
                <a:spcPts val="3820"/>
              </a:lnSpc>
              <a:spcBef>
                <a:spcPts val="100"/>
              </a:spcBef>
              <a:buChar char="•"/>
              <a:tabLst>
                <a:tab pos="380365" algn="l"/>
                <a:tab pos="381000" algn="l"/>
              </a:tabLst>
            </a:pPr>
            <a:r>
              <a:rPr sz="3200" spc="-5" dirty="0">
                <a:solidFill>
                  <a:srgbClr val="3333CC"/>
                </a:solidFill>
                <a:latin typeface="Arial"/>
                <a:cs typeface="Arial"/>
              </a:rPr>
              <a:t>Network computes </a:t>
            </a:r>
            <a:r>
              <a:rPr sz="3200" dirty="0">
                <a:solidFill>
                  <a:srgbClr val="3333CC"/>
                </a:solidFill>
                <a:latin typeface="Arial"/>
                <a:cs typeface="Arial"/>
              </a:rPr>
              <a:t>a layer hidden</a:t>
            </a:r>
            <a:r>
              <a:rPr sz="3200" spc="-10" dirty="0">
                <a:solidFill>
                  <a:srgbClr val="3333CC"/>
                </a:solidFill>
                <a:latin typeface="Arial"/>
                <a:cs typeface="Arial"/>
              </a:rPr>
              <a:t> </a:t>
            </a:r>
            <a:r>
              <a:rPr sz="3200" spc="-5" dirty="0">
                <a:solidFill>
                  <a:srgbClr val="3333CC"/>
                </a:solidFill>
                <a:latin typeface="Arial"/>
                <a:cs typeface="Arial"/>
              </a:rPr>
              <a:t>features</a:t>
            </a:r>
            <a:endParaRPr sz="3200">
              <a:latin typeface="Arial"/>
              <a:cs typeface="Arial"/>
            </a:endParaRPr>
          </a:p>
          <a:p>
            <a:pPr marL="381000">
              <a:lnSpc>
                <a:spcPts val="3340"/>
              </a:lnSpc>
            </a:pPr>
            <a:r>
              <a:rPr sz="2800" b="1" i="1" spc="185" dirty="0">
                <a:latin typeface="Palatino Linotype"/>
                <a:cs typeface="Palatino Linotype"/>
              </a:rPr>
              <a:t>H</a:t>
            </a:r>
            <a:r>
              <a:rPr sz="2800" spc="185" dirty="0">
                <a:latin typeface="Cambria"/>
                <a:cs typeface="Cambria"/>
              </a:rPr>
              <a:t>=max{0,</a:t>
            </a:r>
            <a:r>
              <a:rPr sz="2800" b="1" i="1" spc="185" dirty="0">
                <a:latin typeface="Palatino Linotype"/>
                <a:cs typeface="Palatino Linotype"/>
              </a:rPr>
              <a:t>XW</a:t>
            </a:r>
            <a:r>
              <a:rPr sz="2775" spc="277" baseline="25525" dirty="0">
                <a:latin typeface="Cambria"/>
                <a:cs typeface="Cambria"/>
              </a:rPr>
              <a:t>(1)</a:t>
            </a:r>
            <a:r>
              <a:rPr sz="2800" spc="185" dirty="0">
                <a:latin typeface="Cambria"/>
                <a:cs typeface="Cambria"/>
              </a:rPr>
              <a:t>}</a:t>
            </a:r>
            <a:endParaRPr sz="2800">
              <a:latin typeface="Cambria"/>
              <a:cs typeface="Cambria"/>
            </a:endParaRPr>
          </a:p>
          <a:p>
            <a:pPr marL="781050" lvl="1" indent="-286385">
              <a:lnSpc>
                <a:spcPct val="100000"/>
              </a:lnSpc>
              <a:spcBef>
                <a:spcPts val="710"/>
              </a:spcBef>
              <a:buChar char="–"/>
              <a:tabLst>
                <a:tab pos="781050" algn="l"/>
              </a:tabLst>
            </a:pPr>
            <a:r>
              <a:rPr sz="2800" dirty="0">
                <a:solidFill>
                  <a:srgbClr val="336600"/>
                </a:solidFill>
                <a:latin typeface="Arial"/>
                <a:cs typeface="Arial"/>
              </a:rPr>
              <a:t>No biases in</a:t>
            </a:r>
            <a:r>
              <a:rPr sz="2800" spc="-15" dirty="0">
                <a:solidFill>
                  <a:srgbClr val="336600"/>
                </a:solidFill>
                <a:latin typeface="Arial"/>
                <a:cs typeface="Arial"/>
              </a:rPr>
              <a:t> </a:t>
            </a:r>
            <a:r>
              <a:rPr sz="2800" dirty="0">
                <a:solidFill>
                  <a:srgbClr val="336600"/>
                </a:solidFill>
                <a:latin typeface="Arial"/>
                <a:cs typeface="Arial"/>
              </a:rPr>
              <a:t>model</a:t>
            </a:r>
            <a:endParaRPr sz="2800">
              <a:latin typeface="Arial"/>
              <a:cs typeface="Arial"/>
            </a:endParaRPr>
          </a:p>
          <a:p>
            <a:pPr marL="381000" indent="-342900">
              <a:lnSpc>
                <a:spcPct val="100000"/>
              </a:lnSpc>
              <a:spcBef>
                <a:spcPts val="735"/>
              </a:spcBef>
              <a:buChar char="•"/>
              <a:tabLst>
                <a:tab pos="380365" algn="l"/>
                <a:tab pos="381000" algn="l"/>
              </a:tabLst>
            </a:pPr>
            <a:r>
              <a:rPr sz="3200" spc="-5" dirty="0">
                <a:solidFill>
                  <a:srgbClr val="3333CC"/>
                </a:solidFill>
                <a:latin typeface="Arial"/>
                <a:cs typeface="Arial"/>
              </a:rPr>
              <a:t>Graph </a:t>
            </a:r>
            <a:r>
              <a:rPr sz="3200" dirty="0">
                <a:solidFill>
                  <a:srgbClr val="3333CC"/>
                </a:solidFill>
                <a:latin typeface="Arial"/>
                <a:cs typeface="Arial"/>
              </a:rPr>
              <a:t>language has </a:t>
            </a:r>
            <a:r>
              <a:rPr sz="3200" spc="-45" dirty="0">
                <a:latin typeface="Cambria"/>
                <a:cs typeface="Cambria"/>
              </a:rPr>
              <a:t>relu </a:t>
            </a:r>
            <a:r>
              <a:rPr sz="3200" spc="-5" dirty="0">
                <a:solidFill>
                  <a:srgbClr val="3333CC"/>
                </a:solidFill>
                <a:latin typeface="Arial"/>
                <a:cs typeface="Arial"/>
              </a:rPr>
              <a:t>to compute</a:t>
            </a:r>
            <a:r>
              <a:rPr sz="3200" spc="130" dirty="0">
                <a:solidFill>
                  <a:srgbClr val="3333CC"/>
                </a:solidFill>
                <a:latin typeface="Arial"/>
                <a:cs typeface="Arial"/>
              </a:rPr>
              <a:t> </a:t>
            </a:r>
            <a:r>
              <a:rPr sz="2800" spc="110" dirty="0">
                <a:latin typeface="Cambria"/>
                <a:cs typeface="Cambria"/>
              </a:rPr>
              <a:t>max{0,</a:t>
            </a:r>
            <a:r>
              <a:rPr sz="2800" b="1" i="1" spc="110" dirty="0">
                <a:latin typeface="Palatino Linotype"/>
                <a:cs typeface="Palatino Linotype"/>
              </a:rPr>
              <a:t>Z</a:t>
            </a:r>
            <a:r>
              <a:rPr sz="2400" spc="110" dirty="0">
                <a:latin typeface="Cambria"/>
                <a:cs typeface="Cambria"/>
              </a:rPr>
              <a:t>}</a:t>
            </a:r>
            <a:endParaRPr sz="2400">
              <a:latin typeface="Cambria"/>
              <a:cs typeface="Cambria"/>
            </a:endParaRPr>
          </a:p>
          <a:p>
            <a:pPr marL="381000" indent="-342900">
              <a:lnSpc>
                <a:spcPct val="100000"/>
              </a:lnSpc>
              <a:spcBef>
                <a:spcPts val="760"/>
              </a:spcBef>
              <a:buChar char="•"/>
              <a:tabLst>
                <a:tab pos="380365" algn="l"/>
                <a:tab pos="381000" algn="l"/>
              </a:tabLst>
            </a:pPr>
            <a:r>
              <a:rPr sz="3200" spc="-5" dirty="0">
                <a:solidFill>
                  <a:srgbClr val="3333CC"/>
                </a:solidFill>
                <a:latin typeface="Arial"/>
                <a:cs typeface="Arial"/>
              </a:rPr>
              <a:t>Prediction: </a:t>
            </a:r>
            <a:r>
              <a:rPr sz="2800" spc="-5" dirty="0">
                <a:solidFill>
                  <a:srgbClr val="3333CC"/>
                </a:solidFill>
                <a:latin typeface="Arial"/>
                <a:cs typeface="Arial"/>
              </a:rPr>
              <a:t>log-probs(unnorm) </a:t>
            </a:r>
            <a:r>
              <a:rPr sz="2800" dirty="0">
                <a:solidFill>
                  <a:srgbClr val="3333CC"/>
                </a:solidFill>
                <a:latin typeface="Arial"/>
                <a:cs typeface="Arial"/>
              </a:rPr>
              <a:t>over classes:</a:t>
            </a:r>
            <a:r>
              <a:rPr sz="2800" spc="5" dirty="0">
                <a:solidFill>
                  <a:srgbClr val="3333CC"/>
                </a:solidFill>
                <a:latin typeface="Arial"/>
                <a:cs typeface="Arial"/>
              </a:rPr>
              <a:t> </a:t>
            </a:r>
            <a:r>
              <a:rPr sz="2800" b="1" i="1" spc="145" dirty="0">
                <a:latin typeface="Palatino Linotype"/>
                <a:cs typeface="Palatino Linotype"/>
              </a:rPr>
              <a:t>HW</a:t>
            </a:r>
            <a:r>
              <a:rPr sz="2775" spc="217" baseline="25525" dirty="0">
                <a:latin typeface="Cambria"/>
                <a:cs typeface="Cambria"/>
              </a:rPr>
              <a:t>(2)</a:t>
            </a:r>
            <a:endParaRPr sz="2775" baseline="25525">
              <a:latin typeface="Cambria"/>
              <a:cs typeface="Cambria"/>
            </a:endParaRPr>
          </a:p>
          <a:p>
            <a:pPr marL="381000" indent="-342900">
              <a:lnSpc>
                <a:spcPts val="3835"/>
              </a:lnSpc>
              <a:spcBef>
                <a:spcPts val="760"/>
              </a:spcBef>
              <a:buChar char="•"/>
              <a:tabLst>
                <a:tab pos="380365" algn="l"/>
                <a:tab pos="381000" algn="l"/>
              </a:tabLst>
            </a:pPr>
            <a:r>
              <a:rPr sz="3200" spc="-5" dirty="0">
                <a:solidFill>
                  <a:srgbClr val="3333CC"/>
                </a:solidFill>
                <a:latin typeface="Arial"/>
                <a:cs typeface="Arial"/>
              </a:rPr>
              <a:t>Graph </a:t>
            </a:r>
            <a:r>
              <a:rPr sz="3200" dirty="0">
                <a:solidFill>
                  <a:srgbClr val="3333CC"/>
                </a:solidFill>
                <a:latin typeface="Arial"/>
                <a:cs typeface="Arial"/>
              </a:rPr>
              <a:t>language includes</a:t>
            </a:r>
            <a:r>
              <a:rPr sz="3200" spc="-95" dirty="0">
                <a:solidFill>
                  <a:srgbClr val="3333CC"/>
                </a:solidFill>
                <a:latin typeface="Arial"/>
                <a:cs typeface="Arial"/>
              </a:rPr>
              <a:t> </a:t>
            </a:r>
            <a:r>
              <a:rPr sz="3200" spc="-40" dirty="0">
                <a:latin typeface="Cambria"/>
                <a:cs typeface="Cambria"/>
              </a:rPr>
              <a:t>cross-entropy</a:t>
            </a:r>
            <a:endParaRPr sz="3200">
              <a:latin typeface="Cambria"/>
              <a:cs typeface="Cambria"/>
            </a:endParaRPr>
          </a:p>
          <a:p>
            <a:pPr marL="381000">
              <a:lnSpc>
                <a:spcPts val="3835"/>
              </a:lnSpc>
            </a:pPr>
            <a:r>
              <a:rPr sz="3200" spc="-5" dirty="0">
                <a:solidFill>
                  <a:srgbClr val="3333CC"/>
                </a:solidFill>
                <a:latin typeface="Arial"/>
                <a:cs typeface="Arial"/>
              </a:rPr>
              <a:t>operation</a:t>
            </a:r>
            <a:endParaRPr sz="3200">
              <a:latin typeface="Arial"/>
              <a:cs typeface="Arial"/>
            </a:endParaRPr>
          </a:p>
          <a:p>
            <a:pPr marL="774065" marR="490220" lvl="1" indent="-279400">
              <a:lnSpc>
                <a:spcPct val="102000"/>
              </a:lnSpc>
              <a:spcBef>
                <a:spcPts val="565"/>
              </a:spcBef>
              <a:buChar char="–"/>
              <a:tabLst>
                <a:tab pos="781050" algn="l"/>
              </a:tabLst>
            </a:pPr>
            <a:r>
              <a:rPr sz="2800" spc="-5" dirty="0">
                <a:solidFill>
                  <a:srgbClr val="336600"/>
                </a:solidFill>
                <a:latin typeface="Arial"/>
                <a:cs typeface="Arial"/>
              </a:rPr>
              <a:t>computes cross-entropy between targets </a:t>
            </a:r>
            <a:r>
              <a:rPr sz="2800" b="1" i="1" spc="15" dirty="0">
                <a:latin typeface="Palatino Linotype"/>
                <a:cs typeface="Palatino Linotype"/>
              </a:rPr>
              <a:t>y </a:t>
            </a:r>
            <a:r>
              <a:rPr sz="2800" spc="-5" dirty="0">
                <a:solidFill>
                  <a:srgbClr val="336600"/>
                </a:solidFill>
                <a:latin typeface="Arial"/>
                <a:cs typeface="Arial"/>
              </a:rPr>
              <a:t>and  probability distribution defined </a:t>
            </a:r>
            <a:r>
              <a:rPr sz="2800" dirty="0">
                <a:solidFill>
                  <a:srgbClr val="336600"/>
                </a:solidFill>
                <a:latin typeface="Arial"/>
                <a:cs typeface="Arial"/>
              </a:rPr>
              <a:t>by log</a:t>
            </a:r>
            <a:r>
              <a:rPr sz="2800" spc="10" dirty="0">
                <a:solidFill>
                  <a:srgbClr val="336600"/>
                </a:solidFill>
                <a:latin typeface="Arial"/>
                <a:cs typeface="Arial"/>
              </a:rPr>
              <a:t> </a:t>
            </a:r>
            <a:r>
              <a:rPr sz="2800" dirty="0">
                <a:solidFill>
                  <a:srgbClr val="336600"/>
                </a:solidFill>
                <a:latin typeface="Arial"/>
                <a:cs typeface="Arial"/>
              </a:rPr>
              <a:t>probs</a:t>
            </a:r>
            <a:endParaRPr sz="2800">
              <a:latin typeface="Arial"/>
              <a:cs typeface="Arial"/>
            </a:endParaRPr>
          </a:p>
          <a:p>
            <a:pPr marL="781050" lvl="1" indent="-286385">
              <a:lnSpc>
                <a:spcPct val="100000"/>
              </a:lnSpc>
              <a:spcBef>
                <a:spcPts val="615"/>
              </a:spcBef>
              <a:buChar char="–"/>
              <a:tabLst>
                <a:tab pos="781050" algn="l"/>
              </a:tabLst>
            </a:pPr>
            <a:r>
              <a:rPr sz="2800" spc="-5" dirty="0">
                <a:solidFill>
                  <a:srgbClr val="336600"/>
                </a:solidFill>
                <a:latin typeface="Arial"/>
                <a:cs typeface="Arial"/>
              </a:rPr>
              <a:t>Resulting cross-entropy defines </a:t>
            </a:r>
            <a:r>
              <a:rPr sz="2800" dirty="0">
                <a:solidFill>
                  <a:srgbClr val="336600"/>
                </a:solidFill>
                <a:latin typeface="Arial"/>
                <a:cs typeface="Arial"/>
              </a:rPr>
              <a:t>cost</a:t>
            </a:r>
            <a:r>
              <a:rPr sz="2800" spc="5" dirty="0">
                <a:solidFill>
                  <a:srgbClr val="336600"/>
                </a:solidFill>
                <a:latin typeface="Arial"/>
                <a:cs typeface="Arial"/>
              </a:rPr>
              <a:t> </a:t>
            </a:r>
            <a:r>
              <a:rPr sz="2800" dirty="0">
                <a:solidFill>
                  <a:srgbClr val="336600"/>
                </a:solidFill>
                <a:latin typeface="Arial"/>
                <a:cs typeface="Arial"/>
              </a:rPr>
              <a:t>JMLE</a:t>
            </a:r>
            <a:endParaRPr sz="2800">
              <a:latin typeface="Arial"/>
              <a:cs typeface="Arial"/>
            </a:endParaRPr>
          </a:p>
        </p:txBody>
      </p:sp>
      <p:sp>
        <p:nvSpPr>
          <p:cNvPr id="8" name="object 8"/>
          <p:cNvSpPr txBox="1"/>
          <p:nvPr/>
        </p:nvSpPr>
        <p:spPr>
          <a:xfrm>
            <a:off x="1310177" y="6576198"/>
            <a:ext cx="541083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a:t>
            </a:r>
            <a:r>
              <a:rPr sz="2800" spc="-5" dirty="0">
                <a:solidFill>
                  <a:srgbClr val="336600"/>
                </a:solidFill>
                <a:latin typeface="Arial"/>
                <a:cs typeface="Arial"/>
              </a:rPr>
              <a:t>We </a:t>
            </a:r>
            <a:r>
              <a:rPr sz="2800" dirty="0">
                <a:solidFill>
                  <a:srgbClr val="336600"/>
                </a:solidFill>
                <a:latin typeface="Arial"/>
                <a:cs typeface="Arial"/>
              </a:rPr>
              <a:t>include a </a:t>
            </a:r>
            <a:r>
              <a:rPr sz="2800" spc="-5" dirty="0">
                <a:solidFill>
                  <a:srgbClr val="336600"/>
                </a:solidFill>
                <a:latin typeface="Arial"/>
                <a:cs typeface="Arial"/>
              </a:rPr>
              <a:t>regularization</a:t>
            </a:r>
            <a:r>
              <a:rPr sz="2800" spc="-100" dirty="0">
                <a:solidFill>
                  <a:srgbClr val="336600"/>
                </a:solidFill>
                <a:latin typeface="Arial"/>
                <a:cs typeface="Arial"/>
              </a:rPr>
              <a:t> </a:t>
            </a:r>
            <a:r>
              <a:rPr sz="2800" spc="-5" dirty="0">
                <a:solidFill>
                  <a:srgbClr val="336600"/>
                </a:solidFill>
                <a:latin typeface="Arial"/>
                <a:cs typeface="Arial"/>
              </a:rPr>
              <a:t>term</a:t>
            </a:r>
            <a:endParaRPr sz="2800">
              <a:latin typeface="Arial"/>
              <a:cs typeface="Arial"/>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ctrTitle"/>
          </p:nvPr>
        </p:nvSpPr>
        <p:spPr>
          <a:xfrm>
            <a:off x="1325526" y="847293"/>
            <a:ext cx="7678774" cy="689932"/>
          </a:xfrm>
          <a:prstGeom prst="rect">
            <a:avLst/>
          </a:prstGeom>
        </p:spPr>
        <p:txBody>
          <a:bodyPr vert="horz" wrap="square" lIns="0" tIns="12700" rIns="0" bIns="0" rtlCol="0">
            <a:spAutoFit/>
          </a:bodyPr>
          <a:lstStyle/>
          <a:p>
            <a:pPr marL="652780">
              <a:lnSpc>
                <a:spcPct val="100000"/>
              </a:lnSpc>
              <a:spcBef>
                <a:spcPts val="100"/>
              </a:spcBef>
              <a:tabLst>
                <a:tab pos="5964555" algn="l"/>
              </a:tabLst>
            </a:pPr>
            <a:r>
              <a:rPr spc="-5" dirty="0"/>
              <a:t>F</a:t>
            </a:r>
            <a:r>
              <a:rPr dirty="0"/>
              <a:t>orward </a:t>
            </a:r>
            <a:r>
              <a:rPr lang="en-US" dirty="0"/>
              <a:t>P</a:t>
            </a:r>
            <a:r>
              <a:rPr dirty="0"/>
              <a:t>ropaga</a:t>
            </a:r>
            <a:r>
              <a:rPr spc="-5" dirty="0"/>
              <a:t>t</a:t>
            </a:r>
            <a:r>
              <a:rPr dirty="0"/>
              <a:t>ion	</a:t>
            </a:r>
            <a:r>
              <a:rPr lang="en-US" dirty="0"/>
              <a:t>G</a:t>
            </a:r>
            <a:r>
              <a:rPr dirty="0"/>
              <a:t>raph</a:t>
            </a:r>
          </a:p>
        </p:txBody>
      </p:sp>
      <p:sp>
        <p:nvSpPr>
          <p:cNvPr id="6" name="object 6"/>
          <p:cNvSpPr/>
          <p:nvPr/>
        </p:nvSpPr>
        <p:spPr>
          <a:xfrm>
            <a:off x="1034099" y="2329813"/>
            <a:ext cx="6450133" cy="483087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041437" y="2025535"/>
            <a:ext cx="4876798" cy="103217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196377" y="1906154"/>
            <a:ext cx="1054735" cy="299720"/>
          </a:xfrm>
          <a:prstGeom prst="rect">
            <a:avLst/>
          </a:prstGeom>
        </p:spPr>
        <p:txBody>
          <a:bodyPr vert="horz" wrap="square" lIns="0" tIns="12700" rIns="0" bIns="0" rtlCol="0">
            <a:spAutoFit/>
          </a:bodyPr>
          <a:lstStyle/>
          <a:p>
            <a:pPr marL="12700">
              <a:lnSpc>
                <a:spcPct val="100000"/>
              </a:lnSpc>
              <a:spcBef>
                <a:spcPts val="100"/>
              </a:spcBef>
            </a:pPr>
            <a:r>
              <a:rPr sz="1800" spc="-45" dirty="0">
                <a:solidFill>
                  <a:srgbClr val="660066"/>
                </a:solidFill>
                <a:latin typeface="Arial"/>
                <a:cs typeface="Arial"/>
              </a:rPr>
              <a:t>Total</a:t>
            </a:r>
            <a:r>
              <a:rPr sz="1800" spc="-50" dirty="0">
                <a:solidFill>
                  <a:srgbClr val="660066"/>
                </a:solidFill>
                <a:latin typeface="Arial"/>
                <a:cs typeface="Arial"/>
              </a:rPr>
              <a:t> </a:t>
            </a:r>
            <a:r>
              <a:rPr sz="1800" spc="-5" dirty="0">
                <a:solidFill>
                  <a:srgbClr val="660066"/>
                </a:solidFill>
                <a:latin typeface="Arial"/>
                <a:cs typeface="Arial"/>
              </a:rPr>
              <a:t>cost:</a:t>
            </a:r>
            <a:endParaRPr sz="1800">
              <a:latin typeface="Arial"/>
              <a:cs typeface="Arial"/>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48984" y="496454"/>
            <a:ext cx="8257540" cy="695960"/>
          </a:xfrm>
          <a:prstGeom prst="rect">
            <a:avLst/>
          </a:prstGeom>
        </p:spPr>
        <p:txBody>
          <a:bodyPr vert="horz" wrap="square" lIns="0" tIns="12700" rIns="0" bIns="0" rtlCol="0">
            <a:spAutoFit/>
          </a:bodyPr>
          <a:lstStyle/>
          <a:p>
            <a:pPr marL="12700">
              <a:lnSpc>
                <a:spcPct val="100000"/>
              </a:lnSpc>
              <a:spcBef>
                <a:spcPts val="100"/>
              </a:spcBef>
              <a:tabLst>
                <a:tab pos="3771265" algn="l"/>
                <a:tab pos="5479415" algn="l"/>
              </a:tabLst>
            </a:pPr>
            <a:r>
              <a:rPr spc="-5" dirty="0"/>
              <a:t>Computational	Graph	</a:t>
            </a:r>
            <a:r>
              <a:rPr dirty="0"/>
              <a:t>of</a:t>
            </a:r>
            <a:r>
              <a:rPr spc="-65" dirty="0"/>
              <a:t> </a:t>
            </a:r>
            <a:r>
              <a:rPr spc="-5" dirty="0"/>
              <a:t>Gradient</a:t>
            </a:r>
          </a:p>
        </p:txBody>
      </p:sp>
      <p:sp>
        <p:nvSpPr>
          <p:cNvPr id="4" name="object 4"/>
          <p:cNvSpPr txBox="1"/>
          <p:nvPr/>
        </p:nvSpPr>
        <p:spPr>
          <a:xfrm>
            <a:off x="1310177" y="1448954"/>
            <a:ext cx="8049895" cy="3535679"/>
          </a:xfrm>
          <a:prstGeom prst="rect">
            <a:avLst/>
          </a:prstGeom>
        </p:spPr>
        <p:txBody>
          <a:bodyPr vert="horz" wrap="square" lIns="0" tIns="33020" rIns="0" bIns="0" rtlCol="0">
            <a:spAutoFit/>
          </a:bodyPr>
          <a:lstStyle/>
          <a:p>
            <a:pPr marL="355600" marR="1156970" indent="-342900">
              <a:lnSpc>
                <a:spcPts val="3800"/>
              </a:lnSpc>
              <a:spcBef>
                <a:spcPts val="260"/>
              </a:spcBef>
              <a:buChar char="•"/>
              <a:tabLst>
                <a:tab pos="354965" algn="l"/>
                <a:tab pos="355600" algn="l"/>
              </a:tabLst>
            </a:pPr>
            <a:r>
              <a:rPr sz="3200" spc="-5" dirty="0">
                <a:solidFill>
                  <a:srgbClr val="3333CC"/>
                </a:solidFill>
                <a:latin typeface="Arial"/>
                <a:cs typeface="Arial"/>
              </a:rPr>
              <a:t>It </a:t>
            </a:r>
            <a:r>
              <a:rPr sz="3200" dirty="0">
                <a:solidFill>
                  <a:srgbClr val="3333CC"/>
                </a:solidFill>
                <a:latin typeface="Arial"/>
                <a:cs typeface="Arial"/>
              </a:rPr>
              <a:t>would be large and </a:t>
            </a:r>
            <a:r>
              <a:rPr sz="3200" spc="-5" dirty="0">
                <a:solidFill>
                  <a:srgbClr val="3333CC"/>
                </a:solidFill>
                <a:latin typeface="Arial"/>
                <a:cs typeface="Arial"/>
              </a:rPr>
              <a:t>tedious for this  </a:t>
            </a:r>
            <a:r>
              <a:rPr sz="3200" dirty="0">
                <a:solidFill>
                  <a:srgbClr val="3333CC"/>
                </a:solidFill>
                <a:latin typeface="Arial"/>
                <a:cs typeface="Arial"/>
              </a:rPr>
              <a:t>example</a:t>
            </a:r>
            <a:endParaRPr sz="3200">
              <a:latin typeface="Arial"/>
              <a:cs typeface="Arial"/>
            </a:endParaRPr>
          </a:p>
          <a:p>
            <a:pPr marL="355600" marR="5080" indent="-342900">
              <a:lnSpc>
                <a:spcPct val="100499"/>
              </a:lnSpc>
              <a:spcBef>
                <a:spcPts val="585"/>
              </a:spcBef>
              <a:buChar char="•"/>
              <a:tabLst>
                <a:tab pos="354965" algn="l"/>
                <a:tab pos="355600" algn="l"/>
              </a:tabLst>
            </a:pPr>
            <a:r>
              <a:rPr sz="3200" spc="-5" dirty="0">
                <a:solidFill>
                  <a:srgbClr val="3333CC"/>
                </a:solidFill>
                <a:latin typeface="Arial"/>
                <a:cs typeface="Arial"/>
              </a:rPr>
              <a:t>One benefit </a:t>
            </a:r>
            <a:r>
              <a:rPr sz="3200" dirty="0">
                <a:solidFill>
                  <a:srgbClr val="3333CC"/>
                </a:solidFill>
                <a:latin typeface="Arial"/>
                <a:cs typeface="Arial"/>
              </a:rPr>
              <a:t>of </a:t>
            </a:r>
            <a:r>
              <a:rPr sz="3200" spc="-5" dirty="0">
                <a:solidFill>
                  <a:srgbClr val="3333CC"/>
                </a:solidFill>
                <a:latin typeface="Arial"/>
                <a:cs typeface="Arial"/>
              </a:rPr>
              <a:t>back-propagation algorithm  </a:t>
            </a:r>
            <a:r>
              <a:rPr sz="3200" dirty="0">
                <a:solidFill>
                  <a:srgbClr val="3333CC"/>
                </a:solidFill>
                <a:latin typeface="Arial"/>
                <a:cs typeface="Arial"/>
              </a:rPr>
              <a:t>is </a:t>
            </a:r>
            <a:r>
              <a:rPr sz="3200" spc="-5" dirty="0">
                <a:solidFill>
                  <a:srgbClr val="3333CC"/>
                </a:solidFill>
                <a:latin typeface="Arial"/>
                <a:cs typeface="Arial"/>
              </a:rPr>
              <a:t>that </a:t>
            </a:r>
            <a:r>
              <a:rPr sz="3200" dirty="0">
                <a:solidFill>
                  <a:srgbClr val="3333CC"/>
                </a:solidFill>
                <a:latin typeface="Arial"/>
                <a:cs typeface="Arial"/>
              </a:rPr>
              <a:t>it can </a:t>
            </a:r>
            <a:r>
              <a:rPr sz="3200" spc="-5" dirty="0">
                <a:solidFill>
                  <a:srgbClr val="3333CC"/>
                </a:solidFill>
                <a:latin typeface="Arial"/>
                <a:cs typeface="Arial"/>
              </a:rPr>
              <a:t>automatically generate  gradients that </a:t>
            </a:r>
            <a:r>
              <a:rPr sz="3200" dirty="0">
                <a:solidFill>
                  <a:srgbClr val="3333CC"/>
                </a:solidFill>
                <a:latin typeface="Arial"/>
                <a:cs typeface="Arial"/>
              </a:rPr>
              <a:t>would be </a:t>
            </a:r>
            <a:r>
              <a:rPr sz="3200" spc="-5" dirty="0">
                <a:solidFill>
                  <a:srgbClr val="3333CC"/>
                </a:solidFill>
                <a:latin typeface="Arial"/>
                <a:cs typeface="Arial"/>
              </a:rPr>
              <a:t>straightforward </a:t>
            </a:r>
            <a:r>
              <a:rPr sz="3200" dirty="0">
                <a:solidFill>
                  <a:srgbClr val="3333CC"/>
                </a:solidFill>
                <a:latin typeface="Arial"/>
                <a:cs typeface="Arial"/>
              </a:rPr>
              <a:t>but  </a:t>
            </a:r>
            <a:r>
              <a:rPr sz="3200" spc="-5" dirty="0">
                <a:solidFill>
                  <a:srgbClr val="3333CC"/>
                </a:solidFill>
                <a:latin typeface="Arial"/>
                <a:cs typeface="Arial"/>
              </a:rPr>
              <a:t>tedious </a:t>
            </a:r>
            <a:r>
              <a:rPr sz="3200" dirty="0">
                <a:solidFill>
                  <a:srgbClr val="3333CC"/>
                </a:solidFill>
                <a:latin typeface="Arial"/>
                <a:cs typeface="Arial"/>
              </a:rPr>
              <a:t>manually </a:t>
            </a:r>
            <a:r>
              <a:rPr sz="3200" spc="-5" dirty="0">
                <a:solidFill>
                  <a:srgbClr val="3333CC"/>
                </a:solidFill>
                <a:latin typeface="Arial"/>
                <a:cs typeface="Arial"/>
              </a:rPr>
              <a:t>for </a:t>
            </a:r>
            <a:r>
              <a:rPr sz="3200" dirty="0">
                <a:solidFill>
                  <a:srgbClr val="3333CC"/>
                </a:solidFill>
                <a:latin typeface="Arial"/>
                <a:cs typeface="Arial"/>
              </a:rPr>
              <a:t>a </a:t>
            </a:r>
            <a:r>
              <a:rPr sz="3200" spc="-5" dirty="0">
                <a:solidFill>
                  <a:srgbClr val="3333CC"/>
                </a:solidFill>
                <a:latin typeface="Arial"/>
                <a:cs typeface="Arial"/>
              </a:rPr>
              <a:t>software </a:t>
            </a:r>
            <a:r>
              <a:rPr sz="3200" dirty="0">
                <a:solidFill>
                  <a:srgbClr val="3333CC"/>
                </a:solidFill>
                <a:latin typeface="Arial"/>
                <a:cs typeface="Arial"/>
              </a:rPr>
              <a:t>engineer  </a:t>
            </a:r>
            <a:r>
              <a:rPr sz="3200" spc="-5" dirty="0">
                <a:solidFill>
                  <a:srgbClr val="3333CC"/>
                </a:solidFill>
                <a:latin typeface="Arial"/>
                <a:cs typeface="Arial"/>
              </a:rPr>
              <a:t>to </a:t>
            </a:r>
            <a:r>
              <a:rPr sz="3200" dirty="0">
                <a:solidFill>
                  <a:srgbClr val="3333CC"/>
                </a:solidFill>
                <a:latin typeface="Arial"/>
                <a:cs typeface="Arial"/>
              </a:rPr>
              <a:t>derive</a:t>
            </a:r>
            <a:endParaRPr sz="3200">
              <a:latin typeface="Arial"/>
              <a:cs typeface="Arial"/>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607358" y="543328"/>
            <a:ext cx="8082742" cy="689932"/>
          </a:xfrm>
          <a:prstGeom prst="rect">
            <a:avLst/>
          </a:prstGeom>
        </p:spPr>
        <p:txBody>
          <a:bodyPr vert="horz" wrap="square" lIns="0" tIns="12700" rIns="0" bIns="0" rtlCol="0">
            <a:spAutoFit/>
          </a:bodyPr>
          <a:lstStyle/>
          <a:p>
            <a:pPr marL="12700">
              <a:lnSpc>
                <a:spcPct val="100000"/>
              </a:lnSpc>
              <a:spcBef>
                <a:spcPts val="100"/>
              </a:spcBef>
              <a:tabLst>
                <a:tab pos="2031364" algn="l"/>
              </a:tabLst>
            </a:pPr>
            <a:r>
              <a:rPr spc="-5" dirty="0"/>
              <a:t>Tracing	</a:t>
            </a:r>
            <a:r>
              <a:rPr lang="en-US" spc="-5" dirty="0"/>
              <a:t>B</a:t>
            </a:r>
            <a:r>
              <a:rPr dirty="0"/>
              <a:t>ehavior of</a:t>
            </a:r>
            <a:r>
              <a:rPr spc="-110" dirty="0"/>
              <a:t> </a:t>
            </a:r>
            <a:r>
              <a:rPr dirty="0"/>
              <a:t>Backprop</a:t>
            </a:r>
          </a:p>
        </p:txBody>
      </p:sp>
      <p:sp>
        <p:nvSpPr>
          <p:cNvPr id="8" name="object 8"/>
          <p:cNvSpPr txBox="1"/>
          <p:nvPr/>
        </p:nvSpPr>
        <p:spPr>
          <a:xfrm>
            <a:off x="814878" y="1204098"/>
            <a:ext cx="5998845" cy="5497195"/>
          </a:xfrm>
          <a:prstGeom prst="rect">
            <a:avLst/>
          </a:prstGeom>
        </p:spPr>
        <p:txBody>
          <a:bodyPr vert="horz" wrap="square" lIns="0" tIns="104775" rIns="0" bIns="0" rtlCol="0">
            <a:spAutoFit/>
          </a:bodyPr>
          <a:lstStyle/>
          <a:p>
            <a:pPr marL="381000" indent="-342900">
              <a:lnSpc>
                <a:spcPct val="100000"/>
              </a:lnSpc>
              <a:spcBef>
                <a:spcPts val="825"/>
              </a:spcBef>
              <a:buChar char="•"/>
              <a:tabLst>
                <a:tab pos="380365" algn="l"/>
                <a:tab pos="381000" algn="l"/>
              </a:tabLst>
            </a:pPr>
            <a:r>
              <a:rPr sz="3200" dirty="0">
                <a:solidFill>
                  <a:srgbClr val="3333CC"/>
                </a:solidFill>
                <a:latin typeface="Arial"/>
                <a:cs typeface="Arial"/>
              </a:rPr>
              <a:t>Looking at </a:t>
            </a:r>
            <a:r>
              <a:rPr sz="3200" spc="-5" dirty="0">
                <a:solidFill>
                  <a:srgbClr val="3333CC"/>
                </a:solidFill>
                <a:latin typeface="Arial"/>
                <a:cs typeface="Arial"/>
              </a:rPr>
              <a:t>forward </a:t>
            </a:r>
            <a:r>
              <a:rPr sz="3200" dirty="0">
                <a:solidFill>
                  <a:srgbClr val="3333CC"/>
                </a:solidFill>
                <a:latin typeface="Arial"/>
                <a:cs typeface="Arial"/>
              </a:rPr>
              <a:t>prop</a:t>
            </a:r>
            <a:r>
              <a:rPr sz="3200" spc="-50" dirty="0">
                <a:solidFill>
                  <a:srgbClr val="3333CC"/>
                </a:solidFill>
                <a:latin typeface="Arial"/>
                <a:cs typeface="Arial"/>
              </a:rPr>
              <a:t> </a:t>
            </a:r>
            <a:r>
              <a:rPr sz="3200" dirty="0">
                <a:solidFill>
                  <a:srgbClr val="3333CC"/>
                </a:solidFill>
                <a:latin typeface="Arial"/>
                <a:cs typeface="Arial"/>
              </a:rPr>
              <a:t>graph</a:t>
            </a:r>
            <a:endParaRPr sz="3200">
              <a:latin typeface="Arial"/>
              <a:cs typeface="Arial"/>
            </a:endParaRPr>
          </a:p>
          <a:p>
            <a:pPr marL="381000" marR="549275" indent="-342900">
              <a:lnSpc>
                <a:spcPts val="3160"/>
              </a:lnSpc>
              <a:spcBef>
                <a:spcPts val="1400"/>
              </a:spcBef>
              <a:buChar char="•"/>
              <a:tabLst>
                <a:tab pos="380365" algn="l"/>
                <a:tab pos="381000" algn="l"/>
                <a:tab pos="1362075" algn="l"/>
              </a:tabLst>
            </a:pPr>
            <a:r>
              <a:rPr sz="3200" spc="-5" dirty="0">
                <a:solidFill>
                  <a:srgbClr val="3333CC"/>
                </a:solidFill>
                <a:latin typeface="Arial"/>
                <a:cs typeface="Arial"/>
              </a:rPr>
              <a:t>To train </a:t>
            </a:r>
            <a:r>
              <a:rPr sz="3200" dirty="0">
                <a:solidFill>
                  <a:srgbClr val="3333CC"/>
                </a:solidFill>
                <a:latin typeface="Arial"/>
                <a:cs typeface="Arial"/>
              </a:rPr>
              <a:t>we wish </a:t>
            </a:r>
            <a:r>
              <a:rPr sz="3200" spc="-5" dirty="0">
                <a:solidFill>
                  <a:srgbClr val="3333CC"/>
                </a:solidFill>
                <a:latin typeface="Arial"/>
                <a:cs typeface="Arial"/>
              </a:rPr>
              <a:t>to compute </a:t>
            </a:r>
            <a:r>
              <a:rPr sz="4800" spc="-7" baseline="-11284" dirty="0">
                <a:solidFill>
                  <a:srgbClr val="3333CC"/>
                </a:solidFill>
                <a:latin typeface="Arial"/>
                <a:cs typeface="Arial"/>
              </a:rPr>
              <a:t> both	</a:t>
            </a:r>
            <a:r>
              <a:rPr sz="1950" spc="25" dirty="0">
                <a:latin typeface="Symbol"/>
                <a:cs typeface="Symbol"/>
              </a:rPr>
              <a:t></a:t>
            </a:r>
            <a:r>
              <a:rPr sz="1650" i="1" spc="37" baseline="-45454" dirty="0">
                <a:latin typeface="Cambria"/>
                <a:cs typeface="Cambria"/>
              </a:rPr>
              <a:t>W </a:t>
            </a:r>
            <a:r>
              <a:rPr sz="1200" spc="60" baseline="-27777" dirty="0">
                <a:latin typeface="Cambria"/>
                <a:cs typeface="Cambria"/>
              </a:rPr>
              <a:t>(1 </a:t>
            </a:r>
            <a:r>
              <a:rPr sz="1200" spc="7" baseline="-27777" dirty="0">
                <a:latin typeface="Cambria"/>
                <a:cs typeface="Cambria"/>
              </a:rPr>
              <a:t>) </a:t>
            </a:r>
            <a:r>
              <a:rPr sz="1950" i="1" dirty="0">
                <a:latin typeface="Cambria"/>
                <a:cs typeface="Cambria"/>
              </a:rPr>
              <a:t>J </a:t>
            </a:r>
            <a:r>
              <a:rPr sz="1950" spc="-15" dirty="0">
                <a:latin typeface="Cambria"/>
                <a:cs typeface="Cambria"/>
              </a:rPr>
              <a:t>and</a:t>
            </a:r>
            <a:r>
              <a:rPr sz="1950" spc="-270" dirty="0">
                <a:latin typeface="Cambria"/>
                <a:cs typeface="Cambria"/>
              </a:rPr>
              <a:t> </a:t>
            </a:r>
            <a:r>
              <a:rPr sz="1950" spc="25" dirty="0">
                <a:latin typeface="Symbol"/>
                <a:cs typeface="Symbol"/>
              </a:rPr>
              <a:t></a:t>
            </a:r>
            <a:r>
              <a:rPr sz="1650" i="1" spc="37" baseline="-45454" dirty="0">
                <a:latin typeface="Cambria"/>
                <a:cs typeface="Cambria"/>
              </a:rPr>
              <a:t>W </a:t>
            </a:r>
            <a:r>
              <a:rPr sz="1200" spc="7" baseline="-27777" dirty="0">
                <a:latin typeface="Cambria"/>
                <a:cs typeface="Cambria"/>
              </a:rPr>
              <a:t>( </a:t>
            </a:r>
            <a:r>
              <a:rPr sz="1200" spc="52" baseline="-27777" dirty="0">
                <a:latin typeface="Cambria"/>
                <a:cs typeface="Cambria"/>
              </a:rPr>
              <a:t>2) </a:t>
            </a:r>
            <a:r>
              <a:rPr sz="1950" i="1" dirty="0">
                <a:latin typeface="Cambria"/>
                <a:cs typeface="Cambria"/>
              </a:rPr>
              <a:t>J</a:t>
            </a:r>
            <a:endParaRPr sz="1950">
              <a:latin typeface="Cambria"/>
              <a:cs typeface="Cambria"/>
            </a:endParaRPr>
          </a:p>
          <a:p>
            <a:pPr marL="381000" marR="97790" indent="-342900">
              <a:lnSpc>
                <a:spcPct val="100699"/>
              </a:lnSpc>
              <a:spcBef>
                <a:spcPts val="1385"/>
              </a:spcBef>
              <a:buChar char="•"/>
              <a:tabLst>
                <a:tab pos="380365" algn="l"/>
                <a:tab pos="381000" algn="l"/>
              </a:tabLst>
            </a:pPr>
            <a:r>
              <a:rPr sz="3200" spc="-5" dirty="0">
                <a:solidFill>
                  <a:srgbClr val="3333CC"/>
                </a:solidFill>
                <a:latin typeface="Arial"/>
                <a:cs typeface="Arial"/>
              </a:rPr>
              <a:t>There </a:t>
            </a:r>
            <a:r>
              <a:rPr sz="3200" dirty="0">
                <a:solidFill>
                  <a:srgbClr val="3333CC"/>
                </a:solidFill>
                <a:latin typeface="Arial"/>
                <a:cs typeface="Arial"/>
              </a:rPr>
              <a:t>are </a:t>
            </a:r>
            <a:r>
              <a:rPr sz="3200" spc="-5" dirty="0">
                <a:solidFill>
                  <a:srgbClr val="3333CC"/>
                </a:solidFill>
                <a:latin typeface="Arial"/>
                <a:cs typeface="Arial"/>
              </a:rPr>
              <a:t>two different paths  </a:t>
            </a:r>
            <a:r>
              <a:rPr sz="3200" dirty="0">
                <a:solidFill>
                  <a:srgbClr val="3333CC"/>
                </a:solidFill>
                <a:latin typeface="Arial"/>
                <a:cs typeface="Arial"/>
              </a:rPr>
              <a:t>leading backward </a:t>
            </a:r>
            <a:r>
              <a:rPr sz="3200" spc="-5" dirty="0">
                <a:solidFill>
                  <a:srgbClr val="3333CC"/>
                </a:solidFill>
                <a:latin typeface="Arial"/>
                <a:cs typeface="Arial"/>
              </a:rPr>
              <a:t>from </a:t>
            </a:r>
            <a:r>
              <a:rPr sz="3200" i="1" dirty="0">
                <a:latin typeface="Times New Roman"/>
                <a:cs typeface="Times New Roman"/>
              </a:rPr>
              <a:t>J </a:t>
            </a:r>
            <a:r>
              <a:rPr sz="3200" dirty="0">
                <a:solidFill>
                  <a:srgbClr val="3333CC"/>
                </a:solidFill>
                <a:latin typeface="Arial"/>
                <a:cs typeface="Arial"/>
              </a:rPr>
              <a:t>to the  </a:t>
            </a:r>
            <a:r>
              <a:rPr sz="3200" spc="-5" dirty="0">
                <a:solidFill>
                  <a:srgbClr val="3333CC"/>
                </a:solidFill>
                <a:latin typeface="Arial"/>
                <a:cs typeface="Arial"/>
              </a:rPr>
              <a:t>weights:</a:t>
            </a:r>
            <a:endParaRPr sz="3200">
              <a:latin typeface="Arial"/>
              <a:cs typeface="Arial"/>
            </a:endParaRPr>
          </a:p>
          <a:p>
            <a:pPr marL="781050" lvl="1" indent="-286385">
              <a:lnSpc>
                <a:spcPct val="100000"/>
              </a:lnSpc>
              <a:spcBef>
                <a:spcPts val="630"/>
              </a:spcBef>
              <a:buChar char="–"/>
              <a:tabLst>
                <a:tab pos="781050" algn="l"/>
              </a:tabLst>
            </a:pPr>
            <a:r>
              <a:rPr sz="2800" dirty="0">
                <a:solidFill>
                  <a:srgbClr val="336600"/>
                </a:solidFill>
                <a:latin typeface="Arial"/>
                <a:cs typeface="Arial"/>
              </a:rPr>
              <a:t>one </a:t>
            </a:r>
            <a:r>
              <a:rPr sz="2800" spc="-5" dirty="0">
                <a:solidFill>
                  <a:srgbClr val="336600"/>
                </a:solidFill>
                <a:latin typeface="Arial"/>
                <a:cs typeface="Arial"/>
              </a:rPr>
              <a:t>through </a:t>
            </a:r>
            <a:r>
              <a:rPr sz="2800" dirty="0">
                <a:solidFill>
                  <a:srgbClr val="336600"/>
                </a:solidFill>
                <a:latin typeface="Arial"/>
                <a:cs typeface="Arial"/>
              </a:rPr>
              <a:t>weight decay</a:t>
            </a:r>
            <a:r>
              <a:rPr sz="2800" spc="-40" dirty="0">
                <a:solidFill>
                  <a:srgbClr val="336600"/>
                </a:solidFill>
                <a:latin typeface="Arial"/>
                <a:cs typeface="Arial"/>
              </a:rPr>
              <a:t> </a:t>
            </a:r>
            <a:r>
              <a:rPr sz="2800" dirty="0">
                <a:solidFill>
                  <a:srgbClr val="336600"/>
                </a:solidFill>
                <a:latin typeface="Arial"/>
                <a:cs typeface="Arial"/>
              </a:rPr>
              <a:t>cost</a:t>
            </a:r>
            <a:endParaRPr sz="2800">
              <a:latin typeface="Arial"/>
              <a:cs typeface="Arial"/>
            </a:endParaRPr>
          </a:p>
          <a:p>
            <a:pPr marL="1180465" marR="30480" lvl="2" indent="-228600">
              <a:lnSpc>
                <a:spcPts val="2820"/>
              </a:lnSpc>
              <a:spcBef>
                <a:spcPts val="790"/>
              </a:spcBef>
              <a:buChar char="•"/>
              <a:tabLst>
                <a:tab pos="1181100" algn="l"/>
              </a:tabLst>
            </a:pPr>
            <a:r>
              <a:rPr sz="2400" spc="-5" dirty="0">
                <a:solidFill>
                  <a:srgbClr val="660066"/>
                </a:solidFill>
                <a:latin typeface="Arial"/>
                <a:cs typeface="Arial"/>
              </a:rPr>
              <a:t>It </a:t>
            </a:r>
            <a:r>
              <a:rPr sz="2400" dirty="0">
                <a:solidFill>
                  <a:srgbClr val="660066"/>
                </a:solidFill>
                <a:latin typeface="Arial"/>
                <a:cs typeface="Arial"/>
              </a:rPr>
              <a:t>will always </a:t>
            </a:r>
            <a:r>
              <a:rPr sz="2400" spc="-5" dirty="0">
                <a:solidFill>
                  <a:srgbClr val="660066"/>
                </a:solidFill>
                <a:latin typeface="Arial"/>
                <a:cs typeface="Arial"/>
              </a:rPr>
              <a:t>contribute </a:t>
            </a:r>
            <a:r>
              <a:rPr sz="2400" i="1" dirty="0">
                <a:solidFill>
                  <a:srgbClr val="660066"/>
                </a:solidFill>
                <a:latin typeface="Times New Roman"/>
                <a:cs typeface="Times New Roman"/>
              </a:rPr>
              <a:t>2λW</a:t>
            </a:r>
            <a:r>
              <a:rPr sz="2400" i="1" baseline="24305" dirty="0">
                <a:solidFill>
                  <a:srgbClr val="660066"/>
                </a:solidFill>
                <a:latin typeface="Times New Roman"/>
                <a:cs typeface="Times New Roman"/>
              </a:rPr>
              <a:t>(i) </a:t>
            </a:r>
            <a:r>
              <a:rPr sz="2400" dirty="0">
                <a:solidFill>
                  <a:srgbClr val="660066"/>
                </a:solidFill>
                <a:latin typeface="Arial"/>
                <a:cs typeface="Arial"/>
              </a:rPr>
              <a:t>to the  gradient on</a:t>
            </a:r>
            <a:r>
              <a:rPr sz="2400" spc="-20" dirty="0">
                <a:solidFill>
                  <a:srgbClr val="660066"/>
                </a:solidFill>
                <a:latin typeface="Arial"/>
                <a:cs typeface="Arial"/>
              </a:rPr>
              <a:t> </a:t>
            </a:r>
            <a:r>
              <a:rPr sz="2400" i="1" dirty="0">
                <a:solidFill>
                  <a:srgbClr val="660066"/>
                </a:solidFill>
                <a:latin typeface="Times New Roman"/>
                <a:cs typeface="Times New Roman"/>
              </a:rPr>
              <a:t>W</a:t>
            </a:r>
            <a:r>
              <a:rPr sz="2400" i="1" baseline="24305" dirty="0">
                <a:solidFill>
                  <a:srgbClr val="660066"/>
                </a:solidFill>
                <a:latin typeface="Times New Roman"/>
                <a:cs typeface="Times New Roman"/>
              </a:rPr>
              <a:t>(i)</a:t>
            </a:r>
            <a:endParaRPr sz="2400" baseline="24305">
              <a:latin typeface="Times New Roman"/>
              <a:cs typeface="Times New Roman"/>
            </a:endParaRPr>
          </a:p>
          <a:p>
            <a:pPr marL="781050" lvl="1" indent="-286385">
              <a:lnSpc>
                <a:spcPct val="100000"/>
              </a:lnSpc>
              <a:spcBef>
                <a:spcPts val="610"/>
              </a:spcBef>
              <a:buChar char="–"/>
              <a:tabLst>
                <a:tab pos="781050" algn="l"/>
              </a:tabLst>
            </a:pPr>
            <a:r>
              <a:rPr sz="2800" spc="-5" dirty="0">
                <a:solidFill>
                  <a:srgbClr val="336600"/>
                </a:solidFill>
                <a:latin typeface="Arial"/>
                <a:cs typeface="Arial"/>
              </a:rPr>
              <a:t>other through cross-entropy</a:t>
            </a:r>
            <a:r>
              <a:rPr sz="2800" spc="5" dirty="0">
                <a:solidFill>
                  <a:srgbClr val="336600"/>
                </a:solidFill>
                <a:latin typeface="Arial"/>
                <a:cs typeface="Arial"/>
              </a:rPr>
              <a:t> </a:t>
            </a:r>
            <a:r>
              <a:rPr sz="2800" dirty="0">
                <a:solidFill>
                  <a:srgbClr val="336600"/>
                </a:solidFill>
                <a:latin typeface="Arial"/>
                <a:cs typeface="Arial"/>
              </a:rPr>
              <a:t>cost</a:t>
            </a:r>
            <a:endParaRPr sz="2800">
              <a:latin typeface="Arial"/>
              <a:cs typeface="Arial"/>
            </a:endParaRPr>
          </a:p>
          <a:p>
            <a:pPr marL="1181100" lvl="2" indent="-229235">
              <a:lnSpc>
                <a:spcPct val="100000"/>
              </a:lnSpc>
              <a:spcBef>
                <a:spcPts val="545"/>
              </a:spcBef>
              <a:buChar char="•"/>
              <a:tabLst>
                <a:tab pos="1181100" algn="l"/>
              </a:tabLst>
            </a:pPr>
            <a:r>
              <a:rPr sz="2400" spc="-5" dirty="0">
                <a:solidFill>
                  <a:srgbClr val="660066"/>
                </a:solidFill>
                <a:latin typeface="Arial"/>
                <a:cs typeface="Arial"/>
              </a:rPr>
              <a:t>It </a:t>
            </a:r>
            <a:r>
              <a:rPr sz="2400" dirty="0">
                <a:solidFill>
                  <a:srgbClr val="660066"/>
                </a:solidFill>
                <a:latin typeface="Arial"/>
                <a:cs typeface="Arial"/>
              </a:rPr>
              <a:t>is more</a:t>
            </a:r>
            <a:r>
              <a:rPr sz="2400" spc="-15" dirty="0">
                <a:solidFill>
                  <a:srgbClr val="660066"/>
                </a:solidFill>
                <a:latin typeface="Arial"/>
                <a:cs typeface="Arial"/>
              </a:rPr>
              <a:t> </a:t>
            </a:r>
            <a:r>
              <a:rPr sz="2400" spc="-5" dirty="0">
                <a:solidFill>
                  <a:srgbClr val="660066"/>
                </a:solidFill>
                <a:latin typeface="Arial"/>
                <a:cs typeface="Arial"/>
              </a:rPr>
              <a:t>complicated</a:t>
            </a:r>
            <a:endParaRPr sz="2400">
              <a:latin typeface="Arial"/>
              <a:cs typeface="Arial"/>
            </a:endParaRPr>
          </a:p>
        </p:txBody>
      </p:sp>
      <p:sp>
        <p:nvSpPr>
          <p:cNvPr id="9" name="object 9"/>
          <p:cNvSpPr/>
          <p:nvPr/>
        </p:nvSpPr>
        <p:spPr>
          <a:xfrm>
            <a:off x="6885373" y="1768194"/>
            <a:ext cx="2998590" cy="22435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object 5"/>
          <p:cNvSpPr/>
          <p:nvPr/>
        </p:nvSpPr>
        <p:spPr>
          <a:xfrm>
            <a:off x="1155600" y="616733"/>
            <a:ext cx="8229600" cy="812800"/>
          </a:xfrm>
          <a:custGeom>
            <a:avLst/>
            <a:gdLst/>
            <a:ahLst/>
            <a:cxnLst/>
            <a:rect l="l" t="t" r="r" b="b"/>
            <a:pathLst>
              <a:path w="8229600" h="812800">
                <a:moveTo>
                  <a:pt x="0" y="812800"/>
                </a:moveTo>
                <a:lnTo>
                  <a:pt x="8229598" y="812800"/>
                </a:lnTo>
                <a:lnTo>
                  <a:pt x="8229598" y="0"/>
                </a:lnTo>
                <a:lnTo>
                  <a:pt x="0" y="0"/>
                </a:lnTo>
                <a:lnTo>
                  <a:pt x="0" y="81280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2755900" y="380334"/>
            <a:ext cx="5562600" cy="689932"/>
          </a:xfrm>
          <a:prstGeom prst="rect">
            <a:avLst/>
          </a:prstGeom>
        </p:spPr>
        <p:txBody>
          <a:bodyPr vert="horz" wrap="square" lIns="0" tIns="12700" rIns="0" bIns="0" rtlCol="0">
            <a:spAutoFit/>
          </a:bodyPr>
          <a:lstStyle/>
          <a:p>
            <a:pPr marL="12700">
              <a:lnSpc>
                <a:spcPct val="100000"/>
              </a:lnSpc>
              <a:spcBef>
                <a:spcPts val="100"/>
              </a:spcBef>
            </a:pPr>
            <a:r>
              <a:rPr spc="-5" dirty="0"/>
              <a:t>Cross-entropy</a:t>
            </a:r>
            <a:r>
              <a:rPr spc="-45" dirty="0"/>
              <a:t> </a:t>
            </a:r>
            <a:r>
              <a:rPr lang="en-US" spc="-45" dirty="0"/>
              <a:t>C</a:t>
            </a:r>
            <a:r>
              <a:rPr dirty="0"/>
              <a:t>ost</a:t>
            </a:r>
          </a:p>
        </p:txBody>
      </p:sp>
      <p:sp>
        <p:nvSpPr>
          <p:cNvPr id="7" name="object 7"/>
          <p:cNvSpPr txBox="1"/>
          <p:nvPr/>
        </p:nvSpPr>
        <p:spPr>
          <a:xfrm>
            <a:off x="827578" y="1296554"/>
            <a:ext cx="8900795" cy="3408045"/>
          </a:xfrm>
          <a:prstGeom prst="rect">
            <a:avLst/>
          </a:prstGeom>
        </p:spPr>
        <p:txBody>
          <a:bodyPr vert="horz" wrap="square" lIns="0" tIns="33020" rIns="0" bIns="0" rtlCol="0">
            <a:spAutoFit/>
          </a:bodyPr>
          <a:lstStyle/>
          <a:p>
            <a:pPr marL="381000" marR="754380" indent="-342900">
              <a:lnSpc>
                <a:spcPts val="3800"/>
              </a:lnSpc>
              <a:spcBef>
                <a:spcPts val="260"/>
              </a:spcBef>
              <a:buChar char="•"/>
              <a:tabLst>
                <a:tab pos="380365" algn="l"/>
                <a:tab pos="381000" algn="l"/>
                <a:tab pos="3445510" algn="l"/>
                <a:tab pos="7573009" algn="l"/>
              </a:tabLst>
            </a:pPr>
            <a:r>
              <a:rPr sz="3200" spc="-5" dirty="0">
                <a:solidFill>
                  <a:srgbClr val="3333CC"/>
                </a:solidFill>
                <a:latin typeface="Arial"/>
                <a:cs typeface="Arial"/>
              </a:rPr>
              <a:t>Let </a:t>
            </a:r>
            <a:r>
              <a:rPr sz="3200" i="1" dirty="0">
                <a:latin typeface="Times New Roman"/>
                <a:cs typeface="Times New Roman"/>
              </a:rPr>
              <a:t>G </a:t>
            </a:r>
            <a:r>
              <a:rPr sz="3200" dirty="0">
                <a:solidFill>
                  <a:srgbClr val="3333CC"/>
                </a:solidFill>
                <a:latin typeface="Arial"/>
                <a:cs typeface="Arial"/>
              </a:rPr>
              <a:t>be gradient on unnormalized </a:t>
            </a:r>
            <a:r>
              <a:rPr sz="3200" spc="-5" dirty="0">
                <a:solidFill>
                  <a:srgbClr val="3333CC"/>
                </a:solidFill>
                <a:latin typeface="Arial"/>
                <a:cs typeface="Arial"/>
              </a:rPr>
              <a:t>log  </a:t>
            </a:r>
            <a:r>
              <a:rPr sz="3200" dirty="0">
                <a:solidFill>
                  <a:srgbClr val="3333CC"/>
                </a:solidFill>
                <a:latin typeface="Arial"/>
                <a:cs typeface="Arial"/>
              </a:rPr>
              <a:t>probabili</a:t>
            </a:r>
            <a:r>
              <a:rPr sz="3200" spc="-5" dirty="0">
                <a:solidFill>
                  <a:srgbClr val="3333CC"/>
                </a:solidFill>
                <a:latin typeface="Arial"/>
                <a:cs typeface="Arial"/>
              </a:rPr>
              <a:t>t</a:t>
            </a:r>
            <a:r>
              <a:rPr sz="3200" dirty="0">
                <a:solidFill>
                  <a:srgbClr val="3333CC"/>
                </a:solidFill>
                <a:latin typeface="Arial"/>
                <a:cs typeface="Arial"/>
              </a:rPr>
              <a:t>ies</a:t>
            </a:r>
            <a:r>
              <a:rPr sz="3200" spc="-5" dirty="0">
                <a:solidFill>
                  <a:srgbClr val="3333CC"/>
                </a:solidFill>
                <a:latin typeface="Arial"/>
                <a:cs typeface="Arial"/>
              </a:rPr>
              <a:t> </a:t>
            </a:r>
            <a:r>
              <a:rPr sz="3200" i="1" spc="350" dirty="0">
                <a:latin typeface="Cambria"/>
                <a:cs typeface="Cambria"/>
              </a:rPr>
              <a:t>U</a:t>
            </a:r>
            <a:r>
              <a:rPr sz="3150" spc="-22" baseline="25132" dirty="0">
                <a:latin typeface="Cambria"/>
                <a:cs typeface="Cambria"/>
              </a:rPr>
              <a:t>(2)</a:t>
            </a:r>
            <a:r>
              <a:rPr sz="3150" baseline="25132" dirty="0">
                <a:latin typeface="Cambria"/>
                <a:cs typeface="Cambria"/>
              </a:rPr>
              <a:t>	</a:t>
            </a:r>
            <a:r>
              <a:rPr sz="3200" dirty="0">
                <a:solidFill>
                  <a:srgbClr val="3333CC"/>
                </a:solidFill>
                <a:latin typeface="Arial"/>
                <a:cs typeface="Arial"/>
              </a:rPr>
              <a:t>given by</a:t>
            </a:r>
            <a:r>
              <a:rPr sz="3200" spc="-5" dirty="0">
                <a:solidFill>
                  <a:srgbClr val="3333CC"/>
                </a:solidFill>
                <a:latin typeface="Arial"/>
                <a:cs typeface="Arial"/>
              </a:rPr>
              <a:t> </a:t>
            </a:r>
            <a:r>
              <a:rPr sz="3200" spc="-40" dirty="0">
                <a:latin typeface="Cambria"/>
                <a:cs typeface="Cambria"/>
              </a:rPr>
              <a:t>cross-entropy</a:t>
            </a:r>
            <a:r>
              <a:rPr sz="3200" dirty="0">
                <a:latin typeface="Cambria"/>
                <a:cs typeface="Cambria"/>
              </a:rPr>
              <a:t>	</a:t>
            </a:r>
            <a:r>
              <a:rPr sz="3200" spc="-5" dirty="0">
                <a:solidFill>
                  <a:srgbClr val="3333CC"/>
                </a:solidFill>
                <a:latin typeface="Arial"/>
                <a:cs typeface="Arial"/>
              </a:rPr>
              <a:t>op.</a:t>
            </a:r>
            <a:endParaRPr sz="3200">
              <a:latin typeface="Arial"/>
              <a:cs typeface="Arial"/>
            </a:endParaRPr>
          </a:p>
          <a:p>
            <a:pPr marL="381000" indent="-342900">
              <a:lnSpc>
                <a:spcPct val="100000"/>
              </a:lnSpc>
              <a:spcBef>
                <a:spcPts val="605"/>
              </a:spcBef>
              <a:buChar char="•"/>
              <a:tabLst>
                <a:tab pos="380365" algn="l"/>
                <a:tab pos="381000" algn="l"/>
              </a:tabLst>
            </a:pPr>
            <a:r>
              <a:rPr sz="3200" dirty="0">
                <a:solidFill>
                  <a:srgbClr val="3333CC"/>
                </a:solidFill>
                <a:latin typeface="Arial"/>
                <a:cs typeface="Arial"/>
              </a:rPr>
              <a:t>Backprop needs </a:t>
            </a:r>
            <a:r>
              <a:rPr sz="3200" spc="-5" dirty="0">
                <a:solidFill>
                  <a:srgbClr val="3333CC"/>
                </a:solidFill>
                <a:latin typeface="Arial"/>
                <a:cs typeface="Arial"/>
              </a:rPr>
              <a:t>to </a:t>
            </a:r>
            <a:r>
              <a:rPr sz="3200" dirty="0">
                <a:solidFill>
                  <a:srgbClr val="3333CC"/>
                </a:solidFill>
                <a:latin typeface="Arial"/>
                <a:cs typeface="Arial"/>
              </a:rPr>
              <a:t>explore </a:t>
            </a:r>
            <a:r>
              <a:rPr sz="3200" spc="-5" dirty="0">
                <a:solidFill>
                  <a:srgbClr val="3333CC"/>
                </a:solidFill>
                <a:latin typeface="Arial"/>
                <a:cs typeface="Arial"/>
              </a:rPr>
              <a:t>two</a:t>
            </a:r>
            <a:r>
              <a:rPr sz="3200" spc="-35" dirty="0">
                <a:solidFill>
                  <a:srgbClr val="3333CC"/>
                </a:solidFill>
                <a:latin typeface="Arial"/>
                <a:cs typeface="Arial"/>
              </a:rPr>
              <a:t> </a:t>
            </a:r>
            <a:r>
              <a:rPr sz="3200" dirty="0">
                <a:solidFill>
                  <a:srgbClr val="3333CC"/>
                </a:solidFill>
                <a:latin typeface="Arial"/>
                <a:cs typeface="Arial"/>
              </a:rPr>
              <a:t>branches:</a:t>
            </a:r>
            <a:endParaRPr sz="3200">
              <a:latin typeface="Arial"/>
              <a:cs typeface="Arial"/>
            </a:endParaRPr>
          </a:p>
          <a:p>
            <a:pPr marL="781050" lvl="1" indent="-286385">
              <a:lnSpc>
                <a:spcPct val="100000"/>
              </a:lnSpc>
              <a:spcBef>
                <a:spcPts val="665"/>
              </a:spcBef>
              <a:buChar char="–"/>
              <a:tabLst>
                <a:tab pos="781050" algn="l"/>
              </a:tabLst>
            </a:pPr>
            <a:r>
              <a:rPr sz="2800" spc="-5" dirty="0">
                <a:solidFill>
                  <a:srgbClr val="336600"/>
                </a:solidFill>
                <a:latin typeface="Arial"/>
                <a:cs typeface="Arial"/>
              </a:rPr>
              <a:t>On shorter </a:t>
            </a:r>
            <a:r>
              <a:rPr sz="2800" dirty="0">
                <a:solidFill>
                  <a:srgbClr val="336600"/>
                </a:solidFill>
                <a:latin typeface="Arial"/>
                <a:cs typeface="Arial"/>
              </a:rPr>
              <a:t>branch adds </a:t>
            </a:r>
            <a:r>
              <a:rPr sz="2800" i="1" spc="335" dirty="0">
                <a:latin typeface="Cambria"/>
                <a:cs typeface="Cambria"/>
              </a:rPr>
              <a:t>H</a:t>
            </a:r>
            <a:r>
              <a:rPr sz="2775" i="1" spc="502" baseline="25525" dirty="0">
                <a:latin typeface="Cambria"/>
                <a:cs typeface="Cambria"/>
              </a:rPr>
              <a:t>T</a:t>
            </a:r>
            <a:r>
              <a:rPr sz="2800" i="1" spc="335" dirty="0">
                <a:latin typeface="Cambria"/>
                <a:cs typeface="Cambria"/>
              </a:rPr>
              <a:t>G </a:t>
            </a:r>
            <a:r>
              <a:rPr sz="2800" spc="-5" dirty="0">
                <a:solidFill>
                  <a:srgbClr val="336600"/>
                </a:solidFill>
                <a:latin typeface="Arial"/>
                <a:cs typeface="Arial"/>
              </a:rPr>
              <a:t>to the </a:t>
            </a:r>
            <a:r>
              <a:rPr sz="2800" dirty="0">
                <a:solidFill>
                  <a:srgbClr val="336600"/>
                </a:solidFill>
                <a:latin typeface="Arial"/>
                <a:cs typeface="Arial"/>
              </a:rPr>
              <a:t>gradient on</a:t>
            </a:r>
            <a:r>
              <a:rPr sz="2800" spc="-204" dirty="0">
                <a:solidFill>
                  <a:srgbClr val="336600"/>
                </a:solidFill>
                <a:latin typeface="Arial"/>
                <a:cs typeface="Arial"/>
              </a:rPr>
              <a:t> </a:t>
            </a:r>
            <a:r>
              <a:rPr sz="2800" i="1" dirty="0">
                <a:latin typeface="Times New Roman"/>
                <a:cs typeface="Times New Roman"/>
              </a:rPr>
              <a:t>W</a:t>
            </a:r>
            <a:r>
              <a:rPr sz="2775" i="1" baseline="25525" dirty="0">
                <a:latin typeface="Times New Roman"/>
                <a:cs typeface="Times New Roman"/>
              </a:rPr>
              <a:t>(2)</a:t>
            </a:r>
            <a:endParaRPr sz="2775" baseline="25525">
              <a:latin typeface="Times New Roman"/>
              <a:cs typeface="Times New Roman"/>
            </a:endParaRPr>
          </a:p>
          <a:p>
            <a:pPr marL="1180465" marR="103505" lvl="2" indent="-228600">
              <a:lnSpc>
                <a:spcPts val="2820"/>
              </a:lnSpc>
              <a:spcBef>
                <a:spcPts val="790"/>
              </a:spcBef>
              <a:buChar char="•"/>
              <a:tabLst>
                <a:tab pos="1181100" algn="l"/>
              </a:tabLst>
            </a:pPr>
            <a:r>
              <a:rPr sz="2400" dirty="0">
                <a:solidFill>
                  <a:srgbClr val="660066"/>
                </a:solidFill>
                <a:latin typeface="Arial"/>
                <a:cs typeface="Arial"/>
              </a:rPr>
              <a:t>Using </a:t>
            </a:r>
            <a:r>
              <a:rPr sz="2400" spc="-5" dirty="0">
                <a:solidFill>
                  <a:srgbClr val="660066"/>
                </a:solidFill>
                <a:latin typeface="Arial"/>
                <a:cs typeface="Arial"/>
              </a:rPr>
              <a:t>the backpropagation </a:t>
            </a:r>
            <a:r>
              <a:rPr sz="2400" dirty="0">
                <a:solidFill>
                  <a:srgbClr val="660066"/>
                </a:solidFill>
                <a:latin typeface="Arial"/>
                <a:cs typeface="Arial"/>
              </a:rPr>
              <a:t>rule </a:t>
            </a:r>
            <a:r>
              <a:rPr sz="2400" spc="-5" dirty="0">
                <a:solidFill>
                  <a:srgbClr val="660066"/>
                </a:solidFill>
                <a:latin typeface="Arial"/>
                <a:cs typeface="Arial"/>
              </a:rPr>
              <a:t>for the </a:t>
            </a:r>
            <a:r>
              <a:rPr sz="2400" dirty="0">
                <a:solidFill>
                  <a:srgbClr val="660066"/>
                </a:solidFill>
                <a:latin typeface="Arial"/>
                <a:cs typeface="Arial"/>
              </a:rPr>
              <a:t>second argument  </a:t>
            </a:r>
            <a:r>
              <a:rPr sz="2400" spc="-5" dirty="0">
                <a:solidFill>
                  <a:srgbClr val="660066"/>
                </a:solidFill>
                <a:latin typeface="Arial"/>
                <a:cs typeface="Arial"/>
              </a:rPr>
              <a:t>to the matrix multiplication</a:t>
            </a:r>
            <a:r>
              <a:rPr sz="2400" spc="10" dirty="0">
                <a:solidFill>
                  <a:srgbClr val="660066"/>
                </a:solidFill>
                <a:latin typeface="Arial"/>
                <a:cs typeface="Arial"/>
              </a:rPr>
              <a:t> </a:t>
            </a:r>
            <a:r>
              <a:rPr sz="2400" spc="-5" dirty="0">
                <a:solidFill>
                  <a:srgbClr val="660066"/>
                </a:solidFill>
                <a:latin typeface="Arial"/>
                <a:cs typeface="Arial"/>
              </a:rPr>
              <a:t>operation</a:t>
            </a:r>
            <a:endParaRPr sz="2400">
              <a:latin typeface="Arial"/>
              <a:cs typeface="Arial"/>
            </a:endParaRPr>
          </a:p>
          <a:p>
            <a:pPr marL="781050" lvl="1" indent="-286385">
              <a:lnSpc>
                <a:spcPct val="100000"/>
              </a:lnSpc>
              <a:spcBef>
                <a:spcPts val="610"/>
              </a:spcBef>
              <a:buChar char="–"/>
              <a:tabLst>
                <a:tab pos="781050" algn="l"/>
              </a:tabLst>
            </a:pPr>
            <a:r>
              <a:rPr sz="2800" spc="-5" dirty="0">
                <a:solidFill>
                  <a:srgbClr val="336600"/>
                </a:solidFill>
                <a:latin typeface="Arial"/>
                <a:cs typeface="Arial"/>
              </a:rPr>
              <a:t>Other </a:t>
            </a:r>
            <a:r>
              <a:rPr sz="2800" dirty="0">
                <a:solidFill>
                  <a:srgbClr val="336600"/>
                </a:solidFill>
                <a:latin typeface="Arial"/>
                <a:cs typeface="Arial"/>
              </a:rPr>
              <a:t>branch: longer descending along</a:t>
            </a:r>
            <a:r>
              <a:rPr sz="2800" spc="-35" dirty="0">
                <a:solidFill>
                  <a:srgbClr val="336600"/>
                </a:solidFill>
                <a:latin typeface="Arial"/>
                <a:cs typeface="Arial"/>
              </a:rPr>
              <a:t> </a:t>
            </a:r>
            <a:r>
              <a:rPr sz="2800" spc="-5" dirty="0">
                <a:solidFill>
                  <a:srgbClr val="336600"/>
                </a:solidFill>
                <a:latin typeface="Arial"/>
                <a:cs typeface="Arial"/>
              </a:rPr>
              <a:t>network</a:t>
            </a:r>
            <a:endParaRPr sz="2800">
              <a:latin typeface="Arial"/>
              <a:cs typeface="Arial"/>
            </a:endParaRPr>
          </a:p>
        </p:txBody>
      </p:sp>
      <p:sp>
        <p:nvSpPr>
          <p:cNvPr id="8" name="object 8"/>
          <p:cNvSpPr txBox="1"/>
          <p:nvPr/>
        </p:nvSpPr>
        <p:spPr>
          <a:xfrm>
            <a:off x="1767377" y="4747906"/>
            <a:ext cx="359156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solidFill>
                  <a:srgbClr val="660066"/>
                </a:solidFill>
                <a:latin typeface="Arial"/>
                <a:cs typeface="Arial"/>
              </a:rPr>
              <a:t>First </a:t>
            </a:r>
            <a:r>
              <a:rPr sz="2400" dirty="0">
                <a:solidFill>
                  <a:srgbClr val="660066"/>
                </a:solidFill>
                <a:latin typeface="Arial"/>
                <a:cs typeface="Arial"/>
              </a:rPr>
              <a:t>backprop</a:t>
            </a:r>
            <a:r>
              <a:rPr sz="2400" spc="-45" dirty="0">
                <a:solidFill>
                  <a:srgbClr val="660066"/>
                </a:solidFill>
                <a:latin typeface="Arial"/>
                <a:cs typeface="Arial"/>
              </a:rPr>
              <a:t> </a:t>
            </a:r>
            <a:r>
              <a:rPr sz="2400" spc="-5" dirty="0">
                <a:solidFill>
                  <a:srgbClr val="660066"/>
                </a:solidFill>
                <a:latin typeface="Arial"/>
                <a:cs typeface="Arial"/>
              </a:rPr>
              <a:t>computes</a:t>
            </a:r>
            <a:endParaRPr sz="2400">
              <a:latin typeface="Arial"/>
              <a:cs typeface="Arial"/>
            </a:endParaRPr>
          </a:p>
        </p:txBody>
      </p:sp>
      <p:sp>
        <p:nvSpPr>
          <p:cNvPr id="9" name="object 9"/>
          <p:cNvSpPr txBox="1"/>
          <p:nvPr/>
        </p:nvSpPr>
        <p:spPr>
          <a:xfrm>
            <a:off x="1741977" y="5192406"/>
            <a:ext cx="8030845" cy="1931035"/>
          </a:xfrm>
          <a:prstGeom prst="rect">
            <a:avLst/>
          </a:prstGeom>
        </p:spPr>
        <p:txBody>
          <a:bodyPr vert="horz" wrap="square" lIns="0" tIns="14604" rIns="0" bIns="0" rtlCol="0">
            <a:spAutoFit/>
          </a:bodyPr>
          <a:lstStyle/>
          <a:p>
            <a:pPr marL="266700" marR="30480" indent="-228600">
              <a:lnSpc>
                <a:spcPct val="99400"/>
              </a:lnSpc>
              <a:spcBef>
                <a:spcPts val="114"/>
              </a:spcBef>
              <a:buChar char="•"/>
              <a:tabLst>
                <a:tab pos="266700" algn="l"/>
              </a:tabLst>
            </a:pPr>
            <a:r>
              <a:rPr sz="2400" dirty="0">
                <a:solidFill>
                  <a:srgbClr val="660066"/>
                </a:solidFill>
                <a:latin typeface="Arial"/>
                <a:cs typeface="Arial"/>
              </a:rPr>
              <a:t>Next </a:t>
            </a:r>
            <a:r>
              <a:rPr sz="2400" spc="-5" dirty="0">
                <a:latin typeface="Times New Roman"/>
                <a:cs typeface="Times New Roman"/>
              </a:rPr>
              <a:t>relu </a:t>
            </a:r>
            <a:r>
              <a:rPr sz="2400" spc="-5" dirty="0">
                <a:solidFill>
                  <a:srgbClr val="660066"/>
                </a:solidFill>
                <a:latin typeface="Arial"/>
                <a:cs typeface="Arial"/>
              </a:rPr>
              <a:t>operation </a:t>
            </a:r>
            <a:r>
              <a:rPr sz="2400" dirty="0">
                <a:solidFill>
                  <a:srgbClr val="660066"/>
                </a:solidFill>
                <a:latin typeface="Arial"/>
                <a:cs typeface="Arial"/>
              </a:rPr>
              <a:t>uses </a:t>
            </a:r>
            <a:r>
              <a:rPr sz="2400" spc="-5" dirty="0">
                <a:solidFill>
                  <a:srgbClr val="660066"/>
                </a:solidFill>
                <a:latin typeface="Arial"/>
                <a:cs typeface="Arial"/>
              </a:rPr>
              <a:t>backpropagation </a:t>
            </a:r>
            <a:r>
              <a:rPr sz="2400" dirty="0">
                <a:solidFill>
                  <a:srgbClr val="660066"/>
                </a:solidFill>
                <a:latin typeface="Arial"/>
                <a:cs typeface="Arial"/>
              </a:rPr>
              <a:t>rule </a:t>
            </a:r>
            <a:r>
              <a:rPr sz="2400" spc="-5" dirty="0">
                <a:solidFill>
                  <a:srgbClr val="660066"/>
                </a:solidFill>
                <a:latin typeface="Arial"/>
                <a:cs typeface="Arial"/>
              </a:rPr>
              <a:t>to </a:t>
            </a:r>
            <a:r>
              <a:rPr sz="2400" dirty="0">
                <a:solidFill>
                  <a:srgbClr val="660066"/>
                </a:solidFill>
                <a:latin typeface="Arial"/>
                <a:cs typeface="Arial"/>
              </a:rPr>
              <a:t>zero out  </a:t>
            </a:r>
            <a:r>
              <a:rPr sz="2400" spc="-5" dirty="0">
                <a:solidFill>
                  <a:srgbClr val="660066"/>
                </a:solidFill>
                <a:latin typeface="Arial"/>
                <a:cs typeface="Arial"/>
              </a:rPr>
              <a:t>components </a:t>
            </a:r>
            <a:r>
              <a:rPr sz="2400" dirty="0">
                <a:solidFill>
                  <a:srgbClr val="660066"/>
                </a:solidFill>
                <a:latin typeface="Arial"/>
                <a:cs typeface="Arial"/>
              </a:rPr>
              <a:t>of gradient corresponding </a:t>
            </a:r>
            <a:r>
              <a:rPr sz="2400" spc="-5" dirty="0">
                <a:solidFill>
                  <a:srgbClr val="660066"/>
                </a:solidFill>
                <a:latin typeface="Arial"/>
                <a:cs typeface="Arial"/>
              </a:rPr>
              <a:t>to entries </a:t>
            </a:r>
            <a:r>
              <a:rPr sz="2400" dirty="0">
                <a:solidFill>
                  <a:srgbClr val="660066"/>
                </a:solidFill>
                <a:latin typeface="Arial"/>
                <a:cs typeface="Arial"/>
              </a:rPr>
              <a:t>of </a:t>
            </a:r>
            <a:r>
              <a:rPr sz="2400" i="1" spc="85" dirty="0">
                <a:latin typeface="Cambria"/>
                <a:cs typeface="Cambria"/>
              </a:rPr>
              <a:t>U</a:t>
            </a:r>
            <a:r>
              <a:rPr sz="2400" i="1" spc="127" baseline="24305" dirty="0">
                <a:latin typeface="Cambria"/>
                <a:cs typeface="Cambria"/>
              </a:rPr>
              <a:t>(1) </a:t>
            </a:r>
            <a:r>
              <a:rPr sz="1600" i="1" spc="85" dirty="0">
                <a:solidFill>
                  <a:srgbClr val="660066"/>
                </a:solidFill>
                <a:latin typeface="Cambria"/>
                <a:cs typeface="Cambria"/>
              </a:rPr>
              <a:t> </a:t>
            </a:r>
            <a:r>
              <a:rPr sz="2400" spc="-5" dirty="0">
                <a:solidFill>
                  <a:srgbClr val="660066"/>
                </a:solidFill>
                <a:latin typeface="Arial"/>
                <a:cs typeface="Arial"/>
              </a:rPr>
              <a:t>that </a:t>
            </a:r>
            <a:r>
              <a:rPr sz="2400" dirty="0">
                <a:solidFill>
                  <a:srgbClr val="660066"/>
                </a:solidFill>
                <a:latin typeface="Arial"/>
                <a:cs typeface="Arial"/>
              </a:rPr>
              <a:t>were less </a:t>
            </a:r>
            <a:r>
              <a:rPr sz="2400" spc="-5" dirty="0">
                <a:solidFill>
                  <a:srgbClr val="660066"/>
                </a:solidFill>
                <a:latin typeface="Arial"/>
                <a:cs typeface="Arial"/>
              </a:rPr>
              <a:t>than </a:t>
            </a:r>
            <a:r>
              <a:rPr sz="2400" spc="-65" dirty="0">
                <a:latin typeface="Cambria"/>
                <a:cs typeface="Cambria"/>
              </a:rPr>
              <a:t>0</a:t>
            </a:r>
            <a:r>
              <a:rPr sz="2400" spc="-65" dirty="0">
                <a:solidFill>
                  <a:srgbClr val="660066"/>
                </a:solidFill>
                <a:latin typeface="Arial"/>
                <a:cs typeface="Arial"/>
              </a:rPr>
              <a:t>. </a:t>
            </a:r>
            <a:r>
              <a:rPr sz="2400" dirty="0">
                <a:solidFill>
                  <a:srgbClr val="660066"/>
                </a:solidFill>
                <a:latin typeface="Arial"/>
                <a:cs typeface="Arial"/>
              </a:rPr>
              <a:t>Let result be called</a:t>
            </a:r>
            <a:r>
              <a:rPr sz="2400" spc="20" dirty="0">
                <a:solidFill>
                  <a:srgbClr val="660066"/>
                </a:solidFill>
                <a:latin typeface="Arial"/>
                <a:cs typeface="Arial"/>
              </a:rPr>
              <a:t> </a:t>
            </a:r>
            <a:r>
              <a:rPr sz="2400" i="1" spc="335" dirty="0">
                <a:latin typeface="Cambria"/>
                <a:cs typeface="Cambria"/>
              </a:rPr>
              <a:t>G’</a:t>
            </a:r>
            <a:endParaRPr sz="2400">
              <a:latin typeface="Cambria"/>
              <a:cs typeface="Cambria"/>
            </a:endParaRPr>
          </a:p>
          <a:p>
            <a:pPr marL="266700" indent="-228600">
              <a:lnSpc>
                <a:spcPct val="100000"/>
              </a:lnSpc>
              <a:spcBef>
                <a:spcPts val="595"/>
              </a:spcBef>
              <a:buChar char="•"/>
              <a:tabLst>
                <a:tab pos="266700" algn="l"/>
              </a:tabLst>
            </a:pPr>
            <a:r>
              <a:rPr sz="2400" dirty="0">
                <a:solidFill>
                  <a:srgbClr val="660066"/>
                </a:solidFill>
                <a:latin typeface="Arial"/>
                <a:cs typeface="Arial"/>
              </a:rPr>
              <a:t>Use </a:t>
            </a:r>
            <a:r>
              <a:rPr sz="2400" spc="-5" dirty="0">
                <a:solidFill>
                  <a:srgbClr val="660066"/>
                </a:solidFill>
                <a:latin typeface="Arial"/>
                <a:cs typeface="Arial"/>
              </a:rPr>
              <a:t>backpropagation </a:t>
            </a:r>
            <a:r>
              <a:rPr sz="2400" dirty="0">
                <a:solidFill>
                  <a:srgbClr val="660066"/>
                </a:solidFill>
                <a:latin typeface="Arial"/>
                <a:cs typeface="Arial"/>
              </a:rPr>
              <a:t>rule </a:t>
            </a:r>
            <a:r>
              <a:rPr sz="2400" spc="-5" dirty="0">
                <a:solidFill>
                  <a:srgbClr val="660066"/>
                </a:solidFill>
                <a:latin typeface="Arial"/>
                <a:cs typeface="Arial"/>
              </a:rPr>
              <a:t>for the </a:t>
            </a:r>
            <a:r>
              <a:rPr sz="2400" dirty="0">
                <a:solidFill>
                  <a:srgbClr val="660066"/>
                </a:solidFill>
                <a:latin typeface="Arial"/>
                <a:cs typeface="Arial"/>
              </a:rPr>
              <a:t>second argument</a:t>
            </a:r>
            <a:r>
              <a:rPr sz="2400" spc="-15" dirty="0">
                <a:solidFill>
                  <a:srgbClr val="660066"/>
                </a:solidFill>
                <a:latin typeface="Arial"/>
                <a:cs typeface="Arial"/>
              </a:rPr>
              <a:t> </a:t>
            </a:r>
            <a:r>
              <a:rPr sz="2400" dirty="0">
                <a:solidFill>
                  <a:srgbClr val="660066"/>
                </a:solidFill>
                <a:latin typeface="Arial"/>
                <a:cs typeface="Arial"/>
              </a:rPr>
              <a:t>of</a:t>
            </a:r>
            <a:endParaRPr sz="2400">
              <a:latin typeface="Arial"/>
              <a:cs typeface="Arial"/>
            </a:endParaRPr>
          </a:p>
          <a:p>
            <a:pPr marL="266700">
              <a:lnSpc>
                <a:spcPct val="100000"/>
              </a:lnSpc>
              <a:spcBef>
                <a:spcPts val="45"/>
              </a:spcBef>
            </a:pPr>
            <a:r>
              <a:rPr sz="2400" spc="25" dirty="0">
                <a:latin typeface="Cambria"/>
                <a:cs typeface="Cambria"/>
              </a:rPr>
              <a:t>matmul </a:t>
            </a:r>
            <a:r>
              <a:rPr sz="2400" dirty="0">
                <a:solidFill>
                  <a:srgbClr val="660066"/>
                </a:solidFill>
                <a:latin typeface="Arial"/>
                <a:cs typeface="Arial"/>
              </a:rPr>
              <a:t>to </a:t>
            </a:r>
            <a:r>
              <a:rPr sz="2400" spc="-5" dirty="0">
                <a:solidFill>
                  <a:srgbClr val="660066"/>
                </a:solidFill>
                <a:latin typeface="Arial"/>
                <a:cs typeface="Arial"/>
              </a:rPr>
              <a:t>add </a:t>
            </a:r>
            <a:r>
              <a:rPr sz="2400" i="1" spc="340" dirty="0">
                <a:latin typeface="Cambria"/>
                <a:cs typeface="Cambria"/>
              </a:rPr>
              <a:t>X</a:t>
            </a:r>
            <a:r>
              <a:rPr sz="2400" i="1" spc="509" baseline="24305" dirty="0">
                <a:latin typeface="Cambria"/>
                <a:cs typeface="Cambria"/>
              </a:rPr>
              <a:t>T</a:t>
            </a:r>
            <a:r>
              <a:rPr sz="2400" i="1" spc="340" dirty="0">
                <a:latin typeface="Cambria"/>
                <a:cs typeface="Cambria"/>
              </a:rPr>
              <a:t>G’ </a:t>
            </a:r>
            <a:r>
              <a:rPr sz="2400" spc="-5" dirty="0">
                <a:solidFill>
                  <a:srgbClr val="660066"/>
                </a:solidFill>
                <a:latin typeface="Arial"/>
                <a:cs typeface="Arial"/>
              </a:rPr>
              <a:t>to the </a:t>
            </a:r>
            <a:r>
              <a:rPr sz="2400" dirty="0">
                <a:solidFill>
                  <a:srgbClr val="660066"/>
                </a:solidFill>
                <a:latin typeface="Arial"/>
                <a:cs typeface="Arial"/>
              </a:rPr>
              <a:t>gradient on</a:t>
            </a:r>
            <a:r>
              <a:rPr sz="2400" spc="-30" dirty="0">
                <a:solidFill>
                  <a:srgbClr val="660066"/>
                </a:solidFill>
                <a:latin typeface="Arial"/>
                <a:cs typeface="Arial"/>
              </a:rPr>
              <a:t> </a:t>
            </a:r>
            <a:r>
              <a:rPr sz="2400" i="1" spc="80" dirty="0">
                <a:latin typeface="Cambria"/>
                <a:cs typeface="Cambria"/>
              </a:rPr>
              <a:t>W</a:t>
            </a:r>
            <a:r>
              <a:rPr sz="2400" i="1" spc="120" baseline="24305" dirty="0">
                <a:latin typeface="Cambria"/>
                <a:cs typeface="Cambria"/>
              </a:rPr>
              <a:t>(1)</a:t>
            </a:r>
            <a:endParaRPr sz="2400" baseline="24305">
              <a:latin typeface="Cambria"/>
              <a:cs typeface="Cambria"/>
            </a:endParaRPr>
          </a:p>
        </p:txBody>
      </p:sp>
      <p:sp>
        <p:nvSpPr>
          <p:cNvPr id="10" name="object 10"/>
          <p:cNvSpPr txBox="1"/>
          <p:nvPr/>
        </p:nvSpPr>
        <p:spPr>
          <a:xfrm>
            <a:off x="5567925" y="4791115"/>
            <a:ext cx="1392555" cy="331470"/>
          </a:xfrm>
          <a:prstGeom prst="rect">
            <a:avLst/>
          </a:prstGeom>
        </p:spPr>
        <p:txBody>
          <a:bodyPr vert="horz" wrap="square" lIns="0" tIns="20955" rIns="0" bIns="0" rtlCol="0">
            <a:spAutoFit/>
          </a:bodyPr>
          <a:lstStyle/>
          <a:p>
            <a:pPr marL="38100">
              <a:lnSpc>
                <a:spcPts val="645"/>
              </a:lnSpc>
              <a:spcBef>
                <a:spcPts val="165"/>
              </a:spcBef>
            </a:pPr>
            <a:r>
              <a:rPr sz="1950" spc="55" dirty="0">
                <a:latin typeface="Symbol"/>
                <a:cs typeface="Symbol"/>
              </a:rPr>
              <a:t></a:t>
            </a:r>
            <a:r>
              <a:rPr sz="1650" i="1" spc="82" baseline="-35353" dirty="0">
                <a:latin typeface="Cambria"/>
                <a:cs typeface="Cambria"/>
              </a:rPr>
              <a:t>H </a:t>
            </a:r>
            <a:r>
              <a:rPr sz="1950" i="1" dirty="0">
                <a:latin typeface="Cambria"/>
                <a:cs typeface="Cambria"/>
              </a:rPr>
              <a:t>J </a:t>
            </a:r>
            <a:r>
              <a:rPr sz="1950" spc="5" dirty="0">
                <a:latin typeface="Symbol"/>
                <a:cs typeface="Symbol"/>
              </a:rPr>
              <a:t></a:t>
            </a:r>
            <a:r>
              <a:rPr sz="1950" spc="-100" dirty="0">
                <a:latin typeface="Times New Roman"/>
                <a:cs typeface="Times New Roman"/>
              </a:rPr>
              <a:t> </a:t>
            </a:r>
            <a:r>
              <a:rPr sz="1950" i="1" spc="5" dirty="0">
                <a:latin typeface="Cambria"/>
                <a:cs typeface="Cambria"/>
              </a:rPr>
              <a:t>GW</a:t>
            </a:r>
            <a:endParaRPr sz="1950">
              <a:latin typeface="Cambria"/>
              <a:cs typeface="Cambria"/>
            </a:endParaRPr>
          </a:p>
          <a:p>
            <a:pPr marR="30480" algn="r">
              <a:lnSpc>
                <a:spcPts val="645"/>
              </a:lnSpc>
            </a:pPr>
            <a:r>
              <a:rPr sz="1100" spc="60" dirty="0">
                <a:latin typeface="Cambria"/>
                <a:cs typeface="Cambria"/>
              </a:rPr>
              <a:t>(</a:t>
            </a:r>
            <a:r>
              <a:rPr sz="1100" spc="35" dirty="0">
                <a:latin typeface="Cambria"/>
                <a:cs typeface="Cambria"/>
              </a:rPr>
              <a:t>2</a:t>
            </a:r>
            <a:r>
              <a:rPr sz="1100" spc="-35" dirty="0">
                <a:latin typeface="Cambria"/>
                <a:cs typeface="Cambria"/>
              </a:rPr>
              <a:t>)</a:t>
            </a:r>
            <a:r>
              <a:rPr sz="1100" i="1" spc="20" dirty="0">
                <a:latin typeface="Cambria"/>
                <a:cs typeface="Cambria"/>
              </a:rPr>
              <a:t>T</a:t>
            </a:r>
            <a:endParaRPr sz="1100">
              <a:latin typeface="Cambria"/>
              <a:cs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DECE51B9-3EDB-D840-B39B-7DAEB7CDDB17}"/>
              </a:ext>
            </a:extLst>
          </p:cNvPr>
          <p:cNvSpPr>
            <a:spLocks noGrp="1" noChangeArrowheads="1"/>
          </p:cNvSpPr>
          <p:nvPr>
            <p:ph type="title"/>
          </p:nvPr>
        </p:nvSpPr>
        <p:spPr>
          <a:xfrm>
            <a:off x="1012113" y="125747"/>
            <a:ext cx="9418450" cy="864853"/>
          </a:xfrm>
        </p:spPr>
        <p:txBody>
          <a:bodyPr/>
          <a:lstStyle/>
          <a:p>
            <a:r>
              <a:rPr lang="en-US" altLang="en-US" dirty="0"/>
              <a:t>Perceptron Learning Algorithm</a:t>
            </a:r>
          </a:p>
        </p:txBody>
      </p:sp>
      <p:sp>
        <p:nvSpPr>
          <p:cNvPr id="236547" name="Rectangle 3">
            <a:extLst>
              <a:ext uri="{FF2B5EF4-FFF2-40B4-BE49-F238E27FC236}">
                <a16:creationId xmlns:a16="http://schemas.microsoft.com/office/drawing/2014/main" id="{09A487F6-598B-C64B-857D-8FEC9932573D}"/>
              </a:ext>
            </a:extLst>
          </p:cNvPr>
          <p:cNvSpPr>
            <a:spLocks noGrp="1" noChangeArrowheads="1"/>
          </p:cNvSpPr>
          <p:nvPr>
            <p:ph type="body" idx="1"/>
          </p:nvPr>
        </p:nvSpPr>
        <p:spPr>
          <a:xfrm>
            <a:off x="942340" y="1554480"/>
            <a:ext cx="8974243" cy="4431983"/>
          </a:xfrm>
        </p:spPr>
        <p:txBody>
          <a:bodyPr/>
          <a:lstStyle/>
          <a:p>
            <a:r>
              <a:rPr lang="en-US" altLang="en-US" dirty="0">
                <a:solidFill>
                  <a:srgbClr val="3333CC"/>
                </a:solidFill>
              </a:rPr>
              <a:t>Iteratively update weights until convergence.</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solidFill>
                  <a:srgbClr val="3333CC"/>
                </a:solidFill>
              </a:rPr>
              <a:t>Each execution of the outer loop is typically called an </a:t>
            </a:r>
            <a:r>
              <a:rPr lang="en-US" altLang="en-US" i="1" dirty="0">
                <a:solidFill>
                  <a:srgbClr val="3333CC"/>
                </a:solidFill>
              </a:rPr>
              <a:t>epoch</a:t>
            </a:r>
            <a:r>
              <a:rPr lang="en-US" altLang="en-US" dirty="0">
                <a:solidFill>
                  <a:srgbClr val="3333CC"/>
                </a:solidFill>
              </a:rPr>
              <a:t>.</a:t>
            </a:r>
          </a:p>
        </p:txBody>
      </p:sp>
      <p:sp>
        <p:nvSpPr>
          <p:cNvPr id="236548" name="Text Box 4">
            <a:extLst>
              <a:ext uri="{FF2B5EF4-FFF2-40B4-BE49-F238E27FC236}">
                <a16:creationId xmlns:a16="http://schemas.microsoft.com/office/drawing/2014/main" id="{1C5314B4-E36B-5949-BA6E-0969A23368EC}"/>
              </a:ext>
            </a:extLst>
          </p:cNvPr>
          <p:cNvSpPr txBox="1">
            <a:spLocks noChangeArrowheads="1"/>
          </p:cNvSpPr>
          <p:nvPr/>
        </p:nvSpPr>
        <p:spPr bwMode="auto">
          <a:xfrm>
            <a:off x="1155700" y="2251083"/>
            <a:ext cx="9418451" cy="26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pPr algn="l"/>
            <a:r>
              <a:rPr lang="en-US" altLang="en-US" sz="2720" dirty="0"/>
              <a:t>Initialize weights to random values</a:t>
            </a:r>
          </a:p>
          <a:p>
            <a:pPr algn="l"/>
            <a:r>
              <a:rPr lang="en-US" altLang="en-US" sz="2720" dirty="0"/>
              <a:t>Until outputs of all training examples are correct</a:t>
            </a:r>
          </a:p>
          <a:p>
            <a:pPr algn="l"/>
            <a:r>
              <a:rPr lang="en-US" altLang="en-US" sz="2720" dirty="0"/>
              <a:t>      For each training pair, </a:t>
            </a:r>
            <a:r>
              <a:rPr lang="en-US" altLang="en-US" sz="2720" i="1" dirty="0"/>
              <a:t>E</a:t>
            </a:r>
            <a:r>
              <a:rPr lang="en-US" altLang="en-US" sz="2720" dirty="0"/>
              <a:t>, do: </a:t>
            </a:r>
          </a:p>
          <a:p>
            <a:pPr algn="l"/>
            <a:r>
              <a:rPr lang="en-US" altLang="en-US" sz="2720" dirty="0"/>
              <a:t>             Compute current output </a:t>
            </a:r>
            <a:r>
              <a:rPr lang="en-US" altLang="en-US" sz="2720" i="1" dirty="0" err="1"/>
              <a:t>o</a:t>
            </a:r>
            <a:r>
              <a:rPr lang="en-US" altLang="en-US" sz="2720" i="1" baseline="-25000" dirty="0" err="1"/>
              <a:t>j</a:t>
            </a:r>
            <a:r>
              <a:rPr lang="en-US" altLang="en-US" sz="2720" dirty="0"/>
              <a:t> for </a:t>
            </a:r>
            <a:r>
              <a:rPr lang="en-US" altLang="en-US" sz="2720" i="1" dirty="0"/>
              <a:t>E</a:t>
            </a:r>
            <a:r>
              <a:rPr lang="en-US" altLang="en-US" sz="2720" dirty="0"/>
              <a:t> given its inputs</a:t>
            </a:r>
          </a:p>
          <a:p>
            <a:pPr algn="l"/>
            <a:r>
              <a:rPr lang="en-US" altLang="en-US" sz="2720" dirty="0"/>
              <a:t>             Compare current output to target value, </a:t>
            </a:r>
            <a:r>
              <a:rPr lang="en-US" altLang="en-US" sz="2720" i="1" dirty="0" err="1"/>
              <a:t>t</a:t>
            </a:r>
            <a:r>
              <a:rPr lang="en-US" altLang="en-US" sz="2720" i="1" baseline="-25000" dirty="0" err="1"/>
              <a:t>j</a:t>
            </a:r>
            <a:r>
              <a:rPr lang="en-US" altLang="en-US" sz="2720" baseline="-25000" dirty="0"/>
              <a:t> , </a:t>
            </a:r>
            <a:r>
              <a:rPr lang="en-US" altLang="en-US" sz="2720" dirty="0"/>
              <a:t>for </a:t>
            </a:r>
            <a:r>
              <a:rPr lang="en-US" altLang="en-US" sz="2720" i="1" dirty="0"/>
              <a:t>E</a:t>
            </a:r>
            <a:endParaRPr lang="en-US" altLang="en-US" sz="2720" i="1" baseline="-25000" dirty="0"/>
          </a:p>
          <a:p>
            <a:pPr algn="l"/>
            <a:r>
              <a:rPr lang="en-US" altLang="en-US" sz="2720" dirty="0"/>
              <a:t>             Update synaptic weights and threshold using learning rule</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34983" y="847293"/>
            <a:ext cx="6828155" cy="695960"/>
          </a:xfrm>
          <a:prstGeom prst="rect">
            <a:avLst/>
          </a:prstGeom>
        </p:spPr>
        <p:txBody>
          <a:bodyPr vert="horz" wrap="square" lIns="0" tIns="12700" rIns="0" bIns="0" rtlCol="0">
            <a:spAutoFit/>
          </a:bodyPr>
          <a:lstStyle/>
          <a:p>
            <a:pPr marL="12700">
              <a:lnSpc>
                <a:spcPct val="100000"/>
              </a:lnSpc>
              <a:spcBef>
                <a:spcPts val="100"/>
              </a:spcBef>
            </a:pPr>
            <a:r>
              <a:rPr spc="-5" dirty="0"/>
              <a:t>After Gradient</a:t>
            </a:r>
            <a:r>
              <a:rPr spc="-10" dirty="0"/>
              <a:t> </a:t>
            </a:r>
            <a:r>
              <a:rPr spc="-5" dirty="0"/>
              <a:t>Computation</a:t>
            </a:r>
          </a:p>
        </p:txBody>
      </p:sp>
      <p:sp>
        <p:nvSpPr>
          <p:cNvPr id="5" name="object 5"/>
          <p:cNvSpPr txBox="1"/>
          <p:nvPr/>
        </p:nvSpPr>
        <p:spPr>
          <a:xfrm>
            <a:off x="1310177" y="1982354"/>
            <a:ext cx="7778750" cy="147828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It </a:t>
            </a:r>
            <a:r>
              <a:rPr sz="3200" dirty="0">
                <a:solidFill>
                  <a:srgbClr val="3333CC"/>
                </a:solidFill>
                <a:latin typeface="Arial"/>
                <a:cs typeface="Arial"/>
              </a:rPr>
              <a:t>is </a:t>
            </a:r>
            <a:r>
              <a:rPr sz="3200" spc="-5" dirty="0">
                <a:solidFill>
                  <a:srgbClr val="3333CC"/>
                </a:solidFill>
                <a:latin typeface="Arial"/>
                <a:cs typeface="Arial"/>
              </a:rPr>
              <a:t>the responsibility </a:t>
            </a:r>
            <a:r>
              <a:rPr sz="3200" dirty="0">
                <a:solidFill>
                  <a:srgbClr val="3333CC"/>
                </a:solidFill>
                <a:latin typeface="Arial"/>
                <a:cs typeface="Arial"/>
              </a:rPr>
              <a:t>of </a:t>
            </a:r>
            <a:r>
              <a:rPr sz="3200" spc="-5" dirty="0">
                <a:solidFill>
                  <a:srgbClr val="3333CC"/>
                </a:solidFill>
                <a:latin typeface="Arial"/>
                <a:cs typeface="Arial"/>
              </a:rPr>
              <a:t>SGD </a:t>
            </a:r>
            <a:r>
              <a:rPr sz="3200" dirty="0">
                <a:solidFill>
                  <a:srgbClr val="3333CC"/>
                </a:solidFill>
                <a:latin typeface="Arial"/>
                <a:cs typeface="Arial"/>
              </a:rPr>
              <a:t>or </a:t>
            </a:r>
            <a:r>
              <a:rPr sz="3200" spc="-5" dirty="0">
                <a:solidFill>
                  <a:srgbClr val="3333CC"/>
                </a:solidFill>
                <a:latin typeface="Arial"/>
                <a:cs typeface="Arial"/>
              </a:rPr>
              <a:t>other  optimization algorithm to </a:t>
            </a:r>
            <a:r>
              <a:rPr sz="3200" dirty="0">
                <a:solidFill>
                  <a:srgbClr val="3333CC"/>
                </a:solidFill>
                <a:latin typeface="Arial"/>
                <a:cs typeface="Arial"/>
              </a:rPr>
              <a:t>use </a:t>
            </a:r>
            <a:r>
              <a:rPr sz="3200" spc="-5" dirty="0">
                <a:solidFill>
                  <a:srgbClr val="3333CC"/>
                </a:solidFill>
                <a:latin typeface="Arial"/>
                <a:cs typeface="Arial"/>
              </a:rPr>
              <a:t>gradients to  update parameters</a:t>
            </a:r>
            <a:endParaRPr sz="3200">
              <a:latin typeface="Arial"/>
              <a:cs typeface="Arial"/>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658" y="209433"/>
            <a:ext cx="6039033" cy="2031325"/>
          </a:xfrm>
        </p:spPr>
        <p:txBody>
          <a:bodyPr/>
          <a:lstStyle/>
          <a:p>
            <a:r>
              <a:rPr lang="en-US" dirty="0"/>
              <a:t>Neural Network Training</a:t>
            </a:r>
          </a:p>
        </p:txBody>
      </p:sp>
      <p:sp>
        <p:nvSpPr>
          <p:cNvPr id="3" name="Content Placeholder 2"/>
          <p:cNvSpPr>
            <a:spLocks noGrp="1"/>
          </p:cNvSpPr>
          <p:nvPr>
            <p:ph idx="1"/>
          </p:nvPr>
        </p:nvSpPr>
        <p:spPr>
          <a:xfrm>
            <a:off x="1058731" y="2141885"/>
            <a:ext cx="9612259" cy="488275"/>
          </a:xfrm>
        </p:spPr>
        <p:txBody>
          <a:bodyPr/>
          <a:lstStyle/>
          <a:p>
            <a:r>
              <a:rPr lang="en-US" sz="3173" dirty="0"/>
              <a:t>Step 1: Compute Errors on mini-batch 	[F-Pass]</a:t>
            </a:r>
          </a:p>
        </p:txBody>
      </p:sp>
      <p:sp>
        <p:nvSpPr>
          <p:cNvPr id="4" name="Footer Placeholder 3"/>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1460500" y="3394407"/>
            <a:ext cx="7772400" cy="1398574"/>
          </a:xfrm>
          <a:prstGeom prst="rect">
            <a:avLst/>
          </a:prstGeom>
        </p:spPr>
      </p:pic>
      <p:sp>
        <p:nvSpPr>
          <p:cNvPr id="7" name="Right Arrow 6"/>
          <p:cNvSpPr/>
          <p:nvPr/>
        </p:nvSpPr>
        <p:spPr bwMode="auto">
          <a:xfrm>
            <a:off x="2043430" y="3772231"/>
            <a:ext cx="1360170" cy="5829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7724" tIns="38862" rIns="77724" bIns="38862" numCol="1" rtlCol="0" anchor="ctr" anchorCtr="0" compatLnSpc="1">
            <a:prstTxWarp prst="textNoShape">
              <a:avLst/>
            </a:prstTxWarp>
          </a:bodyPr>
          <a:lstStyle/>
          <a:p>
            <a:pPr algn="ctr" eaLnBrk="0" fontAlgn="base" hangingPunct="0">
              <a:spcBef>
                <a:spcPct val="50000"/>
              </a:spcBef>
              <a:spcAft>
                <a:spcPct val="0"/>
              </a:spcAft>
            </a:pPr>
            <a:endParaRPr lang="en-US" sz="1020">
              <a:solidFill>
                <a:schemeClr val="tx1"/>
              </a:solidFill>
              <a:latin typeface="Arial" pitchFamily="-112" charset="0"/>
              <a:ea typeface="ＭＳ Ｐゴシック" pitchFamily="-112" charset="-128"/>
              <a:cs typeface="ＭＳ Ｐゴシック" pitchFamily="-112" charset="-128"/>
            </a:endParaRPr>
          </a:p>
        </p:txBody>
      </p:sp>
      <p:sp>
        <p:nvSpPr>
          <p:cNvPr id="8" name="TextBox 7"/>
          <p:cNvSpPr txBox="1"/>
          <p:nvPr/>
        </p:nvSpPr>
        <p:spPr>
          <a:xfrm>
            <a:off x="3911499" y="6563250"/>
            <a:ext cx="3489353" cy="301621"/>
          </a:xfrm>
          <a:prstGeom prst="rect">
            <a:avLst/>
          </a:prstGeom>
          <a:noFill/>
        </p:spPr>
        <p:txBody>
          <a:bodyPr wrap="none" rtlCol="0">
            <a:spAutoFit/>
          </a:bodyPr>
          <a:lstStyle/>
          <a:p>
            <a:r>
              <a:rPr lang="en-US" sz="1360" dirty="0">
                <a:solidFill>
                  <a:schemeClr val="bg1">
                    <a:lumMod val="65000"/>
                  </a:schemeClr>
                </a:solidFill>
              </a:rPr>
              <a:t>Slide Credit: </a:t>
            </a:r>
            <a:r>
              <a:rPr lang="en-US" sz="1360" dirty="0" err="1">
                <a:solidFill>
                  <a:schemeClr val="bg1">
                    <a:lumMod val="65000"/>
                  </a:schemeClr>
                </a:solidFill>
              </a:rPr>
              <a:t>Marc'Aurelio</a:t>
            </a:r>
            <a:r>
              <a:rPr lang="en-US" sz="1360" dirty="0">
                <a:solidFill>
                  <a:schemeClr val="bg1">
                    <a:lumMod val="65000"/>
                  </a:schemeClr>
                </a:solidFill>
              </a:rPr>
              <a:t> </a:t>
            </a:r>
            <a:r>
              <a:rPr lang="en-US" sz="1360" dirty="0" err="1">
                <a:solidFill>
                  <a:schemeClr val="bg1">
                    <a:lumMod val="65000"/>
                  </a:schemeClr>
                </a:solidFill>
              </a:rPr>
              <a:t>Ranzato</a:t>
            </a:r>
            <a:r>
              <a:rPr lang="en-US" sz="1360" dirty="0">
                <a:solidFill>
                  <a:schemeClr val="bg1">
                    <a:lumMod val="65000"/>
                  </a:schemeClr>
                </a:solidFill>
              </a:rPr>
              <a:t>, </a:t>
            </a:r>
            <a:r>
              <a:rPr lang="en-US" sz="1360" dirty="0" err="1">
                <a:solidFill>
                  <a:schemeClr val="bg1">
                    <a:lumMod val="65000"/>
                  </a:schemeClr>
                </a:solidFill>
              </a:rPr>
              <a:t>Yann</a:t>
            </a:r>
            <a:r>
              <a:rPr lang="en-US" sz="1360" dirty="0">
                <a:solidFill>
                  <a:schemeClr val="bg1">
                    <a:lumMod val="65000"/>
                  </a:schemeClr>
                </a:solidFill>
              </a:rPr>
              <a:t> </a:t>
            </a:r>
            <a:r>
              <a:rPr lang="en-US" sz="1360" dirty="0" err="1">
                <a:solidFill>
                  <a:schemeClr val="bg1">
                    <a:lumMod val="65000"/>
                  </a:schemeClr>
                </a:solidFill>
              </a:rPr>
              <a:t>LeCun</a:t>
            </a:r>
            <a:endParaRPr lang="en-US" sz="1360" dirty="0">
              <a:solidFill>
                <a:schemeClr val="bg1">
                  <a:lumMod val="65000"/>
                </a:schemeClr>
              </a:solidFill>
            </a:endParaRPr>
          </a:p>
        </p:txBody>
      </p:sp>
    </p:spTree>
    <p:extLst>
      <p:ext uri="{BB962C8B-B14F-4D97-AF65-F5344CB8AC3E}">
        <p14:creationId xmlns:p14="http://schemas.microsoft.com/office/powerpoint/2010/main" val="307336636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533" y="371616"/>
            <a:ext cx="6627284" cy="2031325"/>
          </a:xfrm>
        </p:spPr>
        <p:txBody>
          <a:bodyPr/>
          <a:lstStyle/>
          <a:p>
            <a:r>
              <a:rPr lang="en-US" dirty="0"/>
              <a:t>Neural Network Training</a:t>
            </a:r>
          </a:p>
        </p:txBody>
      </p:sp>
      <p:sp>
        <p:nvSpPr>
          <p:cNvPr id="3" name="Content Placeholder 2"/>
          <p:cNvSpPr>
            <a:spLocks noGrp="1"/>
          </p:cNvSpPr>
          <p:nvPr>
            <p:ph idx="1"/>
          </p:nvPr>
        </p:nvSpPr>
        <p:spPr>
          <a:xfrm>
            <a:off x="1058731" y="2141885"/>
            <a:ext cx="9612259" cy="488275"/>
          </a:xfrm>
        </p:spPr>
        <p:txBody>
          <a:bodyPr/>
          <a:lstStyle/>
          <a:p>
            <a:r>
              <a:rPr lang="en-US" sz="3173" dirty="0"/>
              <a:t>Step 1: Compute Errors on mini-batch  [F-Pass]</a:t>
            </a:r>
          </a:p>
        </p:txBody>
      </p:sp>
      <p:sp>
        <p:nvSpPr>
          <p:cNvPr id="4" name="Footer Placeholder 3"/>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1460500" y="3394407"/>
            <a:ext cx="7772400" cy="1398574"/>
          </a:xfrm>
          <a:prstGeom prst="rect">
            <a:avLst/>
          </a:prstGeom>
        </p:spPr>
      </p:pic>
      <p:sp>
        <p:nvSpPr>
          <p:cNvPr id="8" name="Right Arrow 7"/>
          <p:cNvSpPr/>
          <p:nvPr/>
        </p:nvSpPr>
        <p:spPr bwMode="auto">
          <a:xfrm>
            <a:off x="4699000" y="3772231"/>
            <a:ext cx="1360170" cy="5829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7724" tIns="38862" rIns="77724" bIns="38862" numCol="1" rtlCol="0" anchor="ctr" anchorCtr="0" compatLnSpc="1">
            <a:prstTxWarp prst="textNoShape">
              <a:avLst/>
            </a:prstTxWarp>
          </a:bodyPr>
          <a:lstStyle/>
          <a:p>
            <a:pPr algn="ctr" eaLnBrk="0" fontAlgn="base" hangingPunct="0">
              <a:spcBef>
                <a:spcPct val="50000"/>
              </a:spcBef>
              <a:spcAft>
                <a:spcPct val="0"/>
              </a:spcAft>
            </a:pPr>
            <a:endParaRPr lang="en-US" sz="1020">
              <a:solidFill>
                <a:schemeClr val="tx1"/>
              </a:solidFill>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3911499" y="6563250"/>
            <a:ext cx="3489353" cy="301621"/>
          </a:xfrm>
          <a:prstGeom prst="rect">
            <a:avLst/>
          </a:prstGeom>
          <a:noFill/>
        </p:spPr>
        <p:txBody>
          <a:bodyPr wrap="none" rtlCol="0">
            <a:spAutoFit/>
          </a:bodyPr>
          <a:lstStyle/>
          <a:p>
            <a:r>
              <a:rPr lang="en-US" sz="1360" dirty="0">
                <a:solidFill>
                  <a:schemeClr val="bg1">
                    <a:lumMod val="65000"/>
                  </a:schemeClr>
                </a:solidFill>
              </a:rPr>
              <a:t>Slide Credit: </a:t>
            </a:r>
            <a:r>
              <a:rPr lang="en-US" sz="1360" dirty="0" err="1">
                <a:solidFill>
                  <a:schemeClr val="bg1">
                    <a:lumMod val="65000"/>
                  </a:schemeClr>
                </a:solidFill>
              </a:rPr>
              <a:t>Marc'Aurelio</a:t>
            </a:r>
            <a:r>
              <a:rPr lang="en-US" sz="1360" dirty="0">
                <a:solidFill>
                  <a:schemeClr val="bg1">
                    <a:lumMod val="65000"/>
                  </a:schemeClr>
                </a:solidFill>
              </a:rPr>
              <a:t> </a:t>
            </a:r>
            <a:r>
              <a:rPr lang="en-US" sz="1360" dirty="0" err="1">
                <a:solidFill>
                  <a:schemeClr val="bg1">
                    <a:lumMod val="65000"/>
                  </a:schemeClr>
                </a:solidFill>
              </a:rPr>
              <a:t>Ranzato</a:t>
            </a:r>
            <a:r>
              <a:rPr lang="en-US" sz="1360" dirty="0">
                <a:solidFill>
                  <a:schemeClr val="bg1">
                    <a:lumMod val="65000"/>
                  </a:schemeClr>
                </a:solidFill>
              </a:rPr>
              <a:t>, </a:t>
            </a:r>
            <a:r>
              <a:rPr lang="en-US" sz="1360" dirty="0" err="1">
                <a:solidFill>
                  <a:schemeClr val="bg1">
                    <a:lumMod val="65000"/>
                  </a:schemeClr>
                </a:solidFill>
              </a:rPr>
              <a:t>Yann</a:t>
            </a:r>
            <a:r>
              <a:rPr lang="en-US" sz="1360" dirty="0">
                <a:solidFill>
                  <a:schemeClr val="bg1">
                    <a:lumMod val="65000"/>
                  </a:schemeClr>
                </a:solidFill>
              </a:rPr>
              <a:t> </a:t>
            </a:r>
            <a:r>
              <a:rPr lang="en-US" sz="1360" dirty="0" err="1">
                <a:solidFill>
                  <a:schemeClr val="bg1">
                    <a:lumMod val="65000"/>
                  </a:schemeClr>
                </a:solidFill>
              </a:rPr>
              <a:t>LeCun</a:t>
            </a:r>
            <a:endParaRPr lang="en-US" sz="1360" dirty="0">
              <a:solidFill>
                <a:schemeClr val="bg1">
                  <a:lumMod val="65000"/>
                </a:schemeClr>
              </a:solidFill>
            </a:endParaRPr>
          </a:p>
        </p:txBody>
      </p:sp>
    </p:spTree>
    <p:extLst>
      <p:ext uri="{BB962C8B-B14F-4D97-AF65-F5344CB8AC3E}">
        <p14:creationId xmlns:p14="http://schemas.microsoft.com/office/powerpoint/2010/main" val="184193791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100" y="290357"/>
            <a:ext cx="6080363" cy="2031325"/>
          </a:xfrm>
        </p:spPr>
        <p:txBody>
          <a:bodyPr/>
          <a:lstStyle/>
          <a:p>
            <a:r>
              <a:rPr lang="en-US" dirty="0"/>
              <a:t>Neural Network Training</a:t>
            </a:r>
          </a:p>
        </p:txBody>
      </p:sp>
      <p:sp>
        <p:nvSpPr>
          <p:cNvPr id="3" name="Content Placeholder 2"/>
          <p:cNvSpPr>
            <a:spLocks noGrp="1"/>
          </p:cNvSpPr>
          <p:nvPr>
            <p:ph idx="1"/>
          </p:nvPr>
        </p:nvSpPr>
        <p:spPr>
          <a:xfrm>
            <a:off x="1058731" y="2141885"/>
            <a:ext cx="9612259" cy="488275"/>
          </a:xfrm>
        </p:spPr>
        <p:txBody>
          <a:bodyPr/>
          <a:lstStyle/>
          <a:p>
            <a:r>
              <a:rPr lang="en-US" sz="3173" dirty="0"/>
              <a:t>Step 1: Compute Errors on mini-batch [F-Pass]</a:t>
            </a:r>
          </a:p>
        </p:txBody>
      </p:sp>
      <p:sp>
        <p:nvSpPr>
          <p:cNvPr id="4" name="Footer Placeholder 3"/>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1460500" y="3394407"/>
            <a:ext cx="7772400" cy="1398574"/>
          </a:xfrm>
          <a:prstGeom prst="rect">
            <a:avLst/>
          </a:prstGeom>
        </p:spPr>
      </p:pic>
      <p:sp>
        <p:nvSpPr>
          <p:cNvPr id="9" name="Right Arrow 8"/>
          <p:cNvSpPr/>
          <p:nvPr/>
        </p:nvSpPr>
        <p:spPr bwMode="auto">
          <a:xfrm>
            <a:off x="7289800" y="3772231"/>
            <a:ext cx="1360170" cy="5829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7724" tIns="38862" rIns="77724" bIns="38862" numCol="1" rtlCol="0" anchor="ctr" anchorCtr="0" compatLnSpc="1">
            <a:prstTxWarp prst="textNoShape">
              <a:avLst/>
            </a:prstTxWarp>
          </a:bodyPr>
          <a:lstStyle/>
          <a:p>
            <a:pPr algn="ctr" eaLnBrk="0" fontAlgn="base" hangingPunct="0">
              <a:spcBef>
                <a:spcPct val="50000"/>
              </a:spcBef>
              <a:spcAft>
                <a:spcPct val="0"/>
              </a:spcAft>
            </a:pPr>
            <a:endParaRPr lang="en-US" sz="1020">
              <a:solidFill>
                <a:schemeClr val="tx1"/>
              </a:solidFill>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3911499" y="6563250"/>
            <a:ext cx="3489353" cy="301621"/>
          </a:xfrm>
          <a:prstGeom prst="rect">
            <a:avLst/>
          </a:prstGeom>
          <a:noFill/>
        </p:spPr>
        <p:txBody>
          <a:bodyPr wrap="none" rtlCol="0">
            <a:spAutoFit/>
          </a:bodyPr>
          <a:lstStyle/>
          <a:p>
            <a:r>
              <a:rPr lang="en-US" sz="1360" dirty="0">
                <a:solidFill>
                  <a:schemeClr val="bg1">
                    <a:lumMod val="65000"/>
                  </a:schemeClr>
                </a:solidFill>
              </a:rPr>
              <a:t>Slide Credit: </a:t>
            </a:r>
            <a:r>
              <a:rPr lang="en-US" sz="1360" dirty="0" err="1">
                <a:solidFill>
                  <a:schemeClr val="bg1">
                    <a:lumMod val="65000"/>
                  </a:schemeClr>
                </a:solidFill>
              </a:rPr>
              <a:t>Marc'Aurelio</a:t>
            </a:r>
            <a:r>
              <a:rPr lang="en-US" sz="1360" dirty="0">
                <a:solidFill>
                  <a:schemeClr val="bg1">
                    <a:lumMod val="65000"/>
                  </a:schemeClr>
                </a:solidFill>
              </a:rPr>
              <a:t> </a:t>
            </a:r>
            <a:r>
              <a:rPr lang="en-US" sz="1360" dirty="0" err="1">
                <a:solidFill>
                  <a:schemeClr val="bg1">
                    <a:lumMod val="65000"/>
                  </a:schemeClr>
                </a:solidFill>
              </a:rPr>
              <a:t>Ranzato</a:t>
            </a:r>
            <a:r>
              <a:rPr lang="en-US" sz="1360" dirty="0">
                <a:solidFill>
                  <a:schemeClr val="bg1">
                    <a:lumMod val="65000"/>
                  </a:schemeClr>
                </a:solidFill>
              </a:rPr>
              <a:t>, </a:t>
            </a:r>
            <a:r>
              <a:rPr lang="en-US" sz="1360" dirty="0" err="1">
                <a:solidFill>
                  <a:schemeClr val="bg1">
                    <a:lumMod val="65000"/>
                  </a:schemeClr>
                </a:solidFill>
              </a:rPr>
              <a:t>Yann</a:t>
            </a:r>
            <a:r>
              <a:rPr lang="en-US" sz="1360" dirty="0">
                <a:solidFill>
                  <a:schemeClr val="bg1">
                    <a:lumMod val="65000"/>
                  </a:schemeClr>
                </a:solidFill>
              </a:rPr>
              <a:t> </a:t>
            </a:r>
            <a:r>
              <a:rPr lang="en-US" sz="1360" dirty="0" err="1">
                <a:solidFill>
                  <a:schemeClr val="bg1">
                    <a:lumMod val="65000"/>
                  </a:schemeClr>
                </a:solidFill>
              </a:rPr>
              <a:t>LeCun</a:t>
            </a:r>
            <a:endParaRPr lang="en-US" sz="1360" dirty="0">
              <a:solidFill>
                <a:schemeClr val="bg1">
                  <a:lumMod val="65000"/>
                </a:schemeClr>
              </a:solidFill>
            </a:endParaRPr>
          </a:p>
        </p:txBody>
      </p:sp>
    </p:spTree>
    <p:extLst>
      <p:ext uri="{BB962C8B-B14F-4D97-AF65-F5344CB8AC3E}">
        <p14:creationId xmlns:p14="http://schemas.microsoft.com/office/powerpoint/2010/main" val="182820491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379" y="370397"/>
            <a:ext cx="6098641" cy="2031325"/>
          </a:xfrm>
        </p:spPr>
        <p:txBody>
          <a:bodyPr/>
          <a:lstStyle/>
          <a:p>
            <a:r>
              <a:rPr lang="en-US" dirty="0"/>
              <a:t>Neural Network Training</a:t>
            </a:r>
          </a:p>
        </p:txBody>
      </p:sp>
      <p:sp>
        <p:nvSpPr>
          <p:cNvPr id="3" name="Content Placeholder 2"/>
          <p:cNvSpPr>
            <a:spLocks noGrp="1"/>
          </p:cNvSpPr>
          <p:nvPr>
            <p:ph idx="1"/>
          </p:nvPr>
        </p:nvSpPr>
        <p:spPr>
          <a:xfrm>
            <a:off x="683260" y="1433825"/>
            <a:ext cx="9326880" cy="976549"/>
          </a:xfrm>
        </p:spPr>
        <p:txBody>
          <a:bodyPr/>
          <a:lstStyle/>
          <a:p>
            <a:r>
              <a:rPr lang="en-US" sz="3173" dirty="0"/>
              <a:t>Step 1: Compute Errors on mini-batch 	[F-Pass]</a:t>
            </a:r>
          </a:p>
          <a:p>
            <a:r>
              <a:rPr lang="en-US" sz="3173" dirty="0"/>
              <a:t>Step 2: Compute gradients </a:t>
            </a:r>
            <a:r>
              <a:rPr lang="en-US" sz="3173" dirty="0" err="1"/>
              <a:t>wrt</a:t>
            </a:r>
            <a:r>
              <a:rPr lang="en-US" sz="3173" dirty="0"/>
              <a:t> parameters [B-Pass]</a:t>
            </a:r>
          </a:p>
        </p:txBody>
      </p:sp>
      <p:sp>
        <p:nvSpPr>
          <p:cNvPr id="4" name="Footer Placeholder 3"/>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1460500" y="3394407"/>
            <a:ext cx="7772400" cy="1398574"/>
          </a:xfrm>
          <a:prstGeom prst="rect">
            <a:avLst/>
          </a:prstGeom>
        </p:spPr>
      </p:pic>
      <p:sp>
        <p:nvSpPr>
          <p:cNvPr id="9" name="Right Arrow 8"/>
          <p:cNvSpPr/>
          <p:nvPr/>
        </p:nvSpPr>
        <p:spPr bwMode="auto">
          <a:xfrm rot="10800000">
            <a:off x="7289800" y="3772231"/>
            <a:ext cx="1360170" cy="5829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7724" tIns="38862" rIns="77724" bIns="38862" numCol="1" rtlCol="0" anchor="ctr" anchorCtr="0" compatLnSpc="1">
            <a:prstTxWarp prst="textNoShape">
              <a:avLst/>
            </a:prstTxWarp>
          </a:bodyPr>
          <a:lstStyle/>
          <a:p>
            <a:pPr algn="ctr" eaLnBrk="0" fontAlgn="base" hangingPunct="0">
              <a:spcBef>
                <a:spcPct val="50000"/>
              </a:spcBef>
              <a:spcAft>
                <a:spcPct val="0"/>
              </a:spcAft>
            </a:pPr>
            <a:endParaRPr lang="en-US" sz="1020">
              <a:solidFill>
                <a:schemeClr val="tx1"/>
              </a:solidFill>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3911499" y="6563250"/>
            <a:ext cx="3489353" cy="301621"/>
          </a:xfrm>
          <a:prstGeom prst="rect">
            <a:avLst/>
          </a:prstGeom>
          <a:noFill/>
        </p:spPr>
        <p:txBody>
          <a:bodyPr wrap="none" rtlCol="0">
            <a:spAutoFit/>
          </a:bodyPr>
          <a:lstStyle/>
          <a:p>
            <a:r>
              <a:rPr lang="en-US" sz="1360" dirty="0">
                <a:solidFill>
                  <a:schemeClr val="bg1">
                    <a:lumMod val="65000"/>
                  </a:schemeClr>
                </a:solidFill>
              </a:rPr>
              <a:t>Slide Credit: </a:t>
            </a:r>
            <a:r>
              <a:rPr lang="en-US" sz="1360" dirty="0" err="1">
                <a:solidFill>
                  <a:schemeClr val="bg1">
                    <a:lumMod val="65000"/>
                  </a:schemeClr>
                </a:solidFill>
              </a:rPr>
              <a:t>Marc'Aurelio</a:t>
            </a:r>
            <a:r>
              <a:rPr lang="en-US" sz="1360" dirty="0">
                <a:solidFill>
                  <a:schemeClr val="bg1">
                    <a:lumMod val="65000"/>
                  </a:schemeClr>
                </a:solidFill>
              </a:rPr>
              <a:t> </a:t>
            </a:r>
            <a:r>
              <a:rPr lang="en-US" sz="1360" dirty="0" err="1">
                <a:solidFill>
                  <a:schemeClr val="bg1">
                    <a:lumMod val="65000"/>
                  </a:schemeClr>
                </a:solidFill>
              </a:rPr>
              <a:t>Ranzato</a:t>
            </a:r>
            <a:r>
              <a:rPr lang="en-US" sz="1360" dirty="0">
                <a:solidFill>
                  <a:schemeClr val="bg1">
                    <a:lumMod val="65000"/>
                  </a:schemeClr>
                </a:solidFill>
              </a:rPr>
              <a:t>, </a:t>
            </a:r>
            <a:r>
              <a:rPr lang="en-US" sz="1360" dirty="0" err="1">
                <a:solidFill>
                  <a:schemeClr val="bg1">
                    <a:lumMod val="65000"/>
                  </a:schemeClr>
                </a:solidFill>
              </a:rPr>
              <a:t>Yann</a:t>
            </a:r>
            <a:r>
              <a:rPr lang="en-US" sz="1360" dirty="0">
                <a:solidFill>
                  <a:schemeClr val="bg1">
                    <a:lumMod val="65000"/>
                  </a:schemeClr>
                </a:solidFill>
              </a:rPr>
              <a:t> </a:t>
            </a:r>
            <a:r>
              <a:rPr lang="en-US" sz="1360" dirty="0" err="1">
                <a:solidFill>
                  <a:schemeClr val="bg1">
                    <a:lumMod val="65000"/>
                  </a:schemeClr>
                </a:solidFill>
              </a:rPr>
              <a:t>LeCun</a:t>
            </a:r>
            <a:endParaRPr lang="en-US" sz="1360" dirty="0">
              <a:solidFill>
                <a:schemeClr val="bg1">
                  <a:lumMod val="65000"/>
                </a:schemeClr>
              </a:solidFill>
            </a:endParaRPr>
          </a:p>
        </p:txBody>
      </p:sp>
    </p:spTree>
    <p:extLst>
      <p:ext uri="{BB962C8B-B14F-4D97-AF65-F5344CB8AC3E}">
        <p14:creationId xmlns:p14="http://schemas.microsoft.com/office/powerpoint/2010/main" val="80671909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460" y="278380"/>
            <a:ext cx="6344479" cy="2031325"/>
          </a:xfrm>
        </p:spPr>
        <p:txBody>
          <a:bodyPr/>
          <a:lstStyle/>
          <a:p>
            <a:r>
              <a:rPr lang="en-US" dirty="0"/>
              <a:t>Neural Network Training</a:t>
            </a:r>
          </a:p>
        </p:txBody>
      </p:sp>
      <p:sp>
        <p:nvSpPr>
          <p:cNvPr id="3" name="Content Placeholder 2"/>
          <p:cNvSpPr>
            <a:spLocks noGrp="1"/>
          </p:cNvSpPr>
          <p:nvPr>
            <p:ph idx="1"/>
          </p:nvPr>
        </p:nvSpPr>
        <p:spPr>
          <a:xfrm>
            <a:off x="683260" y="1528982"/>
            <a:ext cx="9326880" cy="976549"/>
          </a:xfrm>
        </p:spPr>
        <p:txBody>
          <a:bodyPr/>
          <a:lstStyle/>
          <a:p>
            <a:r>
              <a:rPr lang="en-US" sz="3173" dirty="0"/>
              <a:t>Step 1: Compute Errors on mini-batch 	[F-Pass]</a:t>
            </a:r>
          </a:p>
          <a:p>
            <a:r>
              <a:rPr lang="en-US" sz="3173" dirty="0"/>
              <a:t>Step 2: Compute gradients </a:t>
            </a:r>
            <a:r>
              <a:rPr lang="en-US" sz="3173" dirty="0" err="1"/>
              <a:t>wrt</a:t>
            </a:r>
            <a:r>
              <a:rPr lang="en-US" sz="3173" dirty="0"/>
              <a:t> parameters [B-Pass]</a:t>
            </a:r>
          </a:p>
        </p:txBody>
      </p:sp>
      <p:sp>
        <p:nvSpPr>
          <p:cNvPr id="4" name="Footer Placeholder 3"/>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1460500" y="3394407"/>
            <a:ext cx="7772400" cy="1398574"/>
          </a:xfrm>
          <a:prstGeom prst="rect">
            <a:avLst/>
          </a:prstGeom>
        </p:spPr>
      </p:pic>
      <p:sp>
        <p:nvSpPr>
          <p:cNvPr id="8" name="Right Arrow 7"/>
          <p:cNvSpPr/>
          <p:nvPr/>
        </p:nvSpPr>
        <p:spPr bwMode="auto">
          <a:xfrm rot="10800000">
            <a:off x="4699000" y="3772231"/>
            <a:ext cx="1360170" cy="5829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7724" tIns="38862" rIns="77724" bIns="38862" numCol="1" rtlCol="0" anchor="ctr" anchorCtr="0" compatLnSpc="1">
            <a:prstTxWarp prst="textNoShape">
              <a:avLst/>
            </a:prstTxWarp>
          </a:bodyPr>
          <a:lstStyle/>
          <a:p>
            <a:pPr algn="ctr" eaLnBrk="0" fontAlgn="base" hangingPunct="0">
              <a:spcBef>
                <a:spcPct val="50000"/>
              </a:spcBef>
              <a:spcAft>
                <a:spcPct val="0"/>
              </a:spcAft>
            </a:pPr>
            <a:endParaRPr lang="en-US" sz="1020">
              <a:solidFill>
                <a:schemeClr val="tx1"/>
              </a:solidFill>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3911499" y="6563250"/>
            <a:ext cx="3489353" cy="301621"/>
          </a:xfrm>
          <a:prstGeom prst="rect">
            <a:avLst/>
          </a:prstGeom>
          <a:noFill/>
        </p:spPr>
        <p:txBody>
          <a:bodyPr wrap="none" rtlCol="0">
            <a:spAutoFit/>
          </a:bodyPr>
          <a:lstStyle/>
          <a:p>
            <a:r>
              <a:rPr lang="en-US" sz="1360" dirty="0">
                <a:solidFill>
                  <a:schemeClr val="bg1">
                    <a:lumMod val="65000"/>
                  </a:schemeClr>
                </a:solidFill>
              </a:rPr>
              <a:t>Slide Credit: </a:t>
            </a:r>
            <a:r>
              <a:rPr lang="en-US" sz="1360" dirty="0" err="1">
                <a:solidFill>
                  <a:schemeClr val="bg1">
                    <a:lumMod val="65000"/>
                  </a:schemeClr>
                </a:solidFill>
              </a:rPr>
              <a:t>Marc'Aurelio</a:t>
            </a:r>
            <a:r>
              <a:rPr lang="en-US" sz="1360" dirty="0">
                <a:solidFill>
                  <a:schemeClr val="bg1">
                    <a:lumMod val="65000"/>
                  </a:schemeClr>
                </a:solidFill>
              </a:rPr>
              <a:t> </a:t>
            </a:r>
            <a:r>
              <a:rPr lang="en-US" sz="1360" dirty="0" err="1">
                <a:solidFill>
                  <a:schemeClr val="bg1">
                    <a:lumMod val="65000"/>
                  </a:schemeClr>
                </a:solidFill>
              </a:rPr>
              <a:t>Ranzato</a:t>
            </a:r>
            <a:r>
              <a:rPr lang="en-US" sz="1360" dirty="0">
                <a:solidFill>
                  <a:schemeClr val="bg1">
                    <a:lumMod val="65000"/>
                  </a:schemeClr>
                </a:solidFill>
              </a:rPr>
              <a:t>, </a:t>
            </a:r>
            <a:r>
              <a:rPr lang="en-US" sz="1360" dirty="0" err="1">
                <a:solidFill>
                  <a:schemeClr val="bg1">
                    <a:lumMod val="65000"/>
                  </a:schemeClr>
                </a:solidFill>
              </a:rPr>
              <a:t>Yann</a:t>
            </a:r>
            <a:r>
              <a:rPr lang="en-US" sz="1360" dirty="0">
                <a:solidFill>
                  <a:schemeClr val="bg1">
                    <a:lumMod val="65000"/>
                  </a:schemeClr>
                </a:solidFill>
              </a:rPr>
              <a:t> </a:t>
            </a:r>
            <a:r>
              <a:rPr lang="en-US" sz="1360" dirty="0" err="1">
                <a:solidFill>
                  <a:schemeClr val="bg1">
                    <a:lumMod val="65000"/>
                  </a:schemeClr>
                </a:solidFill>
              </a:rPr>
              <a:t>LeCun</a:t>
            </a:r>
            <a:endParaRPr lang="en-US" sz="1360" dirty="0">
              <a:solidFill>
                <a:schemeClr val="bg1">
                  <a:lumMod val="65000"/>
                </a:schemeClr>
              </a:solidFill>
            </a:endParaRPr>
          </a:p>
        </p:txBody>
      </p:sp>
    </p:spTree>
    <p:extLst>
      <p:ext uri="{BB962C8B-B14F-4D97-AF65-F5344CB8AC3E}">
        <p14:creationId xmlns:p14="http://schemas.microsoft.com/office/powerpoint/2010/main" val="80444785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54" y="352434"/>
            <a:ext cx="6098641" cy="2031325"/>
          </a:xfrm>
        </p:spPr>
        <p:txBody>
          <a:bodyPr/>
          <a:lstStyle/>
          <a:p>
            <a:r>
              <a:rPr lang="en-US" dirty="0"/>
              <a:t>Neural Network Training</a:t>
            </a:r>
          </a:p>
        </p:txBody>
      </p:sp>
      <p:sp>
        <p:nvSpPr>
          <p:cNvPr id="3" name="Content Placeholder 2"/>
          <p:cNvSpPr>
            <a:spLocks noGrp="1"/>
          </p:cNvSpPr>
          <p:nvPr>
            <p:ph idx="1"/>
          </p:nvPr>
        </p:nvSpPr>
        <p:spPr>
          <a:xfrm>
            <a:off x="683260" y="1609023"/>
            <a:ext cx="9326880" cy="976549"/>
          </a:xfrm>
        </p:spPr>
        <p:txBody>
          <a:bodyPr/>
          <a:lstStyle/>
          <a:p>
            <a:r>
              <a:rPr lang="en-US" sz="3173" dirty="0"/>
              <a:t>Step 1: Compute Errors on mini-batch 	[F-Pass]</a:t>
            </a:r>
          </a:p>
          <a:p>
            <a:r>
              <a:rPr lang="en-US" sz="3173" dirty="0"/>
              <a:t>Step 2: Compute gradients </a:t>
            </a:r>
            <a:r>
              <a:rPr lang="en-US" sz="3173" dirty="0" err="1"/>
              <a:t>wrt</a:t>
            </a:r>
            <a:r>
              <a:rPr lang="en-US" sz="3173" dirty="0"/>
              <a:t> parameters [B-Pass]</a:t>
            </a:r>
          </a:p>
        </p:txBody>
      </p:sp>
      <p:sp>
        <p:nvSpPr>
          <p:cNvPr id="4" name="Footer Placeholder 3"/>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1460500" y="3394407"/>
            <a:ext cx="7772400" cy="1398574"/>
          </a:xfrm>
          <a:prstGeom prst="rect">
            <a:avLst/>
          </a:prstGeom>
        </p:spPr>
      </p:pic>
      <p:sp>
        <p:nvSpPr>
          <p:cNvPr id="10" name="Right Arrow 9"/>
          <p:cNvSpPr/>
          <p:nvPr/>
        </p:nvSpPr>
        <p:spPr bwMode="auto">
          <a:xfrm rot="10800000">
            <a:off x="1978660" y="3772231"/>
            <a:ext cx="1360170" cy="5829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7724" tIns="38862" rIns="77724" bIns="38862" numCol="1" rtlCol="0" anchor="ctr" anchorCtr="0" compatLnSpc="1">
            <a:prstTxWarp prst="textNoShape">
              <a:avLst/>
            </a:prstTxWarp>
          </a:bodyPr>
          <a:lstStyle/>
          <a:p>
            <a:pPr algn="ctr" eaLnBrk="0" fontAlgn="base" hangingPunct="0">
              <a:spcBef>
                <a:spcPct val="50000"/>
              </a:spcBef>
              <a:spcAft>
                <a:spcPct val="0"/>
              </a:spcAft>
            </a:pPr>
            <a:endParaRPr lang="en-US" sz="1020">
              <a:solidFill>
                <a:schemeClr val="tx1"/>
              </a:solidFill>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3911499" y="6563250"/>
            <a:ext cx="3489353" cy="301621"/>
          </a:xfrm>
          <a:prstGeom prst="rect">
            <a:avLst/>
          </a:prstGeom>
          <a:noFill/>
        </p:spPr>
        <p:txBody>
          <a:bodyPr wrap="none" rtlCol="0">
            <a:spAutoFit/>
          </a:bodyPr>
          <a:lstStyle/>
          <a:p>
            <a:r>
              <a:rPr lang="en-US" sz="1360" dirty="0">
                <a:solidFill>
                  <a:schemeClr val="bg1">
                    <a:lumMod val="65000"/>
                  </a:schemeClr>
                </a:solidFill>
              </a:rPr>
              <a:t>Slide Credit: </a:t>
            </a:r>
            <a:r>
              <a:rPr lang="en-US" sz="1360" dirty="0" err="1">
                <a:solidFill>
                  <a:schemeClr val="bg1">
                    <a:lumMod val="65000"/>
                  </a:schemeClr>
                </a:solidFill>
              </a:rPr>
              <a:t>Marc'Aurelio</a:t>
            </a:r>
            <a:r>
              <a:rPr lang="en-US" sz="1360" dirty="0">
                <a:solidFill>
                  <a:schemeClr val="bg1">
                    <a:lumMod val="65000"/>
                  </a:schemeClr>
                </a:solidFill>
              </a:rPr>
              <a:t> </a:t>
            </a:r>
            <a:r>
              <a:rPr lang="en-US" sz="1360" dirty="0" err="1">
                <a:solidFill>
                  <a:schemeClr val="bg1">
                    <a:lumMod val="65000"/>
                  </a:schemeClr>
                </a:solidFill>
              </a:rPr>
              <a:t>Ranzato</a:t>
            </a:r>
            <a:r>
              <a:rPr lang="en-US" sz="1360" dirty="0">
                <a:solidFill>
                  <a:schemeClr val="bg1">
                    <a:lumMod val="65000"/>
                  </a:schemeClr>
                </a:solidFill>
              </a:rPr>
              <a:t>, </a:t>
            </a:r>
            <a:r>
              <a:rPr lang="en-US" sz="1360" dirty="0" err="1">
                <a:solidFill>
                  <a:schemeClr val="bg1">
                    <a:lumMod val="65000"/>
                  </a:schemeClr>
                </a:solidFill>
              </a:rPr>
              <a:t>Yann</a:t>
            </a:r>
            <a:r>
              <a:rPr lang="en-US" sz="1360" dirty="0">
                <a:solidFill>
                  <a:schemeClr val="bg1">
                    <a:lumMod val="65000"/>
                  </a:schemeClr>
                </a:solidFill>
              </a:rPr>
              <a:t> </a:t>
            </a:r>
            <a:r>
              <a:rPr lang="en-US" sz="1360" dirty="0" err="1">
                <a:solidFill>
                  <a:schemeClr val="bg1">
                    <a:lumMod val="65000"/>
                  </a:schemeClr>
                </a:solidFill>
              </a:rPr>
              <a:t>LeCun</a:t>
            </a:r>
            <a:endParaRPr lang="en-US" sz="1360" dirty="0">
              <a:solidFill>
                <a:schemeClr val="bg1">
                  <a:lumMod val="65000"/>
                </a:schemeClr>
              </a:solidFill>
            </a:endParaRPr>
          </a:p>
        </p:txBody>
      </p:sp>
    </p:spTree>
    <p:extLst>
      <p:ext uri="{BB962C8B-B14F-4D97-AF65-F5344CB8AC3E}">
        <p14:creationId xmlns:p14="http://schemas.microsoft.com/office/powerpoint/2010/main" val="252342426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744" y="382790"/>
            <a:ext cx="6388201" cy="2031325"/>
          </a:xfrm>
        </p:spPr>
        <p:txBody>
          <a:bodyPr/>
          <a:lstStyle/>
          <a:p>
            <a:r>
              <a:rPr lang="en-US" dirty="0"/>
              <a:t>Neural Network Training</a:t>
            </a:r>
          </a:p>
        </p:txBody>
      </p:sp>
      <p:sp>
        <p:nvSpPr>
          <p:cNvPr id="3" name="Content Placeholder 2"/>
          <p:cNvSpPr>
            <a:spLocks noGrp="1"/>
          </p:cNvSpPr>
          <p:nvPr>
            <p:ph idx="1"/>
          </p:nvPr>
        </p:nvSpPr>
        <p:spPr>
          <a:xfrm>
            <a:off x="652501" y="1433824"/>
            <a:ext cx="9326880" cy="1464825"/>
          </a:xfrm>
        </p:spPr>
        <p:txBody>
          <a:bodyPr/>
          <a:lstStyle/>
          <a:p>
            <a:r>
              <a:rPr lang="en-US" sz="3173" dirty="0"/>
              <a:t>Step 1: Compute Errors on mini-batch 	[F-Pass]</a:t>
            </a:r>
          </a:p>
          <a:p>
            <a:r>
              <a:rPr lang="en-US" sz="3173" dirty="0"/>
              <a:t>Step 2: Compute gradients </a:t>
            </a:r>
            <a:r>
              <a:rPr lang="en-US" sz="3173" dirty="0" err="1"/>
              <a:t>wrt</a:t>
            </a:r>
            <a:r>
              <a:rPr lang="en-US" sz="3173" dirty="0"/>
              <a:t> parameters [B-Pass]</a:t>
            </a:r>
          </a:p>
          <a:p>
            <a:r>
              <a:rPr lang="en-US" sz="3173" dirty="0"/>
              <a:t>Step 3: Use gradient to update parameters</a:t>
            </a:r>
          </a:p>
        </p:txBody>
      </p:sp>
      <p:sp>
        <p:nvSpPr>
          <p:cNvPr id="4" name="Footer Placeholder 3"/>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1460500" y="3394407"/>
            <a:ext cx="7772400" cy="1398574"/>
          </a:xfrm>
          <a:prstGeom prst="rect">
            <a:avLst/>
          </a:prstGeom>
        </p:spPr>
      </p:pic>
      <p:sp>
        <p:nvSpPr>
          <p:cNvPr id="10" name="Right Arrow 9"/>
          <p:cNvSpPr/>
          <p:nvPr/>
        </p:nvSpPr>
        <p:spPr bwMode="auto">
          <a:xfrm rot="10800000">
            <a:off x="1978660" y="3772231"/>
            <a:ext cx="1360170" cy="5829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7724" tIns="38862" rIns="77724" bIns="38862" numCol="1" rtlCol="0" anchor="ctr" anchorCtr="0" compatLnSpc="1">
            <a:prstTxWarp prst="textNoShape">
              <a:avLst/>
            </a:prstTxWarp>
          </a:bodyPr>
          <a:lstStyle/>
          <a:p>
            <a:pPr algn="ctr" eaLnBrk="0" fontAlgn="base" hangingPunct="0">
              <a:spcBef>
                <a:spcPct val="50000"/>
              </a:spcBef>
              <a:spcAft>
                <a:spcPct val="0"/>
              </a:spcAft>
            </a:pPr>
            <a:endParaRPr lang="en-US" sz="1020">
              <a:solidFill>
                <a:schemeClr val="tx1"/>
              </a:solidFill>
              <a:latin typeface="Arial" pitchFamily="-112" charset="0"/>
              <a:ea typeface="ＭＳ Ｐゴシック" pitchFamily="-112" charset="-128"/>
              <a:cs typeface="ＭＳ Ｐゴシック" pitchFamily="-112" charset="-128"/>
            </a:endParaRPr>
          </a:p>
        </p:txBody>
      </p:sp>
      <p:pic>
        <p:nvPicPr>
          <p:cNvPr id="7" name="Picture 6"/>
          <p:cNvPicPr>
            <a:picLocks noChangeAspect="1"/>
          </p:cNvPicPr>
          <p:nvPr/>
        </p:nvPicPr>
        <p:blipFill>
          <a:blip r:embed="rId3"/>
          <a:stretch>
            <a:fillRect/>
          </a:stretch>
        </p:blipFill>
        <p:spPr>
          <a:xfrm>
            <a:off x="3662680" y="5030470"/>
            <a:ext cx="2569210" cy="993140"/>
          </a:xfrm>
          <a:prstGeom prst="rect">
            <a:avLst/>
          </a:prstGeom>
        </p:spPr>
      </p:pic>
      <p:sp>
        <p:nvSpPr>
          <p:cNvPr id="9" name="TextBox 8"/>
          <p:cNvSpPr txBox="1"/>
          <p:nvPr/>
        </p:nvSpPr>
        <p:spPr>
          <a:xfrm>
            <a:off x="3911499" y="6563250"/>
            <a:ext cx="3489353" cy="301621"/>
          </a:xfrm>
          <a:prstGeom prst="rect">
            <a:avLst/>
          </a:prstGeom>
          <a:noFill/>
        </p:spPr>
        <p:txBody>
          <a:bodyPr wrap="none" rtlCol="0">
            <a:spAutoFit/>
          </a:bodyPr>
          <a:lstStyle/>
          <a:p>
            <a:r>
              <a:rPr lang="en-US" sz="1360" dirty="0">
                <a:solidFill>
                  <a:schemeClr val="bg1">
                    <a:lumMod val="65000"/>
                  </a:schemeClr>
                </a:solidFill>
              </a:rPr>
              <a:t>Slide Credit: </a:t>
            </a:r>
            <a:r>
              <a:rPr lang="en-US" sz="1360" dirty="0" err="1">
                <a:solidFill>
                  <a:schemeClr val="bg1">
                    <a:lumMod val="65000"/>
                  </a:schemeClr>
                </a:solidFill>
              </a:rPr>
              <a:t>Marc'Aurelio</a:t>
            </a:r>
            <a:r>
              <a:rPr lang="en-US" sz="1360" dirty="0">
                <a:solidFill>
                  <a:schemeClr val="bg1">
                    <a:lumMod val="65000"/>
                  </a:schemeClr>
                </a:solidFill>
              </a:rPr>
              <a:t> </a:t>
            </a:r>
            <a:r>
              <a:rPr lang="en-US" sz="1360" dirty="0" err="1">
                <a:solidFill>
                  <a:schemeClr val="bg1">
                    <a:lumMod val="65000"/>
                  </a:schemeClr>
                </a:solidFill>
              </a:rPr>
              <a:t>Ranzato</a:t>
            </a:r>
            <a:r>
              <a:rPr lang="en-US" sz="1360" dirty="0">
                <a:solidFill>
                  <a:schemeClr val="bg1">
                    <a:lumMod val="65000"/>
                  </a:schemeClr>
                </a:solidFill>
              </a:rPr>
              <a:t>, </a:t>
            </a:r>
            <a:r>
              <a:rPr lang="en-US" sz="1360" dirty="0" err="1">
                <a:solidFill>
                  <a:schemeClr val="bg1">
                    <a:lumMod val="65000"/>
                  </a:schemeClr>
                </a:solidFill>
              </a:rPr>
              <a:t>Yann</a:t>
            </a:r>
            <a:r>
              <a:rPr lang="en-US" sz="1360" dirty="0">
                <a:solidFill>
                  <a:schemeClr val="bg1">
                    <a:lumMod val="65000"/>
                  </a:schemeClr>
                </a:solidFill>
              </a:rPr>
              <a:t> </a:t>
            </a:r>
            <a:r>
              <a:rPr lang="en-US" sz="1360" dirty="0" err="1">
                <a:solidFill>
                  <a:schemeClr val="bg1">
                    <a:lumMod val="65000"/>
                  </a:schemeClr>
                </a:solidFill>
              </a:rPr>
              <a:t>LeCun</a:t>
            </a:r>
            <a:endParaRPr lang="en-US" sz="1360" dirty="0">
              <a:solidFill>
                <a:schemeClr val="bg1">
                  <a:lumMod val="65000"/>
                </a:schemeClr>
              </a:solidFill>
            </a:endParaRPr>
          </a:p>
        </p:txBody>
      </p:sp>
    </p:spTree>
    <p:extLst>
      <p:ext uri="{BB962C8B-B14F-4D97-AF65-F5344CB8AC3E}">
        <p14:creationId xmlns:p14="http://schemas.microsoft.com/office/powerpoint/2010/main" val="35722942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111" y="191855"/>
            <a:ext cx="6374128" cy="2031325"/>
          </a:xfrm>
        </p:spPr>
        <p:txBody>
          <a:bodyPr/>
          <a:lstStyle/>
          <a:p>
            <a:r>
              <a:rPr lang="en-US" dirty="0"/>
              <a:t>Neural Network Training</a:t>
            </a:r>
          </a:p>
        </p:txBody>
      </p:sp>
      <p:sp>
        <p:nvSpPr>
          <p:cNvPr id="3" name="Content Placeholder 2"/>
          <p:cNvSpPr>
            <a:spLocks noGrp="1"/>
          </p:cNvSpPr>
          <p:nvPr>
            <p:ph idx="1"/>
          </p:nvPr>
        </p:nvSpPr>
        <p:spPr>
          <a:xfrm>
            <a:off x="671430" y="1207518"/>
            <a:ext cx="9326880" cy="1883401"/>
          </a:xfrm>
        </p:spPr>
        <p:txBody>
          <a:bodyPr/>
          <a:lstStyle/>
          <a:p>
            <a:r>
              <a:rPr lang="en-US" sz="3173" dirty="0"/>
              <a:t>Step 1: Compute Errors on mini-batch 	[F-Pass]</a:t>
            </a:r>
          </a:p>
          <a:p>
            <a:r>
              <a:rPr lang="en-US" sz="3173" dirty="0"/>
              <a:t>Step 2: Compute gradients </a:t>
            </a:r>
            <a:r>
              <a:rPr lang="en-US" sz="3173" dirty="0" err="1"/>
              <a:t>wrt</a:t>
            </a:r>
            <a:r>
              <a:rPr lang="en-US" sz="3173" dirty="0"/>
              <a:t> parameters [B-Pass]</a:t>
            </a:r>
          </a:p>
          <a:p>
            <a:r>
              <a:rPr lang="en-US" sz="3173" dirty="0"/>
              <a:t>Step 3: Use gradient to update parameters</a:t>
            </a:r>
          </a:p>
          <a:p>
            <a:pPr lvl="1"/>
            <a:r>
              <a:rPr lang="en-US" sz="2720" dirty="0"/>
              <a:t>With momentum</a:t>
            </a:r>
          </a:p>
        </p:txBody>
      </p:sp>
      <p:sp>
        <p:nvSpPr>
          <p:cNvPr id="4" name="Footer Placeholder 3"/>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1460500" y="3394407"/>
            <a:ext cx="7772400" cy="1398574"/>
          </a:xfrm>
          <a:prstGeom prst="rect">
            <a:avLst/>
          </a:prstGeom>
        </p:spPr>
      </p:pic>
      <p:sp>
        <p:nvSpPr>
          <p:cNvPr id="10" name="Right Arrow 9"/>
          <p:cNvSpPr/>
          <p:nvPr/>
        </p:nvSpPr>
        <p:spPr bwMode="auto">
          <a:xfrm rot="10800000">
            <a:off x="1978660" y="3772231"/>
            <a:ext cx="1360170" cy="5829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77724" tIns="38862" rIns="77724" bIns="38862" numCol="1" rtlCol="0" anchor="ctr" anchorCtr="0" compatLnSpc="1">
            <a:prstTxWarp prst="textNoShape">
              <a:avLst/>
            </a:prstTxWarp>
          </a:bodyPr>
          <a:lstStyle/>
          <a:p>
            <a:pPr algn="ctr" eaLnBrk="0" fontAlgn="base" hangingPunct="0">
              <a:spcBef>
                <a:spcPct val="50000"/>
              </a:spcBef>
              <a:spcAft>
                <a:spcPct val="0"/>
              </a:spcAft>
            </a:pPr>
            <a:endParaRPr lang="en-US" sz="1020">
              <a:solidFill>
                <a:schemeClr val="tx1"/>
              </a:solidFill>
              <a:latin typeface="Arial" pitchFamily="-112" charset="0"/>
              <a:ea typeface="ＭＳ Ｐゴシック" pitchFamily="-112" charset="-128"/>
              <a:cs typeface="ＭＳ Ｐゴシック" pitchFamily="-112" charset="-128"/>
            </a:endParaRPr>
          </a:p>
        </p:txBody>
      </p:sp>
      <p:pic>
        <p:nvPicPr>
          <p:cNvPr id="9" name="Picture 8"/>
          <p:cNvPicPr>
            <a:picLocks noChangeAspect="1"/>
          </p:cNvPicPr>
          <p:nvPr/>
        </p:nvPicPr>
        <p:blipFill rotWithShape="1">
          <a:blip r:embed="rId3"/>
          <a:srcRect l="26911" t="61785" r="41250" b="16813"/>
          <a:stretch/>
        </p:blipFill>
        <p:spPr>
          <a:xfrm>
            <a:off x="3468372" y="5110663"/>
            <a:ext cx="3350375" cy="1690189"/>
          </a:xfrm>
          <a:prstGeom prst="rect">
            <a:avLst/>
          </a:prstGeom>
        </p:spPr>
      </p:pic>
      <p:sp>
        <p:nvSpPr>
          <p:cNvPr id="11" name="TextBox 10"/>
          <p:cNvSpPr txBox="1"/>
          <p:nvPr/>
        </p:nvSpPr>
        <p:spPr>
          <a:xfrm>
            <a:off x="3911499" y="6563250"/>
            <a:ext cx="3489353" cy="301621"/>
          </a:xfrm>
          <a:prstGeom prst="rect">
            <a:avLst/>
          </a:prstGeom>
          <a:noFill/>
        </p:spPr>
        <p:txBody>
          <a:bodyPr wrap="none" rtlCol="0">
            <a:spAutoFit/>
          </a:bodyPr>
          <a:lstStyle/>
          <a:p>
            <a:r>
              <a:rPr lang="en-US" sz="1360" dirty="0">
                <a:solidFill>
                  <a:schemeClr val="bg1">
                    <a:lumMod val="65000"/>
                  </a:schemeClr>
                </a:solidFill>
              </a:rPr>
              <a:t>Slide Credit: </a:t>
            </a:r>
            <a:r>
              <a:rPr lang="en-US" sz="1360" dirty="0" err="1">
                <a:solidFill>
                  <a:schemeClr val="bg1">
                    <a:lumMod val="65000"/>
                  </a:schemeClr>
                </a:solidFill>
              </a:rPr>
              <a:t>Marc'Aurelio</a:t>
            </a:r>
            <a:r>
              <a:rPr lang="en-US" sz="1360" dirty="0">
                <a:solidFill>
                  <a:schemeClr val="bg1">
                    <a:lumMod val="65000"/>
                  </a:schemeClr>
                </a:solidFill>
              </a:rPr>
              <a:t> </a:t>
            </a:r>
            <a:r>
              <a:rPr lang="en-US" sz="1360" dirty="0" err="1">
                <a:solidFill>
                  <a:schemeClr val="bg1">
                    <a:lumMod val="65000"/>
                  </a:schemeClr>
                </a:solidFill>
              </a:rPr>
              <a:t>Ranzato</a:t>
            </a:r>
            <a:r>
              <a:rPr lang="en-US" sz="1360" dirty="0">
                <a:solidFill>
                  <a:schemeClr val="bg1">
                    <a:lumMod val="65000"/>
                  </a:schemeClr>
                </a:solidFill>
              </a:rPr>
              <a:t>, </a:t>
            </a:r>
            <a:r>
              <a:rPr lang="en-US" sz="1360" dirty="0" err="1">
                <a:solidFill>
                  <a:schemeClr val="bg1">
                    <a:lumMod val="65000"/>
                  </a:schemeClr>
                </a:solidFill>
              </a:rPr>
              <a:t>Yann</a:t>
            </a:r>
            <a:r>
              <a:rPr lang="en-US" sz="1360" dirty="0">
                <a:solidFill>
                  <a:schemeClr val="bg1">
                    <a:lumMod val="65000"/>
                  </a:schemeClr>
                </a:solidFill>
              </a:rPr>
              <a:t> </a:t>
            </a:r>
            <a:r>
              <a:rPr lang="en-US" sz="1360" dirty="0" err="1">
                <a:solidFill>
                  <a:schemeClr val="bg1">
                    <a:lumMod val="65000"/>
                  </a:schemeClr>
                </a:solidFill>
              </a:rPr>
              <a:t>LeCun</a:t>
            </a:r>
            <a:endParaRPr lang="en-US" sz="1360" dirty="0">
              <a:solidFill>
                <a:schemeClr val="bg1">
                  <a:lumMod val="65000"/>
                </a:schemeClr>
              </a:solidFill>
            </a:endParaRPr>
          </a:p>
        </p:txBody>
      </p:sp>
    </p:spTree>
    <p:extLst>
      <p:ext uri="{BB962C8B-B14F-4D97-AF65-F5344CB8AC3E}">
        <p14:creationId xmlns:p14="http://schemas.microsoft.com/office/powerpoint/2010/main" val="36862096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5ECA-A82F-074D-9191-5CB12AA737DF}"/>
              </a:ext>
            </a:extLst>
          </p:cNvPr>
          <p:cNvSpPr>
            <a:spLocks noGrp="1"/>
          </p:cNvSpPr>
          <p:nvPr>
            <p:ph type="title"/>
          </p:nvPr>
        </p:nvSpPr>
        <p:spPr>
          <a:xfrm>
            <a:off x="3289300" y="304800"/>
            <a:ext cx="5867400" cy="2031325"/>
          </a:xfrm>
        </p:spPr>
        <p:txBody>
          <a:bodyPr/>
          <a:lstStyle/>
          <a:p>
            <a:r>
              <a:rPr lang="en-US" dirty="0">
                <a:solidFill>
                  <a:srgbClr val="FF0000"/>
                </a:solidFill>
              </a:rPr>
              <a:t>When to stop training</a:t>
            </a:r>
          </a:p>
        </p:txBody>
      </p:sp>
      <p:sp>
        <p:nvSpPr>
          <p:cNvPr id="3" name="Content Placeholder 2">
            <a:extLst>
              <a:ext uri="{FF2B5EF4-FFF2-40B4-BE49-F238E27FC236}">
                <a16:creationId xmlns:a16="http://schemas.microsoft.com/office/drawing/2014/main" id="{B244305B-05B0-784A-BA98-20C3EAD155B9}"/>
              </a:ext>
            </a:extLst>
          </p:cNvPr>
          <p:cNvSpPr>
            <a:spLocks noGrp="1"/>
          </p:cNvSpPr>
          <p:nvPr>
            <p:ph idx="1"/>
          </p:nvPr>
        </p:nvSpPr>
        <p:spPr>
          <a:xfrm>
            <a:off x="424180" y="1899920"/>
            <a:ext cx="4701842" cy="4153773"/>
          </a:xfrm>
        </p:spPr>
        <p:txBody>
          <a:bodyPr>
            <a:normAutofit/>
          </a:bodyPr>
          <a:lstStyle/>
          <a:p>
            <a:r>
              <a:rPr lang="en-US" sz="2267" dirty="0"/>
              <a:t>Measure how well each iteration of the model performs. Up to certain number of iterations, new iterations improve the model. After that point, the model’s ability to generalize weakens as it begins to overfit the training data.</a:t>
            </a:r>
          </a:p>
          <a:p>
            <a:endParaRPr lang="en-US" sz="2267" dirty="0"/>
          </a:p>
          <a:p>
            <a:r>
              <a:rPr lang="en-US" sz="2267" dirty="0"/>
              <a:t>Early stopping means halting the training process before the learner passes that point.</a:t>
            </a:r>
            <a:endParaRPr lang="en-US" sz="4080" dirty="0"/>
          </a:p>
        </p:txBody>
      </p:sp>
      <p:pic>
        <p:nvPicPr>
          <p:cNvPr id="5" name="Picture 4">
            <a:extLst>
              <a:ext uri="{FF2B5EF4-FFF2-40B4-BE49-F238E27FC236}">
                <a16:creationId xmlns:a16="http://schemas.microsoft.com/office/drawing/2014/main" id="{D776BBC1-087B-474E-BD8D-3F7418E61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799" y="2671668"/>
            <a:ext cx="4402782" cy="3382025"/>
          </a:xfrm>
          <a:prstGeom prst="rect">
            <a:avLst/>
          </a:prstGeom>
        </p:spPr>
      </p:pic>
    </p:spTree>
    <p:extLst>
      <p:ext uri="{BB962C8B-B14F-4D97-AF65-F5344CB8AC3E}">
        <p14:creationId xmlns:p14="http://schemas.microsoft.com/office/powerpoint/2010/main" val="3756034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D1C8B57E-006E-1E4C-9939-D5DB54EAC61B}"/>
              </a:ext>
            </a:extLst>
          </p:cNvPr>
          <p:cNvSpPr>
            <a:spLocks noGrp="1" noChangeArrowheads="1"/>
          </p:cNvSpPr>
          <p:nvPr>
            <p:ph type="title"/>
          </p:nvPr>
        </p:nvSpPr>
        <p:spPr/>
        <p:txBody>
          <a:bodyPr/>
          <a:lstStyle/>
          <a:p>
            <a:r>
              <a:rPr lang="en-US" altLang="en-US"/>
              <a:t>Perceptron as a Linear Separator</a:t>
            </a:r>
          </a:p>
        </p:txBody>
      </p:sp>
      <p:sp>
        <p:nvSpPr>
          <p:cNvPr id="237571" name="Rectangle 3">
            <a:extLst>
              <a:ext uri="{FF2B5EF4-FFF2-40B4-BE49-F238E27FC236}">
                <a16:creationId xmlns:a16="http://schemas.microsoft.com/office/drawing/2014/main" id="{6376A95F-1CB6-E141-B4F2-77D4DD03AF72}"/>
              </a:ext>
            </a:extLst>
          </p:cNvPr>
          <p:cNvSpPr>
            <a:spLocks noGrp="1" noChangeArrowheads="1"/>
          </p:cNvSpPr>
          <p:nvPr>
            <p:ph type="body" sz="half" idx="1"/>
          </p:nvPr>
        </p:nvSpPr>
        <p:spPr>
          <a:xfrm>
            <a:off x="942341" y="1554481"/>
            <a:ext cx="9389851" cy="1464825"/>
          </a:xfrm>
        </p:spPr>
        <p:txBody>
          <a:bodyPr/>
          <a:lstStyle/>
          <a:p>
            <a:r>
              <a:rPr lang="en-US" altLang="en-US" sz="3173" dirty="0">
                <a:solidFill>
                  <a:srgbClr val="3333CC"/>
                </a:solidFill>
              </a:rPr>
              <a:t>Since perceptron uses linear threshold function, it is searching for a linear separator that discriminates the classes.</a:t>
            </a:r>
          </a:p>
        </p:txBody>
      </p:sp>
      <p:sp>
        <p:nvSpPr>
          <p:cNvPr id="237572" name="Line 4">
            <a:extLst>
              <a:ext uri="{FF2B5EF4-FFF2-40B4-BE49-F238E27FC236}">
                <a16:creationId xmlns:a16="http://schemas.microsoft.com/office/drawing/2014/main" id="{E1838AEE-D02D-684D-A24B-9B0ACC7DEA4C}"/>
              </a:ext>
            </a:extLst>
          </p:cNvPr>
          <p:cNvSpPr>
            <a:spLocks noChangeShapeType="1"/>
          </p:cNvSpPr>
          <p:nvPr/>
        </p:nvSpPr>
        <p:spPr bwMode="auto">
          <a:xfrm flipV="1">
            <a:off x="1224810" y="3490384"/>
            <a:ext cx="0" cy="344720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237573" name="Line 5">
            <a:extLst>
              <a:ext uri="{FF2B5EF4-FFF2-40B4-BE49-F238E27FC236}">
                <a16:creationId xmlns:a16="http://schemas.microsoft.com/office/drawing/2014/main" id="{3FD231B6-7E59-6942-8B6F-85BE1AA64EAE}"/>
              </a:ext>
            </a:extLst>
          </p:cNvPr>
          <p:cNvSpPr>
            <a:spLocks noChangeShapeType="1"/>
          </p:cNvSpPr>
          <p:nvPr/>
        </p:nvSpPr>
        <p:spPr bwMode="auto">
          <a:xfrm flipV="1">
            <a:off x="1071881" y="6806248"/>
            <a:ext cx="462565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237574" name="AutoShape 6">
            <a:extLst>
              <a:ext uri="{FF2B5EF4-FFF2-40B4-BE49-F238E27FC236}">
                <a16:creationId xmlns:a16="http://schemas.microsoft.com/office/drawing/2014/main" id="{15D6FC53-2FCB-2544-89B1-193901C0B2BC}"/>
              </a:ext>
            </a:extLst>
          </p:cNvPr>
          <p:cNvSpPr>
            <a:spLocks noChangeArrowheads="1"/>
          </p:cNvSpPr>
          <p:nvPr/>
        </p:nvSpPr>
        <p:spPr bwMode="auto">
          <a:xfrm>
            <a:off x="2403264" y="4346787"/>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75" name="AutoShape 7">
            <a:extLst>
              <a:ext uri="{FF2B5EF4-FFF2-40B4-BE49-F238E27FC236}">
                <a16:creationId xmlns:a16="http://schemas.microsoft.com/office/drawing/2014/main" id="{344E59A4-B817-FA43-B3EF-A6737F370901}"/>
              </a:ext>
            </a:extLst>
          </p:cNvPr>
          <p:cNvSpPr>
            <a:spLocks noChangeArrowheads="1"/>
          </p:cNvSpPr>
          <p:nvPr/>
        </p:nvSpPr>
        <p:spPr bwMode="auto">
          <a:xfrm>
            <a:off x="1751965" y="4751600"/>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76" name="AutoShape 8">
            <a:extLst>
              <a:ext uri="{FF2B5EF4-FFF2-40B4-BE49-F238E27FC236}">
                <a16:creationId xmlns:a16="http://schemas.microsoft.com/office/drawing/2014/main" id="{E5B0FB4E-5DEC-C84F-83BD-6CC6F72E9C95}"/>
              </a:ext>
            </a:extLst>
          </p:cNvPr>
          <p:cNvSpPr>
            <a:spLocks noChangeArrowheads="1"/>
          </p:cNvSpPr>
          <p:nvPr/>
        </p:nvSpPr>
        <p:spPr bwMode="auto">
          <a:xfrm>
            <a:off x="1924685" y="5370513"/>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77" name="AutoShape 9">
            <a:extLst>
              <a:ext uri="{FF2B5EF4-FFF2-40B4-BE49-F238E27FC236}">
                <a16:creationId xmlns:a16="http://schemas.microsoft.com/office/drawing/2014/main" id="{A9C17993-EC35-B342-BD69-486825200A56}"/>
              </a:ext>
            </a:extLst>
          </p:cNvPr>
          <p:cNvSpPr>
            <a:spLocks noChangeArrowheads="1"/>
          </p:cNvSpPr>
          <p:nvPr/>
        </p:nvSpPr>
        <p:spPr bwMode="auto">
          <a:xfrm>
            <a:off x="1492885" y="5888673"/>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78" name="AutoShape 10">
            <a:extLst>
              <a:ext uri="{FF2B5EF4-FFF2-40B4-BE49-F238E27FC236}">
                <a16:creationId xmlns:a16="http://schemas.microsoft.com/office/drawing/2014/main" id="{9A41C1F6-55FA-1044-8579-B35BF6708B2E}"/>
              </a:ext>
            </a:extLst>
          </p:cNvPr>
          <p:cNvSpPr>
            <a:spLocks noChangeArrowheads="1"/>
          </p:cNvSpPr>
          <p:nvPr/>
        </p:nvSpPr>
        <p:spPr bwMode="auto">
          <a:xfrm>
            <a:off x="2097405" y="4075113"/>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79" name="AutoShape 11">
            <a:extLst>
              <a:ext uri="{FF2B5EF4-FFF2-40B4-BE49-F238E27FC236}">
                <a16:creationId xmlns:a16="http://schemas.microsoft.com/office/drawing/2014/main" id="{A4FC132B-8E94-C64B-A3A2-7C125697D67F}"/>
              </a:ext>
            </a:extLst>
          </p:cNvPr>
          <p:cNvSpPr>
            <a:spLocks noChangeArrowheads="1"/>
          </p:cNvSpPr>
          <p:nvPr/>
        </p:nvSpPr>
        <p:spPr bwMode="auto">
          <a:xfrm>
            <a:off x="1492885" y="5111433"/>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0" name="AutoShape 12">
            <a:extLst>
              <a:ext uri="{FF2B5EF4-FFF2-40B4-BE49-F238E27FC236}">
                <a16:creationId xmlns:a16="http://schemas.microsoft.com/office/drawing/2014/main" id="{DED42683-0B09-534B-BE37-0DC4A3B11F12}"/>
              </a:ext>
            </a:extLst>
          </p:cNvPr>
          <p:cNvSpPr>
            <a:spLocks noChangeArrowheads="1"/>
          </p:cNvSpPr>
          <p:nvPr/>
        </p:nvSpPr>
        <p:spPr bwMode="auto">
          <a:xfrm>
            <a:off x="1665605" y="5284153"/>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1" name="AutoShape 13">
            <a:extLst>
              <a:ext uri="{FF2B5EF4-FFF2-40B4-BE49-F238E27FC236}">
                <a16:creationId xmlns:a16="http://schemas.microsoft.com/office/drawing/2014/main" id="{EBF7D9AD-9601-F540-840E-4A216432F1AA}"/>
              </a:ext>
            </a:extLst>
          </p:cNvPr>
          <p:cNvSpPr>
            <a:spLocks noChangeArrowheads="1"/>
          </p:cNvSpPr>
          <p:nvPr/>
        </p:nvSpPr>
        <p:spPr bwMode="auto">
          <a:xfrm>
            <a:off x="2529205" y="4852353"/>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2" name="AutoShape 14">
            <a:extLst>
              <a:ext uri="{FF2B5EF4-FFF2-40B4-BE49-F238E27FC236}">
                <a16:creationId xmlns:a16="http://schemas.microsoft.com/office/drawing/2014/main" id="{C741C399-4CB1-4341-9075-929FEE5F38B3}"/>
              </a:ext>
            </a:extLst>
          </p:cNvPr>
          <p:cNvSpPr>
            <a:spLocks noChangeArrowheads="1"/>
          </p:cNvSpPr>
          <p:nvPr/>
        </p:nvSpPr>
        <p:spPr bwMode="auto">
          <a:xfrm>
            <a:off x="3551132" y="4837960"/>
            <a:ext cx="100753" cy="100753"/>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3" name="AutoShape 15">
            <a:extLst>
              <a:ext uri="{FF2B5EF4-FFF2-40B4-BE49-F238E27FC236}">
                <a16:creationId xmlns:a16="http://schemas.microsoft.com/office/drawing/2014/main" id="{EABF9C5B-5735-1749-B8BD-F00EDD24DA41}"/>
              </a:ext>
            </a:extLst>
          </p:cNvPr>
          <p:cNvSpPr>
            <a:spLocks noChangeArrowheads="1"/>
          </p:cNvSpPr>
          <p:nvPr/>
        </p:nvSpPr>
        <p:spPr bwMode="auto">
          <a:xfrm>
            <a:off x="3133725" y="5888673"/>
            <a:ext cx="100753" cy="100753"/>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4" name="AutoShape 16">
            <a:extLst>
              <a:ext uri="{FF2B5EF4-FFF2-40B4-BE49-F238E27FC236}">
                <a16:creationId xmlns:a16="http://schemas.microsoft.com/office/drawing/2014/main" id="{78211236-0766-FF44-9E90-DF7BE1745BE5}"/>
              </a:ext>
            </a:extLst>
          </p:cNvPr>
          <p:cNvSpPr>
            <a:spLocks noChangeArrowheads="1"/>
          </p:cNvSpPr>
          <p:nvPr/>
        </p:nvSpPr>
        <p:spPr bwMode="auto">
          <a:xfrm>
            <a:off x="4256405" y="5888673"/>
            <a:ext cx="100753" cy="100753"/>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5" name="AutoShape 17">
            <a:extLst>
              <a:ext uri="{FF2B5EF4-FFF2-40B4-BE49-F238E27FC236}">
                <a16:creationId xmlns:a16="http://schemas.microsoft.com/office/drawing/2014/main" id="{BD5F7DDB-CB8F-384A-B64E-87CB957973C2}"/>
              </a:ext>
            </a:extLst>
          </p:cNvPr>
          <p:cNvSpPr>
            <a:spLocks noChangeArrowheads="1"/>
          </p:cNvSpPr>
          <p:nvPr/>
        </p:nvSpPr>
        <p:spPr bwMode="auto">
          <a:xfrm>
            <a:off x="2773892" y="6478800"/>
            <a:ext cx="100753" cy="100753"/>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6" name="AutoShape 18">
            <a:extLst>
              <a:ext uri="{FF2B5EF4-FFF2-40B4-BE49-F238E27FC236}">
                <a16:creationId xmlns:a16="http://schemas.microsoft.com/office/drawing/2014/main" id="{36F64595-28DD-364C-98F0-BBD44DB6A2CD}"/>
              </a:ext>
            </a:extLst>
          </p:cNvPr>
          <p:cNvSpPr>
            <a:spLocks noChangeArrowheads="1"/>
          </p:cNvSpPr>
          <p:nvPr/>
        </p:nvSpPr>
        <p:spPr bwMode="auto">
          <a:xfrm>
            <a:off x="3479165" y="5197793"/>
            <a:ext cx="100753" cy="100753"/>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7" name="AutoShape 19">
            <a:extLst>
              <a:ext uri="{FF2B5EF4-FFF2-40B4-BE49-F238E27FC236}">
                <a16:creationId xmlns:a16="http://schemas.microsoft.com/office/drawing/2014/main" id="{F30AAC08-F81A-F547-AA51-243A379804D7}"/>
              </a:ext>
            </a:extLst>
          </p:cNvPr>
          <p:cNvSpPr>
            <a:spLocks noChangeArrowheads="1"/>
          </p:cNvSpPr>
          <p:nvPr/>
        </p:nvSpPr>
        <p:spPr bwMode="auto">
          <a:xfrm>
            <a:off x="2773892" y="5701560"/>
            <a:ext cx="100753" cy="100753"/>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8" name="AutoShape 20">
            <a:extLst>
              <a:ext uri="{FF2B5EF4-FFF2-40B4-BE49-F238E27FC236}">
                <a16:creationId xmlns:a16="http://schemas.microsoft.com/office/drawing/2014/main" id="{DEE2A2A8-E036-4E4C-AEA5-BB7E3EA1DBE1}"/>
              </a:ext>
            </a:extLst>
          </p:cNvPr>
          <p:cNvSpPr>
            <a:spLocks noChangeArrowheads="1"/>
          </p:cNvSpPr>
          <p:nvPr/>
        </p:nvSpPr>
        <p:spPr bwMode="auto">
          <a:xfrm>
            <a:off x="3565525" y="6147753"/>
            <a:ext cx="100753" cy="100753"/>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89" name="AutoShape 21">
            <a:extLst>
              <a:ext uri="{FF2B5EF4-FFF2-40B4-BE49-F238E27FC236}">
                <a16:creationId xmlns:a16="http://schemas.microsoft.com/office/drawing/2014/main" id="{1BC2F7EB-7B6C-6940-B85C-8F22E4AFBADA}"/>
              </a:ext>
            </a:extLst>
          </p:cNvPr>
          <p:cNvSpPr>
            <a:spLocks noChangeArrowheads="1"/>
          </p:cNvSpPr>
          <p:nvPr/>
        </p:nvSpPr>
        <p:spPr bwMode="auto">
          <a:xfrm>
            <a:off x="4342765" y="5111433"/>
            <a:ext cx="100753" cy="100753"/>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90" name="AutoShape 22">
            <a:extLst>
              <a:ext uri="{FF2B5EF4-FFF2-40B4-BE49-F238E27FC236}">
                <a16:creationId xmlns:a16="http://schemas.microsoft.com/office/drawing/2014/main" id="{D4CCF9BA-A079-0A42-AA2F-ACAB4D884252}"/>
              </a:ext>
            </a:extLst>
          </p:cNvPr>
          <p:cNvSpPr>
            <a:spLocks noChangeArrowheads="1"/>
          </p:cNvSpPr>
          <p:nvPr/>
        </p:nvSpPr>
        <p:spPr bwMode="auto">
          <a:xfrm>
            <a:off x="2626360" y="3396827"/>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91" name="AutoShape 23">
            <a:extLst>
              <a:ext uri="{FF2B5EF4-FFF2-40B4-BE49-F238E27FC236}">
                <a16:creationId xmlns:a16="http://schemas.microsoft.com/office/drawing/2014/main" id="{60864F94-2B8C-AC4C-AF72-74A85ACBBF1B}"/>
              </a:ext>
            </a:extLst>
          </p:cNvPr>
          <p:cNvSpPr>
            <a:spLocks noChangeArrowheads="1"/>
          </p:cNvSpPr>
          <p:nvPr/>
        </p:nvSpPr>
        <p:spPr bwMode="auto">
          <a:xfrm>
            <a:off x="3317240" y="3483187"/>
            <a:ext cx="100753" cy="100753"/>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92" name="AutoShape 24">
            <a:extLst>
              <a:ext uri="{FF2B5EF4-FFF2-40B4-BE49-F238E27FC236}">
                <a16:creationId xmlns:a16="http://schemas.microsoft.com/office/drawing/2014/main" id="{CC4567DD-E45A-0C49-A816-C49AD15D2B4F}"/>
              </a:ext>
            </a:extLst>
          </p:cNvPr>
          <p:cNvSpPr>
            <a:spLocks noChangeArrowheads="1"/>
          </p:cNvSpPr>
          <p:nvPr/>
        </p:nvSpPr>
        <p:spPr bwMode="auto">
          <a:xfrm>
            <a:off x="4526280" y="4346787"/>
            <a:ext cx="100753" cy="100753"/>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237593" name="Line 25">
            <a:extLst>
              <a:ext uri="{FF2B5EF4-FFF2-40B4-BE49-F238E27FC236}">
                <a16:creationId xmlns:a16="http://schemas.microsoft.com/office/drawing/2014/main" id="{90993F87-E188-B54E-A5F9-7D4CC56478EB}"/>
              </a:ext>
            </a:extLst>
          </p:cNvPr>
          <p:cNvSpPr>
            <a:spLocks noChangeShapeType="1"/>
          </p:cNvSpPr>
          <p:nvPr/>
        </p:nvSpPr>
        <p:spPr bwMode="auto">
          <a:xfrm flipV="1">
            <a:off x="1503680" y="3569547"/>
            <a:ext cx="3022600" cy="29362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aphicFrame>
        <p:nvGraphicFramePr>
          <p:cNvPr id="237594" name="Object 26">
            <a:extLst>
              <a:ext uri="{FF2B5EF4-FFF2-40B4-BE49-F238E27FC236}">
                <a16:creationId xmlns:a16="http://schemas.microsoft.com/office/drawing/2014/main" id="{4EDB274D-B571-9240-AE5E-D92037CE6AF5}"/>
              </a:ext>
            </a:extLst>
          </p:cNvPr>
          <p:cNvGraphicFramePr>
            <a:graphicFrameLocks noGrp="1" noChangeAspect="1"/>
          </p:cNvGraphicFramePr>
          <p:nvPr>
            <p:ph sz="half" idx="2"/>
          </p:nvPr>
        </p:nvGraphicFramePr>
        <p:xfrm>
          <a:off x="5904442" y="3398627"/>
          <a:ext cx="3589338" cy="815022"/>
        </p:xfrm>
        <a:graphic>
          <a:graphicData uri="http://schemas.openxmlformats.org/presentationml/2006/ole">
            <mc:AlternateContent xmlns:mc="http://schemas.openxmlformats.org/markup-compatibility/2006">
              <mc:Choice xmlns:v="urn:schemas-microsoft-com:vml" Requires="v">
                <p:oleObj name="Equation" r:id="rId2" imgW="25742900" imgH="5854700" progId="Equation.3">
                  <p:embed/>
                </p:oleObj>
              </mc:Choice>
              <mc:Fallback>
                <p:oleObj name="Equation" r:id="rId2" imgW="25742900" imgH="5854700" progId="Equation.3">
                  <p:embed/>
                  <p:pic>
                    <p:nvPicPr>
                      <p:cNvPr id="237594" name="Object 26">
                        <a:extLst>
                          <a:ext uri="{FF2B5EF4-FFF2-40B4-BE49-F238E27FC236}">
                            <a16:creationId xmlns:a16="http://schemas.microsoft.com/office/drawing/2014/main" id="{4EDB274D-B571-9240-AE5E-D92037CE6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442" y="3398627"/>
                        <a:ext cx="3589338" cy="815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7595" name="Text Box 27">
            <a:extLst>
              <a:ext uri="{FF2B5EF4-FFF2-40B4-BE49-F238E27FC236}">
                <a16:creationId xmlns:a16="http://schemas.microsoft.com/office/drawing/2014/main" id="{EBE0C69D-EFC6-F748-9046-8B863BFD6189}"/>
              </a:ext>
            </a:extLst>
          </p:cNvPr>
          <p:cNvSpPr txBox="1">
            <a:spLocks noChangeArrowheads="1"/>
          </p:cNvSpPr>
          <p:nvPr/>
        </p:nvSpPr>
        <p:spPr bwMode="auto">
          <a:xfrm>
            <a:off x="568113" y="3276283"/>
            <a:ext cx="504151" cy="52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720" i="1"/>
              <a:t>o</a:t>
            </a:r>
            <a:r>
              <a:rPr lang="en-US" altLang="en-US" sz="2720" b="1" baseline="-25000"/>
              <a:t>3</a:t>
            </a:r>
          </a:p>
        </p:txBody>
      </p:sp>
      <p:sp>
        <p:nvSpPr>
          <p:cNvPr id="237596" name="Text Box 28">
            <a:extLst>
              <a:ext uri="{FF2B5EF4-FFF2-40B4-BE49-F238E27FC236}">
                <a16:creationId xmlns:a16="http://schemas.microsoft.com/office/drawing/2014/main" id="{F8ACEDAC-D010-8247-A0DE-C1C49D64FCDF}"/>
              </a:ext>
            </a:extLst>
          </p:cNvPr>
          <p:cNvSpPr txBox="1">
            <a:spLocks noChangeArrowheads="1"/>
          </p:cNvSpPr>
          <p:nvPr/>
        </p:nvSpPr>
        <p:spPr bwMode="auto">
          <a:xfrm>
            <a:off x="5051637" y="6696498"/>
            <a:ext cx="504151" cy="52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720" i="1"/>
              <a:t>o</a:t>
            </a:r>
            <a:r>
              <a:rPr lang="en-US" altLang="en-US" sz="2720" b="1" baseline="-25000"/>
              <a:t>2</a:t>
            </a:r>
          </a:p>
        </p:txBody>
      </p:sp>
      <p:graphicFrame>
        <p:nvGraphicFramePr>
          <p:cNvPr id="237597" name="Object 29">
            <a:extLst>
              <a:ext uri="{FF2B5EF4-FFF2-40B4-BE49-F238E27FC236}">
                <a16:creationId xmlns:a16="http://schemas.microsoft.com/office/drawing/2014/main" id="{F08106A7-5E11-AA49-AECD-E115B53BA991}"/>
              </a:ext>
            </a:extLst>
          </p:cNvPr>
          <p:cNvGraphicFramePr>
            <a:graphicFrameLocks noChangeAspect="1"/>
          </p:cNvGraphicFramePr>
          <p:nvPr/>
        </p:nvGraphicFramePr>
        <p:xfrm>
          <a:off x="5722726" y="4490721"/>
          <a:ext cx="3914987" cy="1385358"/>
        </p:xfrm>
        <a:graphic>
          <a:graphicData uri="http://schemas.openxmlformats.org/presentationml/2006/ole">
            <mc:AlternateContent xmlns:mc="http://schemas.openxmlformats.org/markup-compatibility/2006">
              <mc:Choice xmlns:v="urn:schemas-microsoft-com:vml" Requires="v">
                <p:oleObj name="Equation" r:id="rId4" imgW="28092400" imgH="9944100" progId="Equation.3">
                  <p:embed/>
                </p:oleObj>
              </mc:Choice>
              <mc:Fallback>
                <p:oleObj name="Equation" r:id="rId4" imgW="28092400" imgH="9944100" progId="Equation.3">
                  <p:embed/>
                  <p:pic>
                    <p:nvPicPr>
                      <p:cNvPr id="237597" name="Object 29">
                        <a:extLst>
                          <a:ext uri="{FF2B5EF4-FFF2-40B4-BE49-F238E27FC236}">
                            <a16:creationId xmlns:a16="http://schemas.microsoft.com/office/drawing/2014/main" id="{F08106A7-5E11-AA49-AECD-E115B53BA9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726" y="4490721"/>
                        <a:ext cx="3914987" cy="1385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7598" name="Freeform 30">
            <a:extLst>
              <a:ext uri="{FF2B5EF4-FFF2-40B4-BE49-F238E27FC236}">
                <a16:creationId xmlns:a16="http://schemas.microsoft.com/office/drawing/2014/main" id="{5AD2F899-F846-BC4A-BC30-4D8CCD0BBE3C}"/>
              </a:ext>
            </a:extLst>
          </p:cNvPr>
          <p:cNvSpPr>
            <a:spLocks/>
          </p:cNvSpPr>
          <p:nvPr/>
        </p:nvSpPr>
        <p:spPr bwMode="auto">
          <a:xfrm>
            <a:off x="3536738" y="3704485"/>
            <a:ext cx="206057" cy="42104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37599" name="Freeform 31">
            <a:extLst>
              <a:ext uri="{FF2B5EF4-FFF2-40B4-BE49-F238E27FC236}">
                <a16:creationId xmlns:a16="http://schemas.microsoft.com/office/drawing/2014/main" id="{CFCCDFAC-4266-024F-B68A-EF77932D9ED4}"/>
              </a:ext>
            </a:extLst>
          </p:cNvPr>
          <p:cNvSpPr>
            <a:spLocks/>
          </p:cNvSpPr>
          <p:nvPr/>
        </p:nvSpPr>
        <p:spPr bwMode="auto">
          <a:xfrm rot="5400000" flipH="1">
            <a:off x="4614863" y="3756639"/>
            <a:ext cx="206057" cy="42104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37600" name="Freeform 32">
            <a:extLst>
              <a:ext uri="{FF2B5EF4-FFF2-40B4-BE49-F238E27FC236}">
                <a16:creationId xmlns:a16="http://schemas.microsoft.com/office/drawing/2014/main" id="{B27D84A2-0532-964F-B587-C94BA53C2D1D}"/>
              </a:ext>
            </a:extLst>
          </p:cNvPr>
          <p:cNvSpPr>
            <a:spLocks/>
          </p:cNvSpPr>
          <p:nvPr/>
        </p:nvSpPr>
        <p:spPr bwMode="auto">
          <a:xfrm rot="16200000" flipH="1">
            <a:off x="1311593" y="5912040"/>
            <a:ext cx="206057" cy="42104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37601" name="Freeform 33">
            <a:extLst>
              <a:ext uri="{FF2B5EF4-FFF2-40B4-BE49-F238E27FC236}">
                <a16:creationId xmlns:a16="http://schemas.microsoft.com/office/drawing/2014/main" id="{A5BABEB2-2BEF-5840-83F3-47F9E57E5828}"/>
              </a:ext>
            </a:extLst>
          </p:cNvPr>
          <p:cNvSpPr>
            <a:spLocks/>
          </p:cNvSpPr>
          <p:nvPr/>
        </p:nvSpPr>
        <p:spPr bwMode="auto">
          <a:xfrm rot="10800000">
            <a:off x="2149105" y="6040680"/>
            <a:ext cx="206057" cy="42104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37602" name="Text Box 34">
            <a:extLst>
              <a:ext uri="{FF2B5EF4-FFF2-40B4-BE49-F238E27FC236}">
                <a16:creationId xmlns:a16="http://schemas.microsoft.com/office/drawing/2014/main" id="{512E9065-8F13-EF4C-8C4E-906B4E89F833}"/>
              </a:ext>
            </a:extLst>
          </p:cNvPr>
          <p:cNvSpPr txBox="1">
            <a:spLocks noChangeArrowheads="1"/>
          </p:cNvSpPr>
          <p:nvPr/>
        </p:nvSpPr>
        <p:spPr bwMode="auto">
          <a:xfrm>
            <a:off x="2721717" y="4048126"/>
            <a:ext cx="584301" cy="59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3173" b="1"/>
              <a:t>??</a:t>
            </a:r>
          </a:p>
        </p:txBody>
      </p:sp>
      <p:sp>
        <p:nvSpPr>
          <p:cNvPr id="237603" name="Text Box 35">
            <a:extLst>
              <a:ext uri="{FF2B5EF4-FFF2-40B4-BE49-F238E27FC236}">
                <a16:creationId xmlns:a16="http://schemas.microsoft.com/office/drawing/2014/main" id="{DE1BAE8A-5989-E34F-8614-B938CA60B050}"/>
              </a:ext>
            </a:extLst>
          </p:cNvPr>
          <p:cNvSpPr txBox="1">
            <a:spLocks noChangeArrowheads="1"/>
          </p:cNvSpPr>
          <p:nvPr/>
        </p:nvSpPr>
        <p:spPr bwMode="auto">
          <a:xfrm>
            <a:off x="6246284" y="6136958"/>
            <a:ext cx="3173151" cy="94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pPr algn="l"/>
            <a:r>
              <a:rPr lang="en-US" altLang="en-US" sz="2720" b="1">
                <a:solidFill>
                  <a:srgbClr val="006600"/>
                </a:solidFill>
              </a:rPr>
              <a:t>Or </a:t>
            </a:r>
            <a:r>
              <a:rPr lang="en-US" altLang="en-US" sz="2720" b="1" i="1">
                <a:solidFill>
                  <a:srgbClr val="006600"/>
                </a:solidFill>
              </a:rPr>
              <a:t>hyperplane</a:t>
            </a:r>
            <a:r>
              <a:rPr lang="en-US" altLang="en-US" sz="2720" b="1">
                <a:solidFill>
                  <a:srgbClr val="006600"/>
                </a:solidFill>
              </a:rPr>
              <a:t> in </a:t>
            </a:r>
          </a:p>
          <a:p>
            <a:pPr algn="l"/>
            <a:r>
              <a:rPr lang="en-US" altLang="en-US" sz="2720" b="1" i="1">
                <a:solidFill>
                  <a:srgbClr val="006600"/>
                </a:solidFill>
              </a:rPr>
              <a:t>n</a:t>
            </a:r>
            <a:r>
              <a:rPr lang="en-US" altLang="en-US" sz="2720" b="1">
                <a:solidFill>
                  <a:srgbClr val="006600"/>
                </a:solidFill>
              </a:rPr>
              <a:t>-dimensional space</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2935-BE81-F24F-BE53-10ECBE492499}"/>
              </a:ext>
            </a:extLst>
          </p:cNvPr>
          <p:cNvSpPr>
            <a:spLocks noGrp="1"/>
          </p:cNvSpPr>
          <p:nvPr>
            <p:ph type="title"/>
          </p:nvPr>
        </p:nvSpPr>
        <p:spPr>
          <a:xfrm>
            <a:off x="2095710" y="202217"/>
            <a:ext cx="7670589" cy="2708434"/>
          </a:xfrm>
        </p:spPr>
        <p:txBody>
          <a:bodyPr/>
          <a:lstStyle/>
          <a:p>
            <a:r>
              <a:rPr lang="en-US" dirty="0">
                <a:solidFill>
                  <a:srgbClr val="FF0000"/>
                </a:solidFill>
              </a:rPr>
              <a:t>Training visualizations online</a:t>
            </a:r>
          </a:p>
        </p:txBody>
      </p:sp>
      <p:sp>
        <p:nvSpPr>
          <p:cNvPr id="3" name="Content Placeholder 2">
            <a:extLst>
              <a:ext uri="{FF2B5EF4-FFF2-40B4-BE49-F238E27FC236}">
                <a16:creationId xmlns:a16="http://schemas.microsoft.com/office/drawing/2014/main" id="{FB4D52CD-784A-1447-93EB-7A39977B0075}"/>
              </a:ext>
            </a:extLst>
          </p:cNvPr>
          <p:cNvSpPr>
            <a:spLocks noGrp="1"/>
          </p:cNvSpPr>
          <p:nvPr>
            <p:ph idx="1"/>
          </p:nvPr>
        </p:nvSpPr>
        <p:spPr>
          <a:xfrm>
            <a:off x="542284" y="2996848"/>
            <a:ext cx="7604560" cy="2062103"/>
          </a:xfrm>
        </p:spPr>
        <p:txBody>
          <a:bodyPr/>
          <a:lstStyle/>
          <a:p>
            <a:endParaRPr lang="en-US" sz="2040" dirty="0">
              <a:hlinkClick r:id="" action="ppaction://noaction"/>
            </a:endParaRPr>
          </a:p>
          <a:p>
            <a:endParaRPr lang="en-US" sz="2040" dirty="0">
              <a:hlinkClick r:id="" action="ppaction://noaction"/>
            </a:endParaRPr>
          </a:p>
          <a:p>
            <a:r>
              <a:rPr lang="en-US" sz="2040" dirty="0">
                <a:hlinkClick r:id="" action="ppaction://noaction"/>
              </a:rPr>
              <a:t>https://google-developers.appspot.com/machine-learning/crash-course/backprop-scroll/</a:t>
            </a:r>
            <a:endParaRPr lang="en-US" sz="2040" dirty="0"/>
          </a:p>
          <a:p>
            <a:endParaRPr lang="en-US" dirty="0"/>
          </a:p>
          <a:p>
            <a:pPr marL="340033" lvl="1"/>
            <a:r>
              <a:rPr lang="en-US" sz="2040" dirty="0"/>
              <a:t>https://</a:t>
            </a:r>
            <a:r>
              <a:rPr lang="en-US" sz="2040" dirty="0" err="1"/>
              <a:t>playground.tensorflow.org</a:t>
            </a:r>
            <a:r>
              <a:rPr lang="en-US" sz="2040" dirty="0"/>
              <a:t>/</a:t>
            </a:r>
          </a:p>
        </p:txBody>
      </p:sp>
      <p:pic>
        <p:nvPicPr>
          <p:cNvPr id="7" name="Picture 6">
            <a:extLst>
              <a:ext uri="{FF2B5EF4-FFF2-40B4-BE49-F238E27FC236}">
                <a16:creationId xmlns:a16="http://schemas.microsoft.com/office/drawing/2014/main" id="{002A01BB-CAC5-3C4A-A442-704EE3044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6844" y="2486817"/>
            <a:ext cx="1413637" cy="3433872"/>
          </a:xfrm>
          <a:prstGeom prst="rect">
            <a:avLst/>
          </a:prstGeom>
        </p:spPr>
      </p:pic>
      <p:sp>
        <p:nvSpPr>
          <p:cNvPr id="8" name="Rectangle 7">
            <a:extLst>
              <a:ext uri="{FF2B5EF4-FFF2-40B4-BE49-F238E27FC236}">
                <a16:creationId xmlns:a16="http://schemas.microsoft.com/office/drawing/2014/main" id="{F28BF31F-AB0D-7D45-8D83-44685A04AC8B}"/>
              </a:ext>
            </a:extLst>
          </p:cNvPr>
          <p:cNvSpPr/>
          <p:nvPr/>
        </p:nvSpPr>
        <p:spPr>
          <a:xfrm>
            <a:off x="914642" y="4913868"/>
            <a:ext cx="5183791" cy="1034129"/>
          </a:xfrm>
          <a:prstGeom prst="rect">
            <a:avLst/>
          </a:prstGeom>
        </p:spPr>
        <p:txBody>
          <a:bodyPr wrap="none">
            <a:spAutoFit/>
          </a:bodyPr>
          <a:lstStyle/>
          <a:p>
            <a:endParaRPr lang="en-US" sz="2040" dirty="0"/>
          </a:p>
          <a:p>
            <a:endParaRPr lang="en-US" sz="2040" dirty="0"/>
          </a:p>
          <a:p>
            <a:r>
              <a:rPr lang="en-US" sz="2040" dirty="0"/>
              <a:t>http://</a:t>
            </a:r>
            <a:r>
              <a:rPr lang="en-US" sz="2040" dirty="0" err="1"/>
              <a:t>experiments.mostafa.io</a:t>
            </a:r>
            <a:r>
              <a:rPr lang="en-US" sz="2040" dirty="0"/>
              <a:t>/public/</a:t>
            </a:r>
            <a:r>
              <a:rPr lang="en-US" sz="2040" dirty="0" err="1"/>
              <a:t>ffbpann</a:t>
            </a:r>
            <a:r>
              <a:rPr lang="en-US" sz="2040" dirty="0"/>
              <a:t>/</a:t>
            </a:r>
          </a:p>
        </p:txBody>
      </p:sp>
      <p:sp>
        <p:nvSpPr>
          <p:cNvPr id="4" name="TextBox 3">
            <a:extLst>
              <a:ext uri="{FF2B5EF4-FFF2-40B4-BE49-F238E27FC236}">
                <a16:creationId xmlns:a16="http://schemas.microsoft.com/office/drawing/2014/main" id="{07DD8534-8657-764E-91F8-92C41F78CA7B}"/>
              </a:ext>
            </a:extLst>
          </p:cNvPr>
          <p:cNvSpPr txBox="1"/>
          <p:nvPr/>
        </p:nvSpPr>
        <p:spPr>
          <a:xfrm>
            <a:off x="1115060" y="2120563"/>
            <a:ext cx="5807680" cy="790088"/>
          </a:xfrm>
          <a:prstGeom prst="rect">
            <a:avLst/>
          </a:prstGeom>
          <a:noFill/>
        </p:spPr>
        <p:txBody>
          <a:bodyPr wrap="none" rtlCol="0">
            <a:spAutoFit/>
          </a:bodyPr>
          <a:lstStyle/>
          <a:p>
            <a:r>
              <a:rPr lang="en-US" sz="2267" dirty="0"/>
              <a:t>DL Training also known in other communities as</a:t>
            </a:r>
          </a:p>
          <a:p>
            <a:r>
              <a:rPr lang="en-US" sz="2267" b="1" dirty="0"/>
              <a:t>Automatic Differentiation </a:t>
            </a:r>
          </a:p>
        </p:txBody>
      </p:sp>
    </p:spTree>
    <p:extLst>
      <p:ext uri="{BB962C8B-B14F-4D97-AF65-F5344CB8AC3E}">
        <p14:creationId xmlns:p14="http://schemas.microsoft.com/office/powerpoint/2010/main" val="146311131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FB3E91-2F7F-924C-1694-69AF36922925}"/>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C036AEB6-82C3-02E9-40CF-21B7CDE91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1280"/>
            <a:ext cx="10528300" cy="5090017"/>
          </a:xfrm>
          <a:prstGeom prst="rect">
            <a:avLst/>
          </a:prstGeom>
        </p:spPr>
      </p:pic>
      <p:sp>
        <p:nvSpPr>
          <p:cNvPr id="6" name="TextBox 5">
            <a:extLst>
              <a:ext uri="{FF2B5EF4-FFF2-40B4-BE49-F238E27FC236}">
                <a16:creationId xmlns:a16="http://schemas.microsoft.com/office/drawing/2014/main" id="{480F3F3E-F587-B7D5-80B5-C7D9189A4671}"/>
              </a:ext>
            </a:extLst>
          </p:cNvPr>
          <p:cNvSpPr txBox="1"/>
          <p:nvPr/>
        </p:nvSpPr>
        <p:spPr>
          <a:xfrm>
            <a:off x="3517900" y="7078440"/>
            <a:ext cx="2362122" cy="369332"/>
          </a:xfrm>
          <a:prstGeom prst="rect">
            <a:avLst/>
          </a:prstGeom>
          <a:noFill/>
        </p:spPr>
        <p:txBody>
          <a:bodyPr wrap="none" rtlCol="0">
            <a:spAutoFit/>
          </a:bodyPr>
          <a:lstStyle/>
          <a:p>
            <a:r>
              <a:rPr lang="en-US" dirty="0"/>
              <a:t>Made by </a:t>
            </a:r>
            <a:r>
              <a:rPr lang="en-US" dirty="0" err="1"/>
              <a:t>Favio</a:t>
            </a:r>
            <a:r>
              <a:rPr lang="en-US" dirty="0"/>
              <a:t> Vazquez</a:t>
            </a:r>
          </a:p>
        </p:txBody>
      </p:sp>
    </p:spTree>
    <p:extLst>
      <p:ext uri="{BB962C8B-B14F-4D97-AF65-F5344CB8AC3E}">
        <p14:creationId xmlns:p14="http://schemas.microsoft.com/office/powerpoint/2010/main" val="189283156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9436-D406-009B-25F7-B512CFA4BA12}"/>
              </a:ext>
            </a:extLst>
          </p:cNvPr>
          <p:cNvSpPr>
            <a:spLocks noGrp="1"/>
          </p:cNvSpPr>
          <p:nvPr>
            <p:ph type="title"/>
          </p:nvPr>
        </p:nvSpPr>
        <p:spPr/>
        <p:txBody>
          <a:bodyPr/>
          <a:lstStyle/>
          <a:p>
            <a:r>
              <a:rPr lang="en-US" dirty="0"/>
              <a:t>2012-23</a:t>
            </a:r>
          </a:p>
        </p:txBody>
      </p:sp>
      <p:pic>
        <p:nvPicPr>
          <p:cNvPr id="5" name="Content Placeholder 4">
            <a:extLst>
              <a:ext uri="{FF2B5EF4-FFF2-40B4-BE49-F238E27FC236}">
                <a16:creationId xmlns:a16="http://schemas.microsoft.com/office/drawing/2014/main" id="{61C0AA6E-ECFE-A245-8D6A-2CA6AB0E22AE}"/>
              </a:ext>
            </a:extLst>
          </p:cNvPr>
          <p:cNvPicPr>
            <a:picLocks noGrp="1" noChangeAspect="1"/>
          </p:cNvPicPr>
          <p:nvPr>
            <p:ph idx="1"/>
          </p:nvPr>
        </p:nvPicPr>
        <p:blipFill>
          <a:blip r:embed="rId2"/>
          <a:stretch>
            <a:fillRect/>
          </a:stretch>
        </p:blipFill>
        <p:spPr>
          <a:xfrm>
            <a:off x="769620" y="1468120"/>
            <a:ext cx="8928998" cy="5129425"/>
          </a:xfrm>
        </p:spPr>
      </p:pic>
      <p:sp>
        <p:nvSpPr>
          <p:cNvPr id="6" name="TextBox 5">
            <a:extLst>
              <a:ext uri="{FF2B5EF4-FFF2-40B4-BE49-F238E27FC236}">
                <a16:creationId xmlns:a16="http://schemas.microsoft.com/office/drawing/2014/main" id="{477EE0B9-772E-013D-6C23-E8E0B252A73C}"/>
              </a:ext>
            </a:extLst>
          </p:cNvPr>
          <p:cNvSpPr txBox="1"/>
          <p:nvPr/>
        </p:nvSpPr>
        <p:spPr>
          <a:xfrm>
            <a:off x="1805941" y="6908800"/>
            <a:ext cx="8003153" cy="406265"/>
          </a:xfrm>
          <a:prstGeom prst="rect">
            <a:avLst/>
          </a:prstGeom>
          <a:noFill/>
        </p:spPr>
        <p:txBody>
          <a:bodyPr wrap="none" rtlCol="0">
            <a:spAutoFit/>
          </a:bodyPr>
          <a:lstStyle/>
          <a:p>
            <a:r>
              <a:rPr lang="en-US" sz="2040" dirty="0"/>
              <a:t>https://</a:t>
            </a:r>
            <a:r>
              <a:rPr lang="en-US" sz="2040" dirty="0" err="1"/>
              <a:t>towardsdatascience.com</a:t>
            </a:r>
            <a:r>
              <a:rPr lang="en-US" sz="2040" dirty="0"/>
              <a:t>/ten-years-of-ai-in-review-85decdb2a540</a:t>
            </a:r>
          </a:p>
        </p:txBody>
      </p:sp>
    </p:spTree>
    <p:extLst>
      <p:ext uri="{BB962C8B-B14F-4D97-AF65-F5344CB8AC3E}">
        <p14:creationId xmlns:p14="http://schemas.microsoft.com/office/powerpoint/2010/main" val="133987245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600" y="1037844"/>
            <a:ext cx="9854184" cy="587044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99216" y="432816"/>
            <a:ext cx="7571684" cy="412934"/>
          </a:xfrm>
          <a:prstGeom prst="rect">
            <a:avLst/>
          </a:prstGeom>
        </p:spPr>
        <p:txBody>
          <a:bodyPr vert="horz" wrap="square" lIns="0" tIns="12700" rIns="0" bIns="0" rtlCol="0">
            <a:spAutoFit/>
          </a:bodyPr>
          <a:lstStyle/>
          <a:p>
            <a:pPr marL="12700">
              <a:lnSpc>
                <a:spcPct val="100000"/>
              </a:lnSpc>
              <a:spcBef>
                <a:spcPts val="100"/>
              </a:spcBef>
            </a:pPr>
            <a:r>
              <a:rPr sz="2600" spc="-20" dirty="0">
                <a:solidFill>
                  <a:srgbClr val="000000"/>
                </a:solidFill>
                <a:latin typeface="Calibri"/>
                <a:cs typeface="Calibri"/>
              </a:rPr>
              <a:t>Backpropagation</a:t>
            </a:r>
            <a:r>
              <a:rPr lang="en-US" sz="2600" spc="-20" dirty="0">
                <a:solidFill>
                  <a:srgbClr val="000000"/>
                </a:solidFill>
                <a:latin typeface="Calibri"/>
                <a:cs typeface="Calibri"/>
              </a:rPr>
              <a:t> (BP)</a:t>
            </a:r>
            <a:r>
              <a:rPr sz="2600" spc="-20" dirty="0">
                <a:solidFill>
                  <a:srgbClr val="000000"/>
                </a:solidFill>
                <a:latin typeface="Calibri"/>
                <a:cs typeface="Calibri"/>
              </a:rPr>
              <a:t> </a:t>
            </a:r>
            <a:r>
              <a:rPr sz="2600" spc="-5" dirty="0">
                <a:solidFill>
                  <a:srgbClr val="000000"/>
                </a:solidFill>
                <a:latin typeface="Calibri"/>
                <a:cs typeface="Calibri"/>
              </a:rPr>
              <a:t>as </a:t>
            </a:r>
            <a:r>
              <a:rPr sz="2600" spc="-20" dirty="0">
                <a:solidFill>
                  <a:srgbClr val="000000"/>
                </a:solidFill>
                <a:latin typeface="Calibri"/>
                <a:cs typeface="Calibri"/>
              </a:rPr>
              <a:t>automatic</a:t>
            </a:r>
            <a:r>
              <a:rPr sz="2600" spc="-10" dirty="0">
                <a:solidFill>
                  <a:srgbClr val="000000"/>
                </a:solidFill>
                <a:latin typeface="Calibri"/>
                <a:cs typeface="Calibri"/>
              </a:rPr>
              <a:t> </a:t>
            </a:r>
            <a:r>
              <a:rPr sz="2600" spc="-20" dirty="0">
                <a:solidFill>
                  <a:srgbClr val="000000"/>
                </a:solidFill>
                <a:latin typeface="Calibri"/>
                <a:cs typeface="Calibri"/>
              </a:rPr>
              <a:t>differentiation</a:t>
            </a:r>
            <a:r>
              <a:rPr lang="en-US" sz="2600" spc="-20" dirty="0">
                <a:solidFill>
                  <a:srgbClr val="000000"/>
                </a:solidFill>
                <a:latin typeface="Calibri"/>
                <a:cs typeface="Calibri"/>
              </a:rPr>
              <a:t> (AD)</a:t>
            </a:r>
            <a:endParaRPr sz="2600" dirty="0">
              <a:latin typeface="Calibri"/>
              <a:cs typeface="Calibri"/>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155600" y="616733"/>
            <a:ext cx="8229600" cy="812800"/>
          </a:xfrm>
          <a:custGeom>
            <a:avLst/>
            <a:gdLst/>
            <a:ahLst/>
            <a:cxnLst/>
            <a:rect l="l" t="t" r="r" b="b"/>
            <a:pathLst>
              <a:path w="8229600" h="812800">
                <a:moveTo>
                  <a:pt x="0" y="812800"/>
                </a:moveTo>
                <a:lnTo>
                  <a:pt x="8229598" y="812800"/>
                </a:lnTo>
                <a:lnTo>
                  <a:pt x="8229598" y="0"/>
                </a:lnTo>
                <a:lnTo>
                  <a:pt x="0" y="0"/>
                </a:lnTo>
                <a:lnTo>
                  <a:pt x="0" y="81280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2899564" y="522266"/>
            <a:ext cx="6477000" cy="689932"/>
          </a:xfrm>
          <a:prstGeom prst="rect">
            <a:avLst/>
          </a:prstGeom>
        </p:spPr>
        <p:txBody>
          <a:bodyPr vert="horz" wrap="square" lIns="0" tIns="12700" rIns="0" bIns="0" rtlCol="0">
            <a:spAutoFit/>
          </a:bodyPr>
          <a:lstStyle/>
          <a:p>
            <a:pPr marL="12700">
              <a:lnSpc>
                <a:spcPct val="100000"/>
              </a:lnSpc>
              <a:spcBef>
                <a:spcPts val="100"/>
              </a:spcBef>
            </a:pPr>
            <a:r>
              <a:rPr lang="en-US" spc="-5" dirty="0"/>
              <a:t>AD vs BP</a:t>
            </a:r>
            <a:endParaRPr dirty="0"/>
          </a:p>
        </p:txBody>
      </p:sp>
      <p:sp>
        <p:nvSpPr>
          <p:cNvPr id="7" name="object 7"/>
          <p:cNvSpPr txBox="1"/>
          <p:nvPr/>
        </p:nvSpPr>
        <p:spPr>
          <a:xfrm>
            <a:off x="820002" y="1524000"/>
            <a:ext cx="8900795" cy="2585323"/>
          </a:xfrm>
          <a:prstGeom prst="rect">
            <a:avLst/>
          </a:prstGeom>
        </p:spPr>
        <p:txBody>
          <a:bodyPr vert="horz" wrap="square" lIns="0" tIns="33020" rIns="0" bIns="0" rtlCol="0">
            <a:spAutoFit/>
          </a:bodyPr>
          <a:lstStyle/>
          <a:p>
            <a:pPr marL="381000" marR="754380" indent="-342900">
              <a:lnSpc>
                <a:spcPts val="3800"/>
              </a:lnSpc>
              <a:spcBef>
                <a:spcPts val="260"/>
              </a:spcBef>
              <a:buChar char="•"/>
              <a:tabLst>
                <a:tab pos="380365" algn="l"/>
                <a:tab pos="381000" algn="l"/>
                <a:tab pos="3445510" algn="l"/>
                <a:tab pos="7573009" algn="l"/>
              </a:tabLst>
            </a:pPr>
            <a:r>
              <a:rPr lang="en-US" sz="3200" spc="-5" dirty="0">
                <a:solidFill>
                  <a:srgbClr val="3333CC"/>
                </a:solidFill>
                <a:latin typeface="Arial"/>
                <a:cs typeface="Arial"/>
                <a:hlinkClick r:id="rId2"/>
              </a:rPr>
              <a:t>Very old field</a:t>
            </a:r>
            <a:endParaRPr lang="en-US" sz="3200" spc="-5" dirty="0">
              <a:solidFill>
                <a:srgbClr val="3333CC"/>
              </a:solidFill>
              <a:latin typeface="Arial"/>
              <a:cs typeface="Arial"/>
            </a:endParaRPr>
          </a:p>
          <a:p>
            <a:pPr marL="381000" marR="754380" indent="-342900">
              <a:lnSpc>
                <a:spcPts val="3800"/>
              </a:lnSpc>
              <a:spcBef>
                <a:spcPts val="260"/>
              </a:spcBef>
              <a:buChar char="•"/>
              <a:tabLst>
                <a:tab pos="380365" algn="l"/>
                <a:tab pos="381000" algn="l"/>
                <a:tab pos="3445510" algn="l"/>
                <a:tab pos="7573009" algn="l"/>
              </a:tabLst>
            </a:pPr>
            <a:endParaRPr lang="en-US" sz="3200" spc="-5" dirty="0">
              <a:solidFill>
                <a:srgbClr val="3333CC"/>
              </a:solidFill>
              <a:latin typeface="Arial"/>
              <a:cs typeface="Arial"/>
            </a:endParaRPr>
          </a:p>
          <a:p>
            <a:pPr marL="381000" marR="754380" indent="-342900">
              <a:lnSpc>
                <a:spcPts val="3800"/>
              </a:lnSpc>
              <a:spcBef>
                <a:spcPts val="260"/>
              </a:spcBef>
              <a:buChar char="•"/>
              <a:tabLst>
                <a:tab pos="380365" algn="l"/>
                <a:tab pos="381000" algn="l"/>
                <a:tab pos="3445510" algn="l"/>
                <a:tab pos="7573009" algn="l"/>
              </a:tabLst>
            </a:pPr>
            <a:r>
              <a:rPr lang="en-US" sz="3200" spc="-5" dirty="0">
                <a:solidFill>
                  <a:srgbClr val="3333CC"/>
                </a:solidFill>
                <a:latin typeface="Arial"/>
                <a:cs typeface="Arial"/>
              </a:rPr>
              <a:t>BP is a special case of AD</a:t>
            </a:r>
          </a:p>
          <a:p>
            <a:pPr marL="838200" marR="754380" lvl="1" indent="-342900">
              <a:lnSpc>
                <a:spcPts val="3800"/>
              </a:lnSpc>
              <a:spcBef>
                <a:spcPts val="260"/>
              </a:spcBef>
              <a:buChar char="•"/>
              <a:tabLst>
                <a:tab pos="380365" algn="l"/>
                <a:tab pos="381000" algn="l"/>
                <a:tab pos="3445510" algn="l"/>
                <a:tab pos="7573009" algn="l"/>
              </a:tabLst>
            </a:pPr>
            <a:r>
              <a:rPr lang="en-US" sz="2800" spc="-5" dirty="0">
                <a:solidFill>
                  <a:srgbClr val="3333CC"/>
                </a:solidFill>
                <a:latin typeface="Arial"/>
                <a:cs typeface="Arial"/>
              </a:rPr>
              <a:t>BP does the only the reverse computation no the forward one</a:t>
            </a:r>
            <a:endParaRPr sz="2400" dirty="0">
              <a:latin typeface="Arial"/>
              <a:cs typeface="Arial"/>
            </a:endParaRPr>
          </a:p>
        </p:txBody>
      </p:sp>
      <p:sp>
        <p:nvSpPr>
          <p:cNvPr id="2" name="TextBox 1">
            <a:extLst>
              <a:ext uri="{FF2B5EF4-FFF2-40B4-BE49-F238E27FC236}">
                <a16:creationId xmlns:a16="http://schemas.microsoft.com/office/drawing/2014/main" id="{E04B5F75-BB91-64D2-4E9B-C2CC36E1EDF6}"/>
              </a:ext>
            </a:extLst>
          </p:cNvPr>
          <p:cNvSpPr txBox="1"/>
          <p:nvPr/>
        </p:nvSpPr>
        <p:spPr>
          <a:xfrm>
            <a:off x="1003300" y="5266081"/>
            <a:ext cx="7086600" cy="923330"/>
          </a:xfrm>
          <a:prstGeom prst="rect">
            <a:avLst/>
          </a:prstGeom>
          <a:noFill/>
        </p:spPr>
        <p:txBody>
          <a:bodyPr wrap="square" rtlCol="0">
            <a:spAutoFit/>
          </a:bodyPr>
          <a:lstStyle/>
          <a:p>
            <a:pPr algn="l">
              <a:buFont typeface="Arial" panose="020B0604020202020204" pitchFamily="34" charset="0"/>
              <a:buChar char="•"/>
            </a:pPr>
            <a:r>
              <a:rPr lang="en-US" b="0" i="1" u="none" strike="noStrike" dirty="0" err="1">
                <a:solidFill>
                  <a:srgbClr val="202122"/>
                </a:solidFill>
                <a:effectLst/>
                <a:latin typeface="Arial" panose="020B0604020202020204" pitchFamily="34" charset="0"/>
              </a:rPr>
              <a:t>Rall</a:t>
            </a:r>
            <a:r>
              <a:rPr lang="en-US" b="0" i="1" u="none" strike="noStrike" dirty="0">
                <a:solidFill>
                  <a:srgbClr val="202122"/>
                </a:solidFill>
                <a:effectLst/>
                <a:latin typeface="Arial" panose="020B0604020202020204" pitchFamily="34" charset="0"/>
              </a:rPr>
              <a:t>, Louis B. (1981). Automatic Differentiation: Techniques and Applications. Lecture Notes in Computer Science. Vol. 120. </a:t>
            </a:r>
            <a:r>
              <a:rPr lang="en-US" b="0" i="1" u="none" strike="noStrike" dirty="0">
                <a:solidFill>
                  <a:srgbClr val="795CB2"/>
                </a:solidFill>
                <a:effectLst/>
                <a:latin typeface="Arial" panose="020B0604020202020204" pitchFamily="34" charset="0"/>
                <a:hlinkClick r:id="rId3" tooltip="Springer Science+Business Media"/>
              </a:rPr>
              <a:t>Springer</a:t>
            </a:r>
            <a:r>
              <a:rPr lang="en-US" b="0" i="1" u="none" strike="noStrike" dirty="0">
                <a:solidFill>
                  <a:srgbClr val="202122"/>
                </a:solidFill>
                <a:effectLst/>
                <a:latin typeface="Arial" panose="020B0604020202020204" pitchFamily="34" charset="0"/>
              </a:rPr>
              <a:t>. </a:t>
            </a:r>
            <a:r>
              <a:rPr lang="en-US" b="0" i="1" u="none" strike="noStrike" dirty="0">
                <a:solidFill>
                  <a:srgbClr val="795CB2"/>
                </a:solidFill>
                <a:effectLst/>
                <a:latin typeface="Arial" panose="020B0604020202020204" pitchFamily="34" charset="0"/>
                <a:hlinkClick r:id="rId4" tooltip="ISBN (identifier)"/>
              </a:rPr>
              <a:t>ISBN</a:t>
            </a:r>
            <a:r>
              <a:rPr lang="en-US" b="0" i="1" u="none" strike="noStrike" dirty="0">
                <a:solidFill>
                  <a:srgbClr val="202122"/>
                </a:solidFill>
                <a:effectLst/>
                <a:latin typeface="Arial" panose="020B0604020202020204" pitchFamily="34" charset="0"/>
              </a:rPr>
              <a:t> </a:t>
            </a:r>
            <a:r>
              <a:rPr lang="en-US" b="0" i="1" u="none" strike="noStrike" dirty="0">
                <a:solidFill>
                  <a:srgbClr val="795CB2"/>
                </a:solidFill>
                <a:effectLst/>
                <a:latin typeface="Arial" panose="020B0604020202020204" pitchFamily="34" charset="0"/>
                <a:hlinkClick r:id="rId5" tooltip="Special:BookSources/978-3-540-10861-0"/>
              </a:rPr>
              <a:t>978-3-540-10861-0</a:t>
            </a:r>
            <a:r>
              <a:rPr lang="en-US" b="0" i="1" u="none" strike="noStrike" dirty="0">
                <a:solidFill>
                  <a:srgbClr val="202122"/>
                </a:solidFill>
                <a:effectLst/>
                <a:latin typeface="Arial" panose="020B0604020202020204" pitchFamily="34" charset="0"/>
              </a:rPr>
              <a:t>.</a:t>
            </a:r>
            <a:endParaRPr lang="en-US" b="0" i="0" u="none" strike="noStrike"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3786969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155600" y="616733"/>
            <a:ext cx="8229600" cy="812800"/>
          </a:xfrm>
          <a:custGeom>
            <a:avLst/>
            <a:gdLst/>
            <a:ahLst/>
            <a:cxnLst/>
            <a:rect l="l" t="t" r="r" b="b"/>
            <a:pathLst>
              <a:path w="8229600" h="812800">
                <a:moveTo>
                  <a:pt x="0" y="812800"/>
                </a:moveTo>
                <a:lnTo>
                  <a:pt x="8229598" y="812800"/>
                </a:lnTo>
                <a:lnTo>
                  <a:pt x="8229598" y="0"/>
                </a:lnTo>
                <a:lnTo>
                  <a:pt x="0" y="0"/>
                </a:lnTo>
                <a:lnTo>
                  <a:pt x="0" y="81280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2755900" y="380334"/>
            <a:ext cx="5562600" cy="689932"/>
          </a:xfrm>
          <a:prstGeom prst="rect">
            <a:avLst/>
          </a:prstGeom>
        </p:spPr>
        <p:txBody>
          <a:bodyPr vert="horz" wrap="square" lIns="0" tIns="12700" rIns="0" bIns="0" rtlCol="0">
            <a:spAutoFit/>
          </a:bodyPr>
          <a:lstStyle/>
          <a:p>
            <a:pPr marL="12700">
              <a:lnSpc>
                <a:spcPct val="100000"/>
              </a:lnSpc>
              <a:spcBef>
                <a:spcPts val="100"/>
              </a:spcBef>
            </a:pPr>
            <a:r>
              <a:rPr lang="en-US" spc="-5" dirty="0"/>
              <a:t>Most commonly used</a:t>
            </a:r>
            <a:endParaRPr dirty="0"/>
          </a:p>
        </p:txBody>
      </p:sp>
      <p:sp>
        <p:nvSpPr>
          <p:cNvPr id="7" name="object 7"/>
          <p:cNvSpPr txBox="1"/>
          <p:nvPr/>
        </p:nvSpPr>
        <p:spPr>
          <a:xfrm>
            <a:off x="820002" y="1524000"/>
            <a:ext cx="8900795" cy="2228815"/>
          </a:xfrm>
          <a:prstGeom prst="rect">
            <a:avLst/>
          </a:prstGeom>
        </p:spPr>
        <p:txBody>
          <a:bodyPr vert="horz" wrap="square" lIns="0" tIns="33020" rIns="0" bIns="0" rtlCol="0">
            <a:spAutoFit/>
          </a:bodyPr>
          <a:lstStyle/>
          <a:p>
            <a:pPr marL="381000" marR="754380" indent="-342900">
              <a:lnSpc>
                <a:spcPts val="3800"/>
              </a:lnSpc>
              <a:spcBef>
                <a:spcPts val="260"/>
              </a:spcBef>
              <a:buChar char="•"/>
              <a:tabLst>
                <a:tab pos="380365" algn="l"/>
                <a:tab pos="381000" algn="l"/>
                <a:tab pos="3445510" algn="l"/>
                <a:tab pos="7573009" algn="l"/>
              </a:tabLst>
            </a:pPr>
            <a:r>
              <a:rPr lang="en-US" sz="3200" spc="-5" dirty="0" err="1">
                <a:solidFill>
                  <a:srgbClr val="3333CC"/>
                </a:solidFill>
                <a:latin typeface="Arial"/>
                <a:cs typeface="Arial"/>
              </a:rPr>
              <a:t>Softmax</a:t>
            </a:r>
            <a:r>
              <a:rPr lang="en-US" sz="3200" spc="-5" dirty="0">
                <a:solidFill>
                  <a:srgbClr val="3333CC"/>
                </a:solidFill>
                <a:latin typeface="Arial"/>
                <a:cs typeface="Arial"/>
              </a:rPr>
              <a:t> for outputs</a:t>
            </a:r>
            <a:endParaRPr sz="3200" dirty="0">
              <a:latin typeface="Arial"/>
              <a:cs typeface="Arial"/>
            </a:endParaRPr>
          </a:p>
          <a:p>
            <a:pPr marL="381000" indent="-342900">
              <a:lnSpc>
                <a:spcPct val="100000"/>
              </a:lnSpc>
              <a:spcBef>
                <a:spcPts val="605"/>
              </a:spcBef>
              <a:buChar char="•"/>
              <a:tabLst>
                <a:tab pos="380365" algn="l"/>
                <a:tab pos="381000" algn="l"/>
              </a:tabLst>
            </a:pPr>
            <a:r>
              <a:rPr lang="en-US" sz="3200" dirty="0" err="1">
                <a:solidFill>
                  <a:srgbClr val="3333CC"/>
                </a:solidFill>
                <a:latin typeface="Arial"/>
                <a:cs typeface="Arial"/>
              </a:rPr>
              <a:t>ReLU</a:t>
            </a:r>
            <a:r>
              <a:rPr lang="en-US" sz="3200" dirty="0">
                <a:solidFill>
                  <a:srgbClr val="3333CC"/>
                </a:solidFill>
                <a:latin typeface="Arial"/>
                <a:cs typeface="Arial"/>
              </a:rPr>
              <a:t> for hidden units</a:t>
            </a:r>
          </a:p>
          <a:p>
            <a:pPr marL="381000" indent="-342900">
              <a:lnSpc>
                <a:spcPct val="100000"/>
              </a:lnSpc>
              <a:spcBef>
                <a:spcPts val="605"/>
              </a:spcBef>
              <a:buChar char="•"/>
              <a:tabLst>
                <a:tab pos="380365" algn="l"/>
                <a:tab pos="381000" algn="l"/>
              </a:tabLst>
            </a:pPr>
            <a:r>
              <a:rPr lang="en-US" sz="3200" dirty="0">
                <a:solidFill>
                  <a:srgbClr val="3333CC"/>
                </a:solidFill>
                <a:latin typeface="Arial"/>
                <a:cs typeface="Arial"/>
              </a:rPr>
              <a:t>MSE &amp; log likelihood for cost function</a:t>
            </a:r>
          </a:p>
          <a:p>
            <a:pPr marL="381000" indent="-342900">
              <a:lnSpc>
                <a:spcPct val="100000"/>
              </a:lnSpc>
              <a:spcBef>
                <a:spcPts val="605"/>
              </a:spcBef>
              <a:buChar char="•"/>
              <a:tabLst>
                <a:tab pos="380365" algn="l"/>
                <a:tab pos="381000" algn="l"/>
              </a:tabLst>
            </a:pPr>
            <a:r>
              <a:rPr lang="en-US" sz="3200" dirty="0">
                <a:solidFill>
                  <a:srgbClr val="3333CC"/>
                </a:solidFill>
                <a:latin typeface="Arial"/>
                <a:cs typeface="Arial"/>
              </a:rPr>
              <a:t>Lots of depth</a:t>
            </a:r>
            <a:endParaRPr sz="2800" dirty="0">
              <a:latin typeface="Arial"/>
              <a:cs typeface="Arial"/>
            </a:endParaRPr>
          </a:p>
        </p:txBody>
      </p:sp>
    </p:spTree>
    <p:extLst>
      <p:ext uri="{BB962C8B-B14F-4D97-AF65-F5344CB8AC3E}">
        <p14:creationId xmlns:p14="http://schemas.microsoft.com/office/powerpoint/2010/main" val="91141306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50830" y="328134"/>
            <a:ext cx="8402929" cy="566822"/>
          </a:xfrm>
          <a:prstGeom prst="rect">
            <a:avLst/>
          </a:prstGeom>
        </p:spPr>
        <p:txBody>
          <a:bodyPr vert="horz" wrap="square" lIns="0" tIns="12700" rIns="0" bIns="0" rtlCol="0">
            <a:spAutoFit/>
          </a:bodyPr>
          <a:lstStyle/>
          <a:p>
            <a:pPr marL="12700">
              <a:lnSpc>
                <a:spcPct val="100000"/>
              </a:lnSpc>
              <a:spcBef>
                <a:spcPts val="100"/>
              </a:spcBef>
            </a:pPr>
            <a:r>
              <a:rPr sz="3600" dirty="0"/>
              <a:t>Universal </a:t>
            </a:r>
            <a:r>
              <a:rPr sz="3600" spc="-5" dirty="0"/>
              <a:t>Approximation</a:t>
            </a:r>
            <a:r>
              <a:rPr sz="3600" spc="-10" dirty="0"/>
              <a:t> </a:t>
            </a:r>
            <a:r>
              <a:rPr sz="3600" spc="-5" dirty="0"/>
              <a:t>Theorem</a:t>
            </a:r>
            <a:r>
              <a:rPr lang="en-US" sz="3600" spc="-5" dirty="0"/>
              <a:t> (UAP)</a:t>
            </a:r>
            <a:endParaRPr sz="3600" dirty="0"/>
          </a:p>
        </p:txBody>
      </p:sp>
      <p:sp>
        <p:nvSpPr>
          <p:cNvPr id="4" name="object 4"/>
          <p:cNvSpPr txBox="1"/>
          <p:nvPr/>
        </p:nvSpPr>
        <p:spPr>
          <a:xfrm>
            <a:off x="810115" y="1448954"/>
            <a:ext cx="8843645" cy="4808303"/>
          </a:xfrm>
          <a:prstGeom prst="rect">
            <a:avLst/>
          </a:prstGeom>
        </p:spPr>
        <p:txBody>
          <a:bodyPr vert="horz" wrap="square" lIns="0" tIns="14604" rIns="0" bIns="0" rtlCol="0">
            <a:spAutoFit/>
          </a:bodyPr>
          <a:lstStyle/>
          <a:p>
            <a:pPr marL="368300" marR="17780" indent="-342900">
              <a:lnSpc>
                <a:spcPct val="99600"/>
              </a:lnSpc>
              <a:spcBef>
                <a:spcPts val="114"/>
              </a:spcBef>
              <a:buChar char="•"/>
              <a:tabLst>
                <a:tab pos="367665" algn="l"/>
                <a:tab pos="368300" algn="l"/>
              </a:tabLst>
            </a:pPr>
            <a:r>
              <a:rPr sz="3200" dirty="0">
                <a:solidFill>
                  <a:srgbClr val="3333CC"/>
                </a:solidFill>
                <a:latin typeface="Arial"/>
                <a:cs typeface="Arial"/>
              </a:rPr>
              <a:t>A </a:t>
            </a:r>
            <a:r>
              <a:rPr sz="3200" spc="-5" dirty="0">
                <a:solidFill>
                  <a:srgbClr val="3333CC"/>
                </a:solidFill>
                <a:latin typeface="Arial"/>
                <a:cs typeface="Arial"/>
              </a:rPr>
              <a:t>feed-forward network with </a:t>
            </a:r>
            <a:r>
              <a:rPr sz="3200" dirty="0">
                <a:solidFill>
                  <a:srgbClr val="3333CC"/>
                </a:solidFill>
                <a:latin typeface="Arial"/>
                <a:cs typeface="Arial"/>
              </a:rPr>
              <a:t>a single hidden  layer </a:t>
            </a:r>
            <a:r>
              <a:rPr sz="3200" spc="-5" dirty="0">
                <a:solidFill>
                  <a:srgbClr val="3333CC"/>
                </a:solidFill>
                <a:latin typeface="Arial"/>
                <a:cs typeface="Arial"/>
              </a:rPr>
              <a:t>containing </a:t>
            </a:r>
            <a:r>
              <a:rPr sz="3200" dirty="0">
                <a:solidFill>
                  <a:srgbClr val="3333CC"/>
                </a:solidFill>
                <a:latin typeface="Arial"/>
                <a:cs typeface="Arial"/>
              </a:rPr>
              <a:t>a </a:t>
            </a:r>
            <a:r>
              <a:rPr sz="3200" spc="-5" dirty="0">
                <a:solidFill>
                  <a:srgbClr val="3333CC"/>
                </a:solidFill>
                <a:latin typeface="Arial"/>
                <a:cs typeface="Arial"/>
              </a:rPr>
              <a:t>finite </a:t>
            </a:r>
            <a:r>
              <a:rPr sz="3200" dirty="0">
                <a:solidFill>
                  <a:srgbClr val="3333CC"/>
                </a:solidFill>
                <a:latin typeface="Arial"/>
                <a:cs typeface="Arial"/>
              </a:rPr>
              <a:t>number of neurons</a:t>
            </a:r>
            <a:r>
              <a:rPr sz="3200" spc="-45" dirty="0">
                <a:solidFill>
                  <a:srgbClr val="3333CC"/>
                </a:solidFill>
                <a:latin typeface="Arial"/>
                <a:cs typeface="Arial"/>
              </a:rPr>
              <a:t> </a:t>
            </a:r>
            <a:r>
              <a:rPr sz="3200" dirty="0">
                <a:solidFill>
                  <a:srgbClr val="3333CC"/>
                </a:solidFill>
                <a:latin typeface="Arial"/>
                <a:cs typeface="Arial"/>
              </a:rPr>
              <a:t>can  </a:t>
            </a:r>
            <a:r>
              <a:rPr sz="3200" spc="-5" dirty="0">
                <a:solidFill>
                  <a:srgbClr val="3333CC"/>
                </a:solidFill>
                <a:latin typeface="Arial"/>
                <a:cs typeface="Arial"/>
              </a:rPr>
              <a:t>approximate continuous functions </a:t>
            </a:r>
            <a:r>
              <a:rPr sz="3200" dirty="0">
                <a:solidFill>
                  <a:srgbClr val="3333CC"/>
                </a:solidFill>
                <a:latin typeface="Arial"/>
                <a:cs typeface="Arial"/>
              </a:rPr>
              <a:t>on compact  </a:t>
            </a:r>
            <a:r>
              <a:rPr sz="3200" spc="-5" dirty="0">
                <a:solidFill>
                  <a:srgbClr val="3333CC"/>
                </a:solidFill>
                <a:latin typeface="Arial"/>
                <a:cs typeface="Arial"/>
              </a:rPr>
              <a:t>subsets </a:t>
            </a:r>
            <a:r>
              <a:rPr sz="3200" dirty="0">
                <a:solidFill>
                  <a:srgbClr val="3333CC"/>
                </a:solidFill>
                <a:latin typeface="Arial"/>
                <a:cs typeface="Arial"/>
              </a:rPr>
              <a:t>of </a:t>
            </a:r>
            <a:r>
              <a:rPr sz="3200" i="1" spc="235" dirty="0">
                <a:latin typeface="Calibri"/>
                <a:cs typeface="Calibri"/>
              </a:rPr>
              <a:t>R</a:t>
            </a:r>
            <a:r>
              <a:rPr sz="3150" i="1" spc="352" baseline="25132" dirty="0">
                <a:latin typeface="Calibri"/>
                <a:cs typeface="Calibri"/>
              </a:rPr>
              <a:t>n</a:t>
            </a:r>
            <a:r>
              <a:rPr sz="3200" spc="235" dirty="0">
                <a:solidFill>
                  <a:srgbClr val="3333CC"/>
                </a:solidFill>
                <a:latin typeface="Arial"/>
                <a:cs typeface="Arial"/>
              </a:rPr>
              <a:t>, </a:t>
            </a:r>
            <a:r>
              <a:rPr sz="3200" dirty="0">
                <a:solidFill>
                  <a:srgbClr val="3333CC"/>
                </a:solidFill>
                <a:latin typeface="Arial"/>
                <a:cs typeface="Arial"/>
              </a:rPr>
              <a:t>under mild </a:t>
            </a:r>
            <a:r>
              <a:rPr sz="3200" spc="-5" dirty="0">
                <a:solidFill>
                  <a:srgbClr val="3333CC"/>
                </a:solidFill>
                <a:latin typeface="Arial"/>
                <a:cs typeface="Arial"/>
              </a:rPr>
              <a:t>assumptions </a:t>
            </a:r>
            <a:r>
              <a:rPr sz="3200" dirty="0">
                <a:solidFill>
                  <a:srgbClr val="3333CC"/>
                </a:solidFill>
                <a:latin typeface="Arial"/>
                <a:cs typeface="Arial"/>
              </a:rPr>
              <a:t>on </a:t>
            </a:r>
            <a:r>
              <a:rPr sz="3200" spc="-5" dirty="0">
                <a:solidFill>
                  <a:srgbClr val="3333CC"/>
                </a:solidFill>
                <a:latin typeface="Arial"/>
                <a:cs typeface="Arial"/>
              </a:rPr>
              <a:t>the  activation function</a:t>
            </a:r>
            <a:r>
              <a:rPr lang="en-US" sz="3200" spc="-5" dirty="0">
                <a:solidFill>
                  <a:srgbClr val="3333CC"/>
                </a:solidFill>
                <a:latin typeface="Arial"/>
                <a:cs typeface="Arial"/>
              </a:rPr>
              <a:t> (</a:t>
            </a:r>
            <a:r>
              <a:rPr lang="en-US" sz="3200" spc="-5" dirty="0" err="1">
                <a:solidFill>
                  <a:srgbClr val="3333CC"/>
                </a:solidFill>
                <a:latin typeface="Arial"/>
                <a:cs typeface="Arial"/>
              </a:rPr>
              <a:t>Borel</a:t>
            </a:r>
            <a:r>
              <a:rPr lang="en-US" sz="3200" spc="-5" dirty="0">
                <a:solidFill>
                  <a:srgbClr val="3333CC"/>
                </a:solidFill>
                <a:latin typeface="Arial"/>
                <a:cs typeface="Arial"/>
              </a:rPr>
              <a:t> measurable).</a:t>
            </a:r>
            <a:endParaRPr sz="3200" dirty="0">
              <a:latin typeface="Arial"/>
              <a:cs typeface="Arial"/>
            </a:endParaRPr>
          </a:p>
          <a:p>
            <a:pPr marL="762000" marR="972185" lvl="1" indent="-279400">
              <a:lnSpc>
                <a:spcPct val="98600"/>
              </a:lnSpc>
              <a:spcBef>
                <a:spcPts val="780"/>
              </a:spcBef>
              <a:buChar char="–"/>
              <a:tabLst>
                <a:tab pos="768350" algn="l"/>
              </a:tabLst>
            </a:pPr>
            <a:r>
              <a:rPr sz="2800" dirty="0">
                <a:solidFill>
                  <a:srgbClr val="336600"/>
                </a:solidFill>
                <a:latin typeface="Arial"/>
                <a:cs typeface="Arial"/>
              </a:rPr>
              <a:t>Simple neural </a:t>
            </a:r>
            <a:r>
              <a:rPr sz="2800" spc="-5" dirty="0">
                <a:solidFill>
                  <a:srgbClr val="336600"/>
                </a:solidFill>
                <a:latin typeface="Arial"/>
                <a:cs typeface="Arial"/>
              </a:rPr>
              <a:t>networks </a:t>
            </a:r>
            <a:r>
              <a:rPr sz="2800" dirty="0">
                <a:solidFill>
                  <a:srgbClr val="336600"/>
                </a:solidFill>
                <a:latin typeface="Arial"/>
                <a:cs typeface="Arial"/>
              </a:rPr>
              <a:t>can </a:t>
            </a:r>
            <a:r>
              <a:rPr sz="2800" i="1" dirty="0">
                <a:solidFill>
                  <a:srgbClr val="407700"/>
                </a:solidFill>
                <a:latin typeface="Arial"/>
                <a:cs typeface="Arial"/>
              </a:rPr>
              <a:t>represent </a:t>
            </a:r>
            <a:r>
              <a:rPr sz="2800" dirty="0">
                <a:solidFill>
                  <a:srgbClr val="336600"/>
                </a:solidFill>
                <a:latin typeface="Arial"/>
                <a:cs typeface="Arial"/>
              </a:rPr>
              <a:t>a</a:t>
            </a:r>
            <a:r>
              <a:rPr sz="2800" spc="-80" dirty="0">
                <a:solidFill>
                  <a:srgbClr val="336600"/>
                </a:solidFill>
                <a:latin typeface="Arial"/>
                <a:cs typeface="Arial"/>
              </a:rPr>
              <a:t> </a:t>
            </a:r>
            <a:r>
              <a:rPr sz="2800" spc="-5" dirty="0">
                <a:solidFill>
                  <a:srgbClr val="336600"/>
                </a:solidFill>
                <a:latin typeface="Arial"/>
                <a:cs typeface="Arial"/>
              </a:rPr>
              <a:t>wide  variety </a:t>
            </a:r>
            <a:r>
              <a:rPr sz="2800" dirty="0">
                <a:solidFill>
                  <a:srgbClr val="336600"/>
                </a:solidFill>
                <a:latin typeface="Arial"/>
                <a:cs typeface="Arial"/>
              </a:rPr>
              <a:t>of </a:t>
            </a:r>
            <a:r>
              <a:rPr sz="2800" spc="-5" dirty="0">
                <a:solidFill>
                  <a:srgbClr val="336600"/>
                </a:solidFill>
                <a:latin typeface="Arial"/>
                <a:cs typeface="Arial"/>
              </a:rPr>
              <a:t>interesting functions </a:t>
            </a:r>
            <a:r>
              <a:rPr sz="2800" dirty="0">
                <a:solidFill>
                  <a:srgbClr val="336600"/>
                </a:solidFill>
                <a:latin typeface="Arial"/>
                <a:cs typeface="Arial"/>
              </a:rPr>
              <a:t>when given  </a:t>
            </a:r>
            <a:r>
              <a:rPr sz="2800" spc="-5" dirty="0">
                <a:solidFill>
                  <a:srgbClr val="336600"/>
                </a:solidFill>
                <a:latin typeface="Arial"/>
                <a:cs typeface="Arial"/>
              </a:rPr>
              <a:t>appropriate parameters</a:t>
            </a:r>
            <a:endParaRPr sz="2800" dirty="0">
              <a:latin typeface="Arial"/>
              <a:cs typeface="Arial"/>
            </a:endParaRPr>
          </a:p>
          <a:p>
            <a:pPr marL="762000" marR="555625" lvl="1" indent="-279400">
              <a:lnSpc>
                <a:spcPts val="3329"/>
              </a:lnSpc>
              <a:spcBef>
                <a:spcPts val="844"/>
              </a:spcBef>
              <a:buChar char="–"/>
              <a:tabLst>
                <a:tab pos="768350" algn="l"/>
              </a:tabLst>
            </a:pPr>
            <a:r>
              <a:rPr sz="2800" dirty="0">
                <a:solidFill>
                  <a:srgbClr val="336600"/>
                </a:solidFill>
                <a:latin typeface="Arial"/>
                <a:cs typeface="Arial"/>
              </a:rPr>
              <a:t>However, it does </a:t>
            </a:r>
            <a:r>
              <a:rPr lang="en-US" sz="2800" dirty="0">
                <a:solidFill>
                  <a:srgbClr val="336600"/>
                </a:solidFill>
                <a:latin typeface="Arial"/>
                <a:cs typeface="Arial"/>
              </a:rPr>
              <a:t>address</a:t>
            </a:r>
            <a:r>
              <a:rPr sz="2800" spc="-5" dirty="0">
                <a:solidFill>
                  <a:srgbClr val="336600"/>
                </a:solidFill>
                <a:latin typeface="Arial"/>
                <a:cs typeface="Arial"/>
              </a:rPr>
              <a:t> the algorithmic  </a:t>
            </a:r>
            <a:r>
              <a:rPr sz="2800" b="1" spc="-5" dirty="0">
                <a:solidFill>
                  <a:srgbClr val="336600"/>
                </a:solidFill>
                <a:latin typeface="Arial"/>
                <a:cs typeface="Arial"/>
              </a:rPr>
              <a:t>learnability</a:t>
            </a:r>
            <a:r>
              <a:rPr sz="2800" spc="-5" dirty="0">
                <a:solidFill>
                  <a:srgbClr val="336600"/>
                </a:solidFill>
                <a:latin typeface="Arial"/>
                <a:cs typeface="Arial"/>
              </a:rPr>
              <a:t> </a:t>
            </a:r>
            <a:r>
              <a:rPr sz="2800" dirty="0">
                <a:solidFill>
                  <a:srgbClr val="336600"/>
                </a:solidFill>
                <a:latin typeface="Arial"/>
                <a:cs typeface="Arial"/>
              </a:rPr>
              <a:t>of </a:t>
            </a:r>
            <a:r>
              <a:rPr sz="2800" spc="-5" dirty="0">
                <a:solidFill>
                  <a:srgbClr val="336600"/>
                </a:solidFill>
                <a:latin typeface="Arial"/>
                <a:cs typeface="Arial"/>
              </a:rPr>
              <a:t>those parameters.</a:t>
            </a:r>
            <a:endParaRPr sz="2800" dirty="0">
              <a:latin typeface="Arial"/>
              <a:cs typeface="Arial"/>
            </a:endParaRPr>
          </a:p>
        </p:txBody>
      </p:sp>
    </p:spTree>
    <p:extLst>
      <p:ext uri="{BB962C8B-B14F-4D97-AF65-F5344CB8AC3E}">
        <p14:creationId xmlns:p14="http://schemas.microsoft.com/office/powerpoint/2010/main" val="388415380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600" y="190500"/>
            <a:ext cx="9855200" cy="985519"/>
          </a:xfrm>
          <a:custGeom>
            <a:avLst/>
            <a:gdLst/>
            <a:ahLst/>
            <a:cxnLst/>
            <a:rect l="l" t="t" r="r" b="b"/>
            <a:pathLst>
              <a:path w="9855200" h="985519">
                <a:moveTo>
                  <a:pt x="0" y="0"/>
                </a:moveTo>
                <a:lnTo>
                  <a:pt x="9855200" y="0"/>
                </a:lnTo>
                <a:lnTo>
                  <a:pt x="9855200" y="985520"/>
                </a:lnTo>
                <a:lnTo>
                  <a:pt x="0" y="985520"/>
                </a:lnTo>
                <a:lnTo>
                  <a:pt x="0" y="0"/>
                </a:lnTo>
                <a:close/>
              </a:path>
            </a:pathLst>
          </a:custGeom>
          <a:solidFill>
            <a:srgbClr val="969696"/>
          </a:solidFill>
        </p:spPr>
        <p:txBody>
          <a:bodyPr wrap="square" lIns="0" tIns="0" rIns="0" bIns="0" rtlCol="0"/>
          <a:lstStyle/>
          <a:p>
            <a:endParaRPr/>
          </a:p>
        </p:txBody>
      </p:sp>
      <p:sp>
        <p:nvSpPr>
          <p:cNvPr id="3" name="object 3"/>
          <p:cNvSpPr txBox="1">
            <a:spLocks noGrp="1"/>
          </p:cNvSpPr>
          <p:nvPr>
            <p:ph type="title"/>
          </p:nvPr>
        </p:nvSpPr>
        <p:spPr>
          <a:xfrm>
            <a:off x="605210" y="443992"/>
            <a:ext cx="2019300" cy="543560"/>
          </a:xfrm>
          <a:prstGeom prst="rect">
            <a:avLst/>
          </a:prstGeom>
        </p:spPr>
        <p:txBody>
          <a:bodyPr vert="horz" wrap="square" lIns="0" tIns="12700" rIns="0" bIns="0" rtlCol="0">
            <a:spAutoFit/>
          </a:bodyPr>
          <a:lstStyle/>
          <a:p>
            <a:pPr marL="12700">
              <a:lnSpc>
                <a:spcPct val="100000"/>
              </a:lnSpc>
              <a:spcBef>
                <a:spcPts val="100"/>
              </a:spcBef>
            </a:pPr>
            <a:r>
              <a:rPr sz="3400" b="1" spc="35" dirty="0">
                <a:solidFill>
                  <a:srgbClr val="FFFFFF"/>
                </a:solidFill>
                <a:latin typeface="Arial"/>
                <a:cs typeface="Arial"/>
              </a:rPr>
              <a:t>S</a:t>
            </a:r>
            <a:r>
              <a:rPr sz="3400" b="1" spc="20" dirty="0">
                <a:solidFill>
                  <a:srgbClr val="FFFFFF"/>
                </a:solidFill>
                <a:latin typeface="Arial"/>
                <a:cs typeface="Arial"/>
              </a:rPr>
              <a:t>u</a:t>
            </a:r>
            <a:r>
              <a:rPr sz="3400" b="1" spc="45" dirty="0">
                <a:solidFill>
                  <a:srgbClr val="FFFFFF"/>
                </a:solidFill>
                <a:latin typeface="Arial"/>
                <a:cs typeface="Arial"/>
              </a:rPr>
              <a:t>mm</a:t>
            </a:r>
            <a:r>
              <a:rPr sz="3400" b="1" spc="20" dirty="0">
                <a:solidFill>
                  <a:srgbClr val="FFFFFF"/>
                </a:solidFill>
                <a:latin typeface="Arial"/>
                <a:cs typeface="Arial"/>
              </a:rPr>
              <a:t>a</a:t>
            </a:r>
            <a:r>
              <a:rPr sz="3400" b="1" spc="25" dirty="0">
                <a:solidFill>
                  <a:srgbClr val="FFFFFF"/>
                </a:solidFill>
                <a:latin typeface="Arial"/>
                <a:cs typeface="Arial"/>
              </a:rPr>
              <a:t>r</a:t>
            </a:r>
            <a:r>
              <a:rPr sz="3400" b="1" dirty="0">
                <a:solidFill>
                  <a:srgbClr val="FFFFFF"/>
                </a:solidFill>
                <a:latin typeface="Arial"/>
                <a:cs typeface="Arial"/>
              </a:rPr>
              <a:t>y</a:t>
            </a:r>
            <a:endParaRPr sz="3400">
              <a:latin typeface="Arial"/>
              <a:cs typeface="Arial"/>
            </a:endParaRPr>
          </a:p>
        </p:txBody>
      </p:sp>
      <p:sp>
        <p:nvSpPr>
          <p:cNvPr id="4" name="object 4"/>
          <p:cNvSpPr txBox="1"/>
          <p:nvPr/>
        </p:nvSpPr>
        <p:spPr>
          <a:xfrm>
            <a:off x="687337" y="1286255"/>
            <a:ext cx="8471535" cy="5953760"/>
          </a:xfrm>
          <a:prstGeom prst="rect">
            <a:avLst/>
          </a:prstGeom>
        </p:spPr>
        <p:txBody>
          <a:bodyPr vert="horz" wrap="square" lIns="0" tIns="173990" rIns="0" bIns="0" rtlCol="0">
            <a:spAutoFit/>
          </a:bodyPr>
          <a:lstStyle/>
          <a:p>
            <a:pPr marL="382270" indent="-369570">
              <a:lnSpc>
                <a:spcPct val="100000"/>
              </a:lnSpc>
              <a:spcBef>
                <a:spcPts val="1370"/>
              </a:spcBef>
              <a:buChar char="•"/>
              <a:tabLst>
                <a:tab pos="381635" algn="l"/>
                <a:tab pos="382270" algn="l"/>
              </a:tabLst>
            </a:pPr>
            <a:r>
              <a:rPr sz="2600" spc="-10" dirty="0">
                <a:latin typeface="Arial"/>
                <a:cs typeface="Arial"/>
              </a:rPr>
              <a:t>Neurons are arranged </a:t>
            </a:r>
            <a:r>
              <a:rPr sz="2600" spc="-5" dirty="0">
                <a:latin typeface="Arial"/>
                <a:cs typeface="Arial"/>
              </a:rPr>
              <a:t>into </a:t>
            </a:r>
            <a:r>
              <a:rPr sz="2600" spc="-10" dirty="0">
                <a:latin typeface="Arial"/>
                <a:cs typeface="Arial"/>
              </a:rPr>
              <a:t>fully-connected</a:t>
            </a:r>
            <a:r>
              <a:rPr sz="2600" spc="-25" dirty="0">
                <a:latin typeface="Arial"/>
                <a:cs typeface="Arial"/>
              </a:rPr>
              <a:t> </a:t>
            </a:r>
            <a:r>
              <a:rPr sz="2600" spc="-5" dirty="0">
                <a:latin typeface="Arial"/>
                <a:cs typeface="Arial"/>
              </a:rPr>
              <a:t>layers</a:t>
            </a:r>
            <a:endParaRPr sz="2600" dirty="0">
              <a:latin typeface="Arial"/>
              <a:cs typeface="Arial"/>
            </a:endParaRPr>
          </a:p>
          <a:p>
            <a:pPr marL="381635" marR="266065" indent="-369570">
              <a:lnSpc>
                <a:spcPts val="3100"/>
              </a:lnSpc>
              <a:spcBef>
                <a:spcPts val="1395"/>
              </a:spcBef>
              <a:buChar char="•"/>
              <a:tabLst>
                <a:tab pos="381635" algn="l"/>
                <a:tab pos="382270" algn="l"/>
              </a:tabLst>
            </a:pPr>
            <a:r>
              <a:rPr sz="2600" spc="-10" dirty="0">
                <a:latin typeface="Arial"/>
                <a:cs typeface="Arial"/>
              </a:rPr>
              <a:t>The abstraction </a:t>
            </a:r>
            <a:r>
              <a:rPr sz="2600" spc="-5" dirty="0">
                <a:latin typeface="Arial"/>
                <a:cs typeface="Arial"/>
              </a:rPr>
              <a:t>of </a:t>
            </a:r>
            <a:r>
              <a:rPr sz="2600" dirty="0">
                <a:latin typeface="Arial"/>
                <a:cs typeface="Arial"/>
              </a:rPr>
              <a:t>a </a:t>
            </a:r>
            <a:r>
              <a:rPr sz="2600" b="1" spc="-5" dirty="0">
                <a:latin typeface="Arial"/>
                <a:cs typeface="Arial"/>
              </a:rPr>
              <a:t>layer </a:t>
            </a:r>
            <a:r>
              <a:rPr sz="2600" spc="-5" dirty="0">
                <a:latin typeface="Arial"/>
                <a:cs typeface="Arial"/>
              </a:rPr>
              <a:t>has the nice property that</a:t>
            </a:r>
            <a:r>
              <a:rPr sz="2600" spc="-145" dirty="0">
                <a:latin typeface="Arial"/>
                <a:cs typeface="Arial"/>
              </a:rPr>
              <a:t> </a:t>
            </a:r>
            <a:r>
              <a:rPr sz="2600" dirty="0">
                <a:latin typeface="Arial"/>
                <a:cs typeface="Arial"/>
              </a:rPr>
              <a:t>it  </a:t>
            </a:r>
            <a:r>
              <a:rPr sz="2600" spc="-5" dirty="0">
                <a:latin typeface="Arial"/>
                <a:cs typeface="Arial"/>
              </a:rPr>
              <a:t>allows us to use </a:t>
            </a:r>
            <a:r>
              <a:rPr sz="2600" spc="-15" dirty="0">
                <a:latin typeface="Arial"/>
                <a:cs typeface="Arial"/>
              </a:rPr>
              <a:t>efficient </a:t>
            </a:r>
            <a:r>
              <a:rPr sz="2600" spc="-10" dirty="0">
                <a:latin typeface="Arial"/>
                <a:cs typeface="Arial"/>
              </a:rPr>
              <a:t>vectorized </a:t>
            </a:r>
            <a:r>
              <a:rPr sz="2600" spc="-5" dirty="0">
                <a:latin typeface="Arial"/>
                <a:cs typeface="Arial"/>
              </a:rPr>
              <a:t>code (e.g. matrix  </a:t>
            </a:r>
            <a:r>
              <a:rPr sz="2600" spc="-10" dirty="0">
                <a:latin typeface="Arial"/>
                <a:cs typeface="Arial"/>
              </a:rPr>
              <a:t>multiplications)</a:t>
            </a:r>
            <a:endParaRPr sz="2600" dirty="0">
              <a:latin typeface="Arial"/>
              <a:cs typeface="Arial"/>
            </a:endParaRPr>
          </a:p>
          <a:p>
            <a:pPr marL="382270" indent="-369570">
              <a:lnSpc>
                <a:spcPct val="100000"/>
              </a:lnSpc>
              <a:spcBef>
                <a:spcPts val="1185"/>
              </a:spcBef>
              <a:buChar char="•"/>
              <a:tabLst>
                <a:tab pos="381635" algn="l"/>
                <a:tab pos="382270" algn="l"/>
              </a:tabLst>
            </a:pPr>
            <a:r>
              <a:rPr sz="2600" spc="-5" dirty="0">
                <a:latin typeface="Arial"/>
                <a:cs typeface="Arial"/>
              </a:rPr>
              <a:t>Neural </a:t>
            </a:r>
            <a:r>
              <a:rPr sz="2600" spc="-10" dirty="0">
                <a:latin typeface="Arial"/>
                <a:cs typeface="Arial"/>
              </a:rPr>
              <a:t>networks </a:t>
            </a:r>
            <a:r>
              <a:rPr sz="2600" spc="-5" dirty="0">
                <a:latin typeface="Arial"/>
                <a:cs typeface="Arial"/>
              </a:rPr>
              <a:t>are not really</a:t>
            </a:r>
            <a:r>
              <a:rPr sz="2600" spc="-50" dirty="0">
                <a:latin typeface="Arial"/>
                <a:cs typeface="Arial"/>
              </a:rPr>
              <a:t> </a:t>
            </a:r>
            <a:r>
              <a:rPr sz="2600" i="1" spc="-5" dirty="0">
                <a:latin typeface="Arial"/>
                <a:cs typeface="Arial"/>
              </a:rPr>
              <a:t>neural</a:t>
            </a:r>
            <a:endParaRPr sz="2600" dirty="0">
              <a:latin typeface="Arial"/>
              <a:cs typeface="Arial"/>
            </a:endParaRPr>
          </a:p>
          <a:p>
            <a:pPr marL="382270" indent="-369570">
              <a:lnSpc>
                <a:spcPts val="3110"/>
              </a:lnSpc>
              <a:spcBef>
                <a:spcPts val="1370"/>
              </a:spcBef>
              <a:buChar char="•"/>
              <a:tabLst>
                <a:tab pos="381635" algn="l"/>
                <a:tab pos="382270" algn="l"/>
              </a:tabLst>
            </a:pPr>
            <a:r>
              <a:rPr sz="2600" spc="-10" dirty="0">
                <a:latin typeface="Arial"/>
                <a:cs typeface="Arial"/>
              </a:rPr>
              <a:t>Neural networks: </a:t>
            </a:r>
            <a:r>
              <a:rPr sz="2600" spc="-5" dirty="0">
                <a:latin typeface="Arial"/>
                <a:cs typeface="Arial"/>
              </a:rPr>
              <a:t>bigger </a:t>
            </a:r>
            <a:r>
              <a:rPr sz="2600" dirty="0">
                <a:latin typeface="Arial"/>
                <a:cs typeface="Arial"/>
              </a:rPr>
              <a:t>= </a:t>
            </a:r>
            <a:r>
              <a:rPr sz="2600" spc="-10" dirty="0">
                <a:latin typeface="Arial"/>
                <a:cs typeface="Arial"/>
              </a:rPr>
              <a:t>better </a:t>
            </a:r>
            <a:r>
              <a:rPr sz="2600" spc="-5" dirty="0">
                <a:latin typeface="Arial"/>
                <a:cs typeface="Arial"/>
              </a:rPr>
              <a:t>(but might have</a:t>
            </a:r>
            <a:r>
              <a:rPr sz="2600" spc="-95" dirty="0">
                <a:latin typeface="Arial"/>
                <a:cs typeface="Arial"/>
              </a:rPr>
              <a:t> </a:t>
            </a:r>
            <a:r>
              <a:rPr sz="2600" spc="-5" dirty="0">
                <a:latin typeface="Arial"/>
                <a:cs typeface="Arial"/>
              </a:rPr>
              <a:t>to</a:t>
            </a:r>
            <a:endParaRPr sz="2600" dirty="0">
              <a:latin typeface="Arial"/>
              <a:cs typeface="Arial"/>
            </a:endParaRPr>
          </a:p>
          <a:p>
            <a:pPr marL="381635">
              <a:lnSpc>
                <a:spcPts val="3110"/>
              </a:lnSpc>
            </a:pPr>
            <a:r>
              <a:rPr sz="2600" b="1" u="heavy" spc="-10" dirty="0">
                <a:uFill>
                  <a:solidFill>
                    <a:srgbClr val="000000"/>
                  </a:solidFill>
                </a:uFill>
                <a:latin typeface="Arial"/>
                <a:cs typeface="Arial"/>
              </a:rPr>
              <a:t>regularize</a:t>
            </a:r>
            <a:r>
              <a:rPr sz="2600" b="1" spc="-10" dirty="0">
                <a:latin typeface="Arial"/>
                <a:cs typeface="Arial"/>
              </a:rPr>
              <a:t> </a:t>
            </a:r>
            <a:r>
              <a:rPr sz="2600" spc="-10" dirty="0">
                <a:latin typeface="Arial"/>
                <a:cs typeface="Arial"/>
              </a:rPr>
              <a:t>more</a:t>
            </a:r>
            <a:r>
              <a:rPr sz="2600" spc="-25" dirty="0">
                <a:latin typeface="Arial"/>
                <a:cs typeface="Arial"/>
              </a:rPr>
              <a:t> </a:t>
            </a:r>
            <a:r>
              <a:rPr sz="2600" spc="-10" dirty="0">
                <a:latin typeface="Arial"/>
                <a:cs typeface="Arial"/>
              </a:rPr>
              <a:t>strongly)</a:t>
            </a:r>
            <a:endParaRPr sz="2600" dirty="0">
              <a:latin typeface="Arial"/>
              <a:cs typeface="Arial"/>
            </a:endParaRPr>
          </a:p>
          <a:p>
            <a:pPr marL="381635" marR="5080" indent="-369570">
              <a:lnSpc>
                <a:spcPts val="3100"/>
              </a:lnSpc>
              <a:spcBef>
                <a:spcPts val="1415"/>
              </a:spcBef>
              <a:buChar char="•"/>
              <a:tabLst>
                <a:tab pos="381635" algn="l"/>
                <a:tab pos="382270" algn="l"/>
              </a:tabLst>
            </a:pPr>
            <a:r>
              <a:rPr sz="2600" spc="-10" dirty="0">
                <a:latin typeface="Arial"/>
                <a:cs typeface="Arial"/>
              </a:rPr>
              <a:t>Backpropagation </a:t>
            </a:r>
            <a:r>
              <a:rPr sz="2600" dirty="0">
                <a:latin typeface="Arial"/>
                <a:cs typeface="Arial"/>
              </a:rPr>
              <a:t>a </a:t>
            </a:r>
            <a:r>
              <a:rPr sz="2600" spc="-10" dirty="0">
                <a:latin typeface="Arial"/>
                <a:cs typeface="Arial"/>
              </a:rPr>
              <a:t>type </a:t>
            </a:r>
            <a:r>
              <a:rPr sz="2600" spc="-5" dirty="0">
                <a:latin typeface="Arial"/>
                <a:cs typeface="Arial"/>
              </a:rPr>
              <a:t>of </a:t>
            </a:r>
            <a:r>
              <a:rPr sz="2600" i="1" spc="-10" dirty="0">
                <a:solidFill>
                  <a:srgbClr val="FF0000"/>
                </a:solidFill>
                <a:latin typeface="Arial"/>
                <a:cs typeface="Arial"/>
              </a:rPr>
              <a:t>automatic </a:t>
            </a:r>
            <a:r>
              <a:rPr sz="2600" i="1" spc="-5" dirty="0">
                <a:solidFill>
                  <a:srgbClr val="FF0000"/>
                </a:solidFill>
                <a:latin typeface="Arial"/>
                <a:cs typeface="Arial"/>
              </a:rPr>
              <a:t>differentiation </a:t>
            </a:r>
            <a:r>
              <a:rPr sz="2600" spc="-5" dirty="0">
                <a:latin typeface="Arial"/>
                <a:cs typeface="Arial"/>
              </a:rPr>
              <a:t>with  all </a:t>
            </a:r>
            <a:r>
              <a:rPr sz="2600" spc="-10" dirty="0">
                <a:latin typeface="Arial"/>
                <a:cs typeface="Arial"/>
              </a:rPr>
              <a:t>computations</a:t>
            </a:r>
            <a:r>
              <a:rPr sz="2600" spc="-30" dirty="0">
                <a:latin typeface="Arial"/>
                <a:cs typeface="Arial"/>
              </a:rPr>
              <a:t> </a:t>
            </a:r>
            <a:r>
              <a:rPr sz="2600" spc="-5" dirty="0">
                <a:latin typeface="Arial"/>
                <a:cs typeface="Arial"/>
              </a:rPr>
              <a:t>local</a:t>
            </a:r>
            <a:endParaRPr sz="2600" dirty="0">
              <a:latin typeface="Arial"/>
              <a:cs typeface="Arial"/>
            </a:endParaRPr>
          </a:p>
          <a:p>
            <a:pPr marL="875030" lvl="1" indent="-369570">
              <a:lnSpc>
                <a:spcPct val="100000"/>
              </a:lnSpc>
              <a:spcBef>
                <a:spcPts val="1185"/>
              </a:spcBef>
              <a:buChar char="•"/>
              <a:tabLst>
                <a:tab pos="874394" algn="l"/>
                <a:tab pos="875030" algn="l"/>
              </a:tabLst>
            </a:pPr>
            <a:r>
              <a:rPr sz="2200" spc="-25" dirty="0">
                <a:latin typeface="Arial"/>
                <a:cs typeface="Arial"/>
              </a:rPr>
              <a:t>Disadvantage: </a:t>
            </a:r>
            <a:r>
              <a:rPr sz="2200" spc="-20" dirty="0">
                <a:latin typeface="Arial"/>
                <a:cs typeface="Arial"/>
              </a:rPr>
              <a:t>Define bprop </a:t>
            </a:r>
            <a:r>
              <a:rPr sz="2200" spc="-15" dirty="0">
                <a:latin typeface="Arial"/>
                <a:cs typeface="Arial"/>
              </a:rPr>
              <a:t>for </a:t>
            </a:r>
            <a:r>
              <a:rPr sz="2200" spc="-20" dirty="0">
                <a:latin typeface="Arial"/>
                <a:cs typeface="Arial"/>
              </a:rPr>
              <a:t>every operation </a:t>
            </a:r>
            <a:r>
              <a:rPr sz="2200" dirty="0">
                <a:latin typeface="Arial"/>
                <a:cs typeface="Arial"/>
              </a:rPr>
              <a:t>– </a:t>
            </a:r>
            <a:r>
              <a:rPr sz="2200" spc="-20" dirty="0">
                <a:latin typeface="Arial"/>
                <a:cs typeface="Arial"/>
              </a:rPr>
              <a:t>limited</a:t>
            </a:r>
            <a:r>
              <a:rPr sz="2200" spc="-235" dirty="0">
                <a:latin typeface="Arial"/>
                <a:cs typeface="Arial"/>
              </a:rPr>
              <a:t> </a:t>
            </a:r>
            <a:r>
              <a:rPr sz="2200" spc="-20" dirty="0">
                <a:latin typeface="Arial"/>
                <a:cs typeface="Arial"/>
              </a:rPr>
              <a:t>use</a:t>
            </a:r>
            <a:endParaRPr sz="2200" dirty="0">
              <a:latin typeface="Arial"/>
              <a:cs typeface="Arial"/>
            </a:endParaRPr>
          </a:p>
          <a:p>
            <a:pPr marL="875030" lvl="1" indent="-369570">
              <a:lnSpc>
                <a:spcPct val="100000"/>
              </a:lnSpc>
              <a:spcBef>
                <a:spcPts val="1245"/>
              </a:spcBef>
              <a:buChar char="•"/>
              <a:tabLst>
                <a:tab pos="874394" algn="l"/>
                <a:tab pos="875030" algn="l"/>
              </a:tabLst>
            </a:pPr>
            <a:r>
              <a:rPr sz="2200" spc="-25" dirty="0">
                <a:latin typeface="Arial"/>
                <a:cs typeface="Arial"/>
              </a:rPr>
              <a:t>Advantage: Customized </a:t>
            </a:r>
            <a:r>
              <a:rPr sz="2200" spc="-15" dirty="0">
                <a:latin typeface="Arial"/>
                <a:cs typeface="Arial"/>
              </a:rPr>
              <a:t>rule for </a:t>
            </a:r>
            <a:r>
              <a:rPr sz="2200" spc="-25" dirty="0">
                <a:latin typeface="Arial"/>
                <a:cs typeface="Arial"/>
              </a:rPr>
              <a:t>every operation </a:t>
            </a:r>
            <a:r>
              <a:rPr sz="2200" dirty="0">
                <a:latin typeface="Arial"/>
                <a:cs typeface="Arial"/>
              </a:rPr>
              <a:t>-</a:t>
            </a:r>
            <a:r>
              <a:rPr sz="2200" spc="-170" dirty="0">
                <a:latin typeface="Arial"/>
                <a:cs typeface="Arial"/>
              </a:rPr>
              <a:t> </a:t>
            </a:r>
            <a:r>
              <a:rPr sz="2200" spc="-20" dirty="0">
                <a:latin typeface="Arial"/>
                <a:cs typeface="Arial"/>
              </a:rPr>
              <a:t>speed</a:t>
            </a:r>
            <a:endParaRPr sz="2200" dirty="0">
              <a:latin typeface="Arial"/>
              <a:cs typeface="Arial"/>
            </a:endParaRPr>
          </a:p>
          <a:p>
            <a:pPr marL="382270" indent="-369570">
              <a:lnSpc>
                <a:spcPct val="100000"/>
              </a:lnSpc>
              <a:spcBef>
                <a:spcPts val="1260"/>
              </a:spcBef>
              <a:buChar char="•"/>
              <a:tabLst>
                <a:tab pos="381635" algn="l"/>
                <a:tab pos="382270" algn="l"/>
              </a:tabLst>
            </a:pPr>
            <a:r>
              <a:rPr sz="2600" spc="-10" dirty="0">
                <a:latin typeface="Arial"/>
                <a:cs typeface="Arial"/>
              </a:rPr>
              <a:t>Maybe other methods can </a:t>
            </a:r>
            <a:r>
              <a:rPr sz="2600" spc="-5" dirty="0">
                <a:latin typeface="Arial"/>
                <a:cs typeface="Arial"/>
              </a:rPr>
              <a:t>be </a:t>
            </a:r>
            <a:r>
              <a:rPr sz="2600" spc="-10" dirty="0">
                <a:latin typeface="Arial"/>
                <a:cs typeface="Arial"/>
              </a:rPr>
              <a:t>used </a:t>
            </a:r>
            <a:r>
              <a:rPr sz="2600" dirty="0">
                <a:latin typeface="Arial"/>
                <a:cs typeface="Arial"/>
              </a:rPr>
              <a:t>– </a:t>
            </a:r>
            <a:r>
              <a:rPr sz="2600" spc="-5" dirty="0">
                <a:latin typeface="Arial"/>
                <a:cs typeface="Arial"/>
              </a:rPr>
              <a:t>open</a:t>
            </a:r>
            <a:r>
              <a:rPr sz="2600" spc="-65" dirty="0">
                <a:latin typeface="Arial"/>
                <a:cs typeface="Arial"/>
              </a:rPr>
              <a:t> </a:t>
            </a:r>
            <a:r>
              <a:rPr sz="2600" spc="-10" dirty="0">
                <a:latin typeface="Arial"/>
                <a:cs typeface="Arial"/>
              </a:rPr>
              <a:t>question</a:t>
            </a:r>
            <a:endParaRPr sz="2600" dirty="0">
              <a:latin typeface="Arial"/>
              <a:cs typeface="Arial"/>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600" y="190500"/>
            <a:ext cx="9855200" cy="985519"/>
          </a:xfrm>
          <a:custGeom>
            <a:avLst/>
            <a:gdLst/>
            <a:ahLst/>
            <a:cxnLst/>
            <a:rect l="l" t="t" r="r" b="b"/>
            <a:pathLst>
              <a:path w="9855200" h="985519">
                <a:moveTo>
                  <a:pt x="0" y="0"/>
                </a:moveTo>
                <a:lnTo>
                  <a:pt x="9855200" y="0"/>
                </a:lnTo>
                <a:lnTo>
                  <a:pt x="9855200" y="985520"/>
                </a:lnTo>
                <a:lnTo>
                  <a:pt x="0" y="985520"/>
                </a:lnTo>
                <a:lnTo>
                  <a:pt x="0" y="0"/>
                </a:lnTo>
                <a:close/>
              </a:path>
            </a:pathLst>
          </a:custGeom>
          <a:solidFill>
            <a:srgbClr val="969696"/>
          </a:solidFill>
        </p:spPr>
        <p:txBody>
          <a:bodyPr wrap="square" lIns="0" tIns="0" rIns="0" bIns="0" rtlCol="0"/>
          <a:lstStyle/>
          <a:p>
            <a:endParaRPr/>
          </a:p>
        </p:txBody>
      </p:sp>
      <p:sp>
        <p:nvSpPr>
          <p:cNvPr id="3" name="object 3"/>
          <p:cNvSpPr txBox="1">
            <a:spLocks noGrp="1"/>
          </p:cNvSpPr>
          <p:nvPr>
            <p:ph type="title"/>
          </p:nvPr>
        </p:nvSpPr>
        <p:spPr>
          <a:xfrm>
            <a:off x="605210" y="443992"/>
            <a:ext cx="2381250" cy="543560"/>
          </a:xfrm>
          <a:prstGeom prst="rect">
            <a:avLst/>
          </a:prstGeom>
        </p:spPr>
        <p:txBody>
          <a:bodyPr vert="horz" wrap="square" lIns="0" tIns="12700" rIns="0" bIns="0" rtlCol="0">
            <a:spAutoFit/>
          </a:bodyPr>
          <a:lstStyle/>
          <a:p>
            <a:pPr marL="12700">
              <a:lnSpc>
                <a:spcPct val="100000"/>
              </a:lnSpc>
              <a:spcBef>
                <a:spcPts val="100"/>
              </a:spcBef>
            </a:pPr>
            <a:r>
              <a:rPr sz="3400" b="1" spc="15" dirty="0">
                <a:solidFill>
                  <a:srgbClr val="FFFFFF"/>
                </a:solidFill>
                <a:latin typeface="Arial"/>
                <a:cs typeface="Arial"/>
              </a:rPr>
              <a:t>References</a:t>
            </a:r>
            <a:endParaRPr sz="3400">
              <a:latin typeface="Arial"/>
              <a:cs typeface="Arial"/>
            </a:endParaRPr>
          </a:p>
        </p:txBody>
      </p:sp>
      <p:sp>
        <p:nvSpPr>
          <p:cNvPr id="4" name="object 4"/>
          <p:cNvSpPr txBox="1"/>
          <p:nvPr/>
        </p:nvSpPr>
        <p:spPr>
          <a:xfrm>
            <a:off x="687337" y="1286255"/>
            <a:ext cx="8144509" cy="2065950"/>
          </a:xfrm>
          <a:prstGeom prst="rect">
            <a:avLst/>
          </a:prstGeom>
        </p:spPr>
        <p:txBody>
          <a:bodyPr vert="horz" wrap="square" lIns="0" tIns="173990" rIns="0" bIns="0" rtlCol="0">
            <a:spAutoFit/>
          </a:bodyPr>
          <a:lstStyle/>
          <a:p>
            <a:pPr marL="382270" indent="-369570">
              <a:lnSpc>
                <a:spcPct val="100000"/>
              </a:lnSpc>
              <a:spcBef>
                <a:spcPts val="1370"/>
              </a:spcBef>
              <a:buChar char="•"/>
              <a:tabLst>
                <a:tab pos="381635" algn="l"/>
                <a:tab pos="382270" algn="l"/>
              </a:tabLst>
            </a:pPr>
            <a:r>
              <a:rPr sz="2800" spc="-10" dirty="0">
                <a:latin typeface="Arial"/>
                <a:cs typeface="Arial"/>
              </a:rPr>
              <a:t>Calculus </a:t>
            </a:r>
            <a:r>
              <a:rPr sz="2800" spc="-5" dirty="0">
                <a:latin typeface="Arial"/>
                <a:cs typeface="Arial"/>
              </a:rPr>
              <a:t>on </a:t>
            </a:r>
            <a:r>
              <a:rPr sz="2800" spc="-10" dirty="0">
                <a:latin typeface="Arial"/>
                <a:cs typeface="Arial"/>
              </a:rPr>
              <a:t>Computational Graphs:</a:t>
            </a:r>
            <a:r>
              <a:rPr sz="2800" spc="40" dirty="0">
                <a:latin typeface="Arial"/>
                <a:cs typeface="Arial"/>
              </a:rPr>
              <a:t> </a:t>
            </a:r>
            <a:r>
              <a:rPr sz="2800" spc="-10" dirty="0">
                <a:latin typeface="Arial"/>
                <a:cs typeface="Arial"/>
              </a:rPr>
              <a:t>Backpropagation</a:t>
            </a:r>
            <a:endParaRPr sz="2800" dirty="0">
              <a:latin typeface="Arial"/>
              <a:cs typeface="Arial"/>
            </a:endParaRPr>
          </a:p>
          <a:p>
            <a:pPr marL="875030" lvl="1" indent="-369570">
              <a:lnSpc>
                <a:spcPct val="100000"/>
              </a:lnSpc>
              <a:spcBef>
                <a:spcPts val="1275"/>
              </a:spcBef>
              <a:buClr>
                <a:srgbClr val="000000"/>
              </a:buClr>
              <a:buChar char="•"/>
              <a:tabLst>
                <a:tab pos="874394" algn="l"/>
                <a:tab pos="875030" algn="l"/>
              </a:tabLst>
            </a:pPr>
            <a:r>
              <a:rPr sz="2800" u="heavy" spc="-10" dirty="0">
                <a:solidFill>
                  <a:srgbClr val="CC9900"/>
                </a:solidFill>
                <a:uFill>
                  <a:solidFill>
                    <a:srgbClr val="CC9900"/>
                  </a:solidFill>
                </a:uFill>
                <a:latin typeface="Arial"/>
                <a:cs typeface="Arial"/>
              </a:rPr>
              <a:t>https://colah.github.io/posts/2015-08-Backprop/</a:t>
            </a:r>
            <a:endParaRPr sz="28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56A8FE0D-AE40-FE40-808C-D6A4950C6578}"/>
              </a:ext>
            </a:extLst>
          </p:cNvPr>
          <p:cNvSpPr>
            <a:spLocks noGrp="1" noChangeArrowheads="1"/>
          </p:cNvSpPr>
          <p:nvPr>
            <p:ph type="title"/>
          </p:nvPr>
        </p:nvSpPr>
        <p:spPr>
          <a:xfrm>
            <a:off x="581502" y="527514"/>
            <a:ext cx="9092769" cy="881101"/>
          </a:xfrm>
        </p:spPr>
        <p:txBody>
          <a:bodyPr/>
          <a:lstStyle/>
          <a:p>
            <a:r>
              <a:rPr lang="en-US" altLang="en-US" dirty="0"/>
              <a:t>Concept Perceptron Cannot Learn</a:t>
            </a:r>
          </a:p>
        </p:txBody>
      </p:sp>
      <p:sp>
        <p:nvSpPr>
          <p:cNvPr id="242691" name="Rectangle 3">
            <a:extLst>
              <a:ext uri="{FF2B5EF4-FFF2-40B4-BE49-F238E27FC236}">
                <a16:creationId xmlns:a16="http://schemas.microsoft.com/office/drawing/2014/main" id="{53BB5101-8882-564D-8629-9F3FC6F7A2EF}"/>
              </a:ext>
            </a:extLst>
          </p:cNvPr>
          <p:cNvSpPr>
            <a:spLocks noGrp="1" noChangeArrowheads="1"/>
          </p:cNvSpPr>
          <p:nvPr>
            <p:ph type="body" idx="1"/>
          </p:nvPr>
        </p:nvSpPr>
        <p:spPr>
          <a:xfrm>
            <a:off x="942340" y="1554481"/>
            <a:ext cx="8808720" cy="984885"/>
          </a:xfrm>
        </p:spPr>
        <p:txBody>
          <a:bodyPr/>
          <a:lstStyle/>
          <a:p>
            <a:r>
              <a:rPr lang="en-US" altLang="en-US" dirty="0">
                <a:solidFill>
                  <a:srgbClr val="3333CC"/>
                </a:solidFill>
              </a:rPr>
              <a:t>Cannot learn exclusive-or (XOR), or parity function in general.</a:t>
            </a:r>
          </a:p>
        </p:txBody>
      </p:sp>
      <p:sp>
        <p:nvSpPr>
          <p:cNvPr id="242692" name="Line 4">
            <a:extLst>
              <a:ext uri="{FF2B5EF4-FFF2-40B4-BE49-F238E27FC236}">
                <a16:creationId xmlns:a16="http://schemas.microsoft.com/office/drawing/2014/main" id="{0A9E13F3-735F-8B4D-8EA9-D453702285D4}"/>
              </a:ext>
            </a:extLst>
          </p:cNvPr>
          <p:cNvSpPr>
            <a:spLocks noChangeShapeType="1"/>
          </p:cNvSpPr>
          <p:nvPr/>
        </p:nvSpPr>
        <p:spPr bwMode="auto">
          <a:xfrm flipV="1">
            <a:off x="3338830" y="3337455"/>
            <a:ext cx="0" cy="344720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242693" name="Line 5">
            <a:extLst>
              <a:ext uri="{FF2B5EF4-FFF2-40B4-BE49-F238E27FC236}">
                <a16:creationId xmlns:a16="http://schemas.microsoft.com/office/drawing/2014/main" id="{74C897D2-6C6F-2447-8E1F-5BA30598BB87}"/>
              </a:ext>
            </a:extLst>
          </p:cNvPr>
          <p:cNvSpPr>
            <a:spLocks noChangeShapeType="1"/>
          </p:cNvSpPr>
          <p:nvPr/>
        </p:nvSpPr>
        <p:spPr bwMode="auto">
          <a:xfrm flipV="1">
            <a:off x="3185901" y="6653318"/>
            <a:ext cx="462565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242713" name="Line 25">
            <a:extLst>
              <a:ext uri="{FF2B5EF4-FFF2-40B4-BE49-F238E27FC236}">
                <a16:creationId xmlns:a16="http://schemas.microsoft.com/office/drawing/2014/main" id="{E5E5DA90-F60E-5948-B253-24F1479D0059}"/>
              </a:ext>
            </a:extLst>
          </p:cNvPr>
          <p:cNvSpPr>
            <a:spLocks noChangeShapeType="1"/>
          </p:cNvSpPr>
          <p:nvPr/>
        </p:nvSpPr>
        <p:spPr bwMode="auto">
          <a:xfrm flipV="1">
            <a:off x="3617701" y="3416618"/>
            <a:ext cx="3022600" cy="293624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242714" name="Text Box 26">
            <a:extLst>
              <a:ext uri="{FF2B5EF4-FFF2-40B4-BE49-F238E27FC236}">
                <a16:creationId xmlns:a16="http://schemas.microsoft.com/office/drawing/2014/main" id="{D49551AD-CF21-D54B-B271-C07CA74BD67E}"/>
              </a:ext>
            </a:extLst>
          </p:cNvPr>
          <p:cNvSpPr txBox="1">
            <a:spLocks noChangeArrowheads="1"/>
          </p:cNvSpPr>
          <p:nvPr/>
        </p:nvSpPr>
        <p:spPr bwMode="auto">
          <a:xfrm>
            <a:off x="2682135" y="3123353"/>
            <a:ext cx="504151" cy="52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720" i="1"/>
              <a:t>o</a:t>
            </a:r>
            <a:r>
              <a:rPr lang="en-US" altLang="en-US" sz="2720" b="1" baseline="-25000"/>
              <a:t>3</a:t>
            </a:r>
          </a:p>
        </p:txBody>
      </p:sp>
      <p:sp>
        <p:nvSpPr>
          <p:cNvPr id="242715" name="Text Box 27">
            <a:extLst>
              <a:ext uri="{FF2B5EF4-FFF2-40B4-BE49-F238E27FC236}">
                <a16:creationId xmlns:a16="http://schemas.microsoft.com/office/drawing/2014/main" id="{0B5A803D-556C-AB4E-BDDD-BD8AD2AE4741}"/>
              </a:ext>
            </a:extLst>
          </p:cNvPr>
          <p:cNvSpPr txBox="1">
            <a:spLocks noChangeArrowheads="1"/>
          </p:cNvSpPr>
          <p:nvPr/>
        </p:nvSpPr>
        <p:spPr bwMode="auto">
          <a:xfrm>
            <a:off x="7165658" y="6543570"/>
            <a:ext cx="504151" cy="52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720" i="1"/>
              <a:t>o</a:t>
            </a:r>
            <a:r>
              <a:rPr lang="en-US" altLang="en-US" sz="2720" b="1" baseline="-25000"/>
              <a:t>2</a:t>
            </a:r>
          </a:p>
        </p:txBody>
      </p:sp>
      <p:sp>
        <p:nvSpPr>
          <p:cNvPr id="242716" name="Freeform 28">
            <a:extLst>
              <a:ext uri="{FF2B5EF4-FFF2-40B4-BE49-F238E27FC236}">
                <a16:creationId xmlns:a16="http://schemas.microsoft.com/office/drawing/2014/main" id="{42C539F7-5BAF-B34C-88DF-AD6394F5CA17}"/>
              </a:ext>
            </a:extLst>
          </p:cNvPr>
          <p:cNvSpPr>
            <a:spLocks/>
          </p:cNvSpPr>
          <p:nvPr/>
        </p:nvSpPr>
        <p:spPr bwMode="auto">
          <a:xfrm>
            <a:off x="5650760" y="3551555"/>
            <a:ext cx="206057" cy="42104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42717" name="Freeform 29">
            <a:extLst>
              <a:ext uri="{FF2B5EF4-FFF2-40B4-BE49-F238E27FC236}">
                <a16:creationId xmlns:a16="http://schemas.microsoft.com/office/drawing/2014/main" id="{82960FDF-E0B5-B74D-9AA6-5AE46A76DCA9}"/>
              </a:ext>
            </a:extLst>
          </p:cNvPr>
          <p:cNvSpPr>
            <a:spLocks/>
          </p:cNvSpPr>
          <p:nvPr/>
        </p:nvSpPr>
        <p:spPr bwMode="auto">
          <a:xfrm rot="5400000" flipH="1">
            <a:off x="6728884" y="3603709"/>
            <a:ext cx="206057" cy="42104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42718" name="Freeform 30">
            <a:extLst>
              <a:ext uri="{FF2B5EF4-FFF2-40B4-BE49-F238E27FC236}">
                <a16:creationId xmlns:a16="http://schemas.microsoft.com/office/drawing/2014/main" id="{2C0533D6-A84A-B849-AD71-CA51778532D9}"/>
              </a:ext>
            </a:extLst>
          </p:cNvPr>
          <p:cNvSpPr>
            <a:spLocks/>
          </p:cNvSpPr>
          <p:nvPr/>
        </p:nvSpPr>
        <p:spPr bwMode="auto">
          <a:xfrm rot="16200000" flipH="1">
            <a:off x="3425614" y="5759111"/>
            <a:ext cx="206057" cy="42104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42719" name="Freeform 31">
            <a:extLst>
              <a:ext uri="{FF2B5EF4-FFF2-40B4-BE49-F238E27FC236}">
                <a16:creationId xmlns:a16="http://schemas.microsoft.com/office/drawing/2014/main" id="{9D283737-58A4-3847-B69D-F6AE782AABA4}"/>
              </a:ext>
            </a:extLst>
          </p:cNvPr>
          <p:cNvSpPr>
            <a:spLocks/>
          </p:cNvSpPr>
          <p:nvPr/>
        </p:nvSpPr>
        <p:spPr bwMode="auto">
          <a:xfrm rot="10800000">
            <a:off x="4263126" y="5887752"/>
            <a:ext cx="206057" cy="421048"/>
          </a:xfrm>
          <a:custGeom>
            <a:avLst/>
            <a:gdLst>
              <a:gd name="T0" fmla="*/ 292 w 292"/>
              <a:gd name="T1" fmla="*/ 115 h 115"/>
              <a:gd name="T2" fmla="*/ 192 w 292"/>
              <a:gd name="T3" fmla="*/ 15 h 115"/>
              <a:gd name="T4" fmla="*/ 0 w 292"/>
              <a:gd name="T5" fmla="*/ 23 h 115"/>
            </a:gdLst>
            <a:ahLst/>
            <a:cxnLst>
              <a:cxn ang="0">
                <a:pos x="T0" y="T1"/>
              </a:cxn>
              <a:cxn ang="0">
                <a:pos x="T2" y="T3"/>
              </a:cxn>
              <a:cxn ang="0">
                <a:pos x="T4" y="T5"/>
              </a:cxn>
            </a:cxnLst>
            <a:rect l="0" t="0" r="r" b="b"/>
            <a:pathLst>
              <a:path w="292" h="115">
                <a:moveTo>
                  <a:pt x="292" y="115"/>
                </a:moveTo>
                <a:cubicBezTo>
                  <a:pt x="266" y="72"/>
                  <a:pt x="241" y="30"/>
                  <a:pt x="192" y="15"/>
                </a:cubicBezTo>
                <a:cubicBezTo>
                  <a:pt x="143" y="0"/>
                  <a:pt x="71" y="11"/>
                  <a:pt x="0" y="23"/>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42720" name="Text Box 32">
            <a:extLst>
              <a:ext uri="{FF2B5EF4-FFF2-40B4-BE49-F238E27FC236}">
                <a16:creationId xmlns:a16="http://schemas.microsoft.com/office/drawing/2014/main" id="{B15F1F32-BEB1-B949-B9FC-2C2968C74F72}"/>
              </a:ext>
            </a:extLst>
          </p:cNvPr>
          <p:cNvSpPr txBox="1">
            <a:spLocks noChangeArrowheads="1"/>
          </p:cNvSpPr>
          <p:nvPr/>
        </p:nvSpPr>
        <p:spPr bwMode="auto">
          <a:xfrm>
            <a:off x="4835737" y="3895197"/>
            <a:ext cx="584301" cy="59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3173" b="1"/>
              <a:t>??</a:t>
            </a:r>
          </a:p>
        </p:txBody>
      </p:sp>
      <p:sp>
        <p:nvSpPr>
          <p:cNvPr id="242721" name="Text Box 33">
            <a:extLst>
              <a:ext uri="{FF2B5EF4-FFF2-40B4-BE49-F238E27FC236}">
                <a16:creationId xmlns:a16="http://schemas.microsoft.com/office/drawing/2014/main" id="{215A2D02-DAD9-6844-9110-A7D5B663EA42}"/>
              </a:ext>
            </a:extLst>
          </p:cNvPr>
          <p:cNvSpPr txBox="1">
            <a:spLocks noChangeArrowheads="1"/>
          </p:cNvSpPr>
          <p:nvPr/>
        </p:nvSpPr>
        <p:spPr bwMode="auto">
          <a:xfrm>
            <a:off x="3347826" y="3673899"/>
            <a:ext cx="407971" cy="59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3173" b="1">
                <a:solidFill>
                  <a:srgbClr val="FF0000"/>
                </a:solidFill>
              </a:rPr>
              <a:t>+</a:t>
            </a:r>
          </a:p>
        </p:txBody>
      </p:sp>
      <p:sp>
        <p:nvSpPr>
          <p:cNvPr id="242722" name="Line 34">
            <a:extLst>
              <a:ext uri="{FF2B5EF4-FFF2-40B4-BE49-F238E27FC236}">
                <a16:creationId xmlns:a16="http://schemas.microsoft.com/office/drawing/2014/main" id="{3C3E9DCE-4807-4B4C-AE9C-B7124A06546A}"/>
              </a:ext>
            </a:extLst>
          </p:cNvPr>
          <p:cNvSpPr>
            <a:spLocks noChangeShapeType="1"/>
          </p:cNvSpPr>
          <p:nvPr/>
        </p:nvSpPr>
        <p:spPr bwMode="auto">
          <a:xfrm>
            <a:off x="3176905" y="3950970"/>
            <a:ext cx="2770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42723" name="Text Box 35">
            <a:extLst>
              <a:ext uri="{FF2B5EF4-FFF2-40B4-BE49-F238E27FC236}">
                <a16:creationId xmlns:a16="http://schemas.microsoft.com/office/drawing/2014/main" id="{28DE70EC-2206-AD46-BE25-E8CC9A095BE0}"/>
              </a:ext>
            </a:extLst>
          </p:cNvPr>
          <p:cNvSpPr txBox="1">
            <a:spLocks noChangeArrowheads="1"/>
          </p:cNvSpPr>
          <p:nvPr/>
        </p:nvSpPr>
        <p:spPr bwMode="auto">
          <a:xfrm>
            <a:off x="2781089" y="3690092"/>
            <a:ext cx="339042" cy="4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040"/>
              <a:t>1</a:t>
            </a:r>
          </a:p>
        </p:txBody>
      </p:sp>
      <p:sp>
        <p:nvSpPr>
          <p:cNvPr id="242724" name="Text Box 36">
            <a:extLst>
              <a:ext uri="{FF2B5EF4-FFF2-40B4-BE49-F238E27FC236}">
                <a16:creationId xmlns:a16="http://schemas.microsoft.com/office/drawing/2014/main" id="{16A2D2F5-ECAB-7149-B319-FECC7C6A48DD}"/>
              </a:ext>
            </a:extLst>
          </p:cNvPr>
          <p:cNvSpPr txBox="1">
            <a:spLocks noChangeArrowheads="1"/>
          </p:cNvSpPr>
          <p:nvPr/>
        </p:nvSpPr>
        <p:spPr bwMode="auto">
          <a:xfrm>
            <a:off x="2939415" y="6530975"/>
            <a:ext cx="339042" cy="4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040"/>
              <a:t>0</a:t>
            </a:r>
          </a:p>
        </p:txBody>
      </p:sp>
      <p:sp>
        <p:nvSpPr>
          <p:cNvPr id="242725" name="Text Box 37">
            <a:extLst>
              <a:ext uri="{FF2B5EF4-FFF2-40B4-BE49-F238E27FC236}">
                <a16:creationId xmlns:a16="http://schemas.microsoft.com/office/drawing/2014/main" id="{545D48B4-32A7-054C-86AA-568BFDFA4BC5}"/>
              </a:ext>
            </a:extLst>
          </p:cNvPr>
          <p:cNvSpPr txBox="1">
            <a:spLocks noChangeArrowheads="1"/>
          </p:cNvSpPr>
          <p:nvPr/>
        </p:nvSpPr>
        <p:spPr bwMode="auto">
          <a:xfrm>
            <a:off x="3741844" y="6876415"/>
            <a:ext cx="339042" cy="4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040"/>
              <a:t>1</a:t>
            </a:r>
          </a:p>
        </p:txBody>
      </p:sp>
      <p:sp>
        <p:nvSpPr>
          <p:cNvPr id="242726" name="Line 38">
            <a:extLst>
              <a:ext uri="{FF2B5EF4-FFF2-40B4-BE49-F238E27FC236}">
                <a16:creationId xmlns:a16="http://schemas.microsoft.com/office/drawing/2014/main" id="{FDEC1F99-F8B4-5049-BEE4-6ABE0F7359CF}"/>
              </a:ext>
            </a:extLst>
          </p:cNvPr>
          <p:cNvSpPr>
            <a:spLocks noChangeShapeType="1"/>
          </p:cNvSpPr>
          <p:nvPr/>
        </p:nvSpPr>
        <p:spPr bwMode="auto">
          <a:xfrm flipH="1">
            <a:off x="6023187" y="6424825"/>
            <a:ext cx="14393" cy="3724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sz="2040"/>
          </a:p>
        </p:txBody>
      </p:sp>
      <p:sp>
        <p:nvSpPr>
          <p:cNvPr id="242727" name="Text Box 39">
            <a:extLst>
              <a:ext uri="{FF2B5EF4-FFF2-40B4-BE49-F238E27FC236}">
                <a16:creationId xmlns:a16="http://schemas.microsoft.com/office/drawing/2014/main" id="{D8E539A4-2DCE-3C4A-858B-D3A75508D47F}"/>
              </a:ext>
            </a:extLst>
          </p:cNvPr>
          <p:cNvSpPr txBox="1">
            <a:spLocks noChangeArrowheads="1"/>
          </p:cNvSpPr>
          <p:nvPr/>
        </p:nvSpPr>
        <p:spPr bwMode="auto">
          <a:xfrm>
            <a:off x="5980007" y="3749464"/>
            <a:ext cx="407971" cy="59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3173" b="1">
                <a:solidFill>
                  <a:schemeClr val="accent2"/>
                </a:solidFill>
                <a:cs typeface="Times New Roman" panose="02020603050405020304" pitchFamily="18" charset="0"/>
              </a:rPr>
              <a:t>–</a:t>
            </a:r>
          </a:p>
        </p:txBody>
      </p:sp>
      <p:sp>
        <p:nvSpPr>
          <p:cNvPr id="242728" name="Text Box 40">
            <a:extLst>
              <a:ext uri="{FF2B5EF4-FFF2-40B4-BE49-F238E27FC236}">
                <a16:creationId xmlns:a16="http://schemas.microsoft.com/office/drawing/2014/main" id="{CD791119-ACF9-1B44-9E76-DECAE3529F73}"/>
              </a:ext>
            </a:extLst>
          </p:cNvPr>
          <p:cNvSpPr txBox="1">
            <a:spLocks noChangeArrowheads="1"/>
          </p:cNvSpPr>
          <p:nvPr/>
        </p:nvSpPr>
        <p:spPr bwMode="auto">
          <a:xfrm>
            <a:off x="5882852" y="6124364"/>
            <a:ext cx="407971" cy="59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3173" b="1">
                <a:solidFill>
                  <a:srgbClr val="FF0000"/>
                </a:solidFill>
              </a:rPr>
              <a:t>+</a:t>
            </a:r>
          </a:p>
        </p:txBody>
      </p:sp>
      <p:sp>
        <p:nvSpPr>
          <p:cNvPr id="242729" name="Text Box 41">
            <a:extLst>
              <a:ext uri="{FF2B5EF4-FFF2-40B4-BE49-F238E27FC236}">
                <a16:creationId xmlns:a16="http://schemas.microsoft.com/office/drawing/2014/main" id="{4534016C-B921-6340-910A-E9566A04BA5E}"/>
              </a:ext>
            </a:extLst>
          </p:cNvPr>
          <p:cNvSpPr txBox="1">
            <a:spLocks noChangeArrowheads="1"/>
          </p:cNvSpPr>
          <p:nvPr/>
        </p:nvSpPr>
        <p:spPr bwMode="auto">
          <a:xfrm>
            <a:off x="3347826" y="6091979"/>
            <a:ext cx="407971" cy="59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3173" b="1">
                <a:solidFill>
                  <a:schemeClr val="accent2"/>
                </a:solidFill>
                <a:cs typeface="Times New Roman" panose="02020603050405020304"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7997468D-2F87-A446-8980-117AA6ADE22B}"/>
              </a:ext>
            </a:extLst>
          </p:cNvPr>
          <p:cNvSpPr>
            <a:spLocks noGrp="1" noChangeArrowheads="1"/>
          </p:cNvSpPr>
          <p:nvPr>
            <p:ph type="title"/>
          </p:nvPr>
        </p:nvSpPr>
        <p:spPr>
          <a:xfrm>
            <a:off x="2679700" y="304800"/>
            <a:ext cx="5816178" cy="1354217"/>
          </a:xfrm>
        </p:spPr>
        <p:txBody>
          <a:bodyPr/>
          <a:lstStyle/>
          <a:p>
            <a:r>
              <a:rPr lang="en-US" altLang="en-US" dirty="0"/>
              <a:t>Perceptron Limits</a:t>
            </a:r>
          </a:p>
        </p:txBody>
      </p:sp>
      <p:sp>
        <p:nvSpPr>
          <p:cNvPr id="243715" name="Rectangle 3">
            <a:extLst>
              <a:ext uri="{FF2B5EF4-FFF2-40B4-BE49-F238E27FC236}">
                <a16:creationId xmlns:a16="http://schemas.microsoft.com/office/drawing/2014/main" id="{D10C35A8-DDF9-6646-B84E-5F9D8B967691}"/>
              </a:ext>
            </a:extLst>
          </p:cNvPr>
          <p:cNvSpPr>
            <a:spLocks noGrp="1" noChangeArrowheads="1"/>
          </p:cNvSpPr>
          <p:nvPr>
            <p:ph type="body" idx="1"/>
          </p:nvPr>
        </p:nvSpPr>
        <p:spPr>
          <a:xfrm>
            <a:off x="788497" y="1889898"/>
            <a:ext cx="8481405" cy="3939540"/>
          </a:xfrm>
        </p:spPr>
        <p:txBody>
          <a:bodyPr/>
          <a:lstStyle/>
          <a:p>
            <a:pPr marL="457200" indent="-457200">
              <a:buFont typeface="Arial" panose="020B0604020202020204" pitchFamily="34" charset="0"/>
              <a:buChar char="•"/>
            </a:pPr>
            <a:r>
              <a:rPr lang="en-US" altLang="en-US" dirty="0">
                <a:solidFill>
                  <a:srgbClr val="3333CC"/>
                </a:solidFill>
              </a:rPr>
              <a:t>System obviously cannot learn concepts it cannot represent.</a:t>
            </a:r>
          </a:p>
          <a:p>
            <a:pPr marL="457200" indent="-457200">
              <a:buFont typeface="Arial" panose="020B0604020202020204" pitchFamily="34" charset="0"/>
              <a:buChar char="•"/>
            </a:pPr>
            <a:r>
              <a:rPr lang="en-US" altLang="en-US" dirty="0" err="1">
                <a:solidFill>
                  <a:srgbClr val="3333CC"/>
                </a:solidFill>
              </a:rPr>
              <a:t>Minksy</a:t>
            </a:r>
            <a:r>
              <a:rPr lang="en-US" altLang="en-US" dirty="0">
                <a:solidFill>
                  <a:srgbClr val="3333CC"/>
                </a:solidFill>
              </a:rPr>
              <a:t> and </a:t>
            </a:r>
            <a:r>
              <a:rPr lang="en-US" altLang="en-US" dirty="0" err="1">
                <a:solidFill>
                  <a:srgbClr val="3333CC"/>
                </a:solidFill>
              </a:rPr>
              <a:t>Papert</a:t>
            </a:r>
            <a:r>
              <a:rPr lang="en-US" altLang="en-US" dirty="0">
                <a:solidFill>
                  <a:srgbClr val="3333CC"/>
                </a:solidFill>
              </a:rPr>
              <a:t> (1969) wrote a book analyzing the perceptron and demonstrating many functions it could not learn.</a:t>
            </a:r>
          </a:p>
          <a:p>
            <a:pPr marL="457200" indent="-457200">
              <a:buFont typeface="Arial" panose="020B0604020202020204" pitchFamily="34" charset="0"/>
              <a:buChar char="•"/>
            </a:pPr>
            <a:r>
              <a:rPr lang="en-US" altLang="en-US" dirty="0">
                <a:solidFill>
                  <a:srgbClr val="3333CC"/>
                </a:solidFill>
              </a:rPr>
              <a:t>These results discouraged further research on neural nets; and symbolic AI became the dominate paradigm.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6BAD5D4F-35C7-0B40-A464-BDBB4426970E}"/>
              </a:ext>
            </a:extLst>
          </p:cNvPr>
          <p:cNvSpPr>
            <a:spLocks noGrp="1" noChangeArrowheads="1"/>
          </p:cNvSpPr>
          <p:nvPr>
            <p:ph type="title"/>
          </p:nvPr>
        </p:nvSpPr>
        <p:spPr>
          <a:xfrm>
            <a:off x="317500" y="457200"/>
            <a:ext cx="10058400" cy="558166"/>
          </a:xfrm>
        </p:spPr>
        <p:txBody>
          <a:bodyPr/>
          <a:lstStyle/>
          <a:p>
            <a:r>
              <a:rPr lang="en-US" altLang="en-US" sz="3627" dirty="0"/>
              <a:t>Perceptron Convergence and Cycling Theorems</a:t>
            </a:r>
          </a:p>
        </p:txBody>
      </p:sp>
      <p:sp>
        <p:nvSpPr>
          <p:cNvPr id="244739" name="Rectangle 3">
            <a:extLst>
              <a:ext uri="{FF2B5EF4-FFF2-40B4-BE49-F238E27FC236}">
                <a16:creationId xmlns:a16="http://schemas.microsoft.com/office/drawing/2014/main" id="{109F197A-575E-A74A-9C46-B2A221374E64}"/>
              </a:ext>
            </a:extLst>
          </p:cNvPr>
          <p:cNvSpPr>
            <a:spLocks noGrp="1" noChangeArrowheads="1"/>
          </p:cNvSpPr>
          <p:nvPr>
            <p:ph type="body" idx="1"/>
          </p:nvPr>
        </p:nvSpPr>
        <p:spPr>
          <a:xfrm>
            <a:off x="622300" y="1219200"/>
            <a:ext cx="8808720" cy="6843348"/>
          </a:xfrm>
        </p:spPr>
        <p:txBody>
          <a:bodyPr/>
          <a:lstStyle/>
          <a:p>
            <a:pPr marL="457200" indent="-457200">
              <a:lnSpc>
                <a:spcPct val="90000"/>
              </a:lnSpc>
              <a:buFont typeface="Arial" panose="020B0604020202020204" pitchFamily="34" charset="0"/>
              <a:buChar char="•"/>
            </a:pPr>
            <a:r>
              <a:rPr lang="en-US" altLang="en-US" sz="3173" b="1" dirty="0">
                <a:solidFill>
                  <a:srgbClr val="FF0000"/>
                </a:solidFill>
              </a:rPr>
              <a:t>Perceptron convergence theorem</a:t>
            </a:r>
            <a:r>
              <a:rPr lang="en-US" altLang="en-US" sz="3173" dirty="0"/>
              <a:t>: </a:t>
            </a:r>
            <a:r>
              <a:rPr lang="en-US" altLang="en-US" sz="3173" dirty="0">
                <a:solidFill>
                  <a:srgbClr val="3333CC"/>
                </a:solidFill>
              </a:rPr>
              <a:t>If the data is linearly separable and therefore a set of weights exist that are consistent with the data, then the Perceptron algorithm will eventually converge to a consistent set of weights.</a:t>
            </a:r>
          </a:p>
          <a:p>
            <a:pPr marL="457200" indent="-457200">
              <a:lnSpc>
                <a:spcPct val="90000"/>
              </a:lnSpc>
              <a:buFont typeface="Arial" panose="020B0604020202020204" pitchFamily="34" charset="0"/>
              <a:buChar char="•"/>
            </a:pPr>
            <a:r>
              <a:rPr lang="en-US" altLang="en-US" sz="3173" b="1" dirty="0">
                <a:solidFill>
                  <a:srgbClr val="FF0000"/>
                </a:solidFill>
              </a:rPr>
              <a:t>Perceptron cycling theorem</a:t>
            </a:r>
            <a:r>
              <a:rPr lang="en-US" altLang="en-US" sz="3173" dirty="0"/>
              <a:t>: </a:t>
            </a:r>
            <a:r>
              <a:rPr lang="en-US" altLang="en-US" sz="3173" dirty="0">
                <a:solidFill>
                  <a:srgbClr val="3333CC"/>
                </a:solidFill>
              </a:rPr>
              <a:t>If the data is not linearly separable, the Perceptron algorithm will eventually repeat a set of weights and threshold at the end of some epoch and therefore enter an infinite loop.</a:t>
            </a:r>
          </a:p>
          <a:p>
            <a:pPr marL="457200" indent="-457200">
              <a:lnSpc>
                <a:spcPct val="90000"/>
              </a:lnSpc>
              <a:buFont typeface="Arial" panose="020B0604020202020204" pitchFamily="34" charset="0"/>
              <a:buChar char="•"/>
            </a:pPr>
            <a:endParaRPr lang="en-US" altLang="en-US" sz="3173" dirty="0"/>
          </a:p>
          <a:p>
            <a:pPr marL="914400" lvl="1" indent="-457200">
              <a:lnSpc>
                <a:spcPct val="90000"/>
              </a:lnSpc>
              <a:buFont typeface="Arial" panose="020B0604020202020204" pitchFamily="34" charset="0"/>
              <a:buChar char="•"/>
            </a:pPr>
            <a:r>
              <a:rPr lang="en-US" altLang="en-US" sz="2720" dirty="0"/>
              <a:t>By checking for repeated </a:t>
            </a:r>
            <a:r>
              <a:rPr lang="en-US" altLang="en-US" sz="2720" dirty="0" err="1"/>
              <a:t>weights+threshold</a:t>
            </a:r>
            <a:r>
              <a:rPr lang="en-US" altLang="en-US" sz="2720" dirty="0"/>
              <a:t>, one can guarantee termination with either a positive or negative result.</a:t>
            </a:r>
          </a:p>
          <a:p>
            <a:pPr>
              <a:lnSpc>
                <a:spcPct val="90000"/>
              </a:lnSpc>
            </a:pPr>
            <a:endParaRPr lang="en-US" altLang="en-US" sz="3173"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4163FDF8-8B3F-FB41-8099-6314C34857E4}"/>
              </a:ext>
            </a:extLst>
          </p:cNvPr>
          <p:cNvSpPr>
            <a:spLocks noGrp="1" noChangeArrowheads="1"/>
          </p:cNvSpPr>
          <p:nvPr>
            <p:ph type="title"/>
          </p:nvPr>
        </p:nvSpPr>
        <p:spPr>
          <a:xfrm>
            <a:off x="2317041" y="538818"/>
            <a:ext cx="6819478" cy="2031325"/>
          </a:xfrm>
        </p:spPr>
        <p:txBody>
          <a:bodyPr/>
          <a:lstStyle/>
          <a:p>
            <a:r>
              <a:rPr lang="en-US" altLang="en-US" dirty="0"/>
              <a:t>Perceptron as Hill Climbing</a:t>
            </a:r>
          </a:p>
        </p:txBody>
      </p:sp>
      <p:sp>
        <p:nvSpPr>
          <p:cNvPr id="245763" name="Rectangle 3">
            <a:extLst>
              <a:ext uri="{FF2B5EF4-FFF2-40B4-BE49-F238E27FC236}">
                <a16:creationId xmlns:a16="http://schemas.microsoft.com/office/drawing/2014/main" id="{F002BE40-5394-F644-BCE6-C8719BDCD565}"/>
              </a:ext>
            </a:extLst>
          </p:cNvPr>
          <p:cNvSpPr>
            <a:spLocks noGrp="1" noChangeArrowheads="1"/>
          </p:cNvSpPr>
          <p:nvPr>
            <p:ph type="body" idx="1"/>
          </p:nvPr>
        </p:nvSpPr>
        <p:spPr>
          <a:xfrm>
            <a:off x="623888" y="1554481"/>
            <a:ext cx="9362863" cy="3767185"/>
          </a:xfrm>
        </p:spPr>
        <p:txBody>
          <a:bodyPr/>
          <a:lstStyle/>
          <a:p>
            <a:pPr marL="457200" indent="-457200">
              <a:buFont typeface="Arial" panose="020B0604020202020204" pitchFamily="34" charset="0"/>
              <a:buChar char="•"/>
            </a:pPr>
            <a:r>
              <a:rPr lang="en-US" altLang="en-US" sz="2720" dirty="0">
                <a:solidFill>
                  <a:srgbClr val="3333CC"/>
                </a:solidFill>
              </a:rPr>
              <a:t>The hypothesis space being search is a set of weights and a threshold.</a:t>
            </a:r>
          </a:p>
          <a:p>
            <a:pPr marL="457200" indent="-457200">
              <a:buFont typeface="Arial" panose="020B0604020202020204" pitchFamily="34" charset="0"/>
              <a:buChar char="•"/>
            </a:pPr>
            <a:r>
              <a:rPr lang="en-US" altLang="en-US" sz="2720" dirty="0">
                <a:solidFill>
                  <a:srgbClr val="3333CC"/>
                </a:solidFill>
              </a:rPr>
              <a:t>Objective is to minimize classification error on the training set.</a:t>
            </a:r>
          </a:p>
          <a:p>
            <a:pPr marL="457200" indent="-457200">
              <a:buFont typeface="Arial" panose="020B0604020202020204" pitchFamily="34" charset="0"/>
              <a:buChar char="•"/>
            </a:pPr>
            <a:r>
              <a:rPr lang="en-US" altLang="en-US" sz="2720" dirty="0">
                <a:solidFill>
                  <a:srgbClr val="3333CC"/>
                </a:solidFill>
              </a:rPr>
              <a:t>Perceptron effectively does hill-climbing (gradient descent) in this space, changing the weights a small amount at each point to decrease training set error.</a:t>
            </a:r>
          </a:p>
          <a:p>
            <a:pPr marL="457200" indent="-457200">
              <a:buFont typeface="Arial" panose="020B0604020202020204" pitchFamily="34" charset="0"/>
              <a:buChar char="•"/>
            </a:pPr>
            <a:r>
              <a:rPr lang="en-US" altLang="en-US" sz="2720" dirty="0">
                <a:solidFill>
                  <a:srgbClr val="3333CC"/>
                </a:solidFill>
              </a:rPr>
              <a:t>For a single model neuron, the space is well behaved with a single minima.</a:t>
            </a:r>
          </a:p>
        </p:txBody>
      </p:sp>
      <p:sp>
        <p:nvSpPr>
          <p:cNvPr id="245764" name="Line 4">
            <a:extLst>
              <a:ext uri="{FF2B5EF4-FFF2-40B4-BE49-F238E27FC236}">
                <a16:creationId xmlns:a16="http://schemas.microsoft.com/office/drawing/2014/main" id="{56BD243E-7D04-AB4F-9F37-30561C5508A8}"/>
              </a:ext>
            </a:extLst>
          </p:cNvPr>
          <p:cNvSpPr>
            <a:spLocks noChangeShapeType="1"/>
          </p:cNvSpPr>
          <p:nvPr/>
        </p:nvSpPr>
        <p:spPr bwMode="auto">
          <a:xfrm flipV="1">
            <a:off x="3596112" y="5106035"/>
            <a:ext cx="1799" cy="228314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245765" name="Line 5">
            <a:extLst>
              <a:ext uri="{FF2B5EF4-FFF2-40B4-BE49-F238E27FC236}">
                <a16:creationId xmlns:a16="http://schemas.microsoft.com/office/drawing/2014/main" id="{98DC99FC-B607-6A48-9D9C-406AD5829326}"/>
              </a:ext>
            </a:extLst>
          </p:cNvPr>
          <p:cNvSpPr>
            <a:spLocks noChangeShapeType="1"/>
          </p:cNvSpPr>
          <p:nvPr/>
        </p:nvSpPr>
        <p:spPr bwMode="auto">
          <a:xfrm flipV="1">
            <a:off x="3444982" y="7302818"/>
            <a:ext cx="4587875" cy="179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245768" name="Text Box 8">
            <a:extLst>
              <a:ext uri="{FF2B5EF4-FFF2-40B4-BE49-F238E27FC236}">
                <a16:creationId xmlns:a16="http://schemas.microsoft.com/office/drawing/2014/main" id="{5E389050-0187-0C4D-9A90-B8AAD1EDC89D}"/>
              </a:ext>
            </a:extLst>
          </p:cNvPr>
          <p:cNvSpPr txBox="1">
            <a:spLocks noChangeArrowheads="1"/>
          </p:cNvSpPr>
          <p:nvPr/>
        </p:nvSpPr>
        <p:spPr bwMode="auto">
          <a:xfrm>
            <a:off x="7010930" y="7229052"/>
            <a:ext cx="1311872" cy="52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720" i="1"/>
              <a:t>weights</a:t>
            </a:r>
            <a:endParaRPr lang="en-US" altLang="en-US" sz="2720" b="1" baseline="-25000"/>
          </a:p>
        </p:txBody>
      </p:sp>
      <p:sp>
        <p:nvSpPr>
          <p:cNvPr id="245777" name="Text Box 17">
            <a:extLst>
              <a:ext uri="{FF2B5EF4-FFF2-40B4-BE49-F238E27FC236}">
                <a16:creationId xmlns:a16="http://schemas.microsoft.com/office/drawing/2014/main" id="{C44C2054-F41A-6E46-9C91-203FE0F8A8F5}"/>
              </a:ext>
            </a:extLst>
          </p:cNvPr>
          <p:cNvSpPr txBox="1">
            <a:spLocks noChangeArrowheads="1"/>
          </p:cNvSpPr>
          <p:nvPr/>
        </p:nvSpPr>
        <p:spPr bwMode="auto">
          <a:xfrm>
            <a:off x="3200295" y="7223655"/>
            <a:ext cx="339042" cy="4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r>
              <a:rPr lang="en-US" altLang="en-US" sz="2040"/>
              <a:t>0</a:t>
            </a:r>
          </a:p>
        </p:txBody>
      </p:sp>
      <p:sp>
        <p:nvSpPr>
          <p:cNvPr id="245783" name="Text Box 23">
            <a:extLst>
              <a:ext uri="{FF2B5EF4-FFF2-40B4-BE49-F238E27FC236}">
                <a16:creationId xmlns:a16="http://schemas.microsoft.com/office/drawing/2014/main" id="{A59624B6-4381-4046-B41A-597D84B6DE3E}"/>
              </a:ext>
            </a:extLst>
          </p:cNvPr>
          <p:cNvSpPr txBox="1">
            <a:spLocks noChangeArrowheads="1"/>
          </p:cNvSpPr>
          <p:nvPr/>
        </p:nvSpPr>
        <p:spPr bwMode="auto">
          <a:xfrm>
            <a:off x="2347490" y="5314738"/>
            <a:ext cx="1321682" cy="136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00" tIns="53040" rIns="102000" bIns="53040">
            <a:spAutoFit/>
          </a:bodyPr>
          <a:lstStyle/>
          <a:p>
            <a:endParaRPr lang="en-US" altLang="en-US" sz="2720" i="1"/>
          </a:p>
          <a:p>
            <a:r>
              <a:rPr lang="en-US" altLang="en-US" sz="2720" i="1"/>
              <a:t>training</a:t>
            </a:r>
          </a:p>
          <a:p>
            <a:r>
              <a:rPr lang="en-US" altLang="en-US" sz="2720" i="1"/>
              <a:t>error</a:t>
            </a:r>
          </a:p>
        </p:txBody>
      </p:sp>
      <p:sp>
        <p:nvSpPr>
          <p:cNvPr id="12" name="Freeform 24">
            <a:extLst>
              <a:ext uri="{FF2B5EF4-FFF2-40B4-BE49-F238E27FC236}">
                <a16:creationId xmlns:a16="http://schemas.microsoft.com/office/drawing/2014/main" id="{0FA9C506-0935-F44D-8F48-1695D27D7570}"/>
              </a:ext>
            </a:extLst>
          </p:cNvPr>
          <p:cNvSpPr>
            <a:spLocks/>
          </p:cNvSpPr>
          <p:nvPr/>
        </p:nvSpPr>
        <p:spPr bwMode="auto">
          <a:xfrm>
            <a:off x="3654686" y="5530369"/>
            <a:ext cx="3863975" cy="1760537"/>
          </a:xfrm>
          <a:custGeom>
            <a:avLst/>
            <a:gdLst>
              <a:gd name="T0" fmla="*/ 0 w 2434"/>
              <a:gd name="T1" fmla="*/ 31 h 1109"/>
              <a:gd name="T2" fmla="*/ 430 w 2434"/>
              <a:gd name="T3" fmla="*/ 92 h 1109"/>
              <a:gd name="T4" fmla="*/ 576 w 2434"/>
              <a:gd name="T5" fmla="*/ 292 h 1109"/>
              <a:gd name="T6" fmla="*/ 791 w 2434"/>
              <a:gd name="T7" fmla="*/ 653 h 1109"/>
              <a:gd name="T8" fmla="*/ 1083 w 2434"/>
              <a:gd name="T9" fmla="*/ 967 h 1109"/>
              <a:gd name="T10" fmla="*/ 1428 w 2434"/>
              <a:gd name="T11" fmla="*/ 1106 h 1109"/>
              <a:gd name="T12" fmla="*/ 1751 w 2434"/>
              <a:gd name="T13" fmla="*/ 983 h 1109"/>
              <a:gd name="T14" fmla="*/ 1958 w 2434"/>
              <a:gd name="T15" fmla="*/ 737 h 1109"/>
              <a:gd name="T16" fmla="*/ 2050 w 2434"/>
              <a:gd name="T17" fmla="*/ 307 h 1109"/>
              <a:gd name="T18" fmla="*/ 2434 w 2434"/>
              <a:gd name="T19"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4" h="1109">
                <a:moveTo>
                  <a:pt x="0" y="31"/>
                </a:moveTo>
                <a:cubicBezTo>
                  <a:pt x="167" y="40"/>
                  <a:pt x="334" y="49"/>
                  <a:pt x="430" y="92"/>
                </a:cubicBezTo>
                <a:cubicBezTo>
                  <a:pt x="526" y="135"/>
                  <a:pt x="516" y="199"/>
                  <a:pt x="576" y="292"/>
                </a:cubicBezTo>
                <a:cubicBezTo>
                  <a:pt x="636" y="385"/>
                  <a:pt x="706" y="541"/>
                  <a:pt x="791" y="653"/>
                </a:cubicBezTo>
                <a:cubicBezTo>
                  <a:pt x="876" y="765"/>
                  <a:pt x="977" y="892"/>
                  <a:pt x="1083" y="967"/>
                </a:cubicBezTo>
                <a:cubicBezTo>
                  <a:pt x="1189" y="1042"/>
                  <a:pt x="1317" y="1103"/>
                  <a:pt x="1428" y="1106"/>
                </a:cubicBezTo>
                <a:cubicBezTo>
                  <a:pt x="1539" y="1109"/>
                  <a:pt x="1663" y="1044"/>
                  <a:pt x="1751" y="983"/>
                </a:cubicBezTo>
                <a:cubicBezTo>
                  <a:pt x="1839" y="922"/>
                  <a:pt x="1908" y="850"/>
                  <a:pt x="1958" y="737"/>
                </a:cubicBezTo>
                <a:cubicBezTo>
                  <a:pt x="2008" y="624"/>
                  <a:pt x="1971" y="430"/>
                  <a:pt x="2050" y="307"/>
                </a:cubicBezTo>
                <a:cubicBezTo>
                  <a:pt x="2129" y="184"/>
                  <a:pt x="2371" y="51"/>
                  <a:pt x="2434"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701188A6-38A4-7D41-9263-65142A37CDCD}"/>
              </a:ext>
            </a:extLst>
          </p:cNvPr>
          <p:cNvSpPr>
            <a:spLocks noGrp="1" noChangeArrowheads="1"/>
          </p:cNvSpPr>
          <p:nvPr>
            <p:ph type="title"/>
          </p:nvPr>
        </p:nvSpPr>
        <p:spPr>
          <a:xfrm>
            <a:off x="2133811" y="604672"/>
            <a:ext cx="6425778" cy="2708434"/>
          </a:xfrm>
        </p:spPr>
        <p:txBody>
          <a:bodyPr/>
          <a:lstStyle/>
          <a:p>
            <a:r>
              <a:rPr lang="en-US" altLang="en-US" dirty="0"/>
              <a:t>Perceptron Performance</a:t>
            </a:r>
          </a:p>
        </p:txBody>
      </p:sp>
      <p:sp>
        <p:nvSpPr>
          <p:cNvPr id="246787" name="Rectangle 3">
            <a:extLst>
              <a:ext uri="{FF2B5EF4-FFF2-40B4-BE49-F238E27FC236}">
                <a16:creationId xmlns:a16="http://schemas.microsoft.com/office/drawing/2014/main" id="{D8D417EF-446F-C048-8C2A-F3B552EA3A42}"/>
              </a:ext>
            </a:extLst>
          </p:cNvPr>
          <p:cNvSpPr>
            <a:spLocks noGrp="1" noChangeArrowheads="1"/>
          </p:cNvSpPr>
          <p:nvPr>
            <p:ph type="body" idx="1"/>
          </p:nvPr>
        </p:nvSpPr>
        <p:spPr>
          <a:xfrm>
            <a:off x="1081141" y="1600200"/>
            <a:ext cx="9612259" cy="5399748"/>
          </a:xfrm>
        </p:spPr>
        <p:txBody>
          <a:bodyPr/>
          <a:lstStyle/>
          <a:p>
            <a:pPr marL="457200" indent="-457200">
              <a:lnSpc>
                <a:spcPct val="90000"/>
              </a:lnSpc>
              <a:buFont typeface="Arial" panose="020B0604020202020204" pitchFamily="34" charset="0"/>
              <a:buChar char="•"/>
            </a:pPr>
            <a:r>
              <a:rPr lang="en-US" altLang="en-US" sz="2720" dirty="0">
                <a:solidFill>
                  <a:srgbClr val="3333CC"/>
                </a:solidFill>
              </a:rPr>
              <a:t>Linear threshold functions are restrictive (high bias) but still reasonably expressive; more general than:</a:t>
            </a:r>
          </a:p>
          <a:p>
            <a:pPr marL="800100" lvl="1" indent="-342900">
              <a:lnSpc>
                <a:spcPct val="90000"/>
              </a:lnSpc>
              <a:buFont typeface="Arial" panose="020B0604020202020204" pitchFamily="34" charset="0"/>
              <a:buChar char="•"/>
            </a:pPr>
            <a:r>
              <a:rPr lang="en-US" altLang="en-US" sz="2267" dirty="0">
                <a:solidFill>
                  <a:srgbClr val="3333CC"/>
                </a:solidFill>
              </a:rPr>
              <a:t>Pure conjunctive</a:t>
            </a:r>
          </a:p>
          <a:p>
            <a:pPr marL="800100" lvl="1" indent="-342900">
              <a:lnSpc>
                <a:spcPct val="90000"/>
              </a:lnSpc>
              <a:buFont typeface="Arial" panose="020B0604020202020204" pitchFamily="34" charset="0"/>
              <a:buChar char="•"/>
            </a:pPr>
            <a:r>
              <a:rPr lang="en-US" altLang="en-US" sz="2267" dirty="0"/>
              <a:t>Pure disjunctive</a:t>
            </a:r>
          </a:p>
          <a:p>
            <a:pPr marL="800100" lvl="1" indent="-342900">
              <a:lnSpc>
                <a:spcPct val="90000"/>
              </a:lnSpc>
              <a:buFont typeface="Arial" panose="020B0604020202020204" pitchFamily="34" charset="0"/>
              <a:buChar char="•"/>
            </a:pPr>
            <a:r>
              <a:rPr lang="en-US" altLang="en-US" sz="2267" dirty="0"/>
              <a:t>M-of-N  (at least M of a specified set of N features must be present)</a:t>
            </a:r>
          </a:p>
          <a:p>
            <a:pPr marL="457200" indent="-457200">
              <a:lnSpc>
                <a:spcPct val="90000"/>
              </a:lnSpc>
              <a:buFont typeface="Arial" panose="020B0604020202020204" pitchFamily="34" charset="0"/>
              <a:buChar char="•"/>
            </a:pPr>
            <a:endParaRPr lang="en-US" altLang="en-US" sz="2720" dirty="0"/>
          </a:p>
          <a:p>
            <a:pPr marL="457200" indent="-457200">
              <a:lnSpc>
                <a:spcPct val="90000"/>
              </a:lnSpc>
              <a:buFont typeface="Arial" panose="020B0604020202020204" pitchFamily="34" charset="0"/>
              <a:buChar char="•"/>
            </a:pPr>
            <a:r>
              <a:rPr lang="en-US" altLang="en-US" sz="2720" dirty="0">
                <a:solidFill>
                  <a:srgbClr val="3333CC"/>
                </a:solidFill>
              </a:rPr>
              <a:t>In practice, converges fairly quickly for linearly separable data.</a:t>
            </a:r>
          </a:p>
          <a:p>
            <a:pPr marL="457200" indent="-457200">
              <a:lnSpc>
                <a:spcPct val="90000"/>
              </a:lnSpc>
              <a:buFont typeface="Arial" panose="020B0604020202020204" pitchFamily="34" charset="0"/>
              <a:buChar char="•"/>
            </a:pPr>
            <a:endParaRPr lang="en-US" altLang="en-US" sz="2720" dirty="0">
              <a:solidFill>
                <a:srgbClr val="3333CC"/>
              </a:solidFill>
            </a:endParaRPr>
          </a:p>
          <a:p>
            <a:pPr marL="457200" indent="-457200">
              <a:lnSpc>
                <a:spcPct val="90000"/>
              </a:lnSpc>
              <a:buFont typeface="Arial" panose="020B0604020202020204" pitchFamily="34" charset="0"/>
              <a:buChar char="•"/>
            </a:pPr>
            <a:r>
              <a:rPr lang="en-US" altLang="en-US" sz="2720" dirty="0">
                <a:solidFill>
                  <a:srgbClr val="3333CC"/>
                </a:solidFill>
              </a:rPr>
              <a:t>Can effectively use even incompletely converged results when only a few outliers are misclassified.</a:t>
            </a:r>
          </a:p>
          <a:p>
            <a:pPr marL="457200" indent="-457200">
              <a:lnSpc>
                <a:spcPct val="90000"/>
              </a:lnSpc>
              <a:buFont typeface="Arial" panose="020B0604020202020204" pitchFamily="34" charset="0"/>
              <a:buChar char="•"/>
            </a:pPr>
            <a:endParaRPr lang="en-US" altLang="en-US" sz="2720" dirty="0">
              <a:solidFill>
                <a:srgbClr val="3333CC"/>
              </a:solidFill>
            </a:endParaRPr>
          </a:p>
          <a:p>
            <a:pPr marL="457200" indent="-457200">
              <a:lnSpc>
                <a:spcPct val="90000"/>
              </a:lnSpc>
              <a:buFont typeface="Arial" panose="020B0604020202020204" pitchFamily="34" charset="0"/>
              <a:buChar char="•"/>
            </a:pPr>
            <a:r>
              <a:rPr lang="en-US" altLang="en-US" sz="2720" dirty="0">
                <a:solidFill>
                  <a:srgbClr val="3333CC"/>
                </a:solidFill>
              </a:rPr>
              <a:t>Experimentally, Perceptron does quite well on many benchmark data sets. </a:t>
            </a:r>
          </a:p>
          <a:p>
            <a:pPr lvl="1">
              <a:lnSpc>
                <a:spcPct val="90000"/>
              </a:lnSpc>
            </a:pPr>
            <a:endParaRPr lang="en-US" altLang="en-US" sz="2267"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28571" y="648854"/>
            <a:ext cx="6641465" cy="695960"/>
          </a:xfrm>
          <a:prstGeom prst="rect">
            <a:avLst/>
          </a:prstGeom>
        </p:spPr>
        <p:txBody>
          <a:bodyPr vert="horz" wrap="square" lIns="0" tIns="12700" rIns="0" bIns="0" rtlCol="0">
            <a:spAutoFit/>
          </a:bodyPr>
          <a:lstStyle/>
          <a:p>
            <a:pPr marL="12700">
              <a:lnSpc>
                <a:spcPct val="100000"/>
              </a:lnSpc>
              <a:spcBef>
                <a:spcPts val="100"/>
              </a:spcBef>
            </a:pPr>
            <a:r>
              <a:rPr spc="-5" dirty="0"/>
              <a:t>Feedforward </a:t>
            </a:r>
            <a:r>
              <a:rPr dirty="0"/>
              <a:t>vs.</a:t>
            </a:r>
            <a:r>
              <a:rPr spc="-55" dirty="0"/>
              <a:t> </a:t>
            </a:r>
            <a:r>
              <a:rPr dirty="0"/>
              <a:t>Recurrent</a:t>
            </a:r>
          </a:p>
        </p:txBody>
      </p:sp>
      <p:sp>
        <p:nvSpPr>
          <p:cNvPr id="5" name="object 5"/>
          <p:cNvSpPr txBox="1"/>
          <p:nvPr/>
        </p:nvSpPr>
        <p:spPr>
          <a:xfrm>
            <a:off x="852978" y="1982354"/>
            <a:ext cx="7998922" cy="4755789"/>
          </a:xfrm>
          <a:prstGeom prst="rect">
            <a:avLst/>
          </a:prstGeom>
        </p:spPr>
        <p:txBody>
          <a:bodyPr vert="horz" wrap="square" lIns="0" tIns="13335" rIns="0" bIns="0" rtlCol="0">
            <a:spAutoFit/>
          </a:bodyPr>
          <a:lstStyle/>
          <a:p>
            <a:pPr marL="355600" marR="5080" indent="-342900">
              <a:lnSpc>
                <a:spcPct val="99800"/>
              </a:lnSpc>
              <a:spcBef>
                <a:spcPts val="105"/>
              </a:spcBef>
              <a:buChar char="•"/>
              <a:tabLst>
                <a:tab pos="354965" algn="l"/>
                <a:tab pos="355600" algn="l"/>
              </a:tabLst>
            </a:pPr>
            <a:r>
              <a:rPr sz="3200" spc="-5" dirty="0">
                <a:solidFill>
                  <a:srgbClr val="3333CC"/>
                </a:solidFill>
                <a:latin typeface="Arial"/>
                <a:cs typeface="Arial"/>
              </a:rPr>
              <a:t>When feedforward </a:t>
            </a:r>
            <a:r>
              <a:rPr sz="3200" dirty="0">
                <a:solidFill>
                  <a:srgbClr val="3333CC"/>
                </a:solidFill>
                <a:latin typeface="Arial"/>
                <a:cs typeface="Arial"/>
              </a:rPr>
              <a:t>neural </a:t>
            </a:r>
            <a:r>
              <a:rPr sz="3200" spc="-5" dirty="0">
                <a:solidFill>
                  <a:srgbClr val="3333CC"/>
                </a:solidFill>
                <a:latin typeface="Arial"/>
                <a:cs typeface="Arial"/>
              </a:rPr>
              <a:t>networks </a:t>
            </a:r>
            <a:r>
              <a:rPr sz="3200" dirty="0">
                <a:solidFill>
                  <a:srgbClr val="3333CC"/>
                </a:solidFill>
                <a:latin typeface="Arial"/>
                <a:cs typeface="Arial"/>
              </a:rPr>
              <a:t>are  </a:t>
            </a:r>
            <a:r>
              <a:rPr sz="3200" spc="-5" dirty="0">
                <a:solidFill>
                  <a:srgbClr val="3333CC"/>
                </a:solidFill>
                <a:latin typeface="Arial"/>
                <a:cs typeface="Arial"/>
              </a:rPr>
              <a:t>extended to </a:t>
            </a:r>
            <a:r>
              <a:rPr sz="3200" dirty="0">
                <a:solidFill>
                  <a:srgbClr val="3333CC"/>
                </a:solidFill>
                <a:latin typeface="Arial"/>
                <a:cs typeface="Arial"/>
              </a:rPr>
              <a:t>include </a:t>
            </a:r>
            <a:r>
              <a:rPr sz="3200" spc="-5" dirty="0">
                <a:solidFill>
                  <a:srgbClr val="3333CC"/>
                </a:solidFill>
                <a:latin typeface="Arial"/>
                <a:cs typeface="Arial"/>
              </a:rPr>
              <a:t>feedback connections they </a:t>
            </a:r>
            <a:r>
              <a:rPr sz="3200" dirty="0">
                <a:solidFill>
                  <a:srgbClr val="3333CC"/>
                </a:solidFill>
                <a:latin typeface="Arial"/>
                <a:cs typeface="Arial"/>
              </a:rPr>
              <a:t>are called </a:t>
            </a:r>
            <a:r>
              <a:rPr sz="3200" i="1" dirty="0">
                <a:solidFill>
                  <a:srgbClr val="3333CC"/>
                </a:solidFill>
                <a:latin typeface="Arial"/>
                <a:cs typeface="Arial"/>
              </a:rPr>
              <a:t>Recurrent  Neural</a:t>
            </a:r>
            <a:r>
              <a:rPr sz="3200" i="1" spc="-5" dirty="0">
                <a:solidFill>
                  <a:srgbClr val="3333CC"/>
                </a:solidFill>
                <a:latin typeface="Arial"/>
                <a:cs typeface="Arial"/>
              </a:rPr>
              <a:t> Networks</a:t>
            </a:r>
            <a:endParaRPr lang="en-US" sz="3200" i="1" spc="-5" dirty="0">
              <a:solidFill>
                <a:srgbClr val="3333CC"/>
              </a:solidFill>
              <a:latin typeface="Arial"/>
              <a:cs typeface="Arial"/>
            </a:endParaRPr>
          </a:p>
          <a:p>
            <a:pPr marL="355600" marR="5080" indent="-342900">
              <a:lnSpc>
                <a:spcPct val="99800"/>
              </a:lnSpc>
              <a:spcBef>
                <a:spcPts val="105"/>
              </a:spcBef>
              <a:buChar char="•"/>
              <a:tabLst>
                <a:tab pos="354965" algn="l"/>
                <a:tab pos="355600" algn="l"/>
              </a:tabLst>
            </a:pPr>
            <a:endParaRPr lang="en-US" sz="3200" i="1" spc="-5" dirty="0">
              <a:solidFill>
                <a:srgbClr val="3333CC"/>
              </a:solidFill>
              <a:latin typeface="Arial"/>
              <a:cs typeface="Arial"/>
            </a:endParaRPr>
          </a:p>
          <a:p>
            <a:pPr marL="355600" marR="5080" indent="-342900">
              <a:lnSpc>
                <a:spcPct val="99800"/>
              </a:lnSpc>
              <a:spcBef>
                <a:spcPts val="105"/>
              </a:spcBef>
              <a:buChar char="•"/>
              <a:tabLst>
                <a:tab pos="354965" algn="l"/>
                <a:tab pos="355600" algn="l"/>
              </a:tabLst>
            </a:pPr>
            <a:r>
              <a:rPr lang="en-US" sz="3200" spc="-5" dirty="0">
                <a:solidFill>
                  <a:srgbClr val="3333CC"/>
                </a:solidFill>
                <a:latin typeface="Arial"/>
                <a:cs typeface="Arial"/>
              </a:rPr>
              <a:t>Feedforward networks are stateless</a:t>
            </a:r>
          </a:p>
          <a:p>
            <a:pPr marL="812800" marR="5080" lvl="1" indent="-342900">
              <a:lnSpc>
                <a:spcPct val="99800"/>
              </a:lnSpc>
              <a:spcBef>
                <a:spcPts val="105"/>
              </a:spcBef>
              <a:buChar char="•"/>
              <a:tabLst>
                <a:tab pos="354965" algn="l"/>
                <a:tab pos="355600" algn="l"/>
              </a:tabLst>
            </a:pPr>
            <a:r>
              <a:rPr lang="en-US" sz="2400" spc="-5" dirty="0">
                <a:solidFill>
                  <a:srgbClr val="3333CC"/>
                </a:solidFill>
                <a:latin typeface="Arial"/>
                <a:cs typeface="Arial"/>
              </a:rPr>
              <a:t>Except when being trained</a:t>
            </a:r>
          </a:p>
          <a:p>
            <a:pPr marL="355600" marR="5080" indent="-342900">
              <a:lnSpc>
                <a:spcPct val="99800"/>
              </a:lnSpc>
              <a:spcBef>
                <a:spcPts val="105"/>
              </a:spcBef>
              <a:buChar char="•"/>
              <a:tabLst>
                <a:tab pos="354965" algn="l"/>
                <a:tab pos="355600" algn="l"/>
              </a:tabLst>
            </a:pPr>
            <a:endParaRPr lang="en-US" sz="2400" spc="-5" dirty="0">
              <a:solidFill>
                <a:srgbClr val="3333CC"/>
              </a:solidFill>
              <a:latin typeface="Arial"/>
              <a:cs typeface="Arial"/>
            </a:endParaRPr>
          </a:p>
          <a:p>
            <a:pPr marL="355600" marR="5080" indent="-342900">
              <a:lnSpc>
                <a:spcPct val="99800"/>
              </a:lnSpc>
              <a:spcBef>
                <a:spcPts val="105"/>
              </a:spcBef>
              <a:buChar char="•"/>
              <a:tabLst>
                <a:tab pos="354965" algn="l"/>
                <a:tab pos="355600" algn="l"/>
              </a:tabLst>
            </a:pPr>
            <a:r>
              <a:rPr lang="en-US" sz="3200" spc="-5" dirty="0">
                <a:solidFill>
                  <a:srgbClr val="3333CC"/>
                </a:solidFill>
                <a:latin typeface="Arial"/>
                <a:cs typeface="Arial"/>
              </a:rPr>
              <a:t>How much of a stateful problem can they learn?</a:t>
            </a:r>
            <a:endParaRPr sz="3200" dirty="0">
              <a:latin typeface="Arial"/>
              <a:cs typeface="Arial"/>
            </a:endParaRPr>
          </a:p>
        </p:txBody>
      </p:sp>
      <p:sp>
        <p:nvSpPr>
          <p:cNvPr id="7" name="object 7"/>
          <p:cNvSpPr/>
          <p:nvPr/>
        </p:nvSpPr>
        <p:spPr>
          <a:xfrm>
            <a:off x="8694928" y="3818774"/>
            <a:ext cx="613213" cy="252945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3139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0E9D-2A0F-6F44-8C69-3186151E7137}"/>
              </a:ext>
            </a:extLst>
          </p:cNvPr>
          <p:cNvSpPr>
            <a:spLocks noGrp="1"/>
          </p:cNvSpPr>
          <p:nvPr>
            <p:ph type="title"/>
          </p:nvPr>
        </p:nvSpPr>
        <p:spPr>
          <a:xfrm>
            <a:off x="1460500" y="535681"/>
            <a:ext cx="6858000" cy="677108"/>
          </a:xfrm>
        </p:spPr>
        <p:txBody>
          <a:bodyPr/>
          <a:lstStyle/>
          <a:p>
            <a:r>
              <a:rPr lang="en-US" dirty="0"/>
              <a:t>What did we learn last time</a:t>
            </a:r>
          </a:p>
        </p:txBody>
      </p:sp>
      <p:sp>
        <p:nvSpPr>
          <p:cNvPr id="3" name="Text Placeholder 2">
            <a:extLst>
              <a:ext uri="{FF2B5EF4-FFF2-40B4-BE49-F238E27FC236}">
                <a16:creationId xmlns:a16="http://schemas.microsoft.com/office/drawing/2014/main" id="{B3B49C1C-DBC1-5F4D-ADE5-D345415A8F71}"/>
              </a:ext>
            </a:extLst>
          </p:cNvPr>
          <p:cNvSpPr>
            <a:spLocks noGrp="1"/>
          </p:cNvSpPr>
          <p:nvPr>
            <p:ph type="body" idx="1"/>
          </p:nvPr>
        </p:nvSpPr>
        <p:spPr>
          <a:xfrm>
            <a:off x="774700" y="1676400"/>
            <a:ext cx="9220200" cy="3939540"/>
          </a:xfrm>
        </p:spPr>
        <p:txBody>
          <a:bodyPr/>
          <a:lstStyle/>
          <a:p>
            <a:pPr marL="457200" indent="-457200">
              <a:buFont typeface="Arial" panose="020B0604020202020204" pitchFamily="34" charset="0"/>
              <a:buChar char="•"/>
            </a:pPr>
            <a:r>
              <a:rPr lang="en-US" dirty="0">
                <a:solidFill>
                  <a:srgbClr val="3333CC"/>
                </a:solidFill>
              </a:rPr>
              <a:t>Measures</a:t>
            </a:r>
          </a:p>
          <a:p>
            <a:pPr marL="914400" lvl="1" indent="-457200">
              <a:buFont typeface="Arial" panose="020B0604020202020204" pitchFamily="34" charset="0"/>
              <a:buChar char="•"/>
            </a:pPr>
            <a:r>
              <a:rPr lang="en-US" sz="2400" dirty="0">
                <a:solidFill>
                  <a:srgbClr val="3333CC"/>
                </a:solidFill>
              </a:rPr>
              <a:t>MSE</a:t>
            </a:r>
          </a:p>
          <a:p>
            <a:pPr marL="914400" lvl="1" indent="-457200">
              <a:buFont typeface="Arial" panose="020B0604020202020204" pitchFamily="34" charset="0"/>
              <a:buChar char="•"/>
            </a:pPr>
            <a:r>
              <a:rPr lang="en-US" sz="2400" dirty="0">
                <a:solidFill>
                  <a:srgbClr val="3333CC"/>
                </a:solidFill>
              </a:rPr>
              <a:t>Maximum likelihood as a cost function</a:t>
            </a:r>
          </a:p>
          <a:p>
            <a:pPr marL="457200" indent="-457200">
              <a:buFont typeface="Arial" panose="020B0604020202020204" pitchFamily="34" charset="0"/>
              <a:buChar char="•"/>
            </a:pPr>
            <a:r>
              <a:rPr lang="en-US" dirty="0">
                <a:solidFill>
                  <a:srgbClr val="3333CC"/>
                </a:solidFill>
              </a:rPr>
              <a:t>VC dimension as a measure of model capacity</a:t>
            </a:r>
          </a:p>
          <a:p>
            <a:pPr marL="457200" indent="-457200">
              <a:buFont typeface="Arial" panose="020B0604020202020204" pitchFamily="34" charset="0"/>
              <a:buChar char="•"/>
            </a:pPr>
            <a:r>
              <a:rPr lang="en-US" dirty="0">
                <a:solidFill>
                  <a:srgbClr val="3333CC"/>
                </a:solidFill>
              </a:rPr>
              <a:t>PAC measures of computational learning</a:t>
            </a:r>
          </a:p>
          <a:p>
            <a:pPr marL="457200" indent="-457200">
              <a:buFont typeface="Arial" panose="020B0604020202020204" pitchFamily="34" charset="0"/>
              <a:buChar char="•"/>
            </a:pPr>
            <a:r>
              <a:rPr lang="en-US" dirty="0">
                <a:solidFill>
                  <a:srgbClr val="3333CC"/>
                </a:solidFill>
              </a:rPr>
              <a:t>No free lunch theorem</a:t>
            </a:r>
          </a:p>
          <a:p>
            <a:pPr marL="914400" lvl="1" indent="-457200">
              <a:buFont typeface="Arial" panose="020B0604020202020204" pitchFamily="34" charset="0"/>
              <a:buChar char="•"/>
            </a:pPr>
            <a:r>
              <a:rPr lang="en-US" sz="2400" dirty="0">
                <a:solidFill>
                  <a:schemeClr val="accent3">
                    <a:lumMod val="50000"/>
                  </a:schemeClr>
                </a:solidFill>
              </a:rPr>
              <a:t>No silver bullet algorithm – many deep learning architectures need be considered</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605300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57480" y="877773"/>
            <a:ext cx="8383270" cy="635000"/>
          </a:xfrm>
          <a:prstGeom prst="rect">
            <a:avLst/>
          </a:prstGeom>
        </p:spPr>
        <p:txBody>
          <a:bodyPr vert="horz" wrap="square" lIns="0" tIns="12700" rIns="0" bIns="0" rtlCol="0">
            <a:spAutoFit/>
          </a:bodyPr>
          <a:lstStyle/>
          <a:p>
            <a:pPr marL="12700">
              <a:lnSpc>
                <a:spcPct val="100000"/>
              </a:lnSpc>
              <a:spcBef>
                <a:spcPts val="100"/>
              </a:spcBef>
            </a:pPr>
            <a:r>
              <a:rPr sz="4000" spc="-5" dirty="0"/>
              <a:t>Importance </a:t>
            </a:r>
            <a:r>
              <a:rPr sz="4000" dirty="0"/>
              <a:t>of </a:t>
            </a:r>
            <a:r>
              <a:rPr sz="4000" spc="-5" dirty="0"/>
              <a:t>Feedforward</a:t>
            </a:r>
            <a:r>
              <a:rPr sz="4000" spc="15" dirty="0"/>
              <a:t> </a:t>
            </a:r>
            <a:r>
              <a:rPr sz="4000" spc="-5" dirty="0"/>
              <a:t>Networks</a:t>
            </a:r>
            <a:endParaRPr sz="4000"/>
          </a:p>
        </p:txBody>
      </p:sp>
      <p:sp>
        <p:nvSpPr>
          <p:cNvPr id="4" name="object 4"/>
          <p:cNvSpPr txBox="1"/>
          <p:nvPr/>
        </p:nvSpPr>
        <p:spPr>
          <a:xfrm>
            <a:off x="1310177" y="1889898"/>
            <a:ext cx="8522335" cy="3935095"/>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spc="-5" dirty="0">
                <a:solidFill>
                  <a:srgbClr val="3333CC"/>
                </a:solidFill>
                <a:latin typeface="Arial"/>
                <a:cs typeface="Arial"/>
              </a:rPr>
              <a:t>They </a:t>
            </a:r>
            <a:r>
              <a:rPr sz="3200" dirty="0">
                <a:solidFill>
                  <a:srgbClr val="3333CC"/>
                </a:solidFill>
                <a:latin typeface="Arial"/>
                <a:cs typeface="Arial"/>
              </a:rPr>
              <a:t>are </a:t>
            </a:r>
            <a:r>
              <a:rPr sz="3200" spc="-5" dirty="0">
                <a:solidFill>
                  <a:srgbClr val="3333CC"/>
                </a:solidFill>
                <a:latin typeface="Arial"/>
                <a:cs typeface="Arial"/>
              </a:rPr>
              <a:t>extremely important to </a:t>
            </a:r>
            <a:r>
              <a:rPr sz="3200" dirty="0">
                <a:solidFill>
                  <a:srgbClr val="3333CC"/>
                </a:solidFill>
                <a:latin typeface="Arial"/>
                <a:cs typeface="Arial"/>
              </a:rPr>
              <a:t>ML</a:t>
            </a:r>
            <a:r>
              <a:rPr sz="3200" spc="30" dirty="0">
                <a:solidFill>
                  <a:srgbClr val="3333CC"/>
                </a:solidFill>
                <a:latin typeface="Arial"/>
                <a:cs typeface="Arial"/>
              </a:rPr>
              <a:t> </a:t>
            </a:r>
            <a:r>
              <a:rPr sz="3200" spc="-5" dirty="0">
                <a:solidFill>
                  <a:srgbClr val="3333CC"/>
                </a:solidFill>
                <a:latin typeface="Arial"/>
                <a:cs typeface="Arial"/>
              </a:rPr>
              <a:t>practice</a:t>
            </a:r>
            <a:endParaRPr sz="3200">
              <a:latin typeface="Arial"/>
              <a:cs typeface="Arial"/>
            </a:endParaRPr>
          </a:p>
          <a:p>
            <a:pPr marL="355600" indent="-342900">
              <a:lnSpc>
                <a:spcPct val="100000"/>
              </a:lnSpc>
              <a:spcBef>
                <a:spcPts val="730"/>
              </a:spcBef>
              <a:buChar char="•"/>
              <a:tabLst>
                <a:tab pos="354965" algn="l"/>
                <a:tab pos="355600" algn="l"/>
              </a:tabLst>
            </a:pPr>
            <a:r>
              <a:rPr sz="3200" spc="-5" dirty="0">
                <a:solidFill>
                  <a:srgbClr val="3333CC"/>
                </a:solidFill>
                <a:latin typeface="Arial"/>
                <a:cs typeface="Arial"/>
              </a:rPr>
              <a:t>Form </a:t>
            </a:r>
            <a:r>
              <a:rPr sz="3200" dirty="0">
                <a:solidFill>
                  <a:srgbClr val="3333CC"/>
                </a:solidFill>
                <a:latin typeface="Arial"/>
                <a:cs typeface="Arial"/>
              </a:rPr>
              <a:t>basis </a:t>
            </a:r>
            <a:r>
              <a:rPr sz="3200" spc="-5" dirty="0">
                <a:solidFill>
                  <a:srgbClr val="3333CC"/>
                </a:solidFill>
                <a:latin typeface="Arial"/>
                <a:cs typeface="Arial"/>
              </a:rPr>
              <a:t>for </a:t>
            </a:r>
            <a:r>
              <a:rPr sz="3200" dirty="0">
                <a:solidFill>
                  <a:srgbClr val="3333CC"/>
                </a:solidFill>
                <a:latin typeface="Arial"/>
                <a:cs typeface="Arial"/>
              </a:rPr>
              <a:t>many commercial</a:t>
            </a:r>
            <a:r>
              <a:rPr sz="3200" spc="-35" dirty="0">
                <a:solidFill>
                  <a:srgbClr val="3333CC"/>
                </a:solidFill>
                <a:latin typeface="Arial"/>
                <a:cs typeface="Arial"/>
              </a:rPr>
              <a:t> </a:t>
            </a:r>
            <a:r>
              <a:rPr sz="3200" spc="-5" dirty="0">
                <a:solidFill>
                  <a:srgbClr val="3333CC"/>
                </a:solidFill>
                <a:latin typeface="Arial"/>
                <a:cs typeface="Arial"/>
              </a:rPr>
              <a:t>applications</a:t>
            </a:r>
            <a:endParaRPr sz="3200">
              <a:latin typeface="Arial"/>
              <a:cs typeface="Arial"/>
            </a:endParaRPr>
          </a:p>
          <a:p>
            <a:pPr marL="977900" marR="591185" lvl="1" indent="-508000">
              <a:lnSpc>
                <a:spcPts val="3329"/>
              </a:lnSpc>
              <a:spcBef>
                <a:spcPts val="800"/>
              </a:spcBef>
              <a:buAutoNum type="arabicPeriod"/>
              <a:tabLst>
                <a:tab pos="983615" algn="l"/>
                <a:tab pos="984250" algn="l"/>
              </a:tabLst>
            </a:pPr>
            <a:r>
              <a:rPr sz="2800" spc="-5" dirty="0">
                <a:solidFill>
                  <a:srgbClr val="336600"/>
                </a:solidFill>
                <a:latin typeface="Arial"/>
                <a:cs typeface="Arial"/>
              </a:rPr>
              <a:t>Convolutional networks </a:t>
            </a:r>
            <a:r>
              <a:rPr sz="2800" dirty="0">
                <a:solidFill>
                  <a:srgbClr val="336600"/>
                </a:solidFill>
                <a:latin typeface="Arial"/>
                <a:cs typeface="Arial"/>
              </a:rPr>
              <a:t>are a special kind of  </a:t>
            </a:r>
            <a:r>
              <a:rPr sz="2800" spc="-5" dirty="0">
                <a:solidFill>
                  <a:srgbClr val="336600"/>
                </a:solidFill>
                <a:latin typeface="Arial"/>
                <a:cs typeface="Arial"/>
              </a:rPr>
              <a:t>feedforward networks</a:t>
            </a:r>
            <a:endParaRPr sz="2800">
              <a:latin typeface="Arial"/>
              <a:cs typeface="Arial"/>
            </a:endParaRPr>
          </a:p>
          <a:p>
            <a:pPr marL="1155700" lvl="2" indent="-228600">
              <a:lnSpc>
                <a:spcPct val="100000"/>
              </a:lnSpc>
              <a:spcBef>
                <a:spcPts val="505"/>
              </a:spcBef>
              <a:buChar char="•"/>
              <a:tabLst>
                <a:tab pos="1155700" algn="l"/>
              </a:tabLst>
            </a:pPr>
            <a:r>
              <a:rPr sz="2400" dirty="0">
                <a:solidFill>
                  <a:srgbClr val="660066"/>
                </a:solidFill>
                <a:latin typeface="Arial"/>
                <a:cs typeface="Arial"/>
              </a:rPr>
              <a:t>used </a:t>
            </a:r>
            <a:r>
              <a:rPr sz="2400" spc="-5" dirty="0">
                <a:solidFill>
                  <a:srgbClr val="660066"/>
                </a:solidFill>
                <a:latin typeface="Arial"/>
                <a:cs typeface="Arial"/>
              </a:rPr>
              <a:t>for </a:t>
            </a:r>
            <a:r>
              <a:rPr sz="2400" dirty="0">
                <a:solidFill>
                  <a:srgbClr val="660066"/>
                </a:solidFill>
                <a:latin typeface="Arial"/>
                <a:cs typeface="Arial"/>
              </a:rPr>
              <a:t>recognizing </a:t>
            </a:r>
            <a:r>
              <a:rPr sz="2400" spc="-5" dirty="0">
                <a:solidFill>
                  <a:srgbClr val="660066"/>
                </a:solidFill>
                <a:latin typeface="Arial"/>
                <a:cs typeface="Arial"/>
              </a:rPr>
              <a:t>objects from</a:t>
            </a:r>
            <a:r>
              <a:rPr sz="2400" spc="-10" dirty="0">
                <a:solidFill>
                  <a:srgbClr val="660066"/>
                </a:solidFill>
                <a:latin typeface="Arial"/>
                <a:cs typeface="Arial"/>
              </a:rPr>
              <a:t> </a:t>
            </a:r>
            <a:r>
              <a:rPr sz="2400" spc="-5" dirty="0">
                <a:solidFill>
                  <a:srgbClr val="660066"/>
                </a:solidFill>
                <a:latin typeface="Arial"/>
                <a:cs typeface="Arial"/>
              </a:rPr>
              <a:t>photos</a:t>
            </a:r>
            <a:endParaRPr sz="2400">
              <a:latin typeface="Arial"/>
              <a:cs typeface="Arial"/>
            </a:endParaRPr>
          </a:p>
          <a:p>
            <a:pPr marL="977900" marR="313690" lvl="1" indent="-508000">
              <a:lnSpc>
                <a:spcPct val="102000"/>
              </a:lnSpc>
              <a:spcBef>
                <a:spcPts val="550"/>
              </a:spcBef>
              <a:buAutoNum type="arabicPeriod"/>
              <a:tabLst>
                <a:tab pos="983615" algn="l"/>
                <a:tab pos="984250" algn="l"/>
              </a:tabLst>
            </a:pPr>
            <a:r>
              <a:rPr sz="2800" spc="-5" dirty="0">
                <a:solidFill>
                  <a:srgbClr val="336600"/>
                </a:solidFill>
                <a:latin typeface="Arial"/>
                <a:cs typeface="Arial"/>
              </a:rPr>
              <a:t>They </a:t>
            </a:r>
            <a:r>
              <a:rPr sz="2800" dirty="0">
                <a:solidFill>
                  <a:srgbClr val="336600"/>
                </a:solidFill>
                <a:latin typeface="Arial"/>
                <a:cs typeface="Arial"/>
              </a:rPr>
              <a:t>are a </a:t>
            </a:r>
            <a:r>
              <a:rPr sz="2800" spc="-5" dirty="0">
                <a:solidFill>
                  <a:srgbClr val="336600"/>
                </a:solidFill>
                <a:latin typeface="Arial"/>
                <a:cs typeface="Arial"/>
              </a:rPr>
              <a:t>conceptual stepping stone </a:t>
            </a:r>
            <a:r>
              <a:rPr sz="2800" dirty="0">
                <a:solidFill>
                  <a:srgbClr val="336600"/>
                </a:solidFill>
                <a:latin typeface="Arial"/>
                <a:cs typeface="Arial"/>
              </a:rPr>
              <a:t>on </a:t>
            </a:r>
            <a:r>
              <a:rPr sz="2800" spc="-5" dirty="0">
                <a:solidFill>
                  <a:srgbClr val="336600"/>
                </a:solidFill>
                <a:latin typeface="Arial"/>
                <a:cs typeface="Arial"/>
              </a:rPr>
              <a:t>path  to </a:t>
            </a:r>
            <a:r>
              <a:rPr sz="2800" dirty="0">
                <a:solidFill>
                  <a:srgbClr val="336600"/>
                </a:solidFill>
                <a:latin typeface="Arial"/>
                <a:cs typeface="Arial"/>
              </a:rPr>
              <a:t>recurrent</a:t>
            </a:r>
            <a:r>
              <a:rPr sz="2800" spc="-5" dirty="0">
                <a:solidFill>
                  <a:srgbClr val="336600"/>
                </a:solidFill>
                <a:latin typeface="Arial"/>
                <a:cs typeface="Arial"/>
              </a:rPr>
              <a:t> networks</a:t>
            </a:r>
            <a:endParaRPr sz="2800">
              <a:latin typeface="Arial"/>
              <a:cs typeface="Arial"/>
            </a:endParaRPr>
          </a:p>
          <a:p>
            <a:pPr marL="1155700" lvl="2" indent="-228600">
              <a:lnSpc>
                <a:spcPct val="100000"/>
              </a:lnSpc>
              <a:spcBef>
                <a:spcPts val="515"/>
              </a:spcBef>
              <a:buChar char="•"/>
              <a:tabLst>
                <a:tab pos="1155700" algn="l"/>
              </a:tabLst>
            </a:pPr>
            <a:r>
              <a:rPr sz="2400" spc="-5" dirty="0">
                <a:solidFill>
                  <a:srgbClr val="660066"/>
                </a:solidFill>
                <a:latin typeface="Arial"/>
                <a:cs typeface="Arial"/>
              </a:rPr>
              <a:t>Which </a:t>
            </a:r>
            <a:r>
              <a:rPr sz="2400" dirty="0">
                <a:solidFill>
                  <a:srgbClr val="660066"/>
                </a:solidFill>
                <a:latin typeface="Arial"/>
                <a:cs typeface="Arial"/>
              </a:rPr>
              <a:t>power many NLP</a:t>
            </a:r>
            <a:r>
              <a:rPr sz="2400" spc="-10" dirty="0">
                <a:solidFill>
                  <a:srgbClr val="660066"/>
                </a:solidFill>
                <a:latin typeface="Arial"/>
                <a:cs typeface="Arial"/>
              </a:rPr>
              <a:t> </a:t>
            </a:r>
            <a:r>
              <a:rPr sz="2400" spc="-5" dirty="0">
                <a:solidFill>
                  <a:srgbClr val="660066"/>
                </a:solidFill>
                <a:latin typeface="Arial"/>
                <a:cs typeface="Arial"/>
              </a:rPr>
              <a:t>applications</a:t>
            </a:r>
            <a:endParaRPr sz="24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08677" y="908253"/>
            <a:ext cx="8081009" cy="574040"/>
          </a:xfrm>
          <a:prstGeom prst="rect">
            <a:avLst/>
          </a:prstGeom>
        </p:spPr>
        <p:txBody>
          <a:bodyPr vert="horz" wrap="square" lIns="0" tIns="12700" rIns="0" bIns="0" rtlCol="0">
            <a:spAutoFit/>
          </a:bodyPr>
          <a:lstStyle/>
          <a:p>
            <a:pPr marL="12700">
              <a:lnSpc>
                <a:spcPct val="100000"/>
              </a:lnSpc>
              <a:spcBef>
                <a:spcPts val="100"/>
              </a:spcBef>
            </a:pPr>
            <a:r>
              <a:rPr sz="3600" spc="-5" dirty="0"/>
              <a:t>Feedforward </a:t>
            </a:r>
            <a:r>
              <a:rPr sz="3600" dirty="0"/>
              <a:t>Neural </a:t>
            </a:r>
            <a:r>
              <a:rPr sz="3600" spc="-5" dirty="0"/>
              <a:t>Network</a:t>
            </a:r>
            <a:r>
              <a:rPr sz="3600" spc="5" dirty="0"/>
              <a:t> </a:t>
            </a:r>
            <a:r>
              <a:rPr sz="3600" spc="-5" dirty="0"/>
              <a:t>Structures</a:t>
            </a:r>
            <a:endParaRPr sz="3600"/>
          </a:p>
        </p:txBody>
      </p:sp>
      <p:sp>
        <p:nvSpPr>
          <p:cNvPr id="5" name="object 5"/>
          <p:cNvSpPr txBox="1"/>
          <p:nvPr/>
        </p:nvSpPr>
        <p:spPr>
          <a:xfrm>
            <a:off x="827578" y="1982354"/>
            <a:ext cx="8954770" cy="4471670"/>
          </a:xfrm>
          <a:prstGeom prst="rect">
            <a:avLst/>
          </a:prstGeom>
        </p:spPr>
        <p:txBody>
          <a:bodyPr vert="horz" wrap="square" lIns="0" tIns="33020" rIns="0" bIns="0" rtlCol="0">
            <a:spAutoFit/>
          </a:bodyPr>
          <a:lstStyle/>
          <a:p>
            <a:pPr marL="381000" marR="816610" indent="-342900">
              <a:lnSpc>
                <a:spcPts val="3800"/>
              </a:lnSpc>
              <a:spcBef>
                <a:spcPts val="260"/>
              </a:spcBef>
              <a:buChar char="•"/>
              <a:tabLst>
                <a:tab pos="380365" algn="l"/>
                <a:tab pos="381000" algn="l"/>
              </a:tabLst>
            </a:pPr>
            <a:r>
              <a:rPr sz="3200" spc="-5" dirty="0">
                <a:solidFill>
                  <a:srgbClr val="3333CC"/>
                </a:solidFill>
                <a:latin typeface="Arial"/>
                <a:cs typeface="Arial"/>
              </a:rPr>
              <a:t>They </a:t>
            </a:r>
            <a:r>
              <a:rPr sz="3200" dirty="0">
                <a:solidFill>
                  <a:srgbClr val="3333CC"/>
                </a:solidFill>
                <a:latin typeface="Arial"/>
                <a:cs typeface="Arial"/>
              </a:rPr>
              <a:t>are called </a:t>
            </a:r>
            <a:r>
              <a:rPr sz="3200" spc="-5" dirty="0">
                <a:solidFill>
                  <a:srgbClr val="3333CC"/>
                </a:solidFill>
                <a:latin typeface="Arial"/>
                <a:cs typeface="Arial"/>
              </a:rPr>
              <a:t>networks </a:t>
            </a:r>
            <a:r>
              <a:rPr sz="3200" dirty="0">
                <a:solidFill>
                  <a:srgbClr val="3333CC"/>
                </a:solidFill>
                <a:latin typeface="Arial"/>
                <a:cs typeface="Arial"/>
              </a:rPr>
              <a:t>because </a:t>
            </a:r>
            <a:r>
              <a:rPr sz="3200" spc="-5" dirty="0">
                <a:solidFill>
                  <a:srgbClr val="3333CC"/>
                </a:solidFill>
                <a:latin typeface="Arial"/>
                <a:cs typeface="Arial"/>
              </a:rPr>
              <a:t>they </a:t>
            </a:r>
            <a:r>
              <a:rPr sz="3200" dirty="0">
                <a:solidFill>
                  <a:srgbClr val="3333CC"/>
                </a:solidFill>
                <a:latin typeface="Arial"/>
                <a:cs typeface="Arial"/>
              </a:rPr>
              <a:t>are  composed of many </a:t>
            </a:r>
            <a:r>
              <a:rPr sz="3200" spc="-5" dirty="0">
                <a:solidFill>
                  <a:srgbClr val="3333CC"/>
                </a:solidFill>
                <a:latin typeface="Arial"/>
                <a:cs typeface="Arial"/>
              </a:rPr>
              <a:t>different</a:t>
            </a:r>
            <a:r>
              <a:rPr sz="3200" spc="-25" dirty="0">
                <a:solidFill>
                  <a:srgbClr val="3333CC"/>
                </a:solidFill>
                <a:latin typeface="Arial"/>
                <a:cs typeface="Arial"/>
              </a:rPr>
              <a:t> </a:t>
            </a:r>
            <a:r>
              <a:rPr sz="3200" spc="-5" dirty="0">
                <a:solidFill>
                  <a:srgbClr val="3333CC"/>
                </a:solidFill>
                <a:latin typeface="Arial"/>
                <a:cs typeface="Arial"/>
              </a:rPr>
              <a:t>functions</a:t>
            </a:r>
            <a:endParaRPr sz="3200">
              <a:latin typeface="Arial"/>
              <a:cs typeface="Arial"/>
            </a:endParaRPr>
          </a:p>
          <a:p>
            <a:pPr marL="381000" marR="930275" indent="-342900">
              <a:lnSpc>
                <a:spcPct val="100000"/>
              </a:lnSpc>
              <a:spcBef>
                <a:spcPts val="605"/>
              </a:spcBef>
              <a:buChar char="•"/>
              <a:tabLst>
                <a:tab pos="380365" algn="l"/>
                <a:tab pos="381000" algn="l"/>
              </a:tabLst>
            </a:pPr>
            <a:r>
              <a:rPr sz="3200" dirty="0">
                <a:solidFill>
                  <a:srgbClr val="3333CC"/>
                </a:solidFill>
                <a:latin typeface="Arial"/>
                <a:cs typeface="Arial"/>
              </a:rPr>
              <a:t>Model is </a:t>
            </a:r>
            <a:r>
              <a:rPr sz="3200" spc="-5" dirty="0">
                <a:solidFill>
                  <a:srgbClr val="3333CC"/>
                </a:solidFill>
                <a:latin typeface="Arial"/>
                <a:cs typeface="Arial"/>
              </a:rPr>
              <a:t>associated with </a:t>
            </a:r>
            <a:r>
              <a:rPr sz="3200" dirty="0">
                <a:solidFill>
                  <a:srgbClr val="3333CC"/>
                </a:solidFill>
                <a:latin typeface="Arial"/>
                <a:cs typeface="Arial"/>
              </a:rPr>
              <a:t>a </a:t>
            </a:r>
            <a:r>
              <a:rPr sz="3200" spc="-5" dirty="0">
                <a:solidFill>
                  <a:srgbClr val="3333CC"/>
                </a:solidFill>
                <a:latin typeface="Arial"/>
                <a:cs typeface="Arial"/>
              </a:rPr>
              <a:t>directed </a:t>
            </a:r>
            <a:r>
              <a:rPr sz="3200" dirty="0">
                <a:solidFill>
                  <a:srgbClr val="3333CC"/>
                </a:solidFill>
                <a:latin typeface="Arial"/>
                <a:cs typeface="Arial"/>
              </a:rPr>
              <a:t>acyclic  graph describing how </a:t>
            </a:r>
            <a:r>
              <a:rPr sz="3200" spc="-5" dirty="0">
                <a:solidFill>
                  <a:srgbClr val="3333CC"/>
                </a:solidFill>
                <a:latin typeface="Arial"/>
                <a:cs typeface="Arial"/>
              </a:rPr>
              <a:t>functions</a:t>
            </a:r>
            <a:r>
              <a:rPr sz="3200" spc="-65" dirty="0">
                <a:solidFill>
                  <a:srgbClr val="3333CC"/>
                </a:solidFill>
                <a:latin typeface="Arial"/>
                <a:cs typeface="Arial"/>
              </a:rPr>
              <a:t> </a:t>
            </a:r>
            <a:r>
              <a:rPr sz="3200" dirty="0">
                <a:solidFill>
                  <a:srgbClr val="3333CC"/>
                </a:solidFill>
                <a:latin typeface="Arial"/>
                <a:cs typeface="Arial"/>
              </a:rPr>
              <a:t>composed</a:t>
            </a:r>
            <a:endParaRPr sz="3200">
              <a:latin typeface="Arial"/>
              <a:cs typeface="Arial"/>
            </a:endParaRPr>
          </a:p>
          <a:p>
            <a:pPr marL="774065" marR="30480" lvl="1" indent="-279400">
              <a:lnSpc>
                <a:spcPts val="3329"/>
              </a:lnSpc>
              <a:spcBef>
                <a:spcPts val="860"/>
              </a:spcBef>
              <a:buChar char="–"/>
              <a:tabLst>
                <a:tab pos="781050" algn="l"/>
              </a:tabLst>
            </a:pPr>
            <a:r>
              <a:rPr sz="2800" spc="-5" dirty="0">
                <a:solidFill>
                  <a:srgbClr val="336600"/>
                </a:solidFill>
                <a:latin typeface="Arial"/>
                <a:cs typeface="Arial"/>
              </a:rPr>
              <a:t>E.g., functions </a:t>
            </a:r>
            <a:r>
              <a:rPr sz="2800" i="1" spc="40" dirty="0">
                <a:latin typeface="Cambria"/>
                <a:cs typeface="Cambria"/>
              </a:rPr>
              <a:t>f </a:t>
            </a:r>
            <a:r>
              <a:rPr sz="2775" spc="232" baseline="25525" dirty="0">
                <a:latin typeface="Calibri"/>
                <a:cs typeface="Calibri"/>
              </a:rPr>
              <a:t>(1)</a:t>
            </a:r>
            <a:r>
              <a:rPr sz="2800" i="1" spc="155" dirty="0">
                <a:latin typeface="Cambria"/>
                <a:cs typeface="Cambria"/>
              </a:rPr>
              <a:t>, </a:t>
            </a:r>
            <a:r>
              <a:rPr sz="2800" i="1" spc="40" dirty="0">
                <a:latin typeface="Cambria"/>
                <a:cs typeface="Cambria"/>
              </a:rPr>
              <a:t>f </a:t>
            </a:r>
            <a:r>
              <a:rPr sz="2775" spc="232" baseline="25525" dirty="0">
                <a:latin typeface="Calibri"/>
                <a:cs typeface="Calibri"/>
              </a:rPr>
              <a:t>(2)</a:t>
            </a:r>
            <a:r>
              <a:rPr sz="2800" i="1" spc="155" dirty="0">
                <a:latin typeface="Cambria"/>
                <a:cs typeface="Cambria"/>
              </a:rPr>
              <a:t>, </a:t>
            </a:r>
            <a:r>
              <a:rPr sz="2800" i="1" spc="40" dirty="0">
                <a:latin typeface="Cambria"/>
                <a:cs typeface="Cambria"/>
              </a:rPr>
              <a:t>f </a:t>
            </a:r>
            <a:r>
              <a:rPr sz="2775" spc="157" baseline="25525" dirty="0">
                <a:latin typeface="Calibri"/>
                <a:cs typeface="Calibri"/>
              </a:rPr>
              <a:t>(3) </a:t>
            </a:r>
            <a:r>
              <a:rPr sz="2800" spc="-5" dirty="0">
                <a:solidFill>
                  <a:srgbClr val="336600"/>
                </a:solidFill>
                <a:latin typeface="Arial"/>
                <a:cs typeface="Arial"/>
              </a:rPr>
              <a:t>connected </a:t>
            </a:r>
            <a:r>
              <a:rPr sz="2800" dirty="0">
                <a:solidFill>
                  <a:srgbClr val="336600"/>
                </a:solidFill>
                <a:latin typeface="Arial"/>
                <a:cs typeface="Arial"/>
              </a:rPr>
              <a:t>in a chain </a:t>
            </a:r>
            <a:r>
              <a:rPr sz="2800" spc="-5" dirty="0">
                <a:solidFill>
                  <a:srgbClr val="336600"/>
                </a:solidFill>
                <a:latin typeface="Arial"/>
                <a:cs typeface="Arial"/>
              </a:rPr>
              <a:t>to  form </a:t>
            </a:r>
            <a:r>
              <a:rPr sz="2800" i="1" spc="40" dirty="0">
                <a:latin typeface="Cambria"/>
                <a:cs typeface="Cambria"/>
              </a:rPr>
              <a:t>f </a:t>
            </a:r>
            <a:r>
              <a:rPr sz="2800" spc="325" dirty="0">
                <a:latin typeface="Calibri"/>
                <a:cs typeface="Calibri"/>
              </a:rPr>
              <a:t>(</a:t>
            </a:r>
            <a:r>
              <a:rPr sz="2800" b="1" i="1" spc="325" dirty="0">
                <a:latin typeface="Palatino Linotype"/>
                <a:cs typeface="Palatino Linotype"/>
              </a:rPr>
              <a:t>x</a:t>
            </a:r>
            <a:r>
              <a:rPr sz="2800" spc="325" dirty="0">
                <a:latin typeface="Calibri"/>
                <a:cs typeface="Calibri"/>
              </a:rPr>
              <a:t>)</a:t>
            </a:r>
            <a:r>
              <a:rPr sz="2800" i="1" spc="325" dirty="0">
                <a:latin typeface="Cambria"/>
                <a:cs typeface="Cambria"/>
              </a:rPr>
              <a:t>= </a:t>
            </a:r>
            <a:r>
              <a:rPr sz="2800" i="1" spc="40" dirty="0">
                <a:latin typeface="Cambria"/>
                <a:cs typeface="Cambria"/>
              </a:rPr>
              <a:t>f </a:t>
            </a:r>
            <a:r>
              <a:rPr sz="2775" spc="157" baseline="25525" dirty="0">
                <a:latin typeface="Calibri"/>
                <a:cs typeface="Calibri"/>
              </a:rPr>
              <a:t>(3) </a:t>
            </a:r>
            <a:r>
              <a:rPr sz="2800" spc="-85" dirty="0">
                <a:latin typeface="Calibri"/>
                <a:cs typeface="Calibri"/>
              </a:rPr>
              <a:t>[ </a:t>
            </a:r>
            <a:r>
              <a:rPr sz="2800" i="1" spc="40" dirty="0">
                <a:latin typeface="Cambria"/>
                <a:cs typeface="Cambria"/>
              </a:rPr>
              <a:t>f </a:t>
            </a:r>
            <a:r>
              <a:rPr sz="2775" spc="157" baseline="25525" dirty="0">
                <a:latin typeface="Calibri"/>
                <a:cs typeface="Calibri"/>
              </a:rPr>
              <a:t>(2) </a:t>
            </a:r>
            <a:r>
              <a:rPr sz="2800" spc="-85" dirty="0">
                <a:latin typeface="Calibri"/>
                <a:cs typeface="Calibri"/>
              </a:rPr>
              <a:t>[ </a:t>
            </a:r>
            <a:r>
              <a:rPr sz="2800" i="1" spc="40" dirty="0">
                <a:latin typeface="Cambria"/>
                <a:cs typeface="Cambria"/>
              </a:rPr>
              <a:t>f</a:t>
            </a:r>
            <a:r>
              <a:rPr sz="2800" i="1" spc="305" dirty="0">
                <a:latin typeface="Cambria"/>
                <a:cs typeface="Cambria"/>
              </a:rPr>
              <a:t> </a:t>
            </a:r>
            <a:r>
              <a:rPr sz="2775" spc="150" baseline="25525" dirty="0">
                <a:latin typeface="Calibri"/>
                <a:cs typeface="Calibri"/>
              </a:rPr>
              <a:t>(1)</a:t>
            </a:r>
            <a:r>
              <a:rPr sz="2800" spc="100" dirty="0">
                <a:latin typeface="Calibri"/>
                <a:cs typeface="Calibri"/>
              </a:rPr>
              <a:t>(</a:t>
            </a:r>
            <a:r>
              <a:rPr sz="2800" b="1" i="1" spc="100" dirty="0">
                <a:latin typeface="Palatino Linotype"/>
                <a:cs typeface="Palatino Linotype"/>
              </a:rPr>
              <a:t>x</a:t>
            </a:r>
            <a:r>
              <a:rPr sz="2800" spc="100" dirty="0">
                <a:latin typeface="Calibri"/>
                <a:cs typeface="Calibri"/>
              </a:rPr>
              <a:t>)]]</a:t>
            </a:r>
            <a:endParaRPr sz="2800">
              <a:latin typeface="Calibri"/>
              <a:cs typeface="Calibri"/>
            </a:endParaRPr>
          </a:p>
          <a:p>
            <a:pPr marL="1181100" lvl="2" indent="-229235">
              <a:lnSpc>
                <a:spcPct val="100000"/>
              </a:lnSpc>
              <a:spcBef>
                <a:spcPts val="509"/>
              </a:spcBef>
              <a:buFont typeface="Calibri"/>
              <a:buChar char="•"/>
              <a:tabLst>
                <a:tab pos="1181100" algn="l"/>
              </a:tabLst>
            </a:pPr>
            <a:r>
              <a:rPr sz="2400" i="1" spc="30" dirty="0">
                <a:latin typeface="Cambria"/>
                <a:cs typeface="Cambria"/>
              </a:rPr>
              <a:t>f </a:t>
            </a:r>
            <a:r>
              <a:rPr sz="2400" spc="127" baseline="24305" dirty="0">
                <a:latin typeface="Calibri"/>
                <a:cs typeface="Calibri"/>
              </a:rPr>
              <a:t>(1) </a:t>
            </a:r>
            <a:r>
              <a:rPr sz="2400" dirty="0">
                <a:solidFill>
                  <a:srgbClr val="660066"/>
                </a:solidFill>
                <a:latin typeface="Arial"/>
                <a:cs typeface="Arial"/>
              </a:rPr>
              <a:t>is called </a:t>
            </a:r>
            <a:r>
              <a:rPr sz="2400" spc="-5" dirty="0">
                <a:solidFill>
                  <a:srgbClr val="660066"/>
                </a:solidFill>
                <a:latin typeface="Arial"/>
                <a:cs typeface="Arial"/>
              </a:rPr>
              <a:t>the first </a:t>
            </a:r>
            <a:r>
              <a:rPr sz="2400" dirty="0">
                <a:solidFill>
                  <a:srgbClr val="660066"/>
                </a:solidFill>
                <a:latin typeface="Arial"/>
                <a:cs typeface="Arial"/>
              </a:rPr>
              <a:t>layer of </a:t>
            </a:r>
            <a:r>
              <a:rPr sz="2400" spc="-5" dirty="0">
                <a:solidFill>
                  <a:srgbClr val="660066"/>
                </a:solidFill>
                <a:latin typeface="Arial"/>
                <a:cs typeface="Arial"/>
              </a:rPr>
              <a:t>the</a:t>
            </a:r>
            <a:r>
              <a:rPr sz="2400" spc="-250" dirty="0">
                <a:solidFill>
                  <a:srgbClr val="660066"/>
                </a:solidFill>
                <a:latin typeface="Arial"/>
                <a:cs typeface="Arial"/>
              </a:rPr>
              <a:t> </a:t>
            </a:r>
            <a:r>
              <a:rPr sz="2400" spc="-5" dirty="0">
                <a:solidFill>
                  <a:srgbClr val="660066"/>
                </a:solidFill>
                <a:latin typeface="Arial"/>
                <a:cs typeface="Arial"/>
              </a:rPr>
              <a:t>network</a:t>
            </a:r>
            <a:endParaRPr sz="2400">
              <a:latin typeface="Arial"/>
              <a:cs typeface="Arial"/>
            </a:endParaRPr>
          </a:p>
          <a:p>
            <a:pPr marL="1181100" lvl="2" indent="-229235">
              <a:lnSpc>
                <a:spcPct val="100000"/>
              </a:lnSpc>
              <a:spcBef>
                <a:spcPts val="520"/>
              </a:spcBef>
              <a:buFont typeface="Calibri"/>
              <a:buChar char="•"/>
              <a:tabLst>
                <a:tab pos="1181100" algn="l"/>
              </a:tabLst>
            </a:pPr>
            <a:r>
              <a:rPr sz="2400" i="1" spc="30" dirty="0">
                <a:latin typeface="Cambria"/>
                <a:cs typeface="Cambria"/>
              </a:rPr>
              <a:t>f </a:t>
            </a:r>
            <a:r>
              <a:rPr sz="2400" spc="127" baseline="24305" dirty="0">
                <a:latin typeface="Calibri"/>
                <a:cs typeface="Calibri"/>
              </a:rPr>
              <a:t>(2) </a:t>
            </a:r>
            <a:r>
              <a:rPr sz="2400" dirty="0">
                <a:solidFill>
                  <a:srgbClr val="660066"/>
                </a:solidFill>
                <a:latin typeface="Arial"/>
                <a:cs typeface="Arial"/>
              </a:rPr>
              <a:t>is called </a:t>
            </a:r>
            <a:r>
              <a:rPr sz="2400" spc="-5" dirty="0">
                <a:solidFill>
                  <a:srgbClr val="660066"/>
                </a:solidFill>
                <a:latin typeface="Arial"/>
                <a:cs typeface="Arial"/>
              </a:rPr>
              <a:t>the </a:t>
            </a:r>
            <a:r>
              <a:rPr sz="2400" dirty="0">
                <a:solidFill>
                  <a:srgbClr val="660066"/>
                </a:solidFill>
                <a:latin typeface="Arial"/>
                <a:cs typeface="Arial"/>
              </a:rPr>
              <a:t>second layer,</a:t>
            </a:r>
            <a:r>
              <a:rPr sz="2400" spc="-254" dirty="0">
                <a:solidFill>
                  <a:srgbClr val="660066"/>
                </a:solidFill>
                <a:latin typeface="Arial"/>
                <a:cs typeface="Arial"/>
              </a:rPr>
              <a:t> </a:t>
            </a:r>
            <a:r>
              <a:rPr sz="2400" spc="-5" dirty="0">
                <a:solidFill>
                  <a:srgbClr val="660066"/>
                </a:solidFill>
                <a:latin typeface="Arial"/>
                <a:cs typeface="Arial"/>
              </a:rPr>
              <a:t>etc</a:t>
            </a:r>
            <a:endParaRPr sz="2400">
              <a:latin typeface="Arial"/>
              <a:cs typeface="Arial"/>
            </a:endParaRPr>
          </a:p>
          <a:p>
            <a:pPr marL="381000" indent="-342900">
              <a:lnSpc>
                <a:spcPct val="100000"/>
              </a:lnSpc>
              <a:spcBef>
                <a:spcPts val="810"/>
              </a:spcBef>
              <a:buChar char="•"/>
              <a:tabLst>
                <a:tab pos="380365" algn="l"/>
                <a:tab pos="381000" algn="l"/>
              </a:tabLst>
            </a:pPr>
            <a:r>
              <a:rPr sz="3200" spc="-5" dirty="0">
                <a:solidFill>
                  <a:srgbClr val="3333CC"/>
                </a:solidFill>
                <a:latin typeface="Arial"/>
                <a:cs typeface="Arial"/>
              </a:rPr>
              <a:t>These </a:t>
            </a:r>
            <a:r>
              <a:rPr sz="3200" dirty="0">
                <a:solidFill>
                  <a:srgbClr val="3333CC"/>
                </a:solidFill>
                <a:latin typeface="Arial"/>
                <a:cs typeface="Arial"/>
              </a:rPr>
              <a:t>chain </a:t>
            </a:r>
            <a:r>
              <a:rPr sz="3200" spc="-5" dirty="0">
                <a:solidFill>
                  <a:srgbClr val="3333CC"/>
                </a:solidFill>
                <a:latin typeface="Arial"/>
                <a:cs typeface="Arial"/>
              </a:rPr>
              <a:t>structures </a:t>
            </a:r>
            <a:r>
              <a:rPr sz="3200" dirty="0">
                <a:solidFill>
                  <a:srgbClr val="3333CC"/>
                </a:solidFill>
                <a:latin typeface="Arial"/>
                <a:cs typeface="Arial"/>
              </a:rPr>
              <a:t>are </a:t>
            </a:r>
            <a:r>
              <a:rPr sz="3200" spc="-5" dirty="0">
                <a:solidFill>
                  <a:srgbClr val="3333CC"/>
                </a:solidFill>
                <a:latin typeface="Arial"/>
                <a:cs typeface="Arial"/>
              </a:rPr>
              <a:t>the </a:t>
            </a:r>
            <a:r>
              <a:rPr sz="3200" dirty="0">
                <a:solidFill>
                  <a:srgbClr val="3333CC"/>
                </a:solidFill>
                <a:latin typeface="Arial"/>
                <a:cs typeface="Arial"/>
              </a:rPr>
              <a:t>most</a:t>
            </a:r>
            <a:r>
              <a:rPr sz="3200" spc="-25" dirty="0">
                <a:solidFill>
                  <a:srgbClr val="3333CC"/>
                </a:solidFill>
                <a:latin typeface="Arial"/>
                <a:cs typeface="Arial"/>
              </a:rPr>
              <a:t> </a:t>
            </a:r>
            <a:r>
              <a:rPr sz="3200" dirty="0">
                <a:solidFill>
                  <a:srgbClr val="3333CC"/>
                </a:solidFill>
                <a:latin typeface="Arial"/>
                <a:cs typeface="Arial"/>
              </a:rPr>
              <a:t>commonly</a:t>
            </a:r>
            <a:endParaRPr sz="3200">
              <a:latin typeface="Arial"/>
              <a:cs typeface="Arial"/>
            </a:endParaRPr>
          </a:p>
        </p:txBody>
      </p:sp>
      <p:sp>
        <p:nvSpPr>
          <p:cNvPr id="6" name="object 6"/>
          <p:cNvSpPr txBox="1"/>
          <p:nvPr/>
        </p:nvSpPr>
        <p:spPr>
          <a:xfrm>
            <a:off x="1195878" y="6427354"/>
            <a:ext cx="623760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3333CC"/>
                </a:solidFill>
                <a:latin typeface="Arial"/>
                <a:cs typeface="Arial"/>
              </a:rPr>
              <a:t>used </a:t>
            </a:r>
            <a:r>
              <a:rPr sz="3200" spc="-5" dirty="0">
                <a:solidFill>
                  <a:srgbClr val="3333CC"/>
                </a:solidFill>
                <a:latin typeface="Arial"/>
                <a:cs typeface="Arial"/>
              </a:rPr>
              <a:t>structures </a:t>
            </a:r>
            <a:r>
              <a:rPr sz="3200" dirty="0">
                <a:solidFill>
                  <a:srgbClr val="3333CC"/>
                </a:solidFill>
                <a:latin typeface="Arial"/>
                <a:cs typeface="Arial"/>
              </a:rPr>
              <a:t>of neural</a:t>
            </a:r>
            <a:r>
              <a:rPr sz="3200" spc="-45" dirty="0">
                <a:solidFill>
                  <a:srgbClr val="3333CC"/>
                </a:solidFill>
                <a:latin typeface="Arial"/>
                <a:cs typeface="Arial"/>
              </a:rPr>
              <a:t> </a:t>
            </a:r>
            <a:r>
              <a:rPr sz="3200" spc="-5" dirty="0">
                <a:solidFill>
                  <a:srgbClr val="3333CC"/>
                </a:solidFill>
                <a:latin typeface="Arial"/>
                <a:cs typeface="Arial"/>
              </a:rPr>
              <a:t>networks</a:t>
            </a:r>
            <a:endParaRPr sz="32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037440" y="847293"/>
            <a:ext cx="4622800" cy="695960"/>
          </a:xfrm>
          <a:prstGeom prst="rect">
            <a:avLst/>
          </a:prstGeom>
        </p:spPr>
        <p:txBody>
          <a:bodyPr vert="horz" wrap="square" lIns="0" tIns="12700" rIns="0" bIns="0" rtlCol="0">
            <a:spAutoFit/>
          </a:bodyPr>
          <a:lstStyle/>
          <a:p>
            <a:pPr marL="12700">
              <a:lnSpc>
                <a:spcPct val="100000"/>
              </a:lnSpc>
              <a:spcBef>
                <a:spcPts val="100"/>
              </a:spcBef>
            </a:pPr>
            <a:r>
              <a:rPr spc="-5" dirty="0"/>
              <a:t>Definition of</a:t>
            </a:r>
            <a:r>
              <a:rPr spc="-80" dirty="0"/>
              <a:t> </a:t>
            </a:r>
            <a:r>
              <a:rPr dirty="0"/>
              <a:t>Depth</a:t>
            </a:r>
          </a:p>
        </p:txBody>
      </p:sp>
      <p:sp>
        <p:nvSpPr>
          <p:cNvPr id="5" name="object 5"/>
          <p:cNvSpPr txBox="1"/>
          <p:nvPr/>
        </p:nvSpPr>
        <p:spPr>
          <a:xfrm>
            <a:off x="1462577" y="1982354"/>
            <a:ext cx="7756525" cy="314198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Overall length </a:t>
            </a:r>
            <a:r>
              <a:rPr sz="3200" dirty="0">
                <a:solidFill>
                  <a:srgbClr val="3333CC"/>
                </a:solidFill>
                <a:latin typeface="Arial"/>
                <a:cs typeface="Arial"/>
              </a:rPr>
              <a:t>of </a:t>
            </a:r>
            <a:r>
              <a:rPr sz="3200" spc="-5" dirty="0">
                <a:solidFill>
                  <a:srgbClr val="3333CC"/>
                </a:solidFill>
                <a:latin typeface="Arial"/>
                <a:cs typeface="Arial"/>
              </a:rPr>
              <a:t>the </a:t>
            </a:r>
            <a:r>
              <a:rPr sz="3200" dirty="0">
                <a:solidFill>
                  <a:srgbClr val="3333CC"/>
                </a:solidFill>
                <a:latin typeface="Arial"/>
                <a:cs typeface="Arial"/>
              </a:rPr>
              <a:t>chain is </a:t>
            </a:r>
            <a:r>
              <a:rPr sz="3200" spc="-5" dirty="0">
                <a:solidFill>
                  <a:srgbClr val="3333CC"/>
                </a:solidFill>
                <a:latin typeface="Arial"/>
                <a:cs typeface="Arial"/>
              </a:rPr>
              <a:t>the depth </a:t>
            </a:r>
            <a:r>
              <a:rPr sz="3200" dirty="0">
                <a:solidFill>
                  <a:srgbClr val="3333CC"/>
                </a:solidFill>
                <a:latin typeface="Arial"/>
                <a:cs typeface="Arial"/>
              </a:rPr>
              <a:t>of  </a:t>
            </a:r>
            <a:r>
              <a:rPr sz="3200" spc="-5" dirty="0">
                <a:solidFill>
                  <a:srgbClr val="3333CC"/>
                </a:solidFill>
                <a:latin typeface="Arial"/>
                <a:cs typeface="Arial"/>
              </a:rPr>
              <a:t>the </a:t>
            </a:r>
            <a:r>
              <a:rPr sz="3200" dirty="0">
                <a:solidFill>
                  <a:srgbClr val="3333CC"/>
                </a:solidFill>
                <a:latin typeface="Arial"/>
                <a:cs typeface="Arial"/>
              </a:rPr>
              <a:t>model</a:t>
            </a:r>
            <a:endParaRPr sz="3200">
              <a:latin typeface="Arial"/>
              <a:cs typeface="Arial"/>
            </a:endParaRPr>
          </a:p>
          <a:p>
            <a:pPr marL="355600" marR="118745" indent="-342900">
              <a:lnSpc>
                <a:spcPct val="100000"/>
              </a:lnSpc>
              <a:spcBef>
                <a:spcPts val="605"/>
              </a:spcBef>
              <a:buChar char="•"/>
              <a:tabLst>
                <a:tab pos="354965" algn="l"/>
                <a:tab pos="355600" algn="l"/>
              </a:tabLst>
            </a:pPr>
            <a:r>
              <a:rPr sz="3200" spc="-5" dirty="0">
                <a:solidFill>
                  <a:srgbClr val="3333CC"/>
                </a:solidFill>
                <a:latin typeface="Arial"/>
                <a:cs typeface="Arial"/>
              </a:rPr>
              <a:t>The </a:t>
            </a:r>
            <a:r>
              <a:rPr sz="3200" dirty="0">
                <a:solidFill>
                  <a:srgbClr val="3333CC"/>
                </a:solidFill>
                <a:latin typeface="Arial"/>
                <a:cs typeface="Arial"/>
              </a:rPr>
              <a:t>name </a:t>
            </a:r>
            <a:r>
              <a:rPr sz="3200" i="1" dirty="0">
                <a:solidFill>
                  <a:srgbClr val="3333CC"/>
                </a:solidFill>
                <a:latin typeface="Arial"/>
                <a:cs typeface="Arial"/>
              </a:rPr>
              <a:t>deep learning </a:t>
            </a:r>
            <a:r>
              <a:rPr sz="3200" dirty="0">
                <a:solidFill>
                  <a:srgbClr val="3333CC"/>
                </a:solidFill>
                <a:latin typeface="Arial"/>
                <a:cs typeface="Arial"/>
              </a:rPr>
              <a:t>arises </a:t>
            </a:r>
            <a:r>
              <a:rPr sz="3200" spc="-5" dirty="0">
                <a:solidFill>
                  <a:srgbClr val="3333CC"/>
                </a:solidFill>
                <a:latin typeface="Arial"/>
                <a:cs typeface="Arial"/>
              </a:rPr>
              <a:t>from</a:t>
            </a:r>
            <a:r>
              <a:rPr sz="3200" spc="-75" dirty="0">
                <a:solidFill>
                  <a:srgbClr val="3333CC"/>
                </a:solidFill>
                <a:latin typeface="Arial"/>
                <a:cs typeface="Arial"/>
              </a:rPr>
              <a:t> </a:t>
            </a:r>
            <a:r>
              <a:rPr sz="3200" spc="-5" dirty="0">
                <a:solidFill>
                  <a:srgbClr val="3333CC"/>
                </a:solidFill>
                <a:latin typeface="Arial"/>
                <a:cs typeface="Arial"/>
              </a:rPr>
              <a:t>this  terminology</a:t>
            </a:r>
            <a:endParaRPr sz="3200">
              <a:latin typeface="Arial"/>
              <a:cs typeface="Arial"/>
            </a:endParaRPr>
          </a:p>
          <a:p>
            <a:pPr marL="355600" marR="525780" indent="-342900">
              <a:lnSpc>
                <a:spcPct val="100000"/>
              </a:lnSpc>
              <a:spcBef>
                <a:spcPts val="819"/>
              </a:spcBef>
              <a:buChar char="•"/>
              <a:tabLst>
                <a:tab pos="354965" algn="l"/>
                <a:tab pos="355600" algn="l"/>
              </a:tabLst>
            </a:pPr>
            <a:r>
              <a:rPr sz="3200" spc="-5" dirty="0">
                <a:solidFill>
                  <a:srgbClr val="3333CC"/>
                </a:solidFill>
                <a:latin typeface="Arial"/>
                <a:cs typeface="Arial"/>
              </a:rPr>
              <a:t>Final </a:t>
            </a:r>
            <a:r>
              <a:rPr sz="3200" dirty="0">
                <a:solidFill>
                  <a:srgbClr val="3333CC"/>
                </a:solidFill>
                <a:latin typeface="Arial"/>
                <a:cs typeface="Arial"/>
              </a:rPr>
              <a:t>layer of a </a:t>
            </a:r>
            <a:r>
              <a:rPr sz="3200" spc="-5" dirty="0">
                <a:solidFill>
                  <a:srgbClr val="3333CC"/>
                </a:solidFill>
                <a:latin typeface="Arial"/>
                <a:cs typeface="Arial"/>
              </a:rPr>
              <a:t>feedforward network </a:t>
            </a:r>
            <a:r>
              <a:rPr sz="3200" dirty="0">
                <a:solidFill>
                  <a:srgbClr val="3333CC"/>
                </a:solidFill>
                <a:latin typeface="Arial"/>
                <a:cs typeface="Arial"/>
              </a:rPr>
              <a:t>is  called </a:t>
            </a:r>
            <a:r>
              <a:rPr sz="3200" spc="-5" dirty="0">
                <a:solidFill>
                  <a:srgbClr val="3333CC"/>
                </a:solidFill>
                <a:latin typeface="Arial"/>
                <a:cs typeface="Arial"/>
              </a:rPr>
              <a:t>the </a:t>
            </a:r>
            <a:r>
              <a:rPr sz="3200" i="1" spc="-5" dirty="0">
                <a:solidFill>
                  <a:srgbClr val="3333CC"/>
                </a:solidFill>
                <a:latin typeface="Arial"/>
                <a:cs typeface="Arial"/>
              </a:rPr>
              <a:t>output</a:t>
            </a:r>
            <a:r>
              <a:rPr sz="3200" i="1" spc="-15" dirty="0">
                <a:solidFill>
                  <a:srgbClr val="3333CC"/>
                </a:solidFill>
                <a:latin typeface="Arial"/>
                <a:cs typeface="Arial"/>
              </a:rPr>
              <a:t> </a:t>
            </a:r>
            <a:r>
              <a:rPr sz="3200" i="1" dirty="0">
                <a:solidFill>
                  <a:srgbClr val="3333CC"/>
                </a:solidFill>
                <a:latin typeface="Arial"/>
                <a:cs typeface="Arial"/>
              </a:rPr>
              <a:t>layer</a:t>
            </a:r>
            <a:endParaRPr sz="32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31361" y="839354"/>
            <a:ext cx="7882890" cy="695960"/>
          </a:xfrm>
          <a:prstGeom prst="rect">
            <a:avLst/>
          </a:prstGeom>
        </p:spPr>
        <p:txBody>
          <a:bodyPr vert="horz" wrap="square" lIns="0" tIns="12700" rIns="0" bIns="0" rtlCol="0">
            <a:spAutoFit/>
          </a:bodyPr>
          <a:lstStyle/>
          <a:p>
            <a:pPr marL="12700">
              <a:lnSpc>
                <a:spcPct val="100000"/>
              </a:lnSpc>
              <a:spcBef>
                <a:spcPts val="100"/>
              </a:spcBef>
              <a:tabLst>
                <a:tab pos="540385" algn="l"/>
                <a:tab pos="5820410" algn="l"/>
              </a:tabLst>
            </a:pPr>
            <a:r>
              <a:rPr dirty="0"/>
              <a:t>A	</a:t>
            </a:r>
            <a:r>
              <a:rPr spc="-5" dirty="0"/>
              <a:t>Feed-forward</a:t>
            </a:r>
            <a:r>
              <a:rPr spc="25" dirty="0"/>
              <a:t> </a:t>
            </a:r>
            <a:r>
              <a:rPr dirty="0"/>
              <a:t>Neural	</a:t>
            </a:r>
            <a:r>
              <a:rPr spc="-5" dirty="0"/>
              <a:t>Network</a:t>
            </a:r>
          </a:p>
        </p:txBody>
      </p:sp>
      <p:sp>
        <p:nvSpPr>
          <p:cNvPr id="6" name="object 6"/>
          <p:cNvSpPr/>
          <p:nvPr/>
        </p:nvSpPr>
        <p:spPr>
          <a:xfrm>
            <a:off x="1612900" y="2056986"/>
            <a:ext cx="3772767" cy="3111163"/>
          </a:xfrm>
          <a:prstGeom prst="rect">
            <a:avLst/>
          </a:prstGeom>
          <a:blipFill>
            <a:blip r:embed="rId2" cstate="print"/>
            <a:stretch>
              <a:fillRect/>
            </a:stretch>
          </a:blipFill>
        </p:spPr>
        <p:txBody>
          <a:bodyPr wrap="square" lIns="0" tIns="0" rIns="0" bIns="0" rtlCol="0"/>
          <a:lstStyle/>
          <a:p>
            <a:endParaRPr/>
          </a:p>
        </p:txBody>
      </p:sp>
      <p:sp>
        <p:nvSpPr>
          <p:cNvPr id="32" name="object 32"/>
          <p:cNvSpPr txBox="1"/>
          <p:nvPr/>
        </p:nvSpPr>
        <p:spPr>
          <a:xfrm>
            <a:off x="6009177" y="2210954"/>
            <a:ext cx="3620135" cy="566420"/>
          </a:xfrm>
          <a:prstGeom prst="rect">
            <a:avLst/>
          </a:prstGeom>
        </p:spPr>
        <p:txBody>
          <a:bodyPr vert="horz" wrap="square" lIns="0" tIns="12700" rIns="0" bIns="0" rtlCol="0">
            <a:spAutoFit/>
          </a:bodyPr>
          <a:lstStyle/>
          <a:p>
            <a:pPr marL="38100">
              <a:lnSpc>
                <a:spcPts val="2130"/>
              </a:lnSpc>
              <a:spcBef>
                <a:spcPts val="100"/>
              </a:spcBef>
            </a:pPr>
            <a:r>
              <a:rPr sz="1800" i="1" dirty="0">
                <a:latin typeface="Times New Roman"/>
                <a:cs typeface="Times New Roman"/>
              </a:rPr>
              <a:t>K </a:t>
            </a:r>
            <a:r>
              <a:rPr sz="1800" spc="-5" dirty="0">
                <a:solidFill>
                  <a:srgbClr val="660066"/>
                </a:solidFill>
                <a:latin typeface="Arial"/>
                <a:cs typeface="Arial"/>
              </a:rPr>
              <a:t>outputs </a:t>
            </a:r>
            <a:r>
              <a:rPr sz="1800" i="1" spc="120" dirty="0">
                <a:latin typeface="Cambria"/>
                <a:cs typeface="Cambria"/>
              </a:rPr>
              <a:t>y</a:t>
            </a:r>
            <a:r>
              <a:rPr sz="1800" i="1" spc="179" baseline="-20833" dirty="0">
                <a:latin typeface="Cambria"/>
                <a:cs typeface="Cambria"/>
              </a:rPr>
              <a:t>1</a:t>
            </a:r>
            <a:r>
              <a:rPr sz="1800" i="1" spc="120" dirty="0">
                <a:latin typeface="Cambria"/>
                <a:cs typeface="Cambria"/>
              </a:rPr>
              <a:t>,..y</a:t>
            </a:r>
            <a:r>
              <a:rPr sz="1800" i="1" spc="179" baseline="-20833" dirty="0">
                <a:latin typeface="Cambria"/>
                <a:cs typeface="Cambria"/>
              </a:rPr>
              <a:t>K </a:t>
            </a:r>
            <a:r>
              <a:rPr sz="1800" spc="-5" dirty="0">
                <a:solidFill>
                  <a:srgbClr val="660066"/>
                </a:solidFill>
                <a:latin typeface="Arial"/>
                <a:cs typeface="Arial"/>
              </a:rPr>
              <a:t>for </a:t>
            </a:r>
            <a:r>
              <a:rPr sz="1800" dirty="0">
                <a:solidFill>
                  <a:srgbClr val="660066"/>
                </a:solidFill>
                <a:latin typeface="Arial"/>
                <a:cs typeface="Arial"/>
              </a:rPr>
              <a:t>a given input</a:t>
            </a:r>
            <a:r>
              <a:rPr sz="1800" spc="-180" dirty="0">
                <a:solidFill>
                  <a:srgbClr val="660066"/>
                </a:solidFill>
                <a:latin typeface="Arial"/>
                <a:cs typeface="Arial"/>
              </a:rPr>
              <a:t> </a:t>
            </a:r>
            <a:r>
              <a:rPr sz="1800" spc="170" dirty="0">
                <a:latin typeface="Calibri"/>
                <a:cs typeface="Calibri"/>
              </a:rPr>
              <a:t>x</a:t>
            </a:r>
            <a:endParaRPr sz="1800">
              <a:latin typeface="Calibri"/>
              <a:cs typeface="Calibri"/>
            </a:endParaRPr>
          </a:p>
          <a:p>
            <a:pPr marL="38100">
              <a:lnSpc>
                <a:spcPts val="2130"/>
              </a:lnSpc>
            </a:pPr>
            <a:r>
              <a:rPr sz="1800" dirty="0">
                <a:solidFill>
                  <a:srgbClr val="660066"/>
                </a:solidFill>
                <a:latin typeface="Arial"/>
                <a:cs typeface="Arial"/>
              </a:rPr>
              <a:t>Hidden layer </a:t>
            </a:r>
            <a:r>
              <a:rPr sz="1800" spc="-5" dirty="0">
                <a:solidFill>
                  <a:srgbClr val="660066"/>
                </a:solidFill>
                <a:latin typeface="Arial"/>
                <a:cs typeface="Arial"/>
              </a:rPr>
              <a:t>consists </a:t>
            </a:r>
            <a:r>
              <a:rPr sz="1800" dirty="0">
                <a:solidFill>
                  <a:srgbClr val="660066"/>
                </a:solidFill>
                <a:latin typeface="Arial"/>
                <a:cs typeface="Arial"/>
              </a:rPr>
              <a:t>of </a:t>
            </a:r>
            <a:r>
              <a:rPr sz="1800" i="1" dirty="0">
                <a:latin typeface="Times New Roman"/>
                <a:cs typeface="Times New Roman"/>
              </a:rPr>
              <a:t>M</a:t>
            </a:r>
            <a:r>
              <a:rPr sz="1800" i="1" spc="-35" dirty="0">
                <a:latin typeface="Times New Roman"/>
                <a:cs typeface="Times New Roman"/>
              </a:rPr>
              <a:t> </a:t>
            </a:r>
            <a:r>
              <a:rPr sz="1800" spc="-5" dirty="0">
                <a:solidFill>
                  <a:srgbClr val="660066"/>
                </a:solidFill>
                <a:latin typeface="Arial"/>
                <a:cs typeface="Arial"/>
              </a:rPr>
              <a:t>units</a:t>
            </a:r>
            <a:endParaRPr sz="1800">
              <a:latin typeface="Arial"/>
              <a:cs typeface="Arial"/>
            </a:endParaRPr>
          </a:p>
        </p:txBody>
      </p:sp>
      <p:pic>
        <p:nvPicPr>
          <p:cNvPr id="3" name="Picture 2">
            <a:extLst>
              <a:ext uri="{FF2B5EF4-FFF2-40B4-BE49-F238E27FC236}">
                <a16:creationId xmlns:a16="http://schemas.microsoft.com/office/drawing/2014/main" id="{0FDB220F-4A87-3749-A054-B102DB8A6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299" y="3602942"/>
            <a:ext cx="4061057" cy="203585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89962" y="648854"/>
            <a:ext cx="8318500" cy="695960"/>
          </a:xfrm>
          <a:prstGeom prst="rect">
            <a:avLst/>
          </a:prstGeom>
        </p:spPr>
        <p:txBody>
          <a:bodyPr vert="horz" wrap="square" lIns="0" tIns="12700" rIns="0" bIns="0" rtlCol="0">
            <a:spAutoFit/>
          </a:bodyPr>
          <a:lstStyle/>
          <a:p>
            <a:pPr marL="12700">
              <a:lnSpc>
                <a:spcPct val="100000"/>
              </a:lnSpc>
              <a:spcBef>
                <a:spcPts val="100"/>
              </a:spcBef>
              <a:tabLst>
                <a:tab pos="2341880" algn="l"/>
              </a:tabLst>
            </a:pPr>
            <a:r>
              <a:rPr dirty="0"/>
              <a:t>Example	of </a:t>
            </a:r>
            <a:r>
              <a:rPr spc="-5" dirty="0"/>
              <a:t>Feedforward</a:t>
            </a:r>
            <a:r>
              <a:rPr spc="-30" dirty="0"/>
              <a:t> </a:t>
            </a:r>
            <a:r>
              <a:rPr spc="-5" dirty="0"/>
              <a:t>Network</a:t>
            </a:r>
          </a:p>
        </p:txBody>
      </p:sp>
      <p:sp>
        <p:nvSpPr>
          <p:cNvPr id="6" name="object 6"/>
          <p:cNvSpPr txBox="1"/>
          <p:nvPr/>
        </p:nvSpPr>
        <p:spPr>
          <a:xfrm>
            <a:off x="1691177" y="5106554"/>
            <a:ext cx="6970395" cy="871219"/>
          </a:xfrm>
          <a:prstGeom prst="rect">
            <a:avLst/>
          </a:prstGeom>
        </p:spPr>
        <p:txBody>
          <a:bodyPr vert="horz" wrap="square" lIns="0" tIns="33019" rIns="0" bIns="0" rtlCol="0">
            <a:spAutoFit/>
          </a:bodyPr>
          <a:lstStyle/>
          <a:p>
            <a:pPr marL="355600" marR="5080" indent="-342900">
              <a:lnSpc>
                <a:spcPts val="3300"/>
              </a:lnSpc>
              <a:spcBef>
                <a:spcPts val="259"/>
              </a:spcBef>
              <a:buChar char="•"/>
              <a:tabLst>
                <a:tab pos="354965" algn="l"/>
                <a:tab pos="355600" algn="l"/>
              </a:tabLst>
            </a:pPr>
            <a:r>
              <a:rPr sz="2800" dirty="0">
                <a:solidFill>
                  <a:srgbClr val="336600"/>
                </a:solidFill>
                <a:latin typeface="Arial"/>
                <a:cs typeface="Arial"/>
              </a:rPr>
              <a:t>Hidden layer compares raw pixel </a:t>
            </a:r>
            <a:r>
              <a:rPr sz="2800" spc="-5" dirty="0">
                <a:solidFill>
                  <a:srgbClr val="336600"/>
                </a:solidFill>
                <a:latin typeface="Arial"/>
                <a:cs typeface="Arial"/>
              </a:rPr>
              <a:t>inputs</a:t>
            </a:r>
            <a:r>
              <a:rPr sz="2800" spc="-85" dirty="0">
                <a:solidFill>
                  <a:srgbClr val="336600"/>
                </a:solidFill>
                <a:latin typeface="Arial"/>
                <a:cs typeface="Arial"/>
              </a:rPr>
              <a:t> </a:t>
            </a:r>
            <a:r>
              <a:rPr sz="2800" spc="-5" dirty="0">
                <a:solidFill>
                  <a:srgbClr val="336600"/>
                </a:solidFill>
                <a:latin typeface="Arial"/>
                <a:cs typeface="Arial"/>
              </a:rPr>
              <a:t>to  </a:t>
            </a:r>
            <a:r>
              <a:rPr sz="2800" dirty="0">
                <a:solidFill>
                  <a:srgbClr val="336600"/>
                </a:solidFill>
                <a:latin typeface="Arial"/>
                <a:cs typeface="Arial"/>
              </a:rPr>
              <a:t>component</a:t>
            </a:r>
            <a:r>
              <a:rPr sz="2800" spc="-10" dirty="0">
                <a:solidFill>
                  <a:srgbClr val="336600"/>
                </a:solidFill>
                <a:latin typeface="Arial"/>
                <a:cs typeface="Arial"/>
              </a:rPr>
              <a:t> </a:t>
            </a:r>
            <a:r>
              <a:rPr sz="2800" spc="-5" dirty="0">
                <a:solidFill>
                  <a:srgbClr val="336600"/>
                </a:solidFill>
                <a:latin typeface="Arial"/>
                <a:cs typeface="Arial"/>
              </a:rPr>
              <a:t>patterns</a:t>
            </a:r>
            <a:endParaRPr sz="2800">
              <a:latin typeface="Arial"/>
              <a:cs typeface="Arial"/>
            </a:endParaRPr>
          </a:p>
        </p:txBody>
      </p:sp>
      <p:sp>
        <p:nvSpPr>
          <p:cNvPr id="7" name="object 7"/>
          <p:cNvSpPr/>
          <p:nvPr/>
        </p:nvSpPr>
        <p:spPr>
          <a:xfrm>
            <a:off x="4056784" y="2570832"/>
            <a:ext cx="2408662" cy="2224889"/>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1601087" y="1525154"/>
            <a:ext cx="6734175"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3333CC"/>
                </a:solidFill>
                <a:latin typeface="Arial"/>
                <a:cs typeface="Arial"/>
              </a:rPr>
              <a:t>Optical Character Recognition</a:t>
            </a:r>
            <a:r>
              <a:rPr sz="3200" spc="35" dirty="0">
                <a:solidFill>
                  <a:srgbClr val="3333CC"/>
                </a:solidFill>
                <a:latin typeface="Arial"/>
                <a:cs typeface="Arial"/>
              </a:rPr>
              <a:t> </a:t>
            </a:r>
            <a:r>
              <a:rPr sz="3200" spc="-5" dirty="0">
                <a:solidFill>
                  <a:srgbClr val="3333CC"/>
                </a:solidFill>
                <a:latin typeface="Arial"/>
                <a:cs typeface="Arial"/>
              </a:rPr>
              <a:t>(OCR)</a:t>
            </a:r>
            <a:endParaRPr sz="32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58313" y="847293"/>
            <a:ext cx="5181600" cy="695960"/>
          </a:xfrm>
          <a:prstGeom prst="rect">
            <a:avLst/>
          </a:prstGeom>
        </p:spPr>
        <p:txBody>
          <a:bodyPr vert="horz" wrap="square" lIns="0" tIns="12700" rIns="0" bIns="0" rtlCol="0">
            <a:spAutoFit/>
          </a:bodyPr>
          <a:lstStyle/>
          <a:p>
            <a:pPr marL="12700">
              <a:lnSpc>
                <a:spcPct val="100000"/>
              </a:lnSpc>
              <a:spcBef>
                <a:spcPts val="100"/>
              </a:spcBef>
              <a:tabLst>
                <a:tab pos="2186305" algn="l"/>
                <a:tab pos="3118485" algn="l"/>
              </a:tabLst>
            </a:pPr>
            <a:r>
              <a:rPr spc="-5" dirty="0"/>
              <a:t>Training	the	Network</a:t>
            </a:r>
          </a:p>
        </p:txBody>
      </p:sp>
      <p:sp>
        <p:nvSpPr>
          <p:cNvPr id="4" name="object 4"/>
          <p:cNvSpPr txBox="1"/>
          <p:nvPr/>
        </p:nvSpPr>
        <p:spPr>
          <a:xfrm>
            <a:off x="852978" y="1889898"/>
            <a:ext cx="8761095" cy="4325620"/>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spc="-5" dirty="0">
                <a:solidFill>
                  <a:srgbClr val="3333CC"/>
                </a:solidFill>
                <a:latin typeface="Arial"/>
                <a:cs typeface="Arial"/>
              </a:rPr>
              <a:t>In network training </a:t>
            </a:r>
            <a:r>
              <a:rPr sz="3200" dirty="0">
                <a:solidFill>
                  <a:srgbClr val="3333CC"/>
                </a:solidFill>
                <a:latin typeface="Arial"/>
                <a:cs typeface="Arial"/>
              </a:rPr>
              <a:t>we drive </a:t>
            </a:r>
            <a:r>
              <a:rPr sz="3200" i="1" spc="195" dirty="0">
                <a:latin typeface="Cambria"/>
                <a:cs typeface="Cambria"/>
              </a:rPr>
              <a:t>f</a:t>
            </a:r>
            <a:r>
              <a:rPr sz="3200" spc="195" dirty="0">
                <a:latin typeface="Calibri"/>
                <a:cs typeface="Calibri"/>
              </a:rPr>
              <a:t>(</a:t>
            </a:r>
            <a:r>
              <a:rPr sz="3200" b="1" i="1" spc="195" dirty="0">
                <a:latin typeface="Palatino Linotype"/>
                <a:cs typeface="Palatino Linotype"/>
              </a:rPr>
              <a:t>x</a:t>
            </a:r>
            <a:r>
              <a:rPr sz="3200" spc="195" dirty="0">
                <a:latin typeface="Calibri"/>
                <a:cs typeface="Calibri"/>
              </a:rPr>
              <a:t>) </a:t>
            </a:r>
            <a:r>
              <a:rPr sz="3200" spc="-5" dirty="0">
                <a:solidFill>
                  <a:srgbClr val="3333CC"/>
                </a:solidFill>
                <a:latin typeface="Arial"/>
                <a:cs typeface="Arial"/>
              </a:rPr>
              <a:t>to match</a:t>
            </a:r>
            <a:r>
              <a:rPr sz="3200" spc="-15" dirty="0">
                <a:solidFill>
                  <a:srgbClr val="3333CC"/>
                </a:solidFill>
                <a:latin typeface="Arial"/>
                <a:cs typeface="Arial"/>
              </a:rPr>
              <a:t> </a:t>
            </a:r>
            <a:r>
              <a:rPr sz="3200" i="1" spc="215" dirty="0">
                <a:latin typeface="Cambria"/>
                <a:cs typeface="Cambria"/>
              </a:rPr>
              <a:t>f*</a:t>
            </a:r>
            <a:r>
              <a:rPr sz="3200" spc="215" dirty="0">
                <a:latin typeface="Calibri"/>
                <a:cs typeface="Calibri"/>
              </a:rPr>
              <a:t>(</a:t>
            </a:r>
            <a:r>
              <a:rPr sz="3200" b="1" i="1" spc="215" dirty="0">
                <a:latin typeface="Palatino Linotype"/>
                <a:cs typeface="Palatino Linotype"/>
              </a:rPr>
              <a:t>x</a:t>
            </a:r>
            <a:r>
              <a:rPr sz="3200" spc="215" dirty="0">
                <a:latin typeface="Calibri"/>
                <a:cs typeface="Calibri"/>
              </a:rPr>
              <a:t>)</a:t>
            </a:r>
            <a:endParaRPr sz="3200">
              <a:latin typeface="Calibri"/>
              <a:cs typeface="Calibri"/>
            </a:endParaRPr>
          </a:p>
          <a:p>
            <a:pPr marL="355600" marR="540385" indent="-342900">
              <a:lnSpc>
                <a:spcPct val="99400"/>
              </a:lnSpc>
              <a:spcBef>
                <a:spcPts val="755"/>
              </a:spcBef>
              <a:buChar char="•"/>
              <a:tabLst>
                <a:tab pos="354965" algn="l"/>
                <a:tab pos="355600" algn="l"/>
              </a:tabLst>
            </a:pPr>
            <a:r>
              <a:rPr sz="3200" spc="-5" dirty="0">
                <a:solidFill>
                  <a:srgbClr val="3333CC"/>
                </a:solidFill>
                <a:latin typeface="Arial"/>
                <a:cs typeface="Arial"/>
              </a:rPr>
              <a:t>Training data </a:t>
            </a:r>
            <a:r>
              <a:rPr sz="3200" dirty="0">
                <a:solidFill>
                  <a:srgbClr val="3333CC"/>
                </a:solidFill>
                <a:latin typeface="Arial"/>
                <a:cs typeface="Arial"/>
              </a:rPr>
              <a:t>provides us </a:t>
            </a:r>
            <a:r>
              <a:rPr sz="3200" spc="-5" dirty="0">
                <a:solidFill>
                  <a:srgbClr val="3333CC"/>
                </a:solidFill>
                <a:latin typeface="Arial"/>
                <a:cs typeface="Arial"/>
              </a:rPr>
              <a:t>with </a:t>
            </a:r>
            <a:r>
              <a:rPr sz="3200" dirty="0">
                <a:solidFill>
                  <a:srgbClr val="3333CC"/>
                </a:solidFill>
                <a:latin typeface="Arial"/>
                <a:cs typeface="Arial"/>
              </a:rPr>
              <a:t>noisy,  </a:t>
            </a:r>
            <a:r>
              <a:rPr sz="3200" spc="-5" dirty="0">
                <a:solidFill>
                  <a:srgbClr val="3333CC"/>
                </a:solidFill>
                <a:latin typeface="Arial"/>
                <a:cs typeface="Arial"/>
              </a:rPr>
              <a:t>approximate </a:t>
            </a:r>
            <a:r>
              <a:rPr sz="3200" dirty="0">
                <a:solidFill>
                  <a:srgbClr val="3333CC"/>
                </a:solidFill>
                <a:latin typeface="Arial"/>
                <a:cs typeface="Arial"/>
              </a:rPr>
              <a:t>examples of </a:t>
            </a:r>
            <a:r>
              <a:rPr sz="3200" i="1" spc="215" dirty="0">
                <a:latin typeface="Cambria"/>
                <a:cs typeface="Cambria"/>
              </a:rPr>
              <a:t>f*</a:t>
            </a:r>
            <a:r>
              <a:rPr sz="3200" spc="215" dirty="0">
                <a:latin typeface="Calibri"/>
                <a:cs typeface="Calibri"/>
              </a:rPr>
              <a:t>(</a:t>
            </a:r>
            <a:r>
              <a:rPr sz="3200" b="1" i="1" spc="215" dirty="0">
                <a:latin typeface="Palatino Linotype"/>
                <a:cs typeface="Palatino Linotype"/>
              </a:rPr>
              <a:t>x</a:t>
            </a:r>
            <a:r>
              <a:rPr sz="3200" spc="215" dirty="0">
                <a:latin typeface="Calibri"/>
                <a:cs typeface="Calibri"/>
              </a:rPr>
              <a:t>) </a:t>
            </a:r>
            <a:r>
              <a:rPr sz="3200" spc="-5" dirty="0">
                <a:solidFill>
                  <a:srgbClr val="3333CC"/>
                </a:solidFill>
                <a:latin typeface="Arial"/>
                <a:cs typeface="Arial"/>
              </a:rPr>
              <a:t>evaluated</a:t>
            </a:r>
            <a:r>
              <a:rPr sz="3200" spc="-55" dirty="0">
                <a:solidFill>
                  <a:srgbClr val="3333CC"/>
                </a:solidFill>
                <a:latin typeface="Arial"/>
                <a:cs typeface="Arial"/>
              </a:rPr>
              <a:t> </a:t>
            </a:r>
            <a:r>
              <a:rPr sz="3200" dirty="0">
                <a:solidFill>
                  <a:srgbClr val="3333CC"/>
                </a:solidFill>
                <a:latin typeface="Arial"/>
                <a:cs typeface="Arial"/>
              </a:rPr>
              <a:t>at  </a:t>
            </a:r>
            <a:r>
              <a:rPr sz="3200" spc="-5" dirty="0">
                <a:solidFill>
                  <a:srgbClr val="3333CC"/>
                </a:solidFill>
                <a:latin typeface="Arial"/>
                <a:cs typeface="Arial"/>
              </a:rPr>
              <a:t>different training points</a:t>
            </a:r>
            <a:endParaRPr sz="3200">
              <a:latin typeface="Arial"/>
              <a:cs typeface="Arial"/>
            </a:endParaRPr>
          </a:p>
          <a:p>
            <a:pPr marL="355600" indent="-342900">
              <a:lnSpc>
                <a:spcPct val="100000"/>
              </a:lnSpc>
              <a:spcBef>
                <a:spcPts val="825"/>
              </a:spcBef>
              <a:buChar char="•"/>
              <a:tabLst>
                <a:tab pos="354965" algn="l"/>
                <a:tab pos="355600" algn="l"/>
                <a:tab pos="7419975" algn="l"/>
              </a:tabLst>
            </a:pPr>
            <a:r>
              <a:rPr sz="3200" dirty="0">
                <a:solidFill>
                  <a:srgbClr val="3333CC"/>
                </a:solidFill>
                <a:latin typeface="Arial"/>
                <a:cs typeface="Arial"/>
              </a:rPr>
              <a:t>Each example accompanied by</a:t>
            </a:r>
            <a:r>
              <a:rPr sz="3200" spc="-5" dirty="0">
                <a:solidFill>
                  <a:srgbClr val="3333CC"/>
                </a:solidFill>
                <a:latin typeface="Arial"/>
                <a:cs typeface="Arial"/>
              </a:rPr>
              <a:t> </a:t>
            </a:r>
            <a:r>
              <a:rPr sz="3200" dirty="0">
                <a:solidFill>
                  <a:srgbClr val="3333CC"/>
                </a:solidFill>
                <a:latin typeface="Arial"/>
                <a:cs typeface="Arial"/>
              </a:rPr>
              <a:t>label</a:t>
            </a:r>
            <a:r>
              <a:rPr sz="3200" spc="-10" dirty="0">
                <a:solidFill>
                  <a:srgbClr val="3333CC"/>
                </a:solidFill>
                <a:latin typeface="Arial"/>
                <a:cs typeface="Arial"/>
              </a:rPr>
              <a:t> </a:t>
            </a:r>
            <a:r>
              <a:rPr sz="3200" i="1" spc="80" dirty="0">
                <a:latin typeface="Cambria"/>
                <a:cs typeface="Cambria"/>
              </a:rPr>
              <a:t>y	</a:t>
            </a:r>
            <a:r>
              <a:rPr sz="3200" spc="894" dirty="0">
                <a:solidFill>
                  <a:srgbClr val="3333CC"/>
                </a:solidFill>
                <a:latin typeface="Calibri"/>
                <a:cs typeface="Calibri"/>
              </a:rPr>
              <a:t>≈</a:t>
            </a:r>
            <a:r>
              <a:rPr sz="3200" spc="260" dirty="0">
                <a:solidFill>
                  <a:srgbClr val="3333CC"/>
                </a:solidFill>
                <a:latin typeface="Calibri"/>
                <a:cs typeface="Calibri"/>
              </a:rPr>
              <a:t> </a:t>
            </a:r>
            <a:r>
              <a:rPr sz="3200" i="1" spc="215" dirty="0">
                <a:latin typeface="Cambria"/>
                <a:cs typeface="Cambria"/>
              </a:rPr>
              <a:t>f*</a:t>
            </a:r>
            <a:r>
              <a:rPr sz="3200" spc="215" dirty="0">
                <a:latin typeface="Calibri"/>
                <a:cs typeface="Calibri"/>
              </a:rPr>
              <a:t>(</a:t>
            </a:r>
            <a:r>
              <a:rPr sz="3200" b="1" i="1" spc="215" dirty="0">
                <a:latin typeface="Palatino Linotype"/>
                <a:cs typeface="Palatino Linotype"/>
              </a:rPr>
              <a:t>x</a:t>
            </a:r>
            <a:r>
              <a:rPr sz="3200" spc="215" dirty="0">
                <a:latin typeface="Calibri"/>
                <a:cs typeface="Calibri"/>
              </a:rPr>
              <a:t>)</a:t>
            </a:r>
            <a:endParaRPr sz="3200">
              <a:latin typeface="Calibri"/>
              <a:cs typeface="Calibri"/>
            </a:endParaRPr>
          </a:p>
          <a:p>
            <a:pPr marL="355600" marR="648970" indent="-342900">
              <a:lnSpc>
                <a:spcPct val="100000"/>
              </a:lnSpc>
              <a:spcBef>
                <a:spcPts val="760"/>
              </a:spcBef>
              <a:buChar char="•"/>
              <a:tabLst>
                <a:tab pos="354965" algn="l"/>
                <a:tab pos="355600" algn="l"/>
              </a:tabLst>
            </a:pPr>
            <a:r>
              <a:rPr sz="3200" spc="-5" dirty="0">
                <a:solidFill>
                  <a:srgbClr val="3333CC"/>
                </a:solidFill>
                <a:latin typeface="Arial"/>
                <a:cs typeface="Arial"/>
              </a:rPr>
              <a:t>Training </a:t>
            </a:r>
            <a:r>
              <a:rPr sz="3200" dirty="0">
                <a:solidFill>
                  <a:srgbClr val="3333CC"/>
                </a:solidFill>
                <a:latin typeface="Arial"/>
                <a:cs typeface="Arial"/>
              </a:rPr>
              <a:t>examples </a:t>
            </a:r>
            <a:r>
              <a:rPr sz="3200" spc="-5" dirty="0">
                <a:solidFill>
                  <a:srgbClr val="3333CC"/>
                </a:solidFill>
                <a:latin typeface="Arial"/>
                <a:cs typeface="Arial"/>
              </a:rPr>
              <a:t>specify directly </a:t>
            </a:r>
            <a:r>
              <a:rPr sz="3200" dirty="0">
                <a:solidFill>
                  <a:srgbClr val="3333CC"/>
                </a:solidFill>
                <a:latin typeface="Arial"/>
                <a:cs typeface="Arial"/>
              </a:rPr>
              <a:t>what </a:t>
            </a:r>
            <a:r>
              <a:rPr sz="3200" spc="-5" dirty="0">
                <a:solidFill>
                  <a:srgbClr val="3333CC"/>
                </a:solidFill>
                <a:latin typeface="Arial"/>
                <a:cs typeface="Arial"/>
              </a:rPr>
              <a:t>the  output </a:t>
            </a:r>
            <a:r>
              <a:rPr sz="3200" dirty="0">
                <a:solidFill>
                  <a:srgbClr val="3333CC"/>
                </a:solidFill>
                <a:latin typeface="Arial"/>
                <a:cs typeface="Arial"/>
              </a:rPr>
              <a:t>layer must do at each point</a:t>
            </a:r>
            <a:r>
              <a:rPr sz="3200" spc="-50" dirty="0">
                <a:solidFill>
                  <a:srgbClr val="3333CC"/>
                </a:solidFill>
                <a:latin typeface="Arial"/>
                <a:cs typeface="Arial"/>
              </a:rPr>
              <a:t> </a:t>
            </a:r>
            <a:r>
              <a:rPr sz="3200" b="1" i="1" spc="190" dirty="0">
                <a:latin typeface="Palatino Linotype"/>
                <a:cs typeface="Palatino Linotype"/>
              </a:rPr>
              <a:t>x</a:t>
            </a:r>
            <a:endParaRPr sz="3200">
              <a:latin typeface="Palatino Linotype"/>
              <a:cs typeface="Palatino Linotype"/>
            </a:endParaRPr>
          </a:p>
          <a:p>
            <a:pPr marL="469265">
              <a:lnSpc>
                <a:spcPct val="100000"/>
              </a:lnSpc>
              <a:spcBef>
                <a:spcPts val="625"/>
              </a:spcBef>
              <a:tabLst>
                <a:tab pos="843915" algn="l"/>
              </a:tabLst>
            </a:pPr>
            <a:r>
              <a:rPr sz="2800" dirty="0">
                <a:latin typeface="Times New Roman"/>
                <a:cs typeface="Times New Roman"/>
              </a:rPr>
              <a:t>–	</a:t>
            </a:r>
            <a:r>
              <a:rPr sz="2800" spc="-5" dirty="0">
                <a:solidFill>
                  <a:srgbClr val="336600"/>
                </a:solidFill>
                <a:latin typeface="Arial"/>
                <a:cs typeface="Arial"/>
              </a:rPr>
              <a:t>It </a:t>
            </a:r>
            <a:r>
              <a:rPr sz="2800" dirty="0">
                <a:solidFill>
                  <a:srgbClr val="336600"/>
                </a:solidFill>
                <a:latin typeface="Arial"/>
                <a:cs typeface="Arial"/>
              </a:rPr>
              <a:t>must produce a value </a:t>
            </a:r>
            <a:r>
              <a:rPr sz="2800" spc="-5" dirty="0">
                <a:solidFill>
                  <a:srgbClr val="336600"/>
                </a:solidFill>
                <a:latin typeface="Arial"/>
                <a:cs typeface="Arial"/>
              </a:rPr>
              <a:t>that </a:t>
            </a:r>
            <a:r>
              <a:rPr sz="2800" dirty="0">
                <a:solidFill>
                  <a:srgbClr val="336600"/>
                </a:solidFill>
                <a:latin typeface="Arial"/>
                <a:cs typeface="Arial"/>
              </a:rPr>
              <a:t>is close </a:t>
            </a:r>
            <a:r>
              <a:rPr sz="2800" spc="-5" dirty="0">
                <a:solidFill>
                  <a:srgbClr val="336600"/>
                </a:solidFill>
                <a:latin typeface="Arial"/>
                <a:cs typeface="Arial"/>
              </a:rPr>
              <a:t>to</a:t>
            </a:r>
            <a:r>
              <a:rPr sz="2800" spc="-125" dirty="0">
                <a:solidFill>
                  <a:srgbClr val="336600"/>
                </a:solidFill>
                <a:latin typeface="Arial"/>
                <a:cs typeface="Arial"/>
              </a:rPr>
              <a:t> </a:t>
            </a:r>
            <a:r>
              <a:rPr sz="2800" i="1" spc="70" dirty="0">
                <a:latin typeface="Cambria"/>
                <a:cs typeface="Cambria"/>
              </a:rPr>
              <a:t>y</a:t>
            </a:r>
            <a:endParaRPr sz="2800">
              <a:latin typeface="Cambria"/>
              <a:cs typeface="Cambr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67861" y="847293"/>
            <a:ext cx="6362700" cy="695960"/>
          </a:xfrm>
          <a:prstGeom prst="rect">
            <a:avLst/>
          </a:prstGeom>
        </p:spPr>
        <p:txBody>
          <a:bodyPr vert="horz" wrap="square" lIns="0" tIns="12700" rIns="0" bIns="0" rtlCol="0">
            <a:spAutoFit/>
          </a:bodyPr>
          <a:lstStyle/>
          <a:p>
            <a:pPr marL="12700">
              <a:lnSpc>
                <a:spcPct val="100000"/>
              </a:lnSpc>
              <a:spcBef>
                <a:spcPts val="100"/>
              </a:spcBef>
              <a:tabLst>
                <a:tab pos="4361180" algn="l"/>
              </a:tabLst>
            </a:pPr>
            <a:r>
              <a:rPr spc="-5" dirty="0"/>
              <a:t>W</a:t>
            </a:r>
            <a:r>
              <a:rPr dirty="0"/>
              <a:t>hat</a:t>
            </a:r>
            <a:r>
              <a:rPr spc="-5" dirty="0"/>
              <a:t> </a:t>
            </a:r>
            <a:r>
              <a:rPr dirty="0"/>
              <a:t>are Hidden	Layers?</a:t>
            </a:r>
          </a:p>
        </p:txBody>
      </p:sp>
      <p:sp>
        <p:nvSpPr>
          <p:cNvPr id="4" name="object 4"/>
          <p:cNvSpPr txBox="1"/>
          <p:nvPr/>
        </p:nvSpPr>
        <p:spPr>
          <a:xfrm>
            <a:off x="852978" y="1982354"/>
            <a:ext cx="8862695" cy="420878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Behavior of </a:t>
            </a:r>
            <a:r>
              <a:rPr sz="3200" spc="-5" dirty="0">
                <a:solidFill>
                  <a:srgbClr val="3333CC"/>
                </a:solidFill>
                <a:latin typeface="Arial"/>
                <a:cs typeface="Arial"/>
              </a:rPr>
              <a:t>other layers </a:t>
            </a:r>
            <a:r>
              <a:rPr sz="3200" dirty="0">
                <a:solidFill>
                  <a:srgbClr val="3333CC"/>
                </a:solidFill>
                <a:latin typeface="Arial"/>
                <a:cs typeface="Arial"/>
              </a:rPr>
              <a:t>is not </a:t>
            </a:r>
            <a:r>
              <a:rPr sz="3200" spc="-5" dirty="0">
                <a:solidFill>
                  <a:srgbClr val="3333CC"/>
                </a:solidFill>
                <a:latin typeface="Arial"/>
                <a:cs typeface="Arial"/>
              </a:rPr>
              <a:t>directly specified  </a:t>
            </a:r>
            <a:r>
              <a:rPr sz="3200" dirty="0">
                <a:solidFill>
                  <a:srgbClr val="3333CC"/>
                </a:solidFill>
                <a:latin typeface="Arial"/>
                <a:cs typeface="Arial"/>
              </a:rPr>
              <a:t>by </a:t>
            </a:r>
            <a:r>
              <a:rPr sz="3200" spc="-5" dirty="0">
                <a:solidFill>
                  <a:srgbClr val="3333CC"/>
                </a:solidFill>
                <a:latin typeface="Arial"/>
                <a:cs typeface="Arial"/>
              </a:rPr>
              <a:t>the</a:t>
            </a:r>
            <a:r>
              <a:rPr sz="3200" spc="-10" dirty="0">
                <a:solidFill>
                  <a:srgbClr val="3333CC"/>
                </a:solidFill>
                <a:latin typeface="Arial"/>
                <a:cs typeface="Arial"/>
              </a:rPr>
              <a:t> </a:t>
            </a:r>
            <a:r>
              <a:rPr sz="3200" spc="-5" dirty="0">
                <a:solidFill>
                  <a:srgbClr val="3333CC"/>
                </a:solidFill>
                <a:latin typeface="Arial"/>
                <a:cs typeface="Arial"/>
              </a:rPr>
              <a:t>data</a:t>
            </a:r>
            <a:endParaRPr sz="3200">
              <a:latin typeface="Arial"/>
              <a:cs typeface="Arial"/>
            </a:endParaRPr>
          </a:p>
          <a:p>
            <a:pPr marL="355600" marR="185420" indent="-342900">
              <a:lnSpc>
                <a:spcPct val="100000"/>
              </a:lnSpc>
              <a:spcBef>
                <a:spcPts val="605"/>
              </a:spcBef>
              <a:buChar char="•"/>
              <a:tabLst>
                <a:tab pos="354965" algn="l"/>
                <a:tab pos="355600" algn="l"/>
              </a:tabLst>
            </a:pPr>
            <a:r>
              <a:rPr sz="3200" dirty="0">
                <a:solidFill>
                  <a:srgbClr val="3333CC"/>
                </a:solidFill>
                <a:latin typeface="Arial"/>
                <a:cs typeface="Arial"/>
              </a:rPr>
              <a:t>Learning </a:t>
            </a:r>
            <a:r>
              <a:rPr sz="3200" spc="-5" dirty="0">
                <a:solidFill>
                  <a:srgbClr val="3333CC"/>
                </a:solidFill>
                <a:latin typeface="Arial"/>
                <a:cs typeface="Arial"/>
              </a:rPr>
              <a:t>algorithm </a:t>
            </a:r>
            <a:r>
              <a:rPr sz="3200" dirty="0">
                <a:solidFill>
                  <a:srgbClr val="3333CC"/>
                </a:solidFill>
                <a:latin typeface="Arial"/>
                <a:cs typeface="Arial"/>
              </a:rPr>
              <a:t>must decide how </a:t>
            </a:r>
            <a:r>
              <a:rPr sz="3200" spc="-5" dirty="0">
                <a:solidFill>
                  <a:srgbClr val="3333CC"/>
                </a:solidFill>
                <a:latin typeface="Arial"/>
                <a:cs typeface="Arial"/>
              </a:rPr>
              <a:t>to </a:t>
            </a:r>
            <a:r>
              <a:rPr sz="3200" dirty="0">
                <a:solidFill>
                  <a:srgbClr val="3333CC"/>
                </a:solidFill>
                <a:latin typeface="Arial"/>
                <a:cs typeface="Arial"/>
              </a:rPr>
              <a:t>use  </a:t>
            </a:r>
            <a:r>
              <a:rPr sz="3200" spc="-5" dirty="0">
                <a:solidFill>
                  <a:srgbClr val="3333CC"/>
                </a:solidFill>
                <a:latin typeface="Arial"/>
                <a:cs typeface="Arial"/>
              </a:rPr>
              <a:t>those layers to </a:t>
            </a:r>
            <a:r>
              <a:rPr sz="3200" dirty="0">
                <a:solidFill>
                  <a:srgbClr val="3333CC"/>
                </a:solidFill>
                <a:latin typeface="Arial"/>
                <a:cs typeface="Arial"/>
              </a:rPr>
              <a:t>produce value </a:t>
            </a:r>
            <a:r>
              <a:rPr sz="3200" spc="-5" dirty="0">
                <a:solidFill>
                  <a:srgbClr val="3333CC"/>
                </a:solidFill>
                <a:latin typeface="Arial"/>
                <a:cs typeface="Arial"/>
              </a:rPr>
              <a:t>that </a:t>
            </a:r>
            <a:r>
              <a:rPr sz="3200" dirty="0">
                <a:solidFill>
                  <a:srgbClr val="3333CC"/>
                </a:solidFill>
                <a:latin typeface="Arial"/>
                <a:cs typeface="Arial"/>
              </a:rPr>
              <a:t>is close </a:t>
            </a:r>
            <a:r>
              <a:rPr sz="3200" spc="-5" dirty="0">
                <a:solidFill>
                  <a:srgbClr val="3333CC"/>
                </a:solidFill>
                <a:latin typeface="Arial"/>
                <a:cs typeface="Arial"/>
              </a:rPr>
              <a:t>to</a:t>
            </a:r>
            <a:r>
              <a:rPr sz="3200" spc="-35" dirty="0">
                <a:solidFill>
                  <a:srgbClr val="3333CC"/>
                </a:solidFill>
                <a:latin typeface="Arial"/>
                <a:cs typeface="Arial"/>
              </a:rPr>
              <a:t> </a:t>
            </a:r>
            <a:r>
              <a:rPr sz="3200" i="1" dirty="0">
                <a:latin typeface="Times New Roman"/>
                <a:cs typeface="Times New Roman"/>
              </a:rPr>
              <a:t>y</a:t>
            </a:r>
            <a:endParaRPr sz="3200">
              <a:latin typeface="Times New Roman"/>
              <a:cs typeface="Times New Roman"/>
            </a:endParaRPr>
          </a:p>
          <a:p>
            <a:pPr marL="355600" marR="929640" indent="-342900">
              <a:lnSpc>
                <a:spcPct val="100000"/>
              </a:lnSpc>
              <a:spcBef>
                <a:spcPts val="819"/>
              </a:spcBef>
              <a:buChar char="•"/>
              <a:tabLst>
                <a:tab pos="354965" algn="l"/>
                <a:tab pos="355600" algn="l"/>
              </a:tabLst>
            </a:pPr>
            <a:r>
              <a:rPr sz="3200" spc="-5" dirty="0">
                <a:solidFill>
                  <a:srgbClr val="3333CC"/>
                </a:solidFill>
                <a:latin typeface="Arial"/>
                <a:cs typeface="Arial"/>
              </a:rPr>
              <a:t>Training data </a:t>
            </a:r>
            <a:r>
              <a:rPr sz="3200" dirty="0">
                <a:solidFill>
                  <a:srgbClr val="3333CC"/>
                </a:solidFill>
                <a:latin typeface="Arial"/>
                <a:cs typeface="Arial"/>
              </a:rPr>
              <a:t>does not say what</a:t>
            </a:r>
            <a:r>
              <a:rPr sz="3200" spc="-60" dirty="0">
                <a:solidFill>
                  <a:srgbClr val="3333CC"/>
                </a:solidFill>
                <a:latin typeface="Arial"/>
                <a:cs typeface="Arial"/>
              </a:rPr>
              <a:t> </a:t>
            </a:r>
            <a:r>
              <a:rPr sz="3200" dirty="0">
                <a:solidFill>
                  <a:srgbClr val="3333CC"/>
                </a:solidFill>
                <a:latin typeface="Arial"/>
                <a:cs typeface="Arial"/>
              </a:rPr>
              <a:t>individual  </a:t>
            </a:r>
            <a:r>
              <a:rPr sz="3200" spc="-5" dirty="0">
                <a:solidFill>
                  <a:srgbClr val="3333CC"/>
                </a:solidFill>
                <a:latin typeface="Arial"/>
                <a:cs typeface="Arial"/>
              </a:rPr>
              <a:t>layers </a:t>
            </a:r>
            <a:r>
              <a:rPr sz="3200" dirty="0">
                <a:solidFill>
                  <a:srgbClr val="3333CC"/>
                </a:solidFill>
                <a:latin typeface="Arial"/>
                <a:cs typeface="Arial"/>
              </a:rPr>
              <a:t>should</a:t>
            </a:r>
            <a:r>
              <a:rPr sz="3200" spc="-5" dirty="0">
                <a:solidFill>
                  <a:srgbClr val="3333CC"/>
                </a:solidFill>
                <a:latin typeface="Arial"/>
                <a:cs typeface="Arial"/>
              </a:rPr>
              <a:t> </a:t>
            </a:r>
            <a:r>
              <a:rPr sz="3200" dirty="0">
                <a:solidFill>
                  <a:srgbClr val="3333CC"/>
                </a:solidFill>
                <a:latin typeface="Arial"/>
                <a:cs typeface="Arial"/>
              </a:rPr>
              <a:t>do</a:t>
            </a:r>
            <a:endParaRPr sz="3200">
              <a:latin typeface="Arial"/>
              <a:cs typeface="Arial"/>
            </a:endParaRPr>
          </a:p>
          <a:p>
            <a:pPr marL="355600" marR="139700" indent="-342900">
              <a:lnSpc>
                <a:spcPct val="100000"/>
              </a:lnSpc>
              <a:spcBef>
                <a:spcPts val="720"/>
              </a:spcBef>
              <a:buChar char="•"/>
              <a:tabLst>
                <a:tab pos="354965" algn="l"/>
                <a:tab pos="355600" algn="l"/>
              </a:tabLst>
            </a:pPr>
            <a:r>
              <a:rPr sz="3200" dirty="0">
                <a:solidFill>
                  <a:srgbClr val="3333CC"/>
                </a:solidFill>
                <a:latin typeface="Arial"/>
                <a:cs typeface="Arial"/>
              </a:rPr>
              <a:t>Since </a:t>
            </a:r>
            <a:r>
              <a:rPr sz="3200" spc="-5" dirty="0">
                <a:solidFill>
                  <a:srgbClr val="3333CC"/>
                </a:solidFill>
                <a:latin typeface="Arial"/>
                <a:cs typeface="Arial"/>
              </a:rPr>
              <a:t>the </a:t>
            </a:r>
            <a:r>
              <a:rPr sz="3200" dirty="0">
                <a:solidFill>
                  <a:srgbClr val="3333CC"/>
                </a:solidFill>
                <a:latin typeface="Arial"/>
                <a:cs typeface="Arial"/>
              </a:rPr>
              <a:t>desired </a:t>
            </a:r>
            <a:r>
              <a:rPr sz="3200" spc="-5" dirty="0">
                <a:solidFill>
                  <a:srgbClr val="3333CC"/>
                </a:solidFill>
                <a:latin typeface="Arial"/>
                <a:cs typeface="Arial"/>
              </a:rPr>
              <a:t>output for these layers </a:t>
            </a:r>
            <a:r>
              <a:rPr sz="3200" dirty="0">
                <a:solidFill>
                  <a:srgbClr val="3333CC"/>
                </a:solidFill>
                <a:latin typeface="Arial"/>
                <a:cs typeface="Arial"/>
              </a:rPr>
              <a:t>is not  shown, </a:t>
            </a:r>
            <a:r>
              <a:rPr sz="3200" spc="-5" dirty="0">
                <a:solidFill>
                  <a:srgbClr val="3333CC"/>
                </a:solidFill>
                <a:latin typeface="Arial"/>
                <a:cs typeface="Arial"/>
              </a:rPr>
              <a:t>they </a:t>
            </a:r>
            <a:r>
              <a:rPr sz="3200" dirty="0">
                <a:solidFill>
                  <a:srgbClr val="3333CC"/>
                </a:solidFill>
                <a:latin typeface="Arial"/>
                <a:cs typeface="Arial"/>
              </a:rPr>
              <a:t>are called </a:t>
            </a:r>
            <a:r>
              <a:rPr sz="3200" i="1" dirty="0">
                <a:solidFill>
                  <a:srgbClr val="3333CC"/>
                </a:solidFill>
                <a:latin typeface="Arial"/>
                <a:cs typeface="Arial"/>
              </a:rPr>
              <a:t>hidden</a:t>
            </a:r>
            <a:r>
              <a:rPr sz="3200" i="1" spc="-30" dirty="0">
                <a:solidFill>
                  <a:srgbClr val="3333CC"/>
                </a:solidFill>
                <a:latin typeface="Arial"/>
                <a:cs typeface="Arial"/>
              </a:rPr>
              <a:t> </a:t>
            </a:r>
            <a:r>
              <a:rPr sz="3200" i="1" spc="-5" dirty="0">
                <a:solidFill>
                  <a:srgbClr val="3333CC"/>
                </a:solidFill>
                <a:latin typeface="Arial"/>
                <a:cs typeface="Arial"/>
              </a:rPr>
              <a:t>layers</a:t>
            </a:r>
            <a:endParaRPr sz="32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86551" y="847293"/>
            <a:ext cx="7325359" cy="695960"/>
          </a:xfrm>
          <a:prstGeom prst="rect">
            <a:avLst/>
          </a:prstGeom>
        </p:spPr>
        <p:txBody>
          <a:bodyPr vert="horz" wrap="square" lIns="0" tIns="12700" rIns="0" bIns="0" rtlCol="0">
            <a:spAutoFit/>
          </a:bodyPr>
          <a:lstStyle/>
          <a:p>
            <a:pPr marL="12700">
              <a:lnSpc>
                <a:spcPct val="100000"/>
              </a:lnSpc>
              <a:spcBef>
                <a:spcPts val="100"/>
              </a:spcBef>
              <a:tabLst>
                <a:tab pos="3895090" algn="l"/>
              </a:tabLst>
            </a:pPr>
            <a:r>
              <a:rPr dirty="0"/>
              <a:t>Ne</a:t>
            </a:r>
            <a:r>
              <a:rPr spc="-5" dirty="0"/>
              <a:t>t</a:t>
            </a:r>
            <a:r>
              <a:rPr dirty="0"/>
              <a:t>wo</a:t>
            </a:r>
            <a:r>
              <a:rPr spc="-5" dirty="0"/>
              <a:t>rk</a:t>
            </a:r>
            <a:r>
              <a:rPr dirty="0"/>
              <a:t>s</a:t>
            </a:r>
            <a:r>
              <a:rPr spc="-5" dirty="0"/>
              <a:t> </a:t>
            </a:r>
            <a:r>
              <a:rPr dirty="0"/>
              <a:t>and</a:t>
            </a:r>
            <a:r>
              <a:rPr lang="en-US" dirty="0"/>
              <a:t> </a:t>
            </a:r>
            <a:r>
              <a:rPr dirty="0"/>
              <a:t>Neuroscience</a:t>
            </a:r>
          </a:p>
        </p:txBody>
      </p:sp>
      <p:sp>
        <p:nvSpPr>
          <p:cNvPr id="4" name="object 4"/>
          <p:cNvSpPr txBox="1"/>
          <p:nvPr/>
        </p:nvSpPr>
        <p:spPr>
          <a:xfrm>
            <a:off x="852978" y="1982354"/>
            <a:ext cx="8853170" cy="4883785"/>
          </a:xfrm>
          <a:prstGeom prst="rect">
            <a:avLst/>
          </a:prstGeom>
        </p:spPr>
        <p:txBody>
          <a:bodyPr vert="horz" wrap="square" lIns="0" tIns="33020" rIns="0" bIns="0" rtlCol="0">
            <a:spAutoFit/>
          </a:bodyPr>
          <a:lstStyle/>
          <a:p>
            <a:pPr marL="355600" marR="1463675" indent="-342900">
              <a:lnSpc>
                <a:spcPts val="3800"/>
              </a:lnSpc>
              <a:spcBef>
                <a:spcPts val="260"/>
              </a:spcBef>
              <a:buChar char="•"/>
              <a:tabLst>
                <a:tab pos="354965" algn="l"/>
                <a:tab pos="355600" algn="l"/>
              </a:tabLst>
            </a:pPr>
            <a:r>
              <a:rPr sz="3200" spc="-5" dirty="0">
                <a:solidFill>
                  <a:srgbClr val="3333CC"/>
                </a:solidFill>
                <a:latin typeface="Arial"/>
                <a:cs typeface="Arial"/>
              </a:rPr>
              <a:t>These networks </a:t>
            </a:r>
            <a:r>
              <a:rPr sz="3200" dirty="0">
                <a:solidFill>
                  <a:srgbClr val="3333CC"/>
                </a:solidFill>
                <a:latin typeface="Arial"/>
                <a:cs typeface="Arial"/>
              </a:rPr>
              <a:t>are loosely inspired</a:t>
            </a:r>
            <a:r>
              <a:rPr sz="3200" spc="-55" dirty="0">
                <a:solidFill>
                  <a:srgbClr val="3333CC"/>
                </a:solidFill>
                <a:latin typeface="Arial"/>
                <a:cs typeface="Arial"/>
              </a:rPr>
              <a:t> </a:t>
            </a:r>
            <a:r>
              <a:rPr sz="3200" dirty="0">
                <a:solidFill>
                  <a:srgbClr val="3333CC"/>
                </a:solidFill>
                <a:latin typeface="Arial"/>
                <a:cs typeface="Arial"/>
              </a:rPr>
              <a:t>by  neuroscience</a:t>
            </a:r>
            <a:endParaRPr sz="3200" dirty="0">
              <a:latin typeface="Arial"/>
              <a:cs typeface="Arial"/>
            </a:endParaRPr>
          </a:p>
          <a:p>
            <a:pPr marL="355600" indent="-342900">
              <a:lnSpc>
                <a:spcPct val="100000"/>
              </a:lnSpc>
              <a:spcBef>
                <a:spcPts val="605"/>
              </a:spcBef>
              <a:buChar char="•"/>
              <a:tabLst>
                <a:tab pos="354965" algn="l"/>
                <a:tab pos="355600" algn="l"/>
              </a:tabLst>
            </a:pPr>
            <a:r>
              <a:rPr sz="3200" dirty="0">
                <a:solidFill>
                  <a:srgbClr val="3333CC"/>
                </a:solidFill>
                <a:latin typeface="Arial"/>
                <a:cs typeface="Arial"/>
              </a:rPr>
              <a:t>Each hidden layer is </a:t>
            </a:r>
            <a:r>
              <a:rPr sz="3200" spc="-5" dirty="0">
                <a:solidFill>
                  <a:srgbClr val="3333CC"/>
                </a:solidFill>
                <a:latin typeface="Arial"/>
                <a:cs typeface="Arial"/>
              </a:rPr>
              <a:t>typically</a:t>
            </a:r>
            <a:r>
              <a:rPr sz="3200" spc="-15" dirty="0">
                <a:solidFill>
                  <a:srgbClr val="3333CC"/>
                </a:solidFill>
                <a:latin typeface="Arial"/>
                <a:cs typeface="Arial"/>
              </a:rPr>
              <a:t> </a:t>
            </a:r>
            <a:r>
              <a:rPr sz="3200" spc="-5" dirty="0">
                <a:solidFill>
                  <a:srgbClr val="3333CC"/>
                </a:solidFill>
                <a:latin typeface="Arial"/>
                <a:cs typeface="Arial"/>
              </a:rPr>
              <a:t>vector-valued</a:t>
            </a:r>
            <a:endParaRPr sz="3200" dirty="0">
              <a:latin typeface="Arial"/>
              <a:cs typeface="Arial"/>
            </a:endParaRPr>
          </a:p>
          <a:p>
            <a:pPr marL="755650" lvl="1" indent="-286385">
              <a:lnSpc>
                <a:spcPct val="100000"/>
              </a:lnSpc>
              <a:spcBef>
                <a:spcPts val="665"/>
              </a:spcBef>
              <a:buChar char="–"/>
              <a:tabLst>
                <a:tab pos="755650" algn="l"/>
              </a:tabLst>
            </a:pPr>
            <a:r>
              <a:rPr sz="2800" spc="-5" dirty="0">
                <a:solidFill>
                  <a:srgbClr val="336600"/>
                </a:solidFill>
                <a:latin typeface="Arial"/>
                <a:cs typeface="Arial"/>
              </a:rPr>
              <a:t>Dimensionality </a:t>
            </a:r>
            <a:r>
              <a:rPr sz="2800" dirty="0">
                <a:solidFill>
                  <a:srgbClr val="336600"/>
                </a:solidFill>
                <a:latin typeface="Arial"/>
                <a:cs typeface="Arial"/>
              </a:rPr>
              <a:t>of hidden layer is </a:t>
            </a:r>
            <a:r>
              <a:rPr sz="2800" i="1" dirty="0">
                <a:solidFill>
                  <a:srgbClr val="407700"/>
                </a:solidFill>
                <a:latin typeface="Arial"/>
                <a:cs typeface="Arial"/>
              </a:rPr>
              <a:t>width </a:t>
            </a:r>
            <a:r>
              <a:rPr sz="2800" dirty="0">
                <a:solidFill>
                  <a:srgbClr val="336600"/>
                </a:solidFill>
                <a:latin typeface="Arial"/>
                <a:cs typeface="Arial"/>
              </a:rPr>
              <a:t>of </a:t>
            </a:r>
            <a:r>
              <a:rPr sz="2800" spc="-5" dirty="0">
                <a:solidFill>
                  <a:srgbClr val="336600"/>
                </a:solidFill>
                <a:latin typeface="Arial"/>
                <a:cs typeface="Arial"/>
              </a:rPr>
              <a:t>the</a:t>
            </a:r>
            <a:r>
              <a:rPr sz="2800" spc="-50" dirty="0">
                <a:solidFill>
                  <a:srgbClr val="336600"/>
                </a:solidFill>
                <a:latin typeface="Arial"/>
                <a:cs typeface="Arial"/>
              </a:rPr>
              <a:t> </a:t>
            </a:r>
            <a:r>
              <a:rPr sz="2800" dirty="0">
                <a:solidFill>
                  <a:srgbClr val="336600"/>
                </a:solidFill>
                <a:latin typeface="Arial"/>
                <a:cs typeface="Arial"/>
              </a:rPr>
              <a:t>model</a:t>
            </a:r>
            <a:endParaRPr sz="2800" dirty="0">
              <a:latin typeface="Arial"/>
              <a:cs typeface="Arial"/>
            </a:endParaRPr>
          </a:p>
          <a:p>
            <a:pPr marL="755650" lvl="1" indent="-286385">
              <a:lnSpc>
                <a:spcPct val="100000"/>
              </a:lnSpc>
              <a:spcBef>
                <a:spcPts val="740"/>
              </a:spcBef>
              <a:buChar char="–"/>
              <a:tabLst>
                <a:tab pos="755650" algn="l"/>
              </a:tabLst>
            </a:pPr>
            <a:r>
              <a:rPr sz="2800" dirty="0">
                <a:solidFill>
                  <a:srgbClr val="336600"/>
                </a:solidFill>
                <a:latin typeface="Arial"/>
                <a:cs typeface="Arial"/>
              </a:rPr>
              <a:t>Each element of </a:t>
            </a:r>
            <a:r>
              <a:rPr sz="2800" spc="-5" dirty="0">
                <a:solidFill>
                  <a:srgbClr val="336600"/>
                </a:solidFill>
                <a:latin typeface="Arial"/>
                <a:cs typeface="Arial"/>
              </a:rPr>
              <a:t>vector </a:t>
            </a:r>
            <a:r>
              <a:rPr sz="2800" dirty="0">
                <a:solidFill>
                  <a:srgbClr val="336600"/>
                </a:solidFill>
                <a:latin typeface="Arial"/>
                <a:cs typeface="Arial"/>
              </a:rPr>
              <a:t>viewed as a</a:t>
            </a:r>
            <a:r>
              <a:rPr sz="2800" spc="-45" dirty="0">
                <a:solidFill>
                  <a:srgbClr val="336600"/>
                </a:solidFill>
                <a:latin typeface="Arial"/>
                <a:cs typeface="Arial"/>
              </a:rPr>
              <a:t> </a:t>
            </a:r>
            <a:r>
              <a:rPr sz="2800" dirty="0">
                <a:solidFill>
                  <a:srgbClr val="336600"/>
                </a:solidFill>
                <a:latin typeface="Arial"/>
                <a:cs typeface="Arial"/>
              </a:rPr>
              <a:t>neuron</a:t>
            </a:r>
            <a:endParaRPr sz="2800" dirty="0">
              <a:latin typeface="Arial"/>
              <a:cs typeface="Arial"/>
            </a:endParaRPr>
          </a:p>
          <a:p>
            <a:pPr marL="748665" marR="162560" lvl="1" indent="-279400">
              <a:lnSpc>
                <a:spcPts val="3329"/>
              </a:lnSpc>
              <a:spcBef>
                <a:spcPts val="775"/>
              </a:spcBef>
              <a:buChar char="–"/>
              <a:tabLst>
                <a:tab pos="755650" algn="l"/>
              </a:tabLst>
            </a:pPr>
            <a:r>
              <a:rPr sz="2800" spc="-5" dirty="0">
                <a:solidFill>
                  <a:srgbClr val="336600"/>
                </a:solidFill>
                <a:latin typeface="Arial"/>
                <a:cs typeface="Arial"/>
              </a:rPr>
              <a:t>Instead </a:t>
            </a:r>
            <a:r>
              <a:rPr sz="2800" dirty="0">
                <a:solidFill>
                  <a:srgbClr val="336600"/>
                </a:solidFill>
                <a:latin typeface="Arial"/>
                <a:cs typeface="Arial"/>
              </a:rPr>
              <a:t>of </a:t>
            </a:r>
            <a:r>
              <a:rPr sz="2800" spc="-5" dirty="0">
                <a:solidFill>
                  <a:srgbClr val="336600"/>
                </a:solidFill>
                <a:latin typeface="Arial"/>
                <a:cs typeface="Arial"/>
              </a:rPr>
              <a:t>thinking </a:t>
            </a:r>
            <a:r>
              <a:rPr sz="2800" dirty="0">
                <a:solidFill>
                  <a:srgbClr val="336600"/>
                </a:solidFill>
                <a:latin typeface="Arial"/>
                <a:cs typeface="Arial"/>
              </a:rPr>
              <a:t>of it as a </a:t>
            </a:r>
            <a:r>
              <a:rPr sz="2800" spc="-5" dirty="0">
                <a:solidFill>
                  <a:srgbClr val="336600"/>
                </a:solidFill>
                <a:latin typeface="Arial"/>
                <a:cs typeface="Arial"/>
              </a:rPr>
              <a:t>vector-vector function,  they </a:t>
            </a:r>
            <a:r>
              <a:rPr sz="2800" dirty="0">
                <a:solidFill>
                  <a:srgbClr val="336600"/>
                </a:solidFill>
                <a:latin typeface="Arial"/>
                <a:cs typeface="Arial"/>
              </a:rPr>
              <a:t>are regarded as </a:t>
            </a:r>
            <a:r>
              <a:rPr sz="2800" spc="-5" dirty="0">
                <a:solidFill>
                  <a:srgbClr val="336600"/>
                </a:solidFill>
                <a:latin typeface="Arial"/>
                <a:cs typeface="Arial"/>
              </a:rPr>
              <a:t>units </a:t>
            </a:r>
            <a:r>
              <a:rPr sz="2800" dirty="0">
                <a:solidFill>
                  <a:srgbClr val="336600"/>
                </a:solidFill>
                <a:latin typeface="Arial"/>
                <a:cs typeface="Arial"/>
              </a:rPr>
              <a:t>in</a:t>
            </a:r>
            <a:r>
              <a:rPr sz="2800" spc="-20" dirty="0">
                <a:solidFill>
                  <a:srgbClr val="336600"/>
                </a:solidFill>
                <a:latin typeface="Arial"/>
                <a:cs typeface="Arial"/>
              </a:rPr>
              <a:t> </a:t>
            </a:r>
            <a:r>
              <a:rPr sz="2800" dirty="0">
                <a:solidFill>
                  <a:srgbClr val="336600"/>
                </a:solidFill>
                <a:latin typeface="Arial"/>
                <a:cs typeface="Arial"/>
              </a:rPr>
              <a:t>parallel</a:t>
            </a:r>
            <a:endParaRPr sz="2800" dirty="0">
              <a:latin typeface="Arial"/>
              <a:cs typeface="Arial"/>
            </a:endParaRPr>
          </a:p>
          <a:p>
            <a:pPr marL="355600" marR="672465" indent="-342900">
              <a:lnSpc>
                <a:spcPct val="100000"/>
              </a:lnSpc>
              <a:spcBef>
                <a:spcPts val="700"/>
              </a:spcBef>
              <a:buChar char="•"/>
              <a:tabLst>
                <a:tab pos="354965" algn="l"/>
                <a:tab pos="355600" algn="l"/>
              </a:tabLst>
            </a:pPr>
            <a:r>
              <a:rPr sz="3200" dirty="0">
                <a:solidFill>
                  <a:srgbClr val="3333CC"/>
                </a:solidFill>
                <a:latin typeface="Arial"/>
                <a:cs typeface="Arial"/>
              </a:rPr>
              <a:t>Each </a:t>
            </a:r>
            <a:r>
              <a:rPr sz="3200" spc="-5" dirty="0">
                <a:solidFill>
                  <a:srgbClr val="3333CC"/>
                </a:solidFill>
                <a:latin typeface="Arial"/>
                <a:cs typeface="Arial"/>
              </a:rPr>
              <a:t>unite </a:t>
            </a:r>
            <a:r>
              <a:rPr sz="3200" dirty="0">
                <a:solidFill>
                  <a:srgbClr val="3333CC"/>
                </a:solidFill>
                <a:latin typeface="Arial"/>
                <a:cs typeface="Arial"/>
              </a:rPr>
              <a:t>receives </a:t>
            </a:r>
            <a:r>
              <a:rPr sz="3200" spc="-5" dirty="0">
                <a:solidFill>
                  <a:srgbClr val="3333CC"/>
                </a:solidFill>
                <a:latin typeface="Arial"/>
                <a:cs typeface="Arial"/>
              </a:rPr>
              <a:t>inputs from </a:t>
            </a:r>
            <a:r>
              <a:rPr sz="3200" dirty="0">
                <a:solidFill>
                  <a:srgbClr val="3333CC"/>
                </a:solidFill>
                <a:latin typeface="Arial"/>
                <a:cs typeface="Arial"/>
              </a:rPr>
              <a:t>many </a:t>
            </a:r>
            <a:r>
              <a:rPr sz="3200" spc="-5" dirty="0">
                <a:solidFill>
                  <a:srgbClr val="3333CC"/>
                </a:solidFill>
                <a:latin typeface="Arial"/>
                <a:cs typeface="Arial"/>
              </a:rPr>
              <a:t>other  units </a:t>
            </a:r>
            <a:r>
              <a:rPr sz="3200" dirty="0">
                <a:solidFill>
                  <a:srgbClr val="3333CC"/>
                </a:solidFill>
                <a:latin typeface="Arial"/>
                <a:cs typeface="Arial"/>
              </a:rPr>
              <a:t>and </a:t>
            </a:r>
            <a:r>
              <a:rPr sz="3200" spc="-5" dirty="0">
                <a:solidFill>
                  <a:srgbClr val="3333CC"/>
                </a:solidFill>
                <a:latin typeface="Arial"/>
                <a:cs typeface="Arial"/>
              </a:rPr>
              <a:t>computes its </a:t>
            </a:r>
            <a:r>
              <a:rPr sz="3200" dirty="0">
                <a:solidFill>
                  <a:srgbClr val="3333CC"/>
                </a:solidFill>
                <a:latin typeface="Arial"/>
                <a:cs typeface="Arial"/>
              </a:rPr>
              <a:t>own </a:t>
            </a:r>
            <a:r>
              <a:rPr sz="3200" spc="-5" dirty="0">
                <a:solidFill>
                  <a:srgbClr val="3333CC"/>
                </a:solidFill>
                <a:latin typeface="Arial"/>
                <a:cs typeface="Arial"/>
              </a:rPr>
              <a:t>activation</a:t>
            </a:r>
            <a:r>
              <a:rPr sz="3200" dirty="0">
                <a:solidFill>
                  <a:srgbClr val="3333CC"/>
                </a:solidFill>
                <a:latin typeface="Arial"/>
                <a:cs typeface="Arial"/>
              </a:rPr>
              <a:t> value</a:t>
            </a:r>
            <a:endParaRPr sz="3200" dirty="0">
              <a:latin typeface="Arial"/>
              <a:cs typeface="Arial"/>
            </a:endParaRPr>
          </a:p>
          <a:p>
            <a:pPr marR="323215" algn="r">
              <a:lnSpc>
                <a:spcPct val="100000"/>
              </a:lnSpc>
              <a:spcBef>
                <a:spcPts val="430"/>
              </a:spcBef>
            </a:pPr>
            <a:endParaRPr sz="14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08100" y="528091"/>
            <a:ext cx="8479290" cy="689932"/>
          </a:xfrm>
          <a:prstGeom prst="rect">
            <a:avLst/>
          </a:prstGeom>
        </p:spPr>
        <p:txBody>
          <a:bodyPr vert="horz" wrap="square" lIns="0" tIns="12700" rIns="0" bIns="0" rtlCol="0">
            <a:spAutoFit/>
          </a:bodyPr>
          <a:lstStyle/>
          <a:p>
            <a:pPr marL="12700">
              <a:lnSpc>
                <a:spcPct val="100000"/>
              </a:lnSpc>
              <a:spcBef>
                <a:spcPts val="100"/>
              </a:spcBef>
              <a:tabLst>
                <a:tab pos="2310765" algn="l"/>
                <a:tab pos="6038215" algn="l"/>
              </a:tabLst>
            </a:pPr>
            <a:r>
              <a:rPr spc="-5" dirty="0"/>
              <a:t>Function	Approximation	</a:t>
            </a:r>
            <a:r>
              <a:rPr lang="en-US" spc="-5" dirty="0"/>
              <a:t>as a</a:t>
            </a:r>
            <a:r>
              <a:rPr spc="-100" dirty="0"/>
              <a:t> </a:t>
            </a:r>
            <a:r>
              <a:rPr dirty="0"/>
              <a:t>goal</a:t>
            </a:r>
          </a:p>
        </p:txBody>
      </p:sp>
      <p:sp>
        <p:nvSpPr>
          <p:cNvPr id="5" name="object 5"/>
          <p:cNvSpPr txBox="1"/>
          <p:nvPr/>
        </p:nvSpPr>
        <p:spPr>
          <a:xfrm>
            <a:off x="840278" y="1433424"/>
            <a:ext cx="8148320" cy="5810885"/>
          </a:xfrm>
          <a:prstGeom prst="rect">
            <a:avLst/>
          </a:prstGeom>
        </p:spPr>
        <p:txBody>
          <a:bodyPr vert="horz" wrap="square" lIns="0" tIns="104139" rIns="0" bIns="0" rtlCol="0">
            <a:spAutoFit/>
          </a:bodyPr>
          <a:lstStyle/>
          <a:p>
            <a:pPr marL="368300" indent="-342900">
              <a:lnSpc>
                <a:spcPct val="100000"/>
              </a:lnSpc>
              <a:spcBef>
                <a:spcPts val="819"/>
              </a:spcBef>
              <a:buChar char="•"/>
              <a:tabLst>
                <a:tab pos="367665" algn="l"/>
                <a:tab pos="368300" algn="l"/>
                <a:tab pos="4197350" algn="l"/>
              </a:tabLst>
            </a:pPr>
            <a:r>
              <a:rPr sz="3200" dirty="0">
                <a:solidFill>
                  <a:srgbClr val="3333CC"/>
                </a:solidFill>
                <a:latin typeface="Arial"/>
                <a:cs typeface="Arial"/>
              </a:rPr>
              <a:t>Choice of</a:t>
            </a:r>
            <a:r>
              <a:rPr sz="3200" spc="10" dirty="0">
                <a:solidFill>
                  <a:srgbClr val="3333CC"/>
                </a:solidFill>
                <a:latin typeface="Arial"/>
                <a:cs typeface="Arial"/>
              </a:rPr>
              <a:t> </a:t>
            </a:r>
            <a:r>
              <a:rPr sz="3200" spc="-5" dirty="0">
                <a:solidFill>
                  <a:srgbClr val="3333CC"/>
                </a:solidFill>
                <a:latin typeface="Arial"/>
                <a:cs typeface="Arial"/>
              </a:rPr>
              <a:t>functions</a:t>
            </a:r>
            <a:r>
              <a:rPr sz="3200" spc="5" dirty="0">
                <a:solidFill>
                  <a:srgbClr val="3333CC"/>
                </a:solidFill>
                <a:latin typeface="Arial"/>
                <a:cs typeface="Arial"/>
              </a:rPr>
              <a:t> </a:t>
            </a:r>
            <a:r>
              <a:rPr sz="3200" i="1" spc="45" dirty="0">
                <a:latin typeface="Cambria"/>
                <a:cs typeface="Cambria"/>
              </a:rPr>
              <a:t>f	</a:t>
            </a:r>
            <a:r>
              <a:rPr sz="3150" spc="254" baseline="25132" dirty="0">
                <a:latin typeface="Calibri"/>
                <a:cs typeface="Calibri"/>
              </a:rPr>
              <a:t>(</a:t>
            </a:r>
            <a:r>
              <a:rPr sz="3150" i="1" spc="254" baseline="25132" dirty="0">
                <a:latin typeface="Cambria"/>
                <a:cs typeface="Cambria"/>
              </a:rPr>
              <a:t>i</a:t>
            </a:r>
            <a:r>
              <a:rPr sz="3150" spc="254" baseline="25132" dirty="0">
                <a:latin typeface="Calibri"/>
                <a:cs typeface="Calibri"/>
              </a:rPr>
              <a:t>)</a:t>
            </a:r>
            <a:r>
              <a:rPr sz="3200" spc="170" dirty="0">
                <a:latin typeface="Calibri"/>
                <a:cs typeface="Calibri"/>
              </a:rPr>
              <a:t>(</a:t>
            </a:r>
            <a:r>
              <a:rPr sz="3200" b="1" i="1" spc="170" dirty="0">
                <a:latin typeface="Palatino Linotype"/>
                <a:cs typeface="Palatino Linotype"/>
              </a:rPr>
              <a:t>x</a:t>
            </a:r>
            <a:r>
              <a:rPr sz="3200" spc="170" dirty="0">
                <a:latin typeface="Calibri"/>
                <a:cs typeface="Calibri"/>
              </a:rPr>
              <a:t>)</a:t>
            </a:r>
            <a:r>
              <a:rPr sz="3200" spc="170" dirty="0">
                <a:latin typeface="Times New Roman"/>
                <a:cs typeface="Times New Roman"/>
              </a:rPr>
              <a:t>:</a:t>
            </a:r>
            <a:endParaRPr sz="3200">
              <a:latin typeface="Times New Roman"/>
              <a:cs typeface="Times New Roman"/>
            </a:endParaRPr>
          </a:p>
          <a:p>
            <a:pPr marL="761365" marR="17780" lvl="1" indent="-279400">
              <a:lnSpc>
                <a:spcPts val="3329"/>
              </a:lnSpc>
              <a:spcBef>
                <a:spcPts val="770"/>
              </a:spcBef>
              <a:buChar char="–"/>
              <a:tabLst>
                <a:tab pos="768350" algn="l"/>
              </a:tabLst>
            </a:pPr>
            <a:r>
              <a:rPr sz="2800" dirty="0">
                <a:solidFill>
                  <a:srgbClr val="336600"/>
                </a:solidFill>
                <a:latin typeface="Arial"/>
                <a:cs typeface="Arial"/>
              </a:rPr>
              <a:t>Loosely guided by </a:t>
            </a:r>
            <a:r>
              <a:rPr sz="2800" spc="-5" dirty="0">
                <a:solidFill>
                  <a:srgbClr val="336600"/>
                </a:solidFill>
                <a:latin typeface="Arial"/>
                <a:cs typeface="Arial"/>
              </a:rPr>
              <a:t>neuroscientific observations  </a:t>
            </a:r>
            <a:r>
              <a:rPr sz="2800" dirty="0">
                <a:solidFill>
                  <a:srgbClr val="336600"/>
                </a:solidFill>
                <a:latin typeface="Arial"/>
                <a:cs typeface="Arial"/>
              </a:rPr>
              <a:t>about biological</a:t>
            </a:r>
            <a:r>
              <a:rPr sz="2800" spc="-15" dirty="0">
                <a:solidFill>
                  <a:srgbClr val="336600"/>
                </a:solidFill>
                <a:latin typeface="Arial"/>
                <a:cs typeface="Arial"/>
              </a:rPr>
              <a:t> </a:t>
            </a:r>
            <a:r>
              <a:rPr sz="2800" dirty="0">
                <a:solidFill>
                  <a:srgbClr val="336600"/>
                </a:solidFill>
                <a:latin typeface="Arial"/>
                <a:cs typeface="Arial"/>
              </a:rPr>
              <a:t>neurons</a:t>
            </a:r>
            <a:endParaRPr sz="2800">
              <a:latin typeface="Arial"/>
              <a:cs typeface="Arial"/>
            </a:endParaRPr>
          </a:p>
          <a:p>
            <a:pPr marL="1167765" marR="939800" lvl="2" indent="-228600">
              <a:lnSpc>
                <a:spcPts val="2820"/>
              </a:lnSpc>
              <a:spcBef>
                <a:spcPts val="650"/>
              </a:spcBef>
              <a:buChar char="•"/>
              <a:tabLst>
                <a:tab pos="1168400" algn="l"/>
              </a:tabLst>
            </a:pPr>
            <a:r>
              <a:rPr sz="2400" dirty="0">
                <a:solidFill>
                  <a:srgbClr val="660066"/>
                </a:solidFill>
                <a:latin typeface="Arial"/>
                <a:cs typeface="Arial"/>
              </a:rPr>
              <a:t>Modern neural </a:t>
            </a:r>
            <a:r>
              <a:rPr sz="2400" spc="-5" dirty="0">
                <a:solidFill>
                  <a:srgbClr val="660066"/>
                </a:solidFill>
                <a:latin typeface="Arial"/>
                <a:cs typeface="Arial"/>
              </a:rPr>
              <a:t>networks </a:t>
            </a:r>
            <a:r>
              <a:rPr sz="2400" dirty="0">
                <a:solidFill>
                  <a:srgbClr val="660066"/>
                </a:solidFill>
                <a:latin typeface="Arial"/>
                <a:cs typeface="Arial"/>
              </a:rPr>
              <a:t>are guided by</a:t>
            </a:r>
            <a:r>
              <a:rPr sz="2400" spc="-70" dirty="0">
                <a:solidFill>
                  <a:srgbClr val="660066"/>
                </a:solidFill>
                <a:latin typeface="Arial"/>
                <a:cs typeface="Arial"/>
              </a:rPr>
              <a:t> </a:t>
            </a:r>
            <a:r>
              <a:rPr sz="2400" dirty="0">
                <a:solidFill>
                  <a:srgbClr val="660066"/>
                </a:solidFill>
                <a:latin typeface="Arial"/>
                <a:cs typeface="Arial"/>
              </a:rPr>
              <a:t>many  </a:t>
            </a:r>
            <a:r>
              <a:rPr sz="2400" spc="-5" dirty="0">
                <a:solidFill>
                  <a:srgbClr val="660066"/>
                </a:solidFill>
                <a:latin typeface="Arial"/>
                <a:cs typeface="Arial"/>
              </a:rPr>
              <a:t>mathematical </a:t>
            </a:r>
            <a:r>
              <a:rPr sz="2400" dirty="0">
                <a:solidFill>
                  <a:srgbClr val="660066"/>
                </a:solidFill>
                <a:latin typeface="Arial"/>
                <a:cs typeface="Arial"/>
              </a:rPr>
              <a:t>and engineering</a:t>
            </a:r>
            <a:r>
              <a:rPr sz="2400" spc="-15" dirty="0">
                <a:solidFill>
                  <a:srgbClr val="660066"/>
                </a:solidFill>
                <a:latin typeface="Arial"/>
                <a:cs typeface="Arial"/>
              </a:rPr>
              <a:t> </a:t>
            </a:r>
            <a:r>
              <a:rPr sz="2400" dirty="0">
                <a:solidFill>
                  <a:srgbClr val="660066"/>
                </a:solidFill>
                <a:latin typeface="Arial"/>
                <a:cs typeface="Arial"/>
              </a:rPr>
              <a:t>disciplines</a:t>
            </a:r>
            <a:endParaRPr sz="2400">
              <a:latin typeface="Arial"/>
              <a:cs typeface="Arial"/>
            </a:endParaRPr>
          </a:p>
          <a:p>
            <a:pPr marL="1168400" lvl="2" indent="-229235">
              <a:lnSpc>
                <a:spcPct val="100000"/>
              </a:lnSpc>
              <a:spcBef>
                <a:spcPts val="515"/>
              </a:spcBef>
              <a:buChar char="•"/>
              <a:tabLst>
                <a:tab pos="1168400" algn="l"/>
              </a:tabLst>
            </a:pPr>
            <a:r>
              <a:rPr sz="2400" dirty="0">
                <a:solidFill>
                  <a:srgbClr val="660066"/>
                </a:solidFill>
                <a:latin typeface="Arial"/>
                <a:cs typeface="Arial"/>
              </a:rPr>
              <a:t>Not </a:t>
            </a:r>
            <a:r>
              <a:rPr sz="2400" spc="-5" dirty="0">
                <a:solidFill>
                  <a:srgbClr val="660066"/>
                </a:solidFill>
                <a:latin typeface="Arial"/>
                <a:cs typeface="Arial"/>
              </a:rPr>
              <a:t>perfectly </a:t>
            </a:r>
            <a:r>
              <a:rPr sz="2400" dirty="0">
                <a:solidFill>
                  <a:srgbClr val="660066"/>
                </a:solidFill>
                <a:latin typeface="Arial"/>
                <a:cs typeface="Arial"/>
              </a:rPr>
              <a:t>model </a:t>
            </a:r>
            <a:r>
              <a:rPr sz="2400" spc="-5" dirty="0">
                <a:solidFill>
                  <a:srgbClr val="660066"/>
                </a:solidFill>
                <a:latin typeface="Arial"/>
                <a:cs typeface="Arial"/>
              </a:rPr>
              <a:t>the</a:t>
            </a:r>
            <a:r>
              <a:rPr sz="2400" spc="-15" dirty="0">
                <a:solidFill>
                  <a:srgbClr val="660066"/>
                </a:solidFill>
                <a:latin typeface="Arial"/>
                <a:cs typeface="Arial"/>
              </a:rPr>
              <a:t> </a:t>
            </a:r>
            <a:r>
              <a:rPr sz="2400" dirty="0">
                <a:solidFill>
                  <a:srgbClr val="660066"/>
                </a:solidFill>
                <a:latin typeface="Arial"/>
                <a:cs typeface="Arial"/>
              </a:rPr>
              <a:t>brain</a:t>
            </a:r>
            <a:endParaRPr sz="2400">
              <a:latin typeface="Arial"/>
              <a:cs typeface="Arial"/>
            </a:endParaRPr>
          </a:p>
          <a:p>
            <a:pPr marL="368300" marR="136525" indent="-342900">
              <a:lnSpc>
                <a:spcPct val="100000"/>
              </a:lnSpc>
              <a:spcBef>
                <a:spcPts val="815"/>
              </a:spcBef>
              <a:buChar char="•"/>
              <a:tabLst>
                <a:tab pos="367665" algn="l"/>
                <a:tab pos="368300" algn="l"/>
                <a:tab pos="6037580" algn="l"/>
              </a:tabLst>
            </a:pPr>
            <a:r>
              <a:rPr sz="3200" spc="-5" dirty="0">
                <a:solidFill>
                  <a:srgbClr val="3333CC"/>
                </a:solidFill>
                <a:latin typeface="Arial"/>
                <a:cs typeface="Arial"/>
              </a:rPr>
              <a:t>Think </a:t>
            </a:r>
            <a:r>
              <a:rPr sz="3200" dirty="0">
                <a:solidFill>
                  <a:srgbClr val="3333CC"/>
                </a:solidFill>
                <a:latin typeface="Arial"/>
                <a:cs typeface="Arial"/>
              </a:rPr>
              <a:t>of</a:t>
            </a:r>
            <a:r>
              <a:rPr sz="3200" spc="30" dirty="0">
                <a:solidFill>
                  <a:srgbClr val="3333CC"/>
                </a:solidFill>
                <a:latin typeface="Arial"/>
                <a:cs typeface="Arial"/>
              </a:rPr>
              <a:t> </a:t>
            </a:r>
            <a:r>
              <a:rPr sz="3200" spc="-5" dirty="0">
                <a:solidFill>
                  <a:srgbClr val="3333CC"/>
                </a:solidFill>
                <a:latin typeface="Arial"/>
                <a:cs typeface="Arial"/>
              </a:rPr>
              <a:t>feedforward</a:t>
            </a:r>
            <a:r>
              <a:rPr sz="3200" spc="15" dirty="0">
                <a:solidFill>
                  <a:srgbClr val="3333CC"/>
                </a:solidFill>
                <a:latin typeface="Arial"/>
                <a:cs typeface="Arial"/>
              </a:rPr>
              <a:t> </a:t>
            </a:r>
            <a:r>
              <a:rPr sz="3200" spc="-5" dirty="0">
                <a:solidFill>
                  <a:srgbClr val="3333CC"/>
                </a:solidFill>
                <a:latin typeface="Arial"/>
                <a:cs typeface="Arial"/>
              </a:rPr>
              <a:t>networks	</a:t>
            </a:r>
            <a:r>
              <a:rPr sz="3200" dirty="0">
                <a:solidFill>
                  <a:srgbClr val="3333CC"/>
                </a:solidFill>
                <a:latin typeface="Arial"/>
                <a:cs typeface="Arial"/>
              </a:rPr>
              <a:t>as</a:t>
            </a:r>
            <a:r>
              <a:rPr sz="3200" spc="-70" dirty="0">
                <a:solidFill>
                  <a:srgbClr val="3333CC"/>
                </a:solidFill>
                <a:latin typeface="Arial"/>
                <a:cs typeface="Arial"/>
              </a:rPr>
              <a:t> </a:t>
            </a:r>
            <a:r>
              <a:rPr sz="3200" spc="-5" dirty="0">
                <a:solidFill>
                  <a:srgbClr val="3333CC"/>
                </a:solidFill>
                <a:latin typeface="Arial"/>
                <a:cs typeface="Arial"/>
              </a:rPr>
              <a:t>function  approximation </a:t>
            </a:r>
            <a:r>
              <a:rPr sz="3200" dirty="0">
                <a:solidFill>
                  <a:srgbClr val="3333CC"/>
                </a:solidFill>
                <a:latin typeface="Arial"/>
                <a:cs typeface="Arial"/>
              </a:rPr>
              <a:t>machines</a:t>
            </a:r>
            <a:endParaRPr sz="3200">
              <a:latin typeface="Arial"/>
              <a:cs typeface="Arial"/>
            </a:endParaRPr>
          </a:p>
          <a:p>
            <a:pPr marL="768350" lvl="1" indent="-286385">
              <a:lnSpc>
                <a:spcPct val="100000"/>
              </a:lnSpc>
              <a:spcBef>
                <a:spcPts val="625"/>
              </a:spcBef>
              <a:buChar char="–"/>
              <a:tabLst>
                <a:tab pos="768350" algn="l"/>
              </a:tabLst>
            </a:pPr>
            <a:r>
              <a:rPr sz="2800" dirty="0">
                <a:solidFill>
                  <a:srgbClr val="336600"/>
                </a:solidFill>
                <a:latin typeface="Arial"/>
                <a:cs typeface="Arial"/>
              </a:rPr>
              <a:t>Designed </a:t>
            </a:r>
            <a:r>
              <a:rPr sz="2800" spc="-5" dirty="0">
                <a:solidFill>
                  <a:srgbClr val="336600"/>
                </a:solidFill>
                <a:latin typeface="Arial"/>
                <a:cs typeface="Arial"/>
              </a:rPr>
              <a:t>to </a:t>
            </a:r>
            <a:r>
              <a:rPr sz="2800" dirty="0">
                <a:solidFill>
                  <a:srgbClr val="336600"/>
                </a:solidFill>
                <a:latin typeface="Arial"/>
                <a:cs typeface="Arial"/>
              </a:rPr>
              <a:t>achieve </a:t>
            </a:r>
            <a:r>
              <a:rPr sz="2800" spc="-5" dirty="0">
                <a:solidFill>
                  <a:srgbClr val="336600"/>
                </a:solidFill>
                <a:latin typeface="Arial"/>
                <a:cs typeface="Arial"/>
              </a:rPr>
              <a:t>statistical</a:t>
            </a:r>
            <a:r>
              <a:rPr sz="2800" spc="10" dirty="0">
                <a:solidFill>
                  <a:srgbClr val="336600"/>
                </a:solidFill>
                <a:latin typeface="Arial"/>
                <a:cs typeface="Arial"/>
              </a:rPr>
              <a:t> </a:t>
            </a:r>
            <a:r>
              <a:rPr sz="2800" spc="-5" dirty="0">
                <a:solidFill>
                  <a:srgbClr val="336600"/>
                </a:solidFill>
                <a:latin typeface="Arial"/>
                <a:cs typeface="Arial"/>
              </a:rPr>
              <a:t>generalization</a:t>
            </a:r>
            <a:endParaRPr sz="2800">
              <a:latin typeface="Arial"/>
              <a:cs typeface="Arial"/>
            </a:endParaRPr>
          </a:p>
          <a:p>
            <a:pPr marL="761365" marR="38735" lvl="1" indent="-279400">
              <a:lnSpc>
                <a:spcPts val="3329"/>
              </a:lnSpc>
              <a:spcBef>
                <a:spcPts val="875"/>
              </a:spcBef>
              <a:buChar char="–"/>
              <a:tabLst>
                <a:tab pos="768350" algn="l"/>
              </a:tabLst>
            </a:pPr>
            <a:r>
              <a:rPr sz="2800" spc="-5" dirty="0">
                <a:solidFill>
                  <a:srgbClr val="336600"/>
                </a:solidFill>
                <a:latin typeface="Arial"/>
                <a:cs typeface="Arial"/>
              </a:rPr>
              <a:t>Occasionally </a:t>
            </a:r>
            <a:r>
              <a:rPr sz="2800" dirty="0">
                <a:solidFill>
                  <a:srgbClr val="336600"/>
                </a:solidFill>
                <a:latin typeface="Arial"/>
                <a:cs typeface="Arial"/>
              </a:rPr>
              <a:t>draw </a:t>
            </a:r>
            <a:r>
              <a:rPr sz="2800" spc="-5" dirty="0">
                <a:solidFill>
                  <a:srgbClr val="336600"/>
                </a:solidFill>
                <a:latin typeface="Arial"/>
                <a:cs typeface="Arial"/>
              </a:rPr>
              <a:t>insights from </a:t>
            </a:r>
            <a:r>
              <a:rPr sz="2800" dirty="0">
                <a:solidFill>
                  <a:srgbClr val="336600"/>
                </a:solidFill>
                <a:latin typeface="Arial"/>
                <a:cs typeface="Arial"/>
              </a:rPr>
              <a:t>what we know  about </a:t>
            </a:r>
            <a:r>
              <a:rPr sz="2800" spc="-5" dirty="0">
                <a:solidFill>
                  <a:srgbClr val="336600"/>
                </a:solidFill>
                <a:latin typeface="Arial"/>
                <a:cs typeface="Arial"/>
              </a:rPr>
              <a:t>the</a:t>
            </a:r>
            <a:r>
              <a:rPr sz="2800" spc="-10" dirty="0">
                <a:solidFill>
                  <a:srgbClr val="336600"/>
                </a:solidFill>
                <a:latin typeface="Arial"/>
                <a:cs typeface="Arial"/>
              </a:rPr>
              <a:t> </a:t>
            </a:r>
            <a:r>
              <a:rPr sz="2800" dirty="0">
                <a:solidFill>
                  <a:srgbClr val="336600"/>
                </a:solidFill>
                <a:latin typeface="Arial"/>
                <a:cs typeface="Arial"/>
              </a:rPr>
              <a:t>brain</a:t>
            </a:r>
            <a:endParaRPr sz="2800">
              <a:latin typeface="Arial"/>
              <a:cs typeface="Arial"/>
            </a:endParaRPr>
          </a:p>
          <a:p>
            <a:pPr marL="768350" lvl="1" indent="-286385">
              <a:lnSpc>
                <a:spcPct val="100000"/>
              </a:lnSpc>
              <a:spcBef>
                <a:spcPts val="505"/>
              </a:spcBef>
              <a:buChar char="–"/>
              <a:tabLst>
                <a:tab pos="768350" algn="l"/>
              </a:tabLst>
            </a:pPr>
            <a:r>
              <a:rPr sz="2800" spc="-5" dirty="0">
                <a:solidFill>
                  <a:srgbClr val="336600"/>
                </a:solidFill>
                <a:latin typeface="Arial"/>
                <a:cs typeface="Arial"/>
              </a:rPr>
              <a:t>Rather than </a:t>
            </a:r>
            <a:r>
              <a:rPr sz="2800" dirty="0">
                <a:solidFill>
                  <a:srgbClr val="336600"/>
                </a:solidFill>
                <a:latin typeface="Arial"/>
                <a:cs typeface="Arial"/>
              </a:rPr>
              <a:t>as models of brain</a:t>
            </a:r>
            <a:r>
              <a:rPr sz="2800" spc="-20" dirty="0">
                <a:solidFill>
                  <a:srgbClr val="336600"/>
                </a:solidFill>
                <a:latin typeface="Arial"/>
                <a:cs typeface="Arial"/>
              </a:rPr>
              <a:t> </a:t>
            </a:r>
            <a:r>
              <a:rPr sz="2800" spc="-5" dirty="0">
                <a:solidFill>
                  <a:srgbClr val="336600"/>
                </a:solidFill>
                <a:latin typeface="Arial"/>
                <a:cs typeface="Arial"/>
              </a:rPr>
              <a:t>function</a:t>
            </a:r>
            <a:endParaRPr sz="28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62982" y="304800"/>
            <a:ext cx="6176645" cy="695960"/>
          </a:xfrm>
          <a:prstGeom prst="rect">
            <a:avLst/>
          </a:prstGeom>
        </p:spPr>
        <p:txBody>
          <a:bodyPr vert="horz" wrap="square" lIns="0" tIns="12700" rIns="0" bIns="0" rtlCol="0">
            <a:spAutoFit/>
          </a:bodyPr>
          <a:lstStyle/>
          <a:p>
            <a:pPr marL="12700">
              <a:lnSpc>
                <a:spcPct val="100000"/>
              </a:lnSpc>
              <a:spcBef>
                <a:spcPts val="100"/>
              </a:spcBef>
              <a:tabLst>
                <a:tab pos="2653030" algn="l"/>
              </a:tabLst>
            </a:pPr>
            <a:r>
              <a:rPr spc="-5" dirty="0"/>
              <a:t>Extending	</a:t>
            </a:r>
            <a:r>
              <a:rPr dirty="0"/>
              <a:t>Linear</a:t>
            </a:r>
            <a:r>
              <a:rPr spc="-100" dirty="0"/>
              <a:t> </a:t>
            </a:r>
            <a:r>
              <a:rPr dirty="0"/>
              <a:t>Models</a:t>
            </a:r>
          </a:p>
        </p:txBody>
      </p:sp>
      <p:sp>
        <p:nvSpPr>
          <p:cNvPr id="5" name="object 5"/>
          <p:cNvSpPr txBox="1"/>
          <p:nvPr/>
        </p:nvSpPr>
        <p:spPr>
          <a:xfrm>
            <a:off x="814878" y="1296554"/>
            <a:ext cx="8872855" cy="4916170"/>
          </a:xfrm>
          <a:prstGeom prst="rect">
            <a:avLst/>
          </a:prstGeom>
        </p:spPr>
        <p:txBody>
          <a:bodyPr vert="horz" wrap="square" lIns="0" tIns="33020" rIns="0" bIns="0" rtlCol="0">
            <a:spAutoFit/>
          </a:bodyPr>
          <a:lstStyle/>
          <a:p>
            <a:pPr marL="393700" marR="43180" indent="-342900">
              <a:lnSpc>
                <a:spcPts val="3800"/>
              </a:lnSpc>
              <a:spcBef>
                <a:spcPts val="260"/>
              </a:spcBef>
              <a:buChar char="•"/>
              <a:tabLst>
                <a:tab pos="393065" algn="l"/>
                <a:tab pos="393700" algn="l"/>
                <a:tab pos="2912110" algn="l"/>
              </a:tabLst>
            </a:pPr>
            <a:r>
              <a:rPr sz="3200" spc="-5" dirty="0">
                <a:solidFill>
                  <a:srgbClr val="3333CC"/>
                </a:solidFill>
                <a:latin typeface="Arial"/>
                <a:cs typeface="Arial"/>
              </a:rPr>
              <a:t>To </a:t>
            </a:r>
            <a:r>
              <a:rPr sz="3200" dirty="0">
                <a:solidFill>
                  <a:srgbClr val="3333CC"/>
                </a:solidFill>
                <a:latin typeface="Arial"/>
                <a:cs typeface="Arial"/>
              </a:rPr>
              <a:t>represent non-linear </a:t>
            </a:r>
            <a:r>
              <a:rPr sz="3200" spc="-5" dirty="0">
                <a:solidFill>
                  <a:srgbClr val="3333CC"/>
                </a:solidFill>
                <a:latin typeface="Arial"/>
                <a:cs typeface="Arial"/>
              </a:rPr>
              <a:t>functions </a:t>
            </a:r>
            <a:r>
              <a:rPr sz="3200" dirty="0">
                <a:solidFill>
                  <a:srgbClr val="3333CC"/>
                </a:solidFill>
                <a:latin typeface="Arial"/>
                <a:cs typeface="Arial"/>
              </a:rPr>
              <a:t>of </a:t>
            </a:r>
            <a:r>
              <a:rPr sz="3200" b="1" i="1" spc="190" dirty="0">
                <a:latin typeface="Palatino Linotype"/>
                <a:cs typeface="Palatino Linotype"/>
              </a:rPr>
              <a:t>x </a:t>
            </a:r>
            <a:r>
              <a:rPr sz="3200" dirty="0">
                <a:solidFill>
                  <a:srgbClr val="3333CC"/>
                </a:solidFill>
                <a:latin typeface="Arial"/>
                <a:cs typeface="Arial"/>
              </a:rPr>
              <a:t>apply  linear model not </a:t>
            </a:r>
            <a:r>
              <a:rPr sz="3200" spc="-5" dirty="0">
                <a:solidFill>
                  <a:srgbClr val="3333CC"/>
                </a:solidFill>
                <a:latin typeface="Arial"/>
                <a:cs typeface="Arial"/>
              </a:rPr>
              <a:t>to </a:t>
            </a:r>
            <a:r>
              <a:rPr sz="3200" b="1" i="1" spc="190" dirty="0">
                <a:latin typeface="Palatino Linotype"/>
                <a:cs typeface="Palatino Linotype"/>
              </a:rPr>
              <a:t>x </a:t>
            </a:r>
            <a:r>
              <a:rPr sz="3200" dirty="0">
                <a:solidFill>
                  <a:srgbClr val="3333CC"/>
                </a:solidFill>
                <a:latin typeface="Arial"/>
                <a:cs typeface="Arial"/>
              </a:rPr>
              <a:t>but </a:t>
            </a:r>
            <a:r>
              <a:rPr sz="3200" spc="-5" dirty="0">
                <a:solidFill>
                  <a:srgbClr val="3333CC"/>
                </a:solidFill>
                <a:latin typeface="Arial"/>
                <a:cs typeface="Arial"/>
              </a:rPr>
              <a:t>to </a:t>
            </a:r>
            <a:r>
              <a:rPr sz="3200" dirty="0">
                <a:solidFill>
                  <a:srgbClr val="3333CC"/>
                </a:solidFill>
                <a:latin typeface="Arial"/>
                <a:cs typeface="Arial"/>
              </a:rPr>
              <a:t>a </a:t>
            </a:r>
            <a:r>
              <a:rPr sz="3200" spc="-5" dirty="0">
                <a:solidFill>
                  <a:srgbClr val="3333CC"/>
                </a:solidFill>
                <a:latin typeface="Arial"/>
                <a:cs typeface="Arial"/>
              </a:rPr>
              <a:t>transformed</a:t>
            </a:r>
            <a:r>
              <a:rPr sz="3200" spc="-160" dirty="0">
                <a:solidFill>
                  <a:srgbClr val="3333CC"/>
                </a:solidFill>
                <a:latin typeface="Arial"/>
                <a:cs typeface="Arial"/>
              </a:rPr>
              <a:t> </a:t>
            </a:r>
            <a:r>
              <a:rPr sz="3200" dirty="0">
                <a:solidFill>
                  <a:srgbClr val="3333CC"/>
                </a:solidFill>
                <a:latin typeface="Arial"/>
                <a:cs typeface="Arial"/>
              </a:rPr>
              <a:t>input </a:t>
            </a:r>
            <a:r>
              <a:rPr sz="3200" dirty="0">
                <a:latin typeface="Arial"/>
                <a:cs typeface="Arial"/>
              </a:rPr>
              <a:t> </a:t>
            </a:r>
            <a:r>
              <a:rPr sz="3200" spc="185" dirty="0">
                <a:latin typeface="Times New Roman"/>
                <a:cs typeface="Times New Roman"/>
              </a:rPr>
              <a:t>ϕ</a:t>
            </a:r>
            <a:r>
              <a:rPr sz="3200" spc="185" dirty="0">
                <a:solidFill>
                  <a:srgbClr val="3333CC"/>
                </a:solidFill>
                <a:latin typeface="Calibri"/>
                <a:cs typeface="Calibri"/>
              </a:rPr>
              <a:t>(</a:t>
            </a:r>
            <a:r>
              <a:rPr sz="3200" b="1" i="1" spc="185" dirty="0">
                <a:latin typeface="Palatino Linotype"/>
                <a:cs typeface="Palatino Linotype"/>
              </a:rPr>
              <a:t>x</a:t>
            </a:r>
            <a:r>
              <a:rPr sz="3200" spc="185" dirty="0">
                <a:solidFill>
                  <a:srgbClr val="3333CC"/>
                </a:solidFill>
                <a:latin typeface="Calibri"/>
                <a:cs typeface="Calibri"/>
              </a:rPr>
              <a:t>)</a:t>
            </a:r>
            <a:r>
              <a:rPr sz="3200" spc="165" dirty="0">
                <a:solidFill>
                  <a:srgbClr val="3333CC"/>
                </a:solidFill>
                <a:latin typeface="Calibri"/>
                <a:cs typeface="Calibri"/>
              </a:rPr>
              <a:t> </a:t>
            </a:r>
            <a:r>
              <a:rPr sz="3200" dirty="0">
                <a:solidFill>
                  <a:srgbClr val="3333CC"/>
                </a:solidFill>
                <a:latin typeface="Arial"/>
                <a:cs typeface="Arial"/>
              </a:rPr>
              <a:t>where</a:t>
            </a:r>
            <a:r>
              <a:rPr sz="3200" spc="-5" dirty="0">
                <a:solidFill>
                  <a:srgbClr val="3333CC"/>
                </a:solidFill>
                <a:latin typeface="Arial"/>
                <a:cs typeface="Arial"/>
              </a:rPr>
              <a:t> </a:t>
            </a:r>
            <a:r>
              <a:rPr sz="3200" u="sng" dirty="0">
                <a:latin typeface="Times New Roman"/>
                <a:cs typeface="Times New Roman"/>
              </a:rPr>
              <a:t>ϕ	</a:t>
            </a:r>
            <a:r>
              <a:rPr sz="3200" u="sng" dirty="0">
                <a:solidFill>
                  <a:srgbClr val="3333CC"/>
                </a:solidFill>
                <a:latin typeface="Arial"/>
                <a:cs typeface="Arial"/>
              </a:rPr>
              <a:t>is</a:t>
            </a:r>
            <a:r>
              <a:rPr sz="3200" u="sng" spc="-10" dirty="0">
                <a:solidFill>
                  <a:srgbClr val="3333CC"/>
                </a:solidFill>
                <a:latin typeface="Arial"/>
                <a:cs typeface="Arial"/>
              </a:rPr>
              <a:t> </a:t>
            </a:r>
            <a:r>
              <a:rPr lang="en-US" sz="3200" u="sng" spc="-10" dirty="0">
                <a:solidFill>
                  <a:srgbClr val="3333CC"/>
                </a:solidFill>
                <a:latin typeface="Arial"/>
                <a:cs typeface="Arial"/>
              </a:rPr>
              <a:t>a </a:t>
            </a:r>
            <a:r>
              <a:rPr sz="3200" u="sng" dirty="0">
                <a:solidFill>
                  <a:srgbClr val="3333CC"/>
                </a:solidFill>
                <a:latin typeface="Arial"/>
                <a:cs typeface="Arial"/>
              </a:rPr>
              <a:t>nonlinear</a:t>
            </a:r>
            <a:r>
              <a:rPr lang="en-US" sz="3200" u="sng" dirty="0">
                <a:solidFill>
                  <a:srgbClr val="3333CC"/>
                </a:solidFill>
                <a:latin typeface="Arial"/>
                <a:cs typeface="Arial"/>
              </a:rPr>
              <a:t> model</a:t>
            </a:r>
            <a:endParaRPr sz="3200" u="sng" dirty="0">
              <a:latin typeface="Arial"/>
              <a:cs typeface="Arial"/>
            </a:endParaRPr>
          </a:p>
          <a:p>
            <a:pPr marL="793750" marR="367665" lvl="1" indent="-793750">
              <a:lnSpc>
                <a:spcPct val="100000"/>
              </a:lnSpc>
              <a:spcBef>
                <a:spcPts val="610"/>
              </a:spcBef>
              <a:buChar char="–"/>
              <a:tabLst>
                <a:tab pos="793750" algn="l"/>
              </a:tabLst>
            </a:pPr>
            <a:r>
              <a:rPr lang="en-US" sz="2800" spc="-5" dirty="0">
                <a:solidFill>
                  <a:srgbClr val="336600"/>
                </a:solidFill>
                <a:latin typeface="Arial"/>
                <a:cs typeface="Arial"/>
              </a:rPr>
              <a:t>The SVM</a:t>
            </a:r>
            <a:r>
              <a:rPr sz="2800" spc="-5" dirty="0">
                <a:solidFill>
                  <a:srgbClr val="336600"/>
                </a:solidFill>
                <a:latin typeface="Arial"/>
                <a:cs typeface="Arial"/>
              </a:rPr>
              <a:t> </a:t>
            </a:r>
            <a:r>
              <a:rPr sz="2800" dirty="0">
                <a:solidFill>
                  <a:srgbClr val="336600"/>
                </a:solidFill>
                <a:latin typeface="Arial"/>
                <a:cs typeface="Arial"/>
              </a:rPr>
              <a:t>kernel </a:t>
            </a:r>
            <a:r>
              <a:rPr sz="2800" spc="-5" dirty="0">
                <a:solidFill>
                  <a:srgbClr val="336600"/>
                </a:solidFill>
                <a:latin typeface="Arial"/>
                <a:cs typeface="Arial"/>
              </a:rPr>
              <a:t>trick obtains </a:t>
            </a:r>
            <a:r>
              <a:rPr sz="2800" dirty="0">
                <a:solidFill>
                  <a:srgbClr val="336600"/>
                </a:solidFill>
                <a:latin typeface="Arial"/>
                <a:cs typeface="Arial"/>
              </a:rPr>
              <a:t>a</a:t>
            </a:r>
            <a:r>
              <a:rPr sz="2800" spc="25" dirty="0">
                <a:solidFill>
                  <a:srgbClr val="336600"/>
                </a:solidFill>
                <a:latin typeface="Arial"/>
                <a:cs typeface="Arial"/>
              </a:rPr>
              <a:t> </a:t>
            </a:r>
            <a:r>
              <a:rPr sz="2800" spc="-5" dirty="0">
                <a:solidFill>
                  <a:srgbClr val="336600"/>
                </a:solidFill>
                <a:latin typeface="Arial"/>
                <a:cs typeface="Arial"/>
              </a:rPr>
              <a:t>nonlinearity</a:t>
            </a:r>
            <a:endParaRPr sz="2800" dirty="0">
              <a:latin typeface="Arial"/>
              <a:cs typeface="Arial"/>
            </a:endParaRPr>
          </a:p>
          <a:p>
            <a:pPr marR="375285" algn="ctr">
              <a:lnSpc>
                <a:spcPct val="100000"/>
              </a:lnSpc>
              <a:spcBef>
                <a:spcPts val="545"/>
              </a:spcBef>
              <a:tabLst>
                <a:tab pos="914400" algn="l"/>
              </a:tabLst>
            </a:pPr>
            <a:r>
              <a:rPr sz="2400" dirty="0">
                <a:solidFill>
                  <a:srgbClr val="660066"/>
                </a:solidFill>
                <a:latin typeface="Arial"/>
                <a:cs typeface="Arial"/>
              </a:rPr>
              <a:t>SVM:	</a:t>
            </a:r>
            <a:r>
              <a:rPr sz="2400" i="1" spc="30" dirty="0">
                <a:latin typeface="Cambria"/>
                <a:cs typeface="Cambria"/>
              </a:rPr>
              <a:t>f </a:t>
            </a:r>
            <a:r>
              <a:rPr sz="2400" spc="204" dirty="0">
                <a:latin typeface="Calibri"/>
                <a:cs typeface="Calibri"/>
              </a:rPr>
              <a:t>(</a:t>
            </a:r>
            <a:r>
              <a:rPr sz="2400" b="1" i="1" spc="204" dirty="0">
                <a:latin typeface="Palatino Linotype"/>
                <a:cs typeface="Palatino Linotype"/>
              </a:rPr>
              <a:t>x</a:t>
            </a:r>
            <a:r>
              <a:rPr sz="2400" spc="204" dirty="0">
                <a:latin typeface="Calibri"/>
                <a:cs typeface="Calibri"/>
              </a:rPr>
              <a:t>)</a:t>
            </a:r>
            <a:r>
              <a:rPr sz="2400" i="1" spc="204" dirty="0">
                <a:latin typeface="Cambria"/>
                <a:cs typeface="Cambria"/>
              </a:rPr>
              <a:t>=</a:t>
            </a:r>
            <a:r>
              <a:rPr sz="2400" b="1" i="1" spc="204" dirty="0">
                <a:latin typeface="Palatino Linotype"/>
                <a:cs typeface="Palatino Linotype"/>
              </a:rPr>
              <a:t>w</a:t>
            </a:r>
            <a:r>
              <a:rPr sz="2400" i="1" spc="307" baseline="24305" dirty="0">
                <a:latin typeface="Cambria"/>
                <a:cs typeface="Cambria"/>
              </a:rPr>
              <a:t>T</a:t>
            </a:r>
            <a:r>
              <a:rPr sz="2400" b="1" i="1" spc="204" dirty="0">
                <a:latin typeface="Palatino Linotype"/>
                <a:cs typeface="Palatino Linotype"/>
              </a:rPr>
              <a:t>x</a:t>
            </a:r>
            <a:r>
              <a:rPr sz="2400" spc="204" dirty="0">
                <a:latin typeface="Calibri"/>
                <a:cs typeface="Calibri"/>
              </a:rPr>
              <a:t>+</a:t>
            </a:r>
            <a:r>
              <a:rPr sz="2400" i="1" spc="204" dirty="0">
                <a:latin typeface="Cambria"/>
                <a:cs typeface="Cambria"/>
              </a:rPr>
              <a:t>b </a:t>
            </a:r>
            <a:r>
              <a:rPr sz="2400" spc="-5" dirty="0">
                <a:solidFill>
                  <a:srgbClr val="660066"/>
                </a:solidFill>
                <a:latin typeface="Arial"/>
                <a:cs typeface="Arial"/>
              </a:rPr>
              <a:t>written </a:t>
            </a:r>
            <a:r>
              <a:rPr sz="2400" dirty="0">
                <a:solidFill>
                  <a:srgbClr val="660066"/>
                </a:solidFill>
                <a:latin typeface="Arial"/>
                <a:cs typeface="Arial"/>
              </a:rPr>
              <a:t>as </a:t>
            </a:r>
            <a:r>
              <a:rPr sz="2400" i="1" spc="-150" dirty="0">
                <a:latin typeface="Cambria"/>
                <a:cs typeface="Cambria"/>
              </a:rPr>
              <a:t>b </a:t>
            </a:r>
            <a:r>
              <a:rPr sz="2400" spc="670" dirty="0">
                <a:latin typeface="Calibri"/>
                <a:cs typeface="Calibri"/>
              </a:rPr>
              <a:t>+ </a:t>
            </a:r>
            <a:r>
              <a:rPr sz="2400" spc="25" dirty="0">
                <a:latin typeface="Times New Roman"/>
                <a:cs typeface="Times New Roman"/>
              </a:rPr>
              <a:t>Σ</a:t>
            </a:r>
            <a:r>
              <a:rPr sz="2400" i="1" spc="37" baseline="-20833" dirty="0">
                <a:latin typeface="Cambria"/>
                <a:cs typeface="Cambria"/>
              </a:rPr>
              <a:t>i </a:t>
            </a:r>
            <a:r>
              <a:rPr sz="2400" spc="25" dirty="0">
                <a:latin typeface="Times New Roman"/>
                <a:cs typeface="Times New Roman"/>
              </a:rPr>
              <a:t>α</a:t>
            </a:r>
            <a:r>
              <a:rPr sz="2400" i="1" spc="37" baseline="-20833" dirty="0">
                <a:latin typeface="Cambria"/>
                <a:cs typeface="Cambria"/>
              </a:rPr>
              <a:t>i </a:t>
            </a:r>
            <a:r>
              <a:rPr sz="2400" spc="135" dirty="0">
                <a:latin typeface="Times New Roman"/>
                <a:cs typeface="Times New Roman"/>
              </a:rPr>
              <a:t>ϕ</a:t>
            </a:r>
            <a:r>
              <a:rPr sz="2400" spc="135" dirty="0">
                <a:solidFill>
                  <a:srgbClr val="660066"/>
                </a:solidFill>
                <a:latin typeface="Calibri"/>
                <a:cs typeface="Calibri"/>
              </a:rPr>
              <a:t>(</a:t>
            </a:r>
            <a:r>
              <a:rPr sz="2400" b="1" i="1" spc="135" dirty="0">
                <a:latin typeface="Palatino Linotype"/>
                <a:cs typeface="Palatino Linotype"/>
              </a:rPr>
              <a:t>x</a:t>
            </a:r>
            <a:r>
              <a:rPr sz="2400" spc="135" dirty="0">
                <a:solidFill>
                  <a:srgbClr val="660066"/>
                </a:solidFill>
                <a:latin typeface="Calibri"/>
                <a:cs typeface="Calibri"/>
              </a:rPr>
              <a:t>)</a:t>
            </a:r>
            <a:r>
              <a:rPr sz="2400" spc="325" dirty="0">
                <a:solidFill>
                  <a:srgbClr val="660066"/>
                </a:solidFill>
                <a:latin typeface="Calibri"/>
                <a:cs typeface="Calibri"/>
              </a:rPr>
              <a:t> </a:t>
            </a:r>
            <a:r>
              <a:rPr sz="2400" spc="50" dirty="0">
                <a:latin typeface="Times New Roman"/>
                <a:cs typeface="Times New Roman"/>
              </a:rPr>
              <a:t>ϕ</a:t>
            </a:r>
            <a:r>
              <a:rPr sz="2400" spc="50" dirty="0">
                <a:solidFill>
                  <a:srgbClr val="660066"/>
                </a:solidFill>
                <a:latin typeface="Calibri"/>
                <a:cs typeface="Calibri"/>
              </a:rPr>
              <a:t>(</a:t>
            </a:r>
            <a:r>
              <a:rPr sz="2400" b="1" i="1" spc="50" dirty="0">
                <a:latin typeface="Palatino Linotype"/>
                <a:cs typeface="Palatino Linotype"/>
              </a:rPr>
              <a:t>x</a:t>
            </a:r>
            <a:r>
              <a:rPr sz="2400" spc="75" baseline="24305" dirty="0">
                <a:latin typeface="Times New Roman"/>
                <a:cs typeface="Times New Roman"/>
              </a:rPr>
              <a:t>(</a:t>
            </a:r>
            <a:r>
              <a:rPr sz="2400" i="1" spc="75" baseline="24305" dirty="0">
                <a:latin typeface="Times New Roman"/>
                <a:cs typeface="Times New Roman"/>
              </a:rPr>
              <a:t>i</a:t>
            </a:r>
            <a:r>
              <a:rPr sz="2400" spc="75" baseline="24305" dirty="0">
                <a:latin typeface="Times New Roman"/>
                <a:cs typeface="Times New Roman"/>
              </a:rPr>
              <a:t>)</a:t>
            </a:r>
            <a:r>
              <a:rPr sz="2400" spc="50" dirty="0">
                <a:latin typeface="Times New Roman"/>
                <a:cs typeface="Times New Roman"/>
              </a:rPr>
              <a:t>)</a:t>
            </a:r>
            <a:endParaRPr sz="2400" dirty="0">
              <a:latin typeface="Times New Roman"/>
              <a:cs typeface="Times New Roman"/>
            </a:endParaRPr>
          </a:p>
          <a:p>
            <a:pPr marL="1193800" lvl="2" indent="-229235">
              <a:lnSpc>
                <a:spcPct val="100000"/>
              </a:lnSpc>
              <a:spcBef>
                <a:spcPts val="620"/>
              </a:spcBef>
              <a:buChar char="•"/>
              <a:tabLst>
                <a:tab pos="1193800" algn="l"/>
              </a:tabLst>
            </a:pPr>
            <a:r>
              <a:rPr sz="2400" dirty="0">
                <a:solidFill>
                  <a:srgbClr val="660066"/>
                </a:solidFill>
                <a:latin typeface="Arial"/>
                <a:cs typeface="Arial"/>
              </a:rPr>
              <a:t>Choose </a:t>
            </a:r>
            <a:r>
              <a:rPr sz="2400" i="1" spc="165" dirty="0">
                <a:latin typeface="Cambria"/>
                <a:cs typeface="Cambria"/>
              </a:rPr>
              <a:t>k</a:t>
            </a:r>
            <a:r>
              <a:rPr sz="2400" spc="165" dirty="0">
                <a:latin typeface="Calibri"/>
                <a:cs typeface="Calibri"/>
              </a:rPr>
              <a:t>(</a:t>
            </a:r>
            <a:r>
              <a:rPr sz="2400" b="1" i="1" spc="165" dirty="0">
                <a:latin typeface="Palatino Linotype"/>
                <a:cs typeface="Palatino Linotype"/>
              </a:rPr>
              <a:t>x</a:t>
            </a:r>
            <a:r>
              <a:rPr sz="2400" i="1" spc="165" dirty="0">
                <a:latin typeface="Cambria"/>
                <a:cs typeface="Cambria"/>
              </a:rPr>
              <a:t>,</a:t>
            </a:r>
            <a:r>
              <a:rPr sz="2400" b="1" i="1" spc="165" dirty="0">
                <a:latin typeface="Palatino Linotype"/>
                <a:cs typeface="Palatino Linotype"/>
              </a:rPr>
              <a:t>x</a:t>
            </a:r>
            <a:r>
              <a:rPr sz="2400" spc="247" baseline="24305" dirty="0">
                <a:latin typeface="Calibri"/>
                <a:cs typeface="Calibri"/>
              </a:rPr>
              <a:t>(</a:t>
            </a:r>
            <a:r>
              <a:rPr sz="2400" i="1" spc="247" baseline="24305" dirty="0">
                <a:latin typeface="Cambria"/>
                <a:cs typeface="Cambria"/>
              </a:rPr>
              <a:t>i</a:t>
            </a:r>
            <a:r>
              <a:rPr sz="2400" spc="247" baseline="24305" dirty="0">
                <a:latin typeface="Calibri"/>
                <a:cs typeface="Calibri"/>
              </a:rPr>
              <a:t>)</a:t>
            </a:r>
            <a:r>
              <a:rPr sz="2400" spc="165" dirty="0">
                <a:latin typeface="Calibri"/>
                <a:cs typeface="Calibri"/>
              </a:rPr>
              <a:t>)</a:t>
            </a:r>
            <a:r>
              <a:rPr sz="2400" i="1" spc="165" dirty="0">
                <a:latin typeface="Cambria"/>
                <a:cs typeface="Cambria"/>
              </a:rPr>
              <a:t>=</a:t>
            </a:r>
            <a:r>
              <a:rPr sz="2400" spc="165" dirty="0">
                <a:latin typeface="Times New Roman"/>
                <a:cs typeface="Times New Roman"/>
              </a:rPr>
              <a:t>ϕ</a:t>
            </a:r>
            <a:r>
              <a:rPr sz="2400" spc="165" dirty="0">
                <a:solidFill>
                  <a:srgbClr val="660066"/>
                </a:solidFill>
                <a:latin typeface="Calibri"/>
                <a:cs typeface="Calibri"/>
              </a:rPr>
              <a:t>(</a:t>
            </a:r>
            <a:r>
              <a:rPr sz="2400" b="1" i="1" spc="165" dirty="0">
                <a:latin typeface="Palatino Linotype"/>
                <a:cs typeface="Palatino Linotype"/>
              </a:rPr>
              <a:t>x</a:t>
            </a:r>
            <a:r>
              <a:rPr sz="2400" spc="165" dirty="0">
                <a:solidFill>
                  <a:srgbClr val="660066"/>
                </a:solidFill>
                <a:latin typeface="Calibri"/>
                <a:cs typeface="Calibri"/>
              </a:rPr>
              <a:t>)</a:t>
            </a:r>
            <a:r>
              <a:rPr sz="2400" spc="204" dirty="0">
                <a:solidFill>
                  <a:srgbClr val="660066"/>
                </a:solidFill>
                <a:latin typeface="Calibri"/>
                <a:cs typeface="Calibri"/>
              </a:rPr>
              <a:t> </a:t>
            </a:r>
            <a:r>
              <a:rPr sz="2400" spc="50" dirty="0">
                <a:latin typeface="Times New Roman"/>
                <a:cs typeface="Times New Roman"/>
              </a:rPr>
              <a:t>ϕ</a:t>
            </a:r>
            <a:r>
              <a:rPr sz="2400" spc="50" dirty="0">
                <a:solidFill>
                  <a:srgbClr val="660066"/>
                </a:solidFill>
                <a:latin typeface="Calibri"/>
                <a:cs typeface="Calibri"/>
              </a:rPr>
              <a:t>(</a:t>
            </a:r>
            <a:r>
              <a:rPr sz="2400" b="1" i="1" spc="50" dirty="0">
                <a:latin typeface="Palatino Linotype"/>
                <a:cs typeface="Palatino Linotype"/>
              </a:rPr>
              <a:t>x</a:t>
            </a:r>
            <a:r>
              <a:rPr sz="2400" spc="75" baseline="24305" dirty="0">
                <a:latin typeface="Times New Roman"/>
                <a:cs typeface="Times New Roman"/>
              </a:rPr>
              <a:t>(</a:t>
            </a:r>
            <a:r>
              <a:rPr sz="2400" i="1" spc="75" baseline="24305" dirty="0">
                <a:latin typeface="Times New Roman"/>
                <a:cs typeface="Times New Roman"/>
              </a:rPr>
              <a:t>i</a:t>
            </a:r>
            <a:r>
              <a:rPr sz="2400" spc="75" baseline="24305" dirty="0">
                <a:latin typeface="Times New Roman"/>
                <a:cs typeface="Times New Roman"/>
              </a:rPr>
              <a:t>)</a:t>
            </a:r>
            <a:r>
              <a:rPr sz="2400" spc="50" dirty="0">
                <a:latin typeface="Times New Roman"/>
                <a:cs typeface="Times New Roman"/>
              </a:rPr>
              <a:t>)</a:t>
            </a:r>
            <a:endParaRPr sz="2400" dirty="0">
              <a:latin typeface="Times New Roman"/>
              <a:cs typeface="Times New Roman"/>
            </a:endParaRPr>
          </a:p>
          <a:p>
            <a:pPr marL="1193800" lvl="2" indent="-229235">
              <a:lnSpc>
                <a:spcPct val="100000"/>
              </a:lnSpc>
              <a:spcBef>
                <a:spcPts val="520"/>
              </a:spcBef>
              <a:buChar char="•"/>
              <a:tabLst>
                <a:tab pos="1193800" algn="l"/>
              </a:tabLst>
            </a:pPr>
            <a:r>
              <a:rPr sz="2400" dirty="0">
                <a:solidFill>
                  <a:srgbClr val="660066"/>
                </a:solidFill>
                <a:latin typeface="Arial"/>
                <a:cs typeface="Arial"/>
              </a:rPr>
              <a:t>Use linear regression on Lagrangian </a:t>
            </a:r>
            <a:r>
              <a:rPr sz="2400" spc="-5" dirty="0">
                <a:solidFill>
                  <a:srgbClr val="660066"/>
                </a:solidFill>
                <a:latin typeface="Arial"/>
                <a:cs typeface="Arial"/>
              </a:rPr>
              <a:t>for weights</a:t>
            </a:r>
            <a:r>
              <a:rPr sz="2400" spc="-45" dirty="0">
                <a:solidFill>
                  <a:srgbClr val="660066"/>
                </a:solidFill>
                <a:latin typeface="Arial"/>
                <a:cs typeface="Arial"/>
              </a:rPr>
              <a:t> </a:t>
            </a:r>
            <a:r>
              <a:rPr sz="2400" spc="25" dirty="0">
                <a:latin typeface="Times New Roman"/>
                <a:cs typeface="Times New Roman"/>
              </a:rPr>
              <a:t>α</a:t>
            </a:r>
            <a:r>
              <a:rPr sz="2400" i="1" spc="37" baseline="-20833" dirty="0">
                <a:latin typeface="Cambria"/>
                <a:cs typeface="Cambria"/>
              </a:rPr>
              <a:t>i</a:t>
            </a:r>
            <a:endParaRPr sz="2400" baseline="-20833" dirty="0">
              <a:latin typeface="Cambria"/>
              <a:cs typeface="Cambria"/>
            </a:endParaRPr>
          </a:p>
          <a:p>
            <a:pPr marL="1193800" lvl="2" indent="-229235">
              <a:lnSpc>
                <a:spcPct val="100000"/>
              </a:lnSpc>
              <a:spcBef>
                <a:spcPts val="620"/>
              </a:spcBef>
              <a:buChar char="•"/>
              <a:tabLst>
                <a:tab pos="1193800" algn="l"/>
              </a:tabLst>
            </a:pPr>
            <a:r>
              <a:rPr sz="2400" spc="-5" dirty="0">
                <a:solidFill>
                  <a:srgbClr val="660066"/>
                </a:solidFill>
                <a:latin typeface="Arial"/>
                <a:cs typeface="Arial"/>
              </a:rPr>
              <a:t>Evaluate </a:t>
            </a:r>
            <a:r>
              <a:rPr sz="2400" i="1" dirty="0">
                <a:latin typeface="Times New Roman"/>
                <a:cs typeface="Times New Roman"/>
              </a:rPr>
              <a:t>f </a:t>
            </a:r>
            <a:r>
              <a:rPr sz="2400" dirty="0">
                <a:solidFill>
                  <a:srgbClr val="660066"/>
                </a:solidFill>
                <a:latin typeface="Arial"/>
                <a:cs typeface="Arial"/>
              </a:rPr>
              <a:t>over samples </a:t>
            </a:r>
            <a:r>
              <a:rPr sz="2400" spc="-5" dirty="0">
                <a:solidFill>
                  <a:srgbClr val="660066"/>
                </a:solidFill>
                <a:latin typeface="Arial"/>
                <a:cs typeface="Arial"/>
              </a:rPr>
              <a:t>for </a:t>
            </a:r>
            <a:r>
              <a:rPr sz="2400" dirty="0">
                <a:solidFill>
                  <a:srgbClr val="660066"/>
                </a:solidFill>
                <a:latin typeface="Arial"/>
                <a:cs typeface="Arial"/>
              </a:rPr>
              <a:t>non-zero (support</a:t>
            </a:r>
            <a:r>
              <a:rPr sz="2400" spc="-35" dirty="0">
                <a:solidFill>
                  <a:srgbClr val="660066"/>
                </a:solidFill>
                <a:latin typeface="Arial"/>
                <a:cs typeface="Arial"/>
              </a:rPr>
              <a:t> </a:t>
            </a:r>
            <a:r>
              <a:rPr sz="2400" spc="-5" dirty="0">
                <a:solidFill>
                  <a:srgbClr val="660066"/>
                </a:solidFill>
                <a:latin typeface="Arial"/>
                <a:cs typeface="Arial"/>
              </a:rPr>
              <a:t>vectors)</a:t>
            </a:r>
            <a:endParaRPr sz="2400" dirty="0">
              <a:latin typeface="Arial"/>
              <a:cs typeface="Arial"/>
            </a:endParaRPr>
          </a:p>
          <a:p>
            <a:pPr marL="393700" indent="-342900">
              <a:lnSpc>
                <a:spcPct val="100000"/>
              </a:lnSpc>
              <a:spcBef>
                <a:spcPts val="710"/>
              </a:spcBef>
              <a:buChar char="•"/>
              <a:tabLst>
                <a:tab pos="393065" algn="l"/>
                <a:tab pos="393700" algn="l"/>
                <a:tab pos="821690" algn="l"/>
              </a:tabLst>
            </a:pPr>
            <a:r>
              <a:rPr sz="3200" dirty="0">
                <a:latin typeface="Times New Roman"/>
                <a:cs typeface="Times New Roman"/>
              </a:rPr>
              <a:t>ϕ	</a:t>
            </a:r>
            <a:r>
              <a:rPr sz="3200" dirty="0">
                <a:solidFill>
                  <a:srgbClr val="3333CC"/>
                </a:solidFill>
                <a:latin typeface="Arial"/>
                <a:cs typeface="Arial"/>
              </a:rPr>
              <a:t>provides a set of </a:t>
            </a:r>
            <a:r>
              <a:rPr sz="3200" spc="-5" dirty="0">
                <a:solidFill>
                  <a:srgbClr val="3333CC"/>
                </a:solidFill>
                <a:latin typeface="Arial"/>
                <a:cs typeface="Arial"/>
              </a:rPr>
              <a:t>features </a:t>
            </a:r>
            <a:r>
              <a:rPr sz="3200" dirty="0">
                <a:solidFill>
                  <a:srgbClr val="3333CC"/>
                </a:solidFill>
                <a:latin typeface="Arial"/>
                <a:cs typeface="Arial"/>
              </a:rPr>
              <a:t>describing</a:t>
            </a:r>
            <a:r>
              <a:rPr sz="3200" spc="-45" dirty="0">
                <a:solidFill>
                  <a:srgbClr val="3333CC"/>
                </a:solidFill>
                <a:latin typeface="Arial"/>
                <a:cs typeface="Arial"/>
              </a:rPr>
              <a:t> </a:t>
            </a:r>
            <a:r>
              <a:rPr sz="3200" b="1" i="1" spc="190" dirty="0">
                <a:latin typeface="Palatino Linotype"/>
                <a:cs typeface="Palatino Linotype"/>
              </a:rPr>
              <a:t>x</a:t>
            </a:r>
            <a:endParaRPr sz="3200" dirty="0">
              <a:latin typeface="Palatino Linotype"/>
              <a:cs typeface="Palatino Linotype"/>
            </a:endParaRPr>
          </a:p>
          <a:p>
            <a:pPr marL="528955" indent="-478790">
              <a:lnSpc>
                <a:spcPct val="100000"/>
              </a:lnSpc>
              <a:spcBef>
                <a:spcPts val="760"/>
              </a:spcBef>
              <a:buFont typeface="Calibri"/>
              <a:buChar char="•"/>
              <a:tabLst>
                <a:tab pos="528955" algn="l"/>
                <a:tab pos="529590" algn="l"/>
              </a:tabLst>
            </a:pPr>
            <a:r>
              <a:rPr lang="en-US" sz="3200" i="1" dirty="0">
                <a:solidFill>
                  <a:srgbClr val="3333CC"/>
                </a:solidFill>
                <a:latin typeface="Arial"/>
                <a:cs typeface="Arial"/>
              </a:rPr>
              <a:t>So, r</a:t>
            </a:r>
            <a:r>
              <a:rPr sz="3200" i="1" dirty="0">
                <a:solidFill>
                  <a:srgbClr val="3333CC"/>
                </a:solidFill>
                <a:latin typeface="Arial"/>
                <a:cs typeface="Arial"/>
              </a:rPr>
              <a:t>eplace </a:t>
            </a:r>
            <a:r>
              <a:rPr sz="3200" b="1" i="1" spc="190" dirty="0">
                <a:latin typeface="Palatino Linotype"/>
                <a:cs typeface="Palatino Linotype"/>
              </a:rPr>
              <a:t>x </a:t>
            </a:r>
            <a:r>
              <a:rPr sz="3200" i="1" dirty="0">
                <a:solidFill>
                  <a:srgbClr val="3333CC"/>
                </a:solidFill>
                <a:latin typeface="Arial"/>
                <a:cs typeface="Arial"/>
              </a:rPr>
              <a:t>by </a:t>
            </a:r>
            <a:r>
              <a:rPr sz="3200" i="1" spc="-5" dirty="0">
                <a:solidFill>
                  <a:srgbClr val="3333CC"/>
                </a:solidFill>
                <a:latin typeface="Arial"/>
                <a:cs typeface="Arial"/>
              </a:rPr>
              <a:t>function</a:t>
            </a:r>
            <a:r>
              <a:rPr sz="3200" i="1" spc="-125" dirty="0">
                <a:solidFill>
                  <a:srgbClr val="3333CC"/>
                </a:solidFill>
                <a:latin typeface="Arial"/>
                <a:cs typeface="Arial"/>
              </a:rPr>
              <a:t> </a:t>
            </a:r>
            <a:r>
              <a:rPr sz="3200" i="1" spc="185" dirty="0">
                <a:latin typeface="Times New Roman"/>
                <a:cs typeface="Times New Roman"/>
              </a:rPr>
              <a:t>ϕ</a:t>
            </a:r>
            <a:r>
              <a:rPr sz="3200" i="1" spc="185" dirty="0">
                <a:solidFill>
                  <a:srgbClr val="3333CC"/>
                </a:solidFill>
                <a:latin typeface="Calibri"/>
                <a:cs typeface="Calibri"/>
              </a:rPr>
              <a:t>(</a:t>
            </a:r>
            <a:r>
              <a:rPr sz="3200" b="1" i="1" spc="185" dirty="0">
                <a:latin typeface="Palatino Linotype"/>
                <a:cs typeface="Palatino Linotype"/>
              </a:rPr>
              <a:t>x</a:t>
            </a:r>
            <a:r>
              <a:rPr sz="3200" i="1" spc="185" dirty="0">
                <a:solidFill>
                  <a:srgbClr val="3333CC"/>
                </a:solidFill>
                <a:latin typeface="Calibri"/>
                <a:cs typeface="Calibri"/>
              </a:rPr>
              <a:t>)</a:t>
            </a:r>
            <a:endParaRPr sz="3200" i="1"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3260" y="259080"/>
            <a:ext cx="8808720" cy="627864"/>
          </a:xfrm>
        </p:spPr>
        <p:txBody>
          <a:bodyPr/>
          <a:lstStyle/>
          <a:p>
            <a:pPr eaLnBrk="1" hangingPunct="1"/>
            <a:r>
              <a:rPr lang="en-US" sz="4080" dirty="0">
                <a:solidFill>
                  <a:srgbClr val="3333FF"/>
                </a:solidFill>
              </a:rPr>
              <a:t>Algorithmic complexity – big O</a:t>
            </a:r>
          </a:p>
        </p:txBody>
      </p:sp>
      <p:sp>
        <p:nvSpPr>
          <p:cNvPr id="184323" name="Rectangle 3"/>
          <p:cNvSpPr>
            <a:spLocks noGrp="1" noChangeArrowheads="1"/>
          </p:cNvSpPr>
          <p:nvPr>
            <p:ph type="body" idx="1"/>
          </p:nvPr>
        </p:nvSpPr>
        <p:spPr>
          <a:xfrm>
            <a:off x="942340" y="1122680"/>
            <a:ext cx="8808720" cy="5510996"/>
          </a:xfrm>
        </p:spPr>
        <p:txBody>
          <a:bodyPr/>
          <a:lstStyle/>
          <a:p>
            <a:pPr marL="457200" indent="-457200" eaLnBrk="1" hangingPunct="1">
              <a:buFont typeface="Arial" panose="020B0604020202020204" pitchFamily="34" charset="0"/>
              <a:buChar char="•"/>
            </a:pPr>
            <a:r>
              <a:rPr lang="en-US" sz="3173" dirty="0">
                <a:solidFill>
                  <a:schemeClr val="tx2"/>
                </a:solidFill>
              </a:rPr>
              <a:t>Measures of hardness (complicated; many issues remain open)</a:t>
            </a:r>
          </a:p>
          <a:p>
            <a:pPr marL="457200" indent="-457200" eaLnBrk="1" hangingPunct="1">
              <a:buFont typeface="Arial" panose="020B0604020202020204" pitchFamily="34" charset="0"/>
              <a:buChar char="•"/>
            </a:pPr>
            <a:r>
              <a:rPr lang="en-US" sz="3173" dirty="0">
                <a:solidFill>
                  <a:schemeClr val="tx2"/>
                </a:solidFill>
              </a:rPr>
              <a:t>Decidable</a:t>
            </a:r>
          </a:p>
          <a:p>
            <a:pPr marL="914400" lvl="1" indent="-457200" eaLnBrk="1" hangingPunct="1">
              <a:buFont typeface="Arial" panose="020B0604020202020204" pitchFamily="34" charset="0"/>
              <a:buChar char="•"/>
            </a:pPr>
            <a:r>
              <a:rPr lang="en-US" sz="2720" dirty="0">
                <a:solidFill>
                  <a:schemeClr val="tx2"/>
                </a:solidFill>
              </a:rPr>
              <a:t>Tractable</a:t>
            </a:r>
          </a:p>
          <a:p>
            <a:pPr marL="1257300" lvl="2" indent="-342900" eaLnBrk="1" hangingPunct="1">
              <a:buFont typeface="Arial" panose="020B0604020202020204" pitchFamily="34" charset="0"/>
              <a:buChar char="•"/>
            </a:pPr>
            <a:r>
              <a:rPr lang="en-US" sz="2267" dirty="0">
                <a:solidFill>
                  <a:schemeClr val="tx2"/>
                </a:solidFill>
              </a:rPr>
              <a:t>Reasonable</a:t>
            </a:r>
          </a:p>
          <a:p>
            <a:pPr marL="1714500" lvl="3" indent="-342900" eaLnBrk="1" hangingPunct="1">
              <a:buFont typeface="Arial" panose="020B0604020202020204" pitchFamily="34" charset="0"/>
              <a:buChar char="•"/>
            </a:pPr>
            <a:r>
              <a:rPr lang="en-US" sz="2040" dirty="0">
                <a:solidFill>
                  <a:schemeClr val="accent1"/>
                </a:solidFill>
              </a:rPr>
              <a:t>Practical</a:t>
            </a:r>
          </a:p>
          <a:p>
            <a:pPr marL="1714500" lvl="3" indent="-342900" eaLnBrk="1" hangingPunct="1">
              <a:buFont typeface="Arial" panose="020B0604020202020204" pitchFamily="34" charset="0"/>
              <a:buChar char="•"/>
            </a:pPr>
            <a:r>
              <a:rPr lang="en-US" sz="2040" dirty="0">
                <a:solidFill>
                  <a:schemeClr val="tx2"/>
                </a:solidFill>
              </a:rPr>
              <a:t>Impractical</a:t>
            </a:r>
          </a:p>
          <a:p>
            <a:pPr marL="1257300" lvl="2" indent="-342900" eaLnBrk="1" hangingPunct="1">
              <a:buFont typeface="Arial" panose="020B0604020202020204" pitchFamily="34" charset="0"/>
              <a:buChar char="•"/>
            </a:pPr>
            <a:r>
              <a:rPr lang="en-US" sz="2267" dirty="0">
                <a:solidFill>
                  <a:schemeClr val="tx2"/>
                </a:solidFill>
              </a:rPr>
              <a:t>Unreasonable</a:t>
            </a:r>
          </a:p>
          <a:p>
            <a:pPr marL="914400" lvl="1" indent="-457200" eaLnBrk="1" hangingPunct="1">
              <a:buFont typeface="Arial" panose="020B0604020202020204" pitchFamily="34" charset="0"/>
              <a:buChar char="•"/>
            </a:pPr>
            <a:r>
              <a:rPr lang="en-US" sz="2720" dirty="0">
                <a:solidFill>
                  <a:schemeClr val="tx2"/>
                </a:solidFill>
              </a:rPr>
              <a:t>Intractable</a:t>
            </a:r>
          </a:p>
          <a:p>
            <a:pPr marL="914400" lvl="1" indent="-457200" eaLnBrk="1" hangingPunct="1">
              <a:buFont typeface="Arial" panose="020B0604020202020204" pitchFamily="34" charset="0"/>
              <a:buChar char="•"/>
            </a:pPr>
            <a:r>
              <a:rPr lang="en-US" sz="2720" dirty="0">
                <a:solidFill>
                  <a:schemeClr val="tx2"/>
                </a:solidFill>
              </a:rPr>
              <a:t>NP (contains Polynomial class)</a:t>
            </a:r>
          </a:p>
          <a:p>
            <a:pPr marL="457200" indent="-457200" eaLnBrk="1" hangingPunct="1">
              <a:buFont typeface="Arial" panose="020B0604020202020204" pitchFamily="34" charset="0"/>
              <a:buChar char="•"/>
            </a:pPr>
            <a:r>
              <a:rPr lang="en-US" sz="3173" dirty="0">
                <a:solidFill>
                  <a:schemeClr val="tx2"/>
                </a:solidFill>
              </a:rPr>
              <a:t>Undecidable</a:t>
            </a:r>
          </a:p>
          <a:p>
            <a:pPr marL="457200" indent="-457200" eaLnBrk="1" hangingPunct="1">
              <a:buFont typeface="Arial" panose="020B0604020202020204" pitchFamily="34" charset="0"/>
              <a:buChar char="•"/>
            </a:pPr>
            <a:r>
              <a:rPr lang="en-US" sz="3173" dirty="0">
                <a:solidFill>
                  <a:schemeClr val="tx2"/>
                </a:solidFill>
              </a:rPr>
              <a:t>Many AI/ML problems undecidable</a:t>
            </a:r>
          </a:p>
          <a:p>
            <a:pPr marL="457200" indent="-457200" eaLnBrk="1" hangingPunct="1">
              <a:buFont typeface="Arial" panose="020B0604020202020204" pitchFamily="34" charset="0"/>
              <a:buChar char="•"/>
            </a:pPr>
            <a:endParaRPr lang="en-US" sz="3173" dirty="0">
              <a:solidFill>
                <a:schemeClr val="tx2"/>
              </a:solidFill>
            </a:endParaRPr>
          </a:p>
        </p:txBody>
      </p:sp>
      <p:sp>
        <p:nvSpPr>
          <p:cNvPr id="184324" name="TextBox 3"/>
          <p:cNvSpPr txBox="1">
            <a:spLocks noChangeArrowheads="1"/>
          </p:cNvSpPr>
          <p:nvPr/>
        </p:nvSpPr>
        <p:spPr bwMode="auto">
          <a:xfrm>
            <a:off x="405586" y="6400800"/>
            <a:ext cx="9882228" cy="1200329"/>
          </a:xfrm>
          <a:prstGeom prst="rect">
            <a:avLst/>
          </a:prstGeom>
          <a:noFill/>
          <a:ln w="9525">
            <a:noFill/>
            <a:miter lim="800000"/>
            <a:headEnd/>
            <a:tailEnd/>
          </a:ln>
        </p:spPr>
        <p:txBody>
          <a:bodyPr wrap="square">
            <a:prstTxWarp prst="textNoShape">
              <a:avLst/>
            </a:prstTxWarp>
            <a:spAutoFit/>
          </a:bodyPr>
          <a:lstStyle/>
          <a:p>
            <a:r>
              <a:rPr lang="en-US" sz="3600" dirty="0">
                <a:solidFill>
                  <a:srgbClr val="FF0000"/>
                </a:solidFill>
              </a:rPr>
              <a:t>No matter what the class, approximations are often used</a:t>
            </a:r>
          </a:p>
        </p:txBody>
      </p:sp>
    </p:spTree>
    <p:extLst>
      <p:ext uri="{BB962C8B-B14F-4D97-AF65-F5344CB8AC3E}">
        <p14:creationId xmlns:p14="http://schemas.microsoft.com/office/powerpoint/2010/main" val="2725833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84777" y="416121"/>
            <a:ext cx="8214995" cy="635000"/>
          </a:xfrm>
          <a:prstGeom prst="rect">
            <a:avLst/>
          </a:prstGeom>
        </p:spPr>
        <p:txBody>
          <a:bodyPr vert="horz" wrap="square" lIns="0" tIns="12700" rIns="0" bIns="0" rtlCol="0">
            <a:spAutoFit/>
          </a:bodyPr>
          <a:lstStyle/>
          <a:p>
            <a:pPr marL="12700">
              <a:lnSpc>
                <a:spcPct val="100000"/>
              </a:lnSpc>
              <a:spcBef>
                <a:spcPts val="100"/>
              </a:spcBef>
              <a:tabLst>
                <a:tab pos="1254760" algn="l"/>
                <a:tab pos="4304665" algn="l"/>
                <a:tab pos="5010150" algn="l"/>
              </a:tabLst>
            </a:pPr>
            <a:r>
              <a:rPr sz="4000" dirty="0"/>
              <a:t>View	as</a:t>
            </a:r>
            <a:r>
              <a:rPr sz="4000" spc="10" dirty="0"/>
              <a:t> </a:t>
            </a:r>
            <a:r>
              <a:rPr sz="4000" spc="-5" dirty="0"/>
              <a:t>Extension	</a:t>
            </a:r>
            <a:r>
              <a:rPr sz="4000" dirty="0"/>
              <a:t>of	Linear</a:t>
            </a:r>
            <a:r>
              <a:rPr sz="4000" spc="-95" dirty="0"/>
              <a:t> </a:t>
            </a:r>
            <a:r>
              <a:rPr sz="4000" dirty="0"/>
              <a:t>Models</a:t>
            </a:r>
          </a:p>
        </p:txBody>
      </p:sp>
      <p:sp>
        <p:nvSpPr>
          <p:cNvPr id="4" name="object 4"/>
          <p:cNvSpPr txBox="1"/>
          <p:nvPr/>
        </p:nvSpPr>
        <p:spPr>
          <a:xfrm>
            <a:off x="1079673" y="1300987"/>
            <a:ext cx="825309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lang="en-US" sz="3200" dirty="0">
                <a:solidFill>
                  <a:srgbClr val="3333CC"/>
                </a:solidFill>
                <a:latin typeface="Arial"/>
                <a:cs typeface="Arial"/>
              </a:rPr>
              <a:t>Start</a:t>
            </a:r>
            <a:r>
              <a:rPr sz="3200" dirty="0">
                <a:solidFill>
                  <a:srgbClr val="3333CC"/>
                </a:solidFill>
                <a:latin typeface="Arial"/>
                <a:cs typeface="Arial"/>
              </a:rPr>
              <a:t> </a:t>
            </a:r>
            <a:r>
              <a:rPr sz="3200" spc="-5" dirty="0">
                <a:solidFill>
                  <a:srgbClr val="3333CC"/>
                </a:solidFill>
                <a:latin typeface="Arial"/>
                <a:cs typeface="Arial"/>
              </a:rPr>
              <a:t>with </a:t>
            </a:r>
            <a:r>
              <a:rPr sz="3200" dirty="0">
                <a:solidFill>
                  <a:srgbClr val="3333CC"/>
                </a:solidFill>
                <a:latin typeface="Arial"/>
                <a:cs typeface="Arial"/>
              </a:rPr>
              <a:t>linear models and see</a:t>
            </a:r>
            <a:r>
              <a:rPr sz="3200" spc="-45" dirty="0">
                <a:solidFill>
                  <a:srgbClr val="3333CC"/>
                </a:solidFill>
                <a:latin typeface="Arial"/>
                <a:cs typeface="Arial"/>
              </a:rPr>
              <a:t> </a:t>
            </a:r>
            <a:r>
              <a:rPr sz="3200" spc="-5" dirty="0">
                <a:solidFill>
                  <a:srgbClr val="3333CC"/>
                </a:solidFill>
                <a:latin typeface="Arial"/>
                <a:cs typeface="Arial"/>
              </a:rPr>
              <a:t>limitations</a:t>
            </a:r>
            <a:endParaRPr sz="3200" dirty="0">
              <a:latin typeface="Arial"/>
              <a:cs typeface="Arial"/>
            </a:endParaRPr>
          </a:p>
        </p:txBody>
      </p:sp>
      <p:sp>
        <p:nvSpPr>
          <p:cNvPr id="5" name="object 5"/>
          <p:cNvSpPr txBox="1"/>
          <p:nvPr/>
        </p:nvSpPr>
        <p:spPr>
          <a:xfrm>
            <a:off x="1310177" y="2016898"/>
            <a:ext cx="315785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Linear</a:t>
            </a:r>
            <a:r>
              <a:rPr sz="2800" spc="-190" dirty="0">
                <a:solidFill>
                  <a:srgbClr val="336600"/>
                </a:solidFill>
                <a:latin typeface="Arial"/>
                <a:cs typeface="Arial"/>
              </a:rPr>
              <a:t> </a:t>
            </a:r>
            <a:r>
              <a:rPr sz="2800" dirty="0">
                <a:solidFill>
                  <a:srgbClr val="336600"/>
                </a:solidFill>
                <a:latin typeface="Arial"/>
                <a:cs typeface="Arial"/>
              </a:rPr>
              <a:t>regression:</a:t>
            </a:r>
            <a:endParaRPr sz="2800">
              <a:latin typeface="Arial"/>
              <a:cs typeface="Arial"/>
            </a:endParaRPr>
          </a:p>
        </p:txBody>
      </p:sp>
      <p:sp>
        <p:nvSpPr>
          <p:cNvPr id="6" name="object 6"/>
          <p:cNvSpPr txBox="1"/>
          <p:nvPr/>
        </p:nvSpPr>
        <p:spPr>
          <a:xfrm>
            <a:off x="1767377" y="2512706"/>
            <a:ext cx="421894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dirty="0">
                <a:solidFill>
                  <a:srgbClr val="660066"/>
                </a:solidFill>
                <a:latin typeface="Arial"/>
                <a:cs typeface="Arial"/>
              </a:rPr>
              <a:t>Simple closed </a:t>
            </a:r>
            <a:r>
              <a:rPr sz="2400" spc="-5" dirty="0">
                <a:solidFill>
                  <a:srgbClr val="660066"/>
                </a:solidFill>
                <a:latin typeface="Arial"/>
                <a:cs typeface="Arial"/>
              </a:rPr>
              <a:t>form</a:t>
            </a:r>
            <a:r>
              <a:rPr sz="2400" spc="-45" dirty="0">
                <a:solidFill>
                  <a:srgbClr val="660066"/>
                </a:solidFill>
                <a:latin typeface="Arial"/>
                <a:cs typeface="Arial"/>
              </a:rPr>
              <a:t> </a:t>
            </a:r>
            <a:r>
              <a:rPr sz="2400" spc="-5" dirty="0">
                <a:solidFill>
                  <a:srgbClr val="660066"/>
                </a:solidFill>
                <a:latin typeface="Arial"/>
                <a:cs typeface="Arial"/>
              </a:rPr>
              <a:t>solutions:</a:t>
            </a:r>
            <a:endParaRPr sz="2400">
              <a:latin typeface="Arial"/>
              <a:cs typeface="Arial"/>
            </a:endParaRPr>
          </a:p>
        </p:txBody>
      </p:sp>
      <p:sp>
        <p:nvSpPr>
          <p:cNvPr id="7" name="object 7"/>
          <p:cNvSpPr txBox="1"/>
          <p:nvPr/>
        </p:nvSpPr>
        <p:spPr>
          <a:xfrm>
            <a:off x="1767377" y="2957206"/>
            <a:ext cx="503174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solidFill>
                  <a:srgbClr val="660066"/>
                </a:solidFill>
                <a:latin typeface="Arial"/>
                <a:cs typeface="Arial"/>
              </a:rPr>
              <a:t>Or </a:t>
            </a:r>
            <a:r>
              <a:rPr sz="2400" dirty="0">
                <a:solidFill>
                  <a:srgbClr val="660066"/>
                </a:solidFill>
                <a:latin typeface="Arial"/>
                <a:cs typeface="Arial"/>
              </a:rPr>
              <a:t>solved </a:t>
            </a:r>
            <a:r>
              <a:rPr sz="2400" spc="-5" dirty="0">
                <a:solidFill>
                  <a:srgbClr val="660066"/>
                </a:solidFill>
                <a:latin typeface="Arial"/>
                <a:cs typeface="Arial"/>
              </a:rPr>
              <a:t>with </a:t>
            </a:r>
            <a:r>
              <a:rPr sz="2400" dirty="0">
                <a:solidFill>
                  <a:srgbClr val="660066"/>
                </a:solidFill>
                <a:latin typeface="Arial"/>
                <a:cs typeface="Arial"/>
              </a:rPr>
              <a:t>convex</a:t>
            </a:r>
            <a:r>
              <a:rPr sz="2400" spc="-25" dirty="0">
                <a:solidFill>
                  <a:srgbClr val="660066"/>
                </a:solidFill>
                <a:latin typeface="Arial"/>
                <a:cs typeface="Arial"/>
              </a:rPr>
              <a:t> </a:t>
            </a:r>
            <a:r>
              <a:rPr sz="2400" spc="-5" dirty="0">
                <a:solidFill>
                  <a:srgbClr val="660066"/>
                </a:solidFill>
                <a:latin typeface="Arial"/>
                <a:cs typeface="Arial"/>
              </a:rPr>
              <a:t>optimization:</a:t>
            </a:r>
            <a:endParaRPr sz="2400">
              <a:latin typeface="Arial"/>
              <a:cs typeface="Arial"/>
            </a:endParaRPr>
          </a:p>
        </p:txBody>
      </p:sp>
      <p:sp>
        <p:nvSpPr>
          <p:cNvPr id="8" name="object 8"/>
          <p:cNvSpPr txBox="1"/>
          <p:nvPr/>
        </p:nvSpPr>
        <p:spPr>
          <a:xfrm>
            <a:off x="1284777" y="3841296"/>
            <a:ext cx="5506085" cy="967740"/>
          </a:xfrm>
          <a:prstGeom prst="rect">
            <a:avLst/>
          </a:prstGeom>
        </p:spPr>
        <p:txBody>
          <a:bodyPr vert="horz" wrap="square" lIns="0" tIns="93345" rIns="0" bIns="0" rtlCol="0">
            <a:spAutoFit/>
          </a:bodyPr>
          <a:lstStyle/>
          <a:p>
            <a:pPr marL="323850" indent="-285750">
              <a:lnSpc>
                <a:spcPct val="100000"/>
              </a:lnSpc>
              <a:spcBef>
                <a:spcPts val="735"/>
              </a:spcBef>
              <a:buChar char="–"/>
              <a:tabLst>
                <a:tab pos="323850" algn="l"/>
              </a:tabLst>
            </a:pPr>
            <a:r>
              <a:rPr sz="2800" spc="-5" dirty="0">
                <a:solidFill>
                  <a:srgbClr val="336600"/>
                </a:solidFill>
                <a:latin typeface="Arial"/>
                <a:cs typeface="Arial"/>
              </a:rPr>
              <a:t>Logistic </a:t>
            </a:r>
            <a:r>
              <a:rPr sz="2800" dirty="0">
                <a:solidFill>
                  <a:srgbClr val="336600"/>
                </a:solidFill>
                <a:latin typeface="Arial"/>
                <a:cs typeface="Arial"/>
              </a:rPr>
              <a:t>regression:</a:t>
            </a:r>
            <a:r>
              <a:rPr sz="2800" spc="-520" dirty="0">
                <a:solidFill>
                  <a:srgbClr val="336600"/>
                </a:solidFill>
                <a:latin typeface="Arial"/>
                <a:cs typeface="Arial"/>
              </a:rPr>
              <a:t> </a:t>
            </a:r>
            <a:r>
              <a:rPr sz="2000" i="1" spc="-5" dirty="0">
                <a:latin typeface="Times New Roman"/>
                <a:cs typeface="Times New Roman"/>
              </a:rPr>
              <a:t>y</a:t>
            </a:r>
            <a:r>
              <a:rPr sz="2000" spc="-5" dirty="0">
                <a:latin typeface="Times New Roman"/>
                <a:cs typeface="Times New Roman"/>
              </a:rPr>
              <a:t>(</a:t>
            </a:r>
            <a:r>
              <a:rPr sz="2000" b="1" i="1" spc="-5" dirty="0">
                <a:latin typeface="Times New Roman"/>
                <a:cs typeface="Times New Roman"/>
              </a:rPr>
              <a:t>x</a:t>
            </a:r>
            <a:r>
              <a:rPr sz="2000" spc="-5" dirty="0">
                <a:latin typeface="Times New Roman"/>
                <a:cs typeface="Times New Roman"/>
              </a:rPr>
              <a:t>,w)</a:t>
            </a:r>
            <a:r>
              <a:rPr sz="2000" i="1" spc="-5" dirty="0">
                <a:latin typeface="Times New Roman"/>
                <a:cs typeface="Times New Roman"/>
              </a:rPr>
              <a:t>= </a:t>
            </a:r>
            <a:r>
              <a:rPr sz="2050" i="1" spc="-35" dirty="0">
                <a:latin typeface="Symbol"/>
                <a:cs typeface="Symbol"/>
              </a:rPr>
              <a:t></a:t>
            </a:r>
            <a:r>
              <a:rPr sz="2050" i="1" spc="-35" dirty="0">
                <a:latin typeface="Times New Roman"/>
                <a:cs typeface="Times New Roman"/>
              </a:rPr>
              <a:t> </a:t>
            </a:r>
            <a:r>
              <a:rPr sz="2000" spc="-5" dirty="0">
                <a:latin typeface="Times New Roman"/>
                <a:cs typeface="Times New Roman"/>
              </a:rPr>
              <a:t>(w</a:t>
            </a:r>
            <a:r>
              <a:rPr sz="1950" i="1" spc="-7" baseline="25641" dirty="0">
                <a:latin typeface="Times New Roman"/>
                <a:cs typeface="Times New Roman"/>
              </a:rPr>
              <a:t>T</a:t>
            </a:r>
            <a:r>
              <a:rPr sz="2050" i="1" spc="-5" dirty="0">
                <a:latin typeface="Symbol"/>
                <a:cs typeface="Symbol"/>
              </a:rPr>
              <a:t></a:t>
            </a:r>
            <a:r>
              <a:rPr sz="2050" i="1" spc="-5" dirty="0">
                <a:latin typeface="Times New Roman"/>
                <a:cs typeface="Times New Roman"/>
              </a:rPr>
              <a:t> </a:t>
            </a:r>
            <a:r>
              <a:rPr sz="2000" dirty="0">
                <a:latin typeface="Symbol"/>
                <a:cs typeface="Symbol"/>
              </a:rPr>
              <a:t></a:t>
            </a:r>
            <a:r>
              <a:rPr sz="2000" b="1" i="1" dirty="0">
                <a:latin typeface="Times New Roman"/>
                <a:cs typeface="Times New Roman"/>
              </a:rPr>
              <a:t>x</a:t>
            </a:r>
            <a:r>
              <a:rPr sz="2000" dirty="0">
                <a:latin typeface="Symbol"/>
                <a:cs typeface="Symbol"/>
              </a:rPr>
              <a:t></a:t>
            </a:r>
            <a:r>
              <a:rPr sz="2000" dirty="0">
                <a:latin typeface="Times New Roman"/>
                <a:cs typeface="Times New Roman"/>
              </a:rPr>
              <a:t>)</a:t>
            </a:r>
          </a:p>
          <a:p>
            <a:pPr marL="723900" lvl="1" indent="-228600">
              <a:lnSpc>
                <a:spcPct val="100000"/>
              </a:lnSpc>
              <a:spcBef>
                <a:spcPts val="540"/>
              </a:spcBef>
              <a:buChar char="•"/>
              <a:tabLst>
                <a:tab pos="723900" algn="l"/>
              </a:tabLst>
            </a:pPr>
            <a:r>
              <a:rPr sz="2400" dirty="0">
                <a:solidFill>
                  <a:srgbClr val="660066"/>
                </a:solidFill>
                <a:latin typeface="Arial"/>
                <a:cs typeface="Arial"/>
              </a:rPr>
              <a:t>No </a:t>
            </a:r>
            <a:r>
              <a:rPr sz="2400" spc="-5" dirty="0">
                <a:solidFill>
                  <a:srgbClr val="660066"/>
                </a:solidFill>
                <a:latin typeface="Arial"/>
                <a:cs typeface="Arial"/>
              </a:rPr>
              <a:t>closed-form</a:t>
            </a:r>
            <a:r>
              <a:rPr sz="2400" spc="-10" dirty="0">
                <a:solidFill>
                  <a:srgbClr val="660066"/>
                </a:solidFill>
                <a:latin typeface="Arial"/>
                <a:cs typeface="Arial"/>
              </a:rPr>
              <a:t> </a:t>
            </a:r>
            <a:r>
              <a:rPr sz="2400" spc="-5" dirty="0">
                <a:solidFill>
                  <a:srgbClr val="660066"/>
                </a:solidFill>
                <a:latin typeface="Arial"/>
                <a:cs typeface="Arial"/>
              </a:rPr>
              <a:t>solution</a:t>
            </a:r>
            <a:endParaRPr sz="2400" dirty="0">
              <a:latin typeface="Arial"/>
              <a:cs typeface="Arial"/>
            </a:endParaRPr>
          </a:p>
        </p:txBody>
      </p:sp>
      <p:sp>
        <p:nvSpPr>
          <p:cNvPr id="9" name="object 9"/>
          <p:cNvSpPr txBox="1"/>
          <p:nvPr/>
        </p:nvSpPr>
        <p:spPr>
          <a:xfrm>
            <a:off x="1767377" y="4862206"/>
            <a:ext cx="3151505"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dirty="0">
                <a:solidFill>
                  <a:srgbClr val="660066"/>
                </a:solidFill>
                <a:latin typeface="Arial"/>
                <a:cs typeface="Arial"/>
              </a:rPr>
              <a:t>Convex</a:t>
            </a:r>
            <a:r>
              <a:rPr sz="2400" spc="-50" dirty="0">
                <a:solidFill>
                  <a:srgbClr val="660066"/>
                </a:solidFill>
                <a:latin typeface="Arial"/>
                <a:cs typeface="Arial"/>
              </a:rPr>
              <a:t> </a:t>
            </a:r>
            <a:r>
              <a:rPr sz="2400" spc="-5" dirty="0">
                <a:solidFill>
                  <a:srgbClr val="660066"/>
                </a:solidFill>
                <a:latin typeface="Arial"/>
                <a:cs typeface="Arial"/>
              </a:rPr>
              <a:t>Optimization:</a:t>
            </a:r>
            <a:endParaRPr sz="2400">
              <a:latin typeface="Arial"/>
              <a:cs typeface="Arial"/>
            </a:endParaRPr>
          </a:p>
        </p:txBody>
      </p:sp>
      <p:sp>
        <p:nvSpPr>
          <p:cNvPr id="10" name="object 10"/>
          <p:cNvSpPr txBox="1"/>
          <p:nvPr/>
        </p:nvSpPr>
        <p:spPr>
          <a:xfrm>
            <a:off x="852978" y="5318390"/>
            <a:ext cx="8479790" cy="1000125"/>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 pos="2491740" algn="l"/>
              </a:tabLst>
            </a:pPr>
            <a:r>
              <a:rPr sz="3200" dirty="0">
                <a:solidFill>
                  <a:srgbClr val="3333CC"/>
                </a:solidFill>
                <a:latin typeface="Arial"/>
                <a:cs typeface="Arial"/>
              </a:rPr>
              <a:t>If </a:t>
            </a:r>
            <a:r>
              <a:rPr sz="3200" dirty="0">
                <a:latin typeface="Times New Roman"/>
                <a:cs typeface="Times New Roman"/>
              </a:rPr>
              <a:t>ϕ</a:t>
            </a:r>
            <a:r>
              <a:rPr sz="3200" spc="260" dirty="0">
                <a:latin typeface="Times New Roman"/>
                <a:cs typeface="Times New Roman"/>
              </a:rPr>
              <a:t> </a:t>
            </a:r>
            <a:r>
              <a:rPr sz="3200" spc="245" dirty="0">
                <a:solidFill>
                  <a:srgbClr val="3333CC"/>
                </a:solidFill>
                <a:latin typeface="Calibri"/>
                <a:cs typeface="Calibri"/>
              </a:rPr>
              <a:t>(</a:t>
            </a:r>
            <a:r>
              <a:rPr sz="3200" b="1" i="1" spc="245" dirty="0">
                <a:latin typeface="Palatino Linotype"/>
                <a:cs typeface="Palatino Linotype"/>
              </a:rPr>
              <a:t>x</a:t>
            </a:r>
            <a:r>
              <a:rPr sz="3200" spc="245" dirty="0">
                <a:solidFill>
                  <a:srgbClr val="3333CC"/>
                </a:solidFill>
                <a:latin typeface="Calibri"/>
                <a:cs typeface="Calibri"/>
              </a:rPr>
              <a:t>)</a:t>
            </a:r>
            <a:r>
              <a:rPr sz="3200" spc="345" dirty="0">
                <a:solidFill>
                  <a:srgbClr val="3333CC"/>
                </a:solidFill>
                <a:latin typeface="Calibri"/>
                <a:cs typeface="Calibri"/>
              </a:rPr>
              <a:t> </a:t>
            </a:r>
            <a:r>
              <a:rPr sz="3200" spc="540" dirty="0">
                <a:solidFill>
                  <a:srgbClr val="3333CC"/>
                </a:solidFill>
                <a:latin typeface="Calibri"/>
                <a:cs typeface="Calibri"/>
              </a:rPr>
              <a:t>=</a:t>
            </a:r>
            <a:r>
              <a:rPr sz="3200" b="1" i="1" spc="540" dirty="0">
                <a:latin typeface="Palatino Linotype"/>
                <a:cs typeface="Palatino Linotype"/>
              </a:rPr>
              <a:t>x	</a:t>
            </a:r>
            <a:r>
              <a:rPr sz="3200" dirty="0">
                <a:solidFill>
                  <a:srgbClr val="3333CC"/>
                </a:solidFill>
                <a:latin typeface="Arial"/>
                <a:cs typeface="Arial"/>
              </a:rPr>
              <a:t>model </a:t>
            </a:r>
            <a:r>
              <a:rPr sz="3200" spc="-5" dirty="0">
                <a:solidFill>
                  <a:srgbClr val="3333CC"/>
                </a:solidFill>
                <a:latin typeface="Arial"/>
                <a:cs typeface="Arial"/>
              </a:rPr>
              <a:t>capacity </a:t>
            </a:r>
            <a:r>
              <a:rPr sz="3200" dirty="0">
                <a:solidFill>
                  <a:srgbClr val="3333CC"/>
                </a:solidFill>
                <a:latin typeface="Arial"/>
                <a:cs typeface="Arial"/>
              </a:rPr>
              <a:t>is </a:t>
            </a:r>
            <a:r>
              <a:rPr sz="3200" spc="-5" dirty="0">
                <a:solidFill>
                  <a:srgbClr val="3333CC"/>
                </a:solidFill>
                <a:latin typeface="Arial"/>
                <a:cs typeface="Arial"/>
              </a:rPr>
              <a:t>limited to </a:t>
            </a:r>
            <a:r>
              <a:rPr sz="3200" dirty="0">
                <a:solidFill>
                  <a:srgbClr val="3333CC"/>
                </a:solidFill>
                <a:latin typeface="Arial"/>
                <a:cs typeface="Arial"/>
              </a:rPr>
              <a:t>linear  </a:t>
            </a:r>
            <a:r>
              <a:rPr sz="3200" spc="-5" dirty="0">
                <a:solidFill>
                  <a:srgbClr val="3333CC"/>
                </a:solidFill>
                <a:latin typeface="Arial"/>
                <a:cs typeface="Arial"/>
              </a:rPr>
              <a:t>functions </a:t>
            </a:r>
            <a:r>
              <a:rPr sz="3200" dirty="0">
                <a:solidFill>
                  <a:srgbClr val="3333CC"/>
                </a:solidFill>
                <a:latin typeface="Arial"/>
                <a:cs typeface="Arial"/>
              </a:rPr>
              <a:t>and model has no </a:t>
            </a:r>
            <a:r>
              <a:rPr sz="3200" spc="-5" dirty="0">
                <a:solidFill>
                  <a:srgbClr val="3333CC"/>
                </a:solidFill>
                <a:latin typeface="Arial"/>
                <a:cs typeface="Arial"/>
              </a:rPr>
              <a:t>understanding</a:t>
            </a:r>
            <a:r>
              <a:rPr sz="3200" spc="-10" dirty="0">
                <a:solidFill>
                  <a:srgbClr val="3333CC"/>
                </a:solidFill>
                <a:latin typeface="Arial"/>
                <a:cs typeface="Arial"/>
              </a:rPr>
              <a:t> </a:t>
            </a:r>
            <a:r>
              <a:rPr sz="3200" dirty="0">
                <a:solidFill>
                  <a:srgbClr val="3333CC"/>
                </a:solidFill>
                <a:latin typeface="Arial"/>
                <a:cs typeface="Arial"/>
              </a:rPr>
              <a:t>of</a:t>
            </a:r>
            <a:endParaRPr sz="3200">
              <a:latin typeface="Arial"/>
              <a:cs typeface="Arial"/>
            </a:endParaRPr>
          </a:p>
        </p:txBody>
      </p:sp>
      <p:sp>
        <p:nvSpPr>
          <p:cNvPr id="11" name="object 11"/>
          <p:cNvSpPr txBox="1"/>
          <p:nvPr/>
        </p:nvSpPr>
        <p:spPr>
          <a:xfrm>
            <a:off x="1195878" y="6300354"/>
            <a:ext cx="7797800"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3333CC"/>
                </a:solidFill>
                <a:latin typeface="Arial"/>
                <a:cs typeface="Arial"/>
              </a:rPr>
              <a:t>interaction between </a:t>
            </a:r>
            <a:r>
              <a:rPr sz="3200" dirty="0">
                <a:solidFill>
                  <a:srgbClr val="3333CC"/>
                </a:solidFill>
                <a:latin typeface="Arial"/>
                <a:cs typeface="Arial"/>
              </a:rPr>
              <a:t>any </a:t>
            </a:r>
            <a:r>
              <a:rPr sz="3200" spc="-5" dirty="0">
                <a:solidFill>
                  <a:srgbClr val="3333CC"/>
                </a:solidFill>
                <a:latin typeface="Arial"/>
                <a:cs typeface="Arial"/>
              </a:rPr>
              <a:t>two </a:t>
            </a:r>
            <a:r>
              <a:rPr sz="3200" dirty="0">
                <a:solidFill>
                  <a:srgbClr val="3333CC"/>
                </a:solidFill>
                <a:latin typeface="Arial"/>
                <a:cs typeface="Arial"/>
              </a:rPr>
              <a:t>input</a:t>
            </a:r>
            <a:r>
              <a:rPr sz="3200" spc="-10" dirty="0">
                <a:solidFill>
                  <a:srgbClr val="3333CC"/>
                </a:solidFill>
                <a:latin typeface="Arial"/>
                <a:cs typeface="Arial"/>
              </a:rPr>
              <a:t> </a:t>
            </a:r>
            <a:r>
              <a:rPr sz="3200" dirty="0">
                <a:solidFill>
                  <a:srgbClr val="3333CC"/>
                </a:solidFill>
                <a:latin typeface="Arial"/>
                <a:cs typeface="Arial"/>
              </a:rPr>
              <a:t>variables</a:t>
            </a:r>
            <a:endParaRPr sz="3200">
              <a:latin typeface="Arial"/>
              <a:cs typeface="Arial"/>
            </a:endParaRPr>
          </a:p>
        </p:txBody>
      </p:sp>
      <p:pic>
        <p:nvPicPr>
          <p:cNvPr id="62" name="Picture 61">
            <a:extLst>
              <a:ext uri="{FF2B5EF4-FFF2-40B4-BE49-F238E27FC236}">
                <a16:creationId xmlns:a16="http://schemas.microsoft.com/office/drawing/2014/main" id="{90AB2A1F-34CB-DD4B-B23E-017BB9C13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079" y="4828488"/>
            <a:ext cx="4351483" cy="489902"/>
          </a:xfrm>
          <a:prstGeom prst="rect">
            <a:avLst/>
          </a:prstGeom>
        </p:spPr>
      </p:pic>
      <p:pic>
        <p:nvPicPr>
          <p:cNvPr id="64" name="Picture 63">
            <a:extLst>
              <a:ext uri="{FF2B5EF4-FFF2-40B4-BE49-F238E27FC236}">
                <a16:creationId xmlns:a16="http://schemas.microsoft.com/office/drawing/2014/main" id="{CBF0C102-BD61-3A45-9B64-42D8704D2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070" y="3434410"/>
            <a:ext cx="4940300" cy="558800"/>
          </a:xfrm>
          <a:prstGeom prst="rect">
            <a:avLst/>
          </a:prstGeom>
        </p:spPr>
      </p:pic>
      <p:pic>
        <p:nvPicPr>
          <p:cNvPr id="66" name="Picture 65">
            <a:extLst>
              <a:ext uri="{FF2B5EF4-FFF2-40B4-BE49-F238E27FC236}">
                <a16:creationId xmlns:a16="http://schemas.microsoft.com/office/drawing/2014/main" id="{5B03DCE0-8FD2-1544-A6CF-FF3131C0D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292" y="2323420"/>
            <a:ext cx="2601958" cy="1172053"/>
          </a:xfrm>
          <a:prstGeom prst="rect">
            <a:avLst/>
          </a:prstGeom>
        </p:spPr>
      </p:pic>
      <p:pic>
        <p:nvPicPr>
          <p:cNvPr id="68" name="Picture 67">
            <a:extLst>
              <a:ext uri="{FF2B5EF4-FFF2-40B4-BE49-F238E27FC236}">
                <a16:creationId xmlns:a16="http://schemas.microsoft.com/office/drawing/2014/main" id="{C33432DD-3500-EE4D-8698-EB0C5F121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759" y="2417950"/>
            <a:ext cx="2108045" cy="550434"/>
          </a:xfrm>
          <a:prstGeom prst="rect">
            <a:avLst/>
          </a:prstGeom>
        </p:spPr>
      </p:pic>
      <p:pic>
        <p:nvPicPr>
          <p:cNvPr id="70" name="Picture 69">
            <a:extLst>
              <a:ext uri="{FF2B5EF4-FFF2-40B4-BE49-F238E27FC236}">
                <a16:creationId xmlns:a16="http://schemas.microsoft.com/office/drawing/2014/main" id="{541A3639-A7CA-924B-8F82-7354F2CB6E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4822" y="1810494"/>
            <a:ext cx="4873918" cy="64698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60500" y="533400"/>
            <a:ext cx="7221177" cy="689932"/>
          </a:xfrm>
          <a:prstGeom prst="rect">
            <a:avLst/>
          </a:prstGeom>
        </p:spPr>
        <p:txBody>
          <a:bodyPr vert="horz" wrap="square" lIns="0" tIns="12700" rIns="0" bIns="0" rtlCol="0">
            <a:spAutoFit/>
          </a:bodyPr>
          <a:lstStyle/>
          <a:p>
            <a:pPr marL="12700">
              <a:lnSpc>
                <a:spcPct val="100000"/>
              </a:lnSpc>
              <a:spcBef>
                <a:spcPts val="100"/>
              </a:spcBef>
              <a:tabLst>
                <a:tab pos="1627505" algn="l"/>
                <a:tab pos="4547235" algn="l"/>
              </a:tabLst>
            </a:pPr>
            <a:r>
              <a:rPr lang="en-US" spc="-5" dirty="0"/>
              <a:t>How </a:t>
            </a:r>
            <a:r>
              <a:rPr spc="-5" dirty="0"/>
              <a:t>to</a:t>
            </a:r>
            <a:r>
              <a:rPr lang="en-US" spc="-5" dirty="0"/>
              <a:t> </a:t>
            </a:r>
            <a:r>
              <a:rPr dirty="0"/>
              <a:t>choose</a:t>
            </a:r>
            <a:r>
              <a:rPr lang="el-GR" dirty="0">
                <a:solidFill>
                  <a:srgbClr val="000000"/>
                </a:solidFill>
                <a:latin typeface="Times New Roman"/>
                <a:cs typeface="Times New Roman"/>
              </a:rPr>
              <a:t> </a:t>
            </a:r>
            <a:r>
              <a:rPr lang="el-GR" dirty="0" err="1">
                <a:solidFill>
                  <a:srgbClr val="000000"/>
                </a:solidFill>
                <a:latin typeface="Times New Roman"/>
                <a:cs typeface="Times New Roman"/>
              </a:rPr>
              <a:t>ϕ</a:t>
            </a:r>
            <a:endParaRPr dirty="0">
              <a:solidFill>
                <a:srgbClr val="000000"/>
              </a:solidFill>
              <a:latin typeface="Times New Roman"/>
              <a:cs typeface="Times New Roman"/>
            </a:endParaRPr>
          </a:p>
        </p:txBody>
      </p:sp>
      <p:sp>
        <p:nvSpPr>
          <p:cNvPr id="5" name="object 5"/>
          <p:cNvSpPr txBox="1"/>
          <p:nvPr/>
        </p:nvSpPr>
        <p:spPr>
          <a:xfrm>
            <a:off x="798719" y="1672952"/>
            <a:ext cx="8365490" cy="5232201"/>
          </a:xfrm>
          <a:prstGeom prst="rect">
            <a:avLst/>
          </a:prstGeom>
        </p:spPr>
        <p:txBody>
          <a:bodyPr vert="horz" wrap="square" lIns="0" tIns="104139" rIns="0" bIns="0" rtlCol="0">
            <a:spAutoFit/>
          </a:bodyPr>
          <a:lstStyle/>
          <a:p>
            <a:pPr marL="539750" indent="-514350">
              <a:lnSpc>
                <a:spcPct val="100000"/>
              </a:lnSpc>
              <a:spcBef>
                <a:spcPts val="819"/>
              </a:spcBef>
              <a:buAutoNum type="arabicPeriod"/>
              <a:tabLst>
                <a:tab pos="539115" algn="l"/>
                <a:tab pos="539750" algn="l"/>
              </a:tabLst>
            </a:pPr>
            <a:r>
              <a:rPr sz="3200" spc="-5" dirty="0">
                <a:solidFill>
                  <a:srgbClr val="3333CC"/>
                </a:solidFill>
                <a:latin typeface="Arial"/>
                <a:cs typeface="Arial"/>
              </a:rPr>
              <a:t>Generic feature function </a:t>
            </a:r>
            <a:r>
              <a:rPr sz="3200" dirty="0">
                <a:latin typeface="Times New Roman"/>
                <a:cs typeface="Times New Roman"/>
              </a:rPr>
              <a:t>ϕ </a:t>
            </a:r>
            <a:r>
              <a:rPr sz="3200" spc="60" dirty="0">
                <a:solidFill>
                  <a:srgbClr val="3333CC"/>
                </a:solidFill>
                <a:latin typeface="Arial"/>
                <a:cs typeface="Arial"/>
              </a:rPr>
              <a:t>(</a:t>
            </a:r>
            <a:r>
              <a:rPr sz="3200" b="1" i="1" spc="60" dirty="0">
                <a:latin typeface="Palatino Linotype"/>
                <a:cs typeface="Palatino Linotype"/>
              </a:rPr>
              <a:t>x</a:t>
            </a:r>
            <a:r>
              <a:rPr sz="3200" spc="60" dirty="0">
                <a:solidFill>
                  <a:srgbClr val="3333CC"/>
                </a:solidFill>
                <a:latin typeface="Arial"/>
                <a:cs typeface="Arial"/>
              </a:rPr>
              <a:t>)</a:t>
            </a:r>
            <a:endParaRPr sz="3200" dirty="0">
              <a:latin typeface="Arial"/>
              <a:cs typeface="Arial"/>
            </a:endParaRPr>
          </a:p>
          <a:p>
            <a:pPr marL="933450">
              <a:lnSpc>
                <a:spcPct val="100000"/>
              </a:lnSpc>
              <a:spcBef>
                <a:spcPts val="635"/>
              </a:spcBef>
            </a:pPr>
            <a:r>
              <a:rPr sz="2800" spc="-5" dirty="0">
                <a:solidFill>
                  <a:srgbClr val="336600"/>
                </a:solidFill>
                <a:latin typeface="Arial"/>
                <a:cs typeface="Arial"/>
              </a:rPr>
              <a:t>RBF: </a:t>
            </a:r>
            <a:r>
              <a:rPr sz="2800" i="1" spc="75" dirty="0">
                <a:latin typeface="Times New Roman"/>
                <a:cs typeface="Times New Roman"/>
              </a:rPr>
              <a:t>N</a:t>
            </a:r>
            <a:r>
              <a:rPr sz="2800" spc="75" dirty="0">
                <a:latin typeface="Times New Roman"/>
                <a:cs typeface="Times New Roman"/>
              </a:rPr>
              <a:t>(</a:t>
            </a:r>
            <a:r>
              <a:rPr sz="2800" b="1" i="1" spc="75" dirty="0">
                <a:latin typeface="Palatino Linotype"/>
                <a:cs typeface="Palatino Linotype"/>
              </a:rPr>
              <a:t>x</a:t>
            </a:r>
            <a:r>
              <a:rPr sz="2800" i="1" spc="75" dirty="0">
                <a:latin typeface="Cambria"/>
                <a:cs typeface="Cambria"/>
              </a:rPr>
              <a:t>; </a:t>
            </a:r>
            <a:r>
              <a:rPr sz="2800" b="1" i="1" spc="35" dirty="0">
                <a:latin typeface="Palatino Linotype"/>
                <a:cs typeface="Palatino Linotype"/>
              </a:rPr>
              <a:t>x</a:t>
            </a:r>
            <a:r>
              <a:rPr sz="2775" spc="52" baseline="25525" dirty="0">
                <a:latin typeface="Times New Roman"/>
                <a:cs typeface="Times New Roman"/>
              </a:rPr>
              <a:t>(</a:t>
            </a:r>
            <a:r>
              <a:rPr sz="2775" i="1" spc="52" baseline="25525" dirty="0">
                <a:latin typeface="Times New Roman"/>
                <a:cs typeface="Times New Roman"/>
              </a:rPr>
              <a:t>i</a:t>
            </a:r>
            <a:r>
              <a:rPr sz="2775" spc="52" baseline="25525" dirty="0">
                <a:latin typeface="Times New Roman"/>
                <a:cs typeface="Times New Roman"/>
              </a:rPr>
              <a:t>)</a:t>
            </a:r>
            <a:r>
              <a:rPr sz="2800" i="1" spc="35" dirty="0">
                <a:latin typeface="Times New Roman"/>
                <a:cs typeface="Times New Roman"/>
              </a:rPr>
              <a:t>, </a:t>
            </a:r>
            <a:r>
              <a:rPr sz="2800" dirty="0">
                <a:latin typeface="Times New Roman"/>
                <a:cs typeface="Times New Roman"/>
              </a:rPr>
              <a:t>σ</a:t>
            </a:r>
            <a:r>
              <a:rPr sz="2775" baseline="25525" dirty="0">
                <a:latin typeface="Times New Roman"/>
                <a:cs typeface="Times New Roman"/>
              </a:rPr>
              <a:t>2</a:t>
            </a:r>
            <a:r>
              <a:rPr sz="2800" i="1" dirty="0">
                <a:latin typeface="Times New Roman"/>
                <a:cs typeface="Times New Roman"/>
              </a:rPr>
              <a:t>I</a:t>
            </a:r>
            <a:r>
              <a:rPr sz="2800" dirty="0">
                <a:latin typeface="Times New Roman"/>
                <a:cs typeface="Times New Roman"/>
              </a:rPr>
              <a:t>) </a:t>
            </a:r>
            <a:r>
              <a:rPr sz="2800" spc="-5" dirty="0">
                <a:solidFill>
                  <a:srgbClr val="336600"/>
                </a:solidFill>
                <a:latin typeface="Arial"/>
                <a:cs typeface="Arial"/>
              </a:rPr>
              <a:t>centered </a:t>
            </a:r>
            <a:r>
              <a:rPr sz="2800" dirty="0">
                <a:solidFill>
                  <a:srgbClr val="336600"/>
                </a:solidFill>
                <a:latin typeface="Arial"/>
                <a:cs typeface="Arial"/>
              </a:rPr>
              <a:t>at</a:t>
            </a:r>
            <a:r>
              <a:rPr sz="2800" spc="-495" dirty="0">
                <a:solidFill>
                  <a:srgbClr val="336600"/>
                </a:solidFill>
                <a:latin typeface="Arial"/>
                <a:cs typeface="Arial"/>
              </a:rPr>
              <a:t> </a:t>
            </a:r>
            <a:r>
              <a:rPr sz="2800" b="1" i="1" spc="45" dirty="0">
                <a:latin typeface="Palatino Linotype"/>
                <a:cs typeface="Palatino Linotype"/>
              </a:rPr>
              <a:t>x</a:t>
            </a:r>
            <a:r>
              <a:rPr sz="2775" spc="67" baseline="25525" dirty="0">
                <a:latin typeface="Times New Roman"/>
                <a:cs typeface="Times New Roman"/>
              </a:rPr>
              <a:t>(</a:t>
            </a:r>
            <a:r>
              <a:rPr sz="2775" i="1" spc="67" baseline="25525" dirty="0">
                <a:latin typeface="Times New Roman"/>
                <a:cs typeface="Times New Roman"/>
              </a:rPr>
              <a:t>i</a:t>
            </a:r>
            <a:r>
              <a:rPr sz="2775" spc="67" baseline="25525" dirty="0">
                <a:latin typeface="Times New Roman"/>
                <a:cs typeface="Times New Roman"/>
              </a:rPr>
              <a:t>)</a:t>
            </a:r>
            <a:endParaRPr sz="2775" baseline="25525" dirty="0">
              <a:latin typeface="Times New Roman"/>
              <a:cs typeface="Times New Roman"/>
            </a:endParaRPr>
          </a:p>
          <a:p>
            <a:pPr marL="539750" indent="-514350">
              <a:lnSpc>
                <a:spcPct val="100000"/>
              </a:lnSpc>
              <a:spcBef>
                <a:spcPts val="735"/>
              </a:spcBef>
              <a:buAutoNum type="arabicPeriod" startAt="2"/>
              <a:tabLst>
                <a:tab pos="539115" algn="l"/>
                <a:tab pos="539750" algn="l"/>
              </a:tabLst>
            </a:pPr>
            <a:r>
              <a:rPr sz="3200" dirty="0">
                <a:solidFill>
                  <a:srgbClr val="3333CC"/>
                </a:solidFill>
                <a:latin typeface="Arial"/>
                <a:cs typeface="Arial"/>
              </a:rPr>
              <a:t>Manually engineer</a:t>
            </a:r>
            <a:r>
              <a:rPr sz="3200" spc="-20" dirty="0">
                <a:solidFill>
                  <a:srgbClr val="3333CC"/>
                </a:solidFill>
                <a:latin typeface="Arial"/>
                <a:cs typeface="Arial"/>
              </a:rPr>
              <a:t> </a:t>
            </a:r>
            <a:r>
              <a:rPr sz="3200" dirty="0">
                <a:latin typeface="Times New Roman"/>
                <a:cs typeface="Times New Roman"/>
              </a:rPr>
              <a:t>ϕ</a:t>
            </a:r>
          </a:p>
          <a:p>
            <a:pPr marL="768350" lvl="1" indent="-286385">
              <a:lnSpc>
                <a:spcPct val="100000"/>
              </a:lnSpc>
              <a:spcBef>
                <a:spcPts val="665"/>
              </a:spcBef>
              <a:buChar char="–"/>
              <a:tabLst>
                <a:tab pos="768350" algn="l"/>
              </a:tabLst>
            </a:pPr>
            <a:r>
              <a:rPr sz="2800" dirty="0">
                <a:solidFill>
                  <a:srgbClr val="336600"/>
                </a:solidFill>
                <a:latin typeface="Arial"/>
                <a:cs typeface="Arial"/>
              </a:rPr>
              <a:t>Dominant approach </a:t>
            </a:r>
            <a:r>
              <a:rPr sz="2800" spc="-5" dirty="0">
                <a:solidFill>
                  <a:srgbClr val="336600"/>
                </a:solidFill>
                <a:latin typeface="Arial"/>
                <a:cs typeface="Arial"/>
              </a:rPr>
              <a:t>until </a:t>
            </a:r>
            <a:r>
              <a:rPr sz="2800" dirty="0">
                <a:solidFill>
                  <a:srgbClr val="336600"/>
                </a:solidFill>
                <a:latin typeface="Arial"/>
                <a:cs typeface="Arial"/>
              </a:rPr>
              <a:t>arrival of deep</a:t>
            </a:r>
            <a:r>
              <a:rPr sz="2800" spc="-85" dirty="0">
                <a:solidFill>
                  <a:srgbClr val="336600"/>
                </a:solidFill>
                <a:latin typeface="Arial"/>
                <a:cs typeface="Arial"/>
              </a:rPr>
              <a:t> </a:t>
            </a:r>
            <a:r>
              <a:rPr sz="2800" dirty="0">
                <a:solidFill>
                  <a:srgbClr val="336600"/>
                </a:solidFill>
                <a:latin typeface="Arial"/>
                <a:cs typeface="Arial"/>
              </a:rPr>
              <a:t>learning</a:t>
            </a:r>
            <a:endParaRPr sz="2800" dirty="0">
              <a:latin typeface="Arial"/>
              <a:cs typeface="Arial"/>
            </a:endParaRPr>
          </a:p>
          <a:p>
            <a:pPr marL="768350" lvl="1" indent="-286385">
              <a:lnSpc>
                <a:spcPct val="100000"/>
              </a:lnSpc>
              <a:spcBef>
                <a:spcPts val="740"/>
              </a:spcBef>
              <a:buChar char="–"/>
              <a:tabLst>
                <a:tab pos="768350" algn="l"/>
              </a:tabLst>
            </a:pPr>
            <a:r>
              <a:rPr sz="2800" dirty="0">
                <a:solidFill>
                  <a:srgbClr val="336600"/>
                </a:solidFill>
                <a:latin typeface="Arial"/>
                <a:cs typeface="Arial"/>
              </a:rPr>
              <a:t>Require</a:t>
            </a:r>
            <a:r>
              <a:rPr lang="en-US" sz="2800" dirty="0">
                <a:solidFill>
                  <a:srgbClr val="336600"/>
                </a:solidFill>
                <a:latin typeface="Arial"/>
                <a:cs typeface="Arial"/>
              </a:rPr>
              <a:t>d</a:t>
            </a:r>
            <a:r>
              <a:rPr sz="2800" dirty="0">
                <a:solidFill>
                  <a:srgbClr val="336600"/>
                </a:solidFill>
                <a:latin typeface="Arial"/>
                <a:cs typeface="Arial"/>
              </a:rPr>
              <a:t> </a:t>
            </a:r>
            <a:r>
              <a:rPr lang="en-US" sz="2800" dirty="0">
                <a:solidFill>
                  <a:srgbClr val="336600"/>
                </a:solidFill>
                <a:latin typeface="Arial"/>
                <a:cs typeface="Arial"/>
              </a:rPr>
              <a:t>much</a:t>
            </a:r>
            <a:r>
              <a:rPr sz="2800" spc="-25" dirty="0">
                <a:solidFill>
                  <a:srgbClr val="336600"/>
                </a:solidFill>
                <a:latin typeface="Arial"/>
                <a:cs typeface="Arial"/>
              </a:rPr>
              <a:t> </a:t>
            </a:r>
            <a:r>
              <a:rPr sz="2800" spc="-5" dirty="0">
                <a:solidFill>
                  <a:srgbClr val="336600"/>
                </a:solidFill>
                <a:latin typeface="Arial"/>
                <a:cs typeface="Arial"/>
              </a:rPr>
              <a:t>effort</a:t>
            </a:r>
            <a:r>
              <a:rPr lang="en-US" sz="2800" spc="-5" dirty="0">
                <a:solidFill>
                  <a:srgbClr val="336600"/>
                </a:solidFill>
                <a:latin typeface="Arial"/>
                <a:cs typeface="Arial"/>
              </a:rPr>
              <a:t> over time</a:t>
            </a:r>
            <a:endParaRPr sz="2800" dirty="0">
              <a:latin typeface="Arial"/>
              <a:cs typeface="Arial"/>
            </a:endParaRPr>
          </a:p>
          <a:p>
            <a:pPr marL="1168400" lvl="2" indent="-229235">
              <a:lnSpc>
                <a:spcPct val="100000"/>
              </a:lnSpc>
              <a:spcBef>
                <a:spcPts val="540"/>
              </a:spcBef>
              <a:buChar char="•"/>
              <a:tabLst>
                <a:tab pos="1168400" algn="l"/>
              </a:tabLst>
            </a:pPr>
            <a:r>
              <a:rPr sz="2400" spc="-5" dirty="0">
                <a:solidFill>
                  <a:srgbClr val="660066"/>
                </a:solidFill>
                <a:latin typeface="Arial"/>
                <a:cs typeface="Arial"/>
              </a:rPr>
              <a:t>e.g., </a:t>
            </a:r>
            <a:r>
              <a:rPr sz="2400" dirty="0">
                <a:solidFill>
                  <a:srgbClr val="660066"/>
                </a:solidFill>
                <a:latin typeface="Arial"/>
                <a:cs typeface="Arial"/>
              </a:rPr>
              <a:t>speech </a:t>
            </a:r>
            <a:r>
              <a:rPr sz="2400" spc="-5" dirty="0">
                <a:solidFill>
                  <a:srgbClr val="660066"/>
                </a:solidFill>
                <a:latin typeface="Arial"/>
                <a:cs typeface="Arial"/>
              </a:rPr>
              <a:t>recognition, computer </a:t>
            </a:r>
            <a:r>
              <a:rPr sz="2400" dirty="0">
                <a:solidFill>
                  <a:srgbClr val="660066"/>
                </a:solidFill>
                <a:latin typeface="Arial"/>
                <a:cs typeface="Arial"/>
              </a:rPr>
              <a:t>vision</a:t>
            </a:r>
            <a:endParaRPr sz="2400" dirty="0">
              <a:latin typeface="Arial"/>
              <a:cs typeface="Arial"/>
            </a:endParaRPr>
          </a:p>
          <a:p>
            <a:pPr marL="768350" lvl="1" indent="-286385">
              <a:lnSpc>
                <a:spcPct val="100000"/>
              </a:lnSpc>
              <a:spcBef>
                <a:spcPts val="720"/>
              </a:spcBef>
              <a:buChar char="–"/>
              <a:tabLst>
                <a:tab pos="768350" algn="l"/>
              </a:tabLst>
            </a:pPr>
            <a:r>
              <a:rPr sz="2800" dirty="0">
                <a:solidFill>
                  <a:srgbClr val="336600"/>
                </a:solidFill>
                <a:latin typeface="Arial"/>
                <a:cs typeface="Arial"/>
              </a:rPr>
              <a:t>Labo</a:t>
            </a:r>
            <a:r>
              <a:rPr lang="en-US" sz="2800" dirty="0">
                <a:solidFill>
                  <a:srgbClr val="336600"/>
                </a:solidFill>
                <a:latin typeface="Arial"/>
                <a:cs typeface="Arial"/>
              </a:rPr>
              <a:t>r intensive</a:t>
            </a:r>
            <a:r>
              <a:rPr sz="2800" dirty="0">
                <a:solidFill>
                  <a:srgbClr val="336600"/>
                </a:solidFill>
                <a:latin typeface="Arial"/>
                <a:cs typeface="Arial"/>
              </a:rPr>
              <a:t> </a:t>
            </a:r>
            <a:endParaRPr lang="en-US" sz="2800" dirty="0">
              <a:solidFill>
                <a:srgbClr val="336600"/>
              </a:solidFill>
              <a:latin typeface="Arial"/>
              <a:cs typeface="Arial"/>
            </a:endParaRPr>
          </a:p>
          <a:p>
            <a:pPr marL="768350" lvl="1" indent="-286385">
              <a:lnSpc>
                <a:spcPct val="100000"/>
              </a:lnSpc>
              <a:spcBef>
                <a:spcPts val="720"/>
              </a:spcBef>
              <a:buChar char="–"/>
              <a:tabLst>
                <a:tab pos="768350" algn="l"/>
              </a:tabLst>
            </a:pPr>
            <a:r>
              <a:rPr lang="en-US" sz="2800" spc="-5" dirty="0">
                <a:solidFill>
                  <a:srgbClr val="336600"/>
                </a:solidFill>
                <a:latin typeface="Arial"/>
                <a:cs typeface="Arial"/>
              </a:rPr>
              <a:t>N</a:t>
            </a:r>
            <a:r>
              <a:rPr sz="2800" spc="-5" dirty="0">
                <a:solidFill>
                  <a:srgbClr val="336600"/>
                </a:solidFill>
                <a:latin typeface="Arial"/>
                <a:cs typeface="Arial"/>
              </a:rPr>
              <a:t>ontransferable between</a:t>
            </a:r>
            <a:r>
              <a:rPr sz="2800" dirty="0">
                <a:solidFill>
                  <a:srgbClr val="336600"/>
                </a:solidFill>
                <a:latin typeface="Arial"/>
                <a:cs typeface="Arial"/>
              </a:rPr>
              <a:t> domains</a:t>
            </a:r>
            <a:endParaRPr sz="2800" dirty="0">
              <a:latin typeface="Arial"/>
              <a:cs typeface="Arial"/>
            </a:endParaRPr>
          </a:p>
          <a:p>
            <a:pPr marL="539750" indent="-514350">
              <a:lnSpc>
                <a:spcPct val="100000"/>
              </a:lnSpc>
              <a:spcBef>
                <a:spcPts val="735"/>
              </a:spcBef>
              <a:buAutoNum type="arabicPeriod" startAt="2"/>
              <a:tabLst>
                <a:tab pos="539115" algn="l"/>
                <a:tab pos="539750" algn="l"/>
                <a:tab pos="5668010" algn="l"/>
              </a:tabLst>
            </a:pPr>
            <a:r>
              <a:rPr sz="3200" dirty="0">
                <a:solidFill>
                  <a:srgbClr val="3333CC"/>
                </a:solidFill>
                <a:latin typeface="Arial"/>
                <a:cs typeface="Arial"/>
              </a:rPr>
              <a:t>Principle of</a:t>
            </a:r>
            <a:r>
              <a:rPr sz="3200" spc="-5" dirty="0">
                <a:solidFill>
                  <a:srgbClr val="3333CC"/>
                </a:solidFill>
                <a:latin typeface="Arial"/>
                <a:cs typeface="Arial"/>
              </a:rPr>
              <a:t> </a:t>
            </a:r>
            <a:r>
              <a:rPr sz="3200" dirty="0">
                <a:solidFill>
                  <a:srgbClr val="3333CC"/>
                </a:solidFill>
                <a:latin typeface="Arial"/>
                <a:cs typeface="Arial"/>
              </a:rPr>
              <a:t>Deep Learning:	Learn</a:t>
            </a:r>
            <a:r>
              <a:rPr sz="3200" spc="-15" dirty="0">
                <a:solidFill>
                  <a:srgbClr val="3333CC"/>
                </a:solidFill>
                <a:latin typeface="Arial"/>
                <a:cs typeface="Arial"/>
              </a:rPr>
              <a:t> </a:t>
            </a:r>
            <a:r>
              <a:rPr sz="3200" dirty="0">
                <a:latin typeface="Times New Roman"/>
                <a:cs typeface="Times New Roman"/>
              </a:rPr>
              <a:t>ϕ</a:t>
            </a:r>
          </a:p>
          <a:p>
            <a:pPr marL="1168400" indent="-229235">
              <a:lnSpc>
                <a:spcPct val="100000"/>
              </a:lnSpc>
              <a:spcBef>
                <a:spcPts val="565"/>
              </a:spcBef>
              <a:buChar char="•"/>
              <a:tabLst>
                <a:tab pos="1168400" algn="l"/>
              </a:tabLst>
            </a:pPr>
            <a:r>
              <a:rPr sz="2400" dirty="0">
                <a:solidFill>
                  <a:srgbClr val="660066"/>
                </a:solidFill>
                <a:latin typeface="Arial"/>
                <a:cs typeface="Arial"/>
              </a:rPr>
              <a:t>Approach used in deep</a:t>
            </a:r>
            <a:r>
              <a:rPr sz="2400" spc="-15" dirty="0">
                <a:solidFill>
                  <a:srgbClr val="660066"/>
                </a:solidFill>
                <a:latin typeface="Arial"/>
                <a:cs typeface="Arial"/>
              </a:rPr>
              <a:t> </a:t>
            </a:r>
            <a:r>
              <a:rPr sz="2400" dirty="0">
                <a:solidFill>
                  <a:srgbClr val="660066"/>
                </a:solidFill>
                <a:latin typeface="Arial"/>
                <a:cs typeface="Arial"/>
              </a:rPr>
              <a:t>learning</a:t>
            </a:r>
            <a:endParaRPr sz="2400" dirty="0">
              <a:latin typeface="Arial"/>
              <a:cs typeface="Arial"/>
            </a:endParaRPr>
          </a:p>
        </p:txBody>
      </p:sp>
      <p:sp>
        <p:nvSpPr>
          <p:cNvPr id="7" name="object 7"/>
          <p:cNvSpPr/>
          <p:nvPr/>
        </p:nvSpPr>
        <p:spPr>
          <a:xfrm>
            <a:off x="7251238" y="1719633"/>
            <a:ext cx="1180602" cy="110735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780747" y="902854"/>
            <a:ext cx="6984365" cy="695960"/>
          </a:xfrm>
          <a:prstGeom prst="rect">
            <a:avLst/>
          </a:prstGeom>
        </p:spPr>
        <p:txBody>
          <a:bodyPr vert="horz" wrap="square" lIns="0" tIns="12700" rIns="0" bIns="0" rtlCol="0">
            <a:spAutoFit/>
          </a:bodyPr>
          <a:lstStyle/>
          <a:p>
            <a:pPr marL="12700">
              <a:lnSpc>
                <a:spcPct val="100000"/>
              </a:lnSpc>
              <a:spcBef>
                <a:spcPts val="100"/>
              </a:spcBef>
            </a:pPr>
            <a:r>
              <a:rPr dirty="0"/>
              <a:t>Approach 3: Learn</a:t>
            </a:r>
            <a:r>
              <a:rPr spc="-75" dirty="0"/>
              <a:t> </a:t>
            </a:r>
            <a:r>
              <a:rPr spc="-5" dirty="0"/>
              <a:t>Features</a:t>
            </a:r>
          </a:p>
        </p:txBody>
      </p:sp>
      <p:sp>
        <p:nvSpPr>
          <p:cNvPr id="5" name="object 5"/>
          <p:cNvSpPr txBox="1"/>
          <p:nvPr/>
        </p:nvSpPr>
        <p:spPr>
          <a:xfrm>
            <a:off x="840278" y="1662024"/>
            <a:ext cx="8065134" cy="5081455"/>
          </a:xfrm>
          <a:prstGeom prst="rect">
            <a:avLst/>
          </a:prstGeom>
        </p:spPr>
        <p:txBody>
          <a:bodyPr vert="horz" wrap="square" lIns="0" tIns="104139" rIns="0" bIns="0" rtlCol="0">
            <a:spAutoFit/>
          </a:bodyPr>
          <a:lstStyle/>
          <a:p>
            <a:pPr marL="368300" indent="-342900">
              <a:lnSpc>
                <a:spcPct val="100000"/>
              </a:lnSpc>
              <a:spcBef>
                <a:spcPts val="819"/>
              </a:spcBef>
              <a:buChar char="•"/>
              <a:tabLst>
                <a:tab pos="367665" algn="l"/>
                <a:tab pos="368300" algn="l"/>
                <a:tab pos="2762885" algn="l"/>
                <a:tab pos="4662170" algn="l"/>
              </a:tabLst>
            </a:pPr>
            <a:r>
              <a:rPr sz="3200" dirty="0">
                <a:solidFill>
                  <a:srgbClr val="3333CC"/>
                </a:solidFill>
                <a:latin typeface="Arial"/>
                <a:cs typeface="Arial"/>
              </a:rPr>
              <a:t>Model is</a:t>
            </a:r>
            <a:r>
              <a:rPr sz="3200" spc="-5" dirty="0">
                <a:solidFill>
                  <a:srgbClr val="3333CC"/>
                </a:solidFill>
                <a:latin typeface="Arial"/>
                <a:cs typeface="Arial"/>
              </a:rPr>
              <a:t> </a:t>
            </a:r>
            <a:r>
              <a:rPr sz="3200" i="1" spc="295" dirty="0">
                <a:latin typeface="Cambria"/>
                <a:cs typeface="Cambria"/>
              </a:rPr>
              <a:t>y=f	</a:t>
            </a:r>
            <a:r>
              <a:rPr sz="3200" spc="145" dirty="0">
                <a:latin typeface="Calibri"/>
                <a:cs typeface="Calibri"/>
              </a:rPr>
              <a:t>(</a:t>
            </a:r>
            <a:r>
              <a:rPr sz="3200" b="1" i="1" spc="145" dirty="0">
                <a:latin typeface="Palatino Linotype"/>
                <a:cs typeface="Palatino Linotype"/>
              </a:rPr>
              <a:t>x</a:t>
            </a:r>
            <a:r>
              <a:rPr sz="3200" i="1" spc="145" dirty="0">
                <a:latin typeface="Cambria"/>
                <a:cs typeface="Cambria"/>
              </a:rPr>
              <a:t>;</a:t>
            </a:r>
            <a:r>
              <a:rPr sz="3200" b="1" spc="145" dirty="0">
                <a:latin typeface="Times New Roman"/>
                <a:cs typeface="Times New Roman"/>
              </a:rPr>
              <a:t>θ</a:t>
            </a:r>
            <a:r>
              <a:rPr sz="3200" i="1" spc="145" dirty="0">
                <a:latin typeface="Cambria"/>
                <a:cs typeface="Cambria"/>
              </a:rPr>
              <a:t>,</a:t>
            </a:r>
            <a:r>
              <a:rPr sz="3200" b="1" i="1" spc="145" dirty="0">
                <a:latin typeface="Palatino Linotype"/>
                <a:cs typeface="Palatino Linotype"/>
              </a:rPr>
              <a:t>w</a:t>
            </a:r>
            <a:r>
              <a:rPr sz="3200" spc="145" dirty="0">
                <a:latin typeface="Calibri"/>
                <a:cs typeface="Calibri"/>
              </a:rPr>
              <a:t>)</a:t>
            </a:r>
            <a:r>
              <a:rPr sz="3200" spc="350" dirty="0">
                <a:latin typeface="Calibri"/>
                <a:cs typeface="Calibri"/>
              </a:rPr>
              <a:t> </a:t>
            </a:r>
            <a:r>
              <a:rPr sz="3200" i="1" spc="760" dirty="0">
                <a:latin typeface="Cambria"/>
                <a:cs typeface="Cambria"/>
              </a:rPr>
              <a:t>=	</a:t>
            </a:r>
            <a:r>
              <a:rPr sz="3200" spc="170" dirty="0">
                <a:latin typeface="Times New Roman"/>
                <a:cs typeface="Times New Roman"/>
              </a:rPr>
              <a:t>ϕ</a:t>
            </a:r>
            <a:r>
              <a:rPr sz="3200" spc="170" dirty="0">
                <a:latin typeface="Calibri"/>
                <a:cs typeface="Calibri"/>
              </a:rPr>
              <a:t>(</a:t>
            </a:r>
            <a:r>
              <a:rPr sz="3200" b="1" i="1" spc="170" dirty="0">
                <a:latin typeface="Palatino Linotype"/>
                <a:cs typeface="Palatino Linotype"/>
              </a:rPr>
              <a:t>x</a:t>
            </a:r>
            <a:r>
              <a:rPr sz="3200" i="1" spc="170" dirty="0">
                <a:latin typeface="Cambria"/>
                <a:cs typeface="Cambria"/>
              </a:rPr>
              <a:t>;</a:t>
            </a:r>
            <a:r>
              <a:rPr sz="3200" b="1" spc="170" dirty="0">
                <a:latin typeface="Times New Roman"/>
                <a:cs typeface="Times New Roman"/>
              </a:rPr>
              <a:t>θ</a:t>
            </a:r>
            <a:r>
              <a:rPr sz="3200" spc="170" dirty="0">
                <a:latin typeface="Calibri"/>
                <a:cs typeface="Calibri"/>
              </a:rPr>
              <a:t>)</a:t>
            </a:r>
            <a:r>
              <a:rPr sz="3150" i="1" spc="254" baseline="25132" dirty="0">
                <a:latin typeface="Cambria"/>
                <a:cs typeface="Cambria"/>
              </a:rPr>
              <a:t>T</a:t>
            </a:r>
            <a:r>
              <a:rPr sz="3150" i="1" spc="359" baseline="25132" dirty="0">
                <a:latin typeface="Cambria"/>
                <a:cs typeface="Cambria"/>
              </a:rPr>
              <a:t> </a:t>
            </a:r>
            <a:r>
              <a:rPr sz="3200" b="1" i="1" spc="-210" dirty="0">
                <a:latin typeface="Palatino Linotype"/>
                <a:cs typeface="Palatino Linotype"/>
              </a:rPr>
              <a:t>w</a:t>
            </a:r>
            <a:endParaRPr sz="3200" dirty="0">
              <a:latin typeface="Palatino Linotype"/>
              <a:cs typeface="Palatino Linotype"/>
            </a:endParaRPr>
          </a:p>
          <a:p>
            <a:pPr marL="481965">
              <a:lnSpc>
                <a:spcPct val="100000"/>
              </a:lnSpc>
              <a:spcBef>
                <a:spcPts val="635"/>
              </a:spcBef>
            </a:pPr>
            <a:r>
              <a:rPr sz="2800" dirty="0">
                <a:latin typeface="Times New Roman"/>
                <a:cs typeface="Times New Roman"/>
              </a:rPr>
              <a:t>– </a:t>
            </a:r>
            <a:r>
              <a:rPr sz="2800" b="1" dirty="0">
                <a:latin typeface="Times New Roman"/>
                <a:cs typeface="Times New Roman"/>
              </a:rPr>
              <a:t>θ </a:t>
            </a:r>
            <a:r>
              <a:rPr sz="2800" dirty="0">
                <a:solidFill>
                  <a:srgbClr val="336600"/>
                </a:solidFill>
                <a:latin typeface="Arial"/>
                <a:cs typeface="Arial"/>
              </a:rPr>
              <a:t>used </a:t>
            </a:r>
            <a:r>
              <a:rPr sz="2800" spc="-5" dirty="0">
                <a:solidFill>
                  <a:srgbClr val="336600"/>
                </a:solidFill>
                <a:latin typeface="Arial"/>
                <a:cs typeface="Arial"/>
              </a:rPr>
              <a:t>to </a:t>
            </a:r>
            <a:r>
              <a:rPr sz="2800" dirty="0">
                <a:solidFill>
                  <a:srgbClr val="336600"/>
                </a:solidFill>
                <a:latin typeface="Arial"/>
                <a:cs typeface="Arial"/>
              </a:rPr>
              <a:t>learn </a:t>
            </a:r>
            <a:r>
              <a:rPr sz="2800" dirty="0">
                <a:latin typeface="Times New Roman"/>
                <a:cs typeface="Times New Roman"/>
              </a:rPr>
              <a:t>ϕ </a:t>
            </a:r>
            <a:r>
              <a:rPr sz="2800" spc="-5" dirty="0">
                <a:solidFill>
                  <a:srgbClr val="336600"/>
                </a:solidFill>
                <a:latin typeface="Arial"/>
                <a:cs typeface="Arial"/>
              </a:rPr>
              <a:t>from </a:t>
            </a:r>
            <a:r>
              <a:rPr sz="2800" dirty="0">
                <a:solidFill>
                  <a:srgbClr val="336600"/>
                </a:solidFill>
                <a:latin typeface="Arial"/>
                <a:cs typeface="Arial"/>
              </a:rPr>
              <a:t>broad class of</a:t>
            </a:r>
            <a:r>
              <a:rPr sz="2800" spc="245" dirty="0">
                <a:solidFill>
                  <a:srgbClr val="336600"/>
                </a:solidFill>
                <a:latin typeface="Arial"/>
                <a:cs typeface="Arial"/>
              </a:rPr>
              <a:t> </a:t>
            </a:r>
            <a:r>
              <a:rPr sz="2800" spc="-5" dirty="0">
                <a:solidFill>
                  <a:srgbClr val="336600"/>
                </a:solidFill>
                <a:latin typeface="Arial"/>
                <a:cs typeface="Arial"/>
              </a:rPr>
              <a:t>functions</a:t>
            </a:r>
            <a:endParaRPr sz="2800" dirty="0">
              <a:latin typeface="Arial"/>
              <a:cs typeface="Arial"/>
            </a:endParaRPr>
          </a:p>
          <a:p>
            <a:pPr marL="768350" indent="-286385">
              <a:lnSpc>
                <a:spcPct val="100000"/>
              </a:lnSpc>
              <a:spcBef>
                <a:spcPts val="640"/>
              </a:spcBef>
              <a:buChar char="–"/>
              <a:tabLst>
                <a:tab pos="768350" algn="l"/>
              </a:tabLst>
            </a:pPr>
            <a:r>
              <a:rPr sz="2800" spc="-5" dirty="0">
                <a:solidFill>
                  <a:srgbClr val="336600"/>
                </a:solidFill>
                <a:latin typeface="Arial"/>
                <a:cs typeface="Arial"/>
              </a:rPr>
              <a:t>Parameters </a:t>
            </a:r>
            <a:r>
              <a:rPr sz="2800" dirty="0">
                <a:latin typeface="Times New Roman"/>
                <a:cs typeface="Times New Roman"/>
              </a:rPr>
              <a:t>w </a:t>
            </a:r>
            <a:r>
              <a:rPr sz="2800" dirty="0">
                <a:solidFill>
                  <a:srgbClr val="336600"/>
                </a:solidFill>
                <a:latin typeface="Arial"/>
                <a:cs typeface="Arial"/>
              </a:rPr>
              <a:t>map </a:t>
            </a:r>
            <a:r>
              <a:rPr sz="2800" spc="-5" dirty="0">
                <a:solidFill>
                  <a:srgbClr val="336600"/>
                </a:solidFill>
                <a:latin typeface="Arial"/>
                <a:cs typeface="Arial"/>
              </a:rPr>
              <a:t>from </a:t>
            </a:r>
            <a:r>
              <a:rPr sz="2800" dirty="0">
                <a:latin typeface="Times New Roman"/>
                <a:cs typeface="Times New Roman"/>
              </a:rPr>
              <a:t>ϕ </a:t>
            </a:r>
            <a:r>
              <a:rPr sz="2800" spc="55" dirty="0">
                <a:solidFill>
                  <a:srgbClr val="336600"/>
                </a:solidFill>
                <a:latin typeface="Arial"/>
                <a:cs typeface="Arial"/>
              </a:rPr>
              <a:t>(</a:t>
            </a:r>
            <a:r>
              <a:rPr sz="2800" b="1" i="1" spc="55" dirty="0">
                <a:latin typeface="Palatino Linotype"/>
                <a:cs typeface="Palatino Linotype"/>
              </a:rPr>
              <a:t>x</a:t>
            </a:r>
            <a:r>
              <a:rPr sz="2800" spc="55" dirty="0">
                <a:solidFill>
                  <a:srgbClr val="336600"/>
                </a:solidFill>
                <a:latin typeface="Arial"/>
                <a:cs typeface="Arial"/>
              </a:rPr>
              <a:t>) </a:t>
            </a:r>
            <a:r>
              <a:rPr sz="2800" spc="-5" dirty="0">
                <a:solidFill>
                  <a:srgbClr val="336600"/>
                </a:solidFill>
                <a:latin typeface="Arial"/>
                <a:cs typeface="Arial"/>
              </a:rPr>
              <a:t>to</a:t>
            </a:r>
            <a:r>
              <a:rPr sz="2800" spc="10" dirty="0">
                <a:solidFill>
                  <a:srgbClr val="336600"/>
                </a:solidFill>
                <a:latin typeface="Arial"/>
                <a:cs typeface="Arial"/>
              </a:rPr>
              <a:t> </a:t>
            </a:r>
            <a:r>
              <a:rPr sz="2800" spc="-5" dirty="0">
                <a:solidFill>
                  <a:srgbClr val="336600"/>
                </a:solidFill>
                <a:latin typeface="Arial"/>
                <a:cs typeface="Arial"/>
              </a:rPr>
              <a:t>output</a:t>
            </a:r>
            <a:r>
              <a:rPr lang="en-US" sz="2800" spc="-5" dirty="0">
                <a:solidFill>
                  <a:srgbClr val="336600"/>
                </a:solidFill>
                <a:latin typeface="Arial"/>
                <a:cs typeface="Arial"/>
              </a:rPr>
              <a:t>s</a:t>
            </a:r>
            <a:endParaRPr sz="2800" dirty="0">
              <a:latin typeface="Arial"/>
              <a:cs typeface="Arial"/>
            </a:endParaRPr>
          </a:p>
          <a:p>
            <a:pPr marL="768350" indent="-286385">
              <a:lnSpc>
                <a:spcPct val="100000"/>
              </a:lnSpc>
              <a:spcBef>
                <a:spcPts val="740"/>
              </a:spcBef>
              <a:buChar char="–"/>
              <a:tabLst>
                <a:tab pos="768350" algn="l"/>
              </a:tabLst>
            </a:pPr>
            <a:r>
              <a:rPr lang="en-US" sz="2800" spc="-5" dirty="0">
                <a:solidFill>
                  <a:srgbClr val="336600"/>
                </a:solidFill>
                <a:latin typeface="Arial"/>
                <a:cs typeface="Arial"/>
              </a:rPr>
              <a:t>Example of a feedforward NN </a:t>
            </a:r>
            <a:r>
              <a:rPr sz="2800" dirty="0">
                <a:solidFill>
                  <a:srgbClr val="336600"/>
                </a:solidFill>
                <a:latin typeface="Arial"/>
                <a:cs typeface="Arial"/>
              </a:rPr>
              <a:t>where </a:t>
            </a:r>
            <a:r>
              <a:rPr sz="2800" dirty="0" err="1">
                <a:latin typeface="Times New Roman"/>
                <a:cs typeface="Times New Roman"/>
              </a:rPr>
              <a:t>ϕ</a:t>
            </a:r>
            <a:r>
              <a:rPr sz="2800" dirty="0">
                <a:latin typeface="Times New Roman"/>
                <a:cs typeface="Times New Roman"/>
              </a:rPr>
              <a:t> </a:t>
            </a:r>
            <a:r>
              <a:rPr sz="2800" spc="-5" dirty="0">
                <a:solidFill>
                  <a:srgbClr val="336600"/>
                </a:solidFill>
                <a:latin typeface="Arial"/>
                <a:cs typeface="Arial"/>
              </a:rPr>
              <a:t>define</a:t>
            </a:r>
            <a:r>
              <a:rPr lang="en-US" sz="2800" spc="-5" dirty="0">
                <a:solidFill>
                  <a:srgbClr val="336600"/>
                </a:solidFill>
                <a:latin typeface="Arial"/>
                <a:cs typeface="Arial"/>
              </a:rPr>
              <a:t>s</a:t>
            </a:r>
            <a:r>
              <a:rPr sz="2800" spc="-5" dirty="0">
                <a:solidFill>
                  <a:srgbClr val="336600"/>
                </a:solidFill>
                <a:latin typeface="Arial"/>
                <a:cs typeface="Arial"/>
              </a:rPr>
              <a:t> </a:t>
            </a:r>
            <a:r>
              <a:rPr sz="2800" dirty="0">
                <a:solidFill>
                  <a:srgbClr val="336600"/>
                </a:solidFill>
                <a:latin typeface="Arial"/>
                <a:cs typeface="Arial"/>
              </a:rPr>
              <a:t>a hidden</a:t>
            </a:r>
            <a:r>
              <a:rPr sz="2800" spc="55" dirty="0">
                <a:solidFill>
                  <a:srgbClr val="336600"/>
                </a:solidFill>
                <a:latin typeface="Arial"/>
                <a:cs typeface="Arial"/>
              </a:rPr>
              <a:t> </a:t>
            </a:r>
            <a:r>
              <a:rPr sz="2800" dirty="0">
                <a:solidFill>
                  <a:srgbClr val="336600"/>
                </a:solidFill>
                <a:latin typeface="Arial"/>
                <a:cs typeface="Arial"/>
              </a:rPr>
              <a:t>layer</a:t>
            </a:r>
            <a:endParaRPr sz="2800" dirty="0">
              <a:latin typeface="Arial"/>
              <a:cs typeface="Arial"/>
            </a:endParaRPr>
          </a:p>
          <a:p>
            <a:pPr marL="368300" marR="279400" indent="-342900">
              <a:lnSpc>
                <a:spcPct val="99400"/>
              </a:lnSpc>
              <a:spcBef>
                <a:spcPts val="755"/>
              </a:spcBef>
              <a:buChar char="•"/>
              <a:tabLst>
                <a:tab pos="367665" algn="l"/>
                <a:tab pos="368300" algn="l"/>
              </a:tabLst>
            </a:pPr>
            <a:r>
              <a:rPr sz="3200" dirty="0">
                <a:solidFill>
                  <a:srgbClr val="3333CC"/>
                </a:solidFill>
                <a:latin typeface="Arial"/>
                <a:cs typeface="Arial"/>
              </a:rPr>
              <a:t>Unlike </a:t>
            </a:r>
            <a:r>
              <a:rPr lang="en-US" sz="3200" dirty="0">
                <a:solidFill>
                  <a:srgbClr val="3333CC"/>
                </a:solidFill>
                <a:latin typeface="Arial"/>
                <a:cs typeface="Arial"/>
              </a:rPr>
              <a:t>the </a:t>
            </a:r>
            <a:r>
              <a:rPr sz="3200" spc="-5" dirty="0">
                <a:solidFill>
                  <a:srgbClr val="3333CC"/>
                </a:solidFill>
                <a:latin typeface="Arial"/>
                <a:cs typeface="Arial"/>
              </a:rPr>
              <a:t>other two </a:t>
            </a:r>
            <a:r>
              <a:rPr sz="3200" dirty="0">
                <a:solidFill>
                  <a:srgbClr val="3333CC"/>
                </a:solidFill>
                <a:latin typeface="Arial"/>
                <a:cs typeface="Arial"/>
              </a:rPr>
              <a:t>(basis </a:t>
            </a:r>
            <a:r>
              <a:rPr sz="3200" spc="-5" dirty="0">
                <a:solidFill>
                  <a:srgbClr val="3333CC"/>
                </a:solidFill>
                <a:latin typeface="Arial"/>
                <a:cs typeface="Arial"/>
              </a:rPr>
              <a:t>functions</a:t>
            </a:r>
            <a:r>
              <a:rPr lang="en-US" sz="3200" spc="-5" dirty="0">
                <a:solidFill>
                  <a:srgbClr val="3333CC"/>
                </a:solidFill>
                <a:latin typeface="Arial"/>
                <a:cs typeface="Arial"/>
              </a:rPr>
              <a:t> or</a:t>
            </a:r>
            <a:r>
              <a:rPr sz="3200" spc="-5" dirty="0">
                <a:solidFill>
                  <a:srgbClr val="3333CC"/>
                </a:solidFill>
                <a:latin typeface="Arial"/>
                <a:cs typeface="Arial"/>
              </a:rPr>
              <a:t> </a:t>
            </a:r>
            <a:r>
              <a:rPr sz="3200" dirty="0">
                <a:solidFill>
                  <a:srgbClr val="3333CC"/>
                </a:solidFill>
                <a:latin typeface="Arial"/>
                <a:cs typeface="Arial"/>
              </a:rPr>
              <a:t>manual engineering), </a:t>
            </a:r>
            <a:r>
              <a:rPr sz="3200" spc="-5" dirty="0">
                <a:solidFill>
                  <a:srgbClr val="3333CC"/>
                </a:solidFill>
                <a:latin typeface="Arial"/>
                <a:cs typeface="Arial"/>
              </a:rPr>
              <a:t>this </a:t>
            </a:r>
            <a:r>
              <a:rPr sz="3200" dirty="0">
                <a:solidFill>
                  <a:srgbClr val="3333CC"/>
                </a:solidFill>
                <a:latin typeface="Arial"/>
                <a:cs typeface="Arial"/>
              </a:rPr>
              <a:t>approach gives-up on  </a:t>
            </a:r>
            <a:r>
              <a:rPr sz="3200" spc="-5" dirty="0">
                <a:solidFill>
                  <a:srgbClr val="3333CC"/>
                </a:solidFill>
                <a:latin typeface="Arial"/>
                <a:cs typeface="Arial"/>
              </a:rPr>
              <a:t>convexity </a:t>
            </a:r>
            <a:r>
              <a:rPr sz="3200" dirty="0">
                <a:solidFill>
                  <a:srgbClr val="3333CC"/>
                </a:solidFill>
                <a:latin typeface="Arial"/>
                <a:cs typeface="Arial"/>
              </a:rPr>
              <a:t>of</a:t>
            </a:r>
            <a:r>
              <a:rPr sz="3200" spc="-10" dirty="0">
                <a:solidFill>
                  <a:srgbClr val="3333CC"/>
                </a:solidFill>
                <a:latin typeface="Arial"/>
                <a:cs typeface="Arial"/>
              </a:rPr>
              <a:t> </a:t>
            </a:r>
            <a:r>
              <a:rPr sz="3200" spc="-5" dirty="0">
                <a:solidFill>
                  <a:srgbClr val="3333CC"/>
                </a:solidFill>
                <a:latin typeface="Arial"/>
                <a:cs typeface="Arial"/>
              </a:rPr>
              <a:t>training</a:t>
            </a:r>
            <a:endParaRPr sz="3200" dirty="0">
              <a:latin typeface="Arial"/>
              <a:cs typeface="Arial"/>
            </a:endParaRPr>
          </a:p>
          <a:p>
            <a:pPr marL="481965">
              <a:lnSpc>
                <a:spcPct val="100000"/>
              </a:lnSpc>
              <a:spcBef>
                <a:spcPts val="735"/>
              </a:spcBef>
            </a:pPr>
            <a:r>
              <a:rPr sz="2800" dirty="0">
                <a:solidFill>
                  <a:srgbClr val="336600"/>
                </a:solidFill>
                <a:latin typeface="Arial"/>
                <a:cs typeface="Arial"/>
              </a:rPr>
              <a:t>– But </a:t>
            </a:r>
            <a:r>
              <a:rPr sz="2800" spc="-5" dirty="0">
                <a:solidFill>
                  <a:srgbClr val="336600"/>
                </a:solidFill>
                <a:latin typeface="Arial"/>
                <a:cs typeface="Arial"/>
              </a:rPr>
              <a:t>its benefits outweigh</a:t>
            </a:r>
            <a:r>
              <a:rPr sz="2800" spc="-100" dirty="0">
                <a:solidFill>
                  <a:srgbClr val="336600"/>
                </a:solidFill>
                <a:latin typeface="Arial"/>
                <a:cs typeface="Arial"/>
              </a:rPr>
              <a:t> </a:t>
            </a:r>
            <a:r>
              <a:rPr lang="en-US" sz="2800" spc="-100" dirty="0">
                <a:solidFill>
                  <a:srgbClr val="336600"/>
                </a:solidFill>
                <a:latin typeface="Arial"/>
                <a:cs typeface="Arial"/>
              </a:rPr>
              <a:t>other costs</a:t>
            </a:r>
            <a:endParaRPr sz="2800" dirty="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92219" y="889000"/>
            <a:ext cx="7956202" cy="635000"/>
          </a:xfrm>
          <a:prstGeom prst="rect">
            <a:avLst/>
          </a:prstGeom>
        </p:spPr>
        <p:txBody>
          <a:bodyPr vert="horz" wrap="square" lIns="0" tIns="12700" rIns="0" bIns="0" rtlCol="0">
            <a:spAutoFit/>
          </a:bodyPr>
          <a:lstStyle/>
          <a:p>
            <a:pPr marL="12700">
              <a:lnSpc>
                <a:spcPct val="100000"/>
              </a:lnSpc>
              <a:spcBef>
                <a:spcPts val="100"/>
              </a:spcBef>
              <a:tabLst>
                <a:tab pos="1734820" algn="l"/>
                <a:tab pos="5942965" algn="l"/>
              </a:tabLst>
            </a:pPr>
            <a:r>
              <a:rPr sz="4000" spc="-5" dirty="0"/>
              <a:t>Extend	</a:t>
            </a:r>
            <a:r>
              <a:rPr sz="4000" dirty="0"/>
              <a:t>Linear</a:t>
            </a:r>
            <a:r>
              <a:rPr sz="4000" spc="5" dirty="0"/>
              <a:t> </a:t>
            </a:r>
            <a:r>
              <a:rPr sz="4000" spc="-5" dirty="0"/>
              <a:t>Methods</a:t>
            </a:r>
            <a:r>
              <a:rPr sz="4000" spc="5" dirty="0"/>
              <a:t> </a:t>
            </a:r>
            <a:r>
              <a:rPr sz="4000" spc="-5" dirty="0"/>
              <a:t>to	</a:t>
            </a:r>
            <a:r>
              <a:rPr sz="4000" dirty="0"/>
              <a:t>Learn</a:t>
            </a:r>
            <a:r>
              <a:rPr sz="4000" spc="-95" dirty="0"/>
              <a:t> </a:t>
            </a:r>
            <a:r>
              <a:rPr sz="4000" b="1" dirty="0">
                <a:solidFill>
                  <a:srgbClr val="000000"/>
                </a:solidFill>
                <a:latin typeface="Times New Roman"/>
                <a:cs typeface="Times New Roman"/>
              </a:rPr>
              <a:t>ϕ</a:t>
            </a:r>
            <a:endParaRPr sz="4000" dirty="0">
              <a:latin typeface="Times New Roman"/>
              <a:cs typeface="Times New Roman"/>
            </a:endParaRPr>
          </a:p>
        </p:txBody>
      </p:sp>
      <p:sp>
        <p:nvSpPr>
          <p:cNvPr id="5" name="object 5"/>
          <p:cNvSpPr/>
          <p:nvPr/>
        </p:nvSpPr>
        <p:spPr>
          <a:xfrm>
            <a:off x="2026532" y="1873134"/>
            <a:ext cx="3772767" cy="3111163"/>
          </a:xfrm>
          <a:prstGeom prst="rect">
            <a:avLst/>
          </a:prstGeom>
          <a:blipFill>
            <a:blip r:embed="rId2" cstate="print"/>
            <a:stretch>
              <a:fillRect/>
            </a:stretch>
          </a:blipFill>
        </p:spPr>
        <p:txBody>
          <a:bodyPr wrap="square" lIns="0" tIns="0" rIns="0" bIns="0" rtlCol="0"/>
          <a:lstStyle/>
          <a:p>
            <a:endParaRPr/>
          </a:p>
        </p:txBody>
      </p:sp>
      <p:sp>
        <p:nvSpPr>
          <p:cNvPr id="15" name="object 15"/>
          <p:cNvSpPr txBox="1"/>
          <p:nvPr/>
        </p:nvSpPr>
        <p:spPr>
          <a:xfrm>
            <a:off x="6009177" y="2210954"/>
            <a:ext cx="3519804" cy="566420"/>
          </a:xfrm>
          <a:prstGeom prst="rect">
            <a:avLst/>
          </a:prstGeom>
        </p:spPr>
        <p:txBody>
          <a:bodyPr vert="horz" wrap="square" lIns="0" tIns="12700" rIns="0" bIns="0" rtlCol="0">
            <a:spAutoFit/>
          </a:bodyPr>
          <a:lstStyle/>
          <a:p>
            <a:pPr marL="38100">
              <a:lnSpc>
                <a:spcPts val="2130"/>
              </a:lnSpc>
              <a:spcBef>
                <a:spcPts val="100"/>
              </a:spcBef>
            </a:pPr>
            <a:r>
              <a:rPr sz="1800" i="1" dirty="0">
                <a:latin typeface="Times New Roman"/>
                <a:cs typeface="Times New Roman"/>
              </a:rPr>
              <a:t>K </a:t>
            </a:r>
            <a:r>
              <a:rPr sz="1800" spc="-5" dirty="0">
                <a:solidFill>
                  <a:srgbClr val="660066"/>
                </a:solidFill>
                <a:latin typeface="Arial"/>
                <a:cs typeface="Arial"/>
              </a:rPr>
              <a:t>outputs </a:t>
            </a:r>
            <a:r>
              <a:rPr sz="1800" i="1" dirty="0">
                <a:latin typeface="Times New Roman"/>
                <a:cs typeface="Times New Roman"/>
              </a:rPr>
              <a:t>y</a:t>
            </a:r>
            <a:r>
              <a:rPr sz="1800" i="1" baseline="-20833" dirty="0">
                <a:latin typeface="Times New Roman"/>
                <a:cs typeface="Times New Roman"/>
              </a:rPr>
              <a:t>1</a:t>
            </a:r>
            <a:r>
              <a:rPr sz="1800" i="1" dirty="0">
                <a:latin typeface="Times New Roman"/>
                <a:cs typeface="Times New Roman"/>
              </a:rPr>
              <a:t>,..y</a:t>
            </a:r>
            <a:r>
              <a:rPr sz="1800" i="1" baseline="-20833" dirty="0">
                <a:latin typeface="Times New Roman"/>
                <a:cs typeface="Times New Roman"/>
              </a:rPr>
              <a:t>K </a:t>
            </a:r>
            <a:r>
              <a:rPr sz="1800" spc="-5" dirty="0">
                <a:solidFill>
                  <a:srgbClr val="660066"/>
                </a:solidFill>
                <a:latin typeface="Arial"/>
                <a:cs typeface="Arial"/>
              </a:rPr>
              <a:t>for </a:t>
            </a:r>
            <a:r>
              <a:rPr sz="1800" dirty="0">
                <a:solidFill>
                  <a:srgbClr val="660066"/>
                </a:solidFill>
                <a:latin typeface="Arial"/>
                <a:cs typeface="Arial"/>
              </a:rPr>
              <a:t>a given input</a:t>
            </a:r>
            <a:r>
              <a:rPr sz="1800" spc="-165" dirty="0">
                <a:solidFill>
                  <a:srgbClr val="660066"/>
                </a:solidFill>
                <a:latin typeface="Arial"/>
                <a:cs typeface="Arial"/>
              </a:rPr>
              <a:t> </a:t>
            </a:r>
            <a:r>
              <a:rPr sz="1800" dirty="0">
                <a:latin typeface="Times New Roman"/>
                <a:cs typeface="Times New Roman"/>
              </a:rPr>
              <a:t>x</a:t>
            </a:r>
            <a:endParaRPr sz="1800">
              <a:latin typeface="Times New Roman"/>
              <a:cs typeface="Times New Roman"/>
            </a:endParaRPr>
          </a:p>
          <a:p>
            <a:pPr marL="38100">
              <a:lnSpc>
                <a:spcPts val="2130"/>
              </a:lnSpc>
            </a:pPr>
            <a:r>
              <a:rPr sz="1800" dirty="0">
                <a:solidFill>
                  <a:srgbClr val="660066"/>
                </a:solidFill>
                <a:latin typeface="Arial"/>
                <a:cs typeface="Arial"/>
              </a:rPr>
              <a:t>Hidden layer </a:t>
            </a:r>
            <a:r>
              <a:rPr sz="1800" spc="-5" dirty="0">
                <a:solidFill>
                  <a:srgbClr val="660066"/>
                </a:solidFill>
                <a:latin typeface="Arial"/>
                <a:cs typeface="Arial"/>
              </a:rPr>
              <a:t>consists </a:t>
            </a:r>
            <a:r>
              <a:rPr sz="1800" dirty="0">
                <a:solidFill>
                  <a:srgbClr val="660066"/>
                </a:solidFill>
                <a:latin typeface="Arial"/>
                <a:cs typeface="Arial"/>
              </a:rPr>
              <a:t>of </a:t>
            </a:r>
            <a:r>
              <a:rPr sz="1800" i="1" dirty="0">
                <a:latin typeface="Times New Roman"/>
                <a:cs typeface="Times New Roman"/>
              </a:rPr>
              <a:t>M</a:t>
            </a:r>
            <a:r>
              <a:rPr sz="1800" i="1" spc="-35" dirty="0">
                <a:latin typeface="Times New Roman"/>
                <a:cs typeface="Times New Roman"/>
              </a:rPr>
              <a:t> </a:t>
            </a:r>
            <a:r>
              <a:rPr sz="1800" spc="-5" dirty="0">
                <a:solidFill>
                  <a:srgbClr val="660066"/>
                </a:solidFill>
                <a:latin typeface="Arial"/>
                <a:cs typeface="Arial"/>
              </a:rPr>
              <a:t>units</a:t>
            </a:r>
            <a:endParaRPr sz="1800">
              <a:latin typeface="Arial"/>
              <a:cs typeface="Arial"/>
            </a:endParaRPr>
          </a:p>
        </p:txBody>
      </p:sp>
      <p:sp>
        <p:nvSpPr>
          <p:cNvPr id="17" name="object 17"/>
          <p:cNvSpPr txBox="1"/>
          <p:nvPr/>
        </p:nvSpPr>
        <p:spPr>
          <a:xfrm>
            <a:off x="2831637" y="2177935"/>
            <a:ext cx="533400" cy="338455"/>
          </a:xfrm>
          <a:prstGeom prst="rect">
            <a:avLst/>
          </a:prstGeom>
          <a:solidFill>
            <a:srgbClr val="FFFFFF"/>
          </a:solidFill>
        </p:spPr>
        <p:txBody>
          <a:bodyPr vert="horz" wrap="square" lIns="0" tIns="96520" rIns="0" bIns="0" rtlCol="0">
            <a:spAutoFit/>
          </a:bodyPr>
          <a:lstStyle/>
          <a:p>
            <a:pPr marL="90805">
              <a:lnSpc>
                <a:spcPts val="1905"/>
              </a:lnSpc>
              <a:spcBef>
                <a:spcPts val="760"/>
              </a:spcBef>
            </a:pPr>
            <a:r>
              <a:rPr sz="2400" i="1" spc="7" baseline="13888" dirty="0">
                <a:latin typeface="Times New Roman"/>
                <a:cs typeface="Times New Roman"/>
              </a:rPr>
              <a:t>θ</a:t>
            </a:r>
            <a:r>
              <a:rPr sz="1050" i="1" spc="5" dirty="0">
                <a:latin typeface="Times New Roman"/>
                <a:cs typeface="Times New Roman"/>
              </a:rPr>
              <a:t>MD</a:t>
            </a:r>
            <a:endParaRPr sz="1050">
              <a:latin typeface="Times New Roman"/>
              <a:cs typeface="Times New Roman"/>
            </a:endParaRPr>
          </a:p>
        </p:txBody>
      </p:sp>
      <p:sp>
        <p:nvSpPr>
          <p:cNvPr id="18" name="object 18"/>
          <p:cNvSpPr/>
          <p:nvPr/>
        </p:nvSpPr>
        <p:spPr>
          <a:xfrm>
            <a:off x="3365037" y="1720735"/>
            <a:ext cx="990600" cy="584200"/>
          </a:xfrm>
          <a:custGeom>
            <a:avLst/>
            <a:gdLst/>
            <a:ahLst/>
            <a:cxnLst/>
            <a:rect l="l" t="t" r="r" b="b"/>
            <a:pathLst>
              <a:path w="990600" h="584200">
                <a:moveTo>
                  <a:pt x="0" y="584200"/>
                </a:moveTo>
                <a:lnTo>
                  <a:pt x="990600" y="584200"/>
                </a:lnTo>
                <a:lnTo>
                  <a:pt x="990600" y="0"/>
                </a:lnTo>
                <a:lnTo>
                  <a:pt x="0" y="0"/>
                </a:lnTo>
                <a:lnTo>
                  <a:pt x="0" y="584200"/>
                </a:lnTo>
                <a:close/>
              </a:path>
            </a:pathLst>
          </a:custGeom>
          <a:solidFill>
            <a:srgbClr val="FFFFFF"/>
          </a:solidFill>
        </p:spPr>
        <p:txBody>
          <a:bodyPr wrap="square" lIns="0" tIns="0" rIns="0" bIns="0" rtlCol="0"/>
          <a:lstStyle/>
          <a:p>
            <a:endParaRPr/>
          </a:p>
        </p:txBody>
      </p:sp>
      <p:sp>
        <p:nvSpPr>
          <p:cNvPr id="19" name="object 19"/>
          <p:cNvSpPr txBox="1"/>
          <p:nvPr/>
        </p:nvSpPr>
        <p:spPr>
          <a:xfrm>
            <a:off x="3621577" y="1995054"/>
            <a:ext cx="294640" cy="269240"/>
          </a:xfrm>
          <a:prstGeom prst="rect">
            <a:avLst/>
          </a:prstGeom>
        </p:spPr>
        <p:txBody>
          <a:bodyPr vert="horz" wrap="square" lIns="0" tIns="12700" rIns="0" bIns="0" rtlCol="0">
            <a:spAutoFit/>
          </a:bodyPr>
          <a:lstStyle/>
          <a:p>
            <a:pPr marL="38100">
              <a:lnSpc>
                <a:spcPct val="100000"/>
              </a:lnSpc>
              <a:spcBef>
                <a:spcPts val="100"/>
              </a:spcBef>
            </a:pPr>
            <a:r>
              <a:rPr sz="1600" i="1" spc="5" dirty="0">
                <a:latin typeface="Times New Roman"/>
                <a:cs typeface="Times New Roman"/>
              </a:rPr>
              <a:t>ϕ</a:t>
            </a:r>
            <a:r>
              <a:rPr sz="1575" i="1" spc="7" baseline="-21164" dirty="0">
                <a:latin typeface="Times New Roman"/>
                <a:cs typeface="Times New Roman"/>
              </a:rPr>
              <a:t>M</a:t>
            </a:r>
            <a:endParaRPr sz="1575" baseline="-21164">
              <a:latin typeface="Times New Roman"/>
              <a:cs typeface="Times New Roman"/>
            </a:endParaRPr>
          </a:p>
        </p:txBody>
      </p:sp>
      <p:sp>
        <p:nvSpPr>
          <p:cNvPr id="20" name="object 20"/>
          <p:cNvSpPr txBox="1"/>
          <p:nvPr/>
        </p:nvSpPr>
        <p:spPr>
          <a:xfrm>
            <a:off x="3441237" y="4235335"/>
            <a:ext cx="381000" cy="338455"/>
          </a:xfrm>
          <a:prstGeom prst="rect">
            <a:avLst/>
          </a:prstGeom>
          <a:solidFill>
            <a:srgbClr val="FFFFFF"/>
          </a:solidFill>
        </p:spPr>
        <p:txBody>
          <a:bodyPr vert="horz" wrap="square" lIns="0" tIns="45719" rIns="0" bIns="0" rtlCol="0">
            <a:spAutoFit/>
          </a:bodyPr>
          <a:lstStyle/>
          <a:p>
            <a:pPr marL="90805">
              <a:lnSpc>
                <a:spcPct val="100000"/>
              </a:lnSpc>
              <a:spcBef>
                <a:spcPts val="359"/>
              </a:spcBef>
            </a:pPr>
            <a:r>
              <a:rPr sz="1600" i="1" dirty="0">
                <a:latin typeface="Times New Roman"/>
                <a:cs typeface="Times New Roman"/>
              </a:rPr>
              <a:t>ϕ</a:t>
            </a:r>
            <a:r>
              <a:rPr sz="1575" i="1" baseline="-21164" dirty="0">
                <a:latin typeface="Times New Roman"/>
                <a:cs typeface="Times New Roman"/>
              </a:rPr>
              <a:t>1</a:t>
            </a:r>
            <a:endParaRPr sz="1575" baseline="-21164">
              <a:latin typeface="Times New Roman"/>
              <a:cs typeface="Times New Roman"/>
            </a:endParaRPr>
          </a:p>
        </p:txBody>
      </p:sp>
      <p:sp>
        <p:nvSpPr>
          <p:cNvPr id="21" name="object 21"/>
          <p:cNvSpPr txBox="1"/>
          <p:nvPr/>
        </p:nvSpPr>
        <p:spPr>
          <a:xfrm>
            <a:off x="4431837" y="2330335"/>
            <a:ext cx="533400" cy="338455"/>
          </a:xfrm>
          <a:prstGeom prst="rect">
            <a:avLst/>
          </a:prstGeom>
          <a:solidFill>
            <a:srgbClr val="FFFFFF"/>
          </a:solidFill>
        </p:spPr>
        <p:txBody>
          <a:bodyPr vert="horz" wrap="square" lIns="0" tIns="96520" rIns="0" bIns="0" rtlCol="0">
            <a:spAutoFit/>
          </a:bodyPr>
          <a:lstStyle/>
          <a:p>
            <a:pPr marL="90805">
              <a:lnSpc>
                <a:spcPts val="1905"/>
              </a:lnSpc>
              <a:spcBef>
                <a:spcPts val="760"/>
              </a:spcBef>
            </a:pPr>
            <a:r>
              <a:rPr sz="2400" i="1" spc="7" baseline="13888" dirty="0">
                <a:latin typeface="Times New Roman"/>
                <a:cs typeface="Times New Roman"/>
              </a:rPr>
              <a:t>w</a:t>
            </a:r>
            <a:r>
              <a:rPr sz="1050" i="1" spc="5" dirty="0">
                <a:latin typeface="Times New Roman"/>
                <a:cs typeface="Times New Roman"/>
              </a:rPr>
              <a:t>KM</a:t>
            </a:r>
            <a:endParaRPr sz="1050">
              <a:latin typeface="Times New Roman"/>
              <a:cs typeface="Times New Roman"/>
            </a:endParaRPr>
          </a:p>
        </p:txBody>
      </p:sp>
      <p:sp>
        <p:nvSpPr>
          <p:cNvPr id="22" name="object 22"/>
          <p:cNvSpPr txBox="1"/>
          <p:nvPr/>
        </p:nvSpPr>
        <p:spPr>
          <a:xfrm>
            <a:off x="4508037" y="4159135"/>
            <a:ext cx="533400" cy="338455"/>
          </a:xfrm>
          <a:prstGeom prst="rect">
            <a:avLst/>
          </a:prstGeom>
          <a:solidFill>
            <a:srgbClr val="FFFFFF"/>
          </a:solidFill>
        </p:spPr>
        <p:txBody>
          <a:bodyPr vert="horz" wrap="square" lIns="0" tIns="96520" rIns="0" bIns="0" rtlCol="0">
            <a:spAutoFit/>
          </a:bodyPr>
          <a:lstStyle/>
          <a:p>
            <a:pPr marL="90805">
              <a:lnSpc>
                <a:spcPts val="1905"/>
              </a:lnSpc>
              <a:spcBef>
                <a:spcPts val="760"/>
              </a:spcBef>
            </a:pPr>
            <a:r>
              <a:rPr sz="2400" i="1" spc="7" baseline="13888" dirty="0">
                <a:latin typeface="Times New Roman"/>
                <a:cs typeface="Times New Roman"/>
              </a:rPr>
              <a:t>w</a:t>
            </a:r>
            <a:r>
              <a:rPr sz="1050" i="1" spc="5" dirty="0">
                <a:latin typeface="Times New Roman"/>
                <a:cs typeface="Times New Roman"/>
              </a:rPr>
              <a:t>10</a:t>
            </a:r>
            <a:endParaRPr sz="1050">
              <a:latin typeface="Times New Roman"/>
              <a:cs typeface="Times New Roman"/>
            </a:endParaRPr>
          </a:p>
        </p:txBody>
      </p:sp>
      <p:sp>
        <p:nvSpPr>
          <p:cNvPr id="23" name="object 23"/>
          <p:cNvSpPr txBox="1"/>
          <p:nvPr/>
        </p:nvSpPr>
        <p:spPr>
          <a:xfrm>
            <a:off x="835516" y="4752986"/>
            <a:ext cx="8198484" cy="2134558"/>
          </a:xfrm>
          <a:prstGeom prst="rect">
            <a:avLst/>
          </a:prstGeom>
        </p:spPr>
        <p:txBody>
          <a:bodyPr vert="horz" wrap="square" lIns="0" tIns="61594" rIns="0" bIns="0" rtlCol="0">
            <a:spAutoFit/>
          </a:bodyPr>
          <a:lstStyle/>
          <a:p>
            <a:pPr marL="2620645">
              <a:lnSpc>
                <a:spcPct val="100000"/>
              </a:lnSpc>
              <a:spcBef>
                <a:spcPts val="484"/>
              </a:spcBef>
            </a:pPr>
            <a:r>
              <a:rPr sz="1600" i="1" dirty="0">
                <a:latin typeface="Times New Roman"/>
                <a:cs typeface="Times New Roman"/>
              </a:rPr>
              <a:t>ϕ</a:t>
            </a:r>
            <a:r>
              <a:rPr sz="1575" i="1" baseline="-21164" dirty="0">
                <a:latin typeface="Times New Roman"/>
                <a:cs typeface="Times New Roman"/>
              </a:rPr>
              <a:t>0</a:t>
            </a:r>
            <a:endParaRPr sz="1575" baseline="-21164" dirty="0">
              <a:latin typeface="Times New Roman"/>
              <a:cs typeface="Times New Roman"/>
            </a:endParaRPr>
          </a:p>
          <a:p>
            <a:pPr marL="63500">
              <a:lnSpc>
                <a:spcPct val="100000"/>
              </a:lnSpc>
              <a:spcBef>
                <a:spcPts val="480"/>
              </a:spcBef>
            </a:pPr>
            <a:r>
              <a:rPr sz="2000" dirty="0">
                <a:solidFill>
                  <a:srgbClr val="0000FF"/>
                </a:solidFill>
                <a:latin typeface="Arial"/>
                <a:cs typeface="Arial"/>
              </a:rPr>
              <a:t>Can be viewed as a </a:t>
            </a:r>
            <a:r>
              <a:rPr sz="2000" spc="-5" dirty="0">
                <a:solidFill>
                  <a:srgbClr val="0000FF"/>
                </a:solidFill>
                <a:latin typeface="Arial"/>
                <a:cs typeface="Arial"/>
              </a:rPr>
              <a:t>generalization </a:t>
            </a:r>
            <a:r>
              <a:rPr sz="2000" dirty="0">
                <a:solidFill>
                  <a:srgbClr val="0000FF"/>
                </a:solidFill>
                <a:latin typeface="Arial"/>
                <a:cs typeface="Arial"/>
              </a:rPr>
              <a:t>of linear</a:t>
            </a:r>
            <a:r>
              <a:rPr sz="2000" spc="-20" dirty="0">
                <a:solidFill>
                  <a:srgbClr val="0000FF"/>
                </a:solidFill>
                <a:latin typeface="Arial"/>
                <a:cs typeface="Arial"/>
              </a:rPr>
              <a:t> </a:t>
            </a:r>
            <a:r>
              <a:rPr sz="2000" dirty="0">
                <a:solidFill>
                  <a:srgbClr val="0000FF"/>
                </a:solidFill>
                <a:latin typeface="Arial"/>
                <a:cs typeface="Arial"/>
              </a:rPr>
              <a:t>models</a:t>
            </a:r>
            <a:endParaRPr sz="2000" dirty="0">
              <a:latin typeface="Arial"/>
              <a:cs typeface="Arial"/>
            </a:endParaRPr>
          </a:p>
          <a:p>
            <a:pPr marL="863600" indent="-342900">
              <a:lnSpc>
                <a:spcPct val="100000"/>
              </a:lnSpc>
              <a:buChar char="•"/>
              <a:tabLst>
                <a:tab pos="862965" algn="l"/>
                <a:tab pos="863600" algn="l"/>
              </a:tabLst>
            </a:pPr>
            <a:r>
              <a:rPr sz="2000" dirty="0">
                <a:solidFill>
                  <a:srgbClr val="0000FF"/>
                </a:solidFill>
                <a:latin typeface="Arial"/>
                <a:cs typeface="Arial"/>
              </a:rPr>
              <a:t>Nonlinear </a:t>
            </a:r>
            <a:r>
              <a:rPr sz="2000" spc="-5" dirty="0">
                <a:solidFill>
                  <a:srgbClr val="0000FF"/>
                </a:solidFill>
                <a:latin typeface="Arial"/>
                <a:cs typeface="Arial"/>
              </a:rPr>
              <a:t>function </a:t>
            </a:r>
            <a:r>
              <a:rPr sz="2000" i="1" spc="5" dirty="0">
                <a:latin typeface="Times New Roman"/>
                <a:cs typeface="Times New Roman"/>
              </a:rPr>
              <a:t>f</a:t>
            </a:r>
            <a:r>
              <a:rPr sz="1950" i="1" spc="7" baseline="-21367" dirty="0">
                <a:latin typeface="Times New Roman"/>
                <a:cs typeface="Times New Roman"/>
              </a:rPr>
              <a:t>k </a:t>
            </a:r>
            <a:r>
              <a:rPr sz="2000" spc="-5" dirty="0">
                <a:solidFill>
                  <a:srgbClr val="0000FF"/>
                </a:solidFill>
                <a:latin typeface="Arial"/>
                <a:cs typeface="Arial"/>
              </a:rPr>
              <a:t>with </a:t>
            </a:r>
            <a:r>
              <a:rPr sz="2000" i="1" dirty="0">
                <a:latin typeface="Times New Roman"/>
                <a:cs typeface="Times New Roman"/>
              </a:rPr>
              <a:t>M+</a:t>
            </a:r>
            <a:r>
              <a:rPr sz="2000" dirty="0">
                <a:latin typeface="Times New Roman"/>
                <a:cs typeface="Times New Roman"/>
              </a:rPr>
              <a:t>1 </a:t>
            </a:r>
            <a:r>
              <a:rPr sz="2000" spc="-5" dirty="0">
                <a:solidFill>
                  <a:srgbClr val="0000FF"/>
                </a:solidFill>
                <a:latin typeface="Arial"/>
                <a:cs typeface="Arial"/>
              </a:rPr>
              <a:t>parameters </a:t>
            </a:r>
            <a:r>
              <a:rPr sz="2000" dirty="0">
                <a:latin typeface="Times New Roman"/>
                <a:cs typeface="Times New Roman"/>
              </a:rPr>
              <a:t>w</a:t>
            </a:r>
            <a:r>
              <a:rPr sz="1950" i="1" baseline="-21367" dirty="0">
                <a:latin typeface="Times New Roman"/>
                <a:cs typeface="Times New Roman"/>
              </a:rPr>
              <a:t>k</a:t>
            </a:r>
            <a:r>
              <a:rPr sz="2000" dirty="0">
                <a:latin typeface="Times New Roman"/>
                <a:cs typeface="Times New Roman"/>
              </a:rPr>
              <a:t>= </a:t>
            </a:r>
            <a:r>
              <a:rPr sz="2000" spc="5" dirty="0">
                <a:latin typeface="Times New Roman"/>
                <a:cs typeface="Times New Roman"/>
              </a:rPr>
              <a:t>(</a:t>
            </a:r>
            <a:r>
              <a:rPr sz="2000" i="1" spc="5" dirty="0">
                <a:latin typeface="Times New Roman"/>
                <a:cs typeface="Times New Roman"/>
              </a:rPr>
              <a:t>w</a:t>
            </a:r>
            <a:r>
              <a:rPr sz="1950" i="1" spc="7" baseline="-21367" dirty="0">
                <a:latin typeface="Times New Roman"/>
                <a:cs typeface="Times New Roman"/>
              </a:rPr>
              <a:t>k0 </a:t>
            </a:r>
            <a:r>
              <a:rPr sz="2000" i="1" spc="5" dirty="0">
                <a:latin typeface="Times New Roman"/>
                <a:cs typeface="Times New Roman"/>
              </a:rPr>
              <a:t>,..w</a:t>
            </a:r>
            <a:r>
              <a:rPr sz="1950" i="1" spc="7" baseline="-21367" dirty="0">
                <a:latin typeface="Times New Roman"/>
                <a:cs typeface="Times New Roman"/>
              </a:rPr>
              <a:t>kM </a:t>
            </a:r>
            <a:r>
              <a:rPr sz="2000" dirty="0">
                <a:latin typeface="Times New Roman"/>
                <a:cs typeface="Times New Roman"/>
              </a:rPr>
              <a:t>)</a:t>
            </a:r>
            <a:r>
              <a:rPr sz="2000" spc="-45" dirty="0">
                <a:latin typeface="Times New Roman"/>
                <a:cs typeface="Times New Roman"/>
              </a:rPr>
              <a:t> </a:t>
            </a:r>
            <a:r>
              <a:rPr sz="2000" spc="-5" dirty="0">
                <a:solidFill>
                  <a:srgbClr val="0000FF"/>
                </a:solidFill>
                <a:latin typeface="Arial"/>
                <a:cs typeface="Arial"/>
              </a:rPr>
              <a:t>with</a:t>
            </a:r>
            <a:endParaRPr sz="2000" dirty="0">
              <a:latin typeface="Arial"/>
              <a:cs typeface="Arial"/>
            </a:endParaRPr>
          </a:p>
          <a:p>
            <a:pPr marL="863600" indent="-342900">
              <a:lnSpc>
                <a:spcPct val="100000"/>
              </a:lnSpc>
              <a:buFont typeface="Arial"/>
              <a:buChar char="•"/>
              <a:tabLst>
                <a:tab pos="862965" algn="l"/>
                <a:tab pos="863600" algn="l"/>
              </a:tabLst>
            </a:pPr>
            <a:r>
              <a:rPr sz="2000" i="1" dirty="0">
                <a:latin typeface="Times New Roman"/>
                <a:cs typeface="Times New Roman"/>
              </a:rPr>
              <a:t>M </a:t>
            </a:r>
            <a:r>
              <a:rPr sz="2000" dirty="0">
                <a:solidFill>
                  <a:srgbClr val="0000FF"/>
                </a:solidFill>
                <a:latin typeface="Arial"/>
                <a:cs typeface="Arial"/>
              </a:rPr>
              <a:t>basis </a:t>
            </a:r>
            <a:r>
              <a:rPr sz="2000" spc="-5" dirty="0">
                <a:solidFill>
                  <a:srgbClr val="0000FF"/>
                </a:solidFill>
                <a:latin typeface="Arial"/>
                <a:cs typeface="Arial"/>
              </a:rPr>
              <a:t>functions, </a:t>
            </a:r>
            <a:r>
              <a:rPr sz="2000" i="1" dirty="0">
                <a:latin typeface="Times New Roman"/>
                <a:cs typeface="Times New Roman"/>
              </a:rPr>
              <a:t>ϕ</a:t>
            </a:r>
            <a:r>
              <a:rPr sz="1950" i="1" baseline="-21367" dirty="0">
                <a:latin typeface="Times New Roman"/>
                <a:cs typeface="Times New Roman"/>
              </a:rPr>
              <a:t>j </a:t>
            </a:r>
            <a:r>
              <a:rPr sz="2000" i="1" spc="-5" dirty="0">
                <a:latin typeface="Times New Roman"/>
                <a:cs typeface="Times New Roman"/>
              </a:rPr>
              <a:t>j=</a:t>
            </a:r>
            <a:r>
              <a:rPr sz="2000" spc="-5" dirty="0">
                <a:latin typeface="Times New Roman"/>
                <a:cs typeface="Times New Roman"/>
              </a:rPr>
              <a:t>1</a:t>
            </a:r>
            <a:r>
              <a:rPr sz="2000" i="1" spc="-5" dirty="0">
                <a:latin typeface="Times New Roman"/>
                <a:cs typeface="Times New Roman"/>
              </a:rPr>
              <a:t>,..M </a:t>
            </a:r>
            <a:r>
              <a:rPr sz="2000" dirty="0">
                <a:solidFill>
                  <a:srgbClr val="3333CC"/>
                </a:solidFill>
                <a:latin typeface="Arial"/>
                <a:cs typeface="Arial"/>
              </a:rPr>
              <a:t>each </a:t>
            </a:r>
            <a:r>
              <a:rPr sz="2000" spc="-5" dirty="0">
                <a:solidFill>
                  <a:srgbClr val="3333CC"/>
                </a:solidFill>
                <a:latin typeface="Arial"/>
                <a:cs typeface="Arial"/>
              </a:rPr>
              <a:t>with </a:t>
            </a:r>
            <a:r>
              <a:rPr sz="2000" i="1" dirty="0">
                <a:latin typeface="Times New Roman"/>
                <a:cs typeface="Times New Roman"/>
              </a:rPr>
              <a:t>D </a:t>
            </a:r>
            <a:r>
              <a:rPr sz="2000" spc="-5" dirty="0">
                <a:solidFill>
                  <a:srgbClr val="3333CC"/>
                </a:solidFill>
                <a:latin typeface="Arial"/>
                <a:cs typeface="Arial"/>
              </a:rPr>
              <a:t>parameters </a:t>
            </a:r>
            <a:r>
              <a:rPr sz="2000" b="1" i="1" dirty="0">
                <a:latin typeface="Times New Roman"/>
                <a:cs typeface="Times New Roman"/>
              </a:rPr>
              <a:t>θ</a:t>
            </a:r>
            <a:r>
              <a:rPr sz="1950" i="1" baseline="-21367" dirty="0">
                <a:latin typeface="Times New Roman"/>
                <a:cs typeface="Times New Roman"/>
              </a:rPr>
              <a:t>j</a:t>
            </a:r>
            <a:r>
              <a:rPr sz="2000" b="1" i="1" dirty="0">
                <a:latin typeface="Times New Roman"/>
                <a:cs typeface="Times New Roman"/>
              </a:rPr>
              <a:t>=</a:t>
            </a:r>
            <a:r>
              <a:rPr sz="2000" b="1" i="1" spc="225" dirty="0">
                <a:latin typeface="Times New Roman"/>
                <a:cs typeface="Times New Roman"/>
              </a:rPr>
              <a:t> </a:t>
            </a:r>
            <a:r>
              <a:rPr sz="2000" spc="5" dirty="0">
                <a:solidFill>
                  <a:srgbClr val="3333CC"/>
                </a:solidFill>
                <a:latin typeface="Arial"/>
                <a:cs typeface="Arial"/>
              </a:rPr>
              <a:t>(</a:t>
            </a:r>
            <a:r>
              <a:rPr sz="2000" i="1" spc="5" dirty="0">
                <a:latin typeface="Times New Roman"/>
                <a:cs typeface="Times New Roman"/>
              </a:rPr>
              <a:t>θ</a:t>
            </a:r>
            <a:r>
              <a:rPr sz="1950" i="1" spc="7" baseline="-21367" dirty="0">
                <a:latin typeface="Times New Roman"/>
                <a:cs typeface="Times New Roman"/>
              </a:rPr>
              <a:t>j1</a:t>
            </a:r>
            <a:r>
              <a:rPr sz="2000" i="1" spc="5" dirty="0">
                <a:latin typeface="Times New Roman"/>
                <a:cs typeface="Times New Roman"/>
              </a:rPr>
              <a:t>,..θ</a:t>
            </a:r>
            <a:r>
              <a:rPr sz="1950" i="1" spc="7" baseline="-21367" dirty="0">
                <a:latin typeface="Times New Roman"/>
                <a:cs typeface="Times New Roman"/>
              </a:rPr>
              <a:t>jD</a:t>
            </a:r>
            <a:r>
              <a:rPr sz="2000" spc="5" dirty="0">
                <a:solidFill>
                  <a:srgbClr val="3333CC"/>
                </a:solidFill>
                <a:latin typeface="Arial"/>
                <a:cs typeface="Arial"/>
              </a:rPr>
              <a:t>)</a:t>
            </a:r>
            <a:endParaRPr sz="2000" dirty="0">
              <a:latin typeface="Arial"/>
              <a:cs typeface="Arial"/>
            </a:endParaRPr>
          </a:p>
          <a:p>
            <a:pPr marL="863600" indent="-342900">
              <a:lnSpc>
                <a:spcPct val="100000"/>
              </a:lnSpc>
              <a:buChar char="•"/>
              <a:tabLst>
                <a:tab pos="862965" algn="l"/>
                <a:tab pos="863600" algn="l"/>
                <a:tab pos="2599690" algn="l"/>
              </a:tabLst>
            </a:pPr>
            <a:r>
              <a:rPr sz="2000" spc="-5" dirty="0">
                <a:solidFill>
                  <a:srgbClr val="3333CC"/>
                </a:solidFill>
                <a:latin typeface="Arial"/>
                <a:cs typeface="Arial"/>
              </a:rPr>
              <a:t>Both </a:t>
            </a:r>
            <a:r>
              <a:rPr sz="2000" spc="5" dirty="0">
                <a:latin typeface="Times New Roman"/>
                <a:cs typeface="Times New Roman"/>
              </a:rPr>
              <a:t>w</a:t>
            </a:r>
            <a:r>
              <a:rPr sz="1950" i="1" spc="7" baseline="-21367" dirty="0">
                <a:latin typeface="Times New Roman"/>
                <a:cs typeface="Times New Roman"/>
              </a:rPr>
              <a:t>k</a:t>
            </a:r>
            <a:r>
              <a:rPr sz="1950" i="1" spc="359" baseline="-21367" dirty="0">
                <a:latin typeface="Times New Roman"/>
                <a:cs typeface="Times New Roman"/>
              </a:rPr>
              <a:t> </a:t>
            </a:r>
            <a:r>
              <a:rPr sz="2000" spc="-5" dirty="0">
                <a:solidFill>
                  <a:srgbClr val="3333CC"/>
                </a:solidFill>
                <a:latin typeface="Arial"/>
                <a:cs typeface="Arial"/>
              </a:rPr>
              <a:t>and</a:t>
            </a:r>
            <a:r>
              <a:rPr sz="2000" spc="10" dirty="0">
                <a:solidFill>
                  <a:srgbClr val="3333CC"/>
                </a:solidFill>
                <a:latin typeface="Arial"/>
                <a:cs typeface="Arial"/>
              </a:rPr>
              <a:t> </a:t>
            </a:r>
            <a:r>
              <a:rPr sz="2000" b="1" i="1" dirty="0">
                <a:latin typeface="Times New Roman"/>
                <a:cs typeface="Times New Roman"/>
              </a:rPr>
              <a:t>θ</a:t>
            </a:r>
            <a:r>
              <a:rPr sz="1950" i="1" baseline="-21367" dirty="0">
                <a:latin typeface="Times New Roman"/>
                <a:cs typeface="Times New Roman"/>
              </a:rPr>
              <a:t>j	</a:t>
            </a:r>
            <a:r>
              <a:rPr sz="2000" dirty="0">
                <a:solidFill>
                  <a:srgbClr val="3333CC"/>
                </a:solidFill>
                <a:latin typeface="Arial"/>
                <a:cs typeface="Arial"/>
              </a:rPr>
              <a:t>are learnt </a:t>
            </a:r>
            <a:r>
              <a:rPr sz="2000" spc="-5" dirty="0">
                <a:solidFill>
                  <a:srgbClr val="3333CC"/>
                </a:solidFill>
                <a:latin typeface="Arial"/>
                <a:cs typeface="Arial"/>
              </a:rPr>
              <a:t>from</a:t>
            </a:r>
            <a:r>
              <a:rPr sz="2000" spc="-15" dirty="0">
                <a:solidFill>
                  <a:srgbClr val="3333CC"/>
                </a:solidFill>
                <a:latin typeface="Arial"/>
                <a:cs typeface="Arial"/>
              </a:rPr>
              <a:t> </a:t>
            </a:r>
            <a:r>
              <a:rPr sz="2000" spc="-5" dirty="0">
                <a:solidFill>
                  <a:srgbClr val="3333CC"/>
                </a:solidFill>
                <a:latin typeface="Arial"/>
                <a:cs typeface="Arial"/>
              </a:rPr>
              <a:t>data</a:t>
            </a:r>
            <a:endParaRPr sz="2000" dirty="0">
              <a:latin typeface="Arial"/>
              <a:cs typeface="Arial"/>
            </a:endParaRPr>
          </a:p>
          <a:p>
            <a:pPr>
              <a:lnSpc>
                <a:spcPct val="100000"/>
              </a:lnSpc>
              <a:spcBef>
                <a:spcPts val="15"/>
              </a:spcBef>
            </a:pPr>
            <a:endParaRPr sz="2050" dirty="0">
              <a:latin typeface="Arial"/>
              <a:cs typeface="Arial"/>
            </a:endParaRPr>
          </a:p>
          <a:p>
            <a:pPr marL="487045">
              <a:lnSpc>
                <a:spcPct val="100000"/>
              </a:lnSpc>
            </a:pPr>
            <a:endParaRPr sz="1400" dirty="0">
              <a:latin typeface="Times New Roman"/>
              <a:cs typeface="Times New Roman"/>
            </a:endParaRPr>
          </a:p>
        </p:txBody>
      </p:sp>
      <p:pic>
        <p:nvPicPr>
          <p:cNvPr id="3" name="Picture 2">
            <a:extLst>
              <a:ext uri="{FF2B5EF4-FFF2-40B4-BE49-F238E27FC236}">
                <a16:creationId xmlns:a16="http://schemas.microsoft.com/office/drawing/2014/main" id="{4E5C2178-F772-C749-8BE5-54ED86B9A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905" y="2878425"/>
            <a:ext cx="3907911" cy="210587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68333" y="598054"/>
            <a:ext cx="6707367" cy="695960"/>
          </a:xfrm>
          <a:prstGeom prst="rect">
            <a:avLst/>
          </a:prstGeom>
        </p:spPr>
        <p:txBody>
          <a:bodyPr vert="horz" wrap="square" lIns="0" tIns="12700" rIns="0" bIns="0" rtlCol="0">
            <a:spAutoFit/>
          </a:bodyPr>
          <a:lstStyle/>
          <a:p>
            <a:pPr marL="12700">
              <a:lnSpc>
                <a:spcPct val="100000"/>
              </a:lnSpc>
              <a:spcBef>
                <a:spcPts val="100"/>
              </a:spcBef>
              <a:tabLst>
                <a:tab pos="3771265" algn="l"/>
              </a:tabLst>
            </a:pPr>
            <a:r>
              <a:rPr dirty="0"/>
              <a:t>Approaches</a:t>
            </a:r>
            <a:r>
              <a:rPr spc="-5" dirty="0"/>
              <a:t> to	</a:t>
            </a:r>
            <a:r>
              <a:rPr dirty="0"/>
              <a:t>Learning</a:t>
            </a:r>
            <a:r>
              <a:rPr spc="-95" dirty="0"/>
              <a:t> </a:t>
            </a:r>
            <a:r>
              <a:rPr dirty="0">
                <a:solidFill>
                  <a:srgbClr val="000000"/>
                </a:solidFill>
                <a:latin typeface="Times New Roman"/>
                <a:cs typeface="Times New Roman"/>
              </a:rPr>
              <a:t>ϕ</a:t>
            </a:r>
          </a:p>
        </p:txBody>
      </p:sp>
      <p:sp>
        <p:nvSpPr>
          <p:cNvPr id="4" name="object 4"/>
          <p:cNvSpPr txBox="1"/>
          <p:nvPr/>
        </p:nvSpPr>
        <p:spPr>
          <a:xfrm>
            <a:off x="774700" y="1600200"/>
            <a:ext cx="8705850" cy="5611792"/>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spc="-5" dirty="0">
                <a:solidFill>
                  <a:srgbClr val="3333CC"/>
                </a:solidFill>
                <a:latin typeface="Arial"/>
                <a:cs typeface="Arial"/>
              </a:rPr>
              <a:t>Parameterize the </a:t>
            </a:r>
            <a:r>
              <a:rPr sz="3200" dirty="0">
                <a:solidFill>
                  <a:srgbClr val="3333CC"/>
                </a:solidFill>
                <a:latin typeface="Arial"/>
                <a:cs typeface="Arial"/>
              </a:rPr>
              <a:t>basis </a:t>
            </a:r>
            <a:r>
              <a:rPr sz="3200" spc="-5" dirty="0">
                <a:solidFill>
                  <a:srgbClr val="3333CC"/>
                </a:solidFill>
                <a:latin typeface="Arial"/>
                <a:cs typeface="Arial"/>
              </a:rPr>
              <a:t>functions </a:t>
            </a:r>
            <a:r>
              <a:rPr sz="3200" dirty="0">
                <a:solidFill>
                  <a:srgbClr val="3333CC"/>
                </a:solidFill>
                <a:latin typeface="Arial"/>
                <a:cs typeface="Arial"/>
              </a:rPr>
              <a:t>as</a:t>
            </a:r>
            <a:r>
              <a:rPr sz="3200" spc="5" dirty="0">
                <a:solidFill>
                  <a:srgbClr val="3333CC"/>
                </a:solidFill>
                <a:latin typeface="Arial"/>
                <a:cs typeface="Arial"/>
              </a:rPr>
              <a:t> </a:t>
            </a:r>
            <a:r>
              <a:rPr sz="3200" spc="75" dirty="0">
                <a:latin typeface="Times New Roman"/>
                <a:cs typeface="Times New Roman"/>
              </a:rPr>
              <a:t>ϕ</a:t>
            </a:r>
            <a:r>
              <a:rPr sz="3200" i="1" spc="75" dirty="0">
                <a:latin typeface="Cambria"/>
                <a:cs typeface="Cambria"/>
              </a:rPr>
              <a:t>(</a:t>
            </a:r>
            <a:r>
              <a:rPr sz="3200" b="1" i="1" spc="75" dirty="0">
                <a:latin typeface="Palatino Linotype"/>
                <a:cs typeface="Palatino Linotype"/>
              </a:rPr>
              <a:t>x</a:t>
            </a:r>
            <a:r>
              <a:rPr sz="3200" i="1" spc="75" dirty="0">
                <a:latin typeface="Cambria"/>
                <a:cs typeface="Cambria"/>
              </a:rPr>
              <a:t>;</a:t>
            </a:r>
            <a:r>
              <a:rPr sz="3200" b="1" spc="75" dirty="0">
                <a:latin typeface="Times New Roman"/>
                <a:cs typeface="Times New Roman"/>
              </a:rPr>
              <a:t>θ</a:t>
            </a:r>
            <a:r>
              <a:rPr sz="3200" spc="75" dirty="0">
                <a:latin typeface="Times New Roman"/>
                <a:cs typeface="Times New Roman"/>
              </a:rPr>
              <a:t>)</a:t>
            </a:r>
            <a:endParaRPr sz="3200" dirty="0">
              <a:latin typeface="Times New Roman"/>
              <a:cs typeface="Times New Roman"/>
            </a:endParaRPr>
          </a:p>
          <a:p>
            <a:pPr marL="748665" marR="521334" lvl="1" indent="-279400">
              <a:lnSpc>
                <a:spcPts val="3329"/>
              </a:lnSpc>
              <a:spcBef>
                <a:spcPts val="770"/>
              </a:spcBef>
              <a:buChar char="–"/>
              <a:tabLst>
                <a:tab pos="755650" algn="l"/>
              </a:tabLst>
            </a:pPr>
            <a:r>
              <a:rPr sz="2800" dirty="0">
                <a:solidFill>
                  <a:srgbClr val="336600"/>
                </a:solidFill>
                <a:latin typeface="Arial"/>
                <a:cs typeface="Arial"/>
              </a:rPr>
              <a:t>Use </a:t>
            </a:r>
            <a:r>
              <a:rPr sz="2800" spc="-5" dirty="0">
                <a:solidFill>
                  <a:srgbClr val="336600"/>
                </a:solidFill>
                <a:latin typeface="Arial"/>
                <a:cs typeface="Arial"/>
              </a:rPr>
              <a:t>optimization to find </a:t>
            </a:r>
            <a:r>
              <a:rPr sz="2800" b="1" dirty="0">
                <a:latin typeface="Times New Roman"/>
                <a:cs typeface="Times New Roman"/>
              </a:rPr>
              <a:t>θ </a:t>
            </a:r>
            <a:r>
              <a:rPr sz="2800" spc="-5" dirty="0">
                <a:solidFill>
                  <a:srgbClr val="336600"/>
                </a:solidFill>
                <a:latin typeface="Arial"/>
                <a:cs typeface="Arial"/>
              </a:rPr>
              <a:t>that </a:t>
            </a:r>
            <a:r>
              <a:rPr sz="2800" dirty="0">
                <a:solidFill>
                  <a:srgbClr val="336600"/>
                </a:solidFill>
                <a:latin typeface="Arial"/>
                <a:cs typeface="Arial"/>
              </a:rPr>
              <a:t>corresponds </a:t>
            </a:r>
            <a:r>
              <a:rPr sz="2800" spc="-5" dirty="0">
                <a:solidFill>
                  <a:srgbClr val="336600"/>
                </a:solidFill>
                <a:latin typeface="Arial"/>
                <a:cs typeface="Arial"/>
              </a:rPr>
              <a:t>to </a:t>
            </a:r>
            <a:r>
              <a:rPr sz="2800" dirty="0">
                <a:solidFill>
                  <a:srgbClr val="336600"/>
                </a:solidFill>
                <a:latin typeface="Arial"/>
                <a:cs typeface="Arial"/>
              </a:rPr>
              <a:t>a  good</a:t>
            </a:r>
            <a:r>
              <a:rPr sz="2800" spc="-5" dirty="0">
                <a:solidFill>
                  <a:srgbClr val="336600"/>
                </a:solidFill>
                <a:latin typeface="Arial"/>
                <a:cs typeface="Arial"/>
              </a:rPr>
              <a:t> representation</a:t>
            </a:r>
            <a:endParaRPr sz="2800" dirty="0">
              <a:latin typeface="Arial"/>
              <a:cs typeface="Arial"/>
            </a:endParaRPr>
          </a:p>
          <a:p>
            <a:pPr marL="355600" marR="5080" indent="-342900">
              <a:lnSpc>
                <a:spcPct val="100000"/>
              </a:lnSpc>
              <a:spcBef>
                <a:spcPts val="700"/>
              </a:spcBef>
              <a:buChar char="•"/>
              <a:tabLst>
                <a:tab pos="354965" algn="l"/>
                <a:tab pos="355600" algn="l"/>
              </a:tabLst>
            </a:pPr>
            <a:r>
              <a:rPr lang="en-US" sz="3200" dirty="0">
                <a:solidFill>
                  <a:srgbClr val="3333CC"/>
                </a:solidFill>
                <a:latin typeface="Arial"/>
                <a:cs typeface="Arial"/>
              </a:rPr>
              <a:t>This </a:t>
            </a:r>
            <a:r>
              <a:rPr lang="en-US" sz="3200" spc="-5" dirty="0">
                <a:solidFill>
                  <a:srgbClr val="3333CC"/>
                </a:solidFill>
                <a:latin typeface="Arial"/>
                <a:cs typeface="Arial"/>
              </a:rPr>
              <a:t>has the</a:t>
            </a:r>
            <a:r>
              <a:rPr sz="3200" spc="-5" dirty="0">
                <a:solidFill>
                  <a:srgbClr val="3333CC"/>
                </a:solidFill>
                <a:latin typeface="Arial"/>
                <a:cs typeface="Arial"/>
              </a:rPr>
              <a:t> benefit </a:t>
            </a:r>
            <a:r>
              <a:rPr sz="3200" dirty="0">
                <a:solidFill>
                  <a:srgbClr val="3333CC"/>
                </a:solidFill>
                <a:latin typeface="Arial"/>
                <a:cs typeface="Arial"/>
              </a:rPr>
              <a:t>of </a:t>
            </a:r>
            <a:r>
              <a:rPr sz="3200" spc="-5" dirty="0">
                <a:solidFill>
                  <a:srgbClr val="3333CC"/>
                </a:solidFill>
                <a:latin typeface="Arial"/>
                <a:cs typeface="Arial"/>
              </a:rPr>
              <a:t>first </a:t>
            </a:r>
            <a:r>
              <a:rPr sz="3200" dirty="0">
                <a:solidFill>
                  <a:srgbClr val="3333CC"/>
                </a:solidFill>
                <a:latin typeface="Arial"/>
                <a:cs typeface="Arial"/>
              </a:rPr>
              <a:t>approach  </a:t>
            </a:r>
            <a:r>
              <a:rPr sz="3200" spc="-5" dirty="0">
                <a:solidFill>
                  <a:srgbClr val="3333CC"/>
                </a:solidFill>
                <a:latin typeface="Arial"/>
                <a:cs typeface="Arial"/>
              </a:rPr>
              <a:t>(fixed </a:t>
            </a:r>
            <a:r>
              <a:rPr sz="3200" dirty="0">
                <a:solidFill>
                  <a:srgbClr val="3333CC"/>
                </a:solidFill>
                <a:latin typeface="Arial"/>
                <a:cs typeface="Arial"/>
              </a:rPr>
              <a:t>basis </a:t>
            </a:r>
            <a:r>
              <a:rPr sz="3200" spc="-5" dirty="0">
                <a:solidFill>
                  <a:srgbClr val="3333CC"/>
                </a:solidFill>
                <a:latin typeface="Arial"/>
                <a:cs typeface="Arial"/>
              </a:rPr>
              <a:t>functions) </a:t>
            </a:r>
            <a:r>
              <a:rPr sz="3200" dirty="0">
                <a:solidFill>
                  <a:srgbClr val="3333CC"/>
                </a:solidFill>
                <a:latin typeface="Arial"/>
                <a:cs typeface="Arial"/>
              </a:rPr>
              <a:t>by being highly</a:t>
            </a:r>
            <a:r>
              <a:rPr sz="3200" spc="-40" dirty="0">
                <a:solidFill>
                  <a:srgbClr val="3333CC"/>
                </a:solidFill>
                <a:latin typeface="Arial"/>
                <a:cs typeface="Arial"/>
              </a:rPr>
              <a:t> </a:t>
            </a:r>
            <a:r>
              <a:rPr sz="3200" dirty="0">
                <a:solidFill>
                  <a:srgbClr val="3333CC"/>
                </a:solidFill>
                <a:latin typeface="Arial"/>
                <a:cs typeface="Arial"/>
              </a:rPr>
              <a:t>generic</a:t>
            </a:r>
            <a:endParaRPr sz="3200" dirty="0">
              <a:latin typeface="Arial"/>
              <a:cs typeface="Arial"/>
            </a:endParaRPr>
          </a:p>
          <a:p>
            <a:pPr marL="755650" lvl="1" indent="-286385">
              <a:lnSpc>
                <a:spcPct val="100000"/>
              </a:lnSpc>
              <a:spcBef>
                <a:spcPts val="625"/>
              </a:spcBef>
              <a:buChar char="–"/>
              <a:tabLst>
                <a:tab pos="755650" algn="l"/>
              </a:tabLst>
            </a:pPr>
            <a:r>
              <a:rPr lang="en-US" sz="2800" dirty="0">
                <a:solidFill>
                  <a:srgbClr val="336600"/>
                </a:solidFill>
                <a:latin typeface="Arial"/>
                <a:cs typeface="Arial"/>
              </a:rPr>
              <a:t>Use</a:t>
            </a:r>
            <a:r>
              <a:rPr sz="2800" dirty="0">
                <a:solidFill>
                  <a:srgbClr val="336600"/>
                </a:solidFill>
                <a:latin typeface="Arial"/>
                <a:cs typeface="Arial"/>
              </a:rPr>
              <a:t> a broad </a:t>
            </a:r>
            <a:r>
              <a:rPr sz="2800" spc="-5" dirty="0">
                <a:solidFill>
                  <a:srgbClr val="336600"/>
                </a:solidFill>
                <a:latin typeface="Arial"/>
                <a:cs typeface="Arial"/>
              </a:rPr>
              <a:t>family for</a:t>
            </a:r>
            <a:r>
              <a:rPr sz="2800" spc="-20" dirty="0">
                <a:solidFill>
                  <a:srgbClr val="336600"/>
                </a:solidFill>
                <a:latin typeface="Arial"/>
                <a:cs typeface="Arial"/>
              </a:rPr>
              <a:t> </a:t>
            </a:r>
            <a:r>
              <a:rPr sz="2800" spc="130" dirty="0">
                <a:latin typeface="Times New Roman"/>
                <a:cs typeface="Times New Roman"/>
              </a:rPr>
              <a:t>ϕ</a:t>
            </a:r>
            <a:r>
              <a:rPr sz="2800" spc="130" dirty="0">
                <a:latin typeface="Calibri"/>
                <a:cs typeface="Calibri"/>
              </a:rPr>
              <a:t>(</a:t>
            </a:r>
            <a:r>
              <a:rPr sz="2800" b="1" i="1" spc="130" dirty="0">
                <a:latin typeface="Palatino Linotype"/>
                <a:cs typeface="Palatino Linotype"/>
              </a:rPr>
              <a:t>x</a:t>
            </a:r>
            <a:r>
              <a:rPr sz="2800" i="1" spc="130" dirty="0">
                <a:latin typeface="Cambria"/>
                <a:cs typeface="Cambria"/>
              </a:rPr>
              <a:t>;</a:t>
            </a:r>
            <a:r>
              <a:rPr sz="2800" b="1" spc="130" dirty="0">
                <a:latin typeface="Times New Roman"/>
                <a:cs typeface="Times New Roman"/>
              </a:rPr>
              <a:t>θ</a:t>
            </a:r>
            <a:r>
              <a:rPr sz="2800" spc="130" dirty="0">
                <a:latin typeface="Calibri"/>
                <a:cs typeface="Calibri"/>
              </a:rPr>
              <a:t>)</a:t>
            </a:r>
            <a:endParaRPr sz="2800" dirty="0">
              <a:latin typeface="Calibri"/>
              <a:cs typeface="Calibri"/>
            </a:endParaRPr>
          </a:p>
          <a:p>
            <a:pPr marL="355600" indent="-342900">
              <a:lnSpc>
                <a:spcPct val="100000"/>
              </a:lnSpc>
              <a:spcBef>
                <a:spcPts val="835"/>
              </a:spcBef>
              <a:buChar char="•"/>
              <a:tabLst>
                <a:tab pos="354965" algn="l"/>
                <a:tab pos="355600" algn="l"/>
              </a:tabLst>
            </a:pPr>
            <a:r>
              <a:rPr sz="3200" dirty="0">
                <a:solidFill>
                  <a:srgbClr val="3333CC"/>
                </a:solidFill>
                <a:latin typeface="Arial"/>
                <a:cs typeface="Arial"/>
              </a:rPr>
              <a:t>Can also </a:t>
            </a:r>
            <a:r>
              <a:rPr sz="3200" spc="-5" dirty="0">
                <a:solidFill>
                  <a:srgbClr val="3333CC"/>
                </a:solidFill>
                <a:latin typeface="Arial"/>
                <a:cs typeface="Arial"/>
              </a:rPr>
              <a:t>capture benefits </a:t>
            </a:r>
            <a:r>
              <a:rPr sz="3200" dirty="0">
                <a:solidFill>
                  <a:srgbClr val="3333CC"/>
                </a:solidFill>
                <a:latin typeface="Arial"/>
                <a:cs typeface="Arial"/>
              </a:rPr>
              <a:t>of second</a:t>
            </a:r>
            <a:r>
              <a:rPr sz="3200" spc="-40" dirty="0">
                <a:solidFill>
                  <a:srgbClr val="3333CC"/>
                </a:solidFill>
                <a:latin typeface="Arial"/>
                <a:cs typeface="Arial"/>
              </a:rPr>
              <a:t> </a:t>
            </a:r>
            <a:r>
              <a:rPr sz="3200" dirty="0">
                <a:solidFill>
                  <a:srgbClr val="3333CC"/>
                </a:solidFill>
                <a:latin typeface="Arial"/>
                <a:cs typeface="Arial"/>
              </a:rPr>
              <a:t>approach</a:t>
            </a:r>
            <a:endParaRPr sz="3200" dirty="0">
              <a:latin typeface="Arial"/>
              <a:cs typeface="Arial"/>
            </a:endParaRPr>
          </a:p>
          <a:p>
            <a:pPr marL="748665" marR="194945" lvl="1" indent="-279400">
              <a:lnSpc>
                <a:spcPts val="3329"/>
              </a:lnSpc>
              <a:spcBef>
                <a:spcPts val="800"/>
              </a:spcBef>
              <a:buChar char="–"/>
              <a:tabLst>
                <a:tab pos="755650" algn="l"/>
              </a:tabLst>
            </a:pPr>
            <a:r>
              <a:rPr sz="2800" dirty="0">
                <a:solidFill>
                  <a:srgbClr val="336600"/>
                </a:solidFill>
                <a:latin typeface="Arial"/>
                <a:cs typeface="Arial"/>
              </a:rPr>
              <a:t>Human </a:t>
            </a:r>
            <a:r>
              <a:rPr sz="2800" spc="-5" dirty="0">
                <a:solidFill>
                  <a:srgbClr val="336600"/>
                </a:solidFill>
                <a:latin typeface="Arial"/>
                <a:cs typeface="Arial"/>
              </a:rPr>
              <a:t>practitioners </a:t>
            </a:r>
            <a:r>
              <a:rPr sz="2800" dirty="0">
                <a:solidFill>
                  <a:srgbClr val="336600"/>
                </a:solidFill>
                <a:latin typeface="Arial"/>
                <a:cs typeface="Arial"/>
              </a:rPr>
              <a:t>design </a:t>
            </a:r>
            <a:r>
              <a:rPr sz="2800" spc="-5" dirty="0">
                <a:solidFill>
                  <a:srgbClr val="336600"/>
                </a:solidFill>
                <a:latin typeface="Arial"/>
                <a:cs typeface="Arial"/>
              </a:rPr>
              <a:t>families </a:t>
            </a:r>
            <a:r>
              <a:rPr sz="2800" dirty="0">
                <a:solidFill>
                  <a:srgbClr val="336600"/>
                </a:solidFill>
                <a:latin typeface="Arial"/>
                <a:cs typeface="Arial"/>
              </a:rPr>
              <a:t>of </a:t>
            </a:r>
            <a:r>
              <a:rPr sz="2800" spc="90" dirty="0">
                <a:latin typeface="Times New Roman"/>
                <a:cs typeface="Times New Roman"/>
              </a:rPr>
              <a:t>ϕ</a:t>
            </a:r>
            <a:r>
              <a:rPr sz="2800" spc="90" dirty="0">
                <a:latin typeface="Calibri"/>
                <a:cs typeface="Calibri"/>
              </a:rPr>
              <a:t>(</a:t>
            </a:r>
            <a:r>
              <a:rPr sz="2800" b="1" i="1" spc="90" dirty="0">
                <a:latin typeface="Palatino Linotype"/>
                <a:cs typeface="Palatino Linotype"/>
              </a:rPr>
              <a:t>x</a:t>
            </a:r>
            <a:r>
              <a:rPr sz="2800" i="1" spc="90" dirty="0">
                <a:latin typeface="Cambria"/>
                <a:cs typeface="Cambria"/>
              </a:rPr>
              <a:t>;</a:t>
            </a:r>
            <a:r>
              <a:rPr sz="2800" b="1" spc="90" dirty="0">
                <a:latin typeface="Times New Roman"/>
                <a:cs typeface="Times New Roman"/>
              </a:rPr>
              <a:t>θ</a:t>
            </a:r>
            <a:r>
              <a:rPr sz="2800" spc="90" dirty="0">
                <a:latin typeface="Times New Roman"/>
                <a:cs typeface="Times New Roman"/>
              </a:rPr>
              <a:t>)</a:t>
            </a:r>
            <a:r>
              <a:rPr sz="2800" spc="-15" dirty="0">
                <a:latin typeface="Times New Roman"/>
                <a:cs typeface="Times New Roman"/>
              </a:rPr>
              <a:t> </a:t>
            </a:r>
            <a:r>
              <a:rPr sz="2800" dirty="0">
                <a:solidFill>
                  <a:srgbClr val="336600"/>
                </a:solidFill>
                <a:latin typeface="Arial"/>
                <a:cs typeface="Arial"/>
              </a:rPr>
              <a:t>that will </a:t>
            </a:r>
            <a:r>
              <a:rPr sz="2800" spc="-5" dirty="0">
                <a:solidFill>
                  <a:srgbClr val="336600"/>
                </a:solidFill>
                <a:latin typeface="Arial"/>
                <a:cs typeface="Arial"/>
              </a:rPr>
              <a:t>perform</a:t>
            </a:r>
            <a:r>
              <a:rPr sz="2800" spc="-10" dirty="0">
                <a:solidFill>
                  <a:srgbClr val="336600"/>
                </a:solidFill>
                <a:latin typeface="Arial"/>
                <a:cs typeface="Arial"/>
              </a:rPr>
              <a:t> </a:t>
            </a:r>
            <a:r>
              <a:rPr sz="2800" dirty="0">
                <a:solidFill>
                  <a:srgbClr val="336600"/>
                </a:solidFill>
                <a:latin typeface="Arial"/>
                <a:cs typeface="Arial"/>
              </a:rPr>
              <a:t>well</a:t>
            </a:r>
            <a:endParaRPr sz="2800" dirty="0">
              <a:latin typeface="Arial"/>
              <a:cs typeface="Arial"/>
            </a:endParaRPr>
          </a:p>
          <a:p>
            <a:pPr marL="755650" lvl="1" indent="-286385">
              <a:lnSpc>
                <a:spcPct val="100000"/>
              </a:lnSpc>
              <a:spcBef>
                <a:spcPts val="605"/>
              </a:spcBef>
              <a:buChar char="–"/>
              <a:tabLst>
                <a:tab pos="755650" algn="l"/>
              </a:tabLst>
            </a:pPr>
            <a:r>
              <a:rPr sz="2800" i="1" dirty="0">
                <a:solidFill>
                  <a:srgbClr val="336600"/>
                </a:solidFill>
                <a:latin typeface="Arial"/>
                <a:cs typeface="Arial"/>
              </a:rPr>
              <a:t>Need only </a:t>
            </a:r>
            <a:r>
              <a:rPr sz="2800" i="1" spc="-5" dirty="0">
                <a:solidFill>
                  <a:srgbClr val="336600"/>
                </a:solidFill>
                <a:latin typeface="Arial"/>
                <a:cs typeface="Arial"/>
              </a:rPr>
              <a:t>find </a:t>
            </a:r>
            <a:r>
              <a:rPr sz="2800" i="1" dirty="0">
                <a:solidFill>
                  <a:srgbClr val="336600"/>
                </a:solidFill>
                <a:latin typeface="Arial"/>
                <a:cs typeface="Arial"/>
              </a:rPr>
              <a:t>right </a:t>
            </a:r>
            <a:r>
              <a:rPr lang="en-US" sz="2800" i="1" dirty="0">
                <a:solidFill>
                  <a:srgbClr val="336600"/>
                </a:solidFill>
                <a:latin typeface="Arial"/>
                <a:cs typeface="Arial"/>
              </a:rPr>
              <a:t>general </a:t>
            </a:r>
            <a:r>
              <a:rPr sz="2800" i="1" spc="-5" dirty="0">
                <a:solidFill>
                  <a:srgbClr val="336600"/>
                </a:solidFill>
                <a:latin typeface="Arial"/>
                <a:cs typeface="Arial"/>
              </a:rPr>
              <a:t>function </a:t>
            </a:r>
            <a:r>
              <a:rPr lang="en-US" sz="2800" i="1" spc="-5" dirty="0">
                <a:solidFill>
                  <a:srgbClr val="336600"/>
                </a:solidFill>
                <a:latin typeface="Arial"/>
                <a:cs typeface="Arial"/>
              </a:rPr>
              <a:t>family </a:t>
            </a:r>
            <a:r>
              <a:rPr sz="2800" i="1" spc="-5" dirty="0">
                <a:solidFill>
                  <a:srgbClr val="336600"/>
                </a:solidFill>
                <a:latin typeface="Arial"/>
                <a:cs typeface="Arial"/>
              </a:rPr>
              <a:t>rather</a:t>
            </a:r>
            <a:r>
              <a:rPr sz="2800" i="1" dirty="0">
                <a:solidFill>
                  <a:srgbClr val="336600"/>
                </a:solidFill>
                <a:latin typeface="Arial"/>
                <a:cs typeface="Arial"/>
              </a:rPr>
              <a:t> </a:t>
            </a:r>
            <a:r>
              <a:rPr sz="2800" i="1" spc="-5" dirty="0">
                <a:solidFill>
                  <a:srgbClr val="336600"/>
                </a:solidFill>
                <a:latin typeface="Arial"/>
                <a:cs typeface="Arial"/>
              </a:rPr>
              <a:t>than</a:t>
            </a:r>
            <a:r>
              <a:rPr lang="en-US" sz="2800" i="1" spc="-5" dirty="0">
                <a:solidFill>
                  <a:srgbClr val="336600"/>
                </a:solidFill>
                <a:latin typeface="Arial"/>
                <a:cs typeface="Arial"/>
              </a:rPr>
              <a:t> finding the precisely right function</a:t>
            </a:r>
            <a:endParaRPr sz="2800" i="1" dirty="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60358" y="675640"/>
            <a:ext cx="6615342" cy="695960"/>
          </a:xfrm>
          <a:prstGeom prst="rect">
            <a:avLst/>
          </a:prstGeom>
        </p:spPr>
        <p:txBody>
          <a:bodyPr vert="horz" wrap="square" lIns="0" tIns="12700" rIns="0" bIns="0" rtlCol="0">
            <a:spAutoFit/>
          </a:bodyPr>
          <a:lstStyle/>
          <a:p>
            <a:pPr marL="12700">
              <a:lnSpc>
                <a:spcPct val="100000"/>
              </a:lnSpc>
              <a:spcBef>
                <a:spcPts val="100"/>
              </a:spcBef>
            </a:pPr>
            <a:r>
              <a:rPr spc="-5" dirty="0"/>
              <a:t>Importance </a:t>
            </a:r>
            <a:r>
              <a:rPr dirty="0"/>
              <a:t>of Learning</a:t>
            </a:r>
            <a:r>
              <a:rPr spc="-65" dirty="0"/>
              <a:t> </a:t>
            </a:r>
            <a:r>
              <a:rPr dirty="0">
                <a:solidFill>
                  <a:srgbClr val="000000"/>
                </a:solidFill>
                <a:latin typeface="Times New Roman"/>
                <a:cs typeface="Times New Roman"/>
              </a:rPr>
              <a:t>ϕ</a:t>
            </a:r>
          </a:p>
        </p:txBody>
      </p:sp>
      <p:sp>
        <p:nvSpPr>
          <p:cNvPr id="4" name="object 4"/>
          <p:cNvSpPr txBox="1"/>
          <p:nvPr/>
        </p:nvSpPr>
        <p:spPr>
          <a:xfrm>
            <a:off x="840278" y="1448954"/>
            <a:ext cx="9307022" cy="6148863"/>
          </a:xfrm>
          <a:prstGeom prst="rect">
            <a:avLst/>
          </a:prstGeom>
        </p:spPr>
        <p:txBody>
          <a:bodyPr vert="horz" wrap="square" lIns="0" tIns="33020" rIns="0" bIns="0" rtlCol="0">
            <a:spAutoFit/>
          </a:bodyPr>
          <a:lstStyle/>
          <a:p>
            <a:pPr marL="368300" marR="1377315" indent="-342900">
              <a:lnSpc>
                <a:spcPts val="3800"/>
              </a:lnSpc>
              <a:spcBef>
                <a:spcPts val="260"/>
              </a:spcBef>
              <a:buChar char="•"/>
              <a:tabLst>
                <a:tab pos="367665" algn="l"/>
                <a:tab pos="368300" algn="l"/>
              </a:tabLst>
            </a:pPr>
            <a:r>
              <a:rPr sz="3200" dirty="0">
                <a:solidFill>
                  <a:srgbClr val="3333CC"/>
                </a:solidFill>
                <a:latin typeface="Arial"/>
                <a:cs typeface="Arial"/>
              </a:rPr>
              <a:t>Learning </a:t>
            </a:r>
            <a:r>
              <a:rPr sz="3200" b="1" i="1" dirty="0" err="1">
                <a:latin typeface="Times New Roman"/>
                <a:cs typeface="Times New Roman"/>
              </a:rPr>
              <a:t>ϕ</a:t>
            </a:r>
            <a:r>
              <a:rPr sz="3200" b="1" i="1" dirty="0">
                <a:latin typeface="Times New Roman"/>
                <a:cs typeface="Times New Roman"/>
              </a:rPr>
              <a:t> </a:t>
            </a:r>
            <a:r>
              <a:rPr lang="en-US" sz="3200" dirty="0">
                <a:solidFill>
                  <a:srgbClr val="3333CC"/>
                </a:solidFill>
                <a:latin typeface="Arial"/>
                <a:cs typeface="Arial"/>
              </a:rPr>
              <a:t>will be</a:t>
            </a:r>
            <a:r>
              <a:rPr sz="3200" dirty="0">
                <a:solidFill>
                  <a:srgbClr val="3333CC"/>
                </a:solidFill>
                <a:latin typeface="Arial"/>
                <a:cs typeface="Arial"/>
              </a:rPr>
              <a:t> discussed beyond</a:t>
            </a:r>
            <a:r>
              <a:rPr lang="en-US" sz="3200" dirty="0">
                <a:solidFill>
                  <a:srgbClr val="3333CC"/>
                </a:solidFill>
                <a:latin typeface="Arial"/>
                <a:cs typeface="Arial"/>
              </a:rPr>
              <a:t> this </a:t>
            </a:r>
            <a:r>
              <a:rPr sz="3200" spc="-5" dirty="0">
                <a:solidFill>
                  <a:srgbClr val="3333CC"/>
                </a:solidFill>
                <a:latin typeface="Arial"/>
                <a:cs typeface="Arial"/>
              </a:rPr>
              <a:t>introduction to feed-forward</a:t>
            </a:r>
            <a:r>
              <a:rPr sz="3200" spc="15" dirty="0">
                <a:solidFill>
                  <a:srgbClr val="3333CC"/>
                </a:solidFill>
                <a:latin typeface="Arial"/>
                <a:cs typeface="Arial"/>
              </a:rPr>
              <a:t> </a:t>
            </a:r>
            <a:r>
              <a:rPr sz="3200" spc="-5" dirty="0">
                <a:solidFill>
                  <a:srgbClr val="3333CC"/>
                </a:solidFill>
                <a:latin typeface="Arial"/>
                <a:cs typeface="Arial"/>
              </a:rPr>
              <a:t>networks</a:t>
            </a:r>
            <a:endParaRPr sz="3200" dirty="0">
              <a:latin typeface="Arial"/>
              <a:cs typeface="Arial"/>
            </a:endParaRPr>
          </a:p>
          <a:p>
            <a:pPr marL="761365" marR="688975" lvl="1" indent="-279400">
              <a:lnSpc>
                <a:spcPct val="102000"/>
              </a:lnSpc>
              <a:spcBef>
                <a:spcPts val="445"/>
              </a:spcBef>
              <a:buChar char="–"/>
              <a:tabLst>
                <a:tab pos="768350" algn="l"/>
              </a:tabLst>
            </a:pPr>
            <a:r>
              <a:rPr lang="en-US" sz="2800" spc="-5" dirty="0">
                <a:solidFill>
                  <a:srgbClr val="336600"/>
                </a:solidFill>
                <a:latin typeface="Arial"/>
                <a:cs typeface="Arial"/>
              </a:rPr>
              <a:t>R</a:t>
            </a:r>
            <a:r>
              <a:rPr sz="2800" dirty="0">
                <a:solidFill>
                  <a:srgbClr val="336600"/>
                </a:solidFill>
                <a:latin typeface="Arial"/>
                <a:cs typeface="Arial"/>
              </a:rPr>
              <a:t>ecurring </a:t>
            </a:r>
            <a:r>
              <a:rPr sz="2800" spc="-5" dirty="0">
                <a:solidFill>
                  <a:srgbClr val="336600"/>
                </a:solidFill>
                <a:latin typeface="Arial"/>
                <a:cs typeface="Arial"/>
              </a:rPr>
              <a:t>theme throughout </a:t>
            </a:r>
            <a:r>
              <a:rPr sz="2800" dirty="0">
                <a:solidFill>
                  <a:srgbClr val="336600"/>
                </a:solidFill>
                <a:latin typeface="Arial"/>
                <a:cs typeface="Arial"/>
              </a:rPr>
              <a:t>deep learning  applicable </a:t>
            </a:r>
            <a:r>
              <a:rPr sz="2800" spc="-5" dirty="0">
                <a:solidFill>
                  <a:srgbClr val="336600"/>
                </a:solidFill>
                <a:latin typeface="Arial"/>
                <a:cs typeface="Arial"/>
              </a:rPr>
              <a:t>to </a:t>
            </a:r>
            <a:r>
              <a:rPr sz="2800" dirty="0">
                <a:solidFill>
                  <a:srgbClr val="336600"/>
                </a:solidFill>
                <a:latin typeface="Arial"/>
                <a:cs typeface="Arial"/>
              </a:rPr>
              <a:t>all kinds of</a:t>
            </a:r>
            <a:r>
              <a:rPr sz="2800" spc="-25" dirty="0">
                <a:solidFill>
                  <a:srgbClr val="336600"/>
                </a:solidFill>
                <a:latin typeface="Arial"/>
                <a:cs typeface="Arial"/>
              </a:rPr>
              <a:t> </a:t>
            </a:r>
            <a:r>
              <a:rPr sz="2800" dirty="0">
                <a:solidFill>
                  <a:srgbClr val="336600"/>
                </a:solidFill>
                <a:latin typeface="Arial"/>
                <a:cs typeface="Arial"/>
              </a:rPr>
              <a:t>models</a:t>
            </a:r>
            <a:endParaRPr sz="2800" dirty="0">
              <a:latin typeface="Arial"/>
              <a:cs typeface="Arial"/>
            </a:endParaRPr>
          </a:p>
          <a:p>
            <a:pPr marL="368300" marR="607060" indent="-342900">
              <a:lnSpc>
                <a:spcPct val="100699"/>
              </a:lnSpc>
              <a:spcBef>
                <a:spcPts val="680"/>
              </a:spcBef>
              <a:buChar char="•"/>
              <a:tabLst>
                <a:tab pos="367665" algn="l"/>
                <a:tab pos="368300" algn="l"/>
              </a:tabLst>
            </a:pPr>
            <a:r>
              <a:rPr sz="3200" spc="-5" dirty="0">
                <a:solidFill>
                  <a:srgbClr val="3333CC"/>
                </a:solidFill>
                <a:latin typeface="Arial"/>
                <a:cs typeface="Arial"/>
              </a:rPr>
              <a:t>Feedforward networks </a:t>
            </a:r>
            <a:r>
              <a:rPr sz="3200" dirty="0">
                <a:solidFill>
                  <a:srgbClr val="3333CC"/>
                </a:solidFill>
                <a:latin typeface="Arial"/>
                <a:cs typeface="Arial"/>
              </a:rPr>
              <a:t>are </a:t>
            </a:r>
            <a:r>
              <a:rPr lang="en-US" sz="3200" dirty="0">
                <a:solidFill>
                  <a:srgbClr val="3333CC"/>
                </a:solidFill>
                <a:latin typeface="Arial"/>
                <a:cs typeface="Arial"/>
              </a:rPr>
              <a:t>an </a:t>
            </a:r>
            <a:r>
              <a:rPr sz="3200" spc="-5" dirty="0">
                <a:solidFill>
                  <a:srgbClr val="3333CC"/>
                </a:solidFill>
                <a:latin typeface="Arial"/>
                <a:cs typeface="Arial"/>
              </a:rPr>
              <a:t>application </a:t>
            </a:r>
            <a:r>
              <a:rPr sz="3200" dirty="0">
                <a:solidFill>
                  <a:srgbClr val="3333CC"/>
                </a:solidFill>
                <a:latin typeface="Arial"/>
                <a:cs typeface="Arial"/>
              </a:rPr>
              <a:t>of </a:t>
            </a:r>
            <a:r>
              <a:rPr sz="3200" spc="-5" dirty="0">
                <a:solidFill>
                  <a:srgbClr val="3333CC"/>
                </a:solidFill>
                <a:latin typeface="Arial"/>
                <a:cs typeface="Arial"/>
              </a:rPr>
              <a:t>this </a:t>
            </a:r>
            <a:r>
              <a:rPr sz="3200" dirty="0">
                <a:solidFill>
                  <a:srgbClr val="3333CC"/>
                </a:solidFill>
                <a:latin typeface="Arial"/>
                <a:cs typeface="Arial"/>
              </a:rPr>
              <a:t>principle </a:t>
            </a:r>
            <a:r>
              <a:rPr lang="en-US" sz="3200" spc="-5" dirty="0">
                <a:solidFill>
                  <a:srgbClr val="3333CC"/>
                </a:solidFill>
                <a:latin typeface="Arial"/>
                <a:cs typeface="Arial"/>
              </a:rPr>
              <a:t>which learns </a:t>
            </a:r>
            <a:r>
              <a:rPr sz="3200" spc="-5" dirty="0">
                <a:solidFill>
                  <a:srgbClr val="3333CC"/>
                </a:solidFill>
                <a:latin typeface="Arial"/>
                <a:cs typeface="Arial"/>
              </a:rPr>
              <a:t>deterministic </a:t>
            </a:r>
            <a:r>
              <a:rPr sz="3200" dirty="0">
                <a:solidFill>
                  <a:srgbClr val="3333CC"/>
                </a:solidFill>
                <a:latin typeface="Arial"/>
                <a:cs typeface="Arial"/>
              </a:rPr>
              <a:t>mappings </a:t>
            </a:r>
            <a:r>
              <a:rPr sz="3200" spc="-5" dirty="0">
                <a:solidFill>
                  <a:srgbClr val="3333CC"/>
                </a:solidFill>
                <a:latin typeface="Arial"/>
                <a:cs typeface="Arial"/>
              </a:rPr>
              <a:t>f</a:t>
            </a:r>
            <a:r>
              <a:rPr lang="en-US" sz="3200" spc="-5" dirty="0">
                <a:solidFill>
                  <a:srgbClr val="3333CC"/>
                </a:solidFill>
                <a:latin typeface="Arial"/>
                <a:cs typeface="Arial"/>
              </a:rPr>
              <a:t>ro</a:t>
            </a:r>
            <a:r>
              <a:rPr sz="3200" spc="-5" dirty="0">
                <a:solidFill>
                  <a:srgbClr val="3333CC"/>
                </a:solidFill>
                <a:latin typeface="Arial"/>
                <a:cs typeface="Arial"/>
              </a:rPr>
              <a:t>m </a:t>
            </a:r>
            <a:r>
              <a:rPr sz="3200" b="1" i="1" spc="190" dirty="0">
                <a:latin typeface="Palatino Linotype"/>
                <a:cs typeface="Palatino Linotype"/>
              </a:rPr>
              <a:t>x </a:t>
            </a:r>
            <a:r>
              <a:rPr sz="3200" dirty="0">
                <a:solidFill>
                  <a:srgbClr val="3333CC"/>
                </a:solidFill>
                <a:latin typeface="Arial"/>
                <a:cs typeface="Arial"/>
              </a:rPr>
              <a:t>to </a:t>
            </a:r>
            <a:r>
              <a:rPr sz="3200" b="1" i="1" spc="15" dirty="0">
                <a:latin typeface="Palatino Linotype"/>
                <a:cs typeface="Palatino Linotype"/>
              </a:rPr>
              <a:t>y </a:t>
            </a:r>
            <a:r>
              <a:rPr lang="en-US" sz="3200" spc="-5" dirty="0">
                <a:solidFill>
                  <a:srgbClr val="3333CC"/>
                </a:solidFill>
                <a:latin typeface="Arial"/>
                <a:cs typeface="Arial"/>
              </a:rPr>
              <a:t>that</a:t>
            </a:r>
            <a:r>
              <a:rPr sz="3200" spc="-45" dirty="0">
                <a:solidFill>
                  <a:srgbClr val="3333CC"/>
                </a:solidFill>
                <a:latin typeface="Arial"/>
                <a:cs typeface="Arial"/>
              </a:rPr>
              <a:t> </a:t>
            </a:r>
            <a:r>
              <a:rPr lang="en-US" sz="3200" spc="-45" dirty="0">
                <a:solidFill>
                  <a:srgbClr val="3333CC"/>
                </a:solidFill>
                <a:latin typeface="Arial"/>
                <a:cs typeface="Arial"/>
              </a:rPr>
              <a:t>lack </a:t>
            </a:r>
            <a:r>
              <a:rPr sz="3200" spc="-5" dirty="0">
                <a:solidFill>
                  <a:srgbClr val="3333CC"/>
                </a:solidFill>
                <a:latin typeface="Arial"/>
                <a:cs typeface="Arial"/>
              </a:rPr>
              <a:t>feedback</a:t>
            </a:r>
            <a:r>
              <a:rPr lang="en-US" sz="3200" spc="-5" dirty="0">
                <a:solidFill>
                  <a:srgbClr val="3333CC"/>
                </a:solidFill>
                <a:latin typeface="Arial"/>
                <a:cs typeface="Arial"/>
              </a:rPr>
              <a:t> connections</a:t>
            </a:r>
            <a:endParaRPr sz="3200" dirty="0">
              <a:latin typeface="Arial"/>
              <a:cs typeface="Arial"/>
            </a:endParaRPr>
          </a:p>
          <a:p>
            <a:pPr marL="368300" indent="-342900">
              <a:lnSpc>
                <a:spcPct val="100000"/>
              </a:lnSpc>
              <a:spcBef>
                <a:spcPts val="725"/>
              </a:spcBef>
              <a:buChar char="•"/>
              <a:tabLst>
                <a:tab pos="367665" algn="l"/>
                <a:tab pos="368300" algn="l"/>
              </a:tabLst>
            </a:pPr>
            <a:r>
              <a:rPr sz="3200" dirty="0">
                <a:solidFill>
                  <a:srgbClr val="3333CC"/>
                </a:solidFill>
                <a:latin typeface="Arial"/>
                <a:cs typeface="Arial"/>
              </a:rPr>
              <a:t>Applicable</a:t>
            </a:r>
            <a:r>
              <a:rPr sz="3200" spc="-5" dirty="0">
                <a:solidFill>
                  <a:srgbClr val="3333CC"/>
                </a:solidFill>
                <a:latin typeface="Arial"/>
                <a:cs typeface="Arial"/>
              </a:rPr>
              <a:t> to</a:t>
            </a:r>
            <a:r>
              <a:rPr lang="en-US" sz="3200" spc="-5" dirty="0">
                <a:solidFill>
                  <a:srgbClr val="3333CC"/>
                </a:solidFill>
                <a:latin typeface="Arial"/>
                <a:cs typeface="Arial"/>
              </a:rPr>
              <a:t> topics such as</a:t>
            </a:r>
            <a:endParaRPr sz="3200" dirty="0">
              <a:latin typeface="Arial"/>
              <a:cs typeface="Arial"/>
            </a:endParaRPr>
          </a:p>
          <a:p>
            <a:pPr marL="768350" lvl="1" indent="-286385">
              <a:lnSpc>
                <a:spcPct val="100000"/>
              </a:lnSpc>
              <a:spcBef>
                <a:spcPts val="665"/>
              </a:spcBef>
              <a:buChar char="–"/>
              <a:tabLst>
                <a:tab pos="768350" algn="l"/>
              </a:tabLst>
            </a:pPr>
            <a:r>
              <a:rPr sz="2800" dirty="0">
                <a:solidFill>
                  <a:srgbClr val="336600"/>
                </a:solidFill>
                <a:latin typeface="Arial"/>
                <a:cs typeface="Arial"/>
              </a:rPr>
              <a:t>learning </a:t>
            </a:r>
            <a:r>
              <a:rPr sz="2800" spc="-5" dirty="0">
                <a:solidFill>
                  <a:srgbClr val="336600"/>
                </a:solidFill>
                <a:latin typeface="Arial"/>
                <a:cs typeface="Arial"/>
              </a:rPr>
              <a:t>stochastic</a:t>
            </a:r>
            <a:r>
              <a:rPr sz="2800" spc="-10" dirty="0">
                <a:solidFill>
                  <a:srgbClr val="336600"/>
                </a:solidFill>
                <a:latin typeface="Arial"/>
                <a:cs typeface="Arial"/>
              </a:rPr>
              <a:t> </a:t>
            </a:r>
            <a:r>
              <a:rPr sz="2800" dirty="0">
                <a:solidFill>
                  <a:srgbClr val="336600"/>
                </a:solidFill>
                <a:latin typeface="Arial"/>
                <a:cs typeface="Arial"/>
              </a:rPr>
              <a:t>mappings</a:t>
            </a:r>
            <a:endParaRPr sz="2800" dirty="0">
              <a:latin typeface="Arial"/>
              <a:cs typeface="Arial"/>
            </a:endParaRPr>
          </a:p>
          <a:p>
            <a:pPr marL="768350" lvl="1" indent="-286385">
              <a:lnSpc>
                <a:spcPct val="100000"/>
              </a:lnSpc>
              <a:spcBef>
                <a:spcPts val="640"/>
              </a:spcBef>
              <a:buChar char="–"/>
              <a:tabLst>
                <a:tab pos="768350" algn="l"/>
              </a:tabLst>
            </a:pPr>
            <a:r>
              <a:rPr sz="2800" spc="-5" dirty="0">
                <a:solidFill>
                  <a:srgbClr val="336600"/>
                </a:solidFill>
                <a:latin typeface="Arial"/>
                <a:cs typeface="Arial"/>
              </a:rPr>
              <a:t>functions with feedback</a:t>
            </a:r>
            <a:endParaRPr sz="2800" dirty="0">
              <a:latin typeface="Arial"/>
              <a:cs typeface="Arial"/>
            </a:endParaRPr>
          </a:p>
          <a:p>
            <a:pPr marL="768350" lvl="1" indent="-286385">
              <a:lnSpc>
                <a:spcPct val="100000"/>
              </a:lnSpc>
              <a:spcBef>
                <a:spcPts val="740"/>
              </a:spcBef>
              <a:buChar char="–"/>
              <a:tabLst>
                <a:tab pos="768350" algn="l"/>
              </a:tabLst>
            </a:pPr>
            <a:r>
              <a:rPr sz="2800" dirty="0">
                <a:solidFill>
                  <a:srgbClr val="336600"/>
                </a:solidFill>
                <a:latin typeface="Arial"/>
                <a:cs typeface="Arial"/>
              </a:rPr>
              <a:t>learning </a:t>
            </a:r>
            <a:r>
              <a:rPr sz="2800" spc="-5" dirty="0">
                <a:solidFill>
                  <a:srgbClr val="336600"/>
                </a:solidFill>
                <a:latin typeface="Arial"/>
                <a:cs typeface="Arial"/>
              </a:rPr>
              <a:t>probability distributions </a:t>
            </a:r>
            <a:r>
              <a:rPr sz="2800" dirty="0">
                <a:solidFill>
                  <a:srgbClr val="336600"/>
                </a:solidFill>
                <a:latin typeface="Arial"/>
                <a:cs typeface="Arial"/>
              </a:rPr>
              <a:t>over a single</a:t>
            </a:r>
            <a:r>
              <a:rPr sz="2800" spc="25" dirty="0">
                <a:solidFill>
                  <a:srgbClr val="336600"/>
                </a:solidFill>
                <a:latin typeface="Arial"/>
                <a:cs typeface="Arial"/>
              </a:rPr>
              <a:t> </a:t>
            </a:r>
            <a:r>
              <a:rPr sz="2800" spc="-200" dirty="0">
                <a:solidFill>
                  <a:srgbClr val="336600"/>
                </a:solidFill>
                <a:latin typeface="Arial"/>
                <a:cs typeface="Arial"/>
              </a:rPr>
              <a:t>vector</a:t>
            </a:r>
            <a:endParaRPr sz="2800" dirty="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700" rIns="0" bIns="0" rtlCol="0">
            <a:spAutoFit/>
          </a:bodyPr>
          <a:lstStyle/>
          <a:p>
            <a:pPr marL="651510">
              <a:lnSpc>
                <a:spcPct val="100000"/>
              </a:lnSpc>
              <a:spcBef>
                <a:spcPts val="100"/>
              </a:spcBef>
            </a:pPr>
            <a:r>
              <a:rPr spc="-5" dirty="0"/>
              <a:t>T</a:t>
            </a:r>
            <a:r>
              <a:rPr dirty="0"/>
              <a:t>opics</a:t>
            </a:r>
          </a:p>
        </p:txBody>
      </p:sp>
      <p:sp>
        <p:nvSpPr>
          <p:cNvPr id="5" name="object 5"/>
          <p:cNvSpPr txBox="1">
            <a:spLocks noGrp="1"/>
          </p:cNvSpPr>
          <p:nvPr>
            <p:ph type="body" idx="1"/>
          </p:nvPr>
        </p:nvSpPr>
        <p:spPr>
          <a:xfrm>
            <a:off x="788497" y="1889898"/>
            <a:ext cx="8481405" cy="4122090"/>
          </a:xfrm>
          <a:prstGeom prst="rect">
            <a:avLst/>
          </a:prstGeom>
        </p:spPr>
        <p:txBody>
          <a:bodyPr vert="horz" wrap="square" lIns="0" tIns="104775" rIns="0" bIns="0" rtlCol="0">
            <a:spAutoFit/>
          </a:bodyPr>
          <a:lstStyle/>
          <a:p>
            <a:pPr marL="876935" indent="-342900">
              <a:lnSpc>
                <a:spcPct val="100000"/>
              </a:lnSpc>
              <a:spcBef>
                <a:spcPts val="825"/>
              </a:spcBef>
              <a:buChar char="•"/>
              <a:tabLst>
                <a:tab pos="876935" algn="l"/>
                <a:tab pos="877569" algn="l"/>
              </a:tabLst>
            </a:pPr>
            <a:r>
              <a:rPr spc="-5" dirty="0">
                <a:solidFill>
                  <a:schemeClr val="bg1">
                    <a:lumMod val="50000"/>
                  </a:schemeClr>
                </a:solidFill>
              </a:rPr>
              <a:t>Overview</a:t>
            </a:r>
          </a:p>
          <a:p>
            <a:pPr marL="534035" marR="3054350">
              <a:lnSpc>
                <a:spcPts val="4600"/>
              </a:lnSpc>
              <a:spcBef>
                <a:spcPts val="250"/>
              </a:spcBef>
            </a:pPr>
            <a:r>
              <a:rPr dirty="0">
                <a:solidFill>
                  <a:srgbClr val="0070C0"/>
                </a:solidFill>
              </a:rPr>
              <a:t>1.Example: Learning </a:t>
            </a:r>
            <a:r>
              <a:rPr spc="-5" dirty="0">
                <a:solidFill>
                  <a:srgbClr val="0070C0"/>
                </a:solidFill>
              </a:rPr>
              <a:t>XOR  </a:t>
            </a:r>
            <a:r>
              <a:rPr dirty="0"/>
              <a:t>2.Gradient-Based</a:t>
            </a:r>
            <a:r>
              <a:rPr spc="-80" dirty="0"/>
              <a:t> </a:t>
            </a:r>
            <a:r>
              <a:rPr dirty="0"/>
              <a:t>Learning  3.Hidden </a:t>
            </a:r>
            <a:r>
              <a:rPr spc="-5" dirty="0"/>
              <a:t>Units  </a:t>
            </a:r>
            <a:r>
              <a:rPr dirty="0"/>
              <a:t>4.Architecture</a:t>
            </a:r>
            <a:r>
              <a:rPr spc="-10" dirty="0"/>
              <a:t> </a:t>
            </a:r>
            <a:r>
              <a:rPr dirty="0"/>
              <a:t>Design</a:t>
            </a:r>
          </a:p>
          <a:p>
            <a:pPr marL="534035" marR="5080">
              <a:lnSpc>
                <a:spcPts val="4600"/>
              </a:lnSpc>
            </a:pPr>
            <a:r>
              <a:rPr dirty="0"/>
              <a:t>5.Backpropagation and </a:t>
            </a:r>
            <a:r>
              <a:rPr spc="-5" dirty="0"/>
              <a:t>Other Differentiation  </a:t>
            </a:r>
            <a:r>
              <a:rPr dirty="0"/>
              <a:t>6.Historical</a:t>
            </a:r>
            <a:r>
              <a:rPr spc="-5" dirty="0"/>
              <a:t> Notes</a:t>
            </a:r>
          </a:p>
        </p:txBody>
      </p:sp>
    </p:spTree>
    <p:extLst>
      <p:ext uri="{BB962C8B-B14F-4D97-AF65-F5344CB8AC3E}">
        <p14:creationId xmlns:p14="http://schemas.microsoft.com/office/powerpoint/2010/main" val="3985438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29066" y="633615"/>
            <a:ext cx="8640445" cy="574040"/>
          </a:xfrm>
          <a:prstGeom prst="rect">
            <a:avLst/>
          </a:prstGeom>
        </p:spPr>
        <p:txBody>
          <a:bodyPr vert="horz" wrap="square" lIns="0" tIns="12700" rIns="0" bIns="0" rtlCol="0">
            <a:spAutoFit/>
          </a:bodyPr>
          <a:lstStyle/>
          <a:p>
            <a:pPr marL="12700">
              <a:lnSpc>
                <a:spcPct val="100000"/>
              </a:lnSpc>
              <a:spcBef>
                <a:spcPts val="100"/>
              </a:spcBef>
            </a:pPr>
            <a:r>
              <a:rPr sz="3600" dirty="0"/>
              <a:t>Plan of Discussion: </a:t>
            </a:r>
            <a:r>
              <a:rPr sz="3600" spc="-5" dirty="0"/>
              <a:t>Feedforward</a:t>
            </a:r>
            <a:r>
              <a:rPr sz="3600" spc="-30" dirty="0"/>
              <a:t> </a:t>
            </a:r>
            <a:r>
              <a:rPr sz="3600" spc="-5" dirty="0"/>
              <a:t>Networks</a:t>
            </a:r>
            <a:endParaRPr sz="3600"/>
          </a:p>
        </p:txBody>
      </p:sp>
      <p:sp>
        <p:nvSpPr>
          <p:cNvPr id="4" name="object 4"/>
          <p:cNvSpPr txBox="1"/>
          <p:nvPr/>
        </p:nvSpPr>
        <p:spPr>
          <a:xfrm>
            <a:off x="852978" y="1280298"/>
            <a:ext cx="8727440" cy="5370195"/>
          </a:xfrm>
          <a:prstGeom prst="rect">
            <a:avLst/>
          </a:prstGeom>
        </p:spPr>
        <p:txBody>
          <a:bodyPr vert="horz" wrap="square" lIns="0" tIns="104775" rIns="0" bIns="0" rtlCol="0">
            <a:spAutoFit/>
          </a:bodyPr>
          <a:lstStyle/>
          <a:p>
            <a:pPr marL="527050" indent="-514350">
              <a:lnSpc>
                <a:spcPct val="100000"/>
              </a:lnSpc>
              <a:spcBef>
                <a:spcPts val="825"/>
              </a:spcBef>
              <a:buAutoNum type="arabicPeriod"/>
              <a:tabLst>
                <a:tab pos="526415" algn="l"/>
                <a:tab pos="527050" algn="l"/>
              </a:tabLst>
            </a:pPr>
            <a:r>
              <a:rPr sz="3200" dirty="0">
                <a:solidFill>
                  <a:srgbClr val="3333CC"/>
                </a:solidFill>
                <a:latin typeface="Arial"/>
                <a:cs typeface="Arial"/>
              </a:rPr>
              <a:t>A simple example: learning</a:t>
            </a:r>
            <a:r>
              <a:rPr sz="3200" spc="-20" dirty="0">
                <a:solidFill>
                  <a:srgbClr val="3333CC"/>
                </a:solidFill>
                <a:latin typeface="Arial"/>
                <a:cs typeface="Arial"/>
              </a:rPr>
              <a:t> </a:t>
            </a:r>
            <a:r>
              <a:rPr sz="3200" spc="-5" dirty="0">
                <a:solidFill>
                  <a:srgbClr val="3333CC"/>
                </a:solidFill>
                <a:latin typeface="Arial"/>
                <a:cs typeface="Arial"/>
              </a:rPr>
              <a:t>XOR</a:t>
            </a:r>
            <a:endParaRPr sz="3200" dirty="0">
              <a:latin typeface="Arial"/>
              <a:cs typeface="Arial"/>
            </a:endParaRPr>
          </a:p>
          <a:p>
            <a:pPr marL="527050" indent="-514350">
              <a:lnSpc>
                <a:spcPct val="100000"/>
              </a:lnSpc>
              <a:spcBef>
                <a:spcPts val="730"/>
              </a:spcBef>
              <a:buAutoNum type="arabicPeriod"/>
              <a:tabLst>
                <a:tab pos="526415" algn="l"/>
                <a:tab pos="527050" algn="l"/>
              </a:tabLst>
            </a:pPr>
            <a:r>
              <a:rPr sz="3200" dirty="0">
                <a:solidFill>
                  <a:srgbClr val="3333CC"/>
                </a:solidFill>
                <a:latin typeface="Arial"/>
                <a:cs typeface="Arial"/>
              </a:rPr>
              <a:t>Design decisions </a:t>
            </a:r>
            <a:r>
              <a:rPr sz="3200" spc="-5" dirty="0">
                <a:solidFill>
                  <a:srgbClr val="3333CC"/>
                </a:solidFill>
                <a:latin typeface="Arial"/>
                <a:cs typeface="Arial"/>
              </a:rPr>
              <a:t>for </a:t>
            </a:r>
            <a:r>
              <a:rPr sz="3200" dirty="0">
                <a:solidFill>
                  <a:srgbClr val="3333CC"/>
                </a:solidFill>
                <a:latin typeface="Arial"/>
                <a:cs typeface="Arial"/>
              </a:rPr>
              <a:t>a </a:t>
            </a:r>
            <a:r>
              <a:rPr sz="3200" spc="-5" dirty="0">
                <a:solidFill>
                  <a:srgbClr val="3333CC"/>
                </a:solidFill>
                <a:latin typeface="Arial"/>
                <a:cs typeface="Arial"/>
              </a:rPr>
              <a:t>feedforward</a:t>
            </a:r>
            <a:r>
              <a:rPr sz="3200" spc="-20" dirty="0">
                <a:solidFill>
                  <a:srgbClr val="3333CC"/>
                </a:solidFill>
                <a:latin typeface="Arial"/>
                <a:cs typeface="Arial"/>
              </a:rPr>
              <a:t> </a:t>
            </a:r>
            <a:r>
              <a:rPr sz="3200" spc="-5" dirty="0">
                <a:solidFill>
                  <a:srgbClr val="3333CC"/>
                </a:solidFill>
                <a:latin typeface="Arial"/>
                <a:cs typeface="Arial"/>
              </a:rPr>
              <a:t>network</a:t>
            </a:r>
            <a:endParaRPr sz="3200" dirty="0">
              <a:latin typeface="Arial"/>
              <a:cs typeface="Arial"/>
            </a:endParaRPr>
          </a:p>
          <a:p>
            <a:pPr marL="755650" lvl="1" indent="-286385">
              <a:lnSpc>
                <a:spcPct val="100000"/>
              </a:lnSpc>
              <a:spcBef>
                <a:spcPts val="665"/>
              </a:spcBef>
              <a:buChar char="–"/>
              <a:tabLst>
                <a:tab pos="755650" algn="l"/>
              </a:tabLst>
            </a:pPr>
            <a:r>
              <a:rPr sz="2800" dirty="0">
                <a:solidFill>
                  <a:srgbClr val="336600"/>
                </a:solidFill>
                <a:latin typeface="Arial"/>
                <a:cs typeface="Arial"/>
              </a:rPr>
              <a:t>Many are same as designing a linear</a:t>
            </a:r>
            <a:r>
              <a:rPr sz="2800" spc="-70" dirty="0">
                <a:solidFill>
                  <a:srgbClr val="336600"/>
                </a:solidFill>
                <a:latin typeface="Arial"/>
                <a:cs typeface="Arial"/>
              </a:rPr>
              <a:t> </a:t>
            </a:r>
            <a:r>
              <a:rPr sz="2800" dirty="0">
                <a:solidFill>
                  <a:srgbClr val="336600"/>
                </a:solidFill>
                <a:latin typeface="Arial"/>
                <a:cs typeface="Arial"/>
              </a:rPr>
              <a:t>model</a:t>
            </a:r>
            <a:endParaRPr sz="2800" dirty="0">
              <a:latin typeface="Arial"/>
              <a:cs typeface="Arial"/>
            </a:endParaRPr>
          </a:p>
          <a:p>
            <a:pPr marL="1155700" lvl="2" indent="-229235">
              <a:lnSpc>
                <a:spcPct val="100000"/>
              </a:lnSpc>
              <a:spcBef>
                <a:spcPts val="540"/>
              </a:spcBef>
              <a:buChar char="•"/>
              <a:tabLst>
                <a:tab pos="1155700" algn="l"/>
              </a:tabLst>
            </a:pPr>
            <a:r>
              <a:rPr sz="2400" dirty="0">
                <a:solidFill>
                  <a:srgbClr val="660066"/>
                </a:solidFill>
                <a:latin typeface="Arial"/>
                <a:cs typeface="Arial"/>
              </a:rPr>
              <a:t>Basics of gradient</a:t>
            </a:r>
            <a:r>
              <a:rPr sz="2400" spc="-25" dirty="0">
                <a:solidFill>
                  <a:srgbClr val="660066"/>
                </a:solidFill>
                <a:latin typeface="Arial"/>
                <a:cs typeface="Arial"/>
              </a:rPr>
              <a:t> </a:t>
            </a:r>
            <a:r>
              <a:rPr sz="2400" dirty="0">
                <a:solidFill>
                  <a:srgbClr val="660066"/>
                </a:solidFill>
                <a:latin typeface="Arial"/>
                <a:cs typeface="Arial"/>
              </a:rPr>
              <a:t>descent</a:t>
            </a:r>
            <a:endParaRPr sz="2400" dirty="0">
              <a:latin typeface="Arial"/>
              <a:cs typeface="Arial"/>
            </a:endParaRPr>
          </a:p>
          <a:p>
            <a:pPr marL="1612900" lvl="3" indent="-229235">
              <a:lnSpc>
                <a:spcPct val="100000"/>
              </a:lnSpc>
              <a:spcBef>
                <a:spcPts val="525"/>
              </a:spcBef>
              <a:buChar char="–"/>
              <a:tabLst>
                <a:tab pos="1612900" algn="l"/>
              </a:tabLst>
            </a:pPr>
            <a:r>
              <a:rPr sz="2000" dirty="0">
                <a:latin typeface="Arial"/>
                <a:cs typeface="Arial"/>
              </a:rPr>
              <a:t>Choosing </a:t>
            </a:r>
            <a:r>
              <a:rPr sz="2000" spc="-5" dirty="0">
                <a:latin typeface="Arial"/>
                <a:cs typeface="Arial"/>
              </a:rPr>
              <a:t>the optimizer, </a:t>
            </a:r>
            <a:r>
              <a:rPr lang="en-US" sz="2000" spc="-5" dirty="0">
                <a:latin typeface="Arial"/>
                <a:cs typeface="Arial"/>
              </a:rPr>
              <a:t>c</a:t>
            </a:r>
            <a:r>
              <a:rPr sz="2000" dirty="0">
                <a:latin typeface="Arial"/>
                <a:cs typeface="Arial"/>
              </a:rPr>
              <a:t>ost </a:t>
            </a:r>
            <a:r>
              <a:rPr sz="2000" spc="-5" dirty="0">
                <a:latin typeface="Arial"/>
                <a:cs typeface="Arial"/>
              </a:rPr>
              <a:t>function, </a:t>
            </a:r>
            <a:r>
              <a:rPr lang="en-US" sz="2000" spc="-5" dirty="0">
                <a:latin typeface="Arial"/>
                <a:cs typeface="Arial"/>
              </a:rPr>
              <a:t>f</a:t>
            </a:r>
            <a:r>
              <a:rPr sz="2000" spc="-5" dirty="0">
                <a:latin typeface="Arial"/>
                <a:cs typeface="Arial"/>
              </a:rPr>
              <a:t>orm </a:t>
            </a:r>
            <a:r>
              <a:rPr sz="2000" dirty="0">
                <a:latin typeface="Arial"/>
                <a:cs typeface="Arial"/>
              </a:rPr>
              <a:t>of </a:t>
            </a:r>
            <a:r>
              <a:rPr sz="2000" spc="-5" dirty="0">
                <a:latin typeface="Arial"/>
                <a:cs typeface="Arial"/>
              </a:rPr>
              <a:t>output</a:t>
            </a:r>
            <a:r>
              <a:rPr sz="2000" spc="15" dirty="0">
                <a:latin typeface="Arial"/>
                <a:cs typeface="Arial"/>
              </a:rPr>
              <a:t> </a:t>
            </a:r>
            <a:r>
              <a:rPr sz="2000" spc="-5" dirty="0">
                <a:latin typeface="Arial"/>
                <a:cs typeface="Arial"/>
              </a:rPr>
              <a:t>units</a:t>
            </a:r>
            <a:endParaRPr sz="2000" dirty="0">
              <a:latin typeface="Arial"/>
              <a:cs typeface="Arial"/>
            </a:endParaRPr>
          </a:p>
          <a:p>
            <a:pPr marL="755650" lvl="1" indent="-286385">
              <a:lnSpc>
                <a:spcPct val="100000"/>
              </a:lnSpc>
              <a:spcBef>
                <a:spcPts val="695"/>
              </a:spcBef>
              <a:buChar char="–"/>
              <a:tabLst>
                <a:tab pos="755650" algn="l"/>
              </a:tabLst>
            </a:pPr>
            <a:r>
              <a:rPr sz="2800" dirty="0">
                <a:solidFill>
                  <a:srgbClr val="336600"/>
                </a:solidFill>
                <a:latin typeface="Arial"/>
                <a:cs typeface="Arial"/>
              </a:rPr>
              <a:t>Some are</a:t>
            </a:r>
            <a:r>
              <a:rPr sz="2800" spc="-5" dirty="0">
                <a:solidFill>
                  <a:srgbClr val="336600"/>
                </a:solidFill>
                <a:latin typeface="Arial"/>
                <a:cs typeface="Arial"/>
              </a:rPr>
              <a:t> </a:t>
            </a:r>
            <a:r>
              <a:rPr sz="2800" dirty="0">
                <a:solidFill>
                  <a:srgbClr val="336600"/>
                </a:solidFill>
                <a:latin typeface="Arial"/>
                <a:cs typeface="Arial"/>
              </a:rPr>
              <a:t>unique</a:t>
            </a:r>
            <a:endParaRPr sz="2800" dirty="0">
              <a:latin typeface="Arial"/>
              <a:cs typeface="Arial"/>
            </a:endParaRPr>
          </a:p>
          <a:p>
            <a:pPr marL="1155700" lvl="2" indent="-229235">
              <a:lnSpc>
                <a:spcPct val="100000"/>
              </a:lnSpc>
              <a:spcBef>
                <a:spcPts val="540"/>
              </a:spcBef>
              <a:buChar char="•"/>
              <a:tabLst>
                <a:tab pos="1155700" algn="l"/>
              </a:tabLst>
            </a:pPr>
            <a:r>
              <a:rPr sz="2400" dirty="0">
                <a:solidFill>
                  <a:srgbClr val="660066"/>
                </a:solidFill>
                <a:latin typeface="Arial"/>
                <a:cs typeface="Arial"/>
              </a:rPr>
              <a:t>Concept of hidden</a:t>
            </a:r>
            <a:r>
              <a:rPr sz="2400" spc="-20" dirty="0">
                <a:solidFill>
                  <a:srgbClr val="660066"/>
                </a:solidFill>
                <a:latin typeface="Arial"/>
                <a:cs typeface="Arial"/>
              </a:rPr>
              <a:t> </a:t>
            </a:r>
            <a:r>
              <a:rPr sz="2400" dirty="0">
                <a:solidFill>
                  <a:srgbClr val="660066"/>
                </a:solidFill>
                <a:latin typeface="Arial"/>
                <a:cs typeface="Arial"/>
              </a:rPr>
              <a:t>layer</a:t>
            </a:r>
            <a:endParaRPr sz="2400" dirty="0">
              <a:latin typeface="Arial"/>
              <a:cs typeface="Arial"/>
            </a:endParaRPr>
          </a:p>
          <a:p>
            <a:pPr marL="1612900" lvl="3" indent="-229235">
              <a:lnSpc>
                <a:spcPct val="100000"/>
              </a:lnSpc>
              <a:spcBef>
                <a:spcPts val="525"/>
              </a:spcBef>
              <a:buChar char="–"/>
              <a:tabLst>
                <a:tab pos="1612900" algn="l"/>
              </a:tabLst>
            </a:pPr>
            <a:r>
              <a:rPr sz="2000" dirty="0">
                <a:latin typeface="Arial"/>
                <a:cs typeface="Arial"/>
              </a:rPr>
              <a:t>Makes it necessary </a:t>
            </a:r>
            <a:r>
              <a:rPr sz="2000" spc="-5" dirty="0">
                <a:latin typeface="Arial"/>
                <a:cs typeface="Arial"/>
              </a:rPr>
              <a:t>to </a:t>
            </a:r>
            <a:r>
              <a:rPr sz="2000" dirty="0">
                <a:latin typeface="Arial"/>
                <a:cs typeface="Arial"/>
              </a:rPr>
              <a:t>have </a:t>
            </a:r>
            <a:r>
              <a:rPr sz="2000" spc="-5" dirty="0">
                <a:latin typeface="Arial"/>
                <a:cs typeface="Arial"/>
              </a:rPr>
              <a:t>activation</a:t>
            </a:r>
            <a:r>
              <a:rPr sz="2000" spc="-15" dirty="0">
                <a:latin typeface="Arial"/>
                <a:cs typeface="Arial"/>
              </a:rPr>
              <a:t> </a:t>
            </a:r>
            <a:r>
              <a:rPr sz="2000" spc="-5" dirty="0">
                <a:latin typeface="Arial"/>
                <a:cs typeface="Arial"/>
              </a:rPr>
              <a:t>functions</a:t>
            </a:r>
            <a:endParaRPr sz="2000" dirty="0">
              <a:latin typeface="Arial"/>
              <a:cs typeface="Arial"/>
            </a:endParaRPr>
          </a:p>
          <a:p>
            <a:pPr marL="1155700" lvl="2" indent="-229235">
              <a:lnSpc>
                <a:spcPct val="100000"/>
              </a:lnSpc>
              <a:spcBef>
                <a:spcPts val="495"/>
              </a:spcBef>
              <a:buChar char="•"/>
              <a:tabLst>
                <a:tab pos="1155700" algn="l"/>
              </a:tabLst>
            </a:pPr>
            <a:r>
              <a:rPr sz="2400" spc="-5" dirty="0">
                <a:solidFill>
                  <a:srgbClr val="660066"/>
                </a:solidFill>
                <a:latin typeface="Arial"/>
                <a:cs typeface="Arial"/>
              </a:rPr>
              <a:t>Architecture </a:t>
            </a:r>
            <a:r>
              <a:rPr sz="2400" dirty="0">
                <a:solidFill>
                  <a:srgbClr val="660066"/>
                </a:solidFill>
                <a:latin typeface="Arial"/>
                <a:cs typeface="Arial"/>
              </a:rPr>
              <a:t>of</a:t>
            </a:r>
            <a:r>
              <a:rPr sz="2400" spc="-5" dirty="0">
                <a:solidFill>
                  <a:srgbClr val="660066"/>
                </a:solidFill>
                <a:latin typeface="Arial"/>
                <a:cs typeface="Arial"/>
              </a:rPr>
              <a:t> network</a:t>
            </a:r>
            <a:endParaRPr sz="2400" dirty="0">
              <a:latin typeface="Arial"/>
              <a:cs typeface="Arial"/>
            </a:endParaRPr>
          </a:p>
          <a:p>
            <a:pPr marL="1612265" marR="5080" lvl="3" indent="-228600">
              <a:lnSpc>
                <a:spcPct val="100800"/>
              </a:lnSpc>
              <a:spcBef>
                <a:spcPts val="505"/>
              </a:spcBef>
              <a:buChar char="–"/>
              <a:tabLst>
                <a:tab pos="1612900" algn="l"/>
              </a:tabLst>
            </a:pPr>
            <a:r>
              <a:rPr sz="2000" dirty="0">
                <a:latin typeface="Arial"/>
                <a:cs typeface="Arial"/>
              </a:rPr>
              <a:t>How many layers , </a:t>
            </a:r>
            <a:r>
              <a:rPr lang="en-US" sz="2000" dirty="0">
                <a:latin typeface="Arial"/>
                <a:cs typeface="Arial"/>
              </a:rPr>
              <a:t>h</a:t>
            </a:r>
            <a:r>
              <a:rPr sz="2000" dirty="0">
                <a:latin typeface="Arial"/>
                <a:cs typeface="Arial"/>
              </a:rPr>
              <a:t>ow are </a:t>
            </a:r>
            <a:r>
              <a:rPr sz="2000" spc="-5" dirty="0">
                <a:latin typeface="Arial"/>
                <a:cs typeface="Arial"/>
              </a:rPr>
              <a:t>they connected to </a:t>
            </a:r>
            <a:r>
              <a:rPr sz="2000" dirty="0">
                <a:latin typeface="Arial"/>
                <a:cs typeface="Arial"/>
              </a:rPr>
              <a:t>each </a:t>
            </a:r>
            <a:r>
              <a:rPr sz="2000" spc="-5" dirty="0">
                <a:latin typeface="Arial"/>
                <a:cs typeface="Arial"/>
              </a:rPr>
              <a:t>other, </a:t>
            </a:r>
            <a:r>
              <a:rPr lang="en-US" sz="2000" spc="-5" dirty="0">
                <a:latin typeface="Arial"/>
                <a:cs typeface="Arial"/>
              </a:rPr>
              <a:t>h</a:t>
            </a:r>
            <a:r>
              <a:rPr sz="2000" dirty="0">
                <a:latin typeface="Arial"/>
                <a:cs typeface="Arial"/>
              </a:rPr>
              <a:t>ow  many </a:t>
            </a:r>
            <a:r>
              <a:rPr sz="2000" spc="-5" dirty="0">
                <a:latin typeface="Arial"/>
                <a:cs typeface="Arial"/>
              </a:rPr>
              <a:t>units </a:t>
            </a:r>
            <a:r>
              <a:rPr sz="2000" dirty="0">
                <a:latin typeface="Arial"/>
                <a:cs typeface="Arial"/>
              </a:rPr>
              <a:t>in each</a:t>
            </a:r>
            <a:r>
              <a:rPr sz="2000" spc="-10" dirty="0">
                <a:latin typeface="Arial"/>
                <a:cs typeface="Arial"/>
              </a:rPr>
              <a:t> </a:t>
            </a:r>
            <a:r>
              <a:rPr sz="2000" spc="-5" dirty="0">
                <a:latin typeface="Arial"/>
                <a:cs typeface="Arial"/>
              </a:rPr>
              <a:t>later</a:t>
            </a:r>
            <a:endParaRPr sz="2000" dirty="0">
              <a:latin typeface="Arial"/>
              <a:cs typeface="Arial"/>
            </a:endParaRPr>
          </a:p>
          <a:p>
            <a:pPr marL="1155700" lvl="2" indent="-229235">
              <a:lnSpc>
                <a:spcPct val="100000"/>
              </a:lnSpc>
              <a:spcBef>
                <a:spcPts val="580"/>
              </a:spcBef>
              <a:buChar char="•"/>
              <a:tabLst>
                <a:tab pos="1155700" algn="l"/>
              </a:tabLst>
            </a:pPr>
            <a:r>
              <a:rPr sz="2400" dirty="0">
                <a:solidFill>
                  <a:srgbClr val="660066"/>
                </a:solidFill>
                <a:latin typeface="Arial"/>
                <a:cs typeface="Arial"/>
              </a:rPr>
              <a:t>Learning requires </a:t>
            </a:r>
            <a:r>
              <a:rPr sz="2400" spc="-5" dirty="0">
                <a:solidFill>
                  <a:srgbClr val="660066"/>
                </a:solidFill>
                <a:latin typeface="Arial"/>
                <a:cs typeface="Arial"/>
              </a:rPr>
              <a:t>gradients </a:t>
            </a:r>
            <a:r>
              <a:rPr sz="2400" dirty="0">
                <a:solidFill>
                  <a:srgbClr val="660066"/>
                </a:solidFill>
                <a:latin typeface="Arial"/>
                <a:cs typeface="Arial"/>
              </a:rPr>
              <a:t>of </a:t>
            </a:r>
            <a:r>
              <a:rPr sz="2400" spc="-5" dirty="0">
                <a:solidFill>
                  <a:srgbClr val="660066"/>
                </a:solidFill>
                <a:latin typeface="Arial"/>
                <a:cs typeface="Arial"/>
              </a:rPr>
              <a:t>complicated</a:t>
            </a:r>
            <a:r>
              <a:rPr sz="2400" dirty="0">
                <a:solidFill>
                  <a:srgbClr val="660066"/>
                </a:solidFill>
                <a:latin typeface="Arial"/>
                <a:cs typeface="Arial"/>
              </a:rPr>
              <a:t> </a:t>
            </a:r>
            <a:r>
              <a:rPr sz="2400" spc="-5" dirty="0">
                <a:solidFill>
                  <a:srgbClr val="660066"/>
                </a:solidFill>
                <a:latin typeface="Arial"/>
                <a:cs typeface="Arial"/>
              </a:rPr>
              <a:t>functions</a:t>
            </a:r>
            <a:endParaRPr sz="2400" dirty="0">
              <a:latin typeface="Arial"/>
              <a:cs typeface="Arial"/>
            </a:endParaRPr>
          </a:p>
        </p:txBody>
      </p:sp>
      <p:sp>
        <p:nvSpPr>
          <p:cNvPr id="5" name="object 5"/>
          <p:cNvSpPr txBox="1"/>
          <p:nvPr/>
        </p:nvSpPr>
        <p:spPr>
          <a:xfrm>
            <a:off x="2224577" y="6678814"/>
            <a:ext cx="536638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 </a:t>
            </a:r>
            <a:r>
              <a:rPr sz="2000" spc="-5" dirty="0">
                <a:latin typeface="Arial"/>
                <a:cs typeface="Arial"/>
              </a:rPr>
              <a:t>Backpropagation </a:t>
            </a:r>
            <a:r>
              <a:rPr sz="2000" dirty="0">
                <a:latin typeface="Arial"/>
                <a:cs typeface="Arial"/>
              </a:rPr>
              <a:t>and modern</a:t>
            </a:r>
            <a:r>
              <a:rPr sz="2000" spc="170" dirty="0">
                <a:latin typeface="Arial"/>
                <a:cs typeface="Arial"/>
              </a:rPr>
              <a:t> </a:t>
            </a:r>
            <a:r>
              <a:rPr sz="2000" spc="-5" dirty="0">
                <a:latin typeface="Arial"/>
                <a:cs typeface="Arial"/>
              </a:rPr>
              <a:t>generalizations</a:t>
            </a:r>
            <a:endParaRPr sz="20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51627" y="572654"/>
            <a:ext cx="4994275" cy="695960"/>
          </a:xfrm>
          <a:prstGeom prst="rect">
            <a:avLst/>
          </a:prstGeom>
        </p:spPr>
        <p:txBody>
          <a:bodyPr vert="horz" wrap="square" lIns="0" tIns="12700" rIns="0" bIns="0" rtlCol="0">
            <a:spAutoFit/>
          </a:bodyPr>
          <a:lstStyle/>
          <a:p>
            <a:pPr marL="12700">
              <a:lnSpc>
                <a:spcPct val="100000"/>
              </a:lnSpc>
              <a:spcBef>
                <a:spcPts val="100"/>
              </a:spcBef>
              <a:tabLst>
                <a:tab pos="2962275" algn="l"/>
              </a:tabLst>
            </a:pPr>
            <a:r>
              <a:rPr dirty="0"/>
              <a:t>1.</a:t>
            </a:r>
            <a:r>
              <a:rPr spc="-5" dirty="0"/>
              <a:t> </a:t>
            </a:r>
            <a:r>
              <a:rPr dirty="0"/>
              <a:t>Ex:</a:t>
            </a:r>
            <a:r>
              <a:rPr spc="-5" dirty="0"/>
              <a:t> </a:t>
            </a:r>
            <a:r>
              <a:rPr dirty="0"/>
              <a:t>X</a:t>
            </a:r>
            <a:r>
              <a:rPr spc="-5" dirty="0"/>
              <a:t>O</a:t>
            </a:r>
            <a:r>
              <a:rPr dirty="0"/>
              <a:t>R	problem</a:t>
            </a:r>
          </a:p>
        </p:txBody>
      </p:sp>
      <p:sp>
        <p:nvSpPr>
          <p:cNvPr id="4" name="object 4"/>
          <p:cNvSpPr txBox="1"/>
          <p:nvPr/>
        </p:nvSpPr>
        <p:spPr>
          <a:xfrm>
            <a:off x="806940" y="1204824"/>
            <a:ext cx="8949055" cy="5344160"/>
          </a:xfrm>
          <a:prstGeom prst="rect">
            <a:avLst/>
          </a:prstGeom>
        </p:spPr>
        <p:txBody>
          <a:bodyPr vert="horz" wrap="square" lIns="0" tIns="104139" rIns="0" bIns="0" rtlCol="0">
            <a:spAutoFit/>
          </a:bodyPr>
          <a:lstStyle/>
          <a:p>
            <a:pPr marL="368300" indent="-342900">
              <a:lnSpc>
                <a:spcPct val="100000"/>
              </a:lnSpc>
              <a:spcBef>
                <a:spcPts val="819"/>
              </a:spcBef>
              <a:buChar char="•"/>
              <a:tabLst>
                <a:tab pos="367665" algn="l"/>
                <a:tab pos="368300" algn="l"/>
              </a:tabLst>
            </a:pPr>
            <a:r>
              <a:rPr sz="3200" spc="-5" dirty="0">
                <a:solidFill>
                  <a:srgbClr val="3333CC"/>
                </a:solidFill>
                <a:latin typeface="Arial"/>
                <a:cs typeface="Arial"/>
              </a:rPr>
              <a:t>XOR: </a:t>
            </a:r>
            <a:r>
              <a:rPr sz="3200" dirty="0">
                <a:solidFill>
                  <a:srgbClr val="3333CC"/>
                </a:solidFill>
                <a:latin typeface="Arial"/>
                <a:cs typeface="Arial"/>
              </a:rPr>
              <a:t>an </a:t>
            </a:r>
            <a:r>
              <a:rPr sz="3200" spc="-5" dirty="0">
                <a:solidFill>
                  <a:srgbClr val="3333CC"/>
                </a:solidFill>
                <a:latin typeface="Arial"/>
                <a:cs typeface="Arial"/>
              </a:rPr>
              <a:t>operation </a:t>
            </a:r>
            <a:r>
              <a:rPr sz="3200" dirty="0">
                <a:solidFill>
                  <a:srgbClr val="3333CC"/>
                </a:solidFill>
                <a:latin typeface="Arial"/>
                <a:cs typeface="Arial"/>
              </a:rPr>
              <a:t>on </a:t>
            </a:r>
            <a:r>
              <a:rPr sz="3200" spc="-5" dirty="0">
                <a:solidFill>
                  <a:srgbClr val="3333CC"/>
                </a:solidFill>
                <a:latin typeface="Arial"/>
                <a:cs typeface="Arial"/>
              </a:rPr>
              <a:t>binary </a:t>
            </a:r>
            <a:r>
              <a:rPr sz="3200" dirty="0">
                <a:solidFill>
                  <a:srgbClr val="3333CC"/>
                </a:solidFill>
                <a:latin typeface="Arial"/>
                <a:cs typeface="Arial"/>
              </a:rPr>
              <a:t>variables </a:t>
            </a:r>
            <a:r>
              <a:rPr sz="3200" i="1" spc="20" dirty="0">
                <a:latin typeface="Cambria"/>
                <a:cs typeface="Cambria"/>
              </a:rPr>
              <a:t>x</a:t>
            </a:r>
            <a:r>
              <a:rPr sz="3150" spc="30" baseline="-21164" dirty="0">
                <a:latin typeface="Calibri"/>
                <a:cs typeface="Calibri"/>
              </a:rPr>
              <a:t>1 </a:t>
            </a:r>
            <a:r>
              <a:rPr sz="3200" spc="-5" dirty="0">
                <a:solidFill>
                  <a:srgbClr val="3333CC"/>
                </a:solidFill>
                <a:latin typeface="Arial"/>
                <a:cs typeface="Arial"/>
              </a:rPr>
              <a:t>and</a:t>
            </a:r>
            <a:r>
              <a:rPr sz="3200" spc="-105" dirty="0">
                <a:solidFill>
                  <a:srgbClr val="3333CC"/>
                </a:solidFill>
                <a:latin typeface="Arial"/>
                <a:cs typeface="Arial"/>
              </a:rPr>
              <a:t> </a:t>
            </a:r>
            <a:r>
              <a:rPr sz="3200" i="1" spc="20" dirty="0">
                <a:latin typeface="Cambria"/>
                <a:cs typeface="Cambria"/>
              </a:rPr>
              <a:t>x</a:t>
            </a:r>
            <a:r>
              <a:rPr sz="3150" spc="30" baseline="-21164" dirty="0">
                <a:latin typeface="Calibri"/>
                <a:cs typeface="Calibri"/>
              </a:rPr>
              <a:t>2</a:t>
            </a:r>
            <a:endParaRPr sz="3150" baseline="-21164" dirty="0">
              <a:latin typeface="Calibri"/>
              <a:cs typeface="Calibri"/>
            </a:endParaRPr>
          </a:p>
          <a:p>
            <a:pPr marL="768350" lvl="1" indent="-285750">
              <a:lnSpc>
                <a:spcPts val="3345"/>
              </a:lnSpc>
              <a:spcBef>
                <a:spcPts val="635"/>
              </a:spcBef>
              <a:buChar char="–"/>
              <a:tabLst>
                <a:tab pos="768350" algn="l"/>
              </a:tabLst>
            </a:pPr>
            <a:r>
              <a:rPr sz="2800" spc="-5" dirty="0">
                <a:solidFill>
                  <a:srgbClr val="336600"/>
                </a:solidFill>
                <a:latin typeface="Arial"/>
                <a:cs typeface="Arial"/>
              </a:rPr>
              <a:t>When exactly </a:t>
            </a:r>
            <a:r>
              <a:rPr sz="2800" dirty="0">
                <a:solidFill>
                  <a:srgbClr val="336600"/>
                </a:solidFill>
                <a:latin typeface="Arial"/>
                <a:cs typeface="Arial"/>
              </a:rPr>
              <a:t>one value equals </a:t>
            </a:r>
            <a:r>
              <a:rPr sz="2800" dirty="0">
                <a:latin typeface="Times New Roman"/>
                <a:cs typeface="Times New Roman"/>
              </a:rPr>
              <a:t>1 </a:t>
            </a:r>
            <a:r>
              <a:rPr sz="2800" dirty="0">
                <a:solidFill>
                  <a:srgbClr val="336600"/>
                </a:solidFill>
                <a:latin typeface="Arial"/>
                <a:cs typeface="Arial"/>
              </a:rPr>
              <a:t>it </a:t>
            </a:r>
            <a:r>
              <a:rPr sz="2800" spc="-5" dirty="0">
                <a:solidFill>
                  <a:srgbClr val="336600"/>
                </a:solidFill>
                <a:latin typeface="Arial"/>
                <a:cs typeface="Arial"/>
              </a:rPr>
              <a:t>returns</a:t>
            </a:r>
            <a:r>
              <a:rPr sz="2800" spc="55" dirty="0">
                <a:solidFill>
                  <a:srgbClr val="336600"/>
                </a:solidFill>
                <a:latin typeface="Arial"/>
                <a:cs typeface="Arial"/>
              </a:rPr>
              <a:t> </a:t>
            </a:r>
            <a:r>
              <a:rPr sz="2800" dirty="0">
                <a:latin typeface="Times New Roman"/>
                <a:cs typeface="Times New Roman"/>
              </a:rPr>
              <a:t>1</a:t>
            </a:r>
          </a:p>
          <a:p>
            <a:pPr marL="762000">
              <a:lnSpc>
                <a:spcPts val="3345"/>
              </a:lnSpc>
            </a:pPr>
            <a:r>
              <a:rPr sz="2800" spc="-5" dirty="0">
                <a:solidFill>
                  <a:srgbClr val="336600"/>
                </a:solidFill>
                <a:latin typeface="Arial"/>
                <a:cs typeface="Arial"/>
              </a:rPr>
              <a:t>otherwise </a:t>
            </a:r>
            <a:r>
              <a:rPr sz="2800" dirty="0">
                <a:solidFill>
                  <a:srgbClr val="336600"/>
                </a:solidFill>
                <a:latin typeface="Arial"/>
                <a:cs typeface="Arial"/>
              </a:rPr>
              <a:t>it </a:t>
            </a:r>
            <a:r>
              <a:rPr sz="2800" spc="-5" dirty="0">
                <a:solidFill>
                  <a:srgbClr val="336600"/>
                </a:solidFill>
                <a:latin typeface="Arial"/>
                <a:cs typeface="Arial"/>
              </a:rPr>
              <a:t>returns</a:t>
            </a:r>
            <a:r>
              <a:rPr sz="2800" spc="-10" dirty="0">
                <a:solidFill>
                  <a:srgbClr val="336600"/>
                </a:solidFill>
                <a:latin typeface="Arial"/>
                <a:cs typeface="Arial"/>
              </a:rPr>
              <a:t> </a:t>
            </a:r>
            <a:r>
              <a:rPr sz="2800" spc="-20" dirty="0">
                <a:latin typeface="Calibri"/>
                <a:cs typeface="Calibri"/>
              </a:rPr>
              <a:t>0</a:t>
            </a:r>
            <a:endParaRPr sz="2800" dirty="0">
              <a:latin typeface="Calibri"/>
              <a:cs typeface="Calibri"/>
            </a:endParaRPr>
          </a:p>
          <a:p>
            <a:pPr marL="768350" lvl="1" indent="-285750">
              <a:lnSpc>
                <a:spcPct val="100000"/>
              </a:lnSpc>
              <a:spcBef>
                <a:spcPts val="710"/>
              </a:spcBef>
              <a:buChar char="–"/>
              <a:tabLst>
                <a:tab pos="768350" algn="l"/>
              </a:tabLst>
            </a:pPr>
            <a:r>
              <a:rPr sz="2800" spc="-5" dirty="0">
                <a:solidFill>
                  <a:srgbClr val="336600"/>
                </a:solidFill>
                <a:latin typeface="Arial"/>
                <a:cs typeface="Arial"/>
              </a:rPr>
              <a:t>Target function </a:t>
            </a:r>
            <a:r>
              <a:rPr sz="2800" dirty="0">
                <a:solidFill>
                  <a:srgbClr val="336600"/>
                </a:solidFill>
                <a:latin typeface="Arial"/>
                <a:cs typeface="Arial"/>
              </a:rPr>
              <a:t>is </a:t>
            </a:r>
            <a:r>
              <a:rPr sz="2800" i="1" spc="254" dirty="0">
                <a:latin typeface="Cambria"/>
                <a:cs typeface="Cambria"/>
              </a:rPr>
              <a:t>y=f </a:t>
            </a:r>
            <a:r>
              <a:rPr sz="2800" i="1" spc="225" dirty="0">
                <a:latin typeface="Cambria"/>
                <a:cs typeface="Cambria"/>
              </a:rPr>
              <a:t>*</a:t>
            </a:r>
            <a:r>
              <a:rPr sz="2800" spc="225" dirty="0">
                <a:latin typeface="Calibri"/>
                <a:cs typeface="Calibri"/>
              </a:rPr>
              <a:t>(</a:t>
            </a:r>
            <a:r>
              <a:rPr sz="2800" b="1" i="1" spc="225" dirty="0">
                <a:latin typeface="Palatino Linotype"/>
                <a:cs typeface="Palatino Linotype"/>
              </a:rPr>
              <a:t>x</a:t>
            </a:r>
            <a:r>
              <a:rPr sz="2800" spc="225" dirty="0">
                <a:latin typeface="Calibri"/>
                <a:cs typeface="Calibri"/>
              </a:rPr>
              <a:t>) </a:t>
            </a:r>
            <a:r>
              <a:rPr lang="en-US" sz="2800" spc="-5" dirty="0">
                <a:solidFill>
                  <a:srgbClr val="336600"/>
                </a:solidFill>
                <a:latin typeface="Arial"/>
                <a:cs typeface="Arial"/>
              </a:rPr>
              <a:t>which</a:t>
            </a:r>
            <a:r>
              <a:rPr sz="2800" spc="-5" dirty="0">
                <a:solidFill>
                  <a:srgbClr val="336600"/>
                </a:solidFill>
                <a:latin typeface="Arial"/>
                <a:cs typeface="Arial"/>
              </a:rPr>
              <a:t> </a:t>
            </a:r>
            <a:r>
              <a:rPr sz="2800" dirty="0">
                <a:solidFill>
                  <a:srgbClr val="336600"/>
                </a:solidFill>
                <a:latin typeface="Arial"/>
                <a:cs typeface="Arial"/>
              </a:rPr>
              <a:t>we want </a:t>
            </a:r>
            <a:r>
              <a:rPr sz="2800" spc="-5" dirty="0">
                <a:solidFill>
                  <a:srgbClr val="336600"/>
                </a:solidFill>
                <a:latin typeface="Arial"/>
                <a:cs typeface="Arial"/>
              </a:rPr>
              <a:t>to</a:t>
            </a:r>
            <a:r>
              <a:rPr sz="2800" spc="120" dirty="0">
                <a:solidFill>
                  <a:srgbClr val="336600"/>
                </a:solidFill>
                <a:latin typeface="Arial"/>
                <a:cs typeface="Arial"/>
              </a:rPr>
              <a:t> </a:t>
            </a:r>
            <a:r>
              <a:rPr sz="2800" dirty="0">
                <a:solidFill>
                  <a:srgbClr val="336600"/>
                </a:solidFill>
                <a:latin typeface="Arial"/>
                <a:cs typeface="Arial"/>
              </a:rPr>
              <a:t>learn</a:t>
            </a:r>
            <a:endParaRPr sz="2800" dirty="0">
              <a:latin typeface="Arial"/>
              <a:cs typeface="Arial"/>
            </a:endParaRPr>
          </a:p>
          <a:p>
            <a:pPr marL="1168400" marR="92710" lvl="2" indent="-228600">
              <a:lnSpc>
                <a:spcPct val="101499"/>
              </a:lnSpc>
              <a:spcBef>
                <a:spcPts val="500"/>
              </a:spcBef>
              <a:buChar char="•"/>
              <a:tabLst>
                <a:tab pos="1168400" algn="l"/>
              </a:tabLst>
            </a:pPr>
            <a:r>
              <a:rPr sz="2400" spc="-5" dirty="0">
                <a:solidFill>
                  <a:srgbClr val="660066"/>
                </a:solidFill>
                <a:latin typeface="Arial"/>
                <a:cs typeface="Arial"/>
              </a:rPr>
              <a:t>Our </a:t>
            </a:r>
            <a:r>
              <a:rPr sz="2400" dirty="0">
                <a:solidFill>
                  <a:srgbClr val="660066"/>
                </a:solidFill>
                <a:latin typeface="Arial"/>
                <a:cs typeface="Arial"/>
              </a:rPr>
              <a:t>model is </a:t>
            </a:r>
            <a:r>
              <a:rPr sz="2400" i="1" spc="60" dirty="0">
                <a:latin typeface="Cambria"/>
                <a:cs typeface="Cambria"/>
              </a:rPr>
              <a:t>y </a:t>
            </a:r>
            <a:r>
              <a:rPr sz="2400" i="1" spc="300" dirty="0">
                <a:latin typeface="Cambria"/>
                <a:cs typeface="Cambria"/>
              </a:rPr>
              <a:t>=f </a:t>
            </a:r>
            <a:r>
              <a:rPr sz="2400" spc="80" dirty="0">
                <a:solidFill>
                  <a:srgbClr val="660066"/>
                </a:solidFill>
                <a:latin typeface="Calibri"/>
                <a:cs typeface="Calibri"/>
              </a:rPr>
              <a:t>([</a:t>
            </a:r>
            <a:r>
              <a:rPr sz="2400" i="1" spc="80" dirty="0">
                <a:latin typeface="Cambria"/>
                <a:cs typeface="Cambria"/>
              </a:rPr>
              <a:t>x</a:t>
            </a:r>
            <a:r>
              <a:rPr sz="2400" i="1" spc="120" baseline="-20833" dirty="0">
                <a:latin typeface="Cambria"/>
                <a:cs typeface="Cambria"/>
              </a:rPr>
              <a:t>1</a:t>
            </a:r>
            <a:r>
              <a:rPr sz="2400" i="1" spc="80" dirty="0">
                <a:latin typeface="Cambria"/>
                <a:cs typeface="Cambria"/>
              </a:rPr>
              <a:t>, </a:t>
            </a:r>
            <a:r>
              <a:rPr sz="2400" i="1" spc="-25" dirty="0">
                <a:latin typeface="Cambria"/>
                <a:cs typeface="Cambria"/>
              </a:rPr>
              <a:t>x</a:t>
            </a:r>
            <a:r>
              <a:rPr sz="2400" i="1" spc="-37" baseline="-20833" dirty="0">
                <a:latin typeface="Cambria"/>
                <a:cs typeface="Cambria"/>
              </a:rPr>
              <a:t>2</a:t>
            </a:r>
            <a:r>
              <a:rPr sz="2400" spc="-25" dirty="0">
                <a:latin typeface="Calibri"/>
                <a:cs typeface="Calibri"/>
              </a:rPr>
              <a:t>] </a:t>
            </a:r>
            <a:r>
              <a:rPr sz="2400" spc="25" dirty="0">
                <a:latin typeface="Calibri"/>
                <a:cs typeface="Calibri"/>
              </a:rPr>
              <a:t>; </a:t>
            </a:r>
            <a:r>
              <a:rPr sz="2400" b="1" spc="100" dirty="0">
                <a:latin typeface="Times New Roman"/>
                <a:cs typeface="Times New Roman"/>
              </a:rPr>
              <a:t>θ</a:t>
            </a:r>
            <a:r>
              <a:rPr sz="2400" spc="100" dirty="0">
                <a:solidFill>
                  <a:srgbClr val="660066"/>
                </a:solidFill>
                <a:latin typeface="Calibri"/>
                <a:cs typeface="Calibri"/>
              </a:rPr>
              <a:t>) </a:t>
            </a:r>
            <a:r>
              <a:rPr sz="2400" dirty="0">
                <a:solidFill>
                  <a:srgbClr val="660066"/>
                </a:solidFill>
                <a:latin typeface="Arial"/>
                <a:cs typeface="Arial"/>
              </a:rPr>
              <a:t>wh</a:t>
            </a:r>
            <a:r>
              <a:rPr lang="en-US" sz="2400" dirty="0">
                <a:solidFill>
                  <a:srgbClr val="660066"/>
                </a:solidFill>
                <a:latin typeface="Arial"/>
                <a:cs typeface="Arial"/>
              </a:rPr>
              <a:t>ere</a:t>
            </a:r>
            <a:r>
              <a:rPr sz="2400" dirty="0">
                <a:solidFill>
                  <a:srgbClr val="660066"/>
                </a:solidFill>
                <a:latin typeface="Arial"/>
                <a:cs typeface="Arial"/>
              </a:rPr>
              <a:t> we learn</a:t>
            </a:r>
            <a:r>
              <a:rPr lang="en-US" sz="2400" dirty="0">
                <a:solidFill>
                  <a:srgbClr val="660066"/>
                </a:solidFill>
                <a:latin typeface="Arial"/>
                <a:cs typeface="Arial"/>
              </a:rPr>
              <a:t> or</a:t>
            </a:r>
            <a:r>
              <a:rPr sz="2400" spc="-5" dirty="0">
                <a:solidFill>
                  <a:srgbClr val="660066"/>
                </a:solidFill>
                <a:latin typeface="Arial"/>
                <a:cs typeface="Arial"/>
              </a:rPr>
              <a:t> </a:t>
            </a:r>
            <a:r>
              <a:rPr sz="2400" dirty="0">
                <a:solidFill>
                  <a:srgbClr val="660066"/>
                </a:solidFill>
                <a:latin typeface="Arial"/>
                <a:cs typeface="Arial"/>
              </a:rPr>
              <a:t>adapt  </a:t>
            </a:r>
            <a:r>
              <a:rPr sz="2400" spc="-5" dirty="0">
                <a:solidFill>
                  <a:srgbClr val="660066"/>
                </a:solidFill>
                <a:latin typeface="Arial"/>
                <a:cs typeface="Arial"/>
              </a:rPr>
              <a:t>parameters </a:t>
            </a:r>
            <a:r>
              <a:rPr sz="2400" b="1" dirty="0">
                <a:latin typeface="Times New Roman"/>
                <a:cs typeface="Times New Roman"/>
              </a:rPr>
              <a:t>θ </a:t>
            </a:r>
            <a:r>
              <a:rPr sz="2400" spc="-5" dirty="0">
                <a:solidFill>
                  <a:srgbClr val="660066"/>
                </a:solidFill>
                <a:latin typeface="Arial"/>
                <a:cs typeface="Arial"/>
              </a:rPr>
              <a:t>to </a:t>
            </a:r>
            <a:r>
              <a:rPr sz="2400" dirty="0">
                <a:solidFill>
                  <a:srgbClr val="660066"/>
                </a:solidFill>
                <a:latin typeface="Arial"/>
                <a:cs typeface="Arial"/>
              </a:rPr>
              <a:t>make it similar </a:t>
            </a:r>
            <a:r>
              <a:rPr sz="2400" spc="-5" dirty="0">
                <a:solidFill>
                  <a:srgbClr val="660066"/>
                </a:solidFill>
                <a:latin typeface="Arial"/>
                <a:cs typeface="Arial"/>
              </a:rPr>
              <a:t>to </a:t>
            </a:r>
            <a:r>
              <a:rPr sz="2400" i="1" dirty="0">
                <a:latin typeface="Times New Roman"/>
                <a:cs typeface="Times New Roman"/>
              </a:rPr>
              <a:t>f</a:t>
            </a:r>
            <a:r>
              <a:rPr sz="2400" i="1" spc="-20" dirty="0">
                <a:latin typeface="Times New Roman"/>
                <a:cs typeface="Times New Roman"/>
              </a:rPr>
              <a:t> </a:t>
            </a:r>
            <a:r>
              <a:rPr sz="2400" i="1" dirty="0">
                <a:latin typeface="Times New Roman"/>
                <a:cs typeface="Times New Roman"/>
              </a:rPr>
              <a:t>*</a:t>
            </a:r>
            <a:endParaRPr sz="2400" dirty="0">
              <a:latin typeface="Times New Roman"/>
              <a:cs typeface="Times New Roman"/>
            </a:endParaRPr>
          </a:p>
          <a:p>
            <a:pPr marL="368300" indent="-342900">
              <a:lnSpc>
                <a:spcPct val="100000"/>
              </a:lnSpc>
              <a:spcBef>
                <a:spcPts val="790"/>
              </a:spcBef>
              <a:buChar char="•"/>
              <a:tabLst>
                <a:tab pos="367665" algn="l"/>
                <a:tab pos="368300" algn="l"/>
              </a:tabLst>
            </a:pPr>
            <a:r>
              <a:rPr sz="3200" dirty="0">
                <a:solidFill>
                  <a:srgbClr val="3333CC"/>
                </a:solidFill>
                <a:latin typeface="Arial"/>
                <a:cs typeface="Arial"/>
              </a:rPr>
              <a:t>Not concerned </a:t>
            </a:r>
            <a:r>
              <a:rPr sz="3200" spc="-5" dirty="0">
                <a:solidFill>
                  <a:srgbClr val="3333CC"/>
                </a:solidFill>
                <a:latin typeface="Arial"/>
                <a:cs typeface="Arial"/>
              </a:rPr>
              <a:t>with statistical</a:t>
            </a:r>
            <a:r>
              <a:rPr sz="3200" spc="5" dirty="0">
                <a:solidFill>
                  <a:srgbClr val="3333CC"/>
                </a:solidFill>
                <a:latin typeface="Arial"/>
                <a:cs typeface="Arial"/>
              </a:rPr>
              <a:t> </a:t>
            </a:r>
            <a:r>
              <a:rPr sz="3200" spc="-5" dirty="0">
                <a:solidFill>
                  <a:srgbClr val="3333CC"/>
                </a:solidFill>
                <a:latin typeface="Arial"/>
                <a:cs typeface="Arial"/>
              </a:rPr>
              <a:t>generalization</a:t>
            </a:r>
            <a:endParaRPr sz="3200" dirty="0">
              <a:latin typeface="Arial"/>
              <a:cs typeface="Arial"/>
            </a:endParaRPr>
          </a:p>
          <a:p>
            <a:pPr marL="768350" lvl="1" indent="-285750">
              <a:lnSpc>
                <a:spcPct val="100000"/>
              </a:lnSpc>
              <a:spcBef>
                <a:spcPts val="665"/>
              </a:spcBef>
              <a:buChar char="–"/>
              <a:tabLst>
                <a:tab pos="768350" algn="l"/>
              </a:tabLst>
            </a:pPr>
            <a:r>
              <a:rPr sz="2800" spc="-5" dirty="0">
                <a:solidFill>
                  <a:srgbClr val="336600"/>
                </a:solidFill>
                <a:latin typeface="Arial"/>
                <a:cs typeface="Arial"/>
              </a:rPr>
              <a:t>Perform correctly </a:t>
            </a:r>
            <a:r>
              <a:rPr sz="2800" dirty="0">
                <a:solidFill>
                  <a:srgbClr val="336600"/>
                </a:solidFill>
                <a:latin typeface="Arial"/>
                <a:cs typeface="Arial"/>
              </a:rPr>
              <a:t>on </a:t>
            </a:r>
            <a:r>
              <a:rPr sz="2800" spc="-5" dirty="0">
                <a:solidFill>
                  <a:srgbClr val="336600"/>
                </a:solidFill>
                <a:latin typeface="Arial"/>
                <a:cs typeface="Arial"/>
              </a:rPr>
              <a:t>four training</a:t>
            </a:r>
            <a:r>
              <a:rPr sz="2800" spc="10" dirty="0">
                <a:solidFill>
                  <a:srgbClr val="336600"/>
                </a:solidFill>
                <a:latin typeface="Arial"/>
                <a:cs typeface="Arial"/>
              </a:rPr>
              <a:t> </a:t>
            </a:r>
            <a:r>
              <a:rPr sz="2800" spc="-5" dirty="0">
                <a:solidFill>
                  <a:srgbClr val="336600"/>
                </a:solidFill>
                <a:latin typeface="Arial"/>
                <a:cs typeface="Arial"/>
              </a:rPr>
              <a:t>points:</a:t>
            </a:r>
            <a:endParaRPr sz="2800" dirty="0">
              <a:latin typeface="Arial"/>
              <a:cs typeface="Arial"/>
            </a:endParaRPr>
          </a:p>
          <a:p>
            <a:pPr marL="1168400" indent="-228600">
              <a:lnSpc>
                <a:spcPct val="100000"/>
              </a:lnSpc>
              <a:spcBef>
                <a:spcPts val="540"/>
              </a:spcBef>
              <a:buFont typeface="Times New Roman"/>
              <a:buChar char="•"/>
              <a:tabLst>
                <a:tab pos="1168400" algn="l"/>
              </a:tabLst>
            </a:pPr>
            <a:r>
              <a:rPr sz="2400" i="1" spc="-5" dirty="0">
                <a:latin typeface="Times New Roman"/>
                <a:cs typeface="Times New Roman"/>
              </a:rPr>
              <a:t>X=</a:t>
            </a:r>
            <a:r>
              <a:rPr sz="2400" spc="-5" dirty="0">
                <a:latin typeface="Times New Roman"/>
                <a:cs typeface="Times New Roman"/>
              </a:rPr>
              <a:t>{[0,0]</a:t>
            </a:r>
            <a:r>
              <a:rPr sz="2400" i="1" spc="-7" baseline="24305" dirty="0">
                <a:latin typeface="Times New Roman"/>
                <a:cs typeface="Times New Roman"/>
              </a:rPr>
              <a:t>T</a:t>
            </a:r>
            <a:r>
              <a:rPr sz="2400" i="1" spc="-5" dirty="0">
                <a:latin typeface="Times New Roman"/>
                <a:cs typeface="Times New Roman"/>
              </a:rPr>
              <a:t>, </a:t>
            </a:r>
            <a:r>
              <a:rPr sz="2400" dirty="0">
                <a:latin typeface="Times New Roman"/>
                <a:cs typeface="Times New Roman"/>
              </a:rPr>
              <a:t>[0,1]</a:t>
            </a:r>
            <a:r>
              <a:rPr sz="2400" i="1" baseline="24305" dirty="0">
                <a:latin typeface="Times New Roman"/>
                <a:cs typeface="Times New Roman"/>
              </a:rPr>
              <a:t>T</a:t>
            </a:r>
            <a:r>
              <a:rPr sz="2400" i="1" dirty="0">
                <a:latin typeface="Times New Roman"/>
                <a:cs typeface="Times New Roman"/>
              </a:rPr>
              <a:t>,</a:t>
            </a:r>
            <a:r>
              <a:rPr sz="2400" dirty="0">
                <a:latin typeface="Times New Roman"/>
                <a:cs typeface="Times New Roman"/>
              </a:rPr>
              <a:t>[1,0]</a:t>
            </a:r>
            <a:r>
              <a:rPr sz="2400" i="1" baseline="24305" dirty="0">
                <a:latin typeface="Times New Roman"/>
                <a:cs typeface="Times New Roman"/>
              </a:rPr>
              <a:t>T</a:t>
            </a:r>
            <a:r>
              <a:rPr sz="2400" i="1" dirty="0">
                <a:latin typeface="Times New Roman"/>
                <a:cs typeface="Times New Roman"/>
              </a:rPr>
              <a:t>, </a:t>
            </a:r>
            <a:r>
              <a:rPr sz="2400" dirty="0">
                <a:latin typeface="Times New Roman"/>
                <a:cs typeface="Times New Roman"/>
              </a:rPr>
              <a:t>[1,1]</a:t>
            </a:r>
            <a:r>
              <a:rPr sz="2400" i="1" baseline="24305" dirty="0">
                <a:latin typeface="Times New Roman"/>
                <a:cs typeface="Times New Roman"/>
              </a:rPr>
              <a:t>T</a:t>
            </a:r>
            <a:r>
              <a:rPr sz="2400" dirty="0">
                <a:latin typeface="Times New Roman"/>
                <a:cs typeface="Times New Roman"/>
              </a:rPr>
              <a:t>}</a:t>
            </a:r>
          </a:p>
          <a:p>
            <a:pPr marL="768350" indent="-285750">
              <a:lnSpc>
                <a:spcPct val="100000"/>
              </a:lnSpc>
              <a:spcBef>
                <a:spcPts val="620"/>
              </a:spcBef>
              <a:buChar char="–"/>
              <a:tabLst>
                <a:tab pos="768350" algn="l"/>
              </a:tabLst>
            </a:pPr>
            <a:r>
              <a:rPr sz="2800" dirty="0">
                <a:solidFill>
                  <a:srgbClr val="336600"/>
                </a:solidFill>
                <a:latin typeface="Arial"/>
                <a:cs typeface="Arial"/>
              </a:rPr>
              <a:t>Challenge is </a:t>
            </a:r>
            <a:r>
              <a:rPr sz="2800" spc="-5" dirty="0">
                <a:solidFill>
                  <a:srgbClr val="336600"/>
                </a:solidFill>
                <a:latin typeface="Arial"/>
                <a:cs typeface="Arial"/>
              </a:rPr>
              <a:t>to fit the training </a:t>
            </a:r>
            <a:r>
              <a:rPr sz="2800" dirty="0">
                <a:solidFill>
                  <a:srgbClr val="336600"/>
                </a:solidFill>
                <a:latin typeface="Arial"/>
                <a:cs typeface="Arial"/>
              </a:rPr>
              <a:t>set</a:t>
            </a:r>
            <a:endParaRPr sz="2800" dirty="0">
              <a:latin typeface="Arial"/>
              <a:cs typeface="Arial"/>
            </a:endParaRPr>
          </a:p>
          <a:p>
            <a:pPr marL="1168400" lvl="1" indent="-228600">
              <a:lnSpc>
                <a:spcPct val="100000"/>
              </a:lnSpc>
              <a:spcBef>
                <a:spcPts val="640"/>
              </a:spcBef>
              <a:buChar char="•"/>
              <a:tabLst>
                <a:tab pos="1168400" algn="l"/>
                <a:tab pos="4261485" algn="l"/>
              </a:tabLst>
            </a:pPr>
            <a:r>
              <a:rPr sz="2400" dirty="0">
                <a:latin typeface="Arial"/>
                <a:cs typeface="Arial"/>
              </a:rPr>
              <a:t>We </a:t>
            </a:r>
            <a:r>
              <a:rPr sz="2400" spc="-5" dirty="0">
                <a:latin typeface="Arial"/>
                <a:cs typeface="Arial"/>
              </a:rPr>
              <a:t>want </a:t>
            </a:r>
            <a:r>
              <a:rPr sz="2400" i="1" dirty="0">
                <a:latin typeface="Times New Roman"/>
                <a:cs typeface="Times New Roman"/>
              </a:rPr>
              <a:t>f </a:t>
            </a:r>
            <a:r>
              <a:rPr sz="2400" dirty="0">
                <a:solidFill>
                  <a:srgbClr val="660066"/>
                </a:solidFill>
                <a:latin typeface="Arial"/>
                <a:cs typeface="Arial"/>
              </a:rPr>
              <a:t>(</a:t>
            </a:r>
            <a:r>
              <a:rPr sz="2400" dirty="0">
                <a:latin typeface="Times New Roman"/>
                <a:cs typeface="Times New Roman"/>
              </a:rPr>
              <a:t>[0,0]</a:t>
            </a:r>
            <a:r>
              <a:rPr sz="2400" baseline="24305" dirty="0">
                <a:latin typeface="Times New Roman"/>
                <a:cs typeface="Times New Roman"/>
              </a:rPr>
              <a:t>T</a:t>
            </a:r>
            <a:r>
              <a:rPr sz="2400" dirty="0">
                <a:latin typeface="Times New Roman"/>
                <a:cs typeface="Times New Roman"/>
              </a:rPr>
              <a:t>;</a:t>
            </a:r>
            <a:r>
              <a:rPr sz="2400" spc="5" dirty="0">
                <a:latin typeface="Times New Roman"/>
                <a:cs typeface="Times New Roman"/>
              </a:rPr>
              <a:t> </a:t>
            </a:r>
            <a:r>
              <a:rPr sz="2400" b="1" i="1" dirty="0">
                <a:latin typeface="Times New Roman"/>
                <a:cs typeface="Times New Roman"/>
              </a:rPr>
              <a:t>θ</a:t>
            </a:r>
            <a:r>
              <a:rPr sz="2400" dirty="0">
                <a:solidFill>
                  <a:srgbClr val="660066"/>
                </a:solidFill>
                <a:latin typeface="Arial"/>
                <a:cs typeface="Arial"/>
              </a:rPr>
              <a:t>)</a:t>
            </a:r>
            <a:r>
              <a:rPr sz="2400" spc="-5" dirty="0">
                <a:solidFill>
                  <a:srgbClr val="660066"/>
                </a:solidFill>
                <a:latin typeface="Arial"/>
                <a:cs typeface="Arial"/>
              </a:rPr>
              <a:t> </a:t>
            </a:r>
            <a:r>
              <a:rPr sz="2400" dirty="0">
                <a:solidFill>
                  <a:srgbClr val="660066"/>
                </a:solidFill>
                <a:latin typeface="Arial"/>
                <a:cs typeface="Arial"/>
              </a:rPr>
              <a:t>=	</a:t>
            </a:r>
            <a:r>
              <a:rPr sz="2400" i="1" dirty="0">
                <a:latin typeface="Times New Roman"/>
                <a:cs typeface="Times New Roman"/>
              </a:rPr>
              <a:t>f </a:t>
            </a:r>
            <a:r>
              <a:rPr sz="2400" dirty="0">
                <a:solidFill>
                  <a:srgbClr val="660066"/>
                </a:solidFill>
                <a:latin typeface="Arial"/>
                <a:cs typeface="Arial"/>
              </a:rPr>
              <a:t>(</a:t>
            </a:r>
            <a:r>
              <a:rPr sz="2400" dirty="0">
                <a:latin typeface="Times New Roman"/>
                <a:cs typeface="Times New Roman"/>
              </a:rPr>
              <a:t>[1,1]</a:t>
            </a:r>
            <a:r>
              <a:rPr sz="2400" baseline="24305" dirty="0">
                <a:latin typeface="Times New Roman"/>
                <a:cs typeface="Times New Roman"/>
              </a:rPr>
              <a:t>T</a:t>
            </a:r>
            <a:r>
              <a:rPr sz="2400" dirty="0">
                <a:latin typeface="Times New Roman"/>
                <a:cs typeface="Times New Roman"/>
              </a:rPr>
              <a:t>; </a:t>
            </a:r>
            <a:r>
              <a:rPr sz="2400" b="1" i="1" dirty="0">
                <a:latin typeface="Times New Roman"/>
                <a:cs typeface="Times New Roman"/>
              </a:rPr>
              <a:t>θ</a:t>
            </a:r>
            <a:r>
              <a:rPr sz="2400" dirty="0">
                <a:solidFill>
                  <a:srgbClr val="660066"/>
                </a:solidFill>
                <a:latin typeface="Arial"/>
                <a:cs typeface="Arial"/>
              </a:rPr>
              <a:t>) </a:t>
            </a:r>
            <a:r>
              <a:rPr sz="2400" i="1" dirty="0">
                <a:solidFill>
                  <a:srgbClr val="660066"/>
                </a:solidFill>
                <a:latin typeface="Times New Roman"/>
                <a:cs typeface="Times New Roman"/>
              </a:rPr>
              <a:t>=</a:t>
            </a:r>
            <a:r>
              <a:rPr sz="2400" i="1" spc="-10" dirty="0">
                <a:solidFill>
                  <a:srgbClr val="660066"/>
                </a:solidFill>
                <a:latin typeface="Times New Roman"/>
                <a:cs typeface="Times New Roman"/>
              </a:rPr>
              <a:t> </a:t>
            </a:r>
            <a:r>
              <a:rPr sz="2400" i="1" dirty="0">
                <a:solidFill>
                  <a:srgbClr val="660066"/>
                </a:solidFill>
                <a:latin typeface="Times New Roman"/>
                <a:cs typeface="Times New Roman"/>
              </a:rPr>
              <a:t>0</a:t>
            </a:r>
            <a:endParaRPr sz="2400" dirty="0">
              <a:latin typeface="Times New Roman"/>
              <a:cs typeface="Times New Roman"/>
            </a:endParaRPr>
          </a:p>
        </p:txBody>
      </p:sp>
      <p:sp>
        <p:nvSpPr>
          <p:cNvPr id="5" name="object 5"/>
          <p:cNvSpPr txBox="1"/>
          <p:nvPr/>
        </p:nvSpPr>
        <p:spPr>
          <a:xfrm>
            <a:off x="1708640" y="6589406"/>
            <a:ext cx="4135754" cy="391160"/>
          </a:xfrm>
          <a:prstGeom prst="rect">
            <a:avLst/>
          </a:prstGeom>
        </p:spPr>
        <p:txBody>
          <a:bodyPr vert="horz" wrap="square" lIns="0" tIns="12700" rIns="0" bIns="0" rtlCol="0">
            <a:spAutoFit/>
          </a:bodyPr>
          <a:lstStyle/>
          <a:p>
            <a:pPr marL="351155" indent="-313690">
              <a:lnSpc>
                <a:spcPct val="100000"/>
              </a:lnSpc>
              <a:spcBef>
                <a:spcPts val="100"/>
              </a:spcBef>
              <a:buClr>
                <a:srgbClr val="660066"/>
              </a:buClr>
              <a:buFont typeface="Arial"/>
              <a:buChar char="•"/>
              <a:tabLst>
                <a:tab pos="351155" algn="l"/>
                <a:tab pos="351790" algn="l"/>
                <a:tab pos="2174240" algn="l"/>
              </a:tabLst>
            </a:pPr>
            <a:r>
              <a:rPr sz="2400" i="1" dirty="0">
                <a:latin typeface="Times New Roman"/>
                <a:cs typeface="Times New Roman"/>
              </a:rPr>
              <a:t>f </a:t>
            </a:r>
            <a:r>
              <a:rPr sz="2400" dirty="0">
                <a:solidFill>
                  <a:srgbClr val="660066"/>
                </a:solidFill>
                <a:latin typeface="Arial"/>
                <a:cs typeface="Arial"/>
              </a:rPr>
              <a:t>(</a:t>
            </a:r>
            <a:r>
              <a:rPr sz="2400" dirty="0">
                <a:latin typeface="Times New Roman"/>
                <a:cs typeface="Times New Roman"/>
              </a:rPr>
              <a:t>[0,1]</a:t>
            </a:r>
            <a:r>
              <a:rPr sz="2400" baseline="24305" dirty="0">
                <a:latin typeface="Times New Roman"/>
                <a:cs typeface="Times New Roman"/>
              </a:rPr>
              <a:t>T</a:t>
            </a:r>
            <a:r>
              <a:rPr sz="2400" dirty="0">
                <a:latin typeface="Times New Roman"/>
                <a:cs typeface="Times New Roman"/>
              </a:rPr>
              <a:t>; </a:t>
            </a:r>
            <a:r>
              <a:rPr sz="2400" b="1" i="1" dirty="0">
                <a:latin typeface="Times New Roman"/>
                <a:cs typeface="Times New Roman"/>
              </a:rPr>
              <a:t>θ</a:t>
            </a:r>
            <a:r>
              <a:rPr sz="2400" dirty="0">
                <a:solidFill>
                  <a:srgbClr val="660066"/>
                </a:solidFill>
                <a:latin typeface="Arial"/>
                <a:cs typeface="Arial"/>
              </a:rPr>
              <a:t>)</a:t>
            </a:r>
            <a:r>
              <a:rPr sz="2400" spc="-5" dirty="0">
                <a:solidFill>
                  <a:srgbClr val="660066"/>
                </a:solidFill>
                <a:latin typeface="Arial"/>
                <a:cs typeface="Arial"/>
              </a:rPr>
              <a:t> </a:t>
            </a:r>
            <a:r>
              <a:rPr sz="2400" dirty="0">
                <a:solidFill>
                  <a:srgbClr val="660066"/>
                </a:solidFill>
                <a:latin typeface="Arial"/>
                <a:cs typeface="Arial"/>
              </a:rPr>
              <a:t>=	</a:t>
            </a:r>
            <a:r>
              <a:rPr sz="2400" i="1" dirty="0">
                <a:latin typeface="Times New Roman"/>
                <a:cs typeface="Times New Roman"/>
              </a:rPr>
              <a:t>f </a:t>
            </a:r>
            <a:r>
              <a:rPr sz="2400" dirty="0">
                <a:solidFill>
                  <a:srgbClr val="660066"/>
                </a:solidFill>
                <a:latin typeface="Arial"/>
                <a:cs typeface="Arial"/>
              </a:rPr>
              <a:t>(</a:t>
            </a:r>
            <a:r>
              <a:rPr sz="2400" dirty="0">
                <a:latin typeface="Times New Roman"/>
                <a:cs typeface="Times New Roman"/>
              </a:rPr>
              <a:t>[1,0]</a:t>
            </a:r>
            <a:r>
              <a:rPr sz="2400" baseline="24305" dirty="0">
                <a:latin typeface="Times New Roman"/>
                <a:cs typeface="Times New Roman"/>
              </a:rPr>
              <a:t>T</a:t>
            </a:r>
            <a:r>
              <a:rPr sz="2400" dirty="0">
                <a:latin typeface="Times New Roman"/>
                <a:cs typeface="Times New Roman"/>
              </a:rPr>
              <a:t>; </a:t>
            </a:r>
            <a:r>
              <a:rPr sz="2400" b="1" i="1" dirty="0">
                <a:latin typeface="Times New Roman"/>
                <a:cs typeface="Times New Roman"/>
              </a:rPr>
              <a:t>θ</a:t>
            </a:r>
            <a:r>
              <a:rPr sz="2400" dirty="0">
                <a:solidFill>
                  <a:srgbClr val="660066"/>
                </a:solidFill>
                <a:latin typeface="Arial"/>
                <a:cs typeface="Arial"/>
              </a:rPr>
              <a:t>) </a:t>
            </a:r>
            <a:r>
              <a:rPr sz="2400" i="1" dirty="0">
                <a:solidFill>
                  <a:srgbClr val="660066"/>
                </a:solidFill>
                <a:latin typeface="Times New Roman"/>
                <a:cs typeface="Times New Roman"/>
              </a:rPr>
              <a:t>=</a:t>
            </a:r>
            <a:r>
              <a:rPr sz="2400" i="1" spc="-90" dirty="0">
                <a:solidFill>
                  <a:srgbClr val="660066"/>
                </a:solidFill>
                <a:latin typeface="Times New Roman"/>
                <a:cs typeface="Times New Roman"/>
              </a:rPr>
              <a:t> </a:t>
            </a:r>
            <a:r>
              <a:rPr sz="2400" dirty="0">
                <a:solidFill>
                  <a:srgbClr val="7B1979"/>
                </a:solidFill>
                <a:latin typeface="Times New Roman"/>
                <a:cs typeface="Times New Roman"/>
              </a:rPr>
              <a:t>1</a:t>
            </a:r>
            <a:endParaRPr sz="2400">
              <a:latin typeface="Times New Roman"/>
              <a:cs typeface="Times New Roman"/>
            </a:endParaRPr>
          </a:p>
        </p:txBody>
      </p:sp>
      <p:pic>
        <p:nvPicPr>
          <p:cNvPr id="8" name="Picture 7">
            <a:extLst>
              <a:ext uri="{FF2B5EF4-FFF2-40B4-BE49-F238E27FC236}">
                <a16:creationId xmlns:a16="http://schemas.microsoft.com/office/drawing/2014/main" id="{056C994A-7A82-2942-A6F5-362196CEF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500" y="4953000"/>
            <a:ext cx="2361532" cy="258445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0425" y="572654"/>
            <a:ext cx="8877300" cy="695960"/>
          </a:xfrm>
          <a:prstGeom prst="rect">
            <a:avLst/>
          </a:prstGeom>
        </p:spPr>
        <p:txBody>
          <a:bodyPr vert="horz" wrap="square" lIns="0" tIns="12700" rIns="0" bIns="0" rtlCol="0">
            <a:spAutoFit/>
          </a:bodyPr>
          <a:lstStyle/>
          <a:p>
            <a:pPr marL="12700">
              <a:lnSpc>
                <a:spcPct val="100000"/>
              </a:lnSpc>
              <a:spcBef>
                <a:spcPts val="100"/>
              </a:spcBef>
              <a:tabLst>
                <a:tab pos="6471920" algn="l"/>
              </a:tabLst>
            </a:pPr>
            <a:r>
              <a:rPr dirty="0"/>
              <a:t>ML </a:t>
            </a:r>
            <a:r>
              <a:rPr spc="-5" dirty="0"/>
              <a:t>for XOR:</a:t>
            </a:r>
            <a:r>
              <a:rPr spc="10" dirty="0"/>
              <a:t> </a:t>
            </a:r>
            <a:r>
              <a:rPr dirty="0"/>
              <a:t>linear</a:t>
            </a:r>
            <a:r>
              <a:rPr spc="-5" dirty="0"/>
              <a:t> </a:t>
            </a:r>
            <a:r>
              <a:rPr dirty="0"/>
              <a:t>model	doesn’t</a:t>
            </a:r>
            <a:r>
              <a:rPr spc="-85" dirty="0"/>
              <a:t> </a:t>
            </a:r>
            <a:r>
              <a:rPr spc="-5" dirty="0"/>
              <a:t>fit</a:t>
            </a:r>
          </a:p>
        </p:txBody>
      </p:sp>
      <p:sp>
        <p:nvSpPr>
          <p:cNvPr id="4" name="object 4"/>
          <p:cNvSpPr txBox="1"/>
          <p:nvPr/>
        </p:nvSpPr>
        <p:spPr>
          <a:xfrm>
            <a:off x="827578" y="1372754"/>
            <a:ext cx="838708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Treat </a:t>
            </a:r>
            <a:r>
              <a:rPr sz="3200" dirty="0">
                <a:solidFill>
                  <a:srgbClr val="3333CC"/>
                </a:solidFill>
                <a:latin typeface="Arial"/>
                <a:cs typeface="Arial"/>
              </a:rPr>
              <a:t>as regression </a:t>
            </a:r>
            <a:r>
              <a:rPr sz="3200" spc="-5" dirty="0">
                <a:solidFill>
                  <a:srgbClr val="3333CC"/>
                </a:solidFill>
                <a:latin typeface="Arial"/>
                <a:cs typeface="Arial"/>
              </a:rPr>
              <a:t>with MSE </a:t>
            </a:r>
            <a:r>
              <a:rPr sz="3200" dirty="0">
                <a:solidFill>
                  <a:srgbClr val="3333CC"/>
                </a:solidFill>
                <a:latin typeface="Arial"/>
                <a:cs typeface="Arial"/>
              </a:rPr>
              <a:t>loss</a:t>
            </a:r>
            <a:r>
              <a:rPr sz="3200" spc="-40" dirty="0">
                <a:solidFill>
                  <a:srgbClr val="3333CC"/>
                </a:solidFill>
                <a:latin typeface="Arial"/>
                <a:cs typeface="Arial"/>
              </a:rPr>
              <a:t> </a:t>
            </a:r>
            <a:r>
              <a:rPr sz="3200" spc="-5" dirty="0">
                <a:solidFill>
                  <a:srgbClr val="3333CC"/>
                </a:solidFill>
                <a:latin typeface="Arial"/>
                <a:cs typeface="Arial"/>
              </a:rPr>
              <a:t>function</a:t>
            </a:r>
            <a:endParaRPr sz="3200" dirty="0">
              <a:latin typeface="Arial"/>
              <a:cs typeface="Arial"/>
            </a:endParaRPr>
          </a:p>
        </p:txBody>
      </p:sp>
      <p:sp>
        <p:nvSpPr>
          <p:cNvPr id="5" name="object 5"/>
          <p:cNvSpPr txBox="1"/>
          <p:nvPr/>
        </p:nvSpPr>
        <p:spPr>
          <a:xfrm>
            <a:off x="1284777" y="2443618"/>
            <a:ext cx="5312410" cy="1041400"/>
          </a:xfrm>
          <a:prstGeom prst="rect">
            <a:avLst/>
          </a:prstGeom>
        </p:spPr>
        <p:txBody>
          <a:bodyPr vert="horz" wrap="square" lIns="0" tIns="93980" rIns="0" bIns="0" rtlCol="0">
            <a:spAutoFit/>
          </a:bodyPr>
          <a:lstStyle/>
          <a:p>
            <a:pPr marL="298450" indent="-285750">
              <a:lnSpc>
                <a:spcPct val="100000"/>
              </a:lnSpc>
              <a:spcBef>
                <a:spcPts val="740"/>
              </a:spcBef>
              <a:buChar char="–"/>
              <a:tabLst>
                <a:tab pos="298450" algn="l"/>
              </a:tabLst>
            </a:pPr>
            <a:r>
              <a:rPr sz="2800" dirty="0">
                <a:solidFill>
                  <a:srgbClr val="336600"/>
                </a:solidFill>
                <a:latin typeface="Arial"/>
                <a:cs typeface="Arial"/>
              </a:rPr>
              <a:t>Usually not used </a:t>
            </a:r>
            <a:r>
              <a:rPr sz="2800" spc="-5" dirty="0">
                <a:solidFill>
                  <a:srgbClr val="336600"/>
                </a:solidFill>
                <a:latin typeface="Arial"/>
                <a:cs typeface="Arial"/>
              </a:rPr>
              <a:t>for </a:t>
            </a:r>
            <a:r>
              <a:rPr sz="2800" dirty="0">
                <a:solidFill>
                  <a:srgbClr val="336600"/>
                </a:solidFill>
                <a:latin typeface="Arial"/>
                <a:cs typeface="Arial"/>
              </a:rPr>
              <a:t>binary</a:t>
            </a:r>
            <a:r>
              <a:rPr sz="2800" spc="-90" dirty="0">
                <a:solidFill>
                  <a:srgbClr val="336600"/>
                </a:solidFill>
                <a:latin typeface="Arial"/>
                <a:cs typeface="Arial"/>
              </a:rPr>
              <a:t> </a:t>
            </a:r>
            <a:r>
              <a:rPr sz="2800" spc="-5" dirty="0">
                <a:solidFill>
                  <a:srgbClr val="336600"/>
                </a:solidFill>
                <a:latin typeface="Arial"/>
                <a:cs typeface="Arial"/>
              </a:rPr>
              <a:t>data</a:t>
            </a:r>
            <a:endParaRPr sz="2800" dirty="0">
              <a:latin typeface="Arial"/>
              <a:cs typeface="Arial"/>
            </a:endParaRPr>
          </a:p>
          <a:p>
            <a:pPr marL="298450" indent="-285750">
              <a:lnSpc>
                <a:spcPct val="100000"/>
              </a:lnSpc>
              <a:spcBef>
                <a:spcPts val="640"/>
              </a:spcBef>
              <a:buChar char="–"/>
              <a:tabLst>
                <a:tab pos="298450" algn="l"/>
              </a:tabLst>
            </a:pPr>
            <a:r>
              <a:rPr lang="en-US" sz="2800" spc="-5" dirty="0">
                <a:solidFill>
                  <a:srgbClr val="336600"/>
                </a:solidFill>
                <a:latin typeface="Arial"/>
                <a:cs typeface="Arial"/>
              </a:rPr>
              <a:t>M</a:t>
            </a:r>
            <a:r>
              <a:rPr sz="2800" spc="-5" dirty="0">
                <a:solidFill>
                  <a:srgbClr val="336600"/>
                </a:solidFill>
                <a:latin typeface="Arial"/>
                <a:cs typeface="Arial"/>
              </a:rPr>
              <a:t>ath </a:t>
            </a:r>
            <a:r>
              <a:rPr sz="2800" dirty="0">
                <a:solidFill>
                  <a:srgbClr val="336600"/>
                </a:solidFill>
                <a:latin typeface="Arial"/>
                <a:cs typeface="Arial"/>
              </a:rPr>
              <a:t>is</a:t>
            </a:r>
            <a:r>
              <a:rPr sz="2800" spc="-20" dirty="0">
                <a:solidFill>
                  <a:srgbClr val="336600"/>
                </a:solidFill>
                <a:latin typeface="Arial"/>
                <a:cs typeface="Arial"/>
              </a:rPr>
              <a:t> </a:t>
            </a:r>
            <a:r>
              <a:rPr sz="2800" dirty="0">
                <a:solidFill>
                  <a:srgbClr val="336600"/>
                </a:solidFill>
                <a:latin typeface="Arial"/>
                <a:cs typeface="Arial"/>
              </a:rPr>
              <a:t>s</a:t>
            </a:r>
            <a:r>
              <a:rPr lang="en-US" sz="2800" dirty="0">
                <a:solidFill>
                  <a:srgbClr val="336600"/>
                </a:solidFill>
                <a:latin typeface="Arial"/>
                <a:cs typeface="Arial"/>
              </a:rPr>
              <a:t>traightforward</a:t>
            </a:r>
            <a:endParaRPr sz="2800" dirty="0">
              <a:latin typeface="Arial"/>
              <a:cs typeface="Arial"/>
            </a:endParaRPr>
          </a:p>
        </p:txBody>
      </p:sp>
      <p:sp>
        <p:nvSpPr>
          <p:cNvPr id="6" name="object 6"/>
          <p:cNvSpPr txBox="1"/>
          <p:nvPr/>
        </p:nvSpPr>
        <p:spPr>
          <a:xfrm>
            <a:off x="827578" y="3469270"/>
            <a:ext cx="8013065" cy="1193800"/>
          </a:xfrm>
          <a:prstGeom prst="rect">
            <a:avLst/>
          </a:prstGeom>
        </p:spPr>
        <p:txBody>
          <a:bodyPr vert="horz" wrap="square" lIns="0" tIns="109220" rIns="0" bIns="0" rtlCol="0">
            <a:spAutoFit/>
          </a:bodyPr>
          <a:lstStyle/>
          <a:p>
            <a:pPr marL="355600" indent="-342900">
              <a:lnSpc>
                <a:spcPct val="100000"/>
              </a:lnSpc>
              <a:spcBef>
                <a:spcPts val="860"/>
              </a:spcBef>
              <a:buChar char="•"/>
              <a:tabLst>
                <a:tab pos="354965" algn="l"/>
                <a:tab pos="355600" algn="l"/>
              </a:tabLst>
            </a:pPr>
            <a:r>
              <a:rPr sz="3200" spc="-5" dirty="0">
                <a:solidFill>
                  <a:srgbClr val="3333CC"/>
                </a:solidFill>
                <a:latin typeface="Arial"/>
                <a:cs typeface="Arial"/>
              </a:rPr>
              <a:t>We </a:t>
            </a:r>
            <a:r>
              <a:rPr sz="3200" dirty="0">
                <a:solidFill>
                  <a:srgbClr val="3333CC"/>
                </a:solidFill>
                <a:latin typeface="Arial"/>
                <a:cs typeface="Arial"/>
              </a:rPr>
              <a:t>must choose </a:t>
            </a:r>
            <a:r>
              <a:rPr sz="3200" spc="-5" dirty="0">
                <a:solidFill>
                  <a:srgbClr val="3333CC"/>
                </a:solidFill>
                <a:latin typeface="Arial"/>
                <a:cs typeface="Arial"/>
              </a:rPr>
              <a:t>the form </a:t>
            </a:r>
            <a:r>
              <a:rPr sz="3200" dirty="0">
                <a:solidFill>
                  <a:srgbClr val="3333CC"/>
                </a:solidFill>
                <a:latin typeface="Arial"/>
                <a:cs typeface="Arial"/>
              </a:rPr>
              <a:t>of </a:t>
            </a:r>
            <a:r>
              <a:rPr sz="3200" spc="-5" dirty="0">
                <a:solidFill>
                  <a:srgbClr val="3333CC"/>
                </a:solidFill>
                <a:latin typeface="Arial"/>
                <a:cs typeface="Arial"/>
              </a:rPr>
              <a:t>the</a:t>
            </a:r>
            <a:r>
              <a:rPr sz="3200" spc="-35" dirty="0">
                <a:solidFill>
                  <a:srgbClr val="3333CC"/>
                </a:solidFill>
                <a:latin typeface="Arial"/>
                <a:cs typeface="Arial"/>
              </a:rPr>
              <a:t> </a:t>
            </a:r>
            <a:r>
              <a:rPr sz="3200" dirty="0">
                <a:solidFill>
                  <a:srgbClr val="3333CC"/>
                </a:solidFill>
                <a:latin typeface="Arial"/>
                <a:cs typeface="Arial"/>
              </a:rPr>
              <a:t>model</a:t>
            </a:r>
            <a:endParaRPr sz="3200" dirty="0">
              <a:latin typeface="Arial"/>
              <a:cs typeface="Arial"/>
            </a:endParaRPr>
          </a:p>
          <a:p>
            <a:pPr marL="355600" indent="-342900">
              <a:lnSpc>
                <a:spcPct val="100000"/>
              </a:lnSpc>
              <a:spcBef>
                <a:spcPts val="760"/>
              </a:spcBef>
              <a:buChar char="•"/>
              <a:tabLst>
                <a:tab pos="354965" algn="l"/>
                <a:tab pos="355600" algn="l"/>
              </a:tabLst>
            </a:pPr>
            <a:r>
              <a:rPr sz="3200" dirty="0">
                <a:solidFill>
                  <a:srgbClr val="3333CC"/>
                </a:solidFill>
                <a:latin typeface="Arial"/>
                <a:cs typeface="Arial"/>
              </a:rPr>
              <a:t>Consider a linear model </a:t>
            </a:r>
            <a:r>
              <a:rPr sz="3200" spc="-5" dirty="0">
                <a:solidFill>
                  <a:srgbClr val="3333CC"/>
                </a:solidFill>
                <a:latin typeface="Arial"/>
                <a:cs typeface="Arial"/>
              </a:rPr>
              <a:t>with </a:t>
            </a:r>
            <a:r>
              <a:rPr sz="2400" b="1" dirty="0">
                <a:latin typeface="Times New Roman"/>
                <a:cs typeface="Times New Roman"/>
              </a:rPr>
              <a:t>θ </a:t>
            </a:r>
            <a:r>
              <a:rPr sz="2400" b="1" i="1" spc="-10" dirty="0">
                <a:latin typeface="Times New Roman"/>
                <a:cs typeface="Times New Roman"/>
              </a:rPr>
              <a:t>=</a:t>
            </a:r>
            <a:r>
              <a:rPr sz="2400" spc="-10" dirty="0">
                <a:latin typeface="Times New Roman"/>
                <a:cs typeface="Times New Roman"/>
              </a:rPr>
              <a:t>{</a:t>
            </a:r>
            <a:r>
              <a:rPr sz="2400" b="1" i="1" spc="-10" dirty="0">
                <a:latin typeface="Palatino Linotype"/>
                <a:cs typeface="Palatino Linotype"/>
              </a:rPr>
              <a:t>w,</a:t>
            </a:r>
            <a:r>
              <a:rPr sz="2400" i="1" spc="-10" dirty="0">
                <a:latin typeface="Cambria"/>
                <a:cs typeface="Cambria"/>
              </a:rPr>
              <a:t>b</a:t>
            </a:r>
            <a:r>
              <a:rPr sz="2400" spc="-10" dirty="0">
                <a:latin typeface="Times New Roman"/>
                <a:cs typeface="Times New Roman"/>
              </a:rPr>
              <a:t>}</a:t>
            </a:r>
            <a:r>
              <a:rPr sz="2400" spc="200" dirty="0">
                <a:latin typeface="Times New Roman"/>
                <a:cs typeface="Times New Roman"/>
              </a:rPr>
              <a:t> </a:t>
            </a:r>
            <a:r>
              <a:rPr sz="3200" dirty="0">
                <a:solidFill>
                  <a:srgbClr val="3333CC"/>
                </a:solidFill>
                <a:latin typeface="Arial"/>
                <a:cs typeface="Arial"/>
              </a:rPr>
              <a:t>where</a:t>
            </a:r>
            <a:endParaRPr sz="3200" dirty="0">
              <a:latin typeface="Arial"/>
              <a:cs typeface="Arial"/>
            </a:endParaRPr>
          </a:p>
        </p:txBody>
      </p:sp>
      <p:sp>
        <p:nvSpPr>
          <p:cNvPr id="7" name="object 7"/>
          <p:cNvSpPr txBox="1"/>
          <p:nvPr/>
        </p:nvSpPr>
        <p:spPr>
          <a:xfrm>
            <a:off x="1284777" y="5306198"/>
            <a:ext cx="171450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a:t>
            </a:r>
            <a:r>
              <a:rPr sz="2800" spc="-180" dirty="0">
                <a:solidFill>
                  <a:srgbClr val="336600"/>
                </a:solidFill>
                <a:latin typeface="Arial"/>
                <a:cs typeface="Arial"/>
              </a:rPr>
              <a:t> </a:t>
            </a:r>
            <a:r>
              <a:rPr sz="2800" dirty="0">
                <a:solidFill>
                  <a:srgbClr val="336600"/>
                </a:solidFill>
                <a:latin typeface="Arial"/>
                <a:cs typeface="Arial"/>
              </a:rPr>
              <a:t>Minimize</a:t>
            </a:r>
            <a:endParaRPr sz="2800">
              <a:latin typeface="Arial"/>
              <a:cs typeface="Arial"/>
            </a:endParaRPr>
          </a:p>
        </p:txBody>
      </p:sp>
      <p:sp>
        <p:nvSpPr>
          <p:cNvPr id="8" name="object 8"/>
          <p:cNvSpPr txBox="1"/>
          <p:nvPr/>
        </p:nvSpPr>
        <p:spPr>
          <a:xfrm>
            <a:off x="5443180" y="5306198"/>
            <a:ext cx="4295140" cy="452120"/>
          </a:xfrm>
          <a:prstGeom prst="rect">
            <a:avLst/>
          </a:prstGeom>
        </p:spPr>
        <p:txBody>
          <a:bodyPr vert="horz" wrap="square" lIns="0" tIns="12700" rIns="0" bIns="0" rtlCol="0">
            <a:spAutoFit/>
          </a:bodyPr>
          <a:lstStyle/>
          <a:p>
            <a:pPr marL="12700">
              <a:lnSpc>
                <a:spcPct val="100000"/>
              </a:lnSpc>
              <a:spcBef>
                <a:spcPts val="100"/>
              </a:spcBef>
              <a:tabLst>
                <a:tab pos="3056255" algn="l"/>
              </a:tabLst>
            </a:pPr>
            <a:r>
              <a:rPr sz="2800" spc="-5" dirty="0">
                <a:solidFill>
                  <a:srgbClr val="336600"/>
                </a:solidFill>
                <a:latin typeface="Arial"/>
                <a:cs typeface="Arial"/>
              </a:rPr>
              <a:t>to</a:t>
            </a:r>
            <a:r>
              <a:rPr sz="2800" spc="10" dirty="0">
                <a:solidFill>
                  <a:srgbClr val="336600"/>
                </a:solidFill>
                <a:latin typeface="Arial"/>
                <a:cs typeface="Arial"/>
              </a:rPr>
              <a:t> </a:t>
            </a:r>
            <a:r>
              <a:rPr sz="2800" dirty="0">
                <a:solidFill>
                  <a:srgbClr val="336600"/>
                </a:solidFill>
                <a:latin typeface="Arial"/>
                <a:cs typeface="Arial"/>
              </a:rPr>
              <a:t>get</a:t>
            </a:r>
            <a:r>
              <a:rPr sz="2800" spc="10" dirty="0">
                <a:solidFill>
                  <a:srgbClr val="336600"/>
                </a:solidFill>
                <a:latin typeface="Arial"/>
                <a:cs typeface="Arial"/>
              </a:rPr>
              <a:t> </a:t>
            </a:r>
            <a:r>
              <a:rPr sz="2800" spc="-5" dirty="0">
                <a:solidFill>
                  <a:srgbClr val="336600"/>
                </a:solidFill>
                <a:latin typeface="Arial"/>
                <a:cs typeface="Arial"/>
              </a:rPr>
              <a:t>closed-form	solution</a:t>
            </a:r>
            <a:endParaRPr sz="2800">
              <a:latin typeface="Arial"/>
              <a:cs typeface="Arial"/>
            </a:endParaRPr>
          </a:p>
        </p:txBody>
      </p:sp>
      <p:sp>
        <p:nvSpPr>
          <p:cNvPr id="9" name="object 9"/>
          <p:cNvSpPr txBox="1"/>
          <p:nvPr/>
        </p:nvSpPr>
        <p:spPr>
          <a:xfrm>
            <a:off x="1741977" y="5712631"/>
            <a:ext cx="7903209" cy="852169"/>
          </a:xfrm>
          <a:prstGeom prst="rect">
            <a:avLst/>
          </a:prstGeom>
        </p:spPr>
        <p:txBody>
          <a:bodyPr vert="horz" wrap="square" lIns="0" tIns="95250" rIns="0" bIns="0" rtlCol="0">
            <a:spAutoFit/>
          </a:bodyPr>
          <a:lstStyle/>
          <a:p>
            <a:pPr marL="241300" indent="-228600">
              <a:lnSpc>
                <a:spcPct val="100000"/>
              </a:lnSpc>
              <a:spcBef>
                <a:spcPts val="750"/>
              </a:spcBef>
              <a:buChar char="•"/>
              <a:tabLst>
                <a:tab pos="241300" algn="l"/>
              </a:tabLst>
            </a:pPr>
            <a:r>
              <a:rPr sz="2400" spc="-5" dirty="0">
                <a:solidFill>
                  <a:srgbClr val="660066"/>
                </a:solidFill>
                <a:latin typeface="Arial"/>
                <a:cs typeface="Arial"/>
              </a:rPr>
              <a:t>Differentiate </a:t>
            </a:r>
            <a:r>
              <a:rPr sz="2400" dirty="0">
                <a:solidFill>
                  <a:srgbClr val="660066"/>
                </a:solidFill>
                <a:latin typeface="Arial"/>
                <a:cs typeface="Arial"/>
              </a:rPr>
              <a:t>wrt </a:t>
            </a:r>
            <a:r>
              <a:rPr sz="2400" b="1" i="1" spc="-160" dirty="0">
                <a:latin typeface="Palatino Linotype"/>
                <a:cs typeface="Palatino Linotype"/>
              </a:rPr>
              <a:t>w </a:t>
            </a:r>
            <a:r>
              <a:rPr sz="2400" spc="-5" dirty="0">
                <a:solidFill>
                  <a:srgbClr val="660066"/>
                </a:solidFill>
                <a:latin typeface="Arial"/>
                <a:cs typeface="Arial"/>
              </a:rPr>
              <a:t>and </a:t>
            </a:r>
            <a:r>
              <a:rPr sz="2400" i="1" spc="-150" dirty="0">
                <a:latin typeface="Cambria"/>
                <a:cs typeface="Cambria"/>
              </a:rPr>
              <a:t>b </a:t>
            </a:r>
            <a:r>
              <a:rPr sz="2400" dirty="0">
                <a:solidFill>
                  <a:srgbClr val="660066"/>
                </a:solidFill>
                <a:latin typeface="Arial"/>
                <a:cs typeface="Arial"/>
              </a:rPr>
              <a:t>to </a:t>
            </a:r>
            <a:r>
              <a:rPr sz="2400" spc="-5" dirty="0">
                <a:solidFill>
                  <a:srgbClr val="660066"/>
                </a:solidFill>
                <a:latin typeface="Arial"/>
                <a:cs typeface="Arial"/>
              </a:rPr>
              <a:t>obtain </a:t>
            </a:r>
            <a:r>
              <a:rPr sz="2400" b="1" i="1" spc="-160" dirty="0">
                <a:latin typeface="Palatino Linotype"/>
                <a:cs typeface="Palatino Linotype"/>
              </a:rPr>
              <a:t>w </a:t>
            </a:r>
            <a:r>
              <a:rPr sz="2400" i="1" spc="570" dirty="0">
                <a:latin typeface="Cambria"/>
                <a:cs typeface="Cambria"/>
              </a:rPr>
              <a:t>= </a:t>
            </a:r>
            <a:r>
              <a:rPr sz="2400" b="1" spc="-20" dirty="0">
                <a:latin typeface="Calibri"/>
                <a:cs typeface="Calibri"/>
              </a:rPr>
              <a:t>0 </a:t>
            </a:r>
            <a:r>
              <a:rPr sz="2400" spc="-5" dirty="0">
                <a:solidFill>
                  <a:srgbClr val="660066"/>
                </a:solidFill>
                <a:latin typeface="Arial"/>
                <a:cs typeface="Arial"/>
              </a:rPr>
              <a:t>and</a:t>
            </a:r>
            <a:r>
              <a:rPr sz="2400" spc="-114" dirty="0">
                <a:solidFill>
                  <a:srgbClr val="660066"/>
                </a:solidFill>
                <a:latin typeface="Arial"/>
                <a:cs typeface="Arial"/>
              </a:rPr>
              <a:t> </a:t>
            </a:r>
            <a:r>
              <a:rPr sz="2400" i="1" spc="100" dirty="0">
                <a:latin typeface="Cambria"/>
                <a:cs typeface="Cambria"/>
              </a:rPr>
              <a:t>b=</a:t>
            </a:r>
            <a:r>
              <a:rPr sz="2450" i="1" spc="100" dirty="0">
                <a:latin typeface="Arial"/>
                <a:cs typeface="Arial"/>
              </a:rPr>
              <a:t>½</a:t>
            </a:r>
            <a:endParaRPr sz="2450">
              <a:latin typeface="Arial"/>
              <a:cs typeface="Arial"/>
            </a:endParaRPr>
          </a:p>
          <a:p>
            <a:pPr marL="469900">
              <a:lnSpc>
                <a:spcPct val="100000"/>
              </a:lnSpc>
              <a:spcBef>
                <a:spcPts val="515"/>
              </a:spcBef>
            </a:pPr>
            <a:r>
              <a:rPr sz="2000" dirty="0">
                <a:latin typeface="Arial"/>
                <a:cs typeface="Arial"/>
              </a:rPr>
              <a:t>– </a:t>
            </a:r>
            <a:r>
              <a:rPr sz="2000" spc="-5" dirty="0">
                <a:latin typeface="Arial"/>
                <a:cs typeface="Arial"/>
              </a:rPr>
              <a:t>Then the </a:t>
            </a:r>
            <a:r>
              <a:rPr sz="2000" dirty="0">
                <a:latin typeface="Arial"/>
                <a:cs typeface="Arial"/>
              </a:rPr>
              <a:t>linear model </a:t>
            </a:r>
            <a:r>
              <a:rPr sz="2000" i="1" spc="-15" dirty="0">
                <a:latin typeface="Times New Roman"/>
                <a:cs typeface="Times New Roman"/>
              </a:rPr>
              <a:t>f(</a:t>
            </a:r>
            <a:r>
              <a:rPr sz="2000" b="1" i="1" spc="-15" dirty="0">
                <a:latin typeface="Times New Roman"/>
                <a:cs typeface="Times New Roman"/>
              </a:rPr>
              <a:t>x</a:t>
            </a:r>
            <a:r>
              <a:rPr sz="2000" i="1" spc="-15" dirty="0">
                <a:latin typeface="Times New Roman"/>
                <a:cs typeface="Times New Roman"/>
              </a:rPr>
              <a:t>;</a:t>
            </a:r>
            <a:r>
              <a:rPr sz="2000" b="1" i="1" spc="-15" dirty="0">
                <a:latin typeface="Palatino Linotype"/>
                <a:cs typeface="Palatino Linotype"/>
              </a:rPr>
              <a:t>w</a:t>
            </a:r>
            <a:r>
              <a:rPr sz="2000" i="1" spc="-15" dirty="0">
                <a:latin typeface="Times New Roman"/>
                <a:cs typeface="Times New Roman"/>
              </a:rPr>
              <a:t>,b)=½ </a:t>
            </a:r>
            <a:r>
              <a:rPr sz="2000" dirty="0">
                <a:latin typeface="Arial"/>
                <a:cs typeface="Arial"/>
              </a:rPr>
              <a:t>simply </a:t>
            </a:r>
            <a:r>
              <a:rPr sz="2000" spc="-5" dirty="0">
                <a:latin typeface="Arial"/>
                <a:cs typeface="Arial"/>
              </a:rPr>
              <a:t>outputs </a:t>
            </a:r>
            <a:r>
              <a:rPr sz="2000" i="1" dirty="0">
                <a:latin typeface="Times New Roman"/>
                <a:cs typeface="Times New Roman"/>
              </a:rPr>
              <a:t>0.5</a:t>
            </a:r>
            <a:r>
              <a:rPr sz="2000" i="1" spc="210" dirty="0">
                <a:latin typeface="Times New Roman"/>
                <a:cs typeface="Times New Roman"/>
              </a:rPr>
              <a:t> </a:t>
            </a:r>
            <a:r>
              <a:rPr sz="2000" dirty="0">
                <a:latin typeface="Arial"/>
                <a:cs typeface="Arial"/>
              </a:rPr>
              <a:t>everywhere</a:t>
            </a:r>
            <a:endParaRPr sz="2000">
              <a:latin typeface="Arial"/>
              <a:cs typeface="Arial"/>
            </a:endParaRPr>
          </a:p>
        </p:txBody>
      </p:sp>
      <p:sp>
        <p:nvSpPr>
          <p:cNvPr id="10" name="object 10"/>
          <p:cNvSpPr txBox="1"/>
          <p:nvPr/>
        </p:nvSpPr>
        <p:spPr>
          <a:xfrm>
            <a:off x="1284777" y="6626998"/>
            <a:ext cx="4027804"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a:t>
            </a:r>
            <a:r>
              <a:rPr sz="2800" spc="-5" dirty="0">
                <a:solidFill>
                  <a:srgbClr val="336600"/>
                </a:solidFill>
                <a:latin typeface="Arial"/>
                <a:cs typeface="Arial"/>
              </a:rPr>
              <a:t>Why </a:t>
            </a:r>
            <a:r>
              <a:rPr sz="2800" dirty="0">
                <a:solidFill>
                  <a:srgbClr val="336600"/>
                </a:solidFill>
                <a:latin typeface="Arial"/>
                <a:cs typeface="Arial"/>
              </a:rPr>
              <a:t>does </a:t>
            </a:r>
            <a:r>
              <a:rPr sz="2800" spc="-5" dirty="0">
                <a:solidFill>
                  <a:srgbClr val="336600"/>
                </a:solidFill>
                <a:latin typeface="Arial"/>
                <a:cs typeface="Arial"/>
              </a:rPr>
              <a:t>this</a:t>
            </a:r>
            <a:r>
              <a:rPr sz="2800" spc="-175" dirty="0">
                <a:solidFill>
                  <a:srgbClr val="336600"/>
                </a:solidFill>
                <a:latin typeface="Arial"/>
                <a:cs typeface="Arial"/>
              </a:rPr>
              <a:t> </a:t>
            </a:r>
            <a:r>
              <a:rPr sz="2800" dirty="0">
                <a:solidFill>
                  <a:srgbClr val="336600"/>
                </a:solidFill>
                <a:latin typeface="Arial"/>
                <a:cs typeface="Arial"/>
              </a:rPr>
              <a:t>happen?</a:t>
            </a:r>
            <a:endParaRPr sz="2800">
              <a:latin typeface="Arial"/>
              <a:cs typeface="Arial"/>
            </a:endParaRPr>
          </a:p>
        </p:txBody>
      </p:sp>
      <p:pic>
        <p:nvPicPr>
          <p:cNvPr id="11" name="Picture 10">
            <a:extLst>
              <a:ext uri="{FF2B5EF4-FFF2-40B4-BE49-F238E27FC236}">
                <a16:creationId xmlns:a16="http://schemas.microsoft.com/office/drawing/2014/main" id="{032122FA-6BA1-5042-B7D1-43334625D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377" y="5195915"/>
            <a:ext cx="2405803" cy="699361"/>
          </a:xfrm>
          <a:prstGeom prst="rect">
            <a:avLst/>
          </a:prstGeom>
        </p:spPr>
      </p:pic>
      <p:pic>
        <p:nvPicPr>
          <p:cNvPr id="37" name="Picture 36">
            <a:extLst>
              <a:ext uri="{FF2B5EF4-FFF2-40B4-BE49-F238E27FC236}">
                <a16:creationId xmlns:a16="http://schemas.microsoft.com/office/drawing/2014/main" id="{F51405CC-6B08-9D47-B7AE-A49F4DA1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881" y="4742609"/>
            <a:ext cx="2701206" cy="533706"/>
          </a:xfrm>
          <a:prstGeom prst="rect">
            <a:avLst/>
          </a:prstGeom>
        </p:spPr>
      </p:pic>
      <p:pic>
        <p:nvPicPr>
          <p:cNvPr id="39" name="Picture 38">
            <a:extLst>
              <a:ext uri="{FF2B5EF4-FFF2-40B4-BE49-F238E27FC236}">
                <a16:creationId xmlns:a16="http://schemas.microsoft.com/office/drawing/2014/main" id="{CFD7B10D-919F-9346-9DD5-2BB8914E1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902" y="2007605"/>
            <a:ext cx="3226608" cy="1421895"/>
          </a:xfrm>
          <a:prstGeom prst="rect">
            <a:avLst/>
          </a:prstGeom>
        </p:spPr>
      </p:pic>
      <p:pic>
        <p:nvPicPr>
          <p:cNvPr id="41" name="Picture 40">
            <a:extLst>
              <a:ext uri="{FF2B5EF4-FFF2-40B4-BE49-F238E27FC236}">
                <a16:creationId xmlns:a16="http://schemas.microsoft.com/office/drawing/2014/main" id="{3CEA7C45-714E-104D-8F92-727D260C8B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7179" y="1792115"/>
            <a:ext cx="5217321" cy="7300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084097" y="350404"/>
            <a:ext cx="4530090" cy="695960"/>
          </a:xfrm>
          <a:prstGeom prst="rect">
            <a:avLst/>
          </a:prstGeom>
        </p:spPr>
        <p:txBody>
          <a:bodyPr vert="horz" wrap="square" lIns="0" tIns="12700" rIns="0" bIns="0" rtlCol="0">
            <a:spAutoFit/>
          </a:bodyPr>
          <a:lstStyle/>
          <a:p>
            <a:pPr marL="12700">
              <a:lnSpc>
                <a:spcPct val="100000"/>
              </a:lnSpc>
              <a:spcBef>
                <a:spcPts val="100"/>
              </a:spcBef>
              <a:tabLst>
                <a:tab pos="1285875" algn="l"/>
              </a:tabLst>
            </a:pPr>
            <a:r>
              <a:rPr lang="en-US" dirty="0"/>
              <a:t>Specifically</a:t>
            </a:r>
            <a:endParaRPr dirty="0"/>
          </a:p>
        </p:txBody>
      </p:sp>
      <p:sp>
        <p:nvSpPr>
          <p:cNvPr id="5" name="object 5"/>
          <p:cNvSpPr txBox="1"/>
          <p:nvPr/>
        </p:nvSpPr>
        <p:spPr>
          <a:xfrm>
            <a:off x="1284777" y="1067700"/>
            <a:ext cx="8545195" cy="6706964"/>
          </a:xfrm>
          <a:prstGeom prst="rect">
            <a:avLst/>
          </a:prstGeom>
        </p:spPr>
        <p:txBody>
          <a:bodyPr vert="horz" wrap="square" lIns="0" tIns="88900" rIns="0" bIns="0" rtlCol="0">
            <a:spAutoFit/>
          </a:bodyPr>
          <a:lstStyle/>
          <a:p>
            <a:pPr marL="323850" indent="-285750">
              <a:lnSpc>
                <a:spcPct val="100000"/>
              </a:lnSpc>
              <a:spcBef>
                <a:spcPts val="700"/>
              </a:spcBef>
              <a:buChar char="–"/>
              <a:tabLst>
                <a:tab pos="323850" algn="l"/>
              </a:tabLst>
            </a:pPr>
            <a:r>
              <a:rPr sz="2800" spc="-5" dirty="0">
                <a:solidFill>
                  <a:srgbClr val="336600"/>
                </a:solidFill>
                <a:latin typeface="Arial"/>
                <a:cs typeface="Arial"/>
              </a:rPr>
              <a:t>Definition </a:t>
            </a:r>
            <a:r>
              <a:rPr sz="2800" dirty="0">
                <a:solidFill>
                  <a:srgbClr val="336600"/>
                </a:solidFill>
                <a:latin typeface="Arial"/>
                <a:cs typeface="Arial"/>
              </a:rPr>
              <a:t>of a learning</a:t>
            </a:r>
            <a:r>
              <a:rPr sz="2800" spc="-5" dirty="0">
                <a:solidFill>
                  <a:srgbClr val="336600"/>
                </a:solidFill>
                <a:latin typeface="Arial"/>
                <a:cs typeface="Arial"/>
              </a:rPr>
              <a:t> algorithm</a:t>
            </a:r>
            <a:endParaRPr sz="2800" dirty="0">
              <a:latin typeface="Arial"/>
              <a:cs typeface="Arial"/>
            </a:endParaRPr>
          </a:p>
          <a:p>
            <a:pPr marL="323850" indent="-285750">
              <a:lnSpc>
                <a:spcPct val="100000"/>
              </a:lnSpc>
              <a:spcBef>
                <a:spcPts val="715"/>
              </a:spcBef>
              <a:buChar char="–"/>
              <a:tabLst>
                <a:tab pos="323850" algn="l"/>
              </a:tabLst>
            </a:pPr>
            <a:r>
              <a:rPr sz="2800" dirty="0">
                <a:solidFill>
                  <a:srgbClr val="336600"/>
                </a:solidFill>
                <a:latin typeface="Arial"/>
                <a:cs typeface="Arial"/>
              </a:rPr>
              <a:t>How </a:t>
            </a:r>
            <a:r>
              <a:rPr sz="2800" spc="-5" dirty="0">
                <a:solidFill>
                  <a:srgbClr val="336600"/>
                </a:solidFill>
                <a:latin typeface="Arial"/>
                <a:cs typeface="Arial"/>
              </a:rPr>
              <a:t>fitting data differs from </a:t>
            </a:r>
            <a:r>
              <a:rPr sz="2800" dirty="0">
                <a:solidFill>
                  <a:srgbClr val="336600"/>
                </a:solidFill>
                <a:latin typeface="Arial"/>
                <a:cs typeface="Arial"/>
              </a:rPr>
              <a:t>generalizing </a:t>
            </a:r>
            <a:r>
              <a:rPr sz="2800" spc="-5" dirty="0">
                <a:solidFill>
                  <a:srgbClr val="336600"/>
                </a:solidFill>
                <a:latin typeface="Arial"/>
                <a:cs typeface="Arial"/>
              </a:rPr>
              <a:t>to </a:t>
            </a:r>
            <a:r>
              <a:rPr sz="2800" dirty="0">
                <a:solidFill>
                  <a:srgbClr val="336600"/>
                </a:solidFill>
                <a:latin typeface="Arial"/>
                <a:cs typeface="Arial"/>
              </a:rPr>
              <a:t>new</a:t>
            </a:r>
            <a:r>
              <a:rPr sz="2800" spc="-10" dirty="0">
                <a:solidFill>
                  <a:srgbClr val="336600"/>
                </a:solidFill>
                <a:latin typeface="Arial"/>
                <a:cs typeface="Arial"/>
              </a:rPr>
              <a:t> </a:t>
            </a:r>
            <a:r>
              <a:rPr sz="2800" dirty="0">
                <a:solidFill>
                  <a:srgbClr val="336600"/>
                </a:solidFill>
                <a:latin typeface="Arial"/>
                <a:cs typeface="Arial"/>
              </a:rPr>
              <a:t>data</a:t>
            </a:r>
            <a:r>
              <a:rPr lang="en-US" sz="2800" dirty="0">
                <a:solidFill>
                  <a:srgbClr val="336600"/>
                </a:solidFill>
                <a:latin typeface="Arial"/>
                <a:cs typeface="Arial"/>
              </a:rPr>
              <a:t> (optimization vs generalization)</a:t>
            </a:r>
            <a:endParaRPr sz="2400" dirty="0">
              <a:latin typeface="Arial"/>
              <a:cs typeface="Arial"/>
            </a:endParaRPr>
          </a:p>
          <a:p>
            <a:pPr marL="317500" marR="154305" indent="-279400">
              <a:lnSpc>
                <a:spcPts val="3329"/>
              </a:lnSpc>
              <a:spcBef>
                <a:spcPts val="780"/>
              </a:spcBef>
              <a:buChar char="–"/>
              <a:tabLst>
                <a:tab pos="323850" algn="l"/>
              </a:tabLst>
            </a:pPr>
            <a:r>
              <a:rPr sz="2800" dirty="0">
                <a:solidFill>
                  <a:srgbClr val="336600"/>
                </a:solidFill>
                <a:latin typeface="Arial"/>
                <a:cs typeface="Arial"/>
              </a:rPr>
              <a:t>ML algo</a:t>
            </a:r>
            <a:r>
              <a:rPr lang="en-US" sz="2800" dirty="0">
                <a:solidFill>
                  <a:srgbClr val="336600"/>
                </a:solidFill>
                <a:latin typeface="Arial"/>
                <a:cs typeface="Arial"/>
              </a:rPr>
              <a:t>rithm</a:t>
            </a:r>
            <a:r>
              <a:rPr sz="2800" dirty="0">
                <a:solidFill>
                  <a:srgbClr val="336600"/>
                </a:solidFill>
                <a:latin typeface="Arial"/>
                <a:cs typeface="Arial"/>
              </a:rPr>
              <a:t>s have </a:t>
            </a:r>
            <a:r>
              <a:rPr sz="2800" spc="-5" dirty="0">
                <a:solidFill>
                  <a:srgbClr val="336600"/>
                </a:solidFill>
                <a:latin typeface="Arial"/>
                <a:cs typeface="Arial"/>
              </a:rPr>
              <a:t>hyperparameters determined outside  </a:t>
            </a:r>
            <a:r>
              <a:rPr sz="2800" dirty="0">
                <a:solidFill>
                  <a:srgbClr val="336600"/>
                </a:solidFill>
                <a:latin typeface="Arial"/>
                <a:cs typeface="Arial"/>
              </a:rPr>
              <a:t>of learning </a:t>
            </a:r>
            <a:r>
              <a:rPr sz="2800" spc="-5" dirty="0">
                <a:solidFill>
                  <a:srgbClr val="336600"/>
                </a:solidFill>
                <a:latin typeface="Arial"/>
                <a:cs typeface="Arial"/>
              </a:rPr>
              <a:t>algorithm</a:t>
            </a:r>
            <a:r>
              <a:rPr lang="en-US" sz="2800" spc="-5" dirty="0">
                <a:solidFill>
                  <a:srgbClr val="336600"/>
                </a:solidFill>
                <a:latin typeface="Arial"/>
                <a:cs typeface="Arial"/>
              </a:rPr>
              <a:t> </a:t>
            </a:r>
            <a:r>
              <a:rPr sz="3200" spc="-5" dirty="0">
                <a:solidFill>
                  <a:srgbClr val="407700"/>
                </a:solidFill>
                <a:latin typeface="MS PGothic"/>
                <a:cs typeface="MS PGothic"/>
              </a:rPr>
              <a:t>– </a:t>
            </a:r>
            <a:r>
              <a:rPr sz="2800" dirty="0">
                <a:solidFill>
                  <a:srgbClr val="336600"/>
                </a:solidFill>
                <a:latin typeface="Arial"/>
                <a:cs typeface="Arial"/>
              </a:rPr>
              <a:t>how </a:t>
            </a:r>
            <a:r>
              <a:rPr sz="2800" spc="-5" dirty="0">
                <a:solidFill>
                  <a:srgbClr val="336600"/>
                </a:solidFill>
                <a:latin typeface="Arial"/>
                <a:cs typeface="Arial"/>
              </a:rPr>
              <a:t>to </a:t>
            </a:r>
            <a:r>
              <a:rPr lang="en-US" sz="2800" spc="-5" dirty="0">
                <a:solidFill>
                  <a:srgbClr val="336600"/>
                </a:solidFill>
                <a:latin typeface="Arial"/>
                <a:cs typeface="Arial"/>
              </a:rPr>
              <a:t>determine</a:t>
            </a:r>
            <a:r>
              <a:rPr sz="2800" dirty="0">
                <a:solidFill>
                  <a:srgbClr val="336600"/>
                </a:solidFill>
                <a:latin typeface="Arial"/>
                <a:cs typeface="Arial"/>
              </a:rPr>
              <a:t> using </a:t>
            </a:r>
            <a:r>
              <a:rPr sz="2800" spc="-5" dirty="0">
                <a:solidFill>
                  <a:srgbClr val="336600"/>
                </a:solidFill>
                <a:latin typeface="Arial"/>
                <a:cs typeface="Arial"/>
              </a:rPr>
              <a:t>additional</a:t>
            </a:r>
            <a:r>
              <a:rPr sz="2800" dirty="0">
                <a:solidFill>
                  <a:srgbClr val="336600"/>
                </a:solidFill>
                <a:latin typeface="Arial"/>
                <a:cs typeface="Arial"/>
              </a:rPr>
              <a:t> </a:t>
            </a:r>
            <a:r>
              <a:rPr sz="2800" spc="-5" dirty="0">
                <a:solidFill>
                  <a:srgbClr val="336600"/>
                </a:solidFill>
                <a:latin typeface="Arial"/>
                <a:cs typeface="Arial"/>
              </a:rPr>
              <a:t>data</a:t>
            </a:r>
            <a:endParaRPr sz="2800" dirty="0">
              <a:latin typeface="Arial"/>
              <a:cs typeface="Arial"/>
            </a:endParaRPr>
          </a:p>
          <a:p>
            <a:pPr marL="323850" indent="-285750">
              <a:lnSpc>
                <a:spcPct val="100000"/>
              </a:lnSpc>
              <a:spcBef>
                <a:spcPts val="600"/>
              </a:spcBef>
              <a:buChar char="–"/>
              <a:tabLst>
                <a:tab pos="323850" algn="l"/>
              </a:tabLst>
            </a:pPr>
            <a:r>
              <a:rPr sz="2800" spc="-5" dirty="0">
                <a:solidFill>
                  <a:srgbClr val="336600"/>
                </a:solidFill>
                <a:latin typeface="Arial"/>
                <a:cs typeface="Arial"/>
              </a:rPr>
              <a:t>Statistical </a:t>
            </a:r>
            <a:r>
              <a:rPr sz="2800" dirty="0">
                <a:solidFill>
                  <a:srgbClr val="336600"/>
                </a:solidFill>
                <a:latin typeface="Arial"/>
                <a:cs typeface="Arial"/>
              </a:rPr>
              <a:t>approaches: </a:t>
            </a:r>
            <a:r>
              <a:rPr sz="2800" spc="-5" dirty="0">
                <a:solidFill>
                  <a:srgbClr val="336600"/>
                </a:solidFill>
                <a:latin typeface="Arial"/>
                <a:cs typeface="Arial"/>
              </a:rPr>
              <a:t>frequentist </a:t>
            </a:r>
            <a:r>
              <a:rPr lang="en-US" sz="2800" spc="-5" dirty="0">
                <a:solidFill>
                  <a:srgbClr val="336600"/>
                </a:solidFill>
                <a:latin typeface="Arial"/>
                <a:cs typeface="Arial"/>
              </a:rPr>
              <a:t>vs</a:t>
            </a:r>
            <a:r>
              <a:rPr sz="2800" spc="-10" dirty="0">
                <a:solidFill>
                  <a:srgbClr val="336600"/>
                </a:solidFill>
                <a:latin typeface="Arial"/>
                <a:cs typeface="Arial"/>
              </a:rPr>
              <a:t> </a:t>
            </a:r>
            <a:r>
              <a:rPr sz="2800" dirty="0">
                <a:solidFill>
                  <a:srgbClr val="336600"/>
                </a:solidFill>
                <a:latin typeface="Arial"/>
                <a:cs typeface="Arial"/>
              </a:rPr>
              <a:t>Bayesian</a:t>
            </a:r>
            <a:endParaRPr sz="2800" dirty="0">
              <a:latin typeface="Arial"/>
              <a:cs typeface="Arial"/>
            </a:endParaRPr>
          </a:p>
          <a:p>
            <a:pPr marL="323850" indent="-285750">
              <a:lnSpc>
                <a:spcPct val="100000"/>
              </a:lnSpc>
              <a:spcBef>
                <a:spcPts val="640"/>
              </a:spcBef>
              <a:buChar char="–"/>
              <a:tabLst>
                <a:tab pos="323850" algn="l"/>
              </a:tabLst>
            </a:pPr>
            <a:r>
              <a:rPr sz="2800" dirty="0">
                <a:solidFill>
                  <a:srgbClr val="336600"/>
                </a:solidFill>
                <a:latin typeface="Arial"/>
                <a:cs typeface="Arial"/>
              </a:rPr>
              <a:t>Supervised versus unsupervised</a:t>
            </a:r>
            <a:r>
              <a:rPr sz="2800" spc="-20" dirty="0">
                <a:solidFill>
                  <a:srgbClr val="336600"/>
                </a:solidFill>
                <a:latin typeface="Arial"/>
                <a:cs typeface="Arial"/>
              </a:rPr>
              <a:t> </a:t>
            </a:r>
            <a:r>
              <a:rPr sz="2800" dirty="0">
                <a:solidFill>
                  <a:srgbClr val="336600"/>
                </a:solidFill>
                <a:latin typeface="Arial"/>
                <a:cs typeface="Arial"/>
              </a:rPr>
              <a:t>learning</a:t>
            </a:r>
            <a:endParaRPr sz="2800" dirty="0">
              <a:latin typeface="Arial"/>
              <a:cs typeface="Arial"/>
            </a:endParaRPr>
          </a:p>
          <a:p>
            <a:pPr marL="323850" indent="-285750">
              <a:lnSpc>
                <a:spcPct val="100000"/>
              </a:lnSpc>
              <a:spcBef>
                <a:spcPts val="740"/>
              </a:spcBef>
              <a:buChar char="–"/>
              <a:tabLst>
                <a:tab pos="323850" algn="l"/>
              </a:tabLst>
            </a:pPr>
            <a:r>
              <a:rPr sz="2800" spc="-5" dirty="0">
                <a:solidFill>
                  <a:srgbClr val="336600"/>
                </a:solidFill>
                <a:latin typeface="Arial"/>
                <a:cs typeface="Arial"/>
              </a:rPr>
              <a:t>Optimization </a:t>
            </a:r>
            <a:r>
              <a:rPr sz="2800" dirty="0">
                <a:solidFill>
                  <a:srgbClr val="336600"/>
                </a:solidFill>
                <a:latin typeface="Arial"/>
                <a:cs typeface="Arial"/>
              </a:rPr>
              <a:t>using </a:t>
            </a:r>
            <a:r>
              <a:rPr sz="2800" spc="-5" dirty="0">
                <a:solidFill>
                  <a:srgbClr val="336600"/>
                </a:solidFill>
                <a:latin typeface="Arial"/>
                <a:cs typeface="Arial"/>
              </a:rPr>
              <a:t>stochastic </a:t>
            </a:r>
            <a:r>
              <a:rPr sz="2800" dirty="0">
                <a:solidFill>
                  <a:srgbClr val="336600"/>
                </a:solidFill>
                <a:latin typeface="Arial"/>
                <a:cs typeface="Arial"/>
              </a:rPr>
              <a:t>gradient</a:t>
            </a:r>
            <a:r>
              <a:rPr sz="2800" spc="-5" dirty="0">
                <a:solidFill>
                  <a:srgbClr val="336600"/>
                </a:solidFill>
                <a:latin typeface="Arial"/>
                <a:cs typeface="Arial"/>
              </a:rPr>
              <a:t> </a:t>
            </a:r>
            <a:r>
              <a:rPr sz="2800" dirty="0">
                <a:solidFill>
                  <a:srgbClr val="336600"/>
                </a:solidFill>
                <a:latin typeface="Arial"/>
                <a:cs typeface="Arial"/>
              </a:rPr>
              <a:t>descent</a:t>
            </a:r>
            <a:r>
              <a:rPr lang="en-US" sz="2800" dirty="0">
                <a:solidFill>
                  <a:srgbClr val="336600"/>
                </a:solidFill>
                <a:latin typeface="Arial"/>
                <a:cs typeface="Arial"/>
              </a:rPr>
              <a:t> </a:t>
            </a:r>
            <a:r>
              <a:rPr lang="en-US" sz="2800">
                <a:solidFill>
                  <a:srgbClr val="336600"/>
                </a:solidFill>
                <a:latin typeface="Arial"/>
                <a:cs typeface="Arial"/>
              </a:rPr>
              <a:t>(skipped)</a:t>
            </a:r>
            <a:endParaRPr sz="2800" dirty="0">
              <a:latin typeface="Arial"/>
              <a:cs typeface="Arial"/>
            </a:endParaRPr>
          </a:p>
          <a:p>
            <a:pPr marL="323850" indent="-285750">
              <a:lnSpc>
                <a:spcPct val="100000"/>
              </a:lnSpc>
              <a:spcBef>
                <a:spcPts val="640"/>
              </a:spcBef>
              <a:buChar char="–"/>
              <a:tabLst>
                <a:tab pos="323850" algn="l"/>
              </a:tabLst>
            </a:pPr>
            <a:r>
              <a:rPr sz="2800" dirty="0">
                <a:solidFill>
                  <a:srgbClr val="336600"/>
                </a:solidFill>
                <a:latin typeface="Arial"/>
                <a:cs typeface="Arial"/>
              </a:rPr>
              <a:t>Combining </a:t>
            </a:r>
            <a:r>
              <a:rPr sz="2800" spc="-5" dirty="0">
                <a:solidFill>
                  <a:srgbClr val="336600"/>
                </a:solidFill>
                <a:latin typeface="Arial"/>
                <a:cs typeface="Arial"/>
              </a:rPr>
              <a:t>components into </a:t>
            </a:r>
            <a:r>
              <a:rPr sz="2800" dirty="0">
                <a:solidFill>
                  <a:srgbClr val="336600"/>
                </a:solidFill>
                <a:latin typeface="Arial"/>
                <a:cs typeface="Arial"/>
              </a:rPr>
              <a:t>an ML</a:t>
            </a:r>
            <a:r>
              <a:rPr sz="2800" spc="5" dirty="0">
                <a:solidFill>
                  <a:srgbClr val="336600"/>
                </a:solidFill>
                <a:latin typeface="Arial"/>
                <a:cs typeface="Arial"/>
              </a:rPr>
              <a:t> </a:t>
            </a:r>
            <a:r>
              <a:rPr sz="2800" spc="-5" dirty="0">
                <a:solidFill>
                  <a:srgbClr val="336600"/>
                </a:solidFill>
                <a:latin typeface="Arial"/>
                <a:cs typeface="Arial"/>
              </a:rPr>
              <a:t>algorithm</a:t>
            </a:r>
            <a:endParaRPr sz="2800" dirty="0">
              <a:latin typeface="Arial"/>
              <a:cs typeface="Arial"/>
            </a:endParaRPr>
          </a:p>
          <a:p>
            <a:pPr marL="723900" lvl="1" indent="-228600">
              <a:lnSpc>
                <a:spcPct val="100000"/>
              </a:lnSpc>
              <a:spcBef>
                <a:spcPts val="545"/>
              </a:spcBef>
              <a:buChar char="•"/>
              <a:tabLst>
                <a:tab pos="723900" algn="l"/>
              </a:tabLst>
            </a:pPr>
            <a:r>
              <a:rPr sz="2400" spc="-5" dirty="0">
                <a:solidFill>
                  <a:srgbClr val="660066"/>
                </a:solidFill>
                <a:latin typeface="Arial"/>
                <a:cs typeface="Arial"/>
              </a:rPr>
              <a:t>Optimization, </a:t>
            </a:r>
            <a:r>
              <a:rPr sz="2400" dirty="0">
                <a:solidFill>
                  <a:srgbClr val="660066"/>
                </a:solidFill>
                <a:latin typeface="Arial"/>
                <a:cs typeface="Arial"/>
              </a:rPr>
              <a:t>cost </a:t>
            </a:r>
            <a:r>
              <a:rPr sz="2400" spc="-5" dirty="0">
                <a:solidFill>
                  <a:srgbClr val="660066"/>
                </a:solidFill>
                <a:latin typeface="Arial"/>
                <a:cs typeface="Arial"/>
              </a:rPr>
              <a:t>function, </a:t>
            </a:r>
            <a:r>
              <a:rPr sz="2400" dirty="0">
                <a:solidFill>
                  <a:srgbClr val="660066"/>
                </a:solidFill>
                <a:latin typeface="Arial"/>
                <a:cs typeface="Arial"/>
              </a:rPr>
              <a:t>model, and</a:t>
            </a:r>
            <a:r>
              <a:rPr sz="2400" spc="-10" dirty="0">
                <a:solidFill>
                  <a:srgbClr val="660066"/>
                </a:solidFill>
                <a:latin typeface="Arial"/>
                <a:cs typeface="Arial"/>
              </a:rPr>
              <a:t> </a:t>
            </a:r>
            <a:r>
              <a:rPr sz="2400" spc="-5" dirty="0">
                <a:solidFill>
                  <a:srgbClr val="660066"/>
                </a:solidFill>
                <a:latin typeface="Arial"/>
                <a:cs typeface="Arial"/>
              </a:rPr>
              <a:t>dataset</a:t>
            </a:r>
            <a:endParaRPr sz="2400" dirty="0">
              <a:latin typeface="Arial"/>
              <a:cs typeface="Arial"/>
            </a:endParaRPr>
          </a:p>
          <a:p>
            <a:pPr marL="323850" indent="-285750">
              <a:lnSpc>
                <a:spcPct val="100000"/>
              </a:lnSpc>
              <a:spcBef>
                <a:spcPts val="715"/>
              </a:spcBef>
              <a:buChar char="–"/>
              <a:tabLst>
                <a:tab pos="323850" algn="l"/>
              </a:tabLst>
            </a:pPr>
            <a:r>
              <a:rPr sz="2800" spc="-5" dirty="0">
                <a:solidFill>
                  <a:srgbClr val="336600"/>
                </a:solidFill>
                <a:latin typeface="Arial"/>
                <a:cs typeface="Arial"/>
              </a:rPr>
              <a:t>Factors that </a:t>
            </a:r>
            <a:r>
              <a:rPr sz="2800" dirty="0">
                <a:solidFill>
                  <a:srgbClr val="336600"/>
                </a:solidFill>
                <a:latin typeface="Arial"/>
                <a:cs typeface="Arial"/>
              </a:rPr>
              <a:t>have </a:t>
            </a:r>
            <a:r>
              <a:rPr sz="2800" spc="-5" dirty="0">
                <a:solidFill>
                  <a:srgbClr val="336600"/>
                </a:solidFill>
                <a:latin typeface="Arial"/>
                <a:cs typeface="Arial"/>
              </a:rPr>
              <a:t>limited traditional </a:t>
            </a:r>
            <a:r>
              <a:rPr sz="2800" dirty="0">
                <a:solidFill>
                  <a:srgbClr val="336600"/>
                </a:solidFill>
                <a:latin typeface="Arial"/>
                <a:cs typeface="Arial"/>
              </a:rPr>
              <a:t>ML </a:t>
            </a:r>
            <a:r>
              <a:rPr sz="2800" spc="-5" dirty="0">
                <a:solidFill>
                  <a:srgbClr val="336600"/>
                </a:solidFill>
                <a:latin typeface="Arial"/>
                <a:cs typeface="Arial"/>
              </a:rPr>
              <a:t>to</a:t>
            </a:r>
            <a:r>
              <a:rPr sz="2800" spc="20" dirty="0">
                <a:solidFill>
                  <a:srgbClr val="336600"/>
                </a:solidFill>
                <a:latin typeface="Arial"/>
                <a:cs typeface="Arial"/>
              </a:rPr>
              <a:t> </a:t>
            </a:r>
            <a:r>
              <a:rPr sz="2400" dirty="0">
                <a:solidFill>
                  <a:srgbClr val="336600"/>
                </a:solidFill>
                <a:latin typeface="Arial"/>
                <a:cs typeface="Arial"/>
              </a:rPr>
              <a:t>generalize</a:t>
            </a:r>
            <a:endParaRPr sz="2400" dirty="0">
              <a:latin typeface="Arial"/>
              <a:cs typeface="Arial"/>
            </a:endParaRPr>
          </a:p>
          <a:p>
            <a:pPr marL="723900" lvl="1" indent="-228600">
              <a:lnSpc>
                <a:spcPct val="100000"/>
              </a:lnSpc>
              <a:spcBef>
                <a:spcPts val="545"/>
              </a:spcBef>
              <a:buChar char="•"/>
              <a:tabLst>
                <a:tab pos="723900" algn="l"/>
              </a:tabLst>
            </a:pPr>
            <a:r>
              <a:rPr sz="2400" spc="-5" dirty="0">
                <a:solidFill>
                  <a:srgbClr val="660066"/>
                </a:solidFill>
                <a:latin typeface="Arial"/>
                <a:cs typeface="Arial"/>
              </a:rPr>
              <a:t>Motivating </a:t>
            </a:r>
            <a:r>
              <a:rPr sz="2400" dirty="0">
                <a:solidFill>
                  <a:srgbClr val="660066"/>
                </a:solidFill>
                <a:latin typeface="Arial"/>
                <a:cs typeface="Arial"/>
              </a:rPr>
              <a:t>deep learning </a:t>
            </a:r>
            <a:r>
              <a:rPr sz="2400" spc="-5" dirty="0">
                <a:solidFill>
                  <a:srgbClr val="660066"/>
                </a:solidFill>
                <a:latin typeface="Arial"/>
                <a:cs typeface="Arial"/>
              </a:rPr>
              <a:t>to </a:t>
            </a:r>
            <a:r>
              <a:rPr sz="2400" dirty="0">
                <a:solidFill>
                  <a:srgbClr val="660066"/>
                </a:solidFill>
                <a:latin typeface="Arial"/>
                <a:cs typeface="Arial"/>
              </a:rPr>
              <a:t>overcome </a:t>
            </a:r>
            <a:r>
              <a:rPr sz="2400" spc="-5" dirty="0">
                <a:solidFill>
                  <a:srgbClr val="660066"/>
                </a:solidFill>
                <a:latin typeface="Arial"/>
                <a:cs typeface="Arial"/>
              </a:rPr>
              <a:t>these</a:t>
            </a:r>
            <a:r>
              <a:rPr sz="2400" spc="10" dirty="0">
                <a:solidFill>
                  <a:srgbClr val="660066"/>
                </a:solidFill>
                <a:latin typeface="Arial"/>
                <a:cs typeface="Arial"/>
              </a:rPr>
              <a:t> </a:t>
            </a:r>
            <a:r>
              <a:rPr sz="2400" spc="-20" dirty="0">
                <a:solidFill>
                  <a:srgbClr val="660066"/>
                </a:solidFill>
                <a:latin typeface="Arial"/>
                <a:cs typeface="Arial"/>
              </a:rPr>
              <a:t>obstacles</a:t>
            </a:r>
            <a:endParaRPr sz="2100" baseline="7936" dirty="0">
              <a:latin typeface="Arial"/>
              <a:cs typeface="Arial"/>
            </a:endParaRPr>
          </a:p>
        </p:txBody>
      </p:sp>
    </p:spTree>
    <p:extLst>
      <p:ext uri="{BB962C8B-B14F-4D97-AF65-F5344CB8AC3E}">
        <p14:creationId xmlns:p14="http://schemas.microsoft.com/office/powerpoint/2010/main" val="1030866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12693" y="448197"/>
            <a:ext cx="8070850" cy="695960"/>
          </a:xfrm>
          <a:prstGeom prst="rect">
            <a:avLst/>
          </a:prstGeom>
        </p:spPr>
        <p:txBody>
          <a:bodyPr vert="horz" wrap="square" lIns="0" tIns="12700" rIns="0" bIns="0" rtlCol="0">
            <a:spAutoFit/>
          </a:bodyPr>
          <a:lstStyle/>
          <a:p>
            <a:pPr marL="12700">
              <a:lnSpc>
                <a:spcPct val="100000"/>
              </a:lnSpc>
              <a:spcBef>
                <a:spcPts val="100"/>
              </a:spcBef>
              <a:tabLst>
                <a:tab pos="3398520" algn="l"/>
                <a:tab pos="6846570" algn="l"/>
              </a:tabLst>
            </a:pPr>
            <a:r>
              <a:rPr dirty="0"/>
              <a:t>Linear</a:t>
            </a:r>
            <a:r>
              <a:rPr spc="-5" dirty="0"/>
              <a:t> </a:t>
            </a:r>
            <a:r>
              <a:rPr dirty="0"/>
              <a:t>model	cannot</a:t>
            </a:r>
            <a:r>
              <a:rPr spc="-5" dirty="0"/>
              <a:t> </a:t>
            </a:r>
            <a:r>
              <a:rPr dirty="0"/>
              <a:t>solve	X</a:t>
            </a:r>
            <a:r>
              <a:rPr spc="-5" dirty="0"/>
              <a:t>O</a:t>
            </a:r>
            <a:r>
              <a:rPr dirty="0"/>
              <a:t>R</a:t>
            </a:r>
          </a:p>
        </p:txBody>
      </p:sp>
      <p:sp>
        <p:nvSpPr>
          <p:cNvPr id="4" name="object 4"/>
          <p:cNvSpPr txBox="1"/>
          <p:nvPr/>
        </p:nvSpPr>
        <p:spPr>
          <a:xfrm>
            <a:off x="814878" y="1205792"/>
            <a:ext cx="8666480" cy="6044603"/>
          </a:xfrm>
          <a:prstGeom prst="rect">
            <a:avLst/>
          </a:prstGeom>
        </p:spPr>
        <p:txBody>
          <a:bodyPr vert="horz" wrap="square" lIns="0" tIns="103505" rIns="0" bIns="0" rtlCol="0">
            <a:spAutoFit/>
          </a:bodyPr>
          <a:lstStyle/>
          <a:p>
            <a:pPr marL="393700" indent="-342900">
              <a:lnSpc>
                <a:spcPct val="100000"/>
              </a:lnSpc>
              <a:spcBef>
                <a:spcPts val="815"/>
              </a:spcBef>
              <a:buChar char="•"/>
              <a:tabLst>
                <a:tab pos="393065" algn="l"/>
                <a:tab pos="393700" algn="l"/>
              </a:tabLst>
            </a:pPr>
            <a:r>
              <a:rPr sz="3200" dirty="0">
                <a:solidFill>
                  <a:srgbClr val="3333CC"/>
                </a:solidFill>
                <a:latin typeface="Arial"/>
                <a:cs typeface="Arial"/>
              </a:rPr>
              <a:t>Bold </a:t>
            </a:r>
            <a:r>
              <a:rPr sz="3200" spc="-5" dirty="0">
                <a:solidFill>
                  <a:srgbClr val="3333CC"/>
                </a:solidFill>
                <a:latin typeface="Arial"/>
                <a:cs typeface="Arial"/>
              </a:rPr>
              <a:t>numbers </a:t>
            </a:r>
            <a:r>
              <a:rPr sz="3200" dirty="0">
                <a:solidFill>
                  <a:srgbClr val="3333CC"/>
                </a:solidFill>
                <a:latin typeface="Arial"/>
                <a:cs typeface="Arial"/>
              </a:rPr>
              <a:t>are values </a:t>
            </a:r>
            <a:r>
              <a:rPr sz="3200" spc="-5" dirty="0">
                <a:solidFill>
                  <a:srgbClr val="3333CC"/>
                </a:solidFill>
                <a:latin typeface="Arial"/>
                <a:cs typeface="Arial"/>
              </a:rPr>
              <a:t>system </a:t>
            </a:r>
            <a:r>
              <a:rPr sz="3200" dirty="0">
                <a:solidFill>
                  <a:srgbClr val="3333CC"/>
                </a:solidFill>
                <a:latin typeface="Arial"/>
                <a:cs typeface="Arial"/>
              </a:rPr>
              <a:t>must</a:t>
            </a:r>
            <a:r>
              <a:rPr sz="3200" spc="-30" dirty="0">
                <a:solidFill>
                  <a:srgbClr val="3333CC"/>
                </a:solidFill>
                <a:latin typeface="Arial"/>
                <a:cs typeface="Arial"/>
              </a:rPr>
              <a:t> </a:t>
            </a:r>
            <a:r>
              <a:rPr sz="3200" spc="-5" dirty="0">
                <a:solidFill>
                  <a:srgbClr val="3333CC"/>
                </a:solidFill>
                <a:latin typeface="Arial"/>
                <a:cs typeface="Arial"/>
              </a:rPr>
              <a:t>output</a:t>
            </a:r>
            <a:endParaRPr sz="3200" dirty="0">
              <a:latin typeface="Arial"/>
              <a:cs typeface="Arial"/>
            </a:endParaRPr>
          </a:p>
          <a:p>
            <a:pPr marL="1193800" lvl="1" indent="-229235">
              <a:lnSpc>
                <a:spcPct val="100000"/>
              </a:lnSpc>
              <a:spcBef>
                <a:spcPts val="535"/>
              </a:spcBef>
              <a:buChar char="•"/>
              <a:tabLst>
                <a:tab pos="1193800" algn="l"/>
              </a:tabLst>
            </a:pPr>
            <a:r>
              <a:rPr sz="2400" dirty="0">
                <a:solidFill>
                  <a:srgbClr val="660066"/>
                </a:solidFill>
                <a:latin typeface="Arial"/>
                <a:cs typeface="Arial"/>
              </a:rPr>
              <a:t>When </a:t>
            </a:r>
            <a:r>
              <a:rPr sz="2400" i="1" spc="135" dirty="0">
                <a:latin typeface="Cambria"/>
                <a:cs typeface="Cambria"/>
              </a:rPr>
              <a:t>x</a:t>
            </a:r>
            <a:r>
              <a:rPr sz="2400" spc="202" baseline="-20833" dirty="0">
                <a:latin typeface="Calibri"/>
                <a:cs typeface="Calibri"/>
              </a:rPr>
              <a:t>1</a:t>
            </a:r>
            <a:r>
              <a:rPr sz="2400" spc="135" dirty="0">
                <a:latin typeface="Calibri"/>
                <a:cs typeface="Calibri"/>
              </a:rPr>
              <a:t>=0</a:t>
            </a:r>
            <a:r>
              <a:rPr sz="2400" spc="135" dirty="0">
                <a:solidFill>
                  <a:srgbClr val="660066"/>
                </a:solidFill>
                <a:latin typeface="Arial"/>
                <a:cs typeface="Arial"/>
              </a:rPr>
              <a:t>, </a:t>
            </a:r>
            <a:r>
              <a:rPr sz="2400" spc="-5" dirty="0">
                <a:solidFill>
                  <a:srgbClr val="660066"/>
                </a:solidFill>
                <a:latin typeface="Arial"/>
                <a:cs typeface="Arial"/>
              </a:rPr>
              <a:t>output </a:t>
            </a:r>
            <a:r>
              <a:rPr sz="2400" dirty="0">
                <a:solidFill>
                  <a:srgbClr val="660066"/>
                </a:solidFill>
                <a:latin typeface="Arial"/>
                <a:cs typeface="Arial"/>
              </a:rPr>
              <a:t>has </a:t>
            </a:r>
            <a:r>
              <a:rPr sz="2400" spc="-5" dirty="0">
                <a:solidFill>
                  <a:srgbClr val="660066"/>
                </a:solidFill>
                <a:latin typeface="Arial"/>
                <a:cs typeface="Arial"/>
              </a:rPr>
              <a:t>to </a:t>
            </a:r>
            <a:r>
              <a:rPr sz="2400" dirty="0">
                <a:solidFill>
                  <a:srgbClr val="660066"/>
                </a:solidFill>
                <a:latin typeface="Arial"/>
                <a:cs typeface="Arial"/>
              </a:rPr>
              <a:t>increase </a:t>
            </a:r>
            <a:r>
              <a:rPr sz="2400" spc="-5" dirty="0">
                <a:solidFill>
                  <a:srgbClr val="660066"/>
                </a:solidFill>
                <a:latin typeface="Arial"/>
                <a:cs typeface="Arial"/>
              </a:rPr>
              <a:t>with</a:t>
            </a:r>
            <a:r>
              <a:rPr sz="2400" spc="-165" dirty="0">
                <a:solidFill>
                  <a:srgbClr val="660066"/>
                </a:solidFill>
                <a:latin typeface="Arial"/>
                <a:cs typeface="Arial"/>
              </a:rPr>
              <a:t> </a:t>
            </a:r>
            <a:r>
              <a:rPr sz="2400" i="1" spc="10" dirty="0">
                <a:latin typeface="Cambria"/>
                <a:cs typeface="Cambria"/>
              </a:rPr>
              <a:t>x</a:t>
            </a:r>
            <a:r>
              <a:rPr sz="2400" spc="15" baseline="-20833" dirty="0">
                <a:latin typeface="Calibri"/>
                <a:cs typeface="Calibri"/>
              </a:rPr>
              <a:t>2</a:t>
            </a:r>
            <a:endParaRPr sz="2400" baseline="-20833" dirty="0">
              <a:latin typeface="Calibri"/>
              <a:cs typeface="Calibri"/>
            </a:endParaRPr>
          </a:p>
          <a:p>
            <a:pPr marL="1193800" lvl="1" indent="-229235">
              <a:lnSpc>
                <a:spcPct val="100000"/>
              </a:lnSpc>
              <a:spcBef>
                <a:spcPts val="520"/>
              </a:spcBef>
              <a:buChar char="•"/>
              <a:tabLst>
                <a:tab pos="1193800" algn="l"/>
              </a:tabLst>
            </a:pPr>
            <a:r>
              <a:rPr sz="2400" dirty="0">
                <a:solidFill>
                  <a:srgbClr val="660066"/>
                </a:solidFill>
                <a:latin typeface="Arial"/>
                <a:cs typeface="Arial"/>
              </a:rPr>
              <a:t>When </a:t>
            </a:r>
            <a:r>
              <a:rPr sz="2400" i="1" spc="135" dirty="0">
                <a:latin typeface="Cambria"/>
                <a:cs typeface="Cambria"/>
              </a:rPr>
              <a:t>x</a:t>
            </a:r>
            <a:r>
              <a:rPr sz="2400" spc="202" baseline="-20833" dirty="0">
                <a:latin typeface="Calibri"/>
                <a:cs typeface="Calibri"/>
              </a:rPr>
              <a:t>1</a:t>
            </a:r>
            <a:r>
              <a:rPr sz="2400" spc="135" dirty="0">
                <a:latin typeface="Calibri"/>
                <a:cs typeface="Calibri"/>
              </a:rPr>
              <a:t>=1</a:t>
            </a:r>
            <a:r>
              <a:rPr sz="2400" spc="135" dirty="0">
                <a:solidFill>
                  <a:srgbClr val="660066"/>
                </a:solidFill>
                <a:latin typeface="Arial"/>
                <a:cs typeface="Arial"/>
              </a:rPr>
              <a:t>, </a:t>
            </a:r>
            <a:r>
              <a:rPr sz="2400" spc="-5" dirty="0">
                <a:solidFill>
                  <a:srgbClr val="660066"/>
                </a:solidFill>
                <a:latin typeface="Arial"/>
                <a:cs typeface="Arial"/>
              </a:rPr>
              <a:t>output </a:t>
            </a:r>
            <a:r>
              <a:rPr sz="2400" dirty="0">
                <a:solidFill>
                  <a:srgbClr val="660066"/>
                </a:solidFill>
                <a:latin typeface="Arial"/>
                <a:cs typeface="Arial"/>
              </a:rPr>
              <a:t>has </a:t>
            </a:r>
            <a:r>
              <a:rPr sz="2400" spc="-5" dirty="0">
                <a:solidFill>
                  <a:srgbClr val="660066"/>
                </a:solidFill>
                <a:latin typeface="Arial"/>
                <a:cs typeface="Arial"/>
              </a:rPr>
              <a:t>to </a:t>
            </a:r>
            <a:r>
              <a:rPr sz="2400" dirty="0">
                <a:solidFill>
                  <a:srgbClr val="660066"/>
                </a:solidFill>
                <a:latin typeface="Arial"/>
                <a:cs typeface="Arial"/>
              </a:rPr>
              <a:t>decrease </a:t>
            </a:r>
            <a:r>
              <a:rPr sz="2400" spc="-5" dirty="0">
                <a:solidFill>
                  <a:srgbClr val="660066"/>
                </a:solidFill>
                <a:latin typeface="Arial"/>
                <a:cs typeface="Arial"/>
              </a:rPr>
              <a:t>with</a:t>
            </a:r>
            <a:r>
              <a:rPr sz="2400" spc="-165" dirty="0">
                <a:solidFill>
                  <a:srgbClr val="660066"/>
                </a:solidFill>
                <a:latin typeface="Arial"/>
                <a:cs typeface="Arial"/>
              </a:rPr>
              <a:t> </a:t>
            </a:r>
            <a:r>
              <a:rPr sz="2400" i="1" spc="10" dirty="0">
                <a:latin typeface="Cambria"/>
                <a:cs typeface="Cambria"/>
              </a:rPr>
              <a:t>x</a:t>
            </a:r>
            <a:r>
              <a:rPr sz="2400" spc="15" baseline="-20833" dirty="0">
                <a:latin typeface="Calibri"/>
                <a:cs typeface="Calibri"/>
              </a:rPr>
              <a:t>2</a:t>
            </a:r>
            <a:endParaRPr sz="2400" baseline="-20833" dirty="0">
              <a:latin typeface="Calibri"/>
              <a:cs typeface="Calibri"/>
            </a:endParaRPr>
          </a:p>
          <a:p>
            <a:pPr lvl="1">
              <a:lnSpc>
                <a:spcPct val="100000"/>
              </a:lnSpc>
              <a:spcBef>
                <a:spcPts val="50"/>
              </a:spcBef>
              <a:buClr>
                <a:srgbClr val="660066"/>
              </a:buClr>
              <a:buFont typeface="Arial"/>
              <a:buChar char="•"/>
            </a:pPr>
            <a:endParaRPr sz="3450" dirty="0">
              <a:latin typeface="Calibri"/>
              <a:cs typeface="Calibri"/>
            </a:endParaRPr>
          </a:p>
          <a:p>
            <a:pPr marL="1193165" marR="394970" lvl="1" indent="-228600">
              <a:lnSpc>
                <a:spcPts val="2820"/>
              </a:lnSpc>
              <a:buChar char="•"/>
              <a:tabLst>
                <a:tab pos="1193800" algn="l"/>
              </a:tabLst>
            </a:pPr>
            <a:r>
              <a:rPr sz="2400" dirty="0">
                <a:solidFill>
                  <a:srgbClr val="660066"/>
                </a:solidFill>
                <a:latin typeface="Arial"/>
                <a:cs typeface="Arial"/>
              </a:rPr>
              <a:t>Linear model </a:t>
            </a:r>
            <a:r>
              <a:rPr sz="2400" i="1" dirty="0">
                <a:latin typeface="Times New Roman"/>
                <a:cs typeface="Times New Roman"/>
              </a:rPr>
              <a:t>f </a:t>
            </a:r>
            <a:r>
              <a:rPr sz="2400" spc="-20" dirty="0">
                <a:latin typeface="Times New Roman"/>
                <a:cs typeface="Times New Roman"/>
              </a:rPr>
              <a:t>(</a:t>
            </a:r>
            <a:r>
              <a:rPr sz="2400" b="1" i="1" spc="-20" dirty="0">
                <a:latin typeface="Palatino Linotype"/>
                <a:cs typeface="Palatino Linotype"/>
              </a:rPr>
              <a:t>x</a:t>
            </a:r>
            <a:r>
              <a:rPr sz="2400" spc="-20" dirty="0">
                <a:latin typeface="Times New Roman"/>
                <a:cs typeface="Times New Roman"/>
              </a:rPr>
              <a:t>;</a:t>
            </a:r>
            <a:r>
              <a:rPr sz="2400" b="1" i="1" spc="-20" dirty="0">
                <a:latin typeface="Palatino Linotype"/>
                <a:cs typeface="Palatino Linotype"/>
              </a:rPr>
              <a:t>w</a:t>
            </a:r>
            <a:r>
              <a:rPr sz="2400" i="1" spc="-20" dirty="0">
                <a:latin typeface="Times New Roman"/>
                <a:cs typeface="Times New Roman"/>
              </a:rPr>
              <a:t>,</a:t>
            </a:r>
            <a:r>
              <a:rPr sz="2400" i="1" spc="-20" dirty="0">
                <a:latin typeface="Cambria"/>
                <a:cs typeface="Cambria"/>
              </a:rPr>
              <a:t>b</a:t>
            </a:r>
            <a:r>
              <a:rPr sz="2400" spc="-20" dirty="0">
                <a:latin typeface="Times New Roman"/>
                <a:cs typeface="Times New Roman"/>
              </a:rPr>
              <a:t>)</a:t>
            </a:r>
            <a:r>
              <a:rPr sz="2400" i="1" spc="-20" dirty="0">
                <a:latin typeface="Times New Roman"/>
                <a:cs typeface="Times New Roman"/>
              </a:rPr>
              <a:t>= </a:t>
            </a:r>
            <a:r>
              <a:rPr sz="2400" i="1" spc="80" dirty="0">
                <a:latin typeface="Cambria"/>
                <a:cs typeface="Cambria"/>
              </a:rPr>
              <a:t>x</a:t>
            </a:r>
            <a:r>
              <a:rPr sz="2400" i="1" spc="120" baseline="-20833" dirty="0">
                <a:latin typeface="Cambria"/>
                <a:cs typeface="Cambria"/>
              </a:rPr>
              <a:t>1</a:t>
            </a:r>
            <a:r>
              <a:rPr sz="2400" i="1" spc="80" dirty="0">
                <a:latin typeface="Cambria"/>
                <a:cs typeface="Cambria"/>
              </a:rPr>
              <a:t>w</a:t>
            </a:r>
            <a:r>
              <a:rPr sz="2400" spc="120" baseline="-20833" dirty="0">
                <a:latin typeface="Calibri"/>
                <a:cs typeface="Calibri"/>
              </a:rPr>
              <a:t>1</a:t>
            </a:r>
            <a:r>
              <a:rPr sz="2400" spc="80" dirty="0">
                <a:latin typeface="Calibri"/>
                <a:cs typeface="Calibri"/>
              </a:rPr>
              <a:t>+</a:t>
            </a:r>
            <a:r>
              <a:rPr sz="2400" i="1" spc="80" dirty="0">
                <a:latin typeface="Cambria"/>
                <a:cs typeface="Cambria"/>
              </a:rPr>
              <a:t>x</a:t>
            </a:r>
            <a:r>
              <a:rPr sz="2400" spc="120" baseline="-20833" dirty="0">
                <a:latin typeface="Calibri"/>
                <a:cs typeface="Calibri"/>
              </a:rPr>
              <a:t>2</a:t>
            </a:r>
            <a:r>
              <a:rPr sz="2400" i="1" spc="80" dirty="0">
                <a:latin typeface="Cambria"/>
                <a:cs typeface="Cambria"/>
              </a:rPr>
              <a:t>w</a:t>
            </a:r>
            <a:r>
              <a:rPr sz="2400" spc="120" baseline="-20833" dirty="0">
                <a:latin typeface="Calibri"/>
                <a:cs typeface="Calibri"/>
              </a:rPr>
              <a:t>2</a:t>
            </a:r>
            <a:r>
              <a:rPr sz="2400" spc="80" dirty="0">
                <a:latin typeface="Calibri"/>
                <a:cs typeface="Calibri"/>
              </a:rPr>
              <a:t>+</a:t>
            </a:r>
            <a:r>
              <a:rPr sz="2400" i="1" spc="80" dirty="0">
                <a:latin typeface="Cambria"/>
                <a:cs typeface="Cambria"/>
              </a:rPr>
              <a:t>b </a:t>
            </a:r>
            <a:r>
              <a:rPr sz="2400" dirty="0">
                <a:solidFill>
                  <a:srgbClr val="660066"/>
                </a:solidFill>
                <a:latin typeface="Arial"/>
                <a:cs typeface="Arial"/>
              </a:rPr>
              <a:t>has </a:t>
            </a:r>
            <a:r>
              <a:rPr sz="2400" spc="-5" dirty="0">
                <a:solidFill>
                  <a:srgbClr val="660066"/>
                </a:solidFill>
                <a:latin typeface="Arial"/>
                <a:cs typeface="Arial"/>
              </a:rPr>
              <a:t>to </a:t>
            </a:r>
            <a:r>
              <a:rPr sz="2400" dirty="0">
                <a:solidFill>
                  <a:srgbClr val="660066"/>
                </a:solidFill>
                <a:latin typeface="Arial"/>
                <a:cs typeface="Arial"/>
              </a:rPr>
              <a:t>assign a  single weight </a:t>
            </a:r>
            <a:r>
              <a:rPr sz="2400" spc="-5" dirty="0">
                <a:solidFill>
                  <a:srgbClr val="660066"/>
                </a:solidFill>
                <a:latin typeface="Arial"/>
                <a:cs typeface="Arial"/>
              </a:rPr>
              <a:t>to </a:t>
            </a:r>
            <a:r>
              <a:rPr sz="2400" i="1" spc="5" dirty="0">
                <a:latin typeface="Cambria"/>
                <a:cs typeface="Cambria"/>
              </a:rPr>
              <a:t>x</a:t>
            </a:r>
            <a:r>
              <a:rPr sz="2400" spc="7" baseline="-20833" dirty="0">
                <a:latin typeface="Calibri"/>
                <a:cs typeface="Calibri"/>
              </a:rPr>
              <a:t>2</a:t>
            </a:r>
            <a:r>
              <a:rPr sz="2400" spc="5" dirty="0">
                <a:solidFill>
                  <a:srgbClr val="660066"/>
                </a:solidFill>
                <a:latin typeface="Arial"/>
                <a:cs typeface="Arial"/>
              </a:rPr>
              <a:t>, </a:t>
            </a:r>
            <a:r>
              <a:rPr sz="2400" dirty="0">
                <a:solidFill>
                  <a:srgbClr val="660066"/>
                </a:solidFill>
                <a:latin typeface="Arial"/>
                <a:cs typeface="Arial"/>
              </a:rPr>
              <a:t>so it cannot solve </a:t>
            </a:r>
            <a:r>
              <a:rPr sz="2400" spc="-5" dirty="0">
                <a:solidFill>
                  <a:srgbClr val="660066"/>
                </a:solidFill>
                <a:latin typeface="Arial"/>
                <a:cs typeface="Arial"/>
              </a:rPr>
              <a:t>this</a:t>
            </a:r>
            <a:r>
              <a:rPr sz="2400" spc="-80" dirty="0">
                <a:solidFill>
                  <a:srgbClr val="660066"/>
                </a:solidFill>
                <a:latin typeface="Arial"/>
                <a:cs typeface="Arial"/>
              </a:rPr>
              <a:t> </a:t>
            </a:r>
            <a:r>
              <a:rPr sz="2400" dirty="0">
                <a:solidFill>
                  <a:srgbClr val="660066"/>
                </a:solidFill>
                <a:latin typeface="Arial"/>
                <a:cs typeface="Arial"/>
              </a:rPr>
              <a:t>problem</a:t>
            </a:r>
            <a:endParaRPr sz="2400" dirty="0">
              <a:latin typeface="Arial"/>
              <a:cs typeface="Arial"/>
            </a:endParaRPr>
          </a:p>
          <a:p>
            <a:pPr marL="393700" indent="-342900">
              <a:lnSpc>
                <a:spcPct val="100000"/>
              </a:lnSpc>
              <a:spcBef>
                <a:spcPts val="710"/>
              </a:spcBef>
              <a:buChar char="•"/>
              <a:tabLst>
                <a:tab pos="393065" algn="l"/>
                <a:tab pos="393700" algn="l"/>
              </a:tabLst>
            </a:pPr>
            <a:r>
              <a:rPr sz="3200" dirty="0">
                <a:solidFill>
                  <a:srgbClr val="3333CC"/>
                </a:solidFill>
                <a:latin typeface="Arial"/>
                <a:cs typeface="Arial"/>
              </a:rPr>
              <a:t>A </a:t>
            </a:r>
            <a:r>
              <a:rPr sz="3200" spc="-5" dirty="0">
                <a:solidFill>
                  <a:srgbClr val="3333CC"/>
                </a:solidFill>
                <a:latin typeface="Arial"/>
                <a:cs typeface="Arial"/>
              </a:rPr>
              <a:t>better</a:t>
            </a:r>
            <a:r>
              <a:rPr sz="3200" spc="-10" dirty="0">
                <a:solidFill>
                  <a:srgbClr val="3333CC"/>
                </a:solidFill>
                <a:latin typeface="Arial"/>
                <a:cs typeface="Arial"/>
              </a:rPr>
              <a:t> </a:t>
            </a:r>
            <a:r>
              <a:rPr sz="3200" spc="-5" dirty="0">
                <a:solidFill>
                  <a:srgbClr val="3333CC"/>
                </a:solidFill>
                <a:latin typeface="Arial"/>
                <a:cs typeface="Arial"/>
              </a:rPr>
              <a:t>solution:</a:t>
            </a:r>
            <a:endParaRPr sz="3200" dirty="0">
              <a:latin typeface="Arial"/>
              <a:cs typeface="Arial"/>
            </a:endParaRPr>
          </a:p>
          <a:p>
            <a:pPr marL="793750" indent="-286385">
              <a:lnSpc>
                <a:spcPct val="100000"/>
              </a:lnSpc>
              <a:spcBef>
                <a:spcPts val="665"/>
              </a:spcBef>
              <a:buChar char="–"/>
              <a:tabLst>
                <a:tab pos="793750" algn="l"/>
              </a:tabLst>
            </a:pPr>
            <a:r>
              <a:rPr lang="en-US" sz="2800" dirty="0">
                <a:solidFill>
                  <a:srgbClr val="336600"/>
                </a:solidFill>
                <a:latin typeface="Arial"/>
                <a:cs typeface="Arial"/>
              </a:rPr>
              <a:t>U</a:t>
            </a:r>
            <a:r>
              <a:rPr sz="2800" dirty="0">
                <a:solidFill>
                  <a:srgbClr val="336600"/>
                </a:solidFill>
                <a:latin typeface="Arial"/>
                <a:cs typeface="Arial"/>
              </a:rPr>
              <a:t>se a model </a:t>
            </a:r>
            <a:r>
              <a:rPr sz="2800" spc="-5" dirty="0">
                <a:solidFill>
                  <a:srgbClr val="336600"/>
                </a:solidFill>
                <a:latin typeface="Arial"/>
                <a:cs typeface="Arial"/>
              </a:rPr>
              <a:t>to </a:t>
            </a:r>
            <a:r>
              <a:rPr sz="2800" dirty="0">
                <a:solidFill>
                  <a:srgbClr val="336600"/>
                </a:solidFill>
                <a:latin typeface="Arial"/>
                <a:cs typeface="Arial"/>
              </a:rPr>
              <a:t>learn a </a:t>
            </a:r>
            <a:r>
              <a:rPr sz="2800" spc="-5" dirty="0">
                <a:solidFill>
                  <a:srgbClr val="336600"/>
                </a:solidFill>
                <a:latin typeface="Arial"/>
                <a:cs typeface="Arial"/>
              </a:rPr>
              <a:t>different</a:t>
            </a:r>
            <a:r>
              <a:rPr sz="2800" dirty="0">
                <a:solidFill>
                  <a:srgbClr val="336600"/>
                </a:solidFill>
                <a:latin typeface="Arial"/>
                <a:cs typeface="Arial"/>
              </a:rPr>
              <a:t> </a:t>
            </a:r>
            <a:r>
              <a:rPr sz="2800" spc="-5" dirty="0">
                <a:solidFill>
                  <a:srgbClr val="336600"/>
                </a:solidFill>
                <a:latin typeface="Arial"/>
                <a:cs typeface="Arial"/>
              </a:rPr>
              <a:t>representation</a:t>
            </a:r>
            <a:endParaRPr sz="2800" dirty="0">
              <a:latin typeface="Arial"/>
              <a:cs typeface="Arial"/>
            </a:endParaRPr>
          </a:p>
          <a:p>
            <a:pPr marL="1193800" lvl="1" indent="-229235">
              <a:lnSpc>
                <a:spcPct val="100000"/>
              </a:lnSpc>
              <a:spcBef>
                <a:spcPts val="545"/>
              </a:spcBef>
              <a:buChar char="•"/>
              <a:tabLst>
                <a:tab pos="1193800" algn="l"/>
              </a:tabLst>
            </a:pPr>
            <a:r>
              <a:rPr lang="en-US" sz="2400" dirty="0">
                <a:solidFill>
                  <a:srgbClr val="660066"/>
                </a:solidFill>
                <a:latin typeface="Arial"/>
                <a:cs typeface="Arial"/>
              </a:rPr>
              <a:t>Such that a </a:t>
            </a:r>
            <a:r>
              <a:rPr sz="2400" dirty="0">
                <a:solidFill>
                  <a:srgbClr val="660066"/>
                </a:solidFill>
                <a:latin typeface="Arial"/>
                <a:cs typeface="Arial"/>
              </a:rPr>
              <a:t>linear model is able </a:t>
            </a:r>
            <a:r>
              <a:rPr sz="2400" spc="-5" dirty="0">
                <a:solidFill>
                  <a:srgbClr val="660066"/>
                </a:solidFill>
                <a:latin typeface="Arial"/>
                <a:cs typeface="Arial"/>
              </a:rPr>
              <a:t>to </a:t>
            </a:r>
            <a:r>
              <a:rPr sz="2400" dirty="0">
                <a:solidFill>
                  <a:srgbClr val="660066"/>
                </a:solidFill>
                <a:latin typeface="Arial"/>
                <a:cs typeface="Arial"/>
              </a:rPr>
              <a:t>represent </a:t>
            </a:r>
            <a:r>
              <a:rPr sz="2400" spc="-5" dirty="0">
                <a:solidFill>
                  <a:srgbClr val="660066"/>
                </a:solidFill>
                <a:latin typeface="Arial"/>
                <a:cs typeface="Arial"/>
              </a:rPr>
              <a:t>the</a:t>
            </a:r>
            <a:r>
              <a:rPr sz="2400" spc="-60" dirty="0">
                <a:solidFill>
                  <a:srgbClr val="660066"/>
                </a:solidFill>
                <a:latin typeface="Arial"/>
                <a:cs typeface="Arial"/>
              </a:rPr>
              <a:t> </a:t>
            </a:r>
            <a:r>
              <a:rPr sz="2400" spc="-5" dirty="0">
                <a:solidFill>
                  <a:srgbClr val="660066"/>
                </a:solidFill>
                <a:latin typeface="Arial"/>
                <a:cs typeface="Arial"/>
              </a:rPr>
              <a:t>solution</a:t>
            </a:r>
            <a:endParaRPr sz="2400" dirty="0">
              <a:latin typeface="Arial"/>
              <a:cs typeface="Arial"/>
            </a:endParaRPr>
          </a:p>
          <a:p>
            <a:pPr marL="793750" indent="-286385">
              <a:lnSpc>
                <a:spcPct val="100000"/>
              </a:lnSpc>
              <a:spcBef>
                <a:spcPts val="715"/>
              </a:spcBef>
              <a:buChar char="–"/>
              <a:tabLst>
                <a:tab pos="793750" algn="l"/>
              </a:tabLst>
            </a:pPr>
            <a:r>
              <a:rPr lang="en-US" sz="2800" spc="-5" dirty="0">
                <a:solidFill>
                  <a:srgbClr val="336600"/>
                </a:solidFill>
                <a:latin typeface="Arial"/>
                <a:cs typeface="Arial"/>
              </a:rPr>
              <a:t>Lets</a:t>
            </a:r>
            <a:r>
              <a:rPr sz="2800" spc="-5" dirty="0">
                <a:solidFill>
                  <a:srgbClr val="336600"/>
                </a:solidFill>
                <a:latin typeface="Arial"/>
                <a:cs typeface="Arial"/>
              </a:rPr>
              <a:t> </a:t>
            </a:r>
            <a:r>
              <a:rPr sz="2800" dirty="0">
                <a:solidFill>
                  <a:srgbClr val="336600"/>
                </a:solidFill>
                <a:latin typeface="Arial"/>
                <a:cs typeface="Arial"/>
              </a:rPr>
              <a:t>use a simple </a:t>
            </a:r>
            <a:r>
              <a:rPr sz="2800" spc="-5" dirty="0">
                <a:solidFill>
                  <a:srgbClr val="336600"/>
                </a:solidFill>
                <a:latin typeface="Arial"/>
                <a:cs typeface="Arial"/>
              </a:rPr>
              <a:t>feedforward</a:t>
            </a:r>
            <a:r>
              <a:rPr sz="2800" dirty="0">
                <a:solidFill>
                  <a:srgbClr val="336600"/>
                </a:solidFill>
                <a:latin typeface="Arial"/>
                <a:cs typeface="Arial"/>
              </a:rPr>
              <a:t> </a:t>
            </a:r>
            <a:r>
              <a:rPr sz="2800" spc="-5" dirty="0">
                <a:solidFill>
                  <a:srgbClr val="336600"/>
                </a:solidFill>
                <a:latin typeface="Arial"/>
                <a:cs typeface="Arial"/>
              </a:rPr>
              <a:t>network</a:t>
            </a:r>
            <a:endParaRPr sz="2800" dirty="0">
              <a:latin typeface="Arial"/>
              <a:cs typeface="Arial"/>
            </a:endParaRPr>
          </a:p>
          <a:p>
            <a:pPr marL="1193800" lvl="1" indent="-229235">
              <a:lnSpc>
                <a:spcPct val="100000"/>
              </a:lnSpc>
              <a:spcBef>
                <a:spcPts val="545"/>
              </a:spcBef>
              <a:buChar char="•"/>
              <a:tabLst>
                <a:tab pos="1193800" algn="l"/>
              </a:tabLst>
            </a:pPr>
            <a:r>
              <a:rPr sz="2400" dirty="0">
                <a:solidFill>
                  <a:srgbClr val="660066"/>
                </a:solidFill>
                <a:latin typeface="Arial"/>
                <a:cs typeface="Arial"/>
              </a:rPr>
              <a:t>one hidden layer </a:t>
            </a:r>
            <a:r>
              <a:rPr sz="2400" spc="-5" dirty="0">
                <a:solidFill>
                  <a:srgbClr val="660066"/>
                </a:solidFill>
                <a:latin typeface="Arial"/>
                <a:cs typeface="Arial"/>
              </a:rPr>
              <a:t>containing two </a:t>
            </a:r>
            <a:r>
              <a:rPr sz="2400" dirty="0">
                <a:solidFill>
                  <a:srgbClr val="660066"/>
                </a:solidFill>
                <a:latin typeface="Arial"/>
                <a:cs typeface="Arial"/>
              </a:rPr>
              <a:t>hidden</a:t>
            </a:r>
            <a:r>
              <a:rPr sz="2400" spc="-5" dirty="0">
                <a:solidFill>
                  <a:srgbClr val="660066"/>
                </a:solidFill>
                <a:latin typeface="Arial"/>
                <a:cs typeface="Arial"/>
              </a:rPr>
              <a:t> units</a:t>
            </a:r>
            <a:endParaRPr sz="2400" dirty="0">
              <a:latin typeface="Arial"/>
              <a:cs typeface="Arial"/>
            </a:endParaRPr>
          </a:p>
          <a:p>
            <a:pPr marR="98425" algn="r">
              <a:lnSpc>
                <a:spcPct val="100000"/>
              </a:lnSpc>
              <a:spcBef>
                <a:spcPts val="1914"/>
              </a:spcBef>
            </a:pPr>
            <a:endParaRPr sz="1400" dirty="0">
              <a:latin typeface="Arial"/>
              <a:cs typeface="Arial"/>
            </a:endParaRPr>
          </a:p>
        </p:txBody>
      </p:sp>
      <p:sp>
        <p:nvSpPr>
          <p:cNvPr id="5" name="object 5"/>
          <p:cNvSpPr/>
          <p:nvPr/>
        </p:nvSpPr>
        <p:spPr>
          <a:xfrm>
            <a:off x="8318038" y="1796935"/>
            <a:ext cx="1600198" cy="15176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013238" y="1796935"/>
            <a:ext cx="591185" cy="516890"/>
          </a:xfrm>
          <a:custGeom>
            <a:avLst/>
            <a:gdLst/>
            <a:ahLst/>
            <a:cxnLst/>
            <a:rect l="l" t="t" r="r" b="b"/>
            <a:pathLst>
              <a:path w="591184" h="516889">
                <a:moveTo>
                  <a:pt x="0" y="0"/>
                </a:moveTo>
                <a:lnTo>
                  <a:pt x="590631" y="516802"/>
                </a:lnTo>
              </a:path>
            </a:pathLst>
          </a:custGeom>
          <a:ln w="12699">
            <a:solidFill>
              <a:srgbClr val="000000"/>
            </a:solidFill>
          </a:ln>
        </p:spPr>
        <p:txBody>
          <a:bodyPr wrap="square" lIns="0" tIns="0" rIns="0" bIns="0" rtlCol="0"/>
          <a:lstStyle/>
          <a:p>
            <a:endParaRPr/>
          </a:p>
        </p:txBody>
      </p:sp>
      <p:sp>
        <p:nvSpPr>
          <p:cNvPr id="7" name="object 7"/>
          <p:cNvSpPr/>
          <p:nvPr/>
        </p:nvSpPr>
        <p:spPr>
          <a:xfrm>
            <a:off x="8503452" y="2215836"/>
            <a:ext cx="119385" cy="1144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54702" y="725054"/>
            <a:ext cx="7541259" cy="695960"/>
          </a:xfrm>
          <a:prstGeom prst="rect">
            <a:avLst/>
          </a:prstGeom>
        </p:spPr>
        <p:txBody>
          <a:bodyPr vert="horz" wrap="square" lIns="0" tIns="12700" rIns="0" bIns="0" rtlCol="0">
            <a:spAutoFit/>
          </a:bodyPr>
          <a:lstStyle/>
          <a:p>
            <a:pPr marL="12700">
              <a:lnSpc>
                <a:spcPct val="100000"/>
              </a:lnSpc>
              <a:spcBef>
                <a:spcPts val="100"/>
              </a:spcBef>
            </a:pPr>
            <a:r>
              <a:rPr spc="-5" dirty="0"/>
              <a:t>Feedforward Network for</a:t>
            </a:r>
            <a:r>
              <a:rPr spc="-10" dirty="0"/>
              <a:t> </a:t>
            </a:r>
            <a:r>
              <a:rPr spc="-5" dirty="0"/>
              <a:t>XOR</a:t>
            </a:r>
          </a:p>
        </p:txBody>
      </p:sp>
      <p:sp>
        <p:nvSpPr>
          <p:cNvPr id="5" name="object 5"/>
          <p:cNvSpPr txBox="1"/>
          <p:nvPr/>
        </p:nvSpPr>
        <p:spPr>
          <a:xfrm>
            <a:off x="852978" y="2210954"/>
            <a:ext cx="7086600" cy="4538345"/>
          </a:xfrm>
          <a:prstGeom prst="rect">
            <a:avLst/>
          </a:prstGeom>
        </p:spPr>
        <p:txBody>
          <a:bodyPr vert="horz" wrap="square" lIns="0" tIns="33020" rIns="0" bIns="0" rtlCol="0">
            <a:spAutoFit/>
          </a:bodyPr>
          <a:lstStyle/>
          <a:p>
            <a:pPr marL="355600" marR="1142365" indent="-342900">
              <a:lnSpc>
                <a:spcPts val="3800"/>
              </a:lnSpc>
              <a:spcBef>
                <a:spcPts val="260"/>
              </a:spcBef>
              <a:buChar char="•"/>
              <a:tabLst>
                <a:tab pos="354965" algn="l"/>
                <a:tab pos="355600" algn="l"/>
              </a:tabLst>
            </a:pPr>
            <a:r>
              <a:rPr sz="3200" spc="-5" dirty="0">
                <a:solidFill>
                  <a:srgbClr val="3333CC"/>
                </a:solidFill>
                <a:latin typeface="Arial"/>
                <a:cs typeface="Arial"/>
              </a:rPr>
              <a:t>Introduce </a:t>
            </a:r>
            <a:r>
              <a:rPr sz="3200" dirty="0">
                <a:solidFill>
                  <a:srgbClr val="3333CC"/>
                </a:solidFill>
                <a:latin typeface="Arial"/>
                <a:cs typeface="Arial"/>
              </a:rPr>
              <a:t>a simple </a:t>
            </a:r>
            <a:r>
              <a:rPr sz="3200" spc="-5" dirty="0">
                <a:solidFill>
                  <a:srgbClr val="3333CC"/>
                </a:solidFill>
                <a:latin typeface="Arial"/>
                <a:cs typeface="Arial"/>
              </a:rPr>
              <a:t>feedforward  network</a:t>
            </a:r>
            <a:endParaRPr sz="3200">
              <a:latin typeface="Arial"/>
              <a:cs typeface="Arial"/>
            </a:endParaRPr>
          </a:p>
          <a:p>
            <a:pPr marL="748665" marR="589280" lvl="1" indent="-279400">
              <a:lnSpc>
                <a:spcPct val="102000"/>
              </a:lnSpc>
              <a:spcBef>
                <a:spcPts val="445"/>
              </a:spcBef>
              <a:buChar char="–"/>
              <a:tabLst>
                <a:tab pos="755650" algn="l"/>
              </a:tabLst>
            </a:pPr>
            <a:r>
              <a:rPr sz="2800" spc="-5" dirty="0">
                <a:solidFill>
                  <a:srgbClr val="336600"/>
                </a:solidFill>
                <a:latin typeface="Arial"/>
                <a:cs typeface="Arial"/>
              </a:rPr>
              <a:t>with </a:t>
            </a:r>
            <a:r>
              <a:rPr sz="2800" dirty="0">
                <a:solidFill>
                  <a:srgbClr val="336600"/>
                </a:solidFill>
                <a:latin typeface="Arial"/>
                <a:cs typeface="Arial"/>
              </a:rPr>
              <a:t>one hidden layer </a:t>
            </a:r>
            <a:r>
              <a:rPr sz="2800" spc="-5" dirty="0">
                <a:solidFill>
                  <a:srgbClr val="336600"/>
                </a:solidFill>
                <a:latin typeface="Arial"/>
                <a:cs typeface="Arial"/>
              </a:rPr>
              <a:t>containing two  units</a:t>
            </a:r>
            <a:endParaRPr sz="2800">
              <a:latin typeface="Arial"/>
              <a:cs typeface="Arial"/>
            </a:endParaRPr>
          </a:p>
          <a:p>
            <a:pPr marL="355600" marR="149225" indent="-342900">
              <a:lnSpc>
                <a:spcPct val="100000"/>
              </a:lnSpc>
              <a:spcBef>
                <a:spcPts val="705"/>
              </a:spcBef>
              <a:buChar char="•"/>
              <a:tabLst>
                <a:tab pos="354965" algn="l"/>
                <a:tab pos="355600" algn="l"/>
              </a:tabLst>
            </a:pPr>
            <a:r>
              <a:rPr sz="3200" dirty="0">
                <a:solidFill>
                  <a:srgbClr val="3333CC"/>
                </a:solidFill>
                <a:latin typeface="Arial"/>
                <a:cs typeface="Arial"/>
              </a:rPr>
              <a:t>Same </a:t>
            </a:r>
            <a:r>
              <a:rPr sz="3200" spc="-5" dirty="0">
                <a:solidFill>
                  <a:srgbClr val="3333CC"/>
                </a:solidFill>
                <a:latin typeface="Arial"/>
                <a:cs typeface="Arial"/>
              </a:rPr>
              <a:t>network </a:t>
            </a:r>
            <a:r>
              <a:rPr sz="3200" dirty="0">
                <a:solidFill>
                  <a:srgbClr val="3333CC"/>
                </a:solidFill>
                <a:latin typeface="Arial"/>
                <a:cs typeface="Arial"/>
              </a:rPr>
              <a:t>drawn in </a:t>
            </a:r>
            <a:r>
              <a:rPr sz="3200" spc="-5" dirty="0">
                <a:solidFill>
                  <a:srgbClr val="3333CC"/>
                </a:solidFill>
                <a:latin typeface="Arial"/>
                <a:cs typeface="Arial"/>
              </a:rPr>
              <a:t>two different  styles</a:t>
            </a:r>
            <a:endParaRPr sz="3200">
              <a:latin typeface="Arial"/>
              <a:cs typeface="Arial"/>
            </a:endParaRPr>
          </a:p>
          <a:p>
            <a:pPr marL="755650" lvl="1" indent="-286385">
              <a:lnSpc>
                <a:spcPct val="100000"/>
              </a:lnSpc>
              <a:spcBef>
                <a:spcPts val="725"/>
              </a:spcBef>
              <a:buChar char="–"/>
              <a:tabLst>
                <a:tab pos="755650" algn="l"/>
              </a:tabLst>
            </a:pPr>
            <a:r>
              <a:rPr sz="2800" spc="-5" dirty="0">
                <a:solidFill>
                  <a:srgbClr val="336600"/>
                </a:solidFill>
                <a:latin typeface="Arial"/>
                <a:cs typeface="Arial"/>
              </a:rPr>
              <a:t>Matrix </a:t>
            </a:r>
            <a:r>
              <a:rPr sz="2800" i="1" spc="285" dirty="0">
                <a:latin typeface="Cambria"/>
                <a:cs typeface="Cambria"/>
              </a:rPr>
              <a:t>W </a:t>
            </a:r>
            <a:r>
              <a:rPr sz="2800" dirty="0">
                <a:solidFill>
                  <a:srgbClr val="336600"/>
                </a:solidFill>
                <a:latin typeface="Arial"/>
                <a:cs typeface="Arial"/>
              </a:rPr>
              <a:t>describes mapping </a:t>
            </a:r>
            <a:r>
              <a:rPr sz="2800" spc="-5" dirty="0">
                <a:solidFill>
                  <a:srgbClr val="336600"/>
                </a:solidFill>
                <a:latin typeface="Arial"/>
                <a:cs typeface="Arial"/>
              </a:rPr>
              <a:t>from </a:t>
            </a:r>
            <a:r>
              <a:rPr sz="2800" b="1" i="1" spc="165" dirty="0">
                <a:latin typeface="Palatino Linotype"/>
                <a:cs typeface="Palatino Linotype"/>
              </a:rPr>
              <a:t>x </a:t>
            </a:r>
            <a:r>
              <a:rPr sz="2800" dirty="0">
                <a:solidFill>
                  <a:srgbClr val="336600"/>
                </a:solidFill>
                <a:latin typeface="Arial"/>
                <a:cs typeface="Arial"/>
              </a:rPr>
              <a:t>to</a:t>
            </a:r>
            <a:r>
              <a:rPr sz="2800" spc="-280" dirty="0">
                <a:solidFill>
                  <a:srgbClr val="336600"/>
                </a:solidFill>
                <a:latin typeface="Arial"/>
                <a:cs typeface="Arial"/>
              </a:rPr>
              <a:t> </a:t>
            </a:r>
            <a:r>
              <a:rPr sz="2800" b="1" i="1" spc="95" dirty="0">
                <a:latin typeface="Palatino Linotype"/>
                <a:cs typeface="Palatino Linotype"/>
              </a:rPr>
              <a:t>h</a:t>
            </a:r>
            <a:endParaRPr sz="2800">
              <a:latin typeface="Palatino Linotype"/>
              <a:cs typeface="Palatino Linotype"/>
            </a:endParaRPr>
          </a:p>
          <a:p>
            <a:pPr marL="755650" lvl="1" indent="-286385">
              <a:lnSpc>
                <a:spcPct val="100000"/>
              </a:lnSpc>
              <a:spcBef>
                <a:spcPts val="640"/>
              </a:spcBef>
              <a:buChar char="–"/>
              <a:tabLst>
                <a:tab pos="755650" algn="l"/>
              </a:tabLst>
            </a:pPr>
            <a:r>
              <a:rPr sz="2800" spc="-5" dirty="0">
                <a:solidFill>
                  <a:srgbClr val="336600"/>
                </a:solidFill>
                <a:latin typeface="Arial"/>
                <a:cs typeface="Arial"/>
              </a:rPr>
              <a:t>Vector </a:t>
            </a:r>
            <a:r>
              <a:rPr sz="2800" b="1" i="1" spc="-185" dirty="0">
                <a:latin typeface="Palatino Linotype"/>
                <a:cs typeface="Palatino Linotype"/>
              </a:rPr>
              <a:t>w </a:t>
            </a:r>
            <a:r>
              <a:rPr sz="2800" dirty="0">
                <a:solidFill>
                  <a:srgbClr val="336600"/>
                </a:solidFill>
                <a:latin typeface="Arial"/>
                <a:cs typeface="Arial"/>
              </a:rPr>
              <a:t>describes mapping </a:t>
            </a:r>
            <a:r>
              <a:rPr sz="2800" spc="-5" dirty="0">
                <a:solidFill>
                  <a:srgbClr val="336600"/>
                </a:solidFill>
                <a:latin typeface="Arial"/>
                <a:cs typeface="Arial"/>
              </a:rPr>
              <a:t>from </a:t>
            </a:r>
            <a:r>
              <a:rPr sz="2800" b="1" i="1" spc="95" dirty="0">
                <a:latin typeface="Palatino Linotype"/>
                <a:cs typeface="Palatino Linotype"/>
              </a:rPr>
              <a:t>h </a:t>
            </a:r>
            <a:r>
              <a:rPr sz="2800" dirty="0">
                <a:solidFill>
                  <a:srgbClr val="336600"/>
                </a:solidFill>
                <a:latin typeface="Arial"/>
                <a:cs typeface="Arial"/>
              </a:rPr>
              <a:t>to</a:t>
            </a:r>
            <a:r>
              <a:rPr sz="2800" spc="-335" dirty="0">
                <a:solidFill>
                  <a:srgbClr val="336600"/>
                </a:solidFill>
                <a:latin typeface="Arial"/>
                <a:cs typeface="Arial"/>
              </a:rPr>
              <a:t> </a:t>
            </a:r>
            <a:r>
              <a:rPr sz="2800" i="1" spc="70" dirty="0">
                <a:latin typeface="Cambria"/>
                <a:cs typeface="Cambria"/>
              </a:rPr>
              <a:t>y</a:t>
            </a:r>
            <a:endParaRPr sz="2800">
              <a:latin typeface="Cambria"/>
              <a:cs typeface="Cambria"/>
            </a:endParaRPr>
          </a:p>
          <a:p>
            <a:pPr marL="755650" lvl="1" indent="-286385">
              <a:lnSpc>
                <a:spcPct val="100000"/>
              </a:lnSpc>
              <a:spcBef>
                <a:spcPts val="640"/>
              </a:spcBef>
              <a:buChar char="–"/>
              <a:tabLst>
                <a:tab pos="755650" algn="l"/>
              </a:tabLst>
            </a:pPr>
            <a:r>
              <a:rPr sz="2800" spc="-5" dirty="0">
                <a:solidFill>
                  <a:srgbClr val="336600"/>
                </a:solidFill>
                <a:latin typeface="Arial"/>
                <a:cs typeface="Arial"/>
              </a:rPr>
              <a:t>Intercept parameters </a:t>
            </a:r>
            <a:r>
              <a:rPr sz="2800" i="1" spc="-175" dirty="0">
                <a:latin typeface="Cambria"/>
                <a:cs typeface="Cambria"/>
              </a:rPr>
              <a:t>b </a:t>
            </a:r>
            <a:r>
              <a:rPr sz="2800" dirty="0">
                <a:solidFill>
                  <a:srgbClr val="336600"/>
                </a:solidFill>
                <a:latin typeface="Arial"/>
                <a:cs typeface="Arial"/>
              </a:rPr>
              <a:t>are</a:t>
            </a:r>
            <a:r>
              <a:rPr sz="2800" spc="-105" dirty="0">
                <a:solidFill>
                  <a:srgbClr val="336600"/>
                </a:solidFill>
                <a:latin typeface="Arial"/>
                <a:cs typeface="Arial"/>
              </a:rPr>
              <a:t> </a:t>
            </a:r>
            <a:r>
              <a:rPr sz="2800" spc="-5" dirty="0">
                <a:solidFill>
                  <a:srgbClr val="336600"/>
                </a:solidFill>
                <a:latin typeface="Arial"/>
                <a:cs typeface="Arial"/>
              </a:rPr>
              <a:t>omitted</a:t>
            </a:r>
            <a:endParaRPr sz="2800">
              <a:latin typeface="Arial"/>
              <a:cs typeface="Arial"/>
            </a:endParaRPr>
          </a:p>
        </p:txBody>
      </p:sp>
      <p:sp>
        <p:nvSpPr>
          <p:cNvPr id="7" name="object 7"/>
          <p:cNvSpPr/>
          <p:nvPr/>
        </p:nvSpPr>
        <p:spPr>
          <a:xfrm>
            <a:off x="7327438" y="1339734"/>
            <a:ext cx="2444748" cy="21669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45077" y="847293"/>
            <a:ext cx="8007984" cy="695960"/>
          </a:xfrm>
          <a:prstGeom prst="rect">
            <a:avLst/>
          </a:prstGeom>
        </p:spPr>
        <p:txBody>
          <a:bodyPr vert="horz" wrap="square" lIns="0" tIns="12700" rIns="0" bIns="0" rtlCol="0">
            <a:spAutoFit/>
          </a:bodyPr>
          <a:lstStyle/>
          <a:p>
            <a:pPr marL="12700">
              <a:lnSpc>
                <a:spcPct val="100000"/>
              </a:lnSpc>
              <a:spcBef>
                <a:spcPts val="100"/>
              </a:spcBef>
              <a:tabLst>
                <a:tab pos="5200015" algn="l"/>
              </a:tabLst>
            </a:pPr>
            <a:r>
              <a:rPr spc="-5" dirty="0"/>
              <a:t>Functions</a:t>
            </a:r>
            <a:r>
              <a:rPr spc="25" dirty="0"/>
              <a:t> </a:t>
            </a:r>
            <a:r>
              <a:rPr spc="-5" dirty="0"/>
              <a:t>computed	</a:t>
            </a:r>
            <a:r>
              <a:rPr dirty="0"/>
              <a:t>by</a:t>
            </a:r>
            <a:r>
              <a:rPr spc="-65" dirty="0"/>
              <a:t> </a:t>
            </a:r>
            <a:r>
              <a:rPr spc="-5" dirty="0"/>
              <a:t>Network</a:t>
            </a:r>
          </a:p>
        </p:txBody>
      </p:sp>
      <p:sp>
        <p:nvSpPr>
          <p:cNvPr id="4" name="object 4"/>
          <p:cNvSpPr txBox="1"/>
          <p:nvPr/>
        </p:nvSpPr>
        <p:spPr>
          <a:xfrm>
            <a:off x="822815" y="1677554"/>
            <a:ext cx="7814945" cy="4712970"/>
          </a:xfrm>
          <a:prstGeom prst="rect">
            <a:avLst/>
          </a:prstGeom>
        </p:spPr>
        <p:txBody>
          <a:bodyPr vert="horz" wrap="square" lIns="0" tIns="33020" rIns="0" bIns="0" rtlCol="0">
            <a:spAutoFit/>
          </a:bodyPr>
          <a:lstStyle/>
          <a:p>
            <a:pPr marL="368300" marR="17780" indent="-342900">
              <a:lnSpc>
                <a:spcPts val="3800"/>
              </a:lnSpc>
              <a:spcBef>
                <a:spcPts val="260"/>
              </a:spcBef>
              <a:buChar char="•"/>
              <a:tabLst>
                <a:tab pos="367665" algn="l"/>
                <a:tab pos="368300" algn="l"/>
                <a:tab pos="5891530" algn="l"/>
                <a:tab pos="6883400" algn="l"/>
              </a:tabLst>
            </a:pPr>
            <a:r>
              <a:rPr sz="3200" dirty="0">
                <a:solidFill>
                  <a:srgbClr val="3333CC"/>
                </a:solidFill>
                <a:latin typeface="Arial"/>
                <a:cs typeface="Arial"/>
              </a:rPr>
              <a:t>Layer 1 (hidden layer): </a:t>
            </a:r>
            <a:r>
              <a:rPr sz="3200" spc="-5" dirty="0">
                <a:solidFill>
                  <a:srgbClr val="3333CC"/>
                </a:solidFill>
                <a:latin typeface="Arial"/>
                <a:cs typeface="Arial"/>
              </a:rPr>
              <a:t>vector </a:t>
            </a:r>
            <a:r>
              <a:rPr sz="3200" dirty="0">
                <a:solidFill>
                  <a:srgbClr val="3333CC"/>
                </a:solidFill>
                <a:latin typeface="Arial"/>
                <a:cs typeface="Arial"/>
              </a:rPr>
              <a:t>of hidden  uni</a:t>
            </a:r>
            <a:r>
              <a:rPr sz="3200" spc="-5" dirty="0">
                <a:solidFill>
                  <a:srgbClr val="3333CC"/>
                </a:solidFill>
                <a:latin typeface="Arial"/>
                <a:cs typeface="Arial"/>
              </a:rPr>
              <a:t>t</a:t>
            </a:r>
            <a:r>
              <a:rPr sz="3200" dirty="0">
                <a:solidFill>
                  <a:srgbClr val="3333CC"/>
                </a:solidFill>
                <a:latin typeface="Arial"/>
                <a:cs typeface="Arial"/>
              </a:rPr>
              <a:t>s</a:t>
            </a:r>
            <a:r>
              <a:rPr sz="3200" spc="-5" dirty="0">
                <a:solidFill>
                  <a:srgbClr val="3333CC"/>
                </a:solidFill>
                <a:latin typeface="Arial"/>
                <a:cs typeface="Arial"/>
              </a:rPr>
              <a:t> </a:t>
            </a:r>
            <a:r>
              <a:rPr sz="3200" i="1" dirty="0">
                <a:latin typeface="Times New Roman"/>
                <a:cs typeface="Times New Roman"/>
              </a:rPr>
              <a:t>h</a:t>
            </a:r>
            <a:r>
              <a:rPr sz="3200" i="1" spc="85" dirty="0">
                <a:latin typeface="Times New Roman"/>
                <a:cs typeface="Times New Roman"/>
              </a:rPr>
              <a:t> </a:t>
            </a:r>
            <a:r>
              <a:rPr sz="3200" dirty="0">
                <a:solidFill>
                  <a:srgbClr val="3333CC"/>
                </a:solidFill>
                <a:latin typeface="Arial"/>
                <a:cs typeface="Arial"/>
              </a:rPr>
              <a:t>compu</a:t>
            </a:r>
            <a:r>
              <a:rPr sz="3200" spc="-5" dirty="0">
                <a:solidFill>
                  <a:srgbClr val="3333CC"/>
                </a:solidFill>
                <a:latin typeface="Arial"/>
                <a:cs typeface="Arial"/>
              </a:rPr>
              <a:t>t</a:t>
            </a:r>
            <a:r>
              <a:rPr sz="3200" dirty="0">
                <a:solidFill>
                  <a:srgbClr val="3333CC"/>
                </a:solidFill>
                <a:latin typeface="Arial"/>
                <a:cs typeface="Arial"/>
              </a:rPr>
              <a:t>ed by</a:t>
            </a:r>
            <a:r>
              <a:rPr sz="3200" spc="-5" dirty="0">
                <a:solidFill>
                  <a:srgbClr val="3333CC"/>
                </a:solidFill>
                <a:latin typeface="Arial"/>
                <a:cs typeface="Arial"/>
              </a:rPr>
              <a:t> f</a:t>
            </a:r>
            <a:r>
              <a:rPr sz="3200" dirty="0">
                <a:solidFill>
                  <a:srgbClr val="3333CC"/>
                </a:solidFill>
                <a:latin typeface="Arial"/>
                <a:cs typeface="Arial"/>
              </a:rPr>
              <a:t>unc</a:t>
            </a:r>
            <a:r>
              <a:rPr sz="3200" spc="-5" dirty="0">
                <a:solidFill>
                  <a:srgbClr val="3333CC"/>
                </a:solidFill>
                <a:latin typeface="Arial"/>
                <a:cs typeface="Arial"/>
              </a:rPr>
              <a:t>t</a:t>
            </a:r>
            <a:r>
              <a:rPr sz="3200" dirty="0">
                <a:solidFill>
                  <a:srgbClr val="3333CC"/>
                </a:solidFill>
                <a:latin typeface="Arial"/>
                <a:cs typeface="Arial"/>
              </a:rPr>
              <a:t>ion</a:t>
            </a:r>
            <a:r>
              <a:rPr sz="3200" spc="-5" dirty="0">
                <a:solidFill>
                  <a:srgbClr val="3333CC"/>
                </a:solidFill>
                <a:latin typeface="Arial"/>
                <a:cs typeface="Arial"/>
              </a:rPr>
              <a:t> </a:t>
            </a:r>
            <a:r>
              <a:rPr sz="3200" i="1" spc="45" dirty="0">
                <a:latin typeface="Cambria"/>
                <a:cs typeface="Cambria"/>
              </a:rPr>
              <a:t>f</a:t>
            </a:r>
            <a:r>
              <a:rPr sz="3200" i="1" dirty="0">
                <a:latin typeface="Cambria"/>
                <a:cs typeface="Cambria"/>
              </a:rPr>
              <a:t>	</a:t>
            </a:r>
            <a:r>
              <a:rPr sz="3150" spc="187" baseline="25132" dirty="0">
                <a:latin typeface="Calibri"/>
                <a:cs typeface="Calibri"/>
              </a:rPr>
              <a:t>(1)</a:t>
            </a:r>
            <a:r>
              <a:rPr sz="3200" spc="270" dirty="0">
                <a:latin typeface="Calibri"/>
                <a:cs typeface="Calibri"/>
              </a:rPr>
              <a:t>(</a:t>
            </a:r>
            <a:r>
              <a:rPr sz="3200" b="1" i="1" spc="190" dirty="0">
                <a:latin typeface="Palatino Linotype"/>
                <a:cs typeface="Palatino Linotype"/>
              </a:rPr>
              <a:t>x</a:t>
            </a:r>
            <a:r>
              <a:rPr sz="3200" i="1" spc="150" dirty="0">
                <a:latin typeface="Cambria"/>
                <a:cs typeface="Cambria"/>
              </a:rPr>
              <a:t>;</a:t>
            </a:r>
            <a:r>
              <a:rPr sz="3200" i="1" dirty="0">
                <a:latin typeface="Cambria"/>
                <a:cs typeface="Cambria"/>
              </a:rPr>
              <a:t>	</a:t>
            </a:r>
            <a:r>
              <a:rPr sz="3200" i="1" spc="550" dirty="0">
                <a:latin typeface="Cambria"/>
                <a:cs typeface="Cambria"/>
              </a:rPr>
              <a:t>W</a:t>
            </a:r>
            <a:r>
              <a:rPr sz="3200" i="1" spc="114" dirty="0">
                <a:latin typeface="Cambria"/>
                <a:cs typeface="Cambria"/>
              </a:rPr>
              <a:t>,</a:t>
            </a:r>
            <a:r>
              <a:rPr sz="3200" b="1" i="1" spc="280" dirty="0">
                <a:latin typeface="Palatino Linotype"/>
                <a:cs typeface="Palatino Linotype"/>
              </a:rPr>
              <a:t>c</a:t>
            </a:r>
            <a:r>
              <a:rPr sz="3200" spc="270" dirty="0">
                <a:latin typeface="Calibri"/>
                <a:cs typeface="Calibri"/>
              </a:rPr>
              <a:t>)</a:t>
            </a:r>
            <a:endParaRPr sz="3200">
              <a:latin typeface="Calibri"/>
              <a:cs typeface="Calibri"/>
            </a:endParaRPr>
          </a:p>
          <a:p>
            <a:pPr marL="768350" lvl="1" indent="-285750">
              <a:lnSpc>
                <a:spcPct val="100000"/>
              </a:lnSpc>
              <a:spcBef>
                <a:spcPts val="509"/>
              </a:spcBef>
              <a:buFont typeface="Calibri"/>
              <a:buChar char="–"/>
              <a:tabLst>
                <a:tab pos="768350" algn="l"/>
              </a:tabLst>
            </a:pPr>
            <a:r>
              <a:rPr sz="2800" b="1" i="1" spc="245" dirty="0">
                <a:latin typeface="Palatino Linotype"/>
                <a:cs typeface="Palatino Linotype"/>
              </a:rPr>
              <a:t>c </a:t>
            </a:r>
            <a:r>
              <a:rPr sz="2800" dirty="0">
                <a:solidFill>
                  <a:srgbClr val="336600"/>
                </a:solidFill>
                <a:latin typeface="Arial"/>
                <a:cs typeface="Arial"/>
              </a:rPr>
              <a:t>are bias</a:t>
            </a:r>
            <a:r>
              <a:rPr sz="2800" spc="-185" dirty="0">
                <a:solidFill>
                  <a:srgbClr val="336600"/>
                </a:solidFill>
                <a:latin typeface="Arial"/>
                <a:cs typeface="Arial"/>
              </a:rPr>
              <a:t> </a:t>
            </a:r>
            <a:r>
              <a:rPr sz="2800" dirty="0">
                <a:solidFill>
                  <a:srgbClr val="336600"/>
                </a:solidFill>
                <a:latin typeface="Arial"/>
                <a:cs typeface="Arial"/>
              </a:rPr>
              <a:t>variables</a:t>
            </a:r>
            <a:endParaRPr sz="2800">
              <a:latin typeface="Arial"/>
              <a:cs typeface="Arial"/>
            </a:endParaRPr>
          </a:p>
          <a:p>
            <a:pPr marL="368300" indent="-342900">
              <a:lnSpc>
                <a:spcPct val="100000"/>
              </a:lnSpc>
              <a:spcBef>
                <a:spcPts val="835"/>
              </a:spcBef>
              <a:buChar char="•"/>
              <a:tabLst>
                <a:tab pos="367665" algn="l"/>
                <a:tab pos="368300" algn="l"/>
              </a:tabLst>
            </a:pPr>
            <a:r>
              <a:rPr sz="3200" dirty="0">
                <a:solidFill>
                  <a:srgbClr val="3333CC"/>
                </a:solidFill>
                <a:latin typeface="Arial"/>
                <a:cs typeface="Arial"/>
              </a:rPr>
              <a:t>Layer 2 </a:t>
            </a:r>
            <a:r>
              <a:rPr sz="3200" spc="-5" dirty="0">
                <a:solidFill>
                  <a:srgbClr val="3333CC"/>
                </a:solidFill>
                <a:latin typeface="Arial"/>
                <a:cs typeface="Arial"/>
              </a:rPr>
              <a:t>(output layer)</a:t>
            </a:r>
            <a:r>
              <a:rPr sz="3200" spc="-15" dirty="0">
                <a:solidFill>
                  <a:srgbClr val="3333CC"/>
                </a:solidFill>
                <a:latin typeface="Arial"/>
                <a:cs typeface="Arial"/>
              </a:rPr>
              <a:t> </a:t>
            </a:r>
            <a:r>
              <a:rPr sz="3200" spc="-5" dirty="0">
                <a:solidFill>
                  <a:srgbClr val="3333CC"/>
                </a:solidFill>
                <a:latin typeface="Arial"/>
                <a:cs typeface="Arial"/>
              </a:rPr>
              <a:t>computes</a:t>
            </a:r>
            <a:endParaRPr sz="3200">
              <a:latin typeface="Arial"/>
              <a:cs typeface="Arial"/>
            </a:endParaRPr>
          </a:p>
          <a:p>
            <a:pPr marL="1052195">
              <a:lnSpc>
                <a:spcPct val="100000"/>
              </a:lnSpc>
              <a:spcBef>
                <a:spcPts val="760"/>
              </a:spcBef>
              <a:tabLst>
                <a:tab pos="1312545" algn="l"/>
                <a:tab pos="2317115" algn="l"/>
              </a:tabLst>
            </a:pPr>
            <a:r>
              <a:rPr sz="3200" i="1" spc="45" dirty="0">
                <a:latin typeface="Cambria"/>
                <a:cs typeface="Cambria"/>
              </a:rPr>
              <a:t>f	</a:t>
            </a:r>
            <a:r>
              <a:rPr sz="3150" spc="225" baseline="25132" dirty="0">
                <a:latin typeface="Calibri"/>
                <a:cs typeface="Calibri"/>
              </a:rPr>
              <a:t>(2)</a:t>
            </a:r>
            <a:r>
              <a:rPr sz="3200" spc="150" dirty="0">
                <a:latin typeface="Calibri"/>
                <a:cs typeface="Calibri"/>
              </a:rPr>
              <a:t>(</a:t>
            </a:r>
            <a:r>
              <a:rPr sz="3200" b="1" i="1" spc="150" dirty="0">
                <a:latin typeface="Palatino Linotype"/>
                <a:cs typeface="Palatino Linotype"/>
              </a:rPr>
              <a:t>h</a:t>
            </a:r>
            <a:r>
              <a:rPr sz="3200" i="1" spc="150" dirty="0">
                <a:latin typeface="Cambria"/>
                <a:cs typeface="Cambria"/>
              </a:rPr>
              <a:t>;	</a:t>
            </a:r>
            <a:r>
              <a:rPr sz="3200" b="1" i="1" spc="50" dirty="0">
                <a:latin typeface="Palatino Linotype"/>
                <a:cs typeface="Palatino Linotype"/>
              </a:rPr>
              <a:t>w</a:t>
            </a:r>
            <a:r>
              <a:rPr sz="3200" i="1" spc="50" dirty="0">
                <a:latin typeface="Cambria"/>
                <a:cs typeface="Cambria"/>
              </a:rPr>
              <a:t>,b</a:t>
            </a:r>
            <a:r>
              <a:rPr sz="3200" spc="50" dirty="0">
                <a:latin typeface="Calibri"/>
                <a:cs typeface="Calibri"/>
              </a:rPr>
              <a:t>)</a:t>
            </a:r>
            <a:endParaRPr sz="3200">
              <a:latin typeface="Calibri"/>
              <a:cs typeface="Calibri"/>
            </a:endParaRPr>
          </a:p>
          <a:p>
            <a:pPr marL="768350" lvl="1" indent="-285750">
              <a:lnSpc>
                <a:spcPct val="100000"/>
              </a:lnSpc>
              <a:spcBef>
                <a:spcPts val="665"/>
              </a:spcBef>
              <a:buFont typeface="Calibri"/>
              <a:buChar char="–"/>
              <a:tabLst>
                <a:tab pos="768350" algn="l"/>
              </a:tabLst>
            </a:pPr>
            <a:r>
              <a:rPr sz="2800" i="1" spc="-180" dirty="0">
                <a:latin typeface="Cambria"/>
                <a:cs typeface="Cambria"/>
              </a:rPr>
              <a:t>w </a:t>
            </a:r>
            <a:r>
              <a:rPr sz="2800" dirty="0">
                <a:solidFill>
                  <a:srgbClr val="336600"/>
                </a:solidFill>
                <a:latin typeface="Arial"/>
                <a:cs typeface="Arial"/>
              </a:rPr>
              <a:t>are linear regression</a:t>
            </a:r>
            <a:r>
              <a:rPr sz="2800" spc="35" dirty="0">
                <a:solidFill>
                  <a:srgbClr val="336600"/>
                </a:solidFill>
                <a:latin typeface="Arial"/>
                <a:cs typeface="Arial"/>
              </a:rPr>
              <a:t> </a:t>
            </a:r>
            <a:r>
              <a:rPr sz="2800" spc="-5" dirty="0">
                <a:solidFill>
                  <a:srgbClr val="336600"/>
                </a:solidFill>
                <a:latin typeface="Arial"/>
                <a:cs typeface="Arial"/>
              </a:rPr>
              <a:t>weights</a:t>
            </a:r>
            <a:endParaRPr sz="2800">
              <a:latin typeface="Arial"/>
              <a:cs typeface="Arial"/>
            </a:endParaRPr>
          </a:p>
          <a:p>
            <a:pPr marL="482600">
              <a:lnSpc>
                <a:spcPts val="3345"/>
              </a:lnSpc>
              <a:spcBef>
                <a:spcPts val="640"/>
              </a:spcBef>
            </a:pPr>
            <a:r>
              <a:rPr sz="2800" dirty="0">
                <a:solidFill>
                  <a:srgbClr val="336600"/>
                </a:solidFill>
                <a:latin typeface="Arial"/>
                <a:cs typeface="Arial"/>
              </a:rPr>
              <a:t>– </a:t>
            </a:r>
            <a:r>
              <a:rPr sz="2800" spc="-5" dirty="0">
                <a:solidFill>
                  <a:srgbClr val="336600"/>
                </a:solidFill>
                <a:latin typeface="Arial"/>
                <a:cs typeface="Arial"/>
              </a:rPr>
              <a:t>Output </a:t>
            </a:r>
            <a:r>
              <a:rPr sz="2800" dirty="0">
                <a:solidFill>
                  <a:srgbClr val="336600"/>
                </a:solidFill>
                <a:latin typeface="Arial"/>
                <a:cs typeface="Arial"/>
              </a:rPr>
              <a:t>is linear regression applied </a:t>
            </a:r>
            <a:r>
              <a:rPr sz="2800" spc="-5" dirty="0">
                <a:solidFill>
                  <a:srgbClr val="336600"/>
                </a:solidFill>
                <a:latin typeface="Arial"/>
                <a:cs typeface="Arial"/>
              </a:rPr>
              <a:t>to</a:t>
            </a:r>
            <a:r>
              <a:rPr sz="2800" spc="-140" dirty="0">
                <a:solidFill>
                  <a:srgbClr val="336600"/>
                </a:solidFill>
                <a:latin typeface="Arial"/>
                <a:cs typeface="Arial"/>
              </a:rPr>
              <a:t> </a:t>
            </a:r>
            <a:r>
              <a:rPr sz="2800" b="1" i="1" spc="95" dirty="0">
                <a:latin typeface="Palatino Linotype"/>
                <a:cs typeface="Palatino Linotype"/>
              </a:rPr>
              <a:t>h</a:t>
            </a:r>
            <a:endParaRPr sz="2800">
              <a:latin typeface="Palatino Linotype"/>
              <a:cs typeface="Palatino Linotype"/>
            </a:endParaRPr>
          </a:p>
          <a:p>
            <a:pPr marL="762000">
              <a:lnSpc>
                <a:spcPts val="3345"/>
              </a:lnSpc>
            </a:pPr>
            <a:r>
              <a:rPr sz="2800" spc="-5" dirty="0">
                <a:solidFill>
                  <a:srgbClr val="336600"/>
                </a:solidFill>
                <a:latin typeface="Arial"/>
                <a:cs typeface="Arial"/>
              </a:rPr>
              <a:t>rather than to </a:t>
            </a:r>
            <a:r>
              <a:rPr sz="2800" b="1" i="1" spc="165" dirty="0">
                <a:latin typeface="Palatino Linotype"/>
                <a:cs typeface="Palatino Linotype"/>
              </a:rPr>
              <a:t>x</a:t>
            </a:r>
            <a:endParaRPr sz="2800">
              <a:latin typeface="Palatino Linotype"/>
              <a:cs typeface="Palatino Linotype"/>
            </a:endParaRPr>
          </a:p>
          <a:p>
            <a:pPr marL="368300" indent="-342900">
              <a:lnSpc>
                <a:spcPct val="100000"/>
              </a:lnSpc>
              <a:spcBef>
                <a:spcPts val="810"/>
              </a:spcBef>
              <a:buChar char="•"/>
              <a:tabLst>
                <a:tab pos="367665" algn="l"/>
                <a:tab pos="368300" algn="l"/>
              </a:tabLst>
            </a:pPr>
            <a:r>
              <a:rPr sz="3200" spc="-5" dirty="0">
                <a:solidFill>
                  <a:srgbClr val="3333CC"/>
                </a:solidFill>
                <a:latin typeface="Arial"/>
                <a:cs typeface="Arial"/>
              </a:rPr>
              <a:t>Complete </a:t>
            </a:r>
            <a:r>
              <a:rPr sz="3200" dirty="0">
                <a:solidFill>
                  <a:srgbClr val="3333CC"/>
                </a:solidFill>
                <a:latin typeface="Arial"/>
                <a:cs typeface="Arial"/>
              </a:rPr>
              <a:t>model is</a:t>
            </a:r>
            <a:endParaRPr sz="3200">
              <a:latin typeface="Arial"/>
              <a:cs typeface="Arial"/>
            </a:endParaRPr>
          </a:p>
        </p:txBody>
      </p:sp>
      <p:sp>
        <p:nvSpPr>
          <p:cNvPr id="5" name="object 5"/>
          <p:cNvSpPr txBox="1"/>
          <p:nvPr/>
        </p:nvSpPr>
        <p:spPr>
          <a:xfrm>
            <a:off x="1837426" y="6461390"/>
            <a:ext cx="5053965" cy="513080"/>
          </a:xfrm>
          <a:prstGeom prst="rect">
            <a:avLst/>
          </a:prstGeom>
        </p:spPr>
        <p:txBody>
          <a:bodyPr vert="horz" wrap="square" lIns="0" tIns="12700" rIns="0" bIns="0" rtlCol="0">
            <a:spAutoFit/>
          </a:bodyPr>
          <a:lstStyle/>
          <a:p>
            <a:pPr marL="38100">
              <a:lnSpc>
                <a:spcPct val="100000"/>
              </a:lnSpc>
              <a:spcBef>
                <a:spcPts val="100"/>
              </a:spcBef>
              <a:tabLst>
                <a:tab pos="297815" algn="l"/>
                <a:tab pos="943610" algn="l"/>
                <a:tab pos="3241675" algn="l"/>
                <a:tab pos="4006215" algn="l"/>
              </a:tabLst>
            </a:pPr>
            <a:r>
              <a:rPr sz="3200" i="1" spc="45" dirty="0">
                <a:latin typeface="Cambria"/>
                <a:cs typeface="Cambria"/>
              </a:rPr>
              <a:t>f	</a:t>
            </a:r>
            <a:r>
              <a:rPr sz="3200" spc="204" dirty="0">
                <a:latin typeface="Calibri"/>
                <a:cs typeface="Calibri"/>
              </a:rPr>
              <a:t>(</a:t>
            </a:r>
            <a:r>
              <a:rPr sz="3200" b="1" i="1" spc="204" dirty="0">
                <a:latin typeface="Palatino Linotype"/>
                <a:cs typeface="Palatino Linotype"/>
              </a:rPr>
              <a:t>x</a:t>
            </a:r>
            <a:r>
              <a:rPr sz="3200" i="1" spc="204" dirty="0">
                <a:latin typeface="Cambria"/>
                <a:cs typeface="Cambria"/>
              </a:rPr>
              <a:t>;	</a:t>
            </a:r>
            <a:r>
              <a:rPr sz="3200" i="1" spc="260" dirty="0">
                <a:latin typeface="Cambria"/>
                <a:cs typeface="Cambria"/>
              </a:rPr>
              <a:t>W,</a:t>
            </a:r>
            <a:r>
              <a:rPr sz="3200" b="1" i="1" spc="260" dirty="0">
                <a:latin typeface="Palatino Linotype"/>
                <a:cs typeface="Palatino Linotype"/>
              </a:rPr>
              <a:t>c,w,b</a:t>
            </a:r>
            <a:r>
              <a:rPr sz="3200" spc="260" dirty="0">
                <a:latin typeface="Calibri"/>
                <a:cs typeface="Calibri"/>
              </a:rPr>
              <a:t>)=</a:t>
            </a:r>
            <a:r>
              <a:rPr sz="3200" i="1" spc="260" dirty="0">
                <a:latin typeface="Cambria"/>
                <a:cs typeface="Cambria"/>
              </a:rPr>
              <a:t>f	</a:t>
            </a:r>
            <a:r>
              <a:rPr sz="3150" spc="209" baseline="25132" dirty="0">
                <a:latin typeface="Calibri"/>
                <a:cs typeface="Calibri"/>
              </a:rPr>
              <a:t>(2)</a:t>
            </a:r>
            <a:r>
              <a:rPr sz="3200" spc="140" dirty="0">
                <a:latin typeface="Calibri"/>
                <a:cs typeface="Calibri"/>
              </a:rPr>
              <a:t>(</a:t>
            </a:r>
            <a:r>
              <a:rPr sz="3200" i="1" spc="140" dirty="0">
                <a:latin typeface="Cambria"/>
                <a:cs typeface="Cambria"/>
              </a:rPr>
              <a:t>f	</a:t>
            </a:r>
            <a:r>
              <a:rPr sz="3150" spc="262" baseline="25132" dirty="0">
                <a:latin typeface="Calibri"/>
                <a:cs typeface="Calibri"/>
              </a:rPr>
              <a:t>(1)</a:t>
            </a:r>
            <a:r>
              <a:rPr sz="3200" spc="175" dirty="0">
                <a:latin typeface="Calibri"/>
                <a:cs typeface="Calibri"/>
              </a:rPr>
              <a:t>(</a:t>
            </a:r>
            <a:r>
              <a:rPr sz="3200" i="1" spc="175" dirty="0">
                <a:latin typeface="Cambria"/>
                <a:cs typeface="Cambria"/>
              </a:rPr>
              <a:t>x</a:t>
            </a:r>
            <a:r>
              <a:rPr sz="3200" spc="175" dirty="0">
                <a:latin typeface="Calibri"/>
                <a:cs typeface="Calibri"/>
              </a:rPr>
              <a:t>))</a:t>
            </a:r>
            <a:endParaRPr sz="3200">
              <a:latin typeface="Calibri"/>
              <a:cs typeface="Calibri"/>
            </a:endParaRPr>
          </a:p>
        </p:txBody>
      </p:sp>
      <p:sp>
        <p:nvSpPr>
          <p:cNvPr id="7" name="object 7"/>
          <p:cNvSpPr/>
          <p:nvPr/>
        </p:nvSpPr>
        <p:spPr>
          <a:xfrm>
            <a:off x="8702754" y="2900339"/>
            <a:ext cx="758282" cy="307581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974637" y="3401147"/>
            <a:ext cx="4699635" cy="758190"/>
          </a:xfrm>
          <a:custGeom>
            <a:avLst/>
            <a:gdLst/>
            <a:ahLst/>
            <a:cxnLst/>
            <a:rect l="l" t="t" r="r" b="b"/>
            <a:pathLst>
              <a:path w="4699634" h="758189">
                <a:moveTo>
                  <a:pt x="0" y="757986"/>
                </a:moveTo>
                <a:lnTo>
                  <a:pt x="4699514" y="0"/>
                </a:lnTo>
              </a:path>
            </a:pathLst>
          </a:custGeom>
          <a:ln w="12699">
            <a:solidFill>
              <a:srgbClr val="000000"/>
            </a:solidFill>
          </a:ln>
        </p:spPr>
        <p:txBody>
          <a:bodyPr wrap="square" lIns="0" tIns="0" rIns="0" bIns="0" rtlCol="0"/>
          <a:lstStyle/>
          <a:p>
            <a:endParaRPr/>
          </a:p>
        </p:txBody>
      </p:sp>
      <p:sp>
        <p:nvSpPr>
          <p:cNvPr id="9" name="object 9"/>
          <p:cNvSpPr/>
          <p:nvPr/>
        </p:nvSpPr>
        <p:spPr>
          <a:xfrm>
            <a:off x="8577474" y="3355025"/>
            <a:ext cx="121561" cy="11640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479837" y="2711334"/>
            <a:ext cx="1203960" cy="1580515"/>
          </a:xfrm>
          <a:custGeom>
            <a:avLst/>
            <a:gdLst/>
            <a:ahLst/>
            <a:cxnLst/>
            <a:rect l="l" t="t" r="r" b="b"/>
            <a:pathLst>
              <a:path w="1203959" h="1580514">
                <a:moveTo>
                  <a:pt x="0" y="0"/>
                </a:moveTo>
                <a:lnTo>
                  <a:pt x="1203924" y="1580151"/>
                </a:lnTo>
              </a:path>
            </a:pathLst>
          </a:custGeom>
          <a:ln w="12699">
            <a:solidFill>
              <a:srgbClr val="000000"/>
            </a:solidFill>
          </a:ln>
        </p:spPr>
        <p:txBody>
          <a:bodyPr wrap="square" lIns="0" tIns="0" rIns="0" bIns="0" rtlCol="0"/>
          <a:lstStyle/>
          <a:p>
            <a:endParaRPr/>
          </a:p>
        </p:txBody>
      </p:sp>
      <p:sp>
        <p:nvSpPr>
          <p:cNvPr id="11" name="object 11"/>
          <p:cNvSpPr/>
          <p:nvPr/>
        </p:nvSpPr>
        <p:spPr>
          <a:xfrm>
            <a:off x="8587808" y="4190470"/>
            <a:ext cx="111229" cy="12106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32936" y="847293"/>
            <a:ext cx="7232015" cy="695960"/>
          </a:xfrm>
          <a:prstGeom prst="rect">
            <a:avLst/>
          </a:prstGeom>
        </p:spPr>
        <p:txBody>
          <a:bodyPr vert="horz" wrap="square" lIns="0" tIns="12700" rIns="0" bIns="0" rtlCol="0">
            <a:spAutoFit/>
          </a:bodyPr>
          <a:lstStyle/>
          <a:p>
            <a:pPr marL="12700">
              <a:lnSpc>
                <a:spcPct val="100000"/>
              </a:lnSpc>
              <a:spcBef>
                <a:spcPts val="100"/>
              </a:spcBef>
            </a:pPr>
            <a:r>
              <a:rPr dirty="0"/>
              <a:t>Linear vs Nonlinear</a:t>
            </a:r>
            <a:r>
              <a:rPr spc="-80" dirty="0"/>
              <a:t> </a:t>
            </a:r>
            <a:r>
              <a:rPr spc="-5" dirty="0"/>
              <a:t>functions</a:t>
            </a:r>
          </a:p>
        </p:txBody>
      </p:sp>
      <p:sp>
        <p:nvSpPr>
          <p:cNvPr id="4" name="object 4"/>
          <p:cNvSpPr txBox="1"/>
          <p:nvPr/>
        </p:nvSpPr>
        <p:spPr>
          <a:xfrm>
            <a:off x="814878" y="1753754"/>
            <a:ext cx="8677910" cy="1503045"/>
          </a:xfrm>
          <a:prstGeom prst="rect">
            <a:avLst/>
          </a:prstGeom>
        </p:spPr>
        <p:txBody>
          <a:bodyPr vert="horz" wrap="square" lIns="0" tIns="33020" rIns="0" bIns="0" rtlCol="0">
            <a:spAutoFit/>
          </a:bodyPr>
          <a:lstStyle/>
          <a:p>
            <a:pPr marL="368300" marR="17780" indent="-342900">
              <a:lnSpc>
                <a:spcPts val="3800"/>
              </a:lnSpc>
              <a:spcBef>
                <a:spcPts val="260"/>
              </a:spcBef>
              <a:buChar char="•"/>
              <a:tabLst>
                <a:tab pos="367665" algn="l"/>
                <a:tab pos="368300" algn="l"/>
                <a:tab pos="3926204" algn="l"/>
                <a:tab pos="5414010" algn="l"/>
                <a:tab pos="6094095" algn="l"/>
              </a:tabLst>
            </a:pPr>
            <a:r>
              <a:rPr sz="3200" spc="-5" dirty="0">
                <a:solidFill>
                  <a:srgbClr val="3333CC"/>
                </a:solidFill>
                <a:latin typeface="Arial"/>
                <a:cs typeface="Arial"/>
              </a:rPr>
              <a:t>If </a:t>
            </a:r>
            <a:r>
              <a:rPr sz="3200" dirty="0">
                <a:solidFill>
                  <a:srgbClr val="3333CC"/>
                </a:solidFill>
                <a:latin typeface="Arial"/>
                <a:cs typeface="Arial"/>
              </a:rPr>
              <a:t>we choose</a:t>
            </a:r>
            <a:r>
              <a:rPr sz="3200" spc="10" dirty="0">
                <a:solidFill>
                  <a:srgbClr val="3333CC"/>
                </a:solidFill>
                <a:latin typeface="Arial"/>
                <a:cs typeface="Arial"/>
              </a:rPr>
              <a:t> </a:t>
            </a:r>
            <a:r>
              <a:rPr sz="3200" spc="-5" dirty="0">
                <a:solidFill>
                  <a:srgbClr val="3333CC"/>
                </a:solidFill>
                <a:latin typeface="Arial"/>
                <a:cs typeface="Arial"/>
              </a:rPr>
              <a:t>both</a:t>
            </a:r>
            <a:r>
              <a:rPr sz="3200" dirty="0">
                <a:solidFill>
                  <a:srgbClr val="3333CC"/>
                </a:solidFill>
                <a:latin typeface="Arial"/>
                <a:cs typeface="Arial"/>
              </a:rPr>
              <a:t> </a:t>
            </a:r>
            <a:r>
              <a:rPr sz="3200" i="1" spc="45" dirty="0">
                <a:solidFill>
                  <a:srgbClr val="336600"/>
                </a:solidFill>
                <a:latin typeface="Cambria"/>
                <a:cs typeface="Cambria"/>
              </a:rPr>
              <a:t>f	</a:t>
            </a:r>
            <a:r>
              <a:rPr sz="3150" spc="187" baseline="25132" dirty="0">
                <a:solidFill>
                  <a:srgbClr val="407700"/>
                </a:solidFill>
                <a:latin typeface="Calibri"/>
                <a:cs typeface="Calibri"/>
              </a:rPr>
              <a:t>(1)</a:t>
            </a:r>
            <a:r>
              <a:rPr sz="3150" spc="359" baseline="25132" dirty="0">
                <a:solidFill>
                  <a:srgbClr val="407700"/>
                </a:solidFill>
                <a:latin typeface="Calibri"/>
                <a:cs typeface="Calibri"/>
              </a:rPr>
              <a:t> </a:t>
            </a:r>
            <a:r>
              <a:rPr sz="3200" spc="-5" dirty="0">
                <a:solidFill>
                  <a:srgbClr val="3333CC"/>
                </a:solidFill>
                <a:latin typeface="Arial"/>
                <a:cs typeface="Arial"/>
              </a:rPr>
              <a:t>and</a:t>
            </a:r>
            <a:r>
              <a:rPr sz="3200" spc="5" dirty="0">
                <a:solidFill>
                  <a:srgbClr val="3333CC"/>
                </a:solidFill>
                <a:latin typeface="Arial"/>
                <a:cs typeface="Arial"/>
              </a:rPr>
              <a:t> </a:t>
            </a:r>
            <a:r>
              <a:rPr sz="3200" i="1" spc="45" dirty="0">
                <a:latin typeface="Cambria"/>
                <a:cs typeface="Cambria"/>
              </a:rPr>
              <a:t>f	</a:t>
            </a:r>
            <a:r>
              <a:rPr sz="3150" spc="187" baseline="25132" dirty="0">
                <a:latin typeface="Calibri"/>
                <a:cs typeface="Calibri"/>
              </a:rPr>
              <a:t>(2) </a:t>
            </a:r>
            <a:r>
              <a:rPr sz="3200" spc="-5" dirty="0">
                <a:solidFill>
                  <a:srgbClr val="3333CC"/>
                </a:solidFill>
                <a:latin typeface="Arial"/>
                <a:cs typeface="Arial"/>
              </a:rPr>
              <a:t>to </a:t>
            </a:r>
            <a:r>
              <a:rPr sz="3200" dirty="0">
                <a:solidFill>
                  <a:srgbClr val="3333CC"/>
                </a:solidFill>
                <a:latin typeface="Arial"/>
                <a:cs typeface="Arial"/>
              </a:rPr>
              <a:t>be linear, </a:t>
            </a:r>
            <a:r>
              <a:rPr sz="3200" spc="-5" dirty="0">
                <a:solidFill>
                  <a:srgbClr val="3333CC"/>
                </a:solidFill>
                <a:latin typeface="Arial"/>
                <a:cs typeface="Arial"/>
              </a:rPr>
              <a:t>the  total function </a:t>
            </a:r>
            <a:r>
              <a:rPr sz="3200" dirty="0">
                <a:solidFill>
                  <a:srgbClr val="3333CC"/>
                </a:solidFill>
                <a:latin typeface="Arial"/>
                <a:cs typeface="Arial"/>
              </a:rPr>
              <a:t>will </a:t>
            </a:r>
            <a:r>
              <a:rPr sz="3200" spc="-5" dirty="0">
                <a:solidFill>
                  <a:srgbClr val="3333CC"/>
                </a:solidFill>
                <a:latin typeface="Arial"/>
                <a:cs typeface="Arial"/>
              </a:rPr>
              <a:t>still </a:t>
            </a:r>
            <a:r>
              <a:rPr sz="3200" dirty="0">
                <a:solidFill>
                  <a:srgbClr val="3333CC"/>
                </a:solidFill>
                <a:latin typeface="Arial"/>
                <a:cs typeface="Arial"/>
              </a:rPr>
              <a:t>be</a:t>
            </a:r>
            <a:r>
              <a:rPr sz="3200" spc="60" dirty="0">
                <a:solidFill>
                  <a:srgbClr val="3333CC"/>
                </a:solidFill>
                <a:latin typeface="Arial"/>
                <a:cs typeface="Arial"/>
              </a:rPr>
              <a:t> </a:t>
            </a:r>
            <a:r>
              <a:rPr sz="3200" dirty="0">
                <a:solidFill>
                  <a:srgbClr val="3333CC"/>
                </a:solidFill>
                <a:latin typeface="Arial"/>
                <a:cs typeface="Arial"/>
              </a:rPr>
              <a:t>linear</a:t>
            </a:r>
            <a:r>
              <a:rPr sz="3200" spc="5" dirty="0">
                <a:solidFill>
                  <a:srgbClr val="3333CC"/>
                </a:solidFill>
                <a:latin typeface="Arial"/>
                <a:cs typeface="Arial"/>
              </a:rPr>
              <a:t> </a:t>
            </a:r>
            <a:r>
              <a:rPr sz="3200" i="1" spc="45" dirty="0">
                <a:latin typeface="Cambria"/>
                <a:cs typeface="Cambria"/>
              </a:rPr>
              <a:t>f	</a:t>
            </a:r>
            <a:r>
              <a:rPr sz="3200" spc="270" dirty="0">
                <a:latin typeface="Calibri"/>
                <a:cs typeface="Calibri"/>
              </a:rPr>
              <a:t>(</a:t>
            </a:r>
            <a:r>
              <a:rPr sz="3200" b="1" i="1" spc="270" dirty="0">
                <a:latin typeface="Palatino Linotype"/>
                <a:cs typeface="Palatino Linotype"/>
              </a:rPr>
              <a:t>x</a:t>
            </a:r>
            <a:r>
              <a:rPr sz="3200" spc="270" dirty="0">
                <a:latin typeface="Calibri"/>
                <a:cs typeface="Calibri"/>
              </a:rPr>
              <a:t>)=</a:t>
            </a:r>
            <a:r>
              <a:rPr sz="3200" b="1" i="1" spc="270" dirty="0">
                <a:latin typeface="Palatino Linotype"/>
                <a:cs typeface="Palatino Linotype"/>
              </a:rPr>
              <a:t>x</a:t>
            </a:r>
            <a:r>
              <a:rPr sz="3150" i="1" spc="405" baseline="25132" dirty="0">
                <a:latin typeface="Cambria"/>
                <a:cs typeface="Cambria"/>
              </a:rPr>
              <a:t>T</a:t>
            </a:r>
            <a:r>
              <a:rPr sz="3200" b="1" i="1" spc="270" dirty="0">
                <a:latin typeface="Palatino Linotype"/>
                <a:cs typeface="Palatino Linotype"/>
              </a:rPr>
              <a:t>w’</a:t>
            </a:r>
            <a:endParaRPr sz="3200">
              <a:latin typeface="Palatino Linotype"/>
              <a:cs typeface="Palatino Linotype"/>
            </a:endParaRPr>
          </a:p>
          <a:p>
            <a:pPr marL="481965">
              <a:lnSpc>
                <a:spcPct val="100000"/>
              </a:lnSpc>
              <a:spcBef>
                <a:spcPts val="509"/>
              </a:spcBef>
              <a:tabLst>
                <a:tab pos="2566670" algn="l"/>
                <a:tab pos="4895215" algn="l"/>
              </a:tabLst>
            </a:pPr>
            <a:r>
              <a:rPr sz="2800" dirty="0">
                <a:solidFill>
                  <a:srgbClr val="336600"/>
                </a:solidFill>
                <a:latin typeface="Arial"/>
                <a:cs typeface="Arial"/>
              </a:rPr>
              <a:t>–</a:t>
            </a:r>
            <a:r>
              <a:rPr sz="2800" spc="-90" dirty="0">
                <a:solidFill>
                  <a:srgbClr val="336600"/>
                </a:solidFill>
                <a:latin typeface="Arial"/>
                <a:cs typeface="Arial"/>
              </a:rPr>
              <a:t> </a:t>
            </a:r>
            <a:r>
              <a:rPr sz="2800" dirty="0">
                <a:solidFill>
                  <a:srgbClr val="336600"/>
                </a:solidFill>
                <a:latin typeface="Arial"/>
                <a:cs typeface="Arial"/>
              </a:rPr>
              <a:t>Suppose	</a:t>
            </a:r>
            <a:r>
              <a:rPr sz="2800" i="1" spc="40" dirty="0">
                <a:latin typeface="Cambria"/>
                <a:cs typeface="Cambria"/>
              </a:rPr>
              <a:t>f</a:t>
            </a:r>
            <a:r>
              <a:rPr sz="2800" i="1" spc="310" dirty="0">
                <a:latin typeface="Cambria"/>
                <a:cs typeface="Cambria"/>
              </a:rPr>
              <a:t> </a:t>
            </a:r>
            <a:r>
              <a:rPr sz="2775" spc="375" baseline="25525" dirty="0">
                <a:latin typeface="Calibri"/>
                <a:cs typeface="Calibri"/>
              </a:rPr>
              <a:t>(1)</a:t>
            </a:r>
            <a:r>
              <a:rPr sz="2800" spc="250" dirty="0">
                <a:latin typeface="Calibri"/>
                <a:cs typeface="Calibri"/>
              </a:rPr>
              <a:t>(</a:t>
            </a:r>
            <a:r>
              <a:rPr sz="2800" b="1" i="1" spc="250" dirty="0">
                <a:latin typeface="Palatino Linotype"/>
                <a:cs typeface="Palatino Linotype"/>
              </a:rPr>
              <a:t>x</a:t>
            </a:r>
            <a:r>
              <a:rPr sz="2800" spc="250" dirty="0">
                <a:latin typeface="Calibri"/>
                <a:cs typeface="Calibri"/>
              </a:rPr>
              <a:t>)=</a:t>
            </a:r>
            <a:r>
              <a:rPr sz="2800" spc="300" dirty="0">
                <a:latin typeface="Calibri"/>
                <a:cs typeface="Calibri"/>
              </a:rPr>
              <a:t> </a:t>
            </a:r>
            <a:r>
              <a:rPr sz="2800" i="1" spc="200" dirty="0">
                <a:latin typeface="Cambria"/>
                <a:cs typeface="Cambria"/>
              </a:rPr>
              <a:t>W</a:t>
            </a:r>
            <a:r>
              <a:rPr sz="2775" i="1" spc="300" baseline="25525" dirty="0">
                <a:latin typeface="Cambria"/>
                <a:cs typeface="Cambria"/>
              </a:rPr>
              <a:t>T</a:t>
            </a:r>
            <a:r>
              <a:rPr sz="2800" i="1" spc="200" dirty="0">
                <a:latin typeface="Cambria"/>
                <a:cs typeface="Cambria"/>
              </a:rPr>
              <a:t>x	</a:t>
            </a:r>
            <a:r>
              <a:rPr sz="2800" spc="-5" dirty="0">
                <a:solidFill>
                  <a:srgbClr val="336600"/>
                </a:solidFill>
                <a:latin typeface="Arial"/>
                <a:cs typeface="Arial"/>
              </a:rPr>
              <a:t>and </a:t>
            </a:r>
            <a:r>
              <a:rPr sz="2800" i="1" spc="40" dirty="0">
                <a:latin typeface="Cambria"/>
                <a:cs typeface="Cambria"/>
              </a:rPr>
              <a:t>f</a:t>
            </a:r>
            <a:r>
              <a:rPr sz="2800" i="1" spc="305" dirty="0">
                <a:latin typeface="Cambria"/>
                <a:cs typeface="Cambria"/>
              </a:rPr>
              <a:t> </a:t>
            </a:r>
            <a:r>
              <a:rPr sz="2775" spc="277" baseline="25525" dirty="0">
                <a:latin typeface="Calibri"/>
                <a:cs typeface="Calibri"/>
              </a:rPr>
              <a:t>(2)</a:t>
            </a:r>
            <a:r>
              <a:rPr sz="2800" spc="185" dirty="0">
                <a:latin typeface="Calibri"/>
                <a:cs typeface="Calibri"/>
              </a:rPr>
              <a:t>(</a:t>
            </a:r>
            <a:r>
              <a:rPr sz="2800" b="1" i="1" spc="185" dirty="0">
                <a:latin typeface="Palatino Linotype"/>
                <a:cs typeface="Palatino Linotype"/>
              </a:rPr>
              <a:t>h</a:t>
            </a:r>
            <a:r>
              <a:rPr sz="2800" spc="185" dirty="0">
                <a:latin typeface="Calibri"/>
                <a:cs typeface="Calibri"/>
              </a:rPr>
              <a:t>)=</a:t>
            </a:r>
            <a:r>
              <a:rPr sz="2800" b="1" i="1" spc="185" dirty="0">
                <a:latin typeface="Palatino Linotype"/>
                <a:cs typeface="Palatino Linotype"/>
              </a:rPr>
              <a:t>h</a:t>
            </a:r>
            <a:r>
              <a:rPr sz="2775" i="1" spc="277" baseline="25525" dirty="0">
                <a:latin typeface="Cambria"/>
                <a:cs typeface="Cambria"/>
              </a:rPr>
              <a:t>T</a:t>
            </a:r>
            <a:r>
              <a:rPr sz="2800" b="1" i="1" spc="185" dirty="0">
                <a:latin typeface="Palatino Linotype"/>
                <a:cs typeface="Palatino Linotype"/>
              </a:rPr>
              <a:t>w</a:t>
            </a:r>
            <a:endParaRPr sz="2800">
              <a:latin typeface="Palatino Linotype"/>
              <a:cs typeface="Palatino Linotype"/>
            </a:endParaRPr>
          </a:p>
        </p:txBody>
      </p:sp>
      <p:sp>
        <p:nvSpPr>
          <p:cNvPr id="5" name="object 5"/>
          <p:cNvSpPr txBox="1"/>
          <p:nvPr/>
        </p:nvSpPr>
        <p:spPr>
          <a:xfrm>
            <a:off x="1259377" y="3243718"/>
            <a:ext cx="6747509" cy="1041400"/>
          </a:xfrm>
          <a:prstGeom prst="rect">
            <a:avLst/>
          </a:prstGeom>
        </p:spPr>
        <p:txBody>
          <a:bodyPr vert="horz" wrap="square" lIns="0" tIns="93980" rIns="0" bIns="0" rtlCol="0">
            <a:spAutoFit/>
          </a:bodyPr>
          <a:lstStyle/>
          <a:p>
            <a:pPr marL="38100">
              <a:lnSpc>
                <a:spcPct val="100000"/>
              </a:lnSpc>
              <a:spcBef>
                <a:spcPts val="740"/>
              </a:spcBef>
            </a:pPr>
            <a:r>
              <a:rPr sz="2800" dirty="0">
                <a:solidFill>
                  <a:srgbClr val="336600"/>
                </a:solidFill>
                <a:latin typeface="Arial"/>
                <a:cs typeface="Arial"/>
              </a:rPr>
              <a:t>– </a:t>
            </a:r>
            <a:r>
              <a:rPr sz="2800" spc="-5" dirty="0">
                <a:solidFill>
                  <a:srgbClr val="336600"/>
                </a:solidFill>
                <a:latin typeface="Arial"/>
                <a:cs typeface="Arial"/>
              </a:rPr>
              <a:t>Then </a:t>
            </a:r>
            <a:r>
              <a:rPr sz="2800" dirty="0">
                <a:solidFill>
                  <a:srgbClr val="336600"/>
                </a:solidFill>
                <a:latin typeface="Arial"/>
                <a:cs typeface="Arial"/>
              </a:rPr>
              <a:t>we could represent </a:t>
            </a:r>
            <a:r>
              <a:rPr sz="2800" spc="-5" dirty="0">
                <a:solidFill>
                  <a:srgbClr val="336600"/>
                </a:solidFill>
                <a:latin typeface="Arial"/>
                <a:cs typeface="Arial"/>
              </a:rPr>
              <a:t>this function</a:t>
            </a:r>
            <a:r>
              <a:rPr sz="2800" spc="-130" dirty="0">
                <a:solidFill>
                  <a:srgbClr val="336600"/>
                </a:solidFill>
                <a:latin typeface="Arial"/>
                <a:cs typeface="Arial"/>
              </a:rPr>
              <a:t> </a:t>
            </a:r>
            <a:r>
              <a:rPr sz="2800" dirty="0">
                <a:solidFill>
                  <a:srgbClr val="336600"/>
                </a:solidFill>
                <a:latin typeface="Arial"/>
                <a:cs typeface="Arial"/>
              </a:rPr>
              <a:t>as</a:t>
            </a:r>
            <a:endParaRPr sz="2800">
              <a:latin typeface="Arial"/>
              <a:cs typeface="Arial"/>
            </a:endParaRPr>
          </a:p>
          <a:p>
            <a:pPr marL="526415" algn="ctr">
              <a:lnSpc>
                <a:spcPct val="100000"/>
              </a:lnSpc>
              <a:spcBef>
                <a:spcPts val="640"/>
              </a:spcBef>
              <a:tabLst>
                <a:tab pos="2421890" algn="l"/>
              </a:tabLst>
            </a:pPr>
            <a:r>
              <a:rPr sz="2800" i="1" spc="40" dirty="0">
                <a:latin typeface="Cambria"/>
                <a:cs typeface="Cambria"/>
              </a:rPr>
              <a:t>f</a:t>
            </a:r>
            <a:r>
              <a:rPr sz="2800" i="1" spc="320" dirty="0">
                <a:latin typeface="Cambria"/>
                <a:cs typeface="Cambria"/>
              </a:rPr>
              <a:t> </a:t>
            </a:r>
            <a:r>
              <a:rPr sz="2800" spc="235" dirty="0">
                <a:latin typeface="Calibri"/>
                <a:cs typeface="Calibri"/>
              </a:rPr>
              <a:t>(</a:t>
            </a:r>
            <a:r>
              <a:rPr sz="2800" b="1" i="1" spc="235" dirty="0">
                <a:latin typeface="Palatino Linotype"/>
                <a:cs typeface="Palatino Linotype"/>
              </a:rPr>
              <a:t>x</a:t>
            </a:r>
            <a:r>
              <a:rPr sz="2800" spc="235" dirty="0">
                <a:latin typeface="Calibri"/>
                <a:cs typeface="Calibri"/>
              </a:rPr>
              <a:t>)=</a:t>
            </a:r>
            <a:r>
              <a:rPr sz="2800" b="1" i="1" spc="235" dirty="0">
                <a:latin typeface="Palatino Linotype"/>
                <a:cs typeface="Palatino Linotype"/>
              </a:rPr>
              <a:t>x</a:t>
            </a:r>
            <a:r>
              <a:rPr sz="2775" i="1" spc="352" baseline="25525" dirty="0">
                <a:latin typeface="Cambria"/>
                <a:cs typeface="Cambria"/>
              </a:rPr>
              <a:t>T</a:t>
            </a:r>
            <a:r>
              <a:rPr sz="2800" b="1" i="1" spc="235" dirty="0">
                <a:latin typeface="Palatino Linotype"/>
                <a:cs typeface="Palatino Linotype"/>
              </a:rPr>
              <a:t>w’	</a:t>
            </a:r>
            <a:r>
              <a:rPr sz="2800" dirty="0">
                <a:solidFill>
                  <a:srgbClr val="336600"/>
                </a:solidFill>
                <a:latin typeface="Arial"/>
                <a:cs typeface="Arial"/>
              </a:rPr>
              <a:t>where</a:t>
            </a:r>
            <a:r>
              <a:rPr sz="2800" spc="-85" dirty="0">
                <a:solidFill>
                  <a:srgbClr val="336600"/>
                </a:solidFill>
                <a:latin typeface="Arial"/>
                <a:cs typeface="Arial"/>
              </a:rPr>
              <a:t> </a:t>
            </a:r>
            <a:r>
              <a:rPr sz="2800" b="1" i="1" spc="180" dirty="0">
                <a:latin typeface="Palatino Linotype"/>
                <a:cs typeface="Palatino Linotype"/>
              </a:rPr>
              <a:t>w’</a:t>
            </a:r>
            <a:r>
              <a:rPr sz="2800" b="1" spc="180" dirty="0">
                <a:latin typeface="Calibri"/>
                <a:cs typeface="Calibri"/>
              </a:rPr>
              <a:t>=</a:t>
            </a:r>
            <a:r>
              <a:rPr sz="2800" i="1" spc="180" dirty="0">
                <a:latin typeface="Cambria"/>
                <a:cs typeface="Cambria"/>
              </a:rPr>
              <a:t>W</a:t>
            </a:r>
            <a:r>
              <a:rPr sz="2800" b="1" i="1" spc="180" dirty="0">
                <a:latin typeface="Palatino Linotype"/>
                <a:cs typeface="Palatino Linotype"/>
              </a:rPr>
              <a:t>w</a:t>
            </a:r>
            <a:endParaRPr sz="2800">
              <a:latin typeface="Palatino Linotype"/>
              <a:cs typeface="Palatino Linotype"/>
            </a:endParaRPr>
          </a:p>
        </p:txBody>
      </p:sp>
      <p:sp>
        <p:nvSpPr>
          <p:cNvPr id="6" name="object 6"/>
          <p:cNvSpPr txBox="1"/>
          <p:nvPr/>
        </p:nvSpPr>
        <p:spPr>
          <a:xfrm>
            <a:off x="802178" y="4353190"/>
            <a:ext cx="7988300" cy="2608580"/>
          </a:xfrm>
          <a:prstGeom prst="rect">
            <a:avLst/>
          </a:prstGeom>
        </p:spPr>
        <p:txBody>
          <a:bodyPr vert="horz" wrap="square" lIns="0" tIns="12700" rIns="0" bIns="0" rtlCol="0">
            <a:spAutoFit/>
          </a:bodyPr>
          <a:lstStyle/>
          <a:p>
            <a:pPr marL="381000" marR="30480" indent="-342900">
              <a:lnSpc>
                <a:spcPct val="100000"/>
              </a:lnSpc>
              <a:spcBef>
                <a:spcPts val="100"/>
              </a:spcBef>
              <a:buChar char="•"/>
              <a:tabLst>
                <a:tab pos="380365" algn="l"/>
                <a:tab pos="381000" algn="l"/>
              </a:tabLst>
            </a:pPr>
            <a:r>
              <a:rPr sz="3200" dirty="0">
                <a:solidFill>
                  <a:srgbClr val="3333CC"/>
                </a:solidFill>
                <a:latin typeface="Arial"/>
                <a:cs typeface="Arial"/>
              </a:rPr>
              <a:t>Since linear is </a:t>
            </a:r>
            <a:r>
              <a:rPr sz="3200" spc="-5" dirty="0">
                <a:solidFill>
                  <a:srgbClr val="3333CC"/>
                </a:solidFill>
                <a:latin typeface="Arial"/>
                <a:cs typeface="Arial"/>
              </a:rPr>
              <a:t>insufficient, </a:t>
            </a:r>
            <a:r>
              <a:rPr sz="3200" dirty="0">
                <a:solidFill>
                  <a:srgbClr val="3333CC"/>
                </a:solidFill>
                <a:latin typeface="Arial"/>
                <a:cs typeface="Arial"/>
              </a:rPr>
              <a:t>we must use a  nonlinear </a:t>
            </a:r>
            <a:r>
              <a:rPr sz="3200" spc="-5" dirty="0">
                <a:solidFill>
                  <a:srgbClr val="3333CC"/>
                </a:solidFill>
                <a:latin typeface="Arial"/>
                <a:cs typeface="Arial"/>
              </a:rPr>
              <a:t>function to </a:t>
            </a:r>
            <a:r>
              <a:rPr sz="3200" dirty="0">
                <a:solidFill>
                  <a:srgbClr val="3333CC"/>
                </a:solidFill>
                <a:latin typeface="Arial"/>
                <a:cs typeface="Arial"/>
              </a:rPr>
              <a:t>describe </a:t>
            </a:r>
            <a:r>
              <a:rPr sz="3200" spc="-5" dirty="0">
                <a:solidFill>
                  <a:srgbClr val="3333CC"/>
                </a:solidFill>
                <a:latin typeface="Arial"/>
                <a:cs typeface="Arial"/>
              </a:rPr>
              <a:t>the</a:t>
            </a:r>
            <a:r>
              <a:rPr sz="3200" spc="-20" dirty="0">
                <a:solidFill>
                  <a:srgbClr val="3333CC"/>
                </a:solidFill>
                <a:latin typeface="Arial"/>
                <a:cs typeface="Arial"/>
              </a:rPr>
              <a:t> </a:t>
            </a:r>
            <a:r>
              <a:rPr sz="3200" spc="-5" dirty="0">
                <a:solidFill>
                  <a:srgbClr val="3333CC"/>
                </a:solidFill>
                <a:latin typeface="Arial"/>
                <a:cs typeface="Arial"/>
              </a:rPr>
              <a:t>features</a:t>
            </a:r>
            <a:endParaRPr sz="3200" dirty="0">
              <a:latin typeface="Arial"/>
              <a:cs typeface="Arial"/>
            </a:endParaRPr>
          </a:p>
          <a:p>
            <a:pPr marL="781050" lvl="1" indent="-286385">
              <a:lnSpc>
                <a:spcPct val="100000"/>
              </a:lnSpc>
              <a:spcBef>
                <a:spcPts val="725"/>
              </a:spcBef>
              <a:buChar char="–"/>
              <a:tabLst>
                <a:tab pos="781050" algn="l"/>
              </a:tabLst>
            </a:pPr>
            <a:r>
              <a:rPr lang="en-US" sz="2800" spc="-5" dirty="0">
                <a:solidFill>
                  <a:srgbClr val="336600"/>
                </a:solidFill>
                <a:latin typeface="Arial"/>
                <a:cs typeface="Arial"/>
              </a:rPr>
              <a:t>U</a:t>
            </a:r>
            <a:r>
              <a:rPr sz="2800" dirty="0">
                <a:solidFill>
                  <a:srgbClr val="336600"/>
                </a:solidFill>
                <a:latin typeface="Arial"/>
                <a:cs typeface="Arial"/>
              </a:rPr>
              <a:t>se </a:t>
            </a:r>
            <a:r>
              <a:rPr sz="2800" spc="-5" dirty="0">
                <a:solidFill>
                  <a:srgbClr val="336600"/>
                </a:solidFill>
                <a:latin typeface="Arial"/>
                <a:cs typeface="Arial"/>
              </a:rPr>
              <a:t>the </a:t>
            </a:r>
            <a:r>
              <a:rPr lang="en-US" sz="2800" spc="-5" dirty="0">
                <a:solidFill>
                  <a:srgbClr val="336600"/>
                </a:solidFill>
                <a:latin typeface="Arial"/>
                <a:cs typeface="Arial"/>
              </a:rPr>
              <a:t>design</a:t>
            </a:r>
            <a:r>
              <a:rPr sz="2800" spc="-5" dirty="0">
                <a:solidFill>
                  <a:srgbClr val="336600"/>
                </a:solidFill>
                <a:latin typeface="Arial"/>
                <a:cs typeface="Arial"/>
              </a:rPr>
              <a:t> </a:t>
            </a:r>
            <a:r>
              <a:rPr sz="2800" dirty="0">
                <a:solidFill>
                  <a:srgbClr val="336600"/>
                </a:solidFill>
                <a:latin typeface="Arial"/>
                <a:cs typeface="Arial"/>
              </a:rPr>
              <a:t>of neural</a:t>
            </a:r>
            <a:r>
              <a:rPr sz="2800" spc="-5" dirty="0">
                <a:solidFill>
                  <a:srgbClr val="336600"/>
                </a:solidFill>
                <a:latin typeface="Arial"/>
                <a:cs typeface="Arial"/>
              </a:rPr>
              <a:t> networks</a:t>
            </a:r>
            <a:r>
              <a:rPr lang="en-US" sz="2800" spc="-5" dirty="0">
                <a:solidFill>
                  <a:srgbClr val="336600"/>
                </a:solidFill>
                <a:latin typeface="Arial"/>
                <a:cs typeface="Arial"/>
              </a:rPr>
              <a:t> by</a:t>
            </a:r>
            <a:r>
              <a:rPr sz="2800" dirty="0">
                <a:solidFill>
                  <a:srgbClr val="336600"/>
                </a:solidFill>
                <a:latin typeface="Arial"/>
                <a:cs typeface="Arial"/>
              </a:rPr>
              <a:t> using a nonlinear </a:t>
            </a:r>
            <a:r>
              <a:rPr sz="2800" spc="-5" dirty="0">
                <a:solidFill>
                  <a:srgbClr val="336600"/>
                </a:solidFill>
                <a:latin typeface="Arial"/>
                <a:cs typeface="Arial"/>
              </a:rPr>
              <a:t>activation</a:t>
            </a:r>
            <a:r>
              <a:rPr sz="2800" spc="-20" dirty="0">
                <a:solidFill>
                  <a:srgbClr val="336600"/>
                </a:solidFill>
                <a:latin typeface="Arial"/>
                <a:cs typeface="Arial"/>
              </a:rPr>
              <a:t> </a:t>
            </a:r>
            <a:r>
              <a:rPr sz="2800" spc="-5" dirty="0">
                <a:solidFill>
                  <a:srgbClr val="336600"/>
                </a:solidFill>
                <a:latin typeface="Arial"/>
                <a:cs typeface="Arial"/>
              </a:rPr>
              <a:t>function</a:t>
            </a:r>
            <a:endParaRPr sz="2800" dirty="0">
              <a:latin typeface="Arial"/>
              <a:cs typeface="Arial"/>
            </a:endParaRPr>
          </a:p>
          <a:p>
            <a:pPr marL="1866900">
              <a:lnSpc>
                <a:spcPct val="100000"/>
              </a:lnSpc>
              <a:spcBef>
                <a:spcPts val="735"/>
              </a:spcBef>
            </a:pPr>
            <a:r>
              <a:rPr sz="3200" b="1" i="1" spc="320" dirty="0">
                <a:latin typeface="Palatino Linotype"/>
                <a:cs typeface="Palatino Linotype"/>
              </a:rPr>
              <a:t>h</a:t>
            </a:r>
            <a:r>
              <a:rPr sz="3200" i="1" spc="320" dirty="0">
                <a:latin typeface="Cambria"/>
                <a:cs typeface="Cambria"/>
              </a:rPr>
              <a:t>=g</a:t>
            </a:r>
            <a:r>
              <a:rPr sz="3200" spc="320" dirty="0">
                <a:latin typeface="Calibri"/>
                <a:cs typeface="Calibri"/>
              </a:rPr>
              <a:t>(</a:t>
            </a:r>
            <a:r>
              <a:rPr sz="3200" i="1" spc="320" dirty="0">
                <a:latin typeface="Cambria"/>
                <a:cs typeface="Cambria"/>
              </a:rPr>
              <a:t>W</a:t>
            </a:r>
            <a:r>
              <a:rPr sz="3150" i="1" spc="480" baseline="25132" dirty="0">
                <a:latin typeface="Cambria"/>
                <a:cs typeface="Cambria"/>
              </a:rPr>
              <a:t>T</a:t>
            </a:r>
            <a:r>
              <a:rPr sz="3200" b="1" i="1" spc="320" dirty="0">
                <a:latin typeface="Palatino Linotype"/>
                <a:cs typeface="Palatino Linotype"/>
              </a:rPr>
              <a:t>x</a:t>
            </a:r>
            <a:r>
              <a:rPr sz="3200" spc="320" dirty="0">
                <a:latin typeface="Calibri"/>
                <a:cs typeface="Calibri"/>
              </a:rPr>
              <a:t>+</a:t>
            </a:r>
            <a:r>
              <a:rPr sz="3200" b="1" i="1" spc="320" dirty="0">
                <a:latin typeface="Palatino Linotype"/>
                <a:cs typeface="Palatino Linotype"/>
              </a:rPr>
              <a:t>c</a:t>
            </a:r>
            <a:r>
              <a:rPr sz="3200" spc="320" dirty="0">
                <a:latin typeface="Calibri"/>
                <a:cs typeface="Calibri"/>
              </a:rPr>
              <a:t>)</a:t>
            </a:r>
            <a:endParaRPr sz="3200" dirty="0">
              <a:latin typeface="Calibri"/>
              <a:cs typeface="Calibri"/>
            </a:endParaRPr>
          </a:p>
        </p:txBody>
      </p:sp>
      <p:sp>
        <p:nvSpPr>
          <p:cNvPr id="7" name="object 7"/>
          <p:cNvSpPr txBox="1"/>
          <p:nvPr/>
        </p:nvSpPr>
        <p:spPr>
          <a:xfrm>
            <a:off x="9176909" y="6656921"/>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28</a:t>
            </a:r>
            <a:endParaRPr sz="1400">
              <a:latin typeface="Arial"/>
              <a:cs typeface="Arial"/>
            </a:endParaRPr>
          </a:p>
        </p:txBody>
      </p:sp>
      <p:sp>
        <p:nvSpPr>
          <p:cNvPr id="8" name="object 8"/>
          <p:cNvSpPr/>
          <p:nvPr/>
        </p:nvSpPr>
        <p:spPr>
          <a:xfrm>
            <a:off x="9007554" y="4086202"/>
            <a:ext cx="758282" cy="3075809"/>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8533937" y="3701934"/>
            <a:ext cx="1376680" cy="370205"/>
          </a:xfrm>
          <a:prstGeom prst="rect">
            <a:avLst/>
          </a:prstGeom>
          <a:ln w="9524">
            <a:solidFill>
              <a:srgbClr val="000000"/>
            </a:solidFill>
          </a:ln>
        </p:spPr>
        <p:txBody>
          <a:bodyPr vert="horz" wrap="square" lIns="0" tIns="45720" rIns="0" bIns="0" rtlCol="0">
            <a:spAutoFit/>
          </a:bodyPr>
          <a:lstStyle/>
          <a:p>
            <a:pPr marL="91440">
              <a:lnSpc>
                <a:spcPct val="100000"/>
              </a:lnSpc>
              <a:spcBef>
                <a:spcPts val="360"/>
              </a:spcBef>
            </a:pPr>
            <a:r>
              <a:rPr sz="1800" i="1" spc="25" dirty="0">
                <a:latin typeface="Cambria"/>
                <a:cs typeface="Cambria"/>
              </a:rPr>
              <a:t>f</a:t>
            </a:r>
            <a:r>
              <a:rPr sz="1800" i="1" spc="175" dirty="0">
                <a:latin typeface="Cambria"/>
                <a:cs typeface="Cambria"/>
              </a:rPr>
              <a:t> </a:t>
            </a:r>
            <a:r>
              <a:rPr sz="1800" spc="140" dirty="0">
                <a:latin typeface="Calibri"/>
                <a:cs typeface="Calibri"/>
              </a:rPr>
              <a:t>(</a:t>
            </a:r>
            <a:r>
              <a:rPr sz="1800" b="1" i="1" spc="140" dirty="0">
                <a:latin typeface="Palatino Linotype"/>
                <a:cs typeface="Palatino Linotype"/>
              </a:rPr>
              <a:t>x</a:t>
            </a:r>
            <a:r>
              <a:rPr sz="1800" spc="140" dirty="0">
                <a:latin typeface="Calibri"/>
                <a:cs typeface="Calibri"/>
              </a:rPr>
              <a:t>)</a:t>
            </a:r>
            <a:r>
              <a:rPr sz="1800" i="1" spc="140" dirty="0">
                <a:latin typeface="Cambria"/>
                <a:cs typeface="Cambria"/>
              </a:rPr>
              <a:t>=</a:t>
            </a:r>
            <a:r>
              <a:rPr sz="1800" b="1" i="1" spc="140" dirty="0">
                <a:latin typeface="Palatino Linotype"/>
                <a:cs typeface="Palatino Linotype"/>
              </a:rPr>
              <a:t>x</a:t>
            </a:r>
            <a:r>
              <a:rPr sz="1800" i="1" spc="209" baseline="25462" dirty="0">
                <a:latin typeface="Cambria"/>
                <a:cs typeface="Cambria"/>
              </a:rPr>
              <a:t>T</a:t>
            </a:r>
            <a:r>
              <a:rPr sz="1800" b="1" i="1" spc="140" dirty="0">
                <a:latin typeface="Palatino Linotype"/>
                <a:cs typeface="Palatino Linotype"/>
              </a:rPr>
              <a:t>w’</a:t>
            </a:r>
            <a:endParaRPr sz="1800">
              <a:latin typeface="Palatino Linotype"/>
              <a:cs typeface="Palatino Linotype"/>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75502" y="598054"/>
            <a:ext cx="4746625" cy="695960"/>
          </a:xfrm>
          <a:prstGeom prst="rect">
            <a:avLst/>
          </a:prstGeom>
        </p:spPr>
        <p:txBody>
          <a:bodyPr vert="horz" wrap="square" lIns="0" tIns="12700" rIns="0" bIns="0" rtlCol="0">
            <a:spAutoFit/>
          </a:bodyPr>
          <a:lstStyle/>
          <a:p>
            <a:pPr marL="12700">
              <a:lnSpc>
                <a:spcPct val="100000"/>
              </a:lnSpc>
              <a:spcBef>
                <a:spcPts val="100"/>
              </a:spcBef>
              <a:tabLst>
                <a:tab pos="2590165" algn="l"/>
              </a:tabLst>
            </a:pPr>
            <a:r>
              <a:rPr spc="-5" dirty="0"/>
              <a:t>Activation	Function</a:t>
            </a:r>
          </a:p>
        </p:txBody>
      </p:sp>
      <p:sp>
        <p:nvSpPr>
          <p:cNvPr id="4" name="object 4"/>
          <p:cNvSpPr txBox="1"/>
          <p:nvPr/>
        </p:nvSpPr>
        <p:spPr>
          <a:xfrm>
            <a:off x="852978" y="1525154"/>
            <a:ext cx="895286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In </a:t>
            </a:r>
            <a:r>
              <a:rPr sz="3200" dirty="0">
                <a:solidFill>
                  <a:srgbClr val="3333CC"/>
                </a:solidFill>
                <a:latin typeface="Arial"/>
                <a:cs typeface="Arial"/>
              </a:rPr>
              <a:t>linear regression we used a </a:t>
            </a:r>
            <a:r>
              <a:rPr sz="3200" spc="-5" dirty="0">
                <a:solidFill>
                  <a:srgbClr val="3333CC"/>
                </a:solidFill>
                <a:latin typeface="Arial"/>
                <a:cs typeface="Arial"/>
              </a:rPr>
              <a:t>vector </a:t>
            </a:r>
            <a:r>
              <a:rPr sz="3200" dirty="0">
                <a:solidFill>
                  <a:srgbClr val="3333CC"/>
                </a:solidFill>
                <a:latin typeface="Arial"/>
                <a:cs typeface="Arial"/>
              </a:rPr>
              <a:t>of</a:t>
            </a:r>
            <a:r>
              <a:rPr sz="3200" spc="-45" dirty="0">
                <a:solidFill>
                  <a:srgbClr val="3333CC"/>
                </a:solidFill>
                <a:latin typeface="Arial"/>
                <a:cs typeface="Arial"/>
              </a:rPr>
              <a:t> </a:t>
            </a:r>
            <a:r>
              <a:rPr sz="3200" spc="-5" dirty="0">
                <a:solidFill>
                  <a:srgbClr val="3333CC"/>
                </a:solidFill>
                <a:latin typeface="Arial"/>
                <a:cs typeface="Arial"/>
              </a:rPr>
              <a:t>weights</a:t>
            </a:r>
            <a:endParaRPr sz="3200">
              <a:latin typeface="Arial"/>
              <a:cs typeface="Arial"/>
            </a:endParaRPr>
          </a:p>
        </p:txBody>
      </p:sp>
      <p:sp>
        <p:nvSpPr>
          <p:cNvPr id="5" name="object 5"/>
          <p:cNvSpPr txBox="1"/>
          <p:nvPr/>
        </p:nvSpPr>
        <p:spPr>
          <a:xfrm>
            <a:off x="1195878" y="2007754"/>
            <a:ext cx="3484245" cy="513080"/>
          </a:xfrm>
          <a:prstGeom prst="rect">
            <a:avLst/>
          </a:prstGeom>
        </p:spPr>
        <p:txBody>
          <a:bodyPr vert="horz" wrap="square" lIns="0" tIns="12700" rIns="0" bIns="0" rtlCol="0">
            <a:spAutoFit/>
          </a:bodyPr>
          <a:lstStyle/>
          <a:p>
            <a:pPr marL="12700">
              <a:lnSpc>
                <a:spcPct val="100000"/>
              </a:lnSpc>
              <a:spcBef>
                <a:spcPts val="100"/>
              </a:spcBef>
            </a:pPr>
            <a:r>
              <a:rPr sz="3200" b="1" i="1" spc="-210" dirty="0">
                <a:latin typeface="Palatino Linotype"/>
                <a:cs typeface="Palatino Linotype"/>
              </a:rPr>
              <a:t>w </a:t>
            </a:r>
            <a:r>
              <a:rPr sz="3200" dirty="0">
                <a:solidFill>
                  <a:srgbClr val="3333CC"/>
                </a:solidFill>
                <a:latin typeface="Arial"/>
                <a:cs typeface="Arial"/>
              </a:rPr>
              <a:t>and scalar bias</a:t>
            </a:r>
            <a:r>
              <a:rPr sz="3200" spc="-400" dirty="0">
                <a:solidFill>
                  <a:srgbClr val="3333CC"/>
                </a:solidFill>
                <a:latin typeface="Arial"/>
                <a:cs typeface="Arial"/>
              </a:rPr>
              <a:t> </a:t>
            </a:r>
            <a:r>
              <a:rPr sz="3200" i="1" spc="-200" dirty="0">
                <a:latin typeface="Cambria"/>
                <a:cs typeface="Cambria"/>
              </a:rPr>
              <a:t>b</a:t>
            </a:r>
            <a:endParaRPr sz="3200">
              <a:latin typeface="Cambria"/>
              <a:cs typeface="Cambria"/>
            </a:endParaRPr>
          </a:p>
        </p:txBody>
      </p:sp>
      <p:sp>
        <p:nvSpPr>
          <p:cNvPr id="6" name="object 6"/>
          <p:cNvSpPr txBox="1"/>
          <p:nvPr/>
        </p:nvSpPr>
        <p:spPr>
          <a:xfrm>
            <a:off x="827578" y="2575698"/>
            <a:ext cx="8822690" cy="3514090"/>
          </a:xfrm>
          <a:prstGeom prst="rect">
            <a:avLst/>
          </a:prstGeom>
        </p:spPr>
        <p:txBody>
          <a:bodyPr vert="horz" wrap="square" lIns="0" tIns="3810" rIns="0" bIns="0" rtlCol="0">
            <a:spAutoFit/>
          </a:bodyPr>
          <a:lstStyle/>
          <a:p>
            <a:pPr marL="774065" marR="284480" indent="-279400">
              <a:lnSpc>
                <a:spcPct val="102000"/>
              </a:lnSpc>
              <a:spcBef>
                <a:spcPts val="30"/>
              </a:spcBef>
            </a:pPr>
            <a:r>
              <a:rPr sz="2800" dirty="0">
                <a:solidFill>
                  <a:srgbClr val="336600"/>
                </a:solidFill>
                <a:latin typeface="Arial"/>
                <a:cs typeface="Arial"/>
              </a:rPr>
              <a:t>– </a:t>
            </a:r>
            <a:r>
              <a:rPr lang="en-US" sz="2800" spc="-5" dirty="0">
                <a:solidFill>
                  <a:srgbClr val="336600"/>
                </a:solidFill>
                <a:latin typeface="Arial"/>
                <a:cs typeface="Arial"/>
              </a:rPr>
              <a:t>This d</a:t>
            </a:r>
            <a:r>
              <a:rPr sz="2800" dirty="0">
                <a:solidFill>
                  <a:srgbClr val="336600"/>
                </a:solidFill>
                <a:latin typeface="Arial"/>
                <a:cs typeface="Arial"/>
              </a:rPr>
              <a:t>escribe</a:t>
            </a:r>
            <a:r>
              <a:rPr lang="en-US" sz="2800" dirty="0">
                <a:solidFill>
                  <a:srgbClr val="336600"/>
                </a:solidFill>
                <a:latin typeface="Arial"/>
                <a:cs typeface="Arial"/>
              </a:rPr>
              <a:t>s</a:t>
            </a:r>
            <a:r>
              <a:rPr sz="2800" dirty="0">
                <a:solidFill>
                  <a:srgbClr val="336600"/>
                </a:solidFill>
                <a:latin typeface="Arial"/>
                <a:cs typeface="Arial"/>
              </a:rPr>
              <a:t> an </a:t>
            </a:r>
            <a:r>
              <a:rPr sz="2800" spc="-5" dirty="0">
                <a:solidFill>
                  <a:srgbClr val="336600"/>
                </a:solidFill>
                <a:latin typeface="Arial"/>
                <a:cs typeface="Arial"/>
              </a:rPr>
              <a:t>affine transformation from </a:t>
            </a:r>
            <a:r>
              <a:rPr sz="2800" dirty="0">
                <a:solidFill>
                  <a:srgbClr val="336600"/>
                </a:solidFill>
                <a:latin typeface="Arial"/>
                <a:cs typeface="Arial"/>
              </a:rPr>
              <a:t>an</a:t>
            </a:r>
            <a:r>
              <a:rPr sz="2800" spc="-80" dirty="0">
                <a:solidFill>
                  <a:srgbClr val="336600"/>
                </a:solidFill>
                <a:latin typeface="Arial"/>
                <a:cs typeface="Arial"/>
              </a:rPr>
              <a:t> </a:t>
            </a:r>
            <a:r>
              <a:rPr sz="2800" dirty="0">
                <a:solidFill>
                  <a:srgbClr val="336600"/>
                </a:solidFill>
                <a:latin typeface="Arial"/>
                <a:cs typeface="Arial"/>
              </a:rPr>
              <a:t>input  </a:t>
            </a:r>
            <a:r>
              <a:rPr sz="2800" spc="-5" dirty="0">
                <a:solidFill>
                  <a:srgbClr val="336600"/>
                </a:solidFill>
                <a:latin typeface="Arial"/>
                <a:cs typeface="Arial"/>
              </a:rPr>
              <a:t>vector to </a:t>
            </a:r>
            <a:r>
              <a:rPr sz="2800" dirty="0">
                <a:solidFill>
                  <a:srgbClr val="336600"/>
                </a:solidFill>
                <a:latin typeface="Arial"/>
                <a:cs typeface="Arial"/>
              </a:rPr>
              <a:t>an </a:t>
            </a:r>
            <a:r>
              <a:rPr sz="2800" spc="-5" dirty="0">
                <a:solidFill>
                  <a:srgbClr val="336600"/>
                </a:solidFill>
                <a:latin typeface="Arial"/>
                <a:cs typeface="Arial"/>
              </a:rPr>
              <a:t>output </a:t>
            </a:r>
            <a:r>
              <a:rPr sz="2800" dirty="0">
                <a:solidFill>
                  <a:srgbClr val="336600"/>
                </a:solidFill>
                <a:latin typeface="Arial"/>
                <a:cs typeface="Arial"/>
              </a:rPr>
              <a:t>scalar</a:t>
            </a:r>
            <a:endParaRPr sz="2800" dirty="0">
              <a:latin typeface="Arial"/>
              <a:cs typeface="Arial"/>
            </a:endParaRPr>
          </a:p>
          <a:p>
            <a:pPr marL="381000" marR="30480" indent="-342900">
              <a:lnSpc>
                <a:spcPct val="100699"/>
              </a:lnSpc>
              <a:spcBef>
                <a:spcPts val="680"/>
              </a:spcBef>
              <a:buChar char="•"/>
              <a:tabLst>
                <a:tab pos="380365" algn="l"/>
                <a:tab pos="381000" algn="l"/>
              </a:tabLst>
            </a:pPr>
            <a:r>
              <a:rPr sz="3200" dirty="0">
                <a:solidFill>
                  <a:srgbClr val="3333CC"/>
                </a:solidFill>
                <a:latin typeface="Arial"/>
                <a:cs typeface="Arial"/>
              </a:rPr>
              <a:t>Now we describe an </a:t>
            </a:r>
            <a:r>
              <a:rPr sz="3200" spc="-5" dirty="0">
                <a:solidFill>
                  <a:srgbClr val="3333CC"/>
                </a:solidFill>
                <a:latin typeface="Arial"/>
                <a:cs typeface="Arial"/>
              </a:rPr>
              <a:t>affine transformation from  </a:t>
            </a:r>
            <a:r>
              <a:rPr sz="3200" dirty="0">
                <a:solidFill>
                  <a:srgbClr val="3333CC"/>
                </a:solidFill>
                <a:latin typeface="Arial"/>
                <a:cs typeface="Arial"/>
              </a:rPr>
              <a:t>a </a:t>
            </a:r>
            <a:r>
              <a:rPr sz="3200" spc="-5" dirty="0">
                <a:solidFill>
                  <a:srgbClr val="3333CC"/>
                </a:solidFill>
                <a:latin typeface="Arial"/>
                <a:cs typeface="Arial"/>
              </a:rPr>
              <a:t>vector </a:t>
            </a:r>
            <a:r>
              <a:rPr sz="3200" b="1" i="1" spc="190" dirty="0">
                <a:latin typeface="Palatino Linotype"/>
                <a:cs typeface="Palatino Linotype"/>
              </a:rPr>
              <a:t>x </a:t>
            </a:r>
            <a:r>
              <a:rPr sz="3200" spc="-5" dirty="0">
                <a:solidFill>
                  <a:srgbClr val="3333CC"/>
                </a:solidFill>
                <a:latin typeface="Arial"/>
                <a:cs typeface="Arial"/>
              </a:rPr>
              <a:t>to </a:t>
            </a:r>
            <a:r>
              <a:rPr sz="3200" dirty="0">
                <a:solidFill>
                  <a:srgbClr val="3333CC"/>
                </a:solidFill>
                <a:latin typeface="Arial"/>
                <a:cs typeface="Arial"/>
              </a:rPr>
              <a:t>a </a:t>
            </a:r>
            <a:r>
              <a:rPr sz="3200" spc="-5" dirty="0">
                <a:solidFill>
                  <a:srgbClr val="3333CC"/>
                </a:solidFill>
                <a:latin typeface="Arial"/>
                <a:cs typeface="Arial"/>
              </a:rPr>
              <a:t>vector </a:t>
            </a:r>
            <a:r>
              <a:rPr sz="3200" b="1" i="1" spc="220" dirty="0">
                <a:latin typeface="Palatino Linotype"/>
                <a:cs typeface="Palatino Linotype"/>
              </a:rPr>
              <a:t>h, </a:t>
            </a:r>
            <a:r>
              <a:rPr sz="3200" dirty="0">
                <a:solidFill>
                  <a:srgbClr val="3333CC"/>
                </a:solidFill>
                <a:latin typeface="Arial"/>
                <a:cs typeface="Arial"/>
              </a:rPr>
              <a:t>so an </a:t>
            </a:r>
            <a:r>
              <a:rPr sz="3200" spc="-5" dirty="0">
                <a:solidFill>
                  <a:srgbClr val="3333CC"/>
                </a:solidFill>
                <a:latin typeface="Arial"/>
                <a:cs typeface="Arial"/>
              </a:rPr>
              <a:t>entire vector </a:t>
            </a:r>
            <a:r>
              <a:rPr sz="3200" dirty="0">
                <a:solidFill>
                  <a:srgbClr val="3333CC"/>
                </a:solidFill>
                <a:latin typeface="Arial"/>
                <a:cs typeface="Arial"/>
              </a:rPr>
              <a:t>of  bias </a:t>
            </a:r>
            <a:r>
              <a:rPr sz="3200" spc="-5" dirty="0">
                <a:solidFill>
                  <a:srgbClr val="3333CC"/>
                </a:solidFill>
                <a:latin typeface="Arial"/>
                <a:cs typeface="Arial"/>
              </a:rPr>
              <a:t>parameters </a:t>
            </a:r>
            <a:r>
              <a:rPr sz="3200" dirty="0">
                <a:solidFill>
                  <a:srgbClr val="3333CC"/>
                </a:solidFill>
                <a:latin typeface="Arial"/>
                <a:cs typeface="Arial"/>
              </a:rPr>
              <a:t>is</a:t>
            </a:r>
            <a:r>
              <a:rPr sz="3200" spc="-20" dirty="0">
                <a:solidFill>
                  <a:srgbClr val="3333CC"/>
                </a:solidFill>
                <a:latin typeface="Arial"/>
                <a:cs typeface="Arial"/>
              </a:rPr>
              <a:t> </a:t>
            </a:r>
            <a:r>
              <a:rPr sz="3200" dirty="0">
                <a:solidFill>
                  <a:srgbClr val="3333CC"/>
                </a:solidFill>
                <a:latin typeface="Arial"/>
                <a:cs typeface="Arial"/>
              </a:rPr>
              <a:t>needed</a:t>
            </a:r>
            <a:endParaRPr sz="3200" dirty="0">
              <a:latin typeface="Arial"/>
              <a:cs typeface="Arial"/>
            </a:endParaRPr>
          </a:p>
          <a:p>
            <a:pPr marL="381000" marR="429895" indent="-342900">
              <a:lnSpc>
                <a:spcPct val="100000"/>
              </a:lnSpc>
              <a:spcBef>
                <a:spcPts val="730"/>
              </a:spcBef>
              <a:buChar char="•"/>
              <a:tabLst>
                <a:tab pos="380365" algn="l"/>
                <a:tab pos="381000" algn="l"/>
              </a:tabLst>
            </a:pPr>
            <a:r>
              <a:rPr sz="3200" spc="-5" dirty="0">
                <a:solidFill>
                  <a:srgbClr val="3333CC"/>
                </a:solidFill>
                <a:latin typeface="Arial"/>
                <a:cs typeface="Arial"/>
              </a:rPr>
              <a:t>Activation function </a:t>
            </a:r>
            <a:r>
              <a:rPr sz="3200" i="1" spc="-200" dirty="0">
                <a:latin typeface="Cambria"/>
                <a:cs typeface="Cambria"/>
              </a:rPr>
              <a:t>g </a:t>
            </a:r>
            <a:r>
              <a:rPr sz="3200" dirty="0">
                <a:solidFill>
                  <a:srgbClr val="3333CC"/>
                </a:solidFill>
                <a:latin typeface="Arial"/>
                <a:cs typeface="Arial"/>
              </a:rPr>
              <a:t>is </a:t>
            </a:r>
            <a:r>
              <a:rPr sz="3200" spc="-5" dirty="0">
                <a:solidFill>
                  <a:srgbClr val="3333CC"/>
                </a:solidFill>
                <a:latin typeface="Arial"/>
                <a:cs typeface="Arial"/>
              </a:rPr>
              <a:t>typically </a:t>
            </a:r>
            <a:r>
              <a:rPr sz="3200" dirty="0">
                <a:solidFill>
                  <a:srgbClr val="3333CC"/>
                </a:solidFill>
                <a:latin typeface="Arial"/>
                <a:cs typeface="Arial"/>
              </a:rPr>
              <a:t>chosen </a:t>
            </a:r>
            <a:r>
              <a:rPr sz="3200" spc="-5" dirty="0">
                <a:solidFill>
                  <a:srgbClr val="3333CC"/>
                </a:solidFill>
                <a:latin typeface="Arial"/>
                <a:cs typeface="Arial"/>
              </a:rPr>
              <a:t>to </a:t>
            </a:r>
            <a:r>
              <a:rPr sz="3200" dirty="0">
                <a:solidFill>
                  <a:srgbClr val="3333CC"/>
                </a:solidFill>
                <a:latin typeface="Arial"/>
                <a:cs typeface="Arial"/>
              </a:rPr>
              <a:t>be  applied </a:t>
            </a:r>
            <a:r>
              <a:rPr sz="3200" spc="-5" dirty="0">
                <a:solidFill>
                  <a:srgbClr val="3333CC"/>
                </a:solidFill>
                <a:latin typeface="Arial"/>
                <a:cs typeface="Arial"/>
              </a:rPr>
              <a:t>element-wise</a:t>
            </a:r>
            <a:r>
              <a:rPr sz="3200" spc="-10" dirty="0">
                <a:solidFill>
                  <a:srgbClr val="3333CC"/>
                </a:solidFill>
                <a:latin typeface="Arial"/>
                <a:cs typeface="Arial"/>
              </a:rPr>
              <a:t> </a:t>
            </a:r>
            <a:r>
              <a:rPr sz="3200" b="1" i="1" spc="229" dirty="0">
                <a:latin typeface="Palatino Linotype"/>
                <a:cs typeface="Palatino Linotype"/>
              </a:rPr>
              <a:t>h</a:t>
            </a:r>
            <a:r>
              <a:rPr sz="3150" i="1" spc="345" baseline="-21164" dirty="0">
                <a:latin typeface="Cambria"/>
                <a:cs typeface="Cambria"/>
              </a:rPr>
              <a:t>i</a:t>
            </a:r>
            <a:r>
              <a:rPr sz="3200" i="1" spc="229" dirty="0">
                <a:latin typeface="Cambria"/>
                <a:cs typeface="Cambria"/>
              </a:rPr>
              <a:t>=g</a:t>
            </a:r>
            <a:r>
              <a:rPr sz="3200" spc="229" dirty="0">
                <a:latin typeface="Calibri"/>
                <a:cs typeface="Calibri"/>
              </a:rPr>
              <a:t>(</a:t>
            </a:r>
            <a:r>
              <a:rPr sz="3200" i="1" spc="229" dirty="0">
                <a:latin typeface="Cambria"/>
                <a:cs typeface="Cambria"/>
              </a:rPr>
              <a:t>x</a:t>
            </a:r>
            <a:r>
              <a:rPr sz="3150" i="1" spc="345" baseline="25132" dirty="0">
                <a:latin typeface="Cambria"/>
                <a:cs typeface="Cambria"/>
              </a:rPr>
              <a:t>T</a:t>
            </a:r>
            <a:r>
              <a:rPr sz="3200" i="1" spc="229" dirty="0">
                <a:latin typeface="Cambria"/>
                <a:cs typeface="Cambria"/>
              </a:rPr>
              <a:t>W</a:t>
            </a:r>
            <a:r>
              <a:rPr sz="3150" i="1" spc="345" baseline="-21164" dirty="0">
                <a:latin typeface="Cambria"/>
                <a:cs typeface="Cambria"/>
              </a:rPr>
              <a:t>:</a:t>
            </a:r>
            <a:r>
              <a:rPr sz="3200" i="1" spc="229" dirty="0">
                <a:latin typeface="Cambria"/>
                <a:cs typeface="Cambria"/>
              </a:rPr>
              <a:t>,</a:t>
            </a:r>
            <a:r>
              <a:rPr sz="3150" i="1" spc="345" baseline="-21164" dirty="0">
                <a:latin typeface="Cambria"/>
                <a:cs typeface="Cambria"/>
              </a:rPr>
              <a:t>i</a:t>
            </a:r>
            <a:r>
              <a:rPr sz="3200" i="1" spc="229" dirty="0">
                <a:latin typeface="Cambria"/>
                <a:cs typeface="Cambria"/>
              </a:rPr>
              <a:t>+c</a:t>
            </a:r>
            <a:r>
              <a:rPr sz="3150" i="1" spc="345" baseline="-21164" dirty="0">
                <a:latin typeface="Cambria"/>
                <a:cs typeface="Cambria"/>
              </a:rPr>
              <a:t>i</a:t>
            </a:r>
            <a:r>
              <a:rPr sz="3200" spc="229" dirty="0">
                <a:latin typeface="Calibri"/>
                <a:cs typeface="Calibri"/>
              </a:rPr>
              <a:t>)</a:t>
            </a:r>
            <a:endParaRPr sz="3200" dirty="0">
              <a:latin typeface="Calibri"/>
              <a:cs typeface="Calibri"/>
            </a:endParaRPr>
          </a:p>
        </p:txBody>
      </p:sp>
      <p:sp>
        <p:nvSpPr>
          <p:cNvPr id="8" name="object 8"/>
          <p:cNvSpPr txBox="1"/>
          <p:nvPr/>
        </p:nvSpPr>
        <p:spPr>
          <a:xfrm>
            <a:off x="6027274" y="2096972"/>
            <a:ext cx="2251075" cy="422275"/>
          </a:xfrm>
          <a:prstGeom prst="rect">
            <a:avLst/>
          </a:prstGeom>
          <a:ln w="9524">
            <a:solidFill>
              <a:srgbClr val="000000"/>
            </a:solidFill>
          </a:ln>
        </p:spPr>
        <p:txBody>
          <a:bodyPr vert="horz" wrap="square" lIns="0" tIns="48260" rIns="0" bIns="0" rtlCol="0">
            <a:spAutoFit/>
          </a:bodyPr>
          <a:lstStyle/>
          <a:p>
            <a:pPr marL="53340">
              <a:lnSpc>
                <a:spcPct val="100000"/>
              </a:lnSpc>
              <a:spcBef>
                <a:spcPts val="380"/>
              </a:spcBef>
            </a:pPr>
            <a:r>
              <a:rPr sz="2050" i="1" spc="5" dirty="0">
                <a:latin typeface="Calibri"/>
                <a:cs typeface="Calibri"/>
              </a:rPr>
              <a:t>f</a:t>
            </a:r>
            <a:r>
              <a:rPr sz="2050" i="1" spc="-220" dirty="0">
                <a:latin typeface="Calibri"/>
                <a:cs typeface="Calibri"/>
              </a:rPr>
              <a:t> </a:t>
            </a:r>
            <a:r>
              <a:rPr sz="2050" spc="95" dirty="0">
                <a:latin typeface="Calibri"/>
                <a:cs typeface="Calibri"/>
              </a:rPr>
              <a:t>(</a:t>
            </a:r>
            <a:r>
              <a:rPr sz="2050" b="1" i="1" spc="95" dirty="0">
                <a:latin typeface="Calibri"/>
                <a:cs typeface="Calibri"/>
              </a:rPr>
              <a:t>x</a:t>
            </a:r>
            <a:r>
              <a:rPr sz="2050" spc="95" dirty="0">
                <a:latin typeface="Calibri"/>
                <a:cs typeface="Calibri"/>
              </a:rPr>
              <a:t>;</a:t>
            </a:r>
            <a:r>
              <a:rPr sz="2050" b="1" i="1" spc="95" dirty="0">
                <a:latin typeface="Calibri"/>
                <a:cs typeface="Calibri"/>
              </a:rPr>
              <a:t>w</a:t>
            </a:r>
            <a:r>
              <a:rPr sz="2050" spc="95" dirty="0">
                <a:latin typeface="Calibri"/>
                <a:cs typeface="Calibri"/>
              </a:rPr>
              <a:t>,</a:t>
            </a:r>
            <a:r>
              <a:rPr sz="2050" i="1" spc="95" dirty="0">
                <a:latin typeface="Calibri"/>
                <a:cs typeface="Calibri"/>
              </a:rPr>
              <a:t>b</a:t>
            </a:r>
            <a:r>
              <a:rPr sz="2050" spc="95" dirty="0">
                <a:latin typeface="Calibri"/>
                <a:cs typeface="Calibri"/>
              </a:rPr>
              <a:t>)</a:t>
            </a:r>
            <a:r>
              <a:rPr sz="2050" spc="-110" dirty="0">
                <a:latin typeface="Calibri"/>
                <a:cs typeface="Calibri"/>
              </a:rPr>
              <a:t> </a:t>
            </a:r>
            <a:r>
              <a:rPr sz="2050" spc="195" dirty="0">
                <a:latin typeface="Segoe UI Symbol"/>
                <a:cs typeface="Segoe UI Symbol"/>
              </a:rPr>
              <a:t>=</a:t>
            </a:r>
            <a:r>
              <a:rPr sz="2050" spc="-155" dirty="0">
                <a:latin typeface="Segoe UI Symbol"/>
                <a:cs typeface="Segoe UI Symbol"/>
              </a:rPr>
              <a:t> </a:t>
            </a:r>
            <a:r>
              <a:rPr sz="2050" b="1" i="1" spc="245" dirty="0">
                <a:latin typeface="Calibri"/>
                <a:cs typeface="Calibri"/>
              </a:rPr>
              <a:t>x</a:t>
            </a:r>
            <a:r>
              <a:rPr sz="1725" i="1" spc="367" baseline="43478" dirty="0">
                <a:latin typeface="Calibri"/>
                <a:cs typeface="Calibri"/>
              </a:rPr>
              <a:t>T</a:t>
            </a:r>
            <a:r>
              <a:rPr sz="2050" b="1" i="1" spc="245" dirty="0">
                <a:latin typeface="Calibri"/>
                <a:cs typeface="Calibri"/>
              </a:rPr>
              <a:t>w</a:t>
            </a:r>
            <a:r>
              <a:rPr sz="2050" b="1" i="1" spc="5" dirty="0">
                <a:latin typeface="Calibri"/>
                <a:cs typeface="Calibri"/>
              </a:rPr>
              <a:t> </a:t>
            </a:r>
            <a:r>
              <a:rPr sz="2050" spc="195" dirty="0">
                <a:latin typeface="Segoe UI Symbol"/>
                <a:cs typeface="Segoe UI Symbol"/>
              </a:rPr>
              <a:t>+</a:t>
            </a:r>
            <a:r>
              <a:rPr sz="2050" spc="-365" dirty="0">
                <a:latin typeface="Segoe UI Symbol"/>
                <a:cs typeface="Segoe UI Symbol"/>
              </a:rPr>
              <a:t> </a:t>
            </a:r>
            <a:r>
              <a:rPr sz="2050" i="1" spc="-110" dirty="0">
                <a:latin typeface="Calibri"/>
                <a:cs typeface="Calibri"/>
              </a:rPr>
              <a:t>b</a:t>
            </a:r>
            <a:endParaRPr sz="205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12609" y="674254"/>
            <a:ext cx="6672580" cy="695960"/>
          </a:xfrm>
          <a:prstGeom prst="rect">
            <a:avLst/>
          </a:prstGeom>
        </p:spPr>
        <p:txBody>
          <a:bodyPr vert="horz" wrap="square" lIns="0" tIns="12700" rIns="0" bIns="0" rtlCol="0">
            <a:spAutoFit/>
          </a:bodyPr>
          <a:lstStyle/>
          <a:p>
            <a:pPr marL="12700">
              <a:lnSpc>
                <a:spcPct val="100000"/>
              </a:lnSpc>
              <a:spcBef>
                <a:spcPts val="100"/>
              </a:spcBef>
              <a:tabLst>
                <a:tab pos="4516120" algn="l"/>
              </a:tabLst>
            </a:pPr>
            <a:r>
              <a:rPr spc="-5" dirty="0"/>
              <a:t>Default</a:t>
            </a:r>
            <a:r>
              <a:rPr spc="25" dirty="0"/>
              <a:t> </a:t>
            </a:r>
            <a:r>
              <a:rPr spc="-5" dirty="0"/>
              <a:t>Activation	Function</a:t>
            </a:r>
          </a:p>
        </p:txBody>
      </p:sp>
      <p:sp>
        <p:nvSpPr>
          <p:cNvPr id="5" name="object 5"/>
          <p:cNvSpPr txBox="1"/>
          <p:nvPr/>
        </p:nvSpPr>
        <p:spPr>
          <a:xfrm>
            <a:off x="852978" y="1357224"/>
            <a:ext cx="5912485" cy="567753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spc="-5" dirty="0">
                <a:solidFill>
                  <a:srgbClr val="3333CC"/>
                </a:solidFill>
                <a:latin typeface="Arial"/>
                <a:cs typeface="Arial"/>
              </a:rPr>
              <a:t>Activation:</a:t>
            </a:r>
            <a:r>
              <a:rPr sz="3200" spc="-10" dirty="0">
                <a:solidFill>
                  <a:srgbClr val="3333CC"/>
                </a:solidFill>
                <a:latin typeface="Arial"/>
                <a:cs typeface="Arial"/>
              </a:rPr>
              <a:t> </a:t>
            </a:r>
            <a:r>
              <a:rPr sz="3200" i="1" spc="215" dirty="0">
                <a:latin typeface="Cambria"/>
                <a:cs typeface="Cambria"/>
              </a:rPr>
              <a:t>g</a:t>
            </a:r>
            <a:r>
              <a:rPr sz="3200" spc="215" dirty="0">
                <a:latin typeface="Calibri"/>
                <a:cs typeface="Calibri"/>
              </a:rPr>
              <a:t>(</a:t>
            </a:r>
            <a:r>
              <a:rPr sz="3200" i="1" spc="215" dirty="0">
                <a:latin typeface="Cambria"/>
                <a:cs typeface="Cambria"/>
              </a:rPr>
              <a:t>z</a:t>
            </a:r>
            <a:r>
              <a:rPr sz="3200" spc="215" dirty="0">
                <a:latin typeface="Calibri"/>
                <a:cs typeface="Calibri"/>
              </a:rPr>
              <a:t>)</a:t>
            </a:r>
            <a:r>
              <a:rPr sz="3200" i="1" spc="215" dirty="0">
                <a:latin typeface="Cambria"/>
                <a:cs typeface="Cambria"/>
              </a:rPr>
              <a:t>=</a:t>
            </a:r>
            <a:r>
              <a:rPr sz="3200" spc="215" dirty="0">
                <a:latin typeface="Calibri"/>
                <a:cs typeface="Calibri"/>
              </a:rPr>
              <a:t>max{0</a:t>
            </a:r>
            <a:r>
              <a:rPr sz="3200" i="1" spc="215" dirty="0">
                <a:latin typeface="Cambria"/>
                <a:cs typeface="Cambria"/>
              </a:rPr>
              <a:t>,z</a:t>
            </a:r>
            <a:r>
              <a:rPr sz="3200" spc="215" dirty="0">
                <a:latin typeface="Calibri"/>
                <a:cs typeface="Calibri"/>
              </a:rPr>
              <a:t>}</a:t>
            </a:r>
            <a:endParaRPr sz="3200">
              <a:latin typeface="Calibri"/>
              <a:cs typeface="Calibri"/>
            </a:endParaRPr>
          </a:p>
          <a:p>
            <a:pPr marL="748665" marR="364490" lvl="1" indent="-279400">
              <a:lnSpc>
                <a:spcPct val="100099"/>
              </a:lnSpc>
              <a:spcBef>
                <a:spcPts val="630"/>
              </a:spcBef>
              <a:buChar char="–"/>
              <a:tabLst>
                <a:tab pos="755650" algn="l"/>
              </a:tabLst>
            </a:pPr>
            <a:r>
              <a:rPr sz="2800" dirty="0">
                <a:solidFill>
                  <a:srgbClr val="336600"/>
                </a:solidFill>
                <a:latin typeface="Arial"/>
                <a:cs typeface="Arial"/>
              </a:rPr>
              <a:t>Applying </a:t>
            </a:r>
            <a:r>
              <a:rPr sz="2800" spc="-5" dirty="0">
                <a:solidFill>
                  <a:srgbClr val="336600"/>
                </a:solidFill>
                <a:latin typeface="Arial"/>
                <a:cs typeface="Arial"/>
              </a:rPr>
              <a:t>this to the output </a:t>
            </a:r>
            <a:r>
              <a:rPr sz="2800" dirty="0">
                <a:solidFill>
                  <a:srgbClr val="336600"/>
                </a:solidFill>
                <a:latin typeface="Arial"/>
                <a:cs typeface="Arial"/>
              </a:rPr>
              <a:t>of</a:t>
            </a:r>
            <a:r>
              <a:rPr sz="2800" spc="-40" dirty="0">
                <a:solidFill>
                  <a:srgbClr val="336600"/>
                </a:solidFill>
                <a:latin typeface="Arial"/>
                <a:cs typeface="Arial"/>
              </a:rPr>
              <a:t> </a:t>
            </a:r>
            <a:r>
              <a:rPr sz="2800" dirty="0">
                <a:solidFill>
                  <a:srgbClr val="336600"/>
                </a:solidFill>
                <a:latin typeface="Arial"/>
                <a:cs typeface="Arial"/>
              </a:rPr>
              <a:t>a  linear </a:t>
            </a:r>
            <a:r>
              <a:rPr sz="2800" spc="-5" dirty="0">
                <a:solidFill>
                  <a:srgbClr val="336600"/>
                </a:solidFill>
                <a:latin typeface="Arial"/>
                <a:cs typeface="Arial"/>
              </a:rPr>
              <a:t>transformation </a:t>
            </a:r>
            <a:r>
              <a:rPr sz="2800" dirty="0">
                <a:solidFill>
                  <a:srgbClr val="336600"/>
                </a:solidFill>
                <a:latin typeface="Arial"/>
                <a:cs typeface="Arial"/>
              </a:rPr>
              <a:t>yields a  nonlinear</a:t>
            </a:r>
            <a:r>
              <a:rPr sz="2800" spc="-10" dirty="0">
                <a:solidFill>
                  <a:srgbClr val="336600"/>
                </a:solidFill>
                <a:latin typeface="Arial"/>
                <a:cs typeface="Arial"/>
              </a:rPr>
              <a:t> </a:t>
            </a:r>
            <a:r>
              <a:rPr sz="2800" spc="-5" dirty="0">
                <a:solidFill>
                  <a:srgbClr val="336600"/>
                </a:solidFill>
                <a:latin typeface="Arial"/>
                <a:cs typeface="Arial"/>
              </a:rPr>
              <a:t>transformation</a:t>
            </a:r>
            <a:endParaRPr sz="2800">
              <a:latin typeface="Arial"/>
              <a:cs typeface="Arial"/>
            </a:endParaRPr>
          </a:p>
          <a:p>
            <a:pPr marL="748665" marR="108585" lvl="1" indent="-279400">
              <a:lnSpc>
                <a:spcPct val="102000"/>
              </a:lnSpc>
              <a:spcBef>
                <a:spcPts val="545"/>
              </a:spcBef>
              <a:buChar char="–"/>
              <a:tabLst>
                <a:tab pos="755650" algn="l"/>
              </a:tabLst>
            </a:pPr>
            <a:r>
              <a:rPr sz="2800" dirty="0">
                <a:solidFill>
                  <a:srgbClr val="336600"/>
                </a:solidFill>
                <a:latin typeface="Arial"/>
                <a:cs typeface="Arial"/>
              </a:rPr>
              <a:t>However </a:t>
            </a:r>
            <a:r>
              <a:rPr sz="2800" spc="-5" dirty="0">
                <a:solidFill>
                  <a:srgbClr val="336600"/>
                </a:solidFill>
                <a:latin typeface="Arial"/>
                <a:cs typeface="Arial"/>
              </a:rPr>
              <a:t>function </a:t>
            </a:r>
            <a:r>
              <a:rPr sz="2800" dirty="0">
                <a:solidFill>
                  <a:srgbClr val="336600"/>
                </a:solidFill>
                <a:latin typeface="Arial"/>
                <a:cs typeface="Arial"/>
              </a:rPr>
              <a:t>remains</a:t>
            </a:r>
            <a:r>
              <a:rPr sz="2800" spc="-75" dirty="0">
                <a:solidFill>
                  <a:srgbClr val="336600"/>
                </a:solidFill>
                <a:latin typeface="Arial"/>
                <a:cs typeface="Arial"/>
              </a:rPr>
              <a:t> </a:t>
            </a:r>
            <a:r>
              <a:rPr sz="2800" dirty="0">
                <a:solidFill>
                  <a:srgbClr val="336600"/>
                </a:solidFill>
                <a:latin typeface="Arial"/>
                <a:cs typeface="Arial"/>
              </a:rPr>
              <a:t>close  </a:t>
            </a:r>
            <a:r>
              <a:rPr sz="2800" spc="-5" dirty="0">
                <a:solidFill>
                  <a:srgbClr val="336600"/>
                </a:solidFill>
                <a:latin typeface="Arial"/>
                <a:cs typeface="Arial"/>
              </a:rPr>
              <a:t>to </a:t>
            </a:r>
            <a:r>
              <a:rPr sz="2800" dirty="0">
                <a:solidFill>
                  <a:srgbClr val="336600"/>
                </a:solidFill>
                <a:latin typeface="Arial"/>
                <a:cs typeface="Arial"/>
              </a:rPr>
              <a:t>linear</a:t>
            </a:r>
            <a:endParaRPr sz="2800">
              <a:latin typeface="Arial"/>
              <a:cs typeface="Arial"/>
            </a:endParaRPr>
          </a:p>
          <a:p>
            <a:pPr marL="1155700" lvl="2" indent="-229235">
              <a:lnSpc>
                <a:spcPct val="100000"/>
              </a:lnSpc>
              <a:spcBef>
                <a:spcPts val="515"/>
              </a:spcBef>
              <a:buChar char="•"/>
              <a:tabLst>
                <a:tab pos="1155700" algn="l"/>
              </a:tabLst>
            </a:pPr>
            <a:r>
              <a:rPr sz="2400" dirty="0">
                <a:solidFill>
                  <a:srgbClr val="660066"/>
                </a:solidFill>
                <a:latin typeface="Arial"/>
                <a:cs typeface="Arial"/>
              </a:rPr>
              <a:t>Piecewise linear </a:t>
            </a:r>
            <a:r>
              <a:rPr sz="2400" spc="-5" dirty="0">
                <a:solidFill>
                  <a:srgbClr val="660066"/>
                </a:solidFill>
                <a:latin typeface="Arial"/>
                <a:cs typeface="Arial"/>
              </a:rPr>
              <a:t>with two</a:t>
            </a:r>
            <a:r>
              <a:rPr sz="2400" spc="-35" dirty="0">
                <a:solidFill>
                  <a:srgbClr val="660066"/>
                </a:solidFill>
                <a:latin typeface="Arial"/>
                <a:cs typeface="Arial"/>
              </a:rPr>
              <a:t> </a:t>
            </a:r>
            <a:r>
              <a:rPr sz="2400" dirty="0">
                <a:solidFill>
                  <a:srgbClr val="660066"/>
                </a:solidFill>
                <a:latin typeface="Arial"/>
                <a:cs typeface="Arial"/>
              </a:rPr>
              <a:t>pieces</a:t>
            </a:r>
            <a:endParaRPr sz="2400">
              <a:latin typeface="Arial"/>
              <a:cs typeface="Arial"/>
            </a:endParaRPr>
          </a:p>
          <a:p>
            <a:pPr marL="1155065" marR="123189" lvl="2" indent="-228600">
              <a:lnSpc>
                <a:spcPct val="99800"/>
              </a:lnSpc>
              <a:spcBef>
                <a:spcPts val="625"/>
              </a:spcBef>
              <a:buChar char="•"/>
              <a:tabLst>
                <a:tab pos="1155700" algn="l"/>
              </a:tabLst>
            </a:pPr>
            <a:r>
              <a:rPr sz="2400" spc="-5" dirty="0">
                <a:solidFill>
                  <a:srgbClr val="660066"/>
                </a:solidFill>
                <a:latin typeface="Arial"/>
                <a:cs typeface="Arial"/>
              </a:rPr>
              <a:t>Therefore </a:t>
            </a:r>
            <a:r>
              <a:rPr sz="2400" dirty="0">
                <a:solidFill>
                  <a:srgbClr val="660066"/>
                </a:solidFill>
                <a:latin typeface="Arial"/>
                <a:cs typeface="Arial"/>
              </a:rPr>
              <a:t>preserve </a:t>
            </a:r>
            <a:r>
              <a:rPr sz="2400" spc="-5" dirty="0">
                <a:solidFill>
                  <a:srgbClr val="660066"/>
                </a:solidFill>
                <a:latin typeface="Arial"/>
                <a:cs typeface="Arial"/>
              </a:rPr>
              <a:t>properties that  </a:t>
            </a:r>
            <a:r>
              <a:rPr sz="2400" dirty="0">
                <a:solidFill>
                  <a:srgbClr val="660066"/>
                </a:solidFill>
                <a:latin typeface="Arial"/>
                <a:cs typeface="Arial"/>
              </a:rPr>
              <a:t>make linear models easy </a:t>
            </a:r>
            <a:r>
              <a:rPr sz="2400" spc="-5" dirty="0">
                <a:solidFill>
                  <a:srgbClr val="660066"/>
                </a:solidFill>
                <a:latin typeface="Arial"/>
                <a:cs typeface="Arial"/>
              </a:rPr>
              <a:t>to  optimize with gradient-based  methods</a:t>
            </a:r>
            <a:endParaRPr sz="2400">
              <a:latin typeface="Arial"/>
              <a:cs typeface="Arial"/>
            </a:endParaRPr>
          </a:p>
          <a:p>
            <a:pPr marL="1155065" marR="5080" lvl="2" indent="-228600">
              <a:lnSpc>
                <a:spcPts val="2820"/>
              </a:lnSpc>
              <a:spcBef>
                <a:spcPts val="740"/>
              </a:spcBef>
              <a:buChar char="•"/>
              <a:tabLst>
                <a:tab pos="1155700" algn="l"/>
              </a:tabLst>
            </a:pPr>
            <a:r>
              <a:rPr sz="2400" dirty="0">
                <a:solidFill>
                  <a:srgbClr val="660066"/>
                </a:solidFill>
                <a:latin typeface="Arial"/>
                <a:cs typeface="Arial"/>
              </a:rPr>
              <a:t>Preserve many </a:t>
            </a:r>
            <a:r>
              <a:rPr sz="2400" spc="-5" dirty="0">
                <a:solidFill>
                  <a:srgbClr val="660066"/>
                </a:solidFill>
                <a:latin typeface="Arial"/>
                <a:cs typeface="Arial"/>
              </a:rPr>
              <a:t>properties that  </a:t>
            </a:r>
            <a:r>
              <a:rPr sz="2400" dirty="0">
                <a:solidFill>
                  <a:srgbClr val="660066"/>
                </a:solidFill>
                <a:latin typeface="Arial"/>
                <a:cs typeface="Arial"/>
              </a:rPr>
              <a:t>make linear models generalize</a:t>
            </a:r>
            <a:r>
              <a:rPr sz="2400" spc="-110" dirty="0">
                <a:solidFill>
                  <a:srgbClr val="660066"/>
                </a:solidFill>
                <a:latin typeface="Arial"/>
                <a:cs typeface="Arial"/>
              </a:rPr>
              <a:t> </a:t>
            </a:r>
            <a:r>
              <a:rPr sz="2400" dirty="0">
                <a:solidFill>
                  <a:srgbClr val="660066"/>
                </a:solidFill>
                <a:latin typeface="Arial"/>
                <a:cs typeface="Arial"/>
              </a:rPr>
              <a:t>well</a:t>
            </a:r>
            <a:endParaRPr sz="2400">
              <a:latin typeface="Arial"/>
              <a:cs typeface="Arial"/>
            </a:endParaRPr>
          </a:p>
        </p:txBody>
      </p:sp>
      <p:sp>
        <p:nvSpPr>
          <p:cNvPr id="6" name="object 6"/>
          <p:cNvSpPr/>
          <p:nvPr/>
        </p:nvSpPr>
        <p:spPr>
          <a:xfrm>
            <a:off x="6938561" y="1827552"/>
            <a:ext cx="2560978" cy="151914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794037" y="3473334"/>
            <a:ext cx="3016250" cy="3190617"/>
          </a:xfrm>
          <a:prstGeom prst="rect">
            <a:avLst/>
          </a:prstGeom>
          <a:ln w="9524">
            <a:solidFill>
              <a:srgbClr val="000000"/>
            </a:solidFill>
          </a:ln>
        </p:spPr>
        <p:txBody>
          <a:bodyPr vert="horz" wrap="square" lIns="0" tIns="45720" rIns="0" bIns="0" rtlCol="0">
            <a:spAutoFit/>
          </a:bodyPr>
          <a:lstStyle/>
          <a:p>
            <a:pPr marL="91440">
              <a:lnSpc>
                <a:spcPts val="2840"/>
              </a:lnSpc>
              <a:spcBef>
                <a:spcPts val="360"/>
              </a:spcBef>
            </a:pPr>
            <a:r>
              <a:rPr lang="en-US" sz="2400" dirty="0">
                <a:solidFill>
                  <a:srgbClr val="660066"/>
                </a:solidFill>
                <a:latin typeface="Arial"/>
                <a:cs typeface="Arial"/>
              </a:rPr>
              <a:t>Computer Science</a:t>
            </a:r>
            <a:r>
              <a:rPr sz="2400" dirty="0">
                <a:solidFill>
                  <a:srgbClr val="660066"/>
                </a:solidFill>
                <a:latin typeface="Arial"/>
                <a:cs typeface="Arial"/>
              </a:rPr>
              <a:t>:</a:t>
            </a:r>
            <a:endParaRPr sz="2400" dirty="0">
              <a:latin typeface="Arial"/>
              <a:cs typeface="Arial"/>
            </a:endParaRPr>
          </a:p>
          <a:p>
            <a:pPr marL="91440">
              <a:lnSpc>
                <a:spcPts val="2120"/>
              </a:lnSpc>
            </a:pPr>
            <a:r>
              <a:rPr sz="1800" dirty="0">
                <a:latin typeface="Arial"/>
                <a:cs typeface="Arial"/>
              </a:rPr>
              <a:t>Build</a:t>
            </a:r>
            <a:r>
              <a:rPr sz="1800" spc="-5" dirty="0">
                <a:latin typeface="Arial"/>
                <a:cs typeface="Arial"/>
              </a:rPr>
              <a:t> complicated</a:t>
            </a:r>
            <a:endParaRPr sz="1800" dirty="0">
              <a:latin typeface="Arial"/>
              <a:cs typeface="Arial"/>
            </a:endParaRPr>
          </a:p>
          <a:p>
            <a:pPr marL="91440" marR="756920">
              <a:lnSpc>
                <a:spcPts val="2100"/>
              </a:lnSpc>
              <a:spcBef>
                <a:spcPts val="160"/>
              </a:spcBef>
            </a:pPr>
            <a:r>
              <a:rPr sz="1800" spc="-5" dirty="0">
                <a:latin typeface="Arial"/>
                <a:cs typeface="Arial"/>
              </a:rPr>
              <a:t>systems from  </a:t>
            </a:r>
            <a:r>
              <a:rPr sz="1800" dirty="0">
                <a:latin typeface="Arial"/>
                <a:cs typeface="Arial"/>
              </a:rPr>
              <a:t>minimal</a:t>
            </a:r>
            <a:r>
              <a:rPr sz="1800" spc="-50" dirty="0">
                <a:latin typeface="Arial"/>
                <a:cs typeface="Arial"/>
              </a:rPr>
              <a:t> </a:t>
            </a:r>
            <a:r>
              <a:rPr sz="1800" spc="-5" dirty="0">
                <a:latin typeface="Arial"/>
                <a:cs typeface="Arial"/>
              </a:rPr>
              <a:t>components.</a:t>
            </a:r>
            <a:endParaRPr sz="1800" dirty="0">
              <a:latin typeface="Arial"/>
              <a:cs typeface="Arial"/>
            </a:endParaRPr>
          </a:p>
          <a:p>
            <a:pPr marL="548640" marR="287020">
              <a:lnSpc>
                <a:spcPts val="2200"/>
              </a:lnSpc>
              <a:spcBef>
                <a:spcPts val="20"/>
              </a:spcBef>
            </a:pPr>
            <a:r>
              <a:rPr sz="1800" dirty="0">
                <a:latin typeface="Arial"/>
                <a:cs typeface="Arial"/>
              </a:rPr>
              <a:t>A </a:t>
            </a:r>
            <a:r>
              <a:rPr sz="1800" spc="-15" dirty="0">
                <a:latin typeface="Arial"/>
                <a:cs typeface="Arial"/>
              </a:rPr>
              <a:t>Turing </a:t>
            </a:r>
            <a:r>
              <a:rPr sz="1800" dirty="0">
                <a:latin typeface="Arial"/>
                <a:cs typeface="Arial"/>
              </a:rPr>
              <a:t>Machine  Memory needs only</a:t>
            </a:r>
            <a:r>
              <a:rPr sz="1800" spc="-114" dirty="0">
                <a:latin typeface="Arial"/>
                <a:cs typeface="Arial"/>
              </a:rPr>
              <a:t> </a:t>
            </a:r>
            <a:r>
              <a:rPr sz="1800" spc="-15" dirty="0">
                <a:latin typeface="Calibri"/>
                <a:cs typeface="Calibri"/>
              </a:rPr>
              <a:t>0</a:t>
            </a:r>
            <a:endParaRPr sz="1800" dirty="0">
              <a:latin typeface="Calibri"/>
              <a:cs typeface="Calibri"/>
            </a:endParaRPr>
          </a:p>
          <a:p>
            <a:pPr marL="548640">
              <a:lnSpc>
                <a:spcPts val="2020"/>
              </a:lnSpc>
            </a:pPr>
            <a:r>
              <a:rPr sz="1800" spc="-5" dirty="0">
                <a:latin typeface="Arial"/>
                <a:cs typeface="Arial"/>
              </a:rPr>
              <a:t>and </a:t>
            </a:r>
            <a:r>
              <a:rPr sz="1800" spc="-15" dirty="0">
                <a:latin typeface="Calibri"/>
                <a:cs typeface="Calibri"/>
              </a:rPr>
              <a:t>1</a:t>
            </a:r>
            <a:r>
              <a:rPr sz="1800" spc="85" dirty="0">
                <a:latin typeface="Calibri"/>
                <a:cs typeface="Calibri"/>
              </a:rPr>
              <a:t> </a:t>
            </a:r>
            <a:r>
              <a:rPr sz="1800" spc="-5" dirty="0">
                <a:latin typeface="Arial"/>
                <a:cs typeface="Arial"/>
              </a:rPr>
              <a:t>states.</a:t>
            </a:r>
            <a:endParaRPr sz="1800" dirty="0">
              <a:latin typeface="Arial"/>
              <a:cs typeface="Arial"/>
            </a:endParaRPr>
          </a:p>
          <a:p>
            <a:pPr>
              <a:lnSpc>
                <a:spcPct val="100000"/>
              </a:lnSpc>
              <a:spcBef>
                <a:spcPts val="5"/>
              </a:spcBef>
            </a:pPr>
            <a:endParaRPr sz="1950" dirty="0">
              <a:latin typeface="Arial"/>
              <a:cs typeface="Arial"/>
            </a:endParaRPr>
          </a:p>
          <a:p>
            <a:pPr marL="548640" marR="125730" algn="just">
              <a:lnSpc>
                <a:spcPct val="99500"/>
              </a:lnSpc>
            </a:pPr>
            <a:r>
              <a:rPr sz="1800" spc="-20" dirty="0">
                <a:latin typeface="Arial"/>
                <a:cs typeface="Arial"/>
              </a:rPr>
              <a:t>We </a:t>
            </a:r>
            <a:r>
              <a:rPr sz="1800" dirty="0">
                <a:latin typeface="Arial"/>
                <a:cs typeface="Arial"/>
              </a:rPr>
              <a:t>can build</a:t>
            </a:r>
            <a:r>
              <a:rPr sz="1800" spc="-75" dirty="0">
                <a:latin typeface="Arial"/>
                <a:cs typeface="Arial"/>
              </a:rPr>
              <a:t> </a:t>
            </a:r>
            <a:r>
              <a:rPr sz="1800" dirty="0">
                <a:latin typeface="Arial"/>
                <a:cs typeface="Arial"/>
              </a:rPr>
              <a:t>Universal  </a:t>
            </a:r>
            <a:r>
              <a:rPr sz="1800" spc="-5" dirty="0">
                <a:latin typeface="Arial"/>
                <a:cs typeface="Arial"/>
              </a:rPr>
              <a:t>Function approximator  from</a:t>
            </a:r>
            <a:r>
              <a:rPr sz="1800" spc="-10" dirty="0">
                <a:latin typeface="Arial"/>
                <a:cs typeface="Arial"/>
              </a:rPr>
              <a:t> </a:t>
            </a:r>
            <a:r>
              <a:rPr sz="1800" dirty="0">
                <a:latin typeface="Arial"/>
                <a:cs typeface="Arial"/>
              </a:rPr>
              <a:t>ReLUs</a:t>
            </a:r>
          </a:p>
        </p:txBody>
      </p:sp>
      <p:sp>
        <p:nvSpPr>
          <p:cNvPr id="8" name="object 8"/>
          <p:cNvSpPr txBox="1"/>
          <p:nvPr/>
        </p:nvSpPr>
        <p:spPr>
          <a:xfrm>
            <a:off x="6973937" y="1345552"/>
            <a:ext cx="2836349"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Rectified Line</a:t>
            </a:r>
            <a:r>
              <a:rPr lang="en-US" sz="1800" dirty="0">
                <a:latin typeface="Times New Roman"/>
                <a:cs typeface="Times New Roman"/>
              </a:rPr>
              <a:t>a</a:t>
            </a:r>
            <a:r>
              <a:rPr sz="1800" dirty="0">
                <a:latin typeface="Times New Roman"/>
                <a:cs typeface="Times New Roman"/>
              </a:rPr>
              <a:t>r </a:t>
            </a:r>
            <a:r>
              <a:rPr sz="1800" spc="-5" dirty="0">
                <a:latin typeface="Times New Roman"/>
                <a:cs typeface="Times New Roman"/>
              </a:rPr>
              <a:t>Unit</a:t>
            </a:r>
            <a:r>
              <a:rPr sz="1800" spc="-95" dirty="0">
                <a:latin typeface="Times New Roman"/>
                <a:cs typeface="Times New Roman"/>
              </a:rPr>
              <a:t> </a:t>
            </a:r>
            <a:r>
              <a:rPr sz="1800" dirty="0">
                <a:latin typeface="Times New Roman"/>
                <a:cs typeface="Times New Roman"/>
              </a:rPr>
              <a:t>(ReLU)</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1121" y="847293"/>
            <a:ext cx="8816340" cy="695960"/>
          </a:xfrm>
          <a:prstGeom prst="rect">
            <a:avLst/>
          </a:prstGeom>
        </p:spPr>
        <p:txBody>
          <a:bodyPr vert="horz" wrap="square" lIns="0" tIns="12700" rIns="0" bIns="0" rtlCol="0">
            <a:spAutoFit/>
          </a:bodyPr>
          <a:lstStyle/>
          <a:p>
            <a:pPr marL="12700">
              <a:lnSpc>
                <a:spcPct val="100000"/>
              </a:lnSpc>
              <a:spcBef>
                <a:spcPts val="100"/>
              </a:spcBef>
              <a:tabLst>
                <a:tab pos="2746375" algn="l"/>
                <a:tab pos="3677920" algn="l"/>
                <a:tab pos="7374255" algn="l"/>
              </a:tabLst>
            </a:pPr>
            <a:r>
              <a:rPr dirty="0"/>
              <a:t>Speci</a:t>
            </a:r>
            <a:r>
              <a:rPr spc="-5" dirty="0"/>
              <a:t>f</a:t>
            </a:r>
            <a:r>
              <a:rPr dirty="0"/>
              <a:t>ying	</a:t>
            </a:r>
            <a:r>
              <a:rPr spc="-5" dirty="0"/>
              <a:t>t</a:t>
            </a:r>
            <a:r>
              <a:rPr dirty="0"/>
              <a:t>he	Ne</a:t>
            </a:r>
            <a:r>
              <a:rPr spc="-5" dirty="0"/>
              <a:t>t</a:t>
            </a:r>
            <a:r>
              <a:rPr dirty="0"/>
              <a:t>wo</a:t>
            </a:r>
            <a:r>
              <a:rPr spc="-5" dirty="0"/>
              <a:t>r</a:t>
            </a:r>
            <a:r>
              <a:rPr dirty="0"/>
              <a:t>k</a:t>
            </a:r>
            <a:r>
              <a:rPr spc="-5" dirty="0"/>
              <a:t> </a:t>
            </a:r>
            <a:r>
              <a:rPr dirty="0"/>
              <a:t>using	ReLU</a:t>
            </a:r>
          </a:p>
        </p:txBody>
      </p:sp>
      <p:sp>
        <p:nvSpPr>
          <p:cNvPr id="4" name="object 4"/>
          <p:cNvSpPr txBox="1"/>
          <p:nvPr/>
        </p:nvSpPr>
        <p:spPr>
          <a:xfrm>
            <a:off x="852978" y="1508898"/>
            <a:ext cx="8705850" cy="1696720"/>
          </a:xfrm>
          <a:prstGeom prst="rect">
            <a:avLst/>
          </a:prstGeom>
        </p:spPr>
        <p:txBody>
          <a:bodyPr vert="horz" wrap="square" lIns="0" tIns="104775" rIns="0" bIns="0" rtlCol="0">
            <a:spAutoFit/>
          </a:bodyPr>
          <a:lstStyle/>
          <a:p>
            <a:pPr marL="368300" indent="-342900">
              <a:lnSpc>
                <a:spcPct val="100000"/>
              </a:lnSpc>
              <a:spcBef>
                <a:spcPts val="825"/>
              </a:spcBef>
              <a:buChar char="•"/>
              <a:tabLst>
                <a:tab pos="367665" algn="l"/>
                <a:tab pos="368300" algn="l"/>
              </a:tabLst>
            </a:pPr>
            <a:r>
              <a:rPr sz="3200" spc="-5" dirty="0">
                <a:solidFill>
                  <a:srgbClr val="3333CC"/>
                </a:solidFill>
                <a:latin typeface="Arial"/>
                <a:cs typeface="Arial"/>
              </a:rPr>
              <a:t>Activation:</a:t>
            </a:r>
            <a:r>
              <a:rPr sz="3200" spc="-10" dirty="0">
                <a:solidFill>
                  <a:srgbClr val="3333CC"/>
                </a:solidFill>
                <a:latin typeface="Arial"/>
                <a:cs typeface="Arial"/>
              </a:rPr>
              <a:t> </a:t>
            </a:r>
            <a:r>
              <a:rPr sz="3200" i="1" spc="215" dirty="0">
                <a:latin typeface="Cambria"/>
                <a:cs typeface="Cambria"/>
              </a:rPr>
              <a:t>g</a:t>
            </a:r>
            <a:r>
              <a:rPr sz="3200" spc="215" dirty="0">
                <a:latin typeface="Calibri"/>
                <a:cs typeface="Calibri"/>
              </a:rPr>
              <a:t>(</a:t>
            </a:r>
            <a:r>
              <a:rPr sz="3200" i="1" spc="215" dirty="0">
                <a:latin typeface="Cambria"/>
                <a:cs typeface="Cambria"/>
              </a:rPr>
              <a:t>z</a:t>
            </a:r>
            <a:r>
              <a:rPr sz="3200" spc="215" dirty="0">
                <a:latin typeface="Calibri"/>
                <a:cs typeface="Calibri"/>
              </a:rPr>
              <a:t>)</a:t>
            </a:r>
            <a:r>
              <a:rPr sz="3200" i="1" spc="215" dirty="0">
                <a:latin typeface="Cambria"/>
                <a:cs typeface="Cambria"/>
              </a:rPr>
              <a:t>=</a:t>
            </a:r>
            <a:r>
              <a:rPr sz="3200" spc="215" dirty="0">
                <a:latin typeface="Calibri"/>
                <a:cs typeface="Calibri"/>
              </a:rPr>
              <a:t>max{0</a:t>
            </a:r>
            <a:r>
              <a:rPr sz="3200" i="1" spc="215" dirty="0">
                <a:latin typeface="Cambria"/>
                <a:cs typeface="Cambria"/>
              </a:rPr>
              <a:t>,z</a:t>
            </a:r>
            <a:r>
              <a:rPr sz="3200" spc="215" dirty="0">
                <a:latin typeface="Calibri"/>
                <a:cs typeface="Calibri"/>
              </a:rPr>
              <a:t>}</a:t>
            </a:r>
            <a:endParaRPr sz="3200">
              <a:latin typeface="Calibri"/>
              <a:cs typeface="Calibri"/>
            </a:endParaRPr>
          </a:p>
          <a:p>
            <a:pPr marL="368300" indent="-342900">
              <a:lnSpc>
                <a:spcPct val="100000"/>
              </a:lnSpc>
              <a:spcBef>
                <a:spcPts val="730"/>
              </a:spcBef>
              <a:buChar char="•"/>
              <a:tabLst>
                <a:tab pos="367665" algn="l"/>
                <a:tab pos="368300" algn="l"/>
              </a:tabLst>
            </a:pPr>
            <a:r>
              <a:rPr sz="3200" spc="-5" dirty="0">
                <a:solidFill>
                  <a:srgbClr val="3333CC"/>
                </a:solidFill>
                <a:latin typeface="Arial"/>
                <a:cs typeface="Arial"/>
              </a:rPr>
              <a:t>We </a:t>
            </a:r>
            <a:r>
              <a:rPr sz="3200" dirty="0">
                <a:solidFill>
                  <a:srgbClr val="3333CC"/>
                </a:solidFill>
                <a:latin typeface="Arial"/>
                <a:cs typeface="Arial"/>
              </a:rPr>
              <a:t>can now </a:t>
            </a:r>
            <a:r>
              <a:rPr sz="3200" spc="-5" dirty="0">
                <a:solidFill>
                  <a:srgbClr val="3333CC"/>
                </a:solidFill>
                <a:latin typeface="Arial"/>
                <a:cs typeface="Arial"/>
              </a:rPr>
              <a:t>specify the complete network</a:t>
            </a:r>
            <a:r>
              <a:rPr sz="3200" spc="10" dirty="0">
                <a:solidFill>
                  <a:srgbClr val="3333CC"/>
                </a:solidFill>
                <a:latin typeface="Arial"/>
                <a:cs typeface="Arial"/>
              </a:rPr>
              <a:t> </a:t>
            </a:r>
            <a:r>
              <a:rPr sz="3200" dirty="0">
                <a:solidFill>
                  <a:srgbClr val="3333CC"/>
                </a:solidFill>
                <a:latin typeface="Arial"/>
                <a:cs typeface="Arial"/>
              </a:rPr>
              <a:t>as</a:t>
            </a:r>
            <a:endParaRPr sz="3200">
              <a:latin typeface="Arial"/>
              <a:cs typeface="Arial"/>
            </a:endParaRPr>
          </a:p>
          <a:p>
            <a:pPr marL="481965">
              <a:lnSpc>
                <a:spcPct val="100000"/>
              </a:lnSpc>
              <a:spcBef>
                <a:spcPts val="665"/>
              </a:spcBef>
            </a:pPr>
            <a:r>
              <a:rPr sz="2800" i="1" spc="40" dirty="0">
                <a:latin typeface="Cambria"/>
                <a:cs typeface="Cambria"/>
              </a:rPr>
              <a:t>f </a:t>
            </a:r>
            <a:r>
              <a:rPr sz="2800" spc="180" dirty="0">
                <a:latin typeface="Calibri"/>
                <a:cs typeface="Calibri"/>
              </a:rPr>
              <a:t>(</a:t>
            </a:r>
            <a:r>
              <a:rPr sz="2800" b="1" i="1" spc="180" dirty="0">
                <a:latin typeface="Palatino Linotype"/>
                <a:cs typeface="Palatino Linotype"/>
              </a:rPr>
              <a:t>x</a:t>
            </a:r>
            <a:r>
              <a:rPr sz="2800" i="1" spc="180" dirty="0">
                <a:latin typeface="Cambria"/>
                <a:cs typeface="Cambria"/>
              </a:rPr>
              <a:t>; </a:t>
            </a:r>
            <a:r>
              <a:rPr sz="2800" i="1" spc="215" dirty="0">
                <a:latin typeface="Cambria"/>
                <a:cs typeface="Cambria"/>
              </a:rPr>
              <a:t>W,</a:t>
            </a:r>
            <a:r>
              <a:rPr sz="2800" b="1" i="1" spc="215" dirty="0">
                <a:latin typeface="Palatino Linotype"/>
                <a:cs typeface="Palatino Linotype"/>
              </a:rPr>
              <a:t>c,w,b</a:t>
            </a:r>
            <a:r>
              <a:rPr sz="2800" spc="215" dirty="0">
                <a:latin typeface="Calibri"/>
                <a:cs typeface="Calibri"/>
              </a:rPr>
              <a:t>)</a:t>
            </a:r>
            <a:r>
              <a:rPr sz="2800" i="1" spc="215" dirty="0">
                <a:latin typeface="Cambria"/>
                <a:cs typeface="Cambria"/>
              </a:rPr>
              <a:t>=f </a:t>
            </a:r>
            <a:r>
              <a:rPr sz="2775" spc="179" baseline="25525" dirty="0">
                <a:latin typeface="Calibri"/>
                <a:cs typeface="Calibri"/>
              </a:rPr>
              <a:t>(2)</a:t>
            </a:r>
            <a:r>
              <a:rPr sz="2800" spc="120" dirty="0">
                <a:latin typeface="Calibri"/>
                <a:cs typeface="Calibri"/>
              </a:rPr>
              <a:t>(</a:t>
            </a:r>
            <a:r>
              <a:rPr sz="2800" i="1" spc="120" dirty="0">
                <a:latin typeface="Cambria"/>
                <a:cs typeface="Cambria"/>
              </a:rPr>
              <a:t>f </a:t>
            </a:r>
            <a:r>
              <a:rPr sz="2775" spc="270" baseline="25525" dirty="0">
                <a:latin typeface="Calibri"/>
                <a:cs typeface="Calibri"/>
              </a:rPr>
              <a:t>(1)</a:t>
            </a:r>
            <a:r>
              <a:rPr sz="2800" spc="180" dirty="0">
                <a:latin typeface="Calibri"/>
                <a:cs typeface="Calibri"/>
              </a:rPr>
              <a:t>(</a:t>
            </a:r>
            <a:r>
              <a:rPr sz="2800" i="1" spc="180" dirty="0">
                <a:latin typeface="Cambria"/>
                <a:cs typeface="Cambria"/>
              </a:rPr>
              <a:t>x</a:t>
            </a:r>
            <a:r>
              <a:rPr sz="2800" spc="180" dirty="0">
                <a:latin typeface="Calibri"/>
                <a:cs typeface="Calibri"/>
              </a:rPr>
              <a:t>))</a:t>
            </a:r>
            <a:r>
              <a:rPr sz="2800" i="1" spc="180" dirty="0">
                <a:latin typeface="Cambria"/>
                <a:cs typeface="Cambria"/>
              </a:rPr>
              <a:t>=</a:t>
            </a:r>
            <a:r>
              <a:rPr sz="2800" b="1" i="1" spc="180" dirty="0">
                <a:latin typeface="Palatino Linotype"/>
                <a:cs typeface="Palatino Linotype"/>
              </a:rPr>
              <a:t>w</a:t>
            </a:r>
            <a:r>
              <a:rPr sz="2775" i="1" spc="270" baseline="25525" dirty="0">
                <a:latin typeface="Cambria"/>
                <a:cs typeface="Cambria"/>
              </a:rPr>
              <a:t>T </a:t>
            </a:r>
            <a:r>
              <a:rPr sz="2800" spc="140" dirty="0">
                <a:latin typeface="Calibri"/>
                <a:cs typeface="Calibri"/>
              </a:rPr>
              <a:t>max</a:t>
            </a:r>
            <a:r>
              <a:rPr sz="2800" spc="335" dirty="0">
                <a:latin typeface="Calibri"/>
                <a:cs typeface="Calibri"/>
              </a:rPr>
              <a:t> {0</a:t>
            </a:r>
            <a:r>
              <a:rPr sz="2800" i="1" spc="335" dirty="0">
                <a:latin typeface="Cambria"/>
                <a:cs typeface="Cambria"/>
              </a:rPr>
              <a:t>,W</a:t>
            </a:r>
            <a:r>
              <a:rPr sz="2775" i="1" spc="502" baseline="25525" dirty="0">
                <a:latin typeface="Cambria"/>
                <a:cs typeface="Cambria"/>
              </a:rPr>
              <a:t>T</a:t>
            </a:r>
            <a:r>
              <a:rPr sz="2800" b="1" i="1" spc="335" dirty="0">
                <a:latin typeface="Palatino Linotype"/>
                <a:cs typeface="Palatino Linotype"/>
              </a:rPr>
              <a:t>x</a:t>
            </a:r>
            <a:r>
              <a:rPr sz="2800" spc="335" dirty="0">
                <a:latin typeface="Calibri"/>
                <a:cs typeface="Calibri"/>
              </a:rPr>
              <a:t>+</a:t>
            </a:r>
            <a:r>
              <a:rPr sz="2800" b="1" i="1" spc="335" dirty="0">
                <a:latin typeface="Palatino Linotype"/>
                <a:cs typeface="Palatino Linotype"/>
              </a:rPr>
              <a:t>c</a:t>
            </a:r>
            <a:r>
              <a:rPr sz="2800" spc="335" dirty="0">
                <a:latin typeface="Calibri"/>
                <a:cs typeface="Calibri"/>
              </a:rPr>
              <a:t>}+</a:t>
            </a:r>
            <a:r>
              <a:rPr sz="2800" i="1" spc="335" dirty="0">
                <a:latin typeface="Cambria"/>
                <a:cs typeface="Cambria"/>
              </a:rPr>
              <a:t>b</a:t>
            </a:r>
            <a:endParaRPr sz="2800">
              <a:latin typeface="Cambria"/>
              <a:cs typeface="Cambria"/>
            </a:endParaRPr>
          </a:p>
        </p:txBody>
      </p:sp>
      <p:sp>
        <p:nvSpPr>
          <p:cNvPr id="5" name="object 5"/>
          <p:cNvSpPr/>
          <p:nvPr/>
        </p:nvSpPr>
        <p:spPr>
          <a:xfrm>
            <a:off x="9184116" y="3853337"/>
            <a:ext cx="505521" cy="20505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09067" y="307184"/>
            <a:ext cx="8536305" cy="695960"/>
          </a:xfrm>
          <a:prstGeom prst="rect">
            <a:avLst/>
          </a:prstGeom>
        </p:spPr>
        <p:txBody>
          <a:bodyPr vert="horz" wrap="square" lIns="0" tIns="12700" rIns="0" bIns="0" rtlCol="0">
            <a:spAutoFit/>
          </a:bodyPr>
          <a:lstStyle/>
          <a:p>
            <a:pPr marL="12700">
              <a:lnSpc>
                <a:spcPct val="100000"/>
              </a:lnSpc>
              <a:spcBef>
                <a:spcPts val="100"/>
              </a:spcBef>
              <a:tabLst>
                <a:tab pos="1005840" algn="l"/>
                <a:tab pos="2061845" algn="l"/>
                <a:tab pos="3242310" algn="l"/>
                <a:tab pos="6503034" algn="l"/>
              </a:tabLst>
            </a:pPr>
            <a:r>
              <a:rPr lang="en-US" spc="-5" dirty="0"/>
              <a:t>Steps of XOR </a:t>
            </a:r>
            <a:r>
              <a:rPr spc="-5" dirty="0"/>
              <a:t>Solution</a:t>
            </a:r>
          </a:p>
        </p:txBody>
      </p:sp>
      <p:sp>
        <p:nvSpPr>
          <p:cNvPr id="4" name="object 4"/>
          <p:cNvSpPr txBox="1"/>
          <p:nvPr/>
        </p:nvSpPr>
        <p:spPr>
          <a:xfrm>
            <a:off x="852978" y="1448954"/>
            <a:ext cx="93345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Let</a:t>
            </a:r>
            <a:endParaRPr sz="3200">
              <a:latin typeface="Arial"/>
              <a:cs typeface="Arial"/>
            </a:endParaRPr>
          </a:p>
        </p:txBody>
      </p:sp>
      <p:sp>
        <p:nvSpPr>
          <p:cNvPr id="5" name="object 5"/>
          <p:cNvSpPr txBox="1"/>
          <p:nvPr/>
        </p:nvSpPr>
        <p:spPr>
          <a:xfrm>
            <a:off x="852978" y="2029090"/>
            <a:ext cx="798195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lang="en-US" sz="3200" dirty="0">
                <a:solidFill>
                  <a:srgbClr val="3333CC"/>
                </a:solidFill>
                <a:latin typeface="Arial"/>
                <a:cs typeface="Arial"/>
              </a:rPr>
              <a:t>Step </a:t>
            </a:r>
            <a:r>
              <a:rPr sz="3200" spc="-5" dirty="0">
                <a:solidFill>
                  <a:srgbClr val="3333CC"/>
                </a:solidFill>
                <a:latin typeface="Arial"/>
                <a:cs typeface="Arial"/>
              </a:rPr>
              <a:t>through </a:t>
            </a:r>
            <a:r>
              <a:rPr sz="3200" dirty="0">
                <a:solidFill>
                  <a:srgbClr val="3333CC"/>
                </a:solidFill>
                <a:latin typeface="Arial"/>
                <a:cs typeface="Arial"/>
              </a:rPr>
              <a:t>how </a:t>
            </a:r>
            <a:r>
              <a:rPr lang="en-US" sz="3200" dirty="0">
                <a:solidFill>
                  <a:srgbClr val="3333CC"/>
                </a:solidFill>
                <a:latin typeface="Arial"/>
                <a:cs typeface="Arial"/>
              </a:rPr>
              <a:t>our </a:t>
            </a:r>
            <a:r>
              <a:rPr sz="3200" dirty="0">
                <a:solidFill>
                  <a:srgbClr val="3333CC"/>
                </a:solidFill>
                <a:latin typeface="Arial"/>
                <a:cs typeface="Arial"/>
              </a:rPr>
              <a:t>model processes</a:t>
            </a:r>
            <a:r>
              <a:rPr sz="3200" spc="-75" dirty="0">
                <a:solidFill>
                  <a:srgbClr val="3333CC"/>
                </a:solidFill>
                <a:latin typeface="Arial"/>
                <a:cs typeface="Arial"/>
              </a:rPr>
              <a:t> </a:t>
            </a:r>
            <a:r>
              <a:rPr sz="3200" dirty="0">
                <a:solidFill>
                  <a:srgbClr val="3333CC"/>
                </a:solidFill>
                <a:latin typeface="Arial"/>
                <a:cs typeface="Arial"/>
              </a:rPr>
              <a:t>a</a:t>
            </a:r>
            <a:endParaRPr sz="3200" dirty="0">
              <a:latin typeface="Arial"/>
              <a:cs typeface="Arial"/>
            </a:endParaRPr>
          </a:p>
        </p:txBody>
      </p:sp>
      <p:sp>
        <p:nvSpPr>
          <p:cNvPr id="6" name="object 6"/>
          <p:cNvSpPr txBox="1"/>
          <p:nvPr/>
        </p:nvSpPr>
        <p:spPr>
          <a:xfrm>
            <a:off x="1209067" y="2464445"/>
            <a:ext cx="2669540"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3333CC"/>
                </a:solidFill>
                <a:latin typeface="Arial"/>
                <a:cs typeface="Arial"/>
              </a:rPr>
              <a:t>batch </a:t>
            </a:r>
            <a:r>
              <a:rPr sz="3200" dirty="0">
                <a:solidFill>
                  <a:srgbClr val="3333CC"/>
                </a:solidFill>
                <a:latin typeface="Arial"/>
                <a:cs typeface="Arial"/>
              </a:rPr>
              <a:t>of</a:t>
            </a:r>
            <a:r>
              <a:rPr sz="3200" spc="-55" dirty="0">
                <a:solidFill>
                  <a:srgbClr val="3333CC"/>
                </a:solidFill>
                <a:latin typeface="Arial"/>
                <a:cs typeface="Arial"/>
              </a:rPr>
              <a:t> </a:t>
            </a:r>
            <a:r>
              <a:rPr sz="3200" spc="-5" dirty="0">
                <a:solidFill>
                  <a:srgbClr val="3333CC"/>
                </a:solidFill>
                <a:latin typeface="Arial"/>
                <a:cs typeface="Arial"/>
              </a:rPr>
              <a:t>inputs</a:t>
            </a:r>
            <a:endParaRPr sz="3200">
              <a:latin typeface="Arial"/>
              <a:cs typeface="Arial"/>
            </a:endParaRPr>
          </a:p>
        </p:txBody>
      </p:sp>
      <p:sp>
        <p:nvSpPr>
          <p:cNvPr id="7" name="object 7"/>
          <p:cNvSpPr txBox="1"/>
          <p:nvPr/>
        </p:nvSpPr>
        <p:spPr>
          <a:xfrm>
            <a:off x="1767377" y="3071506"/>
            <a:ext cx="474980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dirty="0">
                <a:solidFill>
                  <a:srgbClr val="660066"/>
                </a:solidFill>
                <a:latin typeface="Arial"/>
                <a:cs typeface="Arial"/>
              </a:rPr>
              <a:t>Design </a:t>
            </a:r>
            <a:r>
              <a:rPr sz="2400" spc="-5" dirty="0">
                <a:solidFill>
                  <a:srgbClr val="660066"/>
                </a:solidFill>
                <a:latin typeface="Arial"/>
                <a:cs typeface="Arial"/>
              </a:rPr>
              <a:t>matrix </a:t>
            </a:r>
            <a:r>
              <a:rPr sz="2400" i="1" spc="475" dirty="0">
                <a:latin typeface="Cambria"/>
                <a:cs typeface="Cambria"/>
              </a:rPr>
              <a:t>X </a:t>
            </a:r>
            <a:r>
              <a:rPr sz="2400" dirty="0">
                <a:solidFill>
                  <a:srgbClr val="660066"/>
                </a:solidFill>
                <a:latin typeface="Arial"/>
                <a:cs typeface="Arial"/>
              </a:rPr>
              <a:t>of all </a:t>
            </a:r>
            <a:r>
              <a:rPr sz="2400" spc="-5" dirty="0">
                <a:solidFill>
                  <a:srgbClr val="660066"/>
                </a:solidFill>
                <a:latin typeface="Arial"/>
                <a:cs typeface="Arial"/>
              </a:rPr>
              <a:t>four</a:t>
            </a:r>
            <a:r>
              <a:rPr sz="2400" spc="-380" dirty="0">
                <a:solidFill>
                  <a:srgbClr val="660066"/>
                </a:solidFill>
                <a:latin typeface="Arial"/>
                <a:cs typeface="Arial"/>
              </a:rPr>
              <a:t> </a:t>
            </a:r>
            <a:r>
              <a:rPr sz="2400" spc="-5" dirty="0">
                <a:solidFill>
                  <a:srgbClr val="660066"/>
                </a:solidFill>
                <a:latin typeface="Arial"/>
                <a:cs typeface="Arial"/>
              </a:rPr>
              <a:t>points:</a:t>
            </a:r>
            <a:endParaRPr sz="2400">
              <a:latin typeface="Arial"/>
              <a:cs typeface="Arial"/>
            </a:endParaRPr>
          </a:p>
        </p:txBody>
      </p:sp>
      <p:sp>
        <p:nvSpPr>
          <p:cNvPr id="8" name="object 8"/>
          <p:cNvSpPr txBox="1"/>
          <p:nvPr/>
        </p:nvSpPr>
        <p:spPr>
          <a:xfrm>
            <a:off x="1767377" y="3516006"/>
            <a:ext cx="252984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solidFill>
                  <a:srgbClr val="660066"/>
                </a:solidFill>
                <a:latin typeface="Arial"/>
                <a:cs typeface="Arial"/>
              </a:rPr>
              <a:t>First step </a:t>
            </a:r>
            <a:r>
              <a:rPr sz="2400" dirty="0">
                <a:solidFill>
                  <a:srgbClr val="660066"/>
                </a:solidFill>
                <a:latin typeface="Arial"/>
                <a:cs typeface="Arial"/>
              </a:rPr>
              <a:t>is</a:t>
            </a:r>
            <a:r>
              <a:rPr sz="2400" spc="-55" dirty="0">
                <a:solidFill>
                  <a:srgbClr val="660066"/>
                </a:solidFill>
                <a:latin typeface="Arial"/>
                <a:cs typeface="Arial"/>
              </a:rPr>
              <a:t> </a:t>
            </a:r>
            <a:r>
              <a:rPr sz="2400" i="1" spc="240" dirty="0">
                <a:latin typeface="Cambria"/>
                <a:cs typeface="Cambria"/>
              </a:rPr>
              <a:t>XW</a:t>
            </a:r>
            <a:r>
              <a:rPr sz="2400" i="1" spc="240" dirty="0">
                <a:solidFill>
                  <a:srgbClr val="660066"/>
                </a:solidFill>
                <a:latin typeface="Times New Roman"/>
                <a:cs typeface="Times New Roman"/>
              </a:rPr>
              <a:t>:</a:t>
            </a:r>
            <a:endParaRPr sz="2400">
              <a:latin typeface="Times New Roman"/>
              <a:cs typeface="Times New Roman"/>
            </a:endParaRPr>
          </a:p>
        </p:txBody>
      </p:sp>
      <p:sp>
        <p:nvSpPr>
          <p:cNvPr id="9" name="object 9"/>
          <p:cNvSpPr txBox="1"/>
          <p:nvPr/>
        </p:nvSpPr>
        <p:spPr>
          <a:xfrm>
            <a:off x="1767377" y="4392306"/>
            <a:ext cx="325120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solidFill>
                  <a:srgbClr val="660066"/>
                </a:solidFill>
                <a:latin typeface="Arial"/>
                <a:cs typeface="Arial"/>
              </a:rPr>
              <a:t>Compute </a:t>
            </a:r>
            <a:r>
              <a:rPr sz="2400" b="1" i="1" spc="80" dirty="0">
                <a:latin typeface="Palatino Linotype"/>
                <a:cs typeface="Palatino Linotype"/>
              </a:rPr>
              <a:t>h </a:t>
            </a:r>
            <a:r>
              <a:rPr sz="2000" dirty="0">
                <a:solidFill>
                  <a:srgbClr val="660066"/>
                </a:solidFill>
                <a:latin typeface="Arial"/>
                <a:cs typeface="Arial"/>
              </a:rPr>
              <a:t>Using</a:t>
            </a:r>
            <a:r>
              <a:rPr sz="2000" spc="240" dirty="0">
                <a:solidFill>
                  <a:srgbClr val="660066"/>
                </a:solidFill>
                <a:latin typeface="Arial"/>
                <a:cs typeface="Arial"/>
              </a:rPr>
              <a:t> </a:t>
            </a:r>
            <a:r>
              <a:rPr sz="2000" dirty="0">
                <a:solidFill>
                  <a:srgbClr val="660066"/>
                </a:solidFill>
                <a:latin typeface="Arial"/>
                <a:cs typeface="Arial"/>
              </a:rPr>
              <a:t>ReLU</a:t>
            </a:r>
            <a:endParaRPr sz="2000">
              <a:latin typeface="Arial"/>
              <a:cs typeface="Arial"/>
            </a:endParaRPr>
          </a:p>
        </p:txBody>
      </p:sp>
      <p:sp>
        <p:nvSpPr>
          <p:cNvPr id="10" name="object 10"/>
          <p:cNvSpPr txBox="1"/>
          <p:nvPr/>
        </p:nvSpPr>
        <p:spPr>
          <a:xfrm>
            <a:off x="1767377" y="5268606"/>
            <a:ext cx="3808729"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solidFill>
                  <a:srgbClr val="660066"/>
                </a:solidFill>
                <a:latin typeface="Arial"/>
                <a:cs typeface="Arial"/>
              </a:rPr>
              <a:t>Finish </a:t>
            </a:r>
            <a:r>
              <a:rPr sz="2400" dirty="0">
                <a:solidFill>
                  <a:srgbClr val="660066"/>
                </a:solidFill>
                <a:latin typeface="Arial"/>
                <a:cs typeface="Arial"/>
              </a:rPr>
              <a:t>by </a:t>
            </a:r>
            <a:r>
              <a:rPr sz="2400" spc="-5" dirty="0">
                <a:solidFill>
                  <a:srgbClr val="660066"/>
                </a:solidFill>
                <a:latin typeface="Arial"/>
                <a:cs typeface="Arial"/>
              </a:rPr>
              <a:t>multiplying </a:t>
            </a:r>
            <a:r>
              <a:rPr sz="2400" dirty="0">
                <a:solidFill>
                  <a:srgbClr val="660066"/>
                </a:solidFill>
                <a:latin typeface="Arial"/>
                <a:cs typeface="Arial"/>
              </a:rPr>
              <a:t>by</a:t>
            </a:r>
            <a:r>
              <a:rPr sz="2400" spc="-20" dirty="0">
                <a:solidFill>
                  <a:srgbClr val="660066"/>
                </a:solidFill>
                <a:latin typeface="Arial"/>
                <a:cs typeface="Arial"/>
              </a:rPr>
              <a:t> </a:t>
            </a:r>
            <a:r>
              <a:rPr sz="2400" b="1" i="1" spc="-70" dirty="0">
                <a:latin typeface="Palatino Linotype"/>
                <a:cs typeface="Palatino Linotype"/>
              </a:rPr>
              <a:t>w</a:t>
            </a:r>
            <a:r>
              <a:rPr sz="2400" spc="-70" dirty="0">
                <a:latin typeface="Calibri"/>
                <a:cs typeface="Calibri"/>
              </a:rPr>
              <a:t>:</a:t>
            </a:r>
            <a:endParaRPr sz="2400">
              <a:latin typeface="Calibri"/>
              <a:cs typeface="Calibri"/>
            </a:endParaRPr>
          </a:p>
        </p:txBody>
      </p:sp>
      <p:sp>
        <p:nvSpPr>
          <p:cNvPr id="11" name="object 11"/>
          <p:cNvSpPr txBox="1"/>
          <p:nvPr/>
        </p:nvSpPr>
        <p:spPr>
          <a:xfrm>
            <a:off x="1767377" y="5713106"/>
            <a:ext cx="3202305" cy="7975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solidFill>
                  <a:srgbClr val="660066"/>
                </a:solidFill>
                <a:latin typeface="Arial"/>
                <a:cs typeface="Arial"/>
              </a:rPr>
              <a:t>Network </a:t>
            </a:r>
            <a:r>
              <a:rPr sz="2400" dirty="0">
                <a:solidFill>
                  <a:srgbClr val="660066"/>
                </a:solidFill>
                <a:latin typeface="Arial"/>
                <a:cs typeface="Arial"/>
              </a:rPr>
              <a:t>has</a:t>
            </a:r>
            <a:r>
              <a:rPr sz="2400" spc="-40" dirty="0">
                <a:solidFill>
                  <a:srgbClr val="660066"/>
                </a:solidFill>
                <a:latin typeface="Arial"/>
                <a:cs typeface="Arial"/>
              </a:rPr>
              <a:t> </a:t>
            </a:r>
            <a:r>
              <a:rPr sz="2400" spc="-5" dirty="0">
                <a:solidFill>
                  <a:srgbClr val="660066"/>
                </a:solidFill>
                <a:latin typeface="Arial"/>
                <a:cs typeface="Arial"/>
              </a:rPr>
              <a:t>obtained</a:t>
            </a:r>
            <a:endParaRPr sz="2400">
              <a:latin typeface="Arial"/>
              <a:cs typeface="Arial"/>
            </a:endParaRPr>
          </a:p>
          <a:p>
            <a:pPr marL="266700">
              <a:lnSpc>
                <a:spcPct val="100000"/>
              </a:lnSpc>
              <a:spcBef>
                <a:spcPts val="1520"/>
              </a:spcBef>
            </a:pPr>
            <a:r>
              <a:rPr sz="1400" dirty="0">
                <a:latin typeface="Arial"/>
                <a:cs typeface="Arial"/>
              </a:rPr>
              <a:t>correct answer for all 4</a:t>
            </a:r>
            <a:r>
              <a:rPr sz="1400" spc="-60" dirty="0">
                <a:latin typeface="Arial"/>
                <a:cs typeface="Arial"/>
              </a:rPr>
              <a:t> </a:t>
            </a:r>
            <a:r>
              <a:rPr sz="1400" dirty="0">
                <a:latin typeface="Arial"/>
                <a:cs typeface="Arial"/>
              </a:rPr>
              <a:t>examples</a:t>
            </a:r>
            <a:endParaRPr sz="1400">
              <a:latin typeface="Arial"/>
              <a:cs typeface="Arial"/>
            </a:endParaRPr>
          </a:p>
        </p:txBody>
      </p:sp>
      <p:sp>
        <p:nvSpPr>
          <p:cNvPr id="12" name="object 12"/>
          <p:cNvSpPr txBox="1"/>
          <p:nvPr/>
        </p:nvSpPr>
        <p:spPr>
          <a:xfrm>
            <a:off x="9176909" y="6656921"/>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32</a:t>
            </a:r>
            <a:endParaRPr sz="1400">
              <a:latin typeface="Arial"/>
              <a:cs typeface="Arial"/>
            </a:endParaRPr>
          </a:p>
        </p:txBody>
      </p:sp>
      <p:sp>
        <p:nvSpPr>
          <p:cNvPr id="27" name="object 27"/>
          <p:cNvSpPr txBox="1"/>
          <p:nvPr/>
        </p:nvSpPr>
        <p:spPr>
          <a:xfrm>
            <a:off x="9201481" y="3605097"/>
            <a:ext cx="40005" cy="208279"/>
          </a:xfrm>
          <a:prstGeom prst="rect">
            <a:avLst/>
          </a:prstGeom>
        </p:spPr>
        <p:txBody>
          <a:bodyPr vert="horz" wrap="square" lIns="0" tIns="12700" rIns="0" bIns="0" rtlCol="0">
            <a:spAutoFit/>
          </a:bodyPr>
          <a:lstStyle/>
          <a:p>
            <a:pPr>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28" name="object 28"/>
          <p:cNvSpPr txBox="1"/>
          <p:nvPr/>
        </p:nvSpPr>
        <p:spPr>
          <a:xfrm>
            <a:off x="9201481" y="3094318"/>
            <a:ext cx="40005" cy="208279"/>
          </a:xfrm>
          <a:prstGeom prst="rect">
            <a:avLst/>
          </a:prstGeom>
        </p:spPr>
        <p:txBody>
          <a:bodyPr vert="horz" wrap="square" lIns="0" tIns="12700" rIns="0" bIns="0" rtlCol="0">
            <a:spAutoFit/>
          </a:bodyPr>
          <a:lstStyle/>
          <a:p>
            <a:pPr>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29" name="object 29"/>
          <p:cNvSpPr txBox="1"/>
          <p:nvPr/>
        </p:nvSpPr>
        <p:spPr>
          <a:xfrm>
            <a:off x="8845088" y="3168534"/>
            <a:ext cx="421640" cy="208279"/>
          </a:xfrm>
          <a:prstGeom prst="rect">
            <a:avLst/>
          </a:prstGeom>
        </p:spPr>
        <p:txBody>
          <a:bodyPr vert="horz" wrap="square" lIns="0" tIns="12700" rIns="0" bIns="0" rtlCol="0">
            <a:spAutoFit/>
          </a:bodyPr>
          <a:lstStyle/>
          <a:p>
            <a:pPr marL="25400">
              <a:lnSpc>
                <a:spcPct val="100000"/>
              </a:lnSpc>
              <a:spcBef>
                <a:spcPts val="100"/>
              </a:spcBef>
            </a:pPr>
            <a:r>
              <a:rPr sz="1200" i="1" spc="265" dirty="0">
                <a:latin typeface="Calibri"/>
                <a:cs typeface="Calibri"/>
              </a:rPr>
              <a:t>X </a:t>
            </a:r>
            <a:r>
              <a:rPr sz="1200" spc="110" dirty="0">
                <a:latin typeface="Segoe UI Symbol"/>
                <a:cs typeface="Segoe UI Symbol"/>
              </a:rPr>
              <a:t>=</a:t>
            </a:r>
            <a:r>
              <a:rPr sz="1200" spc="-155" dirty="0">
                <a:latin typeface="Segoe UI Symbol"/>
                <a:cs typeface="Segoe UI Symbol"/>
              </a:rPr>
              <a:t> </a:t>
            </a:r>
            <a:r>
              <a:rPr sz="1800" spc="-225" baseline="-11574" dirty="0">
                <a:latin typeface="Segoe UI Symbol"/>
                <a:cs typeface="Segoe UI Symbol"/>
              </a:rPr>
              <a:t>⎢</a:t>
            </a:r>
            <a:endParaRPr sz="1800" baseline="-11574">
              <a:latin typeface="Segoe UI Symbol"/>
              <a:cs typeface="Segoe UI Symbol"/>
            </a:endParaRPr>
          </a:p>
        </p:txBody>
      </p:sp>
      <p:sp>
        <p:nvSpPr>
          <p:cNvPr id="30" name="object 30"/>
          <p:cNvSpPr txBox="1"/>
          <p:nvPr/>
        </p:nvSpPr>
        <p:spPr>
          <a:xfrm>
            <a:off x="9201481" y="3310218"/>
            <a:ext cx="40005" cy="208279"/>
          </a:xfrm>
          <a:prstGeom prst="rect">
            <a:avLst/>
          </a:prstGeom>
        </p:spPr>
        <p:txBody>
          <a:bodyPr vert="horz" wrap="square" lIns="0" tIns="12700" rIns="0" bIns="0" rtlCol="0">
            <a:spAutoFit/>
          </a:bodyPr>
          <a:lstStyle/>
          <a:p>
            <a:pPr>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31" name="object 31"/>
          <p:cNvSpPr txBox="1"/>
          <p:nvPr/>
        </p:nvSpPr>
        <p:spPr>
          <a:xfrm>
            <a:off x="9163381" y="2770468"/>
            <a:ext cx="786130" cy="968375"/>
          </a:xfrm>
          <a:prstGeom prst="rect">
            <a:avLst/>
          </a:prstGeom>
        </p:spPr>
        <p:txBody>
          <a:bodyPr vert="horz" wrap="square" lIns="0" tIns="12700" rIns="0" bIns="0" rtlCol="0">
            <a:spAutoFit/>
          </a:bodyPr>
          <a:lstStyle/>
          <a:p>
            <a:pPr marR="68580" algn="r">
              <a:lnSpc>
                <a:spcPts val="1145"/>
              </a:lnSpc>
              <a:spcBef>
                <a:spcPts val="100"/>
              </a:spcBef>
              <a:tabLst>
                <a:tab pos="643890" algn="l"/>
              </a:tabLst>
            </a:pPr>
            <a:r>
              <a:rPr sz="1200" spc="-150" dirty="0">
                <a:latin typeface="Segoe UI Symbol"/>
                <a:cs typeface="Segoe UI Symbol"/>
              </a:rPr>
              <a:t>⎡	⎤</a:t>
            </a:r>
            <a:endParaRPr sz="1200">
              <a:latin typeface="Segoe UI Symbol"/>
              <a:cs typeface="Segoe UI Symbol"/>
            </a:endParaRPr>
          </a:p>
          <a:p>
            <a:pPr marL="38100">
              <a:lnSpc>
                <a:spcPts val="850"/>
              </a:lnSpc>
              <a:tabLst>
                <a:tab pos="227965" algn="l"/>
                <a:tab pos="443865" algn="l"/>
                <a:tab pos="681990" algn="l"/>
              </a:tabLst>
            </a:pPr>
            <a:r>
              <a:rPr sz="1200" spc="-150" dirty="0">
                <a:latin typeface="Segoe UI Symbol"/>
                <a:cs typeface="Segoe UI Symbol"/>
              </a:rPr>
              <a:t>⎢	</a:t>
            </a:r>
            <a:r>
              <a:rPr sz="1800" spc="-15" baseline="2314" dirty="0">
                <a:latin typeface="Calibri"/>
                <a:cs typeface="Calibri"/>
              </a:rPr>
              <a:t>0	0	</a:t>
            </a:r>
            <a:r>
              <a:rPr sz="1200" spc="-150" dirty="0">
                <a:latin typeface="Segoe UI Symbol"/>
                <a:cs typeface="Segoe UI Symbol"/>
              </a:rPr>
              <a:t>⎥</a:t>
            </a:r>
            <a:endParaRPr sz="1200">
              <a:latin typeface="Segoe UI Symbol"/>
              <a:cs typeface="Segoe UI Symbol"/>
            </a:endParaRPr>
          </a:p>
          <a:p>
            <a:pPr marL="38100">
              <a:lnSpc>
                <a:spcPts val="850"/>
              </a:lnSpc>
              <a:tabLst>
                <a:tab pos="227965" algn="l"/>
                <a:tab pos="441959" algn="l"/>
                <a:tab pos="681990" algn="l"/>
              </a:tabLst>
            </a:pPr>
            <a:r>
              <a:rPr sz="1200" spc="-150" dirty="0">
                <a:latin typeface="Segoe UI Symbol"/>
                <a:cs typeface="Segoe UI Symbol"/>
              </a:rPr>
              <a:t>⎢	</a:t>
            </a:r>
            <a:r>
              <a:rPr sz="1800" spc="-15" baseline="-30092" dirty="0">
                <a:latin typeface="Calibri"/>
                <a:cs typeface="Calibri"/>
              </a:rPr>
              <a:t>0	1	</a:t>
            </a:r>
            <a:r>
              <a:rPr sz="1200" spc="-150" dirty="0">
                <a:latin typeface="Segoe UI Symbol"/>
                <a:cs typeface="Segoe UI Symbol"/>
              </a:rPr>
              <a:t>⎥</a:t>
            </a:r>
            <a:endParaRPr sz="1200">
              <a:latin typeface="Segoe UI Symbol"/>
              <a:cs typeface="Segoe UI Symbol"/>
            </a:endParaRPr>
          </a:p>
          <a:p>
            <a:pPr marR="68580" algn="r">
              <a:lnSpc>
                <a:spcPts val="1145"/>
              </a:lnSpc>
            </a:pPr>
            <a:r>
              <a:rPr sz="1200" spc="-150" dirty="0">
                <a:latin typeface="Segoe UI Symbol"/>
                <a:cs typeface="Segoe UI Symbol"/>
              </a:rPr>
              <a:t>⎥</a:t>
            </a:r>
            <a:endParaRPr sz="1200">
              <a:latin typeface="Segoe UI Symbol"/>
              <a:cs typeface="Segoe UI Symbol"/>
            </a:endParaRPr>
          </a:p>
          <a:p>
            <a:pPr marR="265430" algn="r">
              <a:lnSpc>
                <a:spcPct val="100000"/>
              </a:lnSpc>
              <a:spcBef>
                <a:spcPts val="434"/>
              </a:spcBef>
              <a:tabLst>
                <a:tab pos="208915" algn="l"/>
              </a:tabLst>
            </a:pPr>
            <a:r>
              <a:rPr sz="1200" spc="-10" dirty="0">
                <a:latin typeface="Calibri"/>
                <a:cs typeface="Calibri"/>
              </a:rPr>
              <a:t>1	0</a:t>
            </a:r>
            <a:endParaRPr sz="1200">
              <a:latin typeface="Calibri"/>
              <a:cs typeface="Calibri"/>
            </a:endParaRPr>
          </a:p>
          <a:p>
            <a:pPr marR="266700" algn="r">
              <a:lnSpc>
                <a:spcPct val="100000"/>
              </a:lnSpc>
              <a:spcBef>
                <a:spcPts val="120"/>
              </a:spcBef>
              <a:tabLst>
                <a:tab pos="188595" algn="l"/>
                <a:tab pos="396240" algn="l"/>
              </a:tabLst>
            </a:pPr>
            <a:r>
              <a:rPr sz="1800" spc="-225" baseline="2314" dirty="0">
                <a:latin typeface="Segoe UI Symbol"/>
                <a:cs typeface="Segoe UI Symbol"/>
              </a:rPr>
              <a:t>⎢	</a:t>
            </a:r>
            <a:r>
              <a:rPr sz="1200" spc="-10" dirty="0">
                <a:latin typeface="Calibri"/>
                <a:cs typeface="Calibri"/>
              </a:rPr>
              <a:t>1	1</a:t>
            </a:r>
            <a:endParaRPr sz="1200">
              <a:latin typeface="Calibri"/>
              <a:cs typeface="Calibri"/>
            </a:endParaRPr>
          </a:p>
        </p:txBody>
      </p:sp>
      <p:sp>
        <p:nvSpPr>
          <p:cNvPr id="32" name="object 32"/>
          <p:cNvSpPr txBox="1"/>
          <p:nvPr/>
        </p:nvSpPr>
        <p:spPr>
          <a:xfrm>
            <a:off x="9845609" y="3202268"/>
            <a:ext cx="40005" cy="208279"/>
          </a:xfrm>
          <a:prstGeom prst="rect">
            <a:avLst/>
          </a:prstGeom>
        </p:spPr>
        <p:txBody>
          <a:bodyPr vert="horz" wrap="square" lIns="0" tIns="12700" rIns="0" bIns="0" rtlCol="0">
            <a:spAutoFit/>
          </a:bodyPr>
          <a:lstStyle/>
          <a:p>
            <a:pPr>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33" name="object 33"/>
          <p:cNvSpPr txBox="1"/>
          <p:nvPr/>
        </p:nvSpPr>
        <p:spPr>
          <a:xfrm>
            <a:off x="9845609" y="3310218"/>
            <a:ext cx="40005" cy="503555"/>
          </a:xfrm>
          <a:prstGeom prst="rect">
            <a:avLst/>
          </a:prstGeom>
        </p:spPr>
        <p:txBody>
          <a:bodyPr vert="horz" wrap="square" lIns="0" tIns="12700" rIns="0" bIns="0" rtlCol="0">
            <a:spAutoFit/>
          </a:bodyPr>
          <a:lstStyle/>
          <a:p>
            <a:pPr>
              <a:lnSpc>
                <a:spcPct val="100000"/>
              </a:lnSpc>
              <a:spcBef>
                <a:spcPts val="100"/>
              </a:spcBef>
            </a:pPr>
            <a:r>
              <a:rPr sz="1200" spc="-150" dirty="0">
                <a:latin typeface="Segoe UI Symbol"/>
                <a:cs typeface="Segoe UI Symbol"/>
              </a:rPr>
              <a:t>⎥</a:t>
            </a:r>
            <a:endParaRPr sz="1200">
              <a:latin typeface="Segoe UI Symbol"/>
              <a:cs typeface="Segoe UI Symbol"/>
            </a:endParaRPr>
          </a:p>
          <a:p>
            <a:pPr>
              <a:lnSpc>
                <a:spcPct val="100000"/>
              </a:lnSpc>
              <a:spcBef>
                <a:spcPts val="880"/>
              </a:spcBef>
            </a:pPr>
            <a:r>
              <a:rPr sz="1200" spc="-150" dirty="0">
                <a:latin typeface="Segoe UI Symbol"/>
                <a:cs typeface="Segoe UI Symbol"/>
              </a:rPr>
              <a:t>⎦</a:t>
            </a:r>
            <a:endParaRPr sz="1200">
              <a:latin typeface="Segoe UI Symbol"/>
              <a:cs typeface="Segoe UI Symbol"/>
            </a:endParaRPr>
          </a:p>
        </p:txBody>
      </p:sp>
      <p:sp>
        <p:nvSpPr>
          <p:cNvPr id="34" name="object 34"/>
          <p:cNvSpPr/>
          <p:nvPr/>
        </p:nvSpPr>
        <p:spPr>
          <a:xfrm>
            <a:off x="8846674" y="2782772"/>
            <a:ext cx="1063625" cy="1025525"/>
          </a:xfrm>
          <a:custGeom>
            <a:avLst/>
            <a:gdLst/>
            <a:ahLst/>
            <a:cxnLst/>
            <a:rect l="l" t="t" r="r" b="b"/>
            <a:pathLst>
              <a:path w="1063625" h="1025525">
                <a:moveTo>
                  <a:pt x="0" y="0"/>
                </a:moveTo>
                <a:lnTo>
                  <a:pt x="1063624" y="0"/>
                </a:lnTo>
                <a:lnTo>
                  <a:pt x="1063624" y="1025524"/>
                </a:lnTo>
                <a:lnTo>
                  <a:pt x="0" y="1025524"/>
                </a:lnTo>
                <a:lnTo>
                  <a:pt x="0" y="0"/>
                </a:lnTo>
                <a:close/>
              </a:path>
            </a:pathLst>
          </a:custGeom>
          <a:ln w="9524">
            <a:solidFill>
              <a:srgbClr val="000000"/>
            </a:solidFill>
          </a:ln>
        </p:spPr>
        <p:txBody>
          <a:bodyPr wrap="square" lIns="0" tIns="0" rIns="0" bIns="0" rtlCol="0"/>
          <a:lstStyle/>
          <a:p>
            <a:endParaRPr/>
          </a:p>
        </p:txBody>
      </p:sp>
      <p:sp>
        <p:nvSpPr>
          <p:cNvPr id="35" name="object 35"/>
          <p:cNvSpPr txBox="1"/>
          <p:nvPr/>
        </p:nvSpPr>
        <p:spPr>
          <a:xfrm>
            <a:off x="8134681" y="4062297"/>
            <a:ext cx="40005" cy="208279"/>
          </a:xfrm>
          <a:prstGeom prst="rect">
            <a:avLst/>
          </a:prstGeom>
        </p:spPr>
        <p:txBody>
          <a:bodyPr vert="horz" wrap="square" lIns="0" tIns="12700" rIns="0" bIns="0" rtlCol="0">
            <a:spAutoFit/>
          </a:bodyPr>
          <a:lstStyle/>
          <a:p>
            <a:pPr>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36" name="object 36"/>
          <p:cNvSpPr txBox="1"/>
          <p:nvPr/>
        </p:nvSpPr>
        <p:spPr>
          <a:xfrm>
            <a:off x="8134681" y="3551518"/>
            <a:ext cx="40005" cy="208279"/>
          </a:xfrm>
          <a:prstGeom prst="rect">
            <a:avLst/>
          </a:prstGeom>
        </p:spPr>
        <p:txBody>
          <a:bodyPr vert="horz" wrap="square" lIns="0" tIns="12700" rIns="0" bIns="0" rtlCol="0">
            <a:spAutoFit/>
          </a:bodyPr>
          <a:lstStyle/>
          <a:p>
            <a:pPr>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37" name="object 37"/>
          <p:cNvSpPr txBox="1"/>
          <p:nvPr/>
        </p:nvSpPr>
        <p:spPr>
          <a:xfrm>
            <a:off x="7625888" y="3625734"/>
            <a:ext cx="574040" cy="208279"/>
          </a:xfrm>
          <a:prstGeom prst="rect">
            <a:avLst/>
          </a:prstGeom>
        </p:spPr>
        <p:txBody>
          <a:bodyPr vert="horz" wrap="square" lIns="0" tIns="12700" rIns="0" bIns="0" rtlCol="0">
            <a:spAutoFit/>
          </a:bodyPr>
          <a:lstStyle/>
          <a:p>
            <a:pPr marL="25400">
              <a:lnSpc>
                <a:spcPct val="100000"/>
              </a:lnSpc>
              <a:spcBef>
                <a:spcPts val="100"/>
              </a:spcBef>
            </a:pPr>
            <a:r>
              <a:rPr sz="1200" i="1" spc="185" dirty="0">
                <a:latin typeface="Calibri"/>
                <a:cs typeface="Calibri"/>
              </a:rPr>
              <a:t>XW </a:t>
            </a:r>
            <a:r>
              <a:rPr sz="1200" spc="110" dirty="0">
                <a:latin typeface="Segoe UI Symbol"/>
                <a:cs typeface="Segoe UI Symbol"/>
              </a:rPr>
              <a:t>=</a:t>
            </a:r>
            <a:r>
              <a:rPr sz="1200" spc="-55" dirty="0">
                <a:latin typeface="Segoe UI Symbol"/>
                <a:cs typeface="Segoe UI Symbol"/>
              </a:rPr>
              <a:t> </a:t>
            </a:r>
            <a:r>
              <a:rPr sz="1800" spc="-225" baseline="-11574" dirty="0">
                <a:latin typeface="Segoe UI Symbol"/>
                <a:cs typeface="Segoe UI Symbol"/>
              </a:rPr>
              <a:t>⎢</a:t>
            </a:r>
            <a:endParaRPr sz="1800" baseline="-11574">
              <a:latin typeface="Segoe UI Symbol"/>
              <a:cs typeface="Segoe UI Symbol"/>
            </a:endParaRPr>
          </a:p>
        </p:txBody>
      </p:sp>
      <p:sp>
        <p:nvSpPr>
          <p:cNvPr id="38" name="object 38"/>
          <p:cNvSpPr txBox="1"/>
          <p:nvPr/>
        </p:nvSpPr>
        <p:spPr>
          <a:xfrm>
            <a:off x="8134681" y="3767418"/>
            <a:ext cx="40005" cy="208279"/>
          </a:xfrm>
          <a:prstGeom prst="rect">
            <a:avLst/>
          </a:prstGeom>
        </p:spPr>
        <p:txBody>
          <a:bodyPr vert="horz" wrap="square" lIns="0" tIns="12700" rIns="0" bIns="0" rtlCol="0">
            <a:spAutoFit/>
          </a:bodyPr>
          <a:lstStyle/>
          <a:p>
            <a:pPr>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39" name="object 39"/>
          <p:cNvSpPr txBox="1"/>
          <p:nvPr/>
        </p:nvSpPr>
        <p:spPr>
          <a:xfrm>
            <a:off x="8109281" y="3227668"/>
            <a:ext cx="760730" cy="770255"/>
          </a:xfrm>
          <a:prstGeom prst="rect">
            <a:avLst/>
          </a:prstGeom>
        </p:spPr>
        <p:txBody>
          <a:bodyPr vert="horz" wrap="square" lIns="0" tIns="12700" rIns="0" bIns="0" rtlCol="0">
            <a:spAutoFit/>
          </a:bodyPr>
          <a:lstStyle/>
          <a:p>
            <a:pPr marR="55880" algn="r">
              <a:lnSpc>
                <a:spcPts val="1145"/>
              </a:lnSpc>
              <a:spcBef>
                <a:spcPts val="100"/>
              </a:spcBef>
              <a:tabLst>
                <a:tab pos="643890" algn="l"/>
              </a:tabLst>
            </a:pPr>
            <a:r>
              <a:rPr sz="1200" spc="-150" dirty="0">
                <a:latin typeface="Segoe UI Symbol"/>
                <a:cs typeface="Segoe UI Symbol"/>
              </a:rPr>
              <a:t>⎡	⎤</a:t>
            </a:r>
            <a:endParaRPr sz="1200">
              <a:latin typeface="Segoe UI Symbol"/>
              <a:cs typeface="Segoe UI Symbol"/>
            </a:endParaRPr>
          </a:p>
          <a:p>
            <a:pPr marR="30480" algn="ctr">
              <a:lnSpc>
                <a:spcPts val="850"/>
              </a:lnSpc>
              <a:tabLst>
                <a:tab pos="189865" algn="l"/>
                <a:tab pos="405765" algn="l"/>
                <a:tab pos="643890" algn="l"/>
              </a:tabLst>
            </a:pPr>
            <a:r>
              <a:rPr sz="1200" spc="-150" dirty="0">
                <a:latin typeface="Segoe UI Symbol"/>
                <a:cs typeface="Segoe UI Symbol"/>
              </a:rPr>
              <a:t>⎢	</a:t>
            </a:r>
            <a:r>
              <a:rPr sz="1800" spc="-15" baseline="2314" dirty="0">
                <a:latin typeface="Calibri"/>
                <a:cs typeface="Calibri"/>
              </a:rPr>
              <a:t>0	0	</a:t>
            </a:r>
            <a:r>
              <a:rPr sz="1200" spc="-150" dirty="0">
                <a:latin typeface="Segoe UI Symbol"/>
                <a:cs typeface="Segoe UI Symbol"/>
              </a:rPr>
              <a:t>⎥</a:t>
            </a:r>
            <a:endParaRPr sz="1200">
              <a:latin typeface="Segoe UI Symbol"/>
              <a:cs typeface="Segoe UI Symbol"/>
            </a:endParaRPr>
          </a:p>
          <a:p>
            <a:pPr marR="30480" algn="ctr">
              <a:lnSpc>
                <a:spcPts val="850"/>
              </a:lnSpc>
              <a:tabLst>
                <a:tab pos="188595" algn="l"/>
                <a:tab pos="403860" algn="l"/>
                <a:tab pos="643890" algn="l"/>
              </a:tabLst>
            </a:pPr>
            <a:r>
              <a:rPr sz="1200" spc="-150" dirty="0">
                <a:latin typeface="Segoe UI Symbol"/>
                <a:cs typeface="Segoe UI Symbol"/>
              </a:rPr>
              <a:t>⎢	</a:t>
            </a:r>
            <a:r>
              <a:rPr sz="1800" spc="-15" baseline="-30092" dirty="0">
                <a:latin typeface="Calibri"/>
                <a:cs typeface="Calibri"/>
              </a:rPr>
              <a:t>1	1	</a:t>
            </a:r>
            <a:r>
              <a:rPr sz="1200" spc="-150" dirty="0">
                <a:latin typeface="Segoe UI Symbol"/>
                <a:cs typeface="Segoe UI Symbol"/>
              </a:rPr>
              <a:t>⎥</a:t>
            </a:r>
            <a:endParaRPr sz="1200">
              <a:latin typeface="Segoe UI Symbol"/>
              <a:cs typeface="Segoe UI Symbol"/>
            </a:endParaRPr>
          </a:p>
          <a:p>
            <a:pPr marR="55880" algn="r">
              <a:lnSpc>
                <a:spcPts val="1145"/>
              </a:lnSpc>
            </a:pPr>
            <a:r>
              <a:rPr sz="1200" spc="-150" dirty="0">
                <a:latin typeface="Segoe UI Symbol"/>
                <a:cs typeface="Segoe UI Symbol"/>
              </a:rPr>
              <a:t>⎥</a:t>
            </a:r>
            <a:endParaRPr sz="1200">
              <a:latin typeface="Segoe UI Symbol"/>
              <a:cs typeface="Segoe UI Symbol"/>
            </a:endParaRPr>
          </a:p>
          <a:p>
            <a:pPr marR="31750" algn="ctr">
              <a:lnSpc>
                <a:spcPct val="100000"/>
              </a:lnSpc>
              <a:spcBef>
                <a:spcPts val="434"/>
              </a:spcBef>
              <a:tabLst>
                <a:tab pos="212090" algn="l"/>
              </a:tabLst>
            </a:pPr>
            <a:r>
              <a:rPr sz="1200" spc="-10" dirty="0">
                <a:latin typeface="Calibri"/>
                <a:cs typeface="Calibri"/>
              </a:rPr>
              <a:t>1	1</a:t>
            </a:r>
            <a:endParaRPr sz="1200">
              <a:latin typeface="Calibri"/>
              <a:cs typeface="Calibri"/>
            </a:endParaRPr>
          </a:p>
        </p:txBody>
      </p:sp>
      <p:sp>
        <p:nvSpPr>
          <p:cNvPr id="40" name="object 40"/>
          <p:cNvSpPr txBox="1"/>
          <p:nvPr/>
        </p:nvSpPr>
        <p:spPr>
          <a:xfrm>
            <a:off x="8778809" y="3659468"/>
            <a:ext cx="40005" cy="316230"/>
          </a:xfrm>
          <a:prstGeom prst="rect">
            <a:avLst/>
          </a:prstGeom>
        </p:spPr>
        <p:txBody>
          <a:bodyPr vert="horz" wrap="square" lIns="0" tIns="12700" rIns="0" bIns="0" rtlCol="0">
            <a:spAutoFit/>
          </a:bodyPr>
          <a:lstStyle/>
          <a:p>
            <a:pPr>
              <a:lnSpc>
                <a:spcPts val="1145"/>
              </a:lnSpc>
              <a:spcBef>
                <a:spcPts val="100"/>
              </a:spcBef>
            </a:pPr>
            <a:r>
              <a:rPr sz="1200" spc="-150" dirty="0">
                <a:latin typeface="Segoe UI Symbol"/>
                <a:cs typeface="Segoe UI Symbol"/>
              </a:rPr>
              <a:t>⎥</a:t>
            </a:r>
            <a:endParaRPr sz="1200">
              <a:latin typeface="Segoe UI Symbol"/>
              <a:cs typeface="Segoe UI Symbol"/>
            </a:endParaRPr>
          </a:p>
          <a:p>
            <a:pPr>
              <a:lnSpc>
                <a:spcPts val="1145"/>
              </a:lnSpc>
            </a:pPr>
            <a:r>
              <a:rPr sz="1200" spc="-150" dirty="0">
                <a:latin typeface="Segoe UI Symbol"/>
                <a:cs typeface="Segoe UI Symbol"/>
              </a:rPr>
              <a:t>⎥</a:t>
            </a:r>
            <a:endParaRPr sz="1200">
              <a:latin typeface="Segoe UI Symbol"/>
              <a:cs typeface="Segoe UI Symbol"/>
            </a:endParaRPr>
          </a:p>
        </p:txBody>
      </p:sp>
      <p:sp>
        <p:nvSpPr>
          <p:cNvPr id="41" name="object 41"/>
          <p:cNvSpPr txBox="1"/>
          <p:nvPr/>
        </p:nvSpPr>
        <p:spPr>
          <a:xfrm>
            <a:off x="8778809" y="3875368"/>
            <a:ext cx="40005" cy="208279"/>
          </a:xfrm>
          <a:prstGeom prst="rect">
            <a:avLst/>
          </a:prstGeom>
        </p:spPr>
        <p:txBody>
          <a:bodyPr vert="horz" wrap="square" lIns="0" tIns="12700" rIns="0" bIns="0" rtlCol="0">
            <a:spAutoFit/>
          </a:bodyPr>
          <a:lstStyle/>
          <a:p>
            <a:pPr>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42" name="object 42"/>
          <p:cNvSpPr txBox="1"/>
          <p:nvPr/>
        </p:nvSpPr>
        <p:spPr>
          <a:xfrm>
            <a:off x="8109281" y="3987684"/>
            <a:ext cx="748030" cy="208279"/>
          </a:xfrm>
          <a:prstGeom prst="rect">
            <a:avLst/>
          </a:prstGeom>
        </p:spPr>
        <p:txBody>
          <a:bodyPr vert="horz" wrap="square" lIns="0" tIns="12700" rIns="0" bIns="0" rtlCol="0">
            <a:spAutoFit/>
          </a:bodyPr>
          <a:lstStyle/>
          <a:p>
            <a:pPr marL="25400">
              <a:lnSpc>
                <a:spcPct val="100000"/>
              </a:lnSpc>
              <a:spcBef>
                <a:spcPts val="100"/>
              </a:spcBef>
              <a:tabLst>
                <a:tab pos="218440" algn="l"/>
                <a:tab pos="431165" algn="l"/>
                <a:tab pos="669290" algn="l"/>
              </a:tabLst>
            </a:pPr>
            <a:r>
              <a:rPr sz="1800" spc="-225" baseline="2314" dirty="0">
                <a:latin typeface="Segoe UI Symbol"/>
                <a:cs typeface="Segoe UI Symbol"/>
              </a:rPr>
              <a:t>⎢	</a:t>
            </a:r>
            <a:r>
              <a:rPr sz="1200" spc="-10" dirty="0">
                <a:latin typeface="Calibri"/>
                <a:cs typeface="Calibri"/>
              </a:rPr>
              <a:t>2	2	</a:t>
            </a:r>
            <a:r>
              <a:rPr sz="1800" spc="-390" baseline="-27777" dirty="0">
                <a:latin typeface="Segoe UI Symbol"/>
                <a:cs typeface="Segoe UI Symbol"/>
              </a:rPr>
              <a:t>⎦</a:t>
            </a:r>
            <a:r>
              <a:rPr sz="1800" spc="-390" baseline="2314" dirty="0">
                <a:latin typeface="Segoe UI Symbol"/>
                <a:cs typeface="Segoe UI Symbol"/>
              </a:rPr>
              <a:t>⎥</a:t>
            </a:r>
            <a:endParaRPr sz="1800" baseline="2314">
              <a:latin typeface="Segoe UI Symbol"/>
              <a:cs typeface="Segoe UI Symbol"/>
            </a:endParaRPr>
          </a:p>
        </p:txBody>
      </p:sp>
      <p:sp>
        <p:nvSpPr>
          <p:cNvPr id="43" name="object 43"/>
          <p:cNvSpPr/>
          <p:nvPr/>
        </p:nvSpPr>
        <p:spPr>
          <a:xfrm>
            <a:off x="7627475" y="3239972"/>
            <a:ext cx="1216025" cy="1025525"/>
          </a:xfrm>
          <a:custGeom>
            <a:avLst/>
            <a:gdLst/>
            <a:ahLst/>
            <a:cxnLst/>
            <a:rect l="l" t="t" r="r" b="b"/>
            <a:pathLst>
              <a:path w="1216025" h="1025525">
                <a:moveTo>
                  <a:pt x="0" y="0"/>
                </a:moveTo>
                <a:lnTo>
                  <a:pt x="1216024" y="0"/>
                </a:lnTo>
                <a:lnTo>
                  <a:pt x="1216024" y="1025524"/>
                </a:lnTo>
                <a:lnTo>
                  <a:pt x="0" y="1025524"/>
                </a:lnTo>
                <a:lnTo>
                  <a:pt x="0" y="0"/>
                </a:lnTo>
                <a:close/>
              </a:path>
            </a:pathLst>
          </a:custGeom>
          <a:ln w="9524">
            <a:solidFill>
              <a:srgbClr val="000000"/>
            </a:solidFill>
          </a:ln>
        </p:spPr>
        <p:txBody>
          <a:bodyPr wrap="square" lIns="0" tIns="0" rIns="0" bIns="0" rtlCol="0"/>
          <a:lstStyle/>
          <a:p>
            <a:endParaRPr/>
          </a:p>
        </p:txBody>
      </p:sp>
      <p:sp>
        <p:nvSpPr>
          <p:cNvPr id="44" name="object 44"/>
          <p:cNvSpPr txBox="1"/>
          <p:nvPr/>
        </p:nvSpPr>
        <p:spPr>
          <a:xfrm>
            <a:off x="6836901" y="360866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45" name="object 45"/>
          <p:cNvSpPr txBox="1"/>
          <p:nvPr/>
        </p:nvSpPr>
        <p:spPr>
          <a:xfrm>
            <a:off x="6836901" y="382456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46" name="object 46"/>
          <p:cNvSpPr txBox="1"/>
          <p:nvPr/>
        </p:nvSpPr>
        <p:spPr>
          <a:xfrm>
            <a:off x="6836901" y="393251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47" name="object 47"/>
          <p:cNvSpPr txBox="1"/>
          <p:nvPr/>
        </p:nvSpPr>
        <p:spPr>
          <a:xfrm>
            <a:off x="6089189" y="4006734"/>
            <a:ext cx="826135" cy="208279"/>
          </a:xfrm>
          <a:prstGeom prst="rect">
            <a:avLst/>
          </a:prstGeom>
        </p:spPr>
        <p:txBody>
          <a:bodyPr vert="horz" wrap="square" lIns="0" tIns="12700" rIns="0" bIns="0" rtlCol="0">
            <a:spAutoFit/>
          </a:bodyPr>
          <a:lstStyle/>
          <a:p>
            <a:pPr marL="38100">
              <a:lnSpc>
                <a:spcPct val="100000"/>
              </a:lnSpc>
              <a:spcBef>
                <a:spcPts val="100"/>
              </a:spcBef>
            </a:pPr>
            <a:r>
              <a:rPr sz="1200" i="1" spc="185" dirty="0">
                <a:latin typeface="Calibri"/>
                <a:cs typeface="Calibri"/>
              </a:rPr>
              <a:t>XW</a:t>
            </a:r>
            <a:r>
              <a:rPr sz="1200" i="1" spc="80" dirty="0">
                <a:latin typeface="Calibri"/>
                <a:cs typeface="Calibri"/>
              </a:rPr>
              <a:t> </a:t>
            </a:r>
            <a:r>
              <a:rPr sz="1200" spc="110" dirty="0">
                <a:latin typeface="Segoe UI Symbol"/>
                <a:cs typeface="Segoe UI Symbol"/>
              </a:rPr>
              <a:t>+</a:t>
            </a:r>
            <a:r>
              <a:rPr sz="1200" spc="-215" dirty="0">
                <a:latin typeface="Segoe UI Symbol"/>
                <a:cs typeface="Segoe UI Symbol"/>
              </a:rPr>
              <a:t> </a:t>
            </a:r>
            <a:r>
              <a:rPr sz="1200" i="1" spc="50" dirty="0">
                <a:latin typeface="Calibri"/>
                <a:cs typeface="Calibri"/>
              </a:rPr>
              <a:t>c</a:t>
            </a:r>
            <a:r>
              <a:rPr sz="1200" i="1" spc="55" dirty="0">
                <a:latin typeface="Calibri"/>
                <a:cs typeface="Calibri"/>
              </a:rPr>
              <a:t> </a:t>
            </a:r>
            <a:r>
              <a:rPr sz="1200" spc="110" dirty="0">
                <a:latin typeface="Segoe UI Symbol"/>
                <a:cs typeface="Segoe UI Symbol"/>
              </a:rPr>
              <a:t>=</a:t>
            </a:r>
            <a:r>
              <a:rPr sz="1200" dirty="0">
                <a:latin typeface="Segoe UI Symbol"/>
                <a:cs typeface="Segoe UI Symbol"/>
              </a:rPr>
              <a:t> </a:t>
            </a:r>
            <a:r>
              <a:rPr sz="1800" spc="-225" baseline="-11574" dirty="0">
                <a:latin typeface="Segoe UI Symbol"/>
                <a:cs typeface="Segoe UI Symbol"/>
              </a:rPr>
              <a:t>⎢</a:t>
            </a:r>
            <a:endParaRPr sz="1800" baseline="-11574">
              <a:latin typeface="Segoe UI Symbol"/>
              <a:cs typeface="Segoe UI Symbol"/>
            </a:endParaRPr>
          </a:p>
        </p:txBody>
      </p:sp>
      <p:sp>
        <p:nvSpPr>
          <p:cNvPr id="48" name="object 48"/>
          <p:cNvSpPr txBox="1"/>
          <p:nvPr/>
        </p:nvSpPr>
        <p:spPr>
          <a:xfrm>
            <a:off x="6836901" y="414841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49" name="object 49"/>
          <p:cNvSpPr txBox="1"/>
          <p:nvPr/>
        </p:nvSpPr>
        <p:spPr>
          <a:xfrm>
            <a:off x="6836901" y="425636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50" name="object 50"/>
          <p:cNvSpPr txBox="1"/>
          <p:nvPr/>
        </p:nvSpPr>
        <p:spPr>
          <a:xfrm>
            <a:off x="7585804" y="360866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51" name="object 51"/>
          <p:cNvSpPr txBox="1"/>
          <p:nvPr/>
        </p:nvSpPr>
        <p:spPr>
          <a:xfrm>
            <a:off x="7585804" y="382456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52" name="object 52"/>
          <p:cNvSpPr txBox="1"/>
          <p:nvPr/>
        </p:nvSpPr>
        <p:spPr>
          <a:xfrm>
            <a:off x="7585804" y="393251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53" name="object 53"/>
          <p:cNvSpPr txBox="1"/>
          <p:nvPr/>
        </p:nvSpPr>
        <p:spPr>
          <a:xfrm>
            <a:off x="7585804" y="404046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54" name="object 54"/>
          <p:cNvSpPr txBox="1"/>
          <p:nvPr/>
        </p:nvSpPr>
        <p:spPr>
          <a:xfrm>
            <a:off x="7585804" y="414841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55" name="object 55"/>
          <p:cNvSpPr txBox="1"/>
          <p:nvPr/>
        </p:nvSpPr>
        <p:spPr>
          <a:xfrm>
            <a:off x="7585804" y="4256368"/>
            <a:ext cx="52705" cy="208279"/>
          </a:xfrm>
          <a:prstGeom prst="rect">
            <a:avLst/>
          </a:prstGeom>
        </p:spPr>
        <p:txBody>
          <a:bodyPr vert="horz" wrap="square" lIns="0" tIns="12700" rIns="0" bIns="0" rtlCol="0">
            <a:spAutoFit/>
          </a:bodyPr>
          <a:lstStyle/>
          <a:p>
            <a:pPr marL="12700">
              <a:lnSpc>
                <a:spcPct val="100000"/>
              </a:lnSpc>
              <a:spcBef>
                <a:spcPts val="100"/>
              </a:spcBef>
            </a:pPr>
            <a:r>
              <a:rPr sz="1200" spc="-150" dirty="0">
                <a:latin typeface="Segoe UI Symbol"/>
                <a:cs typeface="Segoe UI Symbol"/>
              </a:rPr>
              <a:t>⎥</a:t>
            </a:r>
            <a:endParaRPr sz="1200">
              <a:latin typeface="Segoe UI Symbol"/>
              <a:cs typeface="Segoe UI Symbol"/>
            </a:endParaRPr>
          </a:p>
        </p:txBody>
      </p:sp>
      <p:sp>
        <p:nvSpPr>
          <p:cNvPr id="56" name="object 56"/>
          <p:cNvSpPr txBox="1"/>
          <p:nvPr/>
        </p:nvSpPr>
        <p:spPr>
          <a:xfrm>
            <a:off x="6786101" y="3706220"/>
            <a:ext cx="890905" cy="871219"/>
          </a:xfrm>
          <a:prstGeom prst="rect">
            <a:avLst/>
          </a:prstGeom>
        </p:spPr>
        <p:txBody>
          <a:bodyPr vert="horz" wrap="square" lIns="0" tIns="22860" rIns="0" bIns="0" rtlCol="0">
            <a:spAutoFit/>
          </a:bodyPr>
          <a:lstStyle/>
          <a:p>
            <a:pPr marL="12700" algn="ctr">
              <a:lnSpc>
                <a:spcPct val="100000"/>
              </a:lnSpc>
              <a:spcBef>
                <a:spcPts val="180"/>
              </a:spcBef>
              <a:tabLst>
                <a:tab pos="202565" algn="l"/>
                <a:tab pos="412115" algn="l"/>
                <a:tab pos="761365" algn="l"/>
              </a:tabLst>
            </a:pPr>
            <a:r>
              <a:rPr sz="1200" spc="-150" dirty="0">
                <a:latin typeface="Segoe UI Symbol"/>
                <a:cs typeface="Segoe UI Symbol"/>
              </a:rPr>
              <a:t>⎢	</a:t>
            </a:r>
            <a:r>
              <a:rPr sz="1800" spc="-15" baseline="2314" dirty="0">
                <a:latin typeface="Calibri"/>
                <a:cs typeface="Calibri"/>
              </a:rPr>
              <a:t>0	</a:t>
            </a:r>
            <a:r>
              <a:rPr sz="1800" spc="67" baseline="2314" dirty="0">
                <a:latin typeface="Segoe UI Symbol"/>
                <a:cs typeface="Segoe UI Symbol"/>
              </a:rPr>
              <a:t>−</a:t>
            </a:r>
            <a:r>
              <a:rPr sz="1800" spc="67" baseline="2314" dirty="0">
                <a:latin typeface="Calibri"/>
                <a:cs typeface="Calibri"/>
              </a:rPr>
              <a:t>1	</a:t>
            </a:r>
            <a:r>
              <a:rPr sz="1200" spc="-150" dirty="0">
                <a:latin typeface="Segoe UI Symbol"/>
                <a:cs typeface="Segoe UI Symbol"/>
              </a:rPr>
              <a:t>⎥</a:t>
            </a:r>
            <a:endParaRPr sz="1200">
              <a:latin typeface="Segoe UI Symbol"/>
              <a:cs typeface="Segoe UI Symbol"/>
            </a:endParaRPr>
          </a:p>
          <a:p>
            <a:pPr marR="31750" algn="ctr">
              <a:lnSpc>
                <a:spcPct val="100000"/>
              </a:lnSpc>
              <a:spcBef>
                <a:spcPts val="80"/>
              </a:spcBef>
              <a:tabLst>
                <a:tab pos="269240" algn="l"/>
              </a:tabLst>
            </a:pPr>
            <a:r>
              <a:rPr sz="1200" spc="-10" dirty="0">
                <a:latin typeface="Calibri"/>
                <a:cs typeface="Calibri"/>
              </a:rPr>
              <a:t>1	0</a:t>
            </a:r>
            <a:endParaRPr sz="1200">
              <a:latin typeface="Calibri"/>
              <a:cs typeface="Calibri"/>
            </a:endParaRPr>
          </a:p>
          <a:p>
            <a:pPr marL="10795" algn="ctr">
              <a:lnSpc>
                <a:spcPct val="100000"/>
              </a:lnSpc>
              <a:spcBef>
                <a:spcPts val="615"/>
              </a:spcBef>
              <a:tabLst>
                <a:tab pos="226060" algn="l"/>
              </a:tabLst>
            </a:pPr>
            <a:r>
              <a:rPr sz="1200" spc="-10" dirty="0">
                <a:latin typeface="Calibri"/>
                <a:cs typeface="Calibri"/>
              </a:rPr>
              <a:t>1	0</a:t>
            </a:r>
            <a:endParaRPr sz="1200">
              <a:latin typeface="Calibri"/>
              <a:cs typeface="Calibri"/>
            </a:endParaRPr>
          </a:p>
          <a:p>
            <a:pPr marL="12700" algn="ctr">
              <a:lnSpc>
                <a:spcPct val="100000"/>
              </a:lnSpc>
              <a:spcBef>
                <a:spcPts val="120"/>
              </a:spcBef>
              <a:tabLst>
                <a:tab pos="256540" algn="l"/>
                <a:tab pos="467359" algn="l"/>
                <a:tab pos="761365" algn="l"/>
              </a:tabLst>
            </a:pPr>
            <a:r>
              <a:rPr sz="1800" spc="-390" baseline="2314" dirty="0">
                <a:latin typeface="Segoe UI Symbol"/>
                <a:cs typeface="Segoe UI Symbol"/>
              </a:rPr>
              <a:t>⎢</a:t>
            </a:r>
            <a:r>
              <a:rPr sz="1800" spc="-390" baseline="-27777" dirty="0">
                <a:latin typeface="Segoe UI Symbol"/>
                <a:cs typeface="Segoe UI Symbol"/>
              </a:rPr>
              <a:t>⎣	</a:t>
            </a:r>
            <a:r>
              <a:rPr sz="1200" spc="-10" dirty="0">
                <a:latin typeface="Calibri"/>
                <a:cs typeface="Calibri"/>
              </a:rPr>
              <a:t>2	1	</a:t>
            </a:r>
            <a:r>
              <a:rPr sz="1800" spc="-390" baseline="2314" dirty="0">
                <a:latin typeface="Segoe UI Symbol"/>
                <a:cs typeface="Segoe UI Symbol"/>
              </a:rPr>
              <a:t>⎥</a:t>
            </a:r>
            <a:r>
              <a:rPr sz="1800" spc="-390" baseline="-27777" dirty="0">
                <a:latin typeface="Segoe UI Symbol"/>
                <a:cs typeface="Segoe UI Symbol"/>
              </a:rPr>
              <a:t>⎦</a:t>
            </a:r>
            <a:endParaRPr sz="1800" baseline="-27777">
              <a:latin typeface="Segoe UI Symbol"/>
              <a:cs typeface="Segoe UI Symbol"/>
            </a:endParaRPr>
          </a:p>
        </p:txBody>
      </p:sp>
      <p:sp>
        <p:nvSpPr>
          <p:cNvPr id="57" name="object 57"/>
          <p:cNvSpPr/>
          <p:nvPr/>
        </p:nvSpPr>
        <p:spPr>
          <a:xfrm>
            <a:off x="6103475" y="3620972"/>
            <a:ext cx="1558925" cy="1025525"/>
          </a:xfrm>
          <a:custGeom>
            <a:avLst/>
            <a:gdLst/>
            <a:ahLst/>
            <a:cxnLst/>
            <a:rect l="l" t="t" r="r" b="b"/>
            <a:pathLst>
              <a:path w="1558925" h="1025525">
                <a:moveTo>
                  <a:pt x="0" y="0"/>
                </a:moveTo>
                <a:lnTo>
                  <a:pt x="1558924" y="0"/>
                </a:lnTo>
                <a:lnTo>
                  <a:pt x="1558924" y="1025524"/>
                </a:lnTo>
                <a:lnTo>
                  <a:pt x="0" y="1025524"/>
                </a:lnTo>
                <a:lnTo>
                  <a:pt x="0" y="0"/>
                </a:lnTo>
                <a:close/>
              </a:path>
            </a:pathLst>
          </a:custGeom>
          <a:ln w="9524">
            <a:solidFill>
              <a:srgbClr val="000000"/>
            </a:solidFill>
          </a:ln>
        </p:spPr>
        <p:txBody>
          <a:bodyPr wrap="square" lIns="0" tIns="0" rIns="0" bIns="0" rtlCol="0"/>
          <a:lstStyle/>
          <a:p>
            <a:endParaRPr/>
          </a:p>
        </p:txBody>
      </p:sp>
      <p:sp>
        <p:nvSpPr>
          <p:cNvPr id="58" name="object 58"/>
          <p:cNvSpPr txBox="1"/>
          <p:nvPr/>
        </p:nvSpPr>
        <p:spPr>
          <a:xfrm>
            <a:off x="5097869" y="4776036"/>
            <a:ext cx="1139190" cy="176530"/>
          </a:xfrm>
          <a:prstGeom prst="rect">
            <a:avLst/>
          </a:prstGeom>
        </p:spPr>
        <p:txBody>
          <a:bodyPr vert="horz" wrap="square" lIns="0" tIns="17780" rIns="0" bIns="0" rtlCol="0">
            <a:spAutoFit/>
          </a:bodyPr>
          <a:lstStyle/>
          <a:p>
            <a:pPr marL="38100">
              <a:lnSpc>
                <a:spcPct val="100000"/>
              </a:lnSpc>
              <a:spcBef>
                <a:spcPts val="140"/>
              </a:spcBef>
            </a:pPr>
            <a:r>
              <a:rPr sz="950" spc="50" dirty="0">
                <a:latin typeface="Calibri"/>
                <a:cs typeface="Calibri"/>
              </a:rPr>
              <a:t>max{0,</a:t>
            </a:r>
            <a:r>
              <a:rPr sz="950" spc="-120" dirty="0">
                <a:latin typeface="Calibri"/>
                <a:cs typeface="Calibri"/>
              </a:rPr>
              <a:t> </a:t>
            </a:r>
            <a:r>
              <a:rPr sz="950" i="1" spc="185" dirty="0">
                <a:latin typeface="Calibri"/>
                <a:cs typeface="Calibri"/>
              </a:rPr>
              <a:t>XW</a:t>
            </a:r>
            <a:r>
              <a:rPr sz="950" i="1" spc="80" dirty="0">
                <a:latin typeface="Calibri"/>
                <a:cs typeface="Calibri"/>
              </a:rPr>
              <a:t> </a:t>
            </a:r>
            <a:r>
              <a:rPr sz="950" spc="120" dirty="0">
                <a:latin typeface="Segoe UI Symbol"/>
                <a:cs typeface="Segoe UI Symbol"/>
              </a:rPr>
              <a:t>+</a:t>
            </a:r>
            <a:r>
              <a:rPr sz="950" spc="-175" dirty="0">
                <a:latin typeface="Segoe UI Symbol"/>
                <a:cs typeface="Segoe UI Symbol"/>
              </a:rPr>
              <a:t> </a:t>
            </a:r>
            <a:r>
              <a:rPr sz="950" i="1" spc="140" dirty="0">
                <a:latin typeface="Calibri"/>
                <a:cs typeface="Calibri"/>
              </a:rPr>
              <a:t>c</a:t>
            </a:r>
            <a:r>
              <a:rPr sz="950" spc="140" dirty="0">
                <a:latin typeface="Calibri"/>
                <a:cs typeface="Calibri"/>
              </a:rPr>
              <a:t>}</a:t>
            </a:r>
            <a:r>
              <a:rPr sz="950" spc="-40" dirty="0">
                <a:latin typeface="Calibri"/>
                <a:cs typeface="Calibri"/>
              </a:rPr>
              <a:t> </a:t>
            </a:r>
            <a:r>
              <a:rPr sz="950" spc="120" dirty="0">
                <a:latin typeface="Segoe UI Symbol"/>
                <a:cs typeface="Segoe UI Symbol"/>
              </a:rPr>
              <a:t>=</a:t>
            </a:r>
            <a:r>
              <a:rPr sz="950" spc="5" dirty="0">
                <a:latin typeface="Segoe UI Symbol"/>
                <a:cs typeface="Segoe UI Symbol"/>
              </a:rPr>
              <a:t> </a:t>
            </a:r>
            <a:r>
              <a:rPr sz="1425" spc="-172" baseline="29239" dirty="0">
                <a:latin typeface="Segoe UI Symbol"/>
                <a:cs typeface="Segoe UI Symbol"/>
              </a:rPr>
              <a:t>⎢</a:t>
            </a:r>
            <a:endParaRPr sz="1425" baseline="29239">
              <a:latin typeface="Segoe UI Symbol"/>
              <a:cs typeface="Segoe UI Symbol"/>
            </a:endParaRPr>
          </a:p>
        </p:txBody>
      </p:sp>
      <p:sp>
        <p:nvSpPr>
          <p:cNvPr id="59" name="object 59"/>
          <p:cNvSpPr txBox="1"/>
          <p:nvPr/>
        </p:nvSpPr>
        <p:spPr>
          <a:xfrm>
            <a:off x="6163615" y="4803867"/>
            <a:ext cx="48260" cy="176530"/>
          </a:xfrm>
          <a:prstGeom prst="rect">
            <a:avLst/>
          </a:prstGeom>
        </p:spPr>
        <p:txBody>
          <a:bodyPr vert="horz" wrap="square" lIns="0" tIns="17780" rIns="0" bIns="0" rtlCol="0">
            <a:spAutoFit/>
          </a:bodyPr>
          <a:lstStyle/>
          <a:p>
            <a:pPr marL="12700">
              <a:lnSpc>
                <a:spcPct val="100000"/>
              </a:lnSpc>
              <a:spcBef>
                <a:spcPts val="140"/>
              </a:spcBef>
            </a:pPr>
            <a:r>
              <a:rPr sz="950" spc="-114" dirty="0">
                <a:latin typeface="Segoe UI Symbol"/>
                <a:cs typeface="Segoe UI Symbol"/>
              </a:rPr>
              <a:t>⎢</a:t>
            </a:r>
            <a:endParaRPr sz="950">
              <a:latin typeface="Segoe UI Symbol"/>
              <a:cs typeface="Segoe UI Symbol"/>
            </a:endParaRPr>
          </a:p>
        </p:txBody>
      </p:sp>
      <p:sp>
        <p:nvSpPr>
          <p:cNvPr id="60" name="object 60"/>
          <p:cNvSpPr txBox="1"/>
          <p:nvPr/>
        </p:nvSpPr>
        <p:spPr>
          <a:xfrm>
            <a:off x="6163615" y="4892926"/>
            <a:ext cx="48260" cy="176530"/>
          </a:xfrm>
          <a:prstGeom prst="rect">
            <a:avLst/>
          </a:prstGeom>
        </p:spPr>
        <p:txBody>
          <a:bodyPr vert="horz" wrap="square" lIns="0" tIns="17780" rIns="0" bIns="0" rtlCol="0">
            <a:spAutoFit/>
          </a:bodyPr>
          <a:lstStyle/>
          <a:p>
            <a:pPr marL="12700">
              <a:lnSpc>
                <a:spcPct val="100000"/>
              </a:lnSpc>
              <a:spcBef>
                <a:spcPts val="140"/>
              </a:spcBef>
            </a:pPr>
            <a:r>
              <a:rPr sz="950" spc="-114" dirty="0">
                <a:latin typeface="Segoe UI Symbol"/>
                <a:cs typeface="Segoe UI Symbol"/>
              </a:rPr>
              <a:t>⎢</a:t>
            </a:r>
            <a:endParaRPr sz="950">
              <a:latin typeface="Segoe UI Symbol"/>
              <a:cs typeface="Segoe UI Symbol"/>
            </a:endParaRPr>
          </a:p>
        </p:txBody>
      </p:sp>
      <p:sp>
        <p:nvSpPr>
          <p:cNvPr id="61" name="object 61"/>
          <p:cNvSpPr txBox="1"/>
          <p:nvPr/>
        </p:nvSpPr>
        <p:spPr>
          <a:xfrm>
            <a:off x="6163615" y="4981985"/>
            <a:ext cx="48260" cy="176530"/>
          </a:xfrm>
          <a:prstGeom prst="rect">
            <a:avLst/>
          </a:prstGeom>
        </p:spPr>
        <p:txBody>
          <a:bodyPr vert="horz" wrap="square" lIns="0" tIns="17780" rIns="0" bIns="0" rtlCol="0">
            <a:spAutoFit/>
          </a:bodyPr>
          <a:lstStyle/>
          <a:p>
            <a:pPr marL="12700">
              <a:lnSpc>
                <a:spcPct val="100000"/>
              </a:lnSpc>
              <a:spcBef>
                <a:spcPts val="140"/>
              </a:spcBef>
            </a:pPr>
            <a:r>
              <a:rPr sz="950" spc="-114" dirty="0">
                <a:latin typeface="Segoe UI Symbol"/>
                <a:cs typeface="Segoe UI Symbol"/>
              </a:rPr>
              <a:t>⎢</a:t>
            </a:r>
            <a:endParaRPr sz="950">
              <a:latin typeface="Segoe UI Symbol"/>
              <a:cs typeface="Segoe UI Symbol"/>
            </a:endParaRPr>
          </a:p>
        </p:txBody>
      </p:sp>
      <p:sp>
        <p:nvSpPr>
          <p:cNvPr id="62" name="object 62"/>
          <p:cNvSpPr txBox="1"/>
          <p:nvPr/>
        </p:nvSpPr>
        <p:spPr>
          <a:xfrm>
            <a:off x="6103475" y="4459172"/>
            <a:ext cx="663575" cy="187325"/>
          </a:xfrm>
          <a:prstGeom prst="rect">
            <a:avLst/>
          </a:prstGeom>
          <a:ln w="9524">
            <a:solidFill>
              <a:srgbClr val="000000"/>
            </a:solidFill>
          </a:ln>
        </p:spPr>
        <p:txBody>
          <a:bodyPr vert="horz" wrap="square" lIns="0" tIns="6350" rIns="0" bIns="0" rtlCol="0">
            <a:spAutoFit/>
          </a:bodyPr>
          <a:lstStyle/>
          <a:p>
            <a:pPr marL="72390">
              <a:lnSpc>
                <a:spcPts val="919"/>
              </a:lnSpc>
              <a:spcBef>
                <a:spcPts val="50"/>
              </a:spcBef>
              <a:tabLst>
                <a:tab pos="229870" algn="l"/>
                <a:tab pos="603885" algn="l"/>
              </a:tabLst>
            </a:pPr>
            <a:r>
              <a:rPr sz="950" spc="-114" dirty="0">
                <a:latin typeface="Segoe UI Symbol"/>
                <a:cs typeface="Segoe UI Symbol"/>
              </a:rPr>
              <a:t>⎡	</a:t>
            </a:r>
            <a:r>
              <a:rPr sz="1425" spc="15" baseline="-38011" dirty="0">
                <a:latin typeface="Calibri"/>
                <a:cs typeface="Calibri"/>
              </a:rPr>
              <a:t>0   </a:t>
            </a:r>
            <a:r>
              <a:rPr sz="1425" spc="22" baseline="-38011" dirty="0">
                <a:latin typeface="Calibri"/>
                <a:cs typeface="Calibri"/>
              </a:rPr>
              <a:t> </a:t>
            </a:r>
            <a:r>
              <a:rPr sz="1425" spc="15" baseline="-38011" dirty="0">
                <a:latin typeface="Calibri"/>
                <a:cs typeface="Calibri"/>
              </a:rPr>
              <a:t>0	</a:t>
            </a:r>
            <a:r>
              <a:rPr sz="950" spc="-114" dirty="0">
                <a:latin typeface="Segoe UI Symbol"/>
                <a:cs typeface="Segoe UI Symbol"/>
              </a:rPr>
              <a:t>⎤</a:t>
            </a:r>
            <a:endParaRPr sz="950">
              <a:latin typeface="Segoe UI Symbol"/>
              <a:cs typeface="Segoe UI Symbol"/>
            </a:endParaRPr>
          </a:p>
          <a:p>
            <a:pPr marL="72390">
              <a:lnSpc>
                <a:spcPts val="505"/>
              </a:lnSpc>
              <a:tabLst>
                <a:tab pos="603885" algn="l"/>
              </a:tabLst>
            </a:pPr>
            <a:r>
              <a:rPr sz="950" spc="-114" dirty="0">
                <a:latin typeface="Segoe UI Symbol"/>
                <a:cs typeface="Segoe UI Symbol"/>
              </a:rPr>
              <a:t>⎢	⎥</a:t>
            </a:r>
            <a:endParaRPr sz="950">
              <a:latin typeface="Segoe UI Symbol"/>
              <a:cs typeface="Segoe UI Symbol"/>
            </a:endParaRPr>
          </a:p>
        </p:txBody>
      </p:sp>
      <p:sp>
        <p:nvSpPr>
          <p:cNvPr id="63" name="object 63"/>
          <p:cNvSpPr txBox="1"/>
          <p:nvPr/>
        </p:nvSpPr>
        <p:spPr>
          <a:xfrm>
            <a:off x="6163615" y="4625750"/>
            <a:ext cx="579120" cy="176530"/>
          </a:xfrm>
          <a:prstGeom prst="rect">
            <a:avLst/>
          </a:prstGeom>
        </p:spPr>
        <p:txBody>
          <a:bodyPr vert="horz" wrap="square" lIns="0" tIns="17780" rIns="0" bIns="0" rtlCol="0">
            <a:spAutoFit/>
          </a:bodyPr>
          <a:lstStyle/>
          <a:p>
            <a:pPr marL="12700">
              <a:lnSpc>
                <a:spcPct val="100000"/>
              </a:lnSpc>
              <a:spcBef>
                <a:spcPts val="140"/>
              </a:spcBef>
              <a:tabLst>
                <a:tab pos="543560" algn="l"/>
              </a:tabLst>
            </a:pPr>
            <a:r>
              <a:rPr sz="950" spc="-114" dirty="0">
                <a:latin typeface="Segoe UI Symbol"/>
                <a:cs typeface="Segoe UI Symbol"/>
              </a:rPr>
              <a:t>⎢	⎥</a:t>
            </a:r>
            <a:endParaRPr sz="950">
              <a:latin typeface="Segoe UI Symbol"/>
              <a:cs typeface="Segoe UI Symbol"/>
            </a:endParaRPr>
          </a:p>
        </p:txBody>
      </p:sp>
      <p:sp>
        <p:nvSpPr>
          <p:cNvPr id="64" name="object 64"/>
          <p:cNvSpPr txBox="1"/>
          <p:nvPr/>
        </p:nvSpPr>
        <p:spPr>
          <a:xfrm>
            <a:off x="6694918" y="4714809"/>
            <a:ext cx="48260" cy="176530"/>
          </a:xfrm>
          <a:prstGeom prst="rect">
            <a:avLst/>
          </a:prstGeom>
        </p:spPr>
        <p:txBody>
          <a:bodyPr vert="horz" wrap="square" lIns="0" tIns="17780" rIns="0" bIns="0" rtlCol="0">
            <a:spAutoFit/>
          </a:bodyPr>
          <a:lstStyle/>
          <a:p>
            <a:pPr marL="12700">
              <a:lnSpc>
                <a:spcPct val="100000"/>
              </a:lnSpc>
              <a:spcBef>
                <a:spcPts val="140"/>
              </a:spcBef>
            </a:pPr>
            <a:r>
              <a:rPr sz="950" spc="-114" dirty="0">
                <a:latin typeface="Segoe UI Symbol"/>
                <a:cs typeface="Segoe UI Symbol"/>
              </a:rPr>
              <a:t>⎥</a:t>
            </a:r>
            <a:endParaRPr sz="950">
              <a:latin typeface="Segoe UI Symbol"/>
              <a:cs typeface="Segoe UI Symbol"/>
            </a:endParaRPr>
          </a:p>
        </p:txBody>
      </p:sp>
      <p:sp>
        <p:nvSpPr>
          <p:cNvPr id="65" name="object 65"/>
          <p:cNvSpPr txBox="1"/>
          <p:nvPr/>
        </p:nvSpPr>
        <p:spPr>
          <a:xfrm>
            <a:off x="6694918" y="4803867"/>
            <a:ext cx="48260" cy="176530"/>
          </a:xfrm>
          <a:prstGeom prst="rect">
            <a:avLst/>
          </a:prstGeom>
        </p:spPr>
        <p:txBody>
          <a:bodyPr vert="horz" wrap="square" lIns="0" tIns="17780" rIns="0" bIns="0" rtlCol="0">
            <a:spAutoFit/>
          </a:bodyPr>
          <a:lstStyle/>
          <a:p>
            <a:pPr marL="12700">
              <a:lnSpc>
                <a:spcPct val="100000"/>
              </a:lnSpc>
              <a:spcBef>
                <a:spcPts val="140"/>
              </a:spcBef>
            </a:pPr>
            <a:r>
              <a:rPr sz="950" spc="-114" dirty="0">
                <a:latin typeface="Segoe UI Symbol"/>
                <a:cs typeface="Segoe UI Symbol"/>
              </a:rPr>
              <a:t>⎥</a:t>
            </a:r>
            <a:endParaRPr sz="950">
              <a:latin typeface="Segoe UI Symbol"/>
              <a:cs typeface="Segoe UI Symbol"/>
            </a:endParaRPr>
          </a:p>
        </p:txBody>
      </p:sp>
      <p:sp>
        <p:nvSpPr>
          <p:cNvPr id="66" name="object 66"/>
          <p:cNvSpPr txBox="1"/>
          <p:nvPr/>
        </p:nvSpPr>
        <p:spPr>
          <a:xfrm>
            <a:off x="6694918" y="4892926"/>
            <a:ext cx="48260" cy="176530"/>
          </a:xfrm>
          <a:prstGeom prst="rect">
            <a:avLst/>
          </a:prstGeom>
        </p:spPr>
        <p:txBody>
          <a:bodyPr vert="horz" wrap="square" lIns="0" tIns="17780" rIns="0" bIns="0" rtlCol="0">
            <a:spAutoFit/>
          </a:bodyPr>
          <a:lstStyle/>
          <a:p>
            <a:pPr marL="12700">
              <a:lnSpc>
                <a:spcPct val="100000"/>
              </a:lnSpc>
              <a:spcBef>
                <a:spcPts val="140"/>
              </a:spcBef>
            </a:pPr>
            <a:r>
              <a:rPr sz="950" spc="-114" dirty="0">
                <a:latin typeface="Segoe UI Symbol"/>
                <a:cs typeface="Segoe UI Symbol"/>
              </a:rPr>
              <a:t>⎥</a:t>
            </a:r>
            <a:endParaRPr sz="950">
              <a:latin typeface="Segoe UI Symbol"/>
              <a:cs typeface="Segoe UI Symbol"/>
            </a:endParaRPr>
          </a:p>
        </p:txBody>
      </p:sp>
      <p:sp>
        <p:nvSpPr>
          <p:cNvPr id="67" name="object 67"/>
          <p:cNvSpPr txBox="1"/>
          <p:nvPr/>
        </p:nvSpPr>
        <p:spPr>
          <a:xfrm>
            <a:off x="6694918" y="4981985"/>
            <a:ext cx="48260" cy="176530"/>
          </a:xfrm>
          <a:prstGeom prst="rect">
            <a:avLst/>
          </a:prstGeom>
        </p:spPr>
        <p:txBody>
          <a:bodyPr vert="horz" wrap="square" lIns="0" tIns="17780" rIns="0" bIns="0" rtlCol="0">
            <a:spAutoFit/>
          </a:bodyPr>
          <a:lstStyle/>
          <a:p>
            <a:pPr marL="12700">
              <a:lnSpc>
                <a:spcPct val="100000"/>
              </a:lnSpc>
              <a:spcBef>
                <a:spcPts val="140"/>
              </a:spcBef>
            </a:pPr>
            <a:r>
              <a:rPr sz="950" spc="-114" dirty="0">
                <a:latin typeface="Segoe UI Symbol"/>
                <a:cs typeface="Segoe UI Symbol"/>
              </a:rPr>
              <a:t>⎥</a:t>
            </a:r>
            <a:endParaRPr sz="950">
              <a:latin typeface="Segoe UI Symbol"/>
              <a:cs typeface="Segoe UI Symbol"/>
            </a:endParaRPr>
          </a:p>
        </p:txBody>
      </p:sp>
      <p:sp>
        <p:nvSpPr>
          <p:cNvPr id="68" name="object 68"/>
          <p:cNvSpPr txBox="1"/>
          <p:nvPr/>
        </p:nvSpPr>
        <p:spPr>
          <a:xfrm>
            <a:off x="6112815" y="4631906"/>
            <a:ext cx="668020" cy="619125"/>
          </a:xfrm>
          <a:prstGeom prst="rect">
            <a:avLst/>
          </a:prstGeom>
        </p:spPr>
        <p:txBody>
          <a:bodyPr vert="horz" wrap="square" lIns="0" tIns="81915" rIns="0" bIns="0" rtlCol="0">
            <a:spAutoFit/>
          </a:bodyPr>
          <a:lstStyle/>
          <a:p>
            <a:pPr marL="12065" algn="ctr">
              <a:lnSpc>
                <a:spcPct val="100000"/>
              </a:lnSpc>
              <a:spcBef>
                <a:spcPts val="645"/>
              </a:spcBef>
            </a:pPr>
            <a:r>
              <a:rPr sz="950" spc="10" dirty="0">
                <a:latin typeface="Calibri"/>
                <a:cs typeface="Calibri"/>
              </a:rPr>
              <a:t>1  </a:t>
            </a:r>
            <a:r>
              <a:rPr sz="950" spc="155" dirty="0">
                <a:latin typeface="Calibri"/>
                <a:cs typeface="Calibri"/>
              </a:rPr>
              <a:t> </a:t>
            </a:r>
            <a:r>
              <a:rPr sz="950" spc="10" dirty="0">
                <a:latin typeface="Calibri"/>
                <a:cs typeface="Calibri"/>
              </a:rPr>
              <a:t>0</a:t>
            </a:r>
            <a:endParaRPr sz="950">
              <a:latin typeface="Calibri"/>
              <a:cs typeface="Calibri"/>
            </a:endParaRPr>
          </a:p>
          <a:p>
            <a:pPr marL="10795" algn="ctr">
              <a:lnSpc>
                <a:spcPct val="100000"/>
              </a:lnSpc>
              <a:spcBef>
                <a:spcPts val="555"/>
              </a:spcBef>
            </a:pPr>
            <a:r>
              <a:rPr sz="950" spc="10" dirty="0">
                <a:latin typeface="Calibri"/>
                <a:cs typeface="Calibri"/>
              </a:rPr>
              <a:t>1  </a:t>
            </a:r>
            <a:r>
              <a:rPr sz="950" spc="145" dirty="0">
                <a:latin typeface="Calibri"/>
                <a:cs typeface="Calibri"/>
              </a:rPr>
              <a:t> </a:t>
            </a:r>
            <a:r>
              <a:rPr sz="950" spc="10" dirty="0">
                <a:latin typeface="Calibri"/>
                <a:cs typeface="Calibri"/>
              </a:rPr>
              <a:t>0</a:t>
            </a:r>
            <a:endParaRPr sz="950">
              <a:latin typeface="Calibri"/>
              <a:cs typeface="Calibri"/>
            </a:endParaRPr>
          </a:p>
          <a:p>
            <a:pPr marL="12700" algn="ctr">
              <a:lnSpc>
                <a:spcPct val="100000"/>
              </a:lnSpc>
              <a:spcBef>
                <a:spcPts val="145"/>
              </a:spcBef>
              <a:tabLst>
                <a:tab pos="170815" algn="l"/>
                <a:tab pos="543560" algn="l"/>
              </a:tabLst>
            </a:pPr>
            <a:r>
              <a:rPr sz="1425" spc="-307" baseline="2923" dirty="0">
                <a:latin typeface="Segoe UI Symbol"/>
                <a:cs typeface="Segoe UI Symbol"/>
              </a:rPr>
              <a:t>⎢</a:t>
            </a:r>
            <a:r>
              <a:rPr sz="1425" spc="-307" baseline="-29239" dirty="0">
                <a:latin typeface="Segoe UI Symbol"/>
                <a:cs typeface="Segoe UI Symbol"/>
              </a:rPr>
              <a:t>⎣	</a:t>
            </a:r>
            <a:r>
              <a:rPr sz="950" spc="10" dirty="0">
                <a:latin typeface="Calibri"/>
                <a:cs typeface="Calibri"/>
              </a:rPr>
              <a:t>2  </a:t>
            </a:r>
            <a:r>
              <a:rPr sz="950" spc="204" dirty="0">
                <a:latin typeface="Calibri"/>
                <a:cs typeface="Calibri"/>
              </a:rPr>
              <a:t> </a:t>
            </a:r>
            <a:r>
              <a:rPr sz="950" spc="10" dirty="0">
                <a:latin typeface="Calibri"/>
                <a:cs typeface="Calibri"/>
              </a:rPr>
              <a:t>1	</a:t>
            </a:r>
            <a:r>
              <a:rPr sz="1425" spc="-307" baseline="2923" dirty="0">
                <a:latin typeface="Segoe UI Symbol"/>
                <a:cs typeface="Segoe UI Symbol"/>
              </a:rPr>
              <a:t>⎥</a:t>
            </a:r>
            <a:r>
              <a:rPr sz="1425" spc="-307" baseline="-29239" dirty="0">
                <a:latin typeface="Segoe UI Symbol"/>
                <a:cs typeface="Segoe UI Symbol"/>
              </a:rPr>
              <a:t>⎦</a:t>
            </a:r>
            <a:endParaRPr sz="1425" baseline="-29239">
              <a:latin typeface="Segoe UI Symbol"/>
              <a:cs typeface="Segoe UI Symbol"/>
            </a:endParaRPr>
          </a:p>
        </p:txBody>
      </p:sp>
      <p:sp>
        <p:nvSpPr>
          <p:cNvPr id="69" name="object 69"/>
          <p:cNvSpPr/>
          <p:nvPr/>
        </p:nvSpPr>
        <p:spPr>
          <a:xfrm>
            <a:off x="5112875" y="4459172"/>
            <a:ext cx="1654175" cy="847725"/>
          </a:xfrm>
          <a:custGeom>
            <a:avLst/>
            <a:gdLst/>
            <a:ahLst/>
            <a:cxnLst/>
            <a:rect l="l" t="t" r="r" b="b"/>
            <a:pathLst>
              <a:path w="1654175" h="847725">
                <a:moveTo>
                  <a:pt x="0" y="0"/>
                </a:moveTo>
                <a:lnTo>
                  <a:pt x="1654174" y="0"/>
                </a:lnTo>
                <a:lnTo>
                  <a:pt x="1654174" y="847724"/>
                </a:lnTo>
                <a:lnTo>
                  <a:pt x="0" y="847724"/>
                </a:lnTo>
                <a:lnTo>
                  <a:pt x="0" y="0"/>
                </a:lnTo>
                <a:close/>
              </a:path>
            </a:pathLst>
          </a:custGeom>
          <a:ln w="9524">
            <a:solidFill>
              <a:srgbClr val="000000"/>
            </a:solidFill>
          </a:ln>
        </p:spPr>
        <p:txBody>
          <a:bodyPr wrap="square" lIns="0" tIns="0" rIns="0" bIns="0" rtlCol="0"/>
          <a:lstStyle/>
          <a:p>
            <a:endParaRPr/>
          </a:p>
        </p:txBody>
      </p:sp>
      <p:sp>
        <p:nvSpPr>
          <p:cNvPr id="70" name="object 70"/>
          <p:cNvSpPr txBox="1"/>
          <p:nvPr/>
        </p:nvSpPr>
        <p:spPr>
          <a:xfrm>
            <a:off x="5991854" y="5609950"/>
            <a:ext cx="71120" cy="541655"/>
          </a:xfrm>
          <a:prstGeom prst="rect">
            <a:avLst/>
          </a:prstGeom>
        </p:spPr>
        <p:txBody>
          <a:bodyPr vert="horz" wrap="square" lIns="0" tIns="47625" rIns="0" bIns="0" rtlCol="0">
            <a:spAutoFit/>
          </a:bodyPr>
          <a:lstStyle/>
          <a:p>
            <a:pPr marL="635">
              <a:lnSpc>
                <a:spcPct val="100000"/>
              </a:lnSpc>
              <a:spcBef>
                <a:spcPts val="375"/>
              </a:spcBef>
            </a:pPr>
            <a:r>
              <a:rPr sz="900" spc="-10" dirty="0">
                <a:latin typeface="Calibri"/>
                <a:cs typeface="Calibri"/>
              </a:rPr>
              <a:t>0</a:t>
            </a:r>
            <a:endParaRPr sz="900">
              <a:latin typeface="Calibri"/>
              <a:cs typeface="Calibri"/>
            </a:endParaRPr>
          </a:p>
          <a:p>
            <a:pPr>
              <a:lnSpc>
                <a:spcPct val="100000"/>
              </a:lnSpc>
              <a:spcBef>
                <a:spcPts val="275"/>
              </a:spcBef>
            </a:pPr>
            <a:r>
              <a:rPr sz="900" spc="-10" dirty="0">
                <a:latin typeface="Calibri"/>
                <a:cs typeface="Calibri"/>
              </a:rPr>
              <a:t>1</a:t>
            </a:r>
            <a:endParaRPr sz="900">
              <a:latin typeface="Calibri"/>
              <a:cs typeface="Calibri"/>
            </a:endParaRPr>
          </a:p>
          <a:p>
            <a:pPr>
              <a:lnSpc>
                <a:spcPct val="100000"/>
              </a:lnSpc>
              <a:spcBef>
                <a:spcPts val="275"/>
              </a:spcBef>
            </a:pPr>
            <a:r>
              <a:rPr sz="900" spc="-10" dirty="0">
                <a:latin typeface="Calibri"/>
                <a:cs typeface="Calibri"/>
              </a:rPr>
              <a:t>1</a:t>
            </a:r>
            <a:endParaRPr sz="900">
              <a:latin typeface="Calibri"/>
              <a:cs typeface="Calibri"/>
            </a:endParaRPr>
          </a:p>
        </p:txBody>
      </p:sp>
      <p:sp>
        <p:nvSpPr>
          <p:cNvPr id="71" name="object 71"/>
          <p:cNvSpPr txBox="1"/>
          <p:nvPr/>
        </p:nvSpPr>
        <p:spPr>
          <a:xfrm>
            <a:off x="5790340" y="6216931"/>
            <a:ext cx="33655" cy="162560"/>
          </a:xfrm>
          <a:prstGeom prst="rect">
            <a:avLst/>
          </a:prstGeom>
        </p:spPr>
        <p:txBody>
          <a:bodyPr vert="horz" wrap="square" lIns="0" tIns="12700" rIns="0" bIns="0" rtlCol="0">
            <a:spAutoFit/>
          </a:bodyPr>
          <a:lstStyle/>
          <a:p>
            <a:pPr>
              <a:lnSpc>
                <a:spcPct val="100000"/>
              </a:lnSpc>
              <a:spcBef>
                <a:spcPts val="100"/>
              </a:spcBef>
            </a:pPr>
            <a:r>
              <a:rPr sz="900" spc="-114" dirty="0">
                <a:latin typeface="Segoe UI Symbol"/>
                <a:cs typeface="Segoe UI Symbol"/>
              </a:rPr>
              <a:t>⎣</a:t>
            </a:r>
            <a:endParaRPr sz="900">
              <a:latin typeface="Segoe UI Symbol"/>
              <a:cs typeface="Segoe UI Symbol"/>
            </a:endParaRPr>
          </a:p>
        </p:txBody>
      </p:sp>
      <p:sp>
        <p:nvSpPr>
          <p:cNvPr id="72" name="object 72"/>
          <p:cNvSpPr txBox="1"/>
          <p:nvPr/>
        </p:nvSpPr>
        <p:spPr>
          <a:xfrm>
            <a:off x="5418468" y="5590960"/>
            <a:ext cx="430530" cy="486409"/>
          </a:xfrm>
          <a:prstGeom prst="rect">
            <a:avLst/>
          </a:prstGeom>
        </p:spPr>
        <p:txBody>
          <a:bodyPr vert="horz" wrap="square" lIns="0" tIns="12700" rIns="0" bIns="0" rtlCol="0">
            <a:spAutoFit/>
          </a:bodyPr>
          <a:lstStyle/>
          <a:p>
            <a:pPr marR="30480" algn="r">
              <a:lnSpc>
                <a:spcPts val="860"/>
              </a:lnSpc>
              <a:spcBef>
                <a:spcPts val="100"/>
              </a:spcBef>
            </a:pPr>
            <a:r>
              <a:rPr sz="900" spc="-114" dirty="0">
                <a:latin typeface="Segoe UI Symbol"/>
                <a:cs typeface="Segoe UI Symbol"/>
              </a:rPr>
              <a:t>⎡</a:t>
            </a:r>
            <a:endParaRPr sz="900">
              <a:latin typeface="Segoe UI Symbol"/>
              <a:cs typeface="Segoe UI Symbol"/>
            </a:endParaRPr>
          </a:p>
          <a:p>
            <a:pPr marR="30480" algn="r">
              <a:lnSpc>
                <a:spcPts val="640"/>
              </a:lnSpc>
            </a:pPr>
            <a:r>
              <a:rPr sz="900" spc="-114" dirty="0">
                <a:latin typeface="Segoe UI Symbol"/>
                <a:cs typeface="Segoe UI Symbol"/>
              </a:rPr>
              <a:t>⎢</a:t>
            </a:r>
            <a:endParaRPr sz="900">
              <a:latin typeface="Segoe UI Symbol"/>
              <a:cs typeface="Segoe UI Symbol"/>
            </a:endParaRPr>
          </a:p>
          <a:p>
            <a:pPr marR="30480" algn="r">
              <a:lnSpc>
                <a:spcPts val="855"/>
              </a:lnSpc>
            </a:pPr>
            <a:r>
              <a:rPr sz="900" spc="-114" dirty="0">
                <a:latin typeface="Segoe UI Symbol"/>
                <a:cs typeface="Segoe UI Symbol"/>
              </a:rPr>
              <a:t>⎢</a:t>
            </a:r>
            <a:endParaRPr sz="900">
              <a:latin typeface="Segoe UI Symbol"/>
              <a:cs typeface="Segoe UI Symbol"/>
            </a:endParaRPr>
          </a:p>
          <a:p>
            <a:pPr marL="25400">
              <a:lnSpc>
                <a:spcPts val="635"/>
              </a:lnSpc>
            </a:pPr>
            <a:r>
              <a:rPr sz="900" i="1" dirty="0">
                <a:latin typeface="Calibri"/>
                <a:cs typeface="Calibri"/>
              </a:rPr>
              <a:t>f</a:t>
            </a:r>
            <a:r>
              <a:rPr sz="900" i="1" spc="-110" dirty="0">
                <a:latin typeface="Calibri"/>
                <a:cs typeface="Calibri"/>
              </a:rPr>
              <a:t> </a:t>
            </a:r>
            <a:r>
              <a:rPr sz="900" spc="85" dirty="0">
                <a:latin typeface="Calibri"/>
                <a:cs typeface="Calibri"/>
              </a:rPr>
              <a:t>(</a:t>
            </a:r>
            <a:r>
              <a:rPr sz="900" b="1" i="1" spc="85" dirty="0">
                <a:latin typeface="Calibri"/>
                <a:cs typeface="Calibri"/>
              </a:rPr>
              <a:t>x</a:t>
            </a:r>
            <a:r>
              <a:rPr sz="900" spc="85" dirty="0">
                <a:latin typeface="Calibri"/>
                <a:cs typeface="Calibri"/>
              </a:rPr>
              <a:t>)</a:t>
            </a:r>
            <a:r>
              <a:rPr sz="900" spc="-60" dirty="0">
                <a:latin typeface="Calibri"/>
                <a:cs typeface="Calibri"/>
              </a:rPr>
              <a:t> </a:t>
            </a:r>
            <a:r>
              <a:rPr sz="900" spc="80" dirty="0">
                <a:latin typeface="Segoe UI Symbol"/>
                <a:cs typeface="Segoe UI Symbol"/>
              </a:rPr>
              <a:t>=</a:t>
            </a:r>
            <a:r>
              <a:rPr sz="900" spc="-15" dirty="0">
                <a:latin typeface="Segoe UI Symbol"/>
                <a:cs typeface="Segoe UI Symbol"/>
              </a:rPr>
              <a:t> </a:t>
            </a:r>
            <a:r>
              <a:rPr sz="1350" spc="-172" baseline="27777" dirty="0">
                <a:latin typeface="Segoe UI Symbol"/>
                <a:cs typeface="Segoe UI Symbol"/>
              </a:rPr>
              <a:t>⎢</a:t>
            </a:r>
            <a:endParaRPr sz="1350" baseline="27777">
              <a:latin typeface="Segoe UI Symbol"/>
              <a:cs typeface="Segoe UI Symbol"/>
            </a:endParaRPr>
          </a:p>
          <a:p>
            <a:pPr marR="30480" algn="r">
              <a:lnSpc>
                <a:spcPts val="640"/>
              </a:lnSpc>
            </a:pPr>
            <a:r>
              <a:rPr sz="900" spc="-114" dirty="0">
                <a:latin typeface="Segoe UI Symbol"/>
                <a:cs typeface="Segoe UI Symbol"/>
              </a:rPr>
              <a:t>⎢</a:t>
            </a:r>
            <a:endParaRPr sz="900">
              <a:latin typeface="Segoe UI Symbol"/>
              <a:cs typeface="Segoe UI Symbol"/>
            </a:endParaRPr>
          </a:p>
        </p:txBody>
      </p:sp>
      <p:sp>
        <p:nvSpPr>
          <p:cNvPr id="73" name="object 73"/>
          <p:cNvSpPr txBox="1"/>
          <p:nvPr/>
        </p:nvSpPr>
        <p:spPr>
          <a:xfrm>
            <a:off x="5790340" y="5995772"/>
            <a:ext cx="33655" cy="162560"/>
          </a:xfrm>
          <a:prstGeom prst="rect">
            <a:avLst/>
          </a:prstGeom>
        </p:spPr>
        <p:txBody>
          <a:bodyPr vert="horz" wrap="square" lIns="0" tIns="12700" rIns="0" bIns="0" rtlCol="0">
            <a:spAutoFit/>
          </a:bodyPr>
          <a:lstStyle/>
          <a:p>
            <a:pPr>
              <a:lnSpc>
                <a:spcPct val="100000"/>
              </a:lnSpc>
              <a:spcBef>
                <a:spcPts val="100"/>
              </a:spcBef>
            </a:pPr>
            <a:r>
              <a:rPr sz="900" spc="-114" dirty="0">
                <a:latin typeface="Segoe UI Symbol"/>
                <a:cs typeface="Segoe UI Symbol"/>
              </a:rPr>
              <a:t>⎢</a:t>
            </a:r>
            <a:endParaRPr sz="900">
              <a:latin typeface="Segoe UI Symbol"/>
              <a:cs typeface="Segoe UI Symbol"/>
            </a:endParaRPr>
          </a:p>
        </p:txBody>
      </p:sp>
      <p:sp>
        <p:nvSpPr>
          <p:cNvPr id="74" name="object 74"/>
          <p:cNvSpPr txBox="1"/>
          <p:nvPr/>
        </p:nvSpPr>
        <p:spPr>
          <a:xfrm>
            <a:off x="5764940" y="6137457"/>
            <a:ext cx="323850" cy="162560"/>
          </a:xfrm>
          <a:prstGeom prst="rect">
            <a:avLst/>
          </a:prstGeom>
        </p:spPr>
        <p:txBody>
          <a:bodyPr vert="horz" wrap="square" lIns="0" tIns="12700" rIns="0" bIns="0" rtlCol="0">
            <a:spAutoFit/>
          </a:bodyPr>
          <a:lstStyle/>
          <a:p>
            <a:pPr marL="25400">
              <a:lnSpc>
                <a:spcPct val="100000"/>
              </a:lnSpc>
              <a:spcBef>
                <a:spcPts val="100"/>
              </a:spcBef>
              <a:tabLst>
                <a:tab pos="227965" algn="l"/>
              </a:tabLst>
            </a:pPr>
            <a:r>
              <a:rPr sz="1350" spc="-172" baseline="-9259" dirty="0">
                <a:latin typeface="Segoe UI Symbol"/>
                <a:cs typeface="Segoe UI Symbol"/>
              </a:rPr>
              <a:t>⎢	</a:t>
            </a:r>
            <a:r>
              <a:rPr sz="900" spc="-10" dirty="0">
                <a:latin typeface="Calibri"/>
                <a:cs typeface="Calibri"/>
              </a:rPr>
              <a:t>0</a:t>
            </a:r>
            <a:endParaRPr sz="900">
              <a:latin typeface="Calibri"/>
              <a:cs typeface="Calibri"/>
            </a:endParaRPr>
          </a:p>
        </p:txBody>
      </p:sp>
      <p:sp>
        <p:nvSpPr>
          <p:cNvPr id="75" name="object 75"/>
          <p:cNvSpPr txBox="1"/>
          <p:nvPr/>
        </p:nvSpPr>
        <p:spPr>
          <a:xfrm>
            <a:off x="6231467" y="5590960"/>
            <a:ext cx="33655" cy="162560"/>
          </a:xfrm>
          <a:prstGeom prst="rect">
            <a:avLst/>
          </a:prstGeom>
        </p:spPr>
        <p:txBody>
          <a:bodyPr vert="horz" wrap="square" lIns="0" tIns="12700" rIns="0" bIns="0" rtlCol="0">
            <a:spAutoFit/>
          </a:bodyPr>
          <a:lstStyle/>
          <a:p>
            <a:pPr>
              <a:lnSpc>
                <a:spcPct val="100000"/>
              </a:lnSpc>
              <a:spcBef>
                <a:spcPts val="100"/>
              </a:spcBef>
            </a:pPr>
            <a:r>
              <a:rPr sz="900" spc="-114" dirty="0">
                <a:latin typeface="Segoe UI Symbol"/>
                <a:cs typeface="Segoe UI Symbol"/>
              </a:rPr>
              <a:t>⎤</a:t>
            </a:r>
            <a:endParaRPr sz="900">
              <a:latin typeface="Segoe UI Symbol"/>
              <a:cs typeface="Segoe UI Symbol"/>
            </a:endParaRPr>
          </a:p>
        </p:txBody>
      </p:sp>
      <p:sp>
        <p:nvSpPr>
          <p:cNvPr id="76" name="object 76"/>
          <p:cNvSpPr txBox="1"/>
          <p:nvPr/>
        </p:nvSpPr>
        <p:spPr>
          <a:xfrm>
            <a:off x="6231467" y="5671922"/>
            <a:ext cx="33655" cy="324485"/>
          </a:xfrm>
          <a:prstGeom prst="rect">
            <a:avLst/>
          </a:prstGeom>
        </p:spPr>
        <p:txBody>
          <a:bodyPr vert="horz" wrap="square" lIns="0" tIns="12700" rIns="0" bIns="0" rtlCol="0">
            <a:spAutoFit/>
          </a:bodyPr>
          <a:lstStyle/>
          <a:p>
            <a:pPr>
              <a:lnSpc>
                <a:spcPts val="860"/>
              </a:lnSpc>
              <a:spcBef>
                <a:spcPts val="100"/>
              </a:spcBef>
            </a:pPr>
            <a:r>
              <a:rPr sz="900" spc="-114" dirty="0">
                <a:latin typeface="Segoe UI Symbol"/>
                <a:cs typeface="Segoe UI Symbol"/>
              </a:rPr>
              <a:t>⎥</a:t>
            </a:r>
            <a:endParaRPr sz="900">
              <a:latin typeface="Segoe UI Symbol"/>
              <a:cs typeface="Segoe UI Symbol"/>
            </a:endParaRPr>
          </a:p>
          <a:p>
            <a:pPr>
              <a:lnSpc>
                <a:spcPts val="635"/>
              </a:lnSpc>
            </a:pPr>
            <a:r>
              <a:rPr sz="900" spc="-114" dirty="0">
                <a:latin typeface="Segoe UI Symbol"/>
                <a:cs typeface="Segoe UI Symbol"/>
              </a:rPr>
              <a:t>⎥</a:t>
            </a:r>
            <a:endParaRPr sz="900">
              <a:latin typeface="Segoe UI Symbol"/>
              <a:cs typeface="Segoe UI Symbol"/>
            </a:endParaRPr>
          </a:p>
          <a:p>
            <a:pPr>
              <a:lnSpc>
                <a:spcPts val="860"/>
              </a:lnSpc>
            </a:pPr>
            <a:r>
              <a:rPr sz="900" spc="-114" dirty="0">
                <a:latin typeface="Segoe UI Symbol"/>
                <a:cs typeface="Segoe UI Symbol"/>
              </a:rPr>
              <a:t>⎥</a:t>
            </a:r>
            <a:endParaRPr sz="900">
              <a:latin typeface="Segoe UI Symbol"/>
              <a:cs typeface="Segoe UI Symbol"/>
            </a:endParaRPr>
          </a:p>
        </p:txBody>
      </p:sp>
      <p:sp>
        <p:nvSpPr>
          <p:cNvPr id="77" name="object 77"/>
          <p:cNvSpPr txBox="1"/>
          <p:nvPr/>
        </p:nvSpPr>
        <p:spPr>
          <a:xfrm>
            <a:off x="6231467" y="5914810"/>
            <a:ext cx="33655" cy="162560"/>
          </a:xfrm>
          <a:prstGeom prst="rect">
            <a:avLst/>
          </a:prstGeom>
        </p:spPr>
        <p:txBody>
          <a:bodyPr vert="horz" wrap="square" lIns="0" tIns="12700" rIns="0" bIns="0" rtlCol="0">
            <a:spAutoFit/>
          </a:bodyPr>
          <a:lstStyle/>
          <a:p>
            <a:pPr>
              <a:lnSpc>
                <a:spcPct val="100000"/>
              </a:lnSpc>
              <a:spcBef>
                <a:spcPts val="100"/>
              </a:spcBef>
            </a:pPr>
            <a:r>
              <a:rPr sz="900" spc="-114" dirty="0">
                <a:latin typeface="Segoe UI Symbol"/>
                <a:cs typeface="Segoe UI Symbol"/>
              </a:rPr>
              <a:t>⎥</a:t>
            </a:r>
            <a:endParaRPr sz="900">
              <a:latin typeface="Segoe UI Symbol"/>
              <a:cs typeface="Segoe UI Symbol"/>
            </a:endParaRPr>
          </a:p>
        </p:txBody>
      </p:sp>
      <p:sp>
        <p:nvSpPr>
          <p:cNvPr id="78" name="object 78"/>
          <p:cNvSpPr txBox="1"/>
          <p:nvPr/>
        </p:nvSpPr>
        <p:spPr>
          <a:xfrm>
            <a:off x="6231467" y="5995772"/>
            <a:ext cx="33655" cy="384175"/>
          </a:xfrm>
          <a:prstGeom prst="rect">
            <a:avLst/>
          </a:prstGeom>
        </p:spPr>
        <p:txBody>
          <a:bodyPr vert="horz" wrap="square" lIns="0" tIns="12700" rIns="0" bIns="0" rtlCol="0">
            <a:spAutoFit/>
          </a:bodyPr>
          <a:lstStyle/>
          <a:p>
            <a:pPr>
              <a:lnSpc>
                <a:spcPct val="100000"/>
              </a:lnSpc>
              <a:spcBef>
                <a:spcPts val="100"/>
              </a:spcBef>
            </a:pPr>
            <a:r>
              <a:rPr sz="900" spc="-114" dirty="0">
                <a:latin typeface="Segoe UI Symbol"/>
                <a:cs typeface="Segoe UI Symbol"/>
              </a:rPr>
              <a:t>⎥</a:t>
            </a:r>
            <a:endParaRPr sz="900">
              <a:latin typeface="Segoe UI Symbol"/>
              <a:cs typeface="Segoe UI Symbol"/>
            </a:endParaRPr>
          </a:p>
          <a:p>
            <a:pPr>
              <a:lnSpc>
                <a:spcPct val="100000"/>
              </a:lnSpc>
              <a:spcBef>
                <a:spcPts val="660"/>
              </a:spcBef>
            </a:pPr>
            <a:r>
              <a:rPr sz="900" spc="-114" dirty="0">
                <a:latin typeface="Segoe UI Symbol"/>
                <a:cs typeface="Segoe UI Symbol"/>
              </a:rPr>
              <a:t>⎦</a:t>
            </a:r>
            <a:endParaRPr sz="900">
              <a:latin typeface="Segoe UI Symbol"/>
              <a:cs typeface="Segoe UI Symbol"/>
            </a:endParaRPr>
          </a:p>
        </p:txBody>
      </p:sp>
      <p:sp>
        <p:nvSpPr>
          <p:cNvPr id="79" name="object 79"/>
          <p:cNvSpPr/>
          <p:nvPr/>
        </p:nvSpPr>
        <p:spPr>
          <a:xfrm>
            <a:off x="5417675" y="5602172"/>
            <a:ext cx="866775" cy="771525"/>
          </a:xfrm>
          <a:custGeom>
            <a:avLst/>
            <a:gdLst/>
            <a:ahLst/>
            <a:cxnLst/>
            <a:rect l="l" t="t" r="r" b="b"/>
            <a:pathLst>
              <a:path w="866775" h="771525">
                <a:moveTo>
                  <a:pt x="0" y="0"/>
                </a:moveTo>
                <a:lnTo>
                  <a:pt x="866774" y="0"/>
                </a:lnTo>
                <a:lnTo>
                  <a:pt x="866774" y="771524"/>
                </a:lnTo>
                <a:lnTo>
                  <a:pt x="0" y="771524"/>
                </a:lnTo>
                <a:lnTo>
                  <a:pt x="0" y="0"/>
                </a:lnTo>
                <a:close/>
              </a:path>
            </a:pathLst>
          </a:custGeom>
          <a:ln w="9524">
            <a:solidFill>
              <a:srgbClr val="000000"/>
            </a:solidFill>
          </a:ln>
        </p:spPr>
        <p:txBody>
          <a:bodyPr wrap="square" lIns="0" tIns="0" rIns="0" bIns="0" rtlCol="0"/>
          <a:lstStyle/>
          <a:p>
            <a:endParaRPr/>
          </a:p>
        </p:txBody>
      </p:sp>
      <p:sp>
        <p:nvSpPr>
          <p:cNvPr id="80" name="object 80"/>
          <p:cNvSpPr/>
          <p:nvPr/>
        </p:nvSpPr>
        <p:spPr>
          <a:xfrm>
            <a:off x="8874839" y="3930534"/>
            <a:ext cx="358140" cy="143510"/>
          </a:xfrm>
          <a:custGeom>
            <a:avLst/>
            <a:gdLst/>
            <a:ahLst/>
            <a:cxnLst/>
            <a:rect l="l" t="t" r="r" b="b"/>
            <a:pathLst>
              <a:path w="358140" h="143510">
                <a:moveTo>
                  <a:pt x="357597" y="0"/>
                </a:moveTo>
                <a:lnTo>
                  <a:pt x="0" y="143038"/>
                </a:lnTo>
              </a:path>
            </a:pathLst>
          </a:custGeom>
          <a:ln w="12699">
            <a:solidFill>
              <a:srgbClr val="000000"/>
            </a:solidFill>
          </a:ln>
        </p:spPr>
        <p:txBody>
          <a:bodyPr wrap="square" lIns="0" tIns="0" rIns="0" bIns="0" rtlCol="0"/>
          <a:lstStyle/>
          <a:p>
            <a:endParaRPr/>
          </a:p>
        </p:txBody>
      </p:sp>
      <p:sp>
        <p:nvSpPr>
          <p:cNvPr id="81" name="object 81"/>
          <p:cNvSpPr/>
          <p:nvPr/>
        </p:nvSpPr>
        <p:spPr>
          <a:xfrm>
            <a:off x="8851438" y="3989674"/>
            <a:ext cx="124252" cy="110463"/>
          </a:xfrm>
          <a:prstGeom prst="rect">
            <a:avLst/>
          </a:prstGeom>
          <a:blipFill>
            <a:blip r:embed="rId2" cstate="print"/>
            <a:stretch>
              <a:fillRect/>
            </a:stretch>
          </a:blipFill>
        </p:spPr>
        <p:txBody>
          <a:bodyPr wrap="square" lIns="0" tIns="0" rIns="0" bIns="0" rtlCol="0"/>
          <a:lstStyle/>
          <a:p>
            <a:endParaRPr/>
          </a:p>
        </p:txBody>
      </p:sp>
      <p:sp>
        <p:nvSpPr>
          <p:cNvPr id="82" name="object 82"/>
          <p:cNvSpPr/>
          <p:nvPr/>
        </p:nvSpPr>
        <p:spPr>
          <a:xfrm>
            <a:off x="7656472" y="4311534"/>
            <a:ext cx="509270" cy="146050"/>
          </a:xfrm>
          <a:custGeom>
            <a:avLst/>
            <a:gdLst/>
            <a:ahLst/>
            <a:cxnLst/>
            <a:rect l="l" t="t" r="r" b="b"/>
            <a:pathLst>
              <a:path w="509270" h="146050">
                <a:moveTo>
                  <a:pt x="509164" y="0"/>
                </a:moveTo>
                <a:lnTo>
                  <a:pt x="0" y="145475"/>
                </a:lnTo>
              </a:path>
            </a:pathLst>
          </a:custGeom>
          <a:ln w="12699">
            <a:solidFill>
              <a:srgbClr val="000000"/>
            </a:solidFill>
          </a:ln>
        </p:spPr>
        <p:txBody>
          <a:bodyPr wrap="square" lIns="0" tIns="0" rIns="0" bIns="0" rtlCol="0"/>
          <a:lstStyle/>
          <a:p>
            <a:endParaRPr/>
          </a:p>
        </p:txBody>
      </p:sp>
      <p:sp>
        <p:nvSpPr>
          <p:cNvPr id="83" name="object 83"/>
          <p:cNvSpPr/>
          <p:nvPr/>
        </p:nvSpPr>
        <p:spPr>
          <a:xfrm>
            <a:off x="7632238" y="4379315"/>
            <a:ext cx="123753" cy="113540"/>
          </a:xfrm>
          <a:prstGeom prst="rect">
            <a:avLst/>
          </a:prstGeom>
          <a:blipFill>
            <a:blip r:embed="rId3" cstate="print"/>
            <a:stretch>
              <a:fillRect/>
            </a:stretch>
          </a:blipFill>
        </p:spPr>
        <p:txBody>
          <a:bodyPr wrap="square" lIns="0" tIns="0" rIns="0" bIns="0" rtlCol="0"/>
          <a:lstStyle/>
          <a:p>
            <a:endParaRPr/>
          </a:p>
        </p:txBody>
      </p:sp>
      <p:sp>
        <p:nvSpPr>
          <p:cNvPr id="84" name="object 84"/>
          <p:cNvSpPr/>
          <p:nvPr/>
        </p:nvSpPr>
        <p:spPr>
          <a:xfrm>
            <a:off x="6817439" y="4692534"/>
            <a:ext cx="358140" cy="143510"/>
          </a:xfrm>
          <a:custGeom>
            <a:avLst/>
            <a:gdLst/>
            <a:ahLst/>
            <a:cxnLst/>
            <a:rect l="l" t="t" r="r" b="b"/>
            <a:pathLst>
              <a:path w="358140" h="143510">
                <a:moveTo>
                  <a:pt x="357597" y="0"/>
                </a:moveTo>
                <a:lnTo>
                  <a:pt x="0" y="143039"/>
                </a:lnTo>
              </a:path>
            </a:pathLst>
          </a:custGeom>
          <a:ln w="12699">
            <a:solidFill>
              <a:srgbClr val="000000"/>
            </a:solidFill>
          </a:ln>
        </p:spPr>
        <p:txBody>
          <a:bodyPr wrap="square" lIns="0" tIns="0" rIns="0" bIns="0" rtlCol="0"/>
          <a:lstStyle/>
          <a:p>
            <a:endParaRPr/>
          </a:p>
        </p:txBody>
      </p:sp>
      <p:sp>
        <p:nvSpPr>
          <p:cNvPr id="85" name="object 85"/>
          <p:cNvSpPr/>
          <p:nvPr/>
        </p:nvSpPr>
        <p:spPr>
          <a:xfrm>
            <a:off x="6794038" y="4751674"/>
            <a:ext cx="124252" cy="110463"/>
          </a:xfrm>
          <a:prstGeom prst="rect">
            <a:avLst/>
          </a:prstGeom>
          <a:blipFill>
            <a:blip r:embed="rId2" cstate="print"/>
            <a:stretch>
              <a:fillRect/>
            </a:stretch>
          </a:blipFill>
        </p:spPr>
        <p:txBody>
          <a:bodyPr wrap="square" lIns="0" tIns="0" rIns="0" bIns="0" rtlCol="0"/>
          <a:lstStyle/>
          <a:p>
            <a:endParaRPr/>
          </a:p>
        </p:txBody>
      </p:sp>
      <p:sp>
        <p:nvSpPr>
          <p:cNvPr id="86" name="object 86"/>
          <p:cNvSpPr/>
          <p:nvPr/>
        </p:nvSpPr>
        <p:spPr>
          <a:xfrm>
            <a:off x="9292066" y="1459074"/>
            <a:ext cx="289621" cy="1176266"/>
          </a:xfrm>
          <a:prstGeom prst="rect">
            <a:avLst/>
          </a:prstGeom>
          <a:blipFill>
            <a:blip r:embed="rId4" cstate="print"/>
            <a:stretch>
              <a:fillRect/>
            </a:stretch>
          </a:blipFill>
        </p:spPr>
        <p:txBody>
          <a:bodyPr wrap="square" lIns="0" tIns="0" rIns="0" bIns="0" rtlCol="0"/>
          <a:lstStyle/>
          <a:p>
            <a:endParaRPr/>
          </a:p>
        </p:txBody>
      </p:sp>
      <p:sp>
        <p:nvSpPr>
          <p:cNvPr id="87" name="object 87"/>
          <p:cNvSpPr txBox="1"/>
          <p:nvPr/>
        </p:nvSpPr>
        <p:spPr>
          <a:xfrm>
            <a:off x="6565437" y="1339736"/>
            <a:ext cx="2546350" cy="646430"/>
          </a:xfrm>
          <a:prstGeom prst="rect">
            <a:avLst/>
          </a:prstGeom>
          <a:ln w="9524">
            <a:solidFill>
              <a:srgbClr val="000000"/>
            </a:solidFill>
          </a:ln>
        </p:spPr>
        <p:txBody>
          <a:bodyPr vert="horz" wrap="square" lIns="0" tIns="45719" rIns="0" bIns="0" rtlCol="0">
            <a:spAutoFit/>
          </a:bodyPr>
          <a:lstStyle/>
          <a:p>
            <a:pPr marL="91440">
              <a:lnSpc>
                <a:spcPts val="2130"/>
              </a:lnSpc>
              <a:spcBef>
                <a:spcPts val="359"/>
              </a:spcBef>
            </a:pPr>
            <a:r>
              <a:rPr sz="1800" i="1" spc="25" dirty="0">
                <a:latin typeface="Cambria"/>
                <a:cs typeface="Cambria"/>
              </a:rPr>
              <a:t>f </a:t>
            </a:r>
            <a:r>
              <a:rPr sz="1800" spc="114" dirty="0">
                <a:latin typeface="Calibri"/>
                <a:cs typeface="Calibri"/>
              </a:rPr>
              <a:t>(</a:t>
            </a:r>
            <a:r>
              <a:rPr sz="1800" b="1" i="1" spc="114" dirty="0">
                <a:latin typeface="Palatino Linotype"/>
                <a:cs typeface="Palatino Linotype"/>
              </a:rPr>
              <a:t>x</a:t>
            </a:r>
            <a:r>
              <a:rPr sz="1800" i="1" spc="114" dirty="0">
                <a:latin typeface="Cambria"/>
                <a:cs typeface="Cambria"/>
              </a:rPr>
              <a:t>;</a:t>
            </a:r>
            <a:r>
              <a:rPr sz="1800" i="1" spc="-60" dirty="0">
                <a:latin typeface="Cambria"/>
                <a:cs typeface="Cambria"/>
              </a:rPr>
              <a:t> </a:t>
            </a:r>
            <a:r>
              <a:rPr sz="1800" i="1" spc="160" dirty="0">
                <a:latin typeface="Cambria"/>
                <a:cs typeface="Cambria"/>
              </a:rPr>
              <a:t>W,</a:t>
            </a:r>
            <a:r>
              <a:rPr sz="1800" b="1" i="1" spc="160" dirty="0">
                <a:latin typeface="Palatino Linotype"/>
                <a:cs typeface="Palatino Linotype"/>
              </a:rPr>
              <a:t>c,w,b</a:t>
            </a:r>
            <a:r>
              <a:rPr sz="1800" spc="160" dirty="0">
                <a:latin typeface="Calibri"/>
                <a:cs typeface="Calibri"/>
              </a:rPr>
              <a:t>)=</a:t>
            </a:r>
            <a:endParaRPr sz="1800">
              <a:latin typeface="Calibri"/>
              <a:cs typeface="Calibri"/>
            </a:endParaRPr>
          </a:p>
          <a:p>
            <a:pPr marL="91440">
              <a:lnSpc>
                <a:spcPts val="2130"/>
              </a:lnSpc>
            </a:pPr>
            <a:r>
              <a:rPr sz="1800" b="1" i="1" spc="25" dirty="0">
                <a:latin typeface="Palatino Linotype"/>
                <a:cs typeface="Palatino Linotype"/>
              </a:rPr>
              <a:t>w</a:t>
            </a:r>
            <a:r>
              <a:rPr sz="1800" i="1" spc="37" baseline="25462" dirty="0">
                <a:latin typeface="Cambria"/>
                <a:cs typeface="Cambria"/>
              </a:rPr>
              <a:t>T </a:t>
            </a:r>
            <a:r>
              <a:rPr sz="1800" i="1" spc="10" dirty="0">
                <a:latin typeface="Cambria"/>
                <a:cs typeface="Cambria"/>
              </a:rPr>
              <a:t>max</a:t>
            </a:r>
            <a:r>
              <a:rPr sz="1800" i="1" spc="-5" dirty="0">
                <a:latin typeface="Cambria"/>
                <a:cs typeface="Cambria"/>
              </a:rPr>
              <a:t> </a:t>
            </a:r>
            <a:r>
              <a:rPr sz="1800" spc="210" dirty="0">
                <a:latin typeface="Calibri"/>
                <a:cs typeface="Calibri"/>
              </a:rPr>
              <a:t>{</a:t>
            </a:r>
            <a:r>
              <a:rPr sz="1800" i="1" spc="210" dirty="0">
                <a:latin typeface="Cambria"/>
                <a:cs typeface="Cambria"/>
              </a:rPr>
              <a:t>0,W</a:t>
            </a:r>
            <a:r>
              <a:rPr sz="1800" i="1" spc="315" baseline="25462" dirty="0">
                <a:latin typeface="Cambria"/>
                <a:cs typeface="Cambria"/>
              </a:rPr>
              <a:t>T</a:t>
            </a:r>
            <a:r>
              <a:rPr sz="1800" b="1" i="1" spc="210" dirty="0">
                <a:latin typeface="Palatino Linotype"/>
                <a:cs typeface="Palatino Linotype"/>
              </a:rPr>
              <a:t>x</a:t>
            </a:r>
            <a:r>
              <a:rPr sz="1800" spc="210" dirty="0">
                <a:latin typeface="Calibri"/>
                <a:cs typeface="Calibri"/>
              </a:rPr>
              <a:t>+</a:t>
            </a:r>
            <a:r>
              <a:rPr sz="1800" b="1" i="1" spc="210" dirty="0">
                <a:latin typeface="Palatino Linotype"/>
                <a:cs typeface="Palatino Linotype"/>
              </a:rPr>
              <a:t>c</a:t>
            </a:r>
            <a:r>
              <a:rPr sz="1800" spc="210" dirty="0">
                <a:latin typeface="Calibri"/>
                <a:cs typeface="Calibri"/>
              </a:rPr>
              <a:t>}+</a:t>
            </a:r>
            <a:r>
              <a:rPr sz="1800" i="1" spc="210" dirty="0">
                <a:latin typeface="Cambria"/>
                <a:cs typeface="Cambria"/>
              </a:rPr>
              <a:t>b</a:t>
            </a:r>
            <a:endParaRPr sz="1800">
              <a:latin typeface="Cambria"/>
              <a:cs typeface="Cambria"/>
            </a:endParaRPr>
          </a:p>
        </p:txBody>
      </p:sp>
      <p:sp>
        <p:nvSpPr>
          <p:cNvPr id="88" name="object 88"/>
          <p:cNvSpPr/>
          <p:nvPr/>
        </p:nvSpPr>
        <p:spPr>
          <a:xfrm>
            <a:off x="6565437" y="3244734"/>
            <a:ext cx="2108835" cy="0"/>
          </a:xfrm>
          <a:custGeom>
            <a:avLst/>
            <a:gdLst/>
            <a:ahLst/>
            <a:cxnLst/>
            <a:rect l="l" t="t" r="r" b="b"/>
            <a:pathLst>
              <a:path w="2108834">
                <a:moveTo>
                  <a:pt x="0" y="0"/>
                </a:moveTo>
                <a:lnTo>
                  <a:pt x="2108395" y="0"/>
                </a:lnTo>
              </a:path>
            </a:pathLst>
          </a:custGeom>
          <a:ln w="12699">
            <a:solidFill>
              <a:srgbClr val="000000"/>
            </a:solidFill>
          </a:ln>
        </p:spPr>
        <p:txBody>
          <a:bodyPr wrap="square" lIns="0" tIns="0" rIns="0" bIns="0" rtlCol="0"/>
          <a:lstStyle/>
          <a:p>
            <a:endParaRPr/>
          </a:p>
        </p:txBody>
      </p:sp>
      <p:sp>
        <p:nvSpPr>
          <p:cNvPr id="89" name="object 89"/>
          <p:cNvSpPr/>
          <p:nvPr/>
        </p:nvSpPr>
        <p:spPr>
          <a:xfrm>
            <a:off x="8583128" y="3185781"/>
            <a:ext cx="115909" cy="117908"/>
          </a:xfrm>
          <a:prstGeom prst="rect">
            <a:avLst/>
          </a:prstGeom>
          <a:blipFill>
            <a:blip r:embed="rId5" cstate="print"/>
            <a:stretch>
              <a:fillRect/>
            </a:stretch>
          </a:blipFill>
        </p:spPr>
        <p:txBody>
          <a:bodyPr wrap="square" lIns="0" tIns="0" rIns="0" bIns="0" rtlCol="0"/>
          <a:lstStyle/>
          <a:p>
            <a:endParaRPr/>
          </a:p>
        </p:txBody>
      </p:sp>
      <p:sp>
        <p:nvSpPr>
          <p:cNvPr id="90" name="object 90"/>
          <p:cNvSpPr txBox="1"/>
          <p:nvPr/>
        </p:nvSpPr>
        <p:spPr>
          <a:xfrm>
            <a:off x="3367577" y="3887354"/>
            <a:ext cx="178308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In this space all points</a:t>
            </a:r>
            <a:r>
              <a:rPr sz="1200" spc="55" dirty="0">
                <a:latin typeface="Arial"/>
                <a:cs typeface="Arial"/>
              </a:rPr>
              <a:t> </a:t>
            </a:r>
            <a:r>
              <a:rPr sz="1200" dirty="0">
                <a:latin typeface="Arial"/>
                <a:cs typeface="Arial"/>
              </a:rPr>
              <a:t>lie</a:t>
            </a:r>
            <a:endParaRPr sz="1200">
              <a:latin typeface="Arial"/>
              <a:cs typeface="Arial"/>
            </a:endParaRPr>
          </a:p>
        </p:txBody>
      </p:sp>
      <p:sp>
        <p:nvSpPr>
          <p:cNvPr id="91" name="object 91"/>
          <p:cNvSpPr txBox="1"/>
          <p:nvPr/>
        </p:nvSpPr>
        <p:spPr>
          <a:xfrm>
            <a:off x="1741977" y="3912754"/>
            <a:ext cx="3879850" cy="391160"/>
          </a:xfrm>
          <a:prstGeom prst="rect">
            <a:avLst/>
          </a:prstGeom>
        </p:spPr>
        <p:txBody>
          <a:bodyPr vert="horz" wrap="square" lIns="0" tIns="12700" rIns="0" bIns="0" rtlCol="0">
            <a:spAutoFit/>
          </a:bodyPr>
          <a:lstStyle/>
          <a:p>
            <a:pPr marL="266700" indent="-228600">
              <a:lnSpc>
                <a:spcPct val="100000"/>
              </a:lnSpc>
              <a:spcBef>
                <a:spcPts val="100"/>
              </a:spcBef>
              <a:buChar char="•"/>
              <a:tabLst>
                <a:tab pos="266700" algn="l"/>
              </a:tabLst>
            </a:pPr>
            <a:r>
              <a:rPr sz="3600" baseline="-9259" dirty="0">
                <a:solidFill>
                  <a:srgbClr val="660066"/>
                </a:solidFill>
                <a:latin typeface="Arial"/>
                <a:cs typeface="Arial"/>
              </a:rPr>
              <a:t>Adding </a:t>
            </a:r>
            <a:r>
              <a:rPr sz="3600" b="1" i="1" spc="157" baseline="-9259" dirty="0">
                <a:latin typeface="Palatino Linotype"/>
                <a:cs typeface="Palatino Linotype"/>
              </a:rPr>
              <a:t>c</a:t>
            </a:r>
            <a:r>
              <a:rPr sz="3600" spc="157" baseline="-9259" dirty="0">
                <a:solidFill>
                  <a:srgbClr val="660066"/>
                </a:solidFill>
                <a:latin typeface="Arial"/>
                <a:cs typeface="Arial"/>
              </a:rPr>
              <a:t>: </a:t>
            </a:r>
            <a:r>
              <a:rPr sz="1200" dirty="0">
                <a:latin typeface="Arial"/>
                <a:cs typeface="Arial"/>
              </a:rPr>
              <a:t>along a line with slope 1.</a:t>
            </a:r>
            <a:r>
              <a:rPr sz="1200" spc="-160" dirty="0">
                <a:latin typeface="Arial"/>
                <a:cs typeface="Arial"/>
              </a:rPr>
              <a:t> </a:t>
            </a:r>
            <a:r>
              <a:rPr sz="1200" dirty="0">
                <a:latin typeface="Arial"/>
                <a:cs typeface="Arial"/>
              </a:rPr>
              <a:t>Cannot</a:t>
            </a:r>
            <a:endParaRPr sz="1200">
              <a:latin typeface="Arial"/>
              <a:cs typeface="Arial"/>
            </a:endParaRPr>
          </a:p>
        </p:txBody>
      </p:sp>
      <p:sp>
        <p:nvSpPr>
          <p:cNvPr id="92" name="object 92"/>
          <p:cNvSpPr txBox="1"/>
          <p:nvPr/>
        </p:nvSpPr>
        <p:spPr>
          <a:xfrm>
            <a:off x="3367577" y="4242954"/>
            <a:ext cx="231330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be implemented by a linear</a:t>
            </a:r>
            <a:r>
              <a:rPr sz="1200" spc="-100" dirty="0">
                <a:latin typeface="Arial"/>
                <a:cs typeface="Arial"/>
              </a:rPr>
              <a:t> </a:t>
            </a:r>
            <a:r>
              <a:rPr sz="1200" dirty="0">
                <a:latin typeface="Arial"/>
                <a:cs typeface="Arial"/>
              </a:rPr>
              <a:t>model</a:t>
            </a:r>
            <a:endParaRPr sz="1200">
              <a:latin typeface="Arial"/>
              <a:cs typeface="Arial"/>
            </a:endParaRPr>
          </a:p>
        </p:txBody>
      </p:sp>
      <p:sp>
        <p:nvSpPr>
          <p:cNvPr id="93" name="object 93"/>
          <p:cNvSpPr txBox="1"/>
          <p:nvPr/>
        </p:nvSpPr>
        <p:spPr>
          <a:xfrm>
            <a:off x="2072177" y="4801754"/>
            <a:ext cx="2990850" cy="386080"/>
          </a:xfrm>
          <a:prstGeom prst="rect">
            <a:avLst/>
          </a:prstGeom>
        </p:spPr>
        <p:txBody>
          <a:bodyPr vert="horz" wrap="square" lIns="0" tIns="22860" rIns="0" bIns="0" rtlCol="0">
            <a:spAutoFit/>
          </a:bodyPr>
          <a:lstStyle/>
          <a:p>
            <a:pPr marL="12700" marR="5080">
              <a:lnSpc>
                <a:spcPts val="1400"/>
              </a:lnSpc>
              <a:spcBef>
                <a:spcPts val="180"/>
              </a:spcBef>
            </a:pPr>
            <a:r>
              <a:rPr sz="1200" dirty="0">
                <a:latin typeface="Arial"/>
                <a:cs typeface="Arial"/>
              </a:rPr>
              <a:t>Has changed relationship among</a:t>
            </a:r>
            <a:r>
              <a:rPr sz="1200" spc="-100" dirty="0">
                <a:latin typeface="Arial"/>
                <a:cs typeface="Arial"/>
              </a:rPr>
              <a:t> </a:t>
            </a:r>
            <a:r>
              <a:rPr sz="1200" dirty="0">
                <a:latin typeface="Arial"/>
                <a:cs typeface="Arial"/>
              </a:rPr>
              <a:t>examples.  They no longer lie on a single</a:t>
            </a:r>
            <a:r>
              <a:rPr sz="1200" spc="-40" dirty="0">
                <a:latin typeface="Arial"/>
                <a:cs typeface="Arial"/>
              </a:rPr>
              <a:t> </a:t>
            </a:r>
            <a:r>
              <a:rPr sz="1200" dirty="0">
                <a:latin typeface="Arial"/>
                <a:cs typeface="Arial"/>
              </a:rPr>
              <a:t>line.</a:t>
            </a:r>
            <a:endParaRPr sz="1200">
              <a:latin typeface="Arial"/>
              <a:cs typeface="Arial"/>
            </a:endParaRPr>
          </a:p>
        </p:txBody>
      </p:sp>
      <p:sp>
        <p:nvSpPr>
          <p:cNvPr id="94" name="object 94"/>
          <p:cNvSpPr txBox="1"/>
          <p:nvPr/>
        </p:nvSpPr>
        <p:spPr>
          <a:xfrm>
            <a:off x="2072177" y="5157354"/>
            <a:ext cx="154813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A linear model</a:t>
            </a:r>
            <a:r>
              <a:rPr sz="1200" spc="-155" dirty="0">
                <a:latin typeface="Arial"/>
                <a:cs typeface="Arial"/>
              </a:rPr>
              <a:t> </a:t>
            </a:r>
            <a:r>
              <a:rPr sz="1200" spc="-5" dirty="0">
                <a:latin typeface="Arial"/>
                <a:cs typeface="Arial"/>
              </a:rPr>
              <a:t>suffices</a:t>
            </a:r>
            <a:endParaRPr sz="1200">
              <a:latin typeface="Arial"/>
              <a:cs typeface="Arial"/>
            </a:endParaRPr>
          </a:p>
        </p:txBody>
      </p:sp>
      <p:sp>
        <p:nvSpPr>
          <p:cNvPr id="95" name="object 95"/>
          <p:cNvSpPr/>
          <p:nvPr/>
        </p:nvSpPr>
        <p:spPr>
          <a:xfrm>
            <a:off x="6129850" y="5378334"/>
            <a:ext cx="359410" cy="215900"/>
          </a:xfrm>
          <a:custGeom>
            <a:avLst/>
            <a:gdLst/>
            <a:ahLst/>
            <a:cxnLst/>
            <a:rect l="l" t="t" r="r" b="b"/>
            <a:pathLst>
              <a:path w="359410" h="215900">
                <a:moveTo>
                  <a:pt x="359386" y="0"/>
                </a:moveTo>
                <a:lnTo>
                  <a:pt x="0" y="215632"/>
                </a:lnTo>
              </a:path>
            </a:pathLst>
          </a:custGeom>
          <a:ln w="12699">
            <a:solidFill>
              <a:srgbClr val="000000"/>
            </a:solidFill>
          </a:ln>
        </p:spPr>
        <p:txBody>
          <a:bodyPr wrap="square" lIns="0" tIns="0" rIns="0" bIns="0" rtlCol="0"/>
          <a:lstStyle/>
          <a:p>
            <a:endParaRPr/>
          </a:p>
        </p:txBody>
      </p:sp>
      <p:sp>
        <p:nvSpPr>
          <p:cNvPr id="96" name="object 96"/>
          <p:cNvSpPr/>
          <p:nvPr/>
        </p:nvSpPr>
        <p:spPr>
          <a:xfrm>
            <a:off x="6108237" y="5502138"/>
            <a:ext cx="122608" cy="104795"/>
          </a:xfrm>
          <a:prstGeom prst="rect">
            <a:avLst/>
          </a:prstGeom>
          <a:blipFill>
            <a:blip r:embed="rId6" cstate="print"/>
            <a:stretch>
              <a:fillRect/>
            </a:stretch>
          </a:blipFill>
        </p:spPr>
        <p:txBody>
          <a:bodyPr wrap="square" lIns="0" tIns="0" rIns="0" bIns="0" rtlCol="0"/>
          <a:lstStyle/>
          <a:p>
            <a:endParaRPr/>
          </a:p>
        </p:txBody>
      </p:sp>
      <p:sp>
        <p:nvSpPr>
          <p:cNvPr id="97" name="object 97"/>
          <p:cNvSpPr/>
          <p:nvPr/>
        </p:nvSpPr>
        <p:spPr>
          <a:xfrm>
            <a:off x="6636065" y="5465287"/>
            <a:ext cx="3227138" cy="1510802"/>
          </a:xfrm>
          <a:prstGeom prst="rect">
            <a:avLst/>
          </a:prstGeom>
          <a:blipFill>
            <a:blip r:embed="rId7" cstate="print"/>
            <a:stretch>
              <a:fillRect/>
            </a:stretch>
          </a:blipFill>
        </p:spPr>
        <p:txBody>
          <a:bodyPr wrap="square" lIns="0" tIns="0" rIns="0" bIns="0" rtlCol="0"/>
          <a:lstStyle/>
          <a:p>
            <a:endParaRPr/>
          </a:p>
        </p:txBody>
      </p:sp>
      <p:sp>
        <p:nvSpPr>
          <p:cNvPr id="98" name="object 98"/>
          <p:cNvSpPr/>
          <p:nvPr/>
        </p:nvSpPr>
        <p:spPr>
          <a:xfrm>
            <a:off x="6560674" y="5373572"/>
            <a:ext cx="3357879" cy="0"/>
          </a:xfrm>
          <a:custGeom>
            <a:avLst/>
            <a:gdLst/>
            <a:ahLst/>
            <a:cxnLst/>
            <a:rect l="l" t="t" r="r" b="b"/>
            <a:pathLst>
              <a:path w="3357879">
                <a:moveTo>
                  <a:pt x="0" y="0"/>
                </a:moveTo>
                <a:lnTo>
                  <a:pt x="3357562" y="0"/>
                </a:lnTo>
              </a:path>
            </a:pathLst>
          </a:custGeom>
          <a:ln w="9524">
            <a:solidFill>
              <a:srgbClr val="000000"/>
            </a:solidFill>
          </a:ln>
        </p:spPr>
        <p:txBody>
          <a:bodyPr wrap="square" lIns="0" tIns="0" rIns="0" bIns="0" rtlCol="0"/>
          <a:lstStyle/>
          <a:p>
            <a:endParaRPr/>
          </a:p>
        </p:txBody>
      </p:sp>
      <p:sp>
        <p:nvSpPr>
          <p:cNvPr id="99" name="object 99"/>
          <p:cNvSpPr/>
          <p:nvPr/>
        </p:nvSpPr>
        <p:spPr>
          <a:xfrm>
            <a:off x="6560674" y="5373572"/>
            <a:ext cx="3357879" cy="1640205"/>
          </a:xfrm>
          <a:custGeom>
            <a:avLst/>
            <a:gdLst/>
            <a:ahLst/>
            <a:cxnLst/>
            <a:rect l="l" t="t" r="r" b="b"/>
            <a:pathLst>
              <a:path w="3357879" h="1640204">
                <a:moveTo>
                  <a:pt x="3357562" y="1639886"/>
                </a:moveTo>
                <a:lnTo>
                  <a:pt x="0" y="1639886"/>
                </a:lnTo>
                <a:lnTo>
                  <a:pt x="0" y="0"/>
                </a:lnTo>
              </a:path>
            </a:pathLst>
          </a:custGeom>
          <a:ln w="9524">
            <a:solidFill>
              <a:srgbClr val="000000"/>
            </a:solidFill>
          </a:ln>
        </p:spPr>
        <p:txBody>
          <a:bodyPr wrap="square" lIns="0" tIns="0" rIns="0" bIns="0" rtlCol="0"/>
          <a:lstStyle/>
          <a:p>
            <a:endParaRPr/>
          </a:p>
        </p:txBody>
      </p:sp>
      <p:pic>
        <p:nvPicPr>
          <p:cNvPr id="101" name="Picture 100">
            <a:extLst>
              <a:ext uri="{FF2B5EF4-FFF2-40B4-BE49-F238E27FC236}">
                <a16:creationId xmlns:a16="http://schemas.microsoft.com/office/drawing/2014/main" id="{8EBD3800-3E11-074F-A0A0-7089731EB9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9833" y="1255953"/>
            <a:ext cx="4750841" cy="826233"/>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60084" y="610754"/>
            <a:ext cx="7978140" cy="695960"/>
          </a:xfrm>
          <a:prstGeom prst="rect">
            <a:avLst/>
          </a:prstGeom>
        </p:spPr>
        <p:txBody>
          <a:bodyPr vert="horz" wrap="square" lIns="0" tIns="12700" rIns="0" bIns="0" rtlCol="0">
            <a:spAutoFit/>
          </a:bodyPr>
          <a:lstStyle/>
          <a:p>
            <a:pPr marL="12700">
              <a:lnSpc>
                <a:spcPct val="100000"/>
              </a:lnSpc>
              <a:spcBef>
                <a:spcPts val="100"/>
              </a:spcBef>
              <a:tabLst>
                <a:tab pos="2218690" algn="l"/>
                <a:tab pos="5946775" algn="l"/>
              </a:tabLst>
            </a:pPr>
            <a:r>
              <a:rPr dirty="0"/>
              <a:t>Learned	</a:t>
            </a:r>
            <a:r>
              <a:rPr spc="-5" dirty="0"/>
              <a:t>representation	for</a:t>
            </a:r>
            <a:r>
              <a:rPr spc="-80" dirty="0"/>
              <a:t> </a:t>
            </a:r>
            <a:r>
              <a:rPr spc="-5" dirty="0"/>
              <a:t>XOR</a:t>
            </a:r>
          </a:p>
        </p:txBody>
      </p:sp>
      <p:sp>
        <p:nvSpPr>
          <p:cNvPr id="4" name="object 4"/>
          <p:cNvSpPr txBox="1"/>
          <p:nvPr/>
        </p:nvSpPr>
        <p:spPr>
          <a:xfrm>
            <a:off x="827578" y="1448954"/>
            <a:ext cx="5163185" cy="3239770"/>
          </a:xfrm>
          <a:prstGeom prst="rect">
            <a:avLst/>
          </a:prstGeom>
        </p:spPr>
        <p:txBody>
          <a:bodyPr vert="horz" wrap="square" lIns="0" tIns="33020" rIns="0" bIns="0" rtlCol="0">
            <a:spAutoFit/>
          </a:bodyPr>
          <a:lstStyle/>
          <a:p>
            <a:pPr marL="381000" marR="30480" indent="-342900">
              <a:lnSpc>
                <a:spcPts val="3800"/>
              </a:lnSpc>
              <a:spcBef>
                <a:spcPts val="260"/>
              </a:spcBef>
              <a:buChar char="•"/>
              <a:tabLst>
                <a:tab pos="380365" algn="l"/>
                <a:tab pos="381000" algn="l"/>
              </a:tabLst>
            </a:pPr>
            <a:r>
              <a:rPr sz="3200" spc="-5" dirty="0">
                <a:solidFill>
                  <a:srgbClr val="3333CC"/>
                </a:solidFill>
                <a:latin typeface="Arial"/>
                <a:cs typeface="Arial"/>
              </a:rPr>
              <a:t>Two points that </a:t>
            </a:r>
            <a:r>
              <a:rPr sz="3200" dirty="0">
                <a:solidFill>
                  <a:srgbClr val="3333CC"/>
                </a:solidFill>
                <a:latin typeface="Arial"/>
                <a:cs typeface="Arial"/>
              </a:rPr>
              <a:t>must</a:t>
            </a:r>
            <a:r>
              <a:rPr sz="3200" spc="-50" dirty="0">
                <a:solidFill>
                  <a:srgbClr val="3333CC"/>
                </a:solidFill>
                <a:latin typeface="Arial"/>
                <a:cs typeface="Arial"/>
              </a:rPr>
              <a:t> </a:t>
            </a:r>
            <a:r>
              <a:rPr sz="3200" dirty="0">
                <a:solidFill>
                  <a:srgbClr val="3333CC"/>
                </a:solidFill>
                <a:latin typeface="Arial"/>
                <a:cs typeface="Arial"/>
              </a:rPr>
              <a:t>have  </a:t>
            </a:r>
            <a:r>
              <a:rPr sz="3200" spc="-5" dirty="0">
                <a:solidFill>
                  <a:srgbClr val="3333CC"/>
                </a:solidFill>
                <a:latin typeface="Arial"/>
                <a:cs typeface="Arial"/>
              </a:rPr>
              <a:t>output </a:t>
            </a:r>
            <a:r>
              <a:rPr sz="2800" dirty="0">
                <a:latin typeface="Times New Roman"/>
                <a:cs typeface="Times New Roman"/>
              </a:rPr>
              <a:t>1 </a:t>
            </a:r>
            <a:r>
              <a:rPr sz="3200" dirty="0">
                <a:solidFill>
                  <a:srgbClr val="3333CC"/>
                </a:solidFill>
                <a:latin typeface="Arial"/>
                <a:cs typeface="Arial"/>
              </a:rPr>
              <a:t>have been  collapsed </a:t>
            </a:r>
            <a:r>
              <a:rPr sz="3200" spc="-5" dirty="0">
                <a:solidFill>
                  <a:srgbClr val="3333CC"/>
                </a:solidFill>
                <a:latin typeface="Arial"/>
                <a:cs typeface="Arial"/>
              </a:rPr>
              <a:t>into</a:t>
            </a:r>
            <a:r>
              <a:rPr sz="3200" spc="-15" dirty="0">
                <a:solidFill>
                  <a:srgbClr val="3333CC"/>
                </a:solidFill>
                <a:latin typeface="Arial"/>
                <a:cs typeface="Arial"/>
              </a:rPr>
              <a:t> </a:t>
            </a:r>
            <a:r>
              <a:rPr sz="3200" dirty="0">
                <a:solidFill>
                  <a:srgbClr val="3333CC"/>
                </a:solidFill>
                <a:latin typeface="Arial"/>
                <a:cs typeface="Arial"/>
              </a:rPr>
              <a:t>one</a:t>
            </a:r>
            <a:endParaRPr sz="3200">
              <a:latin typeface="Arial"/>
              <a:cs typeface="Arial"/>
            </a:endParaRPr>
          </a:p>
          <a:p>
            <a:pPr marL="376555" marR="1122680" indent="-339090">
              <a:lnSpc>
                <a:spcPts val="4600"/>
              </a:lnSpc>
              <a:spcBef>
                <a:spcPts val="225"/>
              </a:spcBef>
              <a:buChar char="•"/>
              <a:tabLst>
                <a:tab pos="380365" algn="l"/>
                <a:tab pos="381000" algn="l"/>
              </a:tabLst>
            </a:pPr>
            <a:r>
              <a:rPr sz="3200" spc="-5" dirty="0">
                <a:solidFill>
                  <a:srgbClr val="3333CC"/>
                </a:solidFill>
                <a:latin typeface="Arial"/>
                <a:cs typeface="Arial"/>
              </a:rPr>
              <a:t>Points </a:t>
            </a:r>
            <a:r>
              <a:rPr sz="2800" b="1" i="1" spc="145" dirty="0">
                <a:latin typeface="Palatino Linotype"/>
                <a:cs typeface="Palatino Linotype"/>
              </a:rPr>
              <a:t>x</a:t>
            </a:r>
            <a:r>
              <a:rPr sz="2800" i="1" spc="145" dirty="0">
                <a:latin typeface="Cambria"/>
                <a:cs typeface="Cambria"/>
              </a:rPr>
              <a:t>=</a:t>
            </a:r>
            <a:r>
              <a:rPr sz="2800" spc="145" dirty="0">
                <a:latin typeface="Calibri"/>
                <a:cs typeface="Calibri"/>
              </a:rPr>
              <a:t>[0,1]</a:t>
            </a:r>
            <a:r>
              <a:rPr sz="2775" spc="217" baseline="25525" dirty="0">
                <a:latin typeface="Calibri"/>
                <a:cs typeface="Calibri"/>
              </a:rPr>
              <a:t>T </a:t>
            </a:r>
            <a:r>
              <a:rPr sz="3200" spc="-5" dirty="0">
                <a:solidFill>
                  <a:srgbClr val="3333CC"/>
                </a:solidFill>
                <a:latin typeface="Arial"/>
                <a:cs typeface="Arial"/>
              </a:rPr>
              <a:t>and </a:t>
            </a:r>
            <a:r>
              <a:rPr sz="3200" spc="-5" dirty="0">
                <a:latin typeface="Arial"/>
                <a:cs typeface="Arial"/>
              </a:rPr>
              <a:t> </a:t>
            </a:r>
            <a:r>
              <a:rPr sz="2800" b="1" i="1" spc="145" dirty="0">
                <a:latin typeface="Palatino Linotype"/>
                <a:cs typeface="Palatino Linotype"/>
              </a:rPr>
              <a:t>x</a:t>
            </a:r>
            <a:r>
              <a:rPr sz="2800" i="1" spc="145" dirty="0">
                <a:latin typeface="Cambria"/>
                <a:cs typeface="Cambria"/>
              </a:rPr>
              <a:t>=</a:t>
            </a:r>
            <a:r>
              <a:rPr sz="2800" spc="145" dirty="0">
                <a:latin typeface="Calibri"/>
                <a:cs typeface="Calibri"/>
              </a:rPr>
              <a:t>[1,0]</a:t>
            </a:r>
            <a:r>
              <a:rPr sz="2775" spc="217" baseline="25525" dirty="0">
                <a:latin typeface="Calibri"/>
                <a:cs typeface="Calibri"/>
              </a:rPr>
              <a:t>T </a:t>
            </a:r>
            <a:r>
              <a:rPr sz="3200" dirty="0">
                <a:solidFill>
                  <a:srgbClr val="3333CC"/>
                </a:solidFill>
                <a:latin typeface="Arial"/>
                <a:cs typeface="Arial"/>
              </a:rPr>
              <a:t>have been  mapped </a:t>
            </a:r>
            <a:r>
              <a:rPr sz="3200" spc="-5" dirty="0">
                <a:solidFill>
                  <a:srgbClr val="3333CC"/>
                </a:solidFill>
                <a:latin typeface="Arial"/>
                <a:cs typeface="Arial"/>
              </a:rPr>
              <a:t>into</a:t>
            </a:r>
            <a:r>
              <a:rPr sz="3200" spc="-80" dirty="0">
                <a:solidFill>
                  <a:srgbClr val="3333CC"/>
                </a:solidFill>
                <a:latin typeface="Arial"/>
                <a:cs typeface="Arial"/>
              </a:rPr>
              <a:t> </a:t>
            </a:r>
            <a:r>
              <a:rPr sz="2800" b="1" i="1" spc="135" dirty="0">
                <a:latin typeface="Palatino Linotype"/>
                <a:cs typeface="Palatino Linotype"/>
              </a:rPr>
              <a:t>h</a:t>
            </a:r>
            <a:r>
              <a:rPr sz="2800" i="1" spc="135" dirty="0">
                <a:latin typeface="Cambria"/>
                <a:cs typeface="Cambria"/>
              </a:rPr>
              <a:t>=</a:t>
            </a:r>
            <a:r>
              <a:rPr sz="2800" spc="135" dirty="0">
                <a:latin typeface="Calibri"/>
                <a:cs typeface="Calibri"/>
              </a:rPr>
              <a:t>[0,1]</a:t>
            </a:r>
            <a:r>
              <a:rPr sz="2775" spc="202" baseline="25525" dirty="0">
                <a:latin typeface="Calibri"/>
                <a:cs typeface="Calibri"/>
              </a:rPr>
              <a:t>T</a:t>
            </a:r>
            <a:endParaRPr sz="2775" baseline="25525">
              <a:latin typeface="Calibri"/>
              <a:cs typeface="Calibri"/>
            </a:endParaRPr>
          </a:p>
        </p:txBody>
      </p:sp>
      <p:sp>
        <p:nvSpPr>
          <p:cNvPr id="5" name="object 5"/>
          <p:cNvSpPr txBox="1"/>
          <p:nvPr/>
        </p:nvSpPr>
        <p:spPr>
          <a:xfrm>
            <a:off x="827578" y="5247415"/>
            <a:ext cx="5005070" cy="1543685"/>
          </a:xfrm>
          <a:prstGeom prst="rect">
            <a:avLst/>
          </a:prstGeom>
        </p:spPr>
        <p:txBody>
          <a:bodyPr vert="horz" wrap="square" lIns="0" tIns="108585" rIns="0" bIns="0" rtlCol="0">
            <a:spAutoFit/>
          </a:bodyPr>
          <a:lstStyle/>
          <a:p>
            <a:pPr marL="381000" indent="-342900">
              <a:lnSpc>
                <a:spcPct val="100000"/>
              </a:lnSpc>
              <a:spcBef>
                <a:spcPts val="855"/>
              </a:spcBef>
              <a:buChar char="•"/>
              <a:tabLst>
                <a:tab pos="380365" algn="l"/>
                <a:tab pos="381000" algn="l"/>
              </a:tabLst>
            </a:pPr>
            <a:r>
              <a:rPr sz="3200" dirty="0">
                <a:solidFill>
                  <a:srgbClr val="3333CC"/>
                </a:solidFill>
                <a:latin typeface="Arial"/>
                <a:cs typeface="Arial"/>
              </a:rPr>
              <a:t>Described in linear</a:t>
            </a:r>
            <a:r>
              <a:rPr sz="3200" spc="-95" dirty="0">
                <a:solidFill>
                  <a:srgbClr val="3333CC"/>
                </a:solidFill>
                <a:latin typeface="Arial"/>
                <a:cs typeface="Arial"/>
              </a:rPr>
              <a:t> </a:t>
            </a:r>
            <a:r>
              <a:rPr sz="3200" dirty="0">
                <a:solidFill>
                  <a:srgbClr val="3333CC"/>
                </a:solidFill>
                <a:latin typeface="Arial"/>
                <a:cs typeface="Arial"/>
              </a:rPr>
              <a:t>model</a:t>
            </a:r>
            <a:endParaRPr sz="3200">
              <a:latin typeface="Arial"/>
              <a:cs typeface="Arial"/>
            </a:endParaRPr>
          </a:p>
          <a:p>
            <a:pPr marL="774065" marR="1248410" indent="-279400">
              <a:lnSpc>
                <a:spcPts val="3329"/>
              </a:lnSpc>
              <a:spcBef>
                <a:spcPts val="800"/>
              </a:spcBef>
            </a:pPr>
            <a:r>
              <a:rPr sz="2800" dirty="0">
                <a:solidFill>
                  <a:srgbClr val="336600"/>
                </a:solidFill>
                <a:latin typeface="Arial"/>
                <a:cs typeface="Arial"/>
              </a:rPr>
              <a:t>– </a:t>
            </a:r>
            <a:r>
              <a:rPr sz="2800" spc="-5" dirty="0">
                <a:solidFill>
                  <a:srgbClr val="336600"/>
                </a:solidFill>
                <a:latin typeface="Arial"/>
                <a:cs typeface="Arial"/>
              </a:rPr>
              <a:t>For fixed </a:t>
            </a:r>
            <a:r>
              <a:rPr sz="2800" i="1" spc="-20" dirty="0">
                <a:latin typeface="Cambria"/>
                <a:cs typeface="Cambria"/>
              </a:rPr>
              <a:t>h</a:t>
            </a:r>
            <a:r>
              <a:rPr sz="2775" spc="-30" baseline="-21021" dirty="0">
                <a:latin typeface="Calibri"/>
                <a:cs typeface="Calibri"/>
              </a:rPr>
              <a:t>2</a:t>
            </a:r>
            <a:r>
              <a:rPr sz="2800" spc="-20" dirty="0">
                <a:solidFill>
                  <a:srgbClr val="336600"/>
                </a:solidFill>
                <a:latin typeface="Arial"/>
                <a:cs typeface="Arial"/>
              </a:rPr>
              <a:t>,</a:t>
            </a:r>
            <a:r>
              <a:rPr sz="2800" spc="-160" dirty="0">
                <a:solidFill>
                  <a:srgbClr val="336600"/>
                </a:solidFill>
                <a:latin typeface="Arial"/>
                <a:cs typeface="Arial"/>
              </a:rPr>
              <a:t> </a:t>
            </a:r>
            <a:r>
              <a:rPr sz="2800" spc="-5" dirty="0">
                <a:solidFill>
                  <a:srgbClr val="336600"/>
                </a:solidFill>
                <a:latin typeface="Arial"/>
                <a:cs typeface="Arial"/>
              </a:rPr>
              <a:t>output  </a:t>
            </a:r>
            <a:r>
              <a:rPr sz="2800" dirty="0">
                <a:solidFill>
                  <a:srgbClr val="336600"/>
                </a:solidFill>
                <a:latin typeface="Arial"/>
                <a:cs typeface="Arial"/>
              </a:rPr>
              <a:t>increases in</a:t>
            </a:r>
            <a:r>
              <a:rPr sz="2800" spc="-30" dirty="0">
                <a:solidFill>
                  <a:srgbClr val="336600"/>
                </a:solidFill>
                <a:latin typeface="Arial"/>
                <a:cs typeface="Arial"/>
              </a:rPr>
              <a:t> </a:t>
            </a:r>
            <a:r>
              <a:rPr sz="2800" i="1" dirty="0">
                <a:latin typeface="Times New Roman"/>
                <a:cs typeface="Times New Roman"/>
              </a:rPr>
              <a:t>h</a:t>
            </a:r>
            <a:endParaRPr sz="2800">
              <a:latin typeface="Times New Roman"/>
              <a:cs typeface="Times New Roman"/>
            </a:endParaRPr>
          </a:p>
        </p:txBody>
      </p:sp>
      <p:sp>
        <p:nvSpPr>
          <p:cNvPr id="6" name="object 6"/>
          <p:cNvSpPr txBox="1"/>
          <p:nvPr/>
        </p:nvSpPr>
        <p:spPr>
          <a:xfrm>
            <a:off x="3763633" y="6545888"/>
            <a:ext cx="144145" cy="309880"/>
          </a:xfrm>
          <a:prstGeom prst="rect">
            <a:avLst/>
          </a:prstGeom>
        </p:spPr>
        <p:txBody>
          <a:bodyPr vert="horz" wrap="square" lIns="0" tIns="14604" rIns="0" bIns="0" rtlCol="0">
            <a:spAutoFit/>
          </a:bodyPr>
          <a:lstStyle/>
          <a:p>
            <a:pPr marL="12700">
              <a:lnSpc>
                <a:spcPct val="100000"/>
              </a:lnSpc>
              <a:spcBef>
                <a:spcPts val="114"/>
              </a:spcBef>
            </a:pPr>
            <a:r>
              <a:rPr sz="1850" spc="5" dirty="0">
                <a:latin typeface="Times New Roman"/>
                <a:cs typeface="Times New Roman"/>
              </a:rPr>
              <a:t>1</a:t>
            </a:r>
            <a:endParaRPr sz="1850">
              <a:latin typeface="Times New Roman"/>
              <a:cs typeface="Times New Roman"/>
            </a:endParaRPr>
          </a:p>
        </p:txBody>
      </p:sp>
      <p:sp>
        <p:nvSpPr>
          <p:cNvPr id="8" name="object 8"/>
          <p:cNvSpPr/>
          <p:nvPr/>
        </p:nvSpPr>
        <p:spPr>
          <a:xfrm>
            <a:off x="5692752" y="3051864"/>
            <a:ext cx="4154633" cy="194477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812837" y="2254134"/>
            <a:ext cx="4016375" cy="2122170"/>
          </a:xfrm>
          <a:custGeom>
            <a:avLst/>
            <a:gdLst/>
            <a:ahLst/>
            <a:cxnLst/>
            <a:rect l="l" t="t" r="r" b="b"/>
            <a:pathLst>
              <a:path w="4016375" h="2122170">
                <a:moveTo>
                  <a:pt x="0" y="0"/>
                </a:moveTo>
                <a:lnTo>
                  <a:pt x="4016314" y="2121825"/>
                </a:lnTo>
              </a:path>
            </a:pathLst>
          </a:custGeom>
          <a:ln w="12699">
            <a:solidFill>
              <a:srgbClr val="000000"/>
            </a:solidFill>
          </a:ln>
        </p:spPr>
        <p:txBody>
          <a:bodyPr wrap="square" lIns="0" tIns="0" rIns="0" bIns="0" rtlCol="0"/>
          <a:lstStyle/>
          <a:p>
            <a:endParaRPr/>
          </a:p>
        </p:txBody>
      </p:sp>
      <p:sp>
        <p:nvSpPr>
          <p:cNvPr id="10" name="object 10"/>
          <p:cNvSpPr/>
          <p:nvPr/>
        </p:nvSpPr>
        <p:spPr>
          <a:xfrm>
            <a:off x="8728029" y="4286575"/>
            <a:ext cx="123408" cy="106076"/>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390177" y="5182754"/>
            <a:ext cx="3442970" cy="1391920"/>
          </a:xfrm>
          <a:prstGeom prst="rect">
            <a:avLst/>
          </a:prstGeom>
        </p:spPr>
        <p:txBody>
          <a:bodyPr vert="horz" wrap="square" lIns="0" tIns="27939" rIns="0" bIns="0" rtlCol="0">
            <a:spAutoFit/>
          </a:bodyPr>
          <a:lstStyle/>
          <a:p>
            <a:pPr marL="38100" marR="141605">
              <a:lnSpc>
                <a:spcPts val="2100"/>
              </a:lnSpc>
              <a:spcBef>
                <a:spcPts val="219"/>
              </a:spcBef>
            </a:pPr>
            <a:r>
              <a:rPr sz="1800" dirty="0">
                <a:latin typeface="Arial"/>
                <a:cs typeface="Arial"/>
              </a:rPr>
              <a:t>When </a:t>
            </a:r>
            <a:r>
              <a:rPr sz="1800" i="1" spc="85" dirty="0">
                <a:latin typeface="Cambria"/>
                <a:cs typeface="Cambria"/>
              </a:rPr>
              <a:t>h</a:t>
            </a:r>
            <a:r>
              <a:rPr sz="1800" spc="127" baseline="-20833" dirty="0">
                <a:latin typeface="Calibri"/>
                <a:cs typeface="Calibri"/>
              </a:rPr>
              <a:t>1</a:t>
            </a:r>
            <a:r>
              <a:rPr sz="1800" spc="85" dirty="0">
                <a:latin typeface="Calibri"/>
                <a:cs typeface="Calibri"/>
              </a:rPr>
              <a:t>=0</a:t>
            </a:r>
            <a:r>
              <a:rPr sz="1800" spc="85" dirty="0">
                <a:latin typeface="Arial"/>
                <a:cs typeface="Arial"/>
              </a:rPr>
              <a:t>, </a:t>
            </a:r>
            <a:r>
              <a:rPr sz="1800" spc="-5" dirty="0">
                <a:latin typeface="Arial"/>
                <a:cs typeface="Arial"/>
              </a:rPr>
              <a:t>output </a:t>
            </a:r>
            <a:r>
              <a:rPr sz="1800" dirty="0">
                <a:latin typeface="Arial"/>
                <a:cs typeface="Arial"/>
              </a:rPr>
              <a:t>is </a:t>
            </a:r>
            <a:r>
              <a:rPr sz="1800" spc="-5" dirty="0">
                <a:latin typeface="Arial"/>
                <a:cs typeface="Arial"/>
              </a:rPr>
              <a:t>constant</a:t>
            </a:r>
            <a:r>
              <a:rPr sz="1800" spc="-125" dirty="0">
                <a:latin typeface="Arial"/>
                <a:cs typeface="Arial"/>
              </a:rPr>
              <a:t> </a:t>
            </a:r>
            <a:r>
              <a:rPr sz="1800" dirty="0">
                <a:latin typeface="Arial"/>
                <a:cs typeface="Arial"/>
              </a:rPr>
              <a:t>0  </a:t>
            </a:r>
            <a:r>
              <a:rPr sz="1800" spc="-5" dirty="0">
                <a:latin typeface="Arial"/>
                <a:cs typeface="Arial"/>
              </a:rPr>
              <a:t>with </a:t>
            </a:r>
            <a:r>
              <a:rPr sz="1800" i="1" spc="-25" dirty="0">
                <a:latin typeface="Cambria"/>
                <a:cs typeface="Cambria"/>
              </a:rPr>
              <a:t>h</a:t>
            </a:r>
            <a:r>
              <a:rPr sz="1800" spc="-37" baseline="-20833" dirty="0">
                <a:latin typeface="Calibri"/>
                <a:cs typeface="Calibri"/>
              </a:rPr>
              <a:t>2</a:t>
            </a:r>
            <a:endParaRPr sz="1800" baseline="-20833">
              <a:latin typeface="Calibri"/>
              <a:cs typeface="Calibri"/>
            </a:endParaRPr>
          </a:p>
          <a:p>
            <a:pPr marL="38100" marR="141605">
              <a:lnSpc>
                <a:spcPts val="2100"/>
              </a:lnSpc>
              <a:spcBef>
                <a:spcPts val="100"/>
              </a:spcBef>
            </a:pPr>
            <a:r>
              <a:rPr sz="1800" dirty="0">
                <a:latin typeface="Arial"/>
                <a:cs typeface="Arial"/>
              </a:rPr>
              <a:t>When </a:t>
            </a:r>
            <a:r>
              <a:rPr sz="1800" i="1" spc="85" dirty="0">
                <a:latin typeface="Cambria"/>
                <a:cs typeface="Cambria"/>
              </a:rPr>
              <a:t>h</a:t>
            </a:r>
            <a:r>
              <a:rPr sz="1800" spc="127" baseline="-20833" dirty="0">
                <a:latin typeface="Calibri"/>
                <a:cs typeface="Calibri"/>
              </a:rPr>
              <a:t>1</a:t>
            </a:r>
            <a:r>
              <a:rPr sz="1800" spc="85" dirty="0">
                <a:latin typeface="Calibri"/>
                <a:cs typeface="Calibri"/>
              </a:rPr>
              <a:t>=1</a:t>
            </a:r>
            <a:r>
              <a:rPr sz="1800" spc="85" dirty="0">
                <a:latin typeface="Arial"/>
                <a:cs typeface="Arial"/>
              </a:rPr>
              <a:t>, </a:t>
            </a:r>
            <a:r>
              <a:rPr sz="1800" spc="-5" dirty="0">
                <a:latin typeface="Arial"/>
                <a:cs typeface="Arial"/>
              </a:rPr>
              <a:t>output </a:t>
            </a:r>
            <a:r>
              <a:rPr sz="1800" dirty="0">
                <a:latin typeface="Arial"/>
                <a:cs typeface="Arial"/>
              </a:rPr>
              <a:t>is </a:t>
            </a:r>
            <a:r>
              <a:rPr sz="1800" spc="-5" dirty="0">
                <a:latin typeface="Arial"/>
                <a:cs typeface="Arial"/>
              </a:rPr>
              <a:t>constant</a:t>
            </a:r>
            <a:r>
              <a:rPr sz="1800" spc="-125" dirty="0">
                <a:latin typeface="Arial"/>
                <a:cs typeface="Arial"/>
              </a:rPr>
              <a:t> </a:t>
            </a:r>
            <a:r>
              <a:rPr sz="1800" dirty="0">
                <a:latin typeface="Arial"/>
                <a:cs typeface="Arial"/>
              </a:rPr>
              <a:t>1  </a:t>
            </a:r>
            <a:r>
              <a:rPr sz="1800" spc="-5" dirty="0">
                <a:latin typeface="Arial"/>
                <a:cs typeface="Arial"/>
              </a:rPr>
              <a:t>with </a:t>
            </a:r>
            <a:r>
              <a:rPr sz="1800" dirty="0">
                <a:latin typeface="Arial"/>
                <a:cs typeface="Arial"/>
              </a:rPr>
              <a:t>h</a:t>
            </a:r>
            <a:r>
              <a:rPr sz="1800" baseline="-20833" dirty="0">
                <a:latin typeface="Arial"/>
                <a:cs typeface="Arial"/>
              </a:rPr>
              <a:t>2</a:t>
            </a:r>
            <a:endParaRPr sz="1800" baseline="-20833">
              <a:latin typeface="Arial"/>
              <a:cs typeface="Arial"/>
            </a:endParaRPr>
          </a:p>
          <a:p>
            <a:pPr marL="38100">
              <a:lnSpc>
                <a:spcPts val="2140"/>
              </a:lnSpc>
              <a:tabLst>
                <a:tab pos="787400" algn="l"/>
              </a:tabLst>
            </a:pPr>
            <a:r>
              <a:rPr sz="1800" spc="-5" dirty="0">
                <a:latin typeface="Arial"/>
                <a:cs typeface="Arial"/>
              </a:rPr>
              <a:t>When	</a:t>
            </a:r>
            <a:r>
              <a:rPr sz="1800" spc="114" dirty="0">
                <a:latin typeface="Calibri"/>
                <a:cs typeface="Calibri"/>
              </a:rPr>
              <a:t>h</a:t>
            </a:r>
            <a:r>
              <a:rPr sz="1800" spc="172" baseline="-20833" dirty="0">
                <a:latin typeface="Calibri"/>
                <a:cs typeface="Calibri"/>
              </a:rPr>
              <a:t>1</a:t>
            </a:r>
            <a:r>
              <a:rPr sz="1800" spc="114" dirty="0">
                <a:latin typeface="Calibri"/>
                <a:cs typeface="Calibri"/>
              </a:rPr>
              <a:t>=2, </a:t>
            </a:r>
            <a:r>
              <a:rPr sz="1800" spc="-5" dirty="0">
                <a:latin typeface="Arial"/>
                <a:cs typeface="Arial"/>
              </a:rPr>
              <a:t>output </a:t>
            </a:r>
            <a:r>
              <a:rPr sz="1800" dirty="0">
                <a:latin typeface="Arial"/>
                <a:cs typeface="Arial"/>
              </a:rPr>
              <a:t>is </a:t>
            </a:r>
            <a:r>
              <a:rPr sz="1800" spc="-5" dirty="0">
                <a:latin typeface="Arial"/>
                <a:cs typeface="Arial"/>
              </a:rPr>
              <a:t>constant</a:t>
            </a:r>
            <a:r>
              <a:rPr sz="1800" spc="140" dirty="0">
                <a:latin typeface="Arial"/>
                <a:cs typeface="Arial"/>
              </a:rPr>
              <a:t> </a:t>
            </a:r>
            <a:r>
              <a:rPr sz="1800" spc="-15" dirty="0">
                <a:latin typeface="Calibri"/>
                <a:cs typeface="Calibri"/>
              </a:rPr>
              <a:t>0</a:t>
            </a:r>
            <a:endParaRPr sz="1800">
              <a:latin typeface="Calibri"/>
              <a:cs typeface="Calibri"/>
            </a:endParaRPr>
          </a:p>
        </p:txBody>
      </p:sp>
      <p:sp>
        <p:nvSpPr>
          <p:cNvPr id="12" name="object 12"/>
          <p:cNvSpPr txBox="1"/>
          <p:nvPr/>
        </p:nvSpPr>
        <p:spPr>
          <a:xfrm>
            <a:off x="6390177" y="6541654"/>
            <a:ext cx="762000" cy="299720"/>
          </a:xfrm>
          <a:prstGeom prst="rect">
            <a:avLst/>
          </a:prstGeom>
        </p:spPr>
        <p:txBody>
          <a:bodyPr vert="horz" wrap="square" lIns="0" tIns="12700" rIns="0" bIns="0" rtlCol="0">
            <a:spAutoFit/>
          </a:bodyPr>
          <a:lstStyle/>
          <a:p>
            <a:pPr marL="38100">
              <a:lnSpc>
                <a:spcPct val="100000"/>
              </a:lnSpc>
              <a:spcBef>
                <a:spcPts val="100"/>
              </a:spcBef>
            </a:pPr>
            <a:r>
              <a:rPr sz="1800" dirty="0">
                <a:latin typeface="Arial"/>
                <a:cs typeface="Arial"/>
              </a:rPr>
              <a:t>with</a:t>
            </a:r>
            <a:r>
              <a:rPr sz="1800" spc="30" dirty="0">
                <a:latin typeface="Arial"/>
                <a:cs typeface="Arial"/>
              </a:rPr>
              <a:t> </a:t>
            </a:r>
            <a:r>
              <a:rPr sz="1800" spc="20" dirty="0">
                <a:latin typeface="Calibri"/>
                <a:cs typeface="Calibri"/>
              </a:rPr>
              <a:t>h</a:t>
            </a:r>
            <a:r>
              <a:rPr sz="1800" spc="30" baseline="-20833" dirty="0">
                <a:latin typeface="Calibri"/>
                <a:cs typeface="Calibri"/>
              </a:rPr>
              <a:t>2</a:t>
            </a:r>
            <a:endParaRPr sz="1800" baseline="-20833">
              <a:latin typeface="Calibri"/>
              <a:cs typeface="Calibri"/>
            </a:endParaRPr>
          </a:p>
        </p:txBody>
      </p:sp>
      <p:sp>
        <p:nvSpPr>
          <p:cNvPr id="13" name="object 13"/>
          <p:cNvSpPr txBox="1"/>
          <p:nvPr/>
        </p:nvSpPr>
        <p:spPr>
          <a:xfrm>
            <a:off x="6771177" y="1829954"/>
            <a:ext cx="2660650" cy="1112520"/>
          </a:xfrm>
          <a:prstGeom prst="rect">
            <a:avLst/>
          </a:prstGeom>
        </p:spPr>
        <p:txBody>
          <a:bodyPr vert="horz" wrap="square" lIns="0" tIns="27939" rIns="0" bIns="0" rtlCol="0">
            <a:spAutoFit/>
          </a:bodyPr>
          <a:lstStyle/>
          <a:p>
            <a:pPr marL="38100" marR="30480">
              <a:lnSpc>
                <a:spcPts val="2100"/>
              </a:lnSpc>
              <a:spcBef>
                <a:spcPts val="219"/>
              </a:spcBef>
            </a:pPr>
            <a:r>
              <a:rPr sz="1800" dirty="0">
                <a:latin typeface="Arial"/>
                <a:cs typeface="Arial"/>
              </a:rPr>
              <a:t>When </a:t>
            </a:r>
            <a:r>
              <a:rPr sz="1800" i="1" spc="100" dirty="0">
                <a:latin typeface="Cambria"/>
                <a:cs typeface="Cambria"/>
              </a:rPr>
              <a:t>x</a:t>
            </a:r>
            <a:r>
              <a:rPr sz="1800" spc="150" baseline="-20833" dirty="0">
                <a:latin typeface="Calibri"/>
                <a:cs typeface="Calibri"/>
              </a:rPr>
              <a:t>1</a:t>
            </a:r>
            <a:r>
              <a:rPr sz="1800" spc="100" dirty="0">
                <a:latin typeface="Calibri"/>
                <a:cs typeface="Calibri"/>
              </a:rPr>
              <a:t>=0</a:t>
            </a:r>
            <a:r>
              <a:rPr sz="1800" spc="100" dirty="0">
                <a:latin typeface="Arial"/>
                <a:cs typeface="Arial"/>
              </a:rPr>
              <a:t>, </a:t>
            </a:r>
            <a:r>
              <a:rPr sz="1800" spc="-5" dirty="0">
                <a:latin typeface="Arial"/>
                <a:cs typeface="Arial"/>
              </a:rPr>
              <a:t>output </a:t>
            </a:r>
            <a:r>
              <a:rPr sz="1800" dirty="0">
                <a:latin typeface="Arial"/>
                <a:cs typeface="Arial"/>
              </a:rPr>
              <a:t>has</a:t>
            </a:r>
            <a:r>
              <a:rPr sz="1800" spc="-175" dirty="0">
                <a:latin typeface="Arial"/>
                <a:cs typeface="Arial"/>
              </a:rPr>
              <a:t> </a:t>
            </a:r>
            <a:r>
              <a:rPr sz="1800" spc="-5" dirty="0">
                <a:latin typeface="Arial"/>
                <a:cs typeface="Arial"/>
              </a:rPr>
              <a:t>to  </a:t>
            </a:r>
            <a:r>
              <a:rPr sz="1800" dirty="0">
                <a:latin typeface="Arial"/>
                <a:cs typeface="Arial"/>
              </a:rPr>
              <a:t>increase </a:t>
            </a:r>
            <a:r>
              <a:rPr sz="1800" spc="-5" dirty="0">
                <a:latin typeface="Arial"/>
                <a:cs typeface="Arial"/>
              </a:rPr>
              <a:t>with</a:t>
            </a:r>
            <a:r>
              <a:rPr sz="1800" spc="-15" dirty="0">
                <a:latin typeface="Arial"/>
                <a:cs typeface="Arial"/>
              </a:rPr>
              <a:t> </a:t>
            </a:r>
            <a:r>
              <a:rPr sz="1800" i="1" spc="5" dirty="0">
                <a:latin typeface="Cambria"/>
                <a:cs typeface="Cambria"/>
              </a:rPr>
              <a:t>x</a:t>
            </a:r>
            <a:r>
              <a:rPr sz="1800" spc="7" baseline="-20833" dirty="0">
                <a:latin typeface="Calibri"/>
                <a:cs typeface="Calibri"/>
              </a:rPr>
              <a:t>2</a:t>
            </a:r>
            <a:endParaRPr sz="1800" baseline="-20833">
              <a:latin typeface="Calibri"/>
              <a:cs typeface="Calibri"/>
            </a:endParaRPr>
          </a:p>
          <a:p>
            <a:pPr marL="38100" marR="30480">
              <a:lnSpc>
                <a:spcPts val="2100"/>
              </a:lnSpc>
              <a:spcBef>
                <a:spcPts val="100"/>
              </a:spcBef>
            </a:pPr>
            <a:r>
              <a:rPr sz="1800" dirty="0">
                <a:latin typeface="Arial"/>
                <a:cs typeface="Arial"/>
              </a:rPr>
              <a:t>When </a:t>
            </a:r>
            <a:r>
              <a:rPr sz="1800" i="1" spc="100" dirty="0">
                <a:latin typeface="Cambria"/>
                <a:cs typeface="Cambria"/>
              </a:rPr>
              <a:t>x</a:t>
            </a:r>
            <a:r>
              <a:rPr sz="1800" spc="150" baseline="-20833" dirty="0">
                <a:latin typeface="Calibri"/>
                <a:cs typeface="Calibri"/>
              </a:rPr>
              <a:t>1</a:t>
            </a:r>
            <a:r>
              <a:rPr sz="1800" spc="100" dirty="0">
                <a:latin typeface="Calibri"/>
                <a:cs typeface="Calibri"/>
              </a:rPr>
              <a:t>=1</a:t>
            </a:r>
            <a:r>
              <a:rPr sz="1800" spc="100" dirty="0">
                <a:latin typeface="Arial"/>
                <a:cs typeface="Arial"/>
              </a:rPr>
              <a:t>, </a:t>
            </a:r>
            <a:r>
              <a:rPr sz="1800" spc="-5" dirty="0">
                <a:latin typeface="Arial"/>
                <a:cs typeface="Arial"/>
              </a:rPr>
              <a:t>output </a:t>
            </a:r>
            <a:r>
              <a:rPr sz="1800" dirty="0">
                <a:latin typeface="Arial"/>
                <a:cs typeface="Arial"/>
              </a:rPr>
              <a:t>has</a:t>
            </a:r>
            <a:r>
              <a:rPr sz="1800" spc="-175" dirty="0">
                <a:latin typeface="Arial"/>
                <a:cs typeface="Arial"/>
              </a:rPr>
              <a:t> </a:t>
            </a:r>
            <a:r>
              <a:rPr sz="1800" spc="-5" dirty="0">
                <a:latin typeface="Arial"/>
                <a:cs typeface="Arial"/>
              </a:rPr>
              <a:t>to  </a:t>
            </a:r>
            <a:r>
              <a:rPr sz="1800" dirty="0">
                <a:latin typeface="Arial"/>
                <a:cs typeface="Arial"/>
              </a:rPr>
              <a:t>decrease </a:t>
            </a:r>
            <a:r>
              <a:rPr sz="1800" spc="-5" dirty="0">
                <a:latin typeface="Arial"/>
                <a:cs typeface="Arial"/>
              </a:rPr>
              <a:t>with</a:t>
            </a:r>
            <a:r>
              <a:rPr sz="1800" spc="-15" dirty="0">
                <a:latin typeface="Arial"/>
                <a:cs typeface="Arial"/>
              </a:rPr>
              <a:t> </a:t>
            </a:r>
            <a:r>
              <a:rPr sz="1800" i="1" spc="5" dirty="0">
                <a:latin typeface="Cambria"/>
                <a:cs typeface="Cambria"/>
              </a:rPr>
              <a:t>x</a:t>
            </a:r>
            <a:r>
              <a:rPr sz="1800" spc="7" baseline="-20833" dirty="0">
                <a:latin typeface="Calibri"/>
                <a:cs typeface="Calibri"/>
              </a:rPr>
              <a:t>2</a:t>
            </a:r>
            <a:endParaRPr sz="1800" baseline="-20833">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46914" y="572654"/>
            <a:ext cx="6052185" cy="695960"/>
          </a:xfrm>
          <a:prstGeom prst="rect">
            <a:avLst/>
          </a:prstGeom>
        </p:spPr>
        <p:txBody>
          <a:bodyPr vert="horz" wrap="square" lIns="0" tIns="12700" rIns="0" bIns="0" rtlCol="0">
            <a:spAutoFit/>
          </a:bodyPr>
          <a:lstStyle/>
          <a:p>
            <a:pPr marL="12700">
              <a:lnSpc>
                <a:spcPct val="100000"/>
              </a:lnSpc>
              <a:spcBef>
                <a:spcPts val="100"/>
              </a:spcBef>
              <a:tabLst>
                <a:tab pos="2560320" algn="l"/>
                <a:tab pos="3926204" algn="l"/>
              </a:tabLst>
            </a:pPr>
            <a:r>
              <a:rPr dirty="0"/>
              <a:t>About</a:t>
            </a:r>
            <a:r>
              <a:rPr spc="-5" dirty="0"/>
              <a:t> t</a:t>
            </a:r>
            <a:r>
              <a:rPr dirty="0"/>
              <a:t>he	X</a:t>
            </a:r>
            <a:r>
              <a:rPr spc="-5" dirty="0"/>
              <a:t>O</a:t>
            </a:r>
            <a:r>
              <a:rPr dirty="0"/>
              <a:t>R	example</a:t>
            </a:r>
          </a:p>
        </p:txBody>
      </p:sp>
      <p:sp>
        <p:nvSpPr>
          <p:cNvPr id="4" name="object 4"/>
          <p:cNvSpPr txBox="1"/>
          <p:nvPr/>
        </p:nvSpPr>
        <p:spPr>
          <a:xfrm>
            <a:off x="852978" y="1281024"/>
            <a:ext cx="8912225" cy="5555366"/>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spc="-5" dirty="0">
                <a:solidFill>
                  <a:srgbClr val="3333CC"/>
                </a:solidFill>
                <a:latin typeface="Arial"/>
                <a:cs typeface="Arial"/>
              </a:rPr>
              <a:t>We </a:t>
            </a:r>
            <a:r>
              <a:rPr sz="3200" dirty="0">
                <a:solidFill>
                  <a:srgbClr val="3333CC"/>
                </a:solidFill>
                <a:latin typeface="Arial"/>
                <a:cs typeface="Arial"/>
              </a:rPr>
              <a:t>simply </a:t>
            </a:r>
            <a:r>
              <a:rPr sz="3200" spc="-5" dirty="0">
                <a:solidFill>
                  <a:srgbClr val="3333CC"/>
                </a:solidFill>
                <a:latin typeface="Arial"/>
                <a:cs typeface="Arial"/>
              </a:rPr>
              <a:t>specified the</a:t>
            </a:r>
            <a:r>
              <a:rPr sz="3200" dirty="0">
                <a:solidFill>
                  <a:srgbClr val="3333CC"/>
                </a:solidFill>
                <a:latin typeface="Arial"/>
                <a:cs typeface="Arial"/>
              </a:rPr>
              <a:t> </a:t>
            </a:r>
            <a:r>
              <a:rPr sz="3200" spc="-5" dirty="0">
                <a:solidFill>
                  <a:srgbClr val="3333CC"/>
                </a:solidFill>
                <a:latin typeface="Arial"/>
                <a:cs typeface="Arial"/>
              </a:rPr>
              <a:t>solution</a:t>
            </a:r>
            <a:endParaRPr sz="3200" dirty="0">
              <a:latin typeface="Arial"/>
              <a:cs typeface="Arial"/>
            </a:endParaRPr>
          </a:p>
          <a:p>
            <a:pPr marL="755650" lvl="1" indent="-286385">
              <a:lnSpc>
                <a:spcPct val="100000"/>
              </a:lnSpc>
              <a:spcBef>
                <a:spcPts val="635"/>
              </a:spcBef>
              <a:buChar char="–"/>
              <a:tabLst>
                <a:tab pos="755650" algn="l"/>
              </a:tabLst>
            </a:pPr>
            <a:r>
              <a:rPr sz="2800" spc="-5" dirty="0">
                <a:solidFill>
                  <a:srgbClr val="336600"/>
                </a:solidFill>
                <a:latin typeface="Arial"/>
                <a:cs typeface="Arial"/>
              </a:rPr>
              <a:t>Then </a:t>
            </a:r>
            <a:r>
              <a:rPr sz="2800" dirty="0">
                <a:solidFill>
                  <a:srgbClr val="336600"/>
                </a:solidFill>
                <a:latin typeface="Arial"/>
                <a:cs typeface="Arial"/>
              </a:rPr>
              <a:t>showed </a:t>
            </a:r>
            <a:r>
              <a:rPr sz="2800" spc="-5" dirty="0">
                <a:solidFill>
                  <a:srgbClr val="336600"/>
                </a:solidFill>
                <a:latin typeface="Arial"/>
                <a:cs typeface="Arial"/>
              </a:rPr>
              <a:t>that </a:t>
            </a:r>
            <a:r>
              <a:rPr sz="2800" dirty="0">
                <a:solidFill>
                  <a:srgbClr val="336600"/>
                </a:solidFill>
                <a:latin typeface="Arial"/>
                <a:cs typeface="Arial"/>
              </a:rPr>
              <a:t>it achieves zero</a:t>
            </a:r>
            <a:r>
              <a:rPr sz="2800" spc="-25" dirty="0">
                <a:solidFill>
                  <a:srgbClr val="336600"/>
                </a:solidFill>
                <a:latin typeface="Arial"/>
                <a:cs typeface="Arial"/>
              </a:rPr>
              <a:t> </a:t>
            </a:r>
            <a:r>
              <a:rPr sz="2800" dirty="0">
                <a:solidFill>
                  <a:srgbClr val="336600"/>
                </a:solidFill>
                <a:latin typeface="Arial"/>
                <a:cs typeface="Arial"/>
              </a:rPr>
              <a:t>error</a:t>
            </a:r>
            <a:endParaRPr sz="2800" dirty="0">
              <a:latin typeface="Arial"/>
              <a:cs typeface="Arial"/>
            </a:endParaRPr>
          </a:p>
          <a:p>
            <a:pPr marL="355600" marR="595630" indent="-342900">
              <a:lnSpc>
                <a:spcPct val="100000"/>
              </a:lnSpc>
              <a:spcBef>
                <a:spcPts val="735"/>
              </a:spcBef>
              <a:buChar char="•"/>
              <a:tabLst>
                <a:tab pos="354965" algn="l"/>
                <a:tab pos="355600" algn="l"/>
              </a:tabLst>
            </a:pPr>
            <a:r>
              <a:rPr sz="3200" spc="-5" dirty="0">
                <a:solidFill>
                  <a:srgbClr val="3333CC"/>
                </a:solidFill>
                <a:latin typeface="Arial"/>
                <a:cs typeface="Arial"/>
              </a:rPr>
              <a:t>In </a:t>
            </a:r>
            <a:r>
              <a:rPr sz="3200" dirty="0">
                <a:solidFill>
                  <a:srgbClr val="3333CC"/>
                </a:solidFill>
                <a:latin typeface="Arial"/>
                <a:cs typeface="Arial"/>
              </a:rPr>
              <a:t>real </a:t>
            </a:r>
            <a:r>
              <a:rPr sz="3200" spc="-5" dirty="0">
                <a:solidFill>
                  <a:srgbClr val="3333CC"/>
                </a:solidFill>
                <a:latin typeface="Arial"/>
                <a:cs typeface="Arial"/>
              </a:rPr>
              <a:t>situations there </a:t>
            </a:r>
            <a:r>
              <a:rPr sz="3200" dirty="0">
                <a:solidFill>
                  <a:srgbClr val="3333CC"/>
                </a:solidFill>
                <a:latin typeface="Arial"/>
                <a:cs typeface="Arial"/>
              </a:rPr>
              <a:t>might be billions of  </a:t>
            </a:r>
            <a:r>
              <a:rPr sz="3200" spc="-5" dirty="0">
                <a:solidFill>
                  <a:srgbClr val="3333CC"/>
                </a:solidFill>
                <a:latin typeface="Arial"/>
                <a:cs typeface="Arial"/>
              </a:rPr>
              <a:t>parameters </a:t>
            </a:r>
            <a:r>
              <a:rPr sz="3200" dirty="0">
                <a:solidFill>
                  <a:srgbClr val="3333CC"/>
                </a:solidFill>
                <a:latin typeface="Arial"/>
                <a:cs typeface="Arial"/>
              </a:rPr>
              <a:t>and billions of </a:t>
            </a:r>
            <a:r>
              <a:rPr sz="3200" spc="-5" dirty="0">
                <a:solidFill>
                  <a:srgbClr val="3333CC"/>
                </a:solidFill>
                <a:latin typeface="Arial"/>
                <a:cs typeface="Arial"/>
              </a:rPr>
              <a:t>training</a:t>
            </a:r>
            <a:r>
              <a:rPr sz="3200" spc="-35" dirty="0">
                <a:solidFill>
                  <a:srgbClr val="3333CC"/>
                </a:solidFill>
                <a:latin typeface="Arial"/>
                <a:cs typeface="Arial"/>
              </a:rPr>
              <a:t> </a:t>
            </a:r>
            <a:r>
              <a:rPr sz="3200" dirty="0">
                <a:solidFill>
                  <a:srgbClr val="3333CC"/>
                </a:solidFill>
                <a:latin typeface="Arial"/>
                <a:cs typeface="Arial"/>
              </a:rPr>
              <a:t>examples</a:t>
            </a:r>
            <a:endParaRPr sz="3200" dirty="0">
              <a:latin typeface="Arial"/>
              <a:cs typeface="Arial"/>
            </a:endParaRPr>
          </a:p>
          <a:p>
            <a:pPr marL="755650" lvl="1" indent="-286385">
              <a:lnSpc>
                <a:spcPct val="100000"/>
              </a:lnSpc>
              <a:spcBef>
                <a:spcPts val="725"/>
              </a:spcBef>
              <a:buChar char="–"/>
              <a:tabLst>
                <a:tab pos="755650" algn="l"/>
              </a:tabLst>
            </a:pPr>
            <a:r>
              <a:rPr sz="2800" dirty="0">
                <a:solidFill>
                  <a:srgbClr val="336600"/>
                </a:solidFill>
                <a:latin typeface="Arial"/>
                <a:cs typeface="Arial"/>
              </a:rPr>
              <a:t>So one cannot simply guess </a:t>
            </a:r>
            <a:r>
              <a:rPr sz="2800" spc="-5" dirty="0">
                <a:solidFill>
                  <a:srgbClr val="336600"/>
                </a:solidFill>
                <a:latin typeface="Arial"/>
                <a:cs typeface="Arial"/>
              </a:rPr>
              <a:t>the</a:t>
            </a:r>
            <a:r>
              <a:rPr sz="2800" spc="-30" dirty="0">
                <a:solidFill>
                  <a:srgbClr val="336600"/>
                </a:solidFill>
                <a:latin typeface="Arial"/>
                <a:cs typeface="Arial"/>
              </a:rPr>
              <a:t> </a:t>
            </a:r>
            <a:r>
              <a:rPr sz="2800" spc="-5" dirty="0">
                <a:solidFill>
                  <a:srgbClr val="336600"/>
                </a:solidFill>
                <a:latin typeface="Arial"/>
                <a:cs typeface="Arial"/>
              </a:rPr>
              <a:t>solution</a:t>
            </a:r>
            <a:endParaRPr sz="2800" dirty="0">
              <a:latin typeface="Arial"/>
              <a:cs typeface="Arial"/>
            </a:endParaRPr>
          </a:p>
          <a:p>
            <a:pPr marL="355600" marR="278765" indent="-342900">
              <a:lnSpc>
                <a:spcPct val="100000"/>
              </a:lnSpc>
              <a:spcBef>
                <a:spcPts val="735"/>
              </a:spcBef>
              <a:buChar char="•"/>
              <a:tabLst>
                <a:tab pos="354965" algn="l"/>
                <a:tab pos="355600" algn="l"/>
              </a:tabLst>
            </a:pPr>
            <a:r>
              <a:rPr sz="3200" spc="-5" dirty="0">
                <a:solidFill>
                  <a:srgbClr val="3333CC"/>
                </a:solidFill>
                <a:latin typeface="Arial"/>
                <a:cs typeface="Arial"/>
              </a:rPr>
              <a:t>Instead </a:t>
            </a:r>
            <a:r>
              <a:rPr sz="3200" dirty="0">
                <a:solidFill>
                  <a:srgbClr val="3333CC"/>
                </a:solidFill>
                <a:latin typeface="Arial"/>
                <a:cs typeface="Arial"/>
              </a:rPr>
              <a:t>gradient descent </a:t>
            </a:r>
            <a:r>
              <a:rPr sz="3200" spc="-5" dirty="0">
                <a:solidFill>
                  <a:srgbClr val="3333CC"/>
                </a:solidFill>
                <a:latin typeface="Arial"/>
                <a:cs typeface="Arial"/>
              </a:rPr>
              <a:t>optimization </a:t>
            </a:r>
            <a:r>
              <a:rPr lang="en-US" sz="3200" spc="-5" dirty="0">
                <a:solidFill>
                  <a:srgbClr val="3333CC"/>
                </a:solidFill>
                <a:latin typeface="Arial"/>
                <a:cs typeface="Arial"/>
              </a:rPr>
              <a:t>will</a:t>
            </a:r>
            <a:r>
              <a:rPr sz="3200" dirty="0">
                <a:solidFill>
                  <a:srgbClr val="3333CC"/>
                </a:solidFill>
                <a:latin typeface="Arial"/>
                <a:cs typeface="Arial"/>
              </a:rPr>
              <a:t> </a:t>
            </a:r>
            <a:r>
              <a:rPr sz="3200" spc="-5" dirty="0">
                <a:solidFill>
                  <a:srgbClr val="3333CC"/>
                </a:solidFill>
                <a:latin typeface="Arial"/>
                <a:cs typeface="Arial"/>
              </a:rPr>
              <a:t>find  parameters that </a:t>
            </a:r>
            <a:r>
              <a:rPr sz="3200" dirty="0">
                <a:solidFill>
                  <a:srgbClr val="3333CC"/>
                </a:solidFill>
                <a:latin typeface="Arial"/>
                <a:cs typeface="Arial"/>
              </a:rPr>
              <a:t>produce </a:t>
            </a:r>
            <a:r>
              <a:rPr sz="3200" spc="-5" dirty="0">
                <a:solidFill>
                  <a:srgbClr val="3333CC"/>
                </a:solidFill>
                <a:latin typeface="Arial"/>
                <a:cs typeface="Arial"/>
              </a:rPr>
              <a:t>very little </a:t>
            </a:r>
            <a:r>
              <a:rPr sz="3200" dirty="0">
                <a:solidFill>
                  <a:srgbClr val="3333CC"/>
                </a:solidFill>
                <a:latin typeface="Arial"/>
                <a:cs typeface="Arial"/>
              </a:rPr>
              <a:t>error</a:t>
            </a:r>
            <a:endParaRPr sz="3200" dirty="0">
              <a:latin typeface="Arial"/>
              <a:cs typeface="Arial"/>
            </a:endParaRPr>
          </a:p>
          <a:p>
            <a:pPr marL="755650" lvl="1" indent="-286385">
              <a:lnSpc>
                <a:spcPct val="100000"/>
              </a:lnSpc>
              <a:spcBef>
                <a:spcPts val="725"/>
              </a:spcBef>
              <a:buChar char="–"/>
              <a:tabLst>
                <a:tab pos="755650" algn="l"/>
              </a:tabLst>
            </a:pPr>
            <a:r>
              <a:rPr sz="2800" spc="-5" dirty="0">
                <a:solidFill>
                  <a:srgbClr val="336600"/>
                </a:solidFill>
                <a:latin typeface="Arial"/>
                <a:cs typeface="Arial"/>
              </a:rPr>
              <a:t>The solution </a:t>
            </a:r>
            <a:r>
              <a:rPr sz="2800" dirty="0">
                <a:solidFill>
                  <a:srgbClr val="336600"/>
                </a:solidFill>
                <a:latin typeface="Arial"/>
                <a:cs typeface="Arial"/>
              </a:rPr>
              <a:t>described is at </a:t>
            </a:r>
            <a:r>
              <a:rPr sz="2800" spc="-5" dirty="0">
                <a:solidFill>
                  <a:srgbClr val="336600"/>
                </a:solidFill>
                <a:latin typeface="Arial"/>
                <a:cs typeface="Arial"/>
              </a:rPr>
              <a:t>the </a:t>
            </a:r>
            <a:r>
              <a:rPr sz="2800" dirty="0">
                <a:solidFill>
                  <a:srgbClr val="336600"/>
                </a:solidFill>
                <a:latin typeface="Arial"/>
                <a:cs typeface="Arial"/>
              </a:rPr>
              <a:t>global</a:t>
            </a:r>
            <a:r>
              <a:rPr sz="2800" spc="-20" dirty="0">
                <a:solidFill>
                  <a:srgbClr val="336600"/>
                </a:solidFill>
                <a:latin typeface="Arial"/>
                <a:cs typeface="Arial"/>
              </a:rPr>
              <a:t> </a:t>
            </a:r>
            <a:r>
              <a:rPr sz="2800" dirty="0">
                <a:solidFill>
                  <a:srgbClr val="336600"/>
                </a:solidFill>
                <a:latin typeface="Arial"/>
                <a:cs typeface="Arial"/>
              </a:rPr>
              <a:t>minimum</a:t>
            </a:r>
            <a:endParaRPr sz="2800" dirty="0">
              <a:latin typeface="Arial"/>
              <a:cs typeface="Arial"/>
            </a:endParaRPr>
          </a:p>
          <a:p>
            <a:pPr marL="1269365" lvl="2" indent="-342900">
              <a:lnSpc>
                <a:spcPct val="100000"/>
              </a:lnSpc>
              <a:spcBef>
                <a:spcPts val="540"/>
              </a:spcBef>
              <a:buFont typeface="Arial" panose="020B0604020202020204" pitchFamily="34" charset="0"/>
              <a:buChar char="•"/>
              <a:tabLst>
                <a:tab pos="1155700" algn="l"/>
              </a:tabLst>
            </a:pPr>
            <a:r>
              <a:rPr sz="2400" spc="-5" dirty="0">
                <a:solidFill>
                  <a:srgbClr val="660066"/>
                </a:solidFill>
                <a:latin typeface="Arial"/>
                <a:cs typeface="Arial"/>
              </a:rPr>
              <a:t>Gradient </a:t>
            </a:r>
            <a:r>
              <a:rPr sz="2400" dirty="0">
                <a:solidFill>
                  <a:srgbClr val="660066"/>
                </a:solidFill>
                <a:latin typeface="Arial"/>
                <a:cs typeface="Arial"/>
              </a:rPr>
              <a:t>descent could converge </a:t>
            </a:r>
            <a:r>
              <a:rPr sz="2400" spc="-5" dirty="0">
                <a:solidFill>
                  <a:srgbClr val="660066"/>
                </a:solidFill>
                <a:latin typeface="Arial"/>
                <a:cs typeface="Arial"/>
              </a:rPr>
              <a:t>to this</a:t>
            </a:r>
            <a:r>
              <a:rPr sz="2400" spc="-10" dirty="0">
                <a:solidFill>
                  <a:srgbClr val="660066"/>
                </a:solidFill>
                <a:latin typeface="Arial"/>
                <a:cs typeface="Arial"/>
              </a:rPr>
              <a:t> </a:t>
            </a:r>
            <a:r>
              <a:rPr sz="2400" spc="-5" dirty="0">
                <a:solidFill>
                  <a:srgbClr val="660066"/>
                </a:solidFill>
                <a:latin typeface="Arial"/>
                <a:cs typeface="Arial"/>
              </a:rPr>
              <a:t>solution</a:t>
            </a:r>
            <a:endParaRPr lang="en-US" sz="2400" spc="-5" dirty="0">
              <a:latin typeface="Arial"/>
              <a:cs typeface="Arial"/>
            </a:endParaRPr>
          </a:p>
          <a:p>
            <a:pPr marL="1269365" lvl="2" indent="-342900">
              <a:lnSpc>
                <a:spcPct val="100000"/>
              </a:lnSpc>
              <a:spcBef>
                <a:spcPts val="540"/>
              </a:spcBef>
              <a:buFont typeface="Arial" panose="020B0604020202020204" pitchFamily="34" charset="0"/>
              <a:buChar char="•"/>
              <a:tabLst>
                <a:tab pos="1155700" algn="l"/>
              </a:tabLst>
            </a:pPr>
            <a:r>
              <a:rPr sz="2400" dirty="0">
                <a:solidFill>
                  <a:srgbClr val="660066"/>
                </a:solidFill>
                <a:latin typeface="Arial"/>
                <a:cs typeface="Arial"/>
              </a:rPr>
              <a:t>Convergence depends on </a:t>
            </a:r>
            <a:r>
              <a:rPr sz="2400" spc="-5" dirty="0">
                <a:solidFill>
                  <a:srgbClr val="660066"/>
                </a:solidFill>
                <a:latin typeface="Arial"/>
                <a:cs typeface="Arial"/>
              </a:rPr>
              <a:t>initial</a:t>
            </a:r>
            <a:r>
              <a:rPr sz="2400" spc="-15" dirty="0">
                <a:solidFill>
                  <a:srgbClr val="660066"/>
                </a:solidFill>
                <a:latin typeface="Arial"/>
                <a:cs typeface="Arial"/>
              </a:rPr>
              <a:t> </a:t>
            </a:r>
            <a:r>
              <a:rPr sz="2400" dirty="0">
                <a:solidFill>
                  <a:srgbClr val="660066"/>
                </a:solidFill>
                <a:latin typeface="Arial"/>
                <a:cs typeface="Arial"/>
              </a:rPr>
              <a:t>values</a:t>
            </a:r>
            <a:endParaRPr lang="en-US" sz="2400" dirty="0">
              <a:solidFill>
                <a:srgbClr val="660066"/>
              </a:solidFill>
              <a:latin typeface="Arial"/>
              <a:cs typeface="Arial"/>
            </a:endParaRPr>
          </a:p>
          <a:p>
            <a:pPr marL="1269365" lvl="2" indent="-342900">
              <a:lnSpc>
                <a:spcPct val="100000"/>
              </a:lnSpc>
              <a:spcBef>
                <a:spcPts val="540"/>
              </a:spcBef>
              <a:buFont typeface="Arial" panose="020B0604020202020204" pitchFamily="34" charset="0"/>
              <a:buChar char="•"/>
              <a:tabLst>
                <a:tab pos="1155700" algn="l"/>
              </a:tabLst>
            </a:pPr>
            <a:r>
              <a:rPr sz="3200" spc="-7" baseline="2314" dirty="0">
                <a:solidFill>
                  <a:srgbClr val="660066"/>
                </a:solidFill>
                <a:latin typeface="Arial"/>
                <a:cs typeface="Arial"/>
              </a:rPr>
              <a:t>Would </a:t>
            </a:r>
            <a:r>
              <a:rPr sz="3200" baseline="2314" dirty="0">
                <a:solidFill>
                  <a:srgbClr val="660066"/>
                </a:solidFill>
                <a:latin typeface="Arial"/>
                <a:cs typeface="Arial"/>
              </a:rPr>
              <a:t>not always </a:t>
            </a:r>
            <a:r>
              <a:rPr sz="3200" spc="-7" baseline="2314" dirty="0">
                <a:solidFill>
                  <a:srgbClr val="660066"/>
                </a:solidFill>
                <a:latin typeface="Arial"/>
                <a:cs typeface="Arial"/>
              </a:rPr>
              <a:t>find </a:t>
            </a:r>
            <a:r>
              <a:rPr sz="3200" baseline="2314" dirty="0">
                <a:solidFill>
                  <a:srgbClr val="660066"/>
                </a:solidFill>
                <a:latin typeface="Arial"/>
                <a:cs typeface="Arial"/>
              </a:rPr>
              <a:t>easily </a:t>
            </a:r>
            <a:r>
              <a:rPr sz="3200" spc="-7" baseline="2314" dirty="0">
                <a:solidFill>
                  <a:srgbClr val="660066"/>
                </a:solidFill>
                <a:latin typeface="Arial"/>
                <a:cs typeface="Arial"/>
              </a:rPr>
              <a:t>understood integer </a:t>
            </a:r>
            <a:r>
              <a:rPr lang="en-US" sz="3200" spc="-337" baseline="2314" dirty="0">
                <a:solidFill>
                  <a:srgbClr val="660066"/>
                </a:solidFill>
                <a:latin typeface="Arial"/>
                <a:cs typeface="Arial"/>
              </a:rPr>
              <a:t>solutions</a:t>
            </a:r>
            <a:endParaRPr sz="3200" baseline="2314"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700" rIns="0" bIns="0" rtlCol="0">
            <a:spAutoFit/>
          </a:bodyPr>
          <a:lstStyle/>
          <a:p>
            <a:pPr marL="651510">
              <a:lnSpc>
                <a:spcPct val="100000"/>
              </a:lnSpc>
              <a:spcBef>
                <a:spcPts val="100"/>
              </a:spcBef>
            </a:pPr>
            <a:r>
              <a:rPr lang="en-US" spc="-5" dirty="0"/>
              <a:t>Today</a:t>
            </a:r>
            <a:endParaRPr dirty="0"/>
          </a:p>
        </p:txBody>
      </p:sp>
      <p:sp>
        <p:nvSpPr>
          <p:cNvPr id="5" name="object 5"/>
          <p:cNvSpPr txBox="1">
            <a:spLocks noGrp="1"/>
          </p:cNvSpPr>
          <p:nvPr>
            <p:ph type="body" idx="1"/>
          </p:nvPr>
        </p:nvSpPr>
        <p:spPr>
          <a:xfrm>
            <a:off x="-215900" y="1786587"/>
            <a:ext cx="10909300" cy="4832733"/>
          </a:xfrm>
          <a:prstGeom prst="rect">
            <a:avLst/>
          </a:prstGeom>
        </p:spPr>
        <p:txBody>
          <a:bodyPr vert="horz" wrap="square" lIns="0" tIns="104775" rIns="0" bIns="0" rtlCol="0">
            <a:spAutoFit/>
          </a:bodyPr>
          <a:lstStyle/>
          <a:p>
            <a:pPr marL="534035">
              <a:lnSpc>
                <a:spcPct val="100000"/>
              </a:lnSpc>
              <a:spcBef>
                <a:spcPts val="825"/>
              </a:spcBef>
              <a:tabLst>
                <a:tab pos="876935" algn="l"/>
                <a:tab pos="877569" algn="l"/>
              </a:tabLst>
            </a:pPr>
            <a:endParaRPr lang="en-US" spc="-5" dirty="0">
              <a:solidFill>
                <a:srgbClr val="0070C0"/>
              </a:solidFill>
            </a:endParaRPr>
          </a:p>
          <a:p>
            <a:pPr marL="876935" indent="-342900">
              <a:lnSpc>
                <a:spcPct val="100000"/>
              </a:lnSpc>
              <a:spcBef>
                <a:spcPts val="825"/>
              </a:spcBef>
              <a:buChar char="•"/>
              <a:tabLst>
                <a:tab pos="876935" algn="l"/>
                <a:tab pos="877569" algn="l"/>
              </a:tabLst>
            </a:pPr>
            <a:r>
              <a:rPr lang="en-US" spc="-5" dirty="0">
                <a:solidFill>
                  <a:srgbClr val="0070C0"/>
                </a:solidFill>
              </a:rPr>
              <a:t>Graphs for computation </a:t>
            </a:r>
            <a:endParaRPr spc="-5" dirty="0">
              <a:solidFill>
                <a:srgbClr val="0070C0"/>
              </a:solidFill>
            </a:endParaRPr>
          </a:p>
          <a:p>
            <a:pPr marL="534035" marR="3054350">
              <a:spcBef>
                <a:spcPts val="250"/>
              </a:spcBef>
            </a:pPr>
            <a:r>
              <a:rPr dirty="0">
                <a:solidFill>
                  <a:schemeClr val="bg1">
                    <a:lumMod val="50000"/>
                  </a:schemeClr>
                </a:solidFill>
              </a:rPr>
              <a:t>1.</a:t>
            </a:r>
            <a:r>
              <a:rPr lang="en-US" dirty="0">
                <a:solidFill>
                  <a:schemeClr val="bg1">
                    <a:lumMod val="50000"/>
                  </a:schemeClr>
                </a:solidFill>
              </a:rPr>
              <a:t>Stochastic Gradient Descent (SGD)</a:t>
            </a:r>
          </a:p>
          <a:p>
            <a:pPr marL="534035" marR="3054350">
              <a:spcBef>
                <a:spcPts val="250"/>
              </a:spcBef>
            </a:pPr>
            <a:r>
              <a:rPr lang="en-US" dirty="0">
                <a:solidFill>
                  <a:schemeClr val="bg1">
                    <a:lumMod val="50000"/>
                  </a:schemeClr>
                </a:solidFill>
              </a:rPr>
              <a:t>2.Perceptrons &amp; e</a:t>
            </a:r>
            <a:r>
              <a:rPr dirty="0">
                <a:solidFill>
                  <a:schemeClr val="bg1">
                    <a:lumMod val="50000"/>
                  </a:schemeClr>
                </a:solidFill>
              </a:rPr>
              <a:t>xample</a:t>
            </a:r>
            <a:r>
              <a:rPr lang="en-US" dirty="0">
                <a:solidFill>
                  <a:schemeClr val="bg1">
                    <a:lumMod val="50000"/>
                  </a:schemeClr>
                </a:solidFill>
              </a:rPr>
              <a:t> </a:t>
            </a:r>
            <a:r>
              <a:rPr dirty="0">
                <a:solidFill>
                  <a:schemeClr val="bg1">
                    <a:lumMod val="50000"/>
                  </a:schemeClr>
                </a:solidFill>
              </a:rPr>
              <a:t>Learning</a:t>
            </a:r>
            <a:r>
              <a:rPr lang="en-US" dirty="0">
                <a:solidFill>
                  <a:schemeClr val="bg1">
                    <a:lumMod val="50000"/>
                  </a:schemeClr>
                </a:solidFill>
              </a:rPr>
              <a:t> </a:t>
            </a:r>
            <a:r>
              <a:rPr spc="-5" dirty="0">
                <a:solidFill>
                  <a:schemeClr val="bg1">
                    <a:lumMod val="50000"/>
                  </a:schemeClr>
                </a:solidFill>
              </a:rPr>
              <a:t>XOR  </a:t>
            </a:r>
            <a:endParaRPr lang="en-US" spc="-5" dirty="0">
              <a:solidFill>
                <a:schemeClr val="bg1">
                  <a:lumMod val="50000"/>
                </a:schemeClr>
              </a:solidFill>
            </a:endParaRPr>
          </a:p>
          <a:p>
            <a:pPr marL="534035" marR="3054350">
              <a:spcBef>
                <a:spcPts val="250"/>
              </a:spcBef>
            </a:pPr>
            <a:r>
              <a:rPr lang="en-US" dirty="0"/>
              <a:t>3</a:t>
            </a:r>
            <a:r>
              <a:rPr dirty="0"/>
              <a:t>.Gradient-Based</a:t>
            </a:r>
            <a:r>
              <a:rPr spc="-80" dirty="0"/>
              <a:t> </a:t>
            </a:r>
            <a:r>
              <a:rPr dirty="0"/>
              <a:t>Learning  </a:t>
            </a:r>
            <a:endParaRPr lang="en-US" dirty="0"/>
          </a:p>
          <a:p>
            <a:pPr marL="534035" marR="3054350">
              <a:spcBef>
                <a:spcPts val="250"/>
              </a:spcBef>
            </a:pPr>
            <a:r>
              <a:rPr lang="en-US" dirty="0"/>
              <a:t>4</a:t>
            </a:r>
            <a:r>
              <a:rPr dirty="0"/>
              <a:t>.Hidden </a:t>
            </a:r>
            <a:r>
              <a:rPr spc="-5" dirty="0"/>
              <a:t>Units  </a:t>
            </a:r>
            <a:endParaRPr lang="en-US" spc="-5" dirty="0"/>
          </a:p>
          <a:p>
            <a:pPr marL="534035" marR="3054350">
              <a:spcBef>
                <a:spcPts val="250"/>
              </a:spcBef>
            </a:pPr>
            <a:r>
              <a:rPr lang="en-US" dirty="0"/>
              <a:t>5</a:t>
            </a:r>
            <a:r>
              <a:rPr dirty="0"/>
              <a:t>.Architecture</a:t>
            </a:r>
            <a:r>
              <a:rPr spc="-10" dirty="0"/>
              <a:t> </a:t>
            </a:r>
            <a:r>
              <a:rPr dirty="0"/>
              <a:t>Design</a:t>
            </a:r>
          </a:p>
          <a:p>
            <a:pPr marL="534035" marR="5080"/>
            <a:r>
              <a:rPr lang="en-US" dirty="0"/>
              <a:t>6</a:t>
            </a:r>
            <a:r>
              <a:rPr dirty="0"/>
              <a:t>.Backpropagation and </a:t>
            </a:r>
            <a:r>
              <a:rPr spc="-5" dirty="0"/>
              <a:t>Other Differentiation  </a:t>
            </a:r>
            <a:endParaRPr lang="en-US" spc="-5" dirty="0"/>
          </a:p>
          <a:p>
            <a:pPr marL="534035" marR="5080"/>
            <a:r>
              <a:rPr lang="en-US" dirty="0"/>
              <a:t>7</a:t>
            </a:r>
            <a:r>
              <a:rPr dirty="0"/>
              <a:t>.Historical</a:t>
            </a:r>
            <a:r>
              <a:rPr spc="-5" dirty="0"/>
              <a:t> Notes</a:t>
            </a:r>
          </a:p>
        </p:txBody>
      </p:sp>
    </p:spTree>
    <p:extLst>
      <p:ext uri="{BB962C8B-B14F-4D97-AF65-F5344CB8AC3E}">
        <p14:creationId xmlns:p14="http://schemas.microsoft.com/office/powerpoint/2010/main" val="17594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700" rIns="0" bIns="0" rtlCol="0">
            <a:spAutoFit/>
          </a:bodyPr>
          <a:lstStyle/>
          <a:p>
            <a:pPr marL="651510">
              <a:lnSpc>
                <a:spcPct val="100000"/>
              </a:lnSpc>
              <a:spcBef>
                <a:spcPts val="100"/>
              </a:spcBef>
            </a:pPr>
            <a:r>
              <a:rPr spc="-5" dirty="0"/>
              <a:t>T</a:t>
            </a:r>
            <a:r>
              <a:rPr dirty="0"/>
              <a:t>opics</a:t>
            </a:r>
          </a:p>
        </p:txBody>
      </p:sp>
      <p:sp>
        <p:nvSpPr>
          <p:cNvPr id="5" name="object 5"/>
          <p:cNvSpPr txBox="1">
            <a:spLocks noGrp="1"/>
          </p:cNvSpPr>
          <p:nvPr>
            <p:ph type="body" idx="1"/>
          </p:nvPr>
        </p:nvSpPr>
        <p:spPr>
          <a:prstGeom prst="rect">
            <a:avLst/>
          </a:prstGeom>
        </p:spPr>
        <p:txBody>
          <a:bodyPr vert="horz" wrap="square" lIns="0" tIns="104775" rIns="0" bIns="0" rtlCol="0">
            <a:spAutoFit/>
          </a:bodyPr>
          <a:lstStyle/>
          <a:p>
            <a:pPr marL="876935" indent="-342900">
              <a:lnSpc>
                <a:spcPct val="100000"/>
              </a:lnSpc>
              <a:spcBef>
                <a:spcPts val="825"/>
              </a:spcBef>
              <a:buChar char="•"/>
              <a:tabLst>
                <a:tab pos="876935" algn="l"/>
                <a:tab pos="877569" algn="l"/>
              </a:tabLst>
            </a:pPr>
            <a:r>
              <a:rPr spc="-5" dirty="0"/>
              <a:t>Overview</a:t>
            </a:r>
          </a:p>
          <a:p>
            <a:pPr marL="534035" marR="3054350">
              <a:lnSpc>
                <a:spcPts val="4600"/>
              </a:lnSpc>
              <a:spcBef>
                <a:spcPts val="250"/>
              </a:spcBef>
            </a:pPr>
            <a:r>
              <a:rPr dirty="0"/>
              <a:t>1.Example: Learning </a:t>
            </a:r>
            <a:r>
              <a:rPr spc="-5" dirty="0"/>
              <a:t>XOR </a:t>
            </a:r>
            <a:r>
              <a:rPr spc="-5" dirty="0">
                <a:solidFill>
                  <a:srgbClr val="3333CC"/>
                </a:solidFill>
              </a:rPr>
              <a:t> </a:t>
            </a:r>
            <a:r>
              <a:rPr dirty="0">
                <a:solidFill>
                  <a:srgbClr val="3333CC"/>
                </a:solidFill>
              </a:rPr>
              <a:t>2.Gradient-Based</a:t>
            </a:r>
            <a:r>
              <a:rPr spc="-80" dirty="0">
                <a:solidFill>
                  <a:srgbClr val="3333CC"/>
                </a:solidFill>
              </a:rPr>
              <a:t> </a:t>
            </a:r>
            <a:r>
              <a:rPr dirty="0">
                <a:solidFill>
                  <a:srgbClr val="3333CC"/>
                </a:solidFill>
              </a:rPr>
              <a:t>Learning </a:t>
            </a:r>
            <a:r>
              <a:rPr dirty="0"/>
              <a:t> 3.Hidden </a:t>
            </a:r>
            <a:r>
              <a:rPr spc="-5" dirty="0"/>
              <a:t>Units  </a:t>
            </a:r>
            <a:r>
              <a:rPr dirty="0"/>
              <a:t>4.Architecture</a:t>
            </a:r>
            <a:r>
              <a:rPr spc="-10" dirty="0"/>
              <a:t> </a:t>
            </a:r>
            <a:r>
              <a:rPr dirty="0"/>
              <a:t>Design</a:t>
            </a:r>
          </a:p>
          <a:p>
            <a:pPr marL="534035" marR="5080">
              <a:lnSpc>
                <a:spcPts val="4600"/>
              </a:lnSpc>
            </a:pPr>
            <a:r>
              <a:rPr dirty="0"/>
              <a:t>5.Backpropagation and </a:t>
            </a:r>
            <a:r>
              <a:rPr spc="-5" dirty="0"/>
              <a:t>Other Differentiation  </a:t>
            </a:r>
            <a:r>
              <a:rPr dirty="0"/>
              <a:t>6.Historical</a:t>
            </a:r>
            <a:r>
              <a:rPr spc="-5" dirty="0"/>
              <a:t> Notes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49443" y="585354"/>
            <a:ext cx="8599805" cy="695960"/>
          </a:xfrm>
          <a:prstGeom prst="rect">
            <a:avLst/>
          </a:prstGeom>
        </p:spPr>
        <p:txBody>
          <a:bodyPr vert="horz" wrap="square" lIns="0" tIns="12700" rIns="0" bIns="0" rtlCol="0">
            <a:spAutoFit/>
          </a:bodyPr>
          <a:lstStyle/>
          <a:p>
            <a:pPr marL="12700">
              <a:lnSpc>
                <a:spcPct val="100000"/>
              </a:lnSpc>
              <a:spcBef>
                <a:spcPts val="100"/>
              </a:spcBef>
              <a:tabLst>
                <a:tab pos="2403475" algn="l"/>
                <a:tab pos="6410960" algn="l"/>
              </a:tabLst>
            </a:pPr>
            <a:r>
              <a:rPr spc="-5" dirty="0"/>
              <a:t>G</a:t>
            </a:r>
            <a:r>
              <a:rPr dirty="0"/>
              <a:t>radien</a:t>
            </a:r>
            <a:r>
              <a:rPr spc="-5" dirty="0"/>
              <a:t>t</a:t>
            </a:r>
            <a:r>
              <a:rPr dirty="0"/>
              <a:t>-based</a:t>
            </a:r>
            <a:r>
              <a:rPr lang="en-US" dirty="0"/>
              <a:t> </a:t>
            </a:r>
            <a:r>
              <a:rPr dirty="0"/>
              <a:t>Learning</a:t>
            </a:r>
          </a:p>
        </p:txBody>
      </p:sp>
      <p:sp>
        <p:nvSpPr>
          <p:cNvPr id="4" name="object 4"/>
          <p:cNvSpPr txBox="1"/>
          <p:nvPr/>
        </p:nvSpPr>
        <p:spPr>
          <a:xfrm>
            <a:off x="865678" y="1508898"/>
            <a:ext cx="8562340" cy="5265420"/>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spc="-5" dirty="0">
                <a:solidFill>
                  <a:srgbClr val="3333CC"/>
                </a:solidFill>
                <a:latin typeface="Arial"/>
                <a:cs typeface="Arial"/>
              </a:rPr>
              <a:t>Overview</a:t>
            </a:r>
            <a:endParaRPr sz="3200">
              <a:latin typeface="Arial"/>
              <a:cs typeface="Arial"/>
            </a:endParaRPr>
          </a:p>
          <a:p>
            <a:pPr marL="527050" indent="-514350">
              <a:lnSpc>
                <a:spcPct val="100000"/>
              </a:lnSpc>
              <a:spcBef>
                <a:spcPts val="730"/>
              </a:spcBef>
              <a:buAutoNum type="arabicPeriod"/>
              <a:tabLst>
                <a:tab pos="526415" algn="l"/>
                <a:tab pos="527050" algn="l"/>
              </a:tabLst>
            </a:pPr>
            <a:r>
              <a:rPr sz="3200" dirty="0">
                <a:solidFill>
                  <a:srgbClr val="3333CC"/>
                </a:solidFill>
                <a:latin typeface="Arial"/>
                <a:cs typeface="Arial"/>
              </a:rPr>
              <a:t>Cost</a:t>
            </a:r>
            <a:r>
              <a:rPr sz="3200" spc="-10" dirty="0">
                <a:solidFill>
                  <a:srgbClr val="3333CC"/>
                </a:solidFill>
                <a:latin typeface="Arial"/>
                <a:cs typeface="Arial"/>
              </a:rPr>
              <a:t> </a:t>
            </a:r>
            <a:r>
              <a:rPr sz="3200" spc="-5" dirty="0">
                <a:solidFill>
                  <a:srgbClr val="3333CC"/>
                </a:solidFill>
                <a:latin typeface="Arial"/>
                <a:cs typeface="Arial"/>
              </a:rPr>
              <a:t>Functions</a:t>
            </a:r>
            <a:endParaRPr sz="3200">
              <a:latin typeface="Arial"/>
              <a:cs typeface="Arial"/>
            </a:endParaRPr>
          </a:p>
          <a:p>
            <a:pPr marL="926465" marR="814069" lvl="1" indent="-520700">
              <a:lnSpc>
                <a:spcPts val="3329"/>
              </a:lnSpc>
              <a:spcBef>
                <a:spcPts val="800"/>
              </a:spcBef>
              <a:buAutoNum type="arabicPeriod"/>
              <a:tabLst>
                <a:tab pos="920115" algn="l"/>
                <a:tab pos="920750" algn="l"/>
              </a:tabLst>
            </a:pPr>
            <a:r>
              <a:rPr sz="2800" dirty="0">
                <a:solidFill>
                  <a:srgbClr val="336600"/>
                </a:solidFill>
                <a:latin typeface="Arial"/>
                <a:cs typeface="Arial"/>
              </a:rPr>
              <a:t>Learning </a:t>
            </a:r>
            <a:r>
              <a:rPr sz="2800" spc="-5" dirty="0">
                <a:solidFill>
                  <a:srgbClr val="336600"/>
                </a:solidFill>
                <a:latin typeface="Arial"/>
                <a:cs typeface="Arial"/>
              </a:rPr>
              <a:t>Conditional Distributions with </a:t>
            </a:r>
            <a:r>
              <a:rPr sz="2800" dirty="0">
                <a:solidFill>
                  <a:srgbClr val="336600"/>
                </a:solidFill>
                <a:latin typeface="Arial"/>
                <a:cs typeface="Arial"/>
              </a:rPr>
              <a:t>Max  Likelihood</a:t>
            </a:r>
            <a:endParaRPr sz="2800">
              <a:latin typeface="Arial"/>
              <a:cs typeface="Arial"/>
            </a:endParaRPr>
          </a:p>
          <a:p>
            <a:pPr marL="920750" lvl="1" indent="-514984">
              <a:lnSpc>
                <a:spcPct val="100000"/>
              </a:lnSpc>
              <a:spcBef>
                <a:spcPts val="605"/>
              </a:spcBef>
              <a:buAutoNum type="arabicPeriod"/>
              <a:tabLst>
                <a:tab pos="920115" algn="l"/>
                <a:tab pos="920750" algn="l"/>
              </a:tabLst>
            </a:pPr>
            <a:r>
              <a:rPr sz="2800" dirty="0">
                <a:solidFill>
                  <a:srgbClr val="336600"/>
                </a:solidFill>
                <a:latin typeface="Arial"/>
                <a:cs typeface="Arial"/>
              </a:rPr>
              <a:t>Learning </a:t>
            </a:r>
            <a:r>
              <a:rPr sz="2800" spc="-5" dirty="0">
                <a:solidFill>
                  <a:srgbClr val="336600"/>
                </a:solidFill>
                <a:latin typeface="Arial"/>
                <a:cs typeface="Arial"/>
              </a:rPr>
              <a:t>Conditional Statistics</a:t>
            </a:r>
            <a:endParaRPr sz="2800">
              <a:latin typeface="Arial"/>
              <a:cs typeface="Arial"/>
            </a:endParaRPr>
          </a:p>
          <a:p>
            <a:pPr marL="527050" indent="-514350">
              <a:lnSpc>
                <a:spcPct val="100000"/>
              </a:lnSpc>
              <a:spcBef>
                <a:spcPts val="735"/>
              </a:spcBef>
              <a:buAutoNum type="arabicPeriod"/>
              <a:tabLst>
                <a:tab pos="526415" algn="l"/>
                <a:tab pos="527050" algn="l"/>
              </a:tabLst>
            </a:pPr>
            <a:r>
              <a:rPr sz="3200" spc="-5" dirty="0">
                <a:solidFill>
                  <a:srgbClr val="3333CC"/>
                </a:solidFill>
                <a:latin typeface="Arial"/>
                <a:cs typeface="Arial"/>
              </a:rPr>
              <a:t>Output</a:t>
            </a:r>
            <a:r>
              <a:rPr sz="3200" spc="-10" dirty="0">
                <a:solidFill>
                  <a:srgbClr val="3333CC"/>
                </a:solidFill>
                <a:latin typeface="Arial"/>
                <a:cs typeface="Arial"/>
              </a:rPr>
              <a:t> </a:t>
            </a:r>
            <a:r>
              <a:rPr sz="3200" spc="-5" dirty="0">
                <a:solidFill>
                  <a:srgbClr val="3333CC"/>
                </a:solidFill>
                <a:latin typeface="Arial"/>
                <a:cs typeface="Arial"/>
              </a:rPr>
              <a:t>Units</a:t>
            </a:r>
            <a:endParaRPr sz="3200">
              <a:latin typeface="Arial"/>
              <a:cs typeface="Arial"/>
            </a:endParaRPr>
          </a:p>
          <a:p>
            <a:pPr marL="920750" lvl="1" indent="-514984">
              <a:lnSpc>
                <a:spcPct val="100000"/>
              </a:lnSpc>
              <a:spcBef>
                <a:spcPts val="665"/>
              </a:spcBef>
              <a:buAutoNum type="arabicPeriod"/>
              <a:tabLst>
                <a:tab pos="920115" algn="l"/>
                <a:tab pos="920750" algn="l"/>
              </a:tabLst>
            </a:pPr>
            <a:r>
              <a:rPr sz="2800" dirty="0">
                <a:solidFill>
                  <a:srgbClr val="336600"/>
                </a:solidFill>
                <a:latin typeface="Arial"/>
                <a:cs typeface="Arial"/>
              </a:rPr>
              <a:t>Linear </a:t>
            </a:r>
            <a:r>
              <a:rPr sz="2800" spc="-5" dirty="0">
                <a:solidFill>
                  <a:srgbClr val="336600"/>
                </a:solidFill>
                <a:latin typeface="Arial"/>
                <a:cs typeface="Arial"/>
              </a:rPr>
              <a:t>Units for Gaussian Output</a:t>
            </a:r>
            <a:r>
              <a:rPr sz="2800" spc="35" dirty="0">
                <a:solidFill>
                  <a:srgbClr val="336600"/>
                </a:solidFill>
                <a:latin typeface="Arial"/>
                <a:cs typeface="Arial"/>
              </a:rPr>
              <a:t> </a:t>
            </a:r>
            <a:r>
              <a:rPr sz="2800" spc="-5" dirty="0">
                <a:solidFill>
                  <a:srgbClr val="336600"/>
                </a:solidFill>
                <a:latin typeface="Arial"/>
                <a:cs typeface="Arial"/>
              </a:rPr>
              <a:t>Distributions</a:t>
            </a:r>
            <a:endParaRPr sz="2800">
              <a:latin typeface="Arial"/>
              <a:cs typeface="Arial"/>
            </a:endParaRPr>
          </a:p>
          <a:p>
            <a:pPr marL="920750" lvl="1" indent="-514984">
              <a:lnSpc>
                <a:spcPct val="100000"/>
              </a:lnSpc>
              <a:spcBef>
                <a:spcPts val="740"/>
              </a:spcBef>
              <a:buAutoNum type="arabicPeriod"/>
              <a:tabLst>
                <a:tab pos="920115" algn="l"/>
                <a:tab pos="920750" algn="l"/>
              </a:tabLst>
            </a:pPr>
            <a:r>
              <a:rPr sz="2800" dirty="0">
                <a:solidFill>
                  <a:srgbClr val="336600"/>
                </a:solidFill>
                <a:latin typeface="Arial"/>
                <a:cs typeface="Arial"/>
              </a:rPr>
              <a:t>Sigmoid </a:t>
            </a:r>
            <a:r>
              <a:rPr sz="2800" spc="-5" dirty="0">
                <a:solidFill>
                  <a:srgbClr val="336600"/>
                </a:solidFill>
                <a:latin typeface="Arial"/>
                <a:cs typeface="Arial"/>
              </a:rPr>
              <a:t>Units for </a:t>
            </a:r>
            <a:r>
              <a:rPr sz="2800" dirty="0">
                <a:solidFill>
                  <a:srgbClr val="336600"/>
                </a:solidFill>
                <a:latin typeface="Arial"/>
                <a:cs typeface="Arial"/>
              </a:rPr>
              <a:t>Bernoulli </a:t>
            </a:r>
            <a:r>
              <a:rPr sz="2800" spc="-5" dirty="0">
                <a:solidFill>
                  <a:srgbClr val="336600"/>
                </a:solidFill>
                <a:latin typeface="Arial"/>
                <a:cs typeface="Arial"/>
              </a:rPr>
              <a:t>Output</a:t>
            </a:r>
            <a:r>
              <a:rPr sz="2800" dirty="0">
                <a:solidFill>
                  <a:srgbClr val="336600"/>
                </a:solidFill>
                <a:latin typeface="Arial"/>
                <a:cs typeface="Arial"/>
              </a:rPr>
              <a:t> </a:t>
            </a:r>
            <a:r>
              <a:rPr sz="2800" spc="-5" dirty="0">
                <a:solidFill>
                  <a:srgbClr val="336600"/>
                </a:solidFill>
                <a:latin typeface="Arial"/>
                <a:cs typeface="Arial"/>
              </a:rPr>
              <a:t>Distributions</a:t>
            </a:r>
            <a:endParaRPr sz="2800">
              <a:latin typeface="Arial"/>
              <a:cs typeface="Arial"/>
            </a:endParaRPr>
          </a:p>
          <a:p>
            <a:pPr marL="920750" lvl="1" indent="-514984">
              <a:lnSpc>
                <a:spcPct val="100000"/>
              </a:lnSpc>
              <a:spcBef>
                <a:spcPts val="640"/>
              </a:spcBef>
              <a:buAutoNum type="arabicPeriod"/>
              <a:tabLst>
                <a:tab pos="920115" algn="l"/>
                <a:tab pos="920750" algn="l"/>
              </a:tabLst>
            </a:pPr>
            <a:r>
              <a:rPr sz="2800" spc="-5" dirty="0">
                <a:solidFill>
                  <a:srgbClr val="336600"/>
                </a:solidFill>
                <a:latin typeface="Arial"/>
                <a:cs typeface="Arial"/>
              </a:rPr>
              <a:t>Softmax Units for Multinoulli Output</a:t>
            </a:r>
            <a:r>
              <a:rPr sz="2800" spc="75" dirty="0">
                <a:solidFill>
                  <a:srgbClr val="336600"/>
                </a:solidFill>
                <a:latin typeface="Arial"/>
                <a:cs typeface="Arial"/>
              </a:rPr>
              <a:t> </a:t>
            </a:r>
            <a:r>
              <a:rPr sz="2800" spc="-5" dirty="0">
                <a:solidFill>
                  <a:srgbClr val="336600"/>
                </a:solidFill>
                <a:latin typeface="Arial"/>
                <a:cs typeface="Arial"/>
              </a:rPr>
              <a:t>Distributions</a:t>
            </a:r>
            <a:endParaRPr sz="2800">
              <a:latin typeface="Arial"/>
              <a:cs typeface="Arial"/>
            </a:endParaRPr>
          </a:p>
          <a:p>
            <a:pPr marL="920750" lvl="1" indent="-514984">
              <a:lnSpc>
                <a:spcPct val="100000"/>
              </a:lnSpc>
              <a:spcBef>
                <a:spcPts val="640"/>
              </a:spcBef>
              <a:buAutoNum type="arabicPeriod"/>
              <a:tabLst>
                <a:tab pos="920115" algn="l"/>
                <a:tab pos="920750" algn="l"/>
              </a:tabLst>
            </a:pPr>
            <a:r>
              <a:rPr sz="2800" spc="-5" dirty="0">
                <a:solidFill>
                  <a:srgbClr val="336600"/>
                </a:solidFill>
                <a:latin typeface="Arial"/>
                <a:cs typeface="Arial"/>
              </a:rPr>
              <a:t>Other Output</a:t>
            </a:r>
            <a:r>
              <a:rPr sz="2800" spc="-10" dirty="0">
                <a:solidFill>
                  <a:srgbClr val="336600"/>
                </a:solidFill>
                <a:latin typeface="Arial"/>
                <a:cs typeface="Arial"/>
              </a:rPr>
              <a:t> </a:t>
            </a:r>
            <a:r>
              <a:rPr sz="2800" spc="-5" dirty="0">
                <a:solidFill>
                  <a:srgbClr val="336600"/>
                </a:solidFill>
                <a:latin typeface="Arial"/>
                <a:cs typeface="Arial"/>
              </a:rPr>
              <a:t>Types</a:t>
            </a:r>
            <a:endParaRPr sz="28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14568" y="2965334"/>
            <a:ext cx="8469630" cy="635000"/>
          </a:xfrm>
          <a:prstGeom prst="rect">
            <a:avLst/>
          </a:prstGeom>
        </p:spPr>
        <p:txBody>
          <a:bodyPr vert="horz" wrap="square" lIns="0" tIns="12700" rIns="0" bIns="0" rtlCol="0">
            <a:spAutoFit/>
          </a:bodyPr>
          <a:lstStyle/>
          <a:p>
            <a:pPr marL="12700">
              <a:lnSpc>
                <a:spcPct val="100000"/>
              </a:lnSpc>
              <a:spcBef>
                <a:spcPts val="100"/>
              </a:spcBef>
              <a:tabLst>
                <a:tab pos="2270760" algn="l"/>
                <a:tab pos="6478905" algn="l"/>
              </a:tabLst>
            </a:pPr>
            <a:r>
              <a:rPr sz="4000" spc="-5" dirty="0"/>
              <a:t>O</a:t>
            </a:r>
            <a:r>
              <a:rPr sz="4000" dirty="0"/>
              <a:t>verview	of</a:t>
            </a:r>
            <a:r>
              <a:rPr sz="4000" spc="-5" dirty="0"/>
              <a:t> G</a:t>
            </a:r>
            <a:r>
              <a:rPr sz="4000" dirty="0"/>
              <a:t>radien</a:t>
            </a:r>
            <a:r>
              <a:rPr sz="4000" spc="-5" dirty="0"/>
              <a:t>t</a:t>
            </a:r>
            <a:r>
              <a:rPr sz="4000" dirty="0"/>
              <a:t>-based	Learning</a:t>
            </a:r>
            <a:endParaRPr sz="4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3341" y="603135"/>
            <a:ext cx="8411845" cy="635000"/>
          </a:xfrm>
          <a:prstGeom prst="rect">
            <a:avLst/>
          </a:prstGeom>
        </p:spPr>
        <p:txBody>
          <a:bodyPr vert="horz" wrap="square" lIns="0" tIns="12700" rIns="0" bIns="0" rtlCol="0">
            <a:spAutoFit/>
          </a:bodyPr>
          <a:lstStyle/>
          <a:p>
            <a:pPr marL="12700">
              <a:lnSpc>
                <a:spcPct val="100000"/>
              </a:lnSpc>
              <a:spcBef>
                <a:spcPts val="100"/>
              </a:spcBef>
              <a:tabLst>
                <a:tab pos="5038725" algn="l"/>
                <a:tab pos="6562725" algn="l"/>
              </a:tabLst>
            </a:pPr>
            <a:r>
              <a:rPr sz="4000" spc="-5" dirty="0"/>
              <a:t>Standard</a:t>
            </a:r>
            <a:r>
              <a:rPr sz="4000" spc="20" dirty="0"/>
              <a:t> </a:t>
            </a:r>
            <a:r>
              <a:rPr sz="4000" dirty="0"/>
              <a:t>ML</a:t>
            </a:r>
            <a:r>
              <a:rPr sz="4000" spc="25" dirty="0"/>
              <a:t> </a:t>
            </a:r>
            <a:r>
              <a:rPr sz="4000" spc="-5" dirty="0"/>
              <a:t>Training	</a:t>
            </a:r>
            <a:r>
              <a:rPr sz="4000" dirty="0"/>
              <a:t>vs</a:t>
            </a:r>
            <a:r>
              <a:rPr sz="4000" spc="-5" dirty="0"/>
              <a:t> </a:t>
            </a:r>
            <a:r>
              <a:rPr sz="4000" dirty="0"/>
              <a:t>NN	</a:t>
            </a:r>
            <a:r>
              <a:rPr sz="4000" spc="-5" dirty="0"/>
              <a:t>Training</a:t>
            </a:r>
            <a:endParaRPr sz="4000" dirty="0"/>
          </a:p>
        </p:txBody>
      </p:sp>
      <p:sp>
        <p:nvSpPr>
          <p:cNvPr id="4" name="object 4"/>
          <p:cNvSpPr txBox="1"/>
          <p:nvPr/>
        </p:nvSpPr>
        <p:spPr>
          <a:xfrm>
            <a:off x="850900" y="1371600"/>
            <a:ext cx="8975725" cy="5849550"/>
          </a:xfrm>
          <a:prstGeom prst="rect">
            <a:avLst/>
          </a:prstGeom>
        </p:spPr>
        <p:txBody>
          <a:bodyPr vert="horz" wrap="square" lIns="0" tIns="33020" rIns="0" bIns="0" rtlCol="0">
            <a:spAutoFit/>
          </a:bodyPr>
          <a:lstStyle/>
          <a:p>
            <a:pPr marL="355600" marR="502920" indent="-342900">
              <a:lnSpc>
                <a:spcPts val="3800"/>
              </a:lnSpc>
              <a:spcBef>
                <a:spcPts val="260"/>
              </a:spcBef>
              <a:buChar char="•"/>
              <a:tabLst>
                <a:tab pos="354965" algn="l"/>
                <a:tab pos="355600" algn="l"/>
              </a:tabLst>
            </a:pPr>
            <a:r>
              <a:rPr sz="3200" dirty="0">
                <a:solidFill>
                  <a:srgbClr val="3333CC"/>
                </a:solidFill>
                <a:latin typeface="Arial"/>
                <a:cs typeface="Arial"/>
              </a:rPr>
              <a:t>Neural </a:t>
            </a:r>
            <a:r>
              <a:rPr sz="3200" spc="-5" dirty="0">
                <a:solidFill>
                  <a:srgbClr val="3333CC"/>
                </a:solidFill>
                <a:latin typeface="Arial"/>
                <a:cs typeface="Arial"/>
              </a:rPr>
              <a:t>Network training </a:t>
            </a:r>
            <a:r>
              <a:rPr lang="en-US" sz="3200" spc="-5" dirty="0">
                <a:solidFill>
                  <a:srgbClr val="3333CC"/>
                </a:solidFill>
                <a:latin typeface="Arial"/>
                <a:cs typeface="Arial"/>
              </a:rPr>
              <a:t>is </a:t>
            </a:r>
            <a:r>
              <a:rPr sz="3200" dirty="0">
                <a:solidFill>
                  <a:srgbClr val="3333CC"/>
                </a:solidFill>
                <a:latin typeface="Arial"/>
                <a:cs typeface="Arial"/>
              </a:rPr>
              <a:t>not </a:t>
            </a:r>
            <a:r>
              <a:rPr sz="3200" spc="-5" dirty="0">
                <a:solidFill>
                  <a:srgbClr val="3333CC"/>
                </a:solidFill>
                <a:latin typeface="Arial"/>
                <a:cs typeface="Arial"/>
              </a:rPr>
              <a:t>different from </a:t>
            </a:r>
            <a:r>
              <a:rPr sz="3200" dirty="0">
                <a:solidFill>
                  <a:srgbClr val="3333CC"/>
                </a:solidFill>
                <a:latin typeface="Arial"/>
                <a:cs typeface="Arial"/>
              </a:rPr>
              <a:t>ML  models </a:t>
            </a:r>
            <a:r>
              <a:rPr lang="en-US" sz="3200" spc="-5" dirty="0">
                <a:solidFill>
                  <a:srgbClr val="3333CC"/>
                </a:solidFill>
                <a:latin typeface="Arial"/>
                <a:cs typeface="Arial"/>
              </a:rPr>
              <a:t>that use</a:t>
            </a:r>
            <a:r>
              <a:rPr sz="3200" spc="-5" dirty="0">
                <a:solidFill>
                  <a:srgbClr val="3333CC"/>
                </a:solidFill>
                <a:latin typeface="Arial"/>
                <a:cs typeface="Arial"/>
              </a:rPr>
              <a:t> </a:t>
            </a:r>
            <a:r>
              <a:rPr sz="3200" dirty="0">
                <a:solidFill>
                  <a:srgbClr val="3333CC"/>
                </a:solidFill>
                <a:latin typeface="Arial"/>
                <a:cs typeface="Arial"/>
              </a:rPr>
              <a:t>gradient </a:t>
            </a:r>
            <a:r>
              <a:rPr sz="3200" spc="-5" dirty="0">
                <a:solidFill>
                  <a:srgbClr val="3333CC"/>
                </a:solidFill>
                <a:latin typeface="Arial"/>
                <a:cs typeface="Arial"/>
              </a:rPr>
              <a:t>descent.</a:t>
            </a:r>
            <a:r>
              <a:rPr sz="3200" spc="-25" dirty="0">
                <a:solidFill>
                  <a:srgbClr val="3333CC"/>
                </a:solidFill>
                <a:latin typeface="Arial"/>
                <a:cs typeface="Arial"/>
              </a:rPr>
              <a:t> </a:t>
            </a:r>
            <a:endParaRPr lang="en-US" sz="3200" spc="-25" dirty="0">
              <a:solidFill>
                <a:srgbClr val="3333CC"/>
              </a:solidFill>
              <a:latin typeface="Arial"/>
              <a:cs typeface="Arial"/>
            </a:endParaRPr>
          </a:p>
          <a:p>
            <a:pPr marL="355600" marR="502920" indent="-342900">
              <a:lnSpc>
                <a:spcPts val="3800"/>
              </a:lnSpc>
              <a:spcBef>
                <a:spcPts val="260"/>
              </a:spcBef>
              <a:buChar char="•"/>
              <a:tabLst>
                <a:tab pos="354965" algn="l"/>
                <a:tab pos="355600" algn="l"/>
              </a:tabLst>
            </a:pPr>
            <a:r>
              <a:rPr lang="en-US" sz="3200" dirty="0">
                <a:solidFill>
                  <a:srgbClr val="3333CC"/>
                </a:solidFill>
                <a:latin typeface="Arial"/>
                <a:cs typeface="Arial"/>
              </a:rPr>
              <a:t>This requires</a:t>
            </a:r>
            <a:endParaRPr sz="3200" dirty="0">
              <a:latin typeface="Arial"/>
              <a:cs typeface="Arial"/>
            </a:endParaRPr>
          </a:p>
          <a:p>
            <a:pPr marL="984250" lvl="1" indent="-514984">
              <a:lnSpc>
                <a:spcPct val="100000"/>
              </a:lnSpc>
              <a:spcBef>
                <a:spcPts val="509"/>
              </a:spcBef>
              <a:buAutoNum type="arabicPeriod"/>
              <a:tabLst>
                <a:tab pos="983615" algn="l"/>
                <a:tab pos="984250" algn="l"/>
              </a:tabLst>
            </a:pPr>
            <a:r>
              <a:rPr sz="2800" spc="-5" dirty="0">
                <a:solidFill>
                  <a:srgbClr val="336600"/>
                </a:solidFill>
                <a:latin typeface="Arial"/>
                <a:cs typeface="Arial"/>
              </a:rPr>
              <a:t>optimization </a:t>
            </a:r>
            <a:r>
              <a:rPr sz="2800" dirty="0">
                <a:solidFill>
                  <a:srgbClr val="336600"/>
                </a:solidFill>
                <a:latin typeface="Arial"/>
                <a:cs typeface="Arial"/>
              </a:rPr>
              <a:t>procedure, </a:t>
            </a:r>
            <a:r>
              <a:rPr sz="2400" spc="-5" dirty="0">
                <a:solidFill>
                  <a:srgbClr val="660066"/>
                </a:solidFill>
                <a:latin typeface="Arial"/>
                <a:cs typeface="Arial"/>
              </a:rPr>
              <a:t>e.g., </a:t>
            </a:r>
            <a:r>
              <a:rPr sz="2400" dirty="0">
                <a:solidFill>
                  <a:srgbClr val="660066"/>
                </a:solidFill>
                <a:latin typeface="Arial"/>
                <a:cs typeface="Arial"/>
              </a:rPr>
              <a:t>gradient</a:t>
            </a:r>
            <a:r>
              <a:rPr sz="2400" spc="-15" dirty="0">
                <a:solidFill>
                  <a:srgbClr val="660066"/>
                </a:solidFill>
                <a:latin typeface="Arial"/>
                <a:cs typeface="Arial"/>
              </a:rPr>
              <a:t> </a:t>
            </a:r>
            <a:r>
              <a:rPr sz="2400" dirty="0">
                <a:solidFill>
                  <a:srgbClr val="660066"/>
                </a:solidFill>
                <a:latin typeface="Arial"/>
                <a:cs typeface="Arial"/>
              </a:rPr>
              <a:t>descent</a:t>
            </a:r>
            <a:endParaRPr sz="2400" dirty="0">
              <a:latin typeface="Arial"/>
              <a:cs typeface="Arial"/>
            </a:endParaRPr>
          </a:p>
          <a:p>
            <a:pPr marL="984250" lvl="1" indent="-514984">
              <a:lnSpc>
                <a:spcPct val="100000"/>
              </a:lnSpc>
              <a:spcBef>
                <a:spcPts val="740"/>
              </a:spcBef>
              <a:buAutoNum type="arabicPeriod"/>
              <a:tabLst>
                <a:tab pos="983615" algn="l"/>
                <a:tab pos="984250" algn="l"/>
              </a:tabLst>
            </a:pPr>
            <a:r>
              <a:rPr sz="2800" dirty="0">
                <a:solidFill>
                  <a:srgbClr val="336600"/>
                </a:solidFill>
                <a:latin typeface="Arial"/>
                <a:cs typeface="Arial"/>
              </a:rPr>
              <a:t>cost </a:t>
            </a:r>
            <a:r>
              <a:rPr sz="2800" spc="-5" dirty="0">
                <a:solidFill>
                  <a:srgbClr val="336600"/>
                </a:solidFill>
                <a:latin typeface="Arial"/>
                <a:cs typeface="Arial"/>
              </a:rPr>
              <a:t>function, </a:t>
            </a:r>
            <a:r>
              <a:rPr sz="2400" spc="-5" dirty="0">
                <a:solidFill>
                  <a:srgbClr val="660066"/>
                </a:solidFill>
                <a:latin typeface="Arial"/>
                <a:cs typeface="Arial"/>
              </a:rPr>
              <a:t>e.g.,</a:t>
            </a:r>
            <a:r>
              <a:rPr sz="2400" spc="-10" dirty="0">
                <a:solidFill>
                  <a:srgbClr val="660066"/>
                </a:solidFill>
                <a:latin typeface="Arial"/>
                <a:cs typeface="Arial"/>
              </a:rPr>
              <a:t> </a:t>
            </a:r>
            <a:r>
              <a:rPr sz="2400" dirty="0">
                <a:solidFill>
                  <a:srgbClr val="660066"/>
                </a:solidFill>
                <a:latin typeface="Arial"/>
                <a:cs typeface="Arial"/>
              </a:rPr>
              <a:t>MLE</a:t>
            </a:r>
            <a:endParaRPr sz="2400" dirty="0">
              <a:latin typeface="Arial"/>
              <a:cs typeface="Arial"/>
            </a:endParaRPr>
          </a:p>
          <a:p>
            <a:pPr marL="984250" lvl="1" indent="-514984">
              <a:lnSpc>
                <a:spcPct val="100000"/>
              </a:lnSpc>
              <a:spcBef>
                <a:spcPts val="640"/>
              </a:spcBef>
              <a:buAutoNum type="arabicPeriod"/>
              <a:tabLst>
                <a:tab pos="983615" algn="l"/>
                <a:tab pos="984250" algn="l"/>
              </a:tabLst>
            </a:pPr>
            <a:r>
              <a:rPr sz="2800" dirty="0">
                <a:solidFill>
                  <a:srgbClr val="336600"/>
                </a:solidFill>
                <a:latin typeface="Arial"/>
                <a:cs typeface="Arial"/>
              </a:rPr>
              <a:t>model </a:t>
            </a:r>
            <a:r>
              <a:rPr sz="2800" spc="-5" dirty="0">
                <a:solidFill>
                  <a:srgbClr val="336600"/>
                </a:solidFill>
                <a:latin typeface="Arial"/>
                <a:cs typeface="Arial"/>
              </a:rPr>
              <a:t>family, </a:t>
            </a:r>
            <a:r>
              <a:rPr sz="2400" spc="-5" dirty="0">
                <a:solidFill>
                  <a:srgbClr val="660066"/>
                </a:solidFill>
                <a:latin typeface="Arial"/>
                <a:cs typeface="Arial"/>
              </a:rPr>
              <a:t>e.g., </a:t>
            </a:r>
            <a:r>
              <a:rPr sz="2400" dirty="0">
                <a:solidFill>
                  <a:srgbClr val="660066"/>
                </a:solidFill>
                <a:latin typeface="Arial"/>
                <a:cs typeface="Arial"/>
              </a:rPr>
              <a:t>linear </a:t>
            </a:r>
            <a:r>
              <a:rPr sz="2400" spc="-5" dirty="0">
                <a:solidFill>
                  <a:srgbClr val="660066"/>
                </a:solidFill>
                <a:latin typeface="Arial"/>
                <a:cs typeface="Arial"/>
              </a:rPr>
              <a:t>with </a:t>
            </a:r>
            <a:r>
              <a:rPr sz="2400" dirty="0">
                <a:solidFill>
                  <a:srgbClr val="660066"/>
                </a:solidFill>
                <a:latin typeface="Arial"/>
                <a:cs typeface="Arial"/>
              </a:rPr>
              <a:t>basis</a:t>
            </a:r>
            <a:r>
              <a:rPr sz="2400" spc="-10" dirty="0">
                <a:solidFill>
                  <a:srgbClr val="660066"/>
                </a:solidFill>
                <a:latin typeface="Arial"/>
                <a:cs typeface="Arial"/>
              </a:rPr>
              <a:t> </a:t>
            </a:r>
            <a:r>
              <a:rPr sz="2400" spc="-5" dirty="0">
                <a:solidFill>
                  <a:srgbClr val="660066"/>
                </a:solidFill>
                <a:latin typeface="Arial"/>
                <a:cs typeface="Arial"/>
              </a:rPr>
              <a:t>functions</a:t>
            </a:r>
            <a:endParaRPr sz="2400" dirty="0">
              <a:latin typeface="Arial"/>
              <a:cs typeface="Arial"/>
            </a:endParaRPr>
          </a:p>
          <a:p>
            <a:pPr marL="355600" indent="-342900">
              <a:lnSpc>
                <a:spcPct val="100000"/>
              </a:lnSpc>
              <a:spcBef>
                <a:spcPts val="735"/>
              </a:spcBef>
              <a:buChar char="•"/>
              <a:tabLst>
                <a:tab pos="354965" algn="l"/>
                <a:tab pos="355600" algn="l"/>
              </a:tabLst>
            </a:pPr>
            <a:r>
              <a:rPr sz="3200" spc="-5" dirty="0">
                <a:solidFill>
                  <a:srgbClr val="3333CC"/>
                </a:solidFill>
                <a:latin typeface="Arial"/>
                <a:cs typeface="Arial"/>
              </a:rPr>
              <a:t>Difference: nonlinearity </a:t>
            </a:r>
            <a:r>
              <a:rPr sz="3200" dirty="0">
                <a:solidFill>
                  <a:srgbClr val="3333CC"/>
                </a:solidFill>
                <a:latin typeface="Arial"/>
                <a:cs typeface="Arial"/>
              </a:rPr>
              <a:t>causes nonconvex</a:t>
            </a:r>
            <a:r>
              <a:rPr sz="3200" spc="-10" dirty="0">
                <a:solidFill>
                  <a:srgbClr val="3333CC"/>
                </a:solidFill>
                <a:latin typeface="Arial"/>
                <a:cs typeface="Arial"/>
              </a:rPr>
              <a:t> </a:t>
            </a:r>
            <a:r>
              <a:rPr sz="3200" dirty="0">
                <a:solidFill>
                  <a:srgbClr val="3333CC"/>
                </a:solidFill>
                <a:latin typeface="Arial"/>
                <a:cs typeface="Arial"/>
              </a:rPr>
              <a:t>loss</a:t>
            </a:r>
            <a:endParaRPr sz="3200" dirty="0">
              <a:latin typeface="Arial"/>
              <a:cs typeface="Arial"/>
            </a:endParaRPr>
          </a:p>
          <a:p>
            <a:pPr marL="977265" marR="1124585" indent="-508000">
              <a:lnSpc>
                <a:spcPct val="102000"/>
              </a:lnSpc>
              <a:spcBef>
                <a:spcPts val="600"/>
              </a:spcBef>
              <a:buChar char="–"/>
              <a:tabLst>
                <a:tab pos="983615" algn="l"/>
                <a:tab pos="984250" algn="l"/>
              </a:tabLst>
            </a:pPr>
            <a:r>
              <a:rPr sz="2800" dirty="0">
                <a:solidFill>
                  <a:srgbClr val="336600"/>
                </a:solidFill>
                <a:latin typeface="Arial"/>
                <a:cs typeface="Arial"/>
              </a:rPr>
              <a:t>Use </a:t>
            </a:r>
            <a:r>
              <a:rPr sz="2800" spc="-5" dirty="0">
                <a:solidFill>
                  <a:srgbClr val="336600"/>
                </a:solidFill>
                <a:latin typeface="Arial"/>
                <a:cs typeface="Arial"/>
              </a:rPr>
              <a:t>iterative gradient-based optimizers that  </a:t>
            </a:r>
            <a:r>
              <a:rPr sz="2800" dirty="0">
                <a:solidFill>
                  <a:srgbClr val="336600"/>
                </a:solidFill>
                <a:latin typeface="Arial"/>
                <a:cs typeface="Arial"/>
              </a:rPr>
              <a:t>drives cost </a:t>
            </a:r>
            <a:r>
              <a:rPr sz="2800" spc="-5" dirty="0">
                <a:solidFill>
                  <a:srgbClr val="336600"/>
                </a:solidFill>
                <a:latin typeface="Arial"/>
                <a:cs typeface="Arial"/>
              </a:rPr>
              <a:t>to</a:t>
            </a:r>
            <a:r>
              <a:rPr lang="en-US" sz="2800" spc="-5" dirty="0">
                <a:solidFill>
                  <a:srgbClr val="336600"/>
                </a:solidFill>
                <a:latin typeface="Arial"/>
                <a:cs typeface="Arial"/>
              </a:rPr>
              <a:t> a</a:t>
            </a:r>
            <a:r>
              <a:rPr sz="2800" spc="-5" dirty="0">
                <a:solidFill>
                  <a:srgbClr val="336600"/>
                </a:solidFill>
                <a:latin typeface="Arial"/>
                <a:cs typeface="Arial"/>
              </a:rPr>
              <a:t> </a:t>
            </a:r>
            <a:r>
              <a:rPr sz="2800" dirty="0">
                <a:solidFill>
                  <a:srgbClr val="336600"/>
                </a:solidFill>
                <a:latin typeface="Arial"/>
                <a:cs typeface="Arial"/>
              </a:rPr>
              <a:t>low value, </a:t>
            </a:r>
            <a:r>
              <a:rPr sz="2800" spc="-5" dirty="0">
                <a:solidFill>
                  <a:srgbClr val="336600"/>
                </a:solidFill>
                <a:latin typeface="Arial"/>
                <a:cs typeface="Arial"/>
              </a:rPr>
              <a:t>rather</a:t>
            </a:r>
            <a:r>
              <a:rPr sz="2800" spc="-70" dirty="0">
                <a:solidFill>
                  <a:srgbClr val="336600"/>
                </a:solidFill>
                <a:latin typeface="Arial"/>
                <a:cs typeface="Arial"/>
              </a:rPr>
              <a:t> </a:t>
            </a:r>
            <a:r>
              <a:rPr sz="2800" spc="-5" dirty="0">
                <a:solidFill>
                  <a:srgbClr val="336600"/>
                </a:solidFill>
                <a:latin typeface="Arial"/>
                <a:cs typeface="Arial"/>
              </a:rPr>
              <a:t>than</a:t>
            </a:r>
            <a:endParaRPr sz="2800" dirty="0">
              <a:latin typeface="Arial"/>
              <a:cs typeface="Arial"/>
            </a:endParaRPr>
          </a:p>
          <a:p>
            <a:pPr marL="1155700" lvl="1" indent="-229235">
              <a:lnSpc>
                <a:spcPct val="100000"/>
              </a:lnSpc>
              <a:spcBef>
                <a:spcPts val="515"/>
              </a:spcBef>
              <a:buChar char="•"/>
              <a:tabLst>
                <a:tab pos="1155700" algn="l"/>
              </a:tabLst>
            </a:pPr>
            <a:r>
              <a:rPr sz="2400" dirty="0">
                <a:solidFill>
                  <a:srgbClr val="660066"/>
                </a:solidFill>
                <a:latin typeface="Arial"/>
                <a:cs typeface="Arial"/>
              </a:rPr>
              <a:t>Exact linear </a:t>
            </a:r>
            <a:r>
              <a:rPr sz="2400" spc="-5" dirty="0">
                <a:solidFill>
                  <a:srgbClr val="660066"/>
                </a:solidFill>
                <a:latin typeface="Arial"/>
                <a:cs typeface="Arial"/>
              </a:rPr>
              <a:t>equation </a:t>
            </a:r>
            <a:r>
              <a:rPr sz="2400" dirty="0">
                <a:solidFill>
                  <a:srgbClr val="660066"/>
                </a:solidFill>
                <a:latin typeface="Arial"/>
                <a:cs typeface="Arial"/>
              </a:rPr>
              <a:t>solvers used </a:t>
            </a:r>
            <a:r>
              <a:rPr sz="2400" spc="-5" dirty="0">
                <a:solidFill>
                  <a:srgbClr val="660066"/>
                </a:solidFill>
                <a:latin typeface="Arial"/>
                <a:cs typeface="Arial"/>
              </a:rPr>
              <a:t>for </a:t>
            </a:r>
            <a:r>
              <a:rPr sz="2400" dirty="0">
                <a:solidFill>
                  <a:srgbClr val="660066"/>
                </a:solidFill>
                <a:latin typeface="Arial"/>
                <a:cs typeface="Arial"/>
              </a:rPr>
              <a:t>linear regression</a:t>
            </a:r>
            <a:r>
              <a:rPr sz="2400" spc="-70" dirty="0">
                <a:solidFill>
                  <a:srgbClr val="660066"/>
                </a:solidFill>
                <a:latin typeface="Arial"/>
                <a:cs typeface="Arial"/>
              </a:rPr>
              <a:t> </a:t>
            </a:r>
            <a:r>
              <a:rPr sz="2400" dirty="0">
                <a:solidFill>
                  <a:srgbClr val="660066"/>
                </a:solidFill>
                <a:latin typeface="Arial"/>
                <a:cs typeface="Arial"/>
              </a:rPr>
              <a:t>or</a:t>
            </a:r>
            <a:endParaRPr sz="2400" dirty="0">
              <a:latin typeface="Arial"/>
              <a:cs typeface="Arial"/>
            </a:endParaRPr>
          </a:p>
          <a:p>
            <a:pPr marL="1155065" marR="1442085" lvl="1" indent="-228600">
              <a:lnSpc>
                <a:spcPts val="2820"/>
              </a:lnSpc>
              <a:spcBef>
                <a:spcPts val="765"/>
              </a:spcBef>
              <a:buChar char="•"/>
              <a:tabLst>
                <a:tab pos="1155700" algn="l"/>
              </a:tabLst>
            </a:pPr>
            <a:r>
              <a:rPr sz="2400" dirty="0">
                <a:solidFill>
                  <a:srgbClr val="660066"/>
                </a:solidFill>
                <a:latin typeface="Arial"/>
                <a:cs typeface="Arial"/>
              </a:rPr>
              <a:t>convex </a:t>
            </a:r>
            <a:r>
              <a:rPr sz="2400" spc="-5" dirty="0">
                <a:solidFill>
                  <a:srgbClr val="660066"/>
                </a:solidFill>
                <a:latin typeface="Arial"/>
                <a:cs typeface="Arial"/>
              </a:rPr>
              <a:t>optimization algorithms </a:t>
            </a:r>
            <a:r>
              <a:rPr sz="2400" dirty="0">
                <a:solidFill>
                  <a:srgbClr val="660066"/>
                </a:solidFill>
                <a:latin typeface="Arial"/>
                <a:cs typeface="Arial"/>
              </a:rPr>
              <a:t>used </a:t>
            </a:r>
            <a:r>
              <a:rPr sz="2400" spc="-5" dirty="0">
                <a:solidFill>
                  <a:srgbClr val="660066"/>
                </a:solidFill>
                <a:latin typeface="Arial"/>
                <a:cs typeface="Arial"/>
              </a:rPr>
              <a:t>for logistic  </a:t>
            </a:r>
            <a:r>
              <a:rPr sz="2400" dirty="0">
                <a:solidFill>
                  <a:srgbClr val="660066"/>
                </a:solidFill>
                <a:latin typeface="Arial"/>
                <a:cs typeface="Arial"/>
              </a:rPr>
              <a:t>regression or</a:t>
            </a:r>
            <a:r>
              <a:rPr sz="2400" spc="-10" dirty="0">
                <a:solidFill>
                  <a:srgbClr val="660066"/>
                </a:solidFill>
                <a:latin typeface="Arial"/>
                <a:cs typeface="Arial"/>
              </a:rPr>
              <a:t> </a:t>
            </a:r>
            <a:r>
              <a:rPr sz="2400" dirty="0">
                <a:solidFill>
                  <a:srgbClr val="660066"/>
                </a:solidFill>
                <a:latin typeface="Arial"/>
                <a:cs typeface="Arial"/>
              </a:rPr>
              <a:t>SVMs</a:t>
            </a:r>
            <a:endParaRPr sz="2400" dirty="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463223" y="505186"/>
            <a:ext cx="5772150" cy="695960"/>
          </a:xfrm>
          <a:prstGeom prst="rect">
            <a:avLst/>
          </a:prstGeom>
        </p:spPr>
        <p:txBody>
          <a:bodyPr vert="horz" wrap="square" lIns="0" tIns="12700" rIns="0" bIns="0" rtlCol="0">
            <a:spAutoFit/>
          </a:bodyPr>
          <a:lstStyle/>
          <a:p>
            <a:pPr marL="12700">
              <a:lnSpc>
                <a:spcPct val="100000"/>
              </a:lnSpc>
              <a:spcBef>
                <a:spcPts val="100"/>
              </a:spcBef>
            </a:pPr>
            <a:r>
              <a:rPr dirty="0"/>
              <a:t>Convex vs</a:t>
            </a:r>
            <a:r>
              <a:rPr spc="-110" dirty="0"/>
              <a:t> </a:t>
            </a:r>
            <a:r>
              <a:rPr dirty="0"/>
              <a:t>Non-convex</a:t>
            </a:r>
          </a:p>
        </p:txBody>
      </p:sp>
      <p:sp>
        <p:nvSpPr>
          <p:cNvPr id="5" name="object 5"/>
          <p:cNvSpPr txBox="1"/>
          <p:nvPr/>
        </p:nvSpPr>
        <p:spPr>
          <a:xfrm>
            <a:off x="852978" y="1296554"/>
            <a:ext cx="353123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Convex</a:t>
            </a:r>
            <a:r>
              <a:rPr sz="3200" spc="-65" dirty="0">
                <a:solidFill>
                  <a:srgbClr val="3333CC"/>
                </a:solidFill>
                <a:latin typeface="Arial"/>
                <a:cs typeface="Arial"/>
              </a:rPr>
              <a:t> </a:t>
            </a:r>
            <a:r>
              <a:rPr sz="3200" spc="-5" dirty="0">
                <a:solidFill>
                  <a:srgbClr val="3333CC"/>
                </a:solidFill>
                <a:latin typeface="Arial"/>
                <a:cs typeface="Arial"/>
              </a:rPr>
              <a:t>methods:</a:t>
            </a:r>
            <a:endParaRPr sz="3200">
              <a:latin typeface="Arial"/>
              <a:cs typeface="Arial"/>
            </a:endParaRPr>
          </a:p>
        </p:txBody>
      </p:sp>
      <p:sp>
        <p:nvSpPr>
          <p:cNvPr id="6" name="object 6"/>
          <p:cNvSpPr txBox="1"/>
          <p:nvPr/>
        </p:nvSpPr>
        <p:spPr>
          <a:xfrm>
            <a:off x="852978" y="1783218"/>
            <a:ext cx="8893810" cy="4546600"/>
          </a:xfrm>
          <a:prstGeom prst="rect">
            <a:avLst/>
          </a:prstGeom>
        </p:spPr>
        <p:txBody>
          <a:bodyPr vert="horz" wrap="square" lIns="0" tIns="93980" rIns="0" bIns="0" rtlCol="0">
            <a:spAutoFit/>
          </a:bodyPr>
          <a:lstStyle/>
          <a:p>
            <a:pPr marL="755650" indent="-286385">
              <a:lnSpc>
                <a:spcPct val="100000"/>
              </a:lnSpc>
              <a:spcBef>
                <a:spcPts val="740"/>
              </a:spcBef>
              <a:buChar char="–"/>
              <a:tabLst>
                <a:tab pos="755650" algn="l"/>
              </a:tabLst>
            </a:pPr>
            <a:r>
              <a:rPr sz="2800" dirty="0">
                <a:solidFill>
                  <a:srgbClr val="336600"/>
                </a:solidFill>
                <a:latin typeface="Arial"/>
                <a:cs typeface="Arial"/>
              </a:rPr>
              <a:t>Converge </a:t>
            </a:r>
            <a:r>
              <a:rPr sz="2800" spc="-5" dirty="0">
                <a:solidFill>
                  <a:srgbClr val="336600"/>
                </a:solidFill>
                <a:latin typeface="Arial"/>
                <a:cs typeface="Arial"/>
              </a:rPr>
              <a:t>from </a:t>
            </a:r>
            <a:r>
              <a:rPr sz="2800" dirty="0">
                <a:solidFill>
                  <a:srgbClr val="336600"/>
                </a:solidFill>
                <a:latin typeface="Arial"/>
                <a:cs typeface="Arial"/>
              </a:rPr>
              <a:t>any </a:t>
            </a:r>
            <a:r>
              <a:rPr sz="2800" spc="-5" dirty="0">
                <a:solidFill>
                  <a:srgbClr val="336600"/>
                </a:solidFill>
                <a:latin typeface="Arial"/>
                <a:cs typeface="Arial"/>
              </a:rPr>
              <a:t>initial</a:t>
            </a:r>
            <a:r>
              <a:rPr sz="2800" spc="-10" dirty="0">
                <a:solidFill>
                  <a:srgbClr val="336600"/>
                </a:solidFill>
                <a:latin typeface="Arial"/>
                <a:cs typeface="Arial"/>
              </a:rPr>
              <a:t> </a:t>
            </a:r>
            <a:r>
              <a:rPr sz="2800" spc="-5" dirty="0">
                <a:solidFill>
                  <a:srgbClr val="336600"/>
                </a:solidFill>
                <a:latin typeface="Arial"/>
                <a:cs typeface="Arial"/>
              </a:rPr>
              <a:t>parameters</a:t>
            </a:r>
            <a:endParaRPr sz="2800" dirty="0">
              <a:latin typeface="Arial"/>
              <a:cs typeface="Arial"/>
            </a:endParaRPr>
          </a:p>
          <a:p>
            <a:pPr marL="755650" indent="-286385">
              <a:lnSpc>
                <a:spcPct val="100000"/>
              </a:lnSpc>
              <a:spcBef>
                <a:spcPts val="640"/>
              </a:spcBef>
              <a:buChar char="–"/>
              <a:tabLst>
                <a:tab pos="755650" algn="l"/>
              </a:tabLst>
            </a:pPr>
            <a:r>
              <a:rPr sz="2800" spc="-5" dirty="0">
                <a:solidFill>
                  <a:srgbClr val="336600"/>
                </a:solidFill>
                <a:latin typeface="Arial"/>
                <a:cs typeface="Arial"/>
              </a:rPr>
              <a:t>Robust-- </a:t>
            </a:r>
            <a:r>
              <a:rPr sz="2800" dirty="0">
                <a:solidFill>
                  <a:srgbClr val="336600"/>
                </a:solidFill>
                <a:latin typeface="Arial"/>
                <a:cs typeface="Arial"/>
              </a:rPr>
              <a:t>but can </a:t>
            </a:r>
            <a:r>
              <a:rPr sz="2800" spc="-5" dirty="0">
                <a:solidFill>
                  <a:srgbClr val="336600"/>
                </a:solidFill>
                <a:latin typeface="Arial"/>
                <a:cs typeface="Arial"/>
              </a:rPr>
              <a:t>encounter </a:t>
            </a:r>
            <a:r>
              <a:rPr sz="2800" dirty="0">
                <a:solidFill>
                  <a:srgbClr val="336600"/>
                </a:solidFill>
                <a:latin typeface="Arial"/>
                <a:cs typeface="Arial"/>
              </a:rPr>
              <a:t>numerical</a:t>
            </a:r>
            <a:r>
              <a:rPr sz="2800" spc="-20" dirty="0">
                <a:solidFill>
                  <a:srgbClr val="336600"/>
                </a:solidFill>
                <a:latin typeface="Arial"/>
                <a:cs typeface="Arial"/>
              </a:rPr>
              <a:t> </a:t>
            </a:r>
            <a:r>
              <a:rPr sz="2800" dirty="0">
                <a:solidFill>
                  <a:srgbClr val="336600"/>
                </a:solidFill>
                <a:latin typeface="Arial"/>
                <a:cs typeface="Arial"/>
              </a:rPr>
              <a:t>problems</a:t>
            </a:r>
            <a:endParaRPr sz="2800" dirty="0">
              <a:latin typeface="Arial"/>
              <a:cs typeface="Arial"/>
            </a:endParaRPr>
          </a:p>
          <a:p>
            <a:pPr marL="355600" indent="-342900">
              <a:lnSpc>
                <a:spcPct val="100000"/>
              </a:lnSpc>
              <a:spcBef>
                <a:spcPts val="835"/>
              </a:spcBef>
              <a:buChar char="•"/>
              <a:tabLst>
                <a:tab pos="354965" algn="l"/>
                <a:tab pos="355600" algn="l"/>
              </a:tabLst>
            </a:pPr>
            <a:r>
              <a:rPr sz="3200" spc="-5" dirty="0">
                <a:solidFill>
                  <a:srgbClr val="3333CC"/>
                </a:solidFill>
                <a:latin typeface="Arial"/>
                <a:cs typeface="Arial"/>
              </a:rPr>
              <a:t>SGD with</a:t>
            </a:r>
            <a:r>
              <a:rPr sz="3200" dirty="0">
                <a:solidFill>
                  <a:srgbClr val="3333CC"/>
                </a:solidFill>
                <a:latin typeface="Arial"/>
                <a:cs typeface="Arial"/>
              </a:rPr>
              <a:t> non-convex:</a:t>
            </a:r>
            <a:endParaRPr sz="3200" dirty="0">
              <a:latin typeface="Arial"/>
              <a:cs typeface="Arial"/>
            </a:endParaRPr>
          </a:p>
          <a:p>
            <a:pPr marL="755650" lvl="1" indent="-286385">
              <a:lnSpc>
                <a:spcPct val="100000"/>
              </a:lnSpc>
              <a:spcBef>
                <a:spcPts val="665"/>
              </a:spcBef>
              <a:buChar char="–"/>
              <a:tabLst>
                <a:tab pos="755650" algn="l"/>
              </a:tabLst>
            </a:pPr>
            <a:r>
              <a:rPr sz="2800" spc="-5" dirty="0">
                <a:solidFill>
                  <a:srgbClr val="336600"/>
                </a:solidFill>
                <a:latin typeface="Arial"/>
                <a:cs typeface="Arial"/>
              </a:rPr>
              <a:t>Sensitive to initial</a:t>
            </a:r>
            <a:r>
              <a:rPr sz="2800" spc="10" dirty="0">
                <a:solidFill>
                  <a:srgbClr val="336600"/>
                </a:solidFill>
                <a:latin typeface="Arial"/>
                <a:cs typeface="Arial"/>
              </a:rPr>
              <a:t> </a:t>
            </a:r>
            <a:r>
              <a:rPr sz="2800" spc="-5" dirty="0">
                <a:solidFill>
                  <a:srgbClr val="336600"/>
                </a:solidFill>
                <a:latin typeface="Arial"/>
                <a:cs typeface="Arial"/>
              </a:rPr>
              <a:t>parameters</a:t>
            </a:r>
            <a:endParaRPr sz="2800" dirty="0">
              <a:latin typeface="Arial"/>
              <a:cs typeface="Arial"/>
            </a:endParaRPr>
          </a:p>
          <a:p>
            <a:pPr marL="755650" lvl="1" indent="-286385">
              <a:lnSpc>
                <a:spcPct val="100000"/>
              </a:lnSpc>
              <a:spcBef>
                <a:spcPts val="640"/>
              </a:spcBef>
              <a:buChar char="–"/>
              <a:tabLst>
                <a:tab pos="755650" algn="l"/>
              </a:tabLst>
            </a:pPr>
            <a:r>
              <a:rPr sz="2800" spc="-5" dirty="0">
                <a:solidFill>
                  <a:srgbClr val="336600"/>
                </a:solidFill>
                <a:latin typeface="Arial"/>
                <a:cs typeface="Arial"/>
              </a:rPr>
              <a:t>For feedforward networks, important to</a:t>
            </a:r>
            <a:r>
              <a:rPr sz="2800" spc="40" dirty="0">
                <a:solidFill>
                  <a:srgbClr val="336600"/>
                </a:solidFill>
                <a:latin typeface="Arial"/>
                <a:cs typeface="Arial"/>
              </a:rPr>
              <a:t> </a:t>
            </a:r>
            <a:r>
              <a:rPr sz="2800" spc="-5" dirty="0">
                <a:solidFill>
                  <a:srgbClr val="336600"/>
                </a:solidFill>
                <a:latin typeface="Arial"/>
                <a:cs typeface="Arial"/>
              </a:rPr>
              <a:t>initialize</a:t>
            </a:r>
            <a:endParaRPr sz="2800" dirty="0">
              <a:latin typeface="Arial"/>
              <a:cs typeface="Arial"/>
            </a:endParaRPr>
          </a:p>
          <a:p>
            <a:pPr marL="1155700" lvl="2" indent="-229235">
              <a:lnSpc>
                <a:spcPct val="100000"/>
              </a:lnSpc>
              <a:spcBef>
                <a:spcPts val="540"/>
              </a:spcBef>
              <a:buChar char="•"/>
              <a:tabLst>
                <a:tab pos="1155700" algn="l"/>
              </a:tabLst>
            </a:pPr>
            <a:r>
              <a:rPr sz="2400" spc="-5" dirty="0">
                <a:solidFill>
                  <a:srgbClr val="660066"/>
                </a:solidFill>
                <a:latin typeface="Arial"/>
                <a:cs typeface="Arial"/>
              </a:rPr>
              <a:t>Weights to </a:t>
            </a:r>
            <a:r>
              <a:rPr sz="2400" dirty="0">
                <a:solidFill>
                  <a:srgbClr val="660066"/>
                </a:solidFill>
                <a:latin typeface="Arial"/>
                <a:cs typeface="Arial"/>
              </a:rPr>
              <a:t>small values, </a:t>
            </a:r>
            <a:r>
              <a:rPr lang="en-US" sz="2400" dirty="0">
                <a:solidFill>
                  <a:srgbClr val="660066"/>
                </a:solidFill>
                <a:latin typeface="Arial"/>
                <a:cs typeface="Arial"/>
              </a:rPr>
              <a:t>b</a:t>
            </a:r>
            <a:r>
              <a:rPr sz="2400" dirty="0">
                <a:solidFill>
                  <a:srgbClr val="660066"/>
                </a:solidFill>
                <a:latin typeface="Arial"/>
                <a:cs typeface="Arial"/>
              </a:rPr>
              <a:t>iases </a:t>
            </a:r>
            <a:r>
              <a:rPr sz="2400" spc="-5" dirty="0">
                <a:solidFill>
                  <a:srgbClr val="660066"/>
                </a:solidFill>
                <a:latin typeface="Arial"/>
                <a:cs typeface="Arial"/>
              </a:rPr>
              <a:t>to </a:t>
            </a:r>
            <a:r>
              <a:rPr sz="2400" dirty="0">
                <a:solidFill>
                  <a:srgbClr val="660066"/>
                </a:solidFill>
                <a:latin typeface="Arial"/>
                <a:cs typeface="Arial"/>
              </a:rPr>
              <a:t>zero or small</a:t>
            </a:r>
            <a:r>
              <a:rPr sz="2400" spc="-30" dirty="0">
                <a:solidFill>
                  <a:srgbClr val="660066"/>
                </a:solidFill>
                <a:latin typeface="Arial"/>
                <a:cs typeface="Arial"/>
              </a:rPr>
              <a:t> </a:t>
            </a:r>
            <a:r>
              <a:rPr sz="2400" spc="-5" dirty="0">
                <a:solidFill>
                  <a:srgbClr val="660066"/>
                </a:solidFill>
                <a:latin typeface="Arial"/>
                <a:cs typeface="Arial"/>
              </a:rPr>
              <a:t>positives</a:t>
            </a:r>
            <a:endParaRPr sz="2400" dirty="0">
              <a:latin typeface="Arial"/>
              <a:cs typeface="Arial"/>
            </a:endParaRPr>
          </a:p>
          <a:p>
            <a:pPr marL="748665" marR="598805" lvl="1" indent="-279400">
              <a:lnSpc>
                <a:spcPts val="3329"/>
              </a:lnSpc>
              <a:spcBef>
                <a:spcPts val="855"/>
              </a:spcBef>
              <a:buChar char="–"/>
              <a:tabLst>
                <a:tab pos="755650" algn="l"/>
              </a:tabLst>
            </a:pPr>
            <a:r>
              <a:rPr sz="2800" spc="-5" dirty="0">
                <a:solidFill>
                  <a:srgbClr val="336600"/>
                </a:solidFill>
                <a:latin typeface="Arial"/>
                <a:cs typeface="Arial"/>
              </a:rPr>
              <a:t>SGD </a:t>
            </a:r>
            <a:r>
              <a:rPr sz="2800" dirty="0">
                <a:solidFill>
                  <a:srgbClr val="336600"/>
                </a:solidFill>
                <a:latin typeface="Arial"/>
                <a:cs typeface="Arial"/>
              </a:rPr>
              <a:t>can also </a:t>
            </a:r>
            <a:r>
              <a:rPr sz="2800" spc="-5" dirty="0">
                <a:solidFill>
                  <a:srgbClr val="336600"/>
                </a:solidFill>
                <a:latin typeface="Arial"/>
                <a:cs typeface="Arial"/>
              </a:rPr>
              <a:t>train </a:t>
            </a:r>
            <a:r>
              <a:rPr sz="2800" dirty="0">
                <a:solidFill>
                  <a:srgbClr val="336600"/>
                </a:solidFill>
                <a:latin typeface="Arial"/>
                <a:cs typeface="Arial"/>
              </a:rPr>
              <a:t>Linear Regression and</a:t>
            </a:r>
            <a:r>
              <a:rPr sz="2800" spc="-65" dirty="0">
                <a:solidFill>
                  <a:srgbClr val="336600"/>
                </a:solidFill>
                <a:latin typeface="Arial"/>
                <a:cs typeface="Arial"/>
              </a:rPr>
              <a:t> </a:t>
            </a:r>
            <a:r>
              <a:rPr sz="2800" dirty="0">
                <a:solidFill>
                  <a:srgbClr val="336600"/>
                </a:solidFill>
                <a:latin typeface="Arial"/>
                <a:cs typeface="Arial"/>
              </a:rPr>
              <a:t>SVM  </a:t>
            </a:r>
            <a:r>
              <a:rPr lang="en-US" sz="2800" dirty="0">
                <a:solidFill>
                  <a:srgbClr val="336600"/>
                </a:solidFill>
                <a:latin typeface="Arial"/>
                <a:cs typeface="Arial"/>
              </a:rPr>
              <a:t>e</a:t>
            </a:r>
            <a:r>
              <a:rPr sz="2800" dirty="0">
                <a:solidFill>
                  <a:srgbClr val="336600"/>
                </a:solidFill>
                <a:latin typeface="Arial"/>
                <a:cs typeface="Arial"/>
              </a:rPr>
              <a:t>specially </a:t>
            </a:r>
            <a:r>
              <a:rPr sz="2800" spc="-5" dirty="0">
                <a:solidFill>
                  <a:srgbClr val="336600"/>
                </a:solidFill>
                <a:latin typeface="Arial"/>
                <a:cs typeface="Arial"/>
              </a:rPr>
              <a:t>with </a:t>
            </a:r>
            <a:r>
              <a:rPr sz="2800" dirty="0">
                <a:solidFill>
                  <a:srgbClr val="336600"/>
                </a:solidFill>
                <a:latin typeface="Arial"/>
                <a:cs typeface="Arial"/>
              </a:rPr>
              <a:t>large </a:t>
            </a:r>
            <a:r>
              <a:rPr sz="2800" spc="-5" dirty="0">
                <a:solidFill>
                  <a:srgbClr val="336600"/>
                </a:solidFill>
                <a:latin typeface="Arial"/>
                <a:cs typeface="Arial"/>
              </a:rPr>
              <a:t>training</a:t>
            </a:r>
            <a:r>
              <a:rPr sz="2800" spc="-10" dirty="0">
                <a:solidFill>
                  <a:srgbClr val="336600"/>
                </a:solidFill>
                <a:latin typeface="Arial"/>
                <a:cs typeface="Arial"/>
              </a:rPr>
              <a:t> </a:t>
            </a:r>
            <a:r>
              <a:rPr sz="2800" spc="-5" dirty="0">
                <a:solidFill>
                  <a:srgbClr val="336600"/>
                </a:solidFill>
                <a:latin typeface="Arial"/>
                <a:cs typeface="Arial"/>
              </a:rPr>
              <a:t>sets</a:t>
            </a:r>
            <a:endParaRPr sz="2800" dirty="0">
              <a:latin typeface="Arial"/>
              <a:cs typeface="Arial"/>
            </a:endParaRPr>
          </a:p>
          <a:p>
            <a:pPr marL="755650" lvl="1" indent="-286385">
              <a:lnSpc>
                <a:spcPct val="100000"/>
              </a:lnSpc>
              <a:spcBef>
                <a:spcPts val="605"/>
              </a:spcBef>
              <a:buChar char="–"/>
              <a:tabLst>
                <a:tab pos="755650" algn="l"/>
              </a:tabLst>
            </a:pPr>
            <a:r>
              <a:rPr sz="2800" spc="-5" dirty="0">
                <a:solidFill>
                  <a:srgbClr val="336600"/>
                </a:solidFill>
                <a:latin typeface="Arial"/>
                <a:cs typeface="Arial"/>
              </a:rPr>
              <a:t>Training </a:t>
            </a:r>
            <a:r>
              <a:rPr sz="2800" dirty="0">
                <a:solidFill>
                  <a:srgbClr val="336600"/>
                </a:solidFill>
                <a:latin typeface="Arial"/>
                <a:cs typeface="Arial"/>
              </a:rPr>
              <a:t>neural net similar </a:t>
            </a:r>
            <a:r>
              <a:rPr sz="2800" spc="-5" dirty="0">
                <a:solidFill>
                  <a:srgbClr val="336600"/>
                </a:solidFill>
                <a:latin typeface="Arial"/>
                <a:cs typeface="Arial"/>
              </a:rPr>
              <a:t>to </a:t>
            </a:r>
            <a:r>
              <a:rPr lang="en-US" sz="2800" spc="-5" dirty="0">
                <a:solidFill>
                  <a:srgbClr val="336600"/>
                </a:solidFill>
                <a:latin typeface="Arial"/>
                <a:cs typeface="Arial"/>
              </a:rPr>
              <a:t>training </a:t>
            </a:r>
            <a:r>
              <a:rPr sz="2800" spc="-5" dirty="0">
                <a:solidFill>
                  <a:srgbClr val="336600"/>
                </a:solidFill>
                <a:latin typeface="Arial"/>
                <a:cs typeface="Arial"/>
              </a:rPr>
              <a:t>other</a:t>
            </a:r>
            <a:r>
              <a:rPr sz="2800" spc="-25" dirty="0">
                <a:solidFill>
                  <a:srgbClr val="336600"/>
                </a:solidFill>
                <a:latin typeface="Arial"/>
                <a:cs typeface="Arial"/>
              </a:rPr>
              <a:t> </a:t>
            </a:r>
            <a:r>
              <a:rPr sz="2800" dirty="0">
                <a:solidFill>
                  <a:srgbClr val="336600"/>
                </a:solidFill>
                <a:latin typeface="Arial"/>
                <a:cs typeface="Arial"/>
              </a:rPr>
              <a:t>models</a:t>
            </a:r>
            <a:endParaRPr sz="2800" dirty="0">
              <a:latin typeface="Arial"/>
              <a:cs typeface="Arial"/>
            </a:endParaRPr>
          </a:p>
        </p:txBody>
      </p:sp>
      <p:sp>
        <p:nvSpPr>
          <p:cNvPr id="7" name="object 7"/>
          <p:cNvSpPr txBox="1"/>
          <p:nvPr/>
        </p:nvSpPr>
        <p:spPr>
          <a:xfrm>
            <a:off x="1767377" y="6373506"/>
            <a:ext cx="616712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dirty="0">
                <a:solidFill>
                  <a:srgbClr val="660066"/>
                </a:solidFill>
                <a:latin typeface="Arial"/>
                <a:cs typeface="Arial"/>
              </a:rPr>
              <a:t>Except </a:t>
            </a:r>
            <a:r>
              <a:rPr sz="2400" spc="-5" dirty="0">
                <a:solidFill>
                  <a:srgbClr val="660066"/>
                </a:solidFill>
                <a:latin typeface="Arial"/>
                <a:cs typeface="Arial"/>
              </a:rPr>
              <a:t>computing </a:t>
            </a:r>
            <a:r>
              <a:rPr sz="2400" dirty="0">
                <a:solidFill>
                  <a:srgbClr val="660066"/>
                </a:solidFill>
                <a:latin typeface="Arial"/>
                <a:cs typeface="Arial"/>
              </a:rPr>
              <a:t>gradient is more</a:t>
            </a:r>
            <a:r>
              <a:rPr sz="2400" spc="-70" dirty="0">
                <a:solidFill>
                  <a:srgbClr val="660066"/>
                </a:solidFill>
                <a:latin typeface="Arial"/>
                <a:cs typeface="Arial"/>
              </a:rPr>
              <a:t> </a:t>
            </a:r>
            <a:r>
              <a:rPr sz="2400" dirty="0">
                <a:solidFill>
                  <a:srgbClr val="660066"/>
                </a:solidFill>
                <a:latin typeface="Arial"/>
                <a:cs typeface="Arial"/>
              </a:rPr>
              <a:t>complex</a:t>
            </a:r>
            <a:endParaRPr sz="2400">
              <a:latin typeface="Arial"/>
              <a:cs typeface="Arial"/>
            </a:endParaRPr>
          </a:p>
        </p:txBody>
      </p:sp>
      <p:sp>
        <p:nvSpPr>
          <p:cNvPr id="9" name="object 9"/>
          <p:cNvSpPr/>
          <p:nvPr/>
        </p:nvSpPr>
        <p:spPr>
          <a:xfrm>
            <a:off x="8570417" y="1271459"/>
            <a:ext cx="1100196" cy="95887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6800105" y="1565386"/>
            <a:ext cx="57150" cy="95885"/>
          </a:xfrm>
          <a:prstGeom prst="rect">
            <a:avLst/>
          </a:prstGeom>
        </p:spPr>
        <p:txBody>
          <a:bodyPr vert="horz" wrap="square" lIns="0" tIns="13970" rIns="0" bIns="0" rtlCol="0">
            <a:spAutoFit/>
          </a:bodyPr>
          <a:lstStyle/>
          <a:p>
            <a:pPr>
              <a:lnSpc>
                <a:spcPct val="100000"/>
              </a:lnSpc>
              <a:spcBef>
                <a:spcPts val="110"/>
              </a:spcBef>
            </a:pPr>
            <a:r>
              <a:rPr sz="450" i="1" spc="70" dirty="0">
                <a:latin typeface="Calibri"/>
                <a:cs typeface="Calibri"/>
              </a:rPr>
              <a:t>D</a:t>
            </a:r>
            <a:endParaRPr sz="450">
              <a:latin typeface="Calibri"/>
              <a:cs typeface="Calibri"/>
            </a:endParaRPr>
          </a:p>
        </p:txBody>
      </p:sp>
      <p:sp>
        <p:nvSpPr>
          <p:cNvPr id="11" name="object 11"/>
          <p:cNvSpPr txBox="1"/>
          <p:nvPr/>
        </p:nvSpPr>
        <p:spPr>
          <a:xfrm>
            <a:off x="6728351" y="1486287"/>
            <a:ext cx="382905" cy="147320"/>
          </a:xfrm>
          <a:prstGeom prst="rect">
            <a:avLst/>
          </a:prstGeom>
        </p:spPr>
        <p:txBody>
          <a:bodyPr vert="horz" wrap="square" lIns="0" tIns="12065" rIns="0" bIns="0" rtlCol="0">
            <a:spAutoFit/>
          </a:bodyPr>
          <a:lstStyle/>
          <a:p>
            <a:pPr>
              <a:lnSpc>
                <a:spcPct val="100000"/>
              </a:lnSpc>
              <a:spcBef>
                <a:spcPts val="95"/>
              </a:spcBef>
            </a:pPr>
            <a:r>
              <a:rPr sz="800" i="1" spc="145" dirty="0">
                <a:latin typeface="Calibri"/>
                <a:cs typeface="Calibri"/>
              </a:rPr>
              <a:t>E </a:t>
            </a:r>
            <a:r>
              <a:rPr sz="800" spc="-15" dirty="0">
                <a:latin typeface="Cambria"/>
                <a:cs typeface="Cambria"/>
              </a:rPr>
              <a:t>(w)</a:t>
            </a:r>
            <a:r>
              <a:rPr sz="800" spc="-25" dirty="0">
                <a:latin typeface="Cambria"/>
                <a:cs typeface="Cambria"/>
              </a:rPr>
              <a:t> </a:t>
            </a:r>
            <a:r>
              <a:rPr sz="800" spc="70" dirty="0">
                <a:latin typeface="Segoe UI Symbol"/>
                <a:cs typeface="Segoe UI Symbol"/>
              </a:rPr>
              <a:t>=</a:t>
            </a:r>
            <a:endParaRPr sz="800">
              <a:latin typeface="Segoe UI Symbol"/>
              <a:cs typeface="Segoe UI Symbol"/>
            </a:endParaRPr>
          </a:p>
        </p:txBody>
      </p:sp>
      <p:sp>
        <p:nvSpPr>
          <p:cNvPr id="12" name="object 12"/>
          <p:cNvSpPr txBox="1"/>
          <p:nvPr/>
        </p:nvSpPr>
        <p:spPr>
          <a:xfrm>
            <a:off x="7128910" y="1423271"/>
            <a:ext cx="63500" cy="147320"/>
          </a:xfrm>
          <a:prstGeom prst="rect">
            <a:avLst/>
          </a:prstGeom>
        </p:spPr>
        <p:txBody>
          <a:bodyPr vert="horz" wrap="square" lIns="0" tIns="12065" rIns="0" bIns="0" rtlCol="0">
            <a:spAutoFit/>
          </a:bodyPr>
          <a:lstStyle/>
          <a:p>
            <a:pPr>
              <a:lnSpc>
                <a:spcPct val="100000"/>
              </a:lnSpc>
              <a:spcBef>
                <a:spcPts val="95"/>
              </a:spcBef>
            </a:pPr>
            <a:r>
              <a:rPr sz="800" spc="-50" dirty="0">
                <a:latin typeface="Cambria"/>
                <a:cs typeface="Cambria"/>
              </a:rPr>
              <a:t>1</a:t>
            </a:r>
            <a:endParaRPr sz="800">
              <a:latin typeface="Cambria"/>
              <a:cs typeface="Cambria"/>
            </a:endParaRPr>
          </a:p>
        </p:txBody>
      </p:sp>
      <p:sp>
        <p:nvSpPr>
          <p:cNvPr id="13" name="object 13"/>
          <p:cNvSpPr/>
          <p:nvPr/>
        </p:nvSpPr>
        <p:spPr>
          <a:xfrm>
            <a:off x="7127333" y="1572550"/>
            <a:ext cx="55880" cy="5080"/>
          </a:xfrm>
          <a:custGeom>
            <a:avLst/>
            <a:gdLst/>
            <a:ahLst/>
            <a:cxnLst/>
            <a:rect l="l" t="t" r="r" b="b"/>
            <a:pathLst>
              <a:path w="55879" h="5080">
                <a:moveTo>
                  <a:pt x="0" y="5009"/>
                </a:moveTo>
                <a:lnTo>
                  <a:pt x="55720" y="5009"/>
                </a:lnTo>
                <a:lnTo>
                  <a:pt x="55720" y="0"/>
                </a:lnTo>
                <a:lnTo>
                  <a:pt x="0" y="0"/>
                </a:lnTo>
                <a:lnTo>
                  <a:pt x="0" y="5009"/>
                </a:lnTo>
                <a:close/>
              </a:path>
            </a:pathLst>
          </a:custGeom>
          <a:solidFill>
            <a:srgbClr val="000000"/>
          </a:solidFill>
        </p:spPr>
        <p:txBody>
          <a:bodyPr wrap="square" lIns="0" tIns="0" rIns="0" bIns="0" rtlCol="0"/>
          <a:lstStyle/>
          <a:p>
            <a:endParaRPr/>
          </a:p>
        </p:txBody>
      </p:sp>
      <p:sp>
        <p:nvSpPr>
          <p:cNvPr id="14" name="object 14"/>
          <p:cNvSpPr txBox="1"/>
          <p:nvPr/>
        </p:nvSpPr>
        <p:spPr>
          <a:xfrm>
            <a:off x="7469017" y="1565386"/>
            <a:ext cx="45720" cy="95885"/>
          </a:xfrm>
          <a:prstGeom prst="rect">
            <a:avLst/>
          </a:prstGeom>
        </p:spPr>
        <p:txBody>
          <a:bodyPr vert="horz" wrap="square" lIns="0" tIns="13970" rIns="0" bIns="0" rtlCol="0">
            <a:spAutoFit/>
          </a:bodyPr>
          <a:lstStyle/>
          <a:p>
            <a:pPr>
              <a:lnSpc>
                <a:spcPct val="100000"/>
              </a:lnSpc>
              <a:spcBef>
                <a:spcPts val="110"/>
              </a:spcBef>
            </a:pPr>
            <a:r>
              <a:rPr sz="450" i="1" spc="25" dirty="0">
                <a:latin typeface="Calibri"/>
                <a:cs typeface="Calibri"/>
              </a:rPr>
              <a:t>n</a:t>
            </a:r>
            <a:endParaRPr sz="450">
              <a:latin typeface="Calibri"/>
              <a:cs typeface="Calibri"/>
            </a:endParaRPr>
          </a:p>
        </p:txBody>
      </p:sp>
      <p:sp>
        <p:nvSpPr>
          <p:cNvPr id="15" name="object 15"/>
          <p:cNvSpPr txBox="1"/>
          <p:nvPr/>
        </p:nvSpPr>
        <p:spPr>
          <a:xfrm>
            <a:off x="7420130" y="1486287"/>
            <a:ext cx="251460" cy="147320"/>
          </a:xfrm>
          <a:prstGeom prst="rect">
            <a:avLst/>
          </a:prstGeom>
        </p:spPr>
        <p:txBody>
          <a:bodyPr vert="horz" wrap="square" lIns="0" tIns="12065" rIns="0" bIns="0" rtlCol="0">
            <a:spAutoFit/>
          </a:bodyPr>
          <a:lstStyle/>
          <a:p>
            <a:pPr>
              <a:lnSpc>
                <a:spcPct val="100000"/>
              </a:lnSpc>
              <a:spcBef>
                <a:spcPts val="95"/>
              </a:spcBef>
            </a:pPr>
            <a:r>
              <a:rPr sz="800" i="1" spc="-5" dirty="0">
                <a:latin typeface="Calibri"/>
                <a:cs typeface="Calibri"/>
              </a:rPr>
              <a:t>t</a:t>
            </a:r>
            <a:r>
              <a:rPr sz="800" i="1" spc="10" dirty="0">
                <a:latin typeface="Calibri"/>
                <a:cs typeface="Calibri"/>
              </a:rPr>
              <a:t> </a:t>
            </a:r>
            <a:r>
              <a:rPr sz="800" spc="-5" dirty="0">
                <a:latin typeface="Segoe UI Symbol"/>
                <a:cs typeface="Segoe UI Symbol"/>
              </a:rPr>
              <a:t>−</a:t>
            </a:r>
            <a:r>
              <a:rPr sz="800" spc="-5" dirty="0">
                <a:latin typeface="Cambria"/>
                <a:cs typeface="Cambria"/>
              </a:rPr>
              <a:t>w</a:t>
            </a:r>
            <a:endParaRPr sz="800">
              <a:latin typeface="Cambria"/>
              <a:cs typeface="Cambria"/>
            </a:endParaRPr>
          </a:p>
        </p:txBody>
      </p:sp>
      <p:sp>
        <p:nvSpPr>
          <p:cNvPr id="16" name="object 16"/>
          <p:cNvSpPr txBox="1"/>
          <p:nvPr/>
        </p:nvSpPr>
        <p:spPr>
          <a:xfrm>
            <a:off x="7655104" y="1483650"/>
            <a:ext cx="54610" cy="95885"/>
          </a:xfrm>
          <a:prstGeom prst="rect">
            <a:avLst/>
          </a:prstGeom>
        </p:spPr>
        <p:txBody>
          <a:bodyPr vert="horz" wrap="square" lIns="0" tIns="13970" rIns="0" bIns="0" rtlCol="0">
            <a:spAutoFit/>
          </a:bodyPr>
          <a:lstStyle/>
          <a:p>
            <a:pPr>
              <a:lnSpc>
                <a:spcPct val="100000"/>
              </a:lnSpc>
              <a:spcBef>
                <a:spcPts val="110"/>
              </a:spcBef>
            </a:pPr>
            <a:r>
              <a:rPr sz="450" i="1" spc="105" dirty="0">
                <a:latin typeface="Calibri"/>
                <a:cs typeface="Calibri"/>
              </a:rPr>
              <a:t>T</a:t>
            </a:r>
            <a:endParaRPr sz="450">
              <a:latin typeface="Calibri"/>
              <a:cs typeface="Calibri"/>
            </a:endParaRPr>
          </a:p>
        </p:txBody>
      </p:sp>
      <p:sp>
        <p:nvSpPr>
          <p:cNvPr id="17" name="object 17"/>
          <p:cNvSpPr txBox="1"/>
          <p:nvPr/>
        </p:nvSpPr>
        <p:spPr>
          <a:xfrm>
            <a:off x="7850127" y="1565386"/>
            <a:ext cx="45720" cy="95885"/>
          </a:xfrm>
          <a:prstGeom prst="rect">
            <a:avLst/>
          </a:prstGeom>
        </p:spPr>
        <p:txBody>
          <a:bodyPr vert="horz" wrap="square" lIns="0" tIns="13970" rIns="0" bIns="0" rtlCol="0">
            <a:spAutoFit/>
          </a:bodyPr>
          <a:lstStyle/>
          <a:p>
            <a:pPr>
              <a:lnSpc>
                <a:spcPct val="100000"/>
              </a:lnSpc>
              <a:spcBef>
                <a:spcPts val="110"/>
              </a:spcBef>
            </a:pPr>
            <a:r>
              <a:rPr sz="450" i="1" spc="25" dirty="0">
                <a:latin typeface="Calibri"/>
                <a:cs typeface="Calibri"/>
              </a:rPr>
              <a:t>n</a:t>
            </a:r>
            <a:endParaRPr sz="450">
              <a:latin typeface="Calibri"/>
              <a:cs typeface="Calibri"/>
            </a:endParaRPr>
          </a:p>
        </p:txBody>
      </p:sp>
      <p:sp>
        <p:nvSpPr>
          <p:cNvPr id="18" name="object 18"/>
          <p:cNvSpPr txBox="1"/>
          <p:nvPr/>
        </p:nvSpPr>
        <p:spPr>
          <a:xfrm>
            <a:off x="7701888" y="1486287"/>
            <a:ext cx="243840" cy="147320"/>
          </a:xfrm>
          <a:prstGeom prst="rect">
            <a:avLst/>
          </a:prstGeom>
        </p:spPr>
        <p:txBody>
          <a:bodyPr vert="horz" wrap="square" lIns="0" tIns="12065" rIns="0" bIns="0" rtlCol="0">
            <a:spAutoFit/>
          </a:bodyPr>
          <a:lstStyle/>
          <a:p>
            <a:pPr>
              <a:lnSpc>
                <a:spcPct val="100000"/>
              </a:lnSpc>
              <a:spcBef>
                <a:spcPts val="95"/>
              </a:spcBef>
            </a:pPr>
            <a:r>
              <a:rPr sz="800" i="1" spc="-15" dirty="0">
                <a:latin typeface="Calibri"/>
                <a:cs typeface="Calibri"/>
              </a:rPr>
              <a:t>ϕ</a:t>
            </a:r>
            <a:r>
              <a:rPr sz="800" spc="-15" dirty="0">
                <a:latin typeface="Cambria"/>
                <a:cs typeface="Cambria"/>
              </a:rPr>
              <a:t>(</a:t>
            </a:r>
            <a:r>
              <a:rPr sz="800" i="1" spc="-15" dirty="0">
                <a:latin typeface="Calibri"/>
                <a:cs typeface="Calibri"/>
              </a:rPr>
              <a:t>x</a:t>
            </a:r>
            <a:r>
              <a:rPr sz="800" i="1" spc="114" dirty="0">
                <a:latin typeface="Calibri"/>
                <a:cs typeface="Calibri"/>
              </a:rPr>
              <a:t> </a:t>
            </a:r>
            <a:r>
              <a:rPr sz="800" dirty="0">
                <a:latin typeface="Cambria"/>
                <a:cs typeface="Cambria"/>
              </a:rPr>
              <a:t>)</a:t>
            </a:r>
            <a:endParaRPr sz="800">
              <a:latin typeface="Cambria"/>
              <a:cs typeface="Cambria"/>
            </a:endParaRPr>
          </a:p>
        </p:txBody>
      </p:sp>
      <p:sp>
        <p:nvSpPr>
          <p:cNvPr id="19" name="object 19"/>
          <p:cNvSpPr txBox="1"/>
          <p:nvPr/>
        </p:nvSpPr>
        <p:spPr>
          <a:xfrm>
            <a:off x="7105612" y="1583579"/>
            <a:ext cx="249554" cy="147320"/>
          </a:xfrm>
          <a:prstGeom prst="rect">
            <a:avLst/>
          </a:prstGeom>
        </p:spPr>
        <p:txBody>
          <a:bodyPr vert="horz" wrap="square" lIns="0" tIns="12065" rIns="0" bIns="0" rtlCol="0">
            <a:spAutoFit/>
          </a:bodyPr>
          <a:lstStyle/>
          <a:p>
            <a:pPr marL="25400">
              <a:lnSpc>
                <a:spcPct val="100000"/>
              </a:lnSpc>
              <a:spcBef>
                <a:spcPts val="95"/>
              </a:spcBef>
            </a:pPr>
            <a:r>
              <a:rPr sz="1200" spc="-75" baseline="10416" dirty="0">
                <a:latin typeface="Cambria"/>
                <a:cs typeface="Cambria"/>
              </a:rPr>
              <a:t>2</a:t>
            </a:r>
            <a:r>
              <a:rPr sz="1200" baseline="10416" dirty="0">
                <a:latin typeface="Cambria"/>
                <a:cs typeface="Cambria"/>
              </a:rPr>
              <a:t> </a:t>
            </a:r>
            <a:r>
              <a:rPr sz="450" i="1" spc="15" dirty="0">
                <a:latin typeface="Calibri"/>
                <a:cs typeface="Calibri"/>
              </a:rPr>
              <a:t>n</a:t>
            </a:r>
            <a:r>
              <a:rPr sz="450" spc="15" dirty="0">
                <a:latin typeface="Segoe UI Symbol"/>
                <a:cs typeface="Segoe UI Symbol"/>
              </a:rPr>
              <a:t>=</a:t>
            </a:r>
            <a:r>
              <a:rPr sz="450" spc="15" dirty="0">
                <a:latin typeface="Cambria"/>
                <a:cs typeface="Cambria"/>
              </a:rPr>
              <a:t>1</a:t>
            </a:r>
            <a:endParaRPr sz="450">
              <a:latin typeface="Cambria"/>
              <a:cs typeface="Cambria"/>
            </a:endParaRPr>
          </a:p>
        </p:txBody>
      </p:sp>
      <p:sp>
        <p:nvSpPr>
          <p:cNvPr id="20" name="object 20"/>
          <p:cNvSpPr txBox="1"/>
          <p:nvPr/>
        </p:nvSpPr>
        <p:spPr>
          <a:xfrm>
            <a:off x="7236409" y="1425907"/>
            <a:ext cx="56515" cy="95885"/>
          </a:xfrm>
          <a:prstGeom prst="rect">
            <a:avLst/>
          </a:prstGeom>
        </p:spPr>
        <p:txBody>
          <a:bodyPr vert="horz" wrap="square" lIns="0" tIns="13970" rIns="0" bIns="0" rtlCol="0">
            <a:spAutoFit/>
          </a:bodyPr>
          <a:lstStyle/>
          <a:p>
            <a:pPr>
              <a:lnSpc>
                <a:spcPct val="100000"/>
              </a:lnSpc>
              <a:spcBef>
                <a:spcPts val="110"/>
              </a:spcBef>
            </a:pPr>
            <a:r>
              <a:rPr sz="450" i="1" spc="50" dirty="0">
                <a:latin typeface="Calibri"/>
                <a:cs typeface="Calibri"/>
              </a:rPr>
              <a:t>N</a:t>
            </a:r>
            <a:endParaRPr sz="450">
              <a:latin typeface="Calibri"/>
              <a:cs typeface="Calibri"/>
            </a:endParaRPr>
          </a:p>
        </p:txBody>
      </p:sp>
      <p:sp>
        <p:nvSpPr>
          <p:cNvPr id="21" name="object 21"/>
          <p:cNvSpPr txBox="1"/>
          <p:nvPr/>
        </p:nvSpPr>
        <p:spPr>
          <a:xfrm>
            <a:off x="7199876" y="1444892"/>
            <a:ext cx="829944" cy="223520"/>
          </a:xfrm>
          <a:prstGeom prst="rect">
            <a:avLst/>
          </a:prstGeom>
        </p:spPr>
        <p:txBody>
          <a:bodyPr vert="horz" wrap="square" lIns="0" tIns="12065" rIns="0" bIns="0" rtlCol="0">
            <a:spAutoFit/>
          </a:bodyPr>
          <a:lstStyle/>
          <a:p>
            <a:pPr>
              <a:lnSpc>
                <a:spcPct val="100000"/>
              </a:lnSpc>
              <a:spcBef>
                <a:spcPts val="95"/>
              </a:spcBef>
              <a:tabLst>
                <a:tab pos="765810" algn="l"/>
              </a:tabLst>
            </a:pPr>
            <a:r>
              <a:rPr sz="1200" spc="220" dirty="0">
                <a:latin typeface="Segoe UI Symbol"/>
                <a:cs typeface="Segoe UI Symbol"/>
              </a:rPr>
              <a:t>∑</a:t>
            </a:r>
            <a:r>
              <a:rPr sz="1950" spc="7" baseline="2136" dirty="0">
                <a:latin typeface="Segoe UI Symbol"/>
                <a:cs typeface="Segoe UI Symbol"/>
              </a:rPr>
              <a:t>{</a:t>
            </a:r>
            <a:r>
              <a:rPr sz="1950" baseline="2136" dirty="0">
                <a:latin typeface="Segoe UI Symbol"/>
                <a:cs typeface="Segoe UI Symbol"/>
              </a:rPr>
              <a:t>	</a:t>
            </a:r>
            <a:r>
              <a:rPr sz="1950" spc="7" baseline="2136" dirty="0">
                <a:latin typeface="Segoe UI Symbol"/>
                <a:cs typeface="Segoe UI Symbol"/>
              </a:rPr>
              <a:t>}</a:t>
            </a:r>
            <a:endParaRPr sz="1950" baseline="2136">
              <a:latin typeface="Segoe UI Symbol"/>
              <a:cs typeface="Segoe UI Symbol"/>
            </a:endParaRPr>
          </a:p>
        </p:txBody>
      </p:sp>
      <p:sp>
        <p:nvSpPr>
          <p:cNvPr id="22" name="object 22"/>
          <p:cNvSpPr txBox="1"/>
          <p:nvPr/>
        </p:nvSpPr>
        <p:spPr>
          <a:xfrm>
            <a:off x="6730453" y="1183978"/>
            <a:ext cx="1744345" cy="307340"/>
          </a:xfrm>
          <a:prstGeom prst="rect">
            <a:avLst/>
          </a:prstGeom>
        </p:spPr>
        <p:txBody>
          <a:bodyPr vert="horz" wrap="square" lIns="0" tIns="69215" rIns="0" bIns="0" rtlCol="0">
            <a:spAutoFit/>
          </a:bodyPr>
          <a:lstStyle/>
          <a:p>
            <a:pPr>
              <a:lnSpc>
                <a:spcPct val="100000"/>
              </a:lnSpc>
              <a:spcBef>
                <a:spcPts val="545"/>
              </a:spcBef>
            </a:pPr>
            <a:r>
              <a:rPr sz="800" spc="-5" dirty="0">
                <a:latin typeface="Cambria"/>
                <a:cs typeface="Cambria"/>
              </a:rPr>
              <a:t>Linear </a:t>
            </a:r>
            <a:r>
              <a:rPr sz="800" spc="-20" dirty="0">
                <a:latin typeface="Cambria"/>
                <a:cs typeface="Cambria"/>
              </a:rPr>
              <a:t>Regression </a:t>
            </a:r>
            <a:r>
              <a:rPr sz="800" spc="-15" dirty="0">
                <a:latin typeface="Cambria"/>
                <a:cs typeface="Cambria"/>
              </a:rPr>
              <a:t>with </a:t>
            </a:r>
            <a:r>
              <a:rPr sz="800" spc="-10" dirty="0">
                <a:latin typeface="Cambria"/>
                <a:cs typeface="Cambria"/>
              </a:rPr>
              <a:t>Basis</a:t>
            </a:r>
            <a:r>
              <a:rPr sz="800" spc="-100" dirty="0">
                <a:latin typeface="Cambria"/>
                <a:cs typeface="Cambria"/>
              </a:rPr>
              <a:t> </a:t>
            </a:r>
            <a:r>
              <a:rPr sz="800" spc="-5" dirty="0">
                <a:latin typeface="Cambria"/>
                <a:cs typeface="Cambria"/>
              </a:rPr>
              <a:t>Functions:</a:t>
            </a:r>
            <a:endParaRPr sz="800">
              <a:latin typeface="Cambria"/>
              <a:cs typeface="Cambria"/>
            </a:endParaRPr>
          </a:p>
          <a:p>
            <a:pPr marR="423545" algn="r">
              <a:lnSpc>
                <a:spcPct val="100000"/>
              </a:lnSpc>
              <a:spcBef>
                <a:spcPts val="270"/>
              </a:spcBef>
            </a:pPr>
            <a:r>
              <a:rPr sz="450" spc="-20" dirty="0">
                <a:latin typeface="Cambria"/>
                <a:cs typeface="Cambria"/>
              </a:rPr>
              <a:t>2</a:t>
            </a:r>
            <a:endParaRPr sz="450">
              <a:latin typeface="Cambria"/>
              <a:cs typeface="Cambria"/>
            </a:endParaRPr>
          </a:p>
        </p:txBody>
      </p:sp>
      <p:sp>
        <p:nvSpPr>
          <p:cNvPr id="23" name="object 23"/>
          <p:cNvSpPr/>
          <p:nvPr/>
        </p:nvSpPr>
        <p:spPr>
          <a:xfrm>
            <a:off x="6713074" y="1258773"/>
            <a:ext cx="1758950" cy="465455"/>
          </a:xfrm>
          <a:custGeom>
            <a:avLst/>
            <a:gdLst/>
            <a:ahLst/>
            <a:cxnLst/>
            <a:rect l="l" t="t" r="r" b="b"/>
            <a:pathLst>
              <a:path w="1758950" h="465455">
                <a:moveTo>
                  <a:pt x="0" y="0"/>
                </a:moveTo>
                <a:lnTo>
                  <a:pt x="1758949" y="0"/>
                </a:lnTo>
                <a:lnTo>
                  <a:pt x="1758949" y="465137"/>
                </a:lnTo>
                <a:lnTo>
                  <a:pt x="0" y="465137"/>
                </a:lnTo>
                <a:lnTo>
                  <a:pt x="0" y="0"/>
                </a:lnTo>
                <a:close/>
              </a:path>
            </a:pathLst>
          </a:custGeom>
          <a:ln w="9524">
            <a:solidFill>
              <a:srgbClr val="407700"/>
            </a:solidFill>
          </a:ln>
        </p:spPr>
        <p:txBody>
          <a:bodyPr wrap="square" lIns="0" tIns="0" rIns="0" bIns="0" rtlCol="0"/>
          <a:lstStyle/>
          <a:p>
            <a:endParaRPr/>
          </a:p>
        </p:txBody>
      </p:sp>
      <p:sp>
        <p:nvSpPr>
          <p:cNvPr id="24" name="object 24"/>
          <p:cNvSpPr/>
          <p:nvPr/>
        </p:nvSpPr>
        <p:spPr>
          <a:xfrm>
            <a:off x="8165638" y="2939935"/>
            <a:ext cx="1549398" cy="11048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396438" y="3087254"/>
            <a:ext cx="3752215" cy="695960"/>
          </a:xfrm>
          <a:prstGeom prst="rect">
            <a:avLst/>
          </a:prstGeom>
        </p:spPr>
        <p:txBody>
          <a:bodyPr vert="horz" wrap="square" lIns="0" tIns="12700" rIns="0" bIns="0" rtlCol="0">
            <a:spAutoFit/>
          </a:bodyPr>
          <a:lstStyle/>
          <a:p>
            <a:pPr marL="12700">
              <a:lnSpc>
                <a:spcPct val="100000"/>
              </a:lnSpc>
              <a:spcBef>
                <a:spcPts val="100"/>
              </a:spcBef>
            </a:pPr>
            <a:r>
              <a:rPr dirty="0"/>
              <a:t>Cost</a:t>
            </a:r>
            <a:r>
              <a:rPr spc="-65" dirty="0"/>
              <a:t> </a:t>
            </a:r>
            <a:r>
              <a:rPr spc="-5" dirty="0"/>
              <a:t>Functions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01248" y="457200"/>
            <a:ext cx="8381365" cy="695960"/>
          </a:xfrm>
          <a:prstGeom prst="rect">
            <a:avLst/>
          </a:prstGeom>
        </p:spPr>
        <p:txBody>
          <a:bodyPr vert="horz" wrap="square" lIns="0" tIns="12700" rIns="0" bIns="0" rtlCol="0">
            <a:spAutoFit/>
          </a:bodyPr>
          <a:lstStyle/>
          <a:p>
            <a:pPr marL="12700">
              <a:lnSpc>
                <a:spcPct val="100000"/>
              </a:lnSpc>
              <a:spcBef>
                <a:spcPts val="100"/>
              </a:spcBef>
              <a:tabLst>
                <a:tab pos="6193155" algn="l"/>
              </a:tabLst>
            </a:pPr>
            <a:r>
              <a:rPr dirty="0"/>
              <a:t>Cost</a:t>
            </a:r>
            <a:r>
              <a:rPr spc="-5" dirty="0"/>
              <a:t> F</a:t>
            </a:r>
            <a:r>
              <a:rPr dirty="0"/>
              <a:t>unc</a:t>
            </a:r>
            <a:r>
              <a:rPr spc="-5" dirty="0"/>
              <a:t>t</a:t>
            </a:r>
            <a:r>
              <a:rPr dirty="0"/>
              <a:t>ions</a:t>
            </a:r>
            <a:r>
              <a:rPr spc="-5" dirty="0"/>
              <a:t> f</a:t>
            </a:r>
            <a:r>
              <a:rPr dirty="0"/>
              <a:t>or</a:t>
            </a:r>
            <a:r>
              <a:rPr spc="-5" dirty="0"/>
              <a:t> </a:t>
            </a:r>
            <a:r>
              <a:rPr dirty="0"/>
              <a:t>Deep	Learning</a:t>
            </a:r>
          </a:p>
        </p:txBody>
      </p:sp>
      <p:sp>
        <p:nvSpPr>
          <p:cNvPr id="5" name="object 5"/>
          <p:cNvSpPr txBox="1"/>
          <p:nvPr/>
        </p:nvSpPr>
        <p:spPr>
          <a:xfrm>
            <a:off x="852978" y="1220355"/>
            <a:ext cx="8199755" cy="1938020"/>
          </a:xfrm>
          <a:prstGeom prst="rect">
            <a:avLst/>
          </a:prstGeom>
        </p:spPr>
        <p:txBody>
          <a:bodyPr vert="horz" wrap="square" lIns="0" tIns="33020" rIns="0" bIns="0" rtlCol="0">
            <a:spAutoFit/>
          </a:bodyPr>
          <a:lstStyle/>
          <a:p>
            <a:pPr marL="355600" marR="335280" indent="-342900">
              <a:lnSpc>
                <a:spcPts val="3800"/>
              </a:lnSpc>
              <a:spcBef>
                <a:spcPts val="260"/>
              </a:spcBef>
              <a:buChar char="•"/>
              <a:tabLst>
                <a:tab pos="354965" algn="l"/>
                <a:tab pos="355600" algn="l"/>
              </a:tabLst>
            </a:pPr>
            <a:r>
              <a:rPr sz="3200" spc="-5" dirty="0">
                <a:solidFill>
                  <a:srgbClr val="3333CC"/>
                </a:solidFill>
                <a:latin typeface="Arial"/>
                <a:cs typeface="Arial"/>
              </a:rPr>
              <a:t>Important </a:t>
            </a:r>
            <a:r>
              <a:rPr lang="en-US" sz="3200" spc="-5" dirty="0">
                <a:solidFill>
                  <a:srgbClr val="3333CC"/>
                </a:solidFill>
                <a:latin typeface="Arial"/>
                <a:cs typeface="Arial"/>
              </a:rPr>
              <a:t>part</a:t>
            </a:r>
            <a:r>
              <a:rPr sz="3200" dirty="0">
                <a:solidFill>
                  <a:srgbClr val="3333CC"/>
                </a:solidFill>
                <a:latin typeface="Arial"/>
                <a:cs typeface="Arial"/>
              </a:rPr>
              <a:t> of design of deep</a:t>
            </a:r>
            <a:r>
              <a:rPr sz="3200" spc="-80" dirty="0">
                <a:solidFill>
                  <a:srgbClr val="3333CC"/>
                </a:solidFill>
                <a:latin typeface="Arial"/>
                <a:cs typeface="Arial"/>
              </a:rPr>
              <a:t> </a:t>
            </a:r>
            <a:r>
              <a:rPr sz="3200" dirty="0">
                <a:solidFill>
                  <a:srgbClr val="3333CC"/>
                </a:solidFill>
                <a:latin typeface="Arial"/>
                <a:cs typeface="Arial"/>
              </a:rPr>
              <a:t>neural  </a:t>
            </a:r>
            <a:r>
              <a:rPr sz="3200" spc="-5" dirty="0">
                <a:solidFill>
                  <a:srgbClr val="3333CC"/>
                </a:solidFill>
                <a:latin typeface="Arial"/>
                <a:cs typeface="Arial"/>
              </a:rPr>
              <a:t>networks </a:t>
            </a:r>
            <a:r>
              <a:rPr sz="3200" dirty="0">
                <a:solidFill>
                  <a:srgbClr val="3333CC"/>
                </a:solidFill>
                <a:latin typeface="Arial"/>
                <a:cs typeface="Arial"/>
              </a:rPr>
              <a:t>is </a:t>
            </a:r>
            <a:r>
              <a:rPr sz="3200" spc="-5" dirty="0">
                <a:solidFill>
                  <a:srgbClr val="3333CC"/>
                </a:solidFill>
                <a:latin typeface="Arial"/>
                <a:cs typeface="Arial"/>
              </a:rPr>
              <a:t>the </a:t>
            </a:r>
            <a:r>
              <a:rPr sz="3200" dirty="0">
                <a:solidFill>
                  <a:srgbClr val="3333CC"/>
                </a:solidFill>
                <a:latin typeface="Arial"/>
                <a:cs typeface="Arial"/>
              </a:rPr>
              <a:t>cost</a:t>
            </a:r>
            <a:r>
              <a:rPr sz="3200" spc="-15" dirty="0">
                <a:solidFill>
                  <a:srgbClr val="3333CC"/>
                </a:solidFill>
                <a:latin typeface="Arial"/>
                <a:cs typeface="Arial"/>
              </a:rPr>
              <a:t> </a:t>
            </a:r>
            <a:r>
              <a:rPr sz="3200" spc="-5" dirty="0">
                <a:solidFill>
                  <a:srgbClr val="3333CC"/>
                </a:solidFill>
                <a:latin typeface="Arial"/>
                <a:cs typeface="Arial"/>
              </a:rPr>
              <a:t>function</a:t>
            </a:r>
            <a:endParaRPr sz="3200" dirty="0">
              <a:latin typeface="Arial"/>
              <a:cs typeface="Arial"/>
            </a:endParaRPr>
          </a:p>
          <a:p>
            <a:pPr marL="748665" marR="5080" indent="-279400">
              <a:lnSpc>
                <a:spcPct val="102000"/>
              </a:lnSpc>
              <a:spcBef>
                <a:spcPts val="445"/>
              </a:spcBef>
            </a:pPr>
            <a:r>
              <a:rPr sz="2800" dirty="0">
                <a:solidFill>
                  <a:srgbClr val="336600"/>
                </a:solidFill>
                <a:latin typeface="Arial"/>
                <a:cs typeface="Arial"/>
              </a:rPr>
              <a:t>– </a:t>
            </a:r>
            <a:r>
              <a:rPr sz="2800" spc="-5" dirty="0">
                <a:solidFill>
                  <a:srgbClr val="336600"/>
                </a:solidFill>
                <a:latin typeface="Arial"/>
                <a:cs typeface="Arial"/>
              </a:rPr>
              <a:t>They </a:t>
            </a:r>
            <a:r>
              <a:rPr sz="2800" dirty="0">
                <a:solidFill>
                  <a:srgbClr val="336600"/>
                </a:solidFill>
                <a:latin typeface="Arial"/>
                <a:cs typeface="Arial"/>
              </a:rPr>
              <a:t>are similar </a:t>
            </a:r>
            <a:r>
              <a:rPr sz="2800" spc="-5" dirty="0">
                <a:solidFill>
                  <a:srgbClr val="336600"/>
                </a:solidFill>
                <a:latin typeface="Arial"/>
                <a:cs typeface="Arial"/>
              </a:rPr>
              <a:t>to those for parametric</a:t>
            </a:r>
            <a:r>
              <a:rPr sz="2800" spc="-95" dirty="0">
                <a:solidFill>
                  <a:srgbClr val="336600"/>
                </a:solidFill>
                <a:latin typeface="Arial"/>
                <a:cs typeface="Arial"/>
              </a:rPr>
              <a:t> </a:t>
            </a:r>
            <a:r>
              <a:rPr sz="2800" dirty="0">
                <a:solidFill>
                  <a:srgbClr val="336600"/>
                </a:solidFill>
                <a:latin typeface="Arial"/>
                <a:cs typeface="Arial"/>
              </a:rPr>
              <a:t>models  such as linear</a:t>
            </a:r>
            <a:r>
              <a:rPr sz="2800" spc="-20" dirty="0">
                <a:solidFill>
                  <a:srgbClr val="336600"/>
                </a:solidFill>
                <a:latin typeface="Arial"/>
                <a:cs typeface="Arial"/>
              </a:rPr>
              <a:t> </a:t>
            </a:r>
            <a:r>
              <a:rPr sz="2800" dirty="0">
                <a:solidFill>
                  <a:srgbClr val="336600"/>
                </a:solidFill>
                <a:latin typeface="Arial"/>
                <a:cs typeface="Arial"/>
              </a:rPr>
              <a:t>models</a:t>
            </a:r>
            <a:endParaRPr sz="2800" dirty="0">
              <a:latin typeface="Arial"/>
              <a:cs typeface="Arial"/>
            </a:endParaRPr>
          </a:p>
        </p:txBody>
      </p:sp>
      <p:sp>
        <p:nvSpPr>
          <p:cNvPr id="6" name="object 6"/>
          <p:cNvSpPr txBox="1"/>
          <p:nvPr/>
        </p:nvSpPr>
        <p:spPr>
          <a:xfrm>
            <a:off x="1004182" y="2969943"/>
            <a:ext cx="7075170" cy="1120775"/>
          </a:xfrm>
          <a:prstGeom prst="rect">
            <a:avLst/>
          </a:prstGeom>
        </p:spPr>
        <p:txBody>
          <a:bodyPr vert="horz" wrap="square" lIns="0" tIns="108585" rIns="0" bIns="0" rtlCol="0">
            <a:spAutoFit/>
          </a:bodyPr>
          <a:lstStyle/>
          <a:p>
            <a:pPr marL="342265" marR="47625" indent="-342265" algn="r">
              <a:lnSpc>
                <a:spcPct val="100000"/>
              </a:lnSpc>
              <a:spcBef>
                <a:spcPts val="855"/>
              </a:spcBef>
              <a:buChar char="•"/>
              <a:tabLst>
                <a:tab pos="342265" algn="l"/>
                <a:tab pos="342900" algn="l"/>
              </a:tabLst>
            </a:pPr>
            <a:r>
              <a:rPr sz="3200" spc="-5" dirty="0">
                <a:solidFill>
                  <a:srgbClr val="3333CC"/>
                </a:solidFill>
                <a:latin typeface="Arial"/>
                <a:cs typeface="Arial"/>
              </a:rPr>
              <a:t>Parametric </a:t>
            </a:r>
            <a:r>
              <a:rPr sz="3200" dirty="0">
                <a:solidFill>
                  <a:srgbClr val="3333CC"/>
                </a:solidFill>
                <a:latin typeface="Arial"/>
                <a:cs typeface="Arial"/>
              </a:rPr>
              <a:t>model: </a:t>
            </a:r>
            <a:r>
              <a:rPr sz="3200" spc="-5" dirty="0">
                <a:solidFill>
                  <a:srgbClr val="3333CC"/>
                </a:solidFill>
                <a:latin typeface="Arial"/>
                <a:cs typeface="Arial"/>
              </a:rPr>
              <a:t>logistic</a:t>
            </a:r>
            <a:r>
              <a:rPr sz="3200" spc="-30" dirty="0">
                <a:solidFill>
                  <a:srgbClr val="3333CC"/>
                </a:solidFill>
                <a:latin typeface="Arial"/>
                <a:cs typeface="Arial"/>
              </a:rPr>
              <a:t> </a:t>
            </a:r>
            <a:r>
              <a:rPr sz="3200" dirty="0">
                <a:solidFill>
                  <a:srgbClr val="3333CC"/>
                </a:solidFill>
                <a:latin typeface="Arial"/>
                <a:cs typeface="Arial"/>
              </a:rPr>
              <a:t>regression</a:t>
            </a:r>
            <a:endParaRPr sz="3200" dirty="0">
              <a:latin typeface="Arial"/>
              <a:cs typeface="Arial"/>
            </a:endParaRPr>
          </a:p>
          <a:p>
            <a:pPr marR="5080" algn="r">
              <a:lnSpc>
                <a:spcPct val="100000"/>
              </a:lnSpc>
              <a:spcBef>
                <a:spcPts val="665"/>
              </a:spcBef>
            </a:pPr>
            <a:r>
              <a:rPr sz="2800" dirty="0">
                <a:solidFill>
                  <a:srgbClr val="336600"/>
                </a:solidFill>
                <a:latin typeface="Arial"/>
                <a:cs typeface="Arial"/>
              </a:rPr>
              <a:t>– Binary </a:t>
            </a:r>
            <a:r>
              <a:rPr sz="2800" spc="-5" dirty="0">
                <a:solidFill>
                  <a:srgbClr val="336600"/>
                </a:solidFill>
                <a:latin typeface="Arial"/>
                <a:cs typeface="Arial"/>
              </a:rPr>
              <a:t>Training data defines </a:t>
            </a:r>
            <a:r>
              <a:rPr sz="2800" dirty="0">
                <a:solidFill>
                  <a:srgbClr val="336600"/>
                </a:solidFill>
                <a:latin typeface="Arial"/>
                <a:cs typeface="Arial"/>
              </a:rPr>
              <a:t>a</a:t>
            </a:r>
            <a:r>
              <a:rPr sz="2800" spc="-105" dirty="0">
                <a:solidFill>
                  <a:srgbClr val="336600"/>
                </a:solidFill>
                <a:latin typeface="Arial"/>
                <a:cs typeface="Arial"/>
              </a:rPr>
              <a:t> </a:t>
            </a:r>
            <a:r>
              <a:rPr sz="2800" dirty="0">
                <a:solidFill>
                  <a:srgbClr val="336600"/>
                </a:solidFill>
                <a:latin typeface="Arial"/>
                <a:cs typeface="Arial"/>
              </a:rPr>
              <a:t>likelihood</a:t>
            </a:r>
            <a:endParaRPr sz="2800" dirty="0">
              <a:latin typeface="Arial"/>
              <a:cs typeface="Arial"/>
            </a:endParaRPr>
          </a:p>
        </p:txBody>
      </p:sp>
      <p:sp>
        <p:nvSpPr>
          <p:cNvPr id="7" name="object 7"/>
          <p:cNvSpPr txBox="1"/>
          <p:nvPr/>
        </p:nvSpPr>
        <p:spPr>
          <a:xfrm>
            <a:off x="8230556" y="3707443"/>
            <a:ext cx="1243330" cy="339725"/>
          </a:xfrm>
          <a:prstGeom prst="rect">
            <a:avLst/>
          </a:prstGeom>
        </p:spPr>
        <p:txBody>
          <a:bodyPr vert="horz" wrap="square" lIns="0" tIns="13970" rIns="0" bIns="0" rtlCol="0">
            <a:spAutoFit/>
          </a:bodyPr>
          <a:lstStyle/>
          <a:p>
            <a:pPr marL="12700">
              <a:lnSpc>
                <a:spcPct val="100000"/>
              </a:lnSpc>
              <a:spcBef>
                <a:spcPts val="110"/>
              </a:spcBef>
            </a:pPr>
            <a:r>
              <a:rPr sz="2000" i="1" spc="-5" dirty="0">
                <a:latin typeface="Cambria"/>
                <a:cs typeface="Cambria"/>
              </a:rPr>
              <a:t>p</a:t>
            </a:r>
            <a:r>
              <a:rPr sz="2000" spc="-5" dirty="0">
                <a:latin typeface="Cambria"/>
                <a:cs typeface="Cambria"/>
              </a:rPr>
              <a:t>(</a:t>
            </a:r>
            <a:r>
              <a:rPr sz="2000" b="1" i="1" spc="-5" dirty="0">
                <a:latin typeface="Palatino Linotype"/>
                <a:cs typeface="Palatino Linotype"/>
              </a:rPr>
              <a:t>y </a:t>
            </a:r>
            <a:r>
              <a:rPr sz="2000" b="1" i="1" spc="-165" dirty="0">
                <a:latin typeface="Palatino Linotype"/>
                <a:cs typeface="Palatino Linotype"/>
              </a:rPr>
              <a:t>|x</a:t>
            </a:r>
            <a:r>
              <a:rPr sz="2000" b="1" i="1" spc="80" dirty="0">
                <a:latin typeface="Palatino Linotype"/>
                <a:cs typeface="Palatino Linotype"/>
              </a:rPr>
              <a:t> </a:t>
            </a:r>
            <a:r>
              <a:rPr sz="2000" spc="-5" dirty="0">
                <a:latin typeface="Cambria"/>
                <a:cs typeface="Cambria"/>
              </a:rPr>
              <a:t>;</a:t>
            </a:r>
            <a:r>
              <a:rPr sz="2050" b="1" i="1" spc="-5" dirty="0">
                <a:latin typeface="MS PGothic"/>
                <a:cs typeface="MS PGothic"/>
              </a:rPr>
              <a:t>θ</a:t>
            </a:r>
            <a:r>
              <a:rPr sz="2000" spc="-5" dirty="0">
                <a:latin typeface="Cambria"/>
                <a:cs typeface="Cambria"/>
              </a:rPr>
              <a:t>)</a:t>
            </a:r>
            <a:endParaRPr sz="2000" dirty="0">
              <a:latin typeface="Cambria"/>
              <a:cs typeface="Cambria"/>
            </a:endParaRPr>
          </a:p>
        </p:txBody>
      </p:sp>
      <p:sp>
        <p:nvSpPr>
          <p:cNvPr id="8" name="object 8"/>
          <p:cNvSpPr txBox="1"/>
          <p:nvPr/>
        </p:nvSpPr>
        <p:spPr>
          <a:xfrm>
            <a:off x="1310177" y="4747398"/>
            <a:ext cx="7763509"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and we use </a:t>
            </a:r>
            <a:r>
              <a:rPr sz="2800" spc="-5" dirty="0">
                <a:solidFill>
                  <a:srgbClr val="336600"/>
                </a:solidFill>
                <a:latin typeface="Arial"/>
                <a:cs typeface="Arial"/>
              </a:rPr>
              <a:t>the </a:t>
            </a:r>
            <a:r>
              <a:rPr sz="2800" dirty="0">
                <a:solidFill>
                  <a:srgbClr val="336600"/>
                </a:solidFill>
                <a:latin typeface="Arial"/>
                <a:cs typeface="Arial"/>
              </a:rPr>
              <a:t>principle of maximum</a:t>
            </a:r>
            <a:r>
              <a:rPr sz="2800" spc="-185" dirty="0">
                <a:solidFill>
                  <a:srgbClr val="336600"/>
                </a:solidFill>
                <a:latin typeface="Arial"/>
                <a:cs typeface="Arial"/>
              </a:rPr>
              <a:t> </a:t>
            </a:r>
            <a:r>
              <a:rPr sz="2800" dirty="0">
                <a:solidFill>
                  <a:srgbClr val="336600"/>
                </a:solidFill>
                <a:latin typeface="Arial"/>
                <a:cs typeface="Arial"/>
              </a:rPr>
              <a:t>likelihood</a:t>
            </a:r>
            <a:endParaRPr sz="2800">
              <a:latin typeface="Arial"/>
              <a:cs typeface="Arial"/>
            </a:endParaRPr>
          </a:p>
        </p:txBody>
      </p:sp>
      <p:sp>
        <p:nvSpPr>
          <p:cNvPr id="9" name="object 9"/>
          <p:cNvSpPr txBox="1"/>
          <p:nvPr/>
        </p:nvSpPr>
        <p:spPr>
          <a:xfrm>
            <a:off x="1221278" y="5687706"/>
            <a:ext cx="8627110" cy="762635"/>
          </a:xfrm>
          <a:prstGeom prst="rect">
            <a:avLst/>
          </a:prstGeom>
        </p:spPr>
        <p:txBody>
          <a:bodyPr vert="horz" wrap="square" lIns="0" tIns="6985" rIns="0" bIns="0" rtlCol="0">
            <a:spAutoFit/>
          </a:bodyPr>
          <a:lstStyle/>
          <a:p>
            <a:pPr marL="380365" marR="43180" indent="-342900">
              <a:lnSpc>
                <a:spcPct val="101499"/>
              </a:lnSpc>
              <a:spcBef>
                <a:spcPts val="55"/>
              </a:spcBef>
              <a:buChar char="•"/>
              <a:tabLst>
                <a:tab pos="380365" algn="l"/>
                <a:tab pos="381000" algn="l"/>
              </a:tabLst>
            </a:pPr>
            <a:r>
              <a:rPr sz="2400" dirty="0">
                <a:solidFill>
                  <a:srgbClr val="660066"/>
                </a:solidFill>
                <a:latin typeface="Arial"/>
                <a:cs typeface="Arial"/>
              </a:rPr>
              <a:t>Cost </a:t>
            </a:r>
            <a:r>
              <a:rPr sz="2400" spc="-5" dirty="0">
                <a:solidFill>
                  <a:srgbClr val="660066"/>
                </a:solidFill>
                <a:latin typeface="Arial"/>
                <a:cs typeface="Arial"/>
              </a:rPr>
              <a:t>function: cross-entropy between training data </a:t>
            </a:r>
            <a:r>
              <a:rPr sz="2400" i="1" spc="5" dirty="0">
                <a:latin typeface="Cambria"/>
                <a:cs typeface="Cambria"/>
              </a:rPr>
              <a:t>t</a:t>
            </a:r>
            <a:r>
              <a:rPr sz="2400" i="1" spc="7" baseline="-20833" dirty="0">
                <a:latin typeface="Cambria"/>
                <a:cs typeface="Cambria"/>
              </a:rPr>
              <a:t>n </a:t>
            </a:r>
            <a:r>
              <a:rPr sz="2400" spc="-5" dirty="0">
                <a:solidFill>
                  <a:srgbClr val="660066"/>
                </a:solidFill>
                <a:latin typeface="Arial"/>
                <a:cs typeface="Arial"/>
              </a:rPr>
              <a:t>and the  </a:t>
            </a:r>
            <a:r>
              <a:rPr sz="2400" dirty="0">
                <a:solidFill>
                  <a:srgbClr val="660066"/>
                </a:solidFill>
                <a:latin typeface="Arial"/>
                <a:cs typeface="Arial"/>
              </a:rPr>
              <a:t>model’s </a:t>
            </a:r>
            <a:r>
              <a:rPr sz="2400" spc="-5" dirty="0">
                <a:solidFill>
                  <a:srgbClr val="660066"/>
                </a:solidFill>
                <a:latin typeface="Arial"/>
                <a:cs typeface="Arial"/>
              </a:rPr>
              <a:t>prediction</a:t>
            </a:r>
            <a:r>
              <a:rPr sz="2400" spc="-15" dirty="0">
                <a:solidFill>
                  <a:srgbClr val="660066"/>
                </a:solidFill>
                <a:latin typeface="Arial"/>
                <a:cs typeface="Arial"/>
              </a:rPr>
              <a:t> </a:t>
            </a:r>
            <a:r>
              <a:rPr sz="2400" i="1" spc="25" dirty="0">
                <a:latin typeface="Cambria"/>
                <a:cs typeface="Cambria"/>
              </a:rPr>
              <a:t>y</a:t>
            </a:r>
            <a:r>
              <a:rPr sz="2400" spc="37" baseline="-20833" dirty="0">
                <a:latin typeface="Cambria"/>
                <a:cs typeface="Cambria"/>
              </a:rPr>
              <a:t>n</a:t>
            </a:r>
            <a:endParaRPr sz="2400" baseline="-20833">
              <a:latin typeface="Cambria"/>
              <a:cs typeface="Cambria"/>
            </a:endParaRPr>
          </a:p>
        </p:txBody>
      </p:sp>
      <p:sp>
        <p:nvSpPr>
          <p:cNvPr id="10" name="object 10"/>
          <p:cNvSpPr txBox="1"/>
          <p:nvPr/>
        </p:nvSpPr>
        <p:spPr>
          <a:xfrm>
            <a:off x="1246678" y="6365209"/>
            <a:ext cx="4570095" cy="880110"/>
          </a:xfrm>
          <a:prstGeom prst="rect">
            <a:avLst/>
          </a:prstGeom>
        </p:spPr>
        <p:txBody>
          <a:bodyPr vert="horz" wrap="square" lIns="0" tIns="135255" rIns="0" bIns="0" rtlCol="0">
            <a:spAutoFit/>
          </a:bodyPr>
          <a:lstStyle/>
          <a:p>
            <a:pPr marL="355600" indent="-342900">
              <a:lnSpc>
                <a:spcPct val="100000"/>
              </a:lnSpc>
              <a:spcBef>
                <a:spcPts val="1065"/>
              </a:spcBef>
              <a:buChar char="•"/>
              <a:tabLst>
                <a:tab pos="354965" algn="l"/>
                <a:tab pos="355600" algn="l"/>
              </a:tabLst>
            </a:pPr>
            <a:r>
              <a:rPr sz="2400" spc="-5" dirty="0">
                <a:solidFill>
                  <a:srgbClr val="660066"/>
                </a:solidFill>
                <a:latin typeface="Arial"/>
                <a:cs typeface="Arial"/>
              </a:rPr>
              <a:t>Gradient </a:t>
            </a:r>
            <a:r>
              <a:rPr sz="2400" dirty="0">
                <a:solidFill>
                  <a:srgbClr val="660066"/>
                </a:solidFill>
                <a:latin typeface="Arial"/>
                <a:cs typeface="Arial"/>
              </a:rPr>
              <a:t>of </a:t>
            </a:r>
            <a:r>
              <a:rPr sz="2400" spc="-5" dirty="0">
                <a:solidFill>
                  <a:srgbClr val="660066"/>
                </a:solidFill>
                <a:latin typeface="Arial"/>
                <a:cs typeface="Arial"/>
              </a:rPr>
              <a:t>the </a:t>
            </a:r>
            <a:r>
              <a:rPr sz="2400" dirty="0">
                <a:solidFill>
                  <a:srgbClr val="660066"/>
                </a:solidFill>
                <a:latin typeface="Arial"/>
                <a:cs typeface="Arial"/>
              </a:rPr>
              <a:t>error </a:t>
            </a:r>
            <a:r>
              <a:rPr sz="2400" spc="-5" dirty="0">
                <a:solidFill>
                  <a:srgbClr val="660066"/>
                </a:solidFill>
                <a:latin typeface="Arial"/>
                <a:cs typeface="Arial"/>
              </a:rPr>
              <a:t>function</a:t>
            </a:r>
            <a:r>
              <a:rPr sz="2400" spc="-30" dirty="0">
                <a:solidFill>
                  <a:srgbClr val="660066"/>
                </a:solidFill>
                <a:latin typeface="Arial"/>
                <a:cs typeface="Arial"/>
              </a:rPr>
              <a:t> </a:t>
            </a:r>
            <a:r>
              <a:rPr sz="2400" dirty="0">
                <a:solidFill>
                  <a:srgbClr val="660066"/>
                </a:solidFill>
                <a:latin typeface="Arial"/>
                <a:cs typeface="Arial"/>
              </a:rPr>
              <a:t>is</a:t>
            </a:r>
            <a:endParaRPr sz="2400">
              <a:latin typeface="Arial"/>
              <a:cs typeface="Arial"/>
            </a:endParaRPr>
          </a:p>
          <a:p>
            <a:pPr marL="926465">
              <a:lnSpc>
                <a:spcPct val="100000"/>
              </a:lnSpc>
              <a:spcBef>
                <a:spcPts val="725"/>
              </a:spcBef>
            </a:pPr>
            <a:r>
              <a:rPr sz="1800" dirty="0">
                <a:latin typeface="Arial"/>
                <a:cs typeface="Arial"/>
              </a:rPr>
              <a:t>Using </a:t>
            </a:r>
            <a:r>
              <a:rPr sz="1800" spc="-5" dirty="0">
                <a:latin typeface="Arial"/>
                <a:cs typeface="Arial"/>
              </a:rPr>
              <a:t>dσ(a)/da</a:t>
            </a:r>
            <a:r>
              <a:rPr sz="1800" spc="-10" dirty="0">
                <a:latin typeface="Arial"/>
                <a:cs typeface="Arial"/>
              </a:rPr>
              <a:t> </a:t>
            </a:r>
            <a:r>
              <a:rPr sz="1800" spc="-5" dirty="0">
                <a:latin typeface="Arial"/>
                <a:cs typeface="Arial"/>
              </a:rPr>
              <a:t>=σ(1-σ)</a:t>
            </a:r>
            <a:endParaRPr sz="1800">
              <a:latin typeface="Arial"/>
              <a:cs typeface="Arial"/>
            </a:endParaRPr>
          </a:p>
        </p:txBody>
      </p:sp>
      <p:sp>
        <p:nvSpPr>
          <p:cNvPr id="12" name="object 12"/>
          <p:cNvSpPr txBox="1"/>
          <p:nvPr/>
        </p:nvSpPr>
        <p:spPr>
          <a:xfrm>
            <a:off x="4183719" y="5181590"/>
            <a:ext cx="80010" cy="133985"/>
          </a:xfrm>
          <a:prstGeom prst="rect">
            <a:avLst/>
          </a:prstGeom>
        </p:spPr>
        <p:txBody>
          <a:bodyPr vert="horz" wrap="square" lIns="0" tIns="13335" rIns="0" bIns="0" rtlCol="0">
            <a:spAutoFit/>
          </a:bodyPr>
          <a:lstStyle/>
          <a:p>
            <a:pPr>
              <a:lnSpc>
                <a:spcPct val="100000"/>
              </a:lnSpc>
              <a:spcBef>
                <a:spcPts val="105"/>
              </a:spcBef>
            </a:pPr>
            <a:r>
              <a:rPr sz="700" i="1" spc="55" dirty="0">
                <a:latin typeface="Cambria"/>
                <a:cs typeface="Cambria"/>
              </a:rPr>
              <a:t>N</a:t>
            </a:r>
            <a:endParaRPr sz="700">
              <a:latin typeface="Cambria"/>
              <a:cs typeface="Cambria"/>
            </a:endParaRPr>
          </a:p>
        </p:txBody>
      </p:sp>
      <p:sp>
        <p:nvSpPr>
          <p:cNvPr id="13" name="object 13"/>
          <p:cNvSpPr txBox="1"/>
          <p:nvPr/>
        </p:nvSpPr>
        <p:spPr>
          <a:xfrm>
            <a:off x="2598462" y="5160403"/>
            <a:ext cx="3594735" cy="462915"/>
          </a:xfrm>
          <a:prstGeom prst="rect">
            <a:avLst/>
          </a:prstGeom>
        </p:spPr>
        <p:txBody>
          <a:bodyPr vert="horz" wrap="square" lIns="0" tIns="46990" rIns="0" bIns="0" rtlCol="0">
            <a:spAutoFit/>
          </a:bodyPr>
          <a:lstStyle/>
          <a:p>
            <a:pPr marL="25400">
              <a:lnSpc>
                <a:spcPct val="100000"/>
              </a:lnSpc>
              <a:spcBef>
                <a:spcPts val="370"/>
              </a:spcBef>
            </a:pPr>
            <a:r>
              <a:rPr sz="1200" i="1" spc="370" dirty="0">
                <a:latin typeface="Cambria"/>
                <a:cs typeface="Cambria"/>
              </a:rPr>
              <a:t>J</a:t>
            </a:r>
            <a:r>
              <a:rPr sz="1200" spc="-35" dirty="0">
                <a:latin typeface="Cambria"/>
                <a:cs typeface="Cambria"/>
              </a:rPr>
              <a:t>(</a:t>
            </a:r>
            <a:r>
              <a:rPr sz="1200" b="1" i="1" spc="15" dirty="0">
                <a:latin typeface="Calibri"/>
                <a:cs typeface="Calibri"/>
              </a:rPr>
              <a:t>θ</a:t>
            </a:r>
            <a:r>
              <a:rPr sz="1200" spc="15" dirty="0">
                <a:latin typeface="Cambria"/>
                <a:cs typeface="Cambria"/>
              </a:rPr>
              <a:t>)</a:t>
            </a:r>
            <a:r>
              <a:rPr sz="1200" spc="-50" dirty="0">
                <a:latin typeface="Cambria"/>
                <a:cs typeface="Cambria"/>
              </a:rPr>
              <a:t> </a:t>
            </a:r>
            <a:r>
              <a:rPr sz="1200" spc="130" dirty="0">
                <a:latin typeface="Segoe UI Symbol"/>
                <a:cs typeface="Segoe UI Symbol"/>
              </a:rPr>
              <a:t>=</a:t>
            </a:r>
            <a:r>
              <a:rPr sz="1200" spc="-80" dirty="0">
                <a:latin typeface="Segoe UI Symbol"/>
                <a:cs typeface="Segoe UI Symbol"/>
              </a:rPr>
              <a:t> </a:t>
            </a:r>
            <a:r>
              <a:rPr sz="1200" spc="235" dirty="0">
                <a:latin typeface="Segoe UI Symbol"/>
                <a:cs typeface="Segoe UI Symbol"/>
              </a:rPr>
              <a:t>−</a:t>
            </a:r>
            <a:r>
              <a:rPr sz="1200" dirty="0">
                <a:latin typeface="Cambria"/>
                <a:cs typeface="Cambria"/>
              </a:rPr>
              <a:t>l</a:t>
            </a:r>
            <a:r>
              <a:rPr sz="1200" spc="5" dirty="0">
                <a:latin typeface="Cambria"/>
                <a:cs typeface="Cambria"/>
              </a:rPr>
              <a:t>n</a:t>
            </a:r>
            <a:r>
              <a:rPr sz="1200" spc="-65" dirty="0">
                <a:latin typeface="Cambria"/>
                <a:cs typeface="Cambria"/>
              </a:rPr>
              <a:t> </a:t>
            </a:r>
            <a:r>
              <a:rPr sz="1200" i="1" spc="-30" dirty="0">
                <a:latin typeface="Cambria"/>
                <a:cs typeface="Cambria"/>
              </a:rPr>
              <a:t>p</a:t>
            </a:r>
            <a:r>
              <a:rPr sz="1200" spc="-60" dirty="0">
                <a:latin typeface="Cambria"/>
                <a:cs typeface="Cambria"/>
              </a:rPr>
              <a:t>(</a:t>
            </a:r>
            <a:r>
              <a:rPr sz="1200" b="1" i="1" spc="55" dirty="0">
                <a:latin typeface="Calibri"/>
                <a:cs typeface="Calibri"/>
              </a:rPr>
              <a:t>t</a:t>
            </a:r>
            <a:r>
              <a:rPr sz="1200" b="1" i="1" spc="25" dirty="0">
                <a:latin typeface="Calibri"/>
                <a:cs typeface="Calibri"/>
              </a:rPr>
              <a:t> </a:t>
            </a:r>
            <a:r>
              <a:rPr sz="1200" spc="-40" dirty="0">
                <a:latin typeface="Cambria"/>
                <a:cs typeface="Cambria"/>
              </a:rPr>
              <a:t>|</a:t>
            </a:r>
            <a:r>
              <a:rPr sz="1200" spc="-70" dirty="0">
                <a:latin typeface="Cambria"/>
                <a:cs typeface="Cambria"/>
              </a:rPr>
              <a:t> </a:t>
            </a:r>
            <a:r>
              <a:rPr sz="1200" b="1" i="1" spc="15" dirty="0">
                <a:latin typeface="Calibri"/>
                <a:cs typeface="Calibri"/>
              </a:rPr>
              <a:t>θ</a:t>
            </a:r>
            <a:r>
              <a:rPr sz="1200" spc="15" dirty="0">
                <a:latin typeface="Cambria"/>
                <a:cs typeface="Cambria"/>
              </a:rPr>
              <a:t>)</a:t>
            </a:r>
            <a:r>
              <a:rPr sz="1200" spc="-50" dirty="0">
                <a:latin typeface="Cambria"/>
                <a:cs typeface="Cambria"/>
              </a:rPr>
              <a:t> </a:t>
            </a:r>
            <a:r>
              <a:rPr sz="1200" spc="130" dirty="0">
                <a:latin typeface="Segoe UI Symbol"/>
                <a:cs typeface="Segoe UI Symbol"/>
              </a:rPr>
              <a:t>=</a:t>
            </a:r>
            <a:r>
              <a:rPr sz="1200" spc="-80" dirty="0">
                <a:latin typeface="Segoe UI Symbol"/>
                <a:cs typeface="Segoe UI Symbol"/>
              </a:rPr>
              <a:t> </a:t>
            </a:r>
            <a:r>
              <a:rPr sz="1200" spc="75" dirty="0">
                <a:latin typeface="Segoe UI Symbol"/>
                <a:cs typeface="Segoe UI Symbol"/>
              </a:rPr>
              <a:t>−</a:t>
            </a:r>
            <a:r>
              <a:rPr sz="2700" spc="562" baseline="-7716" dirty="0">
                <a:latin typeface="Segoe UI Symbol"/>
                <a:cs typeface="Segoe UI Symbol"/>
              </a:rPr>
              <a:t>∑</a:t>
            </a:r>
            <a:r>
              <a:rPr sz="2775" spc="-52" baseline="-4504" dirty="0">
                <a:latin typeface="Segoe UI Symbol"/>
                <a:cs typeface="Segoe UI Symbol"/>
              </a:rPr>
              <a:t>{</a:t>
            </a:r>
            <a:r>
              <a:rPr sz="1200" i="1" spc="-10" dirty="0">
                <a:latin typeface="Cambria"/>
                <a:cs typeface="Cambria"/>
              </a:rPr>
              <a:t>t</a:t>
            </a:r>
            <a:r>
              <a:rPr sz="1050" i="1" spc="30" baseline="-35714" dirty="0">
                <a:latin typeface="Cambria"/>
                <a:cs typeface="Cambria"/>
              </a:rPr>
              <a:t>n</a:t>
            </a:r>
            <a:r>
              <a:rPr sz="1050" i="1" baseline="-35714" dirty="0">
                <a:latin typeface="Cambria"/>
                <a:cs typeface="Cambria"/>
              </a:rPr>
              <a:t> </a:t>
            </a:r>
            <a:r>
              <a:rPr sz="1050" i="1" spc="22" baseline="-35714" dirty="0">
                <a:latin typeface="Cambria"/>
                <a:cs typeface="Cambria"/>
              </a:rPr>
              <a:t> </a:t>
            </a:r>
            <a:r>
              <a:rPr sz="1200" dirty="0">
                <a:latin typeface="Cambria"/>
                <a:cs typeface="Cambria"/>
              </a:rPr>
              <a:t>l</a:t>
            </a:r>
            <a:r>
              <a:rPr sz="1200" spc="5" dirty="0">
                <a:latin typeface="Cambria"/>
                <a:cs typeface="Cambria"/>
              </a:rPr>
              <a:t>n</a:t>
            </a:r>
            <a:r>
              <a:rPr sz="1200" spc="-145" dirty="0">
                <a:latin typeface="Cambria"/>
                <a:cs typeface="Cambria"/>
              </a:rPr>
              <a:t> </a:t>
            </a:r>
            <a:r>
              <a:rPr sz="1200" i="1" spc="55" dirty="0">
                <a:latin typeface="Cambria"/>
                <a:cs typeface="Cambria"/>
              </a:rPr>
              <a:t>y</a:t>
            </a:r>
            <a:r>
              <a:rPr sz="1050" i="1" spc="30" baseline="-35714" dirty="0">
                <a:latin typeface="Cambria"/>
                <a:cs typeface="Cambria"/>
              </a:rPr>
              <a:t>n</a:t>
            </a:r>
            <a:r>
              <a:rPr sz="1050" i="1" baseline="-35714" dirty="0">
                <a:latin typeface="Cambria"/>
                <a:cs typeface="Cambria"/>
              </a:rPr>
              <a:t> </a:t>
            </a:r>
            <a:r>
              <a:rPr sz="1050" i="1" spc="82" baseline="-35714" dirty="0">
                <a:latin typeface="Cambria"/>
                <a:cs typeface="Cambria"/>
              </a:rPr>
              <a:t> </a:t>
            </a:r>
            <a:r>
              <a:rPr sz="1200" spc="275" dirty="0">
                <a:latin typeface="Segoe UI Symbol"/>
                <a:cs typeface="Segoe UI Symbol"/>
              </a:rPr>
              <a:t>+</a:t>
            </a:r>
            <a:r>
              <a:rPr sz="1200" spc="-85" dirty="0">
                <a:latin typeface="Cambria"/>
                <a:cs typeface="Cambria"/>
              </a:rPr>
              <a:t>(</a:t>
            </a:r>
            <a:r>
              <a:rPr sz="1200" spc="-55" dirty="0">
                <a:latin typeface="Cambria"/>
                <a:cs typeface="Cambria"/>
              </a:rPr>
              <a:t>1</a:t>
            </a:r>
            <a:r>
              <a:rPr sz="1200" spc="-135" dirty="0">
                <a:latin typeface="Cambria"/>
                <a:cs typeface="Cambria"/>
              </a:rPr>
              <a:t> </a:t>
            </a:r>
            <a:r>
              <a:rPr sz="1200" spc="130" dirty="0">
                <a:latin typeface="Segoe UI Symbol"/>
                <a:cs typeface="Segoe UI Symbol"/>
              </a:rPr>
              <a:t>−</a:t>
            </a:r>
            <a:r>
              <a:rPr sz="1200" spc="-210" dirty="0">
                <a:latin typeface="Segoe UI Symbol"/>
                <a:cs typeface="Segoe UI Symbol"/>
              </a:rPr>
              <a:t> </a:t>
            </a:r>
            <a:r>
              <a:rPr sz="1200" i="1" spc="-10" dirty="0">
                <a:latin typeface="Cambria"/>
                <a:cs typeface="Cambria"/>
              </a:rPr>
              <a:t>t</a:t>
            </a:r>
            <a:r>
              <a:rPr sz="1050" i="1" spc="30" baseline="-35714" dirty="0">
                <a:latin typeface="Cambria"/>
                <a:cs typeface="Cambria"/>
              </a:rPr>
              <a:t>n</a:t>
            </a:r>
            <a:r>
              <a:rPr sz="1050" i="1" spc="-44" baseline="-35714" dirty="0">
                <a:latin typeface="Cambria"/>
                <a:cs typeface="Cambria"/>
              </a:rPr>
              <a:t> </a:t>
            </a:r>
            <a:r>
              <a:rPr sz="1200" spc="110" dirty="0">
                <a:latin typeface="Cambria"/>
                <a:cs typeface="Cambria"/>
              </a:rPr>
              <a:t>)</a:t>
            </a:r>
            <a:r>
              <a:rPr sz="1200" dirty="0">
                <a:latin typeface="Cambria"/>
                <a:cs typeface="Cambria"/>
              </a:rPr>
              <a:t>l</a:t>
            </a:r>
            <a:r>
              <a:rPr sz="1200" spc="-15" dirty="0">
                <a:latin typeface="Cambria"/>
                <a:cs typeface="Cambria"/>
              </a:rPr>
              <a:t>n</a:t>
            </a:r>
            <a:r>
              <a:rPr sz="1200" spc="-85" dirty="0">
                <a:latin typeface="Cambria"/>
                <a:cs typeface="Cambria"/>
              </a:rPr>
              <a:t>(</a:t>
            </a:r>
            <a:r>
              <a:rPr sz="1200" spc="-55" dirty="0">
                <a:latin typeface="Cambria"/>
                <a:cs typeface="Cambria"/>
              </a:rPr>
              <a:t>1</a:t>
            </a:r>
            <a:r>
              <a:rPr sz="1200" spc="-135" dirty="0">
                <a:latin typeface="Cambria"/>
                <a:cs typeface="Cambria"/>
              </a:rPr>
              <a:t> </a:t>
            </a:r>
            <a:r>
              <a:rPr sz="1200" spc="130" dirty="0">
                <a:latin typeface="Segoe UI Symbol"/>
                <a:cs typeface="Segoe UI Symbol"/>
              </a:rPr>
              <a:t>−</a:t>
            </a:r>
            <a:r>
              <a:rPr sz="1200" spc="-210" dirty="0">
                <a:latin typeface="Segoe UI Symbol"/>
                <a:cs typeface="Segoe UI Symbol"/>
              </a:rPr>
              <a:t> </a:t>
            </a:r>
            <a:r>
              <a:rPr sz="1200" i="1" spc="55" dirty="0">
                <a:latin typeface="Cambria"/>
                <a:cs typeface="Cambria"/>
              </a:rPr>
              <a:t>y</a:t>
            </a:r>
            <a:r>
              <a:rPr sz="1050" i="1" spc="30" baseline="-35714" dirty="0">
                <a:latin typeface="Cambria"/>
                <a:cs typeface="Cambria"/>
              </a:rPr>
              <a:t>n</a:t>
            </a:r>
            <a:r>
              <a:rPr sz="1050" i="1" spc="-44" baseline="-35714" dirty="0">
                <a:latin typeface="Cambria"/>
                <a:cs typeface="Cambria"/>
              </a:rPr>
              <a:t> </a:t>
            </a:r>
            <a:r>
              <a:rPr sz="1200" spc="-60" dirty="0">
                <a:latin typeface="Cambria"/>
                <a:cs typeface="Cambria"/>
              </a:rPr>
              <a:t>)</a:t>
            </a:r>
            <a:r>
              <a:rPr sz="2775" spc="75" baseline="-4504" dirty="0">
                <a:latin typeface="Segoe UI Symbol"/>
                <a:cs typeface="Segoe UI Symbol"/>
              </a:rPr>
              <a:t>}</a:t>
            </a:r>
            <a:endParaRPr sz="2775" baseline="-4504" dirty="0">
              <a:latin typeface="Segoe UI Symbol"/>
              <a:cs typeface="Segoe UI Symbol"/>
            </a:endParaRPr>
          </a:p>
          <a:p>
            <a:pPr marR="334010" algn="ctr">
              <a:lnSpc>
                <a:spcPct val="100000"/>
              </a:lnSpc>
              <a:spcBef>
                <a:spcPts val="110"/>
              </a:spcBef>
            </a:pPr>
            <a:r>
              <a:rPr sz="700" i="1" spc="15" dirty="0">
                <a:latin typeface="Cambria"/>
                <a:cs typeface="Cambria"/>
              </a:rPr>
              <a:t>n</a:t>
            </a:r>
            <a:r>
              <a:rPr sz="700" spc="15" dirty="0">
                <a:latin typeface="Segoe UI Symbol"/>
                <a:cs typeface="Segoe UI Symbol"/>
              </a:rPr>
              <a:t>=</a:t>
            </a:r>
            <a:r>
              <a:rPr sz="700" spc="15" dirty="0">
                <a:latin typeface="Cambria"/>
                <a:cs typeface="Cambria"/>
              </a:rPr>
              <a:t>1</a:t>
            </a:r>
            <a:endParaRPr sz="700" dirty="0">
              <a:latin typeface="Cambria"/>
              <a:cs typeface="Cambria"/>
            </a:endParaRPr>
          </a:p>
        </p:txBody>
      </p:sp>
      <p:sp>
        <p:nvSpPr>
          <p:cNvPr id="14" name="object 14"/>
          <p:cNvSpPr/>
          <p:nvPr/>
        </p:nvSpPr>
        <p:spPr>
          <a:xfrm>
            <a:off x="2609388" y="5165611"/>
            <a:ext cx="3570604" cy="463550"/>
          </a:xfrm>
          <a:custGeom>
            <a:avLst/>
            <a:gdLst/>
            <a:ahLst/>
            <a:cxnLst/>
            <a:rect l="l" t="t" r="r" b="b"/>
            <a:pathLst>
              <a:path w="3570604" h="463550">
                <a:moveTo>
                  <a:pt x="0" y="0"/>
                </a:moveTo>
                <a:lnTo>
                  <a:pt x="3570286" y="0"/>
                </a:lnTo>
                <a:lnTo>
                  <a:pt x="3570286" y="463549"/>
                </a:lnTo>
                <a:lnTo>
                  <a:pt x="0" y="463549"/>
                </a:lnTo>
                <a:lnTo>
                  <a:pt x="0" y="0"/>
                </a:lnTo>
                <a:close/>
              </a:path>
            </a:pathLst>
          </a:custGeom>
          <a:ln w="9524">
            <a:solidFill>
              <a:srgbClr val="000000"/>
            </a:solidFill>
          </a:ln>
        </p:spPr>
        <p:txBody>
          <a:bodyPr wrap="square" lIns="0" tIns="0" rIns="0" bIns="0" rtlCol="0"/>
          <a:lstStyle/>
          <a:p>
            <a:endParaRPr/>
          </a:p>
        </p:txBody>
      </p:sp>
      <p:sp>
        <p:nvSpPr>
          <p:cNvPr id="29" name="object 29"/>
          <p:cNvSpPr txBox="1"/>
          <p:nvPr/>
        </p:nvSpPr>
        <p:spPr>
          <a:xfrm>
            <a:off x="6707058" y="6532551"/>
            <a:ext cx="80010" cy="133985"/>
          </a:xfrm>
          <a:prstGeom prst="rect">
            <a:avLst/>
          </a:prstGeom>
        </p:spPr>
        <p:txBody>
          <a:bodyPr vert="horz" wrap="square" lIns="0" tIns="13335" rIns="0" bIns="0" rtlCol="0">
            <a:spAutoFit/>
          </a:bodyPr>
          <a:lstStyle/>
          <a:p>
            <a:pPr>
              <a:lnSpc>
                <a:spcPct val="100000"/>
              </a:lnSpc>
              <a:spcBef>
                <a:spcPts val="105"/>
              </a:spcBef>
            </a:pPr>
            <a:r>
              <a:rPr sz="700" i="1" spc="55" dirty="0">
                <a:latin typeface="Cambria"/>
                <a:cs typeface="Cambria"/>
              </a:rPr>
              <a:t>N</a:t>
            </a:r>
            <a:endParaRPr sz="700">
              <a:latin typeface="Cambria"/>
              <a:cs typeface="Cambria"/>
            </a:endParaRPr>
          </a:p>
        </p:txBody>
      </p:sp>
      <p:sp>
        <p:nvSpPr>
          <p:cNvPr id="30" name="object 30"/>
          <p:cNvSpPr txBox="1"/>
          <p:nvPr/>
        </p:nvSpPr>
        <p:spPr>
          <a:xfrm>
            <a:off x="6026074" y="6511364"/>
            <a:ext cx="1520190" cy="462915"/>
          </a:xfrm>
          <a:prstGeom prst="rect">
            <a:avLst/>
          </a:prstGeom>
        </p:spPr>
        <p:txBody>
          <a:bodyPr vert="horz" wrap="square" lIns="0" tIns="46990" rIns="0" bIns="0" rtlCol="0">
            <a:spAutoFit/>
          </a:bodyPr>
          <a:lstStyle/>
          <a:p>
            <a:pPr marR="5080" algn="ctr">
              <a:lnSpc>
                <a:spcPct val="100000"/>
              </a:lnSpc>
              <a:spcBef>
                <a:spcPts val="370"/>
              </a:spcBef>
            </a:pPr>
            <a:r>
              <a:rPr sz="1200" dirty="0">
                <a:latin typeface="Segoe UI Symbol"/>
                <a:cs typeface="Segoe UI Symbol"/>
              </a:rPr>
              <a:t>∇</a:t>
            </a:r>
            <a:r>
              <a:rPr sz="1200" i="1" spc="370" dirty="0">
                <a:latin typeface="Cambria"/>
                <a:cs typeface="Cambria"/>
              </a:rPr>
              <a:t>J</a:t>
            </a:r>
            <a:r>
              <a:rPr sz="1200" spc="85" dirty="0">
                <a:latin typeface="Calibri"/>
                <a:cs typeface="Calibri"/>
              </a:rPr>
              <a:t>(</a:t>
            </a:r>
            <a:r>
              <a:rPr sz="1200" i="1" spc="-95" dirty="0">
                <a:latin typeface="Calibri"/>
                <a:cs typeface="Calibri"/>
              </a:rPr>
              <a:t>θ</a:t>
            </a:r>
            <a:r>
              <a:rPr sz="1200" spc="110" dirty="0">
                <a:latin typeface="Calibri"/>
                <a:cs typeface="Calibri"/>
              </a:rPr>
              <a:t>)</a:t>
            </a:r>
            <a:r>
              <a:rPr sz="1200" spc="-60" dirty="0">
                <a:latin typeface="Calibri"/>
                <a:cs typeface="Calibri"/>
              </a:rPr>
              <a:t> </a:t>
            </a:r>
            <a:r>
              <a:rPr sz="1200" spc="130" dirty="0">
                <a:latin typeface="Segoe UI Symbol"/>
                <a:cs typeface="Segoe UI Symbol"/>
              </a:rPr>
              <a:t>=</a:t>
            </a:r>
            <a:r>
              <a:rPr sz="1200" spc="-20" dirty="0">
                <a:latin typeface="Segoe UI Symbol"/>
                <a:cs typeface="Segoe UI Symbol"/>
              </a:rPr>
              <a:t> </a:t>
            </a:r>
            <a:r>
              <a:rPr sz="2700" spc="487" baseline="-7716" dirty="0">
                <a:latin typeface="Segoe UI Symbol"/>
                <a:cs typeface="Segoe UI Symbol"/>
              </a:rPr>
              <a:t>∑</a:t>
            </a:r>
            <a:r>
              <a:rPr sz="2775" spc="-202" baseline="-4504" dirty="0">
                <a:latin typeface="Segoe UI Symbol"/>
                <a:cs typeface="Segoe UI Symbol"/>
              </a:rPr>
              <a:t>(</a:t>
            </a:r>
            <a:r>
              <a:rPr sz="1200" i="1" spc="55" dirty="0">
                <a:latin typeface="Cambria"/>
                <a:cs typeface="Cambria"/>
              </a:rPr>
              <a:t>y</a:t>
            </a:r>
            <a:r>
              <a:rPr sz="1050" i="1" spc="30" baseline="-35714" dirty="0">
                <a:latin typeface="Cambria"/>
                <a:cs typeface="Cambria"/>
              </a:rPr>
              <a:t>n</a:t>
            </a:r>
            <a:r>
              <a:rPr sz="1050" i="1" baseline="-35714" dirty="0">
                <a:latin typeface="Cambria"/>
                <a:cs typeface="Cambria"/>
              </a:rPr>
              <a:t> </a:t>
            </a:r>
            <a:r>
              <a:rPr sz="1050" i="1" spc="44" baseline="-35714" dirty="0">
                <a:latin typeface="Cambria"/>
                <a:cs typeface="Cambria"/>
              </a:rPr>
              <a:t> </a:t>
            </a:r>
            <a:r>
              <a:rPr sz="1200" spc="130" dirty="0">
                <a:latin typeface="Segoe UI Symbol"/>
                <a:cs typeface="Segoe UI Symbol"/>
              </a:rPr>
              <a:t>−</a:t>
            </a:r>
            <a:r>
              <a:rPr sz="1200" spc="-210" dirty="0">
                <a:latin typeface="Segoe UI Symbol"/>
                <a:cs typeface="Segoe UI Symbol"/>
              </a:rPr>
              <a:t> </a:t>
            </a:r>
            <a:r>
              <a:rPr sz="1200" i="1" spc="-10" dirty="0">
                <a:latin typeface="Cambria"/>
                <a:cs typeface="Cambria"/>
              </a:rPr>
              <a:t>t</a:t>
            </a:r>
            <a:r>
              <a:rPr sz="1050" i="1" spc="30" baseline="-35714" dirty="0">
                <a:latin typeface="Cambria"/>
                <a:cs typeface="Cambria"/>
              </a:rPr>
              <a:t>n</a:t>
            </a:r>
            <a:r>
              <a:rPr sz="1050" i="1" spc="-7" baseline="-35714" dirty="0">
                <a:latin typeface="Cambria"/>
                <a:cs typeface="Cambria"/>
              </a:rPr>
              <a:t> </a:t>
            </a:r>
            <a:r>
              <a:rPr sz="2775" spc="-427" baseline="-4504" dirty="0">
                <a:latin typeface="Segoe UI Symbol"/>
                <a:cs typeface="Segoe UI Symbol"/>
              </a:rPr>
              <a:t>)</a:t>
            </a:r>
            <a:r>
              <a:rPr sz="1200" i="1" spc="-135" dirty="0">
                <a:latin typeface="Calibri"/>
                <a:cs typeface="Calibri"/>
              </a:rPr>
              <a:t>φ</a:t>
            </a:r>
            <a:r>
              <a:rPr sz="1050" i="1" spc="30" baseline="-35714" dirty="0">
                <a:latin typeface="Cambria"/>
                <a:cs typeface="Cambria"/>
              </a:rPr>
              <a:t>n</a:t>
            </a:r>
            <a:endParaRPr sz="1050" baseline="-35714">
              <a:latin typeface="Cambria"/>
              <a:cs typeface="Cambria"/>
            </a:endParaRPr>
          </a:p>
          <a:p>
            <a:pPr marR="67945" algn="ctr">
              <a:lnSpc>
                <a:spcPct val="100000"/>
              </a:lnSpc>
              <a:spcBef>
                <a:spcPts val="110"/>
              </a:spcBef>
            </a:pPr>
            <a:r>
              <a:rPr sz="700" i="1" spc="25" dirty="0">
                <a:latin typeface="Cambria"/>
                <a:cs typeface="Cambria"/>
              </a:rPr>
              <a:t>n</a:t>
            </a:r>
            <a:r>
              <a:rPr sz="700" spc="25" dirty="0">
                <a:latin typeface="Segoe UI Symbol"/>
                <a:cs typeface="Segoe UI Symbol"/>
              </a:rPr>
              <a:t>=</a:t>
            </a:r>
            <a:r>
              <a:rPr sz="700" spc="25" dirty="0">
                <a:latin typeface="Calibri"/>
                <a:cs typeface="Calibri"/>
              </a:rPr>
              <a:t>1</a:t>
            </a:r>
            <a:endParaRPr sz="700">
              <a:latin typeface="Calibri"/>
              <a:cs typeface="Calibri"/>
            </a:endParaRPr>
          </a:p>
        </p:txBody>
      </p:sp>
      <p:sp>
        <p:nvSpPr>
          <p:cNvPr id="31" name="object 31"/>
          <p:cNvSpPr/>
          <p:nvPr/>
        </p:nvSpPr>
        <p:spPr>
          <a:xfrm>
            <a:off x="6027274" y="6516572"/>
            <a:ext cx="1525905" cy="463550"/>
          </a:xfrm>
          <a:custGeom>
            <a:avLst/>
            <a:gdLst/>
            <a:ahLst/>
            <a:cxnLst/>
            <a:rect l="l" t="t" r="r" b="b"/>
            <a:pathLst>
              <a:path w="1525904" h="463550">
                <a:moveTo>
                  <a:pt x="0" y="0"/>
                </a:moveTo>
                <a:lnTo>
                  <a:pt x="1525587" y="0"/>
                </a:lnTo>
                <a:lnTo>
                  <a:pt x="1525587" y="463549"/>
                </a:lnTo>
                <a:lnTo>
                  <a:pt x="0" y="463549"/>
                </a:lnTo>
                <a:lnTo>
                  <a:pt x="0" y="0"/>
                </a:lnTo>
                <a:close/>
              </a:path>
            </a:pathLst>
          </a:custGeom>
          <a:ln w="9524">
            <a:solidFill>
              <a:srgbClr val="000000"/>
            </a:solidFill>
          </a:ln>
        </p:spPr>
        <p:txBody>
          <a:bodyPr wrap="square" lIns="0" tIns="0" rIns="0" bIns="0" rtlCol="0"/>
          <a:lstStyle/>
          <a:p>
            <a:endParaRPr/>
          </a:p>
        </p:txBody>
      </p:sp>
      <p:pic>
        <p:nvPicPr>
          <p:cNvPr id="34" name="Picture 33">
            <a:extLst>
              <a:ext uri="{FF2B5EF4-FFF2-40B4-BE49-F238E27FC236}">
                <a16:creationId xmlns:a16="http://schemas.microsoft.com/office/drawing/2014/main" id="{1B6B60C0-5878-9E4F-82C3-C4A1CD3DB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177" y="4156330"/>
            <a:ext cx="9040176" cy="707738"/>
          </a:xfrm>
          <a:prstGeom prst="rect">
            <a:avLst/>
          </a:prstGeom>
        </p:spPr>
      </p:pic>
      <p:pic>
        <p:nvPicPr>
          <p:cNvPr id="36" name="Picture 35">
            <a:extLst>
              <a:ext uri="{FF2B5EF4-FFF2-40B4-BE49-F238E27FC236}">
                <a16:creationId xmlns:a16="http://schemas.microsoft.com/office/drawing/2014/main" id="{8D501FE0-3068-5A43-A119-EB78FB9F9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556" y="3168697"/>
            <a:ext cx="2023295" cy="381069"/>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15270" y="462744"/>
            <a:ext cx="7802880" cy="1120140"/>
          </a:xfrm>
          <a:prstGeom prst="rect">
            <a:avLst/>
          </a:prstGeom>
        </p:spPr>
        <p:txBody>
          <a:bodyPr vert="horz" wrap="square" lIns="0" tIns="33020" rIns="0" bIns="0" rtlCol="0">
            <a:spAutoFit/>
          </a:bodyPr>
          <a:lstStyle/>
          <a:p>
            <a:pPr marL="1957070" marR="5080" indent="-1945005">
              <a:lnSpc>
                <a:spcPts val="4300"/>
              </a:lnSpc>
              <a:spcBef>
                <a:spcPts val="260"/>
              </a:spcBef>
            </a:pPr>
            <a:r>
              <a:rPr sz="3600" dirty="0"/>
              <a:t>Learning </a:t>
            </a:r>
            <a:r>
              <a:rPr sz="3600" spc="-5" dirty="0"/>
              <a:t>Conditional Distributions with  </a:t>
            </a:r>
            <a:r>
              <a:rPr sz="3600" dirty="0"/>
              <a:t>maximum</a:t>
            </a:r>
            <a:r>
              <a:rPr sz="3600" spc="-15" dirty="0"/>
              <a:t> </a:t>
            </a:r>
            <a:r>
              <a:rPr sz="3600" dirty="0"/>
              <a:t>likelihood</a:t>
            </a:r>
          </a:p>
        </p:txBody>
      </p:sp>
      <p:sp>
        <p:nvSpPr>
          <p:cNvPr id="5" name="object 5"/>
          <p:cNvSpPr txBox="1"/>
          <p:nvPr/>
        </p:nvSpPr>
        <p:spPr>
          <a:xfrm>
            <a:off x="852978" y="1677554"/>
            <a:ext cx="8927465" cy="1938020"/>
          </a:xfrm>
          <a:prstGeom prst="rect">
            <a:avLst/>
          </a:prstGeom>
        </p:spPr>
        <p:txBody>
          <a:bodyPr vert="horz" wrap="square" lIns="0" tIns="33020" rIns="0" bIns="0" rtlCol="0">
            <a:spAutoFit/>
          </a:bodyPr>
          <a:lstStyle/>
          <a:p>
            <a:pPr marL="355600" marR="909319" indent="-342900">
              <a:lnSpc>
                <a:spcPts val="3800"/>
              </a:lnSpc>
              <a:spcBef>
                <a:spcPts val="260"/>
              </a:spcBef>
              <a:buChar char="•"/>
              <a:tabLst>
                <a:tab pos="354965" algn="l"/>
                <a:tab pos="355600" algn="l"/>
                <a:tab pos="5003165" algn="l"/>
                <a:tab pos="5636895" algn="l"/>
                <a:tab pos="6606540" algn="l"/>
              </a:tabLst>
            </a:pPr>
            <a:r>
              <a:rPr sz="3200" dirty="0">
                <a:solidFill>
                  <a:srgbClr val="3333CC"/>
                </a:solidFill>
                <a:latin typeface="Arial"/>
                <a:cs typeface="Arial"/>
              </a:rPr>
              <a:t>Speci</a:t>
            </a:r>
            <a:r>
              <a:rPr sz="3200" spc="-5" dirty="0">
                <a:solidFill>
                  <a:srgbClr val="3333CC"/>
                </a:solidFill>
                <a:latin typeface="Arial"/>
                <a:cs typeface="Arial"/>
              </a:rPr>
              <a:t>f</a:t>
            </a:r>
            <a:r>
              <a:rPr sz="3200" dirty="0">
                <a:solidFill>
                  <a:srgbClr val="3333CC"/>
                </a:solidFill>
                <a:latin typeface="Arial"/>
                <a:cs typeface="Arial"/>
              </a:rPr>
              <a:t>ying </a:t>
            </a:r>
            <a:r>
              <a:rPr sz="3200" spc="-5" dirty="0">
                <a:solidFill>
                  <a:srgbClr val="3333CC"/>
                </a:solidFill>
                <a:latin typeface="Arial"/>
                <a:cs typeface="Arial"/>
              </a:rPr>
              <a:t>t</a:t>
            </a:r>
            <a:r>
              <a:rPr sz="3200" dirty="0">
                <a:solidFill>
                  <a:srgbClr val="3333CC"/>
                </a:solidFill>
                <a:latin typeface="Arial"/>
                <a:cs typeface="Arial"/>
              </a:rPr>
              <a:t>he model</a:t>
            </a:r>
            <a:r>
              <a:rPr sz="3200" spc="-5" dirty="0">
                <a:solidFill>
                  <a:srgbClr val="3333CC"/>
                </a:solidFill>
                <a:latin typeface="Arial"/>
                <a:cs typeface="Arial"/>
              </a:rPr>
              <a:t> </a:t>
            </a:r>
            <a:r>
              <a:rPr sz="3200" i="1" spc="-55" dirty="0">
                <a:latin typeface="Cambria"/>
                <a:cs typeface="Cambria"/>
              </a:rPr>
              <a:t>p</a:t>
            </a:r>
            <a:r>
              <a:rPr sz="3200" spc="20" dirty="0">
                <a:latin typeface="Cambria"/>
                <a:cs typeface="Cambria"/>
              </a:rPr>
              <a:t>(</a:t>
            </a:r>
            <a:r>
              <a:rPr sz="3200" b="1" i="1" spc="15" dirty="0" err="1">
                <a:latin typeface="Palatino Linotype"/>
                <a:cs typeface="Palatino Linotype"/>
              </a:rPr>
              <a:t>y</a:t>
            </a:r>
            <a:r>
              <a:rPr sz="3200" b="1" i="1" spc="-260" dirty="0" err="1">
                <a:latin typeface="Palatino Linotype"/>
                <a:cs typeface="Palatino Linotype"/>
              </a:rPr>
              <a:t>|</a:t>
            </a:r>
            <a:r>
              <a:rPr sz="3200" b="1" i="1" spc="-265" dirty="0" err="1">
                <a:latin typeface="Palatino Linotype"/>
                <a:cs typeface="Palatino Linotype"/>
              </a:rPr>
              <a:t>x</a:t>
            </a:r>
            <a:r>
              <a:rPr sz="3200" spc="20" dirty="0">
                <a:latin typeface="Cambria"/>
                <a:cs typeface="Cambria"/>
              </a:rPr>
              <a:t>)</a:t>
            </a:r>
            <a:r>
              <a:rPr sz="3200" dirty="0">
                <a:latin typeface="Cambria"/>
                <a:cs typeface="Cambria"/>
              </a:rPr>
              <a:t>	</a:t>
            </a:r>
            <a:r>
              <a:rPr sz="3200" dirty="0">
                <a:solidFill>
                  <a:srgbClr val="3333CC"/>
                </a:solidFill>
                <a:latin typeface="Arial"/>
                <a:cs typeface="Arial"/>
              </a:rPr>
              <a:t>au</a:t>
            </a:r>
            <a:r>
              <a:rPr sz="3200" spc="-5" dirty="0">
                <a:solidFill>
                  <a:srgbClr val="3333CC"/>
                </a:solidFill>
                <a:latin typeface="Arial"/>
                <a:cs typeface="Arial"/>
              </a:rPr>
              <a:t>t</a:t>
            </a:r>
            <a:r>
              <a:rPr sz="3200" dirty="0">
                <a:solidFill>
                  <a:srgbClr val="3333CC"/>
                </a:solidFill>
                <a:latin typeface="Arial"/>
                <a:cs typeface="Arial"/>
              </a:rPr>
              <a:t>oma</a:t>
            </a:r>
            <a:r>
              <a:rPr sz="3200" spc="-5" dirty="0">
                <a:solidFill>
                  <a:srgbClr val="3333CC"/>
                </a:solidFill>
                <a:latin typeface="Arial"/>
                <a:cs typeface="Arial"/>
              </a:rPr>
              <a:t>t</a:t>
            </a:r>
            <a:r>
              <a:rPr sz="3200" dirty="0">
                <a:solidFill>
                  <a:srgbClr val="3333CC"/>
                </a:solidFill>
                <a:latin typeface="Arial"/>
                <a:cs typeface="Arial"/>
              </a:rPr>
              <a:t>ically  </a:t>
            </a:r>
            <a:r>
              <a:rPr sz="3200" spc="-5" dirty="0">
                <a:solidFill>
                  <a:srgbClr val="3333CC"/>
                </a:solidFill>
                <a:latin typeface="Arial"/>
                <a:cs typeface="Arial"/>
              </a:rPr>
              <a:t>determines </a:t>
            </a:r>
            <a:r>
              <a:rPr sz="3200" dirty="0">
                <a:solidFill>
                  <a:srgbClr val="3333CC"/>
                </a:solidFill>
                <a:latin typeface="Arial"/>
                <a:cs typeface="Arial"/>
              </a:rPr>
              <a:t>a cost </a:t>
            </a:r>
            <a:r>
              <a:rPr sz="3200" spc="-5" dirty="0">
                <a:solidFill>
                  <a:srgbClr val="3333CC"/>
                </a:solidFill>
                <a:latin typeface="Arial"/>
                <a:cs typeface="Arial"/>
              </a:rPr>
              <a:t>function</a:t>
            </a:r>
            <a:r>
              <a:rPr sz="3200" spc="40" dirty="0">
                <a:solidFill>
                  <a:srgbClr val="3333CC"/>
                </a:solidFill>
                <a:latin typeface="Arial"/>
                <a:cs typeface="Arial"/>
              </a:rPr>
              <a:t> </a:t>
            </a:r>
            <a:r>
              <a:rPr sz="3200" spc="-20" dirty="0">
                <a:latin typeface="Cambria"/>
                <a:cs typeface="Cambria"/>
              </a:rPr>
              <a:t>log</a:t>
            </a:r>
            <a:r>
              <a:rPr sz="3200" spc="195" dirty="0">
                <a:latin typeface="Cambria"/>
                <a:cs typeface="Cambria"/>
              </a:rPr>
              <a:t> </a:t>
            </a:r>
            <a:r>
              <a:rPr sz="3200" i="1" spc="-5" dirty="0">
                <a:latin typeface="Cambria"/>
                <a:cs typeface="Cambria"/>
              </a:rPr>
              <a:t>p</a:t>
            </a:r>
            <a:r>
              <a:rPr sz="3200" spc="-5" dirty="0">
                <a:latin typeface="Cambria"/>
                <a:cs typeface="Cambria"/>
              </a:rPr>
              <a:t>(</a:t>
            </a:r>
            <a:r>
              <a:rPr sz="3200" b="1" i="1" spc="-5" dirty="0" err="1">
                <a:latin typeface="Palatino Linotype"/>
                <a:cs typeface="Palatino Linotype"/>
              </a:rPr>
              <a:t>y</a:t>
            </a:r>
            <a:r>
              <a:rPr sz="3200" b="1" i="1" spc="-170" dirty="0" err="1">
                <a:latin typeface="Palatino Linotype"/>
                <a:cs typeface="Palatino Linotype"/>
              </a:rPr>
              <a:t>|x</a:t>
            </a:r>
            <a:r>
              <a:rPr sz="3200" spc="-170" dirty="0">
                <a:latin typeface="Cambria"/>
                <a:cs typeface="Cambria"/>
              </a:rPr>
              <a:t>)</a:t>
            </a:r>
            <a:endParaRPr sz="3200" dirty="0">
              <a:latin typeface="Cambria"/>
              <a:cs typeface="Cambria"/>
            </a:endParaRPr>
          </a:p>
          <a:p>
            <a:pPr marL="748665" marR="5080" indent="-279400">
              <a:lnSpc>
                <a:spcPct val="102000"/>
              </a:lnSpc>
              <a:spcBef>
                <a:spcPts val="445"/>
              </a:spcBef>
            </a:pPr>
            <a:r>
              <a:rPr sz="2800" dirty="0">
                <a:solidFill>
                  <a:srgbClr val="336600"/>
                </a:solidFill>
                <a:latin typeface="Arial"/>
                <a:cs typeface="Arial"/>
              </a:rPr>
              <a:t>– </a:t>
            </a:r>
            <a:r>
              <a:rPr sz="2800" spc="-5" dirty="0">
                <a:solidFill>
                  <a:srgbClr val="336600"/>
                </a:solidFill>
                <a:latin typeface="Arial"/>
                <a:cs typeface="Arial"/>
              </a:rPr>
              <a:t>Equivalently </a:t>
            </a:r>
            <a:r>
              <a:rPr sz="2800" dirty="0">
                <a:solidFill>
                  <a:srgbClr val="336600"/>
                </a:solidFill>
                <a:latin typeface="Arial"/>
                <a:cs typeface="Arial"/>
              </a:rPr>
              <a:t>described as </a:t>
            </a:r>
            <a:r>
              <a:rPr sz="2800" spc="-5" dirty="0">
                <a:solidFill>
                  <a:srgbClr val="336600"/>
                </a:solidFill>
                <a:latin typeface="Arial"/>
                <a:cs typeface="Arial"/>
              </a:rPr>
              <a:t>the cross-entropy  between the training data </a:t>
            </a:r>
            <a:r>
              <a:rPr sz="2800" dirty="0">
                <a:solidFill>
                  <a:srgbClr val="336600"/>
                </a:solidFill>
                <a:latin typeface="Arial"/>
                <a:cs typeface="Arial"/>
              </a:rPr>
              <a:t>and </a:t>
            </a:r>
            <a:r>
              <a:rPr sz="2800" spc="-5" dirty="0">
                <a:solidFill>
                  <a:srgbClr val="336600"/>
                </a:solidFill>
                <a:latin typeface="Arial"/>
                <a:cs typeface="Arial"/>
              </a:rPr>
              <a:t>the </a:t>
            </a:r>
            <a:r>
              <a:rPr sz="2800" dirty="0">
                <a:solidFill>
                  <a:srgbClr val="336600"/>
                </a:solidFill>
                <a:latin typeface="Arial"/>
                <a:cs typeface="Arial"/>
              </a:rPr>
              <a:t>model</a:t>
            </a:r>
            <a:r>
              <a:rPr sz="2800" spc="70" dirty="0">
                <a:solidFill>
                  <a:srgbClr val="336600"/>
                </a:solidFill>
                <a:latin typeface="Arial"/>
                <a:cs typeface="Arial"/>
              </a:rPr>
              <a:t> </a:t>
            </a:r>
            <a:r>
              <a:rPr sz="2800" spc="-5" dirty="0">
                <a:solidFill>
                  <a:srgbClr val="336600"/>
                </a:solidFill>
                <a:latin typeface="Arial"/>
                <a:cs typeface="Arial"/>
              </a:rPr>
              <a:t>distribution</a:t>
            </a:r>
            <a:endParaRPr sz="2800" dirty="0">
              <a:latin typeface="Arial"/>
              <a:cs typeface="Arial"/>
            </a:endParaRPr>
          </a:p>
        </p:txBody>
      </p:sp>
      <p:sp>
        <p:nvSpPr>
          <p:cNvPr id="6" name="object 6"/>
          <p:cNvSpPr txBox="1"/>
          <p:nvPr/>
        </p:nvSpPr>
        <p:spPr>
          <a:xfrm>
            <a:off x="1284777" y="4107995"/>
            <a:ext cx="3850004" cy="967740"/>
          </a:xfrm>
          <a:prstGeom prst="rect">
            <a:avLst/>
          </a:prstGeom>
        </p:spPr>
        <p:txBody>
          <a:bodyPr vert="horz" wrap="square" lIns="0" tIns="93345" rIns="0" bIns="0" rtlCol="0">
            <a:spAutoFit/>
          </a:bodyPr>
          <a:lstStyle/>
          <a:p>
            <a:pPr marL="323850" indent="-285750">
              <a:lnSpc>
                <a:spcPct val="100000"/>
              </a:lnSpc>
              <a:spcBef>
                <a:spcPts val="735"/>
              </a:spcBef>
              <a:buChar char="–"/>
              <a:tabLst>
                <a:tab pos="323850" algn="l"/>
              </a:tabLst>
            </a:pPr>
            <a:r>
              <a:rPr sz="2800" spc="-5" dirty="0">
                <a:solidFill>
                  <a:srgbClr val="336600"/>
                </a:solidFill>
                <a:latin typeface="Arial"/>
                <a:cs typeface="Arial"/>
              </a:rPr>
              <a:t>Gaussian</a:t>
            </a:r>
            <a:r>
              <a:rPr sz="2800" spc="-10" dirty="0">
                <a:solidFill>
                  <a:srgbClr val="336600"/>
                </a:solidFill>
                <a:latin typeface="Arial"/>
                <a:cs typeface="Arial"/>
              </a:rPr>
              <a:t> </a:t>
            </a:r>
            <a:r>
              <a:rPr sz="2800" dirty="0">
                <a:solidFill>
                  <a:srgbClr val="336600"/>
                </a:solidFill>
                <a:latin typeface="Arial"/>
                <a:cs typeface="Arial"/>
              </a:rPr>
              <a:t>case:</a:t>
            </a:r>
            <a:endParaRPr sz="2800">
              <a:latin typeface="Arial"/>
              <a:cs typeface="Arial"/>
            </a:endParaRPr>
          </a:p>
          <a:p>
            <a:pPr marL="723900" lvl="1" indent="-228600">
              <a:lnSpc>
                <a:spcPct val="100000"/>
              </a:lnSpc>
              <a:spcBef>
                <a:spcPts val="540"/>
              </a:spcBef>
              <a:buChar char="•"/>
              <a:tabLst>
                <a:tab pos="723900" algn="l"/>
              </a:tabLst>
            </a:pPr>
            <a:r>
              <a:rPr sz="2400" dirty="0">
                <a:solidFill>
                  <a:srgbClr val="660066"/>
                </a:solidFill>
                <a:latin typeface="Arial"/>
                <a:cs typeface="Arial"/>
              </a:rPr>
              <a:t>If </a:t>
            </a:r>
            <a:r>
              <a:rPr sz="1600" i="1" dirty="0">
                <a:latin typeface="Cambria"/>
                <a:cs typeface="Cambria"/>
              </a:rPr>
              <a:t>p</a:t>
            </a:r>
            <a:r>
              <a:rPr sz="1575" baseline="-21164" dirty="0">
                <a:latin typeface="Cambria"/>
                <a:cs typeface="Cambria"/>
              </a:rPr>
              <a:t>model</a:t>
            </a:r>
            <a:r>
              <a:rPr sz="1600" dirty="0">
                <a:latin typeface="Cambria"/>
                <a:cs typeface="Cambria"/>
              </a:rPr>
              <a:t>(</a:t>
            </a:r>
            <a:r>
              <a:rPr sz="1600" b="1" i="1" dirty="0">
                <a:latin typeface="Palatino Linotype"/>
                <a:cs typeface="Palatino Linotype"/>
              </a:rPr>
              <a:t>y</a:t>
            </a:r>
            <a:r>
              <a:rPr sz="1600" i="1" dirty="0">
                <a:latin typeface="Cambria"/>
                <a:cs typeface="Cambria"/>
              </a:rPr>
              <a:t>|</a:t>
            </a:r>
            <a:r>
              <a:rPr sz="1600" b="1" i="1" dirty="0">
                <a:latin typeface="Palatino Linotype"/>
                <a:cs typeface="Palatino Linotype"/>
              </a:rPr>
              <a:t>x</a:t>
            </a:r>
            <a:r>
              <a:rPr sz="1600" dirty="0">
                <a:latin typeface="Cambria"/>
                <a:cs typeface="Cambria"/>
              </a:rPr>
              <a:t>) </a:t>
            </a:r>
            <a:r>
              <a:rPr sz="1600" i="1" spc="245" dirty="0">
                <a:latin typeface="Cambria"/>
                <a:cs typeface="Cambria"/>
              </a:rPr>
              <a:t>=N </a:t>
            </a:r>
            <a:r>
              <a:rPr sz="1600" spc="10" dirty="0">
                <a:latin typeface="Cambria"/>
                <a:cs typeface="Cambria"/>
              </a:rPr>
              <a:t>( </a:t>
            </a:r>
            <a:r>
              <a:rPr sz="1600" b="1" i="1" spc="-30" dirty="0">
                <a:latin typeface="Palatino Linotype"/>
                <a:cs typeface="Palatino Linotype"/>
              </a:rPr>
              <a:t>y</a:t>
            </a:r>
            <a:r>
              <a:rPr sz="1600" i="1" spc="-30" dirty="0">
                <a:latin typeface="Cambria"/>
                <a:cs typeface="Cambria"/>
              </a:rPr>
              <a:t>| </a:t>
            </a:r>
            <a:r>
              <a:rPr sz="1600" i="1" spc="20" dirty="0">
                <a:latin typeface="Cambria"/>
                <a:cs typeface="Cambria"/>
              </a:rPr>
              <a:t>f </a:t>
            </a:r>
            <a:r>
              <a:rPr sz="1600" spc="50" dirty="0">
                <a:latin typeface="Cambria"/>
                <a:cs typeface="Cambria"/>
              </a:rPr>
              <a:t>(</a:t>
            </a:r>
            <a:r>
              <a:rPr sz="1600" b="1" i="1" spc="50" dirty="0">
                <a:latin typeface="Palatino Linotype"/>
                <a:cs typeface="Palatino Linotype"/>
              </a:rPr>
              <a:t>x</a:t>
            </a:r>
            <a:r>
              <a:rPr sz="1600" b="1" i="1" spc="60" dirty="0">
                <a:latin typeface="Palatino Linotype"/>
                <a:cs typeface="Palatino Linotype"/>
              </a:rPr>
              <a:t> </a:t>
            </a:r>
            <a:r>
              <a:rPr sz="1600" i="1" spc="75" dirty="0">
                <a:latin typeface="Cambria"/>
                <a:cs typeface="Cambria"/>
              </a:rPr>
              <a:t>; </a:t>
            </a:r>
            <a:r>
              <a:rPr sz="1650" b="1" i="1" spc="40" dirty="0">
                <a:latin typeface="MS PGothic"/>
                <a:cs typeface="MS PGothic"/>
              </a:rPr>
              <a:t>θ</a:t>
            </a:r>
            <a:r>
              <a:rPr sz="1600" spc="40" dirty="0">
                <a:latin typeface="Cambria"/>
                <a:cs typeface="Cambria"/>
              </a:rPr>
              <a:t>)</a:t>
            </a:r>
            <a:r>
              <a:rPr sz="1600" i="1" spc="40" dirty="0">
                <a:latin typeface="Cambria"/>
                <a:cs typeface="Cambria"/>
              </a:rPr>
              <a:t>, </a:t>
            </a:r>
            <a:r>
              <a:rPr sz="1600" i="1" spc="55" dirty="0">
                <a:latin typeface="Cambria"/>
                <a:cs typeface="Cambria"/>
              </a:rPr>
              <a:t>I</a:t>
            </a:r>
            <a:r>
              <a:rPr sz="1600" spc="55" dirty="0">
                <a:latin typeface="Cambria"/>
                <a:cs typeface="Cambria"/>
              </a:rPr>
              <a:t>)</a:t>
            </a:r>
            <a:endParaRPr sz="1600">
              <a:latin typeface="Cambria"/>
              <a:cs typeface="Cambria"/>
            </a:endParaRPr>
          </a:p>
        </p:txBody>
      </p:sp>
      <p:sp>
        <p:nvSpPr>
          <p:cNvPr id="7" name="object 7"/>
          <p:cNvSpPr txBox="1"/>
          <p:nvPr/>
        </p:nvSpPr>
        <p:spPr>
          <a:xfrm>
            <a:off x="1767377" y="5116206"/>
            <a:ext cx="633730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solidFill>
                  <a:srgbClr val="660066"/>
                </a:solidFill>
                <a:latin typeface="Arial"/>
                <a:cs typeface="Arial"/>
              </a:rPr>
              <a:t>then </a:t>
            </a:r>
            <a:r>
              <a:rPr sz="2400" dirty="0">
                <a:solidFill>
                  <a:srgbClr val="660066"/>
                </a:solidFill>
                <a:latin typeface="Arial"/>
                <a:cs typeface="Arial"/>
              </a:rPr>
              <a:t>we recover </a:t>
            </a:r>
            <a:r>
              <a:rPr sz="2400" spc="-5" dirty="0">
                <a:solidFill>
                  <a:srgbClr val="660066"/>
                </a:solidFill>
                <a:latin typeface="Arial"/>
                <a:cs typeface="Arial"/>
              </a:rPr>
              <a:t>the </a:t>
            </a:r>
            <a:r>
              <a:rPr sz="2400" dirty="0">
                <a:solidFill>
                  <a:srgbClr val="660066"/>
                </a:solidFill>
                <a:latin typeface="Arial"/>
                <a:cs typeface="Arial"/>
              </a:rPr>
              <a:t>mean squared error</a:t>
            </a:r>
            <a:r>
              <a:rPr sz="2400" spc="-75" dirty="0">
                <a:solidFill>
                  <a:srgbClr val="660066"/>
                </a:solidFill>
                <a:latin typeface="Arial"/>
                <a:cs typeface="Arial"/>
              </a:rPr>
              <a:t> </a:t>
            </a:r>
            <a:r>
              <a:rPr sz="2400" dirty="0">
                <a:solidFill>
                  <a:srgbClr val="660066"/>
                </a:solidFill>
                <a:latin typeface="Arial"/>
                <a:cs typeface="Arial"/>
              </a:rPr>
              <a:t>cost</a:t>
            </a:r>
            <a:endParaRPr sz="2400" dirty="0">
              <a:latin typeface="Arial"/>
              <a:cs typeface="Arial"/>
            </a:endParaRPr>
          </a:p>
        </p:txBody>
      </p:sp>
      <p:sp>
        <p:nvSpPr>
          <p:cNvPr id="8" name="object 8"/>
          <p:cNvSpPr txBox="1"/>
          <p:nvPr/>
        </p:nvSpPr>
        <p:spPr>
          <a:xfrm>
            <a:off x="1741977" y="5988848"/>
            <a:ext cx="7857490" cy="1149985"/>
          </a:xfrm>
          <a:prstGeom prst="rect">
            <a:avLst/>
          </a:prstGeom>
        </p:spPr>
        <p:txBody>
          <a:bodyPr vert="horz" wrap="square" lIns="0" tIns="92075" rIns="0" bIns="0" rtlCol="0">
            <a:spAutoFit/>
          </a:bodyPr>
          <a:lstStyle/>
          <a:p>
            <a:pPr marL="266700" indent="-228600">
              <a:lnSpc>
                <a:spcPct val="100000"/>
              </a:lnSpc>
              <a:spcBef>
                <a:spcPts val="725"/>
              </a:spcBef>
              <a:buChar char="•"/>
              <a:tabLst>
                <a:tab pos="266700" algn="l"/>
              </a:tabLst>
            </a:pPr>
            <a:r>
              <a:rPr sz="2400" dirty="0">
                <a:solidFill>
                  <a:srgbClr val="660066"/>
                </a:solidFill>
                <a:latin typeface="Arial"/>
                <a:cs typeface="Arial"/>
              </a:rPr>
              <a:t>upto a scaling </a:t>
            </a:r>
            <a:r>
              <a:rPr sz="2400" spc="-5" dirty="0">
                <a:solidFill>
                  <a:srgbClr val="660066"/>
                </a:solidFill>
                <a:latin typeface="Arial"/>
                <a:cs typeface="Arial"/>
              </a:rPr>
              <a:t>factor </a:t>
            </a:r>
            <a:r>
              <a:rPr sz="2400" i="1" dirty="0">
                <a:latin typeface="Times New Roman"/>
                <a:cs typeface="Times New Roman"/>
              </a:rPr>
              <a:t>½ </a:t>
            </a:r>
            <a:r>
              <a:rPr sz="2400" dirty="0">
                <a:solidFill>
                  <a:srgbClr val="660066"/>
                </a:solidFill>
                <a:latin typeface="Arial"/>
                <a:cs typeface="Arial"/>
              </a:rPr>
              <a:t>and a </a:t>
            </a:r>
            <a:r>
              <a:rPr sz="2400" spc="-5" dirty="0">
                <a:solidFill>
                  <a:srgbClr val="660066"/>
                </a:solidFill>
                <a:latin typeface="Arial"/>
                <a:cs typeface="Arial"/>
              </a:rPr>
              <a:t>term </a:t>
            </a:r>
            <a:r>
              <a:rPr sz="2400" dirty="0">
                <a:solidFill>
                  <a:srgbClr val="660066"/>
                </a:solidFill>
                <a:latin typeface="Arial"/>
                <a:cs typeface="Arial"/>
              </a:rPr>
              <a:t>independent of</a:t>
            </a:r>
            <a:r>
              <a:rPr sz="2400" spc="10" dirty="0">
                <a:solidFill>
                  <a:srgbClr val="660066"/>
                </a:solidFill>
                <a:latin typeface="Arial"/>
                <a:cs typeface="Arial"/>
              </a:rPr>
              <a:t> </a:t>
            </a:r>
            <a:r>
              <a:rPr sz="2400" b="1" i="1" dirty="0">
                <a:latin typeface="Times New Roman"/>
                <a:cs typeface="Times New Roman"/>
              </a:rPr>
              <a:t>θ</a:t>
            </a:r>
            <a:endParaRPr sz="2400" dirty="0">
              <a:latin typeface="Times New Roman"/>
              <a:cs typeface="Times New Roman"/>
            </a:endParaRPr>
          </a:p>
          <a:p>
            <a:pPr marL="723900" marR="30480" indent="-228600">
              <a:lnSpc>
                <a:spcPct val="100800"/>
              </a:lnSpc>
              <a:spcBef>
                <a:spcPts val="505"/>
              </a:spcBef>
            </a:pPr>
            <a:r>
              <a:rPr sz="2000" dirty="0">
                <a:latin typeface="Times New Roman"/>
                <a:cs typeface="Times New Roman"/>
              </a:rPr>
              <a:t>– </a:t>
            </a:r>
            <a:r>
              <a:rPr sz="2000" i="1" spc="-5" dirty="0">
                <a:latin typeface="Times New Roman"/>
                <a:cs typeface="Times New Roman"/>
              </a:rPr>
              <a:t>const </a:t>
            </a:r>
            <a:r>
              <a:rPr sz="2000" dirty="0">
                <a:latin typeface="Arial"/>
                <a:cs typeface="Arial"/>
              </a:rPr>
              <a:t>depends on </a:t>
            </a:r>
            <a:r>
              <a:rPr sz="2000" spc="-5" dirty="0">
                <a:latin typeface="Arial"/>
                <a:cs typeface="Arial"/>
              </a:rPr>
              <a:t>the </a:t>
            </a:r>
            <a:r>
              <a:rPr sz="2000" dirty="0">
                <a:latin typeface="Arial"/>
                <a:cs typeface="Arial"/>
              </a:rPr>
              <a:t>variance of </a:t>
            </a:r>
            <a:r>
              <a:rPr sz="2000" spc="-5" dirty="0">
                <a:latin typeface="Arial"/>
                <a:cs typeface="Arial"/>
              </a:rPr>
              <a:t>Gaussian </a:t>
            </a:r>
            <a:r>
              <a:rPr sz="2000" dirty="0">
                <a:latin typeface="Arial"/>
                <a:cs typeface="Arial"/>
              </a:rPr>
              <a:t>which we chose </a:t>
            </a:r>
            <a:r>
              <a:rPr sz="2000" spc="-195" dirty="0">
                <a:latin typeface="Arial"/>
                <a:cs typeface="Arial"/>
              </a:rPr>
              <a:t>not  </a:t>
            </a:r>
            <a:r>
              <a:rPr sz="2000" spc="-5" dirty="0">
                <a:latin typeface="Arial"/>
                <a:cs typeface="Arial"/>
              </a:rPr>
              <a:t>to parameterize</a:t>
            </a:r>
            <a:endParaRPr sz="2000" dirty="0">
              <a:latin typeface="Arial"/>
              <a:cs typeface="Arial"/>
            </a:endParaRPr>
          </a:p>
        </p:txBody>
      </p:sp>
      <p:sp>
        <p:nvSpPr>
          <p:cNvPr id="9" name="object 9"/>
          <p:cNvSpPr txBox="1"/>
          <p:nvPr/>
        </p:nvSpPr>
        <p:spPr>
          <a:xfrm>
            <a:off x="4035048" y="5830411"/>
            <a:ext cx="114300" cy="268605"/>
          </a:xfrm>
          <a:prstGeom prst="rect">
            <a:avLst/>
          </a:prstGeom>
        </p:spPr>
        <p:txBody>
          <a:bodyPr vert="horz" wrap="square" lIns="0" tIns="12065" rIns="0" bIns="0" rtlCol="0">
            <a:spAutoFit/>
          </a:bodyPr>
          <a:lstStyle/>
          <a:p>
            <a:pPr>
              <a:lnSpc>
                <a:spcPct val="100000"/>
              </a:lnSpc>
              <a:spcBef>
                <a:spcPts val="95"/>
              </a:spcBef>
            </a:pPr>
            <a:r>
              <a:rPr sz="1600" spc="-15" dirty="0">
                <a:latin typeface="Calibri"/>
                <a:cs typeface="Calibri"/>
              </a:rPr>
              <a:t>2</a:t>
            </a:r>
            <a:endParaRPr sz="1600">
              <a:latin typeface="Calibri"/>
              <a:cs typeface="Calibri"/>
            </a:endParaRPr>
          </a:p>
        </p:txBody>
      </p:sp>
      <p:sp>
        <p:nvSpPr>
          <p:cNvPr id="10" name="object 10"/>
          <p:cNvSpPr txBox="1"/>
          <p:nvPr/>
        </p:nvSpPr>
        <p:spPr>
          <a:xfrm>
            <a:off x="3199906" y="5670001"/>
            <a:ext cx="1143000" cy="268605"/>
          </a:xfrm>
          <a:prstGeom prst="rect">
            <a:avLst/>
          </a:prstGeom>
        </p:spPr>
        <p:txBody>
          <a:bodyPr vert="horz" wrap="square" lIns="0" tIns="12065" rIns="0" bIns="0" rtlCol="0">
            <a:spAutoFit/>
          </a:bodyPr>
          <a:lstStyle/>
          <a:p>
            <a:pPr marL="25400">
              <a:lnSpc>
                <a:spcPct val="100000"/>
              </a:lnSpc>
              <a:spcBef>
                <a:spcPts val="95"/>
              </a:spcBef>
            </a:pPr>
            <a:r>
              <a:rPr sz="1600" i="1" spc="170" dirty="0">
                <a:latin typeface="Cambria"/>
                <a:cs typeface="Cambria"/>
              </a:rPr>
              <a:t>J</a:t>
            </a:r>
            <a:r>
              <a:rPr sz="1600" spc="170" dirty="0">
                <a:latin typeface="Calibri"/>
                <a:cs typeface="Calibri"/>
              </a:rPr>
              <a:t>(</a:t>
            </a:r>
            <a:r>
              <a:rPr sz="1600" b="1" i="1" spc="170" dirty="0">
                <a:latin typeface="Calibri"/>
                <a:cs typeface="Calibri"/>
              </a:rPr>
              <a:t>θ</a:t>
            </a:r>
            <a:r>
              <a:rPr sz="1600" spc="170" dirty="0">
                <a:latin typeface="Calibri"/>
                <a:cs typeface="Calibri"/>
              </a:rPr>
              <a:t>)</a:t>
            </a:r>
            <a:r>
              <a:rPr sz="1600" spc="-105" dirty="0">
                <a:latin typeface="Calibri"/>
                <a:cs typeface="Calibri"/>
              </a:rPr>
              <a:t> </a:t>
            </a:r>
            <a:r>
              <a:rPr sz="1600" spc="145" dirty="0">
                <a:latin typeface="Segoe UI Symbol"/>
                <a:cs typeface="Segoe UI Symbol"/>
              </a:rPr>
              <a:t>=</a:t>
            </a:r>
            <a:r>
              <a:rPr sz="1600" spc="-130" dirty="0">
                <a:latin typeface="Segoe UI Symbol"/>
                <a:cs typeface="Segoe UI Symbol"/>
              </a:rPr>
              <a:t> </a:t>
            </a:r>
            <a:r>
              <a:rPr sz="1600" spc="145" dirty="0">
                <a:latin typeface="Segoe UI Symbol"/>
                <a:cs typeface="Segoe UI Symbol"/>
              </a:rPr>
              <a:t>−</a:t>
            </a:r>
            <a:r>
              <a:rPr sz="1600" spc="-260" dirty="0">
                <a:latin typeface="Segoe UI Symbol"/>
                <a:cs typeface="Segoe UI Symbol"/>
              </a:rPr>
              <a:t> </a:t>
            </a:r>
            <a:r>
              <a:rPr sz="2400" u="sng" spc="-22" baseline="34722" dirty="0">
                <a:uFill>
                  <a:solidFill>
                    <a:srgbClr val="000000"/>
                  </a:solidFill>
                </a:uFill>
                <a:latin typeface="Calibri"/>
                <a:cs typeface="Calibri"/>
              </a:rPr>
              <a:t>1</a:t>
            </a:r>
            <a:r>
              <a:rPr sz="2400" spc="-157" baseline="34722" dirty="0">
                <a:latin typeface="Calibri"/>
                <a:cs typeface="Calibri"/>
              </a:rPr>
              <a:t> </a:t>
            </a:r>
            <a:r>
              <a:rPr sz="1600" i="1" spc="170" dirty="0">
                <a:latin typeface="Cambria"/>
                <a:cs typeface="Cambria"/>
              </a:rPr>
              <a:t>E</a:t>
            </a:r>
            <a:endParaRPr sz="1600">
              <a:latin typeface="Cambria"/>
              <a:cs typeface="Cambria"/>
            </a:endParaRPr>
          </a:p>
        </p:txBody>
      </p:sp>
      <p:sp>
        <p:nvSpPr>
          <p:cNvPr id="11" name="object 11"/>
          <p:cNvSpPr txBox="1"/>
          <p:nvPr/>
        </p:nvSpPr>
        <p:spPr>
          <a:xfrm>
            <a:off x="4283081" y="5828300"/>
            <a:ext cx="543560" cy="166370"/>
          </a:xfrm>
          <a:prstGeom prst="rect">
            <a:avLst/>
          </a:prstGeom>
        </p:spPr>
        <p:txBody>
          <a:bodyPr vert="horz" wrap="square" lIns="0" tIns="15240" rIns="0" bIns="0" rtlCol="0">
            <a:spAutoFit/>
          </a:bodyPr>
          <a:lstStyle/>
          <a:p>
            <a:pPr marL="25400">
              <a:lnSpc>
                <a:spcPct val="100000"/>
              </a:lnSpc>
              <a:spcBef>
                <a:spcPts val="120"/>
              </a:spcBef>
            </a:pPr>
            <a:r>
              <a:rPr sz="900" b="1" i="1" spc="-25" dirty="0">
                <a:latin typeface="Palatino Linotype"/>
                <a:cs typeface="Palatino Linotype"/>
              </a:rPr>
              <a:t>x</a:t>
            </a:r>
            <a:r>
              <a:rPr sz="900" spc="-25" dirty="0">
                <a:latin typeface="Calibri"/>
                <a:cs typeface="Calibri"/>
              </a:rPr>
              <a:t>,</a:t>
            </a:r>
            <a:r>
              <a:rPr sz="900" b="1" i="1" spc="-25" dirty="0">
                <a:latin typeface="Palatino Linotype"/>
                <a:cs typeface="Palatino Linotype"/>
              </a:rPr>
              <a:t>y</a:t>
            </a:r>
            <a:r>
              <a:rPr sz="900" spc="-25" dirty="0">
                <a:latin typeface="Lucida Sans Unicode"/>
                <a:cs typeface="Lucida Sans Unicode"/>
              </a:rPr>
              <a:t>∼</a:t>
            </a:r>
            <a:r>
              <a:rPr sz="900" i="1" spc="-25" dirty="0">
                <a:latin typeface="Cambria"/>
                <a:cs typeface="Cambria"/>
              </a:rPr>
              <a:t>p</a:t>
            </a:r>
            <a:r>
              <a:rPr sz="900" spc="-25" dirty="0">
                <a:latin typeface="Calibri"/>
                <a:cs typeface="Calibri"/>
              </a:rPr>
              <a:t>ˆ</a:t>
            </a:r>
            <a:r>
              <a:rPr sz="975" i="1" spc="-37" baseline="-29914" dirty="0">
                <a:latin typeface="Cambria"/>
                <a:cs typeface="Cambria"/>
              </a:rPr>
              <a:t>data</a:t>
            </a:r>
            <a:endParaRPr sz="975" baseline="-29914">
              <a:latin typeface="Cambria"/>
              <a:cs typeface="Cambria"/>
            </a:endParaRPr>
          </a:p>
        </p:txBody>
      </p:sp>
      <p:sp>
        <p:nvSpPr>
          <p:cNvPr id="12" name="object 12"/>
          <p:cNvSpPr/>
          <p:nvPr/>
        </p:nvSpPr>
        <p:spPr>
          <a:xfrm>
            <a:off x="4901009" y="5679535"/>
            <a:ext cx="0" cy="310515"/>
          </a:xfrm>
          <a:custGeom>
            <a:avLst/>
            <a:gdLst/>
            <a:ahLst/>
            <a:cxnLst/>
            <a:rect l="l" t="t" r="r" b="b"/>
            <a:pathLst>
              <a:path h="310514">
                <a:moveTo>
                  <a:pt x="0" y="0"/>
                </a:moveTo>
                <a:lnTo>
                  <a:pt x="0" y="310266"/>
                </a:lnTo>
              </a:path>
            </a:pathLst>
          </a:custGeom>
          <a:ln w="10029">
            <a:solidFill>
              <a:srgbClr val="000000"/>
            </a:solidFill>
          </a:ln>
        </p:spPr>
        <p:txBody>
          <a:bodyPr wrap="square" lIns="0" tIns="0" rIns="0" bIns="0" rtlCol="0"/>
          <a:lstStyle/>
          <a:p>
            <a:endParaRPr/>
          </a:p>
        </p:txBody>
      </p:sp>
      <p:sp>
        <p:nvSpPr>
          <p:cNvPr id="13" name="object 13"/>
          <p:cNvSpPr/>
          <p:nvPr/>
        </p:nvSpPr>
        <p:spPr>
          <a:xfrm>
            <a:off x="4850862" y="5679535"/>
            <a:ext cx="0" cy="310515"/>
          </a:xfrm>
          <a:custGeom>
            <a:avLst/>
            <a:gdLst/>
            <a:ahLst/>
            <a:cxnLst/>
            <a:rect l="l" t="t" r="r" b="b"/>
            <a:pathLst>
              <a:path h="310514">
                <a:moveTo>
                  <a:pt x="0" y="0"/>
                </a:moveTo>
                <a:lnTo>
                  <a:pt x="0" y="310266"/>
                </a:lnTo>
              </a:path>
            </a:pathLst>
          </a:custGeom>
          <a:ln w="10029">
            <a:solidFill>
              <a:srgbClr val="000000"/>
            </a:solidFill>
          </a:ln>
        </p:spPr>
        <p:txBody>
          <a:bodyPr wrap="square" lIns="0" tIns="0" rIns="0" bIns="0" rtlCol="0"/>
          <a:lstStyle/>
          <a:p>
            <a:endParaRPr/>
          </a:p>
        </p:txBody>
      </p:sp>
      <p:sp>
        <p:nvSpPr>
          <p:cNvPr id="14" name="object 14"/>
          <p:cNvSpPr/>
          <p:nvPr/>
        </p:nvSpPr>
        <p:spPr>
          <a:xfrm>
            <a:off x="5841662" y="5679535"/>
            <a:ext cx="0" cy="310515"/>
          </a:xfrm>
          <a:custGeom>
            <a:avLst/>
            <a:gdLst/>
            <a:ahLst/>
            <a:cxnLst/>
            <a:rect l="l" t="t" r="r" b="b"/>
            <a:pathLst>
              <a:path h="310514">
                <a:moveTo>
                  <a:pt x="0" y="0"/>
                </a:moveTo>
                <a:lnTo>
                  <a:pt x="0" y="310266"/>
                </a:lnTo>
              </a:path>
            </a:pathLst>
          </a:custGeom>
          <a:ln w="10028">
            <a:solidFill>
              <a:srgbClr val="000000"/>
            </a:solidFill>
          </a:ln>
        </p:spPr>
        <p:txBody>
          <a:bodyPr wrap="square" lIns="0" tIns="0" rIns="0" bIns="0" rtlCol="0"/>
          <a:lstStyle/>
          <a:p>
            <a:endParaRPr/>
          </a:p>
        </p:txBody>
      </p:sp>
      <p:sp>
        <p:nvSpPr>
          <p:cNvPr id="15" name="object 15"/>
          <p:cNvSpPr/>
          <p:nvPr/>
        </p:nvSpPr>
        <p:spPr>
          <a:xfrm>
            <a:off x="5791515" y="5679535"/>
            <a:ext cx="0" cy="310515"/>
          </a:xfrm>
          <a:custGeom>
            <a:avLst/>
            <a:gdLst/>
            <a:ahLst/>
            <a:cxnLst/>
            <a:rect l="l" t="t" r="r" b="b"/>
            <a:pathLst>
              <a:path h="310514">
                <a:moveTo>
                  <a:pt x="0" y="0"/>
                </a:moveTo>
                <a:lnTo>
                  <a:pt x="0" y="310266"/>
                </a:lnTo>
              </a:path>
            </a:pathLst>
          </a:custGeom>
          <a:ln w="10030">
            <a:solidFill>
              <a:srgbClr val="000000"/>
            </a:solidFill>
          </a:ln>
        </p:spPr>
        <p:txBody>
          <a:bodyPr wrap="square" lIns="0" tIns="0" rIns="0" bIns="0" rtlCol="0"/>
          <a:lstStyle/>
          <a:p>
            <a:endParaRPr/>
          </a:p>
        </p:txBody>
      </p:sp>
      <p:sp>
        <p:nvSpPr>
          <p:cNvPr id="16" name="object 16"/>
          <p:cNvSpPr txBox="1"/>
          <p:nvPr/>
        </p:nvSpPr>
        <p:spPr>
          <a:xfrm>
            <a:off x="4899161" y="5598766"/>
            <a:ext cx="1701164" cy="340360"/>
          </a:xfrm>
          <a:prstGeom prst="rect">
            <a:avLst/>
          </a:prstGeom>
        </p:spPr>
        <p:txBody>
          <a:bodyPr vert="horz" wrap="square" lIns="0" tIns="15240" rIns="0" bIns="0" rtlCol="0">
            <a:spAutoFit/>
          </a:bodyPr>
          <a:lstStyle/>
          <a:p>
            <a:pPr marL="254635" algn="ctr">
              <a:lnSpc>
                <a:spcPts val="805"/>
              </a:lnSpc>
              <a:spcBef>
                <a:spcPts val="120"/>
              </a:spcBef>
            </a:pPr>
            <a:r>
              <a:rPr sz="900" spc="5" dirty="0">
                <a:latin typeface="Calibri"/>
                <a:cs typeface="Calibri"/>
              </a:rPr>
              <a:t>2</a:t>
            </a:r>
            <a:endParaRPr sz="900">
              <a:latin typeface="Calibri"/>
              <a:cs typeface="Calibri"/>
            </a:endParaRPr>
          </a:p>
          <a:p>
            <a:pPr>
              <a:lnSpc>
                <a:spcPts val="1645"/>
              </a:lnSpc>
              <a:tabLst>
                <a:tab pos="1057910" algn="l"/>
              </a:tabLst>
            </a:pPr>
            <a:r>
              <a:rPr sz="1600" b="1" i="1" spc="5" dirty="0">
                <a:latin typeface="Palatino Linotype"/>
                <a:cs typeface="Palatino Linotype"/>
              </a:rPr>
              <a:t>y </a:t>
            </a:r>
            <a:r>
              <a:rPr sz="1600" spc="145" dirty="0">
                <a:latin typeface="Segoe UI Symbol"/>
                <a:cs typeface="Segoe UI Symbol"/>
              </a:rPr>
              <a:t>−</a:t>
            </a:r>
            <a:r>
              <a:rPr sz="1600" spc="-185" dirty="0">
                <a:latin typeface="Segoe UI Symbol"/>
                <a:cs typeface="Segoe UI Symbol"/>
              </a:rPr>
              <a:t> </a:t>
            </a:r>
            <a:r>
              <a:rPr sz="1600" i="1" spc="20" dirty="0">
                <a:latin typeface="Cambria"/>
                <a:cs typeface="Cambria"/>
              </a:rPr>
              <a:t>f</a:t>
            </a:r>
            <a:r>
              <a:rPr sz="1600" i="1" spc="-155" dirty="0">
                <a:latin typeface="Cambria"/>
                <a:cs typeface="Cambria"/>
              </a:rPr>
              <a:t> </a:t>
            </a:r>
            <a:r>
              <a:rPr sz="1600" spc="90" dirty="0">
                <a:latin typeface="Calibri"/>
                <a:cs typeface="Calibri"/>
              </a:rPr>
              <a:t>(</a:t>
            </a:r>
            <a:r>
              <a:rPr sz="1600" b="1" i="1" spc="90" dirty="0">
                <a:latin typeface="Palatino Linotype"/>
                <a:cs typeface="Palatino Linotype"/>
              </a:rPr>
              <a:t>x</a:t>
            </a:r>
            <a:r>
              <a:rPr sz="1600" spc="90" dirty="0">
                <a:latin typeface="Calibri"/>
                <a:cs typeface="Calibri"/>
              </a:rPr>
              <a:t>;</a:t>
            </a:r>
            <a:r>
              <a:rPr sz="1600" b="1" i="1" spc="90" dirty="0">
                <a:latin typeface="Calibri"/>
                <a:cs typeface="Calibri"/>
              </a:rPr>
              <a:t>θ</a:t>
            </a:r>
            <a:r>
              <a:rPr sz="1600" spc="90" dirty="0">
                <a:latin typeface="Calibri"/>
                <a:cs typeface="Calibri"/>
              </a:rPr>
              <a:t>)	</a:t>
            </a:r>
            <a:r>
              <a:rPr sz="1600" spc="145" dirty="0">
                <a:latin typeface="Segoe UI Symbol"/>
                <a:cs typeface="Segoe UI Symbol"/>
              </a:rPr>
              <a:t>+</a:t>
            </a:r>
            <a:r>
              <a:rPr sz="1600" spc="-325" dirty="0">
                <a:latin typeface="Segoe UI Symbol"/>
                <a:cs typeface="Segoe UI Symbol"/>
              </a:rPr>
              <a:t> </a:t>
            </a:r>
            <a:r>
              <a:rPr sz="1600" i="1" dirty="0">
                <a:latin typeface="Cambria"/>
                <a:cs typeface="Cambria"/>
              </a:rPr>
              <a:t>const</a:t>
            </a:r>
            <a:endParaRPr sz="1600">
              <a:latin typeface="Cambria"/>
              <a:cs typeface="Cambria"/>
            </a:endParaRPr>
          </a:p>
        </p:txBody>
      </p:sp>
      <p:sp>
        <p:nvSpPr>
          <p:cNvPr id="17" name="object 17"/>
          <p:cNvSpPr/>
          <p:nvPr/>
        </p:nvSpPr>
        <p:spPr>
          <a:xfrm>
            <a:off x="3207875" y="5525972"/>
            <a:ext cx="3438525" cy="567055"/>
          </a:xfrm>
          <a:custGeom>
            <a:avLst/>
            <a:gdLst/>
            <a:ahLst/>
            <a:cxnLst/>
            <a:rect l="l" t="t" r="r" b="b"/>
            <a:pathLst>
              <a:path w="3438525" h="567054">
                <a:moveTo>
                  <a:pt x="0" y="0"/>
                </a:moveTo>
                <a:lnTo>
                  <a:pt x="3438524" y="0"/>
                </a:lnTo>
                <a:lnTo>
                  <a:pt x="3438524" y="566737"/>
                </a:lnTo>
                <a:lnTo>
                  <a:pt x="0" y="566737"/>
                </a:lnTo>
                <a:lnTo>
                  <a:pt x="0" y="0"/>
                </a:lnTo>
                <a:close/>
              </a:path>
            </a:pathLst>
          </a:custGeom>
          <a:ln w="9524">
            <a:solidFill>
              <a:srgbClr val="000000"/>
            </a:solidFill>
          </a:ln>
        </p:spPr>
        <p:txBody>
          <a:bodyPr wrap="square" lIns="0" tIns="0" rIns="0" bIns="0" rtlCol="0"/>
          <a:lstStyle/>
          <a:p>
            <a:endParaRPr/>
          </a:p>
        </p:txBody>
      </p:sp>
      <p:sp>
        <p:nvSpPr>
          <p:cNvPr id="18" name="object 18"/>
          <p:cNvSpPr txBox="1"/>
          <p:nvPr/>
        </p:nvSpPr>
        <p:spPr>
          <a:xfrm>
            <a:off x="4738320" y="4080043"/>
            <a:ext cx="193675" cy="144780"/>
          </a:xfrm>
          <a:prstGeom prst="rect">
            <a:avLst/>
          </a:prstGeom>
        </p:spPr>
        <p:txBody>
          <a:bodyPr vert="horz" wrap="square" lIns="0" tIns="16510" rIns="0" bIns="0" rtlCol="0">
            <a:spAutoFit/>
          </a:bodyPr>
          <a:lstStyle/>
          <a:p>
            <a:pPr>
              <a:lnSpc>
                <a:spcPct val="100000"/>
              </a:lnSpc>
              <a:spcBef>
                <a:spcPts val="130"/>
              </a:spcBef>
            </a:pPr>
            <a:r>
              <a:rPr sz="750" i="1" spc="-10" dirty="0">
                <a:latin typeface="Cambria"/>
                <a:cs typeface="Cambria"/>
              </a:rPr>
              <a:t>da</a:t>
            </a:r>
            <a:r>
              <a:rPr sz="750" i="1" spc="-20" dirty="0">
                <a:latin typeface="Cambria"/>
                <a:cs typeface="Cambria"/>
              </a:rPr>
              <a:t>t</a:t>
            </a:r>
            <a:r>
              <a:rPr sz="750" i="1" spc="5" dirty="0">
                <a:latin typeface="Cambria"/>
                <a:cs typeface="Cambria"/>
              </a:rPr>
              <a:t>a</a:t>
            </a:r>
            <a:endParaRPr sz="750">
              <a:latin typeface="Cambria"/>
              <a:cs typeface="Cambria"/>
            </a:endParaRPr>
          </a:p>
        </p:txBody>
      </p:sp>
      <p:sp>
        <p:nvSpPr>
          <p:cNvPr id="19" name="object 19"/>
          <p:cNvSpPr txBox="1"/>
          <p:nvPr/>
        </p:nvSpPr>
        <p:spPr>
          <a:xfrm>
            <a:off x="3278253" y="3804915"/>
            <a:ext cx="3187700" cy="309880"/>
          </a:xfrm>
          <a:prstGeom prst="rect">
            <a:avLst/>
          </a:prstGeom>
        </p:spPr>
        <p:txBody>
          <a:bodyPr vert="horz" wrap="square" lIns="0" tIns="14604" rIns="0" bIns="0" rtlCol="0">
            <a:spAutoFit/>
          </a:bodyPr>
          <a:lstStyle/>
          <a:p>
            <a:pPr marL="25400">
              <a:lnSpc>
                <a:spcPct val="100000"/>
              </a:lnSpc>
              <a:spcBef>
                <a:spcPts val="114"/>
              </a:spcBef>
              <a:tabLst>
                <a:tab pos="1713864" algn="l"/>
              </a:tabLst>
            </a:pPr>
            <a:r>
              <a:rPr sz="1850" i="1" spc="210" dirty="0">
                <a:latin typeface="Cambria"/>
                <a:cs typeface="Cambria"/>
              </a:rPr>
              <a:t>J</a:t>
            </a:r>
            <a:r>
              <a:rPr sz="1850" spc="210" dirty="0">
                <a:latin typeface="Calibri"/>
                <a:cs typeface="Calibri"/>
              </a:rPr>
              <a:t>(</a:t>
            </a:r>
            <a:r>
              <a:rPr sz="1850" b="1" i="1" spc="210" dirty="0">
                <a:latin typeface="Calibri"/>
                <a:cs typeface="Calibri"/>
              </a:rPr>
              <a:t>θ</a:t>
            </a:r>
            <a:r>
              <a:rPr sz="1850" spc="210" dirty="0">
                <a:latin typeface="Calibri"/>
                <a:cs typeface="Calibri"/>
              </a:rPr>
              <a:t>)</a:t>
            </a:r>
            <a:r>
              <a:rPr sz="1850" spc="-85" dirty="0">
                <a:latin typeface="Calibri"/>
                <a:cs typeface="Calibri"/>
              </a:rPr>
              <a:t> </a:t>
            </a:r>
            <a:r>
              <a:rPr sz="1850" spc="185" dirty="0">
                <a:latin typeface="Segoe UI Symbol"/>
                <a:cs typeface="Segoe UI Symbol"/>
              </a:rPr>
              <a:t>=</a:t>
            </a:r>
            <a:r>
              <a:rPr sz="1850" spc="-125" dirty="0">
                <a:latin typeface="Segoe UI Symbol"/>
                <a:cs typeface="Segoe UI Symbol"/>
              </a:rPr>
              <a:t> </a:t>
            </a:r>
            <a:r>
              <a:rPr sz="1850" spc="15" dirty="0">
                <a:latin typeface="Segoe UI Symbol"/>
                <a:cs typeface="Segoe UI Symbol"/>
              </a:rPr>
              <a:t>−</a:t>
            </a:r>
            <a:r>
              <a:rPr sz="1850" i="1" spc="15" dirty="0">
                <a:latin typeface="Cambria"/>
                <a:cs typeface="Cambria"/>
              </a:rPr>
              <a:t>E</a:t>
            </a:r>
            <a:r>
              <a:rPr sz="1575" b="1" i="1" spc="22" baseline="-34391" dirty="0">
                <a:latin typeface="Palatino Linotype"/>
                <a:cs typeface="Palatino Linotype"/>
              </a:rPr>
              <a:t>x,y</a:t>
            </a:r>
            <a:r>
              <a:rPr sz="1575" spc="22" baseline="-34391" dirty="0">
                <a:latin typeface="Lucida Sans Unicode"/>
                <a:cs typeface="Lucida Sans Unicode"/>
              </a:rPr>
              <a:t>∼</a:t>
            </a:r>
            <a:r>
              <a:rPr sz="1575" i="1" spc="22" baseline="-34391" dirty="0">
                <a:latin typeface="Cambria"/>
                <a:cs typeface="Cambria"/>
              </a:rPr>
              <a:t>p</a:t>
            </a:r>
            <a:r>
              <a:rPr sz="1575" spc="22" baseline="-34391" dirty="0">
                <a:latin typeface="Calibri"/>
                <a:cs typeface="Calibri"/>
              </a:rPr>
              <a:t>ˆ	</a:t>
            </a:r>
            <a:r>
              <a:rPr sz="1850" spc="30" dirty="0">
                <a:latin typeface="Calibri"/>
                <a:cs typeface="Calibri"/>
              </a:rPr>
              <a:t>log </a:t>
            </a:r>
            <a:r>
              <a:rPr sz="1850" i="1" spc="25" dirty="0">
                <a:latin typeface="Cambria"/>
                <a:cs typeface="Cambria"/>
              </a:rPr>
              <a:t>p</a:t>
            </a:r>
            <a:r>
              <a:rPr sz="1575" spc="37" baseline="-34391" dirty="0">
                <a:latin typeface="Calibri"/>
                <a:cs typeface="Calibri"/>
              </a:rPr>
              <a:t>model</a:t>
            </a:r>
            <a:r>
              <a:rPr sz="1850" spc="25" dirty="0">
                <a:latin typeface="Calibri"/>
                <a:cs typeface="Calibri"/>
              </a:rPr>
              <a:t>(</a:t>
            </a:r>
            <a:r>
              <a:rPr sz="1850" b="1" i="1" spc="25" dirty="0">
                <a:latin typeface="Palatino Linotype"/>
                <a:cs typeface="Palatino Linotype"/>
              </a:rPr>
              <a:t>y</a:t>
            </a:r>
            <a:r>
              <a:rPr sz="1850" b="1" i="1" spc="-229" dirty="0">
                <a:latin typeface="Palatino Linotype"/>
                <a:cs typeface="Palatino Linotype"/>
              </a:rPr>
              <a:t> </a:t>
            </a:r>
            <a:r>
              <a:rPr sz="1850" spc="-335" dirty="0">
                <a:latin typeface="Calibri"/>
                <a:cs typeface="Calibri"/>
              </a:rPr>
              <a:t>| </a:t>
            </a:r>
            <a:r>
              <a:rPr sz="1850" b="1" i="1" spc="215" dirty="0">
                <a:latin typeface="Palatino Linotype"/>
                <a:cs typeface="Palatino Linotype"/>
              </a:rPr>
              <a:t>x</a:t>
            </a:r>
            <a:r>
              <a:rPr sz="1850" spc="215" dirty="0">
                <a:latin typeface="Calibri"/>
                <a:cs typeface="Calibri"/>
              </a:rPr>
              <a:t>)</a:t>
            </a:r>
            <a:endParaRPr sz="1850">
              <a:latin typeface="Calibri"/>
              <a:cs typeface="Calibri"/>
            </a:endParaRPr>
          </a:p>
        </p:txBody>
      </p:sp>
      <p:sp>
        <p:nvSpPr>
          <p:cNvPr id="20" name="object 20"/>
          <p:cNvSpPr/>
          <p:nvPr/>
        </p:nvSpPr>
        <p:spPr>
          <a:xfrm>
            <a:off x="3284075" y="3773372"/>
            <a:ext cx="3170555" cy="463550"/>
          </a:xfrm>
          <a:custGeom>
            <a:avLst/>
            <a:gdLst/>
            <a:ahLst/>
            <a:cxnLst/>
            <a:rect l="l" t="t" r="r" b="b"/>
            <a:pathLst>
              <a:path w="3170554" h="463550">
                <a:moveTo>
                  <a:pt x="0" y="0"/>
                </a:moveTo>
                <a:lnTo>
                  <a:pt x="3170237" y="0"/>
                </a:lnTo>
                <a:lnTo>
                  <a:pt x="3170237" y="463549"/>
                </a:lnTo>
                <a:lnTo>
                  <a:pt x="0" y="463549"/>
                </a:lnTo>
                <a:lnTo>
                  <a:pt x="0" y="0"/>
                </a:lnTo>
                <a:close/>
              </a:path>
            </a:pathLst>
          </a:custGeom>
          <a:ln w="9524">
            <a:solidFill>
              <a:srgbClr val="000000"/>
            </a:solidFill>
          </a:ln>
        </p:spPr>
        <p:txBody>
          <a:bodyPr wrap="square" lIns="0" tIns="0" rIns="0" bIns="0" rtlCol="0"/>
          <a:lstStyle/>
          <a:p>
            <a:endParaRPr/>
          </a:p>
        </p:txBody>
      </p:sp>
      <p:pic>
        <p:nvPicPr>
          <p:cNvPr id="38" name="Picture 37">
            <a:extLst>
              <a:ext uri="{FF2B5EF4-FFF2-40B4-BE49-F238E27FC236}">
                <a16:creationId xmlns:a16="http://schemas.microsoft.com/office/drawing/2014/main" id="{F1FE8F03-9189-F142-877A-7D837F20F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263" y="4515343"/>
            <a:ext cx="2659735" cy="70763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62404" y="572654"/>
            <a:ext cx="7573645" cy="689932"/>
          </a:xfrm>
          <a:prstGeom prst="rect">
            <a:avLst/>
          </a:prstGeom>
        </p:spPr>
        <p:txBody>
          <a:bodyPr vert="horz" wrap="square" lIns="0" tIns="12700" rIns="0" bIns="0" rtlCol="0">
            <a:spAutoFit/>
          </a:bodyPr>
          <a:lstStyle/>
          <a:p>
            <a:pPr marL="12700">
              <a:lnSpc>
                <a:spcPct val="100000"/>
              </a:lnSpc>
              <a:spcBef>
                <a:spcPts val="100"/>
              </a:spcBef>
              <a:tabLst>
                <a:tab pos="2528570" algn="l"/>
              </a:tabLst>
            </a:pPr>
            <a:r>
              <a:rPr dirty="0"/>
              <a:t>Desirable	</a:t>
            </a:r>
            <a:r>
              <a:rPr lang="en-US" dirty="0"/>
              <a:t>Gradient </a:t>
            </a:r>
            <a:r>
              <a:rPr spc="-5" dirty="0"/>
              <a:t>Propert</a:t>
            </a:r>
            <a:r>
              <a:rPr lang="en-US" spc="-5" dirty="0"/>
              <a:t>y</a:t>
            </a:r>
            <a:endParaRPr spc="-5" dirty="0"/>
          </a:p>
        </p:txBody>
      </p:sp>
      <p:sp>
        <p:nvSpPr>
          <p:cNvPr id="5" name="object 5"/>
          <p:cNvSpPr txBox="1"/>
          <p:nvPr/>
        </p:nvSpPr>
        <p:spPr>
          <a:xfrm>
            <a:off x="850900" y="1355611"/>
            <a:ext cx="9296400" cy="392493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Recurring </a:t>
            </a:r>
            <a:r>
              <a:rPr sz="3200" spc="-5" dirty="0">
                <a:solidFill>
                  <a:srgbClr val="3333CC"/>
                </a:solidFill>
                <a:latin typeface="Arial"/>
                <a:cs typeface="Arial"/>
              </a:rPr>
              <a:t>theme </a:t>
            </a:r>
            <a:r>
              <a:rPr sz="3200" dirty="0">
                <a:solidFill>
                  <a:srgbClr val="3333CC"/>
                </a:solidFill>
                <a:latin typeface="Arial"/>
                <a:cs typeface="Arial"/>
              </a:rPr>
              <a:t>in neural </a:t>
            </a:r>
            <a:r>
              <a:rPr sz="3200" spc="-5" dirty="0">
                <a:solidFill>
                  <a:srgbClr val="3333CC"/>
                </a:solidFill>
                <a:latin typeface="Arial"/>
                <a:cs typeface="Arial"/>
              </a:rPr>
              <a:t>network </a:t>
            </a:r>
            <a:r>
              <a:rPr sz="3200" dirty="0">
                <a:solidFill>
                  <a:srgbClr val="3333CC"/>
                </a:solidFill>
                <a:latin typeface="Arial"/>
                <a:cs typeface="Arial"/>
              </a:rPr>
              <a:t>design</a:t>
            </a:r>
            <a:r>
              <a:rPr sz="3200" spc="-40" dirty="0">
                <a:solidFill>
                  <a:srgbClr val="3333CC"/>
                </a:solidFill>
                <a:latin typeface="Arial"/>
                <a:cs typeface="Arial"/>
              </a:rPr>
              <a:t> </a:t>
            </a:r>
            <a:r>
              <a:rPr sz="3200" dirty="0">
                <a:solidFill>
                  <a:srgbClr val="3333CC"/>
                </a:solidFill>
                <a:latin typeface="Arial"/>
                <a:cs typeface="Arial"/>
              </a:rPr>
              <a:t>is:</a:t>
            </a:r>
            <a:endParaRPr sz="3200" dirty="0">
              <a:latin typeface="Arial"/>
              <a:cs typeface="Arial"/>
            </a:endParaRPr>
          </a:p>
          <a:p>
            <a:pPr marL="748665" marR="5080" lvl="1" indent="-279400">
              <a:lnSpc>
                <a:spcPts val="3329"/>
              </a:lnSpc>
              <a:spcBef>
                <a:spcPts val="770"/>
              </a:spcBef>
              <a:buChar char="–"/>
              <a:tabLst>
                <a:tab pos="755650" algn="l"/>
              </a:tabLst>
            </a:pPr>
            <a:r>
              <a:rPr sz="2800" spc="-5" dirty="0">
                <a:solidFill>
                  <a:srgbClr val="336600"/>
                </a:solidFill>
                <a:latin typeface="Arial"/>
                <a:cs typeface="Arial"/>
              </a:rPr>
              <a:t>Gradient </a:t>
            </a:r>
            <a:r>
              <a:rPr sz="2800" dirty="0">
                <a:solidFill>
                  <a:srgbClr val="336600"/>
                </a:solidFill>
                <a:latin typeface="Arial"/>
                <a:cs typeface="Arial"/>
              </a:rPr>
              <a:t>must be large and </a:t>
            </a:r>
            <a:r>
              <a:rPr sz="2800" spc="-5" dirty="0">
                <a:solidFill>
                  <a:srgbClr val="336600"/>
                </a:solidFill>
                <a:latin typeface="Arial"/>
                <a:cs typeface="Arial"/>
              </a:rPr>
              <a:t>predictable </a:t>
            </a:r>
            <a:r>
              <a:rPr sz="2800" dirty="0">
                <a:solidFill>
                  <a:srgbClr val="336600"/>
                </a:solidFill>
                <a:latin typeface="Arial"/>
                <a:cs typeface="Arial"/>
              </a:rPr>
              <a:t>enough </a:t>
            </a:r>
            <a:r>
              <a:rPr sz="2800" spc="-5" dirty="0">
                <a:solidFill>
                  <a:srgbClr val="336600"/>
                </a:solidFill>
                <a:latin typeface="Arial"/>
                <a:cs typeface="Arial"/>
              </a:rPr>
              <a:t>to  </a:t>
            </a:r>
            <a:r>
              <a:rPr sz="2800" dirty="0">
                <a:solidFill>
                  <a:srgbClr val="336600"/>
                </a:solidFill>
                <a:latin typeface="Arial"/>
                <a:cs typeface="Arial"/>
              </a:rPr>
              <a:t>serve as good guide </a:t>
            </a:r>
            <a:r>
              <a:rPr sz="2800" spc="-5" dirty="0">
                <a:solidFill>
                  <a:srgbClr val="336600"/>
                </a:solidFill>
                <a:latin typeface="Arial"/>
                <a:cs typeface="Arial"/>
              </a:rPr>
              <a:t>to the </a:t>
            </a:r>
            <a:r>
              <a:rPr sz="2800" dirty="0">
                <a:solidFill>
                  <a:srgbClr val="336600"/>
                </a:solidFill>
                <a:latin typeface="Arial"/>
                <a:cs typeface="Arial"/>
              </a:rPr>
              <a:t>learning</a:t>
            </a:r>
            <a:r>
              <a:rPr sz="2800" spc="-20" dirty="0">
                <a:solidFill>
                  <a:srgbClr val="336600"/>
                </a:solidFill>
                <a:latin typeface="Arial"/>
                <a:cs typeface="Arial"/>
              </a:rPr>
              <a:t> </a:t>
            </a:r>
            <a:r>
              <a:rPr sz="2800" spc="-5" dirty="0">
                <a:solidFill>
                  <a:srgbClr val="336600"/>
                </a:solidFill>
                <a:latin typeface="Arial"/>
                <a:cs typeface="Arial"/>
              </a:rPr>
              <a:t>algorithm</a:t>
            </a:r>
            <a:endParaRPr sz="2800" dirty="0">
              <a:latin typeface="Arial"/>
              <a:cs typeface="Arial"/>
            </a:endParaRPr>
          </a:p>
          <a:p>
            <a:pPr marL="355600" marR="621030" indent="-342900">
              <a:lnSpc>
                <a:spcPct val="100000"/>
              </a:lnSpc>
              <a:spcBef>
                <a:spcPts val="700"/>
              </a:spcBef>
              <a:buChar char="•"/>
              <a:tabLst>
                <a:tab pos="354965" algn="l"/>
                <a:tab pos="355600" algn="l"/>
                <a:tab pos="4715510" algn="l"/>
              </a:tabLst>
            </a:pPr>
            <a:r>
              <a:rPr sz="3200" spc="-5" dirty="0">
                <a:solidFill>
                  <a:srgbClr val="3333CC"/>
                </a:solidFill>
                <a:latin typeface="Arial"/>
                <a:cs typeface="Arial"/>
              </a:rPr>
              <a:t>Functions</a:t>
            </a:r>
            <a:r>
              <a:rPr sz="3200" spc="10" dirty="0">
                <a:solidFill>
                  <a:srgbClr val="3333CC"/>
                </a:solidFill>
                <a:latin typeface="Arial"/>
                <a:cs typeface="Arial"/>
              </a:rPr>
              <a:t> </a:t>
            </a:r>
            <a:r>
              <a:rPr sz="3200" spc="-5" dirty="0">
                <a:solidFill>
                  <a:srgbClr val="3333CC"/>
                </a:solidFill>
                <a:latin typeface="Arial"/>
                <a:cs typeface="Arial"/>
              </a:rPr>
              <a:t>that</a:t>
            </a:r>
            <a:r>
              <a:rPr sz="3200" spc="15" dirty="0">
                <a:solidFill>
                  <a:srgbClr val="3333CC"/>
                </a:solidFill>
                <a:latin typeface="Arial"/>
                <a:cs typeface="Arial"/>
              </a:rPr>
              <a:t> </a:t>
            </a:r>
            <a:r>
              <a:rPr sz="3200" spc="-5" dirty="0">
                <a:solidFill>
                  <a:srgbClr val="3333CC"/>
                </a:solidFill>
                <a:latin typeface="Arial"/>
                <a:cs typeface="Arial"/>
              </a:rPr>
              <a:t>saturate</a:t>
            </a:r>
            <a:r>
              <a:rPr lang="en-US" sz="3200" spc="-5" dirty="0">
                <a:solidFill>
                  <a:srgbClr val="3333CC"/>
                </a:solidFill>
                <a:latin typeface="Arial"/>
                <a:cs typeface="Arial"/>
              </a:rPr>
              <a:t> </a:t>
            </a:r>
            <a:r>
              <a:rPr sz="3200" dirty="0">
                <a:solidFill>
                  <a:srgbClr val="3333CC"/>
                </a:solidFill>
                <a:latin typeface="Arial"/>
                <a:cs typeface="Arial"/>
              </a:rPr>
              <a:t>(become </a:t>
            </a:r>
            <a:r>
              <a:rPr sz="3200" spc="-5" dirty="0">
                <a:solidFill>
                  <a:srgbClr val="3333CC"/>
                </a:solidFill>
                <a:latin typeface="Arial"/>
                <a:cs typeface="Arial"/>
              </a:rPr>
              <a:t>very</a:t>
            </a:r>
            <a:r>
              <a:rPr sz="3200" spc="-70" dirty="0">
                <a:solidFill>
                  <a:srgbClr val="3333CC"/>
                </a:solidFill>
                <a:latin typeface="Arial"/>
                <a:cs typeface="Arial"/>
              </a:rPr>
              <a:t> </a:t>
            </a:r>
            <a:r>
              <a:rPr sz="3200" spc="-5" dirty="0">
                <a:solidFill>
                  <a:srgbClr val="3333CC"/>
                </a:solidFill>
                <a:latin typeface="Arial"/>
                <a:cs typeface="Arial"/>
              </a:rPr>
              <a:t>flat)  </a:t>
            </a:r>
            <a:r>
              <a:rPr sz="3200" dirty="0">
                <a:solidFill>
                  <a:srgbClr val="3333CC"/>
                </a:solidFill>
                <a:latin typeface="Arial"/>
                <a:cs typeface="Arial"/>
              </a:rPr>
              <a:t>undermine </a:t>
            </a:r>
            <a:r>
              <a:rPr sz="3200" spc="-5" dirty="0">
                <a:solidFill>
                  <a:srgbClr val="3333CC"/>
                </a:solidFill>
                <a:latin typeface="Arial"/>
                <a:cs typeface="Arial"/>
              </a:rPr>
              <a:t>this</a:t>
            </a:r>
            <a:r>
              <a:rPr sz="3200" spc="-10" dirty="0">
                <a:solidFill>
                  <a:srgbClr val="3333CC"/>
                </a:solidFill>
                <a:latin typeface="Arial"/>
                <a:cs typeface="Arial"/>
              </a:rPr>
              <a:t> </a:t>
            </a:r>
            <a:r>
              <a:rPr sz="3200" spc="-5" dirty="0">
                <a:solidFill>
                  <a:srgbClr val="3333CC"/>
                </a:solidFill>
                <a:latin typeface="Arial"/>
                <a:cs typeface="Arial"/>
              </a:rPr>
              <a:t>objective</a:t>
            </a:r>
            <a:endParaRPr sz="3200" dirty="0">
              <a:latin typeface="Arial"/>
              <a:cs typeface="Arial"/>
            </a:endParaRPr>
          </a:p>
          <a:p>
            <a:pPr marL="755650" lvl="1" indent="-286385">
              <a:lnSpc>
                <a:spcPct val="100000"/>
              </a:lnSpc>
              <a:spcBef>
                <a:spcPts val="625"/>
              </a:spcBef>
              <a:buChar char="–"/>
              <a:tabLst>
                <a:tab pos="755650" algn="l"/>
              </a:tabLst>
            </a:pPr>
            <a:r>
              <a:rPr lang="en-US" sz="2800" dirty="0">
                <a:solidFill>
                  <a:srgbClr val="336600"/>
                </a:solidFill>
                <a:latin typeface="Arial"/>
                <a:cs typeface="Arial"/>
              </a:rPr>
              <a:t>This is b</a:t>
            </a:r>
            <a:r>
              <a:rPr sz="2800" dirty="0">
                <a:solidFill>
                  <a:srgbClr val="336600"/>
                </a:solidFill>
                <a:latin typeface="Arial"/>
                <a:cs typeface="Arial"/>
              </a:rPr>
              <a:t>ecause </a:t>
            </a:r>
            <a:r>
              <a:rPr sz="2800" spc="-5" dirty="0">
                <a:solidFill>
                  <a:srgbClr val="336600"/>
                </a:solidFill>
                <a:latin typeface="Arial"/>
                <a:cs typeface="Arial"/>
              </a:rPr>
              <a:t>the </a:t>
            </a:r>
            <a:r>
              <a:rPr sz="2800" dirty="0">
                <a:solidFill>
                  <a:srgbClr val="336600"/>
                </a:solidFill>
                <a:latin typeface="Arial"/>
                <a:cs typeface="Arial"/>
              </a:rPr>
              <a:t>gradient becomes very</a:t>
            </a:r>
            <a:r>
              <a:rPr sz="2800" spc="-40" dirty="0">
                <a:solidFill>
                  <a:srgbClr val="336600"/>
                </a:solidFill>
                <a:latin typeface="Arial"/>
                <a:cs typeface="Arial"/>
              </a:rPr>
              <a:t> </a:t>
            </a:r>
            <a:r>
              <a:rPr sz="2800" dirty="0">
                <a:solidFill>
                  <a:srgbClr val="336600"/>
                </a:solidFill>
                <a:latin typeface="Arial"/>
                <a:cs typeface="Arial"/>
              </a:rPr>
              <a:t>small</a:t>
            </a:r>
            <a:endParaRPr sz="2800" dirty="0">
              <a:latin typeface="Arial"/>
              <a:cs typeface="Arial"/>
            </a:endParaRPr>
          </a:p>
          <a:p>
            <a:pPr marL="1155065" marR="28575" lvl="2" indent="-228600">
              <a:lnSpc>
                <a:spcPts val="2820"/>
              </a:lnSpc>
              <a:spcBef>
                <a:spcPts val="785"/>
              </a:spcBef>
              <a:buChar char="•"/>
              <a:tabLst>
                <a:tab pos="1155700" algn="l"/>
              </a:tabLst>
            </a:pPr>
            <a:r>
              <a:rPr sz="2400" dirty="0">
                <a:solidFill>
                  <a:srgbClr val="660066"/>
                </a:solidFill>
                <a:latin typeface="Arial"/>
                <a:cs typeface="Arial"/>
              </a:rPr>
              <a:t>Happens when </a:t>
            </a:r>
            <a:r>
              <a:rPr sz="2400" spc="-5" dirty="0">
                <a:solidFill>
                  <a:srgbClr val="660066"/>
                </a:solidFill>
                <a:latin typeface="Arial"/>
                <a:cs typeface="Arial"/>
              </a:rPr>
              <a:t>activation functions </a:t>
            </a:r>
            <a:r>
              <a:rPr sz="2400" dirty="0">
                <a:solidFill>
                  <a:srgbClr val="660066"/>
                </a:solidFill>
                <a:latin typeface="Arial"/>
                <a:cs typeface="Arial"/>
              </a:rPr>
              <a:t>producing </a:t>
            </a:r>
            <a:r>
              <a:rPr sz="2400" spc="-5" dirty="0">
                <a:solidFill>
                  <a:srgbClr val="660066"/>
                </a:solidFill>
                <a:latin typeface="Arial"/>
                <a:cs typeface="Arial"/>
              </a:rPr>
              <a:t>output </a:t>
            </a:r>
            <a:r>
              <a:rPr sz="2400" dirty="0">
                <a:solidFill>
                  <a:srgbClr val="660066"/>
                </a:solidFill>
                <a:latin typeface="Arial"/>
                <a:cs typeface="Arial"/>
              </a:rPr>
              <a:t>of  </a:t>
            </a:r>
            <a:r>
              <a:rPr sz="2400" spc="-5" dirty="0">
                <a:solidFill>
                  <a:srgbClr val="660066"/>
                </a:solidFill>
                <a:latin typeface="Arial"/>
                <a:cs typeface="Arial"/>
              </a:rPr>
              <a:t>hidden/output units saturate</a:t>
            </a:r>
            <a:endParaRPr sz="2400" dirty="0">
              <a:latin typeface="Arial"/>
              <a:cs typeface="Arial"/>
            </a:endParaRPr>
          </a:p>
        </p:txBody>
      </p:sp>
      <p:sp>
        <p:nvSpPr>
          <p:cNvPr id="7" name="object 7"/>
          <p:cNvSpPr/>
          <p:nvPr/>
        </p:nvSpPr>
        <p:spPr>
          <a:xfrm>
            <a:off x="6337300" y="5103806"/>
            <a:ext cx="3657600" cy="251619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03195" y="572654"/>
            <a:ext cx="6892290" cy="695960"/>
          </a:xfrm>
          <a:prstGeom prst="rect">
            <a:avLst/>
          </a:prstGeom>
        </p:spPr>
        <p:txBody>
          <a:bodyPr vert="horz" wrap="square" lIns="0" tIns="12700" rIns="0" bIns="0" rtlCol="0">
            <a:spAutoFit/>
          </a:bodyPr>
          <a:lstStyle/>
          <a:p>
            <a:pPr marL="12700">
              <a:lnSpc>
                <a:spcPct val="100000"/>
              </a:lnSpc>
              <a:spcBef>
                <a:spcPts val="100"/>
              </a:spcBef>
              <a:tabLst>
                <a:tab pos="2218690" algn="l"/>
                <a:tab pos="3150870" algn="l"/>
              </a:tabLst>
            </a:pPr>
            <a:r>
              <a:rPr dirty="0"/>
              <a:t>Keeping	</a:t>
            </a:r>
            <a:r>
              <a:rPr spc="-5" dirty="0"/>
              <a:t>the	Gradient</a:t>
            </a:r>
            <a:r>
              <a:rPr spc="-65" dirty="0"/>
              <a:t> </a:t>
            </a:r>
            <a:r>
              <a:rPr dirty="0"/>
              <a:t>Large</a:t>
            </a:r>
          </a:p>
        </p:txBody>
      </p:sp>
      <p:sp>
        <p:nvSpPr>
          <p:cNvPr id="5" name="object 5"/>
          <p:cNvSpPr txBox="1"/>
          <p:nvPr/>
        </p:nvSpPr>
        <p:spPr>
          <a:xfrm>
            <a:off x="852978" y="1372754"/>
            <a:ext cx="8834120" cy="3783408"/>
          </a:xfrm>
          <a:prstGeom prst="rect">
            <a:avLst/>
          </a:prstGeom>
        </p:spPr>
        <p:txBody>
          <a:bodyPr vert="horz" wrap="square" lIns="0" tIns="33020" rIns="0" bIns="0" rtlCol="0">
            <a:spAutoFit/>
          </a:bodyPr>
          <a:lstStyle/>
          <a:p>
            <a:pPr marL="355600" marR="314325" indent="-342900">
              <a:lnSpc>
                <a:spcPts val="3800"/>
              </a:lnSpc>
              <a:spcBef>
                <a:spcPts val="260"/>
              </a:spcBef>
              <a:buChar char="•"/>
              <a:tabLst>
                <a:tab pos="354965" algn="l"/>
                <a:tab pos="355600" algn="l"/>
              </a:tabLst>
            </a:pPr>
            <a:r>
              <a:rPr sz="3200" spc="-5" dirty="0">
                <a:solidFill>
                  <a:srgbClr val="3333CC"/>
                </a:solidFill>
                <a:latin typeface="Arial"/>
                <a:cs typeface="Arial"/>
              </a:rPr>
              <a:t>Negative </a:t>
            </a:r>
            <a:r>
              <a:rPr sz="3200" dirty="0">
                <a:solidFill>
                  <a:srgbClr val="3333CC"/>
                </a:solidFill>
                <a:latin typeface="Arial"/>
                <a:cs typeface="Arial"/>
              </a:rPr>
              <a:t>log-likelihood helps avoid </a:t>
            </a:r>
            <a:r>
              <a:rPr sz="3200" spc="-5" dirty="0">
                <a:solidFill>
                  <a:srgbClr val="3333CC"/>
                </a:solidFill>
                <a:latin typeface="Arial"/>
                <a:cs typeface="Arial"/>
              </a:rPr>
              <a:t>saturation  </a:t>
            </a:r>
            <a:r>
              <a:rPr sz="3200" dirty="0">
                <a:solidFill>
                  <a:srgbClr val="3333CC"/>
                </a:solidFill>
                <a:latin typeface="Arial"/>
                <a:cs typeface="Arial"/>
              </a:rPr>
              <a:t>problem </a:t>
            </a:r>
            <a:r>
              <a:rPr sz="3200" spc="-5" dirty="0">
                <a:solidFill>
                  <a:srgbClr val="3333CC"/>
                </a:solidFill>
                <a:latin typeface="Arial"/>
                <a:cs typeface="Arial"/>
              </a:rPr>
              <a:t>for </a:t>
            </a:r>
            <a:r>
              <a:rPr sz="3200" dirty="0">
                <a:solidFill>
                  <a:srgbClr val="3333CC"/>
                </a:solidFill>
                <a:latin typeface="Arial"/>
                <a:cs typeface="Arial"/>
              </a:rPr>
              <a:t>many</a:t>
            </a:r>
            <a:r>
              <a:rPr sz="3200" spc="-20" dirty="0">
                <a:solidFill>
                  <a:srgbClr val="3333CC"/>
                </a:solidFill>
                <a:latin typeface="Arial"/>
                <a:cs typeface="Arial"/>
              </a:rPr>
              <a:t> </a:t>
            </a:r>
            <a:r>
              <a:rPr sz="3200" dirty="0">
                <a:solidFill>
                  <a:srgbClr val="3333CC"/>
                </a:solidFill>
                <a:latin typeface="Arial"/>
                <a:cs typeface="Arial"/>
              </a:rPr>
              <a:t>models</a:t>
            </a:r>
            <a:endParaRPr sz="3200" dirty="0">
              <a:latin typeface="Arial"/>
              <a:cs typeface="Arial"/>
            </a:endParaRPr>
          </a:p>
          <a:p>
            <a:pPr marL="748665" marR="1171575" lvl="1" indent="-279400">
              <a:lnSpc>
                <a:spcPct val="102000"/>
              </a:lnSpc>
              <a:spcBef>
                <a:spcPts val="445"/>
              </a:spcBef>
              <a:buChar char="–"/>
              <a:tabLst>
                <a:tab pos="755650" algn="l"/>
              </a:tabLst>
            </a:pPr>
            <a:r>
              <a:rPr lang="en-US" sz="2800" dirty="0">
                <a:solidFill>
                  <a:srgbClr val="336600"/>
                </a:solidFill>
                <a:latin typeface="Arial"/>
                <a:cs typeface="Arial"/>
              </a:rPr>
              <a:t>Once saturated, learning is slow if at all</a:t>
            </a:r>
          </a:p>
          <a:p>
            <a:pPr marL="748665" marR="1171575" lvl="1" indent="-279400">
              <a:lnSpc>
                <a:spcPct val="102000"/>
              </a:lnSpc>
              <a:spcBef>
                <a:spcPts val="445"/>
              </a:spcBef>
              <a:buChar char="–"/>
              <a:tabLst>
                <a:tab pos="755650" algn="l"/>
              </a:tabLst>
            </a:pPr>
            <a:r>
              <a:rPr sz="2800" dirty="0">
                <a:solidFill>
                  <a:srgbClr val="336600"/>
                </a:solidFill>
                <a:latin typeface="Arial"/>
                <a:cs typeface="Arial"/>
              </a:rPr>
              <a:t>Many </a:t>
            </a:r>
            <a:r>
              <a:rPr sz="2800" spc="-5" dirty="0">
                <a:solidFill>
                  <a:srgbClr val="336600"/>
                </a:solidFill>
                <a:latin typeface="Arial"/>
                <a:cs typeface="Arial"/>
              </a:rPr>
              <a:t>output units </a:t>
            </a:r>
            <a:r>
              <a:rPr sz="2800" dirty="0">
                <a:solidFill>
                  <a:srgbClr val="336600"/>
                </a:solidFill>
                <a:latin typeface="Arial"/>
                <a:cs typeface="Arial"/>
              </a:rPr>
              <a:t>involve exp</a:t>
            </a:r>
            <a:r>
              <a:rPr lang="en-US" sz="2800" dirty="0">
                <a:solidFill>
                  <a:srgbClr val="336600"/>
                </a:solidFill>
                <a:latin typeface="Arial"/>
                <a:cs typeface="Arial"/>
              </a:rPr>
              <a:t>onential</a:t>
            </a:r>
            <a:r>
              <a:rPr sz="2800" dirty="0">
                <a:solidFill>
                  <a:srgbClr val="336600"/>
                </a:solidFill>
                <a:latin typeface="Arial"/>
                <a:cs typeface="Arial"/>
              </a:rPr>
              <a:t> </a:t>
            </a:r>
            <a:r>
              <a:rPr sz="2800" spc="-5" dirty="0">
                <a:solidFill>
                  <a:srgbClr val="336600"/>
                </a:solidFill>
                <a:latin typeface="Arial"/>
                <a:cs typeface="Arial"/>
              </a:rPr>
              <a:t>functions that  saturate </a:t>
            </a:r>
            <a:r>
              <a:rPr sz="2800" dirty="0">
                <a:solidFill>
                  <a:srgbClr val="336600"/>
                </a:solidFill>
                <a:latin typeface="Arial"/>
                <a:cs typeface="Arial"/>
              </a:rPr>
              <a:t>when </a:t>
            </a:r>
            <a:r>
              <a:rPr sz="2800" spc="-5" dirty="0">
                <a:solidFill>
                  <a:srgbClr val="336600"/>
                </a:solidFill>
                <a:latin typeface="Arial"/>
                <a:cs typeface="Arial"/>
              </a:rPr>
              <a:t>its </a:t>
            </a:r>
            <a:r>
              <a:rPr sz="2800" dirty="0">
                <a:solidFill>
                  <a:srgbClr val="336600"/>
                </a:solidFill>
                <a:latin typeface="Arial"/>
                <a:cs typeface="Arial"/>
              </a:rPr>
              <a:t>argument is very</a:t>
            </a:r>
            <a:r>
              <a:rPr sz="2800" spc="-35" dirty="0">
                <a:solidFill>
                  <a:srgbClr val="336600"/>
                </a:solidFill>
                <a:latin typeface="Arial"/>
                <a:cs typeface="Arial"/>
              </a:rPr>
              <a:t> </a:t>
            </a:r>
            <a:r>
              <a:rPr sz="2800" spc="-5" dirty="0">
                <a:solidFill>
                  <a:srgbClr val="336600"/>
                </a:solidFill>
                <a:latin typeface="Arial"/>
                <a:cs typeface="Arial"/>
              </a:rPr>
              <a:t>negative</a:t>
            </a:r>
            <a:endParaRPr sz="2800" dirty="0">
              <a:latin typeface="Arial"/>
              <a:cs typeface="Arial"/>
            </a:endParaRPr>
          </a:p>
          <a:p>
            <a:pPr marL="748665" marR="5080" lvl="1" indent="-279400">
              <a:lnSpc>
                <a:spcPct val="102000"/>
              </a:lnSpc>
              <a:spcBef>
                <a:spcPts val="545"/>
              </a:spcBef>
              <a:buChar char="–"/>
              <a:tabLst>
                <a:tab pos="755650" algn="l"/>
              </a:tabLst>
            </a:pPr>
            <a:r>
              <a:rPr sz="2800" dirty="0">
                <a:solidFill>
                  <a:srgbClr val="336600"/>
                </a:solidFill>
                <a:latin typeface="Arial"/>
                <a:cs typeface="Arial"/>
              </a:rPr>
              <a:t>Log </a:t>
            </a:r>
            <a:r>
              <a:rPr sz="2800" spc="-5" dirty="0">
                <a:solidFill>
                  <a:srgbClr val="336600"/>
                </a:solidFill>
                <a:latin typeface="Arial"/>
                <a:cs typeface="Arial"/>
              </a:rPr>
              <a:t>function </a:t>
            </a:r>
            <a:r>
              <a:rPr sz="2800" dirty="0">
                <a:solidFill>
                  <a:srgbClr val="336600"/>
                </a:solidFill>
                <a:latin typeface="Arial"/>
                <a:cs typeface="Arial"/>
              </a:rPr>
              <a:t>in </a:t>
            </a:r>
            <a:r>
              <a:rPr lang="en-US" sz="2800" spc="-5" dirty="0">
                <a:solidFill>
                  <a:srgbClr val="336600"/>
                </a:solidFill>
                <a:latin typeface="Arial"/>
                <a:cs typeface="Arial"/>
              </a:rPr>
              <a:t>n</a:t>
            </a:r>
            <a:r>
              <a:rPr sz="2800" spc="-5" dirty="0">
                <a:solidFill>
                  <a:srgbClr val="336600"/>
                </a:solidFill>
                <a:latin typeface="Arial"/>
                <a:cs typeface="Arial"/>
              </a:rPr>
              <a:t>egative </a:t>
            </a:r>
            <a:r>
              <a:rPr sz="2800" dirty="0">
                <a:solidFill>
                  <a:srgbClr val="336600"/>
                </a:solidFill>
                <a:latin typeface="Arial"/>
                <a:cs typeface="Arial"/>
              </a:rPr>
              <a:t>log likelihood cost </a:t>
            </a:r>
            <a:r>
              <a:rPr sz="2800" spc="-5" dirty="0">
                <a:solidFill>
                  <a:srgbClr val="336600"/>
                </a:solidFill>
                <a:latin typeface="Arial"/>
                <a:cs typeface="Arial"/>
              </a:rPr>
              <a:t>function  </a:t>
            </a:r>
            <a:r>
              <a:rPr sz="2800" dirty="0">
                <a:solidFill>
                  <a:srgbClr val="336600"/>
                </a:solidFill>
                <a:latin typeface="Arial"/>
                <a:cs typeface="Arial"/>
              </a:rPr>
              <a:t>undoes exp</a:t>
            </a:r>
            <a:r>
              <a:rPr lang="en-US" sz="2800" dirty="0">
                <a:solidFill>
                  <a:srgbClr val="336600"/>
                </a:solidFill>
                <a:latin typeface="Arial"/>
                <a:cs typeface="Arial"/>
              </a:rPr>
              <a:t>onential outputs</a:t>
            </a:r>
            <a:r>
              <a:rPr sz="2800" dirty="0">
                <a:solidFill>
                  <a:srgbClr val="336600"/>
                </a:solidFill>
                <a:latin typeface="Arial"/>
                <a:cs typeface="Arial"/>
              </a:rPr>
              <a:t> of some</a:t>
            </a:r>
            <a:r>
              <a:rPr sz="2800" spc="-20" dirty="0">
                <a:solidFill>
                  <a:srgbClr val="336600"/>
                </a:solidFill>
                <a:latin typeface="Arial"/>
                <a:cs typeface="Arial"/>
              </a:rPr>
              <a:t> </a:t>
            </a:r>
            <a:r>
              <a:rPr sz="2800" spc="-5" dirty="0">
                <a:solidFill>
                  <a:srgbClr val="336600"/>
                </a:solidFill>
                <a:latin typeface="Arial"/>
                <a:cs typeface="Arial"/>
              </a:rPr>
              <a:t>units</a:t>
            </a:r>
            <a:endParaRPr sz="28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6114" y="847293"/>
            <a:ext cx="8845550" cy="695960"/>
          </a:xfrm>
          <a:prstGeom prst="rect">
            <a:avLst/>
          </a:prstGeom>
        </p:spPr>
        <p:txBody>
          <a:bodyPr vert="horz" wrap="square" lIns="0" tIns="12700" rIns="0" bIns="0" rtlCol="0">
            <a:spAutoFit/>
          </a:bodyPr>
          <a:lstStyle/>
          <a:p>
            <a:pPr marL="12700">
              <a:lnSpc>
                <a:spcPct val="100000"/>
              </a:lnSpc>
              <a:spcBef>
                <a:spcPts val="100"/>
              </a:spcBef>
            </a:pPr>
            <a:r>
              <a:rPr spc="-5" dirty="0"/>
              <a:t>Stochastic Gradient </a:t>
            </a:r>
            <a:r>
              <a:rPr dirty="0"/>
              <a:t>Descent</a:t>
            </a:r>
            <a:r>
              <a:rPr spc="-10" dirty="0"/>
              <a:t> </a:t>
            </a:r>
            <a:r>
              <a:rPr spc="-5" dirty="0"/>
              <a:t>(SGD)</a:t>
            </a:r>
          </a:p>
        </p:txBody>
      </p:sp>
      <p:sp>
        <p:nvSpPr>
          <p:cNvPr id="4" name="object 4"/>
          <p:cNvSpPr txBox="1"/>
          <p:nvPr/>
        </p:nvSpPr>
        <p:spPr>
          <a:xfrm>
            <a:off x="852978" y="1982354"/>
            <a:ext cx="8931275" cy="4883785"/>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dirty="0">
                <a:solidFill>
                  <a:srgbClr val="3333CC"/>
                </a:solidFill>
                <a:latin typeface="Arial"/>
                <a:cs typeface="Arial"/>
              </a:rPr>
              <a:t>Nearly all deep learning is powered by one</a:t>
            </a:r>
            <a:r>
              <a:rPr sz="3200" spc="-114" dirty="0">
                <a:solidFill>
                  <a:srgbClr val="3333CC"/>
                </a:solidFill>
                <a:latin typeface="Arial"/>
                <a:cs typeface="Arial"/>
              </a:rPr>
              <a:t> </a:t>
            </a:r>
            <a:r>
              <a:rPr sz="3200" dirty="0">
                <a:solidFill>
                  <a:srgbClr val="3333CC"/>
                </a:solidFill>
                <a:latin typeface="Arial"/>
                <a:cs typeface="Arial"/>
              </a:rPr>
              <a:t>very  </a:t>
            </a:r>
            <a:r>
              <a:rPr sz="3200" spc="-5" dirty="0">
                <a:solidFill>
                  <a:srgbClr val="3333CC"/>
                </a:solidFill>
                <a:latin typeface="Arial"/>
                <a:cs typeface="Arial"/>
              </a:rPr>
              <a:t>important algorithm:</a:t>
            </a:r>
            <a:r>
              <a:rPr sz="3200" spc="-10" dirty="0">
                <a:solidFill>
                  <a:srgbClr val="3333CC"/>
                </a:solidFill>
                <a:latin typeface="Arial"/>
                <a:cs typeface="Arial"/>
              </a:rPr>
              <a:t> </a:t>
            </a:r>
            <a:r>
              <a:rPr sz="3200" spc="-5" dirty="0">
                <a:solidFill>
                  <a:srgbClr val="3333CC"/>
                </a:solidFill>
                <a:latin typeface="Arial"/>
                <a:cs typeface="Arial"/>
              </a:rPr>
              <a:t>SGD</a:t>
            </a:r>
            <a:endParaRPr sz="3200" dirty="0">
              <a:latin typeface="Arial"/>
              <a:cs typeface="Arial"/>
            </a:endParaRPr>
          </a:p>
          <a:p>
            <a:pPr marL="355600" marR="614680" indent="-342900">
              <a:lnSpc>
                <a:spcPct val="100000"/>
              </a:lnSpc>
              <a:spcBef>
                <a:spcPts val="605"/>
              </a:spcBef>
              <a:buChar char="•"/>
              <a:tabLst>
                <a:tab pos="354965" algn="l"/>
                <a:tab pos="355600" algn="l"/>
              </a:tabLst>
            </a:pPr>
            <a:r>
              <a:rPr sz="3200" spc="-5" dirty="0">
                <a:solidFill>
                  <a:srgbClr val="3333CC"/>
                </a:solidFill>
                <a:latin typeface="Arial"/>
                <a:cs typeface="Arial"/>
              </a:rPr>
              <a:t>SGD </a:t>
            </a:r>
            <a:r>
              <a:rPr sz="3200" dirty="0">
                <a:solidFill>
                  <a:srgbClr val="3333CC"/>
                </a:solidFill>
                <a:latin typeface="Arial"/>
                <a:cs typeface="Arial"/>
              </a:rPr>
              <a:t>is an </a:t>
            </a:r>
            <a:r>
              <a:rPr sz="3200" spc="-5" dirty="0">
                <a:solidFill>
                  <a:srgbClr val="3333CC"/>
                </a:solidFill>
                <a:latin typeface="Arial"/>
                <a:cs typeface="Arial"/>
              </a:rPr>
              <a:t>extension </a:t>
            </a:r>
            <a:r>
              <a:rPr sz="3200" dirty="0">
                <a:solidFill>
                  <a:srgbClr val="3333CC"/>
                </a:solidFill>
                <a:latin typeface="Arial"/>
                <a:cs typeface="Arial"/>
              </a:rPr>
              <a:t>of </a:t>
            </a:r>
            <a:r>
              <a:rPr sz="3200" spc="-5" dirty="0">
                <a:solidFill>
                  <a:srgbClr val="3333CC"/>
                </a:solidFill>
                <a:latin typeface="Arial"/>
                <a:cs typeface="Arial"/>
              </a:rPr>
              <a:t>the </a:t>
            </a:r>
            <a:r>
              <a:rPr sz="3200" dirty="0">
                <a:solidFill>
                  <a:srgbClr val="3333CC"/>
                </a:solidFill>
                <a:latin typeface="Arial"/>
                <a:cs typeface="Arial"/>
              </a:rPr>
              <a:t>gradient</a:t>
            </a:r>
            <a:r>
              <a:rPr sz="3200" spc="-40" dirty="0">
                <a:solidFill>
                  <a:srgbClr val="3333CC"/>
                </a:solidFill>
                <a:latin typeface="Arial"/>
                <a:cs typeface="Arial"/>
              </a:rPr>
              <a:t> </a:t>
            </a:r>
            <a:r>
              <a:rPr sz="3200" dirty="0">
                <a:solidFill>
                  <a:srgbClr val="3333CC"/>
                </a:solidFill>
                <a:latin typeface="Arial"/>
                <a:cs typeface="Arial"/>
              </a:rPr>
              <a:t>descent  </a:t>
            </a:r>
            <a:r>
              <a:rPr sz="3200" spc="-5" dirty="0">
                <a:solidFill>
                  <a:srgbClr val="3333CC"/>
                </a:solidFill>
                <a:latin typeface="Arial"/>
                <a:cs typeface="Arial"/>
              </a:rPr>
              <a:t>algorithm</a:t>
            </a:r>
            <a:endParaRPr sz="3200" dirty="0">
              <a:latin typeface="Arial"/>
              <a:cs typeface="Arial"/>
            </a:endParaRPr>
          </a:p>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A recurring problem in machine</a:t>
            </a:r>
            <a:r>
              <a:rPr sz="3200" spc="-40" dirty="0">
                <a:solidFill>
                  <a:srgbClr val="3333CC"/>
                </a:solidFill>
                <a:latin typeface="Arial"/>
                <a:cs typeface="Arial"/>
              </a:rPr>
              <a:t> </a:t>
            </a:r>
            <a:r>
              <a:rPr sz="3200" dirty="0">
                <a:solidFill>
                  <a:srgbClr val="3333CC"/>
                </a:solidFill>
                <a:latin typeface="Arial"/>
                <a:cs typeface="Arial"/>
              </a:rPr>
              <a:t>learning:</a:t>
            </a:r>
            <a:endParaRPr sz="3200" dirty="0">
              <a:latin typeface="Arial"/>
              <a:cs typeface="Arial"/>
            </a:endParaRPr>
          </a:p>
          <a:p>
            <a:pPr marL="748665" marR="1623695" lvl="1" indent="-279400">
              <a:lnSpc>
                <a:spcPts val="3329"/>
              </a:lnSpc>
              <a:spcBef>
                <a:spcPts val="800"/>
              </a:spcBef>
              <a:buChar char="–"/>
              <a:tabLst>
                <a:tab pos="755650" algn="l"/>
              </a:tabLst>
            </a:pPr>
            <a:r>
              <a:rPr sz="2800" dirty="0">
                <a:solidFill>
                  <a:srgbClr val="336600"/>
                </a:solidFill>
                <a:latin typeface="Arial"/>
                <a:cs typeface="Arial"/>
              </a:rPr>
              <a:t>large </a:t>
            </a:r>
            <a:r>
              <a:rPr sz="2800" spc="-5" dirty="0">
                <a:solidFill>
                  <a:srgbClr val="336600"/>
                </a:solidFill>
                <a:latin typeface="Arial"/>
                <a:cs typeface="Arial"/>
              </a:rPr>
              <a:t>training sets </a:t>
            </a:r>
            <a:r>
              <a:rPr sz="2800" dirty="0">
                <a:solidFill>
                  <a:srgbClr val="336600"/>
                </a:solidFill>
                <a:latin typeface="Arial"/>
                <a:cs typeface="Arial"/>
              </a:rPr>
              <a:t>are necessary </a:t>
            </a:r>
            <a:r>
              <a:rPr sz="2800" spc="-5" dirty="0">
                <a:solidFill>
                  <a:srgbClr val="336600"/>
                </a:solidFill>
                <a:latin typeface="Arial"/>
                <a:cs typeface="Arial"/>
              </a:rPr>
              <a:t>for </a:t>
            </a:r>
            <a:r>
              <a:rPr sz="2800" dirty="0">
                <a:solidFill>
                  <a:srgbClr val="336600"/>
                </a:solidFill>
                <a:latin typeface="Arial"/>
                <a:cs typeface="Arial"/>
              </a:rPr>
              <a:t>good  </a:t>
            </a:r>
            <a:r>
              <a:rPr sz="2800" spc="-5" dirty="0">
                <a:solidFill>
                  <a:srgbClr val="336600"/>
                </a:solidFill>
                <a:latin typeface="Arial"/>
                <a:cs typeface="Arial"/>
              </a:rPr>
              <a:t>generalization</a:t>
            </a:r>
            <a:endParaRPr sz="2800" dirty="0">
              <a:latin typeface="Arial"/>
              <a:cs typeface="Arial"/>
            </a:endParaRPr>
          </a:p>
          <a:p>
            <a:pPr marL="748665" marR="833119" lvl="1" indent="-279400">
              <a:lnSpc>
                <a:spcPts val="3329"/>
              </a:lnSpc>
              <a:spcBef>
                <a:spcPts val="740"/>
              </a:spcBef>
              <a:buChar char="–"/>
              <a:tabLst>
                <a:tab pos="755650" algn="l"/>
              </a:tabLst>
            </a:pPr>
            <a:r>
              <a:rPr sz="2800" dirty="0">
                <a:solidFill>
                  <a:srgbClr val="336600"/>
                </a:solidFill>
                <a:latin typeface="Arial"/>
                <a:cs typeface="Arial"/>
              </a:rPr>
              <a:t>but large </a:t>
            </a:r>
            <a:r>
              <a:rPr sz="2800" spc="-5" dirty="0">
                <a:solidFill>
                  <a:srgbClr val="336600"/>
                </a:solidFill>
                <a:latin typeface="Arial"/>
                <a:cs typeface="Arial"/>
              </a:rPr>
              <a:t>training sets </a:t>
            </a:r>
            <a:r>
              <a:rPr sz="2800" dirty="0">
                <a:solidFill>
                  <a:srgbClr val="336600"/>
                </a:solidFill>
                <a:latin typeface="Arial"/>
                <a:cs typeface="Arial"/>
              </a:rPr>
              <a:t>are also </a:t>
            </a:r>
            <a:r>
              <a:rPr sz="2800" spc="-5" dirty="0">
                <a:solidFill>
                  <a:srgbClr val="336600"/>
                </a:solidFill>
                <a:latin typeface="Arial"/>
                <a:cs typeface="Arial"/>
              </a:rPr>
              <a:t>computationally  </a:t>
            </a:r>
            <a:r>
              <a:rPr sz="2800" dirty="0">
                <a:solidFill>
                  <a:srgbClr val="336600"/>
                </a:solidFill>
                <a:latin typeface="Arial"/>
                <a:cs typeface="Arial"/>
              </a:rPr>
              <a:t>expensive</a:t>
            </a:r>
            <a:r>
              <a:rPr lang="en-US" sz="2800" dirty="0">
                <a:solidFill>
                  <a:srgbClr val="336600"/>
                </a:solidFill>
                <a:latin typeface="Arial"/>
                <a:cs typeface="Arial"/>
              </a:rPr>
              <a:t> to train</a:t>
            </a:r>
            <a:endParaRPr sz="2800" dirty="0">
              <a:latin typeface="Arial"/>
              <a:cs typeface="Arial"/>
            </a:endParaRPr>
          </a:p>
          <a:p>
            <a:pPr marR="401320" algn="r">
              <a:lnSpc>
                <a:spcPct val="100000"/>
              </a:lnSpc>
              <a:spcBef>
                <a:spcPts val="1010"/>
              </a:spcBef>
            </a:pPr>
            <a:endParaRPr sz="1400" dirty="0">
              <a:latin typeface="Arial"/>
              <a:cs typeface="Arial"/>
            </a:endParaRPr>
          </a:p>
        </p:txBody>
      </p:sp>
    </p:spTree>
    <p:extLst>
      <p:ext uri="{BB962C8B-B14F-4D97-AF65-F5344CB8AC3E}">
        <p14:creationId xmlns:p14="http://schemas.microsoft.com/office/powerpoint/2010/main" val="2229796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72470" y="381000"/>
            <a:ext cx="6952615" cy="695960"/>
          </a:xfrm>
          <a:prstGeom prst="rect">
            <a:avLst/>
          </a:prstGeom>
        </p:spPr>
        <p:txBody>
          <a:bodyPr vert="horz" wrap="square" lIns="0" tIns="12700" rIns="0" bIns="0" rtlCol="0">
            <a:spAutoFit/>
          </a:bodyPr>
          <a:lstStyle/>
          <a:p>
            <a:pPr marL="12700">
              <a:lnSpc>
                <a:spcPct val="100000"/>
              </a:lnSpc>
              <a:spcBef>
                <a:spcPts val="100"/>
              </a:spcBef>
              <a:tabLst>
                <a:tab pos="4795520" algn="l"/>
              </a:tabLst>
            </a:pPr>
            <a:r>
              <a:rPr dirty="0"/>
              <a:t>Cross</a:t>
            </a:r>
            <a:r>
              <a:rPr spc="5" dirty="0"/>
              <a:t> </a:t>
            </a:r>
            <a:r>
              <a:rPr spc="-5" dirty="0"/>
              <a:t>Entropy</a:t>
            </a:r>
            <a:r>
              <a:rPr spc="5" dirty="0"/>
              <a:t> </a:t>
            </a:r>
            <a:r>
              <a:rPr dirty="0"/>
              <a:t>and	</a:t>
            </a:r>
            <a:r>
              <a:rPr spc="-5" dirty="0"/>
              <a:t>Gradient</a:t>
            </a:r>
          </a:p>
        </p:txBody>
      </p:sp>
      <p:sp>
        <p:nvSpPr>
          <p:cNvPr id="5" name="object 5"/>
          <p:cNvSpPr txBox="1"/>
          <p:nvPr/>
        </p:nvSpPr>
        <p:spPr>
          <a:xfrm>
            <a:off x="927100" y="1066800"/>
            <a:ext cx="9042400" cy="6630148"/>
          </a:xfrm>
          <a:prstGeom prst="rect">
            <a:avLst/>
          </a:prstGeom>
        </p:spPr>
        <p:txBody>
          <a:bodyPr vert="horz" wrap="square" lIns="0" tIns="33020" rIns="0" bIns="0" rtlCol="0">
            <a:spAutoFit/>
          </a:bodyPr>
          <a:lstStyle/>
          <a:p>
            <a:pPr marL="381000" marR="363220" indent="-342900">
              <a:lnSpc>
                <a:spcPts val="3800"/>
              </a:lnSpc>
              <a:spcBef>
                <a:spcPts val="260"/>
              </a:spcBef>
              <a:buChar char="•"/>
              <a:tabLst>
                <a:tab pos="380365" algn="l"/>
                <a:tab pos="381000" algn="l"/>
              </a:tabLst>
            </a:pPr>
            <a:r>
              <a:rPr lang="en-US" sz="3200" spc="-5" dirty="0">
                <a:solidFill>
                  <a:srgbClr val="3333CC"/>
                </a:solidFill>
                <a:latin typeface="Arial"/>
                <a:cs typeface="Arial"/>
              </a:rPr>
              <a:t>P</a:t>
            </a:r>
            <a:r>
              <a:rPr sz="3200" spc="-5" dirty="0">
                <a:solidFill>
                  <a:srgbClr val="3333CC"/>
                </a:solidFill>
                <a:latin typeface="Arial"/>
                <a:cs typeface="Arial"/>
              </a:rPr>
              <a:t>roperty </a:t>
            </a:r>
            <a:r>
              <a:rPr sz="3200" dirty="0">
                <a:solidFill>
                  <a:srgbClr val="3333CC"/>
                </a:solidFill>
                <a:latin typeface="Arial"/>
                <a:cs typeface="Arial"/>
              </a:rPr>
              <a:t>of </a:t>
            </a:r>
            <a:r>
              <a:rPr sz="3200" spc="-5" dirty="0">
                <a:solidFill>
                  <a:srgbClr val="3333CC"/>
                </a:solidFill>
                <a:latin typeface="Arial"/>
                <a:cs typeface="Arial"/>
              </a:rPr>
              <a:t>cross-entropy </a:t>
            </a:r>
            <a:r>
              <a:rPr sz="3200" dirty="0">
                <a:solidFill>
                  <a:srgbClr val="3333CC"/>
                </a:solidFill>
                <a:latin typeface="Arial"/>
                <a:cs typeface="Arial"/>
              </a:rPr>
              <a:t>cost used </a:t>
            </a:r>
            <a:r>
              <a:rPr sz="3200" spc="-5" dirty="0">
                <a:solidFill>
                  <a:srgbClr val="3333CC"/>
                </a:solidFill>
                <a:latin typeface="Arial"/>
                <a:cs typeface="Arial"/>
              </a:rPr>
              <a:t>for </a:t>
            </a:r>
            <a:r>
              <a:rPr lang="en-US" sz="3200" dirty="0">
                <a:solidFill>
                  <a:srgbClr val="3333CC"/>
                </a:solidFill>
                <a:latin typeface="Arial"/>
                <a:cs typeface="Arial"/>
              </a:rPr>
              <a:t>max likelihood</a:t>
            </a:r>
            <a:r>
              <a:rPr sz="3200" dirty="0">
                <a:solidFill>
                  <a:srgbClr val="3333CC"/>
                </a:solidFill>
                <a:latin typeface="Arial"/>
                <a:cs typeface="Arial"/>
              </a:rPr>
              <a:t>  is </a:t>
            </a:r>
            <a:r>
              <a:rPr sz="3200" spc="-5" dirty="0">
                <a:solidFill>
                  <a:srgbClr val="3333CC"/>
                </a:solidFill>
                <a:latin typeface="Arial"/>
                <a:cs typeface="Arial"/>
              </a:rPr>
              <a:t>that </a:t>
            </a:r>
            <a:r>
              <a:rPr sz="3200" dirty="0">
                <a:solidFill>
                  <a:srgbClr val="3333CC"/>
                </a:solidFill>
                <a:latin typeface="Arial"/>
                <a:cs typeface="Arial"/>
              </a:rPr>
              <a:t>it does not have a minimum</a:t>
            </a:r>
            <a:r>
              <a:rPr sz="3200" spc="-65" dirty="0">
                <a:solidFill>
                  <a:srgbClr val="3333CC"/>
                </a:solidFill>
                <a:latin typeface="Arial"/>
                <a:cs typeface="Arial"/>
              </a:rPr>
              <a:t> </a:t>
            </a:r>
            <a:r>
              <a:rPr sz="3200" dirty="0">
                <a:solidFill>
                  <a:srgbClr val="3333CC"/>
                </a:solidFill>
                <a:latin typeface="Arial"/>
                <a:cs typeface="Arial"/>
              </a:rPr>
              <a:t>value</a:t>
            </a:r>
            <a:endParaRPr sz="3200" dirty="0">
              <a:latin typeface="Arial"/>
              <a:cs typeface="Arial"/>
            </a:endParaRPr>
          </a:p>
          <a:p>
            <a:pPr marL="774065" marR="128905" lvl="1" indent="-279400">
              <a:lnSpc>
                <a:spcPct val="102000"/>
              </a:lnSpc>
              <a:spcBef>
                <a:spcPts val="445"/>
              </a:spcBef>
              <a:buChar char="–"/>
              <a:tabLst>
                <a:tab pos="781050" algn="l"/>
              </a:tabLst>
            </a:pPr>
            <a:r>
              <a:rPr sz="2800" spc="-5" dirty="0">
                <a:solidFill>
                  <a:srgbClr val="336600"/>
                </a:solidFill>
                <a:latin typeface="Arial"/>
                <a:cs typeface="Arial"/>
              </a:rPr>
              <a:t>For discrete output </a:t>
            </a:r>
            <a:r>
              <a:rPr sz="2800" dirty="0">
                <a:solidFill>
                  <a:srgbClr val="336600"/>
                </a:solidFill>
                <a:latin typeface="Arial"/>
                <a:cs typeface="Arial"/>
              </a:rPr>
              <a:t>variables, </a:t>
            </a:r>
            <a:r>
              <a:rPr sz="2800" spc="-5" dirty="0">
                <a:solidFill>
                  <a:srgbClr val="336600"/>
                </a:solidFill>
                <a:latin typeface="Arial"/>
                <a:cs typeface="Arial"/>
              </a:rPr>
              <a:t>they </a:t>
            </a:r>
            <a:r>
              <a:rPr sz="2800" dirty="0">
                <a:solidFill>
                  <a:srgbClr val="336600"/>
                </a:solidFill>
                <a:latin typeface="Arial"/>
                <a:cs typeface="Arial"/>
              </a:rPr>
              <a:t>cannot represent  </a:t>
            </a:r>
            <a:r>
              <a:rPr sz="2800" spc="-5" dirty="0">
                <a:solidFill>
                  <a:srgbClr val="336600"/>
                </a:solidFill>
                <a:latin typeface="Arial"/>
                <a:cs typeface="Arial"/>
              </a:rPr>
              <a:t>probability </a:t>
            </a:r>
            <a:r>
              <a:rPr sz="2800" dirty="0">
                <a:solidFill>
                  <a:srgbClr val="336600"/>
                </a:solidFill>
                <a:latin typeface="Arial"/>
                <a:cs typeface="Arial"/>
              </a:rPr>
              <a:t>of zero or one but </a:t>
            </a:r>
            <a:r>
              <a:rPr lang="en-US" sz="2800" dirty="0">
                <a:solidFill>
                  <a:srgbClr val="336600"/>
                </a:solidFill>
                <a:latin typeface="Arial"/>
                <a:cs typeface="Arial"/>
              </a:rPr>
              <a:t>can </a:t>
            </a:r>
            <a:r>
              <a:rPr sz="2800" dirty="0">
                <a:solidFill>
                  <a:srgbClr val="336600"/>
                </a:solidFill>
                <a:latin typeface="Arial"/>
                <a:cs typeface="Arial"/>
              </a:rPr>
              <a:t>come </a:t>
            </a:r>
            <a:r>
              <a:rPr sz="2800" spc="-5" dirty="0">
                <a:solidFill>
                  <a:srgbClr val="336600"/>
                </a:solidFill>
                <a:latin typeface="Arial"/>
                <a:cs typeface="Arial"/>
              </a:rPr>
              <a:t>arbitrarily</a:t>
            </a:r>
            <a:r>
              <a:rPr sz="2800" spc="-20" dirty="0">
                <a:solidFill>
                  <a:srgbClr val="336600"/>
                </a:solidFill>
                <a:latin typeface="Arial"/>
                <a:cs typeface="Arial"/>
              </a:rPr>
              <a:t> </a:t>
            </a:r>
            <a:r>
              <a:rPr sz="2800" dirty="0">
                <a:solidFill>
                  <a:srgbClr val="336600"/>
                </a:solidFill>
                <a:latin typeface="Arial"/>
                <a:cs typeface="Arial"/>
              </a:rPr>
              <a:t>close</a:t>
            </a:r>
            <a:endParaRPr sz="2800" dirty="0">
              <a:latin typeface="Arial"/>
              <a:cs typeface="Arial"/>
            </a:endParaRPr>
          </a:p>
          <a:p>
            <a:pPr marL="1181100" lvl="2" indent="-229235">
              <a:lnSpc>
                <a:spcPct val="100000"/>
              </a:lnSpc>
              <a:spcBef>
                <a:spcPts val="515"/>
              </a:spcBef>
              <a:buChar char="•"/>
              <a:tabLst>
                <a:tab pos="1181100" algn="l"/>
              </a:tabLst>
            </a:pPr>
            <a:r>
              <a:rPr sz="2400" spc="-5" dirty="0">
                <a:solidFill>
                  <a:srgbClr val="660066"/>
                </a:solidFill>
                <a:latin typeface="Arial"/>
                <a:cs typeface="Arial"/>
              </a:rPr>
              <a:t>Logistic </a:t>
            </a:r>
            <a:r>
              <a:rPr sz="2400" dirty="0">
                <a:solidFill>
                  <a:srgbClr val="660066"/>
                </a:solidFill>
                <a:latin typeface="Arial"/>
                <a:cs typeface="Arial"/>
              </a:rPr>
              <a:t>Regression is an</a:t>
            </a:r>
            <a:r>
              <a:rPr sz="2400" spc="-15" dirty="0">
                <a:solidFill>
                  <a:srgbClr val="660066"/>
                </a:solidFill>
                <a:latin typeface="Arial"/>
                <a:cs typeface="Arial"/>
              </a:rPr>
              <a:t> </a:t>
            </a:r>
            <a:r>
              <a:rPr sz="2400" dirty="0">
                <a:solidFill>
                  <a:srgbClr val="660066"/>
                </a:solidFill>
                <a:latin typeface="Arial"/>
                <a:cs typeface="Arial"/>
              </a:rPr>
              <a:t>example</a:t>
            </a:r>
            <a:endParaRPr sz="2400" dirty="0">
              <a:latin typeface="Arial"/>
              <a:cs typeface="Arial"/>
            </a:endParaRPr>
          </a:p>
          <a:p>
            <a:pPr marL="774065" marR="30480" lvl="1" indent="-279400">
              <a:lnSpc>
                <a:spcPct val="99900"/>
              </a:lnSpc>
              <a:spcBef>
                <a:spcPts val="720"/>
              </a:spcBef>
              <a:buChar char="–"/>
              <a:tabLst>
                <a:tab pos="781050" algn="l"/>
                <a:tab pos="2059305" algn="l"/>
              </a:tabLst>
            </a:pPr>
            <a:r>
              <a:rPr sz="2800" spc="-5" dirty="0">
                <a:solidFill>
                  <a:srgbClr val="336600"/>
                </a:solidFill>
                <a:latin typeface="Arial"/>
                <a:cs typeface="Arial"/>
              </a:rPr>
              <a:t>For </a:t>
            </a:r>
            <a:r>
              <a:rPr sz="2800" dirty="0">
                <a:solidFill>
                  <a:srgbClr val="336600"/>
                </a:solidFill>
                <a:latin typeface="Arial"/>
                <a:cs typeface="Arial"/>
              </a:rPr>
              <a:t>real-valued </a:t>
            </a:r>
            <a:r>
              <a:rPr sz="2800" spc="-5" dirty="0">
                <a:solidFill>
                  <a:srgbClr val="336600"/>
                </a:solidFill>
                <a:latin typeface="Arial"/>
                <a:cs typeface="Arial"/>
              </a:rPr>
              <a:t>output </a:t>
            </a:r>
            <a:r>
              <a:rPr sz="2800" dirty="0">
                <a:solidFill>
                  <a:srgbClr val="336600"/>
                </a:solidFill>
                <a:latin typeface="Arial"/>
                <a:cs typeface="Arial"/>
              </a:rPr>
              <a:t>variables it becomes</a:t>
            </a:r>
            <a:r>
              <a:rPr sz="2800" spc="-80" dirty="0">
                <a:solidFill>
                  <a:srgbClr val="336600"/>
                </a:solidFill>
                <a:latin typeface="Arial"/>
                <a:cs typeface="Arial"/>
              </a:rPr>
              <a:t> </a:t>
            </a:r>
            <a:r>
              <a:rPr sz="2800" dirty="0">
                <a:solidFill>
                  <a:srgbClr val="336600"/>
                </a:solidFill>
                <a:latin typeface="Arial"/>
                <a:cs typeface="Arial"/>
              </a:rPr>
              <a:t>possible  </a:t>
            </a:r>
            <a:r>
              <a:rPr sz="2800" spc="-5" dirty="0">
                <a:solidFill>
                  <a:srgbClr val="336600"/>
                </a:solidFill>
                <a:latin typeface="Arial"/>
                <a:cs typeface="Arial"/>
              </a:rPr>
              <a:t>to </a:t>
            </a:r>
            <a:r>
              <a:rPr sz="2800" dirty="0">
                <a:solidFill>
                  <a:srgbClr val="336600"/>
                </a:solidFill>
                <a:latin typeface="Arial"/>
                <a:cs typeface="Arial"/>
              </a:rPr>
              <a:t>assign </a:t>
            </a:r>
            <a:r>
              <a:rPr sz="2800" spc="-5" dirty="0">
                <a:solidFill>
                  <a:srgbClr val="336600"/>
                </a:solidFill>
                <a:latin typeface="Arial"/>
                <a:cs typeface="Arial"/>
              </a:rPr>
              <a:t>extremely </a:t>
            </a:r>
            <a:r>
              <a:rPr sz="2800" dirty="0">
                <a:solidFill>
                  <a:srgbClr val="336600"/>
                </a:solidFill>
                <a:latin typeface="Arial"/>
                <a:cs typeface="Arial"/>
              </a:rPr>
              <a:t>high </a:t>
            </a:r>
            <a:r>
              <a:rPr sz="2800" spc="-5" dirty="0">
                <a:solidFill>
                  <a:srgbClr val="336600"/>
                </a:solidFill>
                <a:latin typeface="Arial"/>
                <a:cs typeface="Arial"/>
              </a:rPr>
              <a:t>density to </a:t>
            </a:r>
            <a:r>
              <a:rPr sz="2800" dirty="0">
                <a:solidFill>
                  <a:srgbClr val="336600"/>
                </a:solidFill>
                <a:latin typeface="Arial"/>
                <a:cs typeface="Arial"/>
              </a:rPr>
              <a:t>correct </a:t>
            </a:r>
            <a:r>
              <a:rPr sz="2800" spc="-5" dirty="0">
                <a:solidFill>
                  <a:srgbClr val="336600"/>
                </a:solidFill>
                <a:latin typeface="Arial"/>
                <a:cs typeface="Arial"/>
              </a:rPr>
              <a:t>training  </a:t>
            </a:r>
            <a:r>
              <a:rPr sz="2800" dirty="0">
                <a:solidFill>
                  <a:srgbClr val="336600"/>
                </a:solidFill>
                <a:latin typeface="Arial"/>
                <a:cs typeface="Arial"/>
              </a:rPr>
              <a:t>set </a:t>
            </a:r>
            <a:r>
              <a:rPr sz="2800" spc="-5" dirty="0">
                <a:solidFill>
                  <a:srgbClr val="336600"/>
                </a:solidFill>
                <a:latin typeface="Arial"/>
                <a:cs typeface="Arial"/>
              </a:rPr>
              <a:t>outputs, e.g, </a:t>
            </a:r>
            <a:r>
              <a:rPr sz="2800" dirty="0">
                <a:solidFill>
                  <a:srgbClr val="336600"/>
                </a:solidFill>
                <a:latin typeface="Arial"/>
                <a:cs typeface="Arial"/>
              </a:rPr>
              <a:t>variance </a:t>
            </a:r>
            <a:r>
              <a:rPr sz="2800" spc="-5" dirty="0">
                <a:solidFill>
                  <a:srgbClr val="336600"/>
                </a:solidFill>
                <a:latin typeface="Arial"/>
                <a:cs typeface="Arial"/>
              </a:rPr>
              <a:t>parameter </a:t>
            </a:r>
            <a:r>
              <a:rPr sz="2800" dirty="0">
                <a:solidFill>
                  <a:srgbClr val="336600"/>
                </a:solidFill>
                <a:latin typeface="Arial"/>
                <a:cs typeface="Arial"/>
              </a:rPr>
              <a:t>of </a:t>
            </a:r>
            <a:r>
              <a:rPr sz="2800" spc="-5" dirty="0">
                <a:solidFill>
                  <a:srgbClr val="336600"/>
                </a:solidFill>
                <a:latin typeface="Arial"/>
                <a:cs typeface="Arial"/>
              </a:rPr>
              <a:t>Gaussian  output,	</a:t>
            </a:r>
            <a:r>
              <a:rPr sz="2800" dirty="0">
                <a:solidFill>
                  <a:srgbClr val="336600"/>
                </a:solidFill>
                <a:latin typeface="Arial"/>
                <a:cs typeface="Arial"/>
              </a:rPr>
              <a:t>and </a:t>
            </a:r>
            <a:r>
              <a:rPr sz="2800" spc="-5" dirty="0">
                <a:solidFill>
                  <a:srgbClr val="336600"/>
                </a:solidFill>
                <a:latin typeface="Arial"/>
                <a:cs typeface="Arial"/>
              </a:rPr>
              <a:t>cross-entropy </a:t>
            </a:r>
            <a:r>
              <a:rPr sz="2800" dirty="0">
                <a:solidFill>
                  <a:srgbClr val="336600"/>
                </a:solidFill>
                <a:latin typeface="Arial"/>
                <a:cs typeface="Arial"/>
              </a:rPr>
              <a:t>approaches </a:t>
            </a:r>
            <a:r>
              <a:rPr sz="2800" spc="-5" dirty="0">
                <a:solidFill>
                  <a:srgbClr val="336600"/>
                </a:solidFill>
                <a:latin typeface="Arial"/>
                <a:cs typeface="Arial"/>
              </a:rPr>
              <a:t>negative  infinity</a:t>
            </a:r>
            <a:endParaRPr sz="2800" dirty="0">
              <a:latin typeface="Arial"/>
              <a:cs typeface="Arial"/>
            </a:endParaRPr>
          </a:p>
          <a:p>
            <a:pPr marL="381000" marR="487680" indent="-342900">
              <a:lnSpc>
                <a:spcPct val="100000"/>
              </a:lnSpc>
              <a:spcBef>
                <a:spcPts val="805"/>
              </a:spcBef>
              <a:buChar char="•"/>
              <a:tabLst>
                <a:tab pos="380365" algn="l"/>
                <a:tab pos="381000" algn="l"/>
              </a:tabLst>
            </a:pPr>
            <a:r>
              <a:rPr sz="3200" spc="-5" dirty="0">
                <a:solidFill>
                  <a:srgbClr val="3333CC"/>
                </a:solidFill>
                <a:latin typeface="Arial"/>
                <a:cs typeface="Arial"/>
              </a:rPr>
              <a:t>Regularization modifies </a:t>
            </a:r>
            <a:r>
              <a:rPr sz="3200" dirty="0">
                <a:solidFill>
                  <a:srgbClr val="3333CC"/>
                </a:solidFill>
                <a:latin typeface="Arial"/>
                <a:cs typeface="Arial"/>
              </a:rPr>
              <a:t>learning problem so  model cannot</a:t>
            </a:r>
            <a:r>
              <a:rPr sz="3200" spc="-5" dirty="0">
                <a:solidFill>
                  <a:srgbClr val="3333CC"/>
                </a:solidFill>
                <a:latin typeface="Arial"/>
                <a:cs typeface="Arial"/>
              </a:rPr>
              <a:t> </a:t>
            </a:r>
            <a:r>
              <a:rPr sz="3200" dirty="0">
                <a:solidFill>
                  <a:srgbClr val="3333CC"/>
                </a:solidFill>
                <a:latin typeface="Arial"/>
                <a:cs typeface="Arial"/>
              </a:rPr>
              <a:t>reap unlimi</a:t>
            </a:r>
            <a:r>
              <a:rPr sz="3200" spc="-5" dirty="0">
                <a:solidFill>
                  <a:srgbClr val="3333CC"/>
                </a:solidFill>
                <a:latin typeface="Arial"/>
                <a:cs typeface="Arial"/>
              </a:rPr>
              <a:t>t</a:t>
            </a:r>
            <a:r>
              <a:rPr sz="3200" dirty="0">
                <a:solidFill>
                  <a:srgbClr val="3333CC"/>
                </a:solidFill>
                <a:latin typeface="Arial"/>
                <a:cs typeface="Arial"/>
              </a:rPr>
              <a:t>ed reward</a:t>
            </a:r>
            <a:r>
              <a:rPr lang="en-US" sz="3200" dirty="0">
                <a:solidFill>
                  <a:srgbClr val="3333CC"/>
                </a:solidFill>
                <a:latin typeface="Arial"/>
                <a:cs typeface="Arial"/>
              </a:rPr>
              <a:t>s</a:t>
            </a:r>
            <a:r>
              <a:rPr sz="3200" dirty="0">
                <a:solidFill>
                  <a:srgbClr val="3333CC"/>
                </a:solidFill>
                <a:latin typeface="Arial"/>
                <a:cs typeface="Arial"/>
              </a:rPr>
              <a:t> </a:t>
            </a:r>
            <a:r>
              <a:rPr sz="3200" spc="-5" dirty="0">
                <a:solidFill>
                  <a:srgbClr val="3333CC"/>
                </a:solidFill>
                <a:latin typeface="Arial"/>
                <a:cs typeface="Arial"/>
              </a:rPr>
              <a:t>t</a:t>
            </a:r>
            <a:r>
              <a:rPr sz="3200" dirty="0">
                <a:solidFill>
                  <a:srgbClr val="3333CC"/>
                </a:solidFill>
                <a:latin typeface="Arial"/>
                <a:cs typeface="Arial"/>
              </a:rPr>
              <a:t>his</a:t>
            </a:r>
            <a:r>
              <a:rPr sz="3200" spc="-5" dirty="0">
                <a:solidFill>
                  <a:srgbClr val="3333CC"/>
                </a:solidFill>
                <a:latin typeface="Arial"/>
                <a:cs typeface="Arial"/>
              </a:rPr>
              <a:t> </a:t>
            </a:r>
            <a:r>
              <a:rPr sz="3200" dirty="0">
                <a:solidFill>
                  <a:srgbClr val="3333CC"/>
                </a:solidFill>
                <a:latin typeface="Arial"/>
                <a:cs typeface="Arial"/>
              </a:rPr>
              <a:t>wa</a:t>
            </a:r>
            <a:r>
              <a:rPr sz="3200" spc="-585" dirty="0">
                <a:solidFill>
                  <a:srgbClr val="3333CC"/>
                </a:solidFill>
                <a:latin typeface="Arial"/>
                <a:cs typeface="Arial"/>
              </a:rPr>
              <a:t>y</a:t>
            </a:r>
            <a:endParaRPr sz="2100" baseline="41666" dirty="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77547" y="459149"/>
            <a:ext cx="7543165" cy="695960"/>
          </a:xfrm>
          <a:prstGeom prst="rect">
            <a:avLst/>
          </a:prstGeom>
        </p:spPr>
        <p:txBody>
          <a:bodyPr vert="horz" wrap="square" lIns="0" tIns="12700" rIns="0" bIns="0" rtlCol="0">
            <a:spAutoFit/>
          </a:bodyPr>
          <a:lstStyle/>
          <a:p>
            <a:pPr marL="12700">
              <a:lnSpc>
                <a:spcPct val="100000"/>
              </a:lnSpc>
              <a:spcBef>
                <a:spcPts val="100"/>
              </a:spcBef>
              <a:tabLst>
                <a:tab pos="2342515" algn="l"/>
                <a:tab pos="5293995" algn="l"/>
              </a:tabLst>
            </a:pPr>
            <a:r>
              <a:rPr dirty="0"/>
              <a:t>Learning	</a:t>
            </a:r>
            <a:r>
              <a:rPr spc="-5" dirty="0"/>
              <a:t>Conditional	Statistics</a:t>
            </a:r>
          </a:p>
        </p:txBody>
      </p:sp>
      <p:sp>
        <p:nvSpPr>
          <p:cNvPr id="5" name="object 5"/>
          <p:cNvSpPr txBox="1"/>
          <p:nvPr/>
        </p:nvSpPr>
        <p:spPr>
          <a:xfrm>
            <a:off x="622300" y="1215673"/>
            <a:ext cx="8840470" cy="5798254"/>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Instead </a:t>
            </a:r>
            <a:r>
              <a:rPr sz="3200" dirty="0">
                <a:solidFill>
                  <a:srgbClr val="3333CC"/>
                </a:solidFill>
                <a:latin typeface="Arial"/>
                <a:cs typeface="Arial"/>
              </a:rPr>
              <a:t>of learning a </a:t>
            </a:r>
            <a:r>
              <a:rPr sz="3200" spc="-5" dirty="0">
                <a:solidFill>
                  <a:srgbClr val="3333CC"/>
                </a:solidFill>
                <a:latin typeface="Arial"/>
                <a:cs typeface="Arial"/>
              </a:rPr>
              <a:t>full probability distribution,  </a:t>
            </a:r>
            <a:r>
              <a:rPr sz="3200" dirty="0">
                <a:solidFill>
                  <a:srgbClr val="3333CC"/>
                </a:solidFill>
                <a:latin typeface="Arial"/>
                <a:cs typeface="Arial"/>
              </a:rPr>
              <a:t>learn just one </a:t>
            </a:r>
            <a:r>
              <a:rPr sz="3200" spc="-5" dirty="0">
                <a:solidFill>
                  <a:srgbClr val="3333CC"/>
                </a:solidFill>
                <a:latin typeface="Arial"/>
                <a:cs typeface="Arial"/>
              </a:rPr>
              <a:t>conditional statistic </a:t>
            </a:r>
            <a:r>
              <a:rPr sz="3200" dirty="0">
                <a:solidFill>
                  <a:srgbClr val="3333CC"/>
                </a:solidFill>
                <a:latin typeface="Arial"/>
                <a:cs typeface="Arial"/>
              </a:rPr>
              <a:t>of </a:t>
            </a:r>
            <a:r>
              <a:rPr sz="3200" b="1" i="1" spc="15" dirty="0">
                <a:latin typeface="Palatino Linotype"/>
                <a:cs typeface="Palatino Linotype"/>
              </a:rPr>
              <a:t>y </a:t>
            </a:r>
            <a:r>
              <a:rPr sz="3200" dirty="0">
                <a:solidFill>
                  <a:srgbClr val="3333CC"/>
                </a:solidFill>
                <a:latin typeface="Arial"/>
                <a:cs typeface="Arial"/>
              </a:rPr>
              <a:t>given</a:t>
            </a:r>
            <a:r>
              <a:rPr sz="3200" spc="225" dirty="0">
                <a:solidFill>
                  <a:srgbClr val="3333CC"/>
                </a:solidFill>
                <a:latin typeface="Arial"/>
                <a:cs typeface="Arial"/>
              </a:rPr>
              <a:t> </a:t>
            </a:r>
            <a:r>
              <a:rPr sz="3200" b="1" i="1" spc="190" dirty="0">
                <a:latin typeface="Palatino Linotype"/>
                <a:cs typeface="Palatino Linotype"/>
              </a:rPr>
              <a:t>x</a:t>
            </a:r>
            <a:endParaRPr sz="3200" dirty="0">
              <a:latin typeface="Palatino Linotype"/>
              <a:cs typeface="Palatino Linotype"/>
            </a:endParaRPr>
          </a:p>
          <a:p>
            <a:pPr marL="748665" marR="182245" lvl="1" indent="-279400">
              <a:lnSpc>
                <a:spcPct val="102000"/>
              </a:lnSpc>
              <a:spcBef>
                <a:spcPts val="445"/>
              </a:spcBef>
              <a:buChar char="–"/>
              <a:tabLst>
                <a:tab pos="755650" algn="l"/>
                <a:tab pos="6270625" algn="l"/>
              </a:tabLst>
            </a:pPr>
            <a:r>
              <a:rPr sz="2800" spc="-5" dirty="0">
                <a:solidFill>
                  <a:srgbClr val="336600"/>
                </a:solidFill>
                <a:latin typeface="Arial"/>
                <a:cs typeface="Arial"/>
              </a:rPr>
              <a:t>E.g., </a:t>
            </a:r>
            <a:r>
              <a:rPr sz="2800" dirty="0">
                <a:solidFill>
                  <a:srgbClr val="336600"/>
                </a:solidFill>
                <a:latin typeface="Arial"/>
                <a:cs typeface="Arial"/>
              </a:rPr>
              <a:t>we may have a </a:t>
            </a:r>
            <a:r>
              <a:rPr sz="2800" spc="-5" dirty="0">
                <a:solidFill>
                  <a:srgbClr val="336600"/>
                </a:solidFill>
                <a:latin typeface="Arial"/>
                <a:cs typeface="Arial"/>
              </a:rPr>
              <a:t>predictor</a:t>
            </a:r>
            <a:r>
              <a:rPr sz="2800" spc="30" dirty="0">
                <a:solidFill>
                  <a:srgbClr val="336600"/>
                </a:solidFill>
                <a:latin typeface="Arial"/>
                <a:cs typeface="Arial"/>
              </a:rPr>
              <a:t> </a:t>
            </a:r>
            <a:r>
              <a:rPr sz="2800" i="1" spc="40" dirty="0">
                <a:latin typeface="Cambria"/>
                <a:cs typeface="Cambria"/>
              </a:rPr>
              <a:t>f</a:t>
            </a:r>
            <a:r>
              <a:rPr sz="2800" i="1" spc="320" dirty="0">
                <a:latin typeface="Cambria"/>
                <a:cs typeface="Cambria"/>
              </a:rPr>
              <a:t> </a:t>
            </a:r>
            <a:r>
              <a:rPr sz="2800" spc="90" dirty="0">
                <a:latin typeface="Cambria"/>
                <a:cs typeface="Cambria"/>
              </a:rPr>
              <a:t>(</a:t>
            </a:r>
            <a:r>
              <a:rPr sz="2800" b="1" i="1" spc="90" dirty="0">
                <a:latin typeface="Palatino Linotype"/>
                <a:cs typeface="Palatino Linotype"/>
              </a:rPr>
              <a:t>x	</a:t>
            </a:r>
            <a:r>
              <a:rPr sz="2800" spc="85" dirty="0">
                <a:latin typeface="Cambria"/>
                <a:cs typeface="Cambria"/>
              </a:rPr>
              <a:t>;</a:t>
            </a:r>
            <a:r>
              <a:rPr sz="2800" b="1" spc="85" dirty="0">
                <a:latin typeface="Times New Roman"/>
                <a:cs typeface="Times New Roman"/>
              </a:rPr>
              <a:t>θ</a:t>
            </a:r>
            <a:r>
              <a:rPr sz="2800" b="1" spc="85" dirty="0">
                <a:latin typeface="Calibri"/>
                <a:cs typeface="Calibri"/>
              </a:rPr>
              <a:t>) </a:t>
            </a:r>
            <a:r>
              <a:rPr sz="2800" dirty="0">
                <a:solidFill>
                  <a:srgbClr val="336600"/>
                </a:solidFill>
                <a:latin typeface="Arial"/>
                <a:cs typeface="Arial"/>
              </a:rPr>
              <a:t>which gives  </a:t>
            </a:r>
            <a:r>
              <a:rPr sz="2800" spc="-5" dirty="0">
                <a:solidFill>
                  <a:srgbClr val="336600"/>
                </a:solidFill>
                <a:latin typeface="Arial"/>
                <a:cs typeface="Arial"/>
              </a:rPr>
              <a:t>the </a:t>
            </a:r>
            <a:r>
              <a:rPr sz="2800" dirty="0">
                <a:solidFill>
                  <a:srgbClr val="336600"/>
                </a:solidFill>
                <a:latin typeface="Arial"/>
                <a:cs typeface="Arial"/>
              </a:rPr>
              <a:t>mean of</a:t>
            </a:r>
            <a:r>
              <a:rPr sz="2800" spc="-5" dirty="0">
                <a:solidFill>
                  <a:srgbClr val="336600"/>
                </a:solidFill>
                <a:latin typeface="Arial"/>
                <a:cs typeface="Arial"/>
              </a:rPr>
              <a:t> </a:t>
            </a:r>
            <a:r>
              <a:rPr sz="2800" b="1" i="1" spc="15" dirty="0">
                <a:latin typeface="Palatino Linotype"/>
                <a:cs typeface="Palatino Linotype"/>
              </a:rPr>
              <a:t>y</a:t>
            </a:r>
            <a:endParaRPr sz="2800" dirty="0">
              <a:latin typeface="Palatino Linotype"/>
              <a:cs typeface="Palatino Linotype"/>
            </a:endParaRPr>
          </a:p>
          <a:p>
            <a:pPr marL="355600" marR="502284" indent="-342900">
              <a:lnSpc>
                <a:spcPct val="100000"/>
              </a:lnSpc>
              <a:spcBef>
                <a:spcPts val="705"/>
              </a:spcBef>
              <a:buChar char="•"/>
              <a:tabLst>
                <a:tab pos="354965" algn="l"/>
                <a:tab pos="355600" algn="l"/>
              </a:tabLst>
            </a:pPr>
            <a:r>
              <a:rPr lang="en-US" sz="3200" spc="-5" dirty="0">
                <a:solidFill>
                  <a:srgbClr val="3333CC"/>
                </a:solidFill>
                <a:latin typeface="Arial"/>
                <a:cs typeface="Arial"/>
              </a:rPr>
              <a:t>Consider a </a:t>
            </a:r>
            <a:r>
              <a:rPr sz="3200" dirty="0">
                <a:solidFill>
                  <a:srgbClr val="3333CC"/>
                </a:solidFill>
                <a:latin typeface="Arial"/>
                <a:cs typeface="Arial"/>
              </a:rPr>
              <a:t>neural </a:t>
            </a:r>
            <a:r>
              <a:rPr sz="3200" spc="-5" dirty="0">
                <a:solidFill>
                  <a:srgbClr val="3333CC"/>
                </a:solidFill>
                <a:latin typeface="Arial"/>
                <a:cs typeface="Arial"/>
              </a:rPr>
              <a:t>network </a:t>
            </a:r>
            <a:r>
              <a:rPr sz="3200" dirty="0">
                <a:solidFill>
                  <a:srgbClr val="3333CC"/>
                </a:solidFill>
                <a:latin typeface="Arial"/>
                <a:cs typeface="Arial"/>
              </a:rPr>
              <a:t>as being </a:t>
            </a:r>
            <a:r>
              <a:rPr sz="3200" spc="-5" dirty="0">
                <a:solidFill>
                  <a:srgbClr val="3333CC"/>
                </a:solidFill>
                <a:latin typeface="Arial"/>
                <a:cs typeface="Arial"/>
              </a:rPr>
              <a:t>powerful</a:t>
            </a:r>
            <a:r>
              <a:rPr lang="en-US" sz="3200" spc="-5" dirty="0">
                <a:solidFill>
                  <a:srgbClr val="3333CC"/>
                </a:solidFill>
                <a:latin typeface="Arial"/>
                <a:cs typeface="Arial"/>
              </a:rPr>
              <a:t> method </a:t>
            </a:r>
            <a:r>
              <a:rPr sz="3200" spc="-5" dirty="0">
                <a:solidFill>
                  <a:srgbClr val="3333CC"/>
                </a:solidFill>
                <a:latin typeface="Arial"/>
                <a:cs typeface="Arial"/>
              </a:rPr>
              <a:t>to determine </a:t>
            </a:r>
            <a:r>
              <a:rPr sz="3200" dirty="0">
                <a:solidFill>
                  <a:srgbClr val="3333CC"/>
                </a:solidFill>
                <a:latin typeface="Arial"/>
                <a:cs typeface="Arial"/>
              </a:rPr>
              <a:t>any </a:t>
            </a:r>
            <a:r>
              <a:rPr sz="3200" spc="-5" dirty="0">
                <a:solidFill>
                  <a:srgbClr val="3333CC"/>
                </a:solidFill>
                <a:latin typeface="Arial"/>
                <a:cs typeface="Arial"/>
              </a:rPr>
              <a:t>function</a:t>
            </a:r>
            <a:r>
              <a:rPr sz="3200" spc="-10" dirty="0">
                <a:solidFill>
                  <a:srgbClr val="3333CC"/>
                </a:solidFill>
                <a:latin typeface="Arial"/>
                <a:cs typeface="Arial"/>
              </a:rPr>
              <a:t> </a:t>
            </a:r>
            <a:r>
              <a:rPr sz="3200" i="1" spc="45" dirty="0">
                <a:solidFill>
                  <a:srgbClr val="434DD6"/>
                </a:solidFill>
                <a:latin typeface="Cambria"/>
                <a:cs typeface="Cambria"/>
              </a:rPr>
              <a:t>f</a:t>
            </a:r>
            <a:endParaRPr sz="3200" dirty="0">
              <a:latin typeface="Cambria"/>
              <a:cs typeface="Cambria"/>
            </a:endParaRPr>
          </a:p>
          <a:p>
            <a:pPr marL="755650" lvl="1" indent="-286385">
              <a:lnSpc>
                <a:spcPct val="100000"/>
              </a:lnSpc>
              <a:spcBef>
                <a:spcPts val="725"/>
              </a:spcBef>
              <a:buChar char="–"/>
              <a:tabLst>
                <a:tab pos="755650" algn="l"/>
              </a:tabLst>
            </a:pPr>
            <a:r>
              <a:rPr sz="2800" spc="-5" dirty="0">
                <a:solidFill>
                  <a:srgbClr val="336600"/>
                </a:solidFill>
                <a:latin typeface="Arial"/>
                <a:cs typeface="Arial"/>
              </a:rPr>
              <a:t>This function </a:t>
            </a:r>
            <a:r>
              <a:rPr sz="2800" dirty="0">
                <a:solidFill>
                  <a:srgbClr val="336600"/>
                </a:solidFill>
                <a:latin typeface="Arial"/>
                <a:cs typeface="Arial"/>
              </a:rPr>
              <a:t>is </a:t>
            </a:r>
            <a:r>
              <a:rPr sz="2800" spc="-5" dirty="0">
                <a:solidFill>
                  <a:srgbClr val="336600"/>
                </a:solidFill>
                <a:latin typeface="Arial"/>
                <a:cs typeface="Arial"/>
              </a:rPr>
              <a:t>limited </a:t>
            </a:r>
            <a:r>
              <a:rPr sz="2800" dirty="0">
                <a:solidFill>
                  <a:srgbClr val="336600"/>
                </a:solidFill>
                <a:latin typeface="Arial"/>
                <a:cs typeface="Arial"/>
              </a:rPr>
              <a:t>only</a:t>
            </a:r>
            <a:r>
              <a:rPr sz="2800" spc="-5" dirty="0">
                <a:solidFill>
                  <a:srgbClr val="336600"/>
                </a:solidFill>
                <a:latin typeface="Arial"/>
                <a:cs typeface="Arial"/>
              </a:rPr>
              <a:t> </a:t>
            </a:r>
            <a:r>
              <a:rPr sz="2800" dirty="0">
                <a:solidFill>
                  <a:srgbClr val="336600"/>
                </a:solidFill>
                <a:latin typeface="Arial"/>
                <a:cs typeface="Arial"/>
              </a:rPr>
              <a:t>by</a:t>
            </a:r>
            <a:endParaRPr sz="2800" dirty="0">
              <a:latin typeface="Arial"/>
              <a:cs typeface="Arial"/>
            </a:endParaRPr>
          </a:p>
          <a:p>
            <a:pPr marL="1155700" lvl="2" indent="-229235">
              <a:lnSpc>
                <a:spcPct val="100000"/>
              </a:lnSpc>
              <a:spcBef>
                <a:spcPts val="545"/>
              </a:spcBef>
              <a:buChar char="•"/>
              <a:tabLst>
                <a:tab pos="1155700" algn="l"/>
              </a:tabLst>
            </a:pPr>
            <a:r>
              <a:rPr sz="2400" dirty="0">
                <a:solidFill>
                  <a:srgbClr val="660066"/>
                </a:solidFill>
                <a:latin typeface="Arial"/>
                <a:cs typeface="Arial"/>
              </a:rPr>
              <a:t>boundedness</a:t>
            </a:r>
            <a:r>
              <a:rPr sz="2400" spc="-10" dirty="0">
                <a:solidFill>
                  <a:srgbClr val="660066"/>
                </a:solidFill>
                <a:latin typeface="Arial"/>
                <a:cs typeface="Arial"/>
              </a:rPr>
              <a:t> </a:t>
            </a:r>
            <a:r>
              <a:rPr sz="2400" dirty="0">
                <a:solidFill>
                  <a:srgbClr val="660066"/>
                </a:solidFill>
                <a:latin typeface="Arial"/>
                <a:cs typeface="Arial"/>
              </a:rPr>
              <a:t>and</a:t>
            </a:r>
            <a:endParaRPr sz="2400" dirty="0">
              <a:latin typeface="Arial"/>
              <a:cs typeface="Arial"/>
            </a:endParaRPr>
          </a:p>
          <a:p>
            <a:pPr marL="1155700" lvl="2" indent="-229235">
              <a:lnSpc>
                <a:spcPct val="100000"/>
              </a:lnSpc>
              <a:spcBef>
                <a:spcPts val="620"/>
              </a:spcBef>
              <a:buChar char="•"/>
              <a:tabLst>
                <a:tab pos="1155700" algn="l"/>
              </a:tabLst>
            </a:pPr>
            <a:r>
              <a:rPr sz="2400" spc="-5" dirty="0">
                <a:solidFill>
                  <a:srgbClr val="660066"/>
                </a:solidFill>
                <a:latin typeface="Arial"/>
                <a:cs typeface="Arial"/>
              </a:rPr>
              <a:t>continuity</a:t>
            </a:r>
            <a:endParaRPr sz="2400" dirty="0">
              <a:latin typeface="Arial"/>
              <a:cs typeface="Arial"/>
            </a:endParaRPr>
          </a:p>
          <a:p>
            <a:pPr marL="1155700" lvl="2" indent="-229235">
              <a:lnSpc>
                <a:spcPct val="100000"/>
              </a:lnSpc>
              <a:spcBef>
                <a:spcPts val="520"/>
              </a:spcBef>
              <a:buChar char="•"/>
              <a:tabLst>
                <a:tab pos="1155700" algn="l"/>
              </a:tabLst>
            </a:pPr>
            <a:r>
              <a:rPr lang="en-US" sz="2400" spc="-5" dirty="0">
                <a:solidFill>
                  <a:srgbClr val="660066"/>
                </a:solidFill>
                <a:latin typeface="Arial"/>
                <a:cs typeface="Arial"/>
              </a:rPr>
              <a:t>but not </a:t>
            </a:r>
            <a:r>
              <a:rPr sz="2400" dirty="0">
                <a:solidFill>
                  <a:srgbClr val="660066"/>
                </a:solidFill>
                <a:latin typeface="Arial"/>
                <a:cs typeface="Arial"/>
              </a:rPr>
              <a:t>having a </a:t>
            </a:r>
            <a:r>
              <a:rPr sz="2400" spc="-5" dirty="0">
                <a:solidFill>
                  <a:srgbClr val="660066"/>
                </a:solidFill>
                <a:latin typeface="Arial"/>
                <a:cs typeface="Arial"/>
              </a:rPr>
              <a:t>specific parameteric</a:t>
            </a:r>
            <a:r>
              <a:rPr sz="2400" spc="5" dirty="0">
                <a:solidFill>
                  <a:srgbClr val="660066"/>
                </a:solidFill>
                <a:latin typeface="Arial"/>
                <a:cs typeface="Arial"/>
              </a:rPr>
              <a:t> </a:t>
            </a:r>
            <a:r>
              <a:rPr sz="2400" spc="-5" dirty="0">
                <a:solidFill>
                  <a:srgbClr val="660066"/>
                </a:solidFill>
                <a:latin typeface="Arial"/>
                <a:cs typeface="Arial"/>
              </a:rPr>
              <a:t>form</a:t>
            </a:r>
            <a:endParaRPr sz="2400" dirty="0">
              <a:latin typeface="Arial"/>
              <a:cs typeface="Arial"/>
            </a:endParaRPr>
          </a:p>
          <a:p>
            <a:pPr marL="755650" lvl="1" indent="-286385">
              <a:lnSpc>
                <a:spcPct val="100000"/>
              </a:lnSpc>
              <a:spcBef>
                <a:spcPts val="715"/>
              </a:spcBef>
              <a:buChar char="–"/>
              <a:tabLst>
                <a:tab pos="755650" algn="l"/>
              </a:tabLst>
            </a:pPr>
            <a:r>
              <a:rPr sz="2800" spc="-5" dirty="0">
                <a:solidFill>
                  <a:srgbClr val="336600"/>
                </a:solidFill>
                <a:latin typeface="Arial"/>
                <a:cs typeface="Arial"/>
              </a:rPr>
              <a:t>From this </a:t>
            </a:r>
            <a:r>
              <a:rPr sz="2800" dirty="0">
                <a:solidFill>
                  <a:srgbClr val="336600"/>
                </a:solidFill>
                <a:latin typeface="Arial"/>
                <a:cs typeface="Arial"/>
              </a:rPr>
              <a:t>point of view, </a:t>
            </a:r>
            <a:r>
              <a:rPr lang="en-US" sz="2800" dirty="0">
                <a:solidFill>
                  <a:srgbClr val="336600"/>
                </a:solidFill>
                <a:latin typeface="Arial"/>
                <a:cs typeface="Arial"/>
              </a:rPr>
              <a:t>a </a:t>
            </a:r>
            <a:r>
              <a:rPr sz="2800" dirty="0">
                <a:solidFill>
                  <a:srgbClr val="336600"/>
                </a:solidFill>
                <a:latin typeface="Arial"/>
                <a:cs typeface="Arial"/>
              </a:rPr>
              <a:t>cost </a:t>
            </a:r>
            <a:r>
              <a:rPr sz="2800" spc="-5" dirty="0">
                <a:solidFill>
                  <a:srgbClr val="336600"/>
                </a:solidFill>
                <a:latin typeface="Arial"/>
                <a:cs typeface="Arial"/>
              </a:rPr>
              <a:t>function </a:t>
            </a:r>
            <a:r>
              <a:rPr sz="2800" dirty="0">
                <a:solidFill>
                  <a:srgbClr val="336600"/>
                </a:solidFill>
                <a:latin typeface="Arial"/>
                <a:cs typeface="Arial"/>
              </a:rPr>
              <a:t>is a</a:t>
            </a:r>
            <a:r>
              <a:rPr sz="2800" spc="-20" dirty="0">
                <a:solidFill>
                  <a:srgbClr val="336600"/>
                </a:solidFill>
                <a:latin typeface="Arial"/>
                <a:cs typeface="Arial"/>
              </a:rPr>
              <a:t> </a:t>
            </a:r>
            <a:r>
              <a:rPr sz="2800" spc="-5" dirty="0">
                <a:solidFill>
                  <a:srgbClr val="336600"/>
                </a:solidFill>
                <a:latin typeface="Arial"/>
                <a:cs typeface="Arial"/>
              </a:rPr>
              <a:t>functional</a:t>
            </a:r>
            <a:r>
              <a:rPr lang="en-US" sz="2800" spc="-5" dirty="0">
                <a:solidFill>
                  <a:srgbClr val="336600"/>
                </a:solidFill>
                <a:latin typeface="Arial"/>
                <a:cs typeface="Arial"/>
              </a:rPr>
              <a:t> rather than a function</a:t>
            </a:r>
            <a:endParaRPr sz="2800" dirty="0">
              <a:latin typeface="Arial"/>
              <a:cs typeface="Arial"/>
            </a:endParaRPr>
          </a:p>
        </p:txBody>
      </p:sp>
      <p:sp>
        <p:nvSpPr>
          <p:cNvPr id="8" name="object 8"/>
          <p:cNvSpPr/>
          <p:nvPr/>
        </p:nvSpPr>
        <p:spPr>
          <a:xfrm>
            <a:off x="7979975" y="4114800"/>
            <a:ext cx="2281474" cy="2209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12683" y="762361"/>
            <a:ext cx="8224520" cy="695960"/>
          </a:xfrm>
          <a:prstGeom prst="rect">
            <a:avLst/>
          </a:prstGeom>
        </p:spPr>
        <p:txBody>
          <a:bodyPr vert="horz" wrap="square" lIns="0" tIns="12700" rIns="0" bIns="0" rtlCol="0">
            <a:spAutoFit/>
          </a:bodyPr>
          <a:lstStyle/>
          <a:p>
            <a:pPr marL="12700">
              <a:lnSpc>
                <a:spcPct val="100000"/>
              </a:lnSpc>
              <a:spcBef>
                <a:spcPts val="100"/>
              </a:spcBef>
              <a:tabLst>
                <a:tab pos="3615054" algn="l"/>
              </a:tabLst>
            </a:pPr>
            <a:r>
              <a:rPr dirty="0"/>
              <a:t>Cost</a:t>
            </a:r>
            <a:r>
              <a:rPr spc="10" dirty="0"/>
              <a:t> </a:t>
            </a:r>
            <a:r>
              <a:rPr spc="-5" dirty="0"/>
              <a:t>Function	</a:t>
            </a:r>
            <a:r>
              <a:rPr dirty="0"/>
              <a:t>vs Cost</a:t>
            </a:r>
            <a:r>
              <a:rPr spc="-70" dirty="0"/>
              <a:t> </a:t>
            </a:r>
            <a:r>
              <a:rPr spc="-5" dirty="0"/>
              <a:t>Functional</a:t>
            </a:r>
          </a:p>
        </p:txBody>
      </p:sp>
      <p:sp>
        <p:nvSpPr>
          <p:cNvPr id="4" name="object 4"/>
          <p:cNvSpPr txBox="1"/>
          <p:nvPr/>
        </p:nvSpPr>
        <p:spPr>
          <a:xfrm>
            <a:off x="852978" y="1662024"/>
            <a:ext cx="8932545" cy="5655393"/>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Cost </a:t>
            </a:r>
            <a:r>
              <a:rPr sz="3200" spc="-5" dirty="0">
                <a:solidFill>
                  <a:srgbClr val="3333CC"/>
                </a:solidFill>
                <a:latin typeface="Arial"/>
                <a:cs typeface="Arial"/>
              </a:rPr>
              <a:t>function </a:t>
            </a:r>
            <a:r>
              <a:rPr sz="3200" dirty="0">
                <a:solidFill>
                  <a:srgbClr val="3333CC"/>
                </a:solidFill>
                <a:latin typeface="Arial"/>
                <a:cs typeface="Arial"/>
              </a:rPr>
              <a:t>is a </a:t>
            </a:r>
            <a:r>
              <a:rPr sz="3200" spc="-5" dirty="0">
                <a:solidFill>
                  <a:srgbClr val="3333CC"/>
                </a:solidFill>
                <a:latin typeface="Arial"/>
                <a:cs typeface="Arial"/>
              </a:rPr>
              <a:t>functional, </a:t>
            </a:r>
            <a:r>
              <a:rPr sz="3200" dirty="0">
                <a:solidFill>
                  <a:srgbClr val="3333CC"/>
                </a:solidFill>
                <a:latin typeface="Arial"/>
                <a:cs typeface="Arial"/>
              </a:rPr>
              <a:t>not a</a:t>
            </a:r>
            <a:r>
              <a:rPr sz="3200" spc="-10" dirty="0">
                <a:solidFill>
                  <a:srgbClr val="3333CC"/>
                </a:solidFill>
                <a:latin typeface="Arial"/>
                <a:cs typeface="Arial"/>
              </a:rPr>
              <a:t> </a:t>
            </a:r>
            <a:r>
              <a:rPr sz="3200" spc="-5" dirty="0">
                <a:solidFill>
                  <a:srgbClr val="3333CC"/>
                </a:solidFill>
                <a:latin typeface="Arial"/>
                <a:cs typeface="Arial"/>
              </a:rPr>
              <a:t>function</a:t>
            </a:r>
            <a:endParaRPr sz="3200" dirty="0">
              <a:latin typeface="Arial"/>
              <a:cs typeface="Arial"/>
            </a:endParaRPr>
          </a:p>
          <a:p>
            <a:pPr marL="755650" lvl="1" indent="-286385">
              <a:lnSpc>
                <a:spcPct val="100000"/>
              </a:lnSpc>
              <a:spcBef>
                <a:spcPts val="635"/>
              </a:spcBef>
              <a:buChar char="–"/>
              <a:tabLst>
                <a:tab pos="755650" algn="l"/>
              </a:tabLst>
            </a:pPr>
            <a:r>
              <a:rPr sz="2800" dirty="0">
                <a:solidFill>
                  <a:srgbClr val="336600"/>
                </a:solidFill>
                <a:latin typeface="Arial"/>
                <a:cs typeface="Arial"/>
              </a:rPr>
              <a:t>A </a:t>
            </a:r>
            <a:r>
              <a:rPr sz="2800" spc="-5" dirty="0">
                <a:solidFill>
                  <a:srgbClr val="336600"/>
                </a:solidFill>
                <a:latin typeface="Arial"/>
                <a:cs typeface="Arial"/>
              </a:rPr>
              <a:t>functional </a:t>
            </a:r>
            <a:r>
              <a:rPr sz="2800" dirty="0">
                <a:solidFill>
                  <a:srgbClr val="336600"/>
                </a:solidFill>
                <a:latin typeface="Arial"/>
                <a:cs typeface="Arial"/>
              </a:rPr>
              <a:t>is a mapping </a:t>
            </a:r>
            <a:r>
              <a:rPr sz="2800" spc="-5" dirty="0">
                <a:solidFill>
                  <a:srgbClr val="336600"/>
                </a:solidFill>
                <a:latin typeface="Arial"/>
                <a:cs typeface="Arial"/>
              </a:rPr>
              <a:t>from functions to </a:t>
            </a:r>
            <a:r>
              <a:rPr sz="2800" dirty="0">
                <a:solidFill>
                  <a:srgbClr val="336600"/>
                </a:solidFill>
                <a:latin typeface="Arial"/>
                <a:cs typeface="Arial"/>
              </a:rPr>
              <a:t>real n</a:t>
            </a:r>
            <a:r>
              <a:rPr lang="en-US" sz="2800" dirty="0">
                <a:solidFill>
                  <a:srgbClr val="336600"/>
                </a:solidFill>
                <a:latin typeface="Arial"/>
                <a:cs typeface="Arial"/>
              </a:rPr>
              <a:t>umbers and takes other functions as an argument</a:t>
            </a:r>
            <a:endParaRPr sz="2800" dirty="0">
              <a:latin typeface="Arial"/>
              <a:cs typeface="Arial"/>
            </a:endParaRPr>
          </a:p>
          <a:p>
            <a:pPr marL="355600" marR="277495" indent="-342900">
              <a:lnSpc>
                <a:spcPct val="100000"/>
              </a:lnSpc>
              <a:spcBef>
                <a:spcPts val="735"/>
              </a:spcBef>
              <a:buChar char="•"/>
              <a:tabLst>
                <a:tab pos="354965" algn="l"/>
                <a:tab pos="355600" algn="l"/>
              </a:tabLst>
            </a:pPr>
            <a:r>
              <a:rPr lang="en-US" sz="3200" spc="-5" dirty="0">
                <a:solidFill>
                  <a:srgbClr val="3333CC"/>
                </a:solidFill>
                <a:latin typeface="Arial"/>
                <a:cs typeface="Arial"/>
              </a:rPr>
              <a:t>T</a:t>
            </a:r>
            <a:r>
              <a:rPr sz="3200" spc="-5" dirty="0">
                <a:solidFill>
                  <a:srgbClr val="3333CC"/>
                </a:solidFill>
                <a:latin typeface="Arial"/>
                <a:cs typeface="Arial"/>
              </a:rPr>
              <a:t>h</a:t>
            </a:r>
            <a:r>
              <a:rPr lang="en-US" sz="3200" spc="-5" dirty="0">
                <a:solidFill>
                  <a:srgbClr val="3333CC"/>
                </a:solidFill>
                <a:latin typeface="Arial"/>
                <a:cs typeface="Arial"/>
              </a:rPr>
              <a:t>en, </a:t>
            </a:r>
            <a:r>
              <a:rPr sz="3200" dirty="0">
                <a:solidFill>
                  <a:srgbClr val="3333CC"/>
                </a:solidFill>
                <a:latin typeface="Arial"/>
                <a:cs typeface="Arial"/>
              </a:rPr>
              <a:t>learning </a:t>
            </a:r>
            <a:r>
              <a:rPr lang="en-US" sz="3200" dirty="0">
                <a:solidFill>
                  <a:srgbClr val="3333CC"/>
                </a:solidFill>
                <a:latin typeface="Arial"/>
                <a:cs typeface="Arial"/>
              </a:rPr>
              <a:t>is</a:t>
            </a:r>
            <a:r>
              <a:rPr sz="3200" dirty="0">
                <a:solidFill>
                  <a:srgbClr val="3333CC"/>
                </a:solidFill>
                <a:latin typeface="Arial"/>
                <a:cs typeface="Arial"/>
              </a:rPr>
              <a:t> </a:t>
            </a:r>
            <a:r>
              <a:rPr lang="en-US" sz="3200" dirty="0">
                <a:solidFill>
                  <a:srgbClr val="3333CC"/>
                </a:solidFill>
                <a:latin typeface="Arial"/>
                <a:cs typeface="Arial"/>
              </a:rPr>
              <a:t>the</a:t>
            </a:r>
            <a:r>
              <a:rPr sz="3200" dirty="0">
                <a:solidFill>
                  <a:srgbClr val="3333CC"/>
                </a:solidFill>
                <a:latin typeface="Arial"/>
                <a:cs typeface="Arial"/>
              </a:rPr>
              <a:t> </a:t>
            </a:r>
            <a:r>
              <a:rPr sz="3200" spc="-5" dirty="0">
                <a:solidFill>
                  <a:srgbClr val="3333CC"/>
                </a:solidFill>
                <a:latin typeface="Arial"/>
                <a:cs typeface="Arial"/>
              </a:rPr>
              <a:t>task </a:t>
            </a:r>
            <a:r>
              <a:rPr sz="3200" dirty="0">
                <a:solidFill>
                  <a:srgbClr val="3333CC"/>
                </a:solidFill>
                <a:latin typeface="Arial"/>
                <a:cs typeface="Arial"/>
              </a:rPr>
              <a:t>of</a:t>
            </a:r>
            <a:r>
              <a:rPr sz="3200" spc="-70" dirty="0">
                <a:solidFill>
                  <a:srgbClr val="3333CC"/>
                </a:solidFill>
                <a:latin typeface="Arial"/>
                <a:cs typeface="Arial"/>
              </a:rPr>
              <a:t> </a:t>
            </a:r>
            <a:r>
              <a:rPr sz="3200" dirty="0">
                <a:solidFill>
                  <a:srgbClr val="3333CC"/>
                </a:solidFill>
                <a:latin typeface="Arial"/>
                <a:cs typeface="Arial"/>
              </a:rPr>
              <a:t>choosing  a </a:t>
            </a:r>
            <a:r>
              <a:rPr sz="3200" spc="-5" dirty="0">
                <a:solidFill>
                  <a:srgbClr val="3333CC"/>
                </a:solidFill>
                <a:latin typeface="Arial"/>
                <a:cs typeface="Arial"/>
              </a:rPr>
              <a:t>function rather than </a:t>
            </a:r>
            <a:r>
              <a:rPr sz="3200" dirty="0">
                <a:solidFill>
                  <a:srgbClr val="3333CC"/>
                </a:solidFill>
                <a:latin typeface="Arial"/>
                <a:cs typeface="Arial"/>
              </a:rPr>
              <a:t>a set of </a:t>
            </a:r>
            <a:r>
              <a:rPr sz="3200" spc="-5" dirty="0">
                <a:solidFill>
                  <a:srgbClr val="3333CC"/>
                </a:solidFill>
                <a:latin typeface="Arial"/>
                <a:cs typeface="Arial"/>
              </a:rPr>
              <a:t>parameters</a:t>
            </a:r>
            <a:endParaRPr sz="3200" dirty="0">
              <a:latin typeface="Arial"/>
              <a:cs typeface="Arial"/>
            </a:endParaRPr>
          </a:p>
          <a:p>
            <a:pPr marL="355600" marR="979169" indent="-342900">
              <a:lnSpc>
                <a:spcPct val="100000"/>
              </a:lnSpc>
              <a:spcBef>
                <a:spcPts val="819"/>
              </a:spcBef>
              <a:buChar char="•"/>
              <a:tabLst>
                <a:tab pos="354965" algn="l"/>
                <a:tab pos="355600" algn="l"/>
              </a:tabLst>
            </a:pPr>
            <a:r>
              <a:rPr sz="3200" dirty="0">
                <a:solidFill>
                  <a:srgbClr val="3333CC"/>
                </a:solidFill>
                <a:latin typeface="Arial"/>
                <a:cs typeface="Arial"/>
              </a:rPr>
              <a:t>Cost </a:t>
            </a:r>
            <a:r>
              <a:rPr lang="en-US" sz="3200" spc="-5" dirty="0">
                <a:solidFill>
                  <a:srgbClr val="3333CC"/>
                </a:solidFill>
                <a:latin typeface="Arial"/>
                <a:cs typeface="Arial"/>
              </a:rPr>
              <a:t>f</a:t>
            </a:r>
            <a:r>
              <a:rPr sz="3200" spc="-5" dirty="0">
                <a:solidFill>
                  <a:srgbClr val="3333CC"/>
                </a:solidFill>
                <a:latin typeface="Arial"/>
                <a:cs typeface="Arial"/>
              </a:rPr>
              <a:t>unctional </a:t>
            </a:r>
            <a:r>
              <a:rPr sz="3200" dirty="0">
                <a:solidFill>
                  <a:srgbClr val="3333CC"/>
                </a:solidFill>
                <a:latin typeface="Arial"/>
                <a:cs typeface="Arial"/>
              </a:rPr>
              <a:t>has a </a:t>
            </a:r>
            <a:r>
              <a:rPr lang="en-US" sz="3200" dirty="0">
                <a:solidFill>
                  <a:srgbClr val="3333CC"/>
                </a:solidFill>
                <a:latin typeface="Arial"/>
                <a:cs typeface="Arial"/>
              </a:rPr>
              <a:t>m</a:t>
            </a:r>
            <a:r>
              <a:rPr sz="3200" dirty="0">
                <a:solidFill>
                  <a:srgbClr val="3333CC"/>
                </a:solidFill>
                <a:latin typeface="Arial"/>
                <a:cs typeface="Arial"/>
              </a:rPr>
              <a:t>inimum</a:t>
            </a:r>
            <a:r>
              <a:rPr lang="en-US" sz="3200" dirty="0">
                <a:solidFill>
                  <a:srgbClr val="3333CC"/>
                </a:solidFill>
                <a:latin typeface="Arial"/>
                <a:cs typeface="Arial"/>
              </a:rPr>
              <a:t> that</a:t>
            </a:r>
            <a:r>
              <a:rPr sz="3200" dirty="0">
                <a:solidFill>
                  <a:srgbClr val="3333CC"/>
                </a:solidFill>
                <a:latin typeface="Arial"/>
                <a:cs typeface="Arial"/>
              </a:rPr>
              <a:t> occur</a:t>
            </a:r>
            <a:r>
              <a:rPr lang="en-US" sz="3200" dirty="0">
                <a:solidFill>
                  <a:srgbClr val="3333CC"/>
                </a:solidFill>
                <a:latin typeface="Arial"/>
                <a:cs typeface="Arial"/>
              </a:rPr>
              <a:t>s</a:t>
            </a:r>
            <a:r>
              <a:rPr sz="3200" dirty="0">
                <a:solidFill>
                  <a:srgbClr val="3333CC"/>
                </a:solidFill>
                <a:latin typeface="Arial"/>
                <a:cs typeface="Arial"/>
              </a:rPr>
              <a:t> at</a:t>
            </a:r>
            <a:r>
              <a:rPr sz="3200" spc="-80" dirty="0">
                <a:solidFill>
                  <a:srgbClr val="3333CC"/>
                </a:solidFill>
                <a:latin typeface="Arial"/>
                <a:cs typeface="Arial"/>
              </a:rPr>
              <a:t> </a:t>
            </a:r>
            <a:r>
              <a:rPr sz="3200" dirty="0">
                <a:solidFill>
                  <a:srgbClr val="3333CC"/>
                </a:solidFill>
                <a:latin typeface="Arial"/>
                <a:cs typeface="Arial"/>
              </a:rPr>
              <a:t>a </a:t>
            </a:r>
            <a:r>
              <a:rPr sz="3200" spc="-5" dirty="0">
                <a:solidFill>
                  <a:srgbClr val="3333CC"/>
                </a:solidFill>
                <a:latin typeface="Arial"/>
                <a:cs typeface="Arial"/>
              </a:rPr>
              <a:t>function </a:t>
            </a:r>
            <a:r>
              <a:rPr sz="3200" dirty="0">
                <a:solidFill>
                  <a:srgbClr val="3333CC"/>
                </a:solidFill>
                <a:latin typeface="Arial"/>
                <a:cs typeface="Arial"/>
              </a:rPr>
              <a:t>we desire</a:t>
            </a:r>
            <a:endParaRPr sz="3200" dirty="0">
              <a:latin typeface="Arial"/>
              <a:cs typeface="Arial"/>
            </a:endParaRPr>
          </a:p>
          <a:p>
            <a:pPr marL="748665" marR="127635" lvl="1" indent="-279400" algn="just">
              <a:lnSpc>
                <a:spcPct val="100099"/>
              </a:lnSpc>
              <a:spcBef>
                <a:spcPts val="620"/>
              </a:spcBef>
              <a:buChar char="–"/>
              <a:tabLst>
                <a:tab pos="755650" algn="l"/>
              </a:tabLst>
            </a:pPr>
            <a:r>
              <a:rPr sz="2800" spc="-5" dirty="0">
                <a:solidFill>
                  <a:srgbClr val="336600"/>
                </a:solidFill>
                <a:latin typeface="Arial"/>
                <a:cs typeface="Arial"/>
              </a:rPr>
              <a:t>E.g., </a:t>
            </a:r>
            <a:r>
              <a:rPr sz="2800" dirty="0">
                <a:solidFill>
                  <a:srgbClr val="336600"/>
                </a:solidFill>
                <a:latin typeface="Arial"/>
                <a:cs typeface="Arial"/>
              </a:rPr>
              <a:t>Design </a:t>
            </a:r>
            <a:r>
              <a:rPr sz="2800" spc="-5" dirty="0">
                <a:solidFill>
                  <a:srgbClr val="336600"/>
                </a:solidFill>
                <a:latin typeface="Arial"/>
                <a:cs typeface="Arial"/>
              </a:rPr>
              <a:t>the </a:t>
            </a:r>
            <a:r>
              <a:rPr sz="2800" dirty="0">
                <a:solidFill>
                  <a:srgbClr val="336600"/>
                </a:solidFill>
                <a:latin typeface="Arial"/>
                <a:cs typeface="Arial"/>
              </a:rPr>
              <a:t>cost </a:t>
            </a:r>
            <a:r>
              <a:rPr sz="2800" spc="-5" dirty="0">
                <a:solidFill>
                  <a:srgbClr val="336600"/>
                </a:solidFill>
                <a:latin typeface="Arial"/>
                <a:cs typeface="Arial"/>
              </a:rPr>
              <a:t>functional to </a:t>
            </a:r>
            <a:r>
              <a:rPr sz="2800" dirty="0">
                <a:solidFill>
                  <a:srgbClr val="336600"/>
                </a:solidFill>
                <a:latin typeface="Arial"/>
                <a:cs typeface="Arial"/>
              </a:rPr>
              <a:t>have a </a:t>
            </a:r>
            <a:r>
              <a:rPr lang="en-US" sz="2800" dirty="0">
                <a:solidFill>
                  <a:srgbClr val="336600"/>
                </a:solidFill>
                <a:latin typeface="Arial"/>
                <a:cs typeface="Arial"/>
              </a:rPr>
              <a:t>m</a:t>
            </a:r>
            <a:r>
              <a:rPr sz="2800" dirty="0">
                <a:solidFill>
                  <a:srgbClr val="336600"/>
                </a:solidFill>
                <a:latin typeface="Arial"/>
                <a:cs typeface="Arial"/>
              </a:rPr>
              <a:t>inimum  of </a:t>
            </a:r>
            <a:r>
              <a:rPr sz="2800" spc="-5" dirty="0">
                <a:solidFill>
                  <a:srgbClr val="336600"/>
                </a:solidFill>
                <a:latin typeface="Arial"/>
                <a:cs typeface="Arial"/>
              </a:rPr>
              <a:t>that </a:t>
            </a:r>
            <a:r>
              <a:rPr sz="2800" dirty="0">
                <a:solidFill>
                  <a:srgbClr val="336600"/>
                </a:solidFill>
                <a:latin typeface="Arial"/>
                <a:cs typeface="Arial"/>
              </a:rPr>
              <a:t>lies on </a:t>
            </a:r>
            <a:r>
              <a:rPr sz="2800" spc="-5" dirty="0">
                <a:solidFill>
                  <a:srgbClr val="336600"/>
                </a:solidFill>
                <a:latin typeface="Arial"/>
                <a:cs typeface="Arial"/>
              </a:rPr>
              <a:t>function that </a:t>
            </a:r>
            <a:r>
              <a:rPr sz="2800" dirty="0">
                <a:solidFill>
                  <a:srgbClr val="336600"/>
                </a:solidFill>
                <a:latin typeface="Arial"/>
                <a:cs typeface="Arial"/>
              </a:rPr>
              <a:t>maps </a:t>
            </a:r>
            <a:r>
              <a:rPr sz="2800" b="1" i="1" spc="165" dirty="0">
                <a:latin typeface="Palatino Linotype"/>
                <a:cs typeface="Palatino Linotype"/>
              </a:rPr>
              <a:t>x </a:t>
            </a:r>
            <a:r>
              <a:rPr sz="2800" spc="-5" dirty="0">
                <a:solidFill>
                  <a:srgbClr val="336600"/>
                </a:solidFill>
                <a:latin typeface="Arial"/>
                <a:cs typeface="Arial"/>
              </a:rPr>
              <a:t>to the</a:t>
            </a:r>
            <a:r>
              <a:rPr sz="2800" spc="-85" dirty="0">
                <a:solidFill>
                  <a:srgbClr val="336600"/>
                </a:solidFill>
                <a:latin typeface="Arial"/>
                <a:cs typeface="Arial"/>
              </a:rPr>
              <a:t> </a:t>
            </a:r>
            <a:r>
              <a:rPr sz="2800" spc="-5" dirty="0">
                <a:solidFill>
                  <a:srgbClr val="336600"/>
                </a:solidFill>
                <a:latin typeface="Arial"/>
                <a:cs typeface="Arial"/>
              </a:rPr>
              <a:t>expected  </a:t>
            </a:r>
            <a:r>
              <a:rPr sz="2800" dirty="0">
                <a:solidFill>
                  <a:srgbClr val="336600"/>
                </a:solidFill>
                <a:latin typeface="Arial"/>
                <a:cs typeface="Arial"/>
              </a:rPr>
              <a:t>value of </a:t>
            </a:r>
            <a:r>
              <a:rPr sz="2800" b="1" i="1" spc="15" dirty="0">
                <a:latin typeface="Palatino Linotype"/>
                <a:cs typeface="Palatino Linotype"/>
              </a:rPr>
              <a:t>y </a:t>
            </a:r>
            <a:r>
              <a:rPr sz="2800" dirty="0">
                <a:solidFill>
                  <a:srgbClr val="336600"/>
                </a:solidFill>
                <a:latin typeface="Arial"/>
                <a:cs typeface="Arial"/>
              </a:rPr>
              <a:t>given</a:t>
            </a:r>
            <a:r>
              <a:rPr sz="2800" spc="40" dirty="0">
                <a:solidFill>
                  <a:srgbClr val="336600"/>
                </a:solidFill>
                <a:latin typeface="Arial"/>
                <a:cs typeface="Arial"/>
              </a:rPr>
              <a:t> </a:t>
            </a:r>
            <a:r>
              <a:rPr sz="2800" b="1" i="1" spc="165" dirty="0">
                <a:latin typeface="Palatino Linotype"/>
                <a:cs typeface="Palatino Linotype"/>
              </a:rPr>
              <a:t>x</a:t>
            </a:r>
            <a:endParaRPr sz="2800" dirty="0">
              <a:latin typeface="Palatino Linotype"/>
              <a:cs typeface="Palatino Linotype"/>
            </a:endParaRPr>
          </a:p>
          <a:p>
            <a:pPr marR="402590" algn="r">
              <a:lnSpc>
                <a:spcPct val="100000"/>
              </a:lnSpc>
              <a:spcBef>
                <a:spcPts val="2915"/>
              </a:spcBef>
            </a:pPr>
            <a:endParaRPr sz="1400" dirty="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89379" y="945241"/>
            <a:ext cx="8694420" cy="635000"/>
          </a:xfrm>
          <a:prstGeom prst="rect">
            <a:avLst/>
          </a:prstGeom>
        </p:spPr>
        <p:txBody>
          <a:bodyPr vert="horz" wrap="square" lIns="0" tIns="12700" rIns="0" bIns="0" rtlCol="0">
            <a:spAutoFit/>
          </a:bodyPr>
          <a:lstStyle/>
          <a:p>
            <a:pPr marL="12700">
              <a:lnSpc>
                <a:spcPct val="100000"/>
              </a:lnSpc>
              <a:spcBef>
                <a:spcPts val="100"/>
              </a:spcBef>
              <a:tabLst>
                <a:tab pos="2976880" algn="l"/>
                <a:tab pos="3767454" algn="l"/>
              </a:tabLst>
            </a:pPr>
            <a:r>
              <a:rPr sz="4000" spc="-5" dirty="0"/>
              <a:t>Optimization	</a:t>
            </a:r>
            <a:r>
              <a:rPr sz="4000" dirty="0"/>
              <a:t>via	Calculus of</a:t>
            </a:r>
            <a:r>
              <a:rPr sz="4000" spc="-65" dirty="0"/>
              <a:t> </a:t>
            </a:r>
            <a:r>
              <a:rPr sz="4000" spc="-5" dirty="0"/>
              <a:t>Variations</a:t>
            </a:r>
            <a:endParaRPr sz="4000"/>
          </a:p>
        </p:txBody>
      </p:sp>
      <p:sp>
        <p:nvSpPr>
          <p:cNvPr id="5" name="object 5"/>
          <p:cNvSpPr txBox="1"/>
          <p:nvPr/>
        </p:nvSpPr>
        <p:spPr>
          <a:xfrm>
            <a:off x="852978" y="1906154"/>
            <a:ext cx="8645525" cy="3575338"/>
          </a:xfrm>
          <a:prstGeom prst="rect">
            <a:avLst/>
          </a:prstGeom>
        </p:spPr>
        <p:txBody>
          <a:bodyPr vert="horz" wrap="square" lIns="0" tIns="33020" rIns="0" bIns="0" rtlCol="0">
            <a:spAutoFit/>
          </a:bodyPr>
          <a:lstStyle/>
          <a:p>
            <a:pPr marL="355600" marR="374650" indent="-342900">
              <a:lnSpc>
                <a:spcPts val="3800"/>
              </a:lnSpc>
              <a:spcBef>
                <a:spcPts val="260"/>
              </a:spcBef>
              <a:buChar char="•"/>
              <a:tabLst>
                <a:tab pos="354965" algn="l"/>
                <a:tab pos="355600" algn="l"/>
                <a:tab pos="8036559" algn="l"/>
              </a:tabLst>
            </a:pPr>
            <a:r>
              <a:rPr sz="3200" dirty="0">
                <a:solidFill>
                  <a:srgbClr val="3333CC"/>
                </a:solidFill>
                <a:latin typeface="Arial"/>
                <a:cs typeface="Arial"/>
              </a:rPr>
              <a:t>Solving </a:t>
            </a:r>
            <a:r>
              <a:rPr sz="3200" spc="-5" dirty="0">
                <a:solidFill>
                  <a:srgbClr val="3333CC"/>
                </a:solidFill>
                <a:latin typeface="Arial"/>
                <a:cs typeface="Arial"/>
              </a:rPr>
              <a:t>t</a:t>
            </a:r>
            <a:r>
              <a:rPr sz="3200" dirty="0">
                <a:solidFill>
                  <a:srgbClr val="3333CC"/>
                </a:solidFill>
                <a:latin typeface="Arial"/>
                <a:cs typeface="Arial"/>
              </a:rPr>
              <a:t>he op</a:t>
            </a:r>
            <a:r>
              <a:rPr sz="3200" spc="-5" dirty="0">
                <a:solidFill>
                  <a:srgbClr val="3333CC"/>
                </a:solidFill>
                <a:latin typeface="Arial"/>
                <a:cs typeface="Arial"/>
              </a:rPr>
              <a:t>t</a:t>
            </a:r>
            <a:r>
              <a:rPr sz="3200" dirty="0">
                <a:solidFill>
                  <a:srgbClr val="3333CC"/>
                </a:solidFill>
                <a:latin typeface="Arial"/>
                <a:cs typeface="Arial"/>
              </a:rPr>
              <a:t>imiza</a:t>
            </a:r>
            <a:r>
              <a:rPr sz="3200" spc="-5" dirty="0">
                <a:solidFill>
                  <a:srgbClr val="3333CC"/>
                </a:solidFill>
                <a:latin typeface="Arial"/>
                <a:cs typeface="Arial"/>
              </a:rPr>
              <a:t>t</a:t>
            </a:r>
            <a:r>
              <a:rPr sz="3200" dirty="0">
                <a:solidFill>
                  <a:srgbClr val="3333CC"/>
                </a:solidFill>
                <a:latin typeface="Arial"/>
                <a:cs typeface="Arial"/>
              </a:rPr>
              <a:t>ion problem</a:t>
            </a:r>
            <a:r>
              <a:rPr sz="3200" spc="-5" dirty="0">
                <a:solidFill>
                  <a:srgbClr val="3333CC"/>
                </a:solidFill>
                <a:latin typeface="Arial"/>
                <a:cs typeface="Arial"/>
              </a:rPr>
              <a:t> </a:t>
            </a:r>
            <a:r>
              <a:rPr sz="3200" dirty="0">
                <a:solidFill>
                  <a:srgbClr val="3333CC"/>
                </a:solidFill>
                <a:latin typeface="Arial"/>
                <a:cs typeface="Arial"/>
              </a:rPr>
              <a:t>requires	a  </a:t>
            </a:r>
            <a:r>
              <a:rPr sz="3200" spc="-5" dirty="0">
                <a:solidFill>
                  <a:srgbClr val="3333CC"/>
                </a:solidFill>
                <a:latin typeface="Arial"/>
                <a:cs typeface="Arial"/>
              </a:rPr>
              <a:t>mathematical tool: </a:t>
            </a:r>
            <a:r>
              <a:rPr sz="3200" dirty="0">
                <a:solidFill>
                  <a:srgbClr val="3333CC"/>
                </a:solidFill>
                <a:latin typeface="Arial"/>
                <a:cs typeface="Arial"/>
              </a:rPr>
              <a:t>calculus of </a:t>
            </a:r>
            <a:r>
              <a:rPr sz="3200" spc="-5" dirty="0">
                <a:solidFill>
                  <a:srgbClr val="3333CC"/>
                </a:solidFill>
                <a:latin typeface="Arial"/>
                <a:cs typeface="Arial"/>
              </a:rPr>
              <a:t>variations</a:t>
            </a:r>
            <a:endParaRPr sz="3200" dirty="0">
              <a:latin typeface="Arial"/>
              <a:cs typeface="Arial"/>
            </a:endParaRPr>
          </a:p>
          <a:p>
            <a:pPr>
              <a:lnSpc>
                <a:spcPct val="100000"/>
              </a:lnSpc>
              <a:spcBef>
                <a:spcPts val="10"/>
              </a:spcBef>
              <a:buClr>
                <a:srgbClr val="3333CC"/>
              </a:buClr>
              <a:buFont typeface="Arial"/>
              <a:buChar char="•"/>
            </a:pPr>
            <a:endParaRPr sz="4000" dirty="0">
              <a:latin typeface="Arial"/>
              <a:cs typeface="Arial"/>
            </a:endParaRPr>
          </a:p>
          <a:p>
            <a:pPr marL="755650" lvl="1" indent="-286385">
              <a:lnSpc>
                <a:spcPct val="100000"/>
              </a:lnSpc>
              <a:buChar char="–"/>
              <a:tabLst>
                <a:tab pos="755650" algn="l"/>
              </a:tabLst>
            </a:pPr>
            <a:r>
              <a:rPr sz="2800" spc="-5" dirty="0">
                <a:solidFill>
                  <a:srgbClr val="336600"/>
                </a:solidFill>
                <a:latin typeface="Arial"/>
                <a:cs typeface="Arial"/>
              </a:rPr>
              <a:t>E.g., </a:t>
            </a:r>
            <a:r>
              <a:rPr sz="2800" dirty="0">
                <a:solidFill>
                  <a:srgbClr val="336600"/>
                </a:solidFill>
                <a:latin typeface="Arial"/>
                <a:cs typeface="Arial"/>
              </a:rPr>
              <a:t>Minimum of Cost </a:t>
            </a:r>
            <a:r>
              <a:rPr sz="2800" spc="-5" dirty="0">
                <a:solidFill>
                  <a:srgbClr val="336600"/>
                </a:solidFill>
                <a:latin typeface="Arial"/>
                <a:cs typeface="Arial"/>
              </a:rPr>
              <a:t>functional</a:t>
            </a:r>
            <a:r>
              <a:rPr sz="2800" spc="-25" dirty="0">
                <a:solidFill>
                  <a:srgbClr val="336600"/>
                </a:solidFill>
                <a:latin typeface="Arial"/>
                <a:cs typeface="Arial"/>
              </a:rPr>
              <a:t> </a:t>
            </a:r>
            <a:r>
              <a:rPr sz="2800" dirty="0">
                <a:solidFill>
                  <a:srgbClr val="336600"/>
                </a:solidFill>
                <a:latin typeface="Arial"/>
                <a:cs typeface="Arial"/>
              </a:rPr>
              <a:t>is:</a:t>
            </a:r>
            <a:endParaRPr sz="2800" dirty="0">
              <a:latin typeface="Arial"/>
              <a:cs typeface="Arial"/>
            </a:endParaRPr>
          </a:p>
          <a:p>
            <a:pPr marL="1155700" lvl="2" indent="-229235">
              <a:lnSpc>
                <a:spcPct val="100000"/>
              </a:lnSpc>
              <a:spcBef>
                <a:spcPts val="545"/>
              </a:spcBef>
              <a:buChar char="•"/>
              <a:tabLst>
                <a:tab pos="1155700" algn="l"/>
                <a:tab pos="3815079" algn="l"/>
              </a:tabLst>
            </a:pPr>
            <a:r>
              <a:rPr sz="2400" spc="-5" dirty="0">
                <a:solidFill>
                  <a:srgbClr val="660066"/>
                </a:solidFill>
                <a:latin typeface="Arial"/>
                <a:cs typeface="Arial"/>
              </a:rPr>
              <a:t>function</a:t>
            </a:r>
            <a:r>
              <a:rPr sz="2400" spc="10" dirty="0">
                <a:solidFill>
                  <a:srgbClr val="660066"/>
                </a:solidFill>
                <a:latin typeface="Arial"/>
                <a:cs typeface="Arial"/>
              </a:rPr>
              <a:t> </a:t>
            </a:r>
            <a:r>
              <a:rPr sz="2400" spc="-5" dirty="0">
                <a:solidFill>
                  <a:srgbClr val="660066"/>
                </a:solidFill>
                <a:latin typeface="Arial"/>
                <a:cs typeface="Arial"/>
              </a:rPr>
              <a:t>that</a:t>
            </a:r>
            <a:r>
              <a:rPr sz="2400" spc="5" dirty="0">
                <a:solidFill>
                  <a:srgbClr val="660066"/>
                </a:solidFill>
                <a:latin typeface="Arial"/>
                <a:cs typeface="Arial"/>
              </a:rPr>
              <a:t> </a:t>
            </a:r>
            <a:r>
              <a:rPr sz="2400" dirty="0">
                <a:solidFill>
                  <a:srgbClr val="660066"/>
                </a:solidFill>
                <a:latin typeface="Arial"/>
                <a:cs typeface="Arial"/>
              </a:rPr>
              <a:t>maps	</a:t>
            </a:r>
            <a:r>
              <a:rPr sz="2400" b="1" i="1" spc="140" dirty="0">
                <a:latin typeface="Palatino Linotype"/>
                <a:cs typeface="Palatino Linotype"/>
              </a:rPr>
              <a:t>x </a:t>
            </a:r>
            <a:r>
              <a:rPr sz="2400" spc="-5" dirty="0">
                <a:solidFill>
                  <a:srgbClr val="660066"/>
                </a:solidFill>
                <a:latin typeface="Arial"/>
                <a:cs typeface="Arial"/>
              </a:rPr>
              <a:t>to the expected </a:t>
            </a:r>
            <a:r>
              <a:rPr sz="2400" dirty="0">
                <a:solidFill>
                  <a:srgbClr val="660066"/>
                </a:solidFill>
                <a:latin typeface="Arial"/>
                <a:cs typeface="Arial"/>
              </a:rPr>
              <a:t>value of </a:t>
            </a:r>
            <a:r>
              <a:rPr sz="2400" b="1" i="1" spc="10" dirty="0">
                <a:latin typeface="Palatino Linotype"/>
                <a:cs typeface="Palatino Linotype"/>
              </a:rPr>
              <a:t>y </a:t>
            </a:r>
            <a:r>
              <a:rPr sz="2400" dirty="0">
                <a:solidFill>
                  <a:srgbClr val="660066"/>
                </a:solidFill>
                <a:latin typeface="Arial"/>
                <a:cs typeface="Arial"/>
              </a:rPr>
              <a:t>given</a:t>
            </a:r>
            <a:r>
              <a:rPr sz="2400" spc="-50" dirty="0">
                <a:solidFill>
                  <a:srgbClr val="660066"/>
                </a:solidFill>
                <a:latin typeface="Arial"/>
                <a:cs typeface="Arial"/>
              </a:rPr>
              <a:t> </a:t>
            </a:r>
            <a:r>
              <a:rPr sz="2400" b="1" i="1" spc="140" dirty="0">
                <a:latin typeface="Palatino Linotype"/>
                <a:cs typeface="Palatino Linotype"/>
              </a:rPr>
              <a:t>x</a:t>
            </a:r>
            <a:endParaRPr sz="2400" dirty="0">
              <a:latin typeface="Palatino Linotype"/>
              <a:cs typeface="Palatino Linotype"/>
            </a:endParaRPr>
          </a:p>
          <a:p>
            <a:pPr marL="355600" marR="58419" indent="-342900">
              <a:lnSpc>
                <a:spcPct val="100000"/>
              </a:lnSpc>
              <a:spcBef>
                <a:spcPts val="810"/>
              </a:spcBef>
              <a:buChar char="•"/>
              <a:tabLst>
                <a:tab pos="354965" algn="l"/>
                <a:tab pos="355600" algn="l"/>
              </a:tabLst>
            </a:pPr>
            <a:r>
              <a:rPr lang="en-US" sz="3200" spc="-5" dirty="0">
                <a:solidFill>
                  <a:srgbClr val="3333CC"/>
                </a:solidFill>
                <a:latin typeface="Arial"/>
                <a:cs typeface="Arial"/>
              </a:rPr>
              <a:t>Need </a:t>
            </a:r>
            <a:r>
              <a:rPr sz="3200" spc="-5" dirty="0">
                <a:solidFill>
                  <a:srgbClr val="3333CC"/>
                </a:solidFill>
                <a:latin typeface="Arial"/>
                <a:cs typeface="Arial"/>
              </a:rPr>
              <a:t>to understand that </a:t>
            </a:r>
            <a:r>
              <a:rPr sz="3200" dirty="0">
                <a:solidFill>
                  <a:srgbClr val="3333CC"/>
                </a:solidFill>
                <a:latin typeface="Arial"/>
                <a:cs typeface="Arial"/>
              </a:rPr>
              <a:t>calculus of  </a:t>
            </a:r>
            <a:r>
              <a:rPr sz="3200" spc="-5" dirty="0">
                <a:solidFill>
                  <a:srgbClr val="3333CC"/>
                </a:solidFill>
                <a:latin typeface="Arial"/>
                <a:cs typeface="Arial"/>
              </a:rPr>
              <a:t>variations </a:t>
            </a:r>
            <a:r>
              <a:rPr sz="3200" dirty="0">
                <a:solidFill>
                  <a:srgbClr val="3333CC"/>
                </a:solidFill>
                <a:latin typeface="Arial"/>
                <a:cs typeface="Arial"/>
              </a:rPr>
              <a:t>can be used </a:t>
            </a:r>
            <a:r>
              <a:rPr sz="3200" spc="-5" dirty="0">
                <a:solidFill>
                  <a:srgbClr val="3333CC"/>
                </a:solidFill>
                <a:latin typeface="Arial"/>
                <a:cs typeface="Arial"/>
              </a:rPr>
              <a:t>to </a:t>
            </a:r>
            <a:r>
              <a:rPr sz="3200" dirty="0">
                <a:solidFill>
                  <a:srgbClr val="3333CC"/>
                </a:solidFill>
                <a:latin typeface="Arial"/>
                <a:cs typeface="Arial"/>
              </a:rPr>
              <a:t>derive </a:t>
            </a:r>
            <a:r>
              <a:rPr sz="3200" spc="-5" dirty="0">
                <a:solidFill>
                  <a:srgbClr val="3333CC"/>
                </a:solidFill>
                <a:latin typeface="Arial"/>
                <a:cs typeface="Arial"/>
              </a:rPr>
              <a:t>two results</a:t>
            </a:r>
            <a:endParaRPr sz="3200" dirty="0">
              <a:latin typeface="Arial"/>
              <a:cs typeface="Arial"/>
            </a:endParaRPr>
          </a:p>
        </p:txBody>
      </p:sp>
      <p:sp>
        <p:nvSpPr>
          <p:cNvPr id="7" name="object 7"/>
          <p:cNvSpPr/>
          <p:nvPr/>
        </p:nvSpPr>
        <p:spPr>
          <a:xfrm>
            <a:off x="8436006" y="2590242"/>
            <a:ext cx="1280911" cy="123143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6144" y="1021441"/>
            <a:ext cx="8806180" cy="635000"/>
          </a:xfrm>
          <a:prstGeom prst="rect">
            <a:avLst/>
          </a:prstGeom>
        </p:spPr>
        <p:txBody>
          <a:bodyPr vert="horz" wrap="square" lIns="0" tIns="12700" rIns="0" bIns="0" rtlCol="0">
            <a:spAutoFit/>
          </a:bodyPr>
          <a:lstStyle/>
          <a:p>
            <a:pPr marL="12700">
              <a:lnSpc>
                <a:spcPct val="100000"/>
              </a:lnSpc>
              <a:spcBef>
                <a:spcPts val="100"/>
              </a:spcBef>
            </a:pPr>
            <a:r>
              <a:rPr sz="4000" spc="-5" dirty="0"/>
              <a:t>First </a:t>
            </a:r>
            <a:r>
              <a:rPr sz="4000" dirty="0"/>
              <a:t>Result </a:t>
            </a:r>
            <a:r>
              <a:rPr sz="4000" spc="-5" dirty="0"/>
              <a:t>from </a:t>
            </a:r>
            <a:r>
              <a:rPr sz="4000" dirty="0"/>
              <a:t>Calculus of</a:t>
            </a:r>
            <a:r>
              <a:rPr sz="4000" spc="-35" dirty="0"/>
              <a:t> </a:t>
            </a:r>
            <a:r>
              <a:rPr sz="4000" spc="-5" dirty="0"/>
              <a:t>Variations</a:t>
            </a:r>
            <a:endParaRPr sz="4000"/>
          </a:p>
        </p:txBody>
      </p:sp>
      <p:sp>
        <p:nvSpPr>
          <p:cNvPr id="4" name="object 4"/>
          <p:cNvSpPr txBox="1"/>
          <p:nvPr/>
        </p:nvSpPr>
        <p:spPr>
          <a:xfrm>
            <a:off x="852978" y="1906154"/>
            <a:ext cx="624268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Solving </a:t>
            </a:r>
            <a:r>
              <a:rPr sz="3200" spc="-5" dirty="0">
                <a:solidFill>
                  <a:srgbClr val="3333CC"/>
                </a:solidFill>
                <a:latin typeface="Arial"/>
                <a:cs typeface="Arial"/>
              </a:rPr>
              <a:t>the optimization</a:t>
            </a:r>
            <a:r>
              <a:rPr sz="3200" spc="-35" dirty="0">
                <a:solidFill>
                  <a:srgbClr val="3333CC"/>
                </a:solidFill>
                <a:latin typeface="Arial"/>
                <a:cs typeface="Arial"/>
              </a:rPr>
              <a:t> </a:t>
            </a:r>
            <a:r>
              <a:rPr sz="3200" dirty="0">
                <a:solidFill>
                  <a:srgbClr val="3333CC"/>
                </a:solidFill>
                <a:latin typeface="Arial"/>
                <a:cs typeface="Arial"/>
              </a:rPr>
              <a:t>problem</a:t>
            </a:r>
            <a:endParaRPr sz="3200">
              <a:latin typeface="Arial"/>
              <a:cs typeface="Arial"/>
            </a:endParaRPr>
          </a:p>
        </p:txBody>
      </p:sp>
      <p:sp>
        <p:nvSpPr>
          <p:cNvPr id="5" name="object 5"/>
          <p:cNvSpPr txBox="1"/>
          <p:nvPr/>
        </p:nvSpPr>
        <p:spPr>
          <a:xfrm>
            <a:off x="1310177" y="2982098"/>
            <a:ext cx="934719"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yields</a:t>
            </a:r>
            <a:endParaRPr sz="2800">
              <a:latin typeface="Arial"/>
              <a:cs typeface="Arial"/>
            </a:endParaRPr>
          </a:p>
        </p:txBody>
      </p:sp>
      <p:sp>
        <p:nvSpPr>
          <p:cNvPr id="6" name="object 6"/>
          <p:cNvSpPr txBox="1"/>
          <p:nvPr/>
        </p:nvSpPr>
        <p:spPr>
          <a:xfrm>
            <a:off x="852978" y="4530990"/>
            <a:ext cx="8516620" cy="2002155"/>
          </a:xfrm>
          <a:prstGeom prst="rect">
            <a:avLst/>
          </a:prstGeom>
        </p:spPr>
        <p:txBody>
          <a:bodyPr vert="horz" wrap="square" lIns="0" tIns="8890" rIns="0" bIns="0" rtlCol="0">
            <a:spAutoFit/>
          </a:bodyPr>
          <a:lstStyle/>
          <a:p>
            <a:pPr marL="355600" marR="156210" indent="-342900">
              <a:lnSpc>
                <a:spcPct val="100699"/>
              </a:lnSpc>
              <a:spcBef>
                <a:spcPts val="70"/>
              </a:spcBef>
              <a:buChar char="•"/>
              <a:tabLst>
                <a:tab pos="354965" algn="l"/>
                <a:tab pos="355600" algn="l"/>
              </a:tabLst>
            </a:pPr>
            <a:r>
              <a:rPr sz="3200" dirty="0">
                <a:solidFill>
                  <a:srgbClr val="3333CC"/>
                </a:solidFill>
                <a:latin typeface="Arial"/>
                <a:cs typeface="Arial"/>
              </a:rPr>
              <a:t>which means if we could </a:t>
            </a:r>
            <a:r>
              <a:rPr sz="3200" spc="-5" dirty="0">
                <a:solidFill>
                  <a:srgbClr val="3333CC"/>
                </a:solidFill>
                <a:latin typeface="Arial"/>
                <a:cs typeface="Arial"/>
              </a:rPr>
              <a:t>train infinitely</a:t>
            </a:r>
            <a:r>
              <a:rPr sz="3200" spc="-50" dirty="0">
                <a:solidFill>
                  <a:srgbClr val="3333CC"/>
                </a:solidFill>
                <a:latin typeface="Arial"/>
                <a:cs typeface="Arial"/>
              </a:rPr>
              <a:t> </a:t>
            </a:r>
            <a:r>
              <a:rPr sz="3200" dirty="0">
                <a:solidFill>
                  <a:srgbClr val="3333CC"/>
                </a:solidFill>
                <a:latin typeface="Arial"/>
                <a:cs typeface="Arial"/>
              </a:rPr>
              <a:t>many  samples </a:t>
            </a:r>
            <a:r>
              <a:rPr sz="3200" spc="-5" dirty="0">
                <a:solidFill>
                  <a:srgbClr val="3333CC"/>
                </a:solidFill>
                <a:latin typeface="Arial"/>
                <a:cs typeface="Arial"/>
              </a:rPr>
              <a:t>from the true data generating  distribution</a:t>
            </a:r>
            <a:endParaRPr sz="3200">
              <a:latin typeface="Arial"/>
              <a:cs typeface="Arial"/>
            </a:endParaRPr>
          </a:p>
          <a:p>
            <a:pPr marL="469265">
              <a:lnSpc>
                <a:spcPct val="100000"/>
              </a:lnSpc>
              <a:spcBef>
                <a:spcPts val="635"/>
              </a:spcBef>
            </a:pPr>
            <a:r>
              <a:rPr sz="2800" dirty="0">
                <a:solidFill>
                  <a:srgbClr val="336600"/>
                </a:solidFill>
                <a:latin typeface="Arial"/>
                <a:cs typeface="Arial"/>
              </a:rPr>
              <a:t>– minimizing MSE gives a </a:t>
            </a:r>
            <a:r>
              <a:rPr sz="2800" spc="-5" dirty="0">
                <a:solidFill>
                  <a:srgbClr val="336600"/>
                </a:solidFill>
                <a:latin typeface="Arial"/>
                <a:cs typeface="Arial"/>
              </a:rPr>
              <a:t>function that predicts</a:t>
            </a:r>
            <a:r>
              <a:rPr sz="2800" spc="-110" dirty="0">
                <a:solidFill>
                  <a:srgbClr val="336600"/>
                </a:solidFill>
                <a:latin typeface="Arial"/>
                <a:cs typeface="Arial"/>
              </a:rPr>
              <a:t> </a:t>
            </a:r>
            <a:r>
              <a:rPr sz="2800" spc="-5" dirty="0">
                <a:solidFill>
                  <a:srgbClr val="336600"/>
                </a:solidFill>
                <a:latin typeface="Arial"/>
                <a:cs typeface="Arial"/>
              </a:rPr>
              <a:t>the</a:t>
            </a:r>
            <a:endParaRPr sz="2800">
              <a:latin typeface="Arial"/>
              <a:cs typeface="Arial"/>
            </a:endParaRPr>
          </a:p>
        </p:txBody>
      </p:sp>
      <p:sp>
        <p:nvSpPr>
          <p:cNvPr id="7" name="object 7"/>
          <p:cNvSpPr txBox="1"/>
          <p:nvPr/>
        </p:nvSpPr>
        <p:spPr>
          <a:xfrm>
            <a:off x="1589577" y="6503554"/>
            <a:ext cx="4634865"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mean of </a:t>
            </a:r>
            <a:r>
              <a:rPr sz="2800" b="1" i="1" spc="15" dirty="0">
                <a:latin typeface="Palatino Linotype"/>
                <a:cs typeface="Palatino Linotype"/>
              </a:rPr>
              <a:t>y </a:t>
            </a:r>
            <a:r>
              <a:rPr sz="2800" spc="-5" dirty="0">
                <a:solidFill>
                  <a:srgbClr val="336600"/>
                </a:solidFill>
                <a:latin typeface="Arial"/>
                <a:cs typeface="Arial"/>
              </a:rPr>
              <a:t>for </a:t>
            </a:r>
            <a:r>
              <a:rPr sz="2800" dirty="0">
                <a:solidFill>
                  <a:srgbClr val="336600"/>
                </a:solidFill>
                <a:latin typeface="Arial"/>
                <a:cs typeface="Arial"/>
              </a:rPr>
              <a:t>each value of</a:t>
            </a:r>
            <a:r>
              <a:rPr sz="2800" spc="-35" dirty="0">
                <a:solidFill>
                  <a:srgbClr val="336600"/>
                </a:solidFill>
                <a:latin typeface="Arial"/>
                <a:cs typeface="Arial"/>
              </a:rPr>
              <a:t> </a:t>
            </a:r>
            <a:r>
              <a:rPr sz="2800" b="1" i="1" spc="165" dirty="0">
                <a:latin typeface="Palatino Linotype"/>
                <a:cs typeface="Palatino Linotype"/>
              </a:rPr>
              <a:t>x</a:t>
            </a:r>
            <a:endParaRPr sz="2800">
              <a:latin typeface="Palatino Linotype"/>
              <a:cs typeface="Palatino Linotype"/>
            </a:endParaRPr>
          </a:p>
        </p:txBody>
      </p:sp>
      <p:sp>
        <p:nvSpPr>
          <p:cNvPr id="9" name="object 9"/>
          <p:cNvSpPr txBox="1"/>
          <p:nvPr/>
        </p:nvSpPr>
        <p:spPr>
          <a:xfrm>
            <a:off x="3577950" y="2807725"/>
            <a:ext cx="40640" cy="132715"/>
          </a:xfrm>
          <a:prstGeom prst="rect">
            <a:avLst/>
          </a:prstGeom>
        </p:spPr>
        <p:txBody>
          <a:bodyPr vert="horz" wrap="square" lIns="0" tIns="12700" rIns="0" bIns="0" rtlCol="0">
            <a:spAutoFit/>
          </a:bodyPr>
          <a:lstStyle/>
          <a:p>
            <a:pPr>
              <a:lnSpc>
                <a:spcPct val="100000"/>
              </a:lnSpc>
              <a:spcBef>
                <a:spcPts val="100"/>
              </a:spcBef>
            </a:pPr>
            <a:r>
              <a:rPr sz="700" i="1" dirty="0">
                <a:latin typeface="Calibri"/>
                <a:cs typeface="Calibri"/>
              </a:rPr>
              <a:t>f</a:t>
            </a:r>
            <a:endParaRPr sz="700">
              <a:latin typeface="Calibri"/>
              <a:cs typeface="Calibri"/>
            </a:endParaRPr>
          </a:p>
        </p:txBody>
      </p:sp>
      <p:sp>
        <p:nvSpPr>
          <p:cNvPr id="10" name="object 10"/>
          <p:cNvSpPr txBox="1"/>
          <p:nvPr/>
        </p:nvSpPr>
        <p:spPr>
          <a:xfrm>
            <a:off x="4209637" y="2802503"/>
            <a:ext cx="130175" cy="103505"/>
          </a:xfrm>
          <a:prstGeom prst="rect">
            <a:avLst/>
          </a:prstGeom>
        </p:spPr>
        <p:txBody>
          <a:bodyPr vert="horz" wrap="square" lIns="0" tIns="13970" rIns="0" bIns="0" rtlCol="0">
            <a:spAutoFit/>
          </a:bodyPr>
          <a:lstStyle/>
          <a:p>
            <a:pPr>
              <a:lnSpc>
                <a:spcPct val="100000"/>
              </a:lnSpc>
              <a:spcBef>
                <a:spcPts val="110"/>
              </a:spcBef>
            </a:pPr>
            <a:r>
              <a:rPr sz="500" i="1" spc="-10" dirty="0">
                <a:latin typeface="Calibri"/>
                <a:cs typeface="Calibri"/>
              </a:rPr>
              <a:t>da</a:t>
            </a:r>
            <a:r>
              <a:rPr sz="500" i="1" spc="-15" dirty="0">
                <a:latin typeface="Calibri"/>
                <a:cs typeface="Calibri"/>
              </a:rPr>
              <a:t>t</a:t>
            </a:r>
            <a:r>
              <a:rPr sz="500" i="1" dirty="0">
                <a:latin typeface="Calibri"/>
                <a:cs typeface="Calibri"/>
              </a:rPr>
              <a:t>a</a:t>
            </a:r>
            <a:endParaRPr sz="500">
              <a:latin typeface="Calibri"/>
              <a:cs typeface="Calibri"/>
            </a:endParaRPr>
          </a:p>
        </p:txBody>
      </p:sp>
      <p:sp>
        <p:nvSpPr>
          <p:cNvPr id="11" name="object 11"/>
          <p:cNvSpPr txBox="1"/>
          <p:nvPr/>
        </p:nvSpPr>
        <p:spPr>
          <a:xfrm>
            <a:off x="2987569" y="2623356"/>
            <a:ext cx="1972945" cy="210820"/>
          </a:xfrm>
          <a:prstGeom prst="rect">
            <a:avLst/>
          </a:prstGeom>
        </p:spPr>
        <p:txBody>
          <a:bodyPr vert="horz" wrap="square" lIns="0" tIns="14605" rIns="0" bIns="0" rtlCol="0">
            <a:spAutoFit/>
          </a:bodyPr>
          <a:lstStyle/>
          <a:p>
            <a:pPr marL="25400">
              <a:lnSpc>
                <a:spcPct val="100000"/>
              </a:lnSpc>
              <a:spcBef>
                <a:spcPts val="115"/>
              </a:spcBef>
              <a:tabLst>
                <a:tab pos="1423670" algn="l"/>
              </a:tabLst>
            </a:pPr>
            <a:r>
              <a:rPr sz="1200" i="1" spc="5" dirty="0">
                <a:latin typeface="Calibri"/>
                <a:cs typeface="Calibri"/>
              </a:rPr>
              <a:t>f</a:t>
            </a:r>
            <a:r>
              <a:rPr sz="1200" i="1" spc="-95" dirty="0">
                <a:latin typeface="Calibri"/>
                <a:cs typeface="Calibri"/>
              </a:rPr>
              <a:t> </a:t>
            </a:r>
            <a:r>
              <a:rPr sz="1200" spc="5" dirty="0">
                <a:latin typeface="Calibri"/>
                <a:cs typeface="Calibri"/>
              </a:rPr>
              <a:t>*</a:t>
            </a:r>
            <a:r>
              <a:rPr sz="1200" spc="-10" dirty="0">
                <a:latin typeface="Calibri"/>
                <a:cs typeface="Calibri"/>
              </a:rPr>
              <a:t> </a:t>
            </a:r>
            <a:r>
              <a:rPr sz="1200" spc="120" dirty="0">
                <a:latin typeface="Segoe UI Symbol"/>
                <a:cs typeface="Segoe UI Symbol"/>
              </a:rPr>
              <a:t>=</a:t>
            </a:r>
            <a:r>
              <a:rPr sz="1200" spc="-30" dirty="0">
                <a:latin typeface="Segoe UI Symbol"/>
                <a:cs typeface="Segoe UI Symbol"/>
              </a:rPr>
              <a:t> </a:t>
            </a:r>
            <a:r>
              <a:rPr sz="1200" spc="35" dirty="0">
                <a:latin typeface="Calibri"/>
                <a:cs typeface="Calibri"/>
              </a:rPr>
              <a:t>arg</a:t>
            </a:r>
            <a:r>
              <a:rPr sz="1200" spc="-80" dirty="0">
                <a:latin typeface="Calibri"/>
                <a:cs typeface="Calibri"/>
              </a:rPr>
              <a:t> </a:t>
            </a:r>
            <a:r>
              <a:rPr sz="1200" spc="40" dirty="0">
                <a:latin typeface="Calibri"/>
                <a:cs typeface="Calibri"/>
              </a:rPr>
              <a:t>min</a:t>
            </a:r>
            <a:r>
              <a:rPr sz="1200" spc="-125" dirty="0">
                <a:latin typeface="Calibri"/>
                <a:cs typeface="Calibri"/>
              </a:rPr>
              <a:t> </a:t>
            </a:r>
            <a:r>
              <a:rPr sz="1200" i="1" spc="15" dirty="0">
                <a:latin typeface="Calibri"/>
                <a:cs typeface="Calibri"/>
              </a:rPr>
              <a:t>E</a:t>
            </a:r>
            <a:r>
              <a:rPr sz="1050" b="1" i="1" spc="22" baseline="-35714" dirty="0">
                <a:latin typeface="Palatino Linotype"/>
                <a:cs typeface="Palatino Linotype"/>
              </a:rPr>
              <a:t>x,y</a:t>
            </a:r>
            <a:r>
              <a:rPr sz="1050" spc="22" baseline="-35714" dirty="0">
                <a:latin typeface="Lucida Sans Unicode"/>
                <a:cs typeface="Lucida Sans Unicode"/>
              </a:rPr>
              <a:t>∼</a:t>
            </a:r>
            <a:r>
              <a:rPr sz="1050" i="1" spc="22" baseline="-35714" dirty="0">
                <a:latin typeface="Calibri"/>
                <a:cs typeface="Calibri"/>
              </a:rPr>
              <a:t>p</a:t>
            </a:r>
            <a:r>
              <a:rPr sz="1050" spc="22" baseline="-31746" dirty="0">
                <a:latin typeface="Calibri"/>
                <a:cs typeface="Calibri"/>
              </a:rPr>
              <a:t>ˆ	</a:t>
            </a:r>
            <a:r>
              <a:rPr sz="1200" b="1" i="1" spc="15" dirty="0">
                <a:latin typeface="Palatino Linotype"/>
                <a:cs typeface="Palatino Linotype"/>
              </a:rPr>
              <a:t>y </a:t>
            </a:r>
            <a:r>
              <a:rPr sz="1200" b="1" i="1" spc="35" dirty="0">
                <a:latin typeface="Palatino Linotype"/>
                <a:cs typeface="Palatino Linotype"/>
              </a:rPr>
              <a:t>-</a:t>
            </a:r>
            <a:r>
              <a:rPr sz="1200" b="1" i="1" spc="-110" dirty="0">
                <a:latin typeface="Palatino Linotype"/>
                <a:cs typeface="Palatino Linotype"/>
              </a:rPr>
              <a:t> </a:t>
            </a:r>
            <a:r>
              <a:rPr sz="1200" b="1" i="1" spc="114" dirty="0">
                <a:latin typeface="Palatino Linotype"/>
                <a:cs typeface="Palatino Linotype"/>
              </a:rPr>
              <a:t>f(x)</a:t>
            </a:r>
            <a:endParaRPr sz="1200">
              <a:latin typeface="Palatino Linotype"/>
              <a:cs typeface="Palatino Linotype"/>
            </a:endParaRPr>
          </a:p>
        </p:txBody>
      </p:sp>
      <p:sp>
        <p:nvSpPr>
          <p:cNvPr id="12" name="object 12"/>
          <p:cNvSpPr/>
          <p:nvPr/>
        </p:nvSpPr>
        <p:spPr>
          <a:xfrm>
            <a:off x="4412765" y="2633646"/>
            <a:ext cx="0" cy="236220"/>
          </a:xfrm>
          <a:custGeom>
            <a:avLst/>
            <a:gdLst/>
            <a:ahLst/>
            <a:cxnLst/>
            <a:rect l="l" t="t" r="r" b="b"/>
            <a:pathLst>
              <a:path h="236219">
                <a:moveTo>
                  <a:pt x="0" y="0"/>
                </a:moveTo>
                <a:lnTo>
                  <a:pt x="0" y="236185"/>
                </a:lnTo>
              </a:path>
            </a:pathLst>
          </a:custGeom>
          <a:ln w="7634">
            <a:solidFill>
              <a:srgbClr val="000000"/>
            </a:solidFill>
          </a:ln>
        </p:spPr>
        <p:txBody>
          <a:bodyPr wrap="square" lIns="0" tIns="0" rIns="0" bIns="0" rtlCol="0"/>
          <a:lstStyle/>
          <a:p>
            <a:endParaRPr/>
          </a:p>
        </p:txBody>
      </p:sp>
      <p:sp>
        <p:nvSpPr>
          <p:cNvPr id="13" name="object 13"/>
          <p:cNvSpPr/>
          <p:nvPr/>
        </p:nvSpPr>
        <p:spPr>
          <a:xfrm>
            <a:off x="4374591" y="2633646"/>
            <a:ext cx="0" cy="236220"/>
          </a:xfrm>
          <a:custGeom>
            <a:avLst/>
            <a:gdLst/>
            <a:ahLst/>
            <a:cxnLst/>
            <a:rect l="l" t="t" r="r" b="b"/>
            <a:pathLst>
              <a:path h="236219">
                <a:moveTo>
                  <a:pt x="0" y="0"/>
                </a:moveTo>
                <a:lnTo>
                  <a:pt x="0" y="236185"/>
                </a:lnTo>
              </a:path>
            </a:pathLst>
          </a:custGeom>
          <a:ln w="7634">
            <a:solidFill>
              <a:srgbClr val="000000"/>
            </a:solidFill>
          </a:ln>
        </p:spPr>
        <p:txBody>
          <a:bodyPr wrap="square" lIns="0" tIns="0" rIns="0" bIns="0" rtlCol="0"/>
          <a:lstStyle/>
          <a:p>
            <a:endParaRPr/>
          </a:p>
        </p:txBody>
      </p:sp>
      <p:sp>
        <p:nvSpPr>
          <p:cNvPr id="14" name="object 14"/>
          <p:cNvSpPr/>
          <p:nvPr/>
        </p:nvSpPr>
        <p:spPr>
          <a:xfrm>
            <a:off x="4963280" y="2633646"/>
            <a:ext cx="0" cy="236220"/>
          </a:xfrm>
          <a:custGeom>
            <a:avLst/>
            <a:gdLst/>
            <a:ahLst/>
            <a:cxnLst/>
            <a:rect l="l" t="t" r="r" b="b"/>
            <a:pathLst>
              <a:path h="236219">
                <a:moveTo>
                  <a:pt x="0" y="0"/>
                </a:moveTo>
                <a:lnTo>
                  <a:pt x="0" y="236185"/>
                </a:lnTo>
              </a:path>
            </a:pathLst>
          </a:custGeom>
          <a:ln w="7635">
            <a:solidFill>
              <a:srgbClr val="000000"/>
            </a:solidFill>
          </a:ln>
        </p:spPr>
        <p:txBody>
          <a:bodyPr wrap="square" lIns="0" tIns="0" rIns="0" bIns="0" rtlCol="0"/>
          <a:lstStyle/>
          <a:p>
            <a:endParaRPr/>
          </a:p>
        </p:txBody>
      </p:sp>
      <p:sp>
        <p:nvSpPr>
          <p:cNvPr id="15" name="object 15"/>
          <p:cNvSpPr/>
          <p:nvPr/>
        </p:nvSpPr>
        <p:spPr>
          <a:xfrm>
            <a:off x="4925105" y="2633646"/>
            <a:ext cx="0" cy="236220"/>
          </a:xfrm>
          <a:custGeom>
            <a:avLst/>
            <a:gdLst/>
            <a:ahLst/>
            <a:cxnLst/>
            <a:rect l="l" t="t" r="r" b="b"/>
            <a:pathLst>
              <a:path h="236219">
                <a:moveTo>
                  <a:pt x="0" y="0"/>
                </a:moveTo>
                <a:lnTo>
                  <a:pt x="0" y="236185"/>
                </a:lnTo>
              </a:path>
            </a:pathLst>
          </a:custGeom>
          <a:ln w="7635">
            <a:solidFill>
              <a:srgbClr val="000000"/>
            </a:solidFill>
          </a:ln>
        </p:spPr>
        <p:txBody>
          <a:bodyPr wrap="square" lIns="0" tIns="0" rIns="0" bIns="0" rtlCol="0"/>
          <a:lstStyle/>
          <a:p>
            <a:endParaRPr/>
          </a:p>
        </p:txBody>
      </p:sp>
      <p:sp>
        <p:nvSpPr>
          <p:cNvPr id="16" name="object 16"/>
          <p:cNvSpPr txBox="1"/>
          <p:nvPr/>
        </p:nvSpPr>
        <p:spPr>
          <a:xfrm>
            <a:off x="4967901" y="2569130"/>
            <a:ext cx="57785" cy="132715"/>
          </a:xfrm>
          <a:prstGeom prst="rect">
            <a:avLst/>
          </a:prstGeom>
        </p:spPr>
        <p:txBody>
          <a:bodyPr vert="horz" wrap="square" lIns="0" tIns="12700" rIns="0" bIns="0" rtlCol="0">
            <a:spAutoFit/>
          </a:bodyPr>
          <a:lstStyle/>
          <a:p>
            <a:pPr>
              <a:lnSpc>
                <a:spcPct val="100000"/>
              </a:lnSpc>
              <a:spcBef>
                <a:spcPts val="100"/>
              </a:spcBef>
            </a:pPr>
            <a:r>
              <a:rPr sz="700" spc="-5" dirty="0">
                <a:latin typeface="Calibri"/>
                <a:cs typeface="Calibri"/>
              </a:rPr>
              <a:t>2</a:t>
            </a:r>
            <a:endParaRPr sz="700">
              <a:latin typeface="Calibri"/>
              <a:cs typeface="Calibri"/>
            </a:endParaRPr>
          </a:p>
        </p:txBody>
      </p:sp>
      <p:sp>
        <p:nvSpPr>
          <p:cNvPr id="17" name="object 17"/>
          <p:cNvSpPr/>
          <p:nvPr/>
        </p:nvSpPr>
        <p:spPr>
          <a:xfrm>
            <a:off x="2979275" y="2554172"/>
            <a:ext cx="2066925" cy="408305"/>
          </a:xfrm>
          <a:custGeom>
            <a:avLst/>
            <a:gdLst/>
            <a:ahLst/>
            <a:cxnLst/>
            <a:rect l="l" t="t" r="r" b="b"/>
            <a:pathLst>
              <a:path w="2066925" h="408305">
                <a:moveTo>
                  <a:pt x="0" y="0"/>
                </a:moveTo>
                <a:lnTo>
                  <a:pt x="2066924" y="0"/>
                </a:lnTo>
                <a:lnTo>
                  <a:pt x="2066924" y="407987"/>
                </a:lnTo>
                <a:lnTo>
                  <a:pt x="0" y="407987"/>
                </a:lnTo>
                <a:lnTo>
                  <a:pt x="0" y="0"/>
                </a:lnTo>
                <a:close/>
              </a:path>
            </a:pathLst>
          </a:custGeom>
          <a:ln w="9524">
            <a:solidFill>
              <a:srgbClr val="000000"/>
            </a:solidFill>
          </a:ln>
        </p:spPr>
        <p:txBody>
          <a:bodyPr wrap="square" lIns="0" tIns="0" rIns="0" bIns="0" rtlCol="0"/>
          <a:lstStyle/>
          <a:p>
            <a:endParaRPr/>
          </a:p>
        </p:txBody>
      </p:sp>
      <p:sp>
        <p:nvSpPr>
          <p:cNvPr id="18" name="object 18"/>
          <p:cNvSpPr txBox="1"/>
          <p:nvPr/>
        </p:nvSpPr>
        <p:spPr>
          <a:xfrm>
            <a:off x="3020777" y="3509450"/>
            <a:ext cx="889000" cy="259715"/>
          </a:xfrm>
          <a:prstGeom prst="rect">
            <a:avLst/>
          </a:prstGeom>
        </p:spPr>
        <p:txBody>
          <a:bodyPr vert="horz" wrap="square" lIns="0" tIns="17145" rIns="0" bIns="0" rtlCol="0">
            <a:spAutoFit/>
          </a:bodyPr>
          <a:lstStyle/>
          <a:p>
            <a:pPr>
              <a:lnSpc>
                <a:spcPct val="100000"/>
              </a:lnSpc>
              <a:spcBef>
                <a:spcPts val="135"/>
              </a:spcBef>
            </a:pPr>
            <a:r>
              <a:rPr sz="1500" i="1" spc="15" dirty="0">
                <a:latin typeface="Calibri"/>
                <a:cs typeface="Calibri"/>
              </a:rPr>
              <a:t>f </a:t>
            </a:r>
            <a:r>
              <a:rPr sz="1500" spc="150" dirty="0">
                <a:latin typeface="Calibri"/>
                <a:cs typeface="Calibri"/>
              </a:rPr>
              <a:t>*(</a:t>
            </a:r>
            <a:r>
              <a:rPr sz="1500" b="1" i="1" spc="150" dirty="0">
                <a:latin typeface="Palatino Linotype"/>
                <a:cs typeface="Palatino Linotype"/>
              </a:rPr>
              <a:t>x</a:t>
            </a:r>
            <a:r>
              <a:rPr sz="1500" spc="150" dirty="0">
                <a:latin typeface="Calibri"/>
                <a:cs typeface="Calibri"/>
              </a:rPr>
              <a:t>) </a:t>
            </a:r>
            <a:r>
              <a:rPr sz="1500" spc="170" dirty="0">
                <a:latin typeface="Segoe UI Symbol"/>
                <a:cs typeface="Segoe UI Symbol"/>
              </a:rPr>
              <a:t>=</a:t>
            </a:r>
            <a:r>
              <a:rPr sz="1500" spc="-190" dirty="0">
                <a:latin typeface="Segoe UI Symbol"/>
                <a:cs typeface="Segoe UI Symbol"/>
              </a:rPr>
              <a:t> </a:t>
            </a:r>
            <a:r>
              <a:rPr sz="1500" i="1" spc="310" dirty="0">
                <a:latin typeface="Calibri"/>
                <a:cs typeface="Calibri"/>
              </a:rPr>
              <a:t>E</a:t>
            </a:r>
            <a:endParaRPr sz="1500">
              <a:latin typeface="Calibri"/>
              <a:cs typeface="Calibri"/>
            </a:endParaRPr>
          </a:p>
        </p:txBody>
      </p:sp>
      <p:sp>
        <p:nvSpPr>
          <p:cNvPr id="19" name="object 19"/>
          <p:cNvSpPr txBox="1"/>
          <p:nvPr/>
        </p:nvSpPr>
        <p:spPr>
          <a:xfrm>
            <a:off x="4552714" y="3457583"/>
            <a:ext cx="255904" cy="259715"/>
          </a:xfrm>
          <a:prstGeom prst="rect">
            <a:avLst/>
          </a:prstGeom>
        </p:spPr>
        <p:txBody>
          <a:bodyPr vert="horz" wrap="square" lIns="0" tIns="17145" rIns="0" bIns="0" rtlCol="0">
            <a:spAutoFit/>
          </a:bodyPr>
          <a:lstStyle/>
          <a:p>
            <a:pPr marL="25400">
              <a:lnSpc>
                <a:spcPct val="100000"/>
              </a:lnSpc>
              <a:spcBef>
                <a:spcPts val="135"/>
              </a:spcBef>
            </a:pPr>
            <a:r>
              <a:rPr sz="1500" spc="-80" dirty="0">
                <a:latin typeface="Segoe UI Symbol"/>
                <a:cs typeface="Segoe UI Symbol"/>
              </a:rPr>
              <a:t>⎡</a:t>
            </a:r>
            <a:r>
              <a:rPr sz="2250" b="1" i="1" spc="-120" baseline="-14814" dirty="0">
                <a:latin typeface="Palatino Linotype"/>
                <a:cs typeface="Palatino Linotype"/>
              </a:rPr>
              <a:t>y</a:t>
            </a:r>
            <a:r>
              <a:rPr sz="1500" spc="-80" dirty="0">
                <a:latin typeface="Segoe UI Symbol"/>
                <a:cs typeface="Segoe UI Symbol"/>
              </a:rPr>
              <a:t>⎤</a:t>
            </a:r>
            <a:endParaRPr sz="1500">
              <a:latin typeface="Segoe UI Symbol"/>
              <a:cs typeface="Segoe UI Symbol"/>
            </a:endParaRPr>
          </a:p>
        </p:txBody>
      </p:sp>
      <p:sp>
        <p:nvSpPr>
          <p:cNvPr id="20" name="object 20"/>
          <p:cNvSpPr txBox="1"/>
          <p:nvPr/>
        </p:nvSpPr>
        <p:spPr>
          <a:xfrm>
            <a:off x="3875078" y="3579622"/>
            <a:ext cx="933450" cy="259715"/>
          </a:xfrm>
          <a:prstGeom prst="rect">
            <a:avLst/>
          </a:prstGeom>
        </p:spPr>
        <p:txBody>
          <a:bodyPr vert="horz" wrap="square" lIns="0" tIns="17145" rIns="0" bIns="0" rtlCol="0">
            <a:spAutoFit/>
          </a:bodyPr>
          <a:lstStyle/>
          <a:p>
            <a:pPr marL="25400">
              <a:lnSpc>
                <a:spcPct val="100000"/>
              </a:lnSpc>
              <a:spcBef>
                <a:spcPts val="135"/>
              </a:spcBef>
            </a:pPr>
            <a:r>
              <a:rPr sz="850" b="1" i="1" spc="5" dirty="0">
                <a:latin typeface="Palatino Linotype"/>
                <a:cs typeface="Palatino Linotype"/>
              </a:rPr>
              <a:t>y</a:t>
            </a:r>
            <a:r>
              <a:rPr sz="850" spc="5" dirty="0">
                <a:latin typeface="Lucida Sans Unicode"/>
                <a:cs typeface="Lucida Sans Unicode"/>
              </a:rPr>
              <a:t>∼</a:t>
            </a:r>
            <a:r>
              <a:rPr sz="850" i="1" spc="5" dirty="0">
                <a:latin typeface="Calibri"/>
                <a:cs typeface="Calibri"/>
              </a:rPr>
              <a:t>p</a:t>
            </a:r>
            <a:r>
              <a:rPr sz="975" i="1" spc="7" baseline="-29914" dirty="0">
                <a:latin typeface="Calibri"/>
                <a:cs typeface="Calibri"/>
              </a:rPr>
              <a:t>data </a:t>
            </a:r>
            <a:r>
              <a:rPr sz="850" spc="85" dirty="0">
                <a:latin typeface="Calibri"/>
                <a:cs typeface="Calibri"/>
              </a:rPr>
              <a:t>( </a:t>
            </a:r>
            <a:r>
              <a:rPr sz="850" b="1" i="1" spc="65" dirty="0">
                <a:latin typeface="Times New Roman"/>
                <a:cs typeface="Times New Roman"/>
              </a:rPr>
              <a:t>y|x</a:t>
            </a:r>
            <a:r>
              <a:rPr sz="850" spc="65" dirty="0">
                <a:latin typeface="Calibri"/>
                <a:cs typeface="Calibri"/>
              </a:rPr>
              <a:t>) </a:t>
            </a:r>
            <a:r>
              <a:rPr sz="1500" spc="-320" dirty="0">
                <a:latin typeface="Segoe UI Symbol"/>
                <a:cs typeface="Segoe UI Symbol"/>
              </a:rPr>
              <a:t>⎢</a:t>
            </a:r>
            <a:r>
              <a:rPr sz="2250" spc="-480" baseline="-9259" dirty="0">
                <a:latin typeface="Segoe UI Symbol"/>
                <a:cs typeface="Segoe UI Symbol"/>
              </a:rPr>
              <a:t>⎣</a:t>
            </a:r>
            <a:r>
              <a:rPr sz="2250" spc="-465" baseline="-9259" dirty="0">
                <a:latin typeface="Segoe UI Symbol"/>
                <a:cs typeface="Segoe UI Symbol"/>
              </a:rPr>
              <a:t> </a:t>
            </a:r>
            <a:r>
              <a:rPr sz="1500" spc="-320" dirty="0">
                <a:latin typeface="Segoe UI Symbol"/>
                <a:cs typeface="Segoe UI Symbol"/>
              </a:rPr>
              <a:t>⎥</a:t>
            </a:r>
            <a:r>
              <a:rPr sz="2250" spc="-480" baseline="-9259" dirty="0">
                <a:latin typeface="Segoe UI Symbol"/>
                <a:cs typeface="Segoe UI Symbol"/>
              </a:rPr>
              <a:t>⎦</a:t>
            </a:r>
            <a:endParaRPr sz="2250" baseline="-9259">
              <a:latin typeface="Segoe UI Symbol"/>
              <a:cs typeface="Segoe UI Symbol"/>
            </a:endParaRPr>
          </a:p>
        </p:txBody>
      </p:sp>
      <p:sp>
        <p:nvSpPr>
          <p:cNvPr id="21" name="object 21"/>
          <p:cNvSpPr/>
          <p:nvPr/>
        </p:nvSpPr>
        <p:spPr>
          <a:xfrm>
            <a:off x="2979275" y="3468572"/>
            <a:ext cx="1838325" cy="400050"/>
          </a:xfrm>
          <a:custGeom>
            <a:avLst/>
            <a:gdLst/>
            <a:ahLst/>
            <a:cxnLst/>
            <a:rect l="l" t="t" r="r" b="b"/>
            <a:pathLst>
              <a:path w="1838325" h="400050">
                <a:moveTo>
                  <a:pt x="0" y="0"/>
                </a:moveTo>
                <a:lnTo>
                  <a:pt x="1838324" y="0"/>
                </a:lnTo>
                <a:lnTo>
                  <a:pt x="1838324" y="400049"/>
                </a:lnTo>
                <a:lnTo>
                  <a:pt x="0" y="400049"/>
                </a:lnTo>
                <a:lnTo>
                  <a:pt x="0" y="0"/>
                </a:lnTo>
                <a:close/>
              </a:path>
            </a:pathLst>
          </a:custGeom>
          <a:ln w="9524">
            <a:solidFill>
              <a:srgbClr val="000000"/>
            </a:solidFill>
          </a:ln>
        </p:spPr>
        <p:txBody>
          <a:bodyPr wrap="square" lIns="0" tIns="0" rIns="0" bIns="0" rtlCol="0"/>
          <a:lstStyle/>
          <a:p>
            <a:endParaRPr/>
          </a:p>
        </p:txBody>
      </p:sp>
      <p:sp>
        <p:nvSpPr>
          <p:cNvPr id="22" name="object 22"/>
          <p:cNvSpPr/>
          <p:nvPr/>
        </p:nvSpPr>
        <p:spPr>
          <a:xfrm>
            <a:off x="8550306" y="1752043"/>
            <a:ext cx="1280911" cy="12314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68" y="975721"/>
            <a:ext cx="8717280" cy="574040"/>
          </a:xfrm>
          <a:prstGeom prst="rect">
            <a:avLst/>
          </a:prstGeom>
        </p:spPr>
        <p:txBody>
          <a:bodyPr vert="horz" wrap="square" lIns="0" tIns="12700" rIns="0" bIns="0" rtlCol="0">
            <a:spAutoFit/>
          </a:bodyPr>
          <a:lstStyle/>
          <a:p>
            <a:pPr marL="12700">
              <a:lnSpc>
                <a:spcPct val="100000"/>
              </a:lnSpc>
              <a:spcBef>
                <a:spcPts val="100"/>
              </a:spcBef>
              <a:tabLst>
                <a:tab pos="1817370" algn="l"/>
              </a:tabLst>
            </a:pPr>
            <a:r>
              <a:rPr sz="3600" dirty="0"/>
              <a:t>Second	Result </a:t>
            </a:r>
            <a:r>
              <a:rPr sz="3600" spc="-5" dirty="0"/>
              <a:t>from </a:t>
            </a:r>
            <a:r>
              <a:rPr sz="3600" dirty="0"/>
              <a:t>Calculus of</a:t>
            </a:r>
            <a:r>
              <a:rPr sz="3600" spc="-55" dirty="0"/>
              <a:t> </a:t>
            </a:r>
            <a:r>
              <a:rPr sz="3600" spc="-5" dirty="0"/>
              <a:t>Variations</a:t>
            </a:r>
            <a:endParaRPr sz="3600"/>
          </a:p>
        </p:txBody>
      </p:sp>
      <p:sp>
        <p:nvSpPr>
          <p:cNvPr id="4" name="object 4"/>
          <p:cNvSpPr txBox="1"/>
          <p:nvPr/>
        </p:nvSpPr>
        <p:spPr>
          <a:xfrm>
            <a:off x="852978" y="1677554"/>
            <a:ext cx="502221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A </a:t>
            </a:r>
            <a:r>
              <a:rPr sz="3200" spc="-5" dirty="0">
                <a:solidFill>
                  <a:srgbClr val="3333CC"/>
                </a:solidFill>
                <a:latin typeface="Arial"/>
                <a:cs typeface="Arial"/>
              </a:rPr>
              <a:t>different </a:t>
            </a:r>
            <a:r>
              <a:rPr sz="3200" dirty="0">
                <a:solidFill>
                  <a:srgbClr val="3333CC"/>
                </a:solidFill>
                <a:latin typeface="Arial"/>
                <a:cs typeface="Arial"/>
              </a:rPr>
              <a:t>cost </a:t>
            </a:r>
            <a:r>
              <a:rPr sz="3200" spc="-5" dirty="0">
                <a:solidFill>
                  <a:srgbClr val="3333CC"/>
                </a:solidFill>
                <a:latin typeface="Arial"/>
                <a:cs typeface="Arial"/>
              </a:rPr>
              <a:t>function</a:t>
            </a:r>
            <a:r>
              <a:rPr sz="3200" spc="-40" dirty="0">
                <a:solidFill>
                  <a:srgbClr val="3333CC"/>
                </a:solidFill>
                <a:latin typeface="Arial"/>
                <a:cs typeface="Arial"/>
              </a:rPr>
              <a:t> </a:t>
            </a:r>
            <a:r>
              <a:rPr sz="3200" dirty="0">
                <a:solidFill>
                  <a:srgbClr val="3333CC"/>
                </a:solidFill>
                <a:latin typeface="Arial"/>
                <a:cs typeface="Arial"/>
              </a:rPr>
              <a:t>is</a:t>
            </a:r>
            <a:endParaRPr sz="3200">
              <a:latin typeface="Arial"/>
              <a:cs typeface="Arial"/>
            </a:endParaRPr>
          </a:p>
        </p:txBody>
      </p:sp>
      <p:sp>
        <p:nvSpPr>
          <p:cNvPr id="5" name="object 5"/>
          <p:cNvSpPr txBox="1"/>
          <p:nvPr/>
        </p:nvSpPr>
        <p:spPr>
          <a:xfrm>
            <a:off x="852978" y="2753498"/>
            <a:ext cx="8888095" cy="3782695"/>
          </a:xfrm>
          <a:prstGeom prst="rect">
            <a:avLst/>
          </a:prstGeom>
        </p:spPr>
        <p:txBody>
          <a:bodyPr vert="horz" wrap="square" lIns="0" tIns="3810" rIns="0" bIns="0" rtlCol="0">
            <a:spAutoFit/>
          </a:bodyPr>
          <a:lstStyle/>
          <a:p>
            <a:pPr marL="748665" marR="136525" indent="-279400">
              <a:lnSpc>
                <a:spcPct val="102000"/>
              </a:lnSpc>
              <a:spcBef>
                <a:spcPts val="30"/>
              </a:spcBef>
              <a:buChar char="–"/>
              <a:tabLst>
                <a:tab pos="755650" algn="l"/>
              </a:tabLst>
            </a:pPr>
            <a:r>
              <a:rPr sz="2800" dirty="0">
                <a:solidFill>
                  <a:srgbClr val="336600"/>
                </a:solidFill>
                <a:latin typeface="Arial"/>
                <a:cs typeface="Arial"/>
              </a:rPr>
              <a:t>yields a </a:t>
            </a:r>
            <a:r>
              <a:rPr sz="2800" spc="-5" dirty="0">
                <a:solidFill>
                  <a:srgbClr val="336600"/>
                </a:solidFill>
                <a:latin typeface="Arial"/>
                <a:cs typeface="Arial"/>
              </a:rPr>
              <a:t>function that </a:t>
            </a:r>
            <a:r>
              <a:rPr sz="2800" dirty="0">
                <a:solidFill>
                  <a:srgbClr val="336600"/>
                </a:solidFill>
                <a:latin typeface="Arial"/>
                <a:cs typeface="Arial"/>
              </a:rPr>
              <a:t>minimizes </a:t>
            </a:r>
            <a:r>
              <a:rPr sz="2800" spc="-5" dirty="0">
                <a:solidFill>
                  <a:srgbClr val="336600"/>
                </a:solidFill>
                <a:latin typeface="Arial"/>
                <a:cs typeface="Arial"/>
              </a:rPr>
              <a:t>the </a:t>
            </a:r>
            <a:r>
              <a:rPr sz="2800" dirty="0">
                <a:solidFill>
                  <a:srgbClr val="336600"/>
                </a:solidFill>
                <a:latin typeface="Arial"/>
                <a:cs typeface="Arial"/>
              </a:rPr>
              <a:t>median of </a:t>
            </a:r>
            <a:r>
              <a:rPr sz="2800" b="1" i="1" spc="15" dirty="0">
                <a:latin typeface="Palatino Linotype"/>
                <a:cs typeface="Palatino Linotype"/>
              </a:rPr>
              <a:t>y </a:t>
            </a:r>
            <a:r>
              <a:rPr sz="2800" spc="-5" dirty="0">
                <a:solidFill>
                  <a:srgbClr val="336600"/>
                </a:solidFill>
                <a:latin typeface="Arial"/>
                <a:cs typeface="Arial"/>
              </a:rPr>
              <a:t>for  </a:t>
            </a:r>
            <a:r>
              <a:rPr sz="2800" dirty="0">
                <a:solidFill>
                  <a:srgbClr val="336600"/>
                </a:solidFill>
                <a:latin typeface="Arial"/>
                <a:cs typeface="Arial"/>
              </a:rPr>
              <a:t>each each</a:t>
            </a:r>
            <a:r>
              <a:rPr sz="2800" spc="-10" dirty="0">
                <a:solidFill>
                  <a:srgbClr val="336600"/>
                </a:solidFill>
                <a:latin typeface="Arial"/>
                <a:cs typeface="Arial"/>
              </a:rPr>
              <a:t> </a:t>
            </a:r>
            <a:r>
              <a:rPr sz="2800" b="1" i="1" spc="165" dirty="0">
                <a:latin typeface="Palatino Linotype"/>
                <a:cs typeface="Palatino Linotype"/>
              </a:rPr>
              <a:t>x</a:t>
            </a:r>
            <a:endParaRPr sz="2800">
              <a:latin typeface="Palatino Linotype"/>
              <a:cs typeface="Palatino Linotype"/>
            </a:endParaRPr>
          </a:p>
          <a:p>
            <a:pPr marL="755650" indent="-286385">
              <a:lnSpc>
                <a:spcPct val="100000"/>
              </a:lnSpc>
              <a:spcBef>
                <a:spcPts val="615"/>
              </a:spcBef>
              <a:buChar char="–"/>
              <a:tabLst>
                <a:tab pos="755650" algn="l"/>
              </a:tabLst>
            </a:pPr>
            <a:r>
              <a:rPr sz="2800" spc="-5" dirty="0">
                <a:solidFill>
                  <a:srgbClr val="336600"/>
                </a:solidFill>
                <a:latin typeface="Arial"/>
                <a:cs typeface="Arial"/>
              </a:rPr>
              <a:t>Referred to </a:t>
            </a:r>
            <a:r>
              <a:rPr sz="2800" dirty="0">
                <a:solidFill>
                  <a:srgbClr val="336600"/>
                </a:solidFill>
                <a:latin typeface="Arial"/>
                <a:cs typeface="Arial"/>
              </a:rPr>
              <a:t>as </a:t>
            </a:r>
            <a:r>
              <a:rPr sz="2800" i="1" dirty="0">
                <a:solidFill>
                  <a:srgbClr val="407700"/>
                </a:solidFill>
                <a:latin typeface="Arial"/>
                <a:cs typeface="Arial"/>
              </a:rPr>
              <a:t>mean </a:t>
            </a:r>
            <a:r>
              <a:rPr sz="2800" i="1" spc="-5" dirty="0">
                <a:solidFill>
                  <a:srgbClr val="407700"/>
                </a:solidFill>
                <a:latin typeface="Arial"/>
                <a:cs typeface="Arial"/>
              </a:rPr>
              <a:t>absolute</a:t>
            </a:r>
            <a:r>
              <a:rPr sz="2800" i="1" dirty="0">
                <a:solidFill>
                  <a:srgbClr val="407700"/>
                </a:solidFill>
                <a:latin typeface="Arial"/>
                <a:cs typeface="Arial"/>
              </a:rPr>
              <a:t> error</a:t>
            </a:r>
            <a:endParaRPr sz="2800">
              <a:latin typeface="Arial"/>
              <a:cs typeface="Arial"/>
            </a:endParaRPr>
          </a:p>
          <a:p>
            <a:pPr marL="355600" indent="-342900">
              <a:lnSpc>
                <a:spcPct val="100000"/>
              </a:lnSpc>
              <a:spcBef>
                <a:spcPts val="735"/>
              </a:spcBef>
              <a:buChar char="•"/>
              <a:tabLst>
                <a:tab pos="354965" algn="l"/>
                <a:tab pos="355600" algn="l"/>
              </a:tabLst>
            </a:pPr>
            <a:r>
              <a:rPr sz="3200" spc="-5" dirty="0">
                <a:solidFill>
                  <a:srgbClr val="3333CC"/>
                </a:solidFill>
                <a:latin typeface="Arial"/>
                <a:cs typeface="Arial"/>
              </a:rPr>
              <a:t>MSE/median saturate: </a:t>
            </a:r>
            <a:r>
              <a:rPr sz="3200" dirty="0">
                <a:solidFill>
                  <a:srgbClr val="3333CC"/>
                </a:solidFill>
                <a:latin typeface="Arial"/>
                <a:cs typeface="Arial"/>
              </a:rPr>
              <a:t>produce small</a:t>
            </a:r>
            <a:r>
              <a:rPr sz="3200" spc="20" dirty="0">
                <a:solidFill>
                  <a:srgbClr val="3333CC"/>
                </a:solidFill>
                <a:latin typeface="Arial"/>
                <a:cs typeface="Arial"/>
              </a:rPr>
              <a:t> </a:t>
            </a:r>
            <a:r>
              <a:rPr sz="3200" spc="-5" dirty="0">
                <a:solidFill>
                  <a:srgbClr val="3333CC"/>
                </a:solidFill>
                <a:latin typeface="Arial"/>
                <a:cs typeface="Arial"/>
              </a:rPr>
              <a:t>gradients</a:t>
            </a:r>
            <a:endParaRPr sz="3200">
              <a:latin typeface="Arial"/>
              <a:cs typeface="Arial"/>
            </a:endParaRPr>
          </a:p>
          <a:p>
            <a:pPr marL="748665" marR="5080" lvl="1" indent="-279400">
              <a:lnSpc>
                <a:spcPct val="98600"/>
              </a:lnSpc>
              <a:spcBef>
                <a:spcPts val="810"/>
              </a:spcBef>
              <a:buChar char="–"/>
              <a:tabLst>
                <a:tab pos="755650" algn="l"/>
              </a:tabLst>
            </a:pPr>
            <a:r>
              <a:rPr sz="2800" spc="-5" dirty="0">
                <a:solidFill>
                  <a:srgbClr val="336600"/>
                </a:solidFill>
                <a:latin typeface="Arial"/>
                <a:cs typeface="Arial"/>
              </a:rPr>
              <a:t>This </a:t>
            </a:r>
            <a:r>
              <a:rPr sz="2800" dirty="0">
                <a:solidFill>
                  <a:srgbClr val="336600"/>
                </a:solidFill>
                <a:latin typeface="Arial"/>
                <a:cs typeface="Arial"/>
              </a:rPr>
              <a:t>is one reason </a:t>
            </a:r>
            <a:r>
              <a:rPr sz="2800" spc="-5" dirty="0">
                <a:solidFill>
                  <a:srgbClr val="336600"/>
                </a:solidFill>
                <a:latin typeface="Arial"/>
                <a:cs typeface="Arial"/>
              </a:rPr>
              <a:t>cross-entropy </a:t>
            </a:r>
            <a:r>
              <a:rPr sz="2800" dirty="0">
                <a:solidFill>
                  <a:srgbClr val="336600"/>
                </a:solidFill>
                <a:latin typeface="Arial"/>
                <a:cs typeface="Arial"/>
              </a:rPr>
              <a:t>cost is more  popular </a:t>
            </a:r>
            <a:r>
              <a:rPr sz="2800" spc="-5" dirty="0">
                <a:solidFill>
                  <a:srgbClr val="336600"/>
                </a:solidFill>
                <a:latin typeface="Arial"/>
                <a:cs typeface="Arial"/>
              </a:rPr>
              <a:t>than </a:t>
            </a:r>
            <a:r>
              <a:rPr sz="2800" dirty="0">
                <a:solidFill>
                  <a:srgbClr val="336600"/>
                </a:solidFill>
                <a:latin typeface="Arial"/>
                <a:cs typeface="Arial"/>
              </a:rPr>
              <a:t>mean square error and mean</a:t>
            </a:r>
            <a:r>
              <a:rPr sz="2800" spc="-55" dirty="0">
                <a:solidFill>
                  <a:srgbClr val="336600"/>
                </a:solidFill>
                <a:latin typeface="Arial"/>
                <a:cs typeface="Arial"/>
              </a:rPr>
              <a:t> </a:t>
            </a:r>
            <a:r>
              <a:rPr sz="2800" spc="-5" dirty="0">
                <a:solidFill>
                  <a:srgbClr val="336600"/>
                </a:solidFill>
                <a:latin typeface="Arial"/>
                <a:cs typeface="Arial"/>
              </a:rPr>
              <a:t>absolute  </a:t>
            </a:r>
            <a:r>
              <a:rPr sz="2800" dirty="0">
                <a:solidFill>
                  <a:srgbClr val="336600"/>
                </a:solidFill>
                <a:latin typeface="Arial"/>
                <a:cs typeface="Arial"/>
              </a:rPr>
              <a:t>error</a:t>
            </a:r>
            <a:endParaRPr sz="2800">
              <a:latin typeface="Arial"/>
              <a:cs typeface="Arial"/>
            </a:endParaRPr>
          </a:p>
          <a:p>
            <a:pPr marL="1155700" lvl="2" indent="-229235">
              <a:lnSpc>
                <a:spcPct val="100000"/>
              </a:lnSpc>
              <a:spcBef>
                <a:spcPts val="615"/>
              </a:spcBef>
              <a:buChar char="•"/>
              <a:tabLst>
                <a:tab pos="1155700" algn="l"/>
              </a:tabLst>
            </a:pPr>
            <a:r>
              <a:rPr sz="2400" dirty="0">
                <a:solidFill>
                  <a:srgbClr val="660066"/>
                </a:solidFill>
                <a:latin typeface="Arial"/>
                <a:cs typeface="Arial"/>
              </a:rPr>
              <a:t>Even when it is not necessary </a:t>
            </a:r>
            <a:r>
              <a:rPr sz="2400" spc="-5" dirty="0">
                <a:solidFill>
                  <a:srgbClr val="660066"/>
                </a:solidFill>
                <a:latin typeface="Arial"/>
                <a:cs typeface="Arial"/>
              </a:rPr>
              <a:t>to estimate the</a:t>
            </a:r>
            <a:r>
              <a:rPr sz="2400" spc="-25" dirty="0">
                <a:solidFill>
                  <a:srgbClr val="660066"/>
                </a:solidFill>
                <a:latin typeface="Arial"/>
                <a:cs typeface="Arial"/>
              </a:rPr>
              <a:t> </a:t>
            </a:r>
            <a:r>
              <a:rPr sz="2400" spc="-5" dirty="0">
                <a:solidFill>
                  <a:srgbClr val="660066"/>
                </a:solidFill>
                <a:latin typeface="Arial"/>
                <a:cs typeface="Arial"/>
              </a:rPr>
              <a:t>entire</a:t>
            </a:r>
            <a:endParaRPr sz="2400">
              <a:latin typeface="Arial"/>
              <a:cs typeface="Arial"/>
            </a:endParaRPr>
          </a:p>
        </p:txBody>
      </p:sp>
      <p:sp>
        <p:nvSpPr>
          <p:cNvPr id="6" name="object 6"/>
          <p:cNvSpPr txBox="1"/>
          <p:nvPr/>
        </p:nvSpPr>
        <p:spPr>
          <a:xfrm>
            <a:off x="1995977" y="6516254"/>
            <a:ext cx="253047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660066"/>
                </a:solidFill>
                <a:latin typeface="Arial"/>
                <a:cs typeface="Arial"/>
              </a:rPr>
              <a:t>distribution </a:t>
            </a:r>
            <a:r>
              <a:rPr sz="2400" i="1" spc="-5" dirty="0">
                <a:latin typeface="Cambria"/>
                <a:cs typeface="Cambria"/>
              </a:rPr>
              <a:t>p</a:t>
            </a:r>
            <a:r>
              <a:rPr sz="2400" spc="-5" dirty="0">
                <a:latin typeface="Cambria"/>
                <a:cs typeface="Cambria"/>
              </a:rPr>
              <a:t>(</a:t>
            </a:r>
            <a:r>
              <a:rPr sz="2400" b="1" i="1" spc="-5" dirty="0" err="1">
                <a:latin typeface="Palatino Linotype"/>
                <a:cs typeface="Palatino Linotype"/>
              </a:rPr>
              <a:t>y</a:t>
            </a:r>
            <a:r>
              <a:rPr sz="2400" b="1" i="1" spc="-130" dirty="0" err="1">
                <a:latin typeface="Palatino Linotype"/>
                <a:cs typeface="Palatino Linotype"/>
              </a:rPr>
              <a:t>|x</a:t>
            </a:r>
            <a:r>
              <a:rPr sz="2400" spc="-130" dirty="0">
                <a:latin typeface="Cambria"/>
                <a:cs typeface="Cambria"/>
              </a:rPr>
              <a:t>)</a:t>
            </a:r>
            <a:endParaRPr sz="2400" dirty="0">
              <a:latin typeface="Cambria"/>
              <a:cs typeface="Cambria"/>
            </a:endParaRPr>
          </a:p>
        </p:txBody>
      </p:sp>
      <p:sp>
        <p:nvSpPr>
          <p:cNvPr id="8" name="object 8"/>
          <p:cNvSpPr txBox="1"/>
          <p:nvPr/>
        </p:nvSpPr>
        <p:spPr>
          <a:xfrm>
            <a:off x="3662138" y="2507618"/>
            <a:ext cx="47625" cy="161290"/>
          </a:xfrm>
          <a:prstGeom prst="rect">
            <a:avLst/>
          </a:prstGeom>
        </p:spPr>
        <p:txBody>
          <a:bodyPr vert="horz" wrap="square" lIns="0" tIns="17780" rIns="0" bIns="0" rtlCol="0">
            <a:spAutoFit/>
          </a:bodyPr>
          <a:lstStyle/>
          <a:p>
            <a:pPr>
              <a:lnSpc>
                <a:spcPct val="100000"/>
              </a:lnSpc>
              <a:spcBef>
                <a:spcPts val="140"/>
              </a:spcBef>
            </a:pPr>
            <a:r>
              <a:rPr sz="850" i="1" spc="25" dirty="0">
                <a:latin typeface="Cambria"/>
                <a:cs typeface="Cambria"/>
              </a:rPr>
              <a:t>f</a:t>
            </a:r>
            <a:endParaRPr sz="850">
              <a:latin typeface="Cambria"/>
              <a:cs typeface="Cambria"/>
            </a:endParaRPr>
          </a:p>
        </p:txBody>
      </p:sp>
      <p:sp>
        <p:nvSpPr>
          <p:cNvPr id="9" name="object 9"/>
          <p:cNvSpPr txBox="1"/>
          <p:nvPr/>
        </p:nvSpPr>
        <p:spPr>
          <a:xfrm>
            <a:off x="4429709" y="2501001"/>
            <a:ext cx="161925" cy="123825"/>
          </a:xfrm>
          <a:prstGeom prst="rect">
            <a:avLst/>
          </a:prstGeom>
        </p:spPr>
        <p:txBody>
          <a:bodyPr vert="horz" wrap="square" lIns="0" tIns="12065" rIns="0" bIns="0" rtlCol="0">
            <a:spAutoFit/>
          </a:bodyPr>
          <a:lstStyle/>
          <a:p>
            <a:pPr>
              <a:lnSpc>
                <a:spcPct val="100000"/>
              </a:lnSpc>
              <a:spcBef>
                <a:spcPts val="95"/>
              </a:spcBef>
            </a:pPr>
            <a:r>
              <a:rPr sz="650" i="1" spc="-20" dirty="0">
                <a:latin typeface="Cambria"/>
                <a:cs typeface="Cambria"/>
              </a:rPr>
              <a:t>d</a:t>
            </a:r>
            <a:r>
              <a:rPr sz="650" i="1" spc="-25" dirty="0">
                <a:latin typeface="Cambria"/>
                <a:cs typeface="Cambria"/>
              </a:rPr>
              <a:t>at</a:t>
            </a:r>
            <a:r>
              <a:rPr sz="650" i="1" spc="-15" dirty="0">
                <a:latin typeface="Cambria"/>
                <a:cs typeface="Cambria"/>
              </a:rPr>
              <a:t>a</a:t>
            </a:r>
            <a:endParaRPr sz="650">
              <a:latin typeface="Cambria"/>
              <a:cs typeface="Cambria"/>
            </a:endParaRPr>
          </a:p>
        </p:txBody>
      </p:sp>
      <p:sp>
        <p:nvSpPr>
          <p:cNvPr id="10" name="object 10"/>
          <p:cNvSpPr txBox="1"/>
          <p:nvPr/>
        </p:nvSpPr>
        <p:spPr>
          <a:xfrm>
            <a:off x="2919183" y="2274007"/>
            <a:ext cx="2730500" cy="260350"/>
          </a:xfrm>
          <a:prstGeom prst="rect">
            <a:avLst/>
          </a:prstGeom>
        </p:spPr>
        <p:txBody>
          <a:bodyPr vert="horz" wrap="square" lIns="0" tIns="17145" rIns="0" bIns="0" rtlCol="0">
            <a:spAutoFit/>
          </a:bodyPr>
          <a:lstStyle/>
          <a:p>
            <a:pPr marL="25400">
              <a:lnSpc>
                <a:spcPct val="100000"/>
              </a:lnSpc>
              <a:spcBef>
                <a:spcPts val="135"/>
              </a:spcBef>
              <a:tabLst>
                <a:tab pos="1731010" algn="l"/>
              </a:tabLst>
            </a:pPr>
            <a:r>
              <a:rPr sz="1500" i="1" spc="35" dirty="0">
                <a:latin typeface="Cambria"/>
                <a:cs typeface="Cambria"/>
              </a:rPr>
              <a:t>f</a:t>
            </a:r>
            <a:r>
              <a:rPr sz="1500" i="1" spc="-105" dirty="0">
                <a:latin typeface="Cambria"/>
                <a:cs typeface="Cambria"/>
              </a:rPr>
              <a:t> </a:t>
            </a:r>
            <a:r>
              <a:rPr sz="1500" spc="20" dirty="0">
                <a:latin typeface="Calibri"/>
                <a:cs typeface="Calibri"/>
              </a:rPr>
              <a:t>*</a:t>
            </a:r>
            <a:r>
              <a:rPr sz="1500" spc="-10" dirty="0">
                <a:latin typeface="Calibri"/>
                <a:cs typeface="Calibri"/>
              </a:rPr>
              <a:t> </a:t>
            </a:r>
            <a:r>
              <a:rPr sz="1500" spc="170" dirty="0">
                <a:latin typeface="Segoe UI Symbol"/>
                <a:cs typeface="Segoe UI Symbol"/>
              </a:rPr>
              <a:t>=</a:t>
            </a:r>
            <a:r>
              <a:rPr sz="1500" spc="-30" dirty="0">
                <a:latin typeface="Segoe UI Symbol"/>
                <a:cs typeface="Segoe UI Symbol"/>
              </a:rPr>
              <a:t> </a:t>
            </a:r>
            <a:r>
              <a:rPr sz="1500" spc="55" dirty="0">
                <a:latin typeface="Calibri"/>
                <a:cs typeface="Calibri"/>
              </a:rPr>
              <a:t>arg</a:t>
            </a:r>
            <a:r>
              <a:rPr sz="1500" spc="-95" dirty="0">
                <a:latin typeface="Calibri"/>
                <a:cs typeface="Calibri"/>
              </a:rPr>
              <a:t> </a:t>
            </a:r>
            <a:r>
              <a:rPr sz="1500" spc="60" dirty="0">
                <a:latin typeface="Calibri"/>
                <a:cs typeface="Calibri"/>
              </a:rPr>
              <a:t>min</a:t>
            </a:r>
            <a:r>
              <a:rPr sz="1500" spc="-150" dirty="0">
                <a:latin typeface="Calibri"/>
                <a:cs typeface="Calibri"/>
              </a:rPr>
              <a:t> </a:t>
            </a:r>
            <a:r>
              <a:rPr sz="1500" i="1" spc="90" dirty="0">
                <a:latin typeface="Cambria"/>
                <a:cs typeface="Cambria"/>
              </a:rPr>
              <a:t>E</a:t>
            </a:r>
            <a:r>
              <a:rPr sz="1275" i="1" spc="135" baseline="-35947" dirty="0">
                <a:latin typeface="Cambria"/>
                <a:cs typeface="Cambria"/>
              </a:rPr>
              <a:t>x</a:t>
            </a:r>
            <a:r>
              <a:rPr sz="1275" spc="135" baseline="-35947" dirty="0">
                <a:latin typeface="Calibri"/>
                <a:cs typeface="Calibri"/>
              </a:rPr>
              <a:t>,</a:t>
            </a:r>
            <a:r>
              <a:rPr sz="1275" i="1" spc="135" baseline="-35947" dirty="0">
                <a:latin typeface="Cambria"/>
                <a:cs typeface="Cambria"/>
              </a:rPr>
              <a:t>y</a:t>
            </a:r>
            <a:r>
              <a:rPr sz="1275" spc="135" baseline="-35947" dirty="0">
                <a:latin typeface="Calibri"/>
                <a:cs typeface="Calibri"/>
              </a:rPr>
              <a:t>~</a:t>
            </a:r>
            <a:r>
              <a:rPr sz="1275" i="1" spc="135" baseline="-35947" dirty="0">
                <a:latin typeface="Cambria"/>
                <a:cs typeface="Cambria"/>
              </a:rPr>
              <a:t>p	</a:t>
            </a:r>
            <a:r>
              <a:rPr sz="1500" b="1" i="1" spc="-330" dirty="0">
                <a:latin typeface="Palatino Linotype"/>
                <a:cs typeface="Palatino Linotype"/>
              </a:rPr>
              <a:t>|| </a:t>
            </a:r>
            <a:r>
              <a:rPr sz="1500" b="1" i="1" spc="30" dirty="0">
                <a:latin typeface="Palatino Linotype"/>
                <a:cs typeface="Palatino Linotype"/>
              </a:rPr>
              <a:t>y </a:t>
            </a:r>
            <a:r>
              <a:rPr sz="1500" b="1" i="1" spc="55" dirty="0">
                <a:latin typeface="Palatino Linotype"/>
                <a:cs typeface="Palatino Linotype"/>
              </a:rPr>
              <a:t>- </a:t>
            </a:r>
            <a:r>
              <a:rPr sz="1500" b="1" i="1" spc="155" dirty="0">
                <a:latin typeface="Palatino Linotype"/>
                <a:cs typeface="Palatino Linotype"/>
              </a:rPr>
              <a:t>f(x)</a:t>
            </a:r>
            <a:r>
              <a:rPr sz="1500" b="1" i="1" spc="-290" dirty="0">
                <a:latin typeface="Palatino Linotype"/>
                <a:cs typeface="Palatino Linotype"/>
              </a:rPr>
              <a:t> </a:t>
            </a:r>
            <a:r>
              <a:rPr sz="1500" spc="-225" dirty="0">
                <a:latin typeface="Calibri"/>
                <a:cs typeface="Calibri"/>
              </a:rPr>
              <a:t>||</a:t>
            </a:r>
            <a:r>
              <a:rPr sz="1275" spc="-337" baseline="-35947" dirty="0">
                <a:latin typeface="Calibri"/>
                <a:cs typeface="Calibri"/>
              </a:rPr>
              <a:t>1</a:t>
            </a:r>
            <a:endParaRPr sz="1275" baseline="-35947">
              <a:latin typeface="Calibri"/>
              <a:cs typeface="Calibri"/>
            </a:endParaRPr>
          </a:p>
        </p:txBody>
      </p:sp>
      <p:sp>
        <p:nvSpPr>
          <p:cNvPr id="11" name="object 11"/>
          <p:cNvSpPr/>
          <p:nvPr/>
        </p:nvSpPr>
        <p:spPr>
          <a:xfrm>
            <a:off x="2903075" y="2249372"/>
            <a:ext cx="2736850" cy="449580"/>
          </a:xfrm>
          <a:custGeom>
            <a:avLst/>
            <a:gdLst/>
            <a:ahLst/>
            <a:cxnLst/>
            <a:rect l="l" t="t" r="r" b="b"/>
            <a:pathLst>
              <a:path w="2736850" h="449580">
                <a:moveTo>
                  <a:pt x="0" y="0"/>
                </a:moveTo>
                <a:lnTo>
                  <a:pt x="2736849" y="0"/>
                </a:lnTo>
                <a:lnTo>
                  <a:pt x="2736849" y="449262"/>
                </a:lnTo>
                <a:lnTo>
                  <a:pt x="0" y="449262"/>
                </a:lnTo>
                <a:lnTo>
                  <a:pt x="0" y="0"/>
                </a:lnTo>
                <a:close/>
              </a:path>
            </a:pathLst>
          </a:custGeom>
          <a:ln w="9524">
            <a:solidFill>
              <a:srgbClr val="000000"/>
            </a:solidFill>
          </a:ln>
        </p:spPr>
        <p:txBody>
          <a:bodyPr wrap="square" lIns="0" tIns="0" rIns="0" bIns="0" rtlCol="0"/>
          <a:lstStyle/>
          <a:p>
            <a:endParaRPr/>
          </a:p>
        </p:txBody>
      </p:sp>
      <p:sp>
        <p:nvSpPr>
          <p:cNvPr id="12" name="object 12"/>
          <p:cNvSpPr/>
          <p:nvPr/>
        </p:nvSpPr>
        <p:spPr>
          <a:xfrm>
            <a:off x="8558482" y="1554047"/>
            <a:ext cx="1409698" cy="12731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59343" y="2858654"/>
            <a:ext cx="3131185" cy="695960"/>
          </a:xfrm>
          <a:prstGeom prst="rect">
            <a:avLst/>
          </a:prstGeom>
        </p:spPr>
        <p:txBody>
          <a:bodyPr vert="horz" wrap="square" lIns="0" tIns="12700" rIns="0" bIns="0" rtlCol="0">
            <a:spAutoFit/>
          </a:bodyPr>
          <a:lstStyle/>
          <a:p>
            <a:pPr marL="12700">
              <a:lnSpc>
                <a:spcPct val="100000"/>
              </a:lnSpc>
              <a:spcBef>
                <a:spcPts val="100"/>
              </a:spcBef>
            </a:pPr>
            <a:r>
              <a:rPr dirty="0"/>
              <a:t>Output</a:t>
            </a:r>
            <a:r>
              <a:rPr spc="-95" dirty="0"/>
              <a:t> </a:t>
            </a:r>
            <a:r>
              <a:rPr spc="-5" dirty="0"/>
              <a:t>Units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783143" y="432954"/>
            <a:ext cx="3131185" cy="695960"/>
          </a:xfrm>
          <a:prstGeom prst="rect">
            <a:avLst/>
          </a:prstGeom>
        </p:spPr>
        <p:txBody>
          <a:bodyPr vert="horz" wrap="square" lIns="0" tIns="12700" rIns="0" bIns="0" rtlCol="0">
            <a:spAutoFit/>
          </a:bodyPr>
          <a:lstStyle/>
          <a:p>
            <a:pPr marL="12700">
              <a:lnSpc>
                <a:spcPct val="100000"/>
              </a:lnSpc>
              <a:spcBef>
                <a:spcPts val="100"/>
              </a:spcBef>
            </a:pPr>
            <a:r>
              <a:rPr dirty="0"/>
              <a:t>Output</a:t>
            </a:r>
            <a:r>
              <a:rPr spc="-95" dirty="0"/>
              <a:t> </a:t>
            </a:r>
            <a:r>
              <a:rPr spc="-5" dirty="0"/>
              <a:t>Units</a:t>
            </a:r>
          </a:p>
        </p:txBody>
      </p:sp>
      <p:sp>
        <p:nvSpPr>
          <p:cNvPr id="8" name="object 8"/>
          <p:cNvSpPr txBox="1"/>
          <p:nvPr/>
        </p:nvSpPr>
        <p:spPr>
          <a:xfrm>
            <a:off x="819640" y="1296554"/>
            <a:ext cx="8522970" cy="3103880"/>
          </a:xfrm>
          <a:prstGeom prst="rect">
            <a:avLst/>
          </a:prstGeom>
        </p:spPr>
        <p:txBody>
          <a:bodyPr vert="horz" wrap="square" lIns="0" tIns="33020" rIns="0" bIns="0" rtlCol="0">
            <a:spAutoFit/>
          </a:bodyPr>
          <a:lstStyle/>
          <a:p>
            <a:pPr marL="355600" marR="94615" indent="-342900">
              <a:lnSpc>
                <a:spcPts val="3800"/>
              </a:lnSpc>
              <a:spcBef>
                <a:spcPts val="260"/>
              </a:spcBef>
              <a:buChar char="•"/>
              <a:tabLst>
                <a:tab pos="354965" algn="l"/>
                <a:tab pos="355600" algn="l"/>
              </a:tabLst>
            </a:pPr>
            <a:r>
              <a:rPr sz="3200" dirty="0">
                <a:solidFill>
                  <a:srgbClr val="3333CC"/>
                </a:solidFill>
                <a:latin typeface="Arial"/>
                <a:cs typeface="Arial"/>
              </a:rPr>
              <a:t>Choice of </a:t>
            </a:r>
            <a:r>
              <a:rPr lang="en-US" sz="3200" dirty="0">
                <a:solidFill>
                  <a:srgbClr val="3333CC"/>
                </a:solidFill>
                <a:latin typeface="Arial"/>
                <a:cs typeface="Arial"/>
              </a:rPr>
              <a:t>the </a:t>
            </a:r>
            <a:r>
              <a:rPr sz="3200" dirty="0">
                <a:solidFill>
                  <a:srgbClr val="3333CC"/>
                </a:solidFill>
                <a:latin typeface="Arial"/>
                <a:cs typeface="Arial"/>
              </a:rPr>
              <a:t>cost </a:t>
            </a:r>
            <a:r>
              <a:rPr sz="3200" spc="-5" dirty="0">
                <a:solidFill>
                  <a:srgbClr val="3333CC"/>
                </a:solidFill>
                <a:latin typeface="Arial"/>
                <a:cs typeface="Arial"/>
              </a:rPr>
              <a:t>function </a:t>
            </a:r>
            <a:r>
              <a:rPr sz="3200" dirty="0">
                <a:solidFill>
                  <a:srgbClr val="3333CC"/>
                </a:solidFill>
                <a:latin typeface="Arial"/>
                <a:cs typeface="Arial"/>
              </a:rPr>
              <a:t>is </a:t>
            </a:r>
            <a:r>
              <a:rPr sz="3200" i="1" spc="-5" dirty="0">
                <a:solidFill>
                  <a:srgbClr val="3333CC"/>
                </a:solidFill>
                <a:latin typeface="Arial"/>
                <a:cs typeface="Arial"/>
              </a:rPr>
              <a:t>tightly </a:t>
            </a:r>
            <a:r>
              <a:rPr sz="3200" i="1" dirty="0">
                <a:solidFill>
                  <a:srgbClr val="3333CC"/>
                </a:solidFill>
                <a:latin typeface="Arial"/>
                <a:cs typeface="Arial"/>
              </a:rPr>
              <a:t>coupled </a:t>
            </a:r>
            <a:r>
              <a:rPr lang="en-US" sz="3200" spc="-5" dirty="0">
                <a:solidFill>
                  <a:srgbClr val="3333CC"/>
                </a:solidFill>
                <a:latin typeface="Arial"/>
                <a:cs typeface="Arial"/>
              </a:rPr>
              <a:t>to </a:t>
            </a:r>
            <a:r>
              <a:rPr sz="3200" dirty="0">
                <a:solidFill>
                  <a:srgbClr val="3333CC"/>
                </a:solidFill>
                <a:latin typeface="Arial"/>
                <a:cs typeface="Arial"/>
              </a:rPr>
              <a:t>choice of </a:t>
            </a:r>
            <a:r>
              <a:rPr sz="3200" spc="-5" dirty="0">
                <a:solidFill>
                  <a:srgbClr val="3333CC"/>
                </a:solidFill>
                <a:latin typeface="Arial"/>
                <a:cs typeface="Arial"/>
              </a:rPr>
              <a:t>output</a:t>
            </a:r>
            <a:r>
              <a:rPr sz="3200" spc="-20" dirty="0">
                <a:solidFill>
                  <a:srgbClr val="3333CC"/>
                </a:solidFill>
                <a:latin typeface="Arial"/>
                <a:cs typeface="Arial"/>
              </a:rPr>
              <a:t> </a:t>
            </a:r>
            <a:r>
              <a:rPr sz="3200" dirty="0">
                <a:solidFill>
                  <a:srgbClr val="3333CC"/>
                </a:solidFill>
                <a:latin typeface="Arial"/>
                <a:cs typeface="Arial"/>
              </a:rPr>
              <a:t>unit</a:t>
            </a:r>
            <a:r>
              <a:rPr lang="en-US" sz="3200" dirty="0">
                <a:solidFill>
                  <a:srgbClr val="3333CC"/>
                </a:solidFill>
                <a:latin typeface="Arial"/>
                <a:cs typeface="Arial"/>
              </a:rPr>
              <a:t>s</a:t>
            </a:r>
            <a:endParaRPr sz="3200" dirty="0">
              <a:latin typeface="Arial"/>
              <a:cs typeface="Arial"/>
            </a:endParaRPr>
          </a:p>
          <a:p>
            <a:pPr marL="749300" marR="307340" lvl="1" indent="-279400">
              <a:lnSpc>
                <a:spcPct val="102000"/>
              </a:lnSpc>
              <a:spcBef>
                <a:spcPts val="445"/>
              </a:spcBef>
              <a:buChar char="–"/>
              <a:tabLst>
                <a:tab pos="755650" algn="l"/>
              </a:tabLst>
            </a:pPr>
            <a:r>
              <a:rPr sz="2800" dirty="0">
                <a:solidFill>
                  <a:srgbClr val="336600"/>
                </a:solidFill>
                <a:latin typeface="Arial"/>
                <a:cs typeface="Arial"/>
              </a:rPr>
              <a:t>M</a:t>
            </a:r>
            <a:r>
              <a:rPr lang="en-US" sz="2800" dirty="0">
                <a:solidFill>
                  <a:srgbClr val="336600"/>
                </a:solidFill>
                <a:latin typeface="Arial"/>
                <a:cs typeface="Arial"/>
              </a:rPr>
              <a:t>uch</a:t>
            </a:r>
            <a:r>
              <a:rPr sz="2800" dirty="0">
                <a:solidFill>
                  <a:srgbClr val="336600"/>
                </a:solidFill>
                <a:latin typeface="Arial"/>
                <a:cs typeface="Arial"/>
              </a:rPr>
              <a:t> of </a:t>
            </a:r>
            <a:r>
              <a:rPr sz="2800" spc="-5" dirty="0">
                <a:solidFill>
                  <a:srgbClr val="336600"/>
                </a:solidFill>
                <a:latin typeface="Arial"/>
                <a:cs typeface="Arial"/>
              </a:rPr>
              <a:t>the time </a:t>
            </a:r>
            <a:r>
              <a:rPr sz="2800" dirty="0">
                <a:solidFill>
                  <a:srgbClr val="336600"/>
                </a:solidFill>
                <a:latin typeface="Arial"/>
                <a:cs typeface="Arial"/>
              </a:rPr>
              <a:t>use </a:t>
            </a:r>
            <a:r>
              <a:rPr sz="2800" spc="-5" dirty="0">
                <a:solidFill>
                  <a:srgbClr val="336600"/>
                </a:solidFill>
                <a:latin typeface="Arial"/>
                <a:cs typeface="Arial"/>
              </a:rPr>
              <a:t>cross-entropy between  data distribution </a:t>
            </a:r>
            <a:r>
              <a:rPr sz="2800" dirty="0">
                <a:solidFill>
                  <a:srgbClr val="336600"/>
                </a:solidFill>
                <a:latin typeface="Arial"/>
                <a:cs typeface="Arial"/>
              </a:rPr>
              <a:t>and model</a:t>
            </a:r>
            <a:r>
              <a:rPr sz="2800" spc="10" dirty="0">
                <a:solidFill>
                  <a:srgbClr val="336600"/>
                </a:solidFill>
                <a:latin typeface="Arial"/>
                <a:cs typeface="Arial"/>
              </a:rPr>
              <a:t> </a:t>
            </a:r>
            <a:r>
              <a:rPr sz="2800" spc="-5" dirty="0">
                <a:solidFill>
                  <a:srgbClr val="336600"/>
                </a:solidFill>
                <a:latin typeface="Arial"/>
                <a:cs typeface="Arial"/>
              </a:rPr>
              <a:t>distribution</a:t>
            </a:r>
            <a:endParaRPr sz="2800" dirty="0">
              <a:latin typeface="Arial"/>
              <a:cs typeface="Arial"/>
            </a:endParaRPr>
          </a:p>
          <a:p>
            <a:pPr marL="1155700" marR="5080" lvl="2" indent="-228600">
              <a:lnSpc>
                <a:spcPct val="101499"/>
              </a:lnSpc>
              <a:spcBef>
                <a:spcPts val="470"/>
              </a:spcBef>
              <a:buChar char="•"/>
              <a:tabLst>
                <a:tab pos="1155700" algn="l"/>
              </a:tabLst>
            </a:pPr>
            <a:r>
              <a:rPr sz="2400" dirty="0">
                <a:solidFill>
                  <a:srgbClr val="660066"/>
                </a:solidFill>
                <a:latin typeface="Arial"/>
                <a:cs typeface="Arial"/>
              </a:rPr>
              <a:t>Choice of how </a:t>
            </a:r>
            <a:r>
              <a:rPr sz="2400" spc="-5" dirty="0">
                <a:solidFill>
                  <a:srgbClr val="660066"/>
                </a:solidFill>
                <a:latin typeface="Arial"/>
                <a:cs typeface="Arial"/>
              </a:rPr>
              <a:t>to </a:t>
            </a:r>
            <a:r>
              <a:rPr sz="2400" dirty="0">
                <a:solidFill>
                  <a:srgbClr val="660066"/>
                </a:solidFill>
                <a:latin typeface="Arial"/>
                <a:cs typeface="Arial"/>
              </a:rPr>
              <a:t>represent </a:t>
            </a:r>
            <a:r>
              <a:rPr sz="2400" spc="-5" dirty="0">
                <a:solidFill>
                  <a:srgbClr val="660066"/>
                </a:solidFill>
                <a:latin typeface="Arial"/>
                <a:cs typeface="Arial"/>
              </a:rPr>
              <a:t>the output then determines  the form </a:t>
            </a:r>
            <a:r>
              <a:rPr sz="2400" dirty="0">
                <a:solidFill>
                  <a:srgbClr val="660066"/>
                </a:solidFill>
                <a:latin typeface="Arial"/>
                <a:cs typeface="Arial"/>
              </a:rPr>
              <a:t>of </a:t>
            </a:r>
            <a:r>
              <a:rPr sz="2400" spc="-5" dirty="0">
                <a:solidFill>
                  <a:srgbClr val="660066"/>
                </a:solidFill>
                <a:latin typeface="Arial"/>
                <a:cs typeface="Arial"/>
              </a:rPr>
              <a:t>the cross-entropy</a:t>
            </a:r>
            <a:r>
              <a:rPr sz="2400" dirty="0">
                <a:solidFill>
                  <a:srgbClr val="660066"/>
                </a:solidFill>
                <a:latin typeface="Arial"/>
                <a:cs typeface="Arial"/>
              </a:rPr>
              <a:t> </a:t>
            </a:r>
            <a:r>
              <a:rPr sz="2400" spc="-5" dirty="0">
                <a:solidFill>
                  <a:srgbClr val="660066"/>
                </a:solidFill>
                <a:latin typeface="Arial"/>
                <a:cs typeface="Arial"/>
              </a:rPr>
              <a:t>function</a:t>
            </a:r>
            <a:endParaRPr sz="2400" dirty="0">
              <a:latin typeface="Arial"/>
              <a:cs typeface="Arial"/>
            </a:endParaRPr>
          </a:p>
          <a:p>
            <a:pPr marL="1112520">
              <a:lnSpc>
                <a:spcPct val="100000"/>
              </a:lnSpc>
              <a:spcBef>
                <a:spcPts val="1420"/>
              </a:spcBef>
            </a:pPr>
            <a:r>
              <a:rPr sz="1200" dirty="0">
                <a:solidFill>
                  <a:srgbClr val="660066"/>
                </a:solidFill>
                <a:latin typeface="Arial"/>
                <a:cs typeface="Arial"/>
              </a:rPr>
              <a:t>Cross-entropy in </a:t>
            </a:r>
            <a:r>
              <a:rPr sz="1200" spc="-5" dirty="0">
                <a:solidFill>
                  <a:srgbClr val="660066"/>
                </a:solidFill>
                <a:latin typeface="Arial"/>
                <a:cs typeface="Arial"/>
              </a:rPr>
              <a:t>logistic </a:t>
            </a:r>
            <a:r>
              <a:rPr sz="1200" dirty="0">
                <a:solidFill>
                  <a:srgbClr val="660066"/>
                </a:solidFill>
                <a:latin typeface="Arial"/>
                <a:cs typeface="Arial"/>
              </a:rPr>
              <a:t>regression</a:t>
            </a:r>
            <a:endParaRPr sz="1200" dirty="0">
              <a:latin typeface="Arial"/>
              <a:cs typeface="Arial"/>
            </a:endParaRPr>
          </a:p>
        </p:txBody>
      </p:sp>
      <p:sp>
        <p:nvSpPr>
          <p:cNvPr id="10" name="object 10"/>
          <p:cNvSpPr/>
          <p:nvPr/>
        </p:nvSpPr>
        <p:spPr>
          <a:xfrm>
            <a:off x="5270037" y="4311534"/>
            <a:ext cx="3581398" cy="1781175"/>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4967777" y="4718518"/>
            <a:ext cx="991869" cy="308610"/>
          </a:xfrm>
          <a:prstGeom prst="rect">
            <a:avLst/>
          </a:prstGeom>
        </p:spPr>
        <p:txBody>
          <a:bodyPr vert="horz" wrap="square" lIns="0" tIns="13335" rIns="0" bIns="0" rtlCol="0">
            <a:spAutoFit/>
          </a:bodyPr>
          <a:lstStyle/>
          <a:p>
            <a:pPr marL="12700">
              <a:lnSpc>
                <a:spcPct val="100000"/>
              </a:lnSpc>
              <a:spcBef>
                <a:spcPts val="105"/>
              </a:spcBef>
            </a:pPr>
            <a:r>
              <a:rPr sz="1850" i="1" spc="-50" dirty="0">
                <a:latin typeface="MS PGothic"/>
                <a:cs typeface="MS PGothic"/>
              </a:rPr>
              <a:t>θ</a:t>
            </a:r>
            <a:r>
              <a:rPr sz="1800" i="1" spc="425" dirty="0">
                <a:latin typeface="Cambria"/>
                <a:cs typeface="Cambria"/>
              </a:rPr>
              <a:t>=</a:t>
            </a:r>
            <a:r>
              <a:rPr sz="1800" spc="200" dirty="0">
                <a:latin typeface="Cambria"/>
                <a:cs typeface="Cambria"/>
              </a:rPr>
              <a:t>{</a:t>
            </a:r>
            <a:r>
              <a:rPr sz="1800" b="1" spc="-45" dirty="0">
                <a:latin typeface="Calibri"/>
                <a:cs typeface="Calibri"/>
              </a:rPr>
              <a:t>w</a:t>
            </a:r>
            <a:r>
              <a:rPr sz="1800" spc="130" dirty="0">
                <a:latin typeface="Cambria"/>
                <a:cs typeface="Cambria"/>
              </a:rPr>
              <a:t>,</a:t>
            </a:r>
            <a:r>
              <a:rPr sz="1800" i="1" spc="-110" dirty="0">
                <a:latin typeface="Cambria"/>
                <a:cs typeface="Cambria"/>
              </a:rPr>
              <a:t>b</a:t>
            </a:r>
            <a:r>
              <a:rPr sz="1800" spc="200" dirty="0">
                <a:latin typeface="Cambria"/>
                <a:cs typeface="Cambria"/>
              </a:rPr>
              <a:t>}</a:t>
            </a:r>
            <a:endParaRPr sz="1800">
              <a:latin typeface="Cambria"/>
              <a:cs typeface="Cambria"/>
            </a:endParaRPr>
          </a:p>
        </p:txBody>
      </p:sp>
      <p:pic>
        <p:nvPicPr>
          <p:cNvPr id="12" name="Picture 11">
            <a:extLst>
              <a:ext uri="{FF2B5EF4-FFF2-40B4-BE49-F238E27FC236}">
                <a16:creationId xmlns:a16="http://schemas.microsoft.com/office/drawing/2014/main" id="{E4E8EE1B-97BB-7F4A-9240-9C3C80AE8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910" y="4800600"/>
            <a:ext cx="3695700" cy="17526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20249" y="712354"/>
            <a:ext cx="5059680" cy="695960"/>
          </a:xfrm>
          <a:prstGeom prst="rect">
            <a:avLst/>
          </a:prstGeom>
        </p:spPr>
        <p:txBody>
          <a:bodyPr vert="horz" wrap="square" lIns="0" tIns="12700" rIns="0" bIns="0" rtlCol="0">
            <a:spAutoFit/>
          </a:bodyPr>
          <a:lstStyle/>
          <a:p>
            <a:pPr marL="12700">
              <a:lnSpc>
                <a:spcPct val="100000"/>
              </a:lnSpc>
              <a:spcBef>
                <a:spcPts val="100"/>
              </a:spcBef>
            </a:pPr>
            <a:r>
              <a:rPr spc="-5" dirty="0"/>
              <a:t>Role of </a:t>
            </a:r>
            <a:r>
              <a:rPr dirty="0"/>
              <a:t>Output</a:t>
            </a:r>
            <a:r>
              <a:rPr spc="-80" dirty="0"/>
              <a:t> </a:t>
            </a:r>
            <a:r>
              <a:rPr dirty="0"/>
              <a:t>Units</a:t>
            </a:r>
          </a:p>
        </p:txBody>
      </p:sp>
      <p:sp>
        <p:nvSpPr>
          <p:cNvPr id="4" name="object 4"/>
          <p:cNvSpPr txBox="1"/>
          <p:nvPr/>
        </p:nvSpPr>
        <p:spPr>
          <a:xfrm>
            <a:off x="852978" y="1601354"/>
            <a:ext cx="8863330" cy="4483279"/>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Any </a:t>
            </a:r>
            <a:r>
              <a:rPr sz="3200" spc="-5" dirty="0">
                <a:solidFill>
                  <a:srgbClr val="3333CC"/>
                </a:solidFill>
                <a:latin typeface="Arial"/>
                <a:cs typeface="Arial"/>
              </a:rPr>
              <a:t>output </a:t>
            </a:r>
            <a:r>
              <a:rPr sz="3200" dirty="0">
                <a:solidFill>
                  <a:srgbClr val="3333CC"/>
                </a:solidFill>
                <a:latin typeface="Arial"/>
                <a:cs typeface="Arial"/>
              </a:rPr>
              <a:t>unit is also usable as a hidden</a:t>
            </a:r>
            <a:r>
              <a:rPr sz="3200" spc="-85" dirty="0">
                <a:solidFill>
                  <a:srgbClr val="3333CC"/>
                </a:solidFill>
                <a:latin typeface="Arial"/>
                <a:cs typeface="Arial"/>
              </a:rPr>
              <a:t> </a:t>
            </a:r>
            <a:r>
              <a:rPr sz="3200" dirty="0">
                <a:solidFill>
                  <a:srgbClr val="3333CC"/>
                </a:solidFill>
                <a:latin typeface="Arial"/>
                <a:cs typeface="Arial"/>
              </a:rPr>
              <a:t>unit</a:t>
            </a:r>
            <a:endParaRPr sz="3200" dirty="0">
              <a:latin typeface="Arial"/>
              <a:cs typeface="Arial"/>
            </a:endParaRPr>
          </a:p>
          <a:p>
            <a:pPr>
              <a:lnSpc>
                <a:spcPct val="100000"/>
              </a:lnSpc>
              <a:buClr>
                <a:srgbClr val="3333CC"/>
              </a:buClr>
              <a:buFont typeface="Arial"/>
              <a:buChar char="•"/>
            </a:pPr>
            <a:endParaRPr sz="3600" dirty="0">
              <a:latin typeface="Arial"/>
              <a:cs typeface="Arial"/>
            </a:endParaRPr>
          </a:p>
          <a:p>
            <a:pPr>
              <a:lnSpc>
                <a:spcPct val="100000"/>
              </a:lnSpc>
              <a:spcBef>
                <a:spcPts val="35"/>
              </a:spcBef>
              <a:buClr>
                <a:srgbClr val="3333CC"/>
              </a:buClr>
              <a:buFont typeface="Arial"/>
              <a:buChar char="•"/>
            </a:pPr>
            <a:endParaRPr sz="5000" dirty="0">
              <a:latin typeface="Arial"/>
              <a:cs typeface="Arial"/>
            </a:endParaRPr>
          </a:p>
          <a:p>
            <a:pPr marL="355600" indent="-342900">
              <a:lnSpc>
                <a:spcPct val="100000"/>
              </a:lnSpc>
              <a:spcBef>
                <a:spcPts val="735"/>
              </a:spcBef>
              <a:buChar char="•"/>
              <a:tabLst>
                <a:tab pos="354965" algn="l"/>
                <a:tab pos="355600" algn="l"/>
              </a:tabLst>
            </a:pPr>
            <a:r>
              <a:rPr sz="3200" dirty="0">
                <a:solidFill>
                  <a:srgbClr val="3333CC"/>
                </a:solidFill>
                <a:latin typeface="Arial"/>
                <a:cs typeface="Arial"/>
              </a:rPr>
              <a:t>A </a:t>
            </a:r>
            <a:r>
              <a:rPr sz="3200" spc="-5" dirty="0">
                <a:solidFill>
                  <a:srgbClr val="3333CC"/>
                </a:solidFill>
                <a:latin typeface="Arial"/>
                <a:cs typeface="Arial"/>
              </a:rPr>
              <a:t>feedforward network </a:t>
            </a:r>
            <a:r>
              <a:rPr sz="3200" dirty="0">
                <a:solidFill>
                  <a:srgbClr val="3333CC"/>
                </a:solidFill>
                <a:latin typeface="Arial"/>
                <a:cs typeface="Arial"/>
              </a:rPr>
              <a:t>provides a hidden set</a:t>
            </a:r>
            <a:r>
              <a:rPr sz="3200" spc="-40" dirty="0">
                <a:solidFill>
                  <a:srgbClr val="3333CC"/>
                </a:solidFill>
                <a:latin typeface="Arial"/>
                <a:cs typeface="Arial"/>
              </a:rPr>
              <a:t> </a:t>
            </a:r>
            <a:r>
              <a:rPr sz="3200" dirty="0">
                <a:solidFill>
                  <a:srgbClr val="3333CC"/>
                </a:solidFill>
                <a:latin typeface="Arial"/>
                <a:cs typeface="Arial"/>
              </a:rPr>
              <a:t>of</a:t>
            </a:r>
            <a:endParaRPr sz="3200" dirty="0">
              <a:latin typeface="Arial"/>
              <a:cs typeface="Arial"/>
            </a:endParaRPr>
          </a:p>
          <a:p>
            <a:pPr marL="355600">
              <a:lnSpc>
                <a:spcPct val="100000"/>
              </a:lnSpc>
              <a:spcBef>
                <a:spcPts val="95"/>
              </a:spcBef>
              <a:tabLst>
                <a:tab pos="2345055" algn="l"/>
                <a:tab pos="2921000" algn="l"/>
                <a:tab pos="3475354" algn="l"/>
                <a:tab pos="3723640" algn="l"/>
              </a:tabLst>
            </a:pPr>
            <a:r>
              <a:rPr sz="3200" i="1" spc="-5" dirty="0">
                <a:solidFill>
                  <a:srgbClr val="3333CC"/>
                </a:solidFill>
                <a:latin typeface="Arial"/>
                <a:cs typeface="Arial"/>
              </a:rPr>
              <a:t>features</a:t>
            </a:r>
            <a:r>
              <a:rPr sz="3200" i="1" spc="5" dirty="0">
                <a:solidFill>
                  <a:srgbClr val="3333CC"/>
                </a:solidFill>
                <a:latin typeface="Arial"/>
                <a:cs typeface="Arial"/>
              </a:rPr>
              <a:t> </a:t>
            </a:r>
            <a:r>
              <a:rPr sz="3200" b="1" i="1" spc="110" dirty="0">
                <a:latin typeface="Palatino Linotype"/>
                <a:cs typeface="Palatino Linotype"/>
              </a:rPr>
              <a:t>h	</a:t>
            </a:r>
            <a:r>
              <a:rPr sz="3200" spc="380" dirty="0">
                <a:latin typeface="Cambria"/>
                <a:cs typeface="Cambria"/>
              </a:rPr>
              <a:t>=</a:t>
            </a:r>
            <a:r>
              <a:rPr sz="3200" i="1" spc="380" dirty="0">
                <a:latin typeface="Cambria"/>
                <a:cs typeface="Cambria"/>
              </a:rPr>
              <a:t>f	</a:t>
            </a:r>
            <a:r>
              <a:rPr sz="3200" spc="105" dirty="0">
                <a:latin typeface="Cambria"/>
                <a:cs typeface="Cambria"/>
              </a:rPr>
              <a:t>(</a:t>
            </a:r>
            <a:r>
              <a:rPr sz="3200" b="1" i="1" spc="105" dirty="0">
                <a:latin typeface="Palatino Linotype"/>
                <a:cs typeface="Palatino Linotype"/>
              </a:rPr>
              <a:t>x	</a:t>
            </a:r>
            <a:r>
              <a:rPr sz="3200" spc="45" dirty="0">
                <a:latin typeface="Cambria"/>
                <a:cs typeface="Cambria"/>
              </a:rPr>
              <a:t>;	</a:t>
            </a:r>
            <a:r>
              <a:rPr sz="3200" b="1" spc="10" dirty="0">
                <a:latin typeface="Times New Roman"/>
                <a:cs typeface="Times New Roman"/>
              </a:rPr>
              <a:t>θ</a:t>
            </a:r>
            <a:r>
              <a:rPr sz="3200" spc="10" dirty="0">
                <a:latin typeface="Cambria"/>
                <a:cs typeface="Cambria"/>
              </a:rPr>
              <a:t>)</a:t>
            </a:r>
            <a:endParaRPr sz="3200" dirty="0">
              <a:latin typeface="Cambria"/>
              <a:cs typeface="Cambria"/>
            </a:endParaRPr>
          </a:p>
          <a:p>
            <a:pPr marL="355600" marR="411480" indent="-342900">
              <a:lnSpc>
                <a:spcPct val="100000"/>
              </a:lnSpc>
              <a:spcBef>
                <a:spcPts val="725"/>
              </a:spcBef>
              <a:buChar char="•"/>
              <a:tabLst>
                <a:tab pos="354965" algn="l"/>
                <a:tab pos="355600" algn="l"/>
              </a:tabLst>
            </a:pPr>
            <a:r>
              <a:rPr sz="3200" dirty="0">
                <a:solidFill>
                  <a:srgbClr val="3333CC"/>
                </a:solidFill>
                <a:latin typeface="Arial"/>
                <a:cs typeface="Arial"/>
              </a:rPr>
              <a:t>Role of </a:t>
            </a:r>
            <a:r>
              <a:rPr sz="3200" spc="-5" dirty="0">
                <a:solidFill>
                  <a:srgbClr val="3333CC"/>
                </a:solidFill>
                <a:latin typeface="Arial"/>
                <a:cs typeface="Arial"/>
              </a:rPr>
              <a:t>output </a:t>
            </a:r>
            <a:r>
              <a:rPr sz="3200" dirty="0">
                <a:solidFill>
                  <a:srgbClr val="3333CC"/>
                </a:solidFill>
                <a:latin typeface="Arial"/>
                <a:cs typeface="Arial"/>
              </a:rPr>
              <a:t>layer is </a:t>
            </a:r>
            <a:r>
              <a:rPr sz="3200" spc="-5" dirty="0">
                <a:solidFill>
                  <a:srgbClr val="3333CC"/>
                </a:solidFill>
                <a:latin typeface="Arial"/>
                <a:cs typeface="Arial"/>
              </a:rPr>
              <a:t>to </a:t>
            </a:r>
            <a:r>
              <a:rPr sz="3200" dirty="0">
                <a:solidFill>
                  <a:srgbClr val="3333CC"/>
                </a:solidFill>
                <a:latin typeface="Arial"/>
                <a:cs typeface="Arial"/>
              </a:rPr>
              <a:t>provide some  </a:t>
            </a:r>
            <a:r>
              <a:rPr sz="3200" spc="-5" dirty="0">
                <a:solidFill>
                  <a:srgbClr val="3333CC"/>
                </a:solidFill>
                <a:latin typeface="Arial"/>
                <a:cs typeface="Arial"/>
              </a:rPr>
              <a:t>additional transformation from the features</a:t>
            </a:r>
            <a:r>
              <a:rPr lang="en-US" sz="3200" spc="65" dirty="0">
                <a:solidFill>
                  <a:srgbClr val="3333CC"/>
                </a:solidFill>
                <a:latin typeface="Arial"/>
                <a:cs typeface="Arial"/>
              </a:rPr>
              <a:t> generated before the output layer</a:t>
            </a:r>
            <a:endParaRPr sz="3200" dirty="0">
              <a:latin typeface="Arial"/>
              <a:cs typeface="Arial"/>
            </a:endParaRPr>
          </a:p>
        </p:txBody>
      </p:sp>
      <p:sp>
        <p:nvSpPr>
          <p:cNvPr id="7" name="object 7"/>
          <p:cNvSpPr/>
          <p:nvPr/>
        </p:nvSpPr>
        <p:spPr>
          <a:xfrm>
            <a:off x="5651039" y="2184284"/>
            <a:ext cx="2438398" cy="121284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742350" y="847293"/>
            <a:ext cx="5213350" cy="695960"/>
          </a:xfrm>
          <a:prstGeom prst="rect">
            <a:avLst/>
          </a:prstGeom>
        </p:spPr>
        <p:txBody>
          <a:bodyPr vert="horz" wrap="square" lIns="0" tIns="12700" rIns="0" bIns="0" rtlCol="0">
            <a:spAutoFit/>
          </a:bodyPr>
          <a:lstStyle/>
          <a:p>
            <a:pPr marL="12700">
              <a:lnSpc>
                <a:spcPct val="100000"/>
              </a:lnSpc>
              <a:spcBef>
                <a:spcPts val="100"/>
              </a:spcBef>
            </a:pPr>
            <a:r>
              <a:rPr spc="-5" dirty="0"/>
              <a:t>Types </a:t>
            </a:r>
            <a:r>
              <a:rPr dirty="0"/>
              <a:t>of </a:t>
            </a:r>
            <a:r>
              <a:rPr spc="-5" dirty="0"/>
              <a:t>output</a:t>
            </a:r>
            <a:r>
              <a:rPr spc="-45" dirty="0"/>
              <a:t> </a:t>
            </a:r>
            <a:r>
              <a:rPr spc="-5" dirty="0"/>
              <a:t>units</a:t>
            </a:r>
          </a:p>
        </p:txBody>
      </p:sp>
      <p:sp>
        <p:nvSpPr>
          <p:cNvPr id="5" name="object 5"/>
          <p:cNvSpPr txBox="1"/>
          <p:nvPr/>
        </p:nvSpPr>
        <p:spPr>
          <a:xfrm>
            <a:off x="852978" y="1890624"/>
            <a:ext cx="8768715" cy="4824095"/>
          </a:xfrm>
          <a:prstGeom prst="rect">
            <a:avLst/>
          </a:prstGeom>
        </p:spPr>
        <p:txBody>
          <a:bodyPr vert="horz" wrap="square" lIns="0" tIns="104139" rIns="0" bIns="0" rtlCol="0">
            <a:spAutoFit/>
          </a:bodyPr>
          <a:lstStyle/>
          <a:p>
            <a:pPr marL="527050" indent="-514350">
              <a:lnSpc>
                <a:spcPct val="100000"/>
              </a:lnSpc>
              <a:spcBef>
                <a:spcPts val="819"/>
              </a:spcBef>
              <a:buAutoNum type="arabicPeriod"/>
              <a:tabLst>
                <a:tab pos="526415" algn="l"/>
                <a:tab pos="527050" algn="l"/>
              </a:tabLst>
            </a:pPr>
            <a:r>
              <a:rPr sz="3200" dirty="0">
                <a:solidFill>
                  <a:srgbClr val="3333CC"/>
                </a:solidFill>
                <a:latin typeface="Arial"/>
                <a:cs typeface="Arial"/>
              </a:rPr>
              <a:t>Linear </a:t>
            </a:r>
            <a:r>
              <a:rPr sz="3200" spc="-5" dirty="0">
                <a:solidFill>
                  <a:srgbClr val="3333CC"/>
                </a:solidFill>
                <a:latin typeface="Arial"/>
                <a:cs typeface="Arial"/>
              </a:rPr>
              <a:t>units: </a:t>
            </a:r>
            <a:r>
              <a:rPr sz="3200" dirty="0">
                <a:solidFill>
                  <a:srgbClr val="3333CC"/>
                </a:solidFill>
                <a:latin typeface="Arial"/>
                <a:cs typeface="Arial"/>
              </a:rPr>
              <a:t>no</a:t>
            </a:r>
            <a:r>
              <a:rPr sz="3200" spc="-10" dirty="0">
                <a:solidFill>
                  <a:srgbClr val="3333CC"/>
                </a:solidFill>
                <a:latin typeface="Arial"/>
                <a:cs typeface="Arial"/>
              </a:rPr>
              <a:t> </a:t>
            </a:r>
            <a:r>
              <a:rPr sz="3200" spc="-5" dirty="0">
                <a:solidFill>
                  <a:srgbClr val="3333CC"/>
                </a:solidFill>
                <a:latin typeface="Arial"/>
                <a:cs typeface="Arial"/>
              </a:rPr>
              <a:t>nonlinearity</a:t>
            </a:r>
            <a:endParaRPr sz="3200" dirty="0">
              <a:latin typeface="Arial"/>
              <a:cs typeface="Arial"/>
            </a:endParaRPr>
          </a:p>
          <a:p>
            <a:pPr marL="406400">
              <a:lnSpc>
                <a:spcPct val="100000"/>
              </a:lnSpc>
              <a:spcBef>
                <a:spcPts val="635"/>
              </a:spcBef>
              <a:tabLst>
                <a:tab pos="1019175" algn="l"/>
              </a:tabLst>
            </a:pPr>
            <a:r>
              <a:rPr sz="2800" dirty="0">
                <a:solidFill>
                  <a:srgbClr val="336600"/>
                </a:solidFill>
                <a:latin typeface="Arial"/>
                <a:cs typeface="Arial"/>
              </a:rPr>
              <a:t>–	</a:t>
            </a:r>
            <a:r>
              <a:rPr sz="2800" spc="-5" dirty="0">
                <a:solidFill>
                  <a:srgbClr val="336600"/>
                </a:solidFill>
                <a:latin typeface="Arial"/>
                <a:cs typeface="Arial"/>
              </a:rPr>
              <a:t>for Gaussian Output</a:t>
            </a:r>
            <a:r>
              <a:rPr sz="2800" dirty="0">
                <a:solidFill>
                  <a:srgbClr val="336600"/>
                </a:solidFill>
                <a:latin typeface="Arial"/>
                <a:cs typeface="Arial"/>
              </a:rPr>
              <a:t> </a:t>
            </a:r>
            <a:r>
              <a:rPr sz="2800" spc="-5" dirty="0">
                <a:solidFill>
                  <a:srgbClr val="336600"/>
                </a:solidFill>
                <a:latin typeface="Arial"/>
                <a:cs typeface="Arial"/>
              </a:rPr>
              <a:t>distributions</a:t>
            </a:r>
            <a:endParaRPr sz="2800" dirty="0">
              <a:latin typeface="Arial"/>
              <a:cs typeface="Arial"/>
            </a:endParaRPr>
          </a:p>
          <a:p>
            <a:pPr marL="527050" indent="-514350">
              <a:lnSpc>
                <a:spcPct val="100000"/>
              </a:lnSpc>
              <a:spcBef>
                <a:spcPts val="735"/>
              </a:spcBef>
              <a:buAutoNum type="arabicPeriod" startAt="2"/>
              <a:tabLst>
                <a:tab pos="526415" algn="l"/>
                <a:tab pos="527050" algn="l"/>
              </a:tabLst>
            </a:pPr>
            <a:r>
              <a:rPr sz="3200" dirty="0">
                <a:solidFill>
                  <a:srgbClr val="3333CC"/>
                </a:solidFill>
                <a:latin typeface="Arial"/>
                <a:cs typeface="Arial"/>
              </a:rPr>
              <a:t>Sigmoid</a:t>
            </a:r>
            <a:r>
              <a:rPr sz="3200" spc="-5" dirty="0">
                <a:solidFill>
                  <a:srgbClr val="3333CC"/>
                </a:solidFill>
                <a:latin typeface="Arial"/>
                <a:cs typeface="Arial"/>
              </a:rPr>
              <a:t> units</a:t>
            </a:r>
            <a:endParaRPr sz="3200" dirty="0">
              <a:latin typeface="Arial"/>
              <a:cs typeface="Arial"/>
            </a:endParaRPr>
          </a:p>
          <a:p>
            <a:pPr marL="755650" lvl="1" indent="-286385">
              <a:lnSpc>
                <a:spcPct val="100000"/>
              </a:lnSpc>
              <a:spcBef>
                <a:spcPts val="665"/>
              </a:spcBef>
              <a:buChar char="–"/>
              <a:tabLst>
                <a:tab pos="755650" algn="l"/>
              </a:tabLst>
            </a:pPr>
            <a:r>
              <a:rPr sz="2800" spc="-5" dirty="0">
                <a:solidFill>
                  <a:srgbClr val="336600"/>
                </a:solidFill>
                <a:latin typeface="Arial"/>
                <a:cs typeface="Arial"/>
              </a:rPr>
              <a:t>for </a:t>
            </a:r>
            <a:r>
              <a:rPr sz="2800" dirty="0">
                <a:solidFill>
                  <a:srgbClr val="336600"/>
                </a:solidFill>
                <a:latin typeface="Arial"/>
                <a:cs typeface="Arial"/>
              </a:rPr>
              <a:t>Bernoulli </a:t>
            </a:r>
            <a:r>
              <a:rPr sz="2800" spc="-5" dirty="0">
                <a:solidFill>
                  <a:srgbClr val="336600"/>
                </a:solidFill>
                <a:latin typeface="Arial"/>
                <a:cs typeface="Arial"/>
              </a:rPr>
              <a:t>Output</a:t>
            </a:r>
            <a:r>
              <a:rPr sz="2800" spc="-10" dirty="0">
                <a:solidFill>
                  <a:srgbClr val="336600"/>
                </a:solidFill>
                <a:latin typeface="Arial"/>
                <a:cs typeface="Arial"/>
              </a:rPr>
              <a:t> </a:t>
            </a:r>
            <a:r>
              <a:rPr sz="2800" spc="-5" dirty="0">
                <a:solidFill>
                  <a:srgbClr val="336600"/>
                </a:solidFill>
                <a:latin typeface="Arial"/>
                <a:cs typeface="Arial"/>
              </a:rPr>
              <a:t>Distributions</a:t>
            </a:r>
            <a:endParaRPr sz="2800" dirty="0">
              <a:latin typeface="Arial"/>
              <a:cs typeface="Arial"/>
            </a:endParaRPr>
          </a:p>
          <a:p>
            <a:pPr marL="527050" indent="-514350">
              <a:lnSpc>
                <a:spcPct val="100000"/>
              </a:lnSpc>
              <a:spcBef>
                <a:spcPts val="835"/>
              </a:spcBef>
              <a:buAutoNum type="arabicPeriod" startAt="2"/>
              <a:tabLst>
                <a:tab pos="526415" algn="l"/>
                <a:tab pos="527050" algn="l"/>
              </a:tabLst>
            </a:pPr>
            <a:r>
              <a:rPr sz="3200" spc="-5" dirty="0">
                <a:solidFill>
                  <a:srgbClr val="3333CC"/>
                </a:solidFill>
                <a:latin typeface="Arial"/>
                <a:cs typeface="Arial"/>
              </a:rPr>
              <a:t>Softmax</a:t>
            </a:r>
            <a:r>
              <a:rPr sz="3200" spc="-10" dirty="0">
                <a:solidFill>
                  <a:srgbClr val="3333CC"/>
                </a:solidFill>
                <a:latin typeface="Arial"/>
                <a:cs typeface="Arial"/>
              </a:rPr>
              <a:t> </a:t>
            </a:r>
            <a:r>
              <a:rPr sz="3200" spc="-5" dirty="0">
                <a:solidFill>
                  <a:srgbClr val="3333CC"/>
                </a:solidFill>
                <a:latin typeface="Arial"/>
                <a:cs typeface="Arial"/>
              </a:rPr>
              <a:t>units</a:t>
            </a:r>
            <a:endParaRPr sz="3200" dirty="0">
              <a:latin typeface="Arial"/>
              <a:cs typeface="Arial"/>
            </a:endParaRPr>
          </a:p>
          <a:p>
            <a:pPr marL="755650" lvl="1" indent="-286385">
              <a:lnSpc>
                <a:spcPct val="100000"/>
              </a:lnSpc>
              <a:spcBef>
                <a:spcPts val="665"/>
              </a:spcBef>
              <a:buChar char="–"/>
              <a:tabLst>
                <a:tab pos="755650" algn="l"/>
              </a:tabLst>
            </a:pPr>
            <a:r>
              <a:rPr sz="2800" spc="-5" dirty="0">
                <a:solidFill>
                  <a:srgbClr val="336600"/>
                </a:solidFill>
                <a:latin typeface="Arial"/>
                <a:cs typeface="Arial"/>
              </a:rPr>
              <a:t>for Multinoulli Output</a:t>
            </a:r>
            <a:r>
              <a:rPr sz="2800" dirty="0">
                <a:solidFill>
                  <a:srgbClr val="336600"/>
                </a:solidFill>
                <a:latin typeface="Arial"/>
                <a:cs typeface="Arial"/>
              </a:rPr>
              <a:t> </a:t>
            </a:r>
            <a:r>
              <a:rPr sz="2800" spc="-5" dirty="0">
                <a:solidFill>
                  <a:srgbClr val="336600"/>
                </a:solidFill>
                <a:latin typeface="Arial"/>
                <a:cs typeface="Arial"/>
              </a:rPr>
              <a:t>Distributions</a:t>
            </a:r>
            <a:endParaRPr sz="2800" dirty="0">
              <a:latin typeface="Arial"/>
              <a:cs typeface="Arial"/>
            </a:endParaRPr>
          </a:p>
          <a:p>
            <a:pPr marL="527050" indent="-514350">
              <a:lnSpc>
                <a:spcPct val="100000"/>
              </a:lnSpc>
              <a:spcBef>
                <a:spcPts val="735"/>
              </a:spcBef>
              <a:buAutoNum type="arabicPeriod" startAt="2"/>
              <a:tabLst>
                <a:tab pos="526415" algn="l"/>
                <a:tab pos="527050" algn="l"/>
              </a:tabLst>
            </a:pPr>
            <a:r>
              <a:rPr sz="3200" spc="-5" dirty="0">
                <a:solidFill>
                  <a:srgbClr val="3333CC"/>
                </a:solidFill>
                <a:latin typeface="Arial"/>
                <a:cs typeface="Arial"/>
              </a:rPr>
              <a:t>Other Output</a:t>
            </a:r>
            <a:r>
              <a:rPr sz="3200" spc="-10" dirty="0">
                <a:solidFill>
                  <a:srgbClr val="3333CC"/>
                </a:solidFill>
                <a:latin typeface="Arial"/>
                <a:cs typeface="Arial"/>
              </a:rPr>
              <a:t> </a:t>
            </a:r>
            <a:r>
              <a:rPr sz="3200" spc="-5" dirty="0">
                <a:solidFill>
                  <a:srgbClr val="3333CC"/>
                </a:solidFill>
                <a:latin typeface="Arial"/>
                <a:cs typeface="Arial"/>
              </a:rPr>
              <a:t>Types</a:t>
            </a:r>
            <a:endParaRPr sz="3200" dirty="0">
              <a:latin typeface="Arial"/>
              <a:cs typeface="Arial"/>
            </a:endParaRPr>
          </a:p>
          <a:p>
            <a:pPr marL="748665" marR="5080" lvl="1" indent="-279400">
              <a:lnSpc>
                <a:spcPts val="3329"/>
              </a:lnSpc>
              <a:spcBef>
                <a:spcPts val="800"/>
              </a:spcBef>
              <a:buChar char="–"/>
              <a:tabLst>
                <a:tab pos="755650" algn="l"/>
              </a:tabLst>
            </a:pPr>
            <a:r>
              <a:rPr sz="2800" dirty="0">
                <a:solidFill>
                  <a:srgbClr val="336600"/>
                </a:solidFill>
                <a:latin typeface="Arial"/>
                <a:cs typeface="Arial"/>
              </a:rPr>
              <a:t>Not direct </a:t>
            </a:r>
            <a:r>
              <a:rPr sz="2800" spc="-5" dirty="0">
                <a:solidFill>
                  <a:srgbClr val="336600"/>
                </a:solidFill>
                <a:latin typeface="Arial"/>
                <a:cs typeface="Arial"/>
              </a:rPr>
              <a:t>prediction </a:t>
            </a:r>
            <a:r>
              <a:rPr sz="2800" dirty="0">
                <a:solidFill>
                  <a:srgbClr val="336600"/>
                </a:solidFill>
                <a:latin typeface="Arial"/>
                <a:cs typeface="Arial"/>
              </a:rPr>
              <a:t>of </a:t>
            </a:r>
            <a:r>
              <a:rPr sz="2800" i="1" spc="70" dirty="0">
                <a:latin typeface="Cambria"/>
                <a:cs typeface="Cambria"/>
              </a:rPr>
              <a:t>y </a:t>
            </a:r>
            <a:r>
              <a:rPr sz="2800" dirty="0">
                <a:solidFill>
                  <a:srgbClr val="336600"/>
                </a:solidFill>
                <a:latin typeface="Arial"/>
                <a:cs typeface="Arial"/>
              </a:rPr>
              <a:t>but provide </a:t>
            </a:r>
            <a:r>
              <a:rPr sz="2800" spc="-5" dirty="0">
                <a:solidFill>
                  <a:srgbClr val="336600"/>
                </a:solidFill>
                <a:latin typeface="Arial"/>
                <a:cs typeface="Arial"/>
              </a:rPr>
              <a:t>parameters </a:t>
            </a:r>
            <a:r>
              <a:rPr sz="2800" dirty="0">
                <a:solidFill>
                  <a:srgbClr val="336600"/>
                </a:solidFill>
                <a:latin typeface="Arial"/>
                <a:cs typeface="Arial"/>
              </a:rPr>
              <a:t>of  </a:t>
            </a:r>
            <a:r>
              <a:rPr sz="2800" spc="-5" dirty="0">
                <a:solidFill>
                  <a:srgbClr val="336600"/>
                </a:solidFill>
                <a:latin typeface="Arial"/>
                <a:cs typeface="Arial"/>
              </a:rPr>
              <a:t>distribution </a:t>
            </a:r>
            <a:r>
              <a:rPr sz="2800" dirty="0">
                <a:solidFill>
                  <a:srgbClr val="336600"/>
                </a:solidFill>
                <a:latin typeface="Arial"/>
                <a:cs typeface="Arial"/>
              </a:rPr>
              <a:t>over</a:t>
            </a:r>
            <a:r>
              <a:rPr sz="2800" spc="-5" dirty="0">
                <a:solidFill>
                  <a:srgbClr val="336600"/>
                </a:solidFill>
                <a:latin typeface="Arial"/>
                <a:cs typeface="Arial"/>
              </a:rPr>
              <a:t> </a:t>
            </a:r>
            <a:r>
              <a:rPr sz="2800" i="1" spc="70" dirty="0">
                <a:latin typeface="Cambria"/>
                <a:cs typeface="Cambria"/>
              </a:rPr>
              <a:t>y</a:t>
            </a:r>
            <a:endParaRPr sz="2800" dirty="0">
              <a:latin typeface="Cambria"/>
              <a:cs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41667" y="725054"/>
            <a:ext cx="7014845" cy="695960"/>
          </a:xfrm>
          <a:prstGeom prst="rect">
            <a:avLst/>
          </a:prstGeom>
        </p:spPr>
        <p:txBody>
          <a:bodyPr vert="horz" wrap="square" lIns="0" tIns="12700" rIns="0" bIns="0" rtlCol="0">
            <a:spAutoFit/>
          </a:bodyPr>
          <a:lstStyle/>
          <a:p>
            <a:pPr marL="12700">
              <a:lnSpc>
                <a:spcPct val="100000"/>
              </a:lnSpc>
              <a:spcBef>
                <a:spcPts val="100"/>
              </a:spcBef>
              <a:tabLst>
                <a:tab pos="2031364" algn="l"/>
              </a:tabLst>
            </a:pPr>
            <a:r>
              <a:rPr spc="-5" dirty="0"/>
              <a:t>Method	</a:t>
            </a:r>
            <a:r>
              <a:rPr dirty="0"/>
              <a:t>of </a:t>
            </a:r>
            <a:r>
              <a:rPr spc="-5" dirty="0"/>
              <a:t>Gradient</a:t>
            </a:r>
            <a:r>
              <a:rPr spc="-75" dirty="0"/>
              <a:t> </a:t>
            </a:r>
            <a:r>
              <a:rPr dirty="0"/>
              <a:t>Descent</a:t>
            </a:r>
          </a:p>
        </p:txBody>
      </p:sp>
      <p:sp>
        <p:nvSpPr>
          <p:cNvPr id="6" name="object 6"/>
          <p:cNvSpPr txBox="1"/>
          <p:nvPr/>
        </p:nvSpPr>
        <p:spPr>
          <a:xfrm>
            <a:off x="927100" y="1524000"/>
            <a:ext cx="9484822" cy="3611245"/>
          </a:xfrm>
          <a:prstGeom prst="rect">
            <a:avLst/>
          </a:prstGeom>
        </p:spPr>
        <p:txBody>
          <a:bodyPr vert="horz" wrap="square" lIns="0" tIns="33020" rIns="0" bIns="0" rtlCol="0">
            <a:spAutoFit/>
          </a:bodyPr>
          <a:lstStyle/>
          <a:p>
            <a:pPr marL="508000" marR="188595" indent="-457200">
              <a:lnSpc>
                <a:spcPts val="3800"/>
              </a:lnSpc>
              <a:spcBef>
                <a:spcPts val="260"/>
              </a:spcBef>
              <a:buClr>
                <a:srgbClr val="3333CC"/>
              </a:buClr>
              <a:buFont typeface="Arial" panose="020B0604020202020204" pitchFamily="34" charset="0"/>
              <a:buChar char="•"/>
              <a:tabLst>
                <a:tab pos="506095" algn="l"/>
                <a:tab pos="506730" algn="l"/>
              </a:tabLst>
            </a:pPr>
            <a:r>
              <a:rPr sz="3200" spc="-5" dirty="0">
                <a:solidFill>
                  <a:srgbClr val="3333CC"/>
                </a:solidFill>
                <a:latin typeface="Arial"/>
                <a:cs typeface="Arial"/>
              </a:rPr>
              <a:t>Criterion </a:t>
            </a:r>
            <a:r>
              <a:rPr sz="3200" i="1" spc="215" dirty="0">
                <a:latin typeface="Cambria"/>
                <a:cs typeface="Cambria"/>
              </a:rPr>
              <a:t>f</a:t>
            </a:r>
            <a:r>
              <a:rPr sz="3200" b="1" spc="215" dirty="0">
                <a:latin typeface="Calibri"/>
                <a:cs typeface="Calibri"/>
              </a:rPr>
              <a:t>(</a:t>
            </a:r>
            <a:r>
              <a:rPr sz="3200" b="1" i="1" spc="215" dirty="0">
                <a:latin typeface="Calibri"/>
                <a:cs typeface="Calibri"/>
              </a:rPr>
              <a:t>x</a:t>
            </a:r>
            <a:r>
              <a:rPr sz="3200" b="1" spc="215" dirty="0">
                <a:latin typeface="Calibri"/>
                <a:cs typeface="Calibri"/>
              </a:rPr>
              <a:t>) </a:t>
            </a:r>
            <a:r>
              <a:rPr sz="3200" dirty="0">
                <a:solidFill>
                  <a:srgbClr val="3333CC"/>
                </a:solidFill>
                <a:latin typeface="Arial"/>
                <a:cs typeface="Arial"/>
              </a:rPr>
              <a:t>is minimized by moving </a:t>
            </a:r>
            <a:r>
              <a:rPr sz="3200" spc="-5" dirty="0">
                <a:solidFill>
                  <a:srgbClr val="3333CC"/>
                </a:solidFill>
                <a:latin typeface="Arial"/>
                <a:cs typeface="Arial"/>
              </a:rPr>
              <a:t>from</a:t>
            </a:r>
            <a:r>
              <a:rPr sz="3200" spc="-100" dirty="0">
                <a:solidFill>
                  <a:srgbClr val="3333CC"/>
                </a:solidFill>
                <a:latin typeface="Arial"/>
                <a:cs typeface="Arial"/>
              </a:rPr>
              <a:t> </a:t>
            </a:r>
            <a:r>
              <a:rPr sz="3200" spc="-5" dirty="0">
                <a:solidFill>
                  <a:srgbClr val="3333CC"/>
                </a:solidFill>
                <a:latin typeface="Arial"/>
                <a:cs typeface="Arial"/>
              </a:rPr>
              <a:t>the  </a:t>
            </a:r>
            <a:r>
              <a:rPr sz="3200" dirty="0">
                <a:solidFill>
                  <a:srgbClr val="3333CC"/>
                </a:solidFill>
                <a:latin typeface="Arial"/>
                <a:cs typeface="Arial"/>
              </a:rPr>
              <a:t>current </a:t>
            </a:r>
            <a:r>
              <a:rPr sz="3200" spc="-5" dirty="0">
                <a:solidFill>
                  <a:srgbClr val="3333CC"/>
                </a:solidFill>
                <a:latin typeface="Arial"/>
                <a:cs typeface="Arial"/>
              </a:rPr>
              <a:t>solution </a:t>
            </a:r>
            <a:r>
              <a:rPr sz="3200" dirty="0">
                <a:solidFill>
                  <a:srgbClr val="3333CC"/>
                </a:solidFill>
                <a:latin typeface="Arial"/>
                <a:cs typeface="Arial"/>
              </a:rPr>
              <a:t>in </a:t>
            </a:r>
            <a:r>
              <a:rPr sz="3200" spc="-5" dirty="0">
                <a:solidFill>
                  <a:srgbClr val="3333CC"/>
                </a:solidFill>
                <a:latin typeface="Arial"/>
                <a:cs typeface="Arial"/>
              </a:rPr>
              <a:t>direction </a:t>
            </a:r>
            <a:r>
              <a:rPr sz="3200" dirty="0">
                <a:solidFill>
                  <a:srgbClr val="3333CC"/>
                </a:solidFill>
                <a:latin typeface="Arial"/>
                <a:cs typeface="Arial"/>
              </a:rPr>
              <a:t>of </a:t>
            </a:r>
            <a:r>
              <a:rPr sz="3200" spc="-5" dirty="0">
                <a:solidFill>
                  <a:srgbClr val="3333CC"/>
                </a:solidFill>
                <a:latin typeface="Arial"/>
                <a:cs typeface="Arial"/>
              </a:rPr>
              <a:t>the negative </a:t>
            </a:r>
            <a:r>
              <a:rPr sz="3200" dirty="0">
                <a:solidFill>
                  <a:srgbClr val="3333CC"/>
                </a:solidFill>
                <a:latin typeface="Arial"/>
                <a:cs typeface="Arial"/>
              </a:rPr>
              <a:t>of  gradient</a:t>
            </a:r>
            <a:endParaRPr sz="3200" dirty="0">
              <a:latin typeface="Arial"/>
              <a:cs typeface="Arial"/>
            </a:endParaRPr>
          </a:p>
          <a:p>
            <a:pPr marL="393700" indent="-342900">
              <a:lnSpc>
                <a:spcPts val="3345"/>
              </a:lnSpc>
              <a:spcBef>
                <a:spcPts val="705"/>
              </a:spcBef>
              <a:buChar char="•"/>
              <a:tabLst>
                <a:tab pos="393065" algn="l"/>
                <a:tab pos="393700" algn="l"/>
              </a:tabLst>
            </a:pPr>
            <a:r>
              <a:rPr sz="3200" spc="-5" dirty="0">
                <a:solidFill>
                  <a:srgbClr val="3333CC"/>
                </a:solidFill>
                <a:latin typeface="Arial"/>
                <a:cs typeface="Arial"/>
              </a:rPr>
              <a:t>Steepest </a:t>
            </a:r>
            <a:r>
              <a:rPr sz="3200" dirty="0">
                <a:solidFill>
                  <a:srgbClr val="3333CC"/>
                </a:solidFill>
                <a:latin typeface="Arial"/>
                <a:cs typeface="Arial"/>
              </a:rPr>
              <a:t>descent proposes a new</a:t>
            </a:r>
            <a:r>
              <a:rPr sz="3200" spc="-30" dirty="0">
                <a:solidFill>
                  <a:srgbClr val="3333CC"/>
                </a:solidFill>
                <a:latin typeface="Arial"/>
                <a:cs typeface="Arial"/>
              </a:rPr>
              <a:t> </a:t>
            </a:r>
            <a:r>
              <a:rPr sz="3200" dirty="0">
                <a:solidFill>
                  <a:srgbClr val="3333CC"/>
                </a:solidFill>
                <a:latin typeface="Arial"/>
                <a:cs typeface="Arial"/>
              </a:rPr>
              <a:t>point</a:t>
            </a:r>
            <a:endParaRPr sz="3200" dirty="0">
              <a:latin typeface="Arial"/>
              <a:cs typeface="Arial"/>
            </a:endParaRPr>
          </a:p>
          <a:p>
            <a:pPr marL="1783080">
              <a:lnSpc>
                <a:spcPts val="4425"/>
              </a:lnSpc>
            </a:pPr>
            <a:r>
              <a:rPr sz="2700" b="1" i="1" spc="-5" dirty="0">
                <a:latin typeface="Times New Roman"/>
                <a:cs typeface="Times New Roman"/>
              </a:rPr>
              <a:t>x' </a:t>
            </a:r>
            <a:r>
              <a:rPr sz="2700" spc="-55" dirty="0">
                <a:latin typeface="Lucida Sans Unicode"/>
                <a:cs typeface="Lucida Sans Unicode"/>
              </a:rPr>
              <a:t>= </a:t>
            </a:r>
            <a:r>
              <a:rPr sz="2700" b="1" i="1" spc="-5" dirty="0">
                <a:latin typeface="Times New Roman"/>
                <a:cs typeface="Times New Roman"/>
              </a:rPr>
              <a:t>x </a:t>
            </a:r>
            <a:r>
              <a:rPr sz="2700" spc="-55" dirty="0">
                <a:latin typeface="Lucida Sans Unicode"/>
                <a:cs typeface="Lucida Sans Unicode"/>
              </a:rPr>
              <a:t>−</a:t>
            </a:r>
            <a:r>
              <a:rPr sz="2700" spc="-540" dirty="0">
                <a:latin typeface="Lucida Sans Unicode"/>
                <a:cs typeface="Lucida Sans Unicode"/>
              </a:rPr>
              <a:t> </a:t>
            </a:r>
            <a:r>
              <a:rPr sz="2700" i="1" dirty="0">
                <a:latin typeface="Calibri"/>
                <a:cs typeface="Calibri"/>
              </a:rPr>
              <a:t>ε</a:t>
            </a:r>
            <a:r>
              <a:rPr sz="2700" dirty="0">
                <a:latin typeface="Lucida Sans Unicode"/>
                <a:cs typeface="Lucida Sans Unicode"/>
              </a:rPr>
              <a:t>∇</a:t>
            </a:r>
            <a:r>
              <a:rPr sz="2325" b="1" i="1" baseline="-34050" dirty="0">
                <a:latin typeface="Times New Roman"/>
                <a:cs typeface="Times New Roman"/>
              </a:rPr>
              <a:t>x </a:t>
            </a:r>
            <a:r>
              <a:rPr sz="2700" i="1" dirty="0">
                <a:latin typeface="Calibri"/>
                <a:cs typeface="Calibri"/>
              </a:rPr>
              <a:t>f </a:t>
            </a:r>
            <a:r>
              <a:rPr sz="6150" spc="-127" baseline="-4742" dirty="0">
                <a:latin typeface="Lucida Sans Unicode"/>
                <a:cs typeface="Lucida Sans Unicode"/>
              </a:rPr>
              <a:t>(</a:t>
            </a:r>
            <a:r>
              <a:rPr sz="2700" b="1" i="1" spc="-85" dirty="0">
                <a:latin typeface="Times New Roman"/>
                <a:cs typeface="Times New Roman"/>
              </a:rPr>
              <a:t>x</a:t>
            </a:r>
            <a:r>
              <a:rPr sz="6150" spc="-127" baseline="-4742" dirty="0">
                <a:latin typeface="Lucida Sans Unicode"/>
                <a:cs typeface="Lucida Sans Unicode"/>
              </a:rPr>
              <a:t>)</a:t>
            </a:r>
            <a:endParaRPr sz="6150" baseline="-4742" dirty="0">
              <a:latin typeface="Lucida Sans Unicode"/>
              <a:cs typeface="Lucida Sans Unicode"/>
            </a:endParaRPr>
          </a:p>
          <a:p>
            <a:pPr marL="786765" marR="30480" indent="-279400">
              <a:lnSpc>
                <a:spcPts val="3329"/>
              </a:lnSpc>
              <a:spcBef>
                <a:spcPts val="1475"/>
              </a:spcBef>
              <a:tabLst>
                <a:tab pos="8602980" algn="l"/>
              </a:tabLst>
            </a:pPr>
            <a:r>
              <a:rPr sz="2800" dirty="0">
                <a:solidFill>
                  <a:srgbClr val="336600"/>
                </a:solidFill>
                <a:latin typeface="Arial"/>
                <a:cs typeface="Arial"/>
              </a:rPr>
              <a:t>–</a:t>
            </a:r>
            <a:r>
              <a:rPr sz="2800" spc="-90" dirty="0">
                <a:solidFill>
                  <a:srgbClr val="336600"/>
                </a:solidFill>
                <a:latin typeface="Arial"/>
                <a:cs typeface="Arial"/>
              </a:rPr>
              <a:t> </a:t>
            </a:r>
            <a:r>
              <a:rPr sz="2800" dirty="0">
                <a:solidFill>
                  <a:srgbClr val="336600"/>
                </a:solidFill>
                <a:latin typeface="Arial"/>
                <a:cs typeface="Arial"/>
              </a:rPr>
              <a:t>where</a:t>
            </a:r>
            <a:r>
              <a:rPr sz="2800" spc="-5" dirty="0">
                <a:solidFill>
                  <a:srgbClr val="336600"/>
                </a:solidFill>
                <a:latin typeface="Arial"/>
                <a:cs typeface="Arial"/>
              </a:rPr>
              <a:t> </a:t>
            </a:r>
            <a:r>
              <a:rPr sz="2800" i="1" dirty="0">
                <a:latin typeface="Times New Roman"/>
                <a:cs typeface="Times New Roman"/>
              </a:rPr>
              <a:t>ε</a:t>
            </a:r>
            <a:r>
              <a:rPr sz="2800" i="1" spc="75" dirty="0">
                <a:latin typeface="Times New Roman"/>
                <a:cs typeface="Times New Roman"/>
              </a:rPr>
              <a:t> </a:t>
            </a:r>
            <a:r>
              <a:rPr sz="2800" dirty="0">
                <a:solidFill>
                  <a:srgbClr val="336600"/>
                </a:solidFill>
                <a:latin typeface="Arial"/>
                <a:cs typeface="Arial"/>
              </a:rPr>
              <a:t>is</a:t>
            </a:r>
            <a:r>
              <a:rPr sz="2800" spc="-5" dirty="0">
                <a:solidFill>
                  <a:srgbClr val="336600"/>
                </a:solidFill>
                <a:latin typeface="Arial"/>
                <a:cs typeface="Arial"/>
              </a:rPr>
              <a:t> t</a:t>
            </a:r>
            <a:r>
              <a:rPr sz="2800" dirty="0">
                <a:solidFill>
                  <a:srgbClr val="336600"/>
                </a:solidFill>
                <a:latin typeface="Arial"/>
                <a:cs typeface="Arial"/>
              </a:rPr>
              <a:t>he learning</a:t>
            </a:r>
            <a:r>
              <a:rPr lang="en-US" sz="2800" dirty="0">
                <a:solidFill>
                  <a:srgbClr val="336600"/>
                </a:solidFill>
                <a:latin typeface="Arial"/>
                <a:cs typeface="Arial"/>
              </a:rPr>
              <a:t> rate, a scalar set to a small constant.</a:t>
            </a:r>
            <a:endParaRPr sz="2800" dirty="0">
              <a:latin typeface="Arial"/>
              <a:cs typeface="Arial"/>
            </a:endParaRPr>
          </a:p>
        </p:txBody>
      </p:sp>
      <p:sp>
        <p:nvSpPr>
          <p:cNvPr id="7" name="object 7"/>
          <p:cNvSpPr/>
          <p:nvPr/>
        </p:nvSpPr>
        <p:spPr>
          <a:xfrm>
            <a:off x="5827264" y="4800600"/>
            <a:ext cx="4114798" cy="30162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182118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02426" y="664095"/>
            <a:ext cx="8293100" cy="513080"/>
          </a:xfrm>
          <a:prstGeom prst="rect">
            <a:avLst/>
          </a:prstGeom>
        </p:spPr>
        <p:txBody>
          <a:bodyPr vert="horz" wrap="square" lIns="0" tIns="12700" rIns="0" bIns="0" rtlCol="0">
            <a:spAutoFit/>
          </a:bodyPr>
          <a:lstStyle/>
          <a:p>
            <a:pPr marL="12700">
              <a:lnSpc>
                <a:spcPct val="100000"/>
              </a:lnSpc>
              <a:spcBef>
                <a:spcPts val="100"/>
              </a:spcBef>
            </a:pPr>
            <a:r>
              <a:rPr sz="3200" dirty="0"/>
              <a:t>Linear </a:t>
            </a:r>
            <a:r>
              <a:rPr sz="3200" spc="-5" dirty="0"/>
              <a:t>Units for Gaussian Output</a:t>
            </a:r>
            <a:r>
              <a:rPr sz="3200" spc="30" dirty="0"/>
              <a:t> </a:t>
            </a:r>
            <a:r>
              <a:rPr sz="3200" spc="-5" dirty="0"/>
              <a:t>Distributions</a:t>
            </a:r>
            <a:endParaRPr sz="3200"/>
          </a:p>
        </p:txBody>
      </p:sp>
      <p:sp>
        <p:nvSpPr>
          <p:cNvPr id="6" name="object 6"/>
          <p:cNvSpPr txBox="1"/>
          <p:nvPr/>
        </p:nvSpPr>
        <p:spPr>
          <a:xfrm>
            <a:off x="850900" y="1295400"/>
            <a:ext cx="8757920" cy="6372770"/>
          </a:xfrm>
          <a:prstGeom prst="rect">
            <a:avLst/>
          </a:prstGeom>
        </p:spPr>
        <p:txBody>
          <a:bodyPr vert="horz" wrap="square" lIns="0" tIns="33020" rIns="0" bIns="0" rtlCol="0">
            <a:spAutoFit/>
          </a:bodyPr>
          <a:lstStyle/>
          <a:p>
            <a:pPr marL="368300" marR="948055" indent="-342900">
              <a:lnSpc>
                <a:spcPts val="3800"/>
              </a:lnSpc>
              <a:spcBef>
                <a:spcPts val="260"/>
              </a:spcBef>
              <a:buChar char="•"/>
              <a:tabLst>
                <a:tab pos="367665" algn="l"/>
                <a:tab pos="368300" algn="l"/>
              </a:tabLst>
            </a:pPr>
            <a:r>
              <a:rPr sz="3200" dirty="0">
                <a:solidFill>
                  <a:srgbClr val="3333CC"/>
                </a:solidFill>
                <a:latin typeface="Arial"/>
                <a:cs typeface="Arial"/>
              </a:rPr>
              <a:t>Linear </a:t>
            </a:r>
            <a:r>
              <a:rPr sz="3200" spc="-5" dirty="0">
                <a:solidFill>
                  <a:srgbClr val="3333CC"/>
                </a:solidFill>
                <a:latin typeface="Arial"/>
                <a:cs typeface="Arial"/>
              </a:rPr>
              <a:t>unit: </a:t>
            </a:r>
            <a:r>
              <a:rPr sz="3200" dirty="0">
                <a:solidFill>
                  <a:srgbClr val="3333CC"/>
                </a:solidFill>
                <a:latin typeface="Arial"/>
                <a:cs typeface="Arial"/>
              </a:rPr>
              <a:t>simple </a:t>
            </a:r>
            <a:r>
              <a:rPr sz="3200" spc="-5" dirty="0">
                <a:solidFill>
                  <a:srgbClr val="3333CC"/>
                </a:solidFill>
                <a:latin typeface="Arial"/>
                <a:cs typeface="Arial"/>
              </a:rPr>
              <a:t>output </a:t>
            </a:r>
            <a:r>
              <a:rPr sz="3200" dirty="0">
                <a:solidFill>
                  <a:srgbClr val="3333CC"/>
                </a:solidFill>
                <a:latin typeface="Arial"/>
                <a:cs typeface="Arial"/>
              </a:rPr>
              <a:t>based on </a:t>
            </a:r>
            <a:r>
              <a:rPr sz="3200" spc="-5" dirty="0">
                <a:solidFill>
                  <a:srgbClr val="3333CC"/>
                </a:solidFill>
                <a:latin typeface="Arial"/>
                <a:cs typeface="Arial"/>
              </a:rPr>
              <a:t>affine  transformation with </a:t>
            </a:r>
            <a:r>
              <a:rPr sz="3200" i="1" dirty="0">
                <a:solidFill>
                  <a:srgbClr val="3333CC"/>
                </a:solidFill>
                <a:latin typeface="Arial"/>
                <a:cs typeface="Arial"/>
              </a:rPr>
              <a:t>no</a:t>
            </a:r>
            <a:r>
              <a:rPr sz="3200" i="1" spc="10" dirty="0">
                <a:solidFill>
                  <a:srgbClr val="3333CC"/>
                </a:solidFill>
                <a:latin typeface="Arial"/>
                <a:cs typeface="Arial"/>
              </a:rPr>
              <a:t> </a:t>
            </a:r>
            <a:r>
              <a:rPr sz="3200" i="1" spc="-5" dirty="0">
                <a:solidFill>
                  <a:srgbClr val="3333CC"/>
                </a:solidFill>
                <a:latin typeface="Arial"/>
                <a:cs typeface="Arial"/>
              </a:rPr>
              <a:t>nonlinearity</a:t>
            </a:r>
            <a:endParaRPr sz="3200" dirty="0">
              <a:latin typeface="Arial"/>
              <a:cs typeface="Arial"/>
            </a:endParaRPr>
          </a:p>
          <a:p>
            <a:pPr marL="761365" marR="793115" indent="-279400">
              <a:lnSpc>
                <a:spcPct val="102000"/>
              </a:lnSpc>
              <a:spcBef>
                <a:spcPts val="445"/>
              </a:spcBef>
            </a:pPr>
            <a:r>
              <a:rPr sz="2800" dirty="0">
                <a:solidFill>
                  <a:srgbClr val="336600"/>
                </a:solidFill>
                <a:latin typeface="Arial"/>
                <a:cs typeface="Arial"/>
              </a:rPr>
              <a:t>– </a:t>
            </a:r>
            <a:r>
              <a:rPr sz="2800" spc="-5" dirty="0">
                <a:solidFill>
                  <a:srgbClr val="336600"/>
                </a:solidFill>
                <a:latin typeface="Arial"/>
                <a:cs typeface="Arial"/>
              </a:rPr>
              <a:t>Given features </a:t>
            </a:r>
            <a:r>
              <a:rPr sz="2800" b="1" i="1" spc="45" dirty="0">
                <a:latin typeface="Palatino Linotype"/>
                <a:cs typeface="Palatino Linotype"/>
              </a:rPr>
              <a:t>h</a:t>
            </a:r>
            <a:r>
              <a:rPr sz="2800" spc="45" dirty="0">
                <a:solidFill>
                  <a:srgbClr val="336600"/>
                </a:solidFill>
                <a:latin typeface="Arial"/>
                <a:cs typeface="Arial"/>
              </a:rPr>
              <a:t>, </a:t>
            </a:r>
            <a:r>
              <a:rPr sz="2800" dirty="0">
                <a:solidFill>
                  <a:srgbClr val="336600"/>
                </a:solidFill>
                <a:latin typeface="Arial"/>
                <a:cs typeface="Arial"/>
              </a:rPr>
              <a:t>a layer of linear </a:t>
            </a:r>
            <a:r>
              <a:rPr sz="2800" spc="-5" dirty="0">
                <a:solidFill>
                  <a:srgbClr val="336600"/>
                </a:solidFill>
                <a:latin typeface="Arial"/>
                <a:cs typeface="Arial"/>
              </a:rPr>
              <a:t>output</a:t>
            </a:r>
            <a:r>
              <a:rPr sz="2800" spc="-155" dirty="0">
                <a:solidFill>
                  <a:srgbClr val="336600"/>
                </a:solidFill>
                <a:latin typeface="Arial"/>
                <a:cs typeface="Arial"/>
              </a:rPr>
              <a:t> </a:t>
            </a:r>
            <a:r>
              <a:rPr sz="2800" spc="-5" dirty="0">
                <a:solidFill>
                  <a:srgbClr val="336600"/>
                </a:solidFill>
                <a:latin typeface="Arial"/>
                <a:cs typeface="Arial"/>
              </a:rPr>
              <a:t>units  </a:t>
            </a:r>
            <a:r>
              <a:rPr sz="2800" dirty="0">
                <a:solidFill>
                  <a:srgbClr val="336600"/>
                </a:solidFill>
                <a:latin typeface="Arial"/>
                <a:cs typeface="Arial"/>
              </a:rPr>
              <a:t>produces a</a:t>
            </a:r>
            <a:r>
              <a:rPr sz="2800" spc="-10" dirty="0">
                <a:solidFill>
                  <a:srgbClr val="336600"/>
                </a:solidFill>
                <a:latin typeface="Arial"/>
                <a:cs typeface="Arial"/>
              </a:rPr>
              <a:t> </a:t>
            </a:r>
            <a:r>
              <a:rPr sz="2800" spc="-5" dirty="0">
                <a:solidFill>
                  <a:srgbClr val="336600"/>
                </a:solidFill>
                <a:latin typeface="Arial"/>
                <a:cs typeface="Arial"/>
              </a:rPr>
              <a:t>vector</a:t>
            </a:r>
            <a:endParaRPr sz="2800" dirty="0">
              <a:latin typeface="Arial"/>
              <a:cs typeface="Arial"/>
            </a:endParaRPr>
          </a:p>
          <a:p>
            <a:pPr marL="2539365">
              <a:lnSpc>
                <a:spcPct val="100000"/>
              </a:lnSpc>
              <a:spcBef>
                <a:spcPts val="1780"/>
              </a:spcBef>
            </a:pPr>
            <a:r>
              <a:rPr sz="2250" b="1" i="1" spc="-415" dirty="0">
                <a:latin typeface="Palatino Linotype"/>
                <a:cs typeface="Palatino Linotype"/>
              </a:rPr>
              <a:t>y</a:t>
            </a:r>
            <a:r>
              <a:rPr sz="3375" spc="-622" baseline="2469" dirty="0">
                <a:latin typeface="Calibri"/>
                <a:cs typeface="Calibri"/>
              </a:rPr>
              <a:t>ˆ</a:t>
            </a:r>
            <a:r>
              <a:rPr sz="3375" spc="-585" baseline="2469" dirty="0">
                <a:latin typeface="Calibri"/>
                <a:cs typeface="Calibri"/>
              </a:rPr>
              <a:t> </a:t>
            </a:r>
            <a:r>
              <a:rPr sz="2250" spc="345" dirty="0">
                <a:latin typeface="Segoe UI Symbol"/>
                <a:cs typeface="Segoe UI Symbol"/>
              </a:rPr>
              <a:t>=</a:t>
            </a:r>
            <a:r>
              <a:rPr sz="2250" i="1" spc="345" dirty="0">
                <a:latin typeface="Calibri"/>
                <a:cs typeface="Calibri"/>
              </a:rPr>
              <a:t>W</a:t>
            </a:r>
            <a:r>
              <a:rPr sz="1950" i="1" spc="517" baseline="42735" dirty="0">
                <a:latin typeface="Calibri"/>
                <a:cs typeface="Calibri"/>
              </a:rPr>
              <a:t>T</a:t>
            </a:r>
            <a:r>
              <a:rPr sz="2250" b="1" i="1" spc="345" dirty="0">
                <a:latin typeface="Palatino Linotype"/>
                <a:cs typeface="Palatino Linotype"/>
              </a:rPr>
              <a:t>h</a:t>
            </a:r>
            <a:r>
              <a:rPr sz="2250" b="1" i="1" spc="70" dirty="0">
                <a:latin typeface="Palatino Linotype"/>
                <a:cs typeface="Palatino Linotype"/>
              </a:rPr>
              <a:t> </a:t>
            </a:r>
            <a:r>
              <a:rPr sz="2250" spc="225" dirty="0">
                <a:latin typeface="Segoe UI Symbol"/>
                <a:cs typeface="Segoe UI Symbol"/>
              </a:rPr>
              <a:t>+</a:t>
            </a:r>
            <a:r>
              <a:rPr sz="2250" spc="-370" dirty="0">
                <a:latin typeface="Segoe UI Symbol"/>
                <a:cs typeface="Segoe UI Symbol"/>
              </a:rPr>
              <a:t> </a:t>
            </a:r>
            <a:r>
              <a:rPr sz="2250" b="1" i="1" spc="-5" dirty="0">
                <a:latin typeface="Palatino Linotype"/>
                <a:cs typeface="Palatino Linotype"/>
              </a:rPr>
              <a:t>b</a:t>
            </a:r>
            <a:endParaRPr sz="2250" dirty="0">
              <a:latin typeface="Palatino Linotype"/>
              <a:cs typeface="Palatino Linotype"/>
            </a:endParaRPr>
          </a:p>
          <a:p>
            <a:pPr marL="368300" marR="17780" indent="-342900">
              <a:lnSpc>
                <a:spcPct val="100000"/>
              </a:lnSpc>
              <a:spcBef>
                <a:spcPts val="825"/>
              </a:spcBef>
              <a:buChar char="•"/>
              <a:tabLst>
                <a:tab pos="367665" algn="l"/>
                <a:tab pos="368300" algn="l"/>
              </a:tabLst>
            </a:pPr>
            <a:r>
              <a:rPr sz="3200" dirty="0">
                <a:solidFill>
                  <a:srgbClr val="3333CC"/>
                </a:solidFill>
                <a:latin typeface="Arial"/>
                <a:cs typeface="Arial"/>
              </a:rPr>
              <a:t>Linear </a:t>
            </a:r>
            <a:r>
              <a:rPr sz="3200" spc="-5" dirty="0">
                <a:solidFill>
                  <a:srgbClr val="3333CC"/>
                </a:solidFill>
                <a:latin typeface="Arial"/>
                <a:cs typeface="Arial"/>
              </a:rPr>
              <a:t>units </a:t>
            </a:r>
            <a:r>
              <a:rPr sz="3200" dirty="0">
                <a:solidFill>
                  <a:srgbClr val="3333CC"/>
                </a:solidFill>
                <a:latin typeface="Arial"/>
                <a:cs typeface="Arial"/>
              </a:rPr>
              <a:t>are </a:t>
            </a:r>
            <a:r>
              <a:rPr sz="3200" spc="-5" dirty="0">
                <a:solidFill>
                  <a:srgbClr val="3333CC"/>
                </a:solidFill>
                <a:latin typeface="Arial"/>
                <a:cs typeface="Arial"/>
              </a:rPr>
              <a:t>often </a:t>
            </a:r>
            <a:r>
              <a:rPr sz="3200" dirty="0">
                <a:solidFill>
                  <a:srgbClr val="3333CC"/>
                </a:solidFill>
                <a:latin typeface="Arial"/>
                <a:cs typeface="Arial"/>
              </a:rPr>
              <a:t>used </a:t>
            </a:r>
            <a:r>
              <a:rPr sz="3200" spc="-5" dirty="0">
                <a:solidFill>
                  <a:srgbClr val="3333CC"/>
                </a:solidFill>
                <a:latin typeface="Arial"/>
                <a:cs typeface="Arial"/>
              </a:rPr>
              <a:t>to </a:t>
            </a:r>
            <a:r>
              <a:rPr sz="3200" dirty="0">
                <a:solidFill>
                  <a:srgbClr val="3333CC"/>
                </a:solidFill>
                <a:latin typeface="Arial"/>
                <a:cs typeface="Arial"/>
              </a:rPr>
              <a:t>produce </a:t>
            </a:r>
            <a:r>
              <a:rPr lang="en-US" sz="3200" dirty="0">
                <a:solidFill>
                  <a:srgbClr val="3333CC"/>
                </a:solidFill>
                <a:latin typeface="Arial"/>
                <a:cs typeface="Arial"/>
              </a:rPr>
              <a:t>the </a:t>
            </a:r>
            <a:r>
              <a:rPr sz="3200" dirty="0">
                <a:solidFill>
                  <a:srgbClr val="3333CC"/>
                </a:solidFill>
                <a:latin typeface="Arial"/>
                <a:cs typeface="Arial"/>
              </a:rPr>
              <a:t>mean </a:t>
            </a:r>
            <a:r>
              <a:rPr sz="4275" b="1" i="1" spc="-660" baseline="5847" dirty="0">
                <a:latin typeface="Palatino Linotype"/>
                <a:cs typeface="Palatino Linotype"/>
              </a:rPr>
              <a:t>y</a:t>
            </a:r>
            <a:r>
              <a:rPr sz="4275" spc="-660" baseline="7797" dirty="0">
                <a:latin typeface="Calibri"/>
                <a:cs typeface="Calibri"/>
              </a:rPr>
              <a:t>ˆ </a:t>
            </a:r>
            <a:r>
              <a:rPr sz="2850" spc="-440" dirty="0">
                <a:solidFill>
                  <a:srgbClr val="3333CC"/>
                </a:solidFill>
                <a:latin typeface="Calibri"/>
                <a:cs typeface="Calibri"/>
              </a:rPr>
              <a:t> </a:t>
            </a:r>
            <a:r>
              <a:rPr sz="3200" dirty="0">
                <a:solidFill>
                  <a:srgbClr val="3333CC"/>
                </a:solidFill>
                <a:latin typeface="Arial"/>
                <a:cs typeface="Arial"/>
              </a:rPr>
              <a:t>of a </a:t>
            </a:r>
            <a:r>
              <a:rPr sz="3200" spc="-5" dirty="0">
                <a:solidFill>
                  <a:srgbClr val="3333CC"/>
                </a:solidFill>
                <a:latin typeface="Arial"/>
                <a:cs typeface="Arial"/>
              </a:rPr>
              <a:t>conditional Gaussian</a:t>
            </a:r>
            <a:r>
              <a:rPr sz="3200" spc="5" dirty="0">
                <a:solidFill>
                  <a:srgbClr val="3333CC"/>
                </a:solidFill>
                <a:latin typeface="Arial"/>
                <a:cs typeface="Arial"/>
              </a:rPr>
              <a:t> </a:t>
            </a:r>
            <a:r>
              <a:rPr sz="3200" spc="-5" dirty="0">
                <a:solidFill>
                  <a:srgbClr val="3333CC"/>
                </a:solidFill>
                <a:latin typeface="Arial"/>
                <a:cs typeface="Arial"/>
              </a:rPr>
              <a:t>distribution</a:t>
            </a:r>
            <a:endParaRPr sz="3200" dirty="0">
              <a:latin typeface="Arial"/>
              <a:cs typeface="Arial"/>
            </a:endParaRPr>
          </a:p>
          <a:p>
            <a:pPr marL="2328545">
              <a:lnSpc>
                <a:spcPct val="100000"/>
              </a:lnSpc>
              <a:spcBef>
                <a:spcPts val="795"/>
              </a:spcBef>
            </a:pPr>
            <a:r>
              <a:rPr sz="2450" i="1" spc="175" dirty="0">
                <a:latin typeface="Calibri"/>
                <a:cs typeface="Calibri"/>
              </a:rPr>
              <a:t>P</a:t>
            </a:r>
            <a:r>
              <a:rPr sz="2450" spc="175" dirty="0">
                <a:latin typeface="Calibri"/>
                <a:cs typeface="Calibri"/>
              </a:rPr>
              <a:t>(</a:t>
            </a:r>
            <a:r>
              <a:rPr sz="2450" b="1" i="1" spc="175" dirty="0">
                <a:latin typeface="Palatino Linotype"/>
                <a:cs typeface="Palatino Linotype"/>
              </a:rPr>
              <a:t>y</a:t>
            </a:r>
            <a:r>
              <a:rPr sz="2450" b="1" i="1" dirty="0">
                <a:latin typeface="Palatino Linotype"/>
                <a:cs typeface="Palatino Linotype"/>
              </a:rPr>
              <a:t> </a:t>
            </a:r>
            <a:r>
              <a:rPr sz="2450" b="1" i="1" spc="-545" dirty="0">
                <a:latin typeface="Palatino Linotype"/>
                <a:cs typeface="Palatino Linotype"/>
              </a:rPr>
              <a:t>|</a:t>
            </a:r>
            <a:r>
              <a:rPr sz="2450" b="1" i="1" spc="-540" dirty="0">
                <a:latin typeface="Palatino Linotype"/>
                <a:cs typeface="Palatino Linotype"/>
              </a:rPr>
              <a:t> </a:t>
            </a:r>
            <a:r>
              <a:rPr sz="2450" b="1" i="1" spc="220" dirty="0">
                <a:latin typeface="Palatino Linotype"/>
                <a:cs typeface="Palatino Linotype"/>
              </a:rPr>
              <a:t>x)</a:t>
            </a:r>
            <a:r>
              <a:rPr sz="2450" b="1" i="1" spc="-85" dirty="0">
                <a:latin typeface="Palatino Linotype"/>
                <a:cs typeface="Palatino Linotype"/>
              </a:rPr>
              <a:t> </a:t>
            </a:r>
            <a:r>
              <a:rPr sz="2450" spc="229" dirty="0">
                <a:latin typeface="Segoe UI Symbol"/>
                <a:cs typeface="Segoe UI Symbol"/>
              </a:rPr>
              <a:t>=</a:t>
            </a:r>
            <a:r>
              <a:rPr sz="2450" spc="-125" dirty="0">
                <a:latin typeface="Segoe UI Symbol"/>
                <a:cs typeface="Segoe UI Symbol"/>
              </a:rPr>
              <a:t> </a:t>
            </a:r>
            <a:r>
              <a:rPr sz="2450" i="1" spc="40" dirty="0">
                <a:latin typeface="Calibri"/>
                <a:cs typeface="Calibri"/>
              </a:rPr>
              <a:t>N</a:t>
            </a:r>
            <a:r>
              <a:rPr sz="2450" spc="40" dirty="0">
                <a:latin typeface="Calibri"/>
                <a:cs typeface="Calibri"/>
              </a:rPr>
              <a:t>(</a:t>
            </a:r>
            <a:r>
              <a:rPr sz="2450" b="1" i="1" spc="40" dirty="0">
                <a:latin typeface="Palatino Linotype"/>
                <a:cs typeface="Palatino Linotype"/>
              </a:rPr>
              <a:t>y</a:t>
            </a:r>
            <a:r>
              <a:rPr sz="2450" spc="40" dirty="0">
                <a:latin typeface="Times New Roman"/>
                <a:cs typeface="Times New Roman"/>
              </a:rPr>
              <a:t>;</a:t>
            </a:r>
            <a:r>
              <a:rPr sz="2450" b="1" i="1" spc="40" dirty="0">
                <a:latin typeface="Palatino Linotype"/>
                <a:cs typeface="Palatino Linotype"/>
              </a:rPr>
              <a:t>y</a:t>
            </a:r>
            <a:r>
              <a:rPr sz="3675" spc="60" baseline="2267" dirty="0">
                <a:latin typeface="Calibri"/>
                <a:cs typeface="Calibri"/>
              </a:rPr>
              <a:t>ˆ</a:t>
            </a:r>
            <a:r>
              <a:rPr sz="2450" b="1" i="1" spc="40" dirty="0">
                <a:latin typeface="Palatino Linotype"/>
                <a:cs typeface="Palatino Linotype"/>
              </a:rPr>
              <a:t>,I</a:t>
            </a:r>
            <a:r>
              <a:rPr sz="2450" b="1" i="1" spc="-305" dirty="0">
                <a:latin typeface="Palatino Linotype"/>
                <a:cs typeface="Palatino Linotype"/>
              </a:rPr>
              <a:t> </a:t>
            </a:r>
            <a:r>
              <a:rPr sz="2450" spc="210" dirty="0">
                <a:latin typeface="Calibri"/>
                <a:cs typeface="Calibri"/>
              </a:rPr>
              <a:t>)</a:t>
            </a:r>
            <a:endParaRPr sz="2450" dirty="0">
              <a:latin typeface="Calibri"/>
              <a:cs typeface="Calibri"/>
            </a:endParaRPr>
          </a:p>
          <a:p>
            <a:pPr marL="368300" indent="-342900">
              <a:lnSpc>
                <a:spcPct val="100000"/>
              </a:lnSpc>
              <a:spcBef>
                <a:spcPts val="1685"/>
              </a:spcBef>
              <a:buChar char="•"/>
              <a:tabLst>
                <a:tab pos="367665" algn="l"/>
                <a:tab pos="368300" algn="l"/>
              </a:tabLst>
            </a:pPr>
            <a:r>
              <a:rPr sz="3200" dirty="0">
                <a:solidFill>
                  <a:srgbClr val="3333CC"/>
                </a:solidFill>
                <a:latin typeface="Arial"/>
                <a:cs typeface="Arial"/>
              </a:rPr>
              <a:t>Maximizing </a:t>
            </a:r>
            <a:r>
              <a:rPr sz="3200" spc="-5" dirty="0">
                <a:solidFill>
                  <a:srgbClr val="3333CC"/>
                </a:solidFill>
                <a:latin typeface="Arial"/>
                <a:cs typeface="Arial"/>
              </a:rPr>
              <a:t>the output </a:t>
            </a:r>
            <a:r>
              <a:rPr sz="3200" dirty="0">
                <a:solidFill>
                  <a:srgbClr val="3333CC"/>
                </a:solidFill>
                <a:latin typeface="Arial"/>
                <a:cs typeface="Arial"/>
              </a:rPr>
              <a:t>is equivalent </a:t>
            </a:r>
            <a:r>
              <a:rPr sz="3200" spc="-5" dirty="0">
                <a:solidFill>
                  <a:srgbClr val="3333CC"/>
                </a:solidFill>
                <a:latin typeface="Arial"/>
                <a:cs typeface="Arial"/>
              </a:rPr>
              <a:t>to</a:t>
            </a:r>
            <a:r>
              <a:rPr lang="en-US" sz="3200" spc="-5" dirty="0">
                <a:solidFill>
                  <a:srgbClr val="3333CC"/>
                </a:solidFill>
                <a:latin typeface="Arial"/>
                <a:cs typeface="Arial"/>
              </a:rPr>
              <a:t> using</a:t>
            </a:r>
            <a:r>
              <a:rPr sz="3200" spc="-40" dirty="0">
                <a:solidFill>
                  <a:srgbClr val="3333CC"/>
                </a:solidFill>
                <a:latin typeface="Arial"/>
                <a:cs typeface="Arial"/>
              </a:rPr>
              <a:t> </a:t>
            </a:r>
            <a:r>
              <a:rPr sz="3200" spc="-5" dirty="0">
                <a:solidFill>
                  <a:srgbClr val="3333CC"/>
                </a:solidFill>
                <a:latin typeface="Arial"/>
                <a:cs typeface="Arial"/>
              </a:rPr>
              <a:t>MSE</a:t>
            </a:r>
            <a:r>
              <a:rPr lang="en-US" sz="3200" spc="-5" dirty="0">
                <a:solidFill>
                  <a:srgbClr val="3333CC"/>
                </a:solidFill>
                <a:latin typeface="Arial"/>
                <a:cs typeface="Arial"/>
              </a:rPr>
              <a:t> cost function</a:t>
            </a:r>
            <a:endParaRPr sz="3200" dirty="0">
              <a:latin typeface="Arial"/>
              <a:cs typeface="Arial"/>
            </a:endParaRPr>
          </a:p>
          <a:p>
            <a:pPr marL="368300" indent="-342900">
              <a:lnSpc>
                <a:spcPct val="100000"/>
              </a:lnSpc>
              <a:spcBef>
                <a:spcPts val="760"/>
              </a:spcBef>
              <a:buChar char="•"/>
              <a:tabLst>
                <a:tab pos="367665" algn="l"/>
                <a:tab pos="368300" algn="l"/>
              </a:tabLst>
            </a:pPr>
            <a:r>
              <a:rPr sz="3200" dirty="0">
                <a:solidFill>
                  <a:srgbClr val="3333CC"/>
                </a:solidFill>
                <a:latin typeface="Arial"/>
                <a:cs typeface="Arial"/>
              </a:rPr>
              <a:t>Can be used </a:t>
            </a:r>
            <a:r>
              <a:rPr sz="3200" spc="-5" dirty="0">
                <a:solidFill>
                  <a:srgbClr val="3333CC"/>
                </a:solidFill>
                <a:latin typeface="Arial"/>
                <a:cs typeface="Arial"/>
              </a:rPr>
              <a:t>to </a:t>
            </a:r>
            <a:r>
              <a:rPr sz="3200" dirty="0">
                <a:solidFill>
                  <a:srgbClr val="3333CC"/>
                </a:solidFill>
                <a:latin typeface="Arial"/>
                <a:cs typeface="Arial"/>
              </a:rPr>
              <a:t>learn </a:t>
            </a:r>
            <a:r>
              <a:rPr sz="3200" spc="-5" dirty="0">
                <a:solidFill>
                  <a:srgbClr val="3333CC"/>
                </a:solidFill>
                <a:latin typeface="Arial"/>
                <a:cs typeface="Arial"/>
              </a:rPr>
              <a:t>the </a:t>
            </a:r>
            <a:r>
              <a:rPr sz="3200" dirty="0">
                <a:solidFill>
                  <a:srgbClr val="3333CC"/>
                </a:solidFill>
                <a:latin typeface="Arial"/>
                <a:cs typeface="Arial"/>
              </a:rPr>
              <a:t>covariance of</a:t>
            </a:r>
            <a:r>
              <a:rPr sz="3200" spc="-35" dirty="0">
                <a:solidFill>
                  <a:srgbClr val="3333CC"/>
                </a:solidFill>
                <a:latin typeface="Arial"/>
                <a:cs typeface="Arial"/>
              </a:rPr>
              <a:t> </a:t>
            </a:r>
            <a:r>
              <a:rPr sz="3200" dirty="0">
                <a:solidFill>
                  <a:srgbClr val="3333CC"/>
                </a:solidFill>
                <a:latin typeface="Arial"/>
                <a:cs typeface="Arial"/>
              </a:rPr>
              <a:t>a</a:t>
            </a:r>
            <a:r>
              <a:rPr lang="en-US" sz="3200" dirty="0">
                <a:solidFill>
                  <a:srgbClr val="3333CC"/>
                </a:solidFill>
                <a:latin typeface="Arial"/>
                <a:cs typeface="Arial"/>
              </a:rPr>
              <a:t> Gaussian</a:t>
            </a:r>
            <a:endParaRPr sz="3200" dirty="0">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00925" y="664095"/>
            <a:ext cx="8496300" cy="513080"/>
          </a:xfrm>
          <a:prstGeom prst="rect">
            <a:avLst/>
          </a:prstGeom>
        </p:spPr>
        <p:txBody>
          <a:bodyPr vert="horz" wrap="square" lIns="0" tIns="12700" rIns="0" bIns="0" rtlCol="0">
            <a:spAutoFit/>
          </a:bodyPr>
          <a:lstStyle/>
          <a:p>
            <a:pPr marL="12700">
              <a:lnSpc>
                <a:spcPct val="100000"/>
              </a:lnSpc>
              <a:spcBef>
                <a:spcPts val="100"/>
              </a:spcBef>
            </a:pPr>
            <a:r>
              <a:rPr sz="3200" dirty="0"/>
              <a:t>Sigmoid </a:t>
            </a:r>
            <a:r>
              <a:rPr sz="3200" spc="-5" dirty="0"/>
              <a:t>Units for </a:t>
            </a:r>
            <a:r>
              <a:rPr sz="3200" dirty="0"/>
              <a:t>Bernoulli </a:t>
            </a:r>
            <a:r>
              <a:rPr sz="3200" spc="-5" dirty="0"/>
              <a:t>Output Distributions</a:t>
            </a:r>
            <a:endParaRPr sz="3200"/>
          </a:p>
        </p:txBody>
      </p:sp>
      <p:sp>
        <p:nvSpPr>
          <p:cNvPr id="4" name="object 4"/>
          <p:cNvSpPr txBox="1"/>
          <p:nvPr/>
        </p:nvSpPr>
        <p:spPr>
          <a:xfrm>
            <a:off x="852978" y="1357224"/>
            <a:ext cx="8338820" cy="386524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spc="-5" dirty="0">
                <a:solidFill>
                  <a:srgbClr val="3333CC"/>
                </a:solidFill>
                <a:latin typeface="Arial"/>
                <a:cs typeface="Arial"/>
              </a:rPr>
              <a:t>Task </a:t>
            </a:r>
            <a:r>
              <a:rPr sz="3200" dirty="0">
                <a:solidFill>
                  <a:srgbClr val="3333CC"/>
                </a:solidFill>
                <a:latin typeface="Arial"/>
                <a:cs typeface="Arial"/>
              </a:rPr>
              <a:t>of </a:t>
            </a:r>
            <a:r>
              <a:rPr sz="3200" spc="-5" dirty="0">
                <a:solidFill>
                  <a:srgbClr val="3333CC"/>
                </a:solidFill>
                <a:latin typeface="Arial"/>
                <a:cs typeface="Arial"/>
              </a:rPr>
              <a:t>predicting </a:t>
            </a:r>
            <a:r>
              <a:rPr sz="3200" dirty="0">
                <a:solidFill>
                  <a:srgbClr val="3333CC"/>
                </a:solidFill>
                <a:latin typeface="Arial"/>
                <a:cs typeface="Arial"/>
              </a:rPr>
              <a:t>value of </a:t>
            </a:r>
            <a:r>
              <a:rPr sz="3200" spc="-5" dirty="0">
                <a:solidFill>
                  <a:srgbClr val="3333CC"/>
                </a:solidFill>
                <a:latin typeface="Arial"/>
                <a:cs typeface="Arial"/>
              </a:rPr>
              <a:t>binary </a:t>
            </a:r>
            <a:r>
              <a:rPr sz="3200" dirty="0">
                <a:solidFill>
                  <a:srgbClr val="3333CC"/>
                </a:solidFill>
                <a:latin typeface="Arial"/>
                <a:cs typeface="Arial"/>
              </a:rPr>
              <a:t>variable</a:t>
            </a:r>
            <a:r>
              <a:rPr sz="3200" spc="-25" dirty="0">
                <a:solidFill>
                  <a:srgbClr val="3333CC"/>
                </a:solidFill>
                <a:latin typeface="Arial"/>
                <a:cs typeface="Arial"/>
              </a:rPr>
              <a:t> </a:t>
            </a:r>
            <a:r>
              <a:rPr sz="3200" i="1" spc="80" dirty="0">
                <a:latin typeface="Cambria"/>
                <a:cs typeface="Cambria"/>
              </a:rPr>
              <a:t>y</a:t>
            </a:r>
            <a:endParaRPr sz="3200" dirty="0">
              <a:latin typeface="Cambria"/>
              <a:cs typeface="Cambria"/>
            </a:endParaRPr>
          </a:p>
          <a:p>
            <a:pPr marL="755650" lvl="1" indent="-286385">
              <a:lnSpc>
                <a:spcPct val="100000"/>
              </a:lnSpc>
              <a:spcBef>
                <a:spcPts val="635"/>
              </a:spcBef>
              <a:buChar char="–"/>
              <a:tabLst>
                <a:tab pos="755650" algn="l"/>
              </a:tabLst>
            </a:pPr>
            <a:r>
              <a:rPr sz="2800" spc="-5" dirty="0">
                <a:solidFill>
                  <a:srgbClr val="336600"/>
                </a:solidFill>
                <a:latin typeface="Arial"/>
                <a:cs typeface="Arial"/>
              </a:rPr>
              <a:t>Classification </a:t>
            </a:r>
            <a:r>
              <a:rPr sz="2800" dirty="0">
                <a:solidFill>
                  <a:srgbClr val="336600"/>
                </a:solidFill>
                <a:latin typeface="Arial"/>
                <a:cs typeface="Arial"/>
              </a:rPr>
              <a:t>problem </a:t>
            </a:r>
            <a:r>
              <a:rPr sz="2800" spc="-5" dirty="0">
                <a:solidFill>
                  <a:srgbClr val="336600"/>
                </a:solidFill>
                <a:latin typeface="Arial"/>
                <a:cs typeface="Arial"/>
              </a:rPr>
              <a:t>with two</a:t>
            </a:r>
            <a:r>
              <a:rPr sz="2800" dirty="0">
                <a:solidFill>
                  <a:srgbClr val="336600"/>
                </a:solidFill>
                <a:latin typeface="Arial"/>
                <a:cs typeface="Arial"/>
              </a:rPr>
              <a:t> classes</a:t>
            </a:r>
            <a:endParaRPr sz="2800" dirty="0">
              <a:latin typeface="Arial"/>
              <a:cs typeface="Arial"/>
            </a:endParaRPr>
          </a:p>
          <a:p>
            <a:pPr marL="355600" marR="5080" indent="-342900">
              <a:lnSpc>
                <a:spcPct val="100000"/>
              </a:lnSpc>
              <a:spcBef>
                <a:spcPts val="735"/>
              </a:spcBef>
              <a:buChar char="•"/>
              <a:tabLst>
                <a:tab pos="354965" algn="l"/>
                <a:tab pos="355600" algn="l"/>
              </a:tabLst>
            </a:pPr>
            <a:r>
              <a:rPr sz="3200" dirty="0">
                <a:solidFill>
                  <a:srgbClr val="3333CC"/>
                </a:solidFill>
                <a:latin typeface="Arial"/>
                <a:cs typeface="Arial"/>
              </a:rPr>
              <a:t>Maximum likelihood approach is </a:t>
            </a:r>
            <a:r>
              <a:rPr sz="3200" spc="-5" dirty="0">
                <a:solidFill>
                  <a:srgbClr val="3333CC"/>
                </a:solidFill>
                <a:latin typeface="Arial"/>
                <a:cs typeface="Arial"/>
              </a:rPr>
              <a:t>to define </a:t>
            </a:r>
            <a:r>
              <a:rPr sz="3200" dirty="0">
                <a:solidFill>
                  <a:srgbClr val="3333CC"/>
                </a:solidFill>
                <a:latin typeface="Arial"/>
                <a:cs typeface="Arial"/>
              </a:rPr>
              <a:t>a  Bernoulli </a:t>
            </a:r>
            <a:r>
              <a:rPr sz="3200" spc="-5" dirty="0">
                <a:solidFill>
                  <a:srgbClr val="3333CC"/>
                </a:solidFill>
                <a:latin typeface="Arial"/>
                <a:cs typeface="Arial"/>
              </a:rPr>
              <a:t>distribution </a:t>
            </a:r>
            <a:r>
              <a:rPr sz="3200" dirty="0">
                <a:solidFill>
                  <a:srgbClr val="3333CC"/>
                </a:solidFill>
                <a:latin typeface="Arial"/>
                <a:cs typeface="Arial"/>
              </a:rPr>
              <a:t>over </a:t>
            </a:r>
            <a:r>
              <a:rPr sz="3200" i="1" spc="80" dirty="0">
                <a:latin typeface="Cambria"/>
                <a:cs typeface="Cambria"/>
              </a:rPr>
              <a:t>y </a:t>
            </a:r>
            <a:r>
              <a:rPr sz="3200" spc="-5" dirty="0">
                <a:solidFill>
                  <a:srgbClr val="3333CC"/>
                </a:solidFill>
                <a:latin typeface="Arial"/>
                <a:cs typeface="Arial"/>
              </a:rPr>
              <a:t>conditioned </a:t>
            </a:r>
            <a:r>
              <a:rPr sz="3200" dirty="0">
                <a:solidFill>
                  <a:srgbClr val="3333CC"/>
                </a:solidFill>
                <a:latin typeface="Arial"/>
                <a:cs typeface="Arial"/>
              </a:rPr>
              <a:t>on</a:t>
            </a:r>
            <a:r>
              <a:rPr sz="3200" spc="100" dirty="0">
                <a:solidFill>
                  <a:srgbClr val="3333CC"/>
                </a:solidFill>
                <a:latin typeface="Arial"/>
                <a:cs typeface="Arial"/>
              </a:rPr>
              <a:t> </a:t>
            </a:r>
            <a:r>
              <a:rPr sz="3200" b="1" i="1" spc="190" dirty="0">
                <a:latin typeface="Palatino Linotype"/>
                <a:cs typeface="Palatino Linotype"/>
              </a:rPr>
              <a:t>x</a:t>
            </a:r>
            <a:endParaRPr sz="3200" dirty="0">
              <a:latin typeface="Palatino Linotype"/>
              <a:cs typeface="Palatino Linotype"/>
            </a:endParaRPr>
          </a:p>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Neural net needs </a:t>
            </a:r>
            <a:r>
              <a:rPr sz="3200" spc="-5" dirty="0">
                <a:solidFill>
                  <a:srgbClr val="3333CC"/>
                </a:solidFill>
                <a:latin typeface="Arial"/>
                <a:cs typeface="Arial"/>
              </a:rPr>
              <a:t>to </a:t>
            </a:r>
            <a:r>
              <a:rPr sz="3200" dirty="0">
                <a:solidFill>
                  <a:srgbClr val="3333CC"/>
                </a:solidFill>
                <a:latin typeface="Arial"/>
                <a:cs typeface="Arial"/>
              </a:rPr>
              <a:t>predict</a:t>
            </a:r>
            <a:r>
              <a:rPr sz="3200" spc="-35" dirty="0">
                <a:solidFill>
                  <a:srgbClr val="3333CC"/>
                </a:solidFill>
                <a:latin typeface="Arial"/>
                <a:cs typeface="Arial"/>
              </a:rPr>
              <a:t> </a:t>
            </a:r>
            <a:r>
              <a:rPr sz="3200" i="1" spc="85" dirty="0">
                <a:latin typeface="Cambria"/>
                <a:cs typeface="Cambria"/>
              </a:rPr>
              <a:t>p</a:t>
            </a:r>
            <a:r>
              <a:rPr sz="3200" spc="85" dirty="0">
                <a:latin typeface="Cambria"/>
                <a:cs typeface="Cambria"/>
              </a:rPr>
              <a:t>(</a:t>
            </a:r>
            <a:r>
              <a:rPr sz="3200" i="1" spc="85" dirty="0">
                <a:latin typeface="Cambria"/>
                <a:cs typeface="Cambria"/>
              </a:rPr>
              <a:t>y</a:t>
            </a:r>
            <a:r>
              <a:rPr sz="3200" spc="85" dirty="0">
                <a:latin typeface="Cambria"/>
                <a:cs typeface="Cambria"/>
              </a:rPr>
              <a:t>=1</a:t>
            </a:r>
            <a:r>
              <a:rPr sz="3200" i="1" spc="85" dirty="0">
                <a:latin typeface="Cambria"/>
                <a:cs typeface="Cambria"/>
              </a:rPr>
              <a:t>|</a:t>
            </a:r>
            <a:r>
              <a:rPr sz="3200" b="1" i="1" spc="85" dirty="0">
                <a:latin typeface="Palatino Linotype"/>
                <a:cs typeface="Palatino Linotype"/>
              </a:rPr>
              <a:t>x</a:t>
            </a:r>
            <a:r>
              <a:rPr sz="3200" spc="85" dirty="0">
                <a:latin typeface="Cambria"/>
                <a:cs typeface="Cambria"/>
              </a:rPr>
              <a:t>)</a:t>
            </a:r>
            <a:endParaRPr sz="3200" dirty="0">
              <a:latin typeface="Cambria"/>
              <a:cs typeface="Cambria"/>
            </a:endParaRPr>
          </a:p>
          <a:p>
            <a:pPr marL="755650" lvl="1" indent="-286385">
              <a:lnSpc>
                <a:spcPct val="100000"/>
              </a:lnSpc>
              <a:spcBef>
                <a:spcPts val="665"/>
              </a:spcBef>
              <a:buChar char="–"/>
              <a:tabLst>
                <a:tab pos="755650" algn="l"/>
              </a:tabLst>
            </a:pPr>
            <a:r>
              <a:rPr sz="2800" dirty="0">
                <a:solidFill>
                  <a:srgbClr val="336600"/>
                </a:solidFill>
                <a:latin typeface="Arial"/>
                <a:cs typeface="Arial"/>
              </a:rPr>
              <a:t>which lies in </a:t>
            </a:r>
            <a:r>
              <a:rPr sz="2800" spc="-5" dirty="0">
                <a:solidFill>
                  <a:srgbClr val="336600"/>
                </a:solidFill>
                <a:latin typeface="Arial"/>
                <a:cs typeface="Arial"/>
              </a:rPr>
              <a:t>the interval</a:t>
            </a:r>
            <a:r>
              <a:rPr sz="2800" spc="-10" dirty="0">
                <a:solidFill>
                  <a:srgbClr val="336600"/>
                </a:solidFill>
                <a:latin typeface="Arial"/>
                <a:cs typeface="Arial"/>
              </a:rPr>
              <a:t> </a:t>
            </a:r>
            <a:r>
              <a:rPr sz="2800" spc="-105" dirty="0">
                <a:latin typeface="Cambria"/>
                <a:cs typeface="Cambria"/>
              </a:rPr>
              <a:t>[0,1]</a:t>
            </a:r>
            <a:endParaRPr sz="2800" dirty="0">
              <a:latin typeface="Cambria"/>
              <a:cs typeface="Cambria"/>
            </a:endParaRPr>
          </a:p>
          <a:p>
            <a:pPr marL="355600" indent="-342900">
              <a:lnSpc>
                <a:spcPct val="100000"/>
              </a:lnSpc>
              <a:spcBef>
                <a:spcPts val="735"/>
              </a:spcBef>
              <a:buChar char="•"/>
              <a:tabLst>
                <a:tab pos="354965" algn="l"/>
                <a:tab pos="355600" algn="l"/>
              </a:tabLst>
            </a:pPr>
            <a:r>
              <a:rPr lang="en-US" sz="3200" spc="-5" dirty="0">
                <a:solidFill>
                  <a:srgbClr val="3333CC"/>
                </a:solidFill>
                <a:latin typeface="Arial"/>
                <a:cs typeface="Arial"/>
              </a:rPr>
              <a:t>Additional restrictions</a:t>
            </a:r>
            <a:endParaRPr sz="3200" dirty="0">
              <a:latin typeface="Arial"/>
              <a:cs typeface="Arial"/>
            </a:endParaRPr>
          </a:p>
        </p:txBody>
      </p:sp>
      <p:sp>
        <p:nvSpPr>
          <p:cNvPr id="5" name="object 5"/>
          <p:cNvSpPr txBox="1"/>
          <p:nvPr/>
        </p:nvSpPr>
        <p:spPr>
          <a:xfrm>
            <a:off x="1310177" y="5280798"/>
            <a:ext cx="173482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 </a:t>
            </a:r>
            <a:r>
              <a:rPr lang="en-US" sz="2800" spc="-5" dirty="0">
                <a:solidFill>
                  <a:srgbClr val="336600"/>
                </a:solidFill>
                <a:latin typeface="Arial"/>
                <a:cs typeface="Arial"/>
              </a:rPr>
              <a:t>U</a:t>
            </a:r>
            <a:r>
              <a:rPr sz="2800" dirty="0">
                <a:solidFill>
                  <a:srgbClr val="336600"/>
                </a:solidFill>
                <a:latin typeface="Arial"/>
                <a:cs typeface="Arial"/>
              </a:rPr>
              <a:t>se</a:t>
            </a:r>
            <a:endParaRPr sz="2800" dirty="0">
              <a:latin typeface="Arial"/>
              <a:cs typeface="Arial"/>
            </a:endParaRPr>
          </a:p>
        </p:txBody>
      </p:sp>
      <p:sp>
        <p:nvSpPr>
          <p:cNvPr id="6" name="object 6"/>
          <p:cNvSpPr txBox="1"/>
          <p:nvPr/>
        </p:nvSpPr>
        <p:spPr>
          <a:xfrm>
            <a:off x="1767377" y="5789306"/>
            <a:ext cx="7252970" cy="1191260"/>
          </a:xfrm>
          <a:prstGeom prst="rect">
            <a:avLst/>
          </a:prstGeom>
        </p:spPr>
        <p:txBody>
          <a:bodyPr vert="horz" wrap="square" lIns="0" tIns="30480" rIns="0" bIns="0" rtlCol="0">
            <a:spAutoFit/>
          </a:bodyPr>
          <a:lstStyle/>
          <a:p>
            <a:pPr marL="241300" marR="90170" indent="-228600">
              <a:lnSpc>
                <a:spcPts val="2820"/>
              </a:lnSpc>
              <a:spcBef>
                <a:spcPts val="240"/>
              </a:spcBef>
              <a:buChar char="•"/>
              <a:tabLst>
                <a:tab pos="241300" algn="l"/>
              </a:tabLst>
            </a:pPr>
            <a:r>
              <a:rPr lang="en-US" sz="2400" spc="-5" dirty="0">
                <a:solidFill>
                  <a:srgbClr val="660066"/>
                </a:solidFill>
                <a:latin typeface="Arial"/>
                <a:cs typeface="Arial"/>
              </a:rPr>
              <a:t>D</a:t>
            </a:r>
            <a:r>
              <a:rPr sz="2400" spc="-5" dirty="0">
                <a:solidFill>
                  <a:srgbClr val="660066"/>
                </a:solidFill>
                <a:latin typeface="Arial"/>
                <a:cs typeface="Arial"/>
              </a:rPr>
              <a:t>efine</a:t>
            </a:r>
            <a:r>
              <a:rPr lang="en-US" sz="2400" spc="-5" dirty="0">
                <a:solidFill>
                  <a:srgbClr val="660066"/>
                </a:solidFill>
                <a:latin typeface="Arial"/>
                <a:cs typeface="Arial"/>
              </a:rPr>
              <a:t>s</a:t>
            </a:r>
            <a:r>
              <a:rPr sz="2400" spc="-5" dirty="0">
                <a:solidFill>
                  <a:srgbClr val="660066"/>
                </a:solidFill>
                <a:latin typeface="Arial"/>
                <a:cs typeface="Arial"/>
              </a:rPr>
              <a:t> </a:t>
            </a:r>
            <a:r>
              <a:rPr sz="2400" dirty="0">
                <a:solidFill>
                  <a:srgbClr val="660066"/>
                </a:solidFill>
                <a:latin typeface="Arial"/>
                <a:cs typeface="Arial"/>
              </a:rPr>
              <a:t>a valid </a:t>
            </a:r>
            <a:r>
              <a:rPr sz="2400" spc="-5" dirty="0">
                <a:solidFill>
                  <a:srgbClr val="660066"/>
                </a:solidFill>
                <a:latin typeface="Arial"/>
                <a:cs typeface="Arial"/>
              </a:rPr>
              <a:t>conditional distribution, </a:t>
            </a:r>
            <a:r>
              <a:rPr sz="2400" dirty="0">
                <a:solidFill>
                  <a:srgbClr val="660066"/>
                </a:solidFill>
                <a:latin typeface="Arial"/>
                <a:cs typeface="Arial"/>
              </a:rPr>
              <a:t>but cannot </a:t>
            </a:r>
            <a:r>
              <a:rPr sz="2400" spc="-5" dirty="0">
                <a:solidFill>
                  <a:srgbClr val="660066"/>
                </a:solidFill>
                <a:latin typeface="Arial"/>
                <a:cs typeface="Arial"/>
              </a:rPr>
              <a:t>train </a:t>
            </a:r>
            <a:r>
              <a:rPr sz="2400" dirty="0">
                <a:solidFill>
                  <a:srgbClr val="660066"/>
                </a:solidFill>
                <a:latin typeface="Arial"/>
                <a:cs typeface="Arial"/>
              </a:rPr>
              <a:t>it </a:t>
            </a:r>
            <a:r>
              <a:rPr sz="2400" spc="-5" dirty="0">
                <a:solidFill>
                  <a:srgbClr val="660066"/>
                </a:solidFill>
                <a:latin typeface="Arial"/>
                <a:cs typeface="Arial"/>
              </a:rPr>
              <a:t>effectively with </a:t>
            </a:r>
            <a:r>
              <a:rPr sz="2400" dirty="0">
                <a:solidFill>
                  <a:srgbClr val="660066"/>
                </a:solidFill>
                <a:latin typeface="Arial"/>
                <a:cs typeface="Arial"/>
              </a:rPr>
              <a:t>gradient</a:t>
            </a:r>
            <a:r>
              <a:rPr sz="2400" spc="-20" dirty="0">
                <a:solidFill>
                  <a:srgbClr val="660066"/>
                </a:solidFill>
                <a:latin typeface="Arial"/>
                <a:cs typeface="Arial"/>
              </a:rPr>
              <a:t> </a:t>
            </a:r>
            <a:r>
              <a:rPr sz="2400" dirty="0">
                <a:solidFill>
                  <a:srgbClr val="660066"/>
                </a:solidFill>
                <a:latin typeface="Arial"/>
                <a:cs typeface="Arial"/>
              </a:rPr>
              <a:t>descent</a:t>
            </a:r>
            <a:endParaRPr sz="2400" dirty="0">
              <a:latin typeface="Arial"/>
              <a:cs typeface="Arial"/>
            </a:endParaRPr>
          </a:p>
          <a:p>
            <a:pPr marL="241300" indent="-228600">
              <a:lnSpc>
                <a:spcPct val="100000"/>
              </a:lnSpc>
              <a:spcBef>
                <a:spcPts val="520"/>
              </a:spcBef>
              <a:buChar char="•"/>
              <a:tabLst>
                <a:tab pos="241300" algn="l"/>
              </a:tabLst>
            </a:pPr>
            <a:r>
              <a:rPr sz="2400" dirty="0">
                <a:solidFill>
                  <a:srgbClr val="660066"/>
                </a:solidFill>
                <a:latin typeface="Arial"/>
                <a:cs typeface="Arial"/>
              </a:rPr>
              <a:t>A gradient of 0: learning </a:t>
            </a:r>
            <a:r>
              <a:rPr sz="2400" spc="-5" dirty="0">
                <a:solidFill>
                  <a:srgbClr val="660066"/>
                </a:solidFill>
                <a:latin typeface="Arial"/>
                <a:cs typeface="Arial"/>
              </a:rPr>
              <a:t>algorithm </a:t>
            </a:r>
            <a:r>
              <a:rPr sz="2400" dirty="0">
                <a:solidFill>
                  <a:srgbClr val="660066"/>
                </a:solidFill>
                <a:latin typeface="Arial"/>
                <a:cs typeface="Arial"/>
              </a:rPr>
              <a:t>cannot be</a:t>
            </a:r>
            <a:r>
              <a:rPr sz="2400" spc="-80" dirty="0">
                <a:solidFill>
                  <a:srgbClr val="660066"/>
                </a:solidFill>
                <a:latin typeface="Arial"/>
                <a:cs typeface="Arial"/>
              </a:rPr>
              <a:t> </a:t>
            </a:r>
            <a:r>
              <a:rPr sz="2400" dirty="0">
                <a:solidFill>
                  <a:srgbClr val="660066"/>
                </a:solidFill>
                <a:latin typeface="Arial"/>
                <a:cs typeface="Arial"/>
              </a:rPr>
              <a:t>guided</a:t>
            </a:r>
            <a:endParaRPr sz="2400" dirty="0">
              <a:latin typeface="Arial"/>
              <a:cs typeface="Arial"/>
            </a:endParaRPr>
          </a:p>
        </p:txBody>
      </p:sp>
      <p:sp>
        <p:nvSpPr>
          <p:cNvPr id="8" name="object 8"/>
          <p:cNvSpPr txBox="1"/>
          <p:nvPr/>
        </p:nvSpPr>
        <p:spPr>
          <a:xfrm>
            <a:off x="3201689" y="5091306"/>
            <a:ext cx="4460875" cy="590550"/>
          </a:xfrm>
          <a:prstGeom prst="rect">
            <a:avLst/>
          </a:prstGeom>
        </p:spPr>
        <p:txBody>
          <a:bodyPr vert="horz" wrap="square" lIns="0" tIns="13335" rIns="0" bIns="0" rtlCol="0">
            <a:spAutoFit/>
          </a:bodyPr>
          <a:lstStyle/>
          <a:p>
            <a:pPr marL="38100">
              <a:lnSpc>
                <a:spcPct val="100000"/>
              </a:lnSpc>
              <a:spcBef>
                <a:spcPts val="105"/>
              </a:spcBef>
            </a:pPr>
            <a:r>
              <a:rPr sz="2050" i="1" spc="300" dirty="0">
                <a:latin typeface="Cambria"/>
                <a:cs typeface="Cambria"/>
              </a:rPr>
              <a:t>P</a:t>
            </a:r>
            <a:r>
              <a:rPr sz="2050" spc="50" dirty="0">
                <a:latin typeface="Calibri"/>
                <a:cs typeface="Calibri"/>
              </a:rPr>
              <a:t>(</a:t>
            </a:r>
            <a:r>
              <a:rPr sz="2050" i="1" spc="50" dirty="0">
                <a:latin typeface="Cambria"/>
                <a:cs typeface="Cambria"/>
              </a:rPr>
              <a:t>y</a:t>
            </a:r>
            <a:r>
              <a:rPr sz="2050" i="1" spc="55" dirty="0">
                <a:latin typeface="Cambria"/>
                <a:cs typeface="Cambria"/>
              </a:rPr>
              <a:t> </a:t>
            </a:r>
            <a:r>
              <a:rPr sz="2050" i="1" spc="484" dirty="0">
                <a:latin typeface="Cambria"/>
                <a:cs typeface="Cambria"/>
              </a:rPr>
              <a:t>=</a:t>
            </a:r>
            <a:r>
              <a:rPr sz="2050" i="1" spc="-10" dirty="0">
                <a:latin typeface="Cambria"/>
                <a:cs typeface="Cambria"/>
              </a:rPr>
              <a:t> </a:t>
            </a:r>
            <a:r>
              <a:rPr sz="2050" i="1" spc="-35" dirty="0">
                <a:latin typeface="Cambria"/>
                <a:cs typeface="Cambria"/>
              </a:rPr>
              <a:t>1</a:t>
            </a:r>
            <a:r>
              <a:rPr sz="2050" i="1" spc="-85" dirty="0">
                <a:latin typeface="Cambria"/>
                <a:cs typeface="Cambria"/>
              </a:rPr>
              <a:t> </a:t>
            </a:r>
            <a:r>
              <a:rPr sz="2050" b="1" i="1" spc="-455" dirty="0">
                <a:latin typeface="Palatino Linotype"/>
                <a:cs typeface="Palatino Linotype"/>
              </a:rPr>
              <a:t>|</a:t>
            </a:r>
            <a:r>
              <a:rPr sz="2050" b="1" i="1" spc="-225" dirty="0">
                <a:latin typeface="Palatino Linotype"/>
                <a:cs typeface="Palatino Linotype"/>
              </a:rPr>
              <a:t> </a:t>
            </a:r>
            <a:r>
              <a:rPr sz="2050" b="1" i="1" spc="80" dirty="0">
                <a:latin typeface="Palatino Linotype"/>
                <a:cs typeface="Palatino Linotype"/>
              </a:rPr>
              <a:t>x</a:t>
            </a:r>
            <a:r>
              <a:rPr sz="2050" b="1" i="1" spc="285" dirty="0">
                <a:latin typeface="Palatino Linotype"/>
                <a:cs typeface="Palatino Linotype"/>
              </a:rPr>
              <a:t>)</a:t>
            </a:r>
            <a:r>
              <a:rPr sz="2050" b="1" i="1" spc="-70" dirty="0">
                <a:latin typeface="Palatino Linotype"/>
                <a:cs typeface="Palatino Linotype"/>
              </a:rPr>
              <a:t> </a:t>
            </a:r>
            <a:r>
              <a:rPr sz="2050" spc="190" dirty="0">
                <a:latin typeface="Segoe UI Symbol"/>
                <a:cs typeface="Segoe UI Symbol"/>
              </a:rPr>
              <a:t>=</a:t>
            </a:r>
            <a:r>
              <a:rPr sz="2050" spc="-15" dirty="0">
                <a:latin typeface="Segoe UI Symbol"/>
                <a:cs typeface="Segoe UI Symbol"/>
              </a:rPr>
              <a:t> </a:t>
            </a:r>
            <a:r>
              <a:rPr sz="2050" spc="25" dirty="0">
                <a:latin typeface="Calibri"/>
                <a:cs typeface="Calibri"/>
              </a:rPr>
              <a:t>m</a:t>
            </a:r>
            <a:r>
              <a:rPr sz="2050" spc="125" dirty="0">
                <a:latin typeface="Calibri"/>
                <a:cs typeface="Calibri"/>
              </a:rPr>
              <a:t>a</a:t>
            </a:r>
            <a:r>
              <a:rPr sz="2050" spc="370" dirty="0">
                <a:latin typeface="Calibri"/>
                <a:cs typeface="Calibri"/>
              </a:rPr>
              <a:t>x</a:t>
            </a:r>
            <a:r>
              <a:rPr sz="5550" spc="-225" baseline="-6006" dirty="0">
                <a:latin typeface="Segoe UI Symbol"/>
                <a:cs typeface="Segoe UI Symbol"/>
              </a:rPr>
              <a:t>{</a:t>
            </a:r>
            <a:r>
              <a:rPr sz="2050" spc="-155" dirty="0">
                <a:latin typeface="Calibri"/>
                <a:cs typeface="Calibri"/>
              </a:rPr>
              <a:t>0</a:t>
            </a:r>
            <a:r>
              <a:rPr sz="2050" spc="55" dirty="0">
                <a:latin typeface="Calibri"/>
                <a:cs typeface="Calibri"/>
              </a:rPr>
              <a:t>,</a:t>
            </a:r>
            <a:r>
              <a:rPr sz="2050" spc="-204" dirty="0">
                <a:latin typeface="Calibri"/>
                <a:cs typeface="Calibri"/>
              </a:rPr>
              <a:t> </a:t>
            </a:r>
            <a:r>
              <a:rPr sz="2050" spc="25" dirty="0">
                <a:latin typeface="Calibri"/>
                <a:cs typeface="Calibri"/>
              </a:rPr>
              <a:t>m</a:t>
            </a:r>
            <a:r>
              <a:rPr sz="2050" spc="85" dirty="0">
                <a:latin typeface="Calibri"/>
                <a:cs typeface="Calibri"/>
              </a:rPr>
              <a:t>i</a:t>
            </a:r>
            <a:r>
              <a:rPr sz="2050" spc="60" dirty="0">
                <a:latin typeface="Calibri"/>
                <a:cs typeface="Calibri"/>
              </a:rPr>
              <a:t>n</a:t>
            </a:r>
            <a:r>
              <a:rPr sz="2050" spc="-215" dirty="0">
                <a:latin typeface="Calibri"/>
                <a:cs typeface="Calibri"/>
              </a:rPr>
              <a:t> </a:t>
            </a:r>
            <a:r>
              <a:rPr sz="5025" spc="-254" baseline="-4975" dirty="0">
                <a:latin typeface="Segoe UI Symbol"/>
                <a:cs typeface="Segoe UI Symbol"/>
              </a:rPr>
              <a:t>{</a:t>
            </a:r>
            <a:r>
              <a:rPr sz="2050" spc="-240" dirty="0">
                <a:latin typeface="Calibri"/>
                <a:cs typeface="Calibri"/>
              </a:rPr>
              <a:t>1</a:t>
            </a:r>
            <a:r>
              <a:rPr sz="2050" spc="185" dirty="0">
                <a:latin typeface="Calibri"/>
                <a:cs typeface="Calibri"/>
              </a:rPr>
              <a:t>,</a:t>
            </a:r>
            <a:r>
              <a:rPr sz="2050" b="1" i="1" spc="-125" dirty="0">
                <a:latin typeface="Palatino Linotype"/>
                <a:cs typeface="Palatino Linotype"/>
              </a:rPr>
              <a:t>w</a:t>
            </a:r>
            <a:r>
              <a:rPr sz="1800" i="1" spc="382" baseline="41666" dirty="0">
                <a:latin typeface="Cambria"/>
                <a:cs typeface="Cambria"/>
              </a:rPr>
              <a:t>T</a:t>
            </a:r>
            <a:r>
              <a:rPr sz="2050" b="1" i="1" spc="70" dirty="0">
                <a:latin typeface="Palatino Linotype"/>
                <a:cs typeface="Palatino Linotype"/>
              </a:rPr>
              <a:t>h</a:t>
            </a:r>
            <a:r>
              <a:rPr sz="2050" b="1" i="1" spc="30" dirty="0">
                <a:latin typeface="Palatino Linotype"/>
                <a:cs typeface="Palatino Linotype"/>
              </a:rPr>
              <a:t> </a:t>
            </a:r>
            <a:r>
              <a:rPr sz="2050" spc="190" dirty="0">
                <a:latin typeface="Segoe UI Symbol"/>
                <a:cs typeface="Segoe UI Symbol"/>
              </a:rPr>
              <a:t>+</a:t>
            </a:r>
            <a:r>
              <a:rPr sz="2050" spc="-360" dirty="0">
                <a:latin typeface="Segoe UI Symbol"/>
                <a:cs typeface="Segoe UI Symbol"/>
              </a:rPr>
              <a:t> </a:t>
            </a:r>
            <a:r>
              <a:rPr sz="2050" b="1" i="1" spc="80" dirty="0">
                <a:latin typeface="Palatino Linotype"/>
                <a:cs typeface="Palatino Linotype"/>
              </a:rPr>
              <a:t>b</a:t>
            </a:r>
            <a:r>
              <a:rPr sz="5025" spc="-127" baseline="-4975" dirty="0">
                <a:latin typeface="Segoe UI Symbol"/>
                <a:cs typeface="Segoe UI Symbol"/>
              </a:rPr>
              <a:t>}</a:t>
            </a:r>
            <a:r>
              <a:rPr sz="5550" spc="-142" baseline="-6006" dirty="0">
                <a:latin typeface="Segoe UI Symbol"/>
                <a:cs typeface="Segoe UI Symbol"/>
              </a:rPr>
              <a:t>}</a:t>
            </a:r>
            <a:endParaRPr sz="5550" baseline="-6006">
              <a:latin typeface="Segoe UI Symbol"/>
              <a:cs typeface="Segoe UI Symbol"/>
            </a:endParaRPr>
          </a:p>
        </p:txBody>
      </p:sp>
      <p:sp>
        <p:nvSpPr>
          <p:cNvPr id="9" name="object 9"/>
          <p:cNvSpPr/>
          <p:nvPr/>
        </p:nvSpPr>
        <p:spPr>
          <a:xfrm>
            <a:off x="3207875" y="5221172"/>
            <a:ext cx="4462780" cy="576580"/>
          </a:xfrm>
          <a:custGeom>
            <a:avLst/>
            <a:gdLst/>
            <a:ahLst/>
            <a:cxnLst/>
            <a:rect l="l" t="t" r="r" b="b"/>
            <a:pathLst>
              <a:path w="4462780" h="576579">
                <a:moveTo>
                  <a:pt x="0" y="0"/>
                </a:moveTo>
                <a:lnTo>
                  <a:pt x="4462460" y="0"/>
                </a:lnTo>
                <a:lnTo>
                  <a:pt x="4462460" y="576262"/>
                </a:lnTo>
                <a:lnTo>
                  <a:pt x="0" y="576262"/>
                </a:lnTo>
                <a:lnTo>
                  <a:pt x="0" y="0"/>
                </a:lnTo>
                <a:close/>
              </a:path>
            </a:pathLst>
          </a:custGeom>
          <a:ln w="9524">
            <a:solidFill>
              <a:srgbClr val="000000"/>
            </a:solidFill>
          </a:ln>
        </p:spPr>
        <p:txBody>
          <a:bodyPr wrap="square" lIns="0" tIns="0" rIns="0" bIns="0" rtlCol="0"/>
          <a:lstStyle/>
          <a: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95642" y="572654"/>
            <a:ext cx="8164195" cy="695960"/>
          </a:xfrm>
          <a:prstGeom prst="rect">
            <a:avLst/>
          </a:prstGeom>
        </p:spPr>
        <p:txBody>
          <a:bodyPr vert="horz" wrap="square" lIns="0" tIns="12700" rIns="0" bIns="0" rtlCol="0">
            <a:spAutoFit/>
          </a:bodyPr>
          <a:lstStyle/>
          <a:p>
            <a:pPr marL="12700">
              <a:lnSpc>
                <a:spcPct val="100000"/>
              </a:lnSpc>
              <a:spcBef>
                <a:spcPts val="100"/>
              </a:spcBef>
              <a:tabLst>
                <a:tab pos="2186940" algn="l"/>
                <a:tab pos="3274060" algn="l"/>
              </a:tabLst>
            </a:pPr>
            <a:r>
              <a:rPr dirty="0"/>
              <a:t>Sigmoid	and	</a:t>
            </a:r>
            <a:r>
              <a:rPr spc="-5" dirty="0"/>
              <a:t>Logistic</a:t>
            </a:r>
            <a:r>
              <a:rPr spc="-65" dirty="0"/>
              <a:t> </a:t>
            </a:r>
            <a:r>
              <a:rPr dirty="0"/>
              <a:t>Regression</a:t>
            </a:r>
          </a:p>
        </p:txBody>
      </p:sp>
      <p:sp>
        <p:nvSpPr>
          <p:cNvPr id="4" name="object 4"/>
          <p:cNvSpPr txBox="1"/>
          <p:nvPr/>
        </p:nvSpPr>
        <p:spPr>
          <a:xfrm>
            <a:off x="852978" y="1281024"/>
            <a:ext cx="8501380" cy="111188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Using sigmoid always gives a </a:t>
            </a:r>
            <a:r>
              <a:rPr sz="3200" spc="-5" dirty="0">
                <a:solidFill>
                  <a:srgbClr val="3333CC"/>
                </a:solidFill>
                <a:latin typeface="Arial"/>
                <a:cs typeface="Arial"/>
              </a:rPr>
              <a:t>strong</a:t>
            </a:r>
            <a:r>
              <a:rPr sz="3200" spc="-85" dirty="0">
                <a:solidFill>
                  <a:srgbClr val="3333CC"/>
                </a:solidFill>
                <a:latin typeface="Arial"/>
                <a:cs typeface="Arial"/>
              </a:rPr>
              <a:t> </a:t>
            </a:r>
            <a:r>
              <a:rPr sz="3200" dirty="0">
                <a:solidFill>
                  <a:srgbClr val="3333CC"/>
                </a:solidFill>
                <a:latin typeface="Arial"/>
                <a:cs typeface="Arial"/>
              </a:rPr>
              <a:t>gradient</a:t>
            </a:r>
            <a:endParaRPr sz="3200">
              <a:latin typeface="Arial"/>
              <a:cs typeface="Arial"/>
            </a:endParaRPr>
          </a:p>
          <a:p>
            <a:pPr marL="469265">
              <a:lnSpc>
                <a:spcPct val="100000"/>
              </a:lnSpc>
              <a:spcBef>
                <a:spcPts val="635"/>
              </a:spcBef>
            </a:pPr>
            <a:r>
              <a:rPr sz="2800" dirty="0">
                <a:solidFill>
                  <a:srgbClr val="336600"/>
                </a:solidFill>
                <a:latin typeface="Arial"/>
                <a:cs typeface="Arial"/>
              </a:rPr>
              <a:t>– Sigmoid </a:t>
            </a:r>
            <a:r>
              <a:rPr sz="2800" spc="-5" dirty="0">
                <a:solidFill>
                  <a:srgbClr val="336600"/>
                </a:solidFill>
                <a:latin typeface="Arial"/>
                <a:cs typeface="Arial"/>
              </a:rPr>
              <a:t>output units </a:t>
            </a:r>
            <a:r>
              <a:rPr sz="2800" dirty="0">
                <a:solidFill>
                  <a:srgbClr val="336600"/>
                </a:solidFill>
                <a:latin typeface="Arial"/>
                <a:cs typeface="Arial"/>
              </a:rPr>
              <a:t>combined </a:t>
            </a:r>
            <a:r>
              <a:rPr sz="2800" spc="-5" dirty="0">
                <a:solidFill>
                  <a:srgbClr val="336600"/>
                </a:solidFill>
                <a:latin typeface="Arial"/>
                <a:cs typeface="Arial"/>
              </a:rPr>
              <a:t>with</a:t>
            </a:r>
            <a:r>
              <a:rPr sz="2800" spc="-114" dirty="0">
                <a:solidFill>
                  <a:srgbClr val="336600"/>
                </a:solidFill>
                <a:latin typeface="Arial"/>
                <a:cs typeface="Arial"/>
              </a:rPr>
              <a:t> </a:t>
            </a:r>
            <a:r>
              <a:rPr sz="2800" dirty="0">
                <a:solidFill>
                  <a:srgbClr val="336600"/>
                </a:solidFill>
                <a:latin typeface="Arial"/>
                <a:cs typeface="Arial"/>
              </a:rPr>
              <a:t>maximum</a:t>
            </a:r>
            <a:endParaRPr sz="2800">
              <a:latin typeface="Arial"/>
              <a:cs typeface="Arial"/>
            </a:endParaRPr>
          </a:p>
        </p:txBody>
      </p:sp>
      <p:sp>
        <p:nvSpPr>
          <p:cNvPr id="5" name="object 5"/>
          <p:cNvSpPr txBox="1"/>
          <p:nvPr/>
        </p:nvSpPr>
        <p:spPr>
          <a:xfrm>
            <a:off x="1589577" y="2363354"/>
            <a:ext cx="150876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likelihood</a:t>
            </a:r>
            <a:endParaRPr sz="2800">
              <a:latin typeface="Arial"/>
              <a:cs typeface="Arial"/>
            </a:endParaRPr>
          </a:p>
        </p:txBody>
      </p:sp>
      <p:sp>
        <p:nvSpPr>
          <p:cNvPr id="6" name="object 6"/>
          <p:cNvSpPr txBox="1"/>
          <p:nvPr/>
        </p:nvSpPr>
        <p:spPr>
          <a:xfrm>
            <a:off x="6704710" y="3417878"/>
            <a:ext cx="1068070" cy="340995"/>
          </a:xfrm>
          <a:prstGeom prst="rect">
            <a:avLst/>
          </a:prstGeom>
        </p:spPr>
        <p:txBody>
          <a:bodyPr vert="horz" wrap="square" lIns="0" tIns="0" rIns="0" bIns="0" rtlCol="0">
            <a:spAutoFit/>
          </a:bodyPr>
          <a:lstStyle/>
          <a:p>
            <a:pPr>
              <a:lnSpc>
                <a:spcPts val="2655"/>
              </a:lnSpc>
            </a:pPr>
            <a:r>
              <a:rPr sz="2400" dirty="0">
                <a:solidFill>
                  <a:srgbClr val="660066"/>
                </a:solidFill>
                <a:latin typeface="Arial"/>
                <a:cs typeface="Arial"/>
              </a:rPr>
              <a:t>unc</a:t>
            </a:r>
            <a:r>
              <a:rPr sz="2400" spc="-5" dirty="0">
                <a:solidFill>
                  <a:srgbClr val="660066"/>
                </a:solidFill>
                <a:latin typeface="Arial"/>
                <a:cs typeface="Arial"/>
              </a:rPr>
              <a:t>t</a:t>
            </a:r>
            <a:r>
              <a:rPr sz="2400" dirty="0">
                <a:solidFill>
                  <a:srgbClr val="660066"/>
                </a:solidFill>
                <a:latin typeface="Arial"/>
                <a:cs typeface="Arial"/>
              </a:rPr>
              <a:t>ion:</a:t>
            </a:r>
            <a:endParaRPr sz="2400">
              <a:latin typeface="Arial"/>
              <a:cs typeface="Arial"/>
            </a:endParaRPr>
          </a:p>
        </p:txBody>
      </p:sp>
      <p:sp>
        <p:nvSpPr>
          <p:cNvPr id="7" name="object 7"/>
          <p:cNvSpPr txBox="1"/>
          <p:nvPr/>
        </p:nvSpPr>
        <p:spPr>
          <a:xfrm>
            <a:off x="852978" y="4861190"/>
            <a:ext cx="7801609"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Sigmoid </a:t>
            </a:r>
            <a:r>
              <a:rPr sz="3200" spc="-5" dirty="0">
                <a:solidFill>
                  <a:srgbClr val="3333CC"/>
                </a:solidFill>
                <a:latin typeface="Arial"/>
                <a:cs typeface="Arial"/>
              </a:rPr>
              <a:t>output </a:t>
            </a:r>
            <a:r>
              <a:rPr sz="3200" dirty="0">
                <a:solidFill>
                  <a:srgbClr val="3333CC"/>
                </a:solidFill>
                <a:latin typeface="Arial"/>
                <a:cs typeface="Arial"/>
              </a:rPr>
              <a:t>unit has </a:t>
            </a:r>
            <a:r>
              <a:rPr sz="3200" spc="-5" dirty="0">
                <a:solidFill>
                  <a:srgbClr val="3333CC"/>
                </a:solidFill>
                <a:latin typeface="Arial"/>
                <a:cs typeface="Arial"/>
              </a:rPr>
              <a:t>two</a:t>
            </a:r>
            <a:r>
              <a:rPr sz="3200" spc="-25" dirty="0">
                <a:solidFill>
                  <a:srgbClr val="3333CC"/>
                </a:solidFill>
                <a:latin typeface="Arial"/>
                <a:cs typeface="Arial"/>
              </a:rPr>
              <a:t> </a:t>
            </a:r>
            <a:r>
              <a:rPr sz="3200" spc="-5" dirty="0">
                <a:solidFill>
                  <a:srgbClr val="3333CC"/>
                </a:solidFill>
                <a:latin typeface="Arial"/>
                <a:cs typeface="Arial"/>
              </a:rPr>
              <a:t>components:</a:t>
            </a:r>
            <a:endParaRPr sz="3200">
              <a:latin typeface="Arial"/>
              <a:cs typeface="Arial"/>
            </a:endParaRPr>
          </a:p>
        </p:txBody>
      </p:sp>
      <p:sp>
        <p:nvSpPr>
          <p:cNvPr id="8" name="object 8"/>
          <p:cNvSpPr txBox="1"/>
          <p:nvPr/>
        </p:nvSpPr>
        <p:spPr>
          <a:xfrm>
            <a:off x="1310177" y="5433198"/>
            <a:ext cx="435483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1. A linear layer </a:t>
            </a:r>
            <a:r>
              <a:rPr sz="2800" spc="-5" dirty="0">
                <a:solidFill>
                  <a:srgbClr val="336600"/>
                </a:solidFill>
                <a:latin typeface="Arial"/>
                <a:cs typeface="Arial"/>
              </a:rPr>
              <a:t>to</a:t>
            </a:r>
            <a:r>
              <a:rPr sz="2800" spc="-80" dirty="0">
                <a:solidFill>
                  <a:srgbClr val="336600"/>
                </a:solidFill>
                <a:latin typeface="Arial"/>
                <a:cs typeface="Arial"/>
              </a:rPr>
              <a:t> </a:t>
            </a:r>
            <a:r>
              <a:rPr sz="2800" spc="-5" dirty="0">
                <a:solidFill>
                  <a:srgbClr val="336600"/>
                </a:solidFill>
                <a:latin typeface="Arial"/>
                <a:cs typeface="Arial"/>
              </a:rPr>
              <a:t>compute</a:t>
            </a:r>
            <a:endParaRPr sz="2800">
              <a:latin typeface="Arial"/>
              <a:cs typeface="Arial"/>
            </a:endParaRPr>
          </a:p>
        </p:txBody>
      </p:sp>
      <p:sp>
        <p:nvSpPr>
          <p:cNvPr id="9" name="object 9"/>
          <p:cNvSpPr txBox="1"/>
          <p:nvPr/>
        </p:nvSpPr>
        <p:spPr>
          <a:xfrm>
            <a:off x="1310177" y="5953898"/>
            <a:ext cx="8195309"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2. Use sigmoid </a:t>
            </a:r>
            <a:r>
              <a:rPr sz="2800" spc="-5" dirty="0">
                <a:solidFill>
                  <a:srgbClr val="336600"/>
                </a:solidFill>
                <a:latin typeface="Arial"/>
                <a:cs typeface="Arial"/>
              </a:rPr>
              <a:t>activation function to </a:t>
            </a:r>
            <a:r>
              <a:rPr sz="2800" dirty="0">
                <a:solidFill>
                  <a:srgbClr val="336600"/>
                </a:solidFill>
                <a:latin typeface="Arial"/>
                <a:cs typeface="Arial"/>
              </a:rPr>
              <a:t>convert </a:t>
            </a:r>
            <a:r>
              <a:rPr sz="2800" i="1" spc="-114" dirty="0">
                <a:latin typeface="Cambria"/>
                <a:cs typeface="Cambria"/>
              </a:rPr>
              <a:t>z </a:t>
            </a:r>
            <a:r>
              <a:rPr sz="2800" spc="-5" dirty="0">
                <a:solidFill>
                  <a:srgbClr val="336600"/>
                </a:solidFill>
                <a:latin typeface="Arial"/>
                <a:cs typeface="Arial"/>
              </a:rPr>
              <a:t>into</a:t>
            </a:r>
            <a:r>
              <a:rPr sz="2800" spc="-250" dirty="0">
                <a:solidFill>
                  <a:srgbClr val="336600"/>
                </a:solidFill>
                <a:latin typeface="Arial"/>
                <a:cs typeface="Arial"/>
              </a:rPr>
              <a:t> </a:t>
            </a:r>
            <a:r>
              <a:rPr sz="2800" dirty="0">
                <a:solidFill>
                  <a:srgbClr val="336600"/>
                </a:solidFill>
                <a:latin typeface="Arial"/>
                <a:cs typeface="Arial"/>
              </a:rPr>
              <a:t>a</a:t>
            </a:r>
            <a:endParaRPr sz="2800">
              <a:latin typeface="Arial"/>
              <a:cs typeface="Arial"/>
            </a:endParaRPr>
          </a:p>
        </p:txBody>
      </p:sp>
      <p:sp>
        <p:nvSpPr>
          <p:cNvPr id="10" name="object 10"/>
          <p:cNvSpPr txBox="1"/>
          <p:nvPr/>
        </p:nvSpPr>
        <p:spPr>
          <a:xfrm>
            <a:off x="1589577" y="6376554"/>
            <a:ext cx="1646555" cy="452120"/>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336600"/>
                </a:solidFill>
                <a:latin typeface="Arial"/>
                <a:cs typeface="Arial"/>
              </a:rPr>
              <a:t>probability</a:t>
            </a:r>
            <a:endParaRPr sz="2800">
              <a:latin typeface="Arial"/>
              <a:cs typeface="Arial"/>
            </a:endParaRPr>
          </a:p>
        </p:txBody>
      </p:sp>
      <p:sp>
        <p:nvSpPr>
          <p:cNvPr id="12" name="object 12"/>
          <p:cNvSpPr txBox="1"/>
          <p:nvPr/>
        </p:nvSpPr>
        <p:spPr>
          <a:xfrm>
            <a:off x="3352905" y="2421457"/>
            <a:ext cx="2186940" cy="643255"/>
          </a:xfrm>
          <a:prstGeom prst="rect">
            <a:avLst/>
          </a:prstGeom>
        </p:spPr>
        <p:txBody>
          <a:bodyPr vert="horz" wrap="square" lIns="0" tIns="12700" rIns="0" bIns="0" rtlCol="0">
            <a:spAutoFit/>
          </a:bodyPr>
          <a:lstStyle/>
          <a:p>
            <a:pPr marL="38100">
              <a:lnSpc>
                <a:spcPct val="100000"/>
              </a:lnSpc>
              <a:spcBef>
                <a:spcPts val="100"/>
              </a:spcBef>
            </a:pPr>
            <a:r>
              <a:rPr sz="2450" i="1" spc="-885" dirty="0">
                <a:latin typeface="Cambria"/>
                <a:cs typeface="Cambria"/>
              </a:rPr>
              <a:t>y</a:t>
            </a:r>
            <a:r>
              <a:rPr sz="3675" spc="382" baseline="1133" dirty="0">
                <a:latin typeface="Calibri"/>
                <a:cs typeface="Calibri"/>
              </a:rPr>
              <a:t>ˆ</a:t>
            </a:r>
            <a:r>
              <a:rPr sz="3675" spc="-67" baseline="1133" dirty="0">
                <a:latin typeface="Calibri"/>
                <a:cs typeface="Calibri"/>
              </a:rPr>
              <a:t> </a:t>
            </a:r>
            <a:r>
              <a:rPr sz="2450" spc="229" dirty="0">
                <a:latin typeface="Segoe UI Symbol"/>
                <a:cs typeface="Segoe UI Symbol"/>
              </a:rPr>
              <a:t>=</a:t>
            </a:r>
            <a:r>
              <a:rPr sz="2450" spc="-50" dirty="0">
                <a:latin typeface="Segoe UI Symbol"/>
                <a:cs typeface="Segoe UI Symbol"/>
              </a:rPr>
              <a:t> </a:t>
            </a:r>
            <a:r>
              <a:rPr sz="2450" i="1" spc="95" dirty="0">
                <a:latin typeface="Calibri"/>
                <a:cs typeface="Calibri"/>
              </a:rPr>
              <a:t>σ</a:t>
            </a:r>
            <a:r>
              <a:rPr sz="2450" i="1" spc="-270" dirty="0">
                <a:latin typeface="Calibri"/>
                <a:cs typeface="Calibri"/>
              </a:rPr>
              <a:t> </a:t>
            </a:r>
            <a:r>
              <a:rPr sz="6075" spc="-509" baseline="-5486" dirty="0">
                <a:latin typeface="Segoe UI Symbol"/>
                <a:cs typeface="Segoe UI Symbol"/>
              </a:rPr>
              <a:t>(</a:t>
            </a:r>
            <a:r>
              <a:rPr sz="2450" b="1" i="1" spc="60" dirty="0">
                <a:latin typeface="Calibri"/>
                <a:cs typeface="Calibri"/>
              </a:rPr>
              <a:t>w</a:t>
            </a:r>
            <a:r>
              <a:rPr sz="2100" i="1" spc="637" baseline="43650" dirty="0">
                <a:latin typeface="Calibri"/>
                <a:cs typeface="Calibri"/>
              </a:rPr>
              <a:t>T</a:t>
            </a:r>
            <a:r>
              <a:rPr sz="2450" b="1" i="1" spc="85" dirty="0">
                <a:latin typeface="Palatino Linotype"/>
                <a:cs typeface="Palatino Linotype"/>
              </a:rPr>
              <a:t>h</a:t>
            </a:r>
            <a:r>
              <a:rPr sz="2450" b="1" i="1" spc="70" dirty="0">
                <a:latin typeface="Palatino Linotype"/>
                <a:cs typeface="Palatino Linotype"/>
              </a:rPr>
              <a:t> </a:t>
            </a:r>
            <a:r>
              <a:rPr sz="2450" spc="229" dirty="0">
                <a:latin typeface="Segoe UI Symbol"/>
                <a:cs typeface="Segoe UI Symbol"/>
              </a:rPr>
              <a:t>+</a:t>
            </a:r>
            <a:r>
              <a:rPr sz="2450" spc="-395" dirty="0">
                <a:latin typeface="Segoe UI Symbol"/>
                <a:cs typeface="Segoe UI Symbol"/>
              </a:rPr>
              <a:t> </a:t>
            </a:r>
            <a:r>
              <a:rPr sz="2450" i="1" spc="-20" dirty="0">
                <a:latin typeface="Calibri"/>
                <a:cs typeface="Calibri"/>
              </a:rPr>
              <a:t>b</a:t>
            </a:r>
            <a:r>
              <a:rPr sz="6075" spc="-405" baseline="-5486" dirty="0">
                <a:latin typeface="Segoe UI Symbol"/>
                <a:cs typeface="Segoe UI Symbol"/>
              </a:rPr>
              <a:t>)</a:t>
            </a:r>
            <a:endParaRPr sz="6075" baseline="-5486">
              <a:latin typeface="Segoe UI Symbol"/>
              <a:cs typeface="Segoe UI Symbol"/>
            </a:endParaRPr>
          </a:p>
        </p:txBody>
      </p:sp>
      <p:sp>
        <p:nvSpPr>
          <p:cNvPr id="13" name="object 13"/>
          <p:cNvSpPr/>
          <p:nvPr/>
        </p:nvSpPr>
        <p:spPr>
          <a:xfrm>
            <a:off x="6874595" y="2549835"/>
            <a:ext cx="2752385" cy="1359923"/>
          </a:xfrm>
          <a:prstGeom prst="rect">
            <a:avLst/>
          </a:prstGeom>
          <a:blipFill>
            <a:blip r:embed="rId2" cstate="print"/>
            <a:stretch>
              <a:fillRect/>
            </a:stretch>
          </a:blipFill>
        </p:spPr>
        <p:txBody>
          <a:bodyPr wrap="square" lIns="0" tIns="0" rIns="0" bIns="0" rtlCol="0"/>
          <a:lstStyle/>
          <a:p>
            <a:endParaRPr/>
          </a:p>
        </p:txBody>
      </p:sp>
      <p:sp>
        <p:nvSpPr>
          <p:cNvPr id="14" name="object 14"/>
          <p:cNvSpPr txBox="1"/>
          <p:nvPr/>
        </p:nvSpPr>
        <p:spPr>
          <a:xfrm>
            <a:off x="1754677" y="3314732"/>
            <a:ext cx="4975860" cy="1025525"/>
          </a:xfrm>
          <a:prstGeom prst="rect">
            <a:avLst/>
          </a:prstGeom>
        </p:spPr>
        <p:txBody>
          <a:bodyPr vert="horz" wrap="square" lIns="0" tIns="74295" rIns="0" bIns="0" rtlCol="0">
            <a:spAutoFit/>
          </a:bodyPr>
          <a:lstStyle/>
          <a:p>
            <a:pPr marL="254000" indent="-228600">
              <a:lnSpc>
                <a:spcPct val="100000"/>
              </a:lnSpc>
              <a:spcBef>
                <a:spcPts val="585"/>
              </a:spcBef>
              <a:buChar char="•"/>
              <a:tabLst>
                <a:tab pos="254000" algn="l"/>
              </a:tabLst>
            </a:pPr>
            <a:r>
              <a:rPr sz="2400" dirty="0">
                <a:solidFill>
                  <a:srgbClr val="660066"/>
                </a:solidFill>
                <a:latin typeface="Arial"/>
                <a:cs typeface="Arial"/>
              </a:rPr>
              <a:t>where </a:t>
            </a:r>
            <a:r>
              <a:rPr sz="2400" i="1" dirty="0">
                <a:latin typeface="Times New Roman"/>
                <a:cs typeface="Times New Roman"/>
              </a:rPr>
              <a:t>σ </a:t>
            </a:r>
            <a:r>
              <a:rPr sz="2400" spc="20" dirty="0">
                <a:latin typeface="Cambria"/>
                <a:cs typeface="Cambria"/>
              </a:rPr>
              <a:t>(</a:t>
            </a:r>
            <a:r>
              <a:rPr sz="2400" i="1" spc="20" dirty="0">
                <a:latin typeface="Cambria"/>
                <a:cs typeface="Cambria"/>
              </a:rPr>
              <a:t>x</a:t>
            </a:r>
            <a:r>
              <a:rPr sz="2400" spc="20" dirty="0">
                <a:latin typeface="Cambria"/>
                <a:cs typeface="Cambria"/>
              </a:rPr>
              <a:t>) </a:t>
            </a:r>
            <a:r>
              <a:rPr sz="2400" dirty="0">
                <a:solidFill>
                  <a:srgbClr val="660066"/>
                </a:solidFill>
                <a:latin typeface="Arial"/>
                <a:cs typeface="Arial"/>
              </a:rPr>
              <a:t>is </a:t>
            </a:r>
            <a:r>
              <a:rPr sz="2400" spc="-5" dirty="0">
                <a:solidFill>
                  <a:srgbClr val="660066"/>
                </a:solidFill>
                <a:latin typeface="Arial"/>
                <a:cs typeface="Arial"/>
              </a:rPr>
              <a:t>the logistic </a:t>
            </a:r>
            <a:r>
              <a:rPr sz="2400" dirty="0">
                <a:solidFill>
                  <a:srgbClr val="660066"/>
                </a:solidFill>
                <a:latin typeface="Arial"/>
                <a:cs typeface="Arial"/>
              </a:rPr>
              <a:t>sigmoid</a:t>
            </a:r>
            <a:r>
              <a:rPr sz="2400" spc="-155" dirty="0">
                <a:solidFill>
                  <a:srgbClr val="660066"/>
                </a:solidFill>
                <a:latin typeface="Arial"/>
                <a:cs typeface="Arial"/>
              </a:rPr>
              <a:t> </a:t>
            </a:r>
            <a:r>
              <a:rPr sz="2400" dirty="0">
                <a:solidFill>
                  <a:srgbClr val="660066"/>
                </a:solidFill>
                <a:latin typeface="Arial"/>
                <a:cs typeface="Arial"/>
              </a:rPr>
              <a:t>f</a:t>
            </a:r>
            <a:endParaRPr sz="2400">
              <a:latin typeface="Arial"/>
              <a:cs typeface="Arial"/>
            </a:endParaRPr>
          </a:p>
          <a:p>
            <a:pPr marL="2557780">
              <a:lnSpc>
                <a:spcPct val="100000"/>
              </a:lnSpc>
              <a:spcBef>
                <a:spcPts val="665"/>
              </a:spcBef>
              <a:tabLst>
                <a:tab pos="4012565" algn="l"/>
                <a:tab pos="4750435" algn="l"/>
              </a:tabLst>
            </a:pPr>
            <a:r>
              <a:rPr sz="2100" i="1" spc="40" dirty="0">
                <a:latin typeface="Calibri"/>
                <a:cs typeface="Calibri"/>
              </a:rPr>
              <a:t>σ</a:t>
            </a:r>
            <a:r>
              <a:rPr sz="4800" spc="60" baseline="-5208" dirty="0">
                <a:latin typeface="Segoe UI Symbol"/>
                <a:cs typeface="Segoe UI Symbol"/>
              </a:rPr>
              <a:t>(</a:t>
            </a:r>
            <a:r>
              <a:rPr sz="2100" i="1" spc="40" dirty="0">
                <a:latin typeface="Calibri"/>
                <a:cs typeface="Calibri"/>
              </a:rPr>
              <a:t>x</a:t>
            </a:r>
            <a:r>
              <a:rPr sz="2100" i="1" spc="-280" dirty="0">
                <a:latin typeface="Calibri"/>
                <a:cs typeface="Calibri"/>
              </a:rPr>
              <a:t> </a:t>
            </a:r>
            <a:r>
              <a:rPr sz="4800" spc="-225" baseline="-5208" dirty="0">
                <a:latin typeface="Segoe UI Symbol"/>
                <a:cs typeface="Segoe UI Symbol"/>
              </a:rPr>
              <a:t>)</a:t>
            </a:r>
            <a:r>
              <a:rPr sz="4800" spc="-765" baseline="-5208" dirty="0">
                <a:latin typeface="Segoe UI Symbol"/>
                <a:cs typeface="Segoe UI Symbol"/>
              </a:rPr>
              <a:t> </a:t>
            </a:r>
            <a:r>
              <a:rPr sz="2100" spc="195" dirty="0">
                <a:latin typeface="Segoe UI Symbol"/>
                <a:cs typeface="Segoe UI Symbol"/>
              </a:rPr>
              <a:t>=</a:t>
            </a:r>
            <a:r>
              <a:rPr sz="3150" u="heavy" spc="292" baseline="34391" dirty="0">
                <a:uFill>
                  <a:solidFill>
                    <a:srgbClr val="000000"/>
                  </a:solidFill>
                </a:uFill>
                <a:latin typeface="Segoe UI Symbol"/>
                <a:cs typeface="Segoe UI Symbol"/>
              </a:rPr>
              <a:t> 	</a:t>
            </a:r>
            <a:r>
              <a:rPr sz="3150" u="heavy" spc="-30" baseline="34391" dirty="0">
                <a:uFill>
                  <a:solidFill>
                    <a:srgbClr val="000000"/>
                  </a:solidFill>
                </a:uFill>
                <a:latin typeface="Calibri"/>
                <a:cs typeface="Calibri"/>
              </a:rPr>
              <a:t>1	</a:t>
            </a:r>
            <a:endParaRPr sz="3150" baseline="34391">
              <a:latin typeface="Calibri"/>
              <a:cs typeface="Calibri"/>
            </a:endParaRPr>
          </a:p>
        </p:txBody>
      </p:sp>
      <p:sp>
        <p:nvSpPr>
          <p:cNvPr id="15" name="object 15"/>
          <p:cNvSpPr txBox="1"/>
          <p:nvPr/>
        </p:nvSpPr>
        <p:spPr>
          <a:xfrm>
            <a:off x="5148956" y="4177412"/>
            <a:ext cx="1374775" cy="346075"/>
          </a:xfrm>
          <a:prstGeom prst="rect">
            <a:avLst/>
          </a:prstGeom>
        </p:spPr>
        <p:txBody>
          <a:bodyPr vert="horz" wrap="square" lIns="0" tIns="13335" rIns="0" bIns="0" rtlCol="0">
            <a:spAutoFit/>
          </a:bodyPr>
          <a:lstStyle/>
          <a:p>
            <a:pPr marL="12700">
              <a:lnSpc>
                <a:spcPct val="100000"/>
              </a:lnSpc>
              <a:spcBef>
                <a:spcPts val="105"/>
              </a:spcBef>
            </a:pPr>
            <a:r>
              <a:rPr sz="2100" spc="-20" dirty="0">
                <a:latin typeface="Calibri"/>
                <a:cs typeface="Calibri"/>
              </a:rPr>
              <a:t>1 </a:t>
            </a:r>
            <a:r>
              <a:rPr sz="2100" spc="195" dirty="0">
                <a:latin typeface="Segoe UI Symbol"/>
                <a:cs typeface="Segoe UI Symbol"/>
              </a:rPr>
              <a:t>+</a:t>
            </a:r>
            <a:r>
              <a:rPr sz="2100" spc="-425" dirty="0">
                <a:latin typeface="Segoe UI Symbol"/>
                <a:cs typeface="Segoe UI Symbol"/>
              </a:rPr>
              <a:t> </a:t>
            </a:r>
            <a:r>
              <a:rPr sz="2100" spc="80" dirty="0">
                <a:latin typeface="Calibri"/>
                <a:cs typeface="Calibri"/>
              </a:rPr>
              <a:t>exp(</a:t>
            </a:r>
            <a:r>
              <a:rPr sz="2100" spc="80" dirty="0">
                <a:latin typeface="Segoe UI Symbol"/>
                <a:cs typeface="Segoe UI Symbol"/>
              </a:rPr>
              <a:t>−</a:t>
            </a:r>
            <a:r>
              <a:rPr sz="2100" i="1" spc="80" dirty="0">
                <a:latin typeface="Calibri"/>
                <a:cs typeface="Calibri"/>
              </a:rPr>
              <a:t>x</a:t>
            </a:r>
            <a:r>
              <a:rPr sz="2100" spc="80" dirty="0">
                <a:latin typeface="Calibri"/>
                <a:cs typeface="Calibri"/>
              </a:rPr>
              <a:t>)</a:t>
            </a:r>
            <a:endParaRPr sz="2100">
              <a:latin typeface="Calibri"/>
              <a:cs typeface="Calibri"/>
            </a:endParaRPr>
          </a:p>
        </p:txBody>
      </p:sp>
      <p:sp>
        <p:nvSpPr>
          <p:cNvPr id="16" name="object 16"/>
          <p:cNvSpPr txBox="1"/>
          <p:nvPr/>
        </p:nvSpPr>
        <p:spPr>
          <a:xfrm>
            <a:off x="5873980" y="5417554"/>
            <a:ext cx="1696720" cy="399415"/>
          </a:xfrm>
          <a:prstGeom prst="rect">
            <a:avLst/>
          </a:prstGeom>
        </p:spPr>
        <p:txBody>
          <a:bodyPr vert="horz" wrap="square" lIns="0" tIns="12700" rIns="0" bIns="0" rtlCol="0">
            <a:spAutoFit/>
          </a:bodyPr>
          <a:lstStyle/>
          <a:p>
            <a:pPr marL="38100">
              <a:lnSpc>
                <a:spcPct val="100000"/>
              </a:lnSpc>
              <a:spcBef>
                <a:spcPts val="100"/>
              </a:spcBef>
            </a:pPr>
            <a:r>
              <a:rPr sz="2450" i="1" spc="35" dirty="0">
                <a:latin typeface="Calibri"/>
                <a:cs typeface="Calibri"/>
              </a:rPr>
              <a:t>z</a:t>
            </a:r>
            <a:r>
              <a:rPr sz="2450" i="1" spc="270" dirty="0">
                <a:latin typeface="Calibri"/>
                <a:cs typeface="Calibri"/>
              </a:rPr>
              <a:t> </a:t>
            </a:r>
            <a:r>
              <a:rPr sz="2450" spc="229" dirty="0">
                <a:latin typeface="Segoe UI Symbol"/>
                <a:cs typeface="Segoe UI Symbol"/>
              </a:rPr>
              <a:t>=</a:t>
            </a:r>
            <a:r>
              <a:rPr sz="2450" spc="-150" dirty="0">
                <a:latin typeface="Segoe UI Symbol"/>
                <a:cs typeface="Segoe UI Symbol"/>
              </a:rPr>
              <a:t> </a:t>
            </a:r>
            <a:r>
              <a:rPr sz="2450" b="1" i="1" spc="120" dirty="0">
                <a:latin typeface="Palatino Linotype"/>
                <a:cs typeface="Palatino Linotype"/>
              </a:rPr>
              <a:t>w</a:t>
            </a:r>
            <a:r>
              <a:rPr sz="2100" i="1" spc="179" baseline="43650" dirty="0">
                <a:latin typeface="Calibri"/>
                <a:cs typeface="Calibri"/>
              </a:rPr>
              <a:t>T</a:t>
            </a:r>
            <a:r>
              <a:rPr sz="2450" b="1" i="1" spc="120" dirty="0">
                <a:latin typeface="Palatino Linotype"/>
                <a:cs typeface="Palatino Linotype"/>
              </a:rPr>
              <a:t>h</a:t>
            </a:r>
            <a:r>
              <a:rPr sz="2450" b="1" i="1" spc="45" dirty="0">
                <a:latin typeface="Palatino Linotype"/>
                <a:cs typeface="Palatino Linotype"/>
              </a:rPr>
              <a:t> </a:t>
            </a:r>
            <a:r>
              <a:rPr sz="2450" spc="229" dirty="0">
                <a:latin typeface="Segoe UI Symbol"/>
                <a:cs typeface="Segoe UI Symbol"/>
              </a:rPr>
              <a:t>+</a:t>
            </a:r>
            <a:r>
              <a:rPr sz="2450" spc="-405" dirty="0">
                <a:latin typeface="Segoe UI Symbol"/>
                <a:cs typeface="Segoe UI Symbol"/>
              </a:rPr>
              <a:t> </a:t>
            </a:r>
            <a:r>
              <a:rPr sz="2450" i="1" spc="-135" dirty="0">
                <a:latin typeface="Calibri"/>
                <a:cs typeface="Calibri"/>
              </a:rPr>
              <a:t>b</a:t>
            </a:r>
            <a:endParaRPr sz="245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72561" y="565035"/>
            <a:ext cx="8328025" cy="635000"/>
          </a:xfrm>
          <a:prstGeom prst="rect">
            <a:avLst/>
          </a:prstGeom>
        </p:spPr>
        <p:txBody>
          <a:bodyPr vert="horz" wrap="square" lIns="0" tIns="12700" rIns="0" bIns="0" rtlCol="0">
            <a:spAutoFit/>
          </a:bodyPr>
          <a:lstStyle/>
          <a:p>
            <a:pPr marL="12700">
              <a:lnSpc>
                <a:spcPct val="100000"/>
              </a:lnSpc>
              <a:spcBef>
                <a:spcPts val="100"/>
              </a:spcBef>
              <a:tabLst>
                <a:tab pos="5123180" algn="l"/>
                <a:tab pos="6478905" algn="l"/>
              </a:tabLst>
            </a:pPr>
            <a:r>
              <a:rPr sz="4000" dirty="0"/>
              <a:t>Probabili</a:t>
            </a:r>
            <a:r>
              <a:rPr sz="4000" spc="-5" dirty="0"/>
              <a:t>t</a:t>
            </a:r>
            <a:r>
              <a:rPr sz="4000" dirty="0"/>
              <a:t>y</a:t>
            </a:r>
            <a:r>
              <a:rPr sz="4000" spc="-5" dirty="0"/>
              <a:t> </a:t>
            </a:r>
            <a:r>
              <a:rPr sz="4000" dirty="0"/>
              <a:t>dis</a:t>
            </a:r>
            <a:r>
              <a:rPr sz="4000" spc="-5" dirty="0"/>
              <a:t>t</a:t>
            </a:r>
            <a:r>
              <a:rPr sz="4000" dirty="0"/>
              <a:t>ribu</a:t>
            </a:r>
            <a:r>
              <a:rPr sz="4000" spc="-5" dirty="0"/>
              <a:t>t</a:t>
            </a:r>
            <a:r>
              <a:rPr sz="4000" dirty="0"/>
              <a:t>ion	using	Sigmoid</a:t>
            </a:r>
            <a:endParaRPr sz="4000"/>
          </a:p>
        </p:txBody>
      </p:sp>
      <p:sp>
        <p:nvSpPr>
          <p:cNvPr id="4" name="object 4"/>
          <p:cNvSpPr txBox="1"/>
          <p:nvPr/>
        </p:nvSpPr>
        <p:spPr>
          <a:xfrm>
            <a:off x="852978" y="1296554"/>
            <a:ext cx="870585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 pos="8526145" algn="l"/>
              </a:tabLst>
            </a:pPr>
            <a:r>
              <a:rPr sz="3200" dirty="0">
                <a:solidFill>
                  <a:srgbClr val="3333CC"/>
                </a:solidFill>
                <a:latin typeface="Arial"/>
                <a:cs typeface="Arial"/>
              </a:rPr>
              <a:t>Describe probabili</a:t>
            </a:r>
            <a:r>
              <a:rPr sz="3200" spc="-5" dirty="0">
                <a:solidFill>
                  <a:srgbClr val="3333CC"/>
                </a:solidFill>
                <a:latin typeface="Arial"/>
                <a:cs typeface="Arial"/>
              </a:rPr>
              <a:t>t</a:t>
            </a:r>
            <a:r>
              <a:rPr sz="3200" dirty="0">
                <a:solidFill>
                  <a:srgbClr val="3333CC"/>
                </a:solidFill>
                <a:latin typeface="Arial"/>
                <a:cs typeface="Arial"/>
              </a:rPr>
              <a:t>y</a:t>
            </a:r>
            <a:r>
              <a:rPr sz="3200" spc="-5" dirty="0">
                <a:solidFill>
                  <a:srgbClr val="3333CC"/>
                </a:solidFill>
                <a:latin typeface="Arial"/>
                <a:cs typeface="Arial"/>
              </a:rPr>
              <a:t> </a:t>
            </a:r>
            <a:r>
              <a:rPr sz="3200" dirty="0">
                <a:solidFill>
                  <a:srgbClr val="3333CC"/>
                </a:solidFill>
                <a:latin typeface="Arial"/>
                <a:cs typeface="Arial"/>
              </a:rPr>
              <a:t>dis</a:t>
            </a:r>
            <a:r>
              <a:rPr sz="3200" spc="-5" dirty="0">
                <a:solidFill>
                  <a:srgbClr val="3333CC"/>
                </a:solidFill>
                <a:latin typeface="Arial"/>
                <a:cs typeface="Arial"/>
              </a:rPr>
              <a:t>t</a:t>
            </a:r>
            <a:r>
              <a:rPr sz="3200" dirty="0">
                <a:solidFill>
                  <a:srgbClr val="3333CC"/>
                </a:solidFill>
                <a:latin typeface="Arial"/>
                <a:cs typeface="Arial"/>
              </a:rPr>
              <a:t>ribu</a:t>
            </a:r>
            <a:r>
              <a:rPr sz="3200" spc="-5" dirty="0">
                <a:solidFill>
                  <a:srgbClr val="3333CC"/>
                </a:solidFill>
                <a:latin typeface="Arial"/>
                <a:cs typeface="Arial"/>
              </a:rPr>
              <a:t>t</a:t>
            </a:r>
            <a:r>
              <a:rPr sz="3200" dirty="0">
                <a:solidFill>
                  <a:srgbClr val="3333CC"/>
                </a:solidFill>
                <a:latin typeface="Arial"/>
                <a:cs typeface="Arial"/>
              </a:rPr>
              <a:t>ion over</a:t>
            </a:r>
            <a:r>
              <a:rPr sz="3200" spc="-5" dirty="0">
                <a:solidFill>
                  <a:srgbClr val="3333CC"/>
                </a:solidFill>
                <a:latin typeface="Arial"/>
                <a:cs typeface="Arial"/>
              </a:rPr>
              <a:t> </a:t>
            </a:r>
            <a:r>
              <a:rPr sz="3200" i="1" spc="80" dirty="0">
                <a:latin typeface="Cambria"/>
                <a:cs typeface="Cambria"/>
              </a:rPr>
              <a:t>y</a:t>
            </a:r>
            <a:r>
              <a:rPr sz="3200" i="1" spc="180" dirty="0">
                <a:latin typeface="Cambria"/>
                <a:cs typeface="Cambria"/>
              </a:rPr>
              <a:t> </a:t>
            </a:r>
            <a:r>
              <a:rPr sz="3200" dirty="0">
                <a:solidFill>
                  <a:srgbClr val="3333CC"/>
                </a:solidFill>
                <a:latin typeface="Arial"/>
                <a:cs typeface="Arial"/>
              </a:rPr>
              <a:t>using	</a:t>
            </a:r>
            <a:r>
              <a:rPr sz="3200" i="1" spc="-135" dirty="0">
                <a:latin typeface="Cambria"/>
                <a:cs typeface="Cambria"/>
              </a:rPr>
              <a:t>z</a:t>
            </a:r>
            <a:endParaRPr sz="3200">
              <a:latin typeface="Cambria"/>
              <a:cs typeface="Cambria"/>
            </a:endParaRPr>
          </a:p>
        </p:txBody>
      </p:sp>
      <p:sp>
        <p:nvSpPr>
          <p:cNvPr id="5" name="object 5"/>
          <p:cNvSpPr txBox="1"/>
          <p:nvPr/>
        </p:nvSpPr>
        <p:spPr>
          <a:xfrm>
            <a:off x="6035321" y="1840114"/>
            <a:ext cx="2319655" cy="330200"/>
          </a:xfrm>
          <a:prstGeom prst="rect">
            <a:avLst/>
          </a:prstGeom>
        </p:spPr>
        <p:txBody>
          <a:bodyPr vert="horz" wrap="square" lIns="0" tIns="12700" rIns="0" bIns="0" rtlCol="0">
            <a:spAutoFit/>
          </a:bodyPr>
          <a:lstStyle/>
          <a:p>
            <a:pPr marL="12700">
              <a:lnSpc>
                <a:spcPct val="100000"/>
              </a:lnSpc>
              <a:spcBef>
                <a:spcPts val="100"/>
              </a:spcBef>
            </a:pPr>
            <a:r>
              <a:rPr sz="2000" spc="45" dirty="0">
                <a:latin typeface="Cambria"/>
                <a:cs typeface="Cambria"/>
              </a:rPr>
              <a:t>y </a:t>
            </a:r>
            <a:r>
              <a:rPr sz="2000" dirty="0">
                <a:latin typeface="Arial"/>
                <a:cs typeface="Arial"/>
              </a:rPr>
              <a:t>is </a:t>
            </a:r>
            <a:r>
              <a:rPr sz="2000" spc="-5" dirty="0">
                <a:latin typeface="Arial"/>
                <a:cs typeface="Arial"/>
              </a:rPr>
              <a:t>output, </a:t>
            </a:r>
            <a:r>
              <a:rPr sz="2000" spc="-25" dirty="0">
                <a:latin typeface="Cambria"/>
                <a:cs typeface="Cambria"/>
              </a:rPr>
              <a:t>z </a:t>
            </a:r>
            <a:r>
              <a:rPr sz="2000" dirty="0">
                <a:latin typeface="Arial"/>
                <a:cs typeface="Arial"/>
              </a:rPr>
              <a:t>is</a:t>
            </a:r>
            <a:r>
              <a:rPr sz="2000" spc="-285" dirty="0">
                <a:latin typeface="Arial"/>
                <a:cs typeface="Arial"/>
              </a:rPr>
              <a:t> </a:t>
            </a:r>
            <a:r>
              <a:rPr sz="2000" dirty="0">
                <a:latin typeface="Arial"/>
                <a:cs typeface="Arial"/>
              </a:rPr>
              <a:t>input</a:t>
            </a:r>
            <a:endParaRPr sz="2000">
              <a:latin typeface="Arial"/>
              <a:cs typeface="Arial"/>
            </a:endParaRPr>
          </a:p>
        </p:txBody>
      </p:sp>
      <p:sp>
        <p:nvSpPr>
          <p:cNvPr id="6" name="object 6"/>
          <p:cNvSpPr txBox="1"/>
          <p:nvPr/>
        </p:nvSpPr>
        <p:spPr>
          <a:xfrm>
            <a:off x="1767377" y="3604906"/>
            <a:ext cx="787273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dirty="0">
                <a:solidFill>
                  <a:srgbClr val="660066"/>
                </a:solidFill>
                <a:latin typeface="Arial"/>
                <a:cs typeface="Arial"/>
              </a:rPr>
              <a:t>Normalizing yields a Bernoulli </a:t>
            </a:r>
            <a:r>
              <a:rPr sz="2400" spc="-5" dirty="0">
                <a:solidFill>
                  <a:srgbClr val="660066"/>
                </a:solidFill>
                <a:latin typeface="Arial"/>
                <a:cs typeface="Arial"/>
              </a:rPr>
              <a:t>distribution controlled </a:t>
            </a:r>
            <a:r>
              <a:rPr sz="2400" dirty="0">
                <a:solidFill>
                  <a:srgbClr val="660066"/>
                </a:solidFill>
                <a:latin typeface="Arial"/>
                <a:cs typeface="Arial"/>
              </a:rPr>
              <a:t>by</a:t>
            </a:r>
            <a:r>
              <a:rPr sz="2400" spc="-10" dirty="0">
                <a:solidFill>
                  <a:srgbClr val="660066"/>
                </a:solidFill>
                <a:latin typeface="Arial"/>
                <a:cs typeface="Arial"/>
              </a:rPr>
              <a:t> </a:t>
            </a:r>
            <a:r>
              <a:rPr sz="2400" dirty="0">
                <a:latin typeface="Times New Roman"/>
                <a:cs typeface="Times New Roman"/>
              </a:rPr>
              <a:t>σ</a:t>
            </a:r>
            <a:endParaRPr sz="2400">
              <a:latin typeface="Times New Roman"/>
              <a:cs typeface="Times New Roman"/>
            </a:endParaRPr>
          </a:p>
        </p:txBody>
      </p:sp>
      <p:sp>
        <p:nvSpPr>
          <p:cNvPr id="7" name="object 7"/>
          <p:cNvSpPr txBox="1"/>
          <p:nvPr/>
        </p:nvSpPr>
        <p:spPr>
          <a:xfrm>
            <a:off x="1310177" y="4937898"/>
            <a:ext cx="7942580" cy="1737995"/>
          </a:xfrm>
          <a:prstGeom prst="rect">
            <a:avLst/>
          </a:prstGeom>
        </p:spPr>
        <p:txBody>
          <a:bodyPr vert="horz" wrap="square" lIns="0" tIns="12065" rIns="0" bIns="0" rtlCol="0">
            <a:spAutoFit/>
          </a:bodyPr>
          <a:lstStyle/>
          <a:p>
            <a:pPr marL="292100" marR="5080" indent="-279400">
              <a:lnSpc>
                <a:spcPct val="100099"/>
              </a:lnSpc>
              <a:spcBef>
                <a:spcPts val="95"/>
              </a:spcBef>
              <a:buChar char="–"/>
              <a:tabLst>
                <a:tab pos="298450" algn="l"/>
              </a:tabLst>
            </a:pPr>
            <a:r>
              <a:rPr sz="2800" spc="-5" dirty="0">
                <a:solidFill>
                  <a:srgbClr val="336600"/>
                </a:solidFill>
                <a:latin typeface="Arial"/>
                <a:cs typeface="Arial"/>
              </a:rPr>
              <a:t>Probability distributions </a:t>
            </a:r>
            <a:r>
              <a:rPr sz="2800" dirty="0">
                <a:solidFill>
                  <a:srgbClr val="336600"/>
                </a:solidFill>
                <a:latin typeface="Arial"/>
                <a:cs typeface="Arial"/>
              </a:rPr>
              <a:t>based on </a:t>
            </a:r>
            <a:r>
              <a:rPr sz="2800" spc="-5" dirty="0">
                <a:solidFill>
                  <a:srgbClr val="336600"/>
                </a:solidFill>
                <a:latin typeface="Arial"/>
                <a:cs typeface="Arial"/>
              </a:rPr>
              <a:t>exponentiation  </a:t>
            </a:r>
            <a:r>
              <a:rPr sz="2800" dirty="0">
                <a:solidFill>
                  <a:srgbClr val="336600"/>
                </a:solidFill>
                <a:latin typeface="Arial"/>
                <a:cs typeface="Arial"/>
              </a:rPr>
              <a:t>and </a:t>
            </a:r>
            <a:r>
              <a:rPr sz="2800" spc="-5" dirty="0">
                <a:solidFill>
                  <a:srgbClr val="336600"/>
                </a:solidFill>
                <a:latin typeface="Arial"/>
                <a:cs typeface="Arial"/>
              </a:rPr>
              <a:t>normalization </a:t>
            </a:r>
            <a:r>
              <a:rPr sz="2800" dirty="0">
                <a:solidFill>
                  <a:srgbClr val="336600"/>
                </a:solidFill>
                <a:latin typeface="Arial"/>
                <a:cs typeface="Arial"/>
              </a:rPr>
              <a:t>are common </a:t>
            </a:r>
            <a:r>
              <a:rPr sz="2800" spc="-5" dirty="0">
                <a:solidFill>
                  <a:srgbClr val="336600"/>
                </a:solidFill>
                <a:latin typeface="Arial"/>
                <a:cs typeface="Arial"/>
              </a:rPr>
              <a:t>throughout  statistical </a:t>
            </a:r>
            <a:r>
              <a:rPr sz="2800" dirty="0">
                <a:solidFill>
                  <a:srgbClr val="336600"/>
                </a:solidFill>
                <a:latin typeface="Arial"/>
                <a:cs typeface="Arial"/>
              </a:rPr>
              <a:t>modeling</a:t>
            </a:r>
            <a:endParaRPr sz="2800">
              <a:latin typeface="Arial"/>
              <a:cs typeface="Arial"/>
            </a:endParaRPr>
          </a:p>
          <a:p>
            <a:pPr marL="698500" lvl="1" indent="-228600">
              <a:lnSpc>
                <a:spcPct val="100000"/>
              </a:lnSpc>
              <a:spcBef>
                <a:spcPts val="515"/>
              </a:spcBef>
              <a:buFont typeface="Cambria"/>
              <a:buChar char="•"/>
              <a:tabLst>
                <a:tab pos="698500" algn="l"/>
              </a:tabLst>
            </a:pPr>
            <a:r>
              <a:rPr sz="2400" i="1" spc="-100" dirty="0">
                <a:latin typeface="Cambria"/>
                <a:cs typeface="Cambria"/>
              </a:rPr>
              <a:t>z </a:t>
            </a:r>
            <a:r>
              <a:rPr sz="2400" dirty="0">
                <a:solidFill>
                  <a:srgbClr val="660066"/>
                </a:solidFill>
                <a:latin typeface="Arial"/>
                <a:cs typeface="Arial"/>
              </a:rPr>
              <a:t>variable </a:t>
            </a:r>
            <a:r>
              <a:rPr sz="2400" spc="-5" dirty="0">
                <a:solidFill>
                  <a:srgbClr val="660066"/>
                </a:solidFill>
                <a:latin typeface="Arial"/>
                <a:cs typeface="Arial"/>
              </a:rPr>
              <a:t>defining </a:t>
            </a:r>
            <a:r>
              <a:rPr sz="2400" dirty="0">
                <a:solidFill>
                  <a:srgbClr val="660066"/>
                </a:solidFill>
                <a:latin typeface="Arial"/>
                <a:cs typeface="Arial"/>
              </a:rPr>
              <a:t>such a </a:t>
            </a:r>
            <a:r>
              <a:rPr sz="2400" spc="-5" dirty="0">
                <a:solidFill>
                  <a:srgbClr val="660066"/>
                </a:solidFill>
                <a:latin typeface="Arial"/>
                <a:cs typeface="Arial"/>
              </a:rPr>
              <a:t>distribution </a:t>
            </a:r>
            <a:r>
              <a:rPr sz="2400" dirty="0">
                <a:solidFill>
                  <a:srgbClr val="660066"/>
                </a:solidFill>
                <a:latin typeface="Arial"/>
                <a:cs typeface="Arial"/>
              </a:rPr>
              <a:t>over</a:t>
            </a:r>
            <a:r>
              <a:rPr sz="2400" spc="-195" dirty="0">
                <a:solidFill>
                  <a:srgbClr val="660066"/>
                </a:solidFill>
                <a:latin typeface="Arial"/>
                <a:cs typeface="Arial"/>
              </a:rPr>
              <a:t> </a:t>
            </a:r>
            <a:r>
              <a:rPr sz="2400" dirty="0">
                <a:solidFill>
                  <a:srgbClr val="660066"/>
                </a:solidFill>
                <a:latin typeface="Arial"/>
                <a:cs typeface="Arial"/>
              </a:rPr>
              <a:t>binary</a:t>
            </a:r>
            <a:endParaRPr sz="2400">
              <a:latin typeface="Arial"/>
              <a:cs typeface="Arial"/>
            </a:endParaRPr>
          </a:p>
        </p:txBody>
      </p:sp>
      <p:sp>
        <p:nvSpPr>
          <p:cNvPr id="8" name="object 8"/>
          <p:cNvSpPr txBox="1"/>
          <p:nvPr/>
        </p:nvSpPr>
        <p:spPr>
          <a:xfrm>
            <a:off x="1995977" y="6655954"/>
            <a:ext cx="3329304"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660066"/>
                </a:solidFill>
                <a:latin typeface="Arial"/>
                <a:cs typeface="Arial"/>
              </a:rPr>
              <a:t>variables is called a</a:t>
            </a:r>
            <a:r>
              <a:rPr sz="2400" spc="-114" dirty="0">
                <a:solidFill>
                  <a:srgbClr val="660066"/>
                </a:solidFill>
                <a:latin typeface="Arial"/>
                <a:cs typeface="Arial"/>
              </a:rPr>
              <a:t> </a:t>
            </a:r>
            <a:r>
              <a:rPr sz="2400" i="1" dirty="0">
                <a:solidFill>
                  <a:srgbClr val="660066"/>
                </a:solidFill>
                <a:latin typeface="Arial"/>
                <a:cs typeface="Arial"/>
              </a:rPr>
              <a:t>logit</a:t>
            </a:r>
            <a:endParaRPr sz="2400">
              <a:latin typeface="Arial"/>
              <a:cs typeface="Arial"/>
            </a:endParaRPr>
          </a:p>
        </p:txBody>
      </p:sp>
      <p:sp>
        <p:nvSpPr>
          <p:cNvPr id="10" name="object 10"/>
          <p:cNvSpPr txBox="1"/>
          <p:nvPr/>
        </p:nvSpPr>
        <p:spPr>
          <a:xfrm>
            <a:off x="1284777" y="2152196"/>
            <a:ext cx="8472170" cy="967740"/>
          </a:xfrm>
          <a:prstGeom prst="rect">
            <a:avLst/>
          </a:prstGeom>
        </p:spPr>
        <p:txBody>
          <a:bodyPr vert="horz" wrap="square" lIns="0" tIns="93345" rIns="0" bIns="0" rtlCol="0">
            <a:spAutoFit/>
          </a:bodyPr>
          <a:lstStyle/>
          <a:p>
            <a:pPr marL="323850" indent="-285750">
              <a:lnSpc>
                <a:spcPct val="100000"/>
              </a:lnSpc>
              <a:spcBef>
                <a:spcPts val="735"/>
              </a:spcBef>
              <a:buChar char="–"/>
              <a:tabLst>
                <a:tab pos="323850" algn="l"/>
              </a:tabLst>
            </a:pPr>
            <a:r>
              <a:rPr sz="2800" spc="-5" dirty="0">
                <a:solidFill>
                  <a:srgbClr val="336600"/>
                </a:solidFill>
                <a:latin typeface="Arial"/>
                <a:cs typeface="Arial"/>
              </a:rPr>
              <a:t>Construct </a:t>
            </a:r>
            <a:r>
              <a:rPr sz="2800" dirty="0">
                <a:solidFill>
                  <a:srgbClr val="336600"/>
                </a:solidFill>
                <a:latin typeface="Arial"/>
                <a:cs typeface="Arial"/>
              </a:rPr>
              <a:t>unnormalized </a:t>
            </a:r>
            <a:r>
              <a:rPr sz="2800" spc="-5" dirty="0">
                <a:solidFill>
                  <a:srgbClr val="336600"/>
                </a:solidFill>
                <a:latin typeface="Arial"/>
                <a:cs typeface="Arial"/>
              </a:rPr>
              <a:t>probability distribution</a:t>
            </a:r>
            <a:r>
              <a:rPr sz="2800" spc="285" dirty="0">
                <a:solidFill>
                  <a:srgbClr val="336600"/>
                </a:solidFill>
                <a:latin typeface="Arial"/>
                <a:cs typeface="Arial"/>
              </a:rPr>
              <a:t> </a:t>
            </a:r>
            <a:r>
              <a:rPr sz="3375" i="1" spc="-412" baseline="6172" dirty="0">
                <a:latin typeface="Calibri"/>
                <a:cs typeface="Calibri"/>
              </a:rPr>
              <a:t>P</a:t>
            </a:r>
            <a:r>
              <a:rPr sz="3375" spc="-412" baseline="22222" dirty="0">
                <a:latin typeface="GulimChe"/>
                <a:cs typeface="GulimChe"/>
              </a:rPr>
              <a:t>!</a:t>
            </a:r>
            <a:endParaRPr sz="3375" baseline="22222">
              <a:latin typeface="GulimChe"/>
              <a:cs typeface="GulimChe"/>
            </a:endParaRPr>
          </a:p>
          <a:p>
            <a:pPr marL="723900" lvl="1" indent="-228600">
              <a:lnSpc>
                <a:spcPct val="100000"/>
              </a:lnSpc>
              <a:spcBef>
                <a:spcPts val="540"/>
              </a:spcBef>
              <a:buChar char="•"/>
              <a:tabLst>
                <a:tab pos="723900" algn="l"/>
              </a:tabLst>
            </a:pPr>
            <a:r>
              <a:rPr sz="2400" dirty="0">
                <a:solidFill>
                  <a:srgbClr val="660066"/>
                </a:solidFill>
                <a:latin typeface="Arial"/>
                <a:cs typeface="Arial"/>
              </a:rPr>
              <a:t>Assuming unnormalized log </a:t>
            </a:r>
            <a:r>
              <a:rPr sz="2400" spc="-5" dirty="0">
                <a:solidFill>
                  <a:srgbClr val="660066"/>
                </a:solidFill>
                <a:latin typeface="Arial"/>
                <a:cs typeface="Arial"/>
              </a:rPr>
              <a:t>probability </a:t>
            </a:r>
            <a:r>
              <a:rPr sz="2400" dirty="0">
                <a:solidFill>
                  <a:srgbClr val="660066"/>
                </a:solidFill>
                <a:latin typeface="Arial"/>
                <a:cs typeface="Arial"/>
              </a:rPr>
              <a:t>is linear in </a:t>
            </a:r>
            <a:r>
              <a:rPr sz="2400" i="1" spc="60" dirty="0">
                <a:latin typeface="Cambria"/>
                <a:cs typeface="Cambria"/>
              </a:rPr>
              <a:t>y </a:t>
            </a:r>
            <a:r>
              <a:rPr sz="2400" spc="-5" dirty="0">
                <a:solidFill>
                  <a:srgbClr val="660066"/>
                </a:solidFill>
                <a:latin typeface="Arial"/>
                <a:cs typeface="Arial"/>
              </a:rPr>
              <a:t>and</a:t>
            </a:r>
            <a:r>
              <a:rPr sz="2400" spc="5" dirty="0">
                <a:solidFill>
                  <a:srgbClr val="660066"/>
                </a:solidFill>
                <a:latin typeface="Arial"/>
                <a:cs typeface="Arial"/>
              </a:rPr>
              <a:t> </a:t>
            </a:r>
            <a:r>
              <a:rPr sz="2400" i="1" spc="-100" dirty="0">
                <a:latin typeface="Cambria"/>
                <a:cs typeface="Cambria"/>
              </a:rPr>
              <a:t>z</a:t>
            </a:r>
            <a:endParaRPr sz="2400">
              <a:latin typeface="Cambria"/>
              <a:cs typeface="Cambria"/>
            </a:endParaRPr>
          </a:p>
        </p:txBody>
      </p:sp>
      <p:sp>
        <p:nvSpPr>
          <p:cNvPr id="18" name="object 18"/>
          <p:cNvSpPr txBox="1"/>
          <p:nvPr/>
        </p:nvSpPr>
        <p:spPr>
          <a:xfrm>
            <a:off x="3812159" y="1829058"/>
            <a:ext cx="1475740" cy="348615"/>
          </a:xfrm>
          <a:prstGeom prst="rect">
            <a:avLst/>
          </a:prstGeom>
        </p:spPr>
        <p:txBody>
          <a:bodyPr vert="horz" wrap="square" lIns="0" tIns="14604" rIns="0" bIns="0" rtlCol="0">
            <a:spAutoFit/>
          </a:bodyPr>
          <a:lstStyle/>
          <a:p>
            <a:pPr marL="38100">
              <a:lnSpc>
                <a:spcPct val="100000"/>
              </a:lnSpc>
              <a:spcBef>
                <a:spcPts val="114"/>
              </a:spcBef>
            </a:pPr>
            <a:r>
              <a:rPr sz="2100" i="1" spc="35" dirty="0">
                <a:latin typeface="Calibri"/>
                <a:cs typeface="Calibri"/>
              </a:rPr>
              <a:t>z</a:t>
            </a:r>
            <a:r>
              <a:rPr sz="2100" i="1" spc="235" dirty="0">
                <a:latin typeface="Calibri"/>
                <a:cs typeface="Calibri"/>
              </a:rPr>
              <a:t> </a:t>
            </a:r>
            <a:r>
              <a:rPr sz="2100" spc="210" dirty="0">
                <a:latin typeface="Segoe UI Symbol"/>
                <a:cs typeface="Segoe UI Symbol"/>
              </a:rPr>
              <a:t>=</a:t>
            </a:r>
            <a:r>
              <a:rPr sz="2100" spc="-130" dirty="0">
                <a:latin typeface="Segoe UI Symbol"/>
                <a:cs typeface="Segoe UI Symbol"/>
              </a:rPr>
              <a:t> </a:t>
            </a:r>
            <a:r>
              <a:rPr sz="2100" b="1" i="1" spc="110" dirty="0">
                <a:latin typeface="Palatino Linotype"/>
                <a:cs typeface="Palatino Linotype"/>
              </a:rPr>
              <a:t>w</a:t>
            </a:r>
            <a:r>
              <a:rPr sz="1800" i="1" spc="165" baseline="43981" dirty="0">
                <a:latin typeface="Calibri"/>
                <a:cs typeface="Calibri"/>
              </a:rPr>
              <a:t>T</a:t>
            </a:r>
            <a:r>
              <a:rPr sz="2100" b="1" i="1" spc="110" dirty="0">
                <a:latin typeface="Palatino Linotype"/>
                <a:cs typeface="Palatino Linotype"/>
              </a:rPr>
              <a:t>h</a:t>
            </a:r>
            <a:r>
              <a:rPr sz="2100" b="1" i="1" spc="45" dirty="0">
                <a:latin typeface="Palatino Linotype"/>
                <a:cs typeface="Palatino Linotype"/>
              </a:rPr>
              <a:t> </a:t>
            </a:r>
            <a:r>
              <a:rPr sz="2100" spc="210" dirty="0">
                <a:latin typeface="Segoe UI Symbol"/>
                <a:cs typeface="Segoe UI Symbol"/>
              </a:rPr>
              <a:t>+</a:t>
            </a:r>
            <a:r>
              <a:rPr sz="2100" spc="-350" dirty="0">
                <a:latin typeface="Segoe UI Symbol"/>
                <a:cs typeface="Segoe UI Symbol"/>
              </a:rPr>
              <a:t> </a:t>
            </a:r>
            <a:r>
              <a:rPr sz="2100" i="1" spc="-110" dirty="0">
                <a:latin typeface="Calibri"/>
                <a:cs typeface="Calibri"/>
              </a:rPr>
              <a:t>b</a:t>
            </a:r>
            <a:endParaRPr sz="2100">
              <a:latin typeface="Calibri"/>
              <a:cs typeface="Calibri"/>
            </a:endParaRPr>
          </a:p>
        </p:txBody>
      </p:sp>
      <p:pic>
        <p:nvPicPr>
          <p:cNvPr id="9" name="Picture 8">
            <a:extLst>
              <a:ext uri="{FF2B5EF4-FFF2-40B4-BE49-F238E27FC236}">
                <a16:creationId xmlns:a16="http://schemas.microsoft.com/office/drawing/2014/main" id="{B040FE57-5F39-654C-ADC2-6F5D43985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248" y="3137997"/>
            <a:ext cx="1242988" cy="466909"/>
          </a:xfrm>
          <a:prstGeom prst="rect">
            <a:avLst/>
          </a:prstGeom>
        </p:spPr>
      </p:pic>
      <p:pic>
        <p:nvPicPr>
          <p:cNvPr id="20" name="Picture 19">
            <a:extLst>
              <a:ext uri="{FF2B5EF4-FFF2-40B4-BE49-F238E27FC236}">
                <a16:creationId xmlns:a16="http://schemas.microsoft.com/office/drawing/2014/main" id="{FAB30613-BAA3-B140-91F6-865151428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248" y="4010342"/>
            <a:ext cx="1510965" cy="941387"/>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55310" y="572654"/>
            <a:ext cx="7387590" cy="695960"/>
          </a:xfrm>
          <a:prstGeom prst="rect">
            <a:avLst/>
          </a:prstGeom>
        </p:spPr>
        <p:txBody>
          <a:bodyPr vert="horz" wrap="square" lIns="0" tIns="12700" rIns="0" bIns="0" rtlCol="0">
            <a:spAutoFit/>
          </a:bodyPr>
          <a:lstStyle/>
          <a:p>
            <a:pPr marL="12700">
              <a:lnSpc>
                <a:spcPct val="100000"/>
              </a:lnSpc>
              <a:spcBef>
                <a:spcPts val="100"/>
              </a:spcBef>
              <a:tabLst>
                <a:tab pos="3895090" algn="l"/>
              </a:tabLst>
            </a:pPr>
            <a:r>
              <a:rPr dirty="0"/>
              <a:t>Max</a:t>
            </a:r>
            <a:r>
              <a:rPr spc="-5" dirty="0"/>
              <a:t> </a:t>
            </a:r>
            <a:r>
              <a:rPr dirty="0"/>
              <a:t>Likelihood	Loss</a:t>
            </a:r>
            <a:r>
              <a:rPr spc="-70" dirty="0"/>
              <a:t> </a:t>
            </a:r>
            <a:r>
              <a:rPr spc="-5" dirty="0"/>
              <a:t>Function</a:t>
            </a:r>
          </a:p>
        </p:txBody>
      </p:sp>
      <p:sp>
        <p:nvSpPr>
          <p:cNvPr id="5" name="object 5"/>
          <p:cNvSpPr txBox="1"/>
          <p:nvPr/>
        </p:nvSpPr>
        <p:spPr>
          <a:xfrm>
            <a:off x="921874" y="1287046"/>
            <a:ext cx="7915275" cy="99568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Lst>
            </a:pPr>
            <a:r>
              <a:rPr sz="3200" spc="-5" dirty="0">
                <a:solidFill>
                  <a:srgbClr val="3333CC"/>
                </a:solidFill>
                <a:latin typeface="Arial"/>
                <a:cs typeface="Arial"/>
              </a:rPr>
              <a:t>Given binary </a:t>
            </a:r>
            <a:r>
              <a:rPr sz="3200" i="1" spc="80" dirty="0">
                <a:latin typeface="Cambria"/>
                <a:cs typeface="Cambria"/>
              </a:rPr>
              <a:t>y </a:t>
            </a:r>
            <a:r>
              <a:rPr sz="3200" dirty="0">
                <a:solidFill>
                  <a:srgbClr val="3333CC"/>
                </a:solidFill>
                <a:latin typeface="Arial"/>
                <a:cs typeface="Arial"/>
              </a:rPr>
              <a:t>and some </a:t>
            </a:r>
            <a:r>
              <a:rPr sz="3200" i="1" spc="-70" dirty="0">
                <a:latin typeface="Cambria"/>
                <a:cs typeface="Cambria"/>
              </a:rPr>
              <a:t>z</a:t>
            </a:r>
            <a:r>
              <a:rPr sz="3200" spc="-70" dirty="0">
                <a:solidFill>
                  <a:srgbClr val="3333CC"/>
                </a:solidFill>
                <a:latin typeface="Arial"/>
                <a:cs typeface="Arial"/>
              </a:rPr>
              <a:t>, </a:t>
            </a:r>
            <a:r>
              <a:rPr sz="3200" dirty="0">
                <a:solidFill>
                  <a:srgbClr val="3333CC"/>
                </a:solidFill>
                <a:latin typeface="Arial"/>
                <a:cs typeface="Arial"/>
              </a:rPr>
              <a:t>an normalized  </a:t>
            </a:r>
            <a:r>
              <a:rPr sz="3200" spc="-5" dirty="0">
                <a:solidFill>
                  <a:srgbClr val="3333CC"/>
                </a:solidFill>
                <a:latin typeface="Arial"/>
                <a:cs typeface="Arial"/>
              </a:rPr>
              <a:t>probability distribution </a:t>
            </a:r>
            <a:r>
              <a:rPr sz="3200" dirty="0">
                <a:solidFill>
                  <a:srgbClr val="3333CC"/>
                </a:solidFill>
                <a:latin typeface="Arial"/>
                <a:cs typeface="Arial"/>
              </a:rPr>
              <a:t>over </a:t>
            </a:r>
            <a:r>
              <a:rPr sz="3200" i="1" spc="80" dirty="0">
                <a:latin typeface="Cambria"/>
                <a:cs typeface="Cambria"/>
              </a:rPr>
              <a:t>y</a:t>
            </a:r>
            <a:r>
              <a:rPr sz="3200" i="1" spc="180" dirty="0">
                <a:latin typeface="Cambria"/>
                <a:cs typeface="Cambria"/>
              </a:rPr>
              <a:t> </a:t>
            </a:r>
            <a:r>
              <a:rPr sz="3200" dirty="0">
                <a:solidFill>
                  <a:srgbClr val="3333CC"/>
                </a:solidFill>
                <a:latin typeface="Arial"/>
                <a:cs typeface="Arial"/>
              </a:rPr>
              <a:t>is</a:t>
            </a:r>
            <a:endParaRPr sz="3200">
              <a:latin typeface="Arial"/>
              <a:cs typeface="Arial"/>
            </a:endParaRPr>
          </a:p>
        </p:txBody>
      </p:sp>
      <p:sp>
        <p:nvSpPr>
          <p:cNvPr id="6" name="object 6"/>
          <p:cNvSpPr txBox="1"/>
          <p:nvPr/>
        </p:nvSpPr>
        <p:spPr>
          <a:xfrm>
            <a:off x="852978" y="2956190"/>
            <a:ext cx="7943215" cy="1506855"/>
          </a:xfrm>
          <a:prstGeom prst="rect">
            <a:avLst/>
          </a:prstGeom>
        </p:spPr>
        <p:txBody>
          <a:bodyPr vert="horz" wrap="square" lIns="0" tIns="12700" rIns="0" bIns="0" rtlCol="0">
            <a:spAutoFit/>
          </a:bodyPr>
          <a:lstStyle/>
          <a:p>
            <a:pPr marL="355600" marR="576580" indent="-342900">
              <a:lnSpc>
                <a:spcPct val="100000"/>
              </a:lnSpc>
              <a:spcBef>
                <a:spcPts val="100"/>
              </a:spcBef>
              <a:buChar char="•"/>
              <a:tabLst>
                <a:tab pos="354965" algn="l"/>
                <a:tab pos="355600" algn="l"/>
              </a:tabLst>
            </a:pPr>
            <a:r>
              <a:rPr lang="en-US" sz="3200" spc="-5" dirty="0">
                <a:solidFill>
                  <a:srgbClr val="3333CC"/>
                </a:solidFill>
                <a:latin typeface="Arial"/>
                <a:cs typeface="Arial"/>
              </a:rPr>
              <a:t>U</a:t>
            </a:r>
            <a:r>
              <a:rPr sz="3200" dirty="0">
                <a:solidFill>
                  <a:srgbClr val="3333CC"/>
                </a:solidFill>
                <a:latin typeface="Arial"/>
                <a:cs typeface="Arial"/>
              </a:rPr>
              <a:t>se </a:t>
            </a:r>
            <a:r>
              <a:rPr sz="3200" spc="-5" dirty="0">
                <a:solidFill>
                  <a:srgbClr val="3333CC"/>
                </a:solidFill>
                <a:latin typeface="Arial"/>
                <a:cs typeface="Arial"/>
              </a:rPr>
              <a:t>this </a:t>
            </a:r>
            <a:r>
              <a:rPr sz="3200" dirty="0">
                <a:solidFill>
                  <a:srgbClr val="3333CC"/>
                </a:solidFill>
                <a:latin typeface="Arial"/>
                <a:cs typeface="Arial"/>
              </a:rPr>
              <a:t>approach in</a:t>
            </a:r>
            <a:r>
              <a:rPr sz="3200" spc="-75" dirty="0">
                <a:solidFill>
                  <a:srgbClr val="3333CC"/>
                </a:solidFill>
                <a:latin typeface="Arial"/>
                <a:cs typeface="Arial"/>
              </a:rPr>
              <a:t> </a:t>
            </a:r>
            <a:r>
              <a:rPr sz="3200" dirty="0">
                <a:solidFill>
                  <a:srgbClr val="3333CC"/>
                </a:solidFill>
                <a:latin typeface="Arial"/>
                <a:cs typeface="Arial"/>
              </a:rPr>
              <a:t>maximum  likelihood</a:t>
            </a:r>
            <a:r>
              <a:rPr sz="3200" spc="-5" dirty="0">
                <a:solidFill>
                  <a:srgbClr val="3333CC"/>
                </a:solidFill>
                <a:latin typeface="Arial"/>
                <a:cs typeface="Arial"/>
              </a:rPr>
              <a:t> </a:t>
            </a:r>
            <a:r>
              <a:rPr sz="3200" dirty="0">
                <a:solidFill>
                  <a:srgbClr val="3333CC"/>
                </a:solidFill>
                <a:latin typeface="Arial"/>
                <a:cs typeface="Arial"/>
              </a:rPr>
              <a:t>learning</a:t>
            </a:r>
            <a:endParaRPr sz="3200" dirty="0">
              <a:latin typeface="Arial"/>
              <a:cs typeface="Arial"/>
            </a:endParaRPr>
          </a:p>
          <a:p>
            <a:pPr marL="469265">
              <a:lnSpc>
                <a:spcPct val="100000"/>
              </a:lnSpc>
              <a:spcBef>
                <a:spcPts val="620"/>
              </a:spcBef>
            </a:pPr>
            <a:r>
              <a:rPr sz="2800" dirty="0">
                <a:solidFill>
                  <a:srgbClr val="336600"/>
                </a:solidFill>
                <a:latin typeface="Arial"/>
                <a:cs typeface="Arial"/>
              </a:rPr>
              <a:t>– Loss </a:t>
            </a:r>
            <a:r>
              <a:rPr sz="2800" spc="-5" dirty="0">
                <a:solidFill>
                  <a:srgbClr val="336600"/>
                </a:solidFill>
                <a:latin typeface="Arial"/>
                <a:cs typeface="Arial"/>
              </a:rPr>
              <a:t>for </a:t>
            </a:r>
            <a:r>
              <a:rPr sz="2800" dirty="0">
                <a:solidFill>
                  <a:srgbClr val="336600"/>
                </a:solidFill>
                <a:latin typeface="Arial"/>
                <a:cs typeface="Arial"/>
              </a:rPr>
              <a:t>max likelihood learning is </a:t>
            </a:r>
            <a:r>
              <a:rPr sz="2800" spc="-15" dirty="0">
                <a:latin typeface="Cambria"/>
                <a:cs typeface="Cambria"/>
              </a:rPr>
              <a:t>–log</a:t>
            </a:r>
            <a:r>
              <a:rPr sz="2800" spc="130" dirty="0">
                <a:latin typeface="Cambria"/>
                <a:cs typeface="Cambria"/>
              </a:rPr>
              <a:t> </a:t>
            </a:r>
            <a:r>
              <a:rPr sz="2800" i="1" spc="85" dirty="0">
                <a:latin typeface="Cambria"/>
                <a:cs typeface="Cambria"/>
              </a:rPr>
              <a:t>P</a:t>
            </a:r>
            <a:r>
              <a:rPr sz="2800" spc="85" dirty="0">
                <a:latin typeface="Cambria"/>
                <a:cs typeface="Cambria"/>
              </a:rPr>
              <a:t>(</a:t>
            </a:r>
            <a:r>
              <a:rPr sz="2800" i="1" spc="85" dirty="0">
                <a:latin typeface="Cambria"/>
                <a:cs typeface="Cambria"/>
              </a:rPr>
              <a:t>y</a:t>
            </a:r>
            <a:r>
              <a:rPr sz="2800" spc="85" dirty="0">
                <a:latin typeface="Cambria"/>
                <a:cs typeface="Cambria"/>
              </a:rPr>
              <a:t>|</a:t>
            </a:r>
            <a:r>
              <a:rPr sz="2800" b="1" i="1" spc="85" dirty="0">
                <a:latin typeface="Palatino Linotype"/>
                <a:cs typeface="Palatino Linotype"/>
              </a:rPr>
              <a:t>x</a:t>
            </a:r>
            <a:r>
              <a:rPr sz="2800" spc="85" dirty="0">
                <a:latin typeface="Cambria"/>
                <a:cs typeface="Cambria"/>
              </a:rPr>
              <a:t>)</a:t>
            </a:r>
            <a:endParaRPr sz="2800" dirty="0">
              <a:latin typeface="Cambria"/>
              <a:cs typeface="Cambria"/>
            </a:endParaRPr>
          </a:p>
        </p:txBody>
      </p:sp>
      <p:sp>
        <p:nvSpPr>
          <p:cNvPr id="7" name="object 7"/>
          <p:cNvSpPr txBox="1"/>
          <p:nvPr/>
        </p:nvSpPr>
        <p:spPr>
          <a:xfrm>
            <a:off x="852978" y="5988181"/>
            <a:ext cx="506666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This </a:t>
            </a:r>
            <a:r>
              <a:rPr sz="3200" dirty="0">
                <a:solidFill>
                  <a:srgbClr val="3333CC"/>
                </a:solidFill>
                <a:latin typeface="Arial"/>
                <a:cs typeface="Arial"/>
              </a:rPr>
              <a:t>is </a:t>
            </a:r>
            <a:r>
              <a:rPr sz="3200" spc="-5" dirty="0">
                <a:solidFill>
                  <a:srgbClr val="3333CC"/>
                </a:solidFill>
                <a:latin typeface="Arial"/>
                <a:cs typeface="Arial"/>
              </a:rPr>
              <a:t>for </a:t>
            </a:r>
            <a:r>
              <a:rPr sz="3200" dirty="0">
                <a:solidFill>
                  <a:srgbClr val="3333CC"/>
                </a:solidFill>
                <a:latin typeface="Arial"/>
                <a:cs typeface="Arial"/>
              </a:rPr>
              <a:t>a single</a:t>
            </a:r>
            <a:r>
              <a:rPr sz="3200" spc="-80" dirty="0">
                <a:solidFill>
                  <a:srgbClr val="3333CC"/>
                </a:solidFill>
                <a:latin typeface="Arial"/>
                <a:cs typeface="Arial"/>
              </a:rPr>
              <a:t> </a:t>
            </a:r>
            <a:r>
              <a:rPr sz="3200" dirty="0">
                <a:solidFill>
                  <a:srgbClr val="3333CC"/>
                </a:solidFill>
                <a:latin typeface="Arial"/>
                <a:cs typeface="Arial"/>
              </a:rPr>
              <a:t>sample</a:t>
            </a:r>
            <a:endParaRPr sz="3200" dirty="0">
              <a:latin typeface="Arial"/>
              <a:cs typeface="Arial"/>
            </a:endParaRPr>
          </a:p>
        </p:txBody>
      </p:sp>
      <p:sp>
        <p:nvSpPr>
          <p:cNvPr id="10" name="object 10"/>
          <p:cNvSpPr/>
          <p:nvPr/>
        </p:nvSpPr>
        <p:spPr>
          <a:xfrm>
            <a:off x="6808946" y="4670200"/>
            <a:ext cx="2526194" cy="1259643"/>
          </a:xfrm>
          <a:prstGeom prst="rect">
            <a:avLst/>
          </a:prstGeom>
          <a:blipFill>
            <a:blip r:embed="rId2" cstate="print"/>
            <a:stretch>
              <a:fillRect/>
            </a:stretch>
          </a:blipFill>
        </p:spPr>
        <p:txBody>
          <a:bodyPr wrap="square" lIns="0" tIns="0" rIns="0" bIns="0" rtlCol="0"/>
          <a:lstStyle/>
          <a:p>
            <a:endParaRPr/>
          </a:p>
        </p:txBody>
      </p:sp>
      <p:sp>
        <p:nvSpPr>
          <p:cNvPr id="15" name="object 15"/>
          <p:cNvSpPr txBox="1"/>
          <p:nvPr/>
        </p:nvSpPr>
        <p:spPr>
          <a:xfrm>
            <a:off x="4053377" y="4877954"/>
            <a:ext cx="2721610"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ζ </a:t>
            </a:r>
            <a:r>
              <a:rPr sz="2000" dirty="0">
                <a:solidFill>
                  <a:srgbClr val="660066"/>
                </a:solidFill>
                <a:latin typeface="Arial"/>
                <a:cs typeface="Arial"/>
              </a:rPr>
              <a:t>is </a:t>
            </a:r>
            <a:r>
              <a:rPr sz="2000" spc="-5" dirty="0">
                <a:solidFill>
                  <a:srgbClr val="660066"/>
                </a:solidFill>
                <a:latin typeface="Arial"/>
                <a:cs typeface="Arial"/>
              </a:rPr>
              <a:t>the </a:t>
            </a:r>
            <a:r>
              <a:rPr sz="2000" i="1" spc="-5" dirty="0">
                <a:solidFill>
                  <a:srgbClr val="7B1979"/>
                </a:solidFill>
                <a:latin typeface="Arial"/>
                <a:cs typeface="Arial"/>
              </a:rPr>
              <a:t>softplus</a:t>
            </a:r>
            <a:r>
              <a:rPr sz="2000" i="1" spc="-35" dirty="0">
                <a:solidFill>
                  <a:srgbClr val="7B1979"/>
                </a:solidFill>
                <a:latin typeface="Arial"/>
                <a:cs typeface="Arial"/>
              </a:rPr>
              <a:t> </a:t>
            </a:r>
            <a:r>
              <a:rPr sz="2000" spc="-5" dirty="0">
                <a:solidFill>
                  <a:srgbClr val="660066"/>
                </a:solidFill>
                <a:latin typeface="Arial"/>
                <a:cs typeface="Arial"/>
              </a:rPr>
              <a:t>function</a:t>
            </a:r>
            <a:endParaRPr sz="2000">
              <a:latin typeface="Arial"/>
              <a:cs typeface="Arial"/>
            </a:endParaRPr>
          </a:p>
        </p:txBody>
      </p:sp>
      <p:pic>
        <p:nvPicPr>
          <p:cNvPr id="17" name="Picture 16">
            <a:extLst>
              <a:ext uri="{FF2B5EF4-FFF2-40B4-BE49-F238E27FC236}">
                <a16:creationId xmlns:a16="http://schemas.microsoft.com/office/drawing/2014/main" id="{ACEBD2F2-AD59-F749-8510-DFB1C0B82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341" y="4475268"/>
            <a:ext cx="2669077" cy="1135571"/>
          </a:xfrm>
          <a:prstGeom prst="rect">
            <a:avLst/>
          </a:prstGeom>
        </p:spPr>
      </p:pic>
      <p:pic>
        <p:nvPicPr>
          <p:cNvPr id="19" name="Picture 18">
            <a:extLst>
              <a:ext uri="{FF2B5EF4-FFF2-40B4-BE49-F238E27FC236}">
                <a16:creationId xmlns:a16="http://schemas.microsoft.com/office/drawing/2014/main" id="{F6EC9591-A4AC-424A-87C7-98B821B0D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300" y="2263618"/>
            <a:ext cx="5089060" cy="868033"/>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70318" y="596468"/>
            <a:ext cx="4157345" cy="695960"/>
          </a:xfrm>
          <a:prstGeom prst="rect">
            <a:avLst/>
          </a:prstGeom>
        </p:spPr>
        <p:txBody>
          <a:bodyPr vert="horz" wrap="square" lIns="0" tIns="12700" rIns="0" bIns="0" rtlCol="0">
            <a:spAutoFit/>
          </a:bodyPr>
          <a:lstStyle/>
          <a:p>
            <a:pPr marL="12700">
              <a:lnSpc>
                <a:spcPct val="100000"/>
              </a:lnSpc>
              <a:spcBef>
                <a:spcPts val="100"/>
              </a:spcBef>
            </a:pPr>
            <a:r>
              <a:rPr spc="-5" dirty="0"/>
              <a:t>Softplus</a:t>
            </a:r>
            <a:r>
              <a:rPr spc="-45" dirty="0"/>
              <a:t> </a:t>
            </a:r>
            <a:r>
              <a:rPr spc="-5" dirty="0"/>
              <a:t>function</a:t>
            </a:r>
          </a:p>
        </p:txBody>
      </p:sp>
      <p:sp>
        <p:nvSpPr>
          <p:cNvPr id="4" name="object 4"/>
          <p:cNvSpPr txBox="1"/>
          <p:nvPr/>
        </p:nvSpPr>
        <p:spPr>
          <a:xfrm>
            <a:off x="852978" y="1448954"/>
            <a:ext cx="8813800" cy="4672369"/>
          </a:xfrm>
          <a:prstGeom prst="rect">
            <a:avLst/>
          </a:prstGeom>
        </p:spPr>
        <p:txBody>
          <a:bodyPr vert="horz" wrap="square" lIns="0" tIns="33020" rIns="0" bIns="0" rtlCol="0">
            <a:spAutoFit/>
          </a:bodyPr>
          <a:lstStyle/>
          <a:p>
            <a:pPr marL="355600" marR="476250" indent="-342900">
              <a:lnSpc>
                <a:spcPts val="3800"/>
              </a:lnSpc>
              <a:spcBef>
                <a:spcPts val="260"/>
              </a:spcBef>
              <a:buChar char="•"/>
              <a:tabLst>
                <a:tab pos="354965" algn="l"/>
                <a:tab pos="355600" algn="l"/>
              </a:tabLst>
            </a:pPr>
            <a:r>
              <a:rPr sz="3200" dirty="0">
                <a:solidFill>
                  <a:srgbClr val="3333CC"/>
                </a:solidFill>
                <a:latin typeface="Arial"/>
                <a:cs typeface="Arial"/>
              </a:rPr>
              <a:t>Sigmoid </a:t>
            </a:r>
            <a:r>
              <a:rPr sz="3200" spc="-5" dirty="0">
                <a:solidFill>
                  <a:srgbClr val="3333CC"/>
                </a:solidFill>
                <a:latin typeface="Arial"/>
                <a:cs typeface="Arial"/>
              </a:rPr>
              <a:t>saturates </a:t>
            </a:r>
            <a:r>
              <a:rPr sz="3200" dirty="0">
                <a:solidFill>
                  <a:srgbClr val="3333CC"/>
                </a:solidFill>
                <a:latin typeface="Arial"/>
                <a:cs typeface="Arial"/>
              </a:rPr>
              <a:t>when </a:t>
            </a:r>
            <a:r>
              <a:rPr sz="3200" spc="-5" dirty="0">
                <a:solidFill>
                  <a:srgbClr val="3333CC"/>
                </a:solidFill>
                <a:latin typeface="Arial"/>
                <a:cs typeface="Arial"/>
              </a:rPr>
              <a:t>its </a:t>
            </a:r>
            <a:r>
              <a:rPr sz="3200" dirty="0">
                <a:solidFill>
                  <a:srgbClr val="3333CC"/>
                </a:solidFill>
                <a:latin typeface="Arial"/>
                <a:cs typeface="Arial"/>
              </a:rPr>
              <a:t>argument is</a:t>
            </a:r>
            <a:r>
              <a:rPr sz="3200" spc="-55" dirty="0">
                <a:solidFill>
                  <a:srgbClr val="3333CC"/>
                </a:solidFill>
                <a:latin typeface="Arial"/>
                <a:cs typeface="Arial"/>
              </a:rPr>
              <a:t> </a:t>
            </a:r>
            <a:r>
              <a:rPr sz="3200" spc="-5" dirty="0">
                <a:solidFill>
                  <a:srgbClr val="3333CC"/>
                </a:solidFill>
                <a:latin typeface="Arial"/>
                <a:cs typeface="Arial"/>
              </a:rPr>
              <a:t>very  positive </a:t>
            </a:r>
            <a:r>
              <a:rPr sz="3200" dirty="0">
                <a:solidFill>
                  <a:srgbClr val="3333CC"/>
                </a:solidFill>
                <a:latin typeface="Arial"/>
                <a:cs typeface="Arial"/>
              </a:rPr>
              <a:t>or </a:t>
            </a:r>
            <a:r>
              <a:rPr sz="3200" spc="-5" dirty="0">
                <a:solidFill>
                  <a:srgbClr val="3333CC"/>
                </a:solidFill>
                <a:latin typeface="Arial"/>
                <a:cs typeface="Arial"/>
              </a:rPr>
              <a:t>very</a:t>
            </a:r>
            <a:r>
              <a:rPr sz="3200" spc="-10" dirty="0">
                <a:solidFill>
                  <a:srgbClr val="3333CC"/>
                </a:solidFill>
                <a:latin typeface="Arial"/>
                <a:cs typeface="Arial"/>
              </a:rPr>
              <a:t> </a:t>
            </a:r>
            <a:r>
              <a:rPr sz="3200" spc="-5" dirty="0">
                <a:solidFill>
                  <a:srgbClr val="3333CC"/>
                </a:solidFill>
                <a:latin typeface="Arial"/>
                <a:cs typeface="Arial"/>
              </a:rPr>
              <a:t>negative</a:t>
            </a:r>
            <a:endParaRPr sz="3200" dirty="0">
              <a:latin typeface="Arial"/>
              <a:cs typeface="Arial"/>
            </a:endParaRPr>
          </a:p>
          <a:p>
            <a:pPr marL="755650" lvl="1" indent="-286385">
              <a:lnSpc>
                <a:spcPct val="100000"/>
              </a:lnSpc>
              <a:spcBef>
                <a:spcPts val="509"/>
              </a:spcBef>
              <a:buChar char="–"/>
              <a:tabLst>
                <a:tab pos="755650" algn="l"/>
              </a:tabLst>
            </a:pPr>
            <a:r>
              <a:rPr sz="2800" spc="-5" dirty="0">
                <a:solidFill>
                  <a:srgbClr val="336600"/>
                </a:solidFill>
                <a:latin typeface="Arial"/>
                <a:cs typeface="Arial"/>
              </a:rPr>
              <a:t>i.e., function </a:t>
            </a:r>
            <a:r>
              <a:rPr sz="2800" dirty="0">
                <a:solidFill>
                  <a:srgbClr val="336600"/>
                </a:solidFill>
                <a:latin typeface="Arial"/>
                <a:cs typeface="Arial"/>
              </a:rPr>
              <a:t>is </a:t>
            </a:r>
            <a:r>
              <a:rPr sz="2800" spc="-5" dirty="0">
                <a:solidFill>
                  <a:srgbClr val="336600"/>
                </a:solidFill>
                <a:latin typeface="Arial"/>
                <a:cs typeface="Arial"/>
              </a:rPr>
              <a:t>insensitive to </a:t>
            </a:r>
            <a:r>
              <a:rPr sz="2800" dirty="0">
                <a:solidFill>
                  <a:srgbClr val="336600"/>
                </a:solidFill>
                <a:latin typeface="Arial"/>
                <a:cs typeface="Arial"/>
              </a:rPr>
              <a:t>small changes in</a:t>
            </a:r>
            <a:r>
              <a:rPr sz="2800" spc="5" dirty="0">
                <a:solidFill>
                  <a:srgbClr val="336600"/>
                </a:solidFill>
                <a:latin typeface="Arial"/>
                <a:cs typeface="Arial"/>
              </a:rPr>
              <a:t> </a:t>
            </a:r>
            <a:r>
              <a:rPr sz="2800" dirty="0">
                <a:solidFill>
                  <a:srgbClr val="336600"/>
                </a:solidFill>
                <a:latin typeface="Arial"/>
                <a:cs typeface="Arial"/>
              </a:rPr>
              <a:t>input</a:t>
            </a:r>
            <a:endParaRPr sz="2800" dirty="0">
              <a:latin typeface="Arial"/>
              <a:cs typeface="Arial"/>
            </a:endParaRPr>
          </a:p>
          <a:p>
            <a:pPr marL="355600" indent="-342900">
              <a:lnSpc>
                <a:spcPct val="100000"/>
              </a:lnSpc>
              <a:spcBef>
                <a:spcPts val="835"/>
              </a:spcBef>
              <a:buChar char="•"/>
              <a:tabLst>
                <a:tab pos="354965" algn="l"/>
                <a:tab pos="355600" algn="l"/>
              </a:tabLst>
            </a:pPr>
            <a:r>
              <a:rPr lang="en-US" sz="3200" spc="-5" dirty="0" err="1">
                <a:solidFill>
                  <a:srgbClr val="3333CC"/>
                </a:solidFill>
                <a:latin typeface="Arial"/>
                <a:cs typeface="Arial"/>
              </a:rPr>
              <a:t>S</a:t>
            </a:r>
            <a:r>
              <a:rPr sz="3200" spc="-5" dirty="0" err="1">
                <a:solidFill>
                  <a:srgbClr val="3333CC"/>
                </a:solidFill>
                <a:latin typeface="Arial"/>
                <a:cs typeface="Arial"/>
              </a:rPr>
              <a:t>oftplus</a:t>
            </a:r>
            <a:r>
              <a:rPr sz="3200" dirty="0">
                <a:solidFill>
                  <a:srgbClr val="3333CC"/>
                </a:solidFill>
                <a:latin typeface="Arial"/>
                <a:cs typeface="Arial"/>
              </a:rPr>
              <a:t> </a:t>
            </a:r>
            <a:r>
              <a:rPr sz="3200" spc="-5" dirty="0">
                <a:solidFill>
                  <a:srgbClr val="3333CC"/>
                </a:solidFill>
                <a:latin typeface="Arial"/>
                <a:cs typeface="Arial"/>
              </a:rPr>
              <a:t>function</a:t>
            </a:r>
            <a:r>
              <a:rPr lang="en-US" sz="3200" spc="-5" dirty="0">
                <a:solidFill>
                  <a:srgbClr val="3333CC"/>
                </a:solidFill>
                <a:latin typeface="Arial"/>
                <a:cs typeface="Arial"/>
              </a:rPr>
              <a:t> - generalization of sigmoid</a:t>
            </a:r>
            <a:endParaRPr sz="3200" dirty="0">
              <a:latin typeface="Arial"/>
              <a:cs typeface="Arial"/>
            </a:endParaRPr>
          </a:p>
          <a:p>
            <a:pPr marL="927100">
              <a:lnSpc>
                <a:spcPct val="100000"/>
              </a:lnSpc>
              <a:spcBef>
                <a:spcPts val="1160"/>
              </a:spcBef>
            </a:pPr>
            <a:r>
              <a:rPr sz="2800" spc="20" dirty="0">
                <a:latin typeface="MS PGothic"/>
                <a:cs typeface="MS PGothic"/>
              </a:rPr>
              <a:t>ζ</a:t>
            </a:r>
            <a:r>
              <a:rPr sz="2800" spc="20" dirty="0">
                <a:latin typeface="Cambria"/>
                <a:cs typeface="Cambria"/>
              </a:rPr>
              <a:t>(</a:t>
            </a:r>
            <a:r>
              <a:rPr sz="2800" i="1" spc="20" dirty="0">
                <a:latin typeface="Cambria"/>
                <a:cs typeface="Cambria"/>
              </a:rPr>
              <a:t>x</a:t>
            </a:r>
            <a:r>
              <a:rPr sz="2800" spc="20" dirty="0">
                <a:latin typeface="Cambria"/>
                <a:cs typeface="Cambria"/>
              </a:rPr>
              <a:t>) </a:t>
            </a:r>
            <a:r>
              <a:rPr sz="2800" i="1" spc="665" dirty="0">
                <a:latin typeface="Cambria"/>
                <a:cs typeface="Cambria"/>
              </a:rPr>
              <a:t>= </a:t>
            </a:r>
            <a:r>
              <a:rPr sz="2800" spc="70" dirty="0">
                <a:latin typeface="Cambria"/>
                <a:cs typeface="Cambria"/>
              </a:rPr>
              <a:t>log(1+</a:t>
            </a:r>
            <a:r>
              <a:rPr sz="2800" spc="245" dirty="0">
                <a:latin typeface="Cambria"/>
                <a:cs typeface="Cambria"/>
              </a:rPr>
              <a:t> </a:t>
            </a:r>
            <a:r>
              <a:rPr sz="2800" spc="10" dirty="0">
                <a:latin typeface="Cambria"/>
                <a:cs typeface="Cambria"/>
              </a:rPr>
              <a:t>exp(</a:t>
            </a:r>
            <a:r>
              <a:rPr sz="2800" i="1" spc="10" dirty="0">
                <a:latin typeface="Cambria"/>
                <a:cs typeface="Cambria"/>
              </a:rPr>
              <a:t>x</a:t>
            </a:r>
            <a:r>
              <a:rPr sz="2800" spc="10" dirty="0">
                <a:latin typeface="Cambria"/>
                <a:cs typeface="Cambria"/>
              </a:rPr>
              <a:t>))</a:t>
            </a:r>
            <a:endParaRPr sz="2800" dirty="0">
              <a:latin typeface="Cambria"/>
              <a:cs typeface="Cambria"/>
            </a:endParaRPr>
          </a:p>
          <a:p>
            <a:pPr>
              <a:lnSpc>
                <a:spcPct val="100000"/>
              </a:lnSpc>
            </a:pPr>
            <a:endParaRPr sz="3300" dirty="0">
              <a:latin typeface="Cambria"/>
              <a:cs typeface="Cambria"/>
            </a:endParaRPr>
          </a:p>
          <a:p>
            <a:pPr>
              <a:lnSpc>
                <a:spcPct val="100000"/>
              </a:lnSpc>
            </a:pPr>
            <a:endParaRPr sz="4100" dirty="0">
              <a:latin typeface="Cambria"/>
              <a:cs typeface="Cambria"/>
            </a:endParaRPr>
          </a:p>
          <a:p>
            <a:pPr marL="748665" marR="157480" lvl="1" indent="-279400">
              <a:lnSpc>
                <a:spcPct val="102000"/>
              </a:lnSpc>
              <a:spcBef>
                <a:spcPts val="5"/>
              </a:spcBef>
              <a:buChar char="–"/>
              <a:tabLst>
                <a:tab pos="755650" algn="l"/>
              </a:tabLst>
            </a:pPr>
            <a:r>
              <a:rPr sz="2800" spc="-5" dirty="0">
                <a:solidFill>
                  <a:srgbClr val="336600"/>
                </a:solidFill>
                <a:latin typeface="Arial"/>
                <a:cs typeface="Arial"/>
              </a:rPr>
              <a:t>Its </a:t>
            </a:r>
            <a:r>
              <a:rPr sz="2800" dirty="0">
                <a:solidFill>
                  <a:srgbClr val="336600"/>
                </a:solidFill>
                <a:latin typeface="Arial"/>
                <a:cs typeface="Arial"/>
              </a:rPr>
              <a:t>range is </a:t>
            </a:r>
            <a:r>
              <a:rPr sz="2800" dirty="0">
                <a:latin typeface="Times New Roman"/>
                <a:cs typeface="Times New Roman"/>
              </a:rPr>
              <a:t>(0,∞)</a:t>
            </a:r>
            <a:r>
              <a:rPr lang="en-US" sz="2800" dirty="0">
                <a:solidFill>
                  <a:srgbClr val="336600"/>
                </a:solidFill>
                <a:latin typeface="Arial"/>
                <a:cs typeface="Arial"/>
              </a:rPr>
              <a:t> &amp; a</a:t>
            </a:r>
            <a:r>
              <a:rPr sz="2800" dirty="0">
                <a:solidFill>
                  <a:srgbClr val="336600"/>
                </a:solidFill>
                <a:latin typeface="Arial"/>
                <a:cs typeface="Arial"/>
              </a:rPr>
              <a:t>rises in expressions</a:t>
            </a:r>
            <a:r>
              <a:rPr sz="2800" spc="-110" dirty="0">
                <a:solidFill>
                  <a:srgbClr val="336600"/>
                </a:solidFill>
                <a:latin typeface="Arial"/>
                <a:cs typeface="Arial"/>
              </a:rPr>
              <a:t> </a:t>
            </a:r>
            <a:r>
              <a:rPr sz="2800" dirty="0">
                <a:solidFill>
                  <a:srgbClr val="336600"/>
                </a:solidFill>
                <a:latin typeface="Arial"/>
                <a:cs typeface="Arial"/>
              </a:rPr>
              <a:t>involving  </a:t>
            </a:r>
            <a:r>
              <a:rPr sz="2800" spc="-5" dirty="0" err="1">
                <a:solidFill>
                  <a:srgbClr val="336600"/>
                </a:solidFill>
                <a:latin typeface="Arial"/>
                <a:cs typeface="Arial"/>
              </a:rPr>
              <a:t>sigmoids</a:t>
            </a:r>
            <a:r>
              <a:rPr sz="2800" spc="-5" dirty="0">
                <a:solidFill>
                  <a:srgbClr val="336600"/>
                </a:solidFill>
                <a:latin typeface="Arial"/>
                <a:cs typeface="Arial"/>
              </a:rPr>
              <a:t>.</a:t>
            </a:r>
            <a:endParaRPr sz="2800" dirty="0">
              <a:latin typeface="Arial"/>
              <a:cs typeface="Arial"/>
            </a:endParaRPr>
          </a:p>
        </p:txBody>
      </p:sp>
      <p:sp>
        <p:nvSpPr>
          <p:cNvPr id="7" name="object 7"/>
          <p:cNvSpPr/>
          <p:nvPr/>
        </p:nvSpPr>
        <p:spPr>
          <a:xfrm>
            <a:off x="6260637" y="3549534"/>
            <a:ext cx="3276598" cy="17097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13836" y="572654"/>
            <a:ext cx="8070850" cy="695960"/>
          </a:xfrm>
          <a:prstGeom prst="rect">
            <a:avLst/>
          </a:prstGeom>
        </p:spPr>
        <p:txBody>
          <a:bodyPr vert="horz" wrap="square" lIns="0" tIns="12700" rIns="0" bIns="0" rtlCol="0">
            <a:spAutoFit/>
          </a:bodyPr>
          <a:lstStyle/>
          <a:p>
            <a:pPr marL="12700">
              <a:lnSpc>
                <a:spcPct val="100000"/>
              </a:lnSpc>
              <a:spcBef>
                <a:spcPts val="100"/>
              </a:spcBef>
              <a:tabLst>
                <a:tab pos="5509895" algn="l"/>
                <a:tab pos="6038215" algn="l"/>
              </a:tabLst>
            </a:pPr>
            <a:r>
              <a:rPr spc="-5" dirty="0"/>
              <a:t>Properties</a:t>
            </a:r>
            <a:r>
              <a:rPr spc="10" dirty="0"/>
              <a:t> </a:t>
            </a:r>
            <a:r>
              <a:rPr dirty="0"/>
              <a:t>of</a:t>
            </a:r>
            <a:r>
              <a:rPr spc="5" dirty="0"/>
              <a:t> </a:t>
            </a:r>
            <a:r>
              <a:rPr dirty="0"/>
              <a:t>Sigmoid	&amp;	</a:t>
            </a:r>
            <a:r>
              <a:rPr spc="-5" dirty="0"/>
              <a:t>Softplus</a:t>
            </a:r>
          </a:p>
        </p:txBody>
      </p:sp>
      <p:sp>
        <p:nvSpPr>
          <p:cNvPr id="4" name="object 4"/>
          <p:cNvSpPr/>
          <p:nvPr/>
        </p:nvSpPr>
        <p:spPr>
          <a:xfrm>
            <a:off x="917113" y="1353762"/>
            <a:ext cx="3241006" cy="45639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74238" y="1258773"/>
            <a:ext cx="3434079" cy="4686300"/>
          </a:xfrm>
          <a:custGeom>
            <a:avLst/>
            <a:gdLst/>
            <a:ahLst/>
            <a:cxnLst/>
            <a:rect l="l" t="t" r="r" b="b"/>
            <a:pathLst>
              <a:path w="3434079" h="4686300">
                <a:moveTo>
                  <a:pt x="0" y="0"/>
                </a:moveTo>
                <a:lnTo>
                  <a:pt x="3433761" y="0"/>
                </a:lnTo>
                <a:lnTo>
                  <a:pt x="3433761" y="4686298"/>
                </a:lnTo>
                <a:lnTo>
                  <a:pt x="0" y="4686298"/>
                </a:lnTo>
              </a:path>
            </a:pathLst>
          </a:custGeom>
          <a:ln w="9524">
            <a:solidFill>
              <a:srgbClr val="000000"/>
            </a:solidFill>
          </a:ln>
        </p:spPr>
        <p:txBody>
          <a:bodyPr wrap="square" lIns="0" tIns="0" rIns="0" bIns="0" rtlCol="0"/>
          <a:lstStyle/>
          <a:p>
            <a:endParaRPr/>
          </a:p>
        </p:txBody>
      </p:sp>
      <p:sp>
        <p:nvSpPr>
          <p:cNvPr id="6" name="object 6"/>
          <p:cNvSpPr/>
          <p:nvPr/>
        </p:nvSpPr>
        <p:spPr>
          <a:xfrm>
            <a:off x="5991572" y="3006084"/>
            <a:ext cx="3103610" cy="154690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969736" y="1338598"/>
            <a:ext cx="3078325" cy="1521269"/>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243877" y="4725554"/>
            <a:ext cx="5515610" cy="2140585"/>
          </a:xfrm>
          <a:prstGeom prst="rect">
            <a:avLst/>
          </a:prstGeom>
        </p:spPr>
        <p:txBody>
          <a:bodyPr vert="horz" wrap="square" lIns="0" tIns="27939" rIns="0" bIns="0" rtlCol="0">
            <a:spAutoFit/>
          </a:bodyPr>
          <a:lstStyle/>
          <a:p>
            <a:pPr marL="50800" marR="43180">
              <a:lnSpc>
                <a:spcPts val="2100"/>
              </a:lnSpc>
              <a:spcBef>
                <a:spcPts val="219"/>
              </a:spcBef>
            </a:pPr>
            <a:r>
              <a:rPr sz="1800" dirty="0">
                <a:solidFill>
                  <a:srgbClr val="660066"/>
                </a:solidFill>
                <a:latin typeface="Arial"/>
                <a:cs typeface="Arial"/>
              </a:rPr>
              <a:t>Last </a:t>
            </a:r>
            <a:r>
              <a:rPr sz="1800" spc="-5" dirty="0">
                <a:solidFill>
                  <a:srgbClr val="660066"/>
                </a:solidFill>
                <a:latin typeface="Arial"/>
                <a:cs typeface="Arial"/>
              </a:rPr>
              <a:t>equation </a:t>
            </a:r>
            <a:r>
              <a:rPr sz="1800" dirty="0">
                <a:solidFill>
                  <a:srgbClr val="660066"/>
                </a:solidFill>
                <a:latin typeface="Arial"/>
                <a:cs typeface="Arial"/>
              </a:rPr>
              <a:t>provides </a:t>
            </a:r>
            <a:r>
              <a:rPr sz="1800" spc="-5" dirty="0">
                <a:solidFill>
                  <a:srgbClr val="660066"/>
                </a:solidFill>
                <a:latin typeface="Arial"/>
                <a:cs typeface="Arial"/>
              </a:rPr>
              <a:t>justification for the </a:t>
            </a:r>
            <a:r>
              <a:rPr sz="1800" dirty="0">
                <a:solidFill>
                  <a:srgbClr val="660066"/>
                </a:solidFill>
                <a:latin typeface="Arial"/>
                <a:cs typeface="Arial"/>
              </a:rPr>
              <a:t>name  </a:t>
            </a:r>
            <a:r>
              <a:rPr sz="1800" spc="-5" dirty="0">
                <a:solidFill>
                  <a:srgbClr val="660066"/>
                </a:solidFill>
                <a:latin typeface="Arial"/>
                <a:cs typeface="Arial"/>
              </a:rPr>
              <a:t>‘softplus’</a:t>
            </a:r>
            <a:endParaRPr sz="1800" dirty="0">
              <a:latin typeface="Arial"/>
              <a:cs typeface="Arial"/>
            </a:endParaRPr>
          </a:p>
          <a:p>
            <a:pPr marL="50800">
              <a:lnSpc>
                <a:spcPts val="2110"/>
              </a:lnSpc>
            </a:pPr>
            <a:r>
              <a:rPr sz="1800" spc="-5" dirty="0">
                <a:solidFill>
                  <a:srgbClr val="660066"/>
                </a:solidFill>
                <a:latin typeface="Arial"/>
                <a:cs typeface="Arial"/>
              </a:rPr>
              <a:t>Smoothed </a:t>
            </a:r>
            <a:r>
              <a:rPr sz="1800" dirty="0">
                <a:solidFill>
                  <a:srgbClr val="660066"/>
                </a:solidFill>
                <a:latin typeface="Arial"/>
                <a:cs typeface="Arial"/>
              </a:rPr>
              <a:t>version of </a:t>
            </a:r>
            <a:r>
              <a:rPr sz="1800" i="1" spc="-5" dirty="0">
                <a:solidFill>
                  <a:srgbClr val="660066"/>
                </a:solidFill>
                <a:latin typeface="Arial"/>
                <a:cs typeface="Arial"/>
              </a:rPr>
              <a:t>positive </a:t>
            </a:r>
            <a:r>
              <a:rPr sz="1800" i="1" dirty="0">
                <a:solidFill>
                  <a:srgbClr val="660066"/>
                </a:solidFill>
                <a:latin typeface="Arial"/>
                <a:cs typeface="Arial"/>
              </a:rPr>
              <a:t>part </a:t>
            </a:r>
            <a:r>
              <a:rPr sz="1800" spc="-5" dirty="0">
                <a:solidFill>
                  <a:srgbClr val="660066"/>
                </a:solidFill>
                <a:latin typeface="Arial"/>
                <a:cs typeface="Arial"/>
              </a:rPr>
              <a:t>function</a:t>
            </a:r>
            <a:endParaRPr sz="1800" dirty="0">
              <a:latin typeface="Arial"/>
              <a:cs typeface="Arial"/>
            </a:endParaRPr>
          </a:p>
          <a:p>
            <a:pPr marL="50800">
              <a:lnSpc>
                <a:spcPts val="2130"/>
              </a:lnSpc>
            </a:pPr>
            <a:r>
              <a:rPr sz="1800" i="1" spc="114" dirty="0">
                <a:latin typeface="Cambria"/>
                <a:cs typeface="Cambria"/>
              </a:rPr>
              <a:t>x</a:t>
            </a:r>
            <a:r>
              <a:rPr sz="1800" spc="172" baseline="25462" dirty="0">
                <a:latin typeface="Cambria"/>
                <a:cs typeface="Cambria"/>
              </a:rPr>
              <a:t>+</a:t>
            </a:r>
            <a:r>
              <a:rPr sz="1800" spc="114" dirty="0">
                <a:latin typeface="Cambria"/>
                <a:cs typeface="Cambria"/>
              </a:rPr>
              <a:t>=max{0,</a:t>
            </a:r>
            <a:r>
              <a:rPr sz="1800" i="1" spc="114" dirty="0">
                <a:latin typeface="Cambria"/>
                <a:cs typeface="Cambria"/>
              </a:rPr>
              <a:t>x</a:t>
            </a:r>
            <a:r>
              <a:rPr sz="1800" spc="114" dirty="0">
                <a:latin typeface="Cambria"/>
                <a:cs typeface="Cambria"/>
              </a:rPr>
              <a:t>}</a:t>
            </a:r>
            <a:endParaRPr sz="1800" dirty="0">
              <a:latin typeface="Cambria"/>
              <a:cs typeface="Cambria"/>
            </a:endParaRPr>
          </a:p>
          <a:p>
            <a:pPr marL="50800" marR="1072515">
              <a:lnSpc>
                <a:spcPts val="2100"/>
              </a:lnSpc>
              <a:spcBef>
                <a:spcPts val="160"/>
              </a:spcBef>
            </a:pPr>
            <a:r>
              <a:rPr sz="1800" spc="-5" dirty="0">
                <a:solidFill>
                  <a:srgbClr val="660066"/>
                </a:solidFill>
                <a:latin typeface="Arial"/>
                <a:cs typeface="Arial"/>
              </a:rPr>
              <a:t>The positive </a:t>
            </a:r>
            <a:r>
              <a:rPr sz="1800" dirty="0">
                <a:solidFill>
                  <a:srgbClr val="660066"/>
                </a:solidFill>
                <a:latin typeface="Arial"/>
                <a:cs typeface="Arial"/>
              </a:rPr>
              <a:t>part </a:t>
            </a:r>
            <a:r>
              <a:rPr sz="1800" spc="-5" dirty="0">
                <a:solidFill>
                  <a:srgbClr val="660066"/>
                </a:solidFill>
                <a:latin typeface="Arial"/>
                <a:cs typeface="Arial"/>
              </a:rPr>
              <a:t>function </a:t>
            </a:r>
            <a:r>
              <a:rPr sz="1800" dirty="0">
                <a:solidFill>
                  <a:srgbClr val="660066"/>
                </a:solidFill>
                <a:latin typeface="Arial"/>
                <a:cs typeface="Arial"/>
              </a:rPr>
              <a:t>is </a:t>
            </a:r>
            <a:r>
              <a:rPr sz="1800" spc="-5" dirty="0">
                <a:solidFill>
                  <a:srgbClr val="660066"/>
                </a:solidFill>
                <a:latin typeface="Arial"/>
                <a:cs typeface="Arial"/>
              </a:rPr>
              <a:t>the counterpart  of </a:t>
            </a:r>
            <a:r>
              <a:rPr sz="1800" dirty="0">
                <a:solidFill>
                  <a:srgbClr val="660066"/>
                </a:solidFill>
                <a:latin typeface="Arial"/>
                <a:cs typeface="Arial"/>
              </a:rPr>
              <a:t>the </a:t>
            </a:r>
            <a:r>
              <a:rPr sz="1800" i="1" spc="-5" dirty="0">
                <a:solidFill>
                  <a:srgbClr val="660066"/>
                </a:solidFill>
                <a:latin typeface="Arial"/>
                <a:cs typeface="Arial"/>
              </a:rPr>
              <a:t>negative </a:t>
            </a:r>
            <a:r>
              <a:rPr sz="1800" i="1" dirty="0">
                <a:solidFill>
                  <a:srgbClr val="660066"/>
                </a:solidFill>
                <a:latin typeface="Arial"/>
                <a:cs typeface="Arial"/>
              </a:rPr>
              <a:t>part </a:t>
            </a:r>
            <a:r>
              <a:rPr sz="1800" spc="-5" dirty="0">
                <a:solidFill>
                  <a:srgbClr val="660066"/>
                </a:solidFill>
                <a:latin typeface="Arial"/>
                <a:cs typeface="Arial"/>
              </a:rPr>
              <a:t>function </a:t>
            </a:r>
            <a:r>
              <a:rPr sz="1800" i="1" spc="25" dirty="0">
                <a:latin typeface="Cambria"/>
                <a:cs typeface="Cambria"/>
              </a:rPr>
              <a:t>x</a:t>
            </a:r>
            <a:r>
              <a:rPr sz="1800" i="1" spc="195" dirty="0">
                <a:latin typeface="Cambria"/>
                <a:cs typeface="Cambria"/>
              </a:rPr>
              <a:t> </a:t>
            </a:r>
            <a:r>
              <a:rPr sz="1800" b="1" i="1" spc="135" baseline="25462" dirty="0">
                <a:latin typeface="Palatino Linotype"/>
                <a:cs typeface="Palatino Linotype"/>
              </a:rPr>
              <a:t>-</a:t>
            </a:r>
            <a:r>
              <a:rPr sz="1800" spc="90" dirty="0">
                <a:latin typeface="Cambria"/>
                <a:cs typeface="Cambria"/>
              </a:rPr>
              <a:t>=max{0,-</a:t>
            </a:r>
            <a:r>
              <a:rPr sz="1800" i="1" spc="90" dirty="0">
                <a:latin typeface="Cambria"/>
                <a:cs typeface="Cambria"/>
              </a:rPr>
              <a:t>x</a:t>
            </a:r>
            <a:r>
              <a:rPr sz="1800" spc="90" dirty="0">
                <a:latin typeface="Cambria"/>
                <a:cs typeface="Cambria"/>
              </a:rPr>
              <a:t>}</a:t>
            </a:r>
            <a:endParaRPr sz="1800" dirty="0">
              <a:latin typeface="Cambria"/>
              <a:cs typeface="Cambria"/>
            </a:endParaRPr>
          </a:p>
          <a:p>
            <a:pPr>
              <a:lnSpc>
                <a:spcPct val="100000"/>
              </a:lnSpc>
            </a:pPr>
            <a:endParaRPr sz="1750" dirty="0">
              <a:latin typeface="Cambria"/>
              <a:cs typeface="Cambria"/>
            </a:endParaRPr>
          </a:p>
          <a:p>
            <a:pPr marR="376555" algn="r">
              <a:lnSpc>
                <a:spcPct val="100000"/>
              </a:lnSpc>
            </a:pPr>
            <a:endParaRPr sz="1400" dirty="0">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9900" y="145329"/>
            <a:ext cx="9606913" cy="689932"/>
          </a:xfrm>
          <a:prstGeom prst="rect">
            <a:avLst/>
          </a:prstGeom>
        </p:spPr>
        <p:txBody>
          <a:bodyPr vert="horz" wrap="square" lIns="0" tIns="12700" rIns="0" bIns="0" rtlCol="0">
            <a:spAutoFit/>
          </a:bodyPr>
          <a:lstStyle/>
          <a:p>
            <a:pPr marL="12700">
              <a:lnSpc>
                <a:spcPct val="100000"/>
              </a:lnSpc>
              <a:spcBef>
                <a:spcPts val="100"/>
              </a:spcBef>
              <a:tabLst>
                <a:tab pos="3646170" algn="l"/>
                <a:tab pos="6783705" algn="l"/>
              </a:tabLst>
            </a:pPr>
            <a:r>
              <a:rPr dirty="0"/>
              <a:t>Loss</a:t>
            </a:r>
            <a:r>
              <a:rPr spc="-5" dirty="0"/>
              <a:t> F</a:t>
            </a:r>
            <a:r>
              <a:rPr dirty="0"/>
              <a:t>unc</a:t>
            </a:r>
            <a:r>
              <a:rPr spc="-5" dirty="0"/>
              <a:t>t</a:t>
            </a:r>
            <a:r>
              <a:rPr dirty="0"/>
              <a:t>ion</a:t>
            </a:r>
            <a:r>
              <a:rPr spc="-5" dirty="0"/>
              <a:t> </a:t>
            </a:r>
            <a:r>
              <a:rPr dirty="0"/>
              <a:t>Bernoulli</a:t>
            </a:r>
            <a:r>
              <a:rPr lang="en-US" dirty="0"/>
              <a:t> </a:t>
            </a:r>
            <a:r>
              <a:rPr dirty="0"/>
              <a:t>M</a:t>
            </a:r>
            <a:r>
              <a:rPr lang="en-US" dirty="0"/>
              <a:t>ax </a:t>
            </a:r>
            <a:r>
              <a:rPr dirty="0"/>
              <a:t>LE</a:t>
            </a:r>
          </a:p>
        </p:txBody>
      </p:sp>
      <p:sp>
        <p:nvSpPr>
          <p:cNvPr id="4" name="object 4"/>
          <p:cNvSpPr txBox="1"/>
          <p:nvPr/>
        </p:nvSpPr>
        <p:spPr>
          <a:xfrm>
            <a:off x="1310177" y="1877198"/>
            <a:ext cx="8525510" cy="5071110"/>
          </a:xfrm>
          <a:prstGeom prst="rect">
            <a:avLst/>
          </a:prstGeom>
        </p:spPr>
        <p:txBody>
          <a:bodyPr vert="horz" wrap="square" lIns="0" tIns="12065" rIns="0" bIns="0" rtlCol="0">
            <a:spAutoFit/>
          </a:bodyPr>
          <a:lstStyle/>
          <a:p>
            <a:pPr marL="292100" marR="753110" indent="-279400">
              <a:lnSpc>
                <a:spcPct val="100099"/>
              </a:lnSpc>
              <a:spcBef>
                <a:spcPts val="95"/>
              </a:spcBef>
              <a:buChar char="–"/>
              <a:tabLst>
                <a:tab pos="298450" algn="l"/>
              </a:tabLst>
            </a:pPr>
            <a:r>
              <a:rPr sz="2800" dirty="0">
                <a:solidFill>
                  <a:srgbClr val="336600"/>
                </a:solidFill>
                <a:latin typeface="Arial"/>
                <a:cs typeface="Arial"/>
              </a:rPr>
              <a:t>By </a:t>
            </a:r>
            <a:r>
              <a:rPr sz="2800" spc="-5" dirty="0">
                <a:solidFill>
                  <a:srgbClr val="336600"/>
                </a:solidFill>
                <a:latin typeface="Arial"/>
                <a:cs typeface="Arial"/>
              </a:rPr>
              <a:t>rewriting the </a:t>
            </a:r>
            <a:r>
              <a:rPr sz="2800" dirty="0">
                <a:solidFill>
                  <a:srgbClr val="336600"/>
                </a:solidFill>
                <a:latin typeface="Arial"/>
                <a:cs typeface="Arial"/>
              </a:rPr>
              <a:t>loss in </a:t>
            </a:r>
            <a:r>
              <a:rPr sz="2800" spc="-5" dirty="0">
                <a:solidFill>
                  <a:srgbClr val="336600"/>
                </a:solidFill>
                <a:latin typeface="Arial"/>
                <a:cs typeface="Arial"/>
              </a:rPr>
              <a:t>terms </a:t>
            </a:r>
            <a:r>
              <a:rPr sz="2800" dirty="0">
                <a:solidFill>
                  <a:srgbClr val="336600"/>
                </a:solidFill>
                <a:latin typeface="Arial"/>
                <a:cs typeface="Arial"/>
              </a:rPr>
              <a:t>of </a:t>
            </a:r>
            <a:r>
              <a:rPr sz="2800" spc="-5" dirty="0">
                <a:solidFill>
                  <a:srgbClr val="336600"/>
                </a:solidFill>
                <a:latin typeface="Arial"/>
                <a:cs typeface="Arial"/>
              </a:rPr>
              <a:t>the softplus  function, </a:t>
            </a:r>
            <a:r>
              <a:rPr sz="2800" dirty="0">
                <a:solidFill>
                  <a:srgbClr val="336600"/>
                </a:solidFill>
                <a:latin typeface="Arial"/>
                <a:cs typeface="Arial"/>
              </a:rPr>
              <a:t>we can see </a:t>
            </a:r>
            <a:r>
              <a:rPr sz="2800" spc="-5" dirty="0">
                <a:solidFill>
                  <a:srgbClr val="336600"/>
                </a:solidFill>
                <a:latin typeface="Arial"/>
                <a:cs typeface="Arial"/>
              </a:rPr>
              <a:t>that </a:t>
            </a:r>
            <a:r>
              <a:rPr sz="2800" dirty="0">
                <a:solidFill>
                  <a:srgbClr val="336600"/>
                </a:solidFill>
                <a:latin typeface="Arial"/>
                <a:cs typeface="Arial"/>
              </a:rPr>
              <a:t>it </a:t>
            </a:r>
            <a:r>
              <a:rPr sz="2800" spc="-5" dirty="0">
                <a:solidFill>
                  <a:srgbClr val="336600"/>
                </a:solidFill>
                <a:latin typeface="Arial"/>
                <a:cs typeface="Arial"/>
              </a:rPr>
              <a:t>saturates </a:t>
            </a:r>
            <a:r>
              <a:rPr sz="2800" dirty="0">
                <a:solidFill>
                  <a:srgbClr val="336600"/>
                </a:solidFill>
                <a:latin typeface="Arial"/>
                <a:cs typeface="Arial"/>
              </a:rPr>
              <a:t>only when </a:t>
            </a:r>
            <a:r>
              <a:rPr sz="2800" dirty="0">
                <a:latin typeface="Arial"/>
                <a:cs typeface="Arial"/>
              </a:rPr>
              <a:t> </a:t>
            </a:r>
            <a:r>
              <a:rPr sz="2800" spc="-45" dirty="0">
                <a:latin typeface="Cambria"/>
                <a:cs typeface="Cambria"/>
              </a:rPr>
              <a:t>(1-2</a:t>
            </a:r>
            <a:r>
              <a:rPr sz="2800" i="1" spc="-45" dirty="0">
                <a:latin typeface="Cambria"/>
                <a:cs typeface="Cambria"/>
              </a:rPr>
              <a:t>y</a:t>
            </a:r>
            <a:r>
              <a:rPr sz="2800" spc="-45" dirty="0">
                <a:latin typeface="Cambria"/>
                <a:cs typeface="Cambria"/>
              </a:rPr>
              <a:t>)</a:t>
            </a:r>
            <a:r>
              <a:rPr sz="2800" i="1" spc="-45" dirty="0">
                <a:latin typeface="Cambria"/>
                <a:cs typeface="Cambria"/>
              </a:rPr>
              <a:t>z</a:t>
            </a:r>
            <a:r>
              <a:rPr sz="2800" i="1" spc="310" dirty="0">
                <a:latin typeface="Cambria"/>
                <a:cs typeface="Cambria"/>
              </a:rPr>
              <a:t> </a:t>
            </a:r>
            <a:r>
              <a:rPr sz="2800" spc="-5" dirty="0">
                <a:latin typeface="Times New Roman"/>
                <a:cs typeface="Times New Roman"/>
              </a:rPr>
              <a:t>&lt;&lt;0</a:t>
            </a:r>
            <a:r>
              <a:rPr sz="2800" spc="-5" dirty="0">
                <a:solidFill>
                  <a:srgbClr val="336600"/>
                </a:solidFill>
                <a:latin typeface="Arial"/>
                <a:cs typeface="Arial"/>
              </a:rPr>
              <a:t>.</a:t>
            </a:r>
            <a:endParaRPr sz="2800">
              <a:latin typeface="Arial"/>
              <a:cs typeface="Arial"/>
            </a:endParaRPr>
          </a:p>
          <a:p>
            <a:pPr marL="292100" marR="153670" indent="-279400">
              <a:lnSpc>
                <a:spcPts val="3329"/>
              </a:lnSpc>
              <a:spcBef>
                <a:spcPts val="850"/>
              </a:spcBef>
              <a:buChar char="–"/>
              <a:tabLst>
                <a:tab pos="298450" algn="l"/>
              </a:tabLst>
            </a:pPr>
            <a:r>
              <a:rPr sz="2800" spc="-5" dirty="0">
                <a:solidFill>
                  <a:srgbClr val="336600"/>
                </a:solidFill>
                <a:latin typeface="Arial"/>
                <a:cs typeface="Arial"/>
              </a:rPr>
              <a:t>Saturation </a:t>
            </a:r>
            <a:r>
              <a:rPr sz="2800" dirty="0">
                <a:solidFill>
                  <a:srgbClr val="336600"/>
                </a:solidFill>
                <a:latin typeface="Arial"/>
                <a:cs typeface="Arial"/>
              </a:rPr>
              <a:t>occurs only when model already has</a:t>
            </a:r>
            <a:r>
              <a:rPr sz="2800" spc="-65" dirty="0">
                <a:solidFill>
                  <a:srgbClr val="336600"/>
                </a:solidFill>
                <a:latin typeface="Arial"/>
                <a:cs typeface="Arial"/>
              </a:rPr>
              <a:t> </a:t>
            </a:r>
            <a:r>
              <a:rPr sz="2800" spc="-5" dirty="0">
                <a:solidFill>
                  <a:srgbClr val="336600"/>
                </a:solidFill>
                <a:latin typeface="Arial"/>
                <a:cs typeface="Arial"/>
              </a:rPr>
              <a:t>the  </a:t>
            </a:r>
            <a:r>
              <a:rPr sz="2800" dirty="0">
                <a:solidFill>
                  <a:srgbClr val="336600"/>
                </a:solidFill>
                <a:latin typeface="Arial"/>
                <a:cs typeface="Arial"/>
              </a:rPr>
              <a:t>right</a:t>
            </a:r>
            <a:r>
              <a:rPr sz="2800" spc="-10" dirty="0">
                <a:solidFill>
                  <a:srgbClr val="336600"/>
                </a:solidFill>
                <a:latin typeface="Arial"/>
                <a:cs typeface="Arial"/>
              </a:rPr>
              <a:t> </a:t>
            </a:r>
            <a:r>
              <a:rPr sz="2800" dirty="0">
                <a:solidFill>
                  <a:srgbClr val="336600"/>
                </a:solidFill>
                <a:latin typeface="Arial"/>
                <a:cs typeface="Arial"/>
              </a:rPr>
              <a:t>answer</a:t>
            </a:r>
            <a:endParaRPr sz="2800">
              <a:latin typeface="Arial"/>
              <a:cs typeface="Arial"/>
            </a:endParaRPr>
          </a:p>
          <a:p>
            <a:pPr marL="782955" lvl="1" indent="-313690">
              <a:lnSpc>
                <a:spcPct val="100000"/>
              </a:lnSpc>
              <a:spcBef>
                <a:spcPts val="505"/>
              </a:spcBef>
              <a:buChar char="•"/>
              <a:tabLst>
                <a:tab pos="782955" algn="l"/>
                <a:tab pos="783590" algn="l"/>
              </a:tabLst>
            </a:pPr>
            <a:r>
              <a:rPr sz="2400" spc="-5" dirty="0">
                <a:solidFill>
                  <a:srgbClr val="660066"/>
                </a:solidFill>
                <a:latin typeface="Arial"/>
                <a:cs typeface="Arial"/>
              </a:rPr>
              <a:t>i.e., when </a:t>
            </a:r>
            <a:r>
              <a:rPr sz="2400" i="1" spc="155" dirty="0">
                <a:latin typeface="Cambria"/>
                <a:cs typeface="Cambria"/>
              </a:rPr>
              <a:t>y</a:t>
            </a:r>
            <a:r>
              <a:rPr sz="2400" spc="155" dirty="0">
                <a:latin typeface="Cambria"/>
                <a:cs typeface="Cambria"/>
              </a:rPr>
              <a:t>=1 </a:t>
            </a:r>
            <a:r>
              <a:rPr sz="2400" spc="-5" dirty="0">
                <a:solidFill>
                  <a:srgbClr val="660066"/>
                </a:solidFill>
                <a:latin typeface="Arial"/>
                <a:cs typeface="Arial"/>
              </a:rPr>
              <a:t>and </a:t>
            </a:r>
            <a:r>
              <a:rPr sz="2400" i="1" spc="210" dirty="0">
                <a:latin typeface="Cambria"/>
                <a:cs typeface="Cambria"/>
              </a:rPr>
              <a:t>z</a:t>
            </a:r>
            <a:r>
              <a:rPr sz="2400" spc="210" dirty="0">
                <a:latin typeface="Cambria"/>
                <a:cs typeface="Cambria"/>
              </a:rPr>
              <a:t>&gt;&gt;0 </a:t>
            </a:r>
            <a:r>
              <a:rPr sz="2400" dirty="0">
                <a:solidFill>
                  <a:srgbClr val="660066"/>
                </a:solidFill>
                <a:latin typeface="Arial"/>
                <a:cs typeface="Arial"/>
              </a:rPr>
              <a:t>or </a:t>
            </a:r>
            <a:r>
              <a:rPr sz="2400" i="1" spc="155" dirty="0">
                <a:latin typeface="Cambria"/>
                <a:cs typeface="Cambria"/>
              </a:rPr>
              <a:t>y</a:t>
            </a:r>
            <a:r>
              <a:rPr sz="2400" spc="155" dirty="0">
                <a:latin typeface="Cambria"/>
                <a:cs typeface="Cambria"/>
              </a:rPr>
              <a:t>=0 </a:t>
            </a:r>
            <a:r>
              <a:rPr sz="2400" spc="-5" dirty="0">
                <a:solidFill>
                  <a:srgbClr val="660066"/>
                </a:solidFill>
                <a:latin typeface="Arial"/>
                <a:cs typeface="Arial"/>
              </a:rPr>
              <a:t>and </a:t>
            </a:r>
            <a:r>
              <a:rPr sz="2400" i="1" spc="-100" dirty="0">
                <a:latin typeface="Cambria"/>
                <a:cs typeface="Cambria"/>
              </a:rPr>
              <a:t>z</a:t>
            </a:r>
            <a:r>
              <a:rPr sz="2400" i="1" spc="-5" dirty="0">
                <a:latin typeface="Cambria"/>
                <a:cs typeface="Cambria"/>
              </a:rPr>
              <a:t> </a:t>
            </a:r>
            <a:r>
              <a:rPr sz="2400" spc="315" dirty="0">
                <a:latin typeface="Cambria"/>
                <a:cs typeface="Cambria"/>
              </a:rPr>
              <a:t>&lt;&lt;0</a:t>
            </a:r>
            <a:endParaRPr sz="2400">
              <a:latin typeface="Cambria"/>
              <a:cs typeface="Cambria"/>
            </a:endParaRPr>
          </a:p>
          <a:p>
            <a:pPr marL="698500" lvl="1" indent="-228600">
              <a:lnSpc>
                <a:spcPct val="100000"/>
              </a:lnSpc>
              <a:spcBef>
                <a:spcPts val="520"/>
              </a:spcBef>
              <a:buChar char="•"/>
              <a:tabLst>
                <a:tab pos="698500" algn="l"/>
              </a:tabLst>
            </a:pPr>
            <a:r>
              <a:rPr sz="2400" dirty="0">
                <a:solidFill>
                  <a:srgbClr val="660066"/>
                </a:solidFill>
                <a:latin typeface="Arial"/>
                <a:cs typeface="Arial"/>
              </a:rPr>
              <a:t>When </a:t>
            </a:r>
            <a:r>
              <a:rPr sz="2400" i="1" spc="-100" dirty="0">
                <a:latin typeface="Cambria"/>
                <a:cs typeface="Cambria"/>
              </a:rPr>
              <a:t>z </a:t>
            </a:r>
            <a:r>
              <a:rPr sz="2400" dirty="0">
                <a:solidFill>
                  <a:srgbClr val="660066"/>
                </a:solidFill>
                <a:latin typeface="Arial"/>
                <a:cs typeface="Arial"/>
              </a:rPr>
              <a:t>has </a:t>
            </a:r>
            <a:r>
              <a:rPr sz="2400" spc="-5" dirty="0">
                <a:solidFill>
                  <a:srgbClr val="660066"/>
                </a:solidFill>
                <a:latin typeface="Arial"/>
                <a:cs typeface="Arial"/>
              </a:rPr>
              <a:t>the </a:t>
            </a:r>
            <a:r>
              <a:rPr sz="2400" dirty="0">
                <a:solidFill>
                  <a:srgbClr val="660066"/>
                </a:solidFill>
                <a:latin typeface="Arial"/>
                <a:cs typeface="Arial"/>
              </a:rPr>
              <a:t>wrong sign </a:t>
            </a:r>
            <a:r>
              <a:rPr sz="2400" spc="-40" dirty="0">
                <a:latin typeface="Cambria"/>
                <a:cs typeface="Cambria"/>
              </a:rPr>
              <a:t>(1-2</a:t>
            </a:r>
            <a:r>
              <a:rPr sz="2400" i="1" spc="-40" dirty="0">
                <a:latin typeface="Cambria"/>
                <a:cs typeface="Cambria"/>
              </a:rPr>
              <a:t>y</a:t>
            </a:r>
            <a:r>
              <a:rPr sz="2400" spc="-40" dirty="0">
                <a:latin typeface="Cambria"/>
                <a:cs typeface="Cambria"/>
              </a:rPr>
              <a:t>)</a:t>
            </a:r>
            <a:r>
              <a:rPr sz="2400" i="1" spc="-40" dirty="0">
                <a:latin typeface="Cambria"/>
                <a:cs typeface="Cambria"/>
              </a:rPr>
              <a:t>z </a:t>
            </a:r>
            <a:r>
              <a:rPr sz="2400" dirty="0">
                <a:solidFill>
                  <a:srgbClr val="660066"/>
                </a:solidFill>
                <a:latin typeface="Arial"/>
                <a:cs typeface="Arial"/>
              </a:rPr>
              <a:t>can be </a:t>
            </a:r>
            <a:r>
              <a:rPr sz="2400" spc="-5" dirty="0">
                <a:solidFill>
                  <a:srgbClr val="660066"/>
                </a:solidFill>
                <a:latin typeface="Arial"/>
                <a:cs typeface="Arial"/>
              </a:rPr>
              <a:t>simplified to</a:t>
            </a:r>
            <a:r>
              <a:rPr sz="2400" spc="-465" dirty="0">
                <a:solidFill>
                  <a:srgbClr val="660066"/>
                </a:solidFill>
                <a:latin typeface="Arial"/>
                <a:cs typeface="Arial"/>
              </a:rPr>
              <a:t> </a:t>
            </a:r>
            <a:r>
              <a:rPr sz="2400" i="1" dirty="0">
                <a:solidFill>
                  <a:srgbClr val="660066"/>
                </a:solidFill>
                <a:latin typeface="Times New Roman"/>
                <a:cs typeface="Times New Roman"/>
              </a:rPr>
              <a:t>|z|</a:t>
            </a:r>
            <a:endParaRPr sz="2400">
              <a:latin typeface="Times New Roman"/>
              <a:cs typeface="Times New Roman"/>
            </a:endParaRPr>
          </a:p>
          <a:p>
            <a:pPr marL="1155700" marR="78105" lvl="2" indent="-228600">
              <a:lnSpc>
                <a:spcPct val="98900"/>
              </a:lnSpc>
              <a:spcBef>
                <a:spcPts val="550"/>
              </a:spcBef>
              <a:buChar char="–"/>
              <a:tabLst>
                <a:tab pos="1155700" algn="l"/>
              </a:tabLst>
            </a:pPr>
            <a:r>
              <a:rPr sz="2000" dirty="0">
                <a:latin typeface="Arial"/>
                <a:cs typeface="Arial"/>
              </a:rPr>
              <a:t>As </a:t>
            </a:r>
            <a:r>
              <a:rPr sz="2000" i="1" dirty="0">
                <a:latin typeface="Times New Roman"/>
                <a:cs typeface="Times New Roman"/>
              </a:rPr>
              <a:t>|z| </a:t>
            </a:r>
            <a:r>
              <a:rPr sz="2000" dirty="0">
                <a:latin typeface="Arial"/>
                <a:cs typeface="Arial"/>
              </a:rPr>
              <a:t>becomes large while </a:t>
            </a:r>
            <a:r>
              <a:rPr sz="2000" i="1" dirty="0">
                <a:latin typeface="Times New Roman"/>
                <a:cs typeface="Times New Roman"/>
              </a:rPr>
              <a:t>z </a:t>
            </a:r>
            <a:r>
              <a:rPr sz="2000" dirty="0">
                <a:latin typeface="Arial"/>
                <a:cs typeface="Arial"/>
              </a:rPr>
              <a:t>has </a:t>
            </a:r>
            <a:r>
              <a:rPr sz="2000" spc="-5" dirty="0">
                <a:latin typeface="Arial"/>
                <a:cs typeface="Arial"/>
              </a:rPr>
              <a:t>the </a:t>
            </a:r>
            <a:r>
              <a:rPr sz="2000" dirty="0">
                <a:latin typeface="Arial"/>
                <a:cs typeface="Arial"/>
              </a:rPr>
              <a:t>wrong sign, </a:t>
            </a:r>
            <a:r>
              <a:rPr sz="2000" spc="-5" dirty="0">
                <a:latin typeface="Arial"/>
                <a:cs typeface="Arial"/>
              </a:rPr>
              <a:t>softplus  asymptotes towards </a:t>
            </a:r>
            <a:r>
              <a:rPr sz="2000" dirty="0">
                <a:latin typeface="Arial"/>
                <a:cs typeface="Arial"/>
              </a:rPr>
              <a:t>simply </a:t>
            </a:r>
            <a:r>
              <a:rPr sz="2000" spc="-5" dirty="0">
                <a:latin typeface="Arial"/>
                <a:cs typeface="Arial"/>
              </a:rPr>
              <a:t>returning </a:t>
            </a:r>
            <a:r>
              <a:rPr sz="2000" dirty="0">
                <a:latin typeface="Arial"/>
                <a:cs typeface="Arial"/>
              </a:rPr>
              <a:t>argument </a:t>
            </a:r>
            <a:r>
              <a:rPr sz="2000" i="1" dirty="0">
                <a:latin typeface="Times New Roman"/>
                <a:cs typeface="Times New Roman"/>
              </a:rPr>
              <a:t>|z| </a:t>
            </a:r>
            <a:r>
              <a:rPr sz="2000" dirty="0">
                <a:latin typeface="Arial"/>
                <a:cs typeface="Arial"/>
              </a:rPr>
              <a:t>&amp; </a:t>
            </a:r>
            <a:r>
              <a:rPr sz="2000" spc="-5" dirty="0">
                <a:latin typeface="Arial"/>
                <a:cs typeface="Arial"/>
              </a:rPr>
              <a:t>derivative  </a:t>
            </a:r>
            <a:r>
              <a:rPr sz="2000" dirty="0">
                <a:latin typeface="Arial"/>
                <a:cs typeface="Arial"/>
              </a:rPr>
              <a:t>wrt </a:t>
            </a:r>
            <a:r>
              <a:rPr sz="2000" i="1" dirty="0">
                <a:latin typeface="Times New Roman"/>
                <a:cs typeface="Times New Roman"/>
              </a:rPr>
              <a:t>z </a:t>
            </a:r>
            <a:r>
              <a:rPr sz="2000" spc="-5" dirty="0">
                <a:latin typeface="Arial"/>
                <a:cs typeface="Arial"/>
              </a:rPr>
              <a:t>asymptotes to </a:t>
            </a:r>
            <a:r>
              <a:rPr sz="2000" spc="-5" dirty="0">
                <a:latin typeface="Times New Roman"/>
                <a:cs typeface="Times New Roman"/>
              </a:rPr>
              <a:t>sign(</a:t>
            </a:r>
            <a:r>
              <a:rPr sz="2000" i="1" spc="-5" dirty="0">
                <a:latin typeface="Times New Roman"/>
                <a:cs typeface="Times New Roman"/>
              </a:rPr>
              <a:t>z</a:t>
            </a:r>
            <a:r>
              <a:rPr sz="2000" spc="-5" dirty="0">
                <a:latin typeface="Times New Roman"/>
                <a:cs typeface="Times New Roman"/>
              </a:rPr>
              <a:t>)</a:t>
            </a:r>
            <a:r>
              <a:rPr sz="2000" spc="-5" dirty="0">
                <a:latin typeface="Arial"/>
                <a:cs typeface="Arial"/>
              </a:rPr>
              <a:t>, </a:t>
            </a:r>
            <a:r>
              <a:rPr sz="2000" dirty="0">
                <a:latin typeface="Arial"/>
                <a:cs typeface="Arial"/>
              </a:rPr>
              <a:t>so, in </a:t>
            </a:r>
            <a:r>
              <a:rPr sz="2000" spc="-5" dirty="0">
                <a:latin typeface="Arial"/>
                <a:cs typeface="Arial"/>
              </a:rPr>
              <a:t>the </a:t>
            </a:r>
            <a:r>
              <a:rPr sz="2000" dirty="0">
                <a:latin typeface="Arial"/>
                <a:cs typeface="Arial"/>
              </a:rPr>
              <a:t>limit of </a:t>
            </a:r>
            <a:r>
              <a:rPr sz="2000" spc="-5" dirty="0">
                <a:latin typeface="Arial"/>
                <a:cs typeface="Arial"/>
              </a:rPr>
              <a:t>extremely </a:t>
            </a:r>
            <a:r>
              <a:rPr sz="2000" dirty="0">
                <a:latin typeface="Arial"/>
                <a:cs typeface="Arial"/>
              </a:rPr>
              <a:t>incorrect </a:t>
            </a:r>
            <a:r>
              <a:rPr sz="2000" i="1" dirty="0">
                <a:latin typeface="Times New Roman"/>
                <a:cs typeface="Times New Roman"/>
              </a:rPr>
              <a:t>z  </a:t>
            </a:r>
            <a:r>
              <a:rPr sz="2000" spc="-5" dirty="0">
                <a:latin typeface="Arial"/>
                <a:cs typeface="Arial"/>
              </a:rPr>
              <a:t>softplus </a:t>
            </a:r>
            <a:r>
              <a:rPr sz="2000" dirty="0">
                <a:latin typeface="Arial"/>
                <a:cs typeface="Arial"/>
              </a:rPr>
              <a:t>does not shrink </a:t>
            </a:r>
            <a:r>
              <a:rPr sz="2000" spc="-5" dirty="0">
                <a:latin typeface="Arial"/>
                <a:cs typeface="Arial"/>
              </a:rPr>
              <a:t>the </a:t>
            </a:r>
            <a:r>
              <a:rPr sz="2000" dirty="0">
                <a:latin typeface="Arial"/>
                <a:cs typeface="Arial"/>
              </a:rPr>
              <a:t>gradient at</a:t>
            </a:r>
            <a:r>
              <a:rPr sz="2000" spc="-30" dirty="0">
                <a:latin typeface="Arial"/>
                <a:cs typeface="Arial"/>
              </a:rPr>
              <a:t> </a:t>
            </a:r>
            <a:r>
              <a:rPr sz="2000" dirty="0">
                <a:latin typeface="Arial"/>
                <a:cs typeface="Arial"/>
              </a:rPr>
              <a:t>all</a:t>
            </a:r>
            <a:endParaRPr sz="2000">
              <a:latin typeface="Arial"/>
              <a:cs typeface="Arial"/>
            </a:endParaRPr>
          </a:p>
          <a:p>
            <a:pPr marL="1155700" marR="5080" lvl="2" indent="-228600">
              <a:lnSpc>
                <a:spcPct val="100800"/>
              </a:lnSpc>
              <a:spcBef>
                <a:spcPts val="459"/>
              </a:spcBef>
              <a:buChar char="–"/>
              <a:tabLst>
                <a:tab pos="1155700" algn="l"/>
              </a:tabLst>
            </a:pPr>
            <a:r>
              <a:rPr sz="2000" spc="-5" dirty="0">
                <a:latin typeface="Arial"/>
                <a:cs typeface="Arial"/>
              </a:rPr>
              <a:t>This </a:t>
            </a:r>
            <a:r>
              <a:rPr sz="2000" dirty="0">
                <a:latin typeface="Arial"/>
                <a:cs typeface="Arial"/>
              </a:rPr>
              <a:t>is a </a:t>
            </a:r>
            <a:r>
              <a:rPr sz="2000" spc="-5" dirty="0">
                <a:latin typeface="Arial"/>
                <a:cs typeface="Arial"/>
              </a:rPr>
              <a:t>useful property </a:t>
            </a:r>
            <a:r>
              <a:rPr sz="2000" dirty="0">
                <a:latin typeface="Arial"/>
                <a:cs typeface="Arial"/>
              </a:rPr>
              <a:t>because </a:t>
            </a:r>
            <a:r>
              <a:rPr sz="2000" spc="-5" dirty="0">
                <a:latin typeface="Arial"/>
                <a:cs typeface="Arial"/>
              </a:rPr>
              <a:t>gradient-based </a:t>
            </a:r>
            <a:r>
              <a:rPr sz="2000" dirty="0">
                <a:latin typeface="Arial"/>
                <a:cs typeface="Arial"/>
              </a:rPr>
              <a:t>learning can act  quickly </a:t>
            </a:r>
            <a:r>
              <a:rPr sz="2000" spc="-5" dirty="0">
                <a:latin typeface="Arial"/>
                <a:cs typeface="Arial"/>
              </a:rPr>
              <a:t>to </a:t>
            </a:r>
            <a:r>
              <a:rPr sz="2000" dirty="0">
                <a:latin typeface="Arial"/>
                <a:cs typeface="Arial"/>
              </a:rPr>
              <a:t>correct a </a:t>
            </a:r>
            <a:r>
              <a:rPr sz="2000" spc="-5" dirty="0">
                <a:latin typeface="Arial"/>
                <a:cs typeface="Arial"/>
              </a:rPr>
              <a:t>mistaken</a:t>
            </a:r>
            <a:r>
              <a:rPr sz="2000" spc="-15" dirty="0">
                <a:latin typeface="Arial"/>
                <a:cs typeface="Arial"/>
              </a:rPr>
              <a:t> </a:t>
            </a:r>
            <a:r>
              <a:rPr sz="2000" i="1" spc="-85" dirty="0">
                <a:latin typeface="Cambria"/>
                <a:cs typeface="Cambria"/>
              </a:rPr>
              <a:t>z</a:t>
            </a:r>
            <a:endParaRPr sz="2000">
              <a:latin typeface="Cambria"/>
              <a:cs typeface="Cambria"/>
            </a:endParaRPr>
          </a:p>
        </p:txBody>
      </p:sp>
      <p:pic>
        <p:nvPicPr>
          <p:cNvPr id="7" name="Picture 6">
            <a:extLst>
              <a:ext uri="{FF2B5EF4-FFF2-40B4-BE49-F238E27FC236}">
                <a16:creationId xmlns:a16="http://schemas.microsoft.com/office/drawing/2014/main" id="{BC4388CB-460A-4C4A-84C6-A7F01845A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300" y="835261"/>
            <a:ext cx="2578100" cy="1111746"/>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60903" y="605993"/>
            <a:ext cx="7821295" cy="695960"/>
          </a:xfrm>
          <a:prstGeom prst="rect">
            <a:avLst/>
          </a:prstGeom>
        </p:spPr>
        <p:txBody>
          <a:bodyPr vert="horz" wrap="square" lIns="0" tIns="12700" rIns="0" bIns="0" rtlCol="0">
            <a:spAutoFit/>
          </a:bodyPr>
          <a:lstStyle/>
          <a:p>
            <a:pPr marL="12700">
              <a:lnSpc>
                <a:spcPct val="100000"/>
              </a:lnSpc>
              <a:spcBef>
                <a:spcPts val="100"/>
              </a:spcBef>
            </a:pPr>
            <a:r>
              <a:rPr spc="-5" dirty="0"/>
              <a:t>Cross-Entropy </a:t>
            </a:r>
            <a:r>
              <a:rPr dirty="0"/>
              <a:t>vs </a:t>
            </a:r>
            <a:r>
              <a:rPr spc="-5" dirty="0"/>
              <a:t>Softplus</a:t>
            </a:r>
            <a:r>
              <a:rPr spc="-20" dirty="0"/>
              <a:t> </a:t>
            </a:r>
            <a:r>
              <a:rPr dirty="0"/>
              <a:t>Loss</a:t>
            </a:r>
          </a:p>
        </p:txBody>
      </p:sp>
      <p:sp>
        <p:nvSpPr>
          <p:cNvPr id="5" name="object 5"/>
          <p:cNvSpPr txBox="1"/>
          <p:nvPr/>
        </p:nvSpPr>
        <p:spPr>
          <a:xfrm>
            <a:off x="1310177" y="2688793"/>
            <a:ext cx="8317865" cy="4177665"/>
          </a:xfrm>
          <a:prstGeom prst="rect">
            <a:avLst/>
          </a:prstGeom>
        </p:spPr>
        <p:txBody>
          <a:bodyPr vert="horz" wrap="square" lIns="0" tIns="12700" rIns="0" bIns="0" rtlCol="0">
            <a:spAutoFit/>
          </a:bodyPr>
          <a:lstStyle/>
          <a:p>
            <a:pPr marL="298450" indent="-285750">
              <a:lnSpc>
                <a:spcPts val="3329"/>
              </a:lnSpc>
              <a:spcBef>
                <a:spcPts val="100"/>
              </a:spcBef>
              <a:buChar char="–"/>
              <a:tabLst>
                <a:tab pos="298450" algn="l"/>
              </a:tabLst>
            </a:pPr>
            <a:r>
              <a:rPr sz="2800" spc="-5" dirty="0">
                <a:solidFill>
                  <a:srgbClr val="336600"/>
                </a:solidFill>
                <a:latin typeface="Arial"/>
                <a:cs typeface="Arial"/>
              </a:rPr>
              <a:t>Cross-entropy </a:t>
            </a:r>
            <a:r>
              <a:rPr sz="2800" dirty="0">
                <a:solidFill>
                  <a:srgbClr val="336600"/>
                </a:solidFill>
                <a:latin typeface="Arial"/>
                <a:cs typeface="Arial"/>
              </a:rPr>
              <a:t>loss can </a:t>
            </a:r>
            <a:r>
              <a:rPr sz="2800" spc="-5" dirty="0">
                <a:solidFill>
                  <a:srgbClr val="336600"/>
                </a:solidFill>
                <a:latin typeface="Arial"/>
                <a:cs typeface="Arial"/>
              </a:rPr>
              <a:t>saturate anytime</a:t>
            </a:r>
            <a:r>
              <a:rPr sz="2800" dirty="0">
                <a:solidFill>
                  <a:srgbClr val="336600"/>
                </a:solidFill>
                <a:latin typeface="Arial"/>
                <a:cs typeface="Arial"/>
              </a:rPr>
              <a:t> </a:t>
            </a:r>
            <a:r>
              <a:rPr sz="2800" spc="-20" dirty="0">
                <a:latin typeface="Times New Roman"/>
                <a:cs typeface="Times New Roman"/>
              </a:rPr>
              <a:t>σ</a:t>
            </a:r>
            <a:r>
              <a:rPr sz="2800" spc="-20" dirty="0">
                <a:latin typeface="Cambria"/>
                <a:cs typeface="Cambria"/>
              </a:rPr>
              <a:t>(</a:t>
            </a:r>
            <a:r>
              <a:rPr sz="2800" i="1" spc="-20" dirty="0">
                <a:latin typeface="Cambria"/>
                <a:cs typeface="Cambria"/>
              </a:rPr>
              <a:t>z</a:t>
            </a:r>
            <a:r>
              <a:rPr sz="2800" spc="-20" dirty="0">
                <a:latin typeface="Cambria"/>
                <a:cs typeface="Cambria"/>
              </a:rPr>
              <a:t>)</a:t>
            </a:r>
            <a:endParaRPr sz="2800" dirty="0">
              <a:latin typeface="Cambria"/>
              <a:cs typeface="Cambria"/>
            </a:endParaRPr>
          </a:p>
          <a:p>
            <a:pPr marL="292100">
              <a:lnSpc>
                <a:spcPts val="3329"/>
              </a:lnSpc>
            </a:pPr>
            <a:r>
              <a:rPr sz="2800" spc="-5" dirty="0">
                <a:solidFill>
                  <a:srgbClr val="336600"/>
                </a:solidFill>
                <a:latin typeface="Arial"/>
                <a:cs typeface="Arial"/>
              </a:rPr>
              <a:t>saturates</a:t>
            </a:r>
            <a:endParaRPr sz="2800" dirty="0">
              <a:latin typeface="Arial"/>
              <a:cs typeface="Arial"/>
            </a:endParaRPr>
          </a:p>
          <a:p>
            <a:pPr marL="698500" marR="353695" lvl="1" indent="-228600">
              <a:lnSpc>
                <a:spcPts val="2820"/>
              </a:lnSpc>
              <a:spcBef>
                <a:spcPts val="760"/>
              </a:spcBef>
              <a:buChar char="•"/>
              <a:tabLst>
                <a:tab pos="698500" algn="l"/>
              </a:tabLst>
            </a:pPr>
            <a:r>
              <a:rPr sz="2400" dirty="0">
                <a:solidFill>
                  <a:srgbClr val="660066"/>
                </a:solidFill>
                <a:latin typeface="Arial"/>
                <a:cs typeface="Arial"/>
              </a:rPr>
              <a:t>Sigmoid </a:t>
            </a:r>
            <a:r>
              <a:rPr sz="2400" spc="-5" dirty="0">
                <a:solidFill>
                  <a:srgbClr val="660066"/>
                </a:solidFill>
                <a:latin typeface="Arial"/>
                <a:cs typeface="Arial"/>
              </a:rPr>
              <a:t>saturates to </a:t>
            </a:r>
            <a:r>
              <a:rPr sz="2400" spc="-130" dirty="0">
                <a:latin typeface="Cambria"/>
                <a:cs typeface="Cambria"/>
              </a:rPr>
              <a:t>0 </a:t>
            </a:r>
            <a:r>
              <a:rPr sz="2400" spc="-5" dirty="0">
                <a:solidFill>
                  <a:srgbClr val="660066"/>
                </a:solidFill>
                <a:latin typeface="Arial"/>
                <a:cs typeface="Arial"/>
              </a:rPr>
              <a:t>when </a:t>
            </a:r>
            <a:r>
              <a:rPr sz="2400" i="1" spc="-100" dirty="0">
                <a:latin typeface="Cambria"/>
                <a:cs typeface="Cambria"/>
              </a:rPr>
              <a:t>z </a:t>
            </a:r>
            <a:r>
              <a:rPr sz="2400" dirty="0">
                <a:solidFill>
                  <a:srgbClr val="660066"/>
                </a:solidFill>
                <a:latin typeface="Arial"/>
                <a:cs typeface="Arial"/>
              </a:rPr>
              <a:t>becomes very </a:t>
            </a:r>
            <a:r>
              <a:rPr sz="2400" spc="-5" dirty="0">
                <a:solidFill>
                  <a:srgbClr val="660066"/>
                </a:solidFill>
                <a:latin typeface="Arial"/>
                <a:cs typeface="Arial"/>
              </a:rPr>
              <a:t>negative  </a:t>
            </a:r>
            <a:r>
              <a:rPr sz="2400" dirty="0">
                <a:solidFill>
                  <a:srgbClr val="660066"/>
                </a:solidFill>
                <a:latin typeface="Arial"/>
                <a:cs typeface="Arial"/>
              </a:rPr>
              <a:t>and </a:t>
            </a:r>
            <a:r>
              <a:rPr sz="2400" spc="-5" dirty="0">
                <a:solidFill>
                  <a:srgbClr val="660066"/>
                </a:solidFill>
                <a:latin typeface="Arial"/>
                <a:cs typeface="Arial"/>
              </a:rPr>
              <a:t>saturates to </a:t>
            </a:r>
            <a:r>
              <a:rPr sz="2400" spc="-130" dirty="0">
                <a:latin typeface="Cambria"/>
                <a:cs typeface="Cambria"/>
              </a:rPr>
              <a:t>1 </a:t>
            </a:r>
            <a:r>
              <a:rPr sz="2400" spc="-5" dirty="0">
                <a:solidFill>
                  <a:srgbClr val="660066"/>
                </a:solidFill>
                <a:latin typeface="Arial"/>
                <a:cs typeface="Arial"/>
              </a:rPr>
              <a:t>when </a:t>
            </a:r>
            <a:r>
              <a:rPr sz="2400" i="1" spc="-100" dirty="0">
                <a:latin typeface="Cambria"/>
                <a:cs typeface="Cambria"/>
              </a:rPr>
              <a:t>z </a:t>
            </a:r>
            <a:r>
              <a:rPr sz="2400" dirty="0">
                <a:solidFill>
                  <a:srgbClr val="660066"/>
                </a:solidFill>
                <a:latin typeface="Arial"/>
                <a:cs typeface="Arial"/>
              </a:rPr>
              <a:t>becomes very</a:t>
            </a:r>
            <a:r>
              <a:rPr sz="2400" spc="-345" dirty="0">
                <a:solidFill>
                  <a:srgbClr val="660066"/>
                </a:solidFill>
                <a:latin typeface="Arial"/>
                <a:cs typeface="Arial"/>
              </a:rPr>
              <a:t> </a:t>
            </a:r>
            <a:r>
              <a:rPr sz="2400" spc="-5" dirty="0">
                <a:solidFill>
                  <a:srgbClr val="660066"/>
                </a:solidFill>
                <a:latin typeface="Arial"/>
                <a:cs typeface="Arial"/>
              </a:rPr>
              <a:t>positive</a:t>
            </a:r>
            <a:endParaRPr sz="2400" dirty="0">
              <a:latin typeface="Arial"/>
              <a:cs typeface="Arial"/>
            </a:endParaRPr>
          </a:p>
          <a:p>
            <a:pPr marL="292100" marR="486409" indent="-279400" algn="just">
              <a:lnSpc>
                <a:spcPct val="100099"/>
              </a:lnSpc>
              <a:spcBef>
                <a:spcPts val="605"/>
              </a:spcBef>
              <a:buChar char="–"/>
              <a:tabLst>
                <a:tab pos="298450" algn="l"/>
              </a:tabLst>
            </a:pPr>
            <a:r>
              <a:rPr sz="2800" spc="-5" dirty="0">
                <a:solidFill>
                  <a:srgbClr val="336600"/>
                </a:solidFill>
                <a:latin typeface="Arial"/>
                <a:cs typeface="Arial"/>
              </a:rPr>
              <a:t>Gradient </a:t>
            </a:r>
            <a:r>
              <a:rPr sz="2800" dirty="0">
                <a:solidFill>
                  <a:srgbClr val="336600"/>
                </a:solidFill>
                <a:latin typeface="Arial"/>
                <a:cs typeface="Arial"/>
              </a:rPr>
              <a:t>can shrink </a:t>
            </a:r>
            <a:r>
              <a:rPr sz="2800" spc="-5" dirty="0">
                <a:solidFill>
                  <a:srgbClr val="336600"/>
                </a:solidFill>
                <a:latin typeface="Arial"/>
                <a:cs typeface="Arial"/>
              </a:rPr>
              <a:t>to too </a:t>
            </a:r>
            <a:r>
              <a:rPr sz="2800" dirty="0">
                <a:solidFill>
                  <a:srgbClr val="336600"/>
                </a:solidFill>
                <a:latin typeface="Arial"/>
                <a:cs typeface="Arial"/>
              </a:rPr>
              <a:t>small </a:t>
            </a:r>
            <a:r>
              <a:rPr sz="2800" spc="-5" dirty="0">
                <a:solidFill>
                  <a:srgbClr val="336600"/>
                </a:solidFill>
                <a:latin typeface="Arial"/>
                <a:cs typeface="Arial"/>
              </a:rPr>
              <a:t>to </a:t>
            </a:r>
            <a:r>
              <a:rPr sz="2800" dirty="0">
                <a:solidFill>
                  <a:srgbClr val="336600"/>
                </a:solidFill>
                <a:latin typeface="Arial"/>
                <a:cs typeface="Arial"/>
              </a:rPr>
              <a:t>be </a:t>
            </a:r>
            <a:r>
              <a:rPr sz="2800" spc="-5" dirty="0">
                <a:solidFill>
                  <a:srgbClr val="336600"/>
                </a:solidFill>
                <a:latin typeface="Arial"/>
                <a:cs typeface="Arial"/>
              </a:rPr>
              <a:t>useful for  </a:t>
            </a:r>
            <a:r>
              <a:rPr sz="2800" dirty="0">
                <a:solidFill>
                  <a:srgbClr val="336600"/>
                </a:solidFill>
                <a:latin typeface="Arial"/>
                <a:cs typeface="Arial"/>
              </a:rPr>
              <a:t>learning, </a:t>
            </a:r>
            <a:r>
              <a:rPr sz="2800" spc="-5" dirty="0">
                <a:solidFill>
                  <a:srgbClr val="336600"/>
                </a:solidFill>
                <a:latin typeface="Arial"/>
                <a:cs typeface="Arial"/>
              </a:rPr>
              <a:t>whether </a:t>
            </a:r>
            <a:r>
              <a:rPr sz="2800" dirty="0">
                <a:solidFill>
                  <a:srgbClr val="336600"/>
                </a:solidFill>
                <a:latin typeface="Arial"/>
                <a:cs typeface="Arial"/>
              </a:rPr>
              <a:t>model has correct or</a:t>
            </a:r>
            <a:r>
              <a:rPr sz="2800" spc="-90" dirty="0">
                <a:solidFill>
                  <a:srgbClr val="336600"/>
                </a:solidFill>
                <a:latin typeface="Arial"/>
                <a:cs typeface="Arial"/>
              </a:rPr>
              <a:t> </a:t>
            </a:r>
            <a:r>
              <a:rPr sz="2800" dirty="0">
                <a:solidFill>
                  <a:srgbClr val="336600"/>
                </a:solidFill>
                <a:latin typeface="Arial"/>
                <a:cs typeface="Arial"/>
              </a:rPr>
              <a:t>incorrect  answer</a:t>
            </a:r>
            <a:endParaRPr sz="2800" dirty="0">
              <a:latin typeface="Arial"/>
              <a:cs typeface="Arial"/>
            </a:endParaRPr>
          </a:p>
          <a:p>
            <a:pPr marL="292100" marR="5080" indent="-279400" algn="just">
              <a:lnSpc>
                <a:spcPts val="3329"/>
              </a:lnSpc>
              <a:spcBef>
                <a:spcPts val="850"/>
              </a:spcBef>
              <a:buChar char="–"/>
              <a:tabLst>
                <a:tab pos="298450" algn="l"/>
              </a:tabLst>
            </a:pPr>
            <a:r>
              <a:rPr sz="2800" spc="-5" dirty="0">
                <a:solidFill>
                  <a:srgbClr val="336600"/>
                </a:solidFill>
                <a:latin typeface="Arial"/>
                <a:cs typeface="Arial"/>
              </a:rPr>
              <a:t>We </a:t>
            </a:r>
            <a:r>
              <a:rPr sz="2800" dirty="0">
                <a:solidFill>
                  <a:srgbClr val="336600"/>
                </a:solidFill>
                <a:latin typeface="Arial"/>
                <a:cs typeface="Arial"/>
              </a:rPr>
              <a:t>have provided an </a:t>
            </a:r>
            <a:r>
              <a:rPr sz="2800" spc="-5" dirty="0">
                <a:solidFill>
                  <a:srgbClr val="336600"/>
                </a:solidFill>
                <a:latin typeface="Arial"/>
                <a:cs typeface="Arial"/>
              </a:rPr>
              <a:t>alternative implementation </a:t>
            </a:r>
            <a:r>
              <a:rPr sz="2800" dirty="0">
                <a:solidFill>
                  <a:srgbClr val="336600"/>
                </a:solidFill>
                <a:latin typeface="Arial"/>
                <a:cs typeface="Arial"/>
              </a:rPr>
              <a:t>of  </a:t>
            </a:r>
            <a:r>
              <a:rPr sz="2800" spc="-5" dirty="0">
                <a:solidFill>
                  <a:srgbClr val="336600"/>
                </a:solidFill>
                <a:latin typeface="Arial"/>
                <a:cs typeface="Arial"/>
              </a:rPr>
              <a:t>logistic</a:t>
            </a:r>
            <a:r>
              <a:rPr sz="2800" spc="-10" dirty="0">
                <a:solidFill>
                  <a:srgbClr val="336600"/>
                </a:solidFill>
                <a:latin typeface="Arial"/>
                <a:cs typeface="Arial"/>
              </a:rPr>
              <a:t> </a:t>
            </a:r>
            <a:r>
              <a:rPr sz="2800" dirty="0">
                <a:solidFill>
                  <a:srgbClr val="336600"/>
                </a:solidFill>
                <a:latin typeface="Arial"/>
                <a:cs typeface="Arial"/>
              </a:rPr>
              <a:t>regression!</a:t>
            </a:r>
            <a:endParaRPr sz="2800" dirty="0">
              <a:latin typeface="Arial"/>
              <a:cs typeface="Arial"/>
            </a:endParaRPr>
          </a:p>
          <a:p>
            <a:pPr marR="245110" algn="r">
              <a:lnSpc>
                <a:spcPts val="1425"/>
              </a:lnSpc>
            </a:pPr>
            <a:endParaRPr sz="1400" dirty="0">
              <a:latin typeface="Arial"/>
              <a:cs typeface="Arial"/>
            </a:endParaRPr>
          </a:p>
        </p:txBody>
      </p:sp>
      <p:pic>
        <p:nvPicPr>
          <p:cNvPr id="30" name="Picture 29">
            <a:extLst>
              <a:ext uri="{FF2B5EF4-FFF2-40B4-BE49-F238E27FC236}">
                <a16:creationId xmlns:a16="http://schemas.microsoft.com/office/drawing/2014/main" id="{5B542FDA-1915-394C-AB0B-DD4593316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1295400"/>
            <a:ext cx="9268997" cy="1461579"/>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03468" y="877454"/>
            <a:ext cx="8691245" cy="695960"/>
          </a:xfrm>
          <a:prstGeom prst="rect">
            <a:avLst/>
          </a:prstGeom>
        </p:spPr>
        <p:txBody>
          <a:bodyPr vert="horz" wrap="square" lIns="0" tIns="12700" rIns="0" bIns="0" rtlCol="0">
            <a:spAutoFit/>
          </a:bodyPr>
          <a:lstStyle/>
          <a:p>
            <a:pPr marL="12700">
              <a:lnSpc>
                <a:spcPct val="100000"/>
              </a:lnSpc>
              <a:spcBef>
                <a:spcPts val="100"/>
              </a:spcBef>
              <a:tabLst>
                <a:tab pos="7000240" algn="l"/>
              </a:tabLst>
            </a:pPr>
            <a:r>
              <a:rPr dirty="0"/>
              <a:t>So</a:t>
            </a:r>
            <a:r>
              <a:rPr spc="-5" dirty="0"/>
              <a:t>ft</a:t>
            </a:r>
            <a:r>
              <a:rPr dirty="0"/>
              <a:t>max</a:t>
            </a:r>
            <a:r>
              <a:rPr spc="-5" dirty="0"/>
              <a:t> </a:t>
            </a:r>
            <a:r>
              <a:rPr dirty="0"/>
              <a:t>uni</a:t>
            </a:r>
            <a:r>
              <a:rPr spc="-5" dirty="0"/>
              <a:t>t</a:t>
            </a:r>
            <a:r>
              <a:rPr dirty="0"/>
              <a:t>s</a:t>
            </a:r>
            <a:r>
              <a:rPr spc="-5" dirty="0"/>
              <a:t> f</a:t>
            </a:r>
            <a:r>
              <a:rPr dirty="0"/>
              <a:t>or</a:t>
            </a:r>
            <a:r>
              <a:rPr spc="-5" dirty="0"/>
              <a:t> </a:t>
            </a:r>
            <a:r>
              <a:rPr dirty="0"/>
              <a:t>Mul</a:t>
            </a:r>
            <a:r>
              <a:rPr spc="-5" dirty="0"/>
              <a:t>t</a:t>
            </a:r>
            <a:r>
              <a:rPr dirty="0"/>
              <a:t>inoulli	</a:t>
            </a:r>
            <a:r>
              <a:rPr spc="-5" dirty="0"/>
              <a:t>O</a:t>
            </a:r>
            <a:r>
              <a:rPr dirty="0"/>
              <a:t>u</a:t>
            </a:r>
            <a:r>
              <a:rPr spc="-5" dirty="0"/>
              <a:t>t</a:t>
            </a:r>
            <a:r>
              <a:rPr dirty="0"/>
              <a:t>put</a:t>
            </a:r>
          </a:p>
        </p:txBody>
      </p:sp>
      <p:sp>
        <p:nvSpPr>
          <p:cNvPr id="4" name="object 4"/>
          <p:cNvSpPr txBox="1"/>
          <p:nvPr/>
        </p:nvSpPr>
        <p:spPr>
          <a:xfrm>
            <a:off x="852978" y="1982354"/>
            <a:ext cx="8977630" cy="3939540"/>
          </a:xfrm>
          <a:prstGeom prst="rect">
            <a:avLst/>
          </a:prstGeom>
        </p:spPr>
        <p:txBody>
          <a:bodyPr vert="horz" wrap="square" lIns="0" tIns="33020" rIns="0" bIns="0" rtlCol="0">
            <a:spAutoFit/>
          </a:bodyPr>
          <a:lstStyle/>
          <a:p>
            <a:pPr marL="355600" marR="5080" indent="-342900">
              <a:lnSpc>
                <a:spcPts val="3800"/>
              </a:lnSpc>
              <a:spcBef>
                <a:spcPts val="260"/>
              </a:spcBef>
              <a:buChar char="•"/>
              <a:tabLst>
                <a:tab pos="354965" algn="l"/>
                <a:tab pos="355600" algn="l"/>
                <a:tab pos="5055870" algn="l"/>
              </a:tabLst>
            </a:pPr>
            <a:r>
              <a:rPr lang="en-US" sz="3200" dirty="0">
                <a:solidFill>
                  <a:srgbClr val="3333CC"/>
                </a:solidFill>
                <a:latin typeface="Arial"/>
                <a:cs typeface="Arial"/>
              </a:rPr>
              <a:t>For </a:t>
            </a:r>
            <a:r>
              <a:rPr sz="3200" dirty="0">
                <a:solidFill>
                  <a:srgbClr val="3333CC"/>
                </a:solidFill>
                <a:latin typeface="Arial"/>
                <a:cs typeface="Arial"/>
              </a:rPr>
              <a:t>a </a:t>
            </a:r>
            <a:r>
              <a:rPr sz="3200" spc="-5" dirty="0">
                <a:solidFill>
                  <a:srgbClr val="3333CC"/>
                </a:solidFill>
                <a:latin typeface="Arial"/>
                <a:cs typeface="Arial"/>
              </a:rPr>
              <a:t>probability distribution </a:t>
            </a:r>
            <a:r>
              <a:rPr sz="3200" dirty="0">
                <a:solidFill>
                  <a:srgbClr val="3333CC"/>
                </a:solidFill>
                <a:latin typeface="Arial"/>
                <a:cs typeface="Arial"/>
              </a:rPr>
              <a:t>over  a </a:t>
            </a:r>
            <a:r>
              <a:rPr sz="3200" spc="-5" dirty="0">
                <a:solidFill>
                  <a:srgbClr val="3333CC"/>
                </a:solidFill>
                <a:latin typeface="Arial"/>
                <a:cs typeface="Arial"/>
              </a:rPr>
              <a:t>discrete </a:t>
            </a:r>
            <a:r>
              <a:rPr sz="3200" dirty="0">
                <a:solidFill>
                  <a:srgbClr val="3333CC"/>
                </a:solidFill>
                <a:latin typeface="Arial"/>
                <a:cs typeface="Arial"/>
              </a:rPr>
              <a:t>variable</a:t>
            </a:r>
            <a:r>
              <a:rPr sz="3200" spc="30" dirty="0">
                <a:solidFill>
                  <a:srgbClr val="3333CC"/>
                </a:solidFill>
                <a:latin typeface="Arial"/>
                <a:cs typeface="Arial"/>
              </a:rPr>
              <a:t> </a:t>
            </a:r>
            <a:r>
              <a:rPr sz="3200" spc="-5" dirty="0">
                <a:solidFill>
                  <a:srgbClr val="3333CC"/>
                </a:solidFill>
                <a:latin typeface="Arial"/>
                <a:cs typeface="Arial"/>
              </a:rPr>
              <a:t>with</a:t>
            </a:r>
            <a:r>
              <a:rPr sz="3200" dirty="0">
                <a:solidFill>
                  <a:srgbClr val="3333CC"/>
                </a:solidFill>
                <a:latin typeface="Arial"/>
                <a:cs typeface="Arial"/>
              </a:rPr>
              <a:t> </a:t>
            </a:r>
            <a:r>
              <a:rPr sz="3200" i="1" spc="85" dirty="0">
                <a:latin typeface="Cambria"/>
                <a:cs typeface="Cambria"/>
              </a:rPr>
              <a:t>n</a:t>
            </a:r>
            <a:r>
              <a:rPr lang="en-US" sz="3200" i="1" spc="85" dirty="0">
                <a:latin typeface="Cambria"/>
                <a:cs typeface="Cambria"/>
              </a:rPr>
              <a:t> </a:t>
            </a:r>
            <a:r>
              <a:rPr sz="3200" dirty="0">
                <a:solidFill>
                  <a:srgbClr val="3333CC"/>
                </a:solidFill>
                <a:latin typeface="Arial"/>
                <a:cs typeface="Arial"/>
              </a:rPr>
              <a:t>values </a:t>
            </a:r>
            <a:r>
              <a:rPr lang="en-US" sz="3200" dirty="0">
                <a:solidFill>
                  <a:srgbClr val="3333CC"/>
                </a:solidFill>
                <a:latin typeface="Arial"/>
                <a:cs typeface="Arial"/>
              </a:rPr>
              <a:t>can use</a:t>
            </a:r>
            <a:r>
              <a:rPr sz="3200" spc="-105" dirty="0">
                <a:solidFill>
                  <a:srgbClr val="3333CC"/>
                </a:solidFill>
                <a:latin typeface="Arial"/>
                <a:cs typeface="Arial"/>
              </a:rPr>
              <a:t> </a:t>
            </a:r>
            <a:r>
              <a:rPr sz="3200" spc="-5" dirty="0">
                <a:solidFill>
                  <a:srgbClr val="3333CC"/>
                </a:solidFill>
                <a:latin typeface="Arial"/>
                <a:cs typeface="Arial"/>
              </a:rPr>
              <a:t>the  </a:t>
            </a:r>
            <a:r>
              <a:rPr sz="3200" i="1" spc="-5" dirty="0">
                <a:solidFill>
                  <a:srgbClr val="3333CC"/>
                </a:solidFill>
                <a:latin typeface="Arial"/>
                <a:cs typeface="Arial"/>
              </a:rPr>
              <a:t>softmax</a:t>
            </a:r>
            <a:r>
              <a:rPr sz="3200" i="1" spc="-10" dirty="0">
                <a:solidFill>
                  <a:srgbClr val="3333CC"/>
                </a:solidFill>
                <a:latin typeface="Arial"/>
                <a:cs typeface="Arial"/>
              </a:rPr>
              <a:t> </a:t>
            </a:r>
            <a:r>
              <a:rPr sz="3200" spc="-5" dirty="0">
                <a:solidFill>
                  <a:srgbClr val="3333CC"/>
                </a:solidFill>
                <a:latin typeface="Arial"/>
                <a:cs typeface="Arial"/>
              </a:rPr>
              <a:t>function</a:t>
            </a:r>
            <a:endParaRPr sz="3200" dirty="0">
              <a:latin typeface="Arial"/>
              <a:cs typeface="Arial"/>
            </a:endParaRPr>
          </a:p>
          <a:p>
            <a:pPr marL="748665" marR="48895" lvl="1" indent="-279400">
              <a:lnSpc>
                <a:spcPct val="100099"/>
              </a:lnSpc>
              <a:spcBef>
                <a:spcPts val="605"/>
              </a:spcBef>
              <a:buChar char="–"/>
              <a:tabLst>
                <a:tab pos="755650" algn="l"/>
              </a:tabLst>
            </a:pPr>
            <a:r>
              <a:rPr sz="2800" dirty="0">
                <a:solidFill>
                  <a:srgbClr val="336600"/>
                </a:solidFill>
                <a:latin typeface="Arial"/>
                <a:cs typeface="Arial"/>
              </a:rPr>
              <a:t>Can be seen as a </a:t>
            </a:r>
            <a:r>
              <a:rPr sz="2800" spc="-5" dirty="0">
                <a:solidFill>
                  <a:srgbClr val="336600"/>
                </a:solidFill>
                <a:latin typeface="Arial"/>
                <a:cs typeface="Arial"/>
              </a:rPr>
              <a:t>generalization </a:t>
            </a:r>
            <a:r>
              <a:rPr sz="2800" dirty="0">
                <a:solidFill>
                  <a:srgbClr val="336600"/>
                </a:solidFill>
                <a:latin typeface="Arial"/>
                <a:cs typeface="Arial"/>
              </a:rPr>
              <a:t>of sigmoid </a:t>
            </a:r>
            <a:r>
              <a:rPr sz="2800" spc="-5" dirty="0">
                <a:solidFill>
                  <a:srgbClr val="336600"/>
                </a:solidFill>
                <a:latin typeface="Arial"/>
                <a:cs typeface="Arial"/>
              </a:rPr>
              <a:t>function  </a:t>
            </a:r>
            <a:r>
              <a:rPr sz="2800" dirty="0">
                <a:solidFill>
                  <a:srgbClr val="336600"/>
                </a:solidFill>
                <a:latin typeface="Arial"/>
                <a:cs typeface="Arial"/>
              </a:rPr>
              <a:t>used </a:t>
            </a:r>
            <a:r>
              <a:rPr sz="2800" spc="-5" dirty="0">
                <a:solidFill>
                  <a:srgbClr val="336600"/>
                </a:solidFill>
                <a:latin typeface="Arial"/>
                <a:cs typeface="Arial"/>
              </a:rPr>
              <a:t>to </a:t>
            </a:r>
            <a:r>
              <a:rPr sz="2800" dirty="0">
                <a:solidFill>
                  <a:srgbClr val="336600"/>
                </a:solidFill>
                <a:latin typeface="Arial"/>
                <a:cs typeface="Arial"/>
              </a:rPr>
              <a:t>represent </a:t>
            </a:r>
            <a:r>
              <a:rPr sz="2800" spc="-5" dirty="0">
                <a:solidFill>
                  <a:srgbClr val="336600"/>
                </a:solidFill>
                <a:latin typeface="Arial"/>
                <a:cs typeface="Arial"/>
              </a:rPr>
              <a:t>probability distribution </a:t>
            </a:r>
            <a:r>
              <a:rPr sz="2800" dirty="0">
                <a:solidFill>
                  <a:srgbClr val="336600"/>
                </a:solidFill>
                <a:latin typeface="Arial"/>
                <a:cs typeface="Arial"/>
              </a:rPr>
              <a:t>over a  binary</a:t>
            </a:r>
            <a:r>
              <a:rPr sz="2800" spc="-10" dirty="0">
                <a:solidFill>
                  <a:srgbClr val="336600"/>
                </a:solidFill>
                <a:latin typeface="Arial"/>
                <a:cs typeface="Arial"/>
              </a:rPr>
              <a:t> </a:t>
            </a:r>
            <a:r>
              <a:rPr sz="2800" dirty="0">
                <a:solidFill>
                  <a:srgbClr val="336600"/>
                </a:solidFill>
                <a:latin typeface="Arial"/>
                <a:cs typeface="Arial"/>
              </a:rPr>
              <a:t>variable</a:t>
            </a:r>
            <a:endParaRPr sz="2800" dirty="0">
              <a:latin typeface="Arial"/>
              <a:cs typeface="Arial"/>
            </a:endParaRPr>
          </a:p>
          <a:p>
            <a:pPr marL="355600" marR="29209" indent="-342900">
              <a:lnSpc>
                <a:spcPct val="100000"/>
              </a:lnSpc>
              <a:spcBef>
                <a:spcPts val="710"/>
              </a:spcBef>
              <a:buChar char="•"/>
              <a:tabLst>
                <a:tab pos="354965" algn="l"/>
                <a:tab pos="355600" algn="l"/>
                <a:tab pos="7358380" algn="l"/>
              </a:tabLst>
            </a:pPr>
            <a:r>
              <a:rPr sz="3200" dirty="0">
                <a:solidFill>
                  <a:srgbClr val="3333CC"/>
                </a:solidFill>
                <a:latin typeface="Arial"/>
                <a:cs typeface="Arial"/>
              </a:rPr>
              <a:t>So</a:t>
            </a:r>
            <a:r>
              <a:rPr sz="3200" spc="-5" dirty="0">
                <a:solidFill>
                  <a:srgbClr val="3333CC"/>
                </a:solidFill>
                <a:latin typeface="Arial"/>
                <a:cs typeface="Arial"/>
              </a:rPr>
              <a:t>ft</a:t>
            </a:r>
            <a:r>
              <a:rPr sz="3200" dirty="0">
                <a:solidFill>
                  <a:srgbClr val="3333CC"/>
                </a:solidFill>
                <a:latin typeface="Arial"/>
                <a:cs typeface="Arial"/>
              </a:rPr>
              <a:t>max</a:t>
            </a:r>
            <a:r>
              <a:rPr sz="3200" spc="-5" dirty="0">
                <a:solidFill>
                  <a:srgbClr val="3333CC"/>
                </a:solidFill>
                <a:latin typeface="Arial"/>
                <a:cs typeface="Arial"/>
              </a:rPr>
              <a:t> </a:t>
            </a:r>
            <a:r>
              <a:rPr sz="3200" dirty="0">
                <a:solidFill>
                  <a:srgbClr val="3333CC"/>
                </a:solidFill>
                <a:latin typeface="Arial"/>
                <a:cs typeface="Arial"/>
              </a:rPr>
              <a:t>most</a:t>
            </a:r>
            <a:r>
              <a:rPr sz="3200" spc="-5" dirty="0">
                <a:solidFill>
                  <a:srgbClr val="3333CC"/>
                </a:solidFill>
                <a:latin typeface="Arial"/>
                <a:cs typeface="Arial"/>
              </a:rPr>
              <a:t> </a:t>
            </a:r>
            <a:r>
              <a:rPr sz="3200" dirty="0">
                <a:solidFill>
                  <a:srgbClr val="3333CC"/>
                </a:solidFill>
                <a:latin typeface="Arial"/>
                <a:cs typeface="Arial"/>
              </a:rPr>
              <a:t>o</a:t>
            </a:r>
            <a:r>
              <a:rPr sz="3200" spc="-5" dirty="0">
                <a:solidFill>
                  <a:srgbClr val="3333CC"/>
                </a:solidFill>
                <a:latin typeface="Arial"/>
                <a:cs typeface="Arial"/>
              </a:rPr>
              <a:t>ft</a:t>
            </a:r>
            <a:r>
              <a:rPr sz="3200" dirty="0">
                <a:solidFill>
                  <a:srgbClr val="3333CC"/>
                </a:solidFill>
                <a:latin typeface="Arial"/>
                <a:cs typeface="Arial"/>
              </a:rPr>
              <a:t>en used </a:t>
            </a:r>
            <a:r>
              <a:rPr sz="3200" spc="-5" dirty="0">
                <a:solidFill>
                  <a:srgbClr val="3333CC"/>
                </a:solidFill>
                <a:latin typeface="Arial"/>
                <a:cs typeface="Arial"/>
              </a:rPr>
              <a:t>f</a:t>
            </a:r>
            <a:r>
              <a:rPr sz="3200" dirty="0">
                <a:solidFill>
                  <a:srgbClr val="3333CC"/>
                </a:solidFill>
                <a:latin typeface="Arial"/>
                <a:cs typeface="Arial"/>
              </a:rPr>
              <a:t>or</a:t>
            </a:r>
            <a:r>
              <a:rPr sz="3200" spc="-5" dirty="0">
                <a:solidFill>
                  <a:srgbClr val="3333CC"/>
                </a:solidFill>
                <a:latin typeface="Arial"/>
                <a:cs typeface="Arial"/>
              </a:rPr>
              <a:t> </a:t>
            </a:r>
            <a:r>
              <a:rPr sz="3200" dirty="0">
                <a:solidFill>
                  <a:srgbClr val="3333CC"/>
                </a:solidFill>
                <a:latin typeface="Arial"/>
                <a:cs typeface="Arial"/>
              </a:rPr>
              <a:t>ou</a:t>
            </a:r>
            <a:r>
              <a:rPr sz="3200" spc="-5" dirty="0">
                <a:solidFill>
                  <a:srgbClr val="3333CC"/>
                </a:solidFill>
                <a:latin typeface="Arial"/>
                <a:cs typeface="Arial"/>
              </a:rPr>
              <a:t>t</a:t>
            </a:r>
            <a:r>
              <a:rPr sz="3200" dirty="0">
                <a:solidFill>
                  <a:srgbClr val="3333CC"/>
                </a:solidFill>
                <a:latin typeface="Arial"/>
                <a:cs typeface="Arial"/>
              </a:rPr>
              <a:t>put</a:t>
            </a:r>
            <a:r>
              <a:rPr sz="3200" spc="-5" dirty="0">
                <a:solidFill>
                  <a:srgbClr val="3333CC"/>
                </a:solidFill>
                <a:latin typeface="Arial"/>
                <a:cs typeface="Arial"/>
              </a:rPr>
              <a:t> </a:t>
            </a:r>
            <a:r>
              <a:rPr sz="3200" dirty="0">
                <a:solidFill>
                  <a:srgbClr val="3333CC"/>
                </a:solidFill>
                <a:latin typeface="Arial"/>
                <a:cs typeface="Arial"/>
              </a:rPr>
              <a:t>of</a:t>
            </a:r>
            <a:r>
              <a:rPr lang="en-US" sz="3200" dirty="0">
                <a:solidFill>
                  <a:srgbClr val="3333CC"/>
                </a:solidFill>
                <a:latin typeface="Arial"/>
                <a:cs typeface="Arial"/>
              </a:rPr>
              <a:t> </a:t>
            </a:r>
            <a:r>
              <a:rPr sz="3200" dirty="0">
                <a:solidFill>
                  <a:srgbClr val="3333CC"/>
                </a:solidFill>
                <a:latin typeface="Arial"/>
                <a:cs typeface="Arial"/>
              </a:rPr>
              <a:t>classi</a:t>
            </a:r>
            <a:r>
              <a:rPr sz="3200" spc="-5" dirty="0">
                <a:solidFill>
                  <a:srgbClr val="3333CC"/>
                </a:solidFill>
                <a:latin typeface="Arial"/>
                <a:cs typeface="Arial"/>
              </a:rPr>
              <a:t>f</a:t>
            </a:r>
            <a:r>
              <a:rPr sz="3200" dirty="0">
                <a:solidFill>
                  <a:srgbClr val="3333CC"/>
                </a:solidFill>
                <a:latin typeface="Arial"/>
                <a:cs typeface="Arial"/>
              </a:rPr>
              <a:t>ier  </a:t>
            </a:r>
            <a:r>
              <a:rPr sz="3200" spc="-5" dirty="0">
                <a:solidFill>
                  <a:srgbClr val="3333CC"/>
                </a:solidFill>
                <a:latin typeface="Arial"/>
                <a:cs typeface="Arial"/>
              </a:rPr>
              <a:t>to </a:t>
            </a:r>
            <a:r>
              <a:rPr sz="3200" dirty="0">
                <a:solidFill>
                  <a:srgbClr val="3333CC"/>
                </a:solidFill>
                <a:latin typeface="Arial"/>
                <a:cs typeface="Arial"/>
              </a:rPr>
              <a:t>represent </a:t>
            </a:r>
            <a:r>
              <a:rPr sz="3200" spc="-5" dirty="0">
                <a:solidFill>
                  <a:srgbClr val="3333CC"/>
                </a:solidFill>
                <a:latin typeface="Arial"/>
                <a:cs typeface="Arial"/>
              </a:rPr>
              <a:t>distribution </a:t>
            </a:r>
            <a:r>
              <a:rPr sz="3200" dirty="0">
                <a:solidFill>
                  <a:srgbClr val="3333CC"/>
                </a:solidFill>
                <a:latin typeface="Arial"/>
                <a:cs typeface="Arial"/>
              </a:rPr>
              <a:t>over </a:t>
            </a:r>
            <a:r>
              <a:rPr sz="3200" i="1" spc="85" dirty="0">
                <a:latin typeface="Cambria"/>
                <a:cs typeface="Cambria"/>
              </a:rPr>
              <a:t>n</a:t>
            </a:r>
            <a:r>
              <a:rPr sz="3200" i="1" spc="165" dirty="0">
                <a:latin typeface="Cambria"/>
                <a:cs typeface="Cambria"/>
              </a:rPr>
              <a:t> </a:t>
            </a:r>
            <a:r>
              <a:rPr sz="3200" dirty="0">
                <a:solidFill>
                  <a:srgbClr val="3333CC"/>
                </a:solidFill>
                <a:latin typeface="Arial"/>
                <a:cs typeface="Arial"/>
              </a:rPr>
              <a:t>classes</a:t>
            </a:r>
            <a:endParaRPr sz="3200" dirty="0">
              <a:latin typeface="Arial"/>
              <a:cs typeface="Arial"/>
            </a:endParaRPr>
          </a:p>
        </p:txBody>
      </p:sp>
      <p:sp>
        <p:nvSpPr>
          <p:cNvPr id="2" name="TextBox 1">
            <a:extLst>
              <a:ext uri="{FF2B5EF4-FFF2-40B4-BE49-F238E27FC236}">
                <a16:creationId xmlns:a16="http://schemas.microsoft.com/office/drawing/2014/main" id="{364881F1-076A-1F4F-B434-C9A442301203}"/>
              </a:ext>
            </a:extLst>
          </p:cNvPr>
          <p:cNvSpPr txBox="1"/>
          <p:nvPr/>
        </p:nvSpPr>
        <p:spPr>
          <a:xfrm>
            <a:off x="1689100" y="7162800"/>
            <a:ext cx="6513706" cy="461665"/>
          </a:xfrm>
          <a:prstGeom prst="rect">
            <a:avLst/>
          </a:prstGeom>
          <a:noFill/>
        </p:spPr>
        <p:txBody>
          <a:bodyPr wrap="none" rtlCol="0">
            <a:spAutoFit/>
          </a:bodyPr>
          <a:lstStyle/>
          <a:p>
            <a:r>
              <a:rPr lang="en-US" sz="2400" dirty="0" err="1"/>
              <a:t>Multinoulli</a:t>
            </a:r>
            <a:r>
              <a:rPr lang="en-US" sz="2400" dirty="0"/>
              <a:t> special case of multinomial distribution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81367" y="847293"/>
            <a:ext cx="8535670" cy="695960"/>
          </a:xfrm>
          <a:prstGeom prst="rect">
            <a:avLst/>
          </a:prstGeom>
        </p:spPr>
        <p:txBody>
          <a:bodyPr vert="horz" wrap="square" lIns="0" tIns="12700" rIns="0" bIns="0" rtlCol="0">
            <a:spAutoFit/>
          </a:bodyPr>
          <a:lstStyle/>
          <a:p>
            <a:pPr marL="12700">
              <a:lnSpc>
                <a:spcPct val="100000"/>
              </a:lnSpc>
              <a:spcBef>
                <a:spcPts val="100"/>
              </a:spcBef>
              <a:tabLst>
                <a:tab pos="3429000" algn="l"/>
              </a:tabLst>
            </a:pPr>
            <a:r>
              <a:rPr dirty="0"/>
              <a:t>Cost</a:t>
            </a:r>
            <a:r>
              <a:rPr spc="10" dirty="0"/>
              <a:t> </a:t>
            </a:r>
            <a:r>
              <a:rPr spc="-5" dirty="0"/>
              <a:t>function	</a:t>
            </a:r>
            <a:r>
              <a:rPr dirty="0"/>
              <a:t>is sum over</a:t>
            </a:r>
            <a:r>
              <a:rPr spc="-114" dirty="0"/>
              <a:t> </a:t>
            </a:r>
            <a:r>
              <a:rPr dirty="0"/>
              <a:t>samples</a:t>
            </a:r>
          </a:p>
        </p:txBody>
      </p:sp>
      <p:sp>
        <p:nvSpPr>
          <p:cNvPr id="4" name="object 4"/>
          <p:cNvSpPr txBox="1"/>
          <p:nvPr/>
        </p:nvSpPr>
        <p:spPr>
          <a:xfrm>
            <a:off x="904947" y="1593874"/>
            <a:ext cx="8681720" cy="2614930"/>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spc="-5" dirty="0">
                <a:solidFill>
                  <a:srgbClr val="3333CC"/>
                </a:solidFill>
                <a:latin typeface="Arial"/>
                <a:cs typeface="Arial"/>
              </a:rPr>
              <a:t>Criterion </a:t>
            </a:r>
            <a:r>
              <a:rPr sz="3200" dirty="0">
                <a:solidFill>
                  <a:srgbClr val="3333CC"/>
                </a:solidFill>
                <a:latin typeface="Arial"/>
                <a:cs typeface="Arial"/>
              </a:rPr>
              <a:t>in machine learning is a cost</a:t>
            </a:r>
            <a:r>
              <a:rPr sz="3200" spc="-35" dirty="0">
                <a:solidFill>
                  <a:srgbClr val="3333CC"/>
                </a:solidFill>
                <a:latin typeface="Arial"/>
                <a:cs typeface="Arial"/>
              </a:rPr>
              <a:t> </a:t>
            </a:r>
            <a:r>
              <a:rPr sz="3200" spc="-5" dirty="0">
                <a:solidFill>
                  <a:srgbClr val="3333CC"/>
                </a:solidFill>
                <a:latin typeface="Arial"/>
                <a:cs typeface="Arial"/>
              </a:rPr>
              <a:t>function</a:t>
            </a:r>
            <a:endParaRPr sz="3200" dirty="0">
              <a:latin typeface="Arial"/>
              <a:cs typeface="Arial"/>
            </a:endParaRPr>
          </a:p>
          <a:p>
            <a:pPr marL="355600" marR="298450" indent="-342900">
              <a:lnSpc>
                <a:spcPct val="100000"/>
              </a:lnSpc>
              <a:spcBef>
                <a:spcPts val="730"/>
              </a:spcBef>
              <a:buChar char="•"/>
              <a:tabLst>
                <a:tab pos="354965" algn="l"/>
                <a:tab pos="355600" algn="l"/>
              </a:tabLst>
            </a:pPr>
            <a:r>
              <a:rPr sz="3200" dirty="0">
                <a:solidFill>
                  <a:srgbClr val="3333CC"/>
                </a:solidFill>
                <a:latin typeface="Arial"/>
                <a:cs typeface="Arial"/>
              </a:rPr>
              <a:t>Cost </a:t>
            </a:r>
            <a:r>
              <a:rPr sz="3200" spc="-5" dirty="0">
                <a:solidFill>
                  <a:srgbClr val="3333CC"/>
                </a:solidFill>
                <a:latin typeface="Arial"/>
                <a:cs typeface="Arial"/>
              </a:rPr>
              <a:t>function often </a:t>
            </a:r>
            <a:r>
              <a:rPr sz="3200" dirty="0">
                <a:solidFill>
                  <a:srgbClr val="3333CC"/>
                </a:solidFill>
                <a:latin typeface="Arial"/>
                <a:cs typeface="Arial"/>
              </a:rPr>
              <a:t>decomposes as a sum</a:t>
            </a:r>
            <a:r>
              <a:rPr sz="3200" spc="-65" dirty="0">
                <a:solidFill>
                  <a:srgbClr val="3333CC"/>
                </a:solidFill>
                <a:latin typeface="Arial"/>
                <a:cs typeface="Arial"/>
              </a:rPr>
              <a:t> </a:t>
            </a:r>
            <a:r>
              <a:rPr sz="3200" dirty="0">
                <a:solidFill>
                  <a:srgbClr val="3333CC"/>
                </a:solidFill>
                <a:latin typeface="Arial"/>
                <a:cs typeface="Arial"/>
              </a:rPr>
              <a:t>of  per sample loss</a:t>
            </a:r>
            <a:r>
              <a:rPr sz="3200" spc="-20" dirty="0">
                <a:solidFill>
                  <a:srgbClr val="3333CC"/>
                </a:solidFill>
                <a:latin typeface="Arial"/>
                <a:cs typeface="Arial"/>
              </a:rPr>
              <a:t> </a:t>
            </a:r>
            <a:r>
              <a:rPr sz="3200" spc="-5" dirty="0">
                <a:solidFill>
                  <a:srgbClr val="3333CC"/>
                </a:solidFill>
                <a:latin typeface="Arial"/>
                <a:cs typeface="Arial"/>
              </a:rPr>
              <a:t>function</a:t>
            </a:r>
            <a:endParaRPr sz="3200" dirty="0">
              <a:latin typeface="Arial"/>
              <a:cs typeface="Arial"/>
            </a:endParaRPr>
          </a:p>
          <a:p>
            <a:pPr marL="748665" marR="50165" indent="-279400">
              <a:lnSpc>
                <a:spcPct val="102000"/>
              </a:lnSpc>
              <a:spcBef>
                <a:spcPts val="555"/>
              </a:spcBef>
            </a:pPr>
            <a:r>
              <a:rPr sz="2800" dirty="0">
                <a:solidFill>
                  <a:srgbClr val="336600"/>
                </a:solidFill>
                <a:latin typeface="Arial"/>
                <a:cs typeface="Arial"/>
              </a:rPr>
              <a:t>– </a:t>
            </a:r>
            <a:r>
              <a:rPr sz="2800" spc="-5" dirty="0">
                <a:solidFill>
                  <a:srgbClr val="336600"/>
                </a:solidFill>
                <a:latin typeface="Arial"/>
                <a:cs typeface="Arial"/>
              </a:rPr>
              <a:t>E.g., Negative conditional </a:t>
            </a:r>
            <a:r>
              <a:rPr sz="2800" dirty="0">
                <a:solidFill>
                  <a:srgbClr val="336600"/>
                </a:solidFill>
                <a:latin typeface="Arial"/>
                <a:cs typeface="Arial"/>
              </a:rPr>
              <a:t>log-likelihood of </a:t>
            </a:r>
            <a:r>
              <a:rPr sz="2800" spc="-5" dirty="0">
                <a:solidFill>
                  <a:srgbClr val="336600"/>
                </a:solidFill>
                <a:latin typeface="Arial"/>
                <a:cs typeface="Arial"/>
              </a:rPr>
              <a:t>training  data </a:t>
            </a:r>
            <a:r>
              <a:rPr sz="2800" dirty="0">
                <a:solidFill>
                  <a:srgbClr val="336600"/>
                </a:solidFill>
                <a:latin typeface="Arial"/>
                <a:cs typeface="Arial"/>
              </a:rPr>
              <a:t>is</a:t>
            </a:r>
            <a:endParaRPr sz="2800" dirty="0">
              <a:latin typeface="Arial"/>
              <a:cs typeface="Arial"/>
            </a:endParaRPr>
          </a:p>
        </p:txBody>
      </p:sp>
      <p:sp>
        <p:nvSpPr>
          <p:cNvPr id="5" name="object 5"/>
          <p:cNvSpPr txBox="1"/>
          <p:nvPr/>
        </p:nvSpPr>
        <p:spPr>
          <a:xfrm>
            <a:off x="1653077" y="5113666"/>
            <a:ext cx="6814184" cy="914400"/>
          </a:xfrm>
          <a:prstGeom prst="rect">
            <a:avLst/>
          </a:prstGeom>
        </p:spPr>
        <p:txBody>
          <a:bodyPr vert="horz" wrap="square" lIns="0" tIns="91440" rIns="0" bIns="0" rtlCol="0">
            <a:spAutoFit/>
          </a:bodyPr>
          <a:lstStyle/>
          <a:p>
            <a:pPr marL="12700">
              <a:lnSpc>
                <a:spcPct val="100000"/>
              </a:lnSpc>
              <a:spcBef>
                <a:spcPts val="720"/>
              </a:spcBef>
            </a:pPr>
            <a:r>
              <a:rPr sz="2400" dirty="0">
                <a:solidFill>
                  <a:srgbClr val="660066"/>
                </a:solidFill>
                <a:latin typeface="Arial"/>
                <a:cs typeface="Arial"/>
              </a:rPr>
              <a:t>where </a:t>
            </a:r>
            <a:r>
              <a:rPr sz="2400" i="1" spc="45" dirty="0">
                <a:solidFill>
                  <a:srgbClr val="660066"/>
                </a:solidFill>
                <a:latin typeface="Cambria"/>
                <a:cs typeface="Cambria"/>
              </a:rPr>
              <a:t>m </a:t>
            </a:r>
            <a:r>
              <a:rPr sz="2400" dirty="0">
                <a:solidFill>
                  <a:srgbClr val="660066"/>
                </a:solidFill>
                <a:latin typeface="Arial"/>
                <a:cs typeface="Arial"/>
              </a:rPr>
              <a:t>is </a:t>
            </a:r>
            <a:r>
              <a:rPr sz="2400" spc="-5" dirty="0">
                <a:solidFill>
                  <a:srgbClr val="660066"/>
                </a:solidFill>
                <a:latin typeface="Arial"/>
                <a:cs typeface="Arial"/>
              </a:rPr>
              <a:t>the </a:t>
            </a:r>
            <a:r>
              <a:rPr sz="2400" dirty="0">
                <a:solidFill>
                  <a:srgbClr val="660066"/>
                </a:solidFill>
                <a:latin typeface="Arial"/>
                <a:cs typeface="Arial"/>
              </a:rPr>
              <a:t>n</a:t>
            </a:r>
            <a:r>
              <a:rPr lang="en-US" sz="2400" dirty="0">
                <a:solidFill>
                  <a:srgbClr val="660066"/>
                </a:solidFill>
                <a:latin typeface="Arial"/>
                <a:cs typeface="Arial"/>
              </a:rPr>
              <a:t>umber</a:t>
            </a:r>
            <a:r>
              <a:rPr sz="2400" dirty="0">
                <a:solidFill>
                  <a:srgbClr val="660066"/>
                </a:solidFill>
                <a:latin typeface="Arial"/>
                <a:cs typeface="Arial"/>
              </a:rPr>
              <a:t> of samples</a:t>
            </a:r>
            <a:r>
              <a:rPr sz="2400" spc="50" dirty="0">
                <a:solidFill>
                  <a:srgbClr val="660066"/>
                </a:solidFill>
                <a:latin typeface="Arial"/>
                <a:cs typeface="Arial"/>
              </a:rPr>
              <a:t> </a:t>
            </a:r>
            <a:r>
              <a:rPr sz="2400" dirty="0">
                <a:solidFill>
                  <a:srgbClr val="660066"/>
                </a:solidFill>
                <a:latin typeface="Arial"/>
                <a:cs typeface="Arial"/>
              </a:rPr>
              <a:t>and</a:t>
            </a:r>
            <a:endParaRPr sz="2400" dirty="0">
              <a:latin typeface="Arial"/>
              <a:cs typeface="Arial"/>
            </a:endParaRPr>
          </a:p>
          <a:p>
            <a:pPr marL="12700">
              <a:lnSpc>
                <a:spcPct val="100000"/>
              </a:lnSpc>
              <a:spcBef>
                <a:spcPts val="620"/>
              </a:spcBef>
              <a:tabLst>
                <a:tab pos="3591560" algn="l"/>
              </a:tabLst>
            </a:pPr>
            <a:r>
              <a:rPr sz="2400" i="1" spc="245" dirty="0">
                <a:latin typeface="Cambria"/>
                <a:cs typeface="Cambria"/>
              </a:rPr>
              <a:t>L </a:t>
            </a:r>
            <a:r>
              <a:rPr sz="2400" dirty="0">
                <a:solidFill>
                  <a:srgbClr val="660066"/>
                </a:solidFill>
                <a:latin typeface="Arial"/>
                <a:cs typeface="Arial"/>
              </a:rPr>
              <a:t>is </a:t>
            </a:r>
            <a:r>
              <a:rPr sz="2400" spc="-5" dirty="0">
                <a:solidFill>
                  <a:srgbClr val="660066"/>
                </a:solidFill>
                <a:latin typeface="Arial"/>
                <a:cs typeface="Arial"/>
              </a:rPr>
              <a:t>the</a:t>
            </a:r>
            <a:r>
              <a:rPr sz="2400" spc="-110" dirty="0">
                <a:solidFill>
                  <a:srgbClr val="660066"/>
                </a:solidFill>
                <a:latin typeface="Arial"/>
                <a:cs typeface="Arial"/>
              </a:rPr>
              <a:t> </a:t>
            </a:r>
            <a:r>
              <a:rPr sz="2400" dirty="0">
                <a:solidFill>
                  <a:srgbClr val="660066"/>
                </a:solidFill>
                <a:latin typeface="Arial"/>
                <a:cs typeface="Arial"/>
              </a:rPr>
              <a:t>per-example loss	</a:t>
            </a:r>
            <a:r>
              <a:rPr sz="2400" i="1" spc="245" dirty="0">
                <a:latin typeface="Cambria"/>
                <a:cs typeface="Cambria"/>
              </a:rPr>
              <a:t>L</a:t>
            </a:r>
            <a:r>
              <a:rPr sz="2400" spc="245" dirty="0">
                <a:latin typeface="Calibri"/>
                <a:cs typeface="Calibri"/>
              </a:rPr>
              <a:t>(</a:t>
            </a:r>
            <a:r>
              <a:rPr sz="2400" b="1" i="1" spc="245" dirty="0">
                <a:latin typeface="Calibri"/>
                <a:cs typeface="Calibri"/>
              </a:rPr>
              <a:t>x</a:t>
            </a:r>
            <a:r>
              <a:rPr sz="2400" i="1" spc="245" dirty="0">
                <a:latin typeface="Cambria"/>
                <a:cs typeface="Cambria"/>
              </a:rPr>
              <a:t>,y,</a:t>
            </a:r>
            <a:r>
              <a:rPr sz="2400" b="1" spc="245" dirty="0">
                <a:latin typeface="Times New Roman"/>
                <a:cs typeface="Times New Roman"/>
              </a:rPr>
              <a:t>θ</a:t>
            </a:r>
            <a:r>
              <a:rPr sz="2400" spc="245" dirty="0">
                <a:latin typeface="Calibri"/>
                <a:cs typeface="Calibri"/>
              </a:rPr>
              <a:t>)= </a:t>
            </a:r>
            <a:r>
              <a:rPr sz="2400" i="1" spc="90" dirty="0">
                <a:latin typeface="Cambria"/>
                <a:cs typeface="Cambria"/>
              </a:rPr>
              <a:t>- </a:t>
            </a:r>
            <a:r>
              <a:rPr sz="2400" spc="40" dirty="0">
                <a:latin typeface="Calibri"/>
                <a:cs typeface="Calibri"/>
              </a:rPr>
              <a:t>log</a:t>
            </a:r>
            <a:r>
              <a:rPr sz="2400" spc="400" dirty="0">
                <a:latin typeface="Calibri"/>
                <a:cs typeface="Calibri"/>
              </a:rPr>
              <a:t> </a:t>
            </a:r>
            <a:r>
              <a:rPr sz="2400" i="1" spc="80" dirty="0">
                <a:latin typeface="Cambria"/>
                <a:cs typeface="Cambria"/>
              </a:rPr>
              <a:t>p(y|</a:t>
            </a:r>
            <a:r>
              <a:rPr sz="2400" b="1" i="1" spc="80" dirty="0">
                <a:latin typeface="Calibri"/>
                <a:cs typeface="Calibri"/>
              </a:rPr>
              <a:t>x</a:t>
            </a:r>
            <a:r>
              <a:rPr sz="2400" i="1" spc="80" dirty="0">
                <a:latin typeface="Cambria"/>
                <a:cs typeface="Cambria"/>
              </a:rPr>
              <a:t>;</a:t>
            </a:r>
            <a:r>
              <a:rPr sz="2400" b="1" spc="80" dirty="0">
                <a:latin typeface="Times New Roman"/>
                <a:cs typeface="Times New Roman"/>
              </a:rPr>
              <a:t>θ</a:t>
            </a:r>
            <a:r>
              <a:rPr sz="2400" spc="80" dirty="0">
                <a:latin typeface="Calibri"/>
                <a:cs typeface="Calibri"/>
              </a:rPr>
              <a:t>)</a:t>
            </a:r>
            <a:endParaRPr sz="2400" dirty="0">
              <a:latin typeface="Calibri"/>
              <a:cs typeface="Calibri"/>
            </a:endParaRPr>
          </a:p>
        </p:txBody>
      </p:sp>
      <p:pic>
        <p:nvPicPr>
          <p:cNvPr id="15" name="Picture 14">
            <a:extLst>
              <a:ext uri="{FF2B5EF4-FFF2-40B4-BE49-F238E27FC236}">
                <a16:creationId xmlns:a16="http://schemas.microsoft.com/office/drawing/2014/main" id="{A5015EB7-A4D4-904D-AA78-3636D003F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502" y="3810000"/>
            <a:ext cx="7899400" cy="1371600"/>
          </a:xfrm>
          <a:prstGeom prst="rect">
            <a:avLst/>
          </a:prstGeom>
        </p:spPr>
      </p:pic>
    </p:spTree>
    <p:extLst>
      <p:ext uri="{BB962C8B-B14F-4D97-AF65-F5344CB8AC3E}">
        <p14:creationId xmlns:p14="http://schemas.microsoft.com/office/powerpoint/2010/main" val="15736862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84096" y="648854"/>
            <a:ext cx="6330315" cy="695960"/>
          </a:xfrm>
          <a:prstGeom prst="rect">
            <a:avLst/>
          </a:prstGeom>
        </p:spPr>
        <p:txBody>
          <a:bodyPr vert="horz" wrap="square" lIns="0" tIns="12700" rIns="0" bIns="0" rtlCol="0">
            <a:spAutoFit/>
          </a:bodyPr>
          <a:lstStyle/>
          <a:p>
            <a:pPr marL="12700">
              <a:lnSpc>
                <a:spcPct val="100000"/>
              </a:lnSpc>
              <a:spcBef>
                <a:spcPts val="100"/>
              </a:spcBef>
              <a:tabLst>
                <a:tab pos="3645535" algn="l"/>
                <a:tab pos="4267200" algn="l"/>
              </a:tabLst>
            </a:pPr>
            <a:r>
              <a:rPr spc="-5" dirty="0"/>
              <a:t>From</a:t>
            </a:r>
            <a:r>
              <a:rPr dirty="0"/>
              <a:t> Sigmoid	</a:t>
            </a:r>
            <a:r>
              <a:rPr spc="-5" dirty="0"/>
              <a:t>to	Softmax</a:t>
            </a:r>
          </a:p>
        </p:txBody>
      </p:sp>
      <p:sp>
        <p:nvSpPr>
          <p:cNvPr id="4" name="object 4"/>
          <p:cNvSpPr txBox="1"/>
          <p:nvPr/>
        </p:nvSpPr>
        <p:spPr>
          <a:xfrm>
            <a:off x="814878" y="1448954"/>
            <a:ext cx="8841105" cy="505267"/>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lang="en-US" sz="3200" spc="-5" dirty="0">
                <a:solidFill>
                  <a:srgbClr val="3333CC"/>
                </a:solidFill>
                <a:latin typeface="Arial"/>
                <a:cs typeface="Arial"/>
              </a:rPr>
              <a:t>For b</a:t>
            </a:r>
            <a:r>
              <a:rPr sz="3200" spc="-5" dirty="0">
                <a:solidFill>
                  <a:srgbClr val="3333CC"/>
                </a:solidFill>
                <a:latin typeface="Arial"/>
                <a:cs typeface="Arial"/>
              </a:rPr>
              <a:t>inary </a:t>
            </a:r>
            <a:r>
              <a:rPr lang="en-US" sz="3200" dirty="0">
                <a:solidFill>
                  <a:srgbClr val="3333CC"/>
                </a:solidFill>
                <a:latin typeface="Arial"/>
                <a:cs typeface="Arial"/>
              </a:rPr>
              <a:t>outputs, desire one number</a:t>
            </a:r>
            <a:endParaRPr sz="3200" dirty="0">
              <a:latin typeface="Arial"/>
              <a:cs typeface="Arial"/>
            </a:endParaRPr>
          </a:p>
        </p:txBody>
      </p:sp>
      <p:sp>
        <p:nvSpPr>
          <p:cNvPr id="5" name="object 5"/>
          <p:cNvSpPr txBox="1"/>
          <p:nvPr/>
        </p:nvSpPr>
        <p:spPr>
          <a:xfrm>
            <a:off x="1729277" y="2436506"/>
            <a:ext cx="7793990" cy="1499235"/>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dirty="0">
                <a:solidFill>
                  <a:srgbClr val="660066"/>
                </a:solidFill>
                <a:latin typeface="Arial"/>
                <a:cs typeface="Arial"/>
              </a:rPr>
              <a:t>Since </a:t>
            </a:r>
            <a:r>
              <a:rPr sz="2400" spc="-5" dirty="0">
                <a:solidFill>
                  <a:srgbClr val="660066"/>
                </a:solidFill>
                <a:latin typeface="Arial"/>
                <a:cs typeface="Arial"/>
              </a:rPr>
              <a:t>(i) this </a:t>
            </a:r>
            <a:r>
              <a:rPr sz="2400" dirty="0">
                <a:solidFill>
                  <a:srgbClr val="660066"/>
                </a:solidFill>
                <a:latin typeface="Arial"/>
                <a:cs typeface="Arial"/>
              </a:rPr>
              <a:t>number needed </a:t>
            </a:r>
            <a:r>
              <a:rPr sz="2400" spc="-5" dirty="0">
                <a:solidFill>
                  <a:srgbClr val="660066"/>
                </a:solidFill>
                <a:latin typeface="Arial"/>
                <a:cs typeface="Arial"/>
              </a:rPr>
              <a:t>to </a:t>
            </a:r>
            <a:r>
              <a:rPr sz="2400" dirty="0">
                <a:solidFill>
                  <a:srgbClr val="660066"/>
                </a:solidFill>
                <a:latin typeface="Arial"/>
                <a:cs typeface="Arial"/>
              </a:rPr>
              <a:t>lie </a:t>
            </a:r>
            <a:r>
              <a:rPr sz="2400" spc="-5" dirty="0">
                <a:solidFill>
                  <a:srgbClr val="660066"/>
                </a:solidFill>
                <a:latin typeface="Arial"/>
                <a:cs typeface="Arial"/>
              </a:rPr>
              <a:t>between </a:t>
            </a:r>
            <a:r>
              <a:rPr sz="2400" spc="-130" dirty="0">
                <a:latin typeface="Cambria"/>
                <a:cs typeface="Cambria"/>
              </a:rPr>
              <a:t>0 </a:t>
            </a:r>
            <a:r>
              <a:rPr sz="2400" spc="-5" dirty="0">
                <a:solidFill>
                  <a:srgbClr val="660066"/>
                </a:solidFill>
                <a:latin typeface="Arial"/>
                <a:cs typeface="Arial"/>
              </a:rPr>
              <a:t>and </a:t>
            </a:r>
            <a:r>
              <a:rPr sz="2400" spc="-130" dirty="0">
                <a:latin typeface="Cambria"/>
                <a:cs typeface="Cambria"/>
              </a:rPr>
              <a:t>1</a:t>
            </a:r>
            <a:r>
              <a:rPr sz="2400" spc="105" dirty="0">
                <a:latin typeface="Cambria"/>
                <a:cs typeface="Cambria"/>
              </a:rPr>
              <a:t> </a:t>
            </a:r>
            <a:r>
              <a:rPr sz="2400" spc="-5" dirty="0">
                <a:solidFill>
                  <a:srgbClr val="660066"/>
                </a:solidFill>
                <a:latin typeface="Arial"/>
                <a:cs typeface="Arial"/>
              </a:rPr>
              <a:t>and</a:t>
            </a:r>
            <a:endParaRPr sz="2400">
              <a:latin typeface="Arial"/>
              <a:cs typeface="Arial"/>
            </a:endParaRPr>
          </a:p>
          <a:p>
            <a:pPr marL="241300" marR="55244">
              <a:lnSpc>
                <a:spcPct val="100699"/>
              </a:lnSpc>
              <a:spcBef>
                <a:spcPts val="20"/>
              </a:spcBef>
            </a:pPr>
            <a:r>
              <a:rPr sz="2400" dirty="0">
                <a:solidFill>
                  <a:srgbClr val="660066"/>
                </a:solidFill>
                <a:latin typeface="Arial"/>
                <a:cs typeface="Arial"/>
              </a:rPr>
              <a:t>(ii) because we </a:t>
            </a:r>
            <a:r>
              <a:rPr sz="2400" spc="-5" dirty="0">
                <a:solidFill>
                  <a:srgbClr val="660066"/>
                </a:solidFill>
                <a:latin typeface="Arial"/>
                <a:cs typeface="Arial"/>
              </a:rPr>
              <a:t>wanted its logarithm to </a:t>
            </a:r>
            <a:r>
              <a:rPr sz="2400" dirty="0">
                <a:solidFill>
                  <a:srgbClr val="660066"/>
                </a:solidFill>
                <a:latin typeface="Arial"/>
                <a:cs typeface="Arial"/>
              </a:rPr>
              <a:t>be well-behaved  </a:t>
            </a:r>
            <a:r>
              <a:rPr sz="2400" spc="-5" dirty="0">
                <a:solidFill>
                  <a:srgbClr val="660066"/>
                </a:solidFill>
                <a:latin typeface="Arial"/>
                <a:cs typeface="Arial"/>
              </a:rPr>
              <a:t>for </a:t>
            </a:r>
            <a:r>
              <a:rPr sz="2400" dirty="0">
                <a:solidFill>
                  <a:srgbClr val="660066"/>
                </a:solidFill>
                <a:latin typeface="Arial"/>
                <a:cs typeface="Arial"/>
              </a:rPr>
              <a:t>a </a:t>
            </a:r>
            <a:r>
              <a:rPr sz="2400" spc="-5" dirty="0">
                <a:solidFill>
                  <a:srgbClr val="660066"/>
                </a:solidFill>
                <a:latin typeface="Arial"/>
                <a:cs typeface="Arial"/>
              </a:rPr>
              <a:t>gradient-based optimization </a:t>
            </a:r>
            <a:r>
              <a:rPr sz="2400" dirty="0">
                <a:solidFill>
                  <a:srgbClr val="660066"/>
                </a:solidFill>
                <a:latin typeface="Arial"/>
                <a:cs typeface="Arial"/>
              </a:rPr>
              <a:t>of log-likelihood, we  chose </a:t>
            </a:r>
            <a:r>
              <a:rPr sz="2400" spc="-5" dirty="0">
                <a:solidFill>
                  <a:srgbClr val="660066"/>
                </a:solidFill>
                <a:latin typeface="Arial"/>
                <a:cs typeface="Arial"/>
              </a:rPr>
              <a:t>instead to </a:t>
            </a:r>
            <a:r>
              <a:rPr sz="2400" dirty="0">
                <a:solidFill>
                  <a:srgbClr val="660066"/>
                </a:solidFill>
                <a:latin typeface="Arial"/>
                <a:cs typeface="Arial"/>
              </a:rPr>
              <a:t>predict a</a:t>
            </a:r>
            <a:r>
              <a:rPr sz="2400" spc="-5" dirty="0">
                <a:solidFill>
                  <a:srgbClr val="660066"/>
                </a:solidFill>
                <a:latin typeface="Arial"/>
                <a:cs typeface="Arial"/>
              </a:rPr>
              <a:t> </a:t>
            </a:r>
            <a:r>
              <a:rPr sz="2400" dirty="0">
                <a:solidFill>
                  <a:srgbClr val="660066"/>
                </a:solidFill>
                <a:latin typeface="Arial"/>
                <a:cs typeface="Arial"/>
              </a:rPr>
              <a:t>number</a:t>
            </a:r>
            <a:endParaRPr sz="2400">
              <a:latin typeface="Arial"/>
              <a:cs typeface="Arial"/>
            </a:endParaRPr>
          </a:p>
        </p:txBody>
      </p:sp>
      <p:sp>
        <p:nvSpPr>
          <p:cNvPr id="6" name="object 6"/>
          <p:cNvSpPr txBox="1"/>
          <p:nvPr/>
        </p:nvSpPr>
        <p:spPr>
          <a:xfrm>
            <a:off x="1859689" y="4458343"/>
            <a:ext cx="8002905" cy="762635"/>
          </a:xfrm>
          <a:prstGeom prst="rect">
            <a:avLst/>
          </a:prstGeom>
        </p:spPr>
        <p:txBody>
          <a:bodyPr vert="horz" wrap="square" lIns="0" tIns="6985" rIns="0" bIns="0" rtlCol="0">
            <a:spAutoFit/>
          </a:bodyPr>
          <a:lstStyle/>
          <a:p>
            <a:pPr marL="241300" marR="5080" indent="-228600">
              <a:lnSpc>
                <a:spcPct val="101499"/>
              </a:lnSpc>
              <a:spcBef>
                <a:spcPts val="55"/>
              </a:spcBef>
              <a:buChar char="•"/>
              <a:tabLst>
                <a:tab pos="241300" algn="l"/>
              </a:tabLst>
            </a:pPr>
            <a:r>
              <a:rPr sz="2400" spc="-5" dirty="0">
                <a:solidFill>
                  <a:srgbClr val="660066"/>
                </a:solidFill>
                <a:latin typeface="Arial"/>
                <a:cs typeface="Arial"/>
              </a:rPr>
              <a:t>Exponentiating </a:t>
            </a:r>
            <a:r>
              <a:rPr sz="2400" dirty="0">
                <a:solidFill>
                  <a:srgbClr val="660066"/>
                </a:solidFill>
                <a:latin typeface="Arial"/>
                <a:cs typeface="Arial"/>
              </a:rPr>
              <a:t>and normalizing, gave us a Bernoulli  </a:t>
            </a:r>
            <a:r>
              <a:rPr sz="2400" spc="-5" dirty="0">
                <a:solidFill>
                  <a:srgbClr val="660066"/>
                </a:solidFill>
                <a:latin typeface="Arial"/>
                <a:cs typeface="Arial"/>
              </a:rPr>
              <a:t>distribution controlled </a:t>
            </a:r>
            <a:r>
              <a:rPr sz="2400" dirty="0">
                <a:solidFill>
                  <a:srgbClr val="660066"/>
                </a:solidFill>
                <a:latin typeface="Arial"/>
                <a:cs typeface="Arial"/>
              </a:rPr>
              <a:t>by </a:t>
            </a:r>
            <a:r>
              <a:rPr sz="2400" spc="-5" dirty="0">
                <a:solidFill>
                  <a:srgbClr val="660066"/>
                </a:solidFill>
                <a:latin typeface="Arial"/>
                <a:cs typeface="Arial"/>
              </a:rPr>
              <a:t>the </a:t>
            </a:r>
            <a:r>
              <a:rPr sz="2400" dirty="0">
                <a:solidFill>
                  <a:srgbClr val="660066"/>
                </a:solidFill>
                <a:latin typeface="Arial"/>
                <a:cs typeface="Arial"/>
              </a:rPr>
              <a:t>sigmoidal </a:t>
            </a:r>
            <a:r>
              <a:rPr sz="2400" spc="-5" dirty="0">
                <a:solidFill>
                  <a:srgbClr val="660066"/>
                </a:solidFill>
                <a:latin typeface="Arial"/>
                <a:cs typeface="Arial"/>
              </a:rPr>
              <a:t>transformation </a:t>
            </a:r>
            <a:r>
              <a:rPr sz="2400" dirty="0">
                <a:solidFill>
                  <a:srgbClr val="660066"/>
                </a:solidFill>
                <a:latin typeface="Arial"/>
                <a:cs typeface="Arial"/>
              </a:rPr>
              <a:t>of</a:t>
            </a:r>
            <a:r>
              <a:rPr sz="2400" spc="70" dirty="0">
                <a:solidFill>
                  <a:srgbClr val="660066"/>
                </a:solidFill>
                <a:latin typeface="Arial"/>
                <a:cs typeface="Arial"/>
              </a:rPr>
              <a:t> </a:t>
            </a:r>
            <a:r>
              <a:rPr sz="2400" i="1" spc="-100" dirty="0">
                <a:latin typeface="Cambria"/>
                <a:cs typeface="Cambria"/>
              </a:rPr>
              <a:t>z</a:t>
            </a:r>
            <a:endParaRPr sz="2400" dirty="0">
              <a:latin typeface="Cambria"/>
              <a:cs typeface="Cambria"/>
            </a:endParaRPr>
          </a:p>
        </p:txBody>
      </p:sp>
      <p:sp>
        <p:nvSpPr>
          <p:cNvPr id="7" name="object 7"/>
          <p:cNvSpPr txBox="1"/>
          <p:nvPr/>
        </p:nvSpPr>
        <p:spPr>
          <a:xfrm>
            <a:off x="1729277" y="6386206"/>
            <a:ext cx="1762125"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1300" algn="l"/>
              </a:tabLst>
            </a:pPr>
            <a:r>
              <a:rPr sz="2400" spc="-5" dirty="0">
                <a:solidFill>
                  <a:srgbClr val="660066"/>
                </a:solidFill>
                <a:latin typeface="Arial"/>
                <a:cs typeface="Arial"/>
              </a:rPr>
              <a:t>with</a:t>
            </a:r>
            <a:r>
              <a:rPr sz="2400" spc="-75" dirty="0">
                <a:solidFill>
                  <a:srgbClr val="660066"/>
                </a:solidFill>
                <a:latin typeface="Arial"/>
                <a:cs typeface="Arial"/>
              </a:rPr>
              <a:t> </a:t>
            </a:r>
            <a:r>
              <a:rPr sz="2400" dirty="0">
                <a:solidFill>
                  <a:srgbClr val="660066"/>
                </a:solidFill>
                <a:latin typeface="Arial"/>
                <a:cs typeface="Arial"/>
              </a:rPr>
              <a:t>values</a:t>
            </a:r>
            <a:endParaRPr sz="2400">
              <a:latin typeface="Arial"/>
              <a:cs typeface="Arial"/>
            </a:endParaRPr>
          </a:p>
        </p:txBody>
      </p:sp>
      <p:sp>
        <p:nvSpPr>
          <p:cNvPr id="9" name="object 9"/>
          <p:cNvSpPr txBox="1"/>
          <p:nvPr/>
        </p:nvSpPr>
        <p:spPr>
          <a:xfrm>
            <a:off x="3817475" y="6440372"/>
            <a:ext cx="2066925" cy="523875"/>
          </a:xfrm>
          <a:prstGeom prst="rect">
            <a:avLst/>
          </a:prstGeom>
          <a:ln w="9524">
            <a:solidFill>
              <a:srgbClr val="000000"/>
            </a:solidFill>
          </a:ln>
        </p:spPr>
        <p:txBody>
          <a:bodyPr vert="horz" wrap="square" lIns="0" tIns="55244" rIns="0" bIns="0" rtlCol="0">
            <a:spAutoFit/>
          </a:bodyPr>
          <a:lstStyle/>
          <a:p>
            <a:pPr marL="29209">
              <a:lnSpc>
                <a:spcPct val="100000"/>
              </a:lnSpc>
              <a:spcBef>
                <a:spcPts val="434"/>
              </a:spcBef>
            </a:pPr>
            <a:r>
              <a:rPr sz="2300" i="1" spc="-254" dirty="0">
                <a:latin typeface="Cambria"/>
                <a:cs typeface="Cambria"/>
              </a:rPr>
              <a:t>y</a:t>
            </a:r>
            <a:r>
              <a:rPr sz="3450" spc="-382" baseline="1207" dirty="0">
                <a:latin typeface="Calibri"/>
                <a:cs typeface="Calibri"/>
              </a:rPr>
              <a:t>ˆ</a:t>
            </a:r>
            <a:r>
              <a:rPr sz="1950" i="1" spc="-382" baseline="-36324" dirty="0">
                <a:latin typeface="Cambria"/>
                <a:cs typeface="Cambria"/>
              </a:rPr>
              <a:t>i</a:t>
            </a:r>
            <a:r>
              <a:rPr sz="1950" i="1" spc="-359" baseline="-36324" dirty="0">
                <a:latin typeface="Cambria"/>
                <a:cs typeface="Cambria"/>
              </a:rPr>
              <a:t> </a:t>
            </a:r>
            <a:r>
              <a:rPr sz="2300" spc="225" dirty="0">
                <a:latin typeface="Segoe UI Symbol"/>
                <a:cs typeface="Segoe UI Symbol"/>
              </a:rPr>
              <a:t>=</a:t>
            </a:r>
            <a:r>
              <a:rPr sz="2300" spc="-125" dirty="0">
                <a:latin typeface="Segoe UI Symbol"/>
                <a:cs typeface="Segoe UI Symbol"/>
              </a:rPr>
              <a:t> </a:t>
            </a:r>
            <a:r>
              <a:rPr sz="2300" i="1" spc="155" dirty="0">
                <a:latin typeface="Cambria"/>
                <a:cs typeface="Cambria"/>
              </a:rPr>
              <a:t>P</a:t>
            </a:r>
            <a:r>
              <a:rPr sz="2300" spc="155" dirty="0">
                <a:latin typeface="Calibri"/>
                <a:cs typeface="Calibri"/>
              </a:rPr>
              <a:t>(</a:t>
            </a:r>
            <a:r>
              <a:rPr sz="2300" i="1" spc="155" dirty="0">
                <a:latin typeface="Cambria"/>
                <a:cs typeface="Cambria"/>
              </a:rPr>
              <a:t>y</a:t>
            </a:r>
            <a:r>
              <a:rPr sz="2300" i="1" spc="195" dirty="0">
                <a:latin typeface="Cambria"/>
                <a:cs typeface="Cambria"/>
              </a:rPr>
              <a:t> </a:t>
            </a:r>
            <a:r>
              <a:rPr sz="2300" spc="225" dirty="0">
                <a:latin typeface="Segoe UI Symbol"/>
                <a:cs typeface="Segoe UI Symbol"/>
              </a:rPr>
              <a:t>=</a:t>
            </a:r>
            <a:r>
              <a:rPr sz="2300" spc="-170" dirty="0">
                <a:latin typeface="Segoe UI Symbol"/>
                <a:cs typeface="Segoe UI Symbol"/>
              </a:rPr>
              <a:t> </a:t>
            </a:r>
            <a:r>
              <a:rPr sz="2300" i="1" spc="85" dirty="0">
                <a:latin typeface="Cambria"/>
                <a:cs typeface="Cambria"/>
              </a:rPr>
              <a:t>i</a:t>
            </a:r>
            <a:r>
              <a:rPr sz="2300" i="1" spc="30" dirty="0">
                <a:latin typeface="Cambria"/>
                <a:cs typeface="Cambria"/>
              </a:rPr>
              <a:t> </a:t>
            </a:r>
            <a:r>
              <a:rPr sz="2300" spc="-420" dirty="0">
                <a:latin typeface="Calibri"/>
                <a:cs typeface="Calibri"/>
              </a:rPr>
              <a:t>|</a:t>
            </a:r>
            <a:r>
              <a:rPr sz="2300" spc="-405" dirty="0">
                <a:latin typeface="Calibri"/>
                <a:cs typeface="Calibri"/>
              </a:rPr>
              <a:t> </a:t>
            </a:r>
            <a:r>
              <a:rPr sz="2300" b="1" i="1" spc="310" dirty="0">
                <a:latin typeface="Calibri"/>
                <a:cs typeface="Calibri"/>
              </a:rPr>
              <a:t>x</a:t>
            </a:r>
            <a:r>
              <a:rPr sz="2300" spc="310" dirty="0">
                <a:latin typeface="Calibri"/>
                <a:cs typeface="Calibri"/>
              </a:rPr>
              <a:t>)</a:t>
            </a:r>
            <a:endParaRPr sz="2300">
              <a:latin typeface="Calibri"/>
              <a:cs typeface="Calibri"/>
            </a:endParaRPr>
          </a:p>
        </p:txBody>
      </p:sp>
      <p:sp>
        <p:nvSpPr>
          <p:cNvPr id="10" name="object 10"/>
          <p:cNvSpPr txBox="1"/>
          <p:nvPr/>
        </p:nvSpPr>
        <p:spPr>
          <a:xfrm>
            <a:off x="814878" y="5897939"/>
            <a:ext cx="8313420"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 pos="3723640" algn="l"/>
                <a:tab pos="8066405" algn="l"/>
              </a:tabLst>
            </a:pPr>
            <a:r>
              <a:rPr lang="en-US" sz="3200" spc="-5" dirty="0">
                <a:solidFill>
                  <a:srgbClr val="3333CC"/>
                </a:solidFill>
                <a:latin typeface="Arial"/>
                <a:cs typeface="Arial"/>
              </a:rPr>
              <a:t>For</a:t>
            </a:r>
            <a:r>
              <a:rPr sz="3200" spc="-5" dirty="0">
                <a:solidFill>
                  <a:srgbClr val="3333CC"/>
                </a:solidFill>
                <a:latin typeface="Arial"/>
                <a:cs typeface="Arial"/>
              </a:rPr>
              <a:t> </a:t>
            </a:r>
            <a:r>
              <a:rPr sz="3200" i="1" spc="85" dirty="0">
                <a:latin typeface="Cambria"/>
                <a:cs typeface="Cambria"/>
              </a:rPr>
              <a:t>n</a:t>
            </a:r>
            <a:r>
              <a:rPr sz="3200" i="1" spc="180" dirty="0">
                <a:latin typeface="Cambria"/>
                <a:cs typeface="Cambria"/>
              </a:rPr>
              <a:t> </a:t>
            </a:r>
            <a:r>
              <a:rPr sz="3200" dirty="0">
                <a:solidFill>
                  <a:srgbClr val="3333CC"/>
                </a:solidFill>
                <a:latin typeface="Arial"/>
                <a:cs typeface="Arial"/>
              </a:rPr>
              <a:t>values:	need </a:t>
            </a:r>
            <a:r>
              <a:rPr sz="3200" spc="-5" dirty="0">
                <a:solidFill>
                  <a:srgbClr val="3333CC"/>
                </a:solidFill>
                <a:latin typeface="Arial"/>
                <a:cs typeface="Arial"/>
              </a:rPr>
              <a:t>t</a:t>
            </a:r>
            <a:r>
              <a:rPr sz="3200" dirty="0">
                <a:solidFill>
                  <a:srgbClr val="3333CC"/>
                </a:solidFill>
                <a:latin typeface="Arial"/>
                <a:cs typeface="Arial"/>
              </a:rPr>
              <a:t>o produce vec</a:t>
            </a:r>
            <a:r>
              <a:rPr sz="3200" spc="-5" dirty="0">
                <a:solidFill>
                  <a:srgbClr val="3333CC"/>
                </a:solidFill>
                <a:latin typeface="Arial"/>
                <a:cs typeface="Arial"/>
              </a:rPr>
              <a:t>t</a:t>
            </a:r>
            <a:r>
              <a:rPr sz="3200" dirty="0">
                <a:solidFill>
                  <a:srgbClr val="3333CC"/>
                </a:solidFill>
                <a:latin typeface="Arial"/>
                <a:cs typeface="Arial"/>
              </a:rPr>
              <a:t>or	</a:t>
            </a:r>
            <a:r>
              <a:rPr sz="2850" b="1" i="1" spc="-1195" dirty="0">
                <a:latin typeface="Palatino Linotype"/>
                <a:cs typeface="Palatino Linotype"/>
              </a:rPr>
              <a:t>y</a:t>
            </a:r>
            <a:r>
              <a:rPr sz="4275" spc="465" baseline="1949" dirty="0">
                <a:latin typeface="Calibri"/>
                <a:cs typeface="Calibri"/>
              </a:rPr>
              <a:t>ˆ</a:t>
            </a:r>
            <a:endParaRPr sz="4275" baseline="1949" dirty="0">
              <a:latin typeface="Calibri"/>
              <a:cs typeface="Calibri"/>
            </a:endParaRPr>
          </a:p>
        </p:txBody>
      </p:sp>
      <p:sp>
        <p:nvSpPr>
          <p:cNvPr id="11" name="object 11"/>
          <p:cNvSpPr txBox="1"/>
          <p:nvPr/>
        </p:nvSpPr>
        <p:spPr>
          <a:xfrm>
            <a:off x="3207875" y="2020773"/>
            <a:ext cx="1885950" cy="415925"/>
          </a:xfrm>
          <a:prstGeom prst="rect">
            <a:avLst/>
          </a:prstGeom>
          <a:ln w="9524">
            <a:solidFill>
              <a:srgbClr val="000000"/>
            </a:solidFill>
          </a:ln>
        </p:spPr>
        <p:txBody>
          <a:bodyPr vert="horz" wrap="square" lIns="0" tIns="0" rIns="0" bIns="0" rtlCol="0">
            <a:spAutoFit/>
          </a:bodyPr>
          <a:lstStyle/>
          <a:p>
            <a:pPr marL="62865">
              <a:lnSpc>
                <a:spcPts val="2715"/>
              </a:lnSpc>
            </a:pPr>
            <a:r>
              <a:rPr sz="2400" i="1" spc="-409" dirty="0">
                <a:latin typeface="Times New Roman"/>
                <a:cs typeface="Times New Roman"/>
              </a:rPr>
              <a:t>y</a:t>
            </a:r>
            <a:r>
              <a:rPr sz="3600" spc="-615" baseline="3472" dirty="0">
                <a:latin typeface="Times New Roman"/>
                <a:cs typeface="Times New Roman"/>
              </a:rPr>
              <a:t>ˆ </a:t>
            </a:r>
            <a:r>
              <a:rPr sz="2400" spc="-5" dirty="0">
                <a:latin typeface="Symbol"/>
                <a:cs typeface="Symbol"/>
              </a:rPr>
              <a:t></a:t>
            </a:r>
            <a:r>
              <a:rPr sz="2400" spc="-5" dirty="0">
                <a:latin typeface="Times New Roman"/>
                <a:cs typeface="Times New Roman"/>
              </a:rPr>
              <a:t> </a:t>
            </a:r>
            <a:r>
              <a:rPr sz="2400" i="1" spc="70" dirty="0">
                <a:latin typeface="Times New Roman"/>
                <a:cs typeface="Times New Roman"/>
              </a:rPr>
              <a:t>P</a:t>
            </a:r>
            <a:r>
              <a:rPr sz="2400" spc="70" dirty="0">
                <a:latin typeface="Times New Roman"/>
                <a:cs typeface="Times New Roman"/>
              </a:rPr>
              <a:t>(</a:t>
            </a:r>
            <a:r>
              <a:rPr sz="2400" i="1" spc="70" dirty="0">
                <a:latin typeface="Times New Roman"/>
                <a:cs typeface="Times New Roman"/>
              </a:rPr>
              <a:t>y</a:t>
            </a:r>
            <a:r>
              <a:rPr sz="2400" i="1" spc="-40" dirty="0">
                <a:latin typeface="Times New Roman"/>
                <a:cs typeface="Times New Roman"/>
              </a:rPr>
              <a:t> </a:t>
            </a:r>
            <a:r>
              <a:rPr sz="2400" spc="-5" dirty="0">
                <a:latin typeface="Symbol"/>
                <a:cs typeface="Symbol"/>
              </a:rPr>
              <a:t></a:t>
            </a:r>
            <a:r>
              <a:rPr sz="2400" spc="-280" dirty="0">
                <a:latin typeface="Times New Roman"/>
                <a:cs typeface="Times New Roman"/>
              </a:rPr>
              <a:t> </a:t>
            </a:r>
            <a:r>
              <a:rPr sz="2400" spc="-5" dirty="0">
                <a:latin typeface="Times New Roman"/>
                <a:cs typeface="Times New Roman"/>
              </a:rPr>
              <a:t>1</a:t>
            </a:r>
            <a:r>
              <a:rPr sz="2400" spc="-365" dirty="0">
                <a:latin typeface="Times New Roman"/>
                <a:cs typeface="Times New Roman"/>
              </a:rPr>
              <a:t> </a:t>
            </a:r>
            <a:r>
              <a:rPr sz="2400" spc="-5" dirty="0">
                <a:latin typeface="Times New Roman"/>
                <a:cs typeface="Times New Roman"/>
              </a:rPr>
              <a:t>|</a:t>
            </a:r>
            <a:r>
              <a:rPr sz="2400" spc="-365" dirty="0">
                <a:latin typeface="Times New Roman"/>
                <a:cs typeface="Times New Roman"/>
              </a:rPr>
              <a:t> </a:t>
            </a:r>
            <a:r>
              <a:rPr sz="2400" b="1" i="1" spc="235" dirty="0">
                <a:latin typeface="Calibri"/>
                <a:cs typeface="Calibri"/>
              </a:rPr>
              <a:t>x</a:t>
            </a:r>
            <a:r>
              <a:rPr sz="2400" b="1" i="1" spc="-290" dirty="0">
                <a:latin typeface="Calibri"/>
                <a:cs typeface="Calibri"/>
              </a:rPr>
              <a:t> </a:t>
            </a:r>
            <a:r>
              <a:rPr sz="2400" spc="-5" dirty="0">
                <a:latin typeface="Times New Roman"/>
                <a:cs typeface="Times New Roman"/>
              </a:rPr>
              <a:t>)</a:t>
            </a:r>
            <a:endParaRPr sz="2400">
              <a:latin typeface="Times New Roman"/>
              <a:cs typeface="Times New Roman"/>
            </a:endParaRPr>
          </a:p>
        </p:txBody>
      </p:sp>
      <p:pic>
        <p:nvPicPr>
          <p:cNvPr id="20" name="Picture 19">
            <a:extLst>
              <a:ext uri="{FF2B5EF4-FFF2-40B4-BE49-F238E27FC236}">
                <a16:creationId xmlns:a16="http://schemas.microsoft.com/office/drawing/2014/main" id="{9A328F1D-2523-DC48-B1AE-6A831CAA9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700" y="5149177"/>
            <a:ext cx="4358525" cy="846161"/>
          </a:xfrm>
          <a:prstGeom prst="rect">
            <a:avLst/>
          </a:prstGeom>
        </p:spPr>
      </p:pic>
      <p:pic>
        <p:nvPicPr>
          <p:cNvPr id="22" name="Picture 21">
            <a:extLst>
              <a:ext uri="{FF2B5EF4-FFF2-40B4-BE49-F238E27FC236}">
                <a16:creationId xmlns:a16="http://schemas.microsoft.com/office/drawing/2014/main" id="{CE360935-5EA7-9A4B-BE63-7159155C2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896" y="3922490"/>
            <a:ext cx="5023008" cy="599632"/>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91402" y="572654"/>
            <a:ext cx="4467860" cy="695960"/>
          </a:xfrm>
          <a:prstGeom prst="rect">
            <a:avLst/>
          </a:prstGeom>
        </p:spPr>
        <p:txBody>
          <a:bodyPr vert="horz" wrap="square" lIns="0" tIns="12700" rIns="0" bIns="0" rtlCol="0">
            <a:spAutoFit/>
          </a:bodyPr>
          <a:lstStyle/>
          <a:p>
            <a:pPr marL="12700">
              <a:lnSpc>
                <a:spcPct val="100000"/>
              </a:lnSpc>
              <a:spcBef>
                <a:spcPts val="100"/>
              </a:spcBef>
            </a:pPr>
            <a:r>
              <a:rPr spc="-5" dirty="0"/>
              <a:t>Softmax</a:t>
            </a:r>
            <a:r>
              <a:rPr spc="-40" dirty="0"/>
              <a:t> </a:t>
            </a:r>
            <a:r>
              <a:rPr spc="-5" dirty="0"/>
              <a:t>definition</a:t>
            </a:r>
          </a:p>
        </p:txBody>
      </p:sp>
      <p:sp>
        <p:nvSpPr>
          <p:cNvPr id="4" name="object 4"/>
          <p:cNvSpPr txBox="1"/>
          <p:nvPr/>
        </p:nvSpPr>
        <p:spPr>
          <a:xfrm>
            <a:off x="1322877" y="4912498"/>
            <a:ext cx="128016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36600"/>
                </a:solidFill>
                <a:latin typeface="Arial"/>
                <a:cs typeface="Arial"/>
              </a:rPr>
              <a:t>–</a:t>
            </a:r>
            <a:r>
              <a:rPr sz="2800" spc="-180" dirty="0">
                <a:solidFill>
                  <a:srgbClr val="336600"/>
                </a:solidFill>
                <a:latin typeface="Arial"/>
                <a:cs typeface="Arial"/>
              </a:rPr>
              <a:t> </a:t>
            </a:r>
            <a:r>
              <a:rPr sz="2800" dirty="0">
                <a:solidFill>
                  <a:srgbClr val="336600"/>
                </a:solidFill>
                <a:latin typeface="Arial"/>
                <a:cs typeface="Arial"/>
              </a:rPr>
              <a:t>where</a:t>
            </a:r>
            <a:endParaRPr sz="2800">
              <a:latin typeface="Arial"/>
              <a:cs typeface="Arial"/>
            </a:endParaRPr>
          </a:p>
        </p:txBody>
      </p:sp>
      <p:sp>
        <p:nvSpPr>
          <p:cNvPr id="5" name="object 5"/>
          <p:cNvSpPr txBox="1"/>
          <p:nvPr/>
        </p:nvSpPr>
        <p:spPr>
          <a:xfrm>
            <a:off x="865678" y="5445390"/>
            <a:ext cx="894905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solidFill>
                  <a:srgbClr val="3333CC"/>
                </a:solidFill>
                <a:latin typeface="Arial"/>
                <a:cs typeface="Arial"/>
              </a:rPr>
              <a:t>Softmax </a:t>
            </a:r>
            <a:r>
              <a:rPr sz="3200" dirty="0">
                <a:solidFill>
                  <a:srgbClr val="3333CC"/>
                </a:solidFill>
                <a:latin typeface="Arial"/>
                <a:cs typeface="Arial"/>
              </a:rPr>
              <a:t>can </a:t>
            </a:r>
            <a:r>
              <a:rPr sz="3200" spc="-5" dirty="0">
                <a:solidFill>
                  <a:srgbClr val="3333CC"/>
                </a:solidFill>
                <a:latin typeface="Arial"/>
                <a:cs typeface="Arial"/>
              </a:rPr>
              <a:t>then exponentiate </a:t>
            </a:r>
            <a:r>
              <a:rPr sz="3200" dirty="0">
                <a:solidFill>
                  <a:srgbClr val="3333CC"/>
                </a:solidFill>
                <a:latin typeface="Arial"/>
                <a:cs typeface="Arial"/>
              </a:rPr>
              <a:t>and normalize</a:t>
            </a:r>
            <a:r>
              <a:rPr sz="3200" spc="-15" dirty="0">
                <a:solidFill>
                  <a:srgbClr val="3333CC"/>
                </a:solidFill>
                <a:latin typeface="Arial"/>
                <a:cs typeface="Arial"/>
              </a:rPr>
              <a:t> </a:t>
            </a:r>
            <a:r>
              <a:rPr sz="3200" b="1" i="1" spc="-35" dirty="0">
                <a:latin typeface="Palatino Linotype"/>
                <a:cs typeface="Palatino Linotype"/>
              </a:rPr>
              <a:t>z</a:t>
            </a:r>
            <a:endParaRPr sz="3200">
              <a:latin typeface="Palatino Linotype"/>
              <a:cs typeface="Palatino Linotype"/>
            </a:endParaRPr>
          </a:p>
        </p:txBody>
      </p:sp>
      <p:sp>
        <p:nvSpPr>
          <p:cNvPr id="7" name="object 7"/>
          <p:cNvSpPr txBox="1"/>
          <p:nvPr/>
        </p:nvSpPr>
        <p:spPr>
          <a:xfrm>
            <a:off x="2826875" y="4916372"/>
            <a:ext cx="2482850" cy="409727"/>
          </a:xfrm>
          <a:prstGeom prst="rect">
            <a:avLst/>
          </a:prstGeom>
          <a:ln w="9524">
            <a:solidFill>
              <a:srgbClr val="000000"/>
            </a:solidFill>
          </a:ln>
        </p:spPr>
        <p:txBody>
          <a:bodyPr vert="horz" wrap="square" lIns="0" tIns="55244" rIns="0" bIns="0" rtlCol="0">
            <a:spAutoFit/>
          </a:bodyPr>
          <a:lstStyle/>
          <a:p>
            <a:pPr marL="34925">
              <a:lnSpc>
                <a:spcPct val="100000"/>
              </a:lnSpc>
              <a:spcBef>
                <a:spcPts val="434"/>
              </a:spcBef>
            </a:pPr>
            <a:r>
              <a:rPr sz="2300" i="1" spc="15" dirty="0">
                <a:latin typeface="Cambria"/>
                <a:cs typeface="Cambria"/>
              </a:rPr>
              <a:t>z</a:t>
            </a:r>
            <a:r>
              <a:rPr sz="1950" i="1" spc="22" baseline="-36324" dirty="0">
                <a:latin typeface="Cambria"/>
                <a:cs typeface="Cambria"/>
              </a:rPr>
              <a:t>i </a:t>
            </a:r>
            <a:r>
              <a:rPr sz="2300" spc="225" dirty="0">
                <a:latin typeface="Segoe UI Symbol"/>
                <a:cs typeface="Segoe UI Symbol"/>
              </a:rPr>
              <a:t>= </a:t>
            </a:r>
            <a:r>
              <a:rPr sz="2300" spc="35" dirty="0">
                <a:latin typeface="Calibri"/>
                <a:cs typeface="Calibri"/>
              </a:rPr>
              <a:t>log </a:t>
            </a:r>
            <a:r>
              <a:rPr sz="2300" i="1" spc="-114" dirty="0">
                <a:latin typeface="Cambria"/>
                <a:cs typeface="Cambria"/>
              </a:rPr>
              <a:t>P</a:t>
            </a:r>
            <a:r>
              <a:rPr sz="3450" spc="-172" baseline="15700" dirty="0">
                <a:latin typeface="Calibri"/>
                <a:cs typeface="Calibri"/>
              </a:rPr>
              <a:t>ˆ</a:t>
            </a:r>
            <a:r>
              <a:rPr sz="2300" spc="-114" dirty="0">
                <a:latin typeface="Calibri"/>
                <a:cs typeface="Calibri"/>
              </a:rPr>
              <a:t>(</a:t>
            </a:r>
            <a:r>
              <a:rPr sz="2300" i="1" spc="-114" dirty="0">
                <a:latin typeface="Cambria"/>
                <a:cs typeface="Cambria"/>
              </a:rPr>
              <a:t>y </a:t>
            </a:r>
            <a:r>
              <a:rPr sz="2300" spc="225" dirty="0">
                <a:latin typeface="Segoe UI Symbol"/>
                <a:cs typeface="Segoe UI Symbol"/>
              </a:rPr>
              <a:t>= </a:t>
            </a:r>
            <a:r>
              <a:rPr sz="2300" i="1" spc="85" dirty="0">
                <a:latin typeface="Cambria"/>
                <a:cs typeface="Cambria"/>
              </a:rPr>
              <a:t>i</a:t>
            </a:r>
            <a:r>
              <a:rPr sz="2300" i="1" spc="-340" dirty="0">
                <a:latin typeface="Cambria"/>
                <a:cs typeface="Cambria"/>
              </a:rPr>
              <a:t> </a:t>
            </a:r>
            <a:r>
              <a:rPr sz="2300" spc="-420" dirty="0">
                <a:latin typeface="Calibri"/>
                <a:cs typeface="Calibri"/>
              </a:rPr>
              <a:t>| </a:t>
            </a:r>
            <a:r>
              <a:rPr lang="en-US" sz="2300" spc="-420" dirty="0">
                <a:latin typeface="Calibri"/>
                <a:cs typeface="Calibri"/>
              </a:rPr>
              <a:t>  </a:t>
            </a:r>
            <a:r>
              <a:rPr sz="2300" b="1" i="1" spc="310" dirty="0">
                <a:latin typeface="Calibri"/>
                <a:cs typeface="Calibri"/>
              </a:rPr>
              <a:t>x</a:t>
            </a:r>
            <a:r>
              <a:rPr sz="2300" spc="310" dirty="0">
                <a:latin typeface="Calibri"/>
                <a:cs typeface="Calibri"/>
              </a:rPr>
              <a:t>)</a:t>
            </a:r>
            <a:endParaRPr sz="2300" dirty="0">
              <a:latin typeface="Calibri"/>
              <a:cs typeface="Calibri"/>
            </a:endParaRPr>
          </a:p>
        </p:txBody>
      </p:sp>
      <p:sp>
        <p:nvSpPr>
          <p:cNvPr id="8" name="object 8"/>
          <p:cNvSpPr txBox="1"/>
          <p:nvPr/>
        </p:nvSpPr>
        <p:spPr>
          <a:xfrm>
            <a:off x="6572015" y="6674878"/>
            <a:ext cx="56515" cy="195580"/>
          </a:xfrm>
          <a:prstGeom prst="rect">
            <a:avLst/>
          </a:prstGeom>
        </p:spPr>
        <p:txBody>
          <a:bodyPr vert="horz" wrap="square" lIns="0" tIns="13970" rIns="0" bIns="0" rtlCol="0">
            <a:spAutoFit/>
          </a:bodyPr>
          <a:lstStyle/>
          <a:p>
            <a:pPr>
              <a:lnSpc>
                <a:spcPct val="100000"/>
              </a:lnSpc>
              <a:spcBef>
                <a:spcPts val="110"/>
              </a:spcBef>
            </a:pPr>
            <a:r>
              <a:rPr sz="1100" i="1" spc="85" dirty="0">
                <a:latin typeface="Calibri"/>
                <a:cs typeface="Calibri"/>
              </a:rPr>
              <a:t>i</a:t>
            </a:r>
            <a:endParaRPr sz="1100">
              <a:latin typeface="Calibri"/>
              <a:cs typeface="Calibri"/>
            </a:endParaRPr>
          </a:p>
        </p:txBody>
      </p:sp>
      <p:sp>
        <p:nvSpPr>
          <p:cNvPr id="9" name="object 9"/>
          <p:cNvSpPr txBox="1"/>
          <p:nvPr/>
        </p:nvSpPr>
        <p:spPr>
          <a:xfrm>
            <a:off x="5452991" y="6483824"/>
            <a:ext cx="1455420" cy="319405"/>
          </a:xfrm>
          <a:prstGeom prst="rect">
            <a:avLst/>
          </a:prstGeom>
        </p:spPr>
        <p:txBody>
          <a:bodyPr vert="horz" wrap="square" lIns="0" tIns="15875" rIns="0" bIns="0" rtlCol="0">
            <a:spAutoFit/>
          </a:bodyPr>
          <a:lstStyle/>
          <a:p>
            <a:pPr>
              <a:lnSpc>
                <a:spcPct val="100000"/>
              </a:lnSpc>
              <a:spcBef>
                <a:spcPts val="125"/>
              </a:spcBef>
            </a:pPr>
            <a:r>
              <a:rPr sz="1900" spc="75" dirty="0">
                <a:latin typeface="Calibri"/>
                <a:cs typeface="Calibri"/>
              </a:rPr>
              <a:t>softmax(</a:t>
            </a:r>
            <a:r>
              <a:rPr sz="1900" b="1" i="1" spc="75" dirty="0">
                <a:latin typeface="Calibri"/>
                <a:cs typeface="Calibri"/>
              </a:rPr>
              <a:t>z</a:t>
            </a:r>
            <a:r>
              <a:rPr sz="1900" spc="75" dirty="0">
                <a:latin typeface="Calibri"/>
                <a:cs typeface="Calibri"/>
              </a:rPr>
              <a:t>)</a:t>
            </a:r>
            <a:r>
              <a:rPr sz="1900" spc="434" dirty="0">
                <a:latin typeface="Calibri"/>
                <a:cs typeface="Calibri"/>
              </a:rPr>
              <a:t> </a:t>
            </a:r>
            <a:r>
              <a:rPr sz="1900" spc="195" dirty="0">
                <a:latin typeface="Segoe UI Symbol"/>
                <a:cs typeface="Segoe UI Symbol"/>
              </a:rPr>
              <a:t>=</a:t>
            </a:r>
            <a:endParaRPr sz="1900">
              <a:latin typeface="Segoe UI Symbol"/>
              <a:cs typeface="Segoe UI Symbol"/>
            </a:endParaRPr>
          </a:p>
        </p:txBody>
      </p:sp>
      <p:sp>
        <p:nvSpPr>
          <p:cNvPr id="10" name="object 10"/>
          <p:cNvSpPr txBox="1"/>
          <p:nvPr/>
        </p:nvSpPr>
        <p:spPr>
          <a:xfrm>
            <a:off x="7180600" y="6309966"/>
            <a:ext cx="788035" cy="319405"/>
          </a:xfrm>
          <a:prstGeom prst="rect">
            <a:avLst/>
          </a:prstGeom>
        </p:spPr>
        <p:txBody>
          <a:bodyPr vert="horz" wrap="square" lIns="0" tIns="15875" rIns="0" bIns="0" rtlCol="0">
            <a:spAutoFit/>
          </a:bodyPr>
          <a:lstStyle/>
          <a:p>
            <a:pPr marL="25400">
              <a:lnSpc>
                <a:spcPct val="100000"/>
              </a:lnSpc>
              <a:spcBef>
                <a:spcPts val="125"/>
              </a:spcBef>
            </a:pPr>
            <a:r>
              <a:rPr sz="1900" spc="60" dirty="0">
                <a:latin typeface="Calibri"/>
                <a:cs typeface="Calibri"/>
              </a:rPr>
              <a:t>exp(</a:t>
            </a:r>
            <a:r>
              <a:rPr sz="1900" i="1" spc="60" dirty="0">
                <a:latin typeface="Calibri"/>
                <a:cs typeface="Calibri"/>
              </a:rPr>
              <a:t>z</a:t>
            </a:r>
            <a:r>
              <a:rPr sz="1650" i="1" spc="89" baseline="-35353" dirty="0">
                <a:latin typeface="Calibri"/>
                <a:cs typeface="Calibri"/>
              </a:rPr>
              <a:t>i</a:t>
            </a:r>
            <a:r>
              <a:rPr sz="1650" i="1" spc="-112" baseline="-35353" dirty="0">
                <a:latin typeface="Calibri"/>
                <a:cs typeface="Calibri"/>
              </a:rPr>
              <a:t> </a:t>
            </a:r>
            <a:r>
              <a:rPr sz="1900" spc="170" dirty="0">
                <a:latin typeface="Calibri"/>
                <a:cs typeface="Calibri"/>
              </a:rPr>
              <a:t>)</a:t>
            </a:r>
            <a:endParaRPr sz="1900">
              <a:latin typeface="Calibri"/>
              <a:cs typeface="Calibri"/>
            </a:endParaRPr>
          </a:p>
        </p:txBody>
      </p:sp>
      <p:sp>
        <p:nvSpPr>
          <p:cNvPr id="11" name="object 11"/>
          <p:cNvSpPr txBox="1"/>
          <p:nvPr/>
        </p:nvSpPr>
        <p:spPr>
          <a:xfrm>
            <a:off x="7985752" y="6926433"/>
            <a:ext cx="56515" cy="195580"/>
          </a:xfrm>
          <a:prstGeom prst="rect">
            <a:avLst/>
          </a:prstGeom>
        </p:spPr>
        <p:txBody>
          <a:bodyPr vert="horz" wrap="square" lIns="0" tIns="13970" rIns="0" bIns="0" rtlCol="0">
            <a:spAutoFit/>
          </a:bodyPr>
          <a:lstStyle/>
          <a:p>
            <a:pPr>
              <a:lnSpc>
                <a:spcPct val="100000"/>
              </a:lnSpc>
              <a:spcBef>
                <a:spcPts val="110"/>
              </a:spcBef>
            </a:pPr>
            <a:r>
              <a:rPr sz="1100" i="1" spc="75" dirty="0">
                <a:latin typeface="Calibri"/>
                <a:cs typeface="Calibri"/>
              </a:rPr>
              <a:t>j</a:t>
            </a:r>
            <a:endParaRPr sz="1100">
              <a:latin typeface="Calibri"/>
              <a:cs typeface="Calibri"/>
            </a:endParaRPr>
          </a:p>
        </p:txBody>
      </p:sp>
      <p:sp>
        <p:nvSpPr>
          <p:cNvPr id="12" name="object 12"/>
          <p:cNvSpPr txBox="1"/>
          <p:nvPr/>
        </p:nvSpPr>
        <p:spPr>
          <a:xfrm>
            <a:off x="7305936" y="6941080"/>
            <a:ext cx="56515" cy="195580"/>
          </a:xfrm>
          <a:prstGeom prst="rect">
            <a:avLst/>
          </a:prstGeom>
        </p:spPr>
        <p:txBody>
          <a:bodyPr vert="horz" wrap="square" lIns="0" tIns="13970" rIns="0" bIns="0" rtlCol="0">
            <a:spAutoFit/>
          </a:bodyPr>
          <a:lstStyle/>
          <a:p>
            <a:pPr>
              <a:lnSpc>
                <a:spcPct val="100000"/>
              </a:lnSpc>
              <a:spcBef>
                <a:spcPts val="110"/>
              </a:spcBef>
            </a:pPr>
            <a:r>
              <a:rPr sz="1100" i="1" spc="75" dirty="0">
                <a:latin typeface="Calibri"/>
                <a:cs typeface="Calibri"/>
              </a:rPr>
              <a:t>j</a:t>
            </a:r>
            <a:endParaRPr sz="1100">
              <a:latin typeface="Calibri"/>
              <a:cs typeface="Calibri"/>
            </a:endParaRPr>
          </a:p>
        </p:txBody>
      </p:sp>
      <p:sp>
        <p:nvSpPr>
          <p:cNvPr id="13" name="object 13"/>
          <p:cNvSpPr txBox="1"/>
          <p:nvPr/>
        </p:nvSpPr>
        <p:spPr>
          <a:xfrm>
            <a:off x="6951449" y="6613104"/>
            <a:ext cx="1243330" cy="466090"/>
          </a:xfrm>
          <a:prstGeom prst="rect">
            <a:avLst/>
          </a:prstGeom>
        </p:spPr>
        <p:txBody>
          <a:bodyPr vert="horz" wrap="square" lIns="0" tIns="17145" rIns="0" bIns="0" rtlCol="0">
            <a:spAutoFit/>
          </a:bodyPr>
          <a:lstStyle/>
          <a:p>
            <a:pPr marL="25400">
              <a:lnSpc>
                <a:spcPct val="100000"/>
              </a:lnSpc>
              <a:spcBef>
                <a:spcPts val="135"/>
              </a:spcBef>
            </a:pPr>
            <a:r>
              <a:rPr sz="4275" spc="562" baseline="-7797" dirty="0">
                <a:latin typeface="Segoe UI Symbol"/>
                <a:cs typeface="Segoe UI Symbol"/>
              </a:rPr>
              <a:t>∑ </a:t>
            </a:r>
            <a:r>
              <a:rPr sz="1900" spc="45" dirty="0">
                <a:latin typeface="Calibri"/>
                <a:cs typeface="Calibri"/>
              </a:rPr>
              <a:t>exp(</a:t>
            </a:r>
            <a:r>
              <a:rPr sz="1900" i="1" spc="45" dirty="0">
                <a:latin typeface="Calibri"/>
                <a:cs typeface="Calibri"/>
              </a:rPr>
              <a:t>z</a:t>
            </a:r>
            <a:r>
              <a:rPr sz="1900" i="1" spc="140" dirty="0">
                <a:latin typeface="Calibri"/>
                <a:cs typeface="Calibri"/>
              </a:rPr>
              <a:t> </a:t>
            </a:r>
            <a:r>
              <a:rPr sz="1900" spc="170" dirty="0">
                <a:latin typeface="Calibri"/>
                <a:cs typeface="Calibri"/>
              </a:rPr>
              <a:t>)</a:t>
            </a:r>
            <a:endParaRPr sz="1900">
              <a:latin typeface="Calibri"/>
              <a:cs typeface="Calibri"/>
            </a:endParaRPr>
          </a:p>
        </p:txBody>
      </p:sp>
      <p:sp>
        <p:nvSpPr>
          <p:cNvPr id="14" name="object 14"/>
          <p:cNvSpPr/>
          <p:nvPr/>
        </p:nvSpPr>
        <p:spPr>
          <a:xfrm>
            <a:off x="6965392" y="6680255"/>
            <a:ext cx="1186815" cy="0"/>
          </a:xfrm>
          <a:custGeom>
            <a:avLst/>
            <a:gdLst/>
            <a:ahLst/>
            <a:cxnLst/>
            <a:rect l="l" t="t" r="r" b="b"/>
            <a:pathLst>
              <a:path w="1186815">
                <a:moveTo>
                  <a:pt x="0" y="0"/>
                </a:moveTo>
                <a:lnTo>
                  <a:pt x="1186495" y="0"/>
                </a:lnTo>
              </a:path>
            </a:pathLst>
          </a:custGeom>
          <a:ln w="12100">
            <a:solidFill>
              <a:srgbClr val="000000"/>
            </a:solidFill>
          </a:ln>
        </p:spPr>
        <p:txBody>
          <a:bodyPr wrap="square" lIns="0" tIns="0" rIns="0" bIns="0" rtlCol="0"/>
          <a:lstStyle/>
          <a:p>
            <a:endParaRPr/>
          </a:p>
        </p:txBody>
      </p:sp>
      <p:sp>
        <p:nvSpPr>
          <p:cNvPr id="15" name="object 15"/>
          <p:cNvSpPr/>
          <p:nvPr/>
        </p:nvSpPr>
        <p:spPr>
          <a:xfrm>
            <a:off x="5417675" y="6287972"/>
            <a:ext cx="2780030" cy="885825"/>
          </a:xfrm>
          <a:custGeom>
            <a:avLst/>
            <a:gdLst/>
            <a:ahLst/>
            <a:cxnLst/>
            <a:rect l="l" t="t" r="r" b="b"/>
            <a:pathLst>
              <a:path w="2780029" h="885825">
                <a:moveTo>
                  <a:pt x="0" y="0"/>
                </a:moveTo>
                <a:lnTo>
                  <a:pt x="2779711" y="0"/>
                </a:lnTo>
                <a:lnTo>
                  <a:pt x="2779711" y="885824"/>
                </a:lnTo>
                <a:lnTo>
                  <a:pt x="0" y="885824"/>
                </a:lnTo>
                <a:lnTo>
                  <a:pt x="0" y="0"/>
                </a:lnTo>
                <a:close/>
              </a:path>
            </a:pathLst>
          </a:custGeom>
          <a:ln w="9524">
            <a:solidFill>
              <a:srgbClr val="000000"/>
            </a:solidFill>
          </a:ln>
        </p:spPr>
        <p:txBody>
          <a:bodyPr wrap="square" lIns="0" tIns="0" rIns="0" bIns="0" rtlCol="0"/>
          <a:lstStyle/>
          <a:p>
            <a:endParaRPr/>
          </a:p>
        </p:txBody>
      </p:sp>
      <p:sp>
        <p:nvSpPr>
          <p:cNvPr id="16" name="object 16"/>
          <p:cNvSpPr txBox="1"/>
          <p:nvPr/>
        </p:nvSpPr>
        <p:spPr>
          <a:xfrm>
            <a:off x="852978" y="1170495"/>
            <a:ext cx="8885555" cy="3214983"/>
          </a:xfrm>
          <a:prstGeom prst="rect">
            <a:avLst/>
          </a:prstGeom>
        </p:spPr>
        <p:txBody>
          <a:bodyPr vert="horz" wrap="square" lIns="0" tIns="290830" rIns="0" bIns="0" rtlCol="0">
            <a:spAutoFit/>
          </a:bodyPr>
          <a:lstStyle/>
          <a:p>
            <a:pPr marL="368300" indent="-342900">
              <a:lnSpc>
                <a:spcPct val="100000"/>
              </a:lnSpc>
              <a:spcBef>
                <a:spcPts val="2290"/>
              </a:spcBef>
              <a:buChar char="•"/>
              <a:tabLst>
                <a:tab pos="367665" algn="l"/>
                <a:tab pos="368300" algn="l"/>
                <a:tab pos="6038215" algn="l"/>
              </a:tabLst>
            </a:pPr>
            <a:r>
              <a:rPr lang="en-US" sz="3200" spc="-5" dirty="0">
                <a:solidFill>
                  <a:srgbClr val="3333CC"/>
                </a:solidFill>
                <a:latin typeface="Arial"/>
                <a:cs typeface="Arial"/>
              </a:rPr>
              <a:t>P</a:t>
            </a:r>
            <a:r>
              <a:rPr sz="3200" dirty="0">
                <a:solidFill>
                  <a:srgbClr val="3333CC"/>
                </a:solidFill>
                <a:latin typeface="Arial"/>
                <a:cs typeface="Arial"/>
              </a:rPr>
              <a:t>roduce</a:t>
            </a:r>
            <a:r>
              <a:rPr lang="en-US" sz="3200" dirty="0">
                <a:solidFill>
                  <a:srgbClr val="3333CC"/>
                </a:solidFill>
                <a:latin typeface="Arial"/>
                <a:cs typeface="Arial"/>
              </a:rPr>
              <a:t>s</a:t>
            </a:r>
            <a:r>
              <a:rPr sz="3200" dirty="0">
                <a:solidFill>
                  <a:srgbClr val="3333CC"/>
                </a:solidFill>
                <a:latin typeface="Arial"/>
                <a:cs typeface="Arial"/>
              </a:rPr>
              <a:t> a</a:t>
            </a:r>
            <a:r>
              <a:rPr sz="3200" spc="35" dirty="0">
                <a:solidFill>
                  <a:srgbClr val="3333CC"/>
                </a:solidFill>
                <a:latin typeface="Arial"/>
                <a:cs typeface="Arial"/>
              </a:rPr>
              <a:t> </a:t>
            </a:r>
            <a:r>
              <a:rPr sz="3200" spc="-5" dirty="0">
                <a:solidFill>
                  <a:srgbClr val="3333CC"/>
                </a:solidFill>
                <a:latin typeface="Arial"/>
                <a:cs typeface="Arial"/>
              </a:rPr>
              <a:t>vector</a:t>
            </a:r>
            <a:r>
              <a:rPr sz="3200" spc="-260" dirty="0">
                <a:solidFill>
                  <a:srgbClr val="3333CC"/>
                </a:solidFill>
                <a:latin typeface="Arial"/>
                <a:cs typeface="Arial"/>
              </a:rPr>
              <a:t> </a:t>
            </a:r>
            <a:r>
              <a:rPr sz="4275" b="1" i="1" spc="-660" baseline="5847" dirty="0">
                <a:latin typeface="Palatino Linotype"/>
                <a:cs typeface="Palatino Linotype"/>
              </a:rPr>
              <a:t>y</a:t>
            </a:r>
            <a:r>
              <a:rPr sz="4275" spc="-660" baseline="8771" dirty="0">
                <a:latin typeface="Calibri"/>
                <a:cs typeface="Calibri"/>
              </a:rPr>
              <a:t>ˆ</a:t>
            </a:r>
            <a:r>
              <a:rPr lang="en-US" sz="4275" spc="-660" baseline="8771" dirty="0">
                <a:latin typeface="Calibri"/>
                <a:cs typeface="Calibri"/>
              </a:rPr>
              <a:t>     </a:t>
            </a:r>
            <a:r>
              <a:rPr sz="3200" spc="-5" dirty="0">
                <a:solidFill>
                  <a:srgbClr val="3333CC"/>
                </a:solidFill>
                <a:latin typeface="Arial"/>
                <a:cs typeface="Arial"/>
              </a:rPr>
              <a:t>with</a:t>
            </a:r>
            <a:r>
              <a:rPr sz="3200" spc="-10" dirty="0">
                <a:solidFill>
                  <a:srgbClr val="3333CC"/>
                </a:solidFill>
                <a:latin typeface="Arial"/>
                <a:cs typeface="Arial"/>
              </a:rPr>
              <a:t> </a:t>
            </a:r>
            <a:r>
              <a:rPr sz="3200" dirty="0">
                <a:solidFill>
                  <a:srgbClr val="3333CC"/>
                </a:solidFill>
                <a:latin typeface="Arial"/>
                <a:cs typeface="Arial"/>
              </a:rPr>
              <a:t>values</a:t>
            </a:r>
            <a:endParaRPr sz="3200" dirty="0">
              <a:latin typeface="Arial"/>
              <a:cs typeface="Arial"/>
            </a:endParaRPr>
          </a:p>
          <a:p>
            <a:pPr marL="2840990">
              <a:lnSpc>
                <a:spcPct val="100000"/>
              </a:lnSpc>
              <a:spcBef>
                <a:spcPts val="1600"/>
              </a:spcBef>
            </a:pPr>
            <a:r>
              <a:rPr sz="2300" i="1" spc="-254" dirty="0">
                <a:latin typeface="Cambria"/>
                <a:cs typeface="Cambria"/>
              </a:rPr>
              <a:t>y</a:t>
            </a:r>
            <a:r>
              <a:rPr sz="3450" spc="-382" baseline="1207" dirty="0">
                <a:latin typeface="Calibri"/>
                <a:cs typeface="Calibri"/>
              </a:rPr>
              <a:t>ˆ</a:t>
            </a:r>
            <a:r>
              <a:rPr sz="1950" i="1" spc="-382" baseline="-36324" dirty="0">
                <a:latin typeface="Cambria"/>
                <a:cs typeface="Cambria"/>
              </a:rPr>
              <a:t>i </a:t>
            </a:r>
            <a:r>
              <a:rPr sz="2300" spc="225" dirty="0">
                <a:latin typeface="Segoe UI Symbol"/>
                <a:cs typeface="Segoe UI Symbol"/>
              </a:rPr>
              <a:t>= </a:t>
            </a:r>
            <a:r>
              <a:rPr sz="2300" i="1" spc="155" dirty="0">
                <a:latin typeface="Cambria"/>
                <a:cs typeface="Cambria"/>
              </a:rPr>
              <a:t>P</a:t>
            </a:r>
            <a:r>
              <a:rPr sz="2300" spc="155" dirty="0">
                <a:latin typeface="Calibri"/>
                <a:cs typeface="Calibri"/>
              </a:rPr>
              <a:t>(</a:t>
            </a:r>
            <a:r>
              <a:rPr sz="2300" i="1" spc="155" dirty="0">
                <a:latin typeface="Cambria"/>
                <a:cs typeface="Cambria"/>
              </a:rPr>
              <a:t>y </a:t>
            </a:r>
            <a:r>
              <a:rPr sz="2300" spc="225" dirty="0">
                <a:latin typeface="Segoe UI Symbol"/>
                <a:cs typeface="Segoe UI Symbol"/>
              </a:rPr>
              <a:t>=</a:t>
            </a:r>
            <a:r>
              <a:rPr sz="2300" spc="-475" dirty="0">
                <a:latin typeface="Segoe UI Symbol"/>
                <a:cs typeface="Segoe UI Symbol"/>
              </a:rPr>
              <a:t> </a:t>
            </a:r>
            <a:r>
              <a:rPr sz="2300" i="1" spc="85" dirty="0">
                <a:latin typeface="Cambria"/>
                <a:cs typeface="Cambria"/>
              </a:rPr>
              <a:t>i </a:t>
            </a:r>
            <a:r>
              <a:rPr sz="2300" spc="-420" dirty="0">
                <a:latin typeface="Calibri"/>
                <a:cs typeface="Calibri"/>
              </a:rPr>
              <a:t>| </a:t>
            </a:r>
            <a:r>
              <a:rPr sz="2300" b="1" i="1" spc="310" dirty="0">
                <a:latin typeface="Calibri"/>
                <a:cs typeface="Calibri"/>
              </a:rPr>
              <a:t>x</a:t>
            </a:r>
            <a:r>
              <a:rPr sz="2300" spc="310" dirty="0">
                <a:latin typeface="Calibri"/>
                <a:cs typeface="Calibri"/>
              </a:rPr>
              <a:t>)</a:t>
            </a:r>
            <a:endParaRPr sz="2300" dirty="0">
              <a:latin typeface="Calibri"/>
              <a:cs typeface="Calibri"/>
            </a:endParaRPr>
          </a:p>
          <a:p>
            <a:pPr marL="1168400" lvl="1" indent="-229235">
              <a:lnSpc>
                <a:spcPct val="100000"/>
              </a:lnSpc>
              <a:spcBef>
                <a:spcPts val="775"/>
              </a:spcBef>
              <a:buChar char="•"/>
              <a:tabLst>
                <a:tab pos="1168400" algn="l"/>
              </a:tabLst>
            </a:pPr>
            <a:r>
              <a:rPr lang="en-US" sz="2400" spc="-5" dirty="0">
                <a:solidFill>
                  <a:srgbClr val="660066"/>
                </a:solidFill>
                <a:latin typeface="Arial"/>
                <a:cs typeface="Arial"/>
              </a:rPr>
              <a:t>E</a:t>
            </a:r>
            <a:r>
              <a:rPr sz="2400" spc="-5" dirty="0">
                <a:solidFill>
                  <a:srgbClr val="660066"/>
                </a:solidFill>
                <a:latin typeface="Arial"/>
                <a:cs typeface="Arial"/>
              </a:rPr>
              <a:t>lements </a:t>
            </a:r>
            <a:r>
              <a:rPr sz="2400" dirty="0">
                <a:solidFill>
                  <a:srgbClr val="660066"/>
                </a:solidFill>
                <a:latin typeface="Arial"/>
                <a:cs typeface="Arial"/>
              </a:rPr>
              <a:t>of </a:t>
            </a:r>
            <a:r>
              <a:rPr sz="2925" b="1" i="1" spc="-450" baseline="8547" dirty="0">
                <a:latin typeface="Palatino Linotype"/>
                <a:cs typeface="Palatino Linotype"/>
              </a:rPr>
              <a:t>y</a:t>
            </a:r>
            <a:r>
              <a:rPr sz="2925" spc="-450" baseline="11396" dirty="0">
                <a:latin typeface="Calibri"/>
                <a:cs typeface="Calibri"/>
              </a:rPr>
              <a:t>ˆ </a:t>
            </a:r>
            <a:r>
              <a:rPr lang="en-US" sz="2925" spc="-450" baseline="11396" dirty="0">
                <a:latin typeface="Calibri"/>
                <a:cs typeface="Calibri"/>
              </a:rPr>
              <a:t>      </a:t>
            </a:r>
            <a:r>
              <a:rPr sz="2400" dirty="0">
                <a:solidFill>
                  <a:srgbClr val="660066"/>
                </a:solidFill>
                <a:latin typeface="Arial"/>
                <a:cs typeface="Arial"/>
              </a:rPr>
              <a:t>lie in </a:t>
            </a:r>
            <a:r>
              <a:rPr sz="2400" spc="-90" dirty="0">
                <a:latin typeface="Cambria"/>
                <a:cs typeface="Cambria"/>
              </a:rPr>
              <a:t>[0,1] </a:t>
            </a:r>
            <a:r>
              <a:rPr sz="2400" dirty="0">
                <a:solidFill>
                  <a:srgbClr val="660066"/>
                </a:solidFill>
                <a:latin typeface="Arial"/>
                <a:cs typeface="Arial"/>
              </a:rPr>
              <a:t>and sum </a:t>
            </a:r>
            <a:r>
              <a:rPr sz="2400" spc="-5" dirty="0">
                <a:solidFill>
                  <a:srgbClr val="660066"/>
                </a:solidFill>
                <a:latin typeface="Arial"/>
                <a:cs typeface="Arial"/>
              </a:rPr>
              <a:t>to</a:t>
            </a:r>
            <a:r>
              <a:rPr sz="2400" spc="-70" dirty="0">
                <a:solidFill>
                  <a:srgbClr val="660066"/>
                </a:solidFill>
                <a:latin typeface="Arial"/>
                <a:cs typeface="Arial"/>
              </a:rPr>
              <a:t> </a:t>
            </a:r>
            <a:r>
              <a:rPr sz="2400" spc="-130" dirty="0">
                <a:latin typeface="Cambria"/>
                <a:cs typeface="Cambria"/>
              </a:rPr>
              <a:t>1</a:t>
            </a:r>
            <a:endParaRPr sz="2400" dirty="0">
              <a:latin typeface="Cambria"/>
              <a:cs typeface="Cambria"/>
            </a:endParaRPr>
          </a:p>
          <a:p>
            <a:pPr marL="368300" marR="805815" indent="-342900">
              <a:lnSpc>
                <a:spcPct val="100000"/>
              </a:lnSpc>
              <a:spcBef>
                <a:spcPts val="815"/>
              </a:spcBef>
              <a:buChar char="•"/>
              <a:tabLst>
                <a:tab pos="367665" algn="l"/>
                <a:tab pos="368300" algn="l"/>
              </a:tabLst>
            </a:pPr>
            <a:r>
              <a:rPr lang="en-US" sz="3200" spc="-5" dirty="0">
                <a:solidFill>
                  <a:srgbClr val="3333CC"/>
                </a:solidFill>
                <a:latin typeface="Arial"/>
                <a:cs typeface="Arial"/>
              </a:rPr>
              <a:t>For</a:t>
            </a:r>
            <a:r>
              <a:rPr sz="3200" spc="-5" dirty="0">
                <a:solidFill>
                  <a:srgbClr val="3333CC"/>
                </a:solidFill>
                <a:latin typeface="Arial"/>
                <a:cs typeface="Arial"/>
              </a:rPr>
              <a:t>  </a:t>
            </a:r>
            <a:r>
              <a:rPr lang="en-US" sz="3200" spc="-5" dirty="0" err="1">
                <a:solidFill>
                  <a:srgbClr val="3333CC"/>
                </a:solidFill>
                <a:latin typeface="Arial"/>
                <a:cs typeface="Arial"/>
              </a:rPr>
              <a:t>m</a:t>
            </a:r>
            <a:r>
              <a:rPr sz="3200" spc="-5" dirty="0" err="1">
                <a:solidFill>
                  <a:srgbClr val="3333CC"/>
                </a:solidFill>
                <a:latin typeface="Arial"/>
                <a:cs typeface="Arial"/>
              </a:rPr>
              <a:t>ultinoulli</a:t>
            </a:r>
            <a:r>
              <a:rPr sz="3200" spc="-5" dirty="0">
                <a:solidFill>
                  <a:srgbClr val="3333CC"/>
                </a:solidFill>
                <a:latin typeface="Arial"/>
                <a:cs typeface="Arial"/>
              </a:rPr>
              <a:t> distribution</a:t>
            </a:r>
            <a:endParaRPr sz="3200" dirty="0">
              <a:latin typeface="Arial"/>
              <a:cs typeface="Arial"/>
            </a:endParaRPr>
          </a:p>
          <a:p>
            <a:pPr marL="1168400" lvl="1" indent="-229235">
              <a:lnSpc>
                <a:spcPct val="100000"/>
              </a:lnSpc>
              <a:spcBef>
                <a:spcPts val="525"/>
              </a:spcBef>
              <a:buChar char="•"/>
              <a:tabLst>
                <a:tab pos="1168400" algn="l"/>
              </a:tabLst>
            </a:pPr>
            <a:r>
              <a:rPr lang="en-US" sz="2400" spc="-5" dirty="0">
                <a:solidFill>
                  <a:srgbClr val="660066"/>
                </a:solidFill>
                <a:latin typeface="Arial"/>
                <a:cs typeface="Arial"/>
              </a:rPr>
              <a:t>a</a:t>
            </a:r>
            <a:r>
              <a:rPr sz="2400" dirty="0">
                <a:solidFill>
                  <a:srgbClr val="660066"/>
                </a:solidFill>
                <a:latin typeface="Arial"/>
                <a:cs typeface="Arial"/>
              </a:rPr>
              <a:t> linear layer </a:t>
            </a:r>
            <a:r>
              <a:rPr sz="2400" spc="-5" dirty="0">
                <a:solidFill>
                  <a:srgbClr val="660066"/>
                </a:solidFill>
                <a:latin typeface="Arial"/>
                <a:cs typeface="Arial"/>
              </a:rPr>
              <a:t>predicts </a:t>
            </a:r>
            <a:r>
              <a:rPr sz="2400" dirty="0">
                <a:solidFill>
                  <a:srgbClr val="660066"/>
                </a:solidFill>
                <a:latin typeface="Arial"/>
                <a:cs typeface="Arial"/>
              </a:rPr>
              <a:t>unnormalized log</a:t>
            </a:r>
            <a:r>
              <a:rPr sz="2400" spc="-5" dirty="0">
                <a:solidFill>
                  <a:srgbClr val="660066"/>
                </a:solidFill>
                <a:latin typeface="Arial"/>
                <a:cs typeface="Arial"/>
              </a:rPr>
              <a:t> probabilities</a:t>
            </a:r>
            <a:endParaRPr sz="2400" dirty="0">
              <a:latin typeface="Arial"/>
              <a:cs typeface="Arial"/>
            </a:endParaRPr>
          </a:p>
          <a:p>
            <a:pPr marL="2767965">
              <a:lnSpc>
                <a:spcPct val="100000"/>
              </a:lnSpc>
              <a:spcBef>
                <a:spcPts val="45"/>
              </a:spcBef>
            </a:pPr>
            <a:r>
              <a:rPr sz="2400" b="1" i="1" spc="-25" dirty="0">
                <a:latin typeface="Palatino Linotype"/>
                <a:cs typeface="Palatino Linotype"/>
              </a:rPr>
              <a:t>z</a:t>
            </a:r>
            <a:r>
              <a:rPr sz="2400" b="1" i="1" spc="385" dirty="0">
                <a:latin typeface="Palatino Linotype"/>
                <a:cs typeface="Palatino Linotype"/>
              </a:rPr>
              <a:t> </a:t>
            </a:r>
            <a:r>
              <a:rPr sz="2400" i="1" spc="275" dirty="0">
                <a:latin typeface="Cambria"/>
                <a:cs typeface="Cambria"/>
              </a:rPr>
              <a:t>=W</a:t>
            </a:r>
            <a:r>
              <a:rPr sz="2400" i="1" spc="412" baseline="24305" dirty="0">
                <a:latin typeface="Cambria"/>
                <a:cs typeface="Cambria"/>
              </a:rPr>
              <a:t>T</a:t>
            </a:r>
            <a:r>
              <a:rPr sz="2400" b="1" i="1" spc="275" dirty="0">
                <a:latin typeface="Palatino Linotype"/>
                <a:cs typeface="Palatino Linotype"/>
              </a:rPr>
              <a:t>h</a:t>
            </a:r>
            <a:r>
              <a:rPr sz="2400" spc="275" dirty="0">
                <a:latin typeface="Cambria"/>
                <a:cs typeface="Cambria"/>
              </a:rPr>
              <a:t>+</a:t>
            </a:r>
            <a:r>
              <a:rPr sz="2400" b="1" i="1" spc="275" dirty="0">
                <a:latin typeface="Palatino Linotype"/>
                <a:cs typeface="Palatino Linotype"/>
              </a:rPr>
              <a:t>b</a:t>
            </a:r>
            <a:endParaRPr sz="2400" dirty="0">
              <a:latin typeface="Palatino Linotype"/>
              <a:cs typeface="Palatino Linotype"/>
            </a:endParaRPr>
          </a:p>
        </p:txBody>
      </p:sp>
      <p:sp>
        <p:nvSpPr>
          <p:cNvPr id="17" name="object 17"/>
          <p:cNvSpPr txBox="1"/>
          <p:nvPr/>
        </p:nvSpPr>
        <p:spPr>
          <a:xfrm>
            <a:off x="840278" y="5839598"/>
            <a:ext cx="4503420" cy="1186180"/>
          </a:xfrm>
          <a:prstGeom prst="rect">
            <a:avLst/>
          </a:prstGeom>
        </p:spPr>
        <p:txBody>
          <a:bodyPr vert="horz" wrap="square" lIns="0" tIns="104775" rIns="0" bIns="0" rtlCol="0">
            <a:spAutoFit/>
          </a:bodyPr>
          <a:lstStyle/>
          <a:p>
            <a:pPr marL="381000">
              <a:lnSpc>
                <a:spcPct val="100000"/>
              </a:lnSpc>
              <a:spcBef>
                <a:spcPts val="825"/>
              </a:spcBef>
            </a:pPr>
            <a:r>
              <a:rPr sz="3200" spc="-5" dirty="0">
                <a:solidFill>
                  <a:srgbClr val="3333CC"/>
                </a:solidFill>
                <a:latin typeface="Arial"/>
                <a:cs typeface="Arial"/>
              </a:rPr>
              <a:t>to obtain the </a:t>
            </a:r>
            <a:r>
              <a:rPr sz="3200" dirty="0">
                <a:solidFill>
                  <a:srgbClr val="3333CC"/>
                </a:solidFill>
                <a:latin typeface="Arial"/>
                <a:cs typeface="Arial"/>
              </a:rPr>
              <a:t>desired</a:t>
            </a:r>
            <a:r>
              <a:rPr sz="3200" spc="390" dirty="0">
                <a:solidFill>
                  <a:srgbClr val="3333CC"/>
                </a:solidFill>
                <a:latin typeface="Arial"/>
                <a:cs typeface="Arial"/>
              </a:rPr>
              <a:t> </a:t>
            </a:r>
            <a:r>
              <a:rPr sz="4275" b="1" i="1" spc="-660" baseline="15594" dirty="0">
                <a:latin typeface="Palatino Linotype"/>
                <a:cs typeface="Palatino Linotype"/>
              </a:rPr>
              <a:t>y</a:t>
            </a:r>
            <a:r>
              <a:rPr sz="4275" spc="-660" baseline="18518" dirty="0">
                <a:latin typeface="Calibri"/>
                <a:cs typeface="Calibri"/>
              </a:rPr>
              <a:t>ˆ</a:t>
            </a:r>
            <a:endParaRPr sz="4275" baseline="18518">
              <a:latin typeface="Calibri"/>
              <a:cs typeface="Calibri"/>
            </a:endParaRPr>
          </a:p>
          <a:p>
            <a:pPr marL="381000" indent="-342900">
              <a:lnSpc>
                <a:spcPct val="100000"/>
              </a:lnSpc>
              <a:spcBef>
                <a:spcPts val="730"/>
              </a:spcBef>
              <a:buChar char="•"/>
              <a:tabLst>
                <a:tab pos="380365" algn="l"/>
                <a:tab pos="381000" algn="l"/>
              </a:tabLst>
            </a:pPr>
            <a:r>
              <a:rPr sz="3200" spc="-5" dirty="0">
                <a:solidFill>
                  <a:srgbClr val="3333CC"/>
                </a:solidFill>
                <a:latin typeface="Arial"/>
                <a:cs typeface="Arial"/>
              </a:rPr>
              <a:t>Softmax </a:t>
            </a:r>
            <a:r>
              <a:rPr sz="3200" dirty="0">
                <a:solidFill>
                  <a:srgbClr val="3333CC"/>
                </a:solidFill>
                <a:latin typeface="Arial"/>
                <a:cs typeface="Arial"/>
              </a:rPr>
              <a:t>is given</a:t>
            </a:r>
            <a:r>
              <a:rPr sz="3200" spc="-40" dirty="0">
                <a:solidFill>
                  <a:srgbClr val="3333CC"/>
                </a:solidFill>
                <a:latin typeface="Arial"/>
                <a:cs typeface="Arial"/>
              </a:rPr>
              <a:t> </a:t>
            </a:r>
            <a:r>
              <a:rPr sz="3200" dirty="0">
                <a:solidFill>
                  <a:srgbClr val="3333CC"/>
                </a:solidFill>
                <a:latin typeface="Arial"/>
                <a:cs typeface="Arial"/>
              </a:rPr>
              <a:t>by:</a:t>
            </a:r>
            <a:endParaRPr sz="3200">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277586" y="321036"/>
            <a:ext cx="5057775" cy="695960"/>
          </a:xfrm>
          <a:prstGeom prst="rect">
            <a:avLst/>
          </a:prstGeom>
        </p:spPr>
        <p:txBody>
          <a:bodyPr vert="horz" wrap="square" lIns="0" tIns="12700" rIns="0" bIns="0" rtlCol="0">
            <a:spAutoFit/>
          </a:bodyPr>
          <a:lstStyle/>
          <a:p>
            <a:pPr marL="12700">
              <a:lnSpc>
                <a:spcPct val="100000"/>
              </a:lnSpc>
              <a:spcBef>
                <a:spcPts val="100"/>
              </a:spcBef>
            </a:pPr>
            <a:r>
              <a:rPr spc="-5" dirty="0"/>
              <a:t>Softmax</a:t>
            </a:r>
            <a:r>
              <a:rPr spc="-75" dirty="0"/>
              <a:t> </a:t>
            </a:r>
            <a:r>
              <a:rPr dirty="0"/>
              <a:t>Regression</a:t>
            </a:r>
          </a:p>
        </p:txBody>
      </p:sp>
      <p:sp>
        <p:nvSpPr>
          <p:cNvPr id="6" name="object 6"/>
          <p:cNvSpPr/>
          <p:nvPr/>
        </p:nvSpPr>
        <p:spPr>
          <a:xfrm>
            <a:off x="1256618" y="1462016"/>
            <a:ext cx="4082870" cy="163124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442328" y="3346565"/>
            <a:ext cx="4741017" cy="108619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369675" y="3239972"/>
            <a:ext cx="4886325" cy="1254125"/>
          </a:xfrm>
          <a:custGeom>
            <a:avLst/>
            <a:gdLst/>
            <a:ahLst/>
            <a:cxnLst/>
            <a:rect l="l" t="t" r="r" b="b"/>
            <a:pathLst>
              <a:path w="4886325" h="1254125">
                <a:moveTo>
                  <a:pt x="0" y="0"/>
                </a:moveTo>
                <a:lnTo>
                  <a:pt x="4886323" y="0"/>
                </a:lnTo>
                <a:lnTo>
                  <a:pt x="4886323" y="1254124"/>
                </a:lnTo>
                <a:lnTo>
                  <a:pt x="0" y="1254124"/>
                </a:lnTo>
                <a:lnTo>
                  <a:pt x="0" y="0"/>
                </a:lnTo>
                <a:close/>
              </a:path>
            </a:pathLst>
          </a:custGeom>
          <a:ln w="9524">
            <a:solidFill>
              <a:srgbClr val="000000"/>
            </a:solidFill>
          </a:ln>
        </p:spPr>
        <p:txBody>
          <a:bodyPr wrap="square" lIns="0" tIns="0" rIns="0" bIns="0" rtlCol="0"/>
          <a:lstStyle/>
          <a:p>
            <a:endParaRPr/>
          </a:p>
        </p:txBody>
      </p:sp>
      <p:sp>
        <p:nvSpPr>
          <p:cNvPr id="9" name="object 9"/>
          <p:cNvSpPr txBox="1"/>
          <p:nvPr/>
        </p:nvSpPr>
        <p:spPr>
          <a:xfrm>
            <a:off x="7098837" y="4921134"/>
            <a:ext cx="1805305" cy="462280"/>
          </a:xfrm>
          <a:prstGeom prst="rect">
            <a:avLst/>
          </a:prstGeom>
          <a:ln w="9524">
            <a:solidFill>
              <a:srgbClr val="000000"/>
            </a:solidFill>
          </a:ln>
        </p:spPr>
        <p:txBody>
          <a:bodyPr vert="horz" wrap="square" lIns="0" tIns="45719" rIns="0" bIns="0" rtlCol="0">
            <a:spAutoFit/>
          </a:bodyPr>
          <a:lstStyle/>
          <a:p>
            <a:pPr marL="91440">
              <a:lnSpc>
                <a:spcPct val="100000"/>
              </a:lnSpc>
              <a:spcBef>
                <a:spcPts val="359"/>
              </a:spcBef>
            </a:pPr>
            <a:r>
              <a:rPr sz="2400" b="1" i="1" spc="-25" dirty="0">
                <a:latin typeface="Palatino Linotype"/>
                <a:cs typeface="Palatino Linotype"/>
              </a:rPr>
              <a:t>z</a:t>
            </a:r>
            <a:r>
              <a:rPr sz="2400" b="1" i="1" spc="350" dirty="0">
                <a:latin typeface="Palatino Linotype"/>
                <a:cs typeface="Palatino Linotype"/>
              </a:rPr>
              <a:t> </a:t>
            </a:r>
            <a:r>
              <a:rPr sz="2400" i="1" spc="290" dirty="0">
                <a:latin typeface="Cambria"/>
                <a:cs typeface="Cambria"/>
              </a:rPr>
              <a:t>=W</a:t>
            </a:r>
            <a:r>
              <a:rPr sz="2400" i="1" spc="434" baseline="24305" dirty="0">
                <a:latin typeface="Cambria"/>
                <a:cs typeface="Cambria"/>
              </a:rPr>
              <a:t>T</a:t>
            </a:r>
            <a:r>
              <a:rPr sz="2400" b="1" i="1" spc="290" dirty="0">
                <a:latin typeface="Palatino Linotype"/>
                <a:cs typeface="Palatino Linotype"/>
              </a:rPr>
              <a:t>x</a:t>
            </a:r>
            <a:r>
              <a:rPr sz="2400" i="1" spc="290" dirty="0">
                <a:latin typeface="Cambria"/>
                <a:cs typeface="Cambria"/>
              </a:rPr>
              <a:t>+</a:t>
            </a:r>
            <a:r>
              <a:rPr sz="2400" b="1" i="1" spc="290" dirty="0">
                <a:latin typeface="Palatino Linotype"/>
                <a:cs typeface="Palatino Linotype"/>
              </a:rPr>
              <a:t>b</a:t>
            </a:r>
            <a:endParaRPr sz="2400">
              <a:latin typeface="Palatino Linotype"/>
              <a:cs typeface="Palatino Linotype"/>
            </a:endParaRPr>
          </a:p>
        </p:txBody>
      </p:sp>
      <p:sp>
        <p:nvSpPr>
          <p:cNvPr id="10" name="object 10"/>
          <p:cNvSpPr txBox="1"/>
          <p:nvPr/>
        </p:nvSpPr>
        <p:spPr>
          <a:xfrm>
            <a:off x="7627773" y="2449111"/>
            <a:ext cx="176530" cy="278130"/>
          </a:xfrm>
          <a:prstGeom prst="rect">
            <a:avLst/>
          </a:prstGeom>
        </p:spPr>
        <p:txBody>
          <a:bodyPr vert="horz" wrap="square" lIns="0" tIns="13335" rIns="0" bIns="0" rtlCol="0">
            <a:spAutoFit/>
          </a:bodyPr>
          <a:lstStyle/>
          <a:p>
            <a:pPr>
              <a:lnSpc>
                <a:spcPct val="100000"/>
              </a:lnSpc>
              <a:spcBef>
                <a:spcPts val="105"/>
              </a:spcBef>
            </a:pPr>
            <a:r>
              <a:rPr sz="1650" spc="160" dirty="0">
                <a:latin typeface="Segoe UI Symbol"/>
                <a:cs typeface="Segoe UI Symbol"/>
              </a:rPr>
              <a:t>=</a:t>
            </a:r>
            <a:endParaRPr sz="1650">
              <a:latin typeface="Segoe UI Symbol"/>
              <a:cs typeface="Segoe UI Symbol"/>
            </a:endParaRPr>
          </a:p>
        </p:txBody>
      </p:sp>
      <p:sp>
        <p:nvSpPr>
          <p:cNvPr id="11" name="object 11"/>
          <p:cNvSpPr txBox="1"/>
          <p:nvPr/>
        </p:nvSpPr>
        <p:spPr>
          <a:xfrm>
            <a:off x="7395774" y="1874589"/>
            <a:ext cx="1460500" cy="702945"/>
          </a:xfrm>
          <a:prstGeom prst="rect">
            <a:avLst/>
          </a:prstGeom>
        </p:spPr>
        <p:txBody>
          <a:bodyPr vert="horz" wrap="square" lIns="0" tIns="99695" rIns="0" bIns="0" rtlCol="0">
            <a:spAutoFit/>
          </a:bodyPr>
          <a:lstStyle/>
          <a:p>
            <a:pPr marL="25400">
              <a:lnSpc>
                <a:spcPct val="100000"/>
              </a:lnSpc>
              <a:spcBef>
                <a:spcPts val="785"/>
              </a:spcBef>
            </a:pPr>
            <a:r>
              <a:rPr sz="1650" b="1" i="1" spc="10" dirty="0">
                <a:latin typeface="Palatino Linotype"/>
                <a:cs typeface="Palatino Linotype"/>
              </a:rPr>
              <a:t>y </a:t>
            </a:r>
            <a:r>
              <a:rPr sz="1650" spc="160" dirty="0">
                <a:latin typeface="Segoe UI Symbol"/>
                <a:cs typeface="Segoe UI Symbol"/>
              </a:rPr>
              <a:t>=</a:t>
            </a:r>
            <a:r>
              <a:rPr sz="1650" spc="-35" dirty="0">
                <a:latin typeface="Segoe UI Symbol"/>
                <a:cs typeface="Segoe UI Symbol"/>
              </a:rPr>
              <a:t> </a:t>
            </a:r>
            <a:r>
              <a:rPr sz="1650" spc="35" dirty="0">
                <a:latin typeface="Calibri"/>
                <a:cs typeface="Calibri"/>
              </a:rPr>
              <a:t>softmax(</a:t>
            </a:r>
            <a:r>
              <a:rPr sz="1650" b="1" i="1" spc="35" dirty="0">
                <a:latin typeface="Palatino Linotype"/>
                <a:cs typeface="Palatino Linotype"/>
              </a:rPr>
              <a:t>z</a:t>
            </a:r>
            <a:r>
              <a:rPr sz="1650" spc="35" dirty="0">
                <a:latin typeface="Calibri"/>
                <a:cs typeface="Calibri"/>
              </a:rPr>
              <a:t>)</a:t>
            </a:r>
            <a:r>
              <a:rPr sz="1425" i="1" spc="52" baseline="-35087" dirty="0">
                <a:latin typeface="Calibri"/>
                <a:cs typeface="Calibri"/>
              </a:rPr>
              <a:t>i</a:t>
            </a:r>
            <a:endParaRPr sz="1425" baseline="-35087">
              <a:latin typeface="Calibri"/>
              <a:cs typeface="Calibri"/>
            </a:endParaRPr>
          </a:p>
          <a:p>
            <a:pPr marL="662940">
              <a:lnSpc>
                <a:spcPct val="100000"/>
              </a:lnSpc>
              <a:spcBef>
                <a:spcPts val="685"/>
              </a:spcBef>
            </a:pPr>
            <a:r>
              <a:rPr sz="1650" spc="45" dirty="0">
                <a:latin typeface="Calibri"/>
                <a:cs typeface="Calibri"/>
              </a:rPr>
              <a:t>exp(</a:t>
            </a:r>
            <a:r>
              <a:rPr sz="1650" i="1" spc="45" dirty="0">
                <a:latin typeface="Calibri"/>
                <a:cs typeface="Calibri"/>
              </a:rPr>
              <a:t>z</a:t>
            </a:r>
            <a:r>
              <a:rPr sz="1425" i="1" spc="67" baseline="-35087" dirty="0">
                <a:latin typeface="Calibri"/>
                <a:cs typeface="Calibri"/>
              </a:rPr>
              <a:t>i</a:t>
            </a:r>
            <a:r>
              <a:rPr sz="1425" i="1" spc="-67" baseline="-35087" dirty="0">
                <a:latin typeface="Calibri"/>
                <a:cs typeface="Calibri"/>
              </a:rPr>
              <a:t> </a:t>
            </a:r>
            <a:r>
              <a:rPr sz="1650" spc="140" dirty="0">
                <a:latin typeface="Calibri"/>
                <a:cs typeface="Calibri"/>
              </a:rPr>
              <a:t>)</a:t>
            </a:r>
            <a:endParaRPr sz="1650">
              <a:latin typeface="Calibri"/>
              <a:cs typeface="Calibri"/>
            </a:endParaRPr>
          </a:p>
        </p:txBody>
      </p:sp>
      <p:sp>
        <p:nvSpPr>
          <p:cNvPr id="12" name="object 12"/>
          <p:cNvSpPr txBox="1"/>
          <p:nvPr/>
        </p:nvSpPr>
        <p:spPr>
          <a:xfrm>
            <a:off x="7836374" y="2560376"/>
            <a:ext cx="1079500" cy="404495"/>
          </a:xfrm>
          <a:prstGeom prst="rect">
            <a:avLst/>
          </a:prstGeom>
        </p:spPr>
        <p:txBody>
          <a:bodyPr vert="horz" wrap="square" lIns="0" tIns="17145" rIns="0" bIns="0" rtlCol="0">
            <a:spAutoFit/>
          </a:bodyPr>
          <a:lstStyle/>
          <a:p>
            <a:pPr marL="25400">
              <a:lnSpc>
                <a:spcPct val="100000"/>
              </a:lnSpc>
              <a:spcBef>
                <a:spcPts val="135"/>
              </a:spcBef>
            </a:pPr>
            <a:r>
              <a:rPr sz="3675" spc="735" baseline="-7936" dirty="0">
                <a:latin typeface="Segoe UI Symbol"/>
                <a:cs typeface="Segoe UI Symbol"/>
              </a:rPr>
              <a:t>∑</a:t>
            </a:r>
            <a:r>
              <a:rPr sz="1425" i="1" spc="97" baseline="-40935" dirty="0">
                <a:latin typeface="Calibri"/>
                <a:cs typeface="Calibri"/>
              </a:rPr>
              <a:t>j</a:t>
            </a:r>
            <a:r>
              <a:rPr sz="1425" i="1" baseline="-40935" dirty="0">
                <a:latin typeface="Calibri"/>
                <a:cs typeface="Calibri"/>
              </a:rPr>
              <a:t>  </a:t>
            </a:r>
            <a:r>
              <a:rPr sz="1650" spc="-105" dirty="0">
                <a:latin typeface="Calibri"/>
                <a:cs typeface="Calibri"/>
              </a:rPr>
              <a:t>e</a:t>
            </a:r>
            <a:r>
              <a:rPr sz="1650" spc="145" dirty="0">
                <a:latin typeface="Calibri"/>
                <a:cs typeface="Calibri"/>
              </a:rPr>
              <a:t>x</a:t>
            </a:r>
            <a:r>
              <a:rPr sz="1650" spc="25" dirty="0">
                <a:latin typeface="Calibri"/>
                <a:cs typeface="Calibri"/>
              </a:rPr>
              <a:t>p</a:t>
            </a:r>
            <a:r>
              <a:rPr sz="1650" spc="70" dirty="0">
                <a:latin typeface="Calibri"/>
                <a:cs typeface="Calibri"/>
              </a:rPr>
              <a:t>(</a:t>
            </a:r>
            <a:r>
              <a:rPr sz="1650" i="1" spc="165" dirty="0">
                <a:latin typeface="Calibri"/>
                <a:cs typeface="Calibri"/>
              </a:rPr>
              <a:t>z</a:t>
            </a:r>
            <a:r>
              <a:rPr sz="1425" i="1" spc="97" baseline="-35087" dirty="0">
                <a:latin typeface="Calibri"/>
                <a:cs typeface="Calibri"/>
              </a:rPr>
              <a:t>j</a:t>
            </a:r>
            <a:r>
              <a:rPr sz="1425" i="1" baseline="-35087" dirty="0">
                <a:latin typeface="Calibri"/>
                <a:cs typeface="Calibri"/>
              </a:rPr>
              <a:t> </a:t>
            </a:r>
            <a:r>
              <a:rPr sz="1650" spc="140" dirty="0">
                <a:latin typeface="Calibri"/>
                <a:cs typeface="Calibri"/>
              </a:rPr>
              <a:t>)</a:t>
            </a:r>
            <a:endParaRPr sz="1650">
              <a:latin typeface="Calibri"/>
              <a:cs typeface="Calibri"/>
            </a:endParaRPr>
          </a:p>
        </p:txBody>
      </p:sp>
      <p:sp>
        <p:nvSpPr>
          <p:cNvPr id="13" name="object 13"/>
          <p:cNvSpPr/>
          <p:nvPr/>
        </p:nvSpPr>
        <p:spPr>
          <a:xfrm>
            <a:off x="7851910" y="2619938"/>
            <a:ext cx="1021715" cy="0"/>
          </a:xfrm>
          <a:custGeom>
            <a:avLst/>
            <a:gdLst/>
            <a:ahLst/>
            <a:cxnLst/>
            <a:rect l="l" t="t" r="r" b="b"/>
            <a:pathLst>
              <a:path w="1021715">
                <a:moveTo>
                  <a:pt x="0" y="0"/>
                </a:moveTo>
                <a:lnTo>
                  <a:pt x="1021491" y="0"/>
                </a:lnTo>
              </a:path>
            </a:pathLst>
          </a:custGeom>
          <a:ln w="10413">
            <a:solidFill>
              <a:srgbClr val="000000"/>
            </a:solidFill>
          </a:ln>
        </p:spPr>
        <p:txBody>
          <a:bodyPr wrap="square" lIns="0" tIns="0" rIns="0" bIns="0" rtlCol="0"/>
          <a:lstStyle/>
          <a:p>
            <a:endParaRPr/>
          </a:p>
        </p:txBody>
      </p:sp>
      <p:sp>
        <p:nvSpPr>
          <p:cNvPr id="14" name="object 14"/>
          <p:cNvSpPr/>
          <p:nvPr/>
        </p:nvSpPr>
        <p:spPr>
          <a:xfrm>
            <a:off x="7398874" y="1944572"/>
            <a:ext cx="1517650" cy="1097280"/>
          </a:xfrm>
          <a:custGeom>
            <a:avLst/>
            <a:gdLst/>
            <a:ahLst/>
            <a:cxnLst/>
            <a:rect l="l" t="t" r="r" b="b"/>
            <a:pathLst>
              <a:path w="1517650" h="1097280">
                <a:moveTo>
                  <a:pt x="0" y="0"/>
                </a:moveTo>
                <a:lnTo>
                  <a:pt x="1517649" y="0"/>
                </a:lnTo>
                <a:lnTo>
                  <a:pt x="1517649" y="1096962"/>
                </a:lnTo>
                <a:lnTo>
                  <a:pt x="0" y="1096962"/>
                </a:lnTo>
                <a:lnTo>
                  <a:pt x="0" y="0"/>
                </a:lnTo>
                <a:close/>
              </a:path>
            </a:pathLst>
          </a:custGeom>
          <a:ln w="9524">
            <a:solidFill>
              <a:srgbClr val="000000"/>
            </a:solidFill>
          </a:ln>
        </p:spPr>
        <p:txBody>
          <a:bodyPr wrap="square" lIns="0" tIns="0" rIns="0" bIns="0" rtlCol="0"/>
          <a:lstStyle/>
          <a:p>
            <a:endParaRPr/>
          </a:p>
        </p:txBody>
      </p:sp>
      <p:sp>
        <p:nvSpPr>
          <p:cNvPr id="15" name="object 15"/>
          <p:cNvSpPr/>
          <p:nvPr/>
        </p:nvSpPr>
        <p:spPr>
          <a:xfrm>
            <a:off x="2461316" y="4637891"/>
            <a:ext cx="4376521" cy="106446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2369675" y="4535372"/>
            <a:ext cx="4581525" cy="1247775"/>
          </a:xfrm>
          <a:custGeom>
            <a:avLst/>
            <a:gdLst/>
            <a:ahLst/>
            <a:cxnLst/>
            <a:rect l="l" t="t" r="r" b="b"/>
            <a:pathLst>
              <a:path w="4581525" h="1247775">
                <a:moveTo>
                  <a:pt x="0" y="0"/>
                </a:moveTo>
                <a:lnTo>
                  <a:pt x="4581523" y="0"/>
                </a:lnTo>
                <a:lnTo>
                  <a:pt x="4581523" y="1247774"/>
                </a:lnTo>
                <a:lnTo>
                  <a:pt x="0" y="1247774"/>
                </a:lnTo>
                <a:lnTo>
                  <a:pt x="0" y="0"/>
                </a:lnTo>
                <a:close/>
              </a:path>
            </a:pathLst>
          </a:custGeom>
          <a:ln w="9524">
            <a:solidFill>
              <a:srgbClr val="000000"/>
            </a:solidFill>
          </a:ln>
        </p:spPr>
        <p:txBody>
          <a:bodyPr wrap="square" lIns="0" tIns="0" rIns="0" bIns="0" rtlCol="0"/>
          <a:lstStyle/>
          <a:p>
            <a:endParaRPr/>
          </a:p>
        </p:txBody>
      </p:sp>
      <p:sp>
        <p:nvSpPr>
          <p:cNvPr id="17" name="object 17"/>
          <p:cNvSpPr txBox="1"/>
          <p:nvPr/>
        </p:nvSpPr>
        <p:spPr>
          <a:xfrm>
            <a:off x="1005378" y="3658754"/>
            <a:ext cx="1067435" cy="566420"/>
          </a:xfrm>
          <a:prstGeom prst="rect">
            <a:avLst/>
          </a:prstGeom>
        </p:spPr>
        <p:txBody>
          <a:bodyPr vert="horz" wrap="square" lIns="0" tIns="27939" rIns="0" bIns="0" rtlCol="0">
            <a:spAutoFit/>
          </a:bodyPr>
          <a:lstStyle/>
          <a:p>
            <a:pPr marL="12700" marR="5080">
              <a:lnSpc>
                <a:spcPts val="2100"/>
              </a:lnSpc>
              <a:spcBef>
                <a:spcPts val="219"/>
              </a:spcBef>
            </a:pPr>
            <a:r>
              <a:rPr sz="1800" spc="-5" dirty="0">
                <a:solidFill>
                  <a:srgbClr val="660066"/>
                </a:solidFill>
                <a:latin typeface="Arial"/>
                <a:cs typeface="Arial"/>
              </a:rPr>
              <a:t>Network  </a:t>
            </a:r>
            <a:r>
              <a:rPr sz="1800" dirty="0">
                <a:solidFill>
                  <a:srgbClr val="660066"/>
                </a:solidFill>
                <a:latin typeface="Arial"/>
                <a:cs typeface="Arial"/>
              </a:rPr>
              <a:t>Compu</a:t>
            </a:r>
            <a:r>
              <a:rPr sz="1800" spc="-5" dirty="0">
                <a:solidFill>
                  <a:srgbClr val="660066"/>
                </a:solidFill>
                <a:latin typeface="Arial"/>
                <a:cs typeface="Arial"/>
              </a:rPr>
              <a:t>t</a:t>
            </a:r>
            <a:r>
              <a:rPr sz="1800" dirty="0">
                <a:solidFill>
                  <a:srgbClr val="660066"/>
                </a:solidFill>
                <a:latin typeface="Arial"/>
                <a:cs typeface="Arial"/>
              </a:rPr>
              <a:t>es</a:t>
            </a:r>
            <a:endParaRPr sz="1800">
              <a:latin typeface="Arial"/>
              <a:cs typeface="Arial"/>
            </a:endParaRPr>
          </a:p>
        </p:txBody>
      </p:sp>
      <p:sp>
        <p:nvSpPr>
          <p:cNvPr id="18" name="object 18"/>
          <p:cNvSpPr txBox="1"/>
          <p:nvPr/>
        </p:nvSpPr>
        <p:spPr>
          <a:xfrm>
            <a:off x="1005378" y="4725554"/>
            <a:ext cx="1347470" cy="845819"/>
          </a:xfrm>
          <a:prstGeom prst="rect">
            <a:avLst/>
          </a:prstGeom>
        </p:spPr>
        <p:txBody>
          <a:bodyPr vert="horz" wrap="square" lIns="0" tIns="13970" rIns="0" bIns="0" rtlCol="0">
            <a:spAutoFit/>
          </a:bodyPr>
          <a:lstStyle/>
          <a:p>
            <a:pPr marL="12700" marR="5080">
              <a:lnSpc>
                <a:spcPct val="99500"/>
              </a:lnSpc>
              <a:spcBef>
                <a:spcPts val="110"/>
              </a:spcBef>
            </a:pPr>
            <a:r>
              <a:rPr sz="1800" spc="-5" dirty="0">
                <a:solidFill>
                  <a:srgbClr val="660066"/>
                </a:solidFill>
                <a:latin typeface="Arial"/>
                <a:cs typeface="Arial"/>
              </a:rPr>
              <a:t>In matrix  </a:t>
            </a:r>
            <a:r>
              <a:rPr sz="1800" dirty="0">
                <a:solidFill>
                  <a:srgbClr val="660066"/>
                </a:solidFill>
                <a:latin typeface="Arial"/>
                <a:cs typeface="Arial"/>
              </a:rPr>
              <a:t>mul</a:t>
            </a:r>
            <a:r>
              <a:rPr sz="1800" spc="-5" dirty="0">
                <a:solidFill>
                  <a:srgbClr val="660066"/>
                </a:solidFill>
                <a:latin typeface="Arial"/>
                <a:cs typeface="Arial"/>
              </a:rPr>
              <a:t>t</a:t>
            </a:r>
            <a:r>
              <a:rPr sz="1800" dirty="0">
                <a:solidFill>
                  <a:srgbClr val="660066"/>
                </a:solidFill>
                <a:latin typeface="Arial"/>
                <a:cs typeface="Arial"/>
              </a:rPr>
              <a:t>iplica</a:t>
            </a:r>
            <a:r>
              <a:rPr sz="1800" spc="-5" dirty="0">
                <a:solidFill>
                  <a:srgbClr val="660066"/>
                </a:solidFill>
                <a:latin typeface="Arial"/>
                <a:cs typeface="Arial"/>
              </a:rPr>
              <a:t>t</a:t>
            </a:r>
            <a:r>
              <a:rPr sz="1800" dirty="0">
                <a:solidFill>
                  <a:srgbClr val="660066"/>
                </a:solidFill>
                <a:latin typeface="Arial"/>
                <a:cs typeface="Arial"/>
              </a:rPr>
              <a:t>ion  </a:t>
            </a:r>
            <a:r>
              <a:rPr sz="1800" spc="-5" dirty="0">
                <a:solidFill>
                  <a:srgbClr val="660066"/>
                </a:solidFill>
                <a:latin typeface="Arial"/>
                <a:cs typeface="Arial"/>
              </a:rPr>
              <a:t>notation</a:t>
            </a:r>
            <a:endParaRPr sz="1800">
              <a:latin typeface="Arial"/>
              <a:cs typeface="Arial"/>
            </a:endParaRPr>
          </a:p>
        </p:txBody>
      </p:sp>
      <p:sp>
        <p:nvSpPr>
          <p:cNvPr id="19" name="object 19"/>
          <p:cNvSpPr txBox="1"/>
          <p:nvPr/>
        </p:nvSpPr>
        <p:spPr>
          <a:xfrm>
            <a:off x="1157778" y="1067955"/>
            <a:ext cx="8056880" cy="833119"/>
          </a:xfrm>
          <a:prstGeom prst="rect">
            <a:avLst/>
          </a:prstGeom>
        </p:spPr>
        <p:txBody>
          <a:bodyPr vert="horz" wrap="square" lIns="0" tIns="12700" rIns="0" bIns="0" rtlCol="0">
            <a:spAutoFit/>
          </a:bodyPr>
          <a:lstStyle/>
          <a:p>
            <a:pPr marL="12700">
              <a:lnSpc>
                <a:spcPct val="100000"/>
              </a:lnSpc>
              <a:spcBef>
                <a:spcPts val="100"/>
              </a:spcBef>
              <a:tabLst>
                <a:tab pos="2486025" algn="l"/>
              </a:tabLst>
            </a:pPr>
            <a:r>
              <a:rPr sz="2400" spc="-5" dirty="0">
                <a:solidFill>
                  <a:srgbClr val="336600"/>
                </a:solidFill>
                <a:latin typeface="Arial"/>
                <a:cs typeface="Arial"/>
              </a:rPr>
              <a:t>Generalization</a:t>
            </a:r>
            <a:r>
              <a:rPr sz="2400" spc="20" dirty="0">
                <a:solidFill>
                  <a:srgbClr val="336600"/>
                </a:solidFill>
                <a:latin typeface="Arial"/>
                <a:cs typeface="Arial"/>
              </a:rPr>
              <a:t> </a:t>
            </a:r>
            <a:r>
              <a:rPr sz="2400" dirty="0">
                <a:solidFill>
                  <a:srgbClr val="336600"/>
                </a:solidFill>
                <a:latin typeface="Arial"/>
                <a:cs typeface="Arial"/>
              </a:rPr>
              <a:t>of	</a:t>
            </a:r>
            <a:r>
              <a:rPr sz="2400" spc="-5" dirty="0">
                <a:solidFill>
                  <a:srgbClr val="336600"/>
                </a:solidFill>
                <a:latin typeface="Arial"/>
                <a:cs typeface="Arial"/>
              </a:rPr>
              <a:t>Logistic </a:t>
            </a:r>
            <a:r>
              <a:rPr sz="2400" dirty="0">
                <a:solidFill>
                  <a:srgbClr val="336600"/>
                </a:solidFill>
                <a:latin typeface="Arial"/>
                <a:cs typeface="Arial"/>
              </a:rPr>
              <a:t>Regression </a:t>
            </a:r>
            <a:r>
              <a:rPr sz="2400" spc="-5" dirty="0">
                <a:solidFill>
                  <a:srgbClr val="336600"/>
                </a:solidFill>
                <a:latin typeface="Arial"/>
                <a:cs typeface="Arial"/>
              </a:rPr>
              <a:t>to multivalued</a:t>
            </a:r>
            <a:r>
              <a:rPr sz="2400" spc="15" dirty="0">
                <a:solidFill>
                  <a:srgbClr val="336600"/>
                </a:solidFill>
                <a:latin typeface="Arial"/>
                <a:cs typeface="Arial"/>
              </a:rPr>
              <a:t> </a:t>
            </a:r>
            <a:r>
              <a:rPr sz="2400" spc="-5" dirty="0">
                <a:solidFill>
                  <a:srgbClr val="336600"/>
                </a:solidFill>
                <a:latin typeface="Arial"/>
                <a:cs typeface="Arial"/>
              </a:rPr>
              <a:t>output</a:t>
            </a:r>
            <a:endParaRPr sz="2400">
              <a:latin typeface="Arial"/>
              <a:cs typeface="Arial"/>
            </a:endParaRPr>
          </a:p>
          <a:p>
            <a:pPr marR="199390" algn="r">
              <a:lnSpc>
                <a:spcPct val="100000"/>
              </a:lnSpc>
              <a:spcBef>
                <a:spcPts val="1320"/>
              </a:spcBef>
            </a:pPr>
            <a:r>
              <a:rPr sz="1800" spc="-5" dirty="0">
                <a:solidFill>
                  <a:srgbClr val="660066"/>
                </a:solidFill>
                <a:latin typeface="Arial"/>
                <a:cs typeface="Arial"/>
              </a:rPr>
              <a:t>Softmax</a:t>
            </a:r>
            <a:r>
              <a:rPr sz="1800" spc="-40" dirty="0">
                <a:solidFill>
                  <a:srgbClr val="660066"/>
                </a:solidFill>
                <a:latin typeface="Arial"/>
                <a:cs typeface="Arial"/>
              </a:rPr>
              <a:t> </a:t>
            </a:r>
            <a:r>
              <a:rPr sz="1800" spc="-5" dirty="0">
                <a:solidFill>
                  <a:srgbClr val="660066"/>
                </a:solidFill>
                <a:latin typeface="Arial"/>
                <a:cs typeface="Arial"/>
              </a:rPr>
              <a:t>definition</a:t>
            </a:r>
            <a:endParaRPr sz="1800">
              <a:latin typeface="Arial"/>
              <a:cs typeface="Arial"/>
            </a:endParaRPr>
          </a:p>
        </p:txBody>
      </p:sp>
      <p:sp>
        <p:nvSpPr>
          <p:cNvPr id="20" name="object 20"/>
          <p:cNvSpPr/>
          <p:nvPr/>
        </p:nvSpPr>
        <p:spPr>
          <a:xfrm>
            <a:off x="2656197" y="5860343"/>
            <a:ext cx="3664507" cy="1346790"/>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2598275" y="5830772"/>
            <a:ext cx="3745229" cy="1376680"/>
          </a:xfrm>
          <a:custGeom>
            <a:avLst/>
            <a:gdLst/>
            <a:ahLst/>
            <a:cxnLst/>
            <a:rect l="l" t="t" r="r" b="b"/>
            <a:pathLst>
              <a:path w="3745229" h="1376679">
                <a:moveTo>
                  <a:pt x="0" y="0"/>
                </a:moveTo>
                <a:lnTo>
                  <a:pt x="3744911" y="0"/>
                </a:lnTo>
                <a:lnTo>
                  <a:pt x="3744911" y="1376362"/>
                </a:lnTo>
              </a:path>
            </a:pathLst>
          </a:custGeom>
          <a:ln w="9524">
            <a:solidFill>
              <a:srgbClr val="000000"/>
            </a:solidFill>
          </a:ln>
        </p:spPr>
        <p:txBody>
          <a:bodyPr wrap="square" lIns="0" tIns="0" rIns="0" bIns="0" rtlCol="0"/>
          <a:lstStyle/>
          <a:p>
            <a:endParaRPr/>
          </a:p>
        </p:txBody>
      </p:sp>
      <p:sp>
        <p:nvSpPr>
          <p:cNvPr id="22" name="object 22"/>
          <p:cNvSpPr/>
          <p:nvPr/>
        </p:nvSpPr>
        <p:spPr>
          <a:xfrm>
            <a:off x="2598275" y="5830772"/>
            <a:ext cx="0" cy="1376680"/>
          </a:xfrm>
          <a:custGeom>
            <a:avLst/>
            <a:gdLst/>
            <a:ahLst/>
            <a:cxnLst/>
            <a:rect l="l" t="t" r="r" b="b"/>
            <a:pathLst>
              <a:path h="1376679">
                <a:moveTo>
                  <a:pt x="0" y="1376362"/>
                </a:moveTo>
                <a:lnTo>
                  <a:pt x="0" y="0"/>
                </a:lnTo>
              </a:path>
            </a:pathLst>
          </a:custGeom>
          <a:ln w="9524">
            <a:solidFill>
              <a:srgbClr val="000000"/>
            </a:solidFill>
          </a:ln>
        </p:spPr>
        <p:txBody>
          <a:bodyPr wrap="square" lIns="0" tIns="0" rIns="0" bIns="0" rtlCol="0"/>
          <a:lstStyle/>
          <a:p>
            <a:endParaRPr/>
          </a:p>
        </p:txBody>
      </p:sp>
      <p:sp>
        <p:nvSpPr>
          <p:cNvPr id="23" name="object 23"/>
          <p:cNvSpPr txBox="1"/>
          <p:nvPr/>
        </p:nvSpPr>
        <p:spPr>
          <a:xfrm>
            <a:off x="1081578" y="6249554"/>
            <a:ext cx="123317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60066"/>
                </a:solidFill>
                <a:latin typeface="Arial"/>
                <a:cs typeface="Arial"/>
              </a:rPr>
              <a:t>An</a:t>
            </a:r>
            <a:r>
              <a:rPr sz="1800" spc="-85" dirty="0">
                <a:solidFill>
                  <a:srgbClr val="660066"/>
                </a:solidFill>
                <a:latin typeface="Arial"/>
                <a:cs typeface="Arial"/>
              </a:rPr>
              <a:t> </a:t>
            </a:r>
            <a:r>
              <a:rPr sz="1800" dirty="0">
                <a:solidFill>
                  <a:srgbClr val="660066"/>
                </a:solidFill>
                <a:latin typeface="Arial"/>
                <a:cs typeface="Arial"/>
              </a:rPr>
              <a:t>example</a:t>
            </a:r>
            <a:endParaRPr sz="180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5910" y="610754"/>
            <a:ext cx="7946390" cy="695960"/>
          </a:xfrm>
          <a:prstGeom prst="rect">
            <a:avLst/>
          </a:prstGeom>
        </p:spPr>
        <p:txBody>
          <a:bodyPr vert="horz" wrap="square" lIns="0" tIns="12700" rIns="0" bIns="0" rtlCol="0">
            <a:spAutoFit/>
          </a:bodyPr>
          <a:lstStyle/>
          <a:p>
            <a:pPr marL="12700">
              <a:lnSpc>
                <a:spcPct val="100000"/>
              </a:lnSpc>
              <a:spcBef>
                <a:spcPts val="100"/>
              </a:spcBef>
              <a:tabLst>
                <a:tab pos="2124710" algn="l"/>
                <a:tab pos="6350000" algn="l"/>
              </a:tabLst>
            </a:pPr>
            <a:r>
              <a:rPr spc="-5" dirty="0"/>
              <a:t>I</a:t>
            </a:r>
            <a:r>
              <a:rPr dirty="0"/>
              <a:t>n</a:t>
            </a:r>
            <a:r>
              <a:rPr spc="-5" dirty="0"/>
              <a:t>t</a:t>
            </a:r>
            <a:r>
              <a:rPr dirty="0"/>
              <a:t>ui</a:t>
            </a:r>
            <a:r>
              <a:rPr spc="-5" dirty="0"/>
              <a:t>t</a:t>
            </a:r>
            <a:r>
              <a:rPr dirty="0"/>
              <a:t>ion	of</a:t>
            </a:r>
            <a:r>
              <a:rPr spc="-5" dirty="0"/>
              <a:t> </a:t>
            </a:r>
            <a:r>
              <a:rPr dirty="0"/>
              <a:t>Log-likelihood	</a:t>
            </a:r>
            <a:r>
              <a:rPr spc="-5" dirty="0"/>
              <a:t>T</a:t>
            </a:r>
            <a:r>
              <a:rPr dirty="0"/>
              <a:t>erms</a:t>
            </a:r>
          </a:p>
        </p:txBody>
      </p:sp>
      <p:sp>
        <p:nvSpPr>
          <p:cNvPr id="4" name="object 4"/>
          <p:cNvSpPr txBox="1"/>
          <p:nvPr/>
        </p:nvSpPr>
        <p:spPr>
          <a:xfrm>
            <a:off x="852978" y="1753754"/>
            <a:ext cx="863409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 pos="7559675" algn="l"/>
              </a:tabLst>
            </a:pPr>
            <a:r>
              <a:rPr sz="3200" dirty="0">
                <a:solidFill>
                  <a:srgbClr val="3333CC"/>
                </a:solidFill>
                <a:latin typeface="Arial"/>
                <a:cs typeface="Arial"/>
              </a:rPr>
              <a:t>The</a:t>
            </a:r>
            <a:r>
              <a:rPr sz="3200" spc="-5" dirty="0">
                <a:solidFill>
                  <a:srgbClr val="3333CC"/>
                </a:solidFill>
                <a:latin typeface="Arial"/>
                <a:cs typeface="Arial"/>
              </a:rPr>
              <a:t> </a:t>
            </a:r>
            <a:r>
              <a:rPr sz="3200" dirty="0">
                <a:solidFill>
                  <a:srgbClr val="3333CC"/>
                </a:solidFill>
                <a:latin typeface="Arial"/>
                <a:cs typeface="Arial"/>
              </a:rPr>
              <a:t>exp</a:t>
            </a:r>
            <a:r>
              <a:rPr sz="3200" spc="-5" dirty="0">
                <a:solidFill>
                  <a:srgbClr val="3333CC"/>
                </a:solidFill>
                <a:latin typeface="Arial"/>
                <a:cs typeface="Arial"/>
              </a:rPr>
              <a:t> withi</a:t>
            </a:r>
            <a:r>
              <a:rPr sz="3200" dirty="0">
                <a:solidFill>
                  <a:srgbClr val="3333CC"/>
                </a:solidFill>
                <a:latin typeface="Arial"/>
                <a:cs typeface="Arial"/>
              </a:rPr>
              <a:t>n</a:t>
            </a:r>
            <a:r>
              <a:rPr sz="3200" spc="5" dirty="0">
                <a:solidFill>
                  <a:srgbClr val="3333CC"/>
                </a:solidFill>
                <a:latin typeface="Arial"/>
                <a:cs typeface="Arial"/>
              </a:rPr>
              <a:t> </a:t>
            </a:r>
            <a:r>
              <a:rPr sz="3200" dirty="0">
                <a:solidFill>
                  <a:srgbClr val="3333CC"/>
                </a:solidFill>
                <a:latin typeface="Arial"/>
                <a:cs typeface="Arial"/>
              </a:rPr>
              <a:t>so</a:t>
            </a:r>
            <a:r>
              <a:rPr sz="3200" spc="-5" dirty="0">
                <a:solidFill>
                  <a:srgbClr val="3333CC"/>
                </a:solidFill>
                <a:latin typeface="Arial"/>
                <a:cs typeface="Arial"/>
              </a:rPr>
              <a:t>ft</a:t>
            </a:r>
            <a:r>
              <a:rPr sz="3200" dirty="0">
                <a:solidFill>
                  <a:srgbClr val="3333CC"/>
                </a:solidFill>
                <a:latin typeface="Arial"/>
                <a:cs typeface="Arial"/>
              </a:rPr>
              <a:t>max	wo</a:t>
            </a:r>
            <a:r>
              <a:rPr sz="3200" spc="-5" dirty="0">
                <a:solidFill>
                  <a:srgbClr val="3333CC"/>
                </a:solidFill>
                <a:latin typeface="Arial"/>
                <a:cs typeface="Arial"/>
              </a:rPr>
              <a:t>rks</a:t>
            </a:r>
            <a:endParaRPr sz="3200">
              <a:latin typeface="Arial"/>
              <a:cs typeface="Arial"/>
            </a:endParaRPr>
          </a:p>
        </p:txBody>
      </p:sp>
      <p:sp>
        <p:nvSpPr>
          <p:cNvPr id="5" name="object 5"/>
          <p:cNvSpPr txBox="1"/>
          <p:nvPr/>
        </p:nvSpPr>
        <p:spPr>
          <a:xfrm>
            <a:off x="1195878" y="2144624"/>
            <a:ext cx="7706995" cy="1111885"/>
          </a:xfrm>
          <a:prstGeom prst="rect">
            <a:avLst/>
          </a:prstGeom>
        </p:spPr>
        <p:txBody>
          <a:bodyPr vert="horz" wrap="square" lIns="0" tIns="104139" rIns="0" bIns="0" rtlCol="0">
            <a:spAutoFit/>
          </a:bodyPr>
          <a:lstStyle/>
          <a:p>
            <a:pPr marL="12700">
              <a:lnSpc>
                <a:spcPct val="100000"/>
              </a:lnSpc>
              <a:spcBef>
                <a:spcPts val="819"/>
              </a:spcBef>
            </a:pPr>
            <a:r>
              <a:rPr sz="3200" spc="-5" dirty="0">
                <a:solidFill>
                  <a:srgbClr val="3333CC"/>
                </a:solidFill>
                <a:latin typeface="Arial"/>
                <a:cs typeface="Arial"/>
              </a:rPr>
              <a:t>very </a:t>
            </a:r>
            <a:r>
              <a:rPr sz="3200" dirty="0">
                <a:solidFill>
                  <a:srgbClr val="3333CC"/>
                </a:solidFill>
                <a:latin typeface="Arial"/>
                <a:cs typeface="Arial"/>
              </a:rPr>
              <a:t>well when </a:t>
            </a:r>
            <a:r>
              <a:rPr sz="3200" spc="-5" dirty="0">
                <a:solidFill>
                  <a:srgbClr val="3333CC"/>
                </a:solidFill>
                <a:latin typeface="Arial"/>
                <a:cs typeface="Arial"/>
              </a:rPr>
              <a:t>training </a:t>
            </a:r>
            <a:r>
              <a:rPr sz="3200" dirty="0">
                <a:solidFill>
                  <a:srgbClr val="3333CC"/>
                </a:solidFill>
                <a:latin typeface="Arial"/>
                <a:cs typeface="Arial"/>
              </a:rPr>
              <a:t>using</a:t>
            </a:r>
            <a:r>
              <a:rPr sz="3200" spc="-45" dirty="0">
                <a:solidFill>
                  <a:srgbClr val="3333CC"/>
                </a:solidFill>
                <a:latin typeface="Arial"/>
                <a:cs typeface="Arial"/>
              </a:rPr>
              <a:t> </a:t>
            </a:r>
            <a:r>
              <a:rPr sz="3200" dirty="0">
                <a:solidFill>
                  <a:srgbClr val="3333CC"/>
                </a:solidFill>
                <a:latin typeface="Arial"/>
                <a:cs typeface="Arial"/>
              </a:rPr>
              <a:t>log-likelihood</a:t>
            </a:r>
            <a:endParaRPr sz="3200">
              <a:latin typeface="Arial"/>
              <a:cs typeface="Arial"/>
            </a:endParaRPr>
          </a:p>
          <a:p>
            <a:pPr marL="126364">
              <a:lnSpc>
                <a:spcPct val="100000"/>
              </a:lnSpc>
              <a:spcBef>
                <a:spcPts val="635"/>
              </a:spcBef>
            </a:pPr>
            <a:r>
              <a:rPr sz="2800" dirty="0">
                <a:solidFill>
                  <a:srgbClr val="336600"/>
                </a:solidFill>
                <a:latin typeface="Arial"/>
                <a:cs typeface="Arial"/>
              </a:rPr>
              <a:t>– Log-likelihood can undo </a:t>
            </a:r>
            <a:r>
              <a:rPr sz="2800" spc="-5" dirty="0">
                <a:solidFill>
                  <a:srgbClr val="336600"/>
                </a:solidFill>
                <a:latin typeface="Arial"/>
                <a:cs typeface="Arial"/>
              </a:rPr>
              <a:t>the </a:t>
            </a:r>
            <a:r>
              <a:rPr sz="2800" dirty="0">
                <a:solidFill>
                  <a:srgbClr val="336600"/>
                </a:solidFill>
                <a:latin typeface="Arial"/>
                <a:cs typeface="Arial"/>
              </a:rPr>
              <a:t>exp </a:t>
            </a:r>
            <a:r>
              <a:rPr sz="2800" spc="-5" dirty="0">
                <a:solidFill>
                  <a:srgbClr val="336600"/>
                </a:solidFill>
                <a:latin typeface="Arial"/>
                <a:cs typeface="Arial"/>
              </a:rPr>
              <a:t>of</a:t>
            </a:r>
            <a:r>
              <a:rPr sz="2800" spc="-130" dirty="0">
                <a:solidFill>
                  <a:srgbClr val="336600"/>
                </a:solidFill>
                <a:latin typeface="Arial"/>
                <a:cs typeface="Arial"/>
              </a:rPr>
              <a:t> </a:t>
            </a:r>
            <a:r>
              <a:rPr sz="2800" spc="-5" dirty="0">
                <a:solidFill>
                  <a:srgbClr val="336600"/>
                </a:solidFill>
                <a:latin typeface="Arial"/>
                <a:cs typeface="Arial"/>
              </a:rPr>
              <a:t>softmax</a:t>
            </a:r>
            <a:endParaRPr sz="2800">
              <a:latin typeface="Arial"/>
              <a:cs typeface="Arial"/>
            </a:endParaRPr>
          </a:p>
        </p:txBody>
      </p:sp>
      <p:sp>
        <p:nvSpPr>
          <p:cNvPr id="6" name="object 6"/>
          <p:cNvSpPr txBox="1"/>
          <p:nvPr/>
        </p:nvSpPr>
        <p:spPr>
          <a:xfrm>
            <a:off x="1284777" y="3828596"/>
            <a:ext cx="8489315" cy="2361565"/>
          </a:xfrm>
          <a:prstGeom prst="rect">
            <a:avLst/>
          </a:prstGeom>
        </p:spPr>
        <p:txBody>
          <a:bodyPr vert="horz" wrap="square" lIns="0" tIns="93345" rIns="0" bIns="0" rtlCol="0">
            <a:spAutoFit/>
          </a:bodyPr>
          <a:lstStyle/>
          <a:p>
            <a:pPr marL="323850" indent="-285750">
              <a:lnSpc>
                <a:spcPct val="100000"/>
              </a:lnSpc>
              <a:spcBef>
                <a:spcPts val="735"/>
              </a:spcBef>
              <a:buChar char="–"/>
              <a:tabLst>
                <a:tab pos="323850" algn="l"/>
              </a:tabLst>
            </a:pPr>
            <a:r>
              <a:rPr sz="2800" dirty="0">
                <a:solidFill>
                  <a:srgbClr val="336600"/>
                </a:solidFill>
                <a:latin typeface="Arial"/>
                <a:cs typeface="Arial"/>
              </a:rPr>
              <a:t>Input </a:t>
            </a:r>
            <a:r>
              <a:rPr sz="2800" i="1" spc="-25" dirty="0">
                <a:latin typeface="Cambria"/>
                <a:cs typeface="Cambria"/>
              </a:rPr>
              <a:t>z</a:t>
            </a:r>
            <a:r>
              <a:rPr sz="2775" i="1" spc="-37" baseline="-21021" dirty="0">
                <a:latin typeface="Cambria"/>
                <a:cs typeface="Cambria"/>
              </a:rPr>
              <a:t>i </a:t>
            </a:r>
            <a:r>
              <a:rPr sz="2800" dirty="0">
                <a:solidFill>
                  <a:srgbClr val="336600"/>
                </a:solidFill>
                <a:latin typeface="Arial"/>
                <a:cs typeface="Arial"/>
              </a:rPr>
              <a:t>always has a direct </a:t>
            </a:r>
            <a:r>
              <a:rPr sz="2800" spc="-5" dirty="0">
                <a:solidFill>
                  <a:srgbClr val="336600"/>
                </a:solidFill>
                <a:latin typeface="Arial"/>
                <a:cs typeface="Arial"/>
              </a:rPr>
              <a:t>contribution to</a:t>
            </a:r>
            <a:r>
              <a:rPr sz="2800" spc="-25" dirty="0">
                <a:solidFill>
                  <a:srgbClr val="336600"/>
                </a:solidFill>
                <a:latin typeface="Arial"/>
                <a:cs typeface="Arial"/>
              </a:rPr>
              <a:t> </a:t>
            </a:r>
            <a:r>
              <a:rPr sz="2800" dirty="0">
                <a:solidFill>
                  <a:srgbClr val="336600"/>
                </a:solidFill>
                <a:latin typeface="Arial"/>
                <a:cs typeface="Arial"/>
              </a:rPr>
              <a:t>cost</a:t>
            </a:r>
            <a:endParaRPr sz="2800">
              <a:latin typeface="Arial"/>
              <a:cs typeface="Arial"/>
            </a:endParaRPr>
          </a:p>
          <a:p>
            <a:pPr marL="723900" marR="30480" lvl="1" indent="-228600">
              <a:lnSpc>
                <a:spcPct val="101499"/>
              </a:lnSpc>
              <a:spcBef>
                <a:spcPts val="500"/>
              </a:spcBef>
              <a:buChar char="•"/>
              <a:tabLst>
                <a:tab pos="723900" algn="l"/>
                <a:tab pos="5603240" algn="l"/>
              </a:tabLst>
            </a:pPr>
            <a:r>
              <a:rPr sz="2400" dirty="0">
                <a:solidFill>
                  <a:srgbClr val="660066"/>
                </a:solidFill>
                <a:latin typeface="Arial"/>
                <a:cs typeface="Arial"/>
              </a:rPr>
              <a:t>Because </a:t>
            </a:r>
            <a:r>
              <a:rPr sz="2400" spc="-5" dirty="0">
                <a:solidFill>
                  <a:srgbClr val="660066"/>
                </a:solidFill>
                <a:latin typeface="Arial"/>
                <a:cs typeface="Arial"/>
              </a:rPr>
              <a:t>this term</a:t>
            </a:r>
            <a:r>
              <a:rPr sz="2400" spc="25" dirty="0">
                <a:solidFill>
                  <a:srgbClr val="660066"/>
                </a:solidFill>
                <a:latin typeface="Arial"/>
                <a:cs typeface="Arial"/>
              </a:rPr>
              <a:t> </a:t>
            </a:r>
            <a:r>
              <a:rPr sz="2400" dirty="0">
                <a:solidFill>
                  <a:srgbClr val="660066"/>
                </a:solidFill>
                <a:latin typeface="Arial"/>
                <a:cs typeface="Arial"/>
              </a:rPr>
              <a:t>cannot</a:t>
            </a:r>
            <a:r>
              <a:rPr sz="2400" spc="5" dirty="0">
                <a:solidFill>
                  <a:srgbClr val="660066"/>
                </a:solidFill>
                <a:latin typeface="Arial"/>
                <a:cs typeface="Arial"/>
              </a:rPr>
              <a:t> </a:t>
            </a:r>
            <a:r>
              <a:rPr sz="2400" spc="-5" dirty="0">
                <a:solidFill>
                  <a:srgbClr val="660066"/>
                </a:solidFill>
                <a:latin typeface="Arial"/>
                <a:cs typeface="Arial"/>
              </a:rPr>
              <a:t>saturate,	</a:t>
            </a:r>
            <a:r>
              <a:rPr sz="2400" dirty="0">
                <a:solidFill>
                  <a:srgbClr val="660066"/>
                </a:solidFill>
                <a:latin typeface="Arial"/>
                <a:cs typeface="Arial"/>
              </a:rPr>
              <a:t>learning can</a:t>
            </a:r>
            <a:r>
              <a:rPr sz="2400" spc="-100" dirty="0">
                <a:solidFill>
                  <a:srgbClr val="660066"/>
                </a:solidFill>
                <a:latin typeface="Arial"/>
                <a:cs typeface="Arial"/>
              </a:rPr>
              <a:t> </a:t>
            </a:r>
            <a:r>
              <a:rPr sz="2400" dirty="0">
                <a:solidFill>
                  <a:srgbClr val="660066"/>
                </a:solidFill>
                <a:latin typeface="Arial"/>
                <a:cs typeface="Arial"/>
              </a:rPr>
              <a:t>proceed  even if second </a:t>
            </a:r>
            <a:r>
              <a:rPr sz="2400" spc="-5" dirty="0">
                <a:solidFill>
                  <a:srgbClr val="660066"/>
                </a:solidFill>
                <a:latin typeface="Arial"/>
                <a:cs typeface="Arial"/>
              </a:rPr>
              <a:t>term </a:t>
            </a:r>
            <a:r>
              <a:rPr sz="2400" dirty="0">
                <a:solidFill>
                  <a:srgbClr val="660066"/>
                </a:solidFill>
                <a:latin typeface="Arial"/>
                <a:cs typeface="Arial"/>
              </a:rPr>
              <a:t>becomes very</a:t>
            </a:r>
            <a:r>
              <a:rPr sz="2400" spc="-35" dirty="0">
                <a:solidFill>
                  <a:srgbClr val="660066"/>
                </a:solidFill>
                <a:latin typeface="Arial"/>
                <a:cs typeface="Arial"/>
              </a:rPr>
              <a:t> </a:t>
            </a:r>
            <a:r>
              <a:rPr sz="2400" dirty="0">
                <a:solidFill>
                  <a:srgbClr val="660066"/>
                </a:solidFill>
                <a:latin typeface="Arial"/>
                <a:cs typeface="Arial"/>
              </a:rPr>
              <a:t>small</a:t>
            </a:r>
            <a:endParaRPr sz="2400">
              <a:latin typeface="Arial"/>
              <a:cs typeface="Arial"/>
            </a:endParaRPr>
          </a:p>
          <a:p>
            <a:pPr marL="323850" indent="-285750">
              <a:lnSpc>
                <a:spcPct val="100000"/>
              </a:lnSpc>
              <a:spcBef>
                <a:spcPts val="590"/>
              </a:spcBef>
              <a:buChar char="–"/>
              <a:tabLst>
                <a:tab pos="323850" algn="l"/>
              </a:tabLst>
            </a:pPr>
            <a:r>
              <a:rPr sz="2800" spc="-5" dirty="0">
                <a:solidFill>
                  <a:srgbClr val="336600"/>
                </a:solidFill>
                <a:latin typeface="Arial"/>
                <a:cs typeface="Arial"/>
              </a:rPr>
              <a:t>First term </a:t>
            </a:r>
            <a:r>
              <a:rPr sz="2800" dirty="0">
                <a:solidFill>
                  <a:srgbClr val="336600"/>
                </a:solidFill>
                <a:latin typeface="Arial"/>
                <a:cs typeface="Arial"/>
              </a:rPr>
              <a:t>encourages </a:t>
            </a:r>
            <a:r>
              <a:rPr sz="2800" i="1" spc="-25" dirty="0">
                <a:latin typeface="Cambria"/>
                <a:cs typeface="Cambria"/>
              </a:rPr>
              <a:t>z</a:t>
            </a:r>
            <a:r>
              <a:rPr sz="2775" i="1" spc="-37" baseline="-21021" dirty="0">
                <a:latin typeface="Cambria"/>
                <a:cs typeface="Cambria"/>
              </a:rPr>
              <a:t>i </a:t>
            </a:r>
            <a:r>
              <a:rPr sz="2800" spc="-5" dirty="0">
                <a:solidFill>
                  <a:srgbClr val="336600"/>
                </a:solidFill>
                <a:latin typeface="Arial"/>
                <a:cs typeface="Arial"/>
              </a:rPr>
              <a:t>to </a:t>
            </a:r>
            <a:r>
              <a:rPr sz="2800" dirty="0">
                <a:solidFill>
                  <a:srgbClr val="336600"/>
                </a:solidFill>
                <a:latin typeface="Arial"/>
                <a:cs typeface="Arial"/>
              </a:rPr>
              <a:t>be pushed</a:t>
            </a:r>
            <a:r>
              <a:rPr sz="2800" spc="-235" dirty="0">
                <a:solidFill>
                  <a:srgbClr val="336600"/>
                </a:solidFill>
                <a:latin typeface="Arial"/>
                <a:cs typeface="Arial"/>
              </a:rPr>
              <a:t> </a:t>
            </a:r>
            <a:r>
              <a:rPr sz="2800" dirty="0">
                <a:solidFill>
                  <a:srgbClr val="336600"/>
                </a:solidFill>
                <a:latin typeface="Arial"/>
                <a:cs typeface="Arial"/>
              </a:rPr>
              <a:t>up</a:t>
            </a:r>
            <a:endParaRPr sz="2800">
              <a:latin typeface="Arial"/>
              <a:cs typeface="Arial"/>
            </a:endParaRPr>
          </a:p>
          <a:p>
            <a:pPr marL="323850" indent="-285750">
              <a:lnSpc>
                <a:spcPct val="100000"/>
              </a:lnSpc>
              <a:spcBef>
                <a:spcPts val="740"/>
              </a:spcBef>
              <a:buChar char="–"/>
              <a:tabLst>
                <a:tab pos="323850" algn="l"/>
              </a:tabLst>
            </a:pPr>
            <a:r>
              <a:rPr sz="2800" dirty="0">
                <a:solidFill>
                  <a:srgbClr val="336600"/>
                </a:solidFill>
                <a:latin typeface="Arial"/>
                <a:cs typeface="Arial"/>
              </a:rPr>
              <a:t>Second </a:t>
            </a:r>
            <a:r>
              <a:rPr sz="2800" spc="-5" dirty="0">
                <a:solidFill>
                  <a:srgbClr val="336600"/>
                </a:solidFill>
                <a:latin typeface="Arial"/>
                <a:cs typeface="Arial"/>
              </a:rPr>
              <a:t>term </a:t>
            </a:r>
            <a:r>
              <a:rPr sz="2800" dirty="0">
                <a:solidFill>
                  <a:srgbClr val="336600"/>
                </a:solidFill>
                <a:latin typeface="Arial"/>
                <a:cs typeface="Arial"/>
              </a:rPr>
              <a:t>encourages all </a:t>
            </a:r>
            <a:r>
              <a:rPr sz="2800" b="1" i="1" spc="-30" dirty="0">
                <a:latin typeface="Palatino Linotype"/>
                <a:cs typeface="Palatino Linotype"/>
              </a:rPr>
              <a:t>z </a:t>
            </a:r>
            <a:r>
              <a:rPr sz="2800" spc="-5" dirty="0">
                <a:solidFill>
                  <a:srgbClr val="336600"/>
                </a:solidFill>
                <a:latin typeface="Arial"/>
                <a:cs typeface="Arial"/>
              </a:rPr>
              <a:t>to </a:t>
            </a:r>
            <a:r>
              <a:rPr sz="2800" dirty="0">
                <a:solidFill>
                  <a:srgbClr val="336600"/>
                </a:solidFill>
                <a:latin typeface="Arial"/>
                <a:cs typeface="Arial"/>
              </a:rPr>
              <a:t>be pushed</a:t>
            </a:r>
            <a:r>
              <a:rPr sz="2800" spc="45" dirty="0">
                <a:solidFill>
                  <a:srgbClr val="336600"/>
                </a:solidFill>
                <a:latin typeface="Arial"/>
                <a:cs typeface="Arial"/>
              </a:rPr>
              <a:t> </a:t>
            </a:r>
            <a:r>
              <a:rPr sz="2800" dirty="0">
                <a:solidFill>
                  <a:srgbClr val="336600"/>
                </a:solidFill>
                <a:latin typeface="Arial"/>
                <a:cs typeface="Arial"/>
              </a:rPr>
              <a:t>down</a:t>
            </a:r>
            <a:endParaRPr sz="2800">
              <a:latin typeface="Arial"/>
              <a:cs typeface="Arial"/>
            </a:endParaRPr>
          </a:p>
        </p:txBody>
      </p:sp>
      <p:sp>
        <p:nvSpPr>
          <p:cNvPr id="8" name="object 8"/>
          <p:cNvSpPr txBox="1"/>
          <p:nvPr/>
        </p:nvSpPr>
        <p:spPr>
          <a:xfrm>
            <a:off x="3055475" y="3392372"/>
            <a:ext cx="3561079" cy="433705"/>
          </a:xfrm>
          <a:prstGeom prst="rect">
            <a:avLst/>
          </a:prstGeom>
          <a:ln w="9524">
            <a:solidFill>
              <a:srgbClr val="000000"/>
            </a:solidFill>
          </a:ln>
        </p:spPr>
        <p:txBody>
          <a:bodyPr vert="horz" wrap="square" lIns="0" tIns="0" rIns="0" bIns="0" rtlCol="0">
            <a:spAutoFit/>
          </a:bodyPr>
          <a:lstStyle/>
          <a:p>
            <a:pPr marL="33655">
              <a:lnSpc>
                <a:spcPts val="2590"/>
              </a:lnSpc>
            </a:pPr>
            <a:r>
              <a:rPr sz="1750" spc="75" dirty="0">
                <a:latin typeface="Calibri"/>
                <a:cs typeface="Calibri"/>
              </a:rPr>
              <a:t>l</a:t>
            </a:r>
            <a:r>
              <a:rPr sz="1750" spc="-50" dirty="0">
                <a:latin typeface="Calibri"/>
                <a:cs typeface="Calibri"/>
              </a:rPr>
              <a:t>o</a:t>
            </a:r>
            <a:r>
              <a:rPr sz="1750" spc="50" dirty="0">
                <a:latin typeface="Calibri"/>
                <a:cs typeface="Calibri"/>
              </a:rPr>
              <a:t>g</a:t>
            </a:r>
            <a:r>
              <a:rPr sz="1750" spc="-135" dirty="0">
                <a:latin typeface="Calibri"/>
                <a:cs typeface="Calibri"/>
              </a:rPr>
              <a:t> </a:t>
            </a:r>
            <a:r>
              <a:rPr sz="1750" spc="-15" dirty="0">
                <a:latin typeface="Calibri"/>
                <a:cs typeface="Calibri"/>
              </a:rPr>
              <a:t>s</a:t>
            </a:r>
            <a:r>
              <a:rPr sz="1750" spc="-50" dirty="0">
                <a:latin typeface="Calibri"/>
                <a:cs typeface="Calibri"/>
              </a:rPr>
              <a:t>o</a:t>
            </a:r>
            <a:r>
              <a:rPr sz="1750" spc="-20" dirty="0">
                <a:latin typeface="Calibri"/>
                <a:cs typeface="Calibri"/>
              </a:rPr>
              <a:t>f</a:t>
            </a:r>
            <a:r>
              <a:rPr sz="1750" spc="85" dirty="0">
                <a:latin typeface="Calibri"/>
                <a:cs typeface="Calibri"/>
              </a:rPr>
              <a:t>t</a:t>
            </a:r>
            <a:r>
              <a:rPr sz="1750" spc="40" dirty="0">
                <a:latin typeface="Calibri"/>
                <a:cs typeface="Calibri"/>
              </a:rPr>
              <a:t>m</a:t>
            </a:r>
            <a:r>
              <a:rPr sz="1750" spc="35" dirty="0">
                <a:latin typeface="Calibri"/>
                <a:cs typeface="Calibri"/>
              </a:rPr>
              <a:t>a</a:t>
            </a:r>
            <a:r>
              <a:rPr sz="1750" spc="100" dirty="0">
                <a:latin typeface="Calibri"/>
                <a:cs typeface="Calibri"/>
              </a:rPr>
              <a:t>x</a:t>
            </a:r>
            <a:r>
              <a:rPr sz="1750" spc="80" dirty="0">
                <a:latin typeface="Calibri"/>
                <a:cs typeface="Calibri"/>
              </a:rPr>
              <a:t>(</a:t>
            </a:r>
            <a:r>
              <a:rPr sz="1750" b="1" i="1" spc="275" dirty="0">
                <a:latin typeface="Calibri"/>
                <a:cs typeface="Calibri"/>
              </a:rPr>
              <a:t>z</a:t>
            </a:r>
            <a:r>
              <a:rPr sz="1750" spc="35" dirty="0">
                <a:latin typeface="Calibri"/>
                <a:cs typeface="Calibri"/>
              </a:rPr>
              <a:t>)</a:t>
            </a:r>
            <a:r>
              <a:rPr sz="1500" i="1" spc="120" baseline="-36111" dirty="0">
                <a:latin typeface="Calibri"/>
                <a:cs typeface="Calibri"/>
              </a:rPr>
              <a:t>i</a:t>
            </a:r>
            <a:r>
              <a:rPr sz="1500" i="1" baseline="-36111" dirty="0">
                <a:latin typeface="Calibri"/>
                <a:cs typeface="Calibri"/>
              </a:rPr>
              <a:t>   </a:t>
            </a:r>
            <a:r>
              <a:rPr sz="1750" spc="160" dirty="0">
                <a:latin typeface="Segoe UI Symbol"/>
                <a:cs typeface="Segoe UI Symbol"/>
              </a:rPr>
              <a:t>=</a:t>
            </a:r>
            <a:r>
              <a:rPr sz="1750" spc="-75" dirty="0">
                <a:latin typeface="Segoe UI Symbol"/>
                <a:cs typeface="Segoe UI Symbol"/>
              </a:rPr>
              <a:t> </a:t>
            </a:r>
            <a:r>
              <a:rPr sz="1750" i="1" spc="75" dirty="0">
                <a:latin typeface="Calibri"/>
                <a:cs typeface="Calibri"/>
              </a:rPr>
              <a:t>z</a:t>
            </a:r>
            <a:r>
              <a:rPr sz="1500" i="1" spc="120" baseline="-36111" dirty="0">
                <a:latin typeface="Calibri"/>
                <a:cs typeface="Calibri"/>
              </a:rPr>
              <a:t>i</a:t>
            </a:r>
            <a:r>
              <a:rPr sz="1500" i="1" baseline="-36111" dirty="0">
                <a:latin typeface="Calibri"/>
                <a:cs typeface="Calibri"/>
              </a:rPr>
              <a:t> </a:t>
            </a:r>
            <a:r>
              <a:rPr sz="1500" i="1" spc="97" baseline="-36111" dirty="0">
                <a:latin typeface="Calibri"/>
                <a:cs typeface="Calibri"/>
              </a:rPr>
              <a:t> </a:t>
            </a:r>
            <a:r>
              <a:rPr sz="1750" spc="160" dirty="0">
                <a:latin typeface="Segoe UI Symbol"/>
                <a:cs typeface="Segoe UI Symbol"/>
              </a:rPr>
              <a:t>−</a:t>
            </a:r>
            <a:r>
              <a:rPr sz="1750" spc="-190" dirty="0">
                <a:latin typeface="Segoe UI Symbol"/>
                <a:cs typeface="Segoe UI Symbol"/>
              </a:rPr>
              <a:t> </a:t>
            </a:r>
            <a:r>
              <a:rPr sz="1750" spc="75" dirty="0">
                <a:latin typeface="Calibri"/>
                <a:cs typeface="Calibri"/>
              </a:rPr>
              <a:t>l</a:t>
            </a:r>
            <a:r>
              <a:rPr sz="1750" spc="-50" dirty="0">
                <a:latin typeface="Calibri"/>
                <a:cs typeface="Calibri"/>
              </a:rPr>
              <a:t>o</a:t>
            </a:r>
            <a:r>
              <a:rPr sz="1750" spc="50" dirty="0">
                <a:latin typeface="Calibri"/>
                <a:cs typeface="Calibri"/>
              </a:rPr>
              <a:t>g</a:t>
            </a:r>
            <a:r>
              <a:rPr sz="1750" spc="-100" dirty="0">
                <a:latin typeface="Calibri"/>
                <a:cs typeface="Calibri"/>
              </a:rPr>
              <a:t> </a:t>
            </a:r>
            <a:r>
              <a:rPr sz="3900" spc="794" baseline="-8547" dirty="0">
                <a:latin typeface="Segoe UI Symbol"/>
                <a:cs typeface="Segoe UI Symbol"/>
              </a:rPr>
              <a:t>∑</a:t>
            </a:r>
            <a:r>
              <a:rPr sz="1500" i="1" spc="104" baseline="-41666" dirty="0">
                <a:latin typeface="Calibri"/>
                <a:cs typeface="Calibri"/>
              </a:rPr>
              <a:t>j</a:t>
            </a:r>
            <a:r>
              <a:rPr sz="1500" i="1" baseline="-41666" dirty="0">
                <a:latin typeface="Calibri"/>
                <a:cs typeface="Calibri"/>
              </a:rPr>
              <a:t> </a:t>
            </a:r>
            <a:r>
              <a:rPr sz="1500" i="1" spc="-120" baseline="-41666" dirty="0">
                <a:latin typeface="Calibri"/>
                <a:cs typeface="Calibri"/>
              </a:rPr>
              <a:t> </a:t>
            </a:r>
            <a:r>
              <a:rPr sz="1750" spc="-110" dirty="0">
                <a:latin typeface="Calibri"/>
                <a:cs typeface="Calibri"/>
              </a:rPr>
              <a:t>e</a:t>
            </a:r>
            <a:r>
              <a:rPr sz="1750" spc="155" dirty="0">
                <a:latin typeface="Calibri"/>
                <a:cs typeface="Calibri"/>
              </a:rPr>
              <a:t>x</a:t>
            </a:r>
            <a:r>
              <a:rPr sz="1750" spc="35" dirty="0">
                <a:latin typeface="Calibri"/>
                <a:cs typeface="Calibri"/>
              </a:rPr>
              <a:t>p</a:t>
            </a:r>
            <a:r>
              <a:rPr sz="1750" spc="80" dirty="0">
                <a:latin typeface="Calibri"/>
                <a:cs typeface="Calibri"/>
              </a:rPr>
              <a:t>(</a:t>
            </a:r>
            <a:r>
              <a:rPr sz="1750" i="1" spc="185" dirty="0">
                <a:latin typeface="Calibri"/>
                <a:cs typeface="Calibri"/>
              </a:rPr>
              <a:t>z</a:t>
            </a:r>
            <a:r>
              <a:rPr sz="1500" i="1" spc="104" baseline="-36111" dirty="0">
                <a:latin typeface="Calibri"/>
                <a:cs typeface="Calibri"/>
              </a:rPr>
              <a:t>j</a:t>
            </a:r>
            <a:r>
              <a:rPr sz="1500" i="1" spc="7" baseline="-36111" dirty="0">
                <a:latin typeface="Calibri"/>
                <a:cs typeface="Calibri"/>
              </a:rPr>
              <a:t> </a:t>
            </a:r>
            <a:r>
              <a:rPr sz="1750" spc="145" dirty="0">
                <a:latin typeface="Calibri"/>
                <a:cs typeface="Calibri"/>
              </a:rPr>
              <a:t>)</a:t>
            </a:r>
            <a:endParaRPr sz="1750">
              <a:latin typeface="Calibri"/>
              <a:cs typeface="Calibri"/>
            </a:endParaRPr>
          </a:p>
        </p:txBody>
      </p:sp>
      <p:sp>
        <p:nvSpPr>
          <p:cNvPr id="9" name="object 9"/>
          <p:cNvSpPr txBox="1"/>
          <p:nvPr/>
        </p:nvSpPr>
        <p:spPr>
          <a:xfrm>
            <a:off x="6707507" y="1827453"/>
            <a:ext cx="50165" cy="170180"/>
          </a:xfrm>
          <a:prstGeom prst="rect">
            <a:avLst/>
          </a:prstGeom>
        </p:spPr>
        <p:txBody>
          <a:bodyPr vert="horz" wrap="square" lIns="0" tIns="12700" rIns="0" bIns="0" rtlCol="0">
            <a:spAutoFit/>
          </a:bodyPr>
          <a:lstStyle/>
          <a:p>
            <a:pPr>
              <a:lnSpc>
                <a:spcPct val="100000"/>
              </a:lnSpc>
              <a:spcBef>
                <a:spcPts val="100"/>
              </a:spcBef>
            </a:pPr>
            <a:r>
              <a:rPr sz="950" i="1" spc="70" dirty="0">
                <a:latin typeface="Calibri"/>
                <a:cs typeface="Calibri"/>
              </a:rPr>
              <a:t>i</a:t>
            </a:r>
            <a:endParaRPr sz="950">
              <a:latin typeface="Calibri"/>
              <a:cs typeface="Calibri"/>
            </a:endParaRPr>
          </a:p>
        </p:txBody>
      </p:sp>
      <p:sp>
        <p:nvSpPr>
          <p:cNvPr id="10" name="object 10"/>
          <p:cNvSpPr txBox="1"/>
          <p:nvPr/>
        </p:nvSpPr>
        <p:spPr>
          <a:xfrm>
            <a:off x="5753291" y="1664434"/>
            <a:ext cx="1242695" cy="276225"/>
          </a:xfrm>
          <a:prstGeom prst="rect">
            <a:avLst/>
          </a:prstGeom>
        </p:spPr>
        <p:txBody>
          <a:bodyPr vert="horz" wrap="square" lIns="0" tIns="11430" rIns="0" bIns="0" rtlCol="0">
            <a:spAutoFit/>
          </a:bodyPr>
          <a:lstStyle/>
          <a:p>
            <a:pPr>
              <a:lnSpc>
                <a:spcPct val="100000"/>
              </a:lnSpc>
              <a:spcBef>
                <a:spcPts val="90"/>
              </a:spcBef>
            </a:pPr>
            <a:r>
              <a:rPr sz="1650" spc="50" dirty="0">
                <a:latin typeface="Calibri"/>
                <a:cs typeface="Calibri"/>
              </a:rPr>
              <a:t>softmax(</a:t>
            </a:r>
            <a:r>
              <a:rPr sz="1650" b="1" i="1" spc="50" dirty="0">
                <a:latin typeface="Calibri"/>
                <a:cs typeface="Calibri"/>
              </a:rPr>
              <a:t>z</a:t>
            </a:r>
            <a:r>
              <a:rPr sz="1650" spc="50" dirty="0">
                <a:latin typeface="Calibri"/>
                <a:cs typeface="Calibri"/>
              </a:rPr>
              <a:t>)</a:t>
            </a:r>
            <a:r>
              <a:rPr sz="1650" spc="360" dirty="0">
                <a:latin typeface="Calibri"/>
                <a:cs typeface="Calibri"/>
              </a:rPr>
              <a:t> </a:t>
            </a:r>
            <a:r>
              <a:rPr sz="1650" spc="145" dirty="0">
                <a:latin typeface="Segoe UI Symbol"/>
                <a:cs typeface="Segoe UI Symbol"/>
              </a:rPr>
              <a:t>=</a:t>
            </a:r>
            <a:endParaRPr sz="1650">
              <a:latin typeface="Segoe UI Symbol"/>
              <a:cs typeface="Segoe UI Symbol"/>
            </a:endParaRPr>
          </a:p>
        </p:txBody>
      </p:sp>
      <p:sp>
        <p:nvSpPr>
          <p:cNvPr id="11" name="object 11"/>
          <p:cNvSpPr txBox="1"/>
          <p:nvPr/>
        </p:nvSpPr>
        <p:spPr>
          <a:xfrm>
            <a:off x="7222721" y="1516087"/>
            <a:ext cx="681355" cy="276225"/>
          </a:xfrm>
          <a:prstGeom prst="rect">
            <a:avLst/>
          </a:prstGeom>
        </p:spPr>
        <p:txBody>
          <a:bodyPr vert="horz" wrap="square" lIns="0" tIns="11430" rIns="0" bIns="0" rtlCol="0">
            <a:spAutoFit/>
          </a:bodyPr>
          <a:lstStyle/>
          <a:p>
            <a:pPr marL="25400">
              <a:lnSpc>
                <a:spcPct val="100000"/>
              </a:lnSpc>
              <a:spcBef>
                <a:spcPts val="90"/>
              </a:spcBef>
            </a:pPr>
            <a:r>
              <a:rPr sz="1650" spc="40" dirty="0">
                <a:latin typeface="Calibri"/>
                <a:cs typeface="Calibri"/>
              </a:rPr>
              <a:t>exp(</a:t>
            </a:r>
            <a:r>
              <a:rPr sz="1650" i="1" spc="40" dirty="0">
                <a:latin typeface="Calibri"/>
                <a:cs typeface="Calibri"/>
              </a:rPr>
              <a:t>z</a:t>
            </a:r>
            <a:r>
              <a:rPr sz="1425" i="1" spc="60" baseline="-35087" dirty="0">
                <a:latin typeface="Calibri"/>
                <a:cs typeface="Calibri"/>
              </a:rPr>
              <a:t>i</a:t>
            </a:r>
            <a:r>
              <a:rPr sz="1425" i="1" spc="-104" baseline="-35087" dirty="0">
                <a:latin typeface="Calibri"/>
                <a:cs typeface="Calibri"/>
              </a:rPr>
              <a:t> </a:t>
            </a:r>
            <a:r>
              <a:rPr sz="1650" spc="135" dirty="0">
                <a:latin typeface="Calibri"/>
                <a:cs typeface="Calibri"/>
              </a:rPr>
              <a:t>)</a:t>
            </a:r>
            <a:endParaRPr sz="1650">
              <a:latin typeface="Calibri"/>
              <a:cs typeface="Calibri"/>
            </a:endParaRPr>
          </a:p>
        </p:txBody>
      </p:sp>
      <p:sp>
        <p:nvSpPr>
          <p:cNvPr id="12" name="object 12"/>
          <p:cNvSpPr txBox="1"/>
          <p:nvPr/>
        </p:nvSpPr>
        <p:spPr>
          <a:xfrm>
            <a:off x="7307938" y="2054592"/>
            <a:ext cx="680720" cy="170180"/>
          </a:xfrm>
          <a:prstGeom prst="rect">
            <a:avLst/>
          </a:prstGeom>
        </p:spPr>
        <p:txBody>
          <a:bodyPr vert="horz" wrap="square" lIns="0" tIns="12700" rIns="0" bIns="0" rtlCol="0">
            <a:spAutoFit/>
          </a:bodyPr>
          <a:lstStyle/>
          <a:p>
            <a:pPr marL="25400">
              <a:lnSpc>
                <a:spcPct val="100000"/>
              </a:lnSpc>
              <a:spcBef>
                <a:spcPts val="100"/>
              </a:spcBef>
              <a:tabLst>
                <a:tab pos="604520" algn="l"/>
              </a:tabLst>
            </a:pPr>
            <a:r>
              <a:rPr sz="950" i="1" spc="60" dirty="0">
                <a:latin typeface="Calibri"/>
                <a:cs typeface="Calibri"/>
              </a:rPr>
              <a:t>j	</a:t>
            </a:r>
            <a:r>
              <a:rPr sz="1425" i="1" spc="89" baseline="5847" dirty="0">
                <a:latin typeface="Calibri"/>
                <a:cs typeface="Calibri"/>
              </a:rPr>
              <a:t>j</a:t>
            </a:r>
            <a:endParaRPr sz="1425" baseline="5847">
              <a:latin typeface="Calibri"/>
              <a:cs typeface="Calibri"/>
            </a:endParaRPr>
          </a:p>
        </p:txBody>
      </p:sp>
      <p:sp>
        <p:nvSpPr>
          <p:cNvPr id="13" name="object 13"/>
          <p:cNvSpPr txBox="1"/>
          <p:nvPr/>
        </p:nvSpPr>
        <p:spPr>
          <a:xfrm>
            <a:off x="7027318" y="1774743"/>
            <a:ext cx="1069975" cy="401320"/>
          </a:xfrm>
          <a:prstGeom prst="rect">
            <a:avLst/>
          </a:prstGeom>
        </p:spPr>
        <p:txBody>
          <a:bodyPr vert="horz" wrap="square" lIns="0" tIns="14605" rIns="0" bIns="0" rtlCol="0">
            <a:spAutoFit/>
          </a:bodyPr>
          <a:lstStyle/>
          <a:p>
            <a:pPr marL="25400">
              <a:lnSpc>
                <a:spcPct val="100000"/>
              </a:lnSpc>
              <a:spcBef>
                <a:spcPts val="115"/>
              </a:spcBef>
            </a:pPr>
            <a:r>
              <a:rPr sz="3675" spc="457" baseline="-7936" dirty="0">
                <a:latin typeface="Segoe UI Symbol"/>
                <a:cs typeface="Segoe UI Symbol"/>
              </a:rPr>
              <a:t>∑ </a:t>
            </a:r>
            <a:r>
              <a:rPr sz="1650" spc="25" dirty="0">
                <a:latin typeface="Calibri"/>
                <a:cs typeface="Calibri"/>
              </a:rPr>
              <a:t>exp(</a:t>
            </a:r>
            <a:r>
              <a:rPr sz="1650" i="1" spc="25" dirty="0">
                <a:latin typeface="Calibri"/>
                <a:cs typeface="Calibri"/>
              </a:rPr>
              <a:t>z</a:t>
            </a:r>
            <a:r>
              <a:rPr sz="1650" i="1" spc="105" dirty="0">
                <a:latin typeface="Calibri"/>
                <a:cs typeface="Calibri"/>
              </a:rPr>
              <a:t> </a:t>
            </a:r>
            <a:r>
              <a:rPr sz="1650" spc="135" dirty="0">
                <a:latin typeface="Calibri"/>
                <a:cs typeface="Calibri"/>
              </a:rPr>
              <a:t>)</a:t>
            </a:r>
            <a:endParaRPr sz="1650">
              <a:latin typeface="Calibri"/>
              <a:cs typeface="Calibri"/>
            </a:endParaRPr>
          </a:p>
        </p:txBody>
      </p:sp>
      <p:sp>
        <p:nvSpPr>
          <p:cNvPr id="14" name="object 14"/>
          <p:cNvSpPr/>
          <p:nvPr/>
        </p:nvSpPr>
        <p:spPr>
          <a:xfrm>
            <a:off x="7042949" y="1833903"/>
            <a:ext cx="1012190" cy="0"/>
          </a:xfrm>
          <a:custGeom>
            <a:avLst/>
            <a:gdLst/>
            <a:ahLst/>
            <a:cxnLst/>
            <a:rect l="l" t="t" r="r" b="b"/>
            <a:pathLst>
              <a:path w="1012190">
                <a:moveTo>
                  <a:pt x="0" y="0"/>
                </a:moveTo>
                <a:lnTo>
                  <a:pt x="1011751" y="0"/>
                </a:lnTo>
              </a:path>
            </a:pathLst>
          </a:custGeom>
          <a:ln w="10324">
            <a:solidFill>
              <a:srgbClr val="000000"/>
            </a:solidFill>
          </a:ln>
        </p:spPr>
        <p:txBody>
          <a:bodyPr wrap="square" lIns="0" tIns="0" rIns="0" bIns="0" rtlCol="0"/>
          <a:lstStyle/>
          <a:p>
            <a:endParaRPr/>
          </a:p>
        </p:txBody>
      </p:sp>
      <p:sp>
        <p:nvSpPr>
          <p:cNvPr id="15" name="object 15"/>
          <p:cNvSpPr/>
          <p:nvPr/>
        </p:nvSpPr>
        <p:spPr>
          <a:xfrm>
            <a:off x="5722475" y="1498485"/>
            <a:ext cx="2371725" cy="757555"/>
          </a:xfrm>
          <a:custGeom>
            <a:avLst/>
            <a:gdLst/>
            <a:ahLst/>
            <a:cxnLst/>
            <a:rect l="l" t="t" r="r" b="b"/>
            <a:pathLst>
              <a:path w="2371725" h="757555">
                <a:moveTo>
                  <a:pt x="0" y="0"/>
                </a:moveTo>
                <a:lnTo>
                  <a:pt x="2371723" y="0"/>
                </a:lnTo>
                <a:lnTo>
                  <a:pt x="2371723" y="757237"/>
                </a:lnTo>
                <a:lnTo>
                  <a:pt x="0" y="757237"/>
                </a:lnTo>
                <a:lnTo>
                  <a:pt x="0" y="0"/>
                </a:lnTo>
                <a:close/>
              </a:path>
            </a:pathLst>
          </a:custGeom>
          <a:ln w="9524">
            <a:solidFill>
              <a:srgbClr val="000000"/>
            </a:solidFill>
          </a:ln>
        </p:spPr>
        <p:txBody>
          <a:bodyPr wrap="square" lIns="0" tIns="0" rIns="0" bIns="0" rtlCol="0"/>
          <a:lstStyle/>
          <a:p>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89173" y="370640"/>
            <a:ext cx="9486727" cy="689932"/>
          </a:xfrm>
          <a:prstGeom prst="rect">
            <a:avLst/>
          </a:prstGeom>
        </p:spPr>
        <p:txBody>
          <a:bodyPr vert="horz" wrap="square" lIns="0" tIns="12700" rIns="0" bIns="0" rtlCol="0">
            <a:spAutoFit/>
          </a:bodyPr>
          <a:lstStyle/>
          <a:p>
            <a:pPr marL="12700">
              <a:lnSpc>
                <a:spcPct val="100000"/>
              </a:lnSpc>
              <a:spcBef>
                <a:spcPts val="100"/>
              </a:spcBef>
              <a:tabLst>
                <a:tab pos="2124710" algn="l"/>
                <a:tab pos="4703445" algn="l"/>
              </a:tabLst>
            </a:pPr>
            <a:r>
              <a:rPr spc="-5" dirty="0"/>
              <a:t>Intuition	</a:t>
            </a:r>
            <a:r>
              <a:rPr dirty="0"/>
              <a:t>of</a:t>
            </a:r>
            <a:r>
              <a:rPr spc="-5" dirty="0"/>
              <a:t> </a:t>
            </a:r>
            <a:r>
              <a:rPr lang="en-US" spc="-5" dirty="0"/>
              <a:t>S</a:t>
            </a:r>
            <a:r>
              <a:rPr dirty="0"/>
              <a:t>econd	</a:t>
            </a:r>
            <a:r>
              <a:rPr lang="en-US" spc="-5" dirty="0"/>
              <a:t> T</a:t>
            </a:r>
            <a:r>
              <a:rPr spc="-5" dirty="0"/>
              <a:t>erm </a:t>
            </a:r>
            <a:r>
              <a:rPr dirty="0"/>
              <a:t>of</a:t>
            </a:r>
            <a:r>
              <a:rPr spc="-95" dirty="0"/>
              <a:t> </a:t>
            </a:r>
            <a:r>
              <a:rPr lang="en-US" spc="-95" dirty="0"/>
              <a:t>L</a:t>
            </a:r>
            <a:r>
              <a:rPr dirty="0"/>
              <a:t>ikelihood</a:t>
            </a:r>
          </a:p>
        </p:txBody>
      </p:sp>
      <p:sp>
        <p:nvSpPr>
          <p:cNvPr id="4" name="object 4"/>
          <p:cNvSpPr txBox="1"/>
          <p:nvPr/>
        </p:nvSpPr>
        <p:spPr>
          <a:xfrm>
            <a:off x="852978" y="1220355"/>
            <a:ext cx="326072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Log likelihood</a:t>
            </a:r>
            <a:r>
              <a:rPr sz="3200" spc="-95" dirty="0">
                <a:solidFill>
                  <a:srgbClr val="3333CC"/>
                </a:solidFill>
                <a:latin typeface="Arial"/>
                <a:cs typeface="Arial"/>
              </a:rPr>
              <a:t> </a:t>
            </a:r>
            <a:r>
              <a:rPr sz="3200" dirty="0">
                <a:solidFill>
                  <a:srgbClr val="3333CC"/>
                </a:solidFill>
                <a:latin typeface="Arial"/>
                <a:cs typeface="Arial"/>
              </a:rPr>
              <a:t>is</a:t>
            </a:r>
            <a:endParaRPr sz="3200">
              <a:latin typeface="Arial"/>
              <a:cs typeface="Arial"/>
            </a:endParaRPr>
          </a:p>
        </p:txBody>
      </p:sp>
      <p:sp>
        <p:nvSpPr>
          <p:cNvPr id="5" name="object 5"/>
          <p:cNvSpPr txBox="1"/>
          <p:nvPr/>
        </p:nvSpPr>
        <p:spPr>
          <a:xfrm>
            <a:off x="852978" y="1800490"/>
            <a:ext cx="4457065" cy="51308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solidFill>
                  <a:srgbClr val="3333CC"/>
                </a:solidFill>
                <a:latin typeface="Arial"/>
                <a:cs typeface="Arial"/>
              </a:rPr>
              <a:t>Consider second</a:t>
            </a:r>
            <a:r>
              <a:rPr sz="3200" spc="-85" dirty="0">
                <a:solidFill>
                  <a:srgbClr val="3333CC"/>
                </a:solidFill>
                <a:latin typeface="Arial"/>
                <a:cs typeface="Arial"/>
              </a:rPr>
              <a:t> </a:t>
            </a:r>
            <a:r>
              <a:rPr sz="3200" spc="-5" dirty="0">
                <a:solidFill>
                  <a:srgbClr val="3333CC"/>
                </a:solidFill>
                <a:latin typeface="Arial"/>
                <a:cs typeface="Arial"/>
              </a:rPr>
              <a:t>term:</a:t>
            </a:r>
            <a:endParaRPr sz="3200">
              <a:latin typeface="Arial"/>
              <a:cs typeface="Arial"/>
            </a:endParaRPr>
          </a:p>
        </p:txBody>
      </p:sp>
      <p:sp>
        <p:nvSpPr>
          <p:cNvPr id="6" name="object 6"/>
          <p:cNvSpPr txBox="1"/>
          <p:nvPr/>
        </p:nvSpPr>
        <p:spPr>
          <a:xfrm>
            <a:off x="827578" y="2288315"/>
            <a:ext cx="9003030" cy="3152775"/>
          </a:xfrm>
          <a:prstGeom prst="rect">
            <a:avLst/>
          </a:prstGeom>
        </p:spPr>
        <p:txBody>
          <a:bodyPr vert="horz" wrap="square" lIns="0" tIns="108585" rIns="0" bIns="0" rtlCol="0">
            <a:spAutoFit/>
          </a:bodyPr>
          <a:lstStyle/>
          <a:p>
            <a:pPr marL="381000" indent="-342900">
              <a:lnSpc>
                <a:spcPct val="100000"/>
              </a:lnSpc>
              <a:spcBef>
                <a:spcPts val="855"/>
              </a:spcBef>
              <a:buChar char="•"/>
              <a:tabLst>
                <a:tab pos="380365" algn="l"/>
                <a:tab pos="381000" algn="l"/>
              </a:tabLst>
            </a:pPr>
            <a:r>
              <a:rPr sz="3200" spc="-5" dirty="0">
                <a:solidFill>
                  <a:srgbClr val="3333CC"/>
                </a:solidFill>
                <a:latin typeface="Arial"/>
                <a:cs typeface="Arial"/>
              </a:rPr>
              <a:t>It </a:t>
            </a:r>
            <a:r>
              <a:rPr sz="3200" dirty="0">
                <a:solidFill>
                  <a:srgbClr val="3333CC"/>
                </a:solidFill>
                <a:latin typeface="Arial"/>
                <a:cs typeface="Arial"/>
              </a:rPr>
              <a:t>can be </a:t>
            </a:r>
            <a:r>
              <a:rPr sz="3200" spc="-5" dirty="0">
                <a:solidFill>
                  <a:srgbClr val="3333CC"/>
                </a:solidFill>
                <a:latin typeface="Arial"/>
                <a:cs typeface="Arial"/>
              </a:rPr>
              <a:t>approximated </a:t>
            </a:r>
            <a:r>
              <a:rPr sz="3200" dirty="0">
                <a:solidFill>
                  <a:srgbClr val="3333CC"/>
                </a:solidFill>
                <a:latin typeface="Arial"/>
                <a:cs typeface="Arial"/>
              </a:rPr>
              <a:t>by </a:t>
            </a:r>
            <a:r>
              <a:rPr sz="2800" spc="60" dirty="0">
                <a:latin typeface="Cambria"/>
                <a:cs typeface="Cambria"/>
              </a:rPr>
              <a:t>max</a:t>
            </a:r>
            <a:r>
              <a:rPr sz="2775" i="1" spc="89" baseline="-21021" dirty="0">
                <a:latin typeface="Cambria"/>
                <a:cs typeface="Cambria"/>
              </a:rPr>
              <a:t>j</a:t>
            </a:r>
            <a:r>
              <a:rPr sz="2775" i="1" spc="772" baseline="-21021" dirty="0">
                <a:latin typeface="Cambria"/>
                <a:cs typeface="Cambria"/>
              </a:rPr>
              <a:t> </a:t>
            </a:r>
            <a:r>
              <a:rPr sz="2800" i="1" spc="-20" dirty="0">
                <a:latin typeface="Cambria"/>
                <a:cs typeface="Cambria"/>
              </a:rPr>
              <a:t>z</a:t>
            </a:r>
            <a:r>
              <a:rPr sz="2775" i="1" spc="-30" baseline="-21021" dirty="0">
                <a:latin typeface="Cambria"/>
                <a:cs typeface="Cambria"/>
              </a:rPr>
              <a:t>j</a:t>
            </a:r>
            <a:endParaRPr sz="2775" baseline="-21021">
              <a:latin typeface="Cambria"/>
              <a:cs typeface="Cambria"/>
            </a:endParaRPr>
          </a:p>
          <a:p>
            <a:pPr marL="774065" marR="619760" lvl="1" indent="-279400">
              <a:lnSpc>
                <a:spcPts val="3329"/>
              </a:lnSpc>
              <a:spcBef>
                <a:spcPts val="800"/>
              </a:spcBef>
              <a:buChar char="–"/>
              <a:tabLst>
                <a:tab pos="781050" algn="l"/>
                <a:tab pos="5021580" algn="l"/>
              </a:tabLst>
            </a:pPr>
            <a:r>
              <a:rPr sz="2800" dirty="0">
                <a:solidFill>
                  <a:srgbClr val="336600"/>
                </a:solidFill>
                <a:latin typeface="Arial"/>
                <a:cs typeface="Arial"/>
              </a:rPr>
              <a:t>Based on </a:t>
            </a:r>
            <a:r>
              <a:rPr sz="2800" spc="-5" dirty="0">
                <a:solidFill>
                  <a:srgbClr val="336600"/>
                </a:solidFill>
                <a:latin typeface="Arial"/>
                <a:cs typeface="Arial"/>
              </a:rPr>
              <a:t>the </a:t>
            </a:r>
            <a:r>
              <a:rPr sz="2800" dirty="0">
                <a:solidFill>
                  <a:srgbClr val="336600"/>
                </a:solidFill>
                <a:latin typeface="Arial"/>
                <a:cs typeface="Arial"/>
              </a:rPr>
              <a:t>idea </a:t>
            </a:r>
            <a:r>
              <a:rPr sz="2800" spc="-5" dirty="0">
                <a:solidFill>
                  <a:srgbClr val="336600"/>
                </a:solidFill>
                <a:latin typeface="Arial"/>
                <a:cs typeface="Arial"/>
              </a:rPr>
              <a:t>that </a:t>
            </a:r>
            <a:r>
              <a:rPr sz="2800" spc="-10" dirty="0">
                <a:latin typeface="Cambria"/>
                <a:cs typeface="Cambria"/>
              </a:rPr>
              <a:t>exp(</a:t>
            </a:r>
            <a:r>
              <a:rPr sz="2800" i="1" spc="-10" dirty="0">
                <a:latin typeface="Cambria"/>
                <a:cs typeface="Cambria"/>
              </a:rPr>
              <a:t>z</a:t>
            </a:r>
            <a:r>
              <a:rPr sz="2775" spc="-15" baseline="-21021" dirty="0">
                <a:latin typeface="Cambria"/>
                <a:cs typeface="Cambria"/>
              </a:rPr>
              <a:t>k</a:t>
            </a:r>
            <a:r>
              <a:rPr sz="2800" spc="-10" dirty="0">
                <a:latin typeface="Cambria"/>
                <a:cs typeface="Cambria"/>
              </a:rPr>
              <a:t>) </a:t>
            </a:r>
            <a:r>
              <a:rPr sz="2800" dirty="0">
                <a:solidFill>
                  <a:srgbClr val="336600"/>
                </a:solidFill>
                <a:latin typeface="Arial"/>
                <a:cs typeface="Arial"/>
              </a:rPr>
              <a:t>is </a:t>
            </a:r>
            <a:r>
              <a:rPr sz="2800" spc="-5" dirty="0">
                <a:solidFill>
                  <a:srgbClr val="336600"/>
                </a:solidFill>
                <a:latin typeface="Arial"/>
                <a:cs typeface="Arial"/>
              </a:rPr>
              <a:t>insignificant for  </a:t>
            </a:r>
            <a:r>
              <a:rPr sz="2800" dirty="0">
                <a:solidFill>
                  <a:srgbClr val="336600"/>
                </a:solidFill>
                <a:latin typeface="Arial"/>
                <a:cs typeface="Arial"/>
              </a:rPr>
              <a:t>any </a:t>
            </a:r>
            <a:r>
              <a:rPr sz="2800" i="1" spc="-90" dirty="0">
                <a:latin typeface="Cambria"/>
                <a:cs typeface="Cambria"/>
              </a:rPr>
              <a:t>z</a:t>
            </a:r>
            <a:r>
              <a:rPr sz="2775" i="1" spc="-135" baseline="-21021" dirty="0">
                <a:latin typeface="Cambria"/>
                <a:cs typeface="Cambria"/>
              </a:rPr>
              <a:t>k   </a:t>
            </a:r>
            <a:r>
              <a:rPr sz="2800" spc="-5" dirty="0">
                <a:solidFill>
                  <a:srgbClr val="336600"/>
                </a:solidFill>
                <a:latin typeface="Arial"/>
                <a:cs typeface="Arial"/>
              </a:rPr>
              <a:t>noticeably</a:t>
            </a:r>
            <a:r>
              <a:rPr sz="2800" spc="-155" dirty="0">
                <a:solidFill>
                  <a:srgbClr val="336600"/>
                </a:solidFill>
                <a:latin typeface="Arial"/>
                <a:cs typeface="Arial"/>
              </a:rPr>
              <a:t> </a:t>
            </a:r>
            <a:r>
              <a:rPr sz="2800" dirty="0">
                <a:solidFill>
                  <a:srgbClr val="336600"/>
                </a:solidFill>
                <a:latin typeface="Arial"/>
                <a:cs typeface="Arial"/>
              </a:rPr>
              <a:t>less</a:t>
            </a:r>
            <a:r>
              <a:rPr sz="2800" spc="5" dirty="0">
                <a:solidFill>
                  <a:srgbClr val="336600"/>
                </a:solidFill>
                <a:latin typeface="Arial"/>
                <a:cs typeface="Arial"/>
              </a:rPr>
              <a:t> </a:t>
            </a:r>
            <a:r>
              <a:rPr sz="2800" spc="-5" dirty="0">
                <a:solidFill>
                  <a:srgbClr val="336600"/>
                </a:solidFill>
                <a:latin typeface="Arial"/>
                <a:cs typeface="Arial"/>
              </a:rPr>
              <a:t>that	</a:t>
            </a:r>
            <a:r>
              <a:rPr sz="2800" spc="60" dirty="0">
                <a:latin typeface="Cambria"/>
                <a:cs typeface="Cambria"/>
              </a:rPr>
              <a:t>max</a:t>
            </a:r>
            <a:r>
              <a:rPr sz="2775" i="1" spc="89" baseline="-21021" dirty="0">
                <a:latin typeface="Cambria"/>
                <a:cs typeface="Cambria"/>
              </a:rPr>
              <a:t>j</a:t>
            </a:r>
            <a:r>
              <a:rPr sz="2775" i="1" spc="780" baseline="-21021" dirty="0">
                <a:latin typeface="Cambria"/>
                <a:cs typeface="Cambria"/>
              </a:rPr>
              <a:t> </a:t>
            </a:r>
            <a:r>
              <a:rPr sz="2800" i="1" spc="-20" dirty="0">
                <a:latin typeface="Cambria"/>
                <a:cs typeface="Cambria"/>
              </a:rPr>
              <a:t>z</a:t>
            </a:r>
            <a:r>
              <a:rPr sz="2775" i="1" spc="-30" baseline="-21021" dirty="0">
                <a:latin typeface="Cambria"/>
                <a:cs typeface="Cambria"/>
              </a:rPr>
              <a:t>j</a:t>
            </a:r>
            <a:endParaRPr sz="2775" baseline="-21021">
              <a:latin typeface="Cambria"/>
              <a:cs typeface="Cambria"/>
            </a:endParaRPr>
          </a:p>
          <a:p>
            <a:pPr marL="381000" indent="-342900">
              <a:lnSpc>
                <a:spcPct val="100000"/>
              </a:lnSpc>
              <a:spcBef>
                <a:spcPts val="700"/>
              </a:spcBef>
              <a:buChar char="•"/>
              <a:tabLst>
                <a:tab pos="380365" algn="l"/>
                <a:tab pos="381000" algn="l"/>
              </a:tabLst>
            </a:pPr>
            <a:r>
              <a:rPr sz="3200" dirty="0">
                <a:solidFill>
                  <a:srgbClr val="3333CC"/>
                </a:solidFill>
                <a:latin typeface="Arial"/>
                <a:cs typeface="Arial"/>
              </a:rPr>
              <a:t>Intuition</a:t>
            </a:r>
            <a:r>
              <a:rPr sz="3200" spc="-5" dirty="0">
                <a:solidFill>
                  <a:srgbClr val="3333CC"/>
                </a:solidFill>
                <a:latin typeface="Arial"/>
                <a:cs typeface="Arial"/>
              </a:rPr>
              <a:t> gained:</a:t>
            </a:r>
            <a:endParaRPr sz="3200">
              <a:latin typeface="Arial"/>
              <a:cs typeface="Arial"/>
            </a:endParaRPr>
          </a:p>
          <a:p>
            <a:pPr marL="781050" lvl="1" indent="-286385">
              <a:lnSpc>
                <a:spcPct val="100000"/>
              </a:lnSpc>
              <a:spcBef>
                <a:spcPts val="665"/>
              </a:spcBef>
              <a:buChar char="–"/>
              <a:tabLst>
                <a:tab pos="781050" algn="l"/>
              </a:tabLst>
            </a:pPr>
            <a:r>
              <a:rPr sz="2800" dirty="0">
                <a:solidFill>
                  <a:srgbClr val="336600"/>
                </a:solidFill>
                <a:latin typeface="Arial"/>
                <a:cs typeface="Arial"/>
              </a:rPr>
              <a:t>Cost penalizes most </a:t>
            </a:r>
            <a:r>
              <a:rPr sz="2800" spc="-5" dirty="0">
                <a:solidFill>
                  <a:srgbClr val="336600"/>
                </a:solidFill>
                <a:latin typeface="Arial"/>
                <a:cs typeface="Arial"/>
              </a:rPr>
              <a:t>active </a:t>
            </a:r>
            <a:r>
              <a:rPr sz="2800" dirty="0">
                <a:solidFill>
                  <a:srgbClr val="336600"/>
                </a:solidFill>
                <a:latin typeface="Arial"/>
                <a:cs typeface="Arial"/>
              </a:rPr>
              <a:t>incorrect</a:t>
            </a:r>
            <a:r>
              <a:rPr sz="2800" spc="-30" dirty="0">
                <a:solidFill>
                  <a:srgbClr val="336600"/>
                </a:solidFill>
                <a:latin typeface="Arial"/>
                <a:cs typeface="Arial"/>
              </a:rPr>
              <a:t> </a:t>
            </a:r>
            <a:r>
              <a:rPr sz="2800" spc="-5" dirty="0">
                <a:solidFill>
                  <a:srgbClr val="336600"/>
                </a:solidFill>
                <a:latin typeface="Arial"/>
                <a:cs typeface="Arial"/>
              </a:rPr>
              <a:t>prediction</a:t>
            </a:r>
            <a:endParaRPr sz="2800">
              <a:latin typeface="Arial"/>
              <a:cs typeface="Arial"/>
            </a:endParaRPr>
          </a:p>
          <a:p>
            <a:pPr marL="781050" lvl="1" indent="-286385">
              <a:lnSpc>
                <a:spcPct val="100000"/>
              </a:lnSpc>
              <a:spcBef>
                <a:spcPts val="640"/>
              </a:spcBef>
              <a:buChar char="–"/>
              <a:tabLst>
                <a:tab pos="781050" algn="l"/>
              </a:tabLst>
            </a:pPr>
            <a:r>
              <a:rPr sz="2800" spc="-5" dirty="0">
                <a:solidFill>
                  <a:srgbClr val="336600"/>
                </a:solidFill>
                <a:latin typeface="Arial"/>
                <a:cs typeface="Arial"/>
              </a:rPr>
              <a:t>If the </a:t>
            </a:r>
            <a:r>
              <a:rPr sz="2800" dirty="0">
                <a:solidFill>
                  <a:srgbClr val="336600"/>
                </a:solidFill>
                <a:latin typeface="Arial"/>
                <a:cs typeface="Arial"/>
              </a:rPr>
              <a:t>correct answer already has </a:t>
            </a:r>
            <a:r>
              <a:rPr sz="2800" spc="-5" dirty="0">
                <a:solidFill>
                  <a:srgbClr val="336600"/>
                </a:solidFill>
                <a:latin typeface="Arial"/>
                <a:cs typeface="Arial"/>
              </a:rPr>
              <a:t>the </a:t>
            </a:r>
            <a:r>
              <a:rPr sz="2800" dirty="0">
                <a:solidFill>
                  <a:srgbClr val="336600"/>
                </a:solidFill>
                <a:latin typeface="Arial"/>
                <a:cs typeface="Arial"/>
              </a:rPr>
              <a:t>largest input</a:t>
            </a:r>
            <a:r>
              <a:rPr sz="2800" spc="-90" dirty="0">
                <a:solidFill>
                  <a:srgbClr val="336600"/>
                </a:solidFill>
                <a:latin typeface="Arial"/>
                <a:cs typeface="Arial"/>
              </a:rPr>
              <a:t> </a:t>
            </a:r>
            <a:r>
              <a:rPr sz="2800" spc="-5" dirty="0">
                <a:solidFill>
                  <a:srgbClr val="336600"/>
                </a:solidFill>
                <a:latin typeface="Arial"/>
                <a:cs typeface="Arial"/>
              </a:rPr>
              <a:t>to</a:t>
            </a:r>
            <a:endParaRPr sz="2800">
              <a:latin typeface="Arial"/>
              <a:cs typeface="Arial"/>
            </a:endParaRPr>
          </a:p>
        </p:txBody>
      </p:sp>
      <p:sp>
        <p:nvSpPr>
          <p:cNvPr id="7" name="object 7"/>
          <p:cNvSpPr txBox="1"/>
          <p:nvPr/>
        </p:nvSpPr>
        <p:spPr>
          <a:xfrm>
            <a:off x="1564177" y="5424054"/>
            <a:ext cx="4177029" cy="452120"/>
          </a:xfrm>
          <a:prstGeom prst="rect">
            <a:avLst/>
          </a:prstGeom>
        </p:spPr>
        <p:txBody>
          <a:bodyPr vert="horz" wrap="square" lIns="0" tIns="12700" rIns="0" bIns="0" rtlCol="0">
            <a:spAutoFit/>
          </a:bodyPr>
          <a:lstStyle/>
          <a:p>
            <a:pPr marL="38100">
              <a:lnSpc>
                <a:spcPct val="100000"/>
              </a:lnSpc>
              <a:spcBef>
                <a:spcPts val="100"/>
              </a:spcBef>
            </a:pPr>
            <a:r>
              <a:rPr sz="2800" spc="-5" dirty="0">
                <a:solidFill>
                  <a:srgbClr val="336600"/>
                </a:solidFill>
                <a:latin typeface="Arial"/>
                <a:cs typeface="Arial"/>
              </a:rPr>
              <a:t>softmax, then </a:t>
            </a:r>
            <a:r>
              <a:rPr sz="2800" i="1" spc="20" dirty="0">
                <a:latin typeface="Cambria"/>
                <a:cs typeface="Cambria"/>
              </a:rPr>
              <a:t>-z</a:t>
            </a:r>
            <a:r>
              <a:rPr sz="2775" i="1" spc="30" baseline="-21021" dirty="0">
                <a:latin typeface="Cambria"/>
                <a:cs typeface="Cambria"/>
              </a:rPr>
              <a:t>i </a:t>
            </a:r>
            <a:r>
              <a:rPr sz="2800" spc="-5" dirty="0">
                <a:solidFill>
                  <a:srgbClr val="336600"/>
                </a:solidFill>
                <a:latin typeface="Arial"/>
                <a:cs typeface="Arial"/>
              </a:rPr>
              <a:t>term</a:t>
            </a:r>
            <a:r>
              <a:rPr sz="2800" spc="40" dirty="0">
                <a:solidFill>
                  <a:srgbClr val="336600"/>
                </a:solidFill>
                <a:latin typeface="Arial"/>
                <a:cs typeface="Arial"/>
              </a:rPr>
              <a:t> </a:t>
            </a:r>
            <a:r>
              <a:rPr sz="2800" dirty="0">
                <a:solidFill>
                  <a:srgbClr val="336600"/>
                </a:solidFill>
                <a:latin typeface="Arial"/>
                <a:cs typeface="Arial"/>
              </a:rPr>
              <a:t>and</a:t>
            </a:r>
            <a:endParaRPr sz="2800">
              <a:latin typeface="Arial"/>
              <a:cs typeface="Arial"/>
            </a:endParaRPr>
          </a:p>
        </p:txBody>
      </p:sp>
      <p:sp>
        <p:nvSpPr>
          <p:cNvPr id="8" name="object 8"/>
          <p:cNvSpPr txBox="1"/>
          <p:nvPr/>
        </p:nvSpPr>
        <p:spPr>
          <a:xfrm>
            <a:off x="1589577" y="5843154"/>
            <a:ext cx="7595234" cy="452120"/>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336600"/>
                </a:solidFill>
                <a:latin typeface="Arial"/>
                <a:cs typeface="Arial"/>
              </a:rPr>
              <a:t>terms </a:t>
            </a:r>
            <a:r>
              <a:rPr sz="2800" dirty="0">
                <a:solidFill>
                  <a:srgbClr val="336600"/>
                </a:solidFill>
                <a:latin typeface="Arial"/>
                <a:cs typeface="Arial"/>
              </a:rPr>
              <a:t>will roughly cancel. </a:t>
            </a:r>
            <a:r>
              <a:rPr sz="2800" spc="-5" dirty="0">
                <a:solidFill>
                  <a:srgbClr val="336600"/>
                </a:solidFill>
                <a:latin typeface="Arial"/>
                <a:cs typeface="Arial"/>
              </a:rPr>
              <a:t>This </a:t>
            </a:r>
            <a:r>
              <a:rPr sz="2800" dirty="0">
                <a:solidFill>
                  <a:srgbClr val="336600"/>
                </a:solidFill>
                <a:latin typeface="Arial"/>
                <a:cs typeface="Arial"/>
              </a:rPr>
              <a:t>example will</a:t>
            </a:r>
            <a:r>
              <a:rPr sz="2800" spc="-60" dirty="0">
                <a:solidFill>
                  <a:srgbClr val="336600"/>
                </a:solidFill>
                <a:latin typeface="Arial"/>
                <a:cs typeface="Arial"/>
              </a:rPr>
              <a:t> </a:t>
            </a:r>
            <a:r>
              <a:rPr sz="2800" spc="-5" dirty="0">
                <a:solidFill>
                  <a:srgbClr val="336600"/>
                </a:solidFill>
                <a:latin typeface="Arial"/>
                <a:cs typeface="Arial"/>
              </a:rPr>
              <a:t>then</a:t>
            </a:r>
            <a:endParaRPr sz="2800">
              <a:latin typeface="Arial"/>
              <a:cs typeface="Arial"/>
            </a:endParaRPr>
          </a:p>
        </p:txBody>
      </p:sp>
      <p:sp>
        <p:nvSpPr>
          <p:cNvPr id="9" name="object 9"/>
          <p:cNvSpPr txBox="1"/>
          <p:nvPr/>
        </p:nvSpPr>
        <p:spPr>
          <a:xfrm>
            <a:off x="1589577" y="6183684"/>
            <a:ext cx="7547609" cy="987425"/>
          </a:xfrm>
          <a:prstGeom prst="rect">
            <a:avLst/>
          </a:prstGeom>
        </p:spPr>
        <p:txBody>
          <a:bodyPr vert="horz" wrap="square" lIns="0" tIns="103505" rIns="0" bIns="0" rtlCol="0">
            <a:spAutoFit/>
          </a:bodyPr>
          <a:lstStyle/>
          <a:p>
            <a:pPr marL="12700">
              <a:lnSpc>
                <a:spcPct val="100000"/>
              </a:lnSpc>
              <a:spcBef>
                <a:spcPts val="815"/>
              </a:spcBef>
            </a:pPr>
            <a:r>
              <a:rPr sz="2800" spc="-5" dirty="0">
                <a:solidFill>
                  <a:srgbClr val="336600"/>
                </a:solidFill>
                <a:latin typeface="Arial"/>
                <a:cs typeface="Arial"/>
              </a:rPr>
              <a:t>contribute little to </a:t>
            </a:r>
            <a:r>
              <a:rPr sz="2800" dirty="0">
                <a:solidFill>
                  <a:srgbClr val="336600"/>
                </a:solidFill>
                <a:latin typeface="Arial"/>
                <a:cs typeface="Arial"/>
              </a:rPr>
              <a:t>overall </a:t>
            </a:r>
            <a:r>
              <a:rPr sz="2800" spc="-5" dirty="0">
                <a:solidFill>
                  <a:srgbClr val="336600"/>
                </a:solidFill>
                <a:latin typeface="Arial"/>
                <a:cs typeface="Arial"/>
              </a:rPr>
              <a:t>training</a:t>
            </a:r>
            <a:r>
              <a:rPr sz="2800" spc="15" dirty="0">
                <a:solidFill>
                  <a:srgbClr val="336600"/>
                </a:solidFill>
                <a:latin typeface="Arial"/>
                <a:cs typeface="Arial"/>
              </a:rPr>
              <a:t> </a:t>
            </a:r>
            <a:r>
              <a:rPr sz="2800" dirty="0">
                <a:solidFill>
                  <a:srgbClr val="336600"/>
                </a:solidFill>
                <a:latin typeface="Arial"/>
                <a:cs typeface="Arial"/>
              </a:rPr>
              <a:t>cost</a:t>
            </a:r>
            <a:endParaRPr sz="2800">
              <a:latin typeface="Arial"/>
              <a:cs typeface="Arial"/>
            </a:endParaRPr>
          </a:p>
          <a:p>
            <a:pPr marL="419100" indent="-228600">
              <a:lnSpc>
                <a:spcPct val="100000"/>
              </a:lnSpc>
              <a:spcBef>
                <a:spcPts val="620"/>
              </a:spcBef>
              <a:buChar char="•"/>
              <a:tabLst>
                <a:tab pos="419100" algn="l"/>
              </a:tabLst>
            </a:pPr>
            <a:r>
              <a:rPr sz="2400" spc="-5" dirty="0">
                <a:solidFill>
                  <a:srgbClr val="660066"/>
                </a:solidFill>
                <a:latin typeface="Arial"/>
                <a:cs typeface="Arial"/>
              </a:rPr>
              <a:t>Which </a:t>
            </a:r>
            <a:r>
              <a:rPr sz="2400" dirty="0">
                <a:solidFill>
                  <a:srgbClr val="660066"/>
                </a:solidFill>
                <a:latin typeface="Arial"/>
                <a:cs typeface="Arial"/>
              </a:rPr>
              <a:t>will be </a:t>
            </a:r>
            <a:r>
              <a:rPr sz="2400" spc="-5" dirty="0">
                <a:solidFill>
                  <a:srgbClr val="660066"/>
                </a:solidFill>
                <a:latin typeface="Arial"/>
                <a:cs typeface="Arial"/>
              </a:rPr>
              <a:t>dominated </a:t>
            </a:r>
            <a:r>
              <a:rPr sz="2400" dirty="0">
                <a:solidFill>
                  <a:srgbClr val="660066"/>
                </a:solidFill>
                <a:latin typeface="Arial"/>
                <a:cs typeface="Arial"/>
              </a:rPr>
              <a:t>by </a:t>
            </a:r>
            <a:r>
              <a:rPr sz="2400" spc="-5" dirty="0">
                <a:solidFill>
                  <a:srgbClr val="660066"/>
                </a:solidFill>
                <a:latin typeface="Arial"/>
                <a:cs typeface="Arial"/>
              </a:rPr>
              <a:t>other </a:t>
            </a:r>
            <a:r>
              <a:rPr sz="2400" dirty="0">
                <a:solidFill>
                  <a:srgbClr val="660066"/>
                </a:solidFill>
                <a:latin typeface="Arial"/>
                <a:cs typeface="Arial"/>
              </a:rPr>
              <a:t>incorrect</a:t>
            </a:r>
            <a:r>
              <a:rPr sz="2400" spc="-20" dirty="0">
                <a:solidFill>
                  <a:srgbClr val="660066"/>
                </a:solidFill>
                <a:latin typeface="Arial"/>
                <a:cs typeface="Arial"/>
              </a:rPr>
              <a:t> </a:t>
            </a:r>
            <a:r>
              <a:rPr sz="2400" dirty="0">
                <a:solidFill>
                  <a:srgbClr val="660066"/>
                </a:solidFill>
                <a:latin typeface="Arial"/>
                <a:cs typeface="Arial"/>
              </a:rPr>
              <a:t>examples</a:t>
            </a:r>
            <a:endParaRPr sz="2400">
              <a:latin typeface="Arial"/>
              <a:cs typeface="Arial"/>
            </a:endParaRPr>
          </a:p>
        </p:txBody>
      </p:sp>
      <p:sp>
        <p:nvSpPr>
          <p:cNvPr id="11" name="object 11"/>
          <p:cNvSpPr txBox="1"/>
          <p:nvPr/>
        </p:nvSpPr>
        <p:spPr>
          <a:xfrm>
            <a:off x="4369925" y="1334973"/>
            <a:ext cx="3522979" cy="433705"/>
          </a:xfrm>
          <a:prstGeom prst="rect">
            <a:avLst/>
          </a:prstGeom>
          <a:ln w="9524">
            <a:solidFill>
              <a:srgbClr val="000000"/>
            </a:solidFill>
          </a:ln>
        </p:spPr>
        <p:txBody>
          <a:bodyPr vert="horz" wrap="square" lIns="0" tIns="0" rIns="0" bIns="0" rtlCol="0">
            <a:spAutoFit/>
          </a:bodyPr>
          <a:lstStyle/>
          <a:p>
            <a:pPr marL="36830">
              <a:lnSpc>
                <a:spcPts val="2590"/>
              </a:lnSpc>
            </a:pPr>
            <a:r>
              <a:rPr sz="1750" spc="65" dirty="0">
                <a:latin typeface="Calibri"/>
                <a:cs typeface="Calibri"/>
              </a:rPr>
              <a:t>l</a:t>
            </a:r>
            <a:r>
              <a:rPr sz="1750" dirty="0">
                <a:latin typeface="Calibri"/>
                <a:cs typeface="Calibri"/>
              </a:rPr>
              <a:t>og</a:t>
            </a:r>
            <a:r>
              <a:rPr sz="1750" spc="-160" dirty="0">
                <a:latin typeface="Calibri"/>
                <a:cs typeface="Calibri"/>
              </a:rPr>
              <a:t> </a:t>
            </a:r>
            <a:r>
              <a:rPr sz="1750" spc="-35" dirty="0">
                <a:latin typeface="Calibri"/>
                <a:cs typeface="Calibri"/>
              </a:rPr>
              <a:t>s</a:t>
            </a:r>
            <a:r>
              <a:rPr sz="1750" spc="-40" dirty="0">
                <a:latin typeface="Calibri"/>
                <a:cs typeface="Calibri"/>
              </a:rPr>
              <a:t>o</a:t>
            </a:r>
            <a:r>
              <a:rPr sz="1750" spc="-45" dirty="0">
                <a:latin typeface="Calibri"/>
                <a:cs typeface="Calibri"/>
              </a:rPr>
              <a:t>f</a:t>
            </a:r>
            <a:r>
              <a:rPr sz="1750" spc="65" dirty="0">
                <a:latin typeface="Calibri"/>
                <a:cs typeface="Calibri"/>
              </a:rPr>
              <a:t>t</a:t>
            </a:r>
            <a:r>
              <a:rPr sz="1750" spc="15" dirty="0">
                <a:latin typeface="Calibri"/>
                <a:cs typeface="Calibri"/>
              </a:rPr>
              <a:t>m</a:t>
            </a:r>
            <a:r>
              <a:rPr sz="1750" spc="100" dirty="0">
                <a:latin typeface="Calibri"/>
                <a:cs typeface="Calibri"/>
              </a:rPr>
              <a:t>a</a:t>
            </a:r>
            <a:r>
              <a:rPr sz="1750" spc="30" dirty="0">
                <a:latin typeface="Calibri"/>
                <a:cs typeface="Calibri"/>
              </a:rPr>
              <a:t>x</a:t>
            </a:r>
            <a:r>
              <a:rPr sz="1750" spc="75" dirty="0">
                <a:latin typeface="Calibri"/>
                <a:cs typeface="Calibri"/>
              </a:rPr>
              <a:t>(</a:t>
            </a:r>
            <a:r>
              <a:rPr sz="1750" b="1" i="1" spc="275" dirty="0">
                <a:latin typeface="Calibri"/>
                <a:cs typeface="Calibri"/>
              </a:rPr>
              <a:t>z</a:t>
            </a:r>
            <a:r>
              <a:rPr sz="1750" spc="25" dirty="0">
                <a:latin typeface="Calibri"/>
                <a:cs typeface="Calibri"/>
              </a:rPr>
              <a:t>)</a:t>
            </a:r>
            <a:r>
              <a:rPr sz="1500" i="1" spc="120" baseline="-36111" dirty="0">
                <a:latin typeface="Calibri"/>
                <a:cs typeface="Calibri"/>
              </a:rPr>
              <a:t>i</a:t>
            </a:r>
            <a:r>
              <a:rPr sz="1500" i="1" baseline="-36111" dirty="0">
                <a:latin typeface="Calibri"/>
                <a:cs typeface="Calibri"/>
              </a:rPr>
              <a:t>  </a:t>
            </a:r>
            <a:r>
              <a:rPr sz="1500" i="1" spc="-60" baseline="-36111" dirty="0">
                <a:latin typeface="Calibri"/>
                <a:cs typeface="Calibri"/>
              </a:rPr>
              <a:t> </a:t>
            </a:r>
            <a:r>
              <a:rPr sz="1750" spc="160" dirty="0">
                <a:latin typeface="Segoe UI Symbol"/>
                <a:cs typeface="Segoe UI Symbol"/>
              </a:rPr>
              <a:t>=</a:t>
            </a:r>
            <a:r>
              <a:rPr sz="1750" spc="-90" dirty="0">
                <a:latin typeface="Segoe UI Symbol"/>
                <a:cs typeface="Segoe UI Symbol"/>
              </a:rPr>
              <a:t> </a:t>
            </a:r>
            <a:r>
              <a:rPr sz="1750" i="1" spc="65" dirty="0">
                <a:latin typeface="Calibri"/>
                <a:cs typeface="Calibri"/>
              </a:rPr>
              <a:t>z</a:t>
            </a:r>
            <a:r>
              <a:rPr sz="1500" i="1" spc="120" baseline="-36111" dirty="0">
                <a:latin typeface="Calibri"/>
                <a:cs typeface="Calibri"/>
              </a:rPr>
              <a:t>i</a:t>
            </a:r>
            <a:r>
              <a:rPr sz="1500" i="1" baseline="-36111" dirty="0">
                <a:latin typeface="Calibri"/>
                <a:cs typeface="Calibri"/>
              </a:rPr>
              <a:t> </a:t>
            </a:r>
            <a:r>
              <a:rPr sz="1500" i="1" spc="60" baseline="-36111" dirty="0">
                <a:latin typeface="Calibri"/>
                <a:cs typeface="Calibri"/>
              </a:rPr>
              <a:t> </a:t>
            </a:r>
            <a:r>
              <a:rPr sz="1750" spc="160" dirty="0">
                <a:latin typeface="Segoe UI Symbol"/>
                <a:cs typeface="Segoe UI Symbol"/>
              </a:rPr>
              <a:t>−</a:t>
            </a:r>
            <a:r>
              <a:rPr sz="1750" spc="-200" dirty="0">
                <a:latin typeface="Segoe UI Symbol"/>
                <a:cs typeface="Segoe UI Symbol"/>
              </a:rPr>
              <a:t> </a:t>
            </a:r>
            <a:r>
              <a:rPr sz="1750" spc="65" dirty="0">
                <a:latin typeface="Calibri"/>
                <a:cs typeface="Calibri"/>
              </a:rPr>
              <a:t>l</a:t>
            </a:r>
            <a:r>
              <a:rPr sz="1750" dirty="0">
                <a:latin typeface="Calibri"/>
                <a:cs typeface="Calibri"/>
              </a:rPr>
              <a:t>og</a:t>
            </a:r>
            <a:r>
              <a:rPr sz="1750" spc="-145" dirty="0">
                <a:latin typeface="Calibri"/>
                <a:cs typeface="Calibri"/>
              </a:rPr>
              <a:t> </a:t>
            </a:r>
            <a:r>
              <a:rPr sz="3900" spc="757" baseline="-8547" dirty="0">
                <a:latin typeface="Segoe UI Symbol"/>
                <a:cs typeface="Segoe UI Symbol"/>
              </a:rPr>
              <a:t>∑</a:t>
            </a:r>
            <a:r>
              <a:rPr sz="1500" i="1" spc="104" baseline="-41666" dirty="0">
                <a:latin typeface="Calibri"/>
                <a:cs typeface="Calibri"/>
              </a:rPr>
              <a:t>j</a:t>
            </a:r>
            <a:r>
              <a:rPr sz="1500" i="1" baseline="-41666" dirty="0">
                <a:latin typeface="Calibri"/>
                <a:cs typeface="Calibri"/>
              </a:rPr>
              <a:t> </a:t>
            </a:r>
            <a:r>
              <a:rPr sz="1500" i="1" spc="-120" baseline="-41666" dirty="0">
                <a:latin typeface="Calibri"/>
                <a:cs typeface="Calibri"/>
              </a:rPr>
              <a:t> </a:t>
            </a:r>
            <a:r>
              <a:rPr sz="1750" spc="-110" dirty="0">
                <a:latin typeface="Calibri"/>
                <a:cs typeface="Calibri"/>
              </a:rPr>
              <a:t>e</a:t>
            </a:r>
            <a:r>
              <a:rPr sz="1750" spc="145" dirty="0">
                <a:latin typeface="Calibri"/>
                <a:cs typeface="Calibri"/>
              </a:rPr>
              <a:t>x</a:t>
            </a:r>
            <a:r>
              <a:rPr sz="1750" spc="25" dirty="0">
                <a:latin typeface="Calibri"/>
                <a:cs typeface="Calibri"/>
              </a:rPr>
              <a:t>p</a:t>
            </a:r>
            <a:r>
              <a:rPr sz="1750" spc="75" dirty="0">
                <a:latin typeface="Calibri"/>
                <a:cs typeface="Calibri"/>
              </a:rPr>
              <a:t>(</a:t>
            </a:r>
            <a:r>
              <a:rPr sz="1750" i="1" spc="165" dirty="0">
                <a:latin typeface="Calibri"/>
                <a:cs typeface="Calibri"/>
              </a:rPr>
              <a:t>z</a:t>
            </a:r>
            <a:r>
              <a:rPr sz="1500" i="1" spc="104" baseline="-36111" dirty="0">
                <a:latin typeface="Calibri"/>
                <a:cs typeface="Calibri"/>
              </a:rPr>
              <a:t>j</a:t>
            </a:r>
            <a:r>
              <a:rPr sz="1500" i="1" spc="7" baseline="-36111" dirty="0">
                <a:latin typeface="Calibri"/>
                <a:cs typeface="Calibri"/>
              </a:rPr>
              <a:t> </a:t>
            </a:r>
            <a:r>
              <a:rPr sz="1750" spc="145" dirty="0">
                <a:latin typeface="Calibri"/>
                <a:cs typeface="Calibri"/>
              </a:rPr>
              <a:t>)</a:t>
            </a:r>
            <a:endParaRPr sz="1750">
              <a:latin typeface="Calibri"/>
              <a:cs typeface="Calibri"/>
            </a:endParaRPr>
          </a:p>
        </p:txBody>
      </p:sp>
      <p:sp>
        <p:nvSpPr>
          <p:cNvPr id="12" name="object 12"/>
          <p:cNvSpPr txBox="1"/>
          <p:nvPr/>
        </p:nvSpPr>
        <p:spPr>
          <a:xfrm>
            <a:off x="6225712" y="5449772"/>
            <a:ext cx="2857500" cy="433705"/>
          </a:xfrm>
          <a:prstGeom prst="rect">
            <a:avLst/>
          </a:prstGeom>
          <a:ln w="9524">
            <a:solidFill>
              <a:srgbClr val="000000"/>
            </a:solidFill>
          </a:ln>
        </p:spPr>
        <p:txBody>
          <a:bodyPr vert="horz" wrap="square" lIns="0" tIns="0" rIns="0" bIns="0" rtlCol="0">
            <a:spAutoFit/>
          </a:bodyPr>
          <a:lstStyle/>
          <a:p>
            <a:pPr marL="36830">
              <a:lnSpc>
                <a:spcPts val="2590"/>
              </a:lnSpc>
            </a:pPr>
            <a:r>
              <a:rPr sz="1750" spc="65" dirty="0">
                <a:latin typeface="Calibri"/>
                <a:cs typeface="Calibri"/>
              </a:rPr>
              <a:t>l</a:t>
            </a:r>
            <a:r>
              <a:rPr sz="1750" dirty="0">
                <a:latin typeface="Calibri"/>
                <a:cs typeface="Calibri"/>
              </a:rPr>
              <a:t>og</a:t>
            </a:r>
            <a:r>
              <a:rPr sz="1750" spc="-145" dirty="0">
                <a:latin typeface="Calibri"/>
                <a:cs typeface="Calibri"/>
              </a:rPr>
              <a:t> </a:t>
            </a:r>
            <a:r>
              <a:rPr sz="3900" spc="757" baseline="-8547" dirty="0">
                <a:latin typeface="Segoe UI Symbol"/>
                <a:cs typeface="Segoe UI Symbol"/>
              </a:rPr>
              <a:t>∑</a:t>
            </a:r>
            <a:r>
              <a:rPr sz="1500" i="1" spc="104" baseline="-41666" dirty="0">
                <a:latin typeface="Calibri"/>
                <a:cs typeface="Calibri"/>
              </a:rPr>
              <a:t>j</a:t>
            </a:r>
            <a:r>
              <a:rPr sz="1500" i="1" baseline="-41666" dirty="0">
                <a:latin typeface="Calibri"/>
                <a:cs typeface="Calibri"/>
              </a:rPr>
              <a:t> </a:t>
            </a:r>
            <a:r>
              <a:rPr sz="1500" i="1" spc="-120" baseline="-41666" dirty="0">
                <a:latin typeface="Calibri"/>
                <a:cs typeface="Calibri"/>
              </a:rPr>
              <a:t> </a:t>
            </a:r>
            <a:r>
              <a:rPr sz="1750" spc="-110" dirty="0">
                <a:latin typeface="Calibri"/>
                <a:cs typeface="Calibri"/>
              </a:rPr>
              <a:t>e</a:t>
            </a:r>
            <a:r>
              <a:rPr sz="1750" spc="145" dirty="0">
                <a:latin typeface="Calibri"/>
                <a:cs typeface="Calibri"/>
              </a:rPr>
              <a:t>x</a:t>
            </a:r>
            <a:r>
              <a:rPr sz="1750" spc="25" dirty="0">
                <a:latin typeface="Calibri"/>
                <a:cs typeface="Calibri"/>
              </a:rPr>
              <a:t>p</a:t>
            </a:r>
            <a:r>
              <a:rPr sz="1750" spc="75" dirty="0">
                <a:latin typeface="Calibri"/>
                <a:cs typeface="Calibri"/>
              </a:rPr>
              <a:t>(</a:t>
            </a:r>
            <a:r>
              <a:rPr sz="1750" i="1" spc="165" dirty="0">
                <a:latin typeface="Calibri"/>
                <a:cs typeface="Calibri"/>
              </a:rPr>
              <a:t>z</a:t>
            </a:r>
            <a:r>
              <a:rPr sz="1500" i="1" spc="104" baseline="-36111" dirty="0">
                <a:latin typeface="Calibri"/>
                <a:cs typeface="Calibri"/>
              </a:rPr>
              <a:t>j</a:t>
            </a:r>
            <a:r>
              <a:rPr sz="1500" i="1" spc="7" baseline="-36111" dirty="0">
                <a:latin typeface="Calibri"/>
                <a:cs typeface="Calibri"/>
              </a:rPr>
              <a:t> </a:t>
            </a:r>
            <a:r>
              <a:rPr sz="1750" spc="145" dirty="0">
                <a:latin typeface="Calibri"/>
                <a:cs typeface="Calibri"/>
              </a:rPr>
              <a:t>)</a:t>
            </a:r>
            <a:r>
              <a:rPr sz="1750" spc="-90" dirty="0">
                <a:latin typeface="Calibri"/>
                <a:cs typeface="Calibri"/>
              </a:rPr>
              <a:t> </a:t>
            </a:r>
            <a:r>
              <a:rPr sz="1750" spc="120" dirty="0">
                <a:latin typeface="Segoe UI Symbol"/>
                <a:cs typeface="Segoe UI Symbol"/>
              </a:rPr>
              <a:t>≈</a:t>
            </a:r>
            <a:r>
              <a:rPr sz="1750" spc="-55" dirty="0">
                <a:latin typeface="Segoe UI Symbol"/>
                <a:cs typeface="Segoe UI Symbol"/>
              </a:rPr>
              <a:t> </a:t>
            </a:r>
            <a:r>
              <a:rPr sz="1750" spc="15" dirty="0">
                <a:latin typeface="Calibri"/>
                <a:cs typeface="Calibri"/>
              </a:rPr>
              <a:t>m</a:t>
            </a:r>
            <a:r>
              <a:rPr sz="1750" spc="105" dirty="0">
                <a:latin typeface="Calibri"/>
                <a:cs typeface="Calibri"/>
              </a:rPr>
              <a:t>a</a:t>
            </a:r>
            <a:r>
              <a:rPr sz="1750" spc="235" dirty="0">
                <a:latin typeface="Calibri"/>
                <a:cs typeface="Calibri"/>
              </a:rPr>
              <a:t>x</a:t>
            </a:r>
            <a:r>
              <a:rPr sz="1500" i="1" spc="104" baseline="-36111" dirty="0">
                <a:latin typeface="Calibri"/>
                <a:cs typeface="Calibri"/>
              </a:rPr>
              <a:t>j</a:t>
            </a:r>
            <a:r>
              <a:rPr sz="1500" i="1" baseline="-36111" dirty="0">
                <a:latin typeface="Calibri"/>
                <a:cs typeface="Calibri"/>
              </a:rPr>
              <a:t> </a:t>
            </a:r>
            <a:r>
              <a:rPr sz="1500" i="1" spc="-22" baseline="-36111" dirty="0">
                <a:latin typeface="Calibri"/>
                <a:cs typeface="Calibri"/>
              </a:rPr>
              <a:t> </a:t>
            </a:r>
            <a:r>
              <a:rPr sz="1750" i="1" spc="165" dirty="0">
                <a:latin typeface="Calibri"/>
                <a:cs typeface="Calibri"/>
              </a:rPr>
              <a:t>z</a:t>
            </a:r>
            <a:r>
              <a:rPr sz="1500" i="1" spc="104" baseline="-36111" dirty="0">
                <a:latin typeface="Calibri"/>
                <a:cs typeface="Calibri"/>
              </a:rPr>
              <a:t>j</a:t>
            </a:r>
            <a:r>
              <a:rPr sz="1500" i="1" baseline="-36111" dirty="0">
                <a:latin typeface="Calibri"/>
                <a:cs typeface="Calibri"/>
              </a:rPr>
              <a:t>   </a:t>
            </a:r>
            <a:r>
              <a:rPr sz="1750" spc="160" dirty="0">
                <a:latin typeface="Segoe UI Symbol"/>
                <a:cs typeface="Segoe UI Symbol"/>
              </a:rPr>
              <a:t>=</a:t>
            </a:r>
            <a:r>
              <a:rPr sz="1750" spc="-90" dirty="0">
                <a:latin typeface="Segoe UI Symbol"/>
                <a:cs typeface="Segoe UI Symbol"/>
              </a:rPr>
              <a:t> </a:t>
            </a:r>
            <a:r>
              <a:rPr sz="1750" i="1" spc="65" dirty="0">
                <a:latin typeface="Calibri"/>
                <a:cs typeface="Calibri"/>
              </a:rPr>
              <a:t>z</a:t>
            </a:r>
            <a:r>
              <a:rPr sz="1500" i="1" spc="120" baseline="-36111" dirty="0">
                <a:latin typeface="Calibri"/>
                <a:cs typeface="Calibri"/>
              </a:rPr>
              <a:t>i</a:t>
            </a:r>
            <a:endParaRPr sz="1500" baseline="-36111">
              <a:latin typeface="Calibri"/>
              <a:cs typeface="Calibri"/>
            </a:endParaRPr>
          </a:p>
        </p:txBody>
      </p:sp>
      <p:sp>
        <p:nvSpPr>
          <p:cNvPr id="13" name="object 13"/>
          <p:cNvSpPr txBox="1"/>
          <p:nvPr/>
        </p:nvSpPr>
        <p:spPr>
          <a:xfrm>
            <a:off x="5417675" y="1944572"/>
            <a:ext cx="1433830" cy="433705"/>
          </a:xfrm>
          <a:prstGeom prst="rect">
            <a:avLst/>
          </a:prstGeom>
          <a:ln w="9524">
            <a:solidFill>
              <a:srgbClr val="000000"/>
            </a:solidFill>
          </a:ln>
        </p:spPr>
        <p:txBody>
          <a:bodyPr vert="horz" wrap="square" lIns="0" tIns="0" rIns="0" bIns="0" rtlCol="0">
            <a:spAutoFit/>
          </a:bodyPr>
          <a:lstStyle/>
          <a:p>
            <a:pPr marL="36830">
              <a:lnSpc>
                <a:spcPts val="2590"/>
              </a:lnSpc>
            </a:pPr>
            <a:r>
              <a:rPr sz="1750" spc="65" dirty="0">
                <a:latin typeface="Calibri"/>
                <a:cs typeface="Calibri"/>
              </a:rPr>
              <a:t>l</a:t>
            </a:r>
            <a:r>
              <a:rPr sz="1750" dirty="0">
                <a:latin typeface="Calibri"/>
                <a:cs typeface="Calibri"/>
              </a:rPr>
              <a:t>og</a:t>
            </a:r>
            <a:r>
              <a:rPr sz="1750" spc="-145" dirty="0">
                <a:latin typeface="Calibri"/>
                <a:cs typeface="Calibri"/>
              </a:rPr>
              <a:t> </a:t>
            </a:r>
            <a:r>
              <a:rPr sz="3900" spc="757" baseline="-8547" dirty="0">
                <a:latin typeface="Segoe UI Symbol"/>
                <a:cs typeface="Segoe UI Symbol"/>
              </a:rPr>
              <a:t>∑</a:t>
            </a:r>
            <a:r>
              <a:rPr sz="1500" i="1" spc="104" baseline="-41666" dirty="0">
                <a:latin typeface="Calibri"/>
                <a:cs typeface="Calibri"/>
              </a:rPr>
              <a:t>j</a:t>
            </a:r>
            <a:r>
              <a:rPr sz="1500" i="1" baseline="-41666" dirty="0">
                <a:latin typeface="Calibri"/>
                <a:cs typeface="Calibri"/>
              </a:rPr>
              <a:t> </a:t>
            </a:r>
            <a:r>
              <a:rPr sz="1500" i="1" spc="-120" baseline="-41666" dirty="0">
                <a:latin typeface="Calibri"/>
                <a:cs typeface="Calibri"/>
              </a:rPr>
              <a:t> </a:t>
            </a:r>
            <a:r>
              <a:rPr sz="1750" spc="-110" dirty="0">
                <a:latin typeface="Calibri"/>
                <a:cs typeface="Calibri"/>
              </a:rPr>
              <a:t>e</a:t>
            </a:r>
            <a:r>
              <a:rPr sz="1750" spc="145" dirty="0">
                <a:latin typeface="Calibri"/>
                <a:cs typeface="Calibri"/>
              </a:rPr>
              <a:t>x</a:t>
            </a:r>
            <a:r>
              <a:rPr sz="1750" spc="25" dirty="0">
                <a:latin typeface="Calibri"/>
                <a:cs typeface="Calibri"/>
              </a:rPr>
              <a:t>p</a:t>
            </a:r>
            <a:r>
              <a:rPr sz="1750" spc="75" dirty="0">
                <a:latin typeface="Calibri"/>
                <a:cs typeface="Calibri"/>
              </a:rPr>
              <a:t>(</a:t>
            </a:r>
            <a:r>
              <a:rPr sz="1750" i="1" spc="165" dirty="0">
                <a:latin typeface="Calibri"/>
                <a:cs typeface="Calibri"/>
              </a:rPr>
              <a:t>z</a:t>
            </a:r>
            <a:r>
              <a:rPr sz="1500" i="1" spc="104" baseline="-36111" dirty="0">
                <a:latin typeface="Calibri"/>
                <a:cs typeface="Calibri"/>
              </a:rPr>
              <a:t>j</a:t>
            </a:r>
            <a:r>
              <a:rPr sz="1500" i="1" spc="7" baseline="-36111" dirty="0">
                <a:latin typeface="Calibri"/>
                <a:cs typeface="Calibri"/>
              </a:rPr>
              <a:t> </a:t>
            </a:r>
            <a:r>
              <a:rPr sz="1750" spc="145" dirty="0">
                <a:latin typeface="Calibri"/>
                <a:cs typeface="Calibri"/>
              </a:rPr>
              <a:t>)</a:t>
            </a:r>
            <a:endParaRPr sz="1750">
              <a:latin typeface="Calibri"/>
              <a:cs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39757" y="847293"/>
            <a:ext cx="7418705" cy="695960"/>
          </a:xfrm>
          <a:prstGeom prst="rect">
            <a:avLst/>
          </a:prstGeom>
        </p:spPr>
        <p:txBody>
          <a:bodyPr vert="horz" wrap="square" lIns="0" tIns="12700" rIns="0" bIns="0" rtlCol="0">
            <a:spAutoFit/>
          </a:bodyPr>
          <a:lstStyle/>
          <a:p>
            <a:pPr marL="12700">
              <a:lnSpc>
                <a:spcPct val="100000"/>
              </a:lnSpc>
              <a:spcBef>
                <a:spcPts val="100"/>
              </a:spcBef>
              <a:tabLst>
                <a:tab pos="3771265" algn="l"/>
                <a:tab pos="4392295" algn="l"/>
                <a:tab pos="6566534" algn="l"/>
              </a:tabLst>
            </a:pPr>
            <a:r>
              <a:rPr spc="-5" dirty="0"/>
              <a:t>G</a:t>
            </a:r>
            <a:r>
              <a:rPr dirty="0"/>
              <a:t>eneraliza</a:t>
            </a:r>
            <a:r>
              <a:rPr spc="-5" dirty="0"/>
              <a:t>t</a:t>
            </a:r>
            <a:r>
              <a:rPr dirty="0"/>
              <a:t>ion	</a:t>
            </a:r>
            <a:r>
              <a:rPr spc="-5" dirty="0"/>
              <a:t>t</a:t>
            </a:r>
            <a:r>
              <a:rPr dirty="0"/>
              <a:t>o	</a:t>
            </a:r>
            <a:r>
              <a:rPr spc="-5" dirty="0"/>
              <a:t>T</a:t>
            </a:r>
            <a:r>
              <a:rPr dirty="0"/>
              <a:t>raining	Set</a:t>
            </a:r>
          </a:p>
        </p:txBody>
      </p:sp>
      <p:sp>
        <p:nvSpPr>
          <p:cNvPr id="4" name="object 4"/>
          <p:cNvSpPr txBox="1"/>
          <p:nvPr/>
        </p:nvSpPr>
        <p:spPr>
          <a:xfrm>
            <a:off x="852978" y="1889898"/>
            <a:ext cx="8703945" cy="2650490"/>
          </a:xfrm>
          <a:prstGeom prst="rect">
            <a:avLst/>
          </a:prstGeom>
        </p:spPr>
        <p:txBody>
          <a:bodyPr vert="horz" wrap="square" lIns="0" tIns="104775" rIns="0" bIns="0" rtlCol="0">
            <a:spAutoFit/>
          </a:bodyPr>
          <a:lstStyle/>
          <a:p>
            <a:pPr marL="355600" indent="-342900">
              <a:lnSpc>
                <a:spcPct val="100000"/>
              </a:lnSpc>
              <a:spcBef>
                <a:spcPts val="825"/>
              </a:spcBef>
              <a:buChar char="•"/>
              <a:tabLst>
                <a:tab pos="354965" algn="l"/>
                <a:tab pos="355600" algn="l"/>
              </a:tabLst>
            </a:pPr>
            <a:r>
              <a:rPr sz="3200" dirty="0">
                <a:solidFill>
                  <a:srgbClr val="3333CC"/>
                </a:solidFill>
                <a:latin typeface="Arial"/>
                <a:cs typeface="Arial"/>
              </a:rPr>
              <a:t>So </a:t>
            </a:r>
            <a:r>
              <a:rPr sz="3200" spc="-5" dirty="0">
                <a:solidFill>
                  <a:srgbClr val="3333CC"/>
                </a:solidFill>
                <a:latin typeface="Arial"/>
                <a:cs typeface="Arial"/>
              </a:rPr>
              <a:t>far </a:t>
            </a:r>
            <a:r>
              <a:rPr sz="3200" dirty="0">
                <a:solidFill>
                  <a:srgbClr val="3333CC"/>
                </a:solidFill>
                <a:latin typeface="Arial"/>
                <a:cs typeface="Arial"/>
              </a:rPr>
              <a:t>we discussed only a single</a:t>
            </a:r>
            <a:r>
              <a:rPr sz="3200" spc="-55" dirty="0">
                <a:solidFill>
                  <a:srgbClr val="3333CC"/>
                </a:solidFill>
                <a:latin typeface="Arial"/>
                <a:cs typeface="Arial"/>
              </a:rPr>
              <a:t> </a:t>
            </a:r>
            <a:r>
              <a:rPr sz="3200" dirty="0">
                <a:solidFill>
                  <a:srgbClr val="3333CC"/>
                </a:solidFill>
                <a:latin typeface="Arial"/>
                <a:cs typeface="Arial"/>
              </a:rPr>
              <a:t>example</a:t>
            </a:r>
            <a:endParaRPr sz="3200">
              <a:latin typeface="Arial"/>
              <a:cs typeface="Arial"/>
            </a:endParaRPr>
          </a:p>
          <a:p>
            <a:pPr marL="355600" marR="5080" indent="-342900">
              <a:lnSpc>
                <a:spcPct val="100099"/>
              </a:lnSpc>
              <a:spcBef>
                <a:spcPts val="725"/>
              </a:spcBef>
              <a:buChar char="•"/>
              <a:tabLst>
                <a:tab pos="354965" algn="l"/>
                <a:tab pos="355600" algn="l"/>
              </a:tabLst>
            </a:pPr>
            <a:r>
              <a:rPr sz="3200" spc="-5" dirty="0">
                <a:solidFill>
                  <a:srgbClr val="3333CC"/>
                </a:solidFill>
                <a:latin typeface="Arial"/>
                <a:cs typeface="Arial"/>
              </a:rPr>
              <a:t>Overall, </a:t>
            </a:r>
            <a:r>
              <a:rPr sz="3200" dirty="0">
                <a:solidFill>
                  <a:srgbClr val="3333CC"/>
                </a:solidFill>
                <a:latin typeface="Arial"/>
                <a:cs typeface="Arial"/>
              </a:rPr>
              <a:t>unregularized maximum likelihood</a:t>
            </a:r>
            <a:r>
              <a:rPr sz="3200" spc="-70" dirty="0">
                <a:solidFill>
                  <a:srgbClr val="3333CC"/>
                </a:solidFill>
                <a:latin typeface="Arial"/>
                <a:cs typeface="Arial"/>
              </a:rPr>
              <a:t> </a:t>
            </a:r>
            <a:r>
              <a:rPr sz="3200" dirty="0">
                <a:solidFill>
                  <a:srgbClr val="3333CC"/>
                </a:solidFill>
                <a:latin typeface="Arial"/>
                <a:cs typeface="Arial"/>
              </a:rPr>
              <a:t>will  drive </a:t>
            </a:r>
            <a:r>
              <a:rPr sz="3200" spc="-5" dirty="0">
                <a:solidFill>
                  <a:srgbClr val="3333CC"/>
                </a:solidFill>
                <a:latin typeface="Arial"/>
                <a:cs typeface="Arial"/>
              </a:rPr>
              <a:t>the </a:t>
            </a:r>
            <a:r>
              <a:rPr sz="3200" dirty="0">
                <a:solidFill>
                  <a:srgbClr val="3333CC"/>
                </a:solidFill>
                <a:latin typeface="Arial"/>
                <a:cs typeface="Arial"/>
              </a:rPr>
              <a:t>model </a:t>
            </a:r>
            <a:r>
              <a:rPr sz="3200" spc="-5" dirty="0">
                <a:solidFill>
                  <a:srgbClr val="3333CC"/>
                </a:solidFill>
                <a:latin typeface="Arial"/>
                <a:cs typeface="Arial"/>
              </a:rPr>
              <a:t>to </a:t>
            </a:r>
            <a:r>
              <a:rPr sz="3200" dirty="0">
                <a:solidFill>
                  <a:srgbClr val="3333CC"/>
                </a:solidFill>
                <a:latin typeface="Arial"/>
                <a:cs typeface="Arial"/>
              </a:rPr>
              <a:t>learn </a:t>
            </a:r>
            <a:r>
              <a:rPr sz="3200" spc="-5" dirty="0">
                <a:solidFill>
                  <a:srgbClr val="3333CC"/>
                </a:solidFill>
                <a:latin typeface="Arial"/>
                <a:cs typeface="Arial"/>
              </a:rPr>
              <a:t>parameters that </a:t>
            </a:r>
            <a:r>
              <a:rPr sz="3200" dirty="0">
                <a:solidFill>
                  <a:srgbClr val="3333CC"/>
                </a:solidFill>
                <a:latin typeface="Arial"/>
                <a:cs typeface="Arial"/>
              </a:rPr>
              <a:t>drive  </a:t>
            </a:r>
            <a:r>
              <a:rPr sz="3200" spc="-5" dirty="0">
                <a:solidFill>
                  <a:srgbClr val="3333CC"/>
                </a:solidFill>
                <a:latin typeface="Arial"/>
                <a:cs typeface="Arial"/>
              </a:rPr>
              <a:t>the softmax to </a:t>
            </a:r>
            <a:r>
              <a:rPr sz="3200" dirty="0">
                <a:solidFill>
                  <a:srgbClr val="3333CC"/>
                </a:solidFill>
                <a:latin typeface="Arial"/>
                <a:cs typeface="Arial"/>
              </a:rPr>
              <a:t>predict a </a:t>
            </a:r>
            <a:r>
              <a:rPr sz="3200" i="1" spc="-5" dirty="0">
                <a:solidFill>
                  <a:srgbClr val="3333CC"/>
                </a:solidFill>
                <a:latin typeface="Arial"/>
                <a:cs typeface="Arial"/>
              </a:rPr>
              <a:t>fraction </a:t>
            </a:r>
            <a:r>
              <a:rPr sz="3200" i="1" dirty="0">
                <a:solidFill>
                  <a:srgbClr val="3333CC"/>
                </a:solidFill>
                <a:latin typeface="Arial"/>
                <a:cs typeface="Arial"/>
              </a:rPr>
              <a:t>of </a:t>
            </a:r>
            <a:r>
              <a:rPr sz="3200" i="1" spc="-5" dirty="0">
                <a:solidFill>
                  <a:srgbClr val="3333CC"/>
                </a:solidFill>
                <a:latin typeface="Arial"/>
                <a:cs typeface="Arial"/>
              </a:rPr>
              <a:t>counts </a:t>
            </a:r>
            <a:r>
              <a:rPr sz="3200" spc="-5" dirty="0">
                <a:solidFill>
                  <a:srgbClr val="3333CC"/>
                </a:solidFill>
                <a:latin typeface="Arial"/>
                <a:cs typeface="Arial"/>
              </a:rPr>
              <a:t>of  </a:t>
            </a:r>
            <a:r>
              <a:rPr sz="3200" dirty="0">
                <a:solidFill>
                  <a:srgbClr val="3333CC"/>
                </a:solidFill>
                <a:latin typeface="Arial"/>
                <a:cs typeface="Arial"/>
              </a:rPr>
              <a:t>each </a:t>
            </a:r>
            <a:r>
              <a:rPr sz="3200" spc="-5" dirty="0">
                <a:solidFill>
                  <a:srgbClr val="3333CC"/>
                </a:solidFill>
                <a:latin typeface="Arial"/>
                <a:cs typeface="Arial"/>
              </a:rPr>
              <a:t>outcome </a:t>
            </a:r>
            <a:r>
              <a:rPr sz="3200" dirty="0">
                <a:solidFill>
                  <a:srgbClr val="3333CC"/>
                </a:solidFill>
                <a:latin typeface="Arial"/>
                <a:cs typeface="Arial"/>
              </a:rPr>
              <a:t>observed in </a:t>
            </a:r>
            <a:r>
              <a:rPr sz="3200" spc="-5" dirty="0">
                <a:solidFill>
                  <a:srgbClr val="3333CC"/>
                </a:solidFill>
                <a:latin typeface="Arial"/>
                <a:cs typeface="Arial"/>
              </a:rPr>
              <a:t>training </a:t>
            </a:r>
            <a:r>
              <a:rPr sz="3200" dirty="0">
                <a:solidFill>
                  <a:srgbClr val="3333CC"/>
                </a:solidFill>
                <a:latin typeface="Arial"/>
                <a:cs typeface="Arial"/>
              </a:rPr>
              <a:t>set</a:t>
            </a:r>
            <a:endParaRPr sz="3200">
              <a:latin typeface="Arial"/>
              <a:cs typeface="Arial"/>
            </a:endParaRPr>
          </a:p>
        </p:txBody>
      </p:sp>
      <p:pic>
        <p:nvPicPr>
          <p:cNvPr id="20" name="Picture 19">
            <a:extLst>
              <a:ext uri="{FF2B5EF4-FFF2-40B4-BE49-F238E27FC236}">
                <a16:creationId xmlns:a16="http://schemas.microsoft.com/office/drawing/2014/main" id="{C265231B-D6F7-E148-A4D4-943FE0A0A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700" y="4800600"/>
            <a:ext cx="5613400" cy="15875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36210" y="877454"/>
            <a:ext cx="8225790" cy="695960"/>
          </a:xfrm>
          <a:prstGeom prst="rect">
            <a:avLst/>
          </a:prstGeom>
        </p:spPr>
        <p:txBody>
          <a:bodyPr vert="horz" wrap="square" lIns="0" tIns="12700" rIns="0" bIns="0" rtlCol="0">
            <a:spAutoFit/>
          </a:bodyPr>
          <a:lstStyle/>
          <a:p>
            <a:pPr marL="12700">
              <a:lnSpc>
                <a:spcPct val="100000"/>
              </a:lnSpc>
              <a:spcBef>
                <a:spcPts val="100"/>
              </a:spcBef>
              <a:tabLst>
                <a:tab pos="3305175" algn="l"/>
              </a:tabLst>
            </a:pPr>
            <a:r>
              <a:rPr spc="-5" dirty="0"/>
              <a:t>Softmax</a:t>
            </a:r>
            <a:r>
              <a:rPr spc="5" dirty="0"/>
              <a:t> </a:t>
            </a:r>
            <a:r>
              <a:rPr dirty="0"/>
              <a:t>and	</a:t>
            </a:r>
            <a:r>
              <a:rPr spc="-5" dirty="0"/>
              <a:t>Objective</a:t>
            </a:r>
            <a:r>
              <a:rPr spc="-25" dirty="0"/>
              <a:t> </a:t>
            </a:r>
            <a:r>
              <a:rPr spc="-5" dirty="0"/>
              <a:t>Functions</a:t>
            </a:r>
          </a:p>
        </p:txBody>
      </p:sp>
      <p:sp>
        <p:nvSpPr>
          <p:cNvPr id="4" name="object 4"/>
          <p:cNvSpPr txBox="1"/>
          <p:nvPr/>
        </p:nvSpPr>
        <p:spPr>
          <a:xfrm>
            <a:off x="852978" y="1982354"/>
            <a:ext cx="8814435" cy="3982720"/>
          </a:xfrm>
          <a:prstGeom prst="rect">
            <a:avLst/>
          </a:prstGeom>
        </p:spPr>
        <p:txBody>
          <a:bodyPr vert="horz" wrap="square" lIns="0" tIns="13335" rIns="0" bIns="0" rtlCol="0">
            <a:spAutoFit/>
          </a:bodyPr>
          <a:lstStyle/>
          <a:p>
            <a:pPr marL="355600" marR="768985" indent="-342900">
              <a:lnSpc>
                <a:spcPct val="99800"/>
              </a:lnSpc>
              <a:spcBef>
                <a:spcPts val="105"/>
              </a:spcBef>
              <a:buChar char="•"/>
              <a:tabLst>
                <a:tab pos="354965" algn="l"/>
                <a:tab pos="355600" algn="l"/>
              </a:tabLst>
            </a:pPr>
            <a:r>
              <a:rPr sz="3200" spc="-5" dirty="0">
                <a:solidFill>
                  <a:srgbClr val="3333CC"/>
                </a:solidFill>
                <a:latin typeface="Arial"/>
                <a:cs typeface="Arial"/>
              </a:rPr>
              <a:t>Objective functions that </a:t>
            </a:r>
            <a:r>
              <a:rPr sz="3200" dirty="0">
                <a:solidFill>
                  <a:srgbClr val="3333CC"/>
                </a:solidFill>
                <a:latin typeface="Arial"/>
                <a:cs typeface="Arial"/>
              </a:rPr>
              <a:t>do not use a log </a:t>
            </a:r>
            <a:r>
              <a:rPr sz="3200" spc="-5" dirty="0">
                <a:solidFill>
                  <a:srgbClr val="3333CC"/>
                </a:solidFill>
                <a:latin typeface="Arial"/>
                <a:cs typeface="Arial"/>
              </a:rPr>
              <a:t>to  undo </a:t>
            </a:r>
            <a:r>
              <a:rPr sz="3200" dirty="0">
                <a:solidFill>
                  <a:srgbClr val="3333CC"/>
                </a:solidFill>
                <a:latin typeface="Arial"/>
                <a:cs typeface="Arial"/>
              </a:rPr>
              <a:t>the </a:t>
            </a:r>
            <a:r>
              <a:rPr sz="3200" spc="-5" dirty="0">
                <a:latin typeface="Cambria"/>
                <a:cs typeface="Cambria"/>
              </a:rPr>
              <a:t>exp </a:t>
            </a:r>
            <a:r>
              <a:rPr sz="3200" dirty="0">
                <a:solidFill>
                  <a:srgbClr val="3333CC"/>
                </a:solidFill>
                <a:latin typeface="Arial"/>
                <a:cs typeface="Arial"/>
              </a:rPr>
              <a:t>of </a:t>
            </a:r>
            <a:r>
              <a:rPr sz="3200" spc="-5" dirty="0">
                <a:solidFill>
                  <a:srgbClr val="3333CC"/>
                </a:solidFill>
                <a:latin typeface="Arial"/>
                <a:cs typeface="Arial"/>
              </a:rPr>
              <a:t>softmax fail to </a:t>
            </a:r>
            <a:r>
              <a:rPr sz="3200" dirty="0">
                <a:solidFill>
                  <a:srgbClr val="3333CC"/>
                </a:solidFill>
                <a:latin typeface="Arial"/>
                <a:cs typeface="Arial"/>
              </a:rPr>
              <a:t>learn when  argument of </a:t>
            </a:r>
            <a:r>
              <a:rPr sz="3200" spc="-5" dirty="0">
                <a:latin typeface="Cambria"/>
                <a:cs typeface="Cambria"/>
              </a:rPr>
              <a:t>exp </a:t>
            </a:r>
            <a:r>
              <a:rPr sz="3200" dirty="0">
                <a:solidFill>
                  <a:srgbClr val="3333CC"/>
                </a:solidFill>
                <a:latin typeface="Arial"/>
                <a:cs typeface="Arial"/>
              </a:rPr>
              <a:t>becomes </a:t>
            </a:r>
            <a:r>
              <a:rPr sz="3200" spc="-5" dirty="0">
                <a:solidFill>
                  <a:srgbClr val="3333CC"/>
                </a:solidFill>
                <a:latin typeface="Arial"/>
                <a:cs typeface="Arial"/>
              </a:rPr>
              <a:t>very negative,  </a:t>
            </a:r>
            <a:r>
              <a:rPr sz="3200" dirty="0">
                <a:solidFill>
                  <a:srgbClr val="3333CC"/>
                </a:solidFill>
                <a:latin typeface="Arial"/>
                <a:cs typeface="Arial"/>
              </a:rPr>
              <a:t>causing gradient </a:t>
            </a:r>
            <a:r>
              <a:rPr sz="3200" spc="-5" dirty="0">
                <a:solidFill>
                  <a:srgbClr val="3333CC"/>
                </a:solidFill>
                <a:latin typeface="Arial"/>
                <a:cs typeface="Arial"/>
              </a:rPr>
              <a:t>to</a:t>
            </a:r>
            <a:r>
              <a:rPr sz="3200" spc="-15" dirty="0">
                <a:solidFill>
                  <a:srgbClr val="3333CC"/>
                </a:solidFill>
                <a:latin typeface="Arial"/>
                <a:cs typeface="Arial"/>
              </a:rPr>
              <a:t> </a:t>
            </a:r>
            <a:r>
              <a:rPr sz="3200" dirty="0">
                <a:solidFill>
                  <a:srgbClr val="3333CC"/>
                </a:solidFill>
                <a:latin typeface="Arial"/>
                <a:cs typeface="Arial"/>
              </a:rPr>
              <a:t>vanish</a:t>
            </a:r>
            <a:endParaRPr sz="3200">
              <a:latin typeface="Arial"/>
              <a:cs typeface="Arial"/>
            </a:endParaRPr>
          </a:p>
          <a:p>
            <a:pPr marL="355600" marR="1311910" indent="-342900">
              <a:lnSpc>
                <a:spcPct val="100000"/>
              </a:lnSpc>
              <a:spcBef>
                <a:spcPts val="730"/>
              </a:spcBef>
              <a:buChar char="•"/>
              <a:tabLst>
                <a:tab pos="354965" algn="l"/>
                <a:tab pos="355600" algn="l"/>
              </a:tabLst>
            </a:pPr>
            <a:r>
              <a:rPr sz="3200" dirty="0">
                <a:solidFill>
                  <a:srgbClr val="3333CC"/>
                </a:solidFill>
                <a:latin typeface="Arial"/>
                <a:cs typeface="Arial"/>
              </a:rPr>
              <a:t>Squared error is a poor loss </a:t>
            </a:r>
            <a:r>
              <a:rPr sz="3200" spc="-5" dirty="0">
                <a:solidFill>
                  <a:srgbClr val="3333CC"/>
                </a:solidFill>
                <a:latin typeface="Arial"/>
                <a:cs typeface="Arial"/>
              </a:rPr>
              <a:t>function</a:t>
            </a:r>
            <a:r>
              <a:rPr sz="3200" spc="-80" dirty="0">
                <a:solidFill>
                  <a:srgbClr val="3333CC"/>
                </a:solidFill>
                <a:latin typeface="Arial"/>
                <a:cs typeface="Arial"/>
              </a:rPr>
              <a:t> </a:t>
            </a:r>
            <a:r>
              <a:rPr sz="3200" spc="-5" dirty="0">
                <a:solidFill>
                  <a:srgbClr val="3333CC"/>
                </a:solidFill>
                <a:latin typeface="Arial"/>
                <a:cs typeface="Arial"/>
              </a:rPr>
              <a:t>for  softmax</a:t>
            </a:r>
            <a:r>
              <a:rPr sz="3200" spc="-10" dirty="0">
                <a:solidFill>
                  <a:srgbClr val="3333CC"/>
                </a:solidFill>
                <a:latin typeface="Arial"/>
                <a:cs typeface="Arial"/>
              </a:rPr>
              <a:t> </a:t>
            </a:r>
            <a:r>
              <a:rPr sz="3200" spc="-5" dirty="0">
                <a:solidFill>
                  <a:srgbClr val="3333CC"/>
                </a:solidFill>
                <a:latin typeface="Arial"/>
                <a:cs typeface="Arial"/>
              </a:rPr>
              <a:t>units</a:t>
            </a:r>
            <a:endParaRPr sz="3200">
              <a:latin typeface="Arial"/>
              <a:cs typeface="Arial"/>
            </a:endParaRPr>
          </a:p>
          <a:p>
            <a:pPr marL="748665" marR="5080" indent="-279400">
              <a:lnSpc>
                <a:spcPts val="3329"/>
              </a:lnSpc>
              <a:spcBef>
                <a:spcPts val="860"/>
              </a:spcBef>
            </a:pPr>
            <a:r>
              <a:rPr sz="2800" dirty="0">
                <a:solidFill>
                  <a:srgbClr val="336600"/>
                </a:solidFill>
                <a:latin typeface="Arial"/>
                <a:cs typeface="Arial"/>
              </a:rPr>
              <a:t>– </a:t>
            </a:r>
            <a:r>
              <a:rPr sz="2800" spc="-5" dirty="0">
                <a:solidFill>
                  <a:srgbClr val="336600"/>
                </a:solidFill>
                <a:latin typeface="Arial"/>
                <a:cs typeface="Arial"/>
              </a:rPr>
              <a:t>Fail to train </a:t>
            </a:r>
            <a:r>
              <a:rPr sz="2800" dirty="0">
                <a:solidFill>
                  <a:srgbClr val="336600"/>
                </a:solidFill>
                <a:latin typeface="Arial"/>
                <a:cs typeface="Arial"/>
              </a:rPr>
              <a:t>model change </a:t>
            </a:r>
            <a:r>
              <a:rPr sz="2800" spc="-5" dirty="0">
                <a:solidFill>
                  <a:srgbClr val="336600"/>
                </a:solidFill>
                <a:latin typeface="Arial"/>
                <a:cs typeface="Arial"/>
              </a:rPr>
              <a:t>its output </a:t>
            </a:r>
            <a:r>
              <a:rPr sz="2800" dirty="0">
                <a:solidFill>
                  <a:srgbClr val="336600"/>
                </a:solidFill>
                <a:latin typeface="Arial"/>
                <a:cs typeface="Arial"/>
              </a:rPr>
              <a:t>even when</a:t>
            </a:r>
            <a:r>
              <a:rPr sz="2800" spc="-90" dirty="0">
                <a:solidFill>
                  <a:srgbClr val="336600"/>
                </a:solidFill>
                <a:latin typeface="Arial"/>
                <a:cs typeface="Arial"/>
              </a:rPr>
              <a:t> </a:t>
            </a:r>
            <a:r>
              <a:rPr sz="2800" spc="-5" dirty="0">
                <a:solidFill>
                  <a:srgbClr val="336600"/>
                </a:solidFill>
                <a:latin typeface="Arial"/>
                <a:cs typeface="Arial"/>
              </a:rPr>
              <a:t>the  </a:t>
            </a:r>
            <a:r>
              <a:rPr sz="2800" dirty="0">
                <a:solidFill>
                  <a:srgbClr val="336600"/>
                </a:solidFill>
                <a:latin typeface="Arial"/>
                <a:cs typeface="Arial"/>
              </a:rPr>
              <a:t>model makes highly incorrect</a:t>
            </a:r>
            <a:r>
              <a:rPr sz="2800" spc="-25" dirty="0">
                <a:solidFill>
                  <a:srgbClr val="336600"/>
                </a:solidFill>
                <a:latin typeface="Arial"/>
                <a:cs typeface="Arial"/>
              </a:rPr>
              <a:t> </a:t>
            </a:r>
            <a:r>
              <a:rPr sz="2800" spc="-5" dirty="0">
                <a:solidFill>
                  <a:srgbClr val="336600"/>
                </a:solidFill>
                <a:latin typeface="Arial"/>
                <a:cs typeface="Arial"/>
              </a:rPr>
              <a:t>predictions</a:t>
            </a:r>
            <a:endParaRPr sz="2800">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18474" y="572654"/>
            <a:ext cx="8661400" cy="695960"/>
          </a:xfrm>
          <a:prstGeom prst="rect">
            <a:avLst/>
          </a:prstGeom>
        </p:spPr>
        <p:txBody>
          <a:bodyPr vert="horz" wrap="square" lIns="0" tIns="12700" rIns="0" bIns="0" rtlCol="0">
            <a:spAutoFit/>
          </a:bodyPr>
          <a:lstStyle/>
          <a:p>
            <a:pPr marL="12700">
              <a:lnSpc>
                <a:spcPct val="100000"/>
              </a:lnSpc>
              <a:spcBef>
                <a:spcPts val="100"/>
              </a:spcBef>
              <a:tabLst>
                <a:tab pos="2715260" algn="l"/>
                <a:tab pos="5510530" algn="l"/>
                <a:tab pos="6598284" algn="l"/>
              </a:tabLst>
            </a:pPr>
            <a:r>
              <a:rPr spc="-5" dirty="0"/>
              <a:t>Saturation	</a:t>
            </a:r>
            <a:r>
              <a:rPr dirty="0"/>
              <a:t>of</a:t>
            </a:r>
            <a:r>
              <a:rPr spc="-5" dirty="0"/>
              <a:t> </a:t>
            </a:r>
            <a:r>
              <a:rPr dirty="0"/>
              <a:t>Sigmoid	and	</a:t>
            </a:r>
            <a:r>
              <a:rPr spc="-5" dirty="0"/>
              <a:t>Softmax</a:t>
            </a:r>
          </a:p>
        </p:txBody>
      </p:sp>
      <p:sp>
        <p:nvSpPr>
          <p:cNvPr id="4" name="object 4"/>
          <p:cNvSpPr txBox="1"/>
          <p:nvPr/>
        </p:nvSpPr>
        <p:spPr>
          <a:xfrm>
            <a:off x="852978" y="1357224"/>
            <a:ext cx="7937500" cy="1111885"/>
          </a:xfrm>
          <a:prstGeom prst="rect">
            <a:avLst/>
          </a:prstGeom>
        </p:spPr>
        <p:txBody>
          <a:bodyPr vert="horz" wrap="square" lIns="0" tIns="104139" rIns="0" bIns="0" rtlCol="0">
            <a:spAutoFit/>
          </a:bodyPr>
          <a:lstStyle/>
          <a:p>
            <a:pPr marL="355600" indent="-342900">
              <a:lnSpc>
                <a:spcPct val="100000"/>
              </a:lnSpc>
              <a:spcBef>
                <a:spcPts val="819"/>
              </a:spcBef>
              <a:buChar char="•"/>
              <a:tabLst>
                <a:tab pos="354965" algn="l"/>
                <a:tab pos="355600" algn="l"/>
              </a:tabLst>
            </a:pPr>
            <a:r>
              <a:rPr sz="3200" dirty="0">
                <a:solidFill>
                  <a:srgbClr val="3333CC"/>
                </a:solidFill>
                <a:latin typeface="Arial"/>
                <a:cs typeface="Arial"/>
              </a:rPr>
              <a:t>Sigmoid has a single </a:t>
            </a:r>
            <a:r>
              <a:rPr sz="3200" spc="-5" dirty="0">
                <a:solidFill>
                  <a:srgbClr val="3333CC"/>
                </a:solidFill>
                <a:latin typeface="Arial"/>
                <a:cs typeface="Arial"/>
              </a:rPr>
              <a:t>output that</a:t>
            </a:r>
            <a:r>
              <a:rPr sz="3200" spc="-35" dirty="0">
                <a:solidFill>
                  <a:srgbClr val="3333CC"/>
                </a:solidFill>
                <a:latin typeface="Arial"/>
                <a:cs typeface="Arial"/>
              </a:rPr>
              <a:t> </a:t>
            </a:r>
            <a:r>
              <a:rPr sz="3200" spc="-5" dirty="0">
                <a:solidFill>
                  <a:srgbClr val="3333CC"/>
                </a:solidFill>
                <a:latin typeface="Arial"/>
                <a:cs typeface="Arial"/>
              </a:rPr>
              <a:t>saturates</a:t>
            </a:r>
            <a:endParaRPr sz="3200">
              <a:latin typeface="Arial"/>
              <a:cs typeface="Arial"/>
            </a:endParaRPr>
          </a:p>
          <a:p>
            <a:pPr marL="469265">
              <a:lnSpc>
                <a:spcPct val="100000"/>
              </a:lnSpc>
              <a:spcBef>
                <a:spcPts val="635"/>
              </a:spcBef>
            </a:pPr>
            <a:r>
              <a:rPr sz="2800" dirty="0">
                <a:solidFill>
                  <a:srgbClr val="336600"/>
                </a:solidFill>
                <a:latin typeface="Arial"/>
                <a:cs typeface="Arial"/>
              </a:rPr>
              <a:t>– </a:t>
            </a:r>
            <a:r>
              <a:rPr sz="2800" spc="-5" dirty="0">
                <a:solidFill>
                  <a:srgbClr val="336600"/>
                </a:solidFill>
                <a:latin typeface="Arial"/>
                <a:cs typeface="Arial"/>
              </a:rPr>
              <a:t>When </a:t>
            </a:r>
            <a:r>
              <a:rPr sz="2800" dirty="0">
                <a:solidFill>
                  <a:srgbClr val="336600"/>
                </a:solidFill>
                <a:latin typeface="Arial"/>
                <a:cs typeface="Arial"/>
              </a:rPr>
              <a:t>input is </a:t>
            </a:r>
            <a:r>
              <a:rPr sz="2800" spc="-5" dirty="0">
                <a:solidFill>
                  <a:srgbClr val="336600"/>
                </a:solidFill>
                <a:latin typeface="Arial"/>
                <a:cs typeface="Arial"/>
              </a:rPr>
              <a:t>extremely negative </a:t>
            </a:r>
            <a:r>
              <a:rPr sz="2800" dirty="0">
                <a:solidFill>
                  <a:srgbClr val="336600"/>
                </a:solidFill>
                <a:latin typeface="Arial"/>
                <a:cs typeface="Arial"/>
              </a:rPr>
              <a:t>or</a:t>
            </a:r>
            <a:r>
              <a:rPr sz="2800" spc="-80" dirty="0">
                <a:solidFill>
                  <a:srgbClr val="336600"/>
                </a:solidFill>
                <a:latin typeface="Arial"/>
                <a:cs typeface="Arial"/>
              </a:rPr>
              <a:t> </a:t>
            </a:r>
            <a:r>
              <a:rPr sz="2800" spc="-5" dirty="0">
                <a:solidFill>
                  <a:srgbClr val="336600"/>
                </a:solidFill>
                <a:latin typeface="Arial"/>
                <a:cs typeface="Arial"/>
              </a:rPr>
              <a:t>positive</a:t>
            </a:r>
            <a:endParaRPr sz="2800">
              <a:latin typeface="Arial"/>
              <a:cs typeface="Arial"/>
            </a:endParaRPr>
          </a:p>
        </p:txBody>
      </p:sp>
      <p:sp>
        <p:nvSpPr>
          <p:cNvPr id="5" name="object 5"/>
          <p:cNvSpPr txBox="1"/>
          <p:nvPr/>
        </p:nvSpPr>
        <p:spPr>
          <a:xfrm>
            <a:off x="852978" y="4178801"/>
            <a:ext cx="8952230" cy="2687955"/>
          </a:xfrm>
          <a:prstGeom prst="rect">
            <a:avLst/>
          </a:prstGeom>
        </p:spPr>
        <p:txBody>
          <a:bodyPr vert="horz" wrap="square" lIns="0" tIns="123189" rIns="0" bIns="0" rtlCol="0">
            <a:spAutoFit/>
          </a:bodyPr>
          <a:lstStyle/>
          <a:p>
            <a:pPr marL="355600" indent="-342900">
              <a:lnSpc>
                <a:spcPct val="100000"/>
              </a:lnSpc>
              <a:spcBef>
                <a:spcPts val="969"/>
              </a:spcBef>
              <a:buChar char="•"/>
              <a:tabLst>
                <a:tab pos="354965" algn="l"/>
                <a:tab pos="355600" algn="l"/>
              </a:tabLst>
            </a:pPr>
            <a:r>
              <a:rPr sz="3200" dirty="0">
                <a:solidFill>
                  <a:srgbClr val="3333CC"/>
                </a:solidFill>
                <a:latin typeface="Arial"/>
                <a:cs typeface="Arial"/>
              </a:rPr>
              <a:t>Like sigmoid, </a:t>
            </a:r>
            <a:r>
              <a:rPr sz="3200" spc="-5" dirty="0">
                <a:solidFill>
                  <a:srgbClr val="3333CC"/>
                </a:solidFill>
                <a:latin typeface="Arial"/>
                <a:cs typeface="Arial"/>
              </a:rPr>
              <a:t>softmax activation </a:t>
            </a:r>
            <a:r>
              <a:rPr sz="3200" dirty="0">
                <a:solidFill>
                  <a:srgbClr val="3333CC"/>
                </a:solidFill>
                <a:latin typeface="Arial"/>
                <a:cs typeface="Arial"/>
              </a:rPr>
              <a:t>can</a:t>
            </a:r>
            <a:r>
              <a:rPr sz="3200" spc="-5" dirty="0">
                <a:solidFill>
                  <a:srgbClr val="3333CC"/>
                </a:solidFill>
                <a:latin typeface="Arial"/>
                <a:cs typeface="Arial"/>
              </a:rPr>
              <a:t> saturate</a:t>
            </a:r>
            <a:endParaRPr sz="3200" dirty="0">
              <a:latin typeface="Arial"/>
              <a:cs typeface="Arial"/>
            </a:endParaRPr>
          </a:p>
          <a:p>
            <a:pPr marL="755650" lvl="1" indent="-286385">
              <a:lnSpc>
                <a:spcPct val="100000"/>
              </a:lnSpc>
              <a:spcBef>
                <a:spcPts val="765"/>
              </a:spcBef>
              <a:buChar char="–"/>
              <a:tabLst>
                <a:tab pos="755650" algn="l"/>
              </a:tabLst>
            </a:pPr>
            <a:r>
              <a:rPr sz="2800" spc="-5" dirty="0">
                <a:solidFill>
                  <a:srgbClr val="336600"/>
                </a:solidFill>
                <a:latin typeface="Arial"/>
                <a:cs typeface="Arial"/>
              </a:rPr>
              <a:t>In </a:t>
            </a:r>
            <a:r>
              <a:rPr sz="2800" dirty="0">
                <a:solidFill>
                  <a:srgbClr val="336600"/>
                </a:solidFill>
                <a:latin typeface="Arial"/>
                <a:cs typeface="Arial"/>
              </a:rPr>
              <a:t>case of </a:t>
            </a:r>
            <a:r>
              <a:rPr sz="2800" spc="-5" dirty="0">
                <a:solidFill>
                  <a:srgbClr val="336600"/>
                </a:solidFill>
                <a:latin typeface="Arial"/>
                <a:cs typeface="Arial"/>
              </a:rPr>
              <a:t>softmax there </a:t>
            </a:r>
            <a:r>
              <a:rPr sz="2800" dirty="0">
                <a:solidFill>
                  <a:srgbClr val="336600"/>
                </a:solidFill>
                <a:latin typeface="Arial"/>
                <a:cs typeface="Arial"/>
              </a:rPr>
              <a:t>are </a:t>
            </a:r>
            <a:r>
              <a:rPr sz="2800" spc="-5" dirty="0">
                <a:solidFill>
                  <a:srgbClr val="336600"/>
                </a:solidFill>
                <a:latin typeface="Arial"/>
                <a:cs typeface="Arial"/>
              </a:rPr>
              <a:t>multiple output</a:t>
            </a:r>
            <a:r>
              <a:rPr sz="2800" spc="10" dirty="0">
                <a:solidFill>
                  <a:srgbClr val="336600"/>
                </a:solidFill>
                <a:latin typeface="Arial"/>
                <a:cs typeface="Arial"/>
              </a:rPr>
              <a:t> </a:t>
            </a:r>
            <a:r>
              <a:rPr sz="2800" dirty="0">
                <a:solidFill>
                  <a:srgbClr val="336600"/>
                </a:solidFill>
                <a:latin typeface="Arial"/>
                <a:cs typeface="Arial"/>
              </a:rPr>
              <a:t>values</a:t>
            </a:r>
            <a:endParaRPr sz="2800" dirty="0">
              <a:latin typeface="Arial"/>
              <a:cs typeface="Arial"/>
            </a:endParaRPr>
          </a:p>
          <a:p>
            <a:pPr marL="1155065" marR="382905" lvl="2" indent="-228600">
              <a:lnSpc>
                <a:spcPts val="2820"/>
              </a:lnSpc>
              <a:spcBef>
                <a:spcPts val="690"/>
              </a:spcBef>
              <a:buChar char="•"/>
              <a:tabLst>
                <a:tab pos="1155700" algn="l"/>
              </a:tabLst>
            </a:pPr>
            <a:r>
              <a:rPr sz="2400" spc="-5" dirty="0">
                <a:solidFill>
                  <a:srgbClr val="660066"/>
                </a:solidFill>
                <a:latin typeface="Arial"/>
                <a:cs typeface="Arial"/>
              </a:rPr>
              <a:t>These output </a:t>
            </a:r>
            <a:r>
              <a:rPr sz="2400" dirty="0">
                <a:solidFill>
                  <a:srgbClr val="660066"/>
                </a:solidFill>
                <a:latin typeface="Arial"/>
                <a:cs typeface="Arial"/>
              </a:rPr>
              <a:t>values can </a:t>
            </a:r>
            <a:r>
              <a:rPr sz="2400" spc="-5" dirty="0">
                <a:solidFill>
                  <a:srgbClr val="660066"/>
                </a:solidFill>
                <a:latin typeface="Arial"/>
                <a:cs typeface="Arial"/>
              </a:rPr>
              <a:t>saturate </a:t>
            </a:r>
            <a:r>
              <a:rPr sz="2400" dirty="0">
                <a:solidFill>
                  <a:srgbClr val="660066"/>
                </a:solidFill>
                <a:latin typeface="Arial"/>
                <a:cs typeface="Arial"/>
              </a:rPr>
              <a:t>when </a:t>
            </a:r>
            <a:r>
              <a:rPr sz="2400" spc="-5" dirty="0">
                <a:solidFill>
                  <a:srgbClr val="660066"/>
                </a:solidFill>
                <a:latin typeface="Arial"/>
                <a:cs typeface="Arial"/>
              </a:rPr>
              <a:t>the differences  between </a:t>
            </a:r>
            <a:r>
              <a:rPr sz="2400" dirty="0">
                <a:solidFill>
                  <a:srgbClr val="660066"/>
                </a:solidFill>
                <a:latin typeface="Arial"/>
                <a:cs typeface="Arial"/>
              </a:rPr>
              <a:t>input values become</a:t>
            </a:r>
            <a:r>
              <a:rPr sz="2400" spc="-15" dirty="0">
                <a:solidFill>
                  <a:srgbClr val="660066"/>
                </a:solidFill>
                <a:latin typeface="Arial"/>
                <a:cs typeface="Arial"/>
              </a:rPr>
              <a:t> </a:t>
            </a:r>
            <a:r>
              <a:rPr sz="2400" spc="-5" dirty="0">
                <a:solidFill>
                  <a:srgbClr val="660066"/>
                </a:solidFill>
                <a:latin typeface="Arial"/>
                <a:cs typeface="Arial"/>
              </a:rPr>
              <a:t>extreme</a:t>
            </a:r>
            <a:endParaRPr sz="2400" dirty="0">
              <a:latin typeface="Arial"/>
              <a:cs typeface="Arial"/>
            </a:endParaRPr>
          </a:p>
          <a:p>
            <a:pPr marL="755650" lvl="1" indent="-286385">
              <a:lnSpc>
                <a:spcPct val="100000"/>
              </a:lnSpc>
              <a:spcBef>
                <a:spcPts val="610"/>
              </a:spcBef>
              <a:buChar char="–"/>
              <a:tabLst>
                <a:tab pos="755650" algn="l"/>
              </a:tabLst>
            </a:pPr>
            <a:r>
              <a:rPr sz="2800" dirty="0">
                <a:solidFill>
                  <a:srgbClr val="336600"/>
                </a:solidFill>
                <a:latin typeface="Arial"/>
                <a:cs typeface="Arial"/>
              </a:rPr>
              <a:t>Many cost </a:t>
            </a:r>
            <a:r>
              <a:rPr sz="2800" spc="-5" dirty="0">
                <a:solidFill>
                  <a:srgbClr val="336600"/>
                </a:solidFill>
                <a:latin typeface="Arial"/>
                <a:cs typeface="Arial"/>
              </a:rPr>
              <a:t>functions </a:t>
            </a:r>
            <a:r>
              <a:rPr sz="2800" dirty="0">
                <a:solidFill>
                  <a:srgbClr val="336600"/>
                </a:solidFill>
                <a:latin typeface="Arial"/>
                <a:cs typeface="Arial"/>
              </a:rPr>
              <a:t>based on </a:t>
            </a:r>
            <a:r>
              <a:rPr sz="2800" spc="-5" dirty="0">
                <a:solidFill>
                  <a:srgbClr val="336600"/>
                </a:solidFill>
                <a:latin typeface="Arial"/>
                <a:cs typeface="Arial"/>
              </a:rPr>
              <a:t>softmax </a:t>
            </a:r>
            <a:r>
              <a:rPr sz="2800" dirty="0">
                <a:solidFill>
                  <a:srgbClr val="336600"/>
                </a:solidFill>
                <a:latin typeface="Arial"/>
                <a:cs typeface="Arial"/>
              </a:rPr>
              <a:t>also</a:t>
            </a:r>
            <a:r>
              <a:rPr sz="2800" spc="-25" dirty="0">
                <a:solidFill>
                  <a:srgbClr val="336600"/>
                </a:solidFill>
                <a:latin typeface="Arial"/>
                <a:cs typeface="Arial"/>
              </a:rPr>
              <a:t> </a:t>
            </a:r>
            <a:r>
              <a:rPr sz="2800" spc="-5" dirty="0">
                <a:solidFill>
                  <a:srgbClr val="336600"/>
                </a:solidFill>
                <a:latin typeface="Arial"/>
                <a:cs typeface="Arial"/>
              </a:rPr>
              <a:t>saturate</a:t>
            </a:r>
            <a:endParaRPr sz="2800" dirty="0">
              <a:latin typeface="Arial"/>
              <a:cs typeface="Arial"/>
            </a:endParaRPr>
          </a:p>
          <a:p>
            <a:pPr marR="422275" algn="r">
              <a:lnSpc>
                <a:spcPct val="100000"/>
              </a:lnSpc>
              <a:spcBef>
                <a:spcPts val="145"/>
              </a:spcBef>
            </a:pPr>
            <a:endParaRPr sz="1400" dirty="0">
              <a:latin typeface="Arial"/>
              <a:cs typeface="Arial"/>
            </a:endParaRPr>
          </a:p>
        </p:txBody>
      </p:sp>
      <p:sp>
        <p:nvSpPr>
          <p:cNvPr id="6" name="object 6"/>
          <p:cNvSpPr/>
          <p:nvPr/>
        </p:nvSpPr>
        <p:spPr>
          <a:xfrm>
            <a:off x="5454503" y="2662611"/>
            <a:ext cx="3907429" cy="16531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20993" y="610754"/>
            <a:ext cx="6703695" cy="695960"/>
          </a:xfrm>
          <a:prstGeom prst="rect">
            <a:avLst/>
          </a:prstGeom>
        </p:spPr>
        <p:txBody>
          <a:bodyPr vert="horz" wrap="square" lIns="0" tIns="12700" rIns="0" bIns="0" rtlCol="0">
            <a:spAutoFit/>
          </a:bodyPr>
          <a:lstStyle/>
          <a:p>
            <a:pPr marL="12700">
              <a:lnSpc>
                <a:spcPct val="100000"/>
              </a:lnSpc>
              <a:spcBef>
                <a:spcPts val="100"/>
              </a:spcBef>
              <a:tabLst>
                <a:tab pos="2745105" algn="l"/>
              </a:tabLst>
            </a:pPr>
            <a:r>
              <a:rPr spc="-5" dirty="0"/>
              <a:t>Softmax</a:t>
            </a:r>
            <a:r>
              <a:rPr spc="5" dirty="0"/>
              <a:t> </a:t>
            </a:r>
            <a:r>
              <a:rPr dirty="0"/>
              <a:t>&amp;	</a:t>
            </a:r>
            <a:r>
              <a:rPr spc="-5" dirty="0"/>
              <a:t>Input</a:t>
            </a:r>
            <a:r>
              <a:rPr spc="-40" dirty="0"/>
              <a:t> </a:t>
            </a:r>
            <a:r>
              <a:rPr spc="-5" dirty="0"/>
              <a:t>Difference</a:t>
            </a:r>
          </a:p>
        </p:txBody>
      </p:sp>
      <p:sp>
        <p:nvSpPr>
          <p:cNvPr id="5" name="object 5"/>
          <p:cNvSpPr txBox="1"/>
          <p:nvPr/>
        </p:nvSpPr>
        <p:spPr>
          <a:xfrm>
            <a:off x="827578" y="1448954"/>
            <a:ext cx="8935720" cy="5198745"/>
          </a:xfrm>
          <a:prstGeom prst="rect">
            <a:avLst/>
          </a:prstGeom>
        </p:spPr>
        <p:txBody>
          <a:bodyPr vert="horz" wrap="square" lIns="0" tIns="33020" rIns="0" bIns="0" rtlCol="0">
            <a:spAutoFit/>
          </a:bodyPr>
          <a:lstStyle/>
          <a:p>
            <a:pPr marL="381000" marR="187960" indent="-342900">
              <a:lnSpc>
                <a:spcPts val="3800"/>
              </a:lnSpc>
              <a:spcBef>
                <a:spcPts val="260"/>
              </a:spcBef>
              <a:buChar char="•"/>
              <a:tabLst>
                <a:tab pos="380365" algn="l"/>
                <a:tab pos="381000" algn="l"/>
              </a:tabLst>
            </a:pPr>
            <a:r>
              <a:rPr sz="3200" spc="-5" dirty="0">
                <a:solidFill>
                  <a:srgbClr val="3333CC"/>
                </a:solidFill>
                <a:latin typeface="Arial"/>
                <a:cs typeface="Arial"/>
              </a:rPr>
              <a:t>Softmax </a:t>
            </a:r>
            <a:r>
              <a:rPr sz="3200" dirty="0">
                <a:solidFill>
                  <a:srgbClr val="3333CC"/>
                </a:solidFill>
                <a:latin typeface="Arial"/>
                <a:cs typeface="Arial"/>
              </a:rPr>
              <a:t>invariant </a:t>
            </a:r>
            <a:r>
              <a:rPr sz="3200" spc="-5" dirty="0">
                <a:solidFill>
                  <a:srgbClr val="3333CC"/>
                </a:solidFill>
                <a:latin typeface="Arial"/>
                <a:cs typeface="Arial"/>
              </a:rPr>
              <a:t>to </a:t>
            </a:r>
            <a:r>
              <a:rPr sz="3200" dirty="0">
                <a:solidFill>
                  <a:srgbClr val="3333CC"/>
                </a:solidFill>
                <a:latin typeface="Arial"/>
                <a:cs typeface="Arial"/>
              </a:rPr>
              <a:t>adding </a:t>
            </a:r>
            <a:r>
              <a:rPr sz="3200" spc="-5" dirty="0">
                <a:solidFill>
                  <a:srgbClr val="3333CC"/>
                </a:solidFill>
                <a:latin typeface="Arial"/>
                <a:cs typeface="Arial"/>
              </a:rPr>
              <a:t>the </a:t>
            </a:r>
            <a:r>
              <a:rPr sz="3200" dirty="0">
                <a:solidFill>
                  <a:srgbClr val="3333CC"/>
                </a:solidFill>
                <a:latin typeface="Arial"/>
                <a:cs typeface="Arial"/>
              </a:rPr>
              <a:t>same scalar</a:t>
            </a:r>
            <a:r>
              <a:rPr sz="3200" spc="-55" dirty="0">
                <a:solidFill>
                  <a:srgbClr val="3333CC"/>
                </a:solidFill>
                <a:latin typeface="Arial"/>
                <a:cs typeface="Arial"/>
              </a:rPr>
              <a:t> </a:t>
            </a:r>
            <a:r>
              <a:rPr sz="3200" spc="-5" dirty="0">
                <a:solidFill>
                  <a:srgbClr val="3333CC"/>
                </a:solidFill>
                <a:latin typeface="Arial"/>
                <a:cs typeface="Arial"/>
              </a:rPr>
              <a:t>to  </a:t>
            </a:r>
            <a:r>
              <a:rPr sz="3200" dirty="0">
                <a:solidFill>
                  <a:srgbClr val="3333CC"/>
                </a:solidFill>
                <a:latin typeface="Arial"/>
                <a:cs typeface="Arial"/>
              </a:rPr>
              <a:t>all</a:t>
            </a:r>
            <a:r>
              <a:rPr sz="3200" spc="-5" dirty="0">
                <a:solidFill>
                  <a:srgbClr val="3333CC"/>
                </a:solidFill>
                <a:latin typeface="Arial"/>
                <a:cs typeface="Arial"/>
              </a:rPr>
              <a:t> inputs:</a:t>
            </a:r>
            <a:endParaRPr sz="3200">
              <a:latin typeface="Arial"/>
              <a:cs typeface="Arial"/>
            </a:endParaRPr>
          </a:p>
          <a:p>
            <a:pPr marL="952500">
              <a:lnSpc>
                <a:spcPct val="100000"/>
              </a:lnSpc>
              <a:spcBef>
                <a:spcPts val="509"/>
              </a:spcBef>
            </a:pPr>
            <a:r>
              <a:rPr sz="2800" spc="10" dirty="0">
                <a:latin typeface="Cambria"/>
                <a:cs typeface="Cambria"/>
              </a:rPr>
              <a:t>softmax(</a:t>
            </a:r>
            <a:r>
              <a:rPr sz="2800" b="1" i="1" spc="10" dirty="0">
                <a:latin typeface="Palatino Linotype"/>
                <a:cs typeface="Palatino Linotype"/>
              </a:rPr>
              <a:t>z</a:t>
            </a:r>
            <a:r>
              <a:rPr sz="2800" spc="10" dirty="0">
                <a:latin typeface="Cambria"/>
                <a:cs typeface="Cambria"/>
              </a:rPr>
              <a:t>) </a:t>
            </a:r>
            <a:r>
              <a:rPr sz="2800" spc="625" dirty="0">
                <a:latin typeface="Cambria"/>
                <a:cs typeface="Cambria"/>
              </a:rPr>
              <a:t>=</a:t>
            </a:r>
            <a:r>
              <a:rPr sz="2800" spc="-15" dirty="0">
                <a:latin typeface="Cambria"/>
                <a:cs typeface="Cambria"/>
              </a:rPr>
              <a:t> </a:t>
            </a:r>
            <a:r>
              <a:rPr sz="2800" spc="60" dirty="0">
                <a:latin typeface="Cambria"/>
                <a:cs typeface="Cambria"/>
              </a:rPr>
              <a:t>softmax(</a:t>
            </a:r>
            <a:r>
              <a:rPr sz="2800" b="1" i="1" spc="60" dirty="0">
                <a:latin typeface="Palatino Linotype"/>
                <a:cs typeface="Palatino Linotype"/>
              </a:rPr>
              <a:t>z</a:t>
            </a:r>
            <a:r>
              <a:rPr sz="2800" spc="60" dirty="0">
                <a:latin typeface="Cambria"/>
                <a:cs typeface="Cambria"/>
              </a:rPr>
              <a:t>+c)</a:t>
            </a:r>
            <a:endParaRPr sz="2800">
              <a:latin typeface="Cambria"/>
              <a:cs typeface="Cambria"/>
            </a:endParaRPr>
          </a:p>
          <a:p>
            <a:pPr marL="381000" marR="30480" indent="-342900">
              <a:lnSpc>
                <a:spcPct val="100000"/>
              </a:lnSpc>
              <a:spcBef>
                <a:spcPts val="835"/>
              </a:spcBef>
              <a:buChar char="•"/>
              <a:tabLst>
                <a:tab pos="380365" algn="l"/>
                <a:tab pos="381000" algn="l"/>
              </a:tabLst>
            </a:pPr>
            <a:r>
              <a:rPr sz="3200" dirty="0">
                <a:solidFill>
                  <a:srgbClr val="3333CC"/>
                </a:solidFill>
                <a:latin typeface="Arial"/>
                <a:cs typeface="Arial"/>
              </a:rPr>
              <a:t>Using </a:t>
            </a:r>
            <a:r>
              <a:rPr sz="3200" spc="-5" dirty="0">
                <a:solidFill>
                  <a:srgbClr val="3333CC"/>
                </a:solidFill>
                <a:latin typeface="Arial"/>
                <a:cs typeface="Arial"/>
              </a:rPr>
              <a:t>this property </a:t>
            </a:r>
            <a:r>
              <a:rPr sz="3200" dirty="0">
                <a:solidFill>
                  <a:srgbClr val="3333CC"/>
                </a:solidFill>
                <a:latin typeface="Arial"/>
                <a:cs typeface="Arial"/>
              </a:rPr>
              <a:t>we can derive a</a:t>
            </a:r>
            <a:r>
              <a:rPr sz="3200" spc="-50" dirty="0">
                <a:solidFill>
                  <a:srgbClr val="3333CC"/>
                </a:solidFill>
                <a:latin typeface="Arial"/>
                <a:cs typeface="Arial"/>
              </a:rPr>
              <a:t> </a:t>
            </a:r>
            <a:r>
              <a:rPr sz="3200" dirty="0">
                <a:solidFill>
                  <a:srgbClr val="3333CC"/>
                </a:solidFill>
                <a:latin typeface="Arial"/>
                <a:cs typeface="Arial"/>
              </a:rPr>
              <a:t>numerically  </a:t>
            </a:r>
            <a:r>
              <a:rPr sz="3200" spc="-5" dirty="0">
                <a:solidFill>
                  <a:srgbClr val="3333CC"/>
                </a:solidFill>
                <a:latin typeface="Arial"/>
                <a:cs typeface="Arial"/>
              </a:rPr>
              <a:t>stable </a:t>
            </a:r>
            <a:r>
              <a:rPr sz="3200" dirty="0">
                <a:solidFill>
                  <a:srgbClr val="3333CC"/>
                </a:solidFill>
                <a:latin typeface="Arial"/>
                <a:cs typeface="Arial"/>
              </a:rPr>
              <a:t>variant of</a:t>
            </a:r>
            <a:r>
              <a:rPr sz="3200" spc="-10" dirty="0">
                <a:solidFill>
                  <a:srgbClr val="3333CC"/>
                </a:solidFill>
                <a:latin typeface="Arial"/>
                <a:cs typeface="Arial"/>
              </a:rPr>
              <a:t> </a:t>
            </a:r>
            <a:r>
              <a:rPr sz="3200" spc="-5" dirty="0">
                <a:solidFill>
                  <a:srgbClr val="3333CC"/>
                </a:solidFill>
                <a:latin typeface="Arial"/>
                <a:cs typeface="Arial"/>
              </a:rPr>
              <a:t>softmax</a:t>
            </a:r>
            <a:endParaRPr sz="3200">
              <a:latin typeface="Arial"/>
              <a:cs typeface="Arial"/>
            </a:endParaRPr>
          </a:p>
          <a:p>
            <a:pPr marL="952500">
              <a:lnSpc>
                <a:spcPct val="100000"/>
              </a:lnSpc>
              <a:spcBef>
                <a:spcPts val="1120"/>
              </a:spcBef>
            </a:pPr>
            <a:r>
              <a:rPr sz="2800" spc="10" dirty="0">
                <a:latin typeface="Cambria"/>
                <a:cs typeface="Cambria"/>
              </a:rPr>
              <a:t>softmax(</a:t>
            </a:r>
            <a:r>
              <a:rPr sz="2800" b="1" i="1" spc="10" dirty="0">
                <a:latin typeface="Palatino Linotype"/>
                <a:cs typeface="Palatino Linotype"/>
              </a:rPr>
              <a:t>z</a:t>
            </a:r>
            <a:r>
              <a:rPr sz="2800" spc="10" dirty="0">
                <a:latin typeface="Cambria"/>
                <a:cs typeface="Cambria"/>
              </a:rPr>
              <a:t>) </a:t>
            </a:r>
            <a:r>
              <a:rPr sz="2800" spc="625" dirty="0">
                <a:latin typeface="Cambria"/>
                <a:cs typeface="Cambria"/>
              </a:rPr>
              <a:t>= </a:t>
            </a:r>
            <a:r>
              <a:rPr sz="2800" spc="10" dirty="0">
                <a:latin typeface="Cambria"/>
                <a:cs typeface="Cambria"/>
              </a:rPr>
              <a:t>softmax(</a:t>
            </a:r>
            <a:r>
              <a:rPr sz="2800" b="1" i="1" spc="10" dirty="0">
                <a:latin typeface="Palatino Linotype"/>
                <a:cs typeface="Palatino Linotype"/>
              </a:rPr>
              <a:t>z </a:t>
            </a:r>
            <a:r>
              <a:rPr sz="2800" dirty="0">
                <a:latin typeface="Cambria"/>
                <a:cs typeface="Cambria"/>
              </a:rPr>
              <a:t>–</a:t>
            </a:r>
            <a:r>
              <a:rPr sz="2800" spc="-110" dirty="0">
                <a:latin typeface="Cambria"/>
                <a:cs typeface="Cambria"/>
              </a:rPr>
              <a:t> </a:t>
            </a:r>
            <a:r>
              <a:rPr sz="2800" spc="55" dirty="0">
                <a:latin typeface="Cambria"/>
                <a:cs typeface="Cambria"/>
              </a:rPr>
              <a:t>max</a:t>
            </a:r>
            <a:r>
              <a:rPr sz="2775" i="1" spc="82" baseline="-21021" dirty="0">
                <a:latin typeface="Cambria"/>
                <a:cs typeface="Cambria"/>
              </a:rPr>
              <a:t>i </a:t>
            </a:r>
            <a:r>
              <a:rPr sz="2800" i="1" spc="-10" dirty="0">
                <a:latin typeface="Cambria"/>
                <a:cs typeface="Cambria"/>
              </a:rPr>
              <a:t>z</a:t>
            </a:r>
            <a:r>
              <a:rPr sz="2775" i="1" spc="-15" baseline="-21021" dirty="0">
                <a:latin typeface="Cambria"/>
                <a:cs typeface="Cambria"/>
              </a:rPr>
              <a:t>i</a:t>
            </a:r>
            <a:r>
              <a:rPr sz="2800" spc="-10" dirty="0">
                <a:latin typeface="Cambria"/>
                <a:cs typeface="Cambria"/>
              </a:rPr>
              <a:t>)</a:t>
            </a:r>
            <a:endParaRPr sz="2800">
              <a:latin typeface="Cambria"/>
              <a:cs typeface="Cambria"/>
            </a:endParaRPr>
          </a:p>
          <a:p>
            <a:pPr marL="381000" indent="-342900">
              <a:lnSpc>
                <a:spcPct val="100000"/>
              </a:lnSpc>
              <a:spcBef>
                <a:spcPts val="840"/>
              </a:spcBef>
              <a:buChar char="•"/>
              <a:tabLst>
                <a:tab pos="380365" algn="l"/>
                <a:tab pos="381000" algn="l"/>
              </a:tabLst>
            </a:pPr>
            <a:r>
              <a:rPr sz="3200" spc="-5" dirty="0">
                <a:solidFill>
                  <a:srgbClr val="3333CC"/>
                </a:solidFill>
                <a:latin typeface="Arial"/>
                <a:cs typeface="Arial"/>
              </a:rPr>
              <a:t>Reformulation </a:t>
            </a:r>
            <a:r>
              <a:rPr sz="3200" dirty="0">
                <a:solidFill>
                  <a:srgbClr val="3333CC"/>
                </a:solidFill>
                <a:latin typeface="Arial"/>
                <a:cs typeface="Arial"/>
              </a:rPr>
              <a:t>allows us </a:t>
            </a:r>
            <a:r>
              <a:rPr sz="3200" spc="-5" dirty="0">
                <a:solidFill>
                  <a:srgbClr val="3333CC"/>
                </a:solidFill>
                <a:latin typeface="Arial"/>
                <a:cs typeface="Arial"/>
              </a:rPr>
              <a:t>to evaluate</a:t>
            </a:r>
            <a:r>
              <a:rPr sz="3200" dirty="0">
                <a:solidFill>
                  <a:srgbClr val="3333CC"/>
                </a:solidFill>
                <a:latin typeface="Arial"/>
                <a:cs typeface="Arial"/>
              </a:rPr>
              <a:t> </a:t>
            </a:r>
            <a:r>
              <a:rPr sz="3200" spc="-5" dirty="0">
                <a:solidFill>
                  <a:srgbClr val="3333CC"/>
                </a:solidFill>
                <a:latin typeface="Arial"/>
                <a:cs typeface="Arial"/>
              </a:rPr>
              <a:t>softmax</a:t>
            </a:r>
            <a:endParaRPr sz="3200">
              <a:latin typeface="Arial"/>
              <a:cs typeface="Arial"/>
            </a:endParaRPr>
          </a:p>
          <a:p>
            <a:pPr marL="879475" lvl="1" indent="-385445">
              <a:lnSpc>
                <a:spcPct val="100000"/>
              </a:lnSpc>
              <a:spcBef>
                <a:spcPts val="665"/>
              </a:spcBef>
              <a:buChar char="–"/>
              <a:tabLst>
                <a:tab pos="879475" algn="l"/>
                <a:tab pos="880110" algn="l"/>
              </a:tabLst>
            </a:pPr>
            <a:r>
              <a:rPr sz="2800" spc="-5" dirty="0">
                <a:solidFill>
                  <a:srgbClr val="336600"/>
                </a:solidFill>
                <a:latin typeface="Arial"/>
                <a:cs typeface="Arial"/>
              </a:rPr>
              <a:t>With </a:t>
            </a:r>
            <a:r>
              <a:rPr sz="2800" dirty="0">
                <a:solidFill>
                  <a:srgbClr val="336600"/>
                </a:solidFill>
                <a:latin typeface="Arial"/>
                <a:cs typeface="Arial"/>
              </a:rPr>
              <a:t>only small numerical errors even when</a:t>
            </a:r>
            <a:r>
              <a:rPr sz="2800" spc="-50" dirty="0">
                <a:solidFill>
                  <a:srgbClr val="336600"/>
                </a:solidFill>
                <a:latin typeface="Arial"/>
                <a:cs typeface="Arial"/>
              </a:rPr>
              <a:t> </a:t>
            </a:r>
            <a:r>
              <a:rPr sz="2800" b="1" i="1" spc="-30" dirty="0">
                <a:latin typeface="Palatino Linotype"/>
                <a:cs typeface="Palatino Linotype"/>
              </a:rPr>
              <a:t>z</a:t>
            </a:r>
            <a:endParaRPr sz="2800">
              <a:latin typeface="Palatino Linotype"/>
              <a:cs typeface="Palatino Linotype"/>
            </a:endParaRPr>
          </a:p>
          <a:p>
            <a:pPr marL="774065">
              <a:lnSpc>
                <a:spcPct val="100000"/>
              </a:lnSpc>
              <a:spcBef>
                <a:spcPts val="70"/>
              </a:spcBef>
            </a:pPr>
            <a:r>
              <a:rPr sz="2800" spc="-5" dirty="0">
                <a:solidFill>
                  <a:srgbClr val="336600"/>
                </a:solidFill>
                <a:latin typeface="Arial"/>
                <a:cs typeface="Arial"/>
              </a:rPr>
              <a:t>contains extremely large/small</a:t>
            </a:r>
            <a:r>
              <a:rPr sz="2800" dirty="0">
                <a:solidFill>
                  <a:srgbClr val="336600"/>
                </a:solidFill>
                <a:latin typeface="Arial"/>
                <a:cs typeface="Arial"/>
              </a:rPr>
              <a:t> numbers</a:t>
            </a:r>
            <a:endParaRPr sz="2800">
              <a:latin typeface="Arial"/>
              <a:cs typeface="Arial"/>
            </a:endParaRPr>
          </a:p>
          <a:p>
            <a:pPr marL="781050" lvl="1" indent="-286385">
              <a:lnSpc>
                <a:spcPct val="100000"/>
              </a:lnSpc>
              <a:spcBef>
                <a:spcPts val="610"/>
              </a:spcBef>
              <a:buChar char="–"/>
              <a:tabLst>
                <a:tab pos="781050" algn="l"/>
              </a:tabLst>
            </a:pPr>
            <a:r>
              <a:rPr sz="2800" spc="-5" dirty="0">
                <a:solidFill>
                  <a:srgbClr val="336600"/>
                </a:solidFill>
                <a:latin typeface="Arial"/>
                <a:cs typeface="Arial"/>
              </a:rPr>
              <a:t>It </a:t>
            </a:r>
            <a:r>
              <a:rPr sz="2800" dirty="0">
                <a:solidFill>
                  <a:srgbClr val="336600"/>
                </a:solidFill>
                <a:latin typeface="Arial"/>
                <a:cs typeface="Arial"/>
              </a:rPr>
              <a:t>is driven by amount </a:t>
            </a:r>
            <a:r>
              <a:rPr sz="2800" spc="-5" dirty="0">
                <a:solidFill>
                  <a:srgbClr val="336600"/>
                </a:solidFill>
                <a:latin typeface="Arial"/>
                <a:cs typeface="Arial"/>
              </a:rPr>
              <a:t>that its inputs deviate</a:t>
            </a:r>
            <a:r>
              <a:rPr sz="2800" spc="-15" dirty="0">
                <a:solidFill>
                  <a:srgbClr val="336600"/>
                </a:solidFill>
                <a:latin typeface="Arial"/>
                <a:cs typeface="Arial"/>
              </a:rPr>
              <a:t> </a:t>
            </a:r>
            <a:r>
              <a:rPr sz="2800" spc="-5" dirty="0">
                <a:solidFill>
                  <a:srgbClr val="336600"/>
                </a:solidFill>
                <a:latin typeface="Arial"/>
                <a:cs typeface="Arial"/>
              </a:rPr>
              <a:t>from</a:t>
            </a:r>
            <a:endParaRPr sz="2800">
              <a:latin typeface="Arial"/>
              <a:cs typeface="Arial"/>
            </a:endParaRPr>
          </a:p>
        </p:txBody>
      </p:sp>
      <p:sp>
        <p:nvSpPr>
          <p:cNvPr id="6" name="object 6"/>
          <p:cNvSpPr txBox="1"/>
          <p:nvPr/>
        </p:nvSpPr>
        <p:spPr>
          <a:xfrm>
            <a:off x="1564177" y="6630554"/>
            <a:ext cx="1147445" cy="452120"/>
          </a:xfrm>
          <a:prstGeom prst="rect">
            <a:avLst/>
          </a:prstGeom>
        </p:spPr>
        <p:txBody>
          <a:bodyPr vert="horz" wrap="square" lIns="0" tIns="12700" rIns="0" bIns="0" rtlCol="0">
            <a:spAutoFit/>
          </a:bodyPr>
          <a:lstStyle/>
          <a:p>
            <a:pPr marL="38100">
              <a:lnSpc>
                <a:spcPct val="100000"/>
              </a:lnSpc>
              <a:spcBef>
                <a:spcPts val="100"/>
              </a:spcBef>
            </a:pPr>
            <a:r>
              <a:rPr sz="2800" spc="55" dirty="0">
                <a:latin typeface="Cambria"/>
                <a:cs typeface="Cambria"/>
              </a:rPr>
              <a:t>max</a:t>
            </a:r>
            <a:r>
              <a:rPr sz="2775" i="1" spc="82" baseline="-21021" dirty="0">
                <a:latin typeface="Cambria"/>
                <a:cs typeface="Cambria"/>
              </a:rPr>
              <a:t>i</a:t>
            </a:r>
            <a:r>
              <a:rPr sz="2775" i="1" spc="690" baseline="-21021" dirty="0">
                <a:latin typeface="Cambria"/>
                <a:cs typeface="Cambria"/>
              </a:rPr>
              <a:t> </a:t>
            </a:r>
            <a:r>
              <a:rPr sz="2800" i="1" spc="-25" dirty="0">
                <a:latin typeface="Cambria"/>
                <a:cs typeface="Cambria"/>
              </a:rPr>
              <a:t>z</a:t>
            </a:r>
            <a:r>
              <a:rPr sz="2775" i="1" spc="-37" baseline="-21021" dirty="0">
                <a:latin typeface="Cambria"/>
                <a:cs typeface="Cambria"/>
              </a:rPr>
              <a:t>i</a:t>
            </a:r>
            <a:endParaRPr sz="2775" baseline="-21021">
              <a:latin typeface="Cambria"/>
              <a:cs typeface="Cambri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49308" y="598054"/>
            <a:ext cx="5399405" cy="695960"/>
          </a:xfrm>
          <a:prstGeom prst="rect">
            <a:avLst/>
          </a:prstGeom>
        </p:spPr>
        <p:txBody>
          <a:bodyPr vert="horz" wrap="square" lIns="0" tIns="12700" rIns="0" bIns="0" rtlCol="0">
            <a:spAutoFit/>
          </a:bodyPr>
          <a:lstStyle/>
          <a:p>
            <a:pPr marL="12700">
              <a:lnSpc>
                <a:spcPct val="100000"/>
              </a:lnSpc>
              <a:spcBef>
                <a:spcPts val="100"/>
              </a:spcBef>
              <a:tabLst>
                <a:tab pos="2715260" algn="l"/>
              </a:tabLst>
            </a:pPr>
            <a:r>
              <a:rPr spc="-5" dirty="0"/>
              <a:t>Saturation	</a:t>
            </a:r>
            <a:r>
              <a:rPr dirty="0"/>
              <a:t>of</a:t>
            </a:r>
            <a:r>
              <a:rPr spc="-75" dirty="0"/>
              <a:t> </a:t>
            </a:r>
            <a:r>
              <a:rPr spc="-5" dirty="0"/>
              <a:t>Softmax</a:t>
            </a:r>
          </a:p>
        </p:txBody>
      </p:sp>
      <p:sp>
        <p:nvSpPr>
          <p:cNvPr id="4" name="object 4"/>
          <p:cNvSpPr txBox="1"/>
          <p:nvPr/>
        </p:nvSpPr>
        <p:spPr>
          <a:xfrm>
            <a:off x="840278" y="1601354"/>
            <a:ext cx="8707755" cy="4566920"/>
          </a:xfrm>
          <a:prstGeom prst="rect">
            <a:avLst/>
          </a:prstGeom>
        </p:spPr>
        <p:txBody>
          <a:bodyPr vert="horz" wrap="square" lIns="0" tIns="33020" rIns="0" bIns="0" rtlCol="0">
            <a:spAutoFit/>
          </a:bodyPr>
          <a:lstStyle/>
          <a:p>
            <a:pPr marL="368300" marR="28575" indent="-342900">
              <a:lnSpc>
                <a:spcPts val="3800"/>
              </a:lnSpc>
              <a:spcBef>
                <a:spcPts val="260"/>
              </a:spcBef>
              <a:buChar char="•"/>
              <a:tabLst>
                <a:tab pos="367665" algn="l"/>
                <a:tab pos="368300" algn="l"/>
                <a:tab pos="2333625" algn="l"/>
                <a:tab pos="4469130" algn="l"/>
                <a:tab pos="6913880" algn="l"/>
                <a:tab pos="7888605" algn="l"/>
              </a:tabLst>
            </a:pPr>
            <a:r>
              <a:rPr sz="3200" dirty="0">
                <a:solidFill>
                  <a:srgbClr val="3333CC"/>
                </a:solidFill>
                <a:latin typeface="Arial"/>
                <a:cs typeface="Arial"/>
              </a:rPr>
              <a:t>An</a:t>
            </a:r>
            <a:r>
              <a:rPr sz="3200" spc="5" dirty="0">
                <a:solidFill>
                  <a:srgbClr val="3333CC"/>
                </a:solidFill>
                <a:latin typeface="Arial"/>
                <a:cs typeface="Arial"/>
              </a:rPr>
              <a:t> </a:t>
            </a:r>
            <a:r>
              <a:rPr sz="3200" spc="-5" dirty="0">
                <a:solidFill>
                  <a:srgbClr val="3333CC"/>
                </a:solidFill>
                <a:latin typeface="Arial"/>
                <a:cs typeface="Arial"/>
              </a:rPr>
              <a:t>output	</a:t>
            </a:r>
            <a:r>
              <a:rPr sz="3200" spc="20" dirty="0">
                <a:latin typeface="Cambria"/>
                <a:cs typeface="Cambria"/>
              </a:rPr>
              <a:t>softmax(</a:t>
            </a:r>
            <a:r>
              <a:rPr sz="3200" b="1" i="1" spc="20" dirty="0">
                <a:latin typeface="Palatino Linotype"/>
                <a:cs typeface="Palatino Linotype"/>
              </a:rPr>
              <a:t>z</a:t>
            </a:r>
            <a:r>
              <a:rPr sz="3200" spc="20" dirty="0">
                <a:latin typeface="Cambria"/>
                <a:cs typeface="Cambria"/>
              </a:rPr>
              <a:t>)</a:t>
            </a:r>
            <a:r>
              <a:rPr sz="3150" i="1" spc="30" baseline="-21164" dirty="0">
                <a:latin typeface="Cambria"/>
                <a:cs typeface="Cambria"/>
              </a:rPr>
              <a:t>i	</a:t>
            </a:r>
            <a:r>
              <a:rPr sz="3200" spc="-5" dirty="0">
                <a:solidFill>
                  <a:srgbClr val="3333CC"/>
                </a:solidFill>
                <a:latin typeface="Arial"/>
                <a:cs typeface="Arial"/>
              </a:rPr>
              <a:t>saturates to </a:t>
            </a:r>
            <a:r>
              <a:rPr sz="3200" spc="-175" dirty="0">
                <a:latin typeface="Cambria"/>
                <a:cs typeface="Cambria"/>
              </a:rPr>
              <a:t>1 </a:t>
            </a:r>
            <a:r>
              <a:rPr sz="3200" spc="-5" dirty="0">
                <a:solidFill>
                  <a:srgbClr val="3333CC"/>
                </a:solidFill>
                <a:latin typeface="Arial"/>
                <a:cs typeface="Arial"/>
              </a:rPr>
              <a:t>when </a:t>
            </a:r>
            <a:r>
              <a:rPr sz="3200" dirty="0">
                <a:solidFill>
                  <a:srgbClr val="3333CC"/>
                </a:solidFill>
                <a:latin typeface="Arial"/>
                <a:cs typeface="Arial"/>
              </a:rPr>
              <a:t>the  corresponding input is</a:t>
            </a:r>
            <a:r>
              <a:rPr sz="3200" spc="-5" dirty="0">
                <a:solidFill>
                  <a:srgbClr val="3333CC"/>
                </a:solidFill>
                <a:latin typeface="Arial"/>
                <a:cs typeface="Arial"/>
              </a:rPr>
              <a:t> </a:t>
            </a:r>
            <a:r>
              <a:rPr sz="3200" dirty="0">
                <a:solidFill>
                  <a:srgbClr val="3333CC"/>
                </a:solidFill>
                <a:latin typeface="Arial"/>
                <a:cs typeface="Arial"/>
              </a:rPr>
              <a:t>maximal </a:t>
            </a:r>
            <a:r>
              <a:rPr sz="3200" spc="175" dirty="0">
                <a:solidFill>
                  <a:srgbClr val="3333CC"/>
                </a:solidFill>
                <a:latin typeface="Arial"/>
                <a:cs typeface="Arial"/>
              </a:rPr>
              <a:t>(</a:t>
            </a:r>
            <a:r>
              <a:rPr sz="3200" i="1" spc="175" dirty="0">
                <a:latin typeface="Cambria"/>
                <a:cs typeface="Cambria"/>
              </a:rPr>
              <a:t>z</a:t>
            </a:r>
            <a:r>
              <a:rPr sz="3150" i="1" spc="262" baseline="-21164" dirty="0">
                <a:latin typeface="Cambria"/>
                <a:cs typeface="Cambria"/>
              </a:rPr>
              <a:t>i</a:t>
            </a:r>
            <a:r>
              <a:rPr sz="3200" i="1" spc="175" dirty="0">
                <a:latin typeface="Cambria"/>
                <a:cs typeface="Cambria"/>
              </a:rPr>
              <a:t>=	</a:t>
            </a:r>
            <a:r>
              <a:rPr sz="3200" spc="65" dirty="0">
                <a:latin typeface="Cambria"/>
                <a:cs typeface="Cambria"/>
              </a:rPr>
              <a:t>max</a:t>
            </a:r>
            <a:r>
              <a:rPr sz="3150" i="1" spc="97" baseline="-21164" dirty="0">
                <a:latin typeface="Cambria"/>
                <a:cs typeface="Cambria"/>
              </a:rPr>
              <a:t>i	</a:t>
            </a:r>
            <a:r>
              <a:rPr sz="3200" i="1" spc="-10" dirty="0">
                <a:latin typeface="Cambria"/>
                <a:cs typeface="Cambria"/>
              </a:rPr>
              <a:t>z</a:t>
            </a:r>
            <a:r>
              <a:rPr sz="3150" i="1" spc="-15" baseline="-21164" dirty="0">
                <a:latin typeface="Cambria"/>
                <a:cs typeface="Cambria"/>
              </a:rPr>
              <a:t>i</a:t>
            </a:r>
            <a:r>
              <a:rPr sz="3200" spc="-10" dirty="0">
                <a:latin typeface="Cambria"/>
                <a:cs typeface="Cambria"/>
              </a:rPr>
              <a:t>) </a:t>
            </a:r>
            <a:r>
              <a:rPr sz="3200" spc="-10" dirty="0">
                <a:solidFill>
                  <a:srgbClr val="3333CC"/>
                </a:solidFill>
                <a:latin typeface="Cambria"/>
                <a:cs typeface="Cambria"/>
              </a:rPr>
              <a:t> </a:t>
            </a:r>
            <a:r>
              <a:rPr sz="3200" spc="-5" dirty="0">
                <a:solidFill>
                  <a:srgbClr val="3333CC"/>
                </a:solidFill>
                <a:latin typeface="Arial"/>
                <a:cs typeface="Arial"/>
              </a:rPr>
              <a:t>and </a:t>
            </a:r>
            <a:r>
              <a:rPr sz="3200" i="1" spc="-25" dirty="0">
                <a:latin typeface="Cambria"/>
                <a:cs typeface="Cambria"/>
              </a:rPr>
              <a:t>z</a:t>
            </a:r>
            <a:r>
              <a:rPr sz="3150" i="1" spc="-37" baseline="-21164" dirty="0">
                <a:latin typeface="Cambria"/>
                <a:cs typeface="Cambria"/>
              </a:rPr>
              <a:t>i </a:t>
            </a:r>
            <a:r>
              <a:rPr sz="3200" dirty="0">
                <a:solidFill>
                  <a:srgbClr val="3333CC"/>
                </a:solidFill>
                <a:latin typeface="Arial"/>
                <a:cs typeface="Arial"/>
              </a:rPr>
              <a:t>is much </a:t>
            </a:r>
            <a:r>
              <a:rPr sz="3200" spc="-5" dirty="0">
                <a:solidFill>
                  <a:srgbClr val="3333CC"/>
                </a:solidFill>
                <a:latin typeface="Arial"/>
                <a:cs typeface="Arial"/>
              </a:rPr>
              <a:t>greater than </a:t>
            </a:r>
            <a:r>
              <a:rPr sz="3200" dirty="0">
                <a:solidFill>
                  <a:srgbClr val="3333CC"/>
                </a:solidFill>
                <a:latin typeface="Arial"/>
                <a:cs typeface="Arial"/>
              </a:rPr>
              <a:t>all </a:t>
            </a:r>
            <a:r>
              <a:rPr sz="3200" spc="-5" dirty="0">
                <a:solidFill>
                  <a:srgbClr val="3333CC"/>
                </a:solidFill>
                <a:latin typeface="Arial"/>
                <a:cs typeface="Arial"/>
              </a:rPr>
              <a:t>the other</a:t>
            </a:r>
            <a:r>
              <a:rPr sz="3200" spc="-150" dirty="0">
                <a:solidFill>
                  <a:srgbClr val="3333CC"/>
                </a:solidFill>
                <a:latin typeface="Arial"/>
                <a:cs typeface="Arial"/>
              </a:rPr>
              <a:t> </a:t>
            </a:r>
            <a:r>
              <a:rPr sz="3200" spc="-5" dirty="0">
                <a:solidFill>
                  <a:srgbClr val="3333CC"/>
                </a:solidFill>
                <a:latin typeface="Arial"/>
                <a:cs typeface="Arial"/>
              </a:rPr>
              <a:t>inputs</a:t>
            </a:r>
            <a:endParaRPr sz="3200">
              <a:latin typeface="Arial"/>
              <a:cs typeface="Arial"/>
            </a:endParaRPr>
          </a:p>
          <a:p>
            <a:pPr marL="368300" marR="243204" indent="-342900">
              <a:lnSpc>
                <a:spcPct val="100000"/>
              </a:lnSpc>
              <a:spcBef>
                <a:spcPts val="705"/>
              </a:spcBef>
              <a:buChar char="•"/>
              <a:tabLst>
                <a:tab pos="367665" algn="l"/>
                <a:tab pos="368300" algn="l"/>
              </a:tabLst>
            </a:pPr>
            <a:r>
              <a:rPr sz="3200" spc="-5" dirty="0">
                <a:solidFill>
                  <a:srgbClr val="3333CC"/>
                </a:solidFill>
                <a:latin typeface="Arial"/>
                <a:cs typeface="Arial"/>
              </a:rPr>
              <a:t>The output </a:t>
            </a:r>
            <a:r>
              <a:rPr sz="3200" dirty="0">
                <a:solidFill>
                  <a:srgbClr val="3333CC"/>
                </a:solidFill>
                <a:latin typeface="Arial"/>
                <a:cs typeface="Arial"/>
              </a:rPr>
              <a:t>can also </a:t>
            </a:r>
            <a:r>
              <a:rPr sz="3200" spc="-5" dirty="0">
                <a:solidFill>
                  <a:srgbClr val="3333CC"/>
                </a:solidFill>
                <a:latin typeface="Arial"/>
                <a:cs typeface="Arial"/>
              </a:rPr>
              <a:t>saturate to </a:t>
            </a:r>
            <a:r>
              <a:rPr sz="3200" spc="-175" dirty="0">
                <a:latin typeface="Cambria"/>
                <a:cs typeface="Cambria"/>
              </a:rPr>
              <a:t>0 </a:t>
            </a:r>
            <a:r>
              <a:rPr sz="3200" dirty="0">
                <a:solidFill>
                  <a:srgbClr val="3333CC"/>
                </a:solidFill>
                <a:latin typeface="Arial"/>
                <a:cs typeface="Arial"/>
              </a:rPr>
              <a:t>when is not  maximal and </a:t>
            </a:r>
            <a:r>
              <a:rPr sz="3200" spc="-5" dirty="0">
                <a:solidFill>
                  <a:srgbClr val="3333CC"/>
                </a:solidFill>
                <a:latin typeface="Arial"/>
                <a:cs typeface="Arial"/>
              </a:rPr>
              <a:t>the </a:t>
            </a:r>
            <a:r>
              <a:rPr sz="3200" dirty="0">
                <a:solidFill>
                  <a:srgbClr val="3333CC"/>
                </a:solidFill>
                <a:latin typeface="Arial"/>
                <a:cs typeface="Arial"/>
              </a:rPr>
              <a:t>maximum is much</a:t>
            </a:r>
            <a:r>
              <a:rPr sz="3200" spc="-50" dirty="0">
                <a:solidFill>
                  <a:srgbClr val="3333CC"/>
                </a:solidFill>
                <a:latin typeface="Arial"/>
                <a:cs typeface="Arial"/>
              </a:rPr>
              <a:t> </a:t>
            </a:r>
            <a:r>
              <a:rPr sz="3200" spc="-5" dirty="0">
                <a:solidFill>
                  <a:srgbClr val="3333CC"/>
                </a:solidFill>
                <a:latin typeface="Arial"/>
                <a:cs typeface="Arial"/>
              </a:rPr>
              <a:t>greater</a:t>
            </a:r>
            <a:endParaRPr sz="3200">
              <a:latin typeface="Arial"/>
              <a:cs typeface="Arial"/>
            </a:endParaRPr>
          </a:p>
          <a:p>
            <a:pPr marL="368300" marR="17780" indent="-342900">
              <a:lnSpc>
                <a:spcPct val="100000"/>
              </a:lnSpc>
              <a:spcBef>
                <a:spcPts val="720"/>
              </a:spcBef>
              <a:buChar char="•"/>
              <a:tabLst>
                <a:tab pos="367665" algn="l"/>
                <a:tab pos="368300" algn="l"/>
              </a:tabLst>
            </a:pPr>
            <a:r>
              <a:rPr sz="3200" spc="-5" dirty="0">
                <a:solidFill>
                  <a:srgbClr val="3333CC"/>
                </a:solidFill>
                <a:latin typeface="Arial"/>
                <a:cs typeface="Arial"/>
              </a:rPr>
              <a:t>This </a:t>
            </a:r>
            <a:r>
              <a:rPr sz="3200" dirty="0">
                <a:solidFill>
                  <a:srgbClr val="3333CC"/>
                </a:solidFill>
                <a:latin typeface="Arial"/>
                <a:cs typeface="Arial"/>
              </a:rPr>
              <a:t>is a </a:t>
            </a:r>
            <a:r>
              <a:rPr sz="3200" spc="-5" dirty="0">
                <a:solidFill>
                  <a:srgbClr val="3333CC"/>
                </a:solidFill>
                <a:latin typeface="Arial"/>
                <a:cs typeface="Arial"/>
              </a:rPr>
              <a:t>generalization </a:t>
            </a:r>
            <a:r>
              <a:rPr sz="3200" dirty="0">
                <a:solidFill>
                  <a:srgbClr val="3333CC"/>
                </a:solidFill>
                <a:latin typeface="Arial"/>
                <a:cs typeface="Arial"/>
              </a:rPr>
              <a:t>of </a:t>
            </a:r>
            <a:r>
              <a:rPr sz="3200" spc="-5" dirty="0">
                <a:solidFill>
                  <a:srgbClr val="3333CC"/>
                </a:solidFill>
                <a:latin typeface="Arial"/>
                <a:cs typeface="Arial"/>
              </a:rPr>
              <a:t>the </a:t>
            </a:r>
            <a:r>
              <a:rPr sz="3200" dirty="0">
                <a:solidFill>
                  <a:srgbClr val="3333CC"/>
                </a:solidFill>
                <a:latin typeface="Arial"/>
                <a:cs typeface="Arial"/>
              </a:rPr>
              <a:t>way </a:t>
            </a:r>
            <a:r>
              <a:rPr sz="3200" spc="-5" dirty="0">
                <a:solidFill>
                  <a:srgbClr val="3333CC"/>
                </a:solidFill>
                <a:latin typeface="Arial"/>
                <a:cs typeface="Arial"/>
              </a:rPr>
              <a:t>the </a:t>
            </a:r>
            <a:r>
              <a:rPr sz="3200" dirty="0">
                <a:solidFill>
                  <a:srgbClr val="3333CC"/>
                </a:solidFill>
                <a:latin typeface="Arial"/>
                <a:cs typeface="Arial"/>
              </a:rPr>
              <a:t>sigmoid  </a:t>
            </a:r>
            <a:r>
              <a:rPr sz="3200" spc="-5" dirty="0">
                <a:solidFill>
                  <a:srgbClr val="3333CC"/>
                </a:solidFill>
                <a:latin typeface="Arial"/>
                <a:cs typeface="Arial"/>
              </a:rPr>
              <a:t>units</a:t>
            </a:r>
            <a:r>
              <a:rPr sz="3200" spc="-10" dirty="0">
                <a:solidFill>
                  <a:srgbClr val="3333CC"/>
                </a:solidFill>
                <a:latin typeface="Arial"/>
                <a:cs typeface="Arial"/>
              </a:rPr>
              <a:t> </a:t>
            </a:r>
            <a:r>
              <a:rPr sz="3200" spc="-5" dirty="0">
                <a:solidFill>
                  <a:srgbClr val="3333CC"/>
                </a:solidFill>
                <a:latin typeface="Arial"/>
                <a:cs typeface="Arial"/>
              </a:rPr>
              <a:t>saturate</a:t>
            </a:r>
            <a:endParaRPr sz="3200">
              <a:latin typeface="Arial"/>
              <a:cs typeface="Arial"/>
            </a:endParaRPr>
          </a:p>
          <a:p>
            <a:pPr marL="761365" marR="24130" indent="-279400">
              <a:lnSpc>
                <a:spcPts val="3329"/>
              </a:lnSpc>
              <a:spcBef>
                <a:spcPts val="860"/>
              </a:spcBef>
            </a:pPr>
            <a:r>
              <a:rPr sz="2800" dirty="0">
                <a:solidFill>
                  <a:srgbClr val="336600"/>
                </a:solidFill>
                <a:latin typeface="Arial"/>
                <a:cs typeface="Arial"/>
              </a:rPr>
              <a:t>– </a:t>
            </a:r>
            <a:r>
              <a:rPr sz="2800" spc="-5" dirty="0">
                <a:solidFill>
                  <a:srgbClr val="336600"/>
                </a:solidFill>
                <a:latin typeface="Arial"/>
                <a:cs typeface="Arial"/>
              </a:rPr>
              <a:t>They </a:t>
            </a:r>
            <a:r>
              <a:rPr sz="2800" dirty="0">
                <a:solidFill>
                  <a:srgbClr val="336600"/>
                </a:solidFill>
                <a:latin typeface="Arial"/>
                <a:cs typeface="Arial"/>
              </a:rPr>
              <a:t>can cause similar </a:t>
            </a:r>
            <a:r>
              <a:rPr sz="2800" spc="-5" dirty="0">
                <a:solidFill>
                  <a:srgbClr val="336600"/>
                </a:solidFill>
                <a:latin typeface="Arial"/>
                <a:cs typeface="Arial"/>
              </a:rPr>
              <a:t>difficulties </a:t>
            </a:r>
            <a:r>
              <a:rPr sz="2800" dirty="0">
                <a:solidFill>
                  <a:srgbClr val="336600"/>
                </a:solidFill>
                <a:latin typeface="Arial"/>
                <a:cs typeface="Arial"/>
              </a:rPr>
              <a:t>in learning if</a:t>
            </a:r>
            <a:r>
              <a:rPr sz="2800" spc="-130" dirty="0">
                <a:solidFill>
                  <a:srgbClr val="336600"/>
                </a:solidFill>
                <a:latin typeface="Arial"/>
                <a:cs typeface="Arial"/>
              </a:rPr>
              <a:t> </a:t>
            </a:r>
            <a:r>
              <a:rPr sz="2800" spc="-5" dirty="0">
                <a:solidFill>
                  <a:srgbClr val="336600"/>
                </a:solidFill>
                <a:latin typeface="Arial"/>
                <a:cs typeface="Arial"/>
              </a:rPr>
              <a:t>the  </a:t>
            </a:r>
            <a:r>
              <a:rPr sz="2800" dirty="0">
                <a:solidFill>
                  <a:srgbClr val="336600"/>
                </a:solidFill>
                <a:latin typeface="Arial"/>
                <a:cs typeface="Arial"/>
              </a:rPr>
              <a:t>loss </a:t>
            </a:r>
            <a:r>
              <a:rPr sz="2800" spc="-5" dirty="0">
                <a:solidFill>
                  <a:srgbClr val="336600"/>
                </a:solidFill>
                <a:latin typeface="Arial"/>
                <a:cs typeface="Arial"/>
              </a:rPr>
              <a:t>function </a:t>
            </a:r>
            <a:r>
              <a:rPr sz="2800" dirty="0">
                <a:solidFill>
                  <a:srgbClr val="336600"/>
                </a:solidFill>
                <a:latin typeface="Arial"/>
                <a:cs typeface="Arial"/>
              </a:rPr>
              <a:t>is not designed </a:t>
            </a:r>
            <a:r>
              <a:rPr sz="2800" spc="-5" dirty="0">
                <a:solidFill>
                  <a:srgbClr val="336600"/>
                </a:solidFill>
                <a:latin typeface="Arial"/>
                <a:cs typeface="Arial"/>
              </a:rPr>
              <a:t>to compensate for</a:t>
            </a:r>
            <a:r>
              <a:rPr sz="2800" spc="-15" dirty="0">
                <a:solidFill>
                  <a:srgbClr val="336600"/>
                </a:solidFill>
                <a:latin typeface="Arial"/>
                <a:cs typeface="Arial"/>
              </a:rPr>
              <a:t> </a:t>
            </a:r>
            <a:r>
              <a:rPr sz="2800" dirty="0">
                <a:solidFill>
                  <a:srgbClr val="336600"/>
                </a:solidFill>
                <a:latin typeface="Arial"/>
                <a:cs typeface="Arial"/>
              </a:rPr>
              <a:t>it</a:t>
            </a:r>
            <a:endParaRPr sz="2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14177</TotalTime>
  <Words>16066</Words>
  <Application>Microsoft Macintosh PowerPoint</Application>
  <PresentationFormat>Custom</PresentationFormat>
  <Paragraphs>1925</Paragraphs>
  <Slides>238</Slides>
  <Notes>2</Notes>
  <HiddenSlides>24</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238</vt:i4>
      </vt:variant>
    </vt:vector>
  </HeadingPairs>
  <TitlesOfParts>
    <vt:vector size="253" baseType="lpstr">
      <vt:lpstr>GulimChe</vt:lpstr>
      <vt:lpstr>MS PGothic</vt:lpstr>
      <vt:lpstr>Arial</vt:lpstr>
      <vt:lpstr>Calibri</vt:lpstr>
      <vt:lpstr>Cambria</vt:lpstr>
      <vt:lpstr>Lucida Sans Unicode</vt:lpstr>
      <vt:lpstr>MT Extra</vt:lpstr>
      <vt:lpstr>Palatino Linotype</vt:lpstr>
      <vt:lpstr>Segoe UI Symbol</vt:lpstr>
      <vt:lpstr>Symbol</vt:lpstr>
      <vt:lpstr>Times New Roman</vt:lpstr>
      <vt:lpstr>Verdana</vt:lpstr>
      <vt:lpstr>Wingdings</vt:lpstr>
      <vt:lpstr>Office Theme</vt:lpstr>
      <vt:lpstr>Equation</vt:lpstr>
      <vt:lpstr>PowerPoint Presentation</vt:lpstr>
      <vt:lpstr>What did we learn last time</vt:lpstr>
      <vt:lpstr>What did we learn last time</vt:lpstr>
      <vt:lpstr>Algorithmic complexity – big O</vt:lpstr>
      <vt:lpstr>Specifically</vt:lpstr>
      <vt:lpstr>Today</vt:lpstr>
      <vt:lpstr>Stochastic Gradient Descent (SGD)</vt:lpstr>
      <vt:lpstr>Method of Gradient Descent</vt:lpstr>
      <vt:lpstr>Cost function is sum over samples</vt:lpstr>
      <vt:lpstr>Gradient is also sum over samples</vt:lpstr>
      <vt:lpstr>Insight of SGD</vt:lpstr>
      <vt:lpstr>SGD Estimate on minibatch</vt:lpstr>
      <vt:lpstr>How good is SGD?</vt:lpstr>
      <vt:lpstr>SGD and Training Set Size</vt:lpstr>
      <vt:lpstr>Feedforward Neural Networks:</vt:lpstr>
      <vt:lpstr>Feedforward Network</vt:lpstr>
      <vt:lpstr>Perceptrons</vt:lpstr>
      <vt:lpstr>Artificial Neuron Model</vt:lpstr>
      <vt:lpstr>Neural Computation</vt:lpstr>
      <vt:lpstr>Perceptron Training</vt:lpstr>
      <vt:lpstr>Perceptron Learning Rule</vt:lpstr>
      <vt:lpstr>Perceptron Learning Algorithm</vt:lpstr>
      <vt:lpstr>Perceptron as a Linear Separator</vt:lpstr>
      <vt:lpstr>Concept Perceptron Cannot Learn</vt:lpstr>
      <vt:lpstr>Perceptron Limits</vt:lpstr>
      <vt:lpstr>Perceptron Convergence and Cycling Theorems</vt:lpstr>
      <vt:lpstr>Perceptron as Hill Climbing</vt:lpstr>
      <vt:lpstr>Perceptron Performance</vt:lpstr>
      <vt:lpstr>Feedforward vs. Recurrent</vt:lpstr>
      <vt:lpstr>Importance of Feedforward Networks</vt:lpstr>
      <vt:lpstr>Feedforward Neural Network Structures</vt:lpstr>
      <vt:lpstr>Definition of Depth</vt:lpstr>
      <vt:lpstr>A Feed-forward Neural Network</vt:lpstr>
      <vt:lpstr>Example of Feedforward Network</vt:lpstr>
      <vt:lpstr>Training the Network</vt:lpstr>
      <vt:lpstr>What are Hidden Layers?</vt:lpstr>
      <vt:lpstr>Networks and Neuroscience</vt:lpstr>
      <vt:lpstr>Function Approximation as a goal</vt:lpstr>
      <vt:lpstr>Extending Linear Models</vt:lpstr>
      <vt:lpstr>View as Extension of Linear Models</vt:lpstr>
      <vt:lpstr>How to choose ϕ</vt:lpstr>
      <vt:lpstr>Approach 3: Learn Features</vt:lpstr>
      <vt:lpstr>Extend Linear Methods to Learn ϕ</vt:lpstr>
      <vt:lpstr>Approaches to Learning ϕ</vt:lpstr>
      <vt:lpstr>Importance of Learning ϕ</vt:lpstr>
      <vt:lpstr>Topics</vt:lpstr>
      <vt:lpstr>Plan of Discussion: Feedforward Networks</vt:lpstr>
      <vt:lpstr>1. Ex: XOR problem</vt:lpstr>
      <vt:lpstr>ML for XOR: linear model doesn’t fit</vt:lpstr>
      <vt:lpstr>Linear model cannot solve XOR</vt:lpstr>
      <vt:lpstr>Feedforward Network for XOR</vt:lpstr>
      <vt:lpstr>Functions computed by Network</vt:lpstr>
      <vt:lpstr>Linear vs Nonlinear functions</vt:lpstr>
      <vt:lpstr>Activation Function</vt:lpstr>
      <vt:lpstr>Default Activation Function</vt:lpstr>
      <vt:lpstr>Specifying the Network using ReLU</vt:lpstr>
      <vt:lpstr>Steps of XOR Solution</vt:lpstr>
      <vt:lpstr>Learned representation for XOR</vt:lpstr>
      <vt:lpstr>About the XOR example</vt:lpstr>
      <vt:lpstr>Topics</vt:lpstr>
      <vt:lpstr>Gradient-based Learning</vt:lpstr>
      <vt:lpstr>Overview of Gradient-based Learning</vt:lpstr>
      <vt:lpstr>Standard ML Training vs NN Training</vt:lpstr>
      <vt:lpstr>Convex vs Non-convex</vt:lpstr>
      <vt:lpstr>Cost Functions</vt:lpstr>
      <vt:lpstr>Cost Functions for Deep Learning</vt:lpstr>
      <vt:lpstr>Learning Conditional Distributions with  maximum likelihood</vt:lpstr>
      <vt:lpstr>Desirable Gradient Property</vt:lpstr>
      <vt:lpstr>Keeping the Gradient Large</vt:lpstr>
      <vt:lpstr>Cross Entropy and Gradient</vt:lpstr>
      <vt:lpstr>Learning Conditional Statistics</vt:lpstr>
      <vt:lpstr>Cost Function vs Cost Functional</vt:lpstr>
      <vt:lpstr>Optimization via Calculus of Variations</vt:lpstr>
      <vt:lpstr>First Result from Calculus of Variations</vt:lpstr>
      <vt:lpstr>Second Result from Calculus of Variations</vt:lpstr>
      <vt:lpstr>Output Units</vt:lpstr>
      <vt:lpstr>Output Units</vt:lpstr>
      <vt:lpstr>Role of Output Units</vt:lpstr>
      <vt:lpstr>Types of output units</vt:lpstr>
      <vt:lpstr>Linear Units for Gaussian Output Distributions</vt:lpstr>
      <vt:lpstr>Sigmoid Units for Bernoulli Output Distributions</vt:lpstr>
      <vt:lpstr>Sigmoid and Logistic Regression</vt:lpstr>
      <vt:lpstr>Probability distribution using Sigmoid</vt:lpstr>
      <vt:lpstr>Max Likelihood Loss Function</vt:lpstr>
      <vt:lpstr>Softplus function</vt:lpstr>
      <vt:lpstr>Properties of Sigmoid &amp; Softplus</vt:lpstr>
      <vt:lpstr>Loss Function Bernoulli Max LE</vt:lpstr>
      <vt:lpstr>Cross-Entropy vs Softplus Loss</vt:lpstr>
      <vt:lpstr>Softmax units for Multinoulli Output</vt:lpstr>
      <vt:lpstr>From Sigmoid to Softmax</vt:lpstr>
      <vt:lpstr>Softmax definition</vt:lpstr>
      <vt:lpstr>Softmax Regression</vt:lpstr>
      <vt:lpstr>Intuition of Log-likelihood Terms</vt:lpstr>
      <vt:lpstr>Intuition of Second  Term of Likelihood</vt:lpstr>
      <vt:lpstr>Generalization to Training Set</vt:lpstr>
      <vt:lpstr>Softmax and Objective Functions</vt:lpstr>
      <vt:lpstr>Saturation of Sigmoid and Softmax</vt:lpstr>
      <vt:lpstr>Softmax &amp; Input Difference</vt:lpstr>
      <vt:lpstr>Saturation of Softmax</vt:lpstr>
      <vt:lpstr>Other Output Types</vt:lpstr>
      <vt:lpstr>Determining Distribution Parameters</vt:lpstr>
      <vt:lpstr>Ex: Learning a Distribution Parameter</vt:lpstr>
      <vt:lpstr>Topics in Deep Feedforward Networks</vt:lpstr>
      <vt:lpstr>Hidden Units</vt:lpstr>
      <vt:lpstr>Choice of hidden unit</vt:lpstr>
      <vt:lpstr>Choice of hidden unit</vt:lpstr>
      <vt:lpstr>Is Differentiability necessary?</vt:lpstr>
      <vt:lpstr>Differentiability ignored</vt:lpstr>
      <vt:lpstr>Left and Right Differentiability</vt:lpstr>
      <vt:lpstr>Software Reporting of Non-differentiability</vt:lpstr>
      <vt:lpstr>What a Hidden Unit Does</vt:lpstr>
      <vt:lpstr>Rectified Linear Unit &amp; Generalizations</vt:lpstr>
      <vt:lpstr>Use of ReLU</vt:lpstr>
      <vt:lpstr>Generalizations of ReLU</vt:lpstr>
      <vt:lpstr>Three Generalizations of ReLU</vt:lpstr>
      <vt:lpstr>Maxout Units</vt:lpstr>
      <vt:lpstr>Maxout as Learning Activation</vt:lpstr>
      <vt:lpstr>Learning Dynamics of Maxout</vt:lpstr>
      <vt:lpstr>Benefits of Maxout</vt:lpstr>
      <vt:lpstr>Principle of Linearity</vt:lpstr>
      <vt:lpstr>Linearity in LSTM</vt:lpstr>
      <vt:lpstr>Logistic Sigmoid</vt:lpstr>
      <vt:lpstr>Sigmoid Saturation</vt:lpstr>
      <vt:lpstr>Sigmoid vs tanh Activation</vt:lpstr>
      <vt:lpstr>Sigmoidal Units Still Useful</vt:lpstr>
      <vt:lpstr>Other Hidden Units</vt:lpstr>
      <vt:lpstr>Topics</vt:lpstr>
      <vt:lpstr>Architecture Design</vt:lpstr>
      <vt:lpstr>Generic Neural Architectures (1-11)</vt:lpstr>
      <vt:lpstr>Generic Neural Architectures (12-19)</vt:lpstr>
      <vt:lpstr>Generic Neural Architectures (20-26)</vt:lpstr>
      <vt:lpstr>Specific Application Architectures</vt:lpstr>
      <vt:lpstr>An Architecture for Game Design</vt:lpstr>
      <vt:lpstr>CNN Architectures</vt:lpstr>
      <vt:lpstr>Architecture Blending Deep Learning and  Reinforcement Learning</vt:lpstr>
      <vt:lpstr>Architecture Terminology</vt:lpstr>
      <vt:lpstr>Equations for Layers</vt:lpstr>
      <vt:lpstr>Main Architectural Considerations</vt:lpstr>
      <vt:lpstr>Advantage of Deeper Networks</vt:lpstr>
      <vt:lpstr>Theoretical Results</vt:lpstr>
      <vt:lpstr>Linear vs Nonlinear Models</vt:lpstr>
      <vt:lpstr>Universal Approximation Theorem (UAP)</vt:lpstr>
      <vt:lpstr>Formal Theorem</vt:lpstr>
      <vt:lpstr>Implication of UPT</vt:lpstr>
      <vt:lpstr>Applicability of UPT</vt:lpstr>
      <vt:lpstr>UPT and Training</vt:lpstr>
      <vt:lpstr>Feed forward &amp; No Free Lunch</vt:lpstr>
      <vt:lpstr>Size of the Network</vt:lpstr>
      <vt:lpstr>Summary/Implications of UPT</vt:lpstr>
      <vt:lpstr>Function Families and Depth</vt:lpstr>
      <vt:lpstr>Advantage of Deeper Networks</vt:lpstr>
      <vt:lpstr>Montufar Theorem on Depth</vt:lpstr>
      <vt:lpstr>Statistical Justification for Depth</vt:lpstr>
      <vt:lpstr>Intuition on Depth</vt:lpstr>
      <vt:lpstr>Empirical Results</vt:lpstr>
      <vt:lpstr>Other Architectural Considerations</vt:lpstr>
      <vt:lpstr>Nonchain Architecture</vt:lpstr>
      <vt:lpstr>Connecting a Pair of Layers</vt:lpstr>
      <vt:lpstr>Topics (Deep Feedforward Networks)</vt:lpstr>
      <vt:lpstr>Backpropagation</vt:lpstr>
      <vt:lpstr>Overview of Backpropagation</vt:lpstr>
      <vt:lpstr>Forward Propagation</vt:lpstr>
      <vt:lpstr>Equations for Forward Propagation</vt:lpstr>
      <vt:lpstr>Back-Propagation Algorithm</vt:lpstr>
      <vt:lpstr>Analytical Expression for Gradient</vt:lpstr>
      <vt:lpstr>Backpropagation is not Learning</vt:lpstr>
      <vt:lpstr>Importance of Backpropagation</vt:lpstr>
      <vt:lpstr>Computing Gradient for Arbitrary Function</vt:lpstr>
      <vt:lpstr>Computational Graphs</vt:lpstr>
      <vt:lpstr>Computational Graphs</vt:lpstr>
      <vt:lpstr>Computational Graphs</vt:lpstr>
      <vt:lpstr>PowerPoint Presentation</vt:lpstr>
      <vt:lpstr>Ex: Graph of Logistic Regression</vt:lpstr>
      <vt:lpstr>Ex: Graph for ReLU</vt:lpstr>
      <vt:lpstr>Ex: Two operations on input</vt:lpstr>
      <vt:lpstr>Chain Rule of Calculus</vt:lpstr>
      <vt:lpstr>Calculus Chain Rule for Scalars</vt:lpstr>
      <vt:lpstr>Generalizing Chain Rule to Vectors</vt:lpstr>
      <vt:lpstr>Generalizing Chain Rule to Tensors</vt:lpstr>
      <vt:lpstr>PowerPoint Presentation</vt:lpstr>
      <vt:lpstr>Recursively applying the chain  rule to obtain backprop</vt:lpstr>
      <vt:lpstr>Backprop as Recursive Chain Rule</vt:lpstr>
      <vt:lpstr>Example of Repeated Subexpressions</vt:lpstr>
      <vt:lpstr>Simplified Backprop Algorithm</vt:lpstr>
      <vt:lpstr>Computing a Single  Scalar</vt:lpstr>
      <vt:lpstr>Nodes of Computational Graph</vt:lpstr>
      <vt:lpstr>Forward Propagation Algorithm</vt:lpstr>
      <vt:lpstr>Computation in B</vt:lpstr>
      <vt:lpstr>Preamble to Simplified Backprop</vt:lpstr>
      <vt:lpstr>Simplified Backprop Algorithm</vt:lpstr>
      <vt:lpstr>Computational Complexity</vt:lpstr>
      <vt:lpstr>Generalization to Tensors</vt:lpstr>
      <vt:lpstr>Backprop in fully connected MLP</vt:lpstr>
      <vt:lpstr>Backprop in Fully Connected MLP</vt:lpstr>
      <vt:lpstr>Forward Prop: deep nn &amp; cost computation</vt:lpstr>
      <vt:lpstr>Backward compute: deep NN of Algorithm 3</vt:lpstr>
      <vt:lpstr>Symbol-to-Symbol Derivatives</vt:lpstr>
      <vt:lpstr>Two Approaches to Backpropagation</vt:lpstr>
      <vt:lpstr>Symbol-to-symbol Derivatives</vt:lpstr>
      <vt:lpstr>Ex: Symbol-to-symbol Derivatives</vt:lpstr>
      <vt:lpstr>Symbol-to-Symbol Derivative Computation</vt:lpstr>
      <vt:lpstr>Advantages of this Approach</vt:lpstr>
      <vt:lpstr>General Backpropagation</vt:lpstr>
      <vt:lpstr>Formal Notation for Backprop</vt:lpstr>
      <vt:lpstr>Each variable V is associated with the following subroutines</vt:lpstr>
      <vt:lpstr>Other Subroutines of V</vt:lpstr>
      <vt:lpstr>bprop operation</vt:lpstr>
      <vt:lpstr>Example of bprop</vt:lpstr>
      <vt:lpstr>Inputs, Outputs of bprop</vt:lpstr>
      <vt:lpstr>Computing Derivative of x2</vt:lpstr>
      <vt:lpstr>Software Implementations</vt:lpstr>
      <vt:lpstr>Formal Backpropagation Algorithm</vt:lpstr>
      <vt:lpstr>Inner Loop: build-grad</vt:lpstr>
      <vt:lpstr>Ex: Backprop for MLP Training</vt:lpstr>
      <vt:lpstr>Ex: details of MLP Training</vt:lpstr>
      <vt:lpstr>Forward Propagation Graph</vt:lpstr>
      <vt:lpstr>Computational Graph of Gradient</vt:lpstr>
      <vt:lpstr>Tracing Behavior of Backprop</vt:lpstr>
      <vt:lpstr>Cross-entropy Cost</vt:lpstr>
      <vt:lpstr>After Gradient Computation</vt:lpstr>
      <vt:lpstr>Neural Network Training</vt:lpstr>
      <vt:lpstr>Neural Network Training</vt:lpstr>
      <vt:lpstr>Neural Network Training</vt:lpstr>
      <vt:lpstr>Neural Network Training</vt:lpstr>
      <vt:lpstr>Neural Network Training</vt:lpstr>
      <vt:lpstr>Neural Network Training</vt:lpstr>
      <vt:lpstr>Neural Network Training</vt:lpstr>
      <vt:lpstr>Neural Network Training</vt:lpstr>
      <vt:lpstr>When to stop training</vt:lpstr>
      <vt:lpstr>Training visualizations online</vt:lpstr>
      <vt:lpstr>PowerPoint Presentation</vt:lpstr>
      <vt:lpstr>2012-23</vt:lpstr>
      <vt:lpstr>Backpropagation (BP) as automatic differentiation (AD)</vt:lpstr>
      <vt:lpstr>AD vs BP</vt:lpstr>
      <vt:lpstr>Most commonly used</vt:lpstr>
      <vt:lpstr>Universal Approximation Theorem (UAP)</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 DeepFFNets.ppt</dc:title>
  <dc:creator>Sargur Srihari</dc:creator>
  <cp:lastModifiedBy>Giles, C Lee</cp:lastModifiedBy>
  <cp:revision>113</cp:revision>
  <dcterms:created xsi:type="dcterms:W3CDTF">2021-01-07T20:25:24Z</dcterms:created>
  <dcterms:modified xsi:type="dcterms:W3CDTF">2023-09-05T13:58:30Z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2018-09-12T00:00:00Z</vt:filetime>
  </property>
  <property fmtid="{D5CDD505-2E9C-101B-9397-08002B2CF9AE}" pid="3" name="Creator">
    <vt:lpwstr>PowerPoint</vt:lpwstr>
  </property>
  <property fmtid="{D5CDD505-2E9C-101B-9397-08002B2CF9AE}" pid="4" name="LastSaved">
    <vt:filetime>2021-01-07T00:00:00Z</vt:filetime>
  </property>
</Properties>
</file>