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8"/>
  </p:notesMasterIdLst>
  <p:sldIdLst>
    <p:sldId id="256" r:id="rId2"/>
    <p:sldId id="257" r:id="rId3"/>
    <p:sldId id="258" r:id="rId4"/>
    <p:sldId id="1647" r:id="rId5"/>
    <p:sldId id="479" r:id="rId6"/>
    <p:sldId id="259" r:id="rId7"/>
    <p:sldId id="260" r:id="rId8"/>
    <p:sldId id="261" r:id="rId9"/>
    <p:sldId id="262" r:id="rId10"/>
    <p:sldId id="263" r:id="rId11"/>
    <p:sldId id="459"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493" r:id="rId29"/>
    <p:sldId id="280" r:id="rId30"/>
    <p:sldId id="281" r:id="rId31"/>
    <p:sldId id="282" r:id="rId32"/>
    <p:sldId id="283" r:id="rId33"/>
    <p:sldId id="284" r:id="rId34"/>
    <p:sldId id="285" r:id="rId35"/>
    <p:sldId id="1648" r:id="rId36"/>
    <p:sldId id="286" r:id="rId37"/>
    <p:sldId id="287" r:id="rId38"/>
    <p:sldId id="288" r:id="rId39"/>
    <p:sldId id="289" r:id="rId40"/>
    <p:sldId id="480" r:id="rId41"/>
    <p:sldId id="290" r:id="rId42"/>
    <p:sldId id="482" r:id="rId43"/>
    <p:sldId id="483" r:id="rId44"/>
    <p:sldId id="481"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1646" r:id="rId58"/>
    <p:sldId id="303" r:id="rId59"/>
    <p:sldId id="304" r:id="rId60"/>
    <p:sldId id="305" r:id="rId61"/>
    <p:sldId id="306" r:id="rId62"/>
    <p:sldId id="307" r:id="rId63"/>
    <p:sldId id="308" r:id="rId64"/>
    <p:sldId id="309" r:id="rId65"/>
    <p:sldId id="310" r:id="rId66"/>
    <p:sldId id="311" r:id="rId67"/>
    <p:sldId id="314" r:id="rId68"/>
    <p:sldId id="312" r:id="rId69"/>
    <p:sldId id="313" r:id="rId70"/>
    <p:sldId id="315" r:id="rId71"/>
    <p:sldId id="316" r:id="rId72"/>
    <p:sldId id="317" r:id="rId73"/>
    <p:sldId id="318" r:id="rId74"/>
    <p:sldId id="460" r:id="rId75"/>
    <p:sldId id="319" r:id="rId76"/>
    <p:sldId id="491" r:id="rId77"/>
    <p:sldId id="492" r:id="rId78"/>
    <p:sldId id="320" r:id="rId79"/>
    <p:sldId id="321" r:id="rId80"/>
    <p:sldId id="322" r:id="rId81"/>
    <p:sldId id="494" r:id="rId82"/>
    <p:sldId id="323" r:id="rId83"/>
    <p:sldId id="324" r:id="rId84"/>
    <p:sldId id="325" r:id="rId85"/>
    <p:sldId id="326" r:id="rId86"/>
    <p:sldId id="327" r:id="rId87"/>
    <p:sldId id="328" r:id="rId88"/>
    <p:sldId id="329" r:id="rId89"/>
    <p:sldId id="330" r:id="rId90"/>
    <p:sldId id="331" r:id="rId91"/>
    <p:sldId id="332"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347" r:id="rId107"/>
    <p:sldId id="348" r:id="rId108"/>
    <p:sldId id="349" r:id="rId109"/>
    <p:sldId id="350" r:id="rId110"/>
    <p:sldId id="351" r:id="rId111"/>
    <p:sldId id="352" r:id="rId112"/>
    <p:sldId id="353" r:id="rId113"/>
    <p:sldId id="354" r:id="rId114"/>
    <p:sldId id="355" r:id="rId115"/>
    <p:sldId id="356" r:id="rId116"/>
    <p:sldId id="357" r:id="rId117"/>
    <p:sldId id="358" r:id="rId118"/>
    <p:sldId id="359" r:id="rId119"/>
    <p:sldId id="360" r:id="rId120"/>
    <p:sldId id="361" r:id="rId121"/>
    <p:sldId id="362" r:id="rId122"/>
    <p:sldId id="363" r:id="rId123"/>
    <p:sldId id="364" r:id="rId124"/>
    <p:sldId id="365" r:id="rId125"/>
    <p:sldId id="366" r:id="rId126"/>
    <p:sldId id="367" r:id="rId127"/>
    <p:sldId id="368" r:id="rId128"/>
    <p:sldId id="369" r:id="rId129"/>
    <p:sldId id="370" r:id="rId130"/>
    <p:sldId id="371" r:id="rId131"/>
    <p:sldId id="372" r:id="rId132"/>
    <p:sldId id="373" r:id="rId133"/>
    <p:sldId id="374" r:id="rId134"/>
    <p:sldId id="375" r:id="rId135"/>
    <p:sldId id="376" r:id="rId136"/>
    <p:sldId id="377" r:id="rId137"/>
    <p:sldId id="378" r:id="rId138"/>
    <p:sldId id="379" r:id="rId139"/>
    <p:sldId id="380" r:id="rId140"/>
    <p:sldId id="381" r:id="rId141"/>
    <p:sldId id="382" r:id="rId142"/>
    <p:sldId id="383" r:id="rId143"/>
    <p:sldId id="384" r:id="rId144"/>
    <p:sldId id="385" r:id="rId145"/>
    <p:sldId id="386" r:id="rId146"/>
    <p:sldId id="387" r:id="rId147"/>
    <p:sldId id="388" r:id="rId148"/>
    <p:sldId id="389" r:id="rId149"/>
    <p:sldId id="390" r:id="rId150"/>
    <p:sldId id="391" r:id="rId151"/>
    <p:sldId id="392" r:id="rId152"/>
    <p:sldId id="393" r:id="rId153"/>
    <p:sldId id="394" r:id="rId154"/>
    <p:sldId id="395" r:id="rId155"/>
    <p:sldId id="396" r:id="rId156"/>
    <p:sldId id="397" r:id="rId157"/>
    <p:sldId id="398" r:id="rId158"/>
    <p:sldId id="399" r:id="rId159"/>
    <p:sldId id="485" r:id="rId160"/>
    <p:sldId id="486" r:id="rId161"/>
    <p:sldId id="487" r:id="rId162"/>
    <p:sldId id="488" r:id="rId163"/>
    <p:sldId id="489" r:id="rId164"/>
    <p:sldId id="490" r:id="rId165"/>
    <p:sldId id="400" r:id="rId166"/>
    <p:sldId id="401" r:id="rId167"/>
    <p:sldId id="496" r:id="rId168"/>
    <p:sldId id="497" r:id="rId169"/>
    <p:sldId id="498" r:id="rId170"/>
    <p:sldId id="1649" r:id="rId171"/>
    <p:sldId id="1650" r:id="rId172"/>
    <p:sldId id="484" r:id="rId173"/>
    <p:sldId id="402" r:id="rId174"/>
    <p:sldId id="403" r:id="rId175"/>
    <p:sldId id="404" r:id="rId176"/>
    <p:sldId id="405" r:id="rId177"/>
    <p:sldId id="406" r:id="rId178"/>
    <p:sldId id="407" r:id="rId179"/>
    <p:sldId id="408" r:id="rId180"/>
    <p:sldId id="409" r:id="rId181"/>
    <p:sldId id="410" r:id="rId182"/>
    <p:sldId id="411" r:id="rId183"/>
    <p:sldId id="412" r:id="rId184"/>
    <p:sldId id="413" r:id="rId185"/>
    <p:sldId id="414" r:id="rId186"/>
    <p:sldId id="415" r:id="rId187"/>
    <p:sldId id="416" r:id="rId188"/>
    <p:sldId id="417" r:id="rId189"/>
    <p:sldId id="458" r:id="rId190"/>
    <p:sldId id="419" r:id="rId191"/>
    <p:sldId id="420" r:id="rId192"/>
    <p:sldId id="421" r:id="rId193"/>
    <p:sldId id="422" r:id="rId194"/>
    <p:sldId id="423" r:id="rId195"/>
    <p:sldId id="424" r:id="rId196"/>
    <p:sldId id="425" r:id="rId197"/>
    <p:sldId id="426" r:id="rId198"/>
    <p:sldId id="427" r:id="rId199"/>
    <p:sldId id="428" r:id="rId200"/>
    <p:sldId id="429" r:id="rId201"/>
    <p:sldId id="430" r:id="rId202"/>
    <p:sldId id="431" r:id="rId203"/>
    <p:sldId id="432" r:id="rId204"/>
    <p:sldId id="433" r:id="rId205"/>
    <p:sldId id="434" r:id="rId206"/>
    <p:sldId id="435" r:id="rId207"/>
    <p:sldId id="436" r:id="rId208"/>
    <p:sldId id="437" r:id="rId209"/>
    <p:sldId id="438" r:id="rId210"/>
    <p:sldId id="439" r:id="rId211"/>
    <p:sldId id="440" r:id="rId212"/>
    <p:sldId id="441" r:id="rId213"/>
    <p:sldId id="442" r:id="rId214"/>
    <p:sldId id="443" r:id="rId215"/>
    <p:sldId id="444" r:id="rId216"/>
    <p:sldId id="445" r:id="rId217"/>
    <p:sldId id="446" r:id="rId218"/>
    <p:sldId id="447" r:id="rId219"/>
    <p:sldId id="448" r:id="rId220"/>
    <p:sldId id="449" r:id="rId221"/>
    <p:sldId id="450" r:id="rId222"/>
    <p:sldId id="451" r:id="rId223"/>
    <p:sldId id="478" r:id="rId224"/>
    <p:sldId id="452" r:id="rId225"/>
    <p:sldId id="453" r:id="rId226"/>
    <p:sldId id="495" r:id="rId227"/>
  </p:sldIdLst>
  <p:sldSz cx="10693400" cy="7772400"/>
  <p:notesSz cx="10693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162"/>
    <p:restoredTop sz="86406"/>
  </p:normalViewPr>
  <p:slideViewPr>
    <p:cSldViewPr>
      <p:cViewPr varScale="1">
        <p:scale>
          <a:sx n="91" d="100"/>
          <a:sy n="91" d="100"/>
        </p:scale>
        <p:origin x="216" y="39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88938"/>
          </a:xfrm>
          <a:prstGeom prst="rect">
            <a:avLst/>
          </a:prstGeom>
        </p:spPr>
        <p:txBody>
          <a:bodyPr vert="horz" lIns="91440" tIns="45720" rIns="91440" bIns="45720" rtlCol="0"/>
          <a:lstStyle>
            <a:lvl1pPr algn="r">
              <a:defRPr sz="1200"/>
            </a:lvl1pPr>
          </a:lstStyle>
          <a:p>
            <a:fld id="{FC60BF08-651E-DF4E-8E57-6D8E77F1378E}" type="datetimeFigureOut">
              <a:rPr lang="en-US" smtClean="0"/>
              <a:t>8/27/23</a:t>
            </a:fld>
            <a:endParaRPr lang="en-US"/>
          </a:p>
        </p:txBody>
      </p:sp>
      <p:sp>
        <p:nvSpPr>
          <p:cNvPr id="4" name="Slide Image Placeholder 3"/>
          <p:cNvSpPr>
            <a:spLocks noGrp="1" noRot="1" noChangeAspect="1"/>
          </p:cNvSpPr>
          <p:nvPr>
            <p:ph type="sldImg" idx="2"/>
          </p:nvPr>
        </p:nvSpPr>
        <p:spPr>
          <a:xfrm>
            <a:off x="3543300" y="971550"/>
            <a:ext cx="360680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740150"/>
            <a:ext cx="8553450" cy="306070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633913"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383463"/>
            <a:ext cx="4632325" cy="388937"/>
          </a:xfrm>
          <a:prstGeom prst="rect">
            <a:avLst/>
          </a:prstGeom>
        </p:spPr>
        <p:txBody>
          <a:bodyPr vert="horz" lIns="91440" tIns="45720" rIns="91440" bIns="45720" rtlCol="0" anchor="b"/>
          <a:lstStyle>
            <a:lvl1pPr algn="r">
              <a:defRPr sz="1200"/>
            </a:lvl1pPr>
          </a:lstStyle>
          <a:p>
            <a:fld id="{8BE48D9B-EDF9-E042-A6E4-028407F56174}" type="slidenum">
              <a:rPr lang="en-US" smtClean="0"/>
              <a:t>‹#›</a:t>
            </a:fld>
            <a:endParaRPr lang="en-US"/>
          </a:p>
        </p:txBody>
      </p:sp>
    </p:spTree>
    <p:extLst>
      <p:ext uri="{BB962C8B-B14F-4D97-AF65-F5344CB8AC3E}">
        <p14:creationId xmlns:p14="http://schemas.microsoft.com/office/powerpoint/2010/main" val="391450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a:t>
            </a:fld>
            <a:endParaRPr lang="en-US"/>
          </a:p>
        </p:txBody>
      </p:sp>
    </p:spTree>
    <p:extLst>
      <p:ext uri="{BB962C8B-B14F-4D97-AF65-F5344CB8AC3E}">
        <p14:creationId xmlns:p14="http://schemas.microsoft.com/office/powerpoint/2010/main" val="699484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11</a:t>
            </a:fld>
            <a:endParaRPr lang="en-US"/>
          </a:p>
        </p:txBody>
      </p:sp>
    </p:spTree>
    <p:extLst>
      <p:ext uri="{BB962C8B-B14F-4D97-AF65-F5344CB8AC3E}">
        <p14:creationId xmlns:p14="http://schemas.microsoft.com/office/powerpoint/2010/main" val="3650051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12</a:t>
            </a:fld>
            <a:endParaRPr lang="en-US"/>
          </a:p>
        </p:txBody>
      </p:sp>
    </p:spTree>
    <p:extLst>
      <p:ext uri="{BB962C8B-B14F-4D97-AF65-F5344CB8AC3E}">
        <p14:creationId xmlns:p14="http://schemas.microsoft.com/office/powerpoint/2010/main" val="217109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13</a:t>
            </a:fld>
            <a:endParaRPr lang="en-US"/>
          </a:p>
        </p:txBody>
      </p:sp>
    </p:spTree>
    <p:extLst>
      <p:ext uri="{BB962C8B-B14F-4D97-AF65-F5344CB8AC3E}">
        <p14:creationId xmlns:p14="http://schemas.microsoft.com/office/powerpoint/2010/main" val="3054079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14</a:t>
            </a:fld>
            <a:endParaRPr lang="en-US"/>
          </a:p>
        </p:txBody>
      </p:sp>
    </p:spTree>
    <p:extLst>
      <p:ext uri="{BB962C8B-B14F-4D97-AF65-F5344CB8AC3E}">
        <p14:creationId xmlns:p14="http://schemas.microsoft.com/office/powerpoint/2010/main" val="2212972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15</a:t>
            </a:fld>
            <a:endParaRPr lang="en-US"/>
          </a:p>
        </p:txBody>
      </p:sp>
    </p:spTree>
    <p:extLst>
      <p:ext uri="{BB962C8B-B14F-4D97-AF65-F5344CB8AC3E}">
        <p14:creationId xmlns:p14="http://schemas.microsoft.com/office/powerpoint/2010/main" val="2041374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16</a:t>
            </a:fld>
            <a:endParaRPr lang="en-US"/>
          </a:p>
        </p:txBody>
      </p:sp>
    </p:spTree>
    <p:extLst>
      <p:ext uri="{BB962C8B-B14F-4D97-AF65-F5344CB8AC3E}">
        <p14:creationId xmlns:p14="http://schemas.microsoft.com/office/powerpoint/2010/main" val="77454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17</a:t>
            </a:fld>
            <a:endParaRPr lang="en-US"/>
          </a:p>
        </p:txBody>
      </p:sp>
    </p:spTree>
    <p:extLst>
      <p:ext uri="{BB962C8B-B14F-4D97-AF65-F5344CB8AC3E}">
        <p14:creationId xmlns:p14="http://schemas.microsoft.com/office/powerpoint/2010/main" val="3102536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18</a:t>
            </a:fld>
            <a:endParaRPr lang="en-US"/>
          </a:p>
        </p:txBody>
      </p:sp>
    </p:spTree>
    <p:extLst>
      <p:ext uri="{BB962C8B-B14F-4D97-AF65-F5344CB8AC3E}">
        <p14:creationId xmlns:p14="http://schemas.microsoft.com/office/powerpoint/2010/main" val="2218260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19</a:t>
            </a:fld>
            <a:endParaRPr lang="en-US"/>
          </a:p>
        </p:txBody>
      </p:sp>
    </p:spTree>
    <p:extLst>
      <p:ext uri="{BB962C8B-B14F-4D97-AF65-F5344CB8AC3E}">
        <p14:creationId xmlns:p14="http://schemas.microsoft.com/office/powerpoint/2010/main" val="3337815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20</a:t>
            </a:fld>
            <a:endParaRPr lang="en-US"/>
          </a:p>
        </p:txBody>
      </p:sp>
    </p:spTree>
    <p:extLst>
      <p:ext uri="{BB962C8B-B14F-4D97-AF65-F5344CB8AC3E}">
        <p14:creationId xmlns:p14="http://schemas.microsoft.com/office/powerpoint/2010/main" val="1628807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2</a:t>
            </a:fld>
            <a:endParaRPr lang="en-US"/>
          </a:p>
        </p:txBody>
      </p:sp>
    </p:spTree>
    <p:extLst>
      <p:ext uri="{BB962C8B-B14F-4D97-AF65-F5344CB8AC3E}">
        <p14:creationId xmlns:p14="http://schemas.microsoft.com/office/powerpoint/2010/main" val="349691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21</a:t>
            </a:fld>
            <a:endParaRPr lang="en-US"/>
          </a:p>
        </p:txBody>
      </p:sp>
    </p:spTree>
    <p:extLst>
      <p:ext uri="{BB962C8B-B14F-4D97-AF65-F5344CB8AC3E}">
        <p14:creationId xmlns:p14="http://schemas.microsoft.com/office/powerpoint/2010/main" val="2145289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51</a:t>
            </a:fld>
            <a:endParaRPr lang="en-US"/>
          </a:p>
        </p:txBody>
      </p:sp>
    </p:spTree>
    <p:extLst>
      <p:ext uri="{BB962C8B-B14F-4D97-AF65-F5344CB8AC3E}">
        <p14:creationId xmlns:p14="http://schemas.microsoft.com/office/powerpoint/2010/main" val="4210514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E4FD0289-230D-40A8-12F5-2A62772E6E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a:extLst>
              <a:ext uri="{FF2B5EF4-FFF2-40B4-BE49-F238E27FC236}">
                <a16:creationId xmlns:a16="http://schemas.microsoft.com/office/drawing/2014/main" id="{B5879BEF-1887-C817-F1A3-06DA3F7AFA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0DAB6D5E-E221-1FBC-5BC3-455D270E2E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Rectangle 3">
            <a:extLst>
              <a:ext uri="{FF2B5EF4-FFF2-40B4-BE49-F238E27FC236}">
                <a16:creationId xmlns:a16="http://schemas.microsoft.com/office/drawing/2014/main" id="{F155CB3D-6BD6-37E5-6012-5A2B6B4042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Finally the given an input data the decision is made as follows given an input data,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225</a:t>
            </a:fld>
            <a:endParaRPr lang="en-US"/>
          </a:p>
        </p:txBody>
      </p:sp>
    </p:spTree>
    <p:extLst>
      <p:ext uri="{BB962C8B-B14F-4D97-AF65-F5344CB8AC3E}">
        <p14:creationId xmlns:p14="http://schemas.microsoft.com/office/powerpoint/2010/main" val="2054937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226</a:t>
            </a:fld>
            <a:endParaRPr lang="en-US"/>
          </a:p>
        </p:txBody>
      </p:sp>
    </p:spTree>
    <p:extLst>
      <p:ext uri="{BB962C8B-B14F-4D97-AF65-F5344CB8AC3E}">
        <p14:creationId xmlns:p14="http://schemas.microsoft.com/office/powerpoint/2010/main" val="418047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3</a:t>
            </a:fld>
            <a:endParaRPr lang="en-US"/>
          </a:p>
        </p:txBody>
      </p:sp>
    </p:spTree>
    <p:extLst>
      <p:ext uri="{BB962C8B-B14F-4D97-AF65-F5344CB8AC3E}">
        <p14:creationId xmlns:p14="http://schemas.microsoft.com/office/powerpoint/2010/main" val="4182084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589AA26-D1A7-0640-AB0A-AB643335FECD}" type="slidenum">
              <a:rPr lang="en-US"/>
              <a:pPr/>
              <a:t>4</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6873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6</a:t>
            </a:fld>
            <a:endParaRPr lang="en-US"/>
          </a:p>
        </p:txBody>
      </p:sp>
    </p:spTree>
    <p:extLst>
      <p:ext uri="{BB962C8B-B14F-4D97-AF65-F5344CB8AC3E}">
        <p14:creationId xmlns:p14="http://schemas.microsoft.com/office/powerpoint/2010/main" val="422540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7</a:t>
            </a:fld>
            <a:endParaRPr lang="en-US"/>
          </a:p>
        </p:txBody>
      </p:sp>
    </p:spTree>
    <p:extLst>
      <p:ext uri="{BB962C8B-B14F-4D97-AF65-F5344CB8AC3E}">
        <p14:creationId xmlns:p14="http://schemas.microsoft.com/office/powerpoint/2010/main" val="189869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8</a:t>
            </a:fld>
            <a:endParaRPr lang="en-US"/>
          </a:p>
        </p:txBody>
      </p:sp>
    </p:spTree>
    <p:extLst>
      <p:ext uri="{BB962C8B-B14F-4D97-AF65-F5344CB8AC3E}">
        <p14:creationId xmlns:p14="http://schemas.microsoft.com/office/powerpoint/2010/main" val="3522187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9</a:t>
            </a:fld>
            <a:endParaRPr lang="en-US"/>
          </a:p>
        </p:txBody>
      </p:sp>
    </p:spTree>
    <p:extLst>
      <p:ext uri="{BB962C8B-B14F-4D97-AF65-F5344CB8AC3E}">
        <p14:creationId xmlns:p14="http://schemas.microsoft.com/office/powerpoint/2010/main" val="159245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48D9B-EDF9-E042-A6E4-028407F56174}" type="slidenum">
              <a:rPr lang="en-US" smtClean="0"/>
              <a:t>10</a:t>
            </a:fld>
            <a:endParaRPr lang="en-US"/>
          </a:p>
        </p:txBody>
      </p:sp>
    </p:spTree>
    <p:extLst>
      <p:ext uri="{BB962C8B-B14F-4D97-AF65-F5344CB8AC3E}">
        <p14:creationId xmlns:p14="http://schemas.microsoft.com/office/powerpoint/2010/main" val="944751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000843" y="2113788"/>
            <a:ext cx="6056713" cy="1464310"/>
          </a:xfrm>
          <a:prstGeom prst="rect">
            <a:avLst/>
          </a:prstGeom>
        </p:spPr>
        <p:txBody>
          <a:bodyPr wrap="square" lIns="0" tIns="0" rIns="0" bIns="0">
            <a:spAutoFit/>
          </a:bodyPr>
          <a:lstStyle>
            <a:lvl1pPr>
              <a:defRPr sz="4700" b="1" i="0">
                <a:solidFill>
                  <a:srgbClr val="FF0000"/>
                </a:solidFill>
                <a:latin typeface="Calibri"/>
                <a:cs typeface="Calibri"/>
              </a:defRPr>
            </a:lvl1pPr>
          </a:lstStyle>
          <a:p>
            <a:endParaRPr/>
          </a:p>
        </p:txBody>
      </p:sp>
      <p:sp>
        <p:nvSpPr>
          <p:cNvPr id="3" name="Holder 3"/>
          <p:cNvSpPr>
            <a:spLocks noGrp="1"/>
          </p:cNvSpPr>
          <p:nvPr>
            <p:ph type="subTitle" idx="4"/>
          </p:nvPr>
        </p:nvSpPr>
        <p:spPr>
          <a:xfrm>
            <a:off x="1698751" y="4382007"/>
            <a:ext cx="6660896" cy="1586229"/>
          </a:xfrm>
          <a:prstGeom prst="rect">
            <a:avLst/>
          </a:prstGeom>
        </p:spPr>
        <p:txBody>
          <a:bodyPr wrap="square" lIns="0" tIns="0" rIns="0" bIns="0">
            <a:spAutoFit/>
          </a:bodyPr>
          <a:lstStyle>
            <a:lvl1pPr>
              <a:defRPr sz="3400" b="0" i="0">
                <a:solidFill>
                  <a:srgbClr val="898989"/>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200" b="0" i="0">
                <a:solidFill>
                  <a:srgbClr val="3333C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FF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8/27/23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873922" y="344054"/>
            <a:ext cx="2310554" cy="695960"/>
          </a:xfrm>
          <a:prstGeom prst="rect">
            <a:avLst/>
          </a:prstGeom>
        </p:spPr>
        <p:txBody>
          <a:bodyPr wrap="square" lIns="0" tIns="0" rIns="0" bIns="0">
            <a:spAutoFit/>
          </a:bodyPr>
          <a:lstStyle>
            <a:lvl1pPr>
              <a:defRPr sz="4400" b="0" i="0">
                <a:solidFill>
                  <a:srgbClr val="FF0000"/>
                </a:solidFill>
                <a:latin typeface="Arial"/>
                <a:cs typeface="Arial"/>
              </a:defRPr>
            </a:lvl1pPr>
          </a:lstStyle>
          <a:p>
            <a:endParaRPr/>
          </a:p>
        </p:txBody>
      </p:sp>
      <p:sp>
        <p:nvSpPr>
          <p:cNvPr id="3" name="Holder 3"/>
          <p:cNvSpPr>
            <a:spLocks noGrp="1"/>
          </p:cNvSpPr>
          <p:nvPr>
            <p:ph type="body" idx="1"/>
          </p:nvPr>
        </p:nvSpPr>
        <p:spPr>
          <a:xfrm>
            <a:off x="852978" y="1448954"/>
            <a:ext cx="8912225" cy="4855845"/>
          </a:xfrm>
          <a:prstGeom prst="rect">
            <a:avLst/>
          </a:prstGeom>
        </p:spPr>
        <p:txBody>
          <a:bodyPr wrap="square" lIns="0" tIns="0" rIns="0" bIns="0">
            <a:spAutoFit/>
          </a:bodyPr>
          <a:lstStyle>
            <a:lvl1pPr>
              <a:defRPr sz="3200" b="0" i="0">
                <a:solidFill>
                  <a:srgbClr val="3333CC"/>
                </a:solidFill>
                <a:latin typeface="Arial"/>
                <a:cs typeface="Aria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8/27/23</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www.inf.ed.ac.uk/teaching/courses/mlsc/Notes/Lecture4/BiasVariance.pdf"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deeplearningbook.org/contents/nota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kaggle.com/dataset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dataperf.org/"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6350" rIns="0" bIns="0" rtlCol="0">
            <a:spAutoFit/>
          </a:bodyPr>
          <a:lstStyle/>
          <a:p>
            <a:pPr marL="1963420" marR="5080" indent="-1950720">
              <a:lnSpc>
                <a:spcPct val="100899"/>
              </a:lnSpc>
              <a:spcBef>
                <a:spcPts val="50"/>
              </a:spcBef>
            </a:pPr>
            <a:r>
              <a:rPr spc="-15" dirty="0"/>
              <a:t>Introduction </a:t>
            </a:r>
            <a:r>
              <a:rPr spc="-25" dirty="0"/>
              <a:t>to </a:t>
            </a:r>
            <a:r>
              <a:rPr spc="-10" dirty="0"/>
              <a:t>Machine  </a:t>
            </a:r>
            <a:r>
              <a:rPr spc="-5" dirty="0"/>
              <a:t>Learning</a:t>
            </a:r>
          </a:p>
        </p:txBody>
      </p:sp>
      <p:sp>
        <p:nvSpPr>
          <p:cNvPr id="3" name="object 3"/>
          <p:cNvSpPr txBox="1">
            <a:spLocks noGrp="1"/>
          </p:cNvSpPr>
          <p:nvPr>
            <p:ph type="subTitle" idx="4"/>
          </p:nvPr>
        </p:nvSpPr>
        <p:spPr>
          <a:xfrm>
            <a:off x="1698751" y="4382007"/>
            <a:ext cx="6660896" cy="2106539"/>
          </a:xfrm>
          <a:prstGeom prst="rect">
            <a:avLst/>
          </a:prstGeom>
        </p:spPr>
        <p:txBody>
          <a:bodyPr vert="horz" wrap="square" lIns="0" tIns="9525" rIns="0" bIns="0" rtlCol="0">
            <a:spAutoFit/>
          </a:bodyPr>
          <a:lstStyle/>
          <a:p>
            <a:pPr marL="12700" marR="5080">
              <a:lnSpc>
                <a:spcPct val="100600"/>
              </a:lnSpc>
              <a:spcBef>
                <a:spcPts val="75"/>
              </a:spcBef>
            </a:pPr>
            <a:r>
              <a:rPr dirty="0"/>
              <a:t>Thanks </a:t>
            </a:r>
            <a:r>
              <a:rPr spc="-15" dirty="0"/>
              <a:t>to </a:t>
            </a:r>
            <a:r>
              <a:rPr b="1" spc="-5" dirty="0"/>
              <a:t>Sargur </a:t>
            </a:r>
            <a:r>
              <a:rPr b="1" spc="5" dirty="0"/>
              <a:t>Srihari</a:t>
            </a:r>
            <a:r>
              <a:rPr spc="5" dirty="0"/>
              <a:t>, </a:t>
            </a:r>
            <a:r>
              <a:rPr spc="-10" dirty="0"/>
              <a:t>Alexander  </a:t>
            </a:r>
            <a:r>
              <a:rPr spc="-5" dirty="0"/>
              <a:t>Ororbia, </a:t>
            </a:r>
            <a:r>
              <a:rPr spc="-25" dirty="0"/>
              <a:t>Pedro </a:t>
            </a:r>
            <a:r>
              <a:rPr dirty="0"/>
              <a:t>Domingos, </a:t>
            </a:r>
            <a:r>
              <a:rPr spc="-5" dirty="0"/>
              <a:t>Andrew </a:t>
            </a:r>
            <a:r>
              <a:rPr spc="5" dirty="0"/>
              <a:t>Ng</a:t>
            </a:r>
            <a:r>
              <a:rPr lang="en-US" spc="5" dirty="0"/>
              <a:t>, Ray Mooney,</a:t>
            </a:r>
            <a:r>
              <a:rPr spc="5" dirty="0"/>
              <a:t>  </a:t>
            </a:r>
            <a:r>
              <a:rPr lang="en-US" spc="5" dirty="0" err="1"/>
              <a:t>Oznur</a:t>
            </a:r>
            <a:r>
              <a:rPr lang="en-US" spc="5" dirty="0"/>
              <a:t> </a:t>
            </a:r>
            <a:r>
              <a:rPr lang="en-US" spc="5" dirty="0" err="1"/>
              <a:t>Tastan</a:t>
            </a:r>
            <a:r>
              <a:rPr lang="en-US" spc="5"/>
              <a:t> </a:t>
            </a:r>
            <a:r>
              <a:rPr spc="5"/>
              <a:t>and </a:t>
            </a:r>
            <a:r>
              <a:rPr spc="5" dirty="0"/>
              <a:t>the </a:t>
            </a:r>
            <a:r>
              <a:rPr dirty="0"/>
              <a:t>Deep </a:t>
            </a:r>
            <a:r>
              <a:rPr spc="5" dirty="0"/>
              <a:t>Learning</a:t>
            </a:r>
            <a:r>
              <a:rPr spc="30" dirty="0"/>
              <a:t> </a:t>
            </a:r>
            <a:r>
              <a:rPr spc="-5" dirty="0"/>
              <a:t>guys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56674" y="847293"/>
            <a:ext cx="8785225" cy="695960"/>
          </a:xfrm>
          <a:prstGeom prst="rect">
            <a:avLst/>
          </a:prstGeom>
        </p:spPr>
        <p:txBody>
          <a:bodyPr vert="horz" wrap="square" lIns="0" tIns="12700" rIns="0" bIns="0" rtlCol="0">
            <a:spAutoFit/>
          </a:bodyPr>
          <a:lstStyle/>
          <a:p>
            <a:pPr marL="12700">
              <a:lnSpc>
                <a:spcPct val="100000"/>
              </a:lnSpc>
              <a:spcBef>
                <a:spcPts val="100"/>
              </a:spcBef>
              <a:tabLst>
                <a:tab pos="2280285" algn="l"/>
                <a:tab pos="4610100" algn="l"/>
              </a:tabLst>
            </a:pPr>
            <a:r>
              <a:rPr dirty="0"/>
              <a:t>Machine	Learning	</a:t>
            </a:r>
            <a:r>
              <a:rPr spc="-5" dirty="0"/>
              <a:t>Task</a:t>
            </a:r>
            <a:r>
              <a:rPr spc="-40" dirty="0"/>
              <a:t> </a:t>
            </a:r>
            <a:r>
              <a:rPr spc="-5" dirty="0"/>
              <a:t>Description</a:t>
            </a:r>
          </a:p>
        </p:txBody>
      </p:sp>
      <p:sp>
        <p:nvSpPr>
          <p:cNvPr id="4" name="object 4"/>
          <p:cNvSpPr txBox="1"/>
          <p:nvPr/>
        </p:nvSpPr>
        <p:spPr>
          <a:xfrm>
            <a:off x="840278" y="1982354"/>
            <a:ext cx="8910955" cy="4625433"/>
          </a:xfrm>
          <a:prstGeom prst="rect">
            <a:avLst/>
          </a:prstGeom>
        </p:spPr>
        <p:txBody>
          <a:bodyPr vert="horz" wrap="square" lIns="0" tIns="33020" rIns="0" bIns="0" rtlCol="0">
            <a:spAutoFit/>
          </a:bodyPr>
          <a:lstStyle/>
          <a:p>
            <a:pPr marL="368300" marR="131445" indent="-342900">
              <a:lnSpc>
                <a:spcPts val="3800"/>
              </a:lnSpc>
              <a:spcBef>
                <a:spcPts val="260"/>
              </a:spcBef>
              <a:buChar char="•"/>
              <a:tabLst>
                <a:tab pos="367665" algn="l"/>
                <a:tab pos="368300" algn="l"/>
              </a:tabLst>
            </a:pPr>
            <a:r>
              <a:rPr sz="3200" dirty="0">
                <a:solidFill>
                  <a:srgbClr val="3333CC"/>
                </a:solidFill>
                <a:latin typeface="Arial"/>
                <a:cs typeface="Arial"/>
              </a:rPr>
              <a:t>Usually described in </a:t>
            </a:r>
            <a:r>
              <a:rPr sz="3200" spc="-5" dirty="0">
                <a:solidFill>
                  <a:srgbClr val="3333CC"/>
                </a:solidFill>
                <a:latin typeface="Arial"/>
                <a:cs typeface="Arial"/>
              </a:rPr>
              <a:t>terms </a:t>
            </a:r>
            <a:r>
              <a:rPr sz="3200" dirty="0">
                <a:solidFill>
                  <a:srgbClr val="3333CC"/>
                </a:solidFill>
                <a:latin typeface="Arial"/>
                <a:cs typeface="Arial"/>
              </a:rPr>
              <a:t>of how </a:t>
            </a:r>
            <a:r>
              <a:rPr sz="3200" spc="-5" dirty="0">
                <a:solidFill>
                  <a:srgbClr val="3333CC"/>
                </a:solidFill>
                <a:latin typeface="Arial"/>
                <a:cs typeface="Arial"/>
              </a:rPr>
              <a:t>the</a:t>
            </a:r>
            <a:r>
              <a:rPr sz="3200" spc="-90" dirty="0">
                <a:solidFill>
                  <a:srgbClr val="3333CC"/>
                </a:solidFill>
                <a:latin typeface="Arial"/>
                <a:cs typeface="Arial"/>
              </a:rPr>
              <a:t> </a:t>
            </a:r>
            <a:r>
              <a:rPr sz="3200" dirty="0">
                <a:solidFill>
                  <a:srgbClr val="3333CC"/>
                </a:solidFill>
                <a:latin typeface="Arial"/>
                <a:cs typeface="Arial"/>
              </a:rPr>
              <a:t>machine  learning </a:t>
            </a:r>
            <a:r>
              <a:rPr sz="3200" spc="-5" dirty="0">
                <a:solidFill>
                  <a:srgbClr val="3333CC"/>
                </a:solidFill>
                <a:latin typeface="Arial"/>
                <a:cs typeface="Arial"/>
              </a:rPr>
              <a:t>system </a:t>
            </a:r>
            <a:r>
              <a:rPr sz="3200" dirty="0">
                <a:solidFill>
                  <a:srgbClr val="3333CC"/>
                </a:solidFill>
                <a:latin typeface="Arial"/>
                <a:cs typeface="Arial"/>
              </a:rPr>
              <a:t>should process an</a:t>
            </a:r>
            <a:r>
              <a:rPr sz="3200" spc="-45" dirty="0">
                <a:solidFill>
                  <a:srgbClr val="3333CC"/>
                </a:solidFill>
                <a:latin typeface="Arial"/>
                <a:cs typeface="Arial"/>
              </a:rPr>
              <a:t> </a:t>
            </a:r>
            <a:r>
              <a:rPr sz="3200" i="1" dirty="0">
                <a:latin typeface="Arial"/>
                <a:cs typeface="Arial"/>
              </a:rPr>
              <a:t>example</a:t>
            </a:r>
          </a:p>
          <a:p>
            <a:pPr marL="368300" marR="17780" indent="-342900">
              <a:lnSpc>
                <a:spcPct val="100699"/>
              </a:lnSpc>
              <a:spcBef>
                <a:spcPts val="580"/>
              </a:spcBef>
              <a:buChar char="•"/>
              <a:tabLst>
                <a:tab pos="367665" algn="l"/>
                <a:tab pos="368300" algn="l"/>
              </a:tabLst>
            </a:pPr>
            <a:r>
              <a:rPr sz="3200" dirty="0">
                <a:solidFill>
                  <a:srgbClr val="3333CC"/>
                </a:solidFill>
                <a:latin typeface="Arial"/>
                <a:cs typeface="Arial"/>
              </a:rPr>
              <a:t>An </a:t>
            </a:r>
            <a:r>
              <a:rPr sz="3200" i="1" dirty="0">
                <a:latin typeface="Arial"/>
                <a:cs typeface="Arial"/>
              </a:rPr>
              <a:t>example</a:t>
            </a:r>
            <a:r>
              <a:rPr sz="3200" dirty="0">
                <a:latin typeface="Arial"/>
                <a:cs typeface="Arial"/>
              </a:rPr>
              <a:t> </a:t>
            </a:r>
            <a:r>
              <a:rPr sz="3200" dirty="0">
                <a:solidFill>
                  <a:srgbClr val="3333CC"/>
                </a:solidFill>
                <a:latin typeface="Arial"/>
                <a:cs typeface="Arial"/>
              </a:rPr>
              <a:t>is a </a:t>
            </a:r>
            <a:r>
              <a:rPr sz="3200" spc="-5" dirty="0">
                <a:solidFill>
                  <a:srgbClr val="3333CC"/>
                </a:solidFill>
                <a:latin typeface="Arial"/>
                <a:cs typeface="Arial"/>
              </a:rPr>
              <a:t>collection </a:t>
            </a:r>
            <a:r>
              <a:rPr sz="3200" dirty="0">
                <a:solidFill>
                  <a:srgbClr val="3333CC"/>
                </a:solidFill>
                <a:latin typeface="Arial"/>
                <a:cs typeface="Arial"/>
              </a:rPr>
              <a:t>of </a:t>
            </a:r>
            <a:r>
              <a:rPr sz="3200" spc="-5" dirty="0">
                <a:solidFill>
                  <a:srgbClr val="3333CC"/>
                </a:solidFill>
                <a:latin typeface="Arial"/>
                <a:cs typeface="Arial"/>
              </a:rPr>
              <a:t>features</a:t>
            </a:r>
            <a:r>
              <a:rPr lang="en-US" sz="3200" spc="-5" dirty="0">
                <a:solidFill>
                  <a:srgbClr val="3333CC"/>
                </a:solidFill>
                <a:latin typeface="Arial"/>
                <a:cs typeface="Arial"/>
              </a:rPr>
              <a:t> (data)</a:t>
            </a:r>
            <a:r>
              <a:rPr sz="3200" spc="-5" dirty="0">
                <a:solidFill>
                  <a:srgbClr val="3333CC"/>
                </a:solidFill>
                <a:latin typeface="Arial"/>
                <a:cs typeface="Arial"/>
              </a:rPr>
              <a:t> that </a:t>
            </a:r>
            <a:r>
              <a:rPr sz="3200" dirty="0">
                <a:solidFill>
                  <a:srgbClr val="3333CC"/>
                </a:solidFill>
                <a:latin typeface="Arial"/>
                <a:cs typeface="Arial"/>
              </a:rPr>
              <a:t>have  been </a:t>
            </a:r>
            <a:r>
              <a:rPr sz="3200" spc="-5" dirty="0">
                <a:solidFill>
                  <a:srgbClr val="3333CC"/>
                </a:solidFill>
                <a:latin typeface="Arial"/>
                <a:cs typeface="Arial"/>
              </a:rPr>
              <a:t>quantitatively </a:t>
            </a:r>
            <a:r>
              <a:rPr sz="3200" dirty="0">
                <a:solidFill>
                  <a:srgbClr val="3333CC"/>
                </a:solidFill>
                <a:latin typeface="Arial"/>
                <a:cs typeface="Arial"/>
              </a:rPr>
              <a:t>measured </a:t>
            </a:r>
            <a:r>
              <a:rPr sz="3200" spc="-5" dirty="0">
                <a:solidFill>
                  <a:srgbClr val="3333CC"/>
                </a:solidFill>
                <a:latin typeface="Arial"/>
                <a:cs typeface="Arial"/>
              </a:rPr>
              <a:t>for </a:t>
            </a:r>
            <a:r>
              <a:rPr sz="3200" dirty="0">
                <a:solidFill>
                  <a:srgbClr val="3333CC"/>
                </a:solidFill>
                <a:latin typeface="Arial"/>
                <a:cs typeface="Arial"/>
              </a:rPr>
              <a:t>some </a:t>
            </a:r>
            <a:r>
              <a:rPr sz="3200" spc="-5" dirty="0">
                <a:solidFill>
                  <a:srgbClr val="3333CC"/>
                </a:solidFill>
                <a:latin typeface="Arial"/>
                <a:cs typeface="Arial"/>
              </a:rPr>
              <a:t>object/</a:t>
            </a:r>
            <a:r>
              <a:rPr sz="3200" dirty="0">
                <a:solidFill>
                  <a:srgbClr val="3333CC"/>
                </a:solidFill>
                <a:latin typeface="Arial"/>
                <a:cs typeface="Arial"/>
              </a:rPr>
              <a:t>event </a:t>
            </a:r>
            <a:r>
              <a:rPr sz="3200" spc="-5" dirty="0">
                <a:solidFill>
                  <a:srgbClr val="3333CC"/>
                </a:solidFill>
                <a:latin typeface="Arial"/>
                <a:cs typeface="Arial"/>
              </a:rPr>
              <a:t>that </a:t>
            </a:r>
            <a:r>
              <a:rPr sz="3200" dirty="0">
                <a:solidFill>
                  <a:srgbClr val="3333CC"/>
                </a:solidFill>
                <a:latin typeface="Arial"/>
                <a:cs typeface="Arial"/>
              </a:rPr>
              <a:t>we want </a:t>
            </a:r>
            <a:r>
              <a:rPr sz="3200" spc="-5" dirty="0">
                <a:solidFill>
                  <a:srgbClr val="3333CC"/>
                </a:solidFill>
                <a:latin typeface="Arial"/>
                <a:cs typeface="Arial"/>
              </a:rPr>
              <a:t>the </a:t>
            </a:r>
            <a:r>
              <a:rPr sz="3200" dirty="0">
                <a:solidFill>
                  <a:srgbClr val="3333CC"/>
                </a:solidFill>
                <a:latin typeface="Arial"/>
                <a:cs typeface="Arial"/>
              </a:rPr>
              <a:t>ML </a:t>
            </a:r>
            <a:r>
              <a:rPr sz="3200" spc="-5" dirty="0">
                <a:solidFill>
                  <a:srgbClr val="3333CC"/>
                </a:solidFill>
                <a:latin typeface="Arial"/>
                <a:cs typeface="Arial"/>
              </a:rPr>
              <a:t>system to</a:t>
            </a:r>
            <a:r>
              <a:rPr sz="3200" spc="-40" dirty="0">
                <a:solidFill>
                  <a:srgbClr val="3333CC"/>
                </a:solidFill>
                <a:latin typeface="Arial"/>
                <a:cs typeface="Arial"/>
              </a:rPr>
              <a:t> </a:t>
            </a:r>
            <a:r>
              <a:rPr sz="3200" dirty="0">
                <a:solidFill>
                  <a:srgbClr val="3333CC"/>
                </a:solidFill>
                <a:latin typeface="Arial"/>
                <a:cs typeface="Arial"/>
              </a:rPr>
              <a:t>process</a:t>
            </a:r>
            <a:endParaRPr sz="3200" dirty="0">
              <a:latin typeface="Arial"/>
              <a:cs typeface="Arial"/>
            </a:endParaRPr>
          </a:p>
          <a:p>
            <a:pPr marL="368300" marR="469265" indent="-342900">
              <a:lnSpc>
                <a:spcPct val="100699"/>
              </a:lnSpc>
              <a:spcBef>
                <a:spcPts val="700"/>
              </a:spcBef>
              <a:buChar char="•"/>
              <a:tabLst>
                <a:tab pos="367665" algn="l"/>
                <a:tab pos="368300" algn="l"/>
                <a:tab pos="1360805" algn="l"/>
                <a:tab pos="4990465" algn="l"/>
              </a:tabLst>
            </a:pPr>
            <a:r>
              <a:rPr sz="3200" spc="-5" dirty="0">
                <a:solidFill>
                  <a:srgbClr val="3333CC"/>
                </a:solidFill>
                <a:latin typeface="Arial"/>
                <a:cs typeface="Arial"/>
              </a:rPr>
              <a:t>Typically </a:t>
            </a:r>
            <a:r>
              <a:rPr sz="3200" dirty="0">
                <a:solidFill>
                  <a:srgbClr val="3333CC"/>
                </a:solidFill>
                <a:latin typeface="Arial"/>
                <a:cs typeface="Arial"/>
              </a:rPr>
              <a:t>represent an </a:t>
            </a:r>
            <a:r>
              <a:rPr sz="3200" i="1" dirty="0">
                <a:latin typeface="Arial"/>
                <a:cs typeface="Arial"/>
              </a:rPr>
              <a:t>example</a:t>
            </a:r>
            <a:r>
              <a:rPr sz="3200" dirty="0">
                <a:solidFill>
                  <a:srgbClr val="3333CC"/>
                </a:solidFill>
                <a:latin typeface="Arial"/>
                <a:cs typeface="Arial"/>
              </a:rPr>
              <a:t> as a </a:t>
            </a:r>
            <a:r>
              <a:rPr sz="3200" spc="-5" dirty="0">
                <a:solidFill>
                  <a:srgbClr val="3333CC"/>
                </a:solidFill>
                <a:latin typeface="Arial"/>
                <a:cs typeface="Arial"/>
              </a:rPr>
              <a:t>vector</a:t>
            </a:r>
            <a:r>
              <a:rPr sz="3200" spc="-55" dirty="0">
                <a:solidFill>
                  <a:srgbClr val="3333CC"/>
                </a:solidFill>
                <a:latin typeface="Arial"/>
                <a:cs typeface="Arial"/>
              </a:rPr>
              <a:t> </a:t>
            </a:r>
            <a:r>
              <a:rPr sz="3200" b="1" i="1" spc="320" dirty="0">
                <a:latin typeface="Calibri"/>
                <a:cs typeface="Calibri"/>
              </a:rPr>
              <a:t>x  </a:t>
            </a:r>
            <a:r>
              <a:rPr sz="3200" spc="145" dirty="0">
                <a:latin typeface="MS PGothic"/>
                <a:cs typeface="MS PGothic"/>
              </a:rPr>
              <a:t>ε</a:t>
            </a:r>
            <a:r>
              <a:rPr sz="3200" spc="145" dirty="0">
                <a:latin typeface="Cambria"/>
                <a:cs typeface="Cambria"/>
              </a:rPr>
              <a:t>R</a:t>
            </a:r>
            <a:r>
              <a:rPr sz="3150" i="1" spc="217" baseline="25132" dirty="0">
                <a:latin typeface="Cambria"/>
                <a:cs typeface="Cambria"/>
              </a:rPr>
              <a:t>n	</a:t>
            </a:r>
            <a:r>
              <a:rPr sz="3200" dirty="0">
                <a:solidFill>
                  <a:srgbClr val="3333CC"/>
                </a:solidFill>
                <a:latin typeface="Arial"/>
                <a:cs typeface="Arial"/>
              </a:rPr>
              <a:t>where each</a:t>
            </a:r>
            <a:r>
              <a:rPr sz="3200" spc="10" dirty="0">
                <a:solidFill>
                  <a:srgbClr val="3333CC"/>
                </a:solidFill>
                <a:latin typeface="Arial"/>
                <a:cs typeface="Arial"/>
              </a:rPr>
              <a:t> </a:t>
            </a:r>
            <a:r>
              <a:rPr sz="3200" spc="-5" dirty="0">
                <a:solidFill>
                  <a:srgbClr val="3333CC"/>
                </a:solidFill>
                <a:latin typeface="Arial"/>
                <a:cs typeface="Arial"/>
              </a:rPr>
              <a:t>entry</a:t>
            </a:r>
            <a:r>
              <a:rPr sz="3200" dirty="0">
                <a:solidFill>
                  <a:srgbClr val="3333CC"/>
                </a:solidFill>
                <a:latin typeface="Arial"/>
                <a:cs typeface="Arial"/>
              </a:rPr>
              <a:t> </a:t>
            </a:r>
            <a:r>
              <a:rPr sz="3200" i="1" spc="25" dirty="0">
                <a:latin typeface="Cambria"/>
                <a:cs typeface="Cambria"/>
              </a:rPr>
              <a:t>x</a:t>
            </a:r>
            <a:r>
              <a:rPr sz="3150" spc="37" baseline="-21164" dirty="0">
                <a:latin typeface="Cambria"/>
                <a:cs typeface="Cambria"/>
              </a:rPr>
              <a:t>i	</a:t>
            </a:r>
            <a:r>
              <a:rPr sz="3200" dirty="0">
                <a:solidFill>
                  <a:srgbClr val="3333CC"/>
                </a:solidFill>
                <a:latin typeface="Arial"/>
                <a:cs typeface="Arial"/>
              </a:rPr>
              <a:t>of </a:t>
            </a:r>
            <a:r>
              <a:rPr sz="3200" spc="-5" dirty="0">
                <a:solidFill>
                  <a:srgbClr val="3333CC"/>
                </a:solidFill>
                <a:latin typeface="Arial"/>
                <a:cs typeface="Arial"/>
              </a:rPr>
              <a:t>the vector </a:t>
            </a:r>
            <a:r>
              <a:rPr sz="3200" dirty="0">
                <a:solidFill>
                  <a:srgbClr val="3333CC"/>
                </a:solidFill>
                <a:latin typeface="Arial"/>
                <a:cs typeface="Arial"/>
              </a:rPr>
              <a:t>is  </a:t>
            </a:r>
            <a:r>
              <a:rPr sz="3200" spc="-5" dirty="0">
                <a:solidFill>
                  <a:srgbClr val="3333CC"/>
                </a:solidFill>
                <a:latin typeface="Arial"/>
                <a:cs typeface="Arial"/>
              </a:rPr>
              <a:t>another</a:t>
            </a:r>
            <a:r>
              <a:rPr sz="3200" spc="-10" dirty="0">
                <a:solidFill>
                  <a:srgbClr val="3333CC"/>
                </a:solidFill>
                <a:latin typeface="Arial"/>
                <a:cs typeface="Arial"/>
              </a:rPr>
              <a:t> </a:t>
            </a:r>
            <a:r>
              <a:rPr lang="en-US" sz="3200" spc="-5" dirty="0">
                <a:solidFill>
                  <a:srgbClr val="3333CC"/>
                </a:solidFill>
                <a:latin typeface="Arial"/>
                <a:cs typeface="Arial"/>
              </a:rPr>
              <a:t>example</a:t>
            </a:r>
            <a:endParaRPr sz="3200" dirty="0">
              <a:latin typeface="Arial"/>
              <a:cs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391" y="338835"/>
            <a:ext cx="6035040" cy="680720"/>
          </a:xfrm>
          <a:prstGeom prst="rect">
            <a:avLst/>
          </a:prstGeom>
        </p:spPr>
        <p:txBody>
          <a:bodyPr vert="horz" wrap="square" lIns="0" tIns="12700" rIns="0" bIns="0" rtlCol="0">
            <a:spAutoFit/>
          </a:bodyPr>
          <a:lstStyle/>
          <a:p>
            <a:pPr marL="12700">
              <a:lnSpc>
                <a:spcPct val="100000"/>
              </a:lnSpc>
              <a:spcBef>
                <a:spcPts val="100"/>
              </a:spcBef>
            </a:pPr>
            <a:r>
              <a:rPr sz="4300" spc="-15" dirty="0">
                <a:latin typeface="Calibri"/>
                <a:cs typeface="Calibri"/>
              </a:rPr>
              <a:t>The </a:t>
            </a:r>
            <a:r>
              <a:rPr sz="4300" spc="-35" dirty="0">
                <a:latin typeface="Calibri"/>
                <a:cs typeface="Calibri"/>
              </a:rPr>
              <a:t>Bias-Variance</a:t>
            </a:r>
            <a:r>
              <a:rPr sz="4300" spc="-125" dirty="0">
                <a:latin typeface="Calibri"/>
                <a:cs typeface="Calibri"/>
              </a:rPr>
              <a:t> </a:t>
            </a:r>
            <a:r>
              <a:rPr sz="4300" spc="-60" dirty="0">
                <a:latin typeface="Calibri"/>
                <a:cs typeface="Calibri"/>
              </a:rPr>
              <a:t>Trade-off</a:t>
            </a:r>
            <a:endParaRPr sz="4300" dirty="0">
              <a:latin typeface="Calibri"/>
              <a:cs typeface="Calibri"/>
            </a:endParaRPr>
          </a:p>
        </p:txBody>
      </p:sp>
      <p:sp>
        <p:nvSpPr>
          <p:cNvPr id="3" name="object 3"/>
          <p:cNvSpPr txBox="1"/>
          <p:nvPr/>
        </p:nvSpPr>
        <p:spPr>
          <a:xfrm>
            <a:off x="2549483" y="3584955"/>
            <a:ext cx="1379855" cy="607695"/>
          </a:xfrm>
          <a:prstGeom prst="rect">
            <a:avLst/>
          </a:prstGeom>
        </p:spPr>
        <p:txBody>
          <a:bodyPr vert="horz" wrap="square" lIns="0" tIns="9525" rIns="0" bIns="0" rtlCol="0">
            <a:spAutoFit/>
          </a:bodyPr>
          <a:lstStyle/>
          <a:p>
            <a:pPr marL="432434" marR="5080" indent="-420370">
              <a:lnSpc>
                <a:spcPct val="101099"/>
              </a:lnSpc>
              <a:spcBef>
                <a:spcPts val="75"/>
              </a:spcBef>
            </a:pPr>
            <a:r>
              <a:rPr sz="1900" spc="10" dirty="0">
                <a:latin typeface="Arial"/>
                <a:cs typeface="Arial"/>
              </a:rPr>
              <a:t>Una</a:t>
            </a:r>
            <a:r>
              <a:rPr sz="1900" spc="5" dirty="0">
                <a:latin typeface="Arial"/>
                <a:cs typeface="Arial"/>
              </a:rPr>
              <a:t>v</a:t>
            </a:r>
            <a:r>
              <a:rPr sz="1900" spc="10" dirty="0">
                <a:latin typeface="Arial"/>
                <a:cs typeface="Arial"/>
              </a:rPr>
              <a:t>o</a:t>
            </a:r>
            <a:r>
              <a:rPr sz="1900" spc="5" dirty="0">
                <a:latin typeface="Arial"/>
                <a:cs typeface="Arial"/>
              </a:rPr>
              <a:t>i</a:t>
            </a:r>
            <a:r>
              <a:rPr sz="1900" spc="10" dirty="0">
                <a:latin typeface="Arial"/>
                <a:cs typeface="Arial"/>
              </a:rPr>
              <a:t>dab</a:t>
            </a:r>
            <a:r>
              <a:rPr sz="1900" spc="5" dirty="0">
                <a:latin typeface="Arial"/>
                <a:cs typeface="Arial"/>
              </a:rPr>
              <a:t>l</a:t>
            </a:r>
            <a:r>
              <a:rPr sz="1900" dirty="0">
                <a:latin typeface="Arial"/>
                <a:cs typeface="Arial"/>
              </a:rPr>
              <a:t>e  </a:t>
            </a:r>
            <a:r>
              <a:rPr sz="1900" spc="5" dirty="0">
                <a:latin typeface="Arial"/>
                <a:cs typeface="Arial"/>
              </a:rPr>
              <a:t>error</a:t>
            </a:r>
            <a:endParaRPr sz="1900">
              <a:latin typeface="Arial"/>
              <a:cs typeface="Arial"/>
            </a:endParaRPr>
          </a:p>
        </p:txBody>
      </p:sp>
      <p:sp>
        <p:nvSpPr>
          <p:cNvPr id="4" name="object 4"/>
          <p:cNvSpPr/>
          <p:nvPr/>
        </p:nvSpPr>
        <p:spPr>
          <a:xfrm>
            <a:off x="3232134" y="2980401"/>
            <a:ext cx="576580" cy="417195"/>
          </a:xfrm>
          <a:custGeom>
            <a:avLst/>
            <a:gdLst/>
            <a:ahLst/>
            <a:cxnLst/>
            <a:rect l="l" t="t" r="r" b="b"/>
            <a:pathLst>
              <a:path w="576579" h="417195">
                <a:moveTo>
                  <a:pt x="535368" y="29299"/>
                </a:moveTo>
                <a:lnTo>
                  <a:pt x="510271" y="31619"/>
                </a:lnTo>
                <a:lnTo>
                  <a:pt x="0" y="396100"/>
                </a:lnTo>
                <a:lnTo>
                  <a:pt x="14762" y="416768"/>
                </a:lnTo>
                <a:lnTo>
                  <a:pt x="525033" y="52289"/>
                </a:lnTo>
                <a:lnTo>
                  <a:pt x="535368" y="29299"/>
                </a:lnTo>
                <a:close/>
              </a:path>
              <a:path w="576579" h="417195">
                <a:moveTo>
                  <a:pt x="574449" y="4315"/>
                </a:moveTo>
                <a:lnTo>
                  <a:pt x="548497" y="4315"/>
                </a:lnTo>
                <a:lnTo>
                  <a:pt x="563260" y="24984"/>
                </a:lnTo>
                <a:lnTo>
                  <a:pt x="525033" y="52289"/>
                </a:lnTo>
                <a:lnTo>
                  <a:pt x="502837" y="101664"/>
                </a:lnTo>
                <a:lnTo>
                  <a:pt x="505692" y="109181"/>
                </a:lnTo>
                <a:lnTo>
                  <a:pt x="518487" y="114933"/>
                </a:lnTo>
                <a:lnTo>
                  <a:pt x="526004" y="112078"/>
                </a:lnTo>
                <a:lnTo>
                  <a:pt x="574449" y="4315"/>
                </a:lnTo>
                <a:close/>
              </a:path>
              <a:path w="576579" h="417195">
                <a:moveTo>
                  <a:pt x="552159" y="9442"/>
                </a:moveTo>
                <a:lnTo>
                  <a:pt x="544295" y="9442"/>
                </a:lnTo>
                <a:lnTo>
                  <a:pt x="557047" y="27296"/>
                </a:lnTo>
                <a:lnTo>
                  <a:pt x="535368" y="29299"/>
                </a:lnTo>
                <a:lnTo>
                  <a:pt x="525033" y="52289"/>
                </a:lnTo>
                <a:lnTo>
                  <a:pt x="563260" y="24984"/>
                </a:lnTo>
                <a:lnTo>
                  <a:pt x="552159" y="9442"/>
                </a:lnTo>
                <a:close/>
              </a:path>
              <a:path w="576579" h="417195">
                <a:moveTo>
                  <a:pt x="576389" y="0"/>
                </a:moveTo>
                <a:lnTo>
                  <a:pt x="454027" y="11310"/>
                </a:lnTo>
                <a:lnTo>
                  <a:pt x="448889" y="17495"/>
                </a:lnTo>
                <a:lnTo>
                  <a:pt x="450179" y="31464"/>
                </a:lnTo>
                <a:lnTo>
                  <a:pt x="456364" y="36602"/>
                </a:lnTo>
                <a:lnTo>
                  <a:pt x="510271" y="31619"/>
                </a:lnTo>
                <a:lnTo>
                  <a:pt x="548497" y="4315"/>
                </a:lnTo>
                <a:lnTo>
                  <a:pt x="574449" y="4315"/>
                </a:lnTo>
                <a:lnTo>
                  <a:pt x="576389" y="0"/>
                </a:lnTo>
                <a:close/>
              </a:path>
              <a:path w="576579" h="417195">
                <a:moveTo>
                  <a:pt x="548497" y="4315"/>
                </a:moveTo>
                <a:lnTo>
                  <a:pt x="510271" y="31619"/>
                </a:lnTo>
                <a:lnTo>
                  <a:pt x="535368" y="29299"/>
                </a:lnTo>
                <a:lnTo>
                  <a:pt x="544295" y="9442"/>
                </a:lnTo>
                <a:lnTo>
                  <a:pt x="552159" y="9442"/>
                </a:lnTo>
                <a:lnTo>
                  <a:pt x="548497" y="4315"/>
                </a:lnTo>
                <a:close/>
              </a:path>
              <a:path w="576579" h="417195">
                <a:moveTo>
                  <a:pt x="544295" y="9442"/>
                </a:moveTo>
                <a:lnTo>
                  <a:pt x="535368" y="29299"/>
                </a:lnTo>
                <a:lnTo>
                  <a:pt x="557047" y="27296"/>
                </a:lnTo>
                <a:lnTo>
                  <a:pt x="544295" y="9442"/>
                </a:lnTo>
                <a:close/>
              </a:path>
            </a:pathLst>
          </a:custGeom>
          <a:solidFill>
            <a:srgbClr val="4A7EBB"/>
          </a:solidFill>
        </p:spPr>
        <p:txBody>
          <a:bodyPr wrap="square" lIns="0" tIns="0" rIns="0" bIns="0" rtlCol="0"/>
          <a:lstStyle/>
          <a:p>
            <a:endParaRPr/>
          </a:p>
        </p:txBody>
      </p:sp>
      <p:sp>
        <p:nvSpPr>
          <p:cNvPr id="5" name="object 5"/>
          <p:cNvSpPr txBox="1"/>
          <p:nvPr/>
        </p:nvSpPr>
        <p:spPr>
          <a:xfrm>
            <a:off x="4981108" y="3584955"/>
            <a:ext cx="1393825" cy="900430"/>
          </a:xfrm>
          <a:prstGeom prst="rect">
            <a:avLst/>
          </a:prstGeom>
        </p:spPr>
        <p:txBody>
          <a:bodyPr vert="horz" wrap="square" lIns="0" tIns="9525" rIns="0" bIns="0" rtlCol="0">
            <a:spAutoFit/>
          </a:bodyPr>
          <a:lstStyle/>
          <a:p>
            <a:pPr marL="12700" marR="5080" indent="-1270" algn="ctr">
              <a:lnSpc>
                <a:spcPct val="101099"/>
              </a:lnSpc>
              <a:spcBef>
                <a:spcPts val="75"/>
              </a:spcBef>
            </a:pPr>
            <a:r>
              <a:rPr sz="1900" spc="5" dirty="0">
                <a:latin typeface="Arial"/>
                <a:cs typeface="Arial"/>
              </a:rPr>
              <a:t>Error due </a:t>
            </a:r>
            <a:r>
              <a:rPr sz="1900" dirty="0">
                <a:latin typeface="Arial"/>
                <a:cs typeface="Arial"/>
              </a:rPr>
              <a:t>to  </a:t>
            </a:r>
            <a:r>
              <a:rPr sz="1900" spc="5" dirty="0">
                <a:latin typeface="Arial"/>
                <a:cs typeface="Arial"/>
              </a:rPr>
              <a:t>incorrect  </a:t>
            </a:r>
            <a:r>
              <a:rPr sz="1900" spc="10" dirty="0">
                <a:latin typeface="Arial"/>
                <a:cs typeface="Arial"/>
              </a:rPr>
              <a:t>assu</a:t>
            </a:r>
            <a:r>
              <a:rPr sz="1900" spc="15" dirty="0">
                <a:latin typeface="Arial"/>
                <a:cs typeface="Arial"/>
              </a:rPr>
              <a:t>m</a:t>
            </a:r>
            <a:r>
              <a:rPr sz="1900" spc="10" dirty="0">
                <a:latin typeface="Arial"/>
                <a:cs typeface="Arial"/>
              </a:rPr>
              <a:t>p</a:t>
            </a:r>
            <a:r>
              <a:rPr sz="1900" dirty="0">
                <a:latin typeface="Arial"/>
                <a:cs typeface="Arial"/>
              </a:rPr>
              <a:t>ti</a:t>
            </a:r>
            <a:r>
              <a:rPr sz="1900" spc="10" dirty="0">
                <a:latin typeface="Arial"/>
                <a:cs typeface="Arial"/>
              </a:rPr>
              <a:t>ons</a:t>
            </a:r>
            <a:endParaRPr sz="1900">
              <a:latin typeface="Arial"/>
              <a:cs typeface="Arial"/>
            </a:endParaRPr>
          </a:p>
        </p:txBody>
      </p:sp>
      <p:sp>
        <p:nvSpPr>
          <p:cNvPr id="6" name="object 6"/>
          <p:cNvSpPr/>
          <p:nvPr/>
        </p:nvSpPr>
        <p:spPr>
          <a:xfrm>
            <a:off x="5068272" y="2985476"/>
            <a:ext cx="618490" cy="573405"/>
          </a:xfrm>
          <a:custGeom>
            <a:avLst/>
            <a:gdLst/>
            <a:ahLst/>
            <a:cxnLst/>
            <a:rect l="l" t="t" r="r" b="b"/>
            <a:pathLst>
              <a:path w="618489" h="573404">
                <a:moveTo>
                  <a:pt x="37006" y="34230"/>
                </a:moveTo>
                <a:lnTo>
                  <a:pt x="44364" y="58337"/>
                </a:lnTo>
                <a:lnTo>
                  <a:pt x="601019" y="573242"/>
                </a:lnTo>
                <a:lnTo>
                  <a:pt x="618266" y="554596"/>
                </a:lnTo>
                <a:lnTo>
                  <a:pt x="61611" y="39690"/>
                </a:lnTo>
                <a:lnTo>
                  <a:pt x="37006" y="34230"/>
                </a:lnTo>
                <a:close/>
              </a:path>
              <a:path w="618489" h="573404">
                <a:moveTo>
                  <a:pt x="0" y="0"/>
                </a:moveTo>
                <a:lnTo>
                  <a:pt x="35876" y="117529"/>
                </a:lnTo>
                <a:lnTo>
                  <a:pt x="42974" y="121307"/>
                </a:lnTo>
                <a:lnTo>
                  <a:pt x="56390" y="117212"/>
                </a:lnTo>
                <a:lnTo>
                  <a:pt x="60168" y="110114"/>
                </a:lnTo>
                <a:lnTo>
                  <a:pt x="44364" y="58337"/>
                </a:lnTo>
                <a:lnTo>
                  <a:pt x="9878" y="26437"/>
                </a:lnTo>
                <a:lnTo>
                  <a:pt x="27125" y="7791"/>
                </a:lnTo>
                <a:lnTo>
                  <a:pt x="35108" y="7791"/>
                </a:lnTo>
                <a:lnTo>
                  <a:pt x="0" y="0"/>
                </a:lnTo>
                <a:close/>
              </a:path>
              <a:path w="618489" h="573404">
                <a:moveTo>
                  <a:pt x="27125" y="7791"/>
                </a:moveTo>
                <a:lnTo>
                  <a:pt x="9878" y="26437"/>
                </a:lnTo>
                <a:lnTo>
                  <a:pt x="44364" y="58337"/>
                </a:lnTo>
                <a:lnTo>
                  <a:pt x="37006" y="34230"/>
                </a:lnTo>
                <a:lnTo>
                  <a:pt x="15751" y="29513"/>
                </a:lnTo>
                <a:lnTo>
                  <a:pt x="30650" y="13407"/>
                </a:lnTo>
                <a:lnTo>
                  <a:pt x="33197" y="13407"/>
                </a:lnTo>
                <a:lnTo>
                  <a:pt x="27125" y="7791"/>
                </a:lnTo>
                <a:close/>
              </a:path>
              <a:path w="618489" h="573404">
                <a:moveTo>
                  <a:pt x="35108" y="7791"/>
                </a:moveTo>
                <a:lnTo>
                  <a:pt x="27125" y="7791"/>
                </a:lnTo>
                <a:lnTo>
                  <a:pt x="61611" y="39690"/>
                </a:lnTo>
                <a:lnTo>
                  <a:pt x="114462" y="51419"/>
                </a:lnTo>
                <a:lnTo>
                  <a:pt x="121244" y="47100"/>
                </a:lnTo>
                <a:lnTo>
                  <a:pt x="124284" y="33406"/>
                </a:lnTo>
                <a:lnTo>
                  <a:pt x="119965" y="26623"/>
                </a:lnTo>
                <a:lnTo>
                  <a:pt x="35108" y="7791"/>
                </a:lnTo>
                <a:close/>
              </a:path>
              <a:path w="618489" h="573404">
                <a:moveTo>
                  <a:pt x="33197" y="13407"/>
                </a:moveTo>
                <a:lnTo>
                  <a:pt x="30650" y="13407"/>
                </a:lnTo>
                <a:lnTo>
                  <a:pt x="37006" y="34230"/>
                </a:lnTo>
                <a:lnTo>
                  <a:pt x="61611" y="39690"/>
                </a:lnTo>
                <a:lnTo>
                  <a:pt x="33197" y="13407"/>
                </a:lnTo>
                <a:close/>
              </a:path>
              <a:path w="618489" h="573404">
                <a:moveTo>
                  <a:pt x="30650" y="13407"/>
                </a:moveTo>
                <a:lnTo>
                  <a:pt x="15751" y="29513"/>
                </a:lnTo>
                <a:lnTo>
                  <a:pt x="37006" y="34230"/>
                </a:lnTo>
                <a:lnTo>
                  <a:pt x="30650" y="13407"/>
                </a:lnTo>
                <a:close/>
              </a:path>
            </a:pathLst>
          </a:custGeom>
          <a:solidFill>
            <a:srgbClr val="4A7EBB"/>
          </a:solidFill>
        </p:spPr>
        <p:txBody>
          <a:bodyPr wrap="square" lIns="0" tIns="0" rIns="0" bIns="0" rtlCol="0"/>
          <a:lstStyle/>
          <a:p>
            <a:endParaRPr/>
          </a:p>
        </p:txBody>
      </p:sp>
      <p:sp>
        <p:nvSpPr>
          <p:cNvPr id="7" name="object 7"/>
          <p:cNvSpPr txBox="1"/>
          <p:nvPr/>
        </p:nvSpPr>
        <p:spPr>
          <a:xfrm>
            <a:off x="6830228" y="3341115"/>
            <a:ext cx="2083435" cy="900430"/>
          </a:xfrm>
          <a:prstGeom prst="rect">
            <a:avLst/>
          </a:prstGeom>
        </p:spPr>
        <p:txBody>
          <a:bodyPr vert="horz" wrap="square" lIns="0" tIns="9525" rIns="0" bIns="0" rtlCol="0">
            <a:spAutoFit/>
          </a:bodyPr>
          <a:lstStyle/>
          <a:p>
            <a:pPr marL="12700" marR="5080" algn="ctr">
              <a:lnSpc>
                <a:spcPct val="101099"/>
              </a:lnSpc>
              <a:spcBef>
                <a:spcPts val="75"/>
              </a:spcBef>
            </a:pPr>
            <a:r>
              <a:rPr sz="1900" spc="5" dirty="0">
                <a:latin typeface="Arial"/>
                <a:cs typeface="Arial"/>
              </a:rPr>
              <a:t>Error due </a:t>
            </a:r>
            <a:r>
              <a:rPr sz="1900" dirty="0">
                <a:latin typeface="Arial"/>
                <a:cs typeface="Arial"/>
              </a:rPr>
              <a:t>to  </a:t>
            </a:r>
            <a:r>
              <a:rPr sz="1900" spc="5" dirty="0">
                <a:latin typeface="Arial"/>
                <a:cs typeface="Arial"/>
              </a:rPr>
              <a:t>variance </a:t>
            </a:r>
            <a:r>
              <a:rPr sz="1900" dirty="0">
                <a:latin typeface="Arial"/>
                <a:cs typeface="Arial"/>
              </a:rPr>
              <a:t>of</a:t>
            </a:r>
            <a:r>
              <a:rPr sz="1900" spc="-60" dirty="0">
                <a:latin typeface="Arial"/>
                <a:cs typeface="Arial"/>
              </a:rPr>
              <a:t> </a:t>
            </a:r>
            <a:r>
              <a:rPr sz="1900" dirty="0">
                <a:latin typeface="Arial"/>
                <a:cs typeface="Arial"/>
              </a:rPr>
              <a:t>training  </a:t>
            </a:r>
            <a:r>
              <a:rPr sz="1900" spc="5" dirty="0">
                <a:latin typeface="Arial"/>
                <a:cs typeface="Arial"/>
              </a:rPr>
              <a:t>samples</a:t>
            </a:r>
            <a:endParaRPr sz="1900">
              <a:latin typeface="Arial"/>
              <a:cs typeface="Arial"/>
            </a:endParaRPr>
          </a:p>
        </p:txBody>
      </p:sp>
      <p:sp>
        <p:nvSpPr>
          <p:cNvPr id="8" name="object 8"/>
          <p:cNvSpPr/>
          <p:nvPr/>
        </p:nvSpPr>
        <p:spPr>
          <a:xfrm>
            <a:off x="6571953" y="2980395"/>
            <a:ext cx="618490" cy="573405"/>
          </a:xfrm>
          <a:custGeom>
            <a:avLst/>
            <a:gdLst/>
            <a:ahLst/>
            <a:cxnLst/>
            <a:rect l="l" t="t" r="r" b="b"/>
            <a:pathLst>
              <a:path w="618490" h="573404">
                <a:moveTo>
                  <a:pt x="37006" y="34230"/>
                </a:moveTo>
                <a:lnTo>
                  <a:pt x="44364" y="58337"/>
                </a:lnTo>
                <a:lnTo>
                  <a:pt x="601019" y="573243"/>
                </a:lnTo>
                <a:lnTo>
                  <a:pt x="618266" y="554597"/>
                </a:lnTo>
                <a:lnTo>
                  <a:pt x="61609" y="39690"/>
                </a:lnTo>
                <a:lnTo>
                  <a:pt x="37006" y="34230"/>
                </a:lnTo>
                <a:close/>
              </a:path>
              <a:path w="618490" h="573404">
                <a:moveTo>
                  <a:pt x="0" y="0"/>
                </a:moveTo>
                <a:lnTo>
                  <a:pt x="35876" y="117530"/>
                </a:lnTo>
                <a:lnTo>
                  <a:pt x="42974" y="121309"/>
                </a:lnTo>
                <a:lnTo>
                  <a:pt x="56390" y="117213"/>
                </a:lnTo>
                <a:lnTo>
                  <a:pt x="60168" y="110115"/>
                </a:lnTo>
                <a:lnTo>
                  <a:pt x="44364" y="58337"/>
                </a:lnTo>
                <a:lnTo>
                  <a:pt x="9880" y="26440"/>
                </a:lnTo>
                <a:lnTo>
                  <a:pt x="27127" y="7793"/>
                </a:lnTo>
                <a:lnTo>
                  <a:pt x="35120" y="7793"/>
                </a:lnTo>
                <a:lnTo>
                  <a:pt x="0" y="0"/>
                </a:lnTo>
                <a:close/>
              </a:path>
              <a:path w="618490" h="573404">
                <a:moveTo>
                  <a:pt x="27127" y="7793"/>
                </a:moveTo>
                <a:lnTo>
                  <a:pt x="9880" y="26440"/>
                </a:lnTo>
                <a:lnTo>
                  <a:pt x="44364" y="58337"/>
                </a:lnTo>
                <a:lnTo>
                  <a:pt x="37006" y="34230"/>
                </a:lnTo>
                <a:lnTo>
                  <a:pt x="15751" y="29513"/>
                </a:lnTo>
                <a:lnTo>
                  <a:pt x="30650" y="13407"/>
                </a:lnTo>
                <a:lnTo>
                  <a:pt x="33195" y="13407"/>
                </a:lnTo>
                <a:lnTo>
                  <a:pt x="27127" y="7793"/>
                </a:lnTo>
                <a:close/>
              </a:path>
              <a:path w="618490" h="573404">
                <a:moveTo>
                  <a:pt x="35120" y="7793"/>
                </a:moveTo>
                <a:lnTo>
                  <a:pt x="27127" y="7793"/>
                </a:lnTo>
                <a:lnTo>
                  <a:pt x="61609" y="39690"/>
                </a:lnTo>
                <a:lnTo>
                  <a:pt x="114462" y="51419"/>
                </a:lnTo>
                <a:lnTo>
                  <a:pt x="121244" y="47100"/>
                </a:lnTo>
                <a:lnTo>
                  <a:pt x="124284" y="33406"/>
                </a:lnTo>
                <a:lnTo>
                  <a:pt x="119965" y="26623"/>
                </a:lnTo>
                <a:lnTo>
                  <a:pt x="35120" y="7793"/>
                </a:lnTo>
                <a:close/>
              </a:path>
              <a:path w="618490" h="573404">
                <a:moveTo>
                  <a:pt x="33195" y="13407"/>
                </a:moveTo>
                <a:lnTo>
                  <a:pt x="30650" y="13407"/>
                </a:lnTo>
                <a:lnTo>
                  <a:pt x="37006" y="34230"/>
                </a:lnTo>
                <a:lnTo>
                  <a:pt x="61609" y="39690"/>
                </a:lnTo>
                <a:lnTo>
                  <a:pt x="33195" y="13407"/>
                </a:lnTo>
                <a:close/>
              </a:path>
              <a:path w="618490" h="573404">
                <a:moveTo>
                  <a:pt x="30650" y="13407"/>
                </a:moveTo>
                <a:lnTo>
                  <a:pt x="15751" y="29513"/>
                </a:lnTo>
                <a:lnTo>
                  <a:pt x="37006" y="34230"/>
                </a:lnTo>
                <a:lnTo>
                  <a:pt x="30650" y="13407"/>
                </a:lnTo>
                <a:close/>
              </a:path>
            </a:pathLst>
          </a:custGeom>
          <a:solidFill>
            <a:srgbClr val="4A7EBB"/>
          </a:solidFill>
        </p:spPr>
        <p:txBody>
          <a:bodyPr wrap="square" lIns="0" tIns="0" rIns="0" bIns="0" rtlCol="0"/>
          <a:lstStyle/>
          <a:p>
            <a:endParaRPr/>
          </a:p>
        </p:txBody>
      </p:sp>
      <p:sp>
        <p:nvSpPr>
          <p:cNvPr id="9" name="object 9"/>
          <p:cNvSpPr txBox="1"/>
          <p:nvPr/>
        </p:nvSpPr>
        <p:spPr>
          <a:xfrm>
            <a:off x="548131" y="1349755"/>
            <a:ext cx="8478520" cy="1586865"/>
          </a:xfrm>
          <a:prstGeom prst="rect">
            <a:avLst/>
          </a:prstGeom>
        </p:spPr>
        <p:txBody>
          <a:bodyPr vert="horz" wrap="square" lIns="0" tIns="25400" rIns="0" bIns="0" rtlCol="0">
            <a:spAutoFit/>
          </a:bodyPr>
          <a:lstStyle/>
          <a:p>
            <a:pPr marL="25400" marR="17780">
              <a:lnSpc>
                <a:spcPts val="2500"/>
              </a:lnSpc>
              <a:spcBef>
                <a:spcPts val="200"/>
              </a:spcBef>
            </a:pPr>
            <a:r>
              <a:rPr sz="2100" spc="10" dirty="0">
                <a:latin typeface="Arial"/>
                <a:cs typeface="Arial"/>
              </a:rPr>
              <a:t>Point estimation </a:t>
            </a:r>
            <a:r>
              <a:rPr sz="2100" spc="5" dirty="0">
                <a:latin typeface="Arial"/>
                <a:cs typeface="Arial"/>
              </a:rPr>
              <a:t>(or statistic) </a:t>
            </a:r>
            <a:r>
              <a:rPr sz="2100" dirty="0">
                <a:latin typeface="Arial"/>
                <a:cs typeface="Arial"/>
              </a:rPr>
              <a:t>= </a:t>
            </a:r>
            <a:r>
              <a:rPr sz="2100" spc="10" dirty="0">
                <a:latin typeface="Arial"/>
                <a:cs typeface="Arial"/>
              </a:rPr>
              <a:t>provide single </a:t>
            </a:r>
            <a:r>
              <a:rPr sz="2100" spc="5" dirty="0">
                <a:latin typeface="Arial"/>
                <a:cs typeface="Arial"/>
              </a:rPr>
              <a:t>“best” </a:t>
            </a:r>
            <a:r>
              <a:rPr sz="2100" spc="10" dirty="0">
                <a:latin typeface="Arial"/>
                <a:cs typeface="Arial"/>
              </a:rPr>
              <a:t>prediction </a:t>
            </a:r>
            <a:r>
              <a:rPr sz="2100" spc="5" dirty="0">
                <a:latin typeface="Arial"/>
                <a:cs typeface="Arial"/>
              </a:rPr>
              <a:t>of </a:t>
            </a:r>
            <a:r>
              <a:rPr sz="2100" spc="10" dirty="0">
                <a:latin typeface="Arial"/>
                <a:cs typeface="Arial"/>
              </a:rPr>
              <a:t>some  </a:t>
            </a:r>
            <a:r>
              <a:rPr sz="2100" spc="5" dirty="0">
                <a:latin typeface="Arial"/>
                <a:cs typeface="Arial"/>
              </a:rPr>
              <a:t>quantity of interest</a:t>
            </a:r>
            <a:endParaRPr sz="2100">
              <a:latin typeface="Arial"/>
              <a:cs typeface="Arial"/>
            </a:endParaRPr>
          </a:p>
          <a:p>
            <a:pPr>
              <a:lnSpc>
                <a:spcPct val="100000"/>
              </a:lnSpc>
            </a:pPr>
            <a:endParaRPr sz="2300">
              <a:latin typeface="Arial"/>
              <a:cs typeface="Arial"/>
            </a:endParaRPr>
          </a:p>
          <a:p>
            <a:pPr marR="528320" algn="ctr">
              <a:lnSpc>
                <a:spcPct val="100000"/>
              </a:lnSpc>
              <a:spcBef>
                <a:spcPts val="1425"/>
              </a:spcBef>
            </a:pPr>
            <a:r>
              <a:rPr sz="2600" spc="-25" dirty="0">
                <a:latin typeface="Arial"/>
                <a:cs typeface="Arial"/>
              </a:rPr>
              <a:t>E(MSE) </a:t>
            </a:r>
            <a:r>
              <a:rPr sz="2600" dirty="0">
                <a:latin typeface="Arial"/>
                <a:cs typeface="Arial"/>
              </a:rPr>
              <a:t>= </a:t>
            </a:r>
            <a:r>
              <a:rPr sz="2600" spc="-20" dirty="0">
                <a:latin typeface="Arial"/>
                <a:cs typeface="Arial"/>
              </a:rPr>
              <a:t>noise</a:t>
            </a:r>
            <a:r>
              <a:rPr sz="2550" spc="-30" baseline="26143" dirty="0">
                <a:latin typeface="Arial"/>
                <a:cs typeface="Arial"/>
              </a:rPr>
              <a:t>2 </a:t>
            </a:r>
            <a:r>
              <a:rPr sz="2600" dirty="0">
                <a:latin typeface="Arial"/>
                <a:cs typeface="Arial"/>
              </a:rPr>
              <a:t>+ </a:t>
            </a:r>
            <a:r>
              <a:rPr sz="2600" spc="-15" dirty="0">
                <a:latin typeface="Arial"/>
                <a:cs typeface="Arial"/>
              </a:rPr>
              <a:t>bias</a:t>
            </a:r>
            <a:r>
              <a:rPr sz="2550" spc="-22" baseline="26143" dirty="0">
                <a:latin typeface="Arial"/>
                <a:cs typeface="Arial"/>
              </a:rPr>
              <a:t>2 </a:t>
            </a:r>
            <a:r>
              <a:rPr sz="2600" dirty="0">
                <a:latin typeface="Arial"/>
                <a:cs typeface="Arial"/>
              </a:rPr>
              <a:t>+</a:t>
            </a:r>
            <a:r>
              <a:rPr sz="2600" spc="-305" dirty="0">
                <a:latin typeface="Arial"/>
                <a:cs typeface="Arial"/>
              </a:rPr>
              <a:t> </a:t>
            </a:r>
            <a:r>
              <a:rPr sz="2600" spc="-20" dirty="0">
                <a:latin typeface="Arial"/>
                <a:cs typeface="Arial"/>
              </a:rPr>
              <a:t>variance</a:t>
            </a:r>
            <a:endParaRPr sz="2600">
              <a:latin typeface="Arial"/>
              <a:cs typeface="Arial"/>
            </a:endParaRPr>
          </a:p>
        </p:txBody>
      </p:sp>
      <p:sp>
        <p:nvSpPr>
          <p:cNvPr id="10" name="object 10"/>
          <p:cNvSpPr txBox="1"/>
          <p:nvPr/>
        </p:nvSpPr>
        <p:spPr>
          <a:xfrm>
            <a:off x="560831" y="4629404"/>
            <a:ext cx="9244965" cy="2864485"/>
          </a:xfrm>
          <a:prstGeom prst="rect">
            <a:avLst/>
          </a:prstGeom>
        </p:spPr>
        <p:txBody>
          <a:bodyPr vert="horz" wrap="square" lIns="0" tIns="12700" rIns="0" bIns="0" rtlCol="0">
            <a:spAutoFit/>
          </a:bodyPr>
          <a:lstStyle/>
          <a:p>
            <a:pPr marL="175260">
              <a:lnSpc>
                <a:spcPct val="100000"/>
              </a:lnSpc>
              <a:spcBef>
                <a:spcPts val="100"/>
              </a:spcBef>
            </a:pPr>
            <a:r>
              <a:rPr sz="2100" spc="10" dirty="0">
                <a:latin typeface="Arial"/>
                <a:cs typeface="Arial"/>
              </a:rPr>
              <a:t>Increasing capacity increases variance but decreases</a:t>
            </a:r>
            <a:r>
              <a:rPr sz="2100" spc="45" dirty="0">
                <a:latin typeface="Arial"/>
                <a:cs typeface="Arial"/>
              </a:rPr>
              <a:t> </a:t>
            </a:r>
            <a:r>
              <a:rPr sz="2100" spc="10" dirty="0">
                <a:latin typeface="Arial"/>
                <a:cs typeface="Arial"/>
              </a:rPr>
              <a:t>bias!</a:t>
            </a:r>
            <a:endParaRPr sz="2100">
              <a:latin typeface="Arial"/>
              <a:cs typeface="Arial"/>
            </a:endParaRPr>
          </a:p>
          <a:p>
            <a:pPr>
              <a:lnSpc>
                <a:spcPct val="100000"/>
              </a:lnSpc>
              <a:spcBef>
                <a:spcPts val="45"/>
              </a:spcBef>
            </a:pPr>
            <a:endParaRPr sz="2150">
              <a:latin typeface="Arial"/>
              <a:cs typeface="Arial"/>
            </a:endParaRPr>
          </a:p>
          <a:p>
            <a:pPr marL="175260" marR="299720">
              <a:lnSpc>
                <a:spcPct val="102899"/>
              </a:lnSpc>
            </a:pPr>
            <a:r>
              <a:rPr sz="2100" spc="-5" dirty="0">
                <a:latin typeface="Arial"/>
                <a:cs typeface="Arial"/>
              </a:rPr>
              <a:t>We </a:t>
            </a:r>
            <a:r>
              <a:rPr sz="2100" spc="10" dirty="0">
                <a:latin typeface="Arial"/>
                <a:cs typeface="Arial"/>
              </a:rPr>
              <a:t>will want </a:t>
            </a:r>
            <a:r>
              <a:rPr sz="2100" dirty="0">
                <a:latin typeface="Arial"/>
                <a:cs typeface="Arial"/>
              </a:rPr>
              <a:t>to </a:t>
            </a:r>
            <a:r>
              <a:rPr sz="2100" spc="10" dirty="0">
                <a:latin typeface="Arial"/>
                <a:cs typeface="Arial"/>
              </a:rPr>
              <a:t>regularize </a:t>
            </a:r>
            <a:r>
              <a:rPr sz="2100" dirty="0">
                <a:latin typeface="Arial"/>
                <a:cs typeface="Arial"/>
              </a:rPr>
              <a:t>= </a:t>
            </a:r>
            <a:r>
              <a:rPr sz="2100" spc="10" dirty="0">
                <a:latin typeface="Arial"/>
                <a:cs typeface="Arial"/>
              </a:rPr>
              <a:t>modification </a:t>
            </a:r>
            <a:r>
              <a:rPr sz="2100" dirty="0">
                <a:latin typeface="Arial"/>
                <a:cs typeface="Arial"/>
              </a:rPr>
              <a:t>to </a:t>
            </a:r>
            <a:r>
              <a:rPr sz="2100" spc="10" dirty="0">
                <a:latin typeface="Arial"/>
                <a:cs typeface="Arial"/>
              </a:rPr>
              <a:t>learning </a:t>
            </a:r>
            <a:r>
              <a:rPr sz="2100" spc="5" dirty="0">
                <a:latin typeface="Arial"/>
                <a:cs typeface="Arial"/>
              </a:rPr>
              <a:t>algorithm </a:t>
            </a:r>
            <a:r>
              <a:rPr sz="2100" spc="10" dirty="0">
                <a:latin typeface="Arial"/>
                <a:cs typeface="Arial"/>
              </a:rPr>
              <a:t>intended </a:t>
            </a:r>
            <a:r>
              <a:rPr sz="2100" dirty="0">
                <a:latin typeface="Arial"/>
                <a:cs typeface="Arial"/>
              </a:rPr>
              <a:t>to  </a:t>
            </a:r>
            <a:r>
              <a:rPr sz="2100" spc="10" dirty="0">
                <a:latin typeface="Arial"/>
                <a:cs typeface="Arial"/>
              </a:rPr>
              <a:t>reduce </a:t>
            </a:r>
            <a:r>
              <a:rPr sz="2100" dirty="0">
                <a:latin typeface="Arial"/>
                <a:cs typeface="Arial"/>
              </a:rPr>
              <a:t>its </a:t>
            </a:r>
            <a:r>
              <a:rPr sz="2100" spc="10" dirty="0">
                <a:latin typeface="Arial"/>
                <a:cs typeface="Arial"/>
              </a:rPr>
              <a:t>generalization </a:t>
            </a:r>
            <a:r>
              <a:rPr sz="2100" spc="5" dirty="0">
                <a:latin typeface="Arial"/>
                <a:cs typeface="Arial"/>
              </a:rPr>
              <a:t>error </a:t>
            </a:r>
            <a:r>
              <a:rPr sz="2100" spc="10" dirty="0">
                <a:latin typeface="Arial"/>
                <a:cs typeface="Arial"/>
              </a:rPr>
              <a:t>but </a:t>
            </a:r>
            <a:r>
              <a:rPr sz="2100" spc="15" dirty="0">
                <a:latin typeface="Arial"/>
                <a:cs typeface="Arial"/>
              </a:rPr>
              <a:t>NOT </a:t>
            </a:r>
            <a:r>
              <a:rPr sz="2100" spc="5" dirty="0">
                <a:latin typeface="Arial"/>
                <a:cs typeface="Arial"/>
              </a:rPr>
              <a:t>training</a:t>
            </a:r>
            <a:r>
              <a:rPr sz="2100" spc="25" dirty="0">
                <a:latin typeface="Arial"/>
                <a:cs typeface="Arial"/>
              </a:rPr>
              <a:t> </a:t>
            </a:r>
            <a:r>
              <a:rPr sz="2100" spc="5" dirty="0">
                <a:latin typeface="Arial"/>
                <a:cs typeface="Arial"/>
              </a:rPr>
              <a:t>error!</a:t>
            </a:r>
            <a:endParaRPr sz="2100">
              <a:latin typeface="Arial"/>
              <a:cs typeface="Arial"/>
            </a:endParaRPr>
          </a:p>
          <a:p>
            <a:pPr>
              <a:lnSpc>
                <a:spcPct val="100000"/>
              </a:lnSpc>
              <a:spcBef>
                <a:spcPts val="35"/>
              </a:spcBef>
            </a:pPr>
            <a:endParaRPr sz="2500">
              <a:latin typeface="Arial"/>
              <a:cs typeface="Arial"/>
            </a:endParaRPr>
          </a:p>
          <a:p>
            <a:pPr marL="12700">
              <a:lnSpc>
                <a:spcPct val="100000"/>
              </a:lnSpc>
            </a:pPr>
            <a:r>
              <a:rPr sz="1900" spc="5" dirty="0">
                <a:latin typeface="Arial"/>
                <a:cs typeface="Arial"/>
              </a:rPr>
              <a:t>See the following for explanations of</a:t>
            </a:r>
            <a:r>
              <a:rPr sz="1900" spc="45" dirty="0">
                <a:latin typeface="Arial"/>
                <a:cs typeface="Arial"/>
              </a:rPr>
              <a:t> </a:t>
            </a:r>
            <a:r>
              <a:rPr sz="1900" spc="5" dirty="0">
                <a:latin typeface="Arial"/>
                <a:cs typeface="Arial"/>
              </a:rPr>
              <a:t>bias-variance:</a:t>
            </a:r>
            <a:endParaRPr sz="1900">
              <a:latin typeface="Arial"/>
              <a:cs typeface="Arial"/>
            </a:endParaRPr>
          </a:p>
          <a:p>
            <a:pPr marL="101600" indent="-88900">
              <a:lnSpc>
                <a:spcPct val="100000"/>
              </a:lnSpc>
              <a:spcBef>
                <a:spcPts val="25"/>
              </a:spcBef>
              <a:buClr>
                <a:srgbClr val="000000"/>
              </a:buClr>
              <a:buSzPct val="94736"/>
              <a:buFont typeface="Arial"/>
              <a:buChar char="•"/>
              <a:tabLst>
                <a:tab pos="101600" algn="l"/>
              </a:tabLst>
            </a:pPr>
            <a:r>
              <a:rPr sz="1900" u="sng" spc="25" dirty="0">
                <a:solidFill>
                  <a:srgbClr val="17365D"/>
                </a:solidFill>
                <a:uFill>
                  <a:solidFill>
                    <a:srgbClr val="17365D"/>
                  </a:solidFill>
                </a:uFill>
                <a:latin typeface="Times New Roman"/>
                <a:cs typeface="Times New Roman"/>
              </a:rPr>
              <a:t> </a:t>
            </a:r>
            <a:r>
              <a:rPr sz="1900" u="sng" dirty="0">
                <a:solidFill>
                  <a:srgbClr val="17365D"/>
                </a:solidFill>
                <a:uFill>
                  <a:solidFill>
                    <a:srgbClr val="17365D"/>
                  </a:solidFill>
                </a:uFill>
                <a:latin typeface="Arial"/>
                <a:cs typeface="Arial"/>
                <a:hlinkClick r:id="rId2"/>
              </a:rPr>
              <a:t>http://www.inf.ed.ac.uk/teaching/courses/mlsc/Notes/Lecture4/BiasVariance.pdf</a:t>
            </a:r>
            <a:endParaRPr sz="1900">
              <a:latin typeface="Arial"/>
              <a:cs typeface="Arial"/>
            </a:endParaRPr>
          </a:p>
          <a:p>
            <a:pPr marL="165100" indent="-152400">
              <a:lnSpc>
                <a:spcPct val="100000"/>
              </a:lnSpc>
              <a:spcBef>
                <a:spcPts val="25"/>
              </a:spcBef>
              <a:buSzPct val="94736"/>
              <a:buChar char="•"/>
              <a:tabLst>
                <a:tab pos="165100" algn="l"/>
              </a:tabLst>
            </a:pPr>
            <a:r>
              <a:rPr sz="1900" dirty="0">
                <a:latin typeface="Arial"/>
                <a:cs typeface="Arial"/>
              </a:rPr>
              <a:t>Bishop’s </a:t>
            </a:r>
            <a:r>
              <a:rPr sz="1900" spc="5" dirty="0">
                <a:latin typeface="Arial"/>
                <a:cs typeface="Arial"/>
              </a:rPr>
              <a:t>“Neural Networks”</a:t>
            </a:r>
            <a:r>
              <a:rPr sz="1900" spc="25" dirty="0">
                <a:latin typeface="Arial"/>
                <a:cs typeface="Arial"/>
              </a:rPr>
              <a:t> </a:t>
            </a:r>
            <a:r>
              <a:rPr sz="1900" spc="5" dirty="0">
                <a:latin typeface="Arial"/>
                <a:cs typeface="Arial"/>
              </a:rPr>
              <a:t>book</a:t>
            </a:r>
            <a:endParaRPr sz="1900">
              <a:latin typeface="Arial"/>
              <a:cs typeface="Arial"/>
            </a:endParaRPr>
          </a:p>
          <a:p>
            <a:pPr marR="5080" algn="r">
              <a:lnSpc>
                <a:spcPct val="100000"/>
              </a:lnSpc>
              <a:spcBef>
                <a:spcPts val="770"/>
              </a:spcBef>
            </a:pPr>
            <a:r>
              <a:rPr sz="1300" spc="-15" dirty="0">
                <a:solidFill>
                  <a:srgbClr val="A6A6A6"/>
                </a:solidFill>
                <a:latin typeface="Arial"/>
                <a:cs typeface="Arial"/>
              </a:rPr>
              <a:t>Slide credit: </a:t>
            </a:r>
            <a:r>
              <a:rPr sz="1300" spc="-10" dirty="0">
                <a:solidFill>
                  <a:srgbClr val="A6A6A6"/>
                </a:solidFill>
                <a:latin typeface="Arial"/>
                <a:cs typeface="Arial"/>
              </a:rPr>
              <a:t>D.</a:t>
            </a:r>
            <a:r>
              <a:rPr sz="1300" spc="-45" dirty="0">
                <a:solidFill>
                  <a:srgbClr val="A6A6A6"/>
                </a:solidFill>
                <a:latin typeface="Arial"/>
                <a:cs typeface="Arial"/>
              </a:rPr>
              <a:t> </a:t>
            </a:r>
            <a:r>
              <a:rPr sz="1300" spc="-15" dirty="0">
                <a:solidFill>
                  <a:srgbClr val="A6A6A6"/>
                </a:solidFill>
                <a:latin typeface="Arial"/>
                <a:cs typeface="Arial"/>
              </a:rPr>
              <a:t>Hoiem</a:t>
            </a:r>
            <a:endParaRPr sz="1300">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70331" y="1092708"/>
            <a:ext cx="9336024" cy="553516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6316" y="388619"/>
            <a:ext cx="6523355" cy="1452245"/>
          </a:xfrm>
          <a:prstGeom prst="rect">
            <a:avLst/>
          </a:prstGeom>
        </p:spPr>
        <p:txBody>
          <a:bodyPr vert="horz" wrap="square" lIns="0" tIns="41275" rIns="0" bIns="0" rtlCol="0">
            <a:spAutoFit/>
          </a:bodyPr>
          <a:lstStyle/>
          <a:p>
            <a:pPr marL="12700" marR="5080" indent="16510">
              <a:lnSpc>
                <a:spcPts val="5590"/>
              </a:lnSpc>
              <a:spcBef>
                <a:spcPts val="325"/>
              </a:spcBef>
            </a:pPr>
            <a:r>
              <a:rPr sz="4700" spc="-10" dirty="0">
                <a:solidFill>
                  <a:srgbClr val="000000"/>
                </a:solidFill>
              </a:rPr>
              <a:t>Bias-Variance Trade-off:  </a:t>
            </a:r>
            <a:r>
              <a:rPr sz="4700" spc="-5" dirty="0">
                <a:solidFill>
                  <a:srgbClr val="000000"/>
                </a:solidFill>
              </a:rPr>
              <a:t>Underfitting </a:t>
            </a:r>
            <a:r>
              <a:rPr sz="4700" dirty="0">
                <a:solidFill>
                  <a:srgbClr val="000000"/>
                </a:solidFill>
              </a:rPr>
              <a:t>&amp;</a:t>
            </a:r>
            <a:r>
              <a:rPr sz="4700" spc="-85" dirty="0">
                <a:solidFill>
                  <a:srgbClr val="000000"/>
                </a:solidFill>
              </a:rPr>
              <a:t> </a:t>
            </a:r>
            <a:r>
              <a:rPr sz="4700" spc="-5" dirty="0">
                <a:solidFill>
                  <a:srgbClr val="000000"/>
                </a:solidFill>
              </a:rPr>
              <a:t>Overfitting</a:t>
            </a:r>
            <a:endParaRPr sz="4700"/>
          </a:p>
        </p:txBody>
      </p:sp>
      <p:sp>
        <p:nvSpPr>
          <p:cNvPr id="3" name="object 3"/>
          <p:cNvSpPr txBox="1"/>
          <p:nvPr/>
        </p:nvSpPr>
        <p:spPr>
          <a:xfrm>
            <a:off x="6006591" y="6032500"/>
            <a:ext cx="1609725" cy="314960"/>
          </a:xfrm>
          <a:prstGeom prst="rect">
            <a:avLst/>
          </a:prstGeom>
        </p:spPr>
        <p:txBody>
          <a:bodyPr vert="horz" wrap="square" lIns="0" tIns="12700" rIns="0" bIns="0" rtlCol="0">
            <a:spAutoFit/>
          </a:bodyPr>
          <a:lstStyle/>
          <a:p>
            <a:pPr marL="12700">
              <a:lnSpc>
                <a:spcPct val="100000"/>
              </a:lnSpc>
              <a:spcBef>
                <a:spcPts val="100"/>
              </a:spcBef>
            </a:pPr>
            <a:r>
              <a:rPr sz="1900" b="1" spc="-10" dirty="0">
                <a:solidFill>
                  <a:srgbClr val="0000FF"/>
                </a:solidFill>
                <a:latin typeface="Arial"/>
                <a:cs typeface="Arial"/>
              </a:rPr>
              <a:t>Training</a:t>
            </a:r>
            <a:r>
              <a:rPr sz="1900" b="1" spc="-40" dirty="0">
                <a:solidFill>
                  <a:srgbClr val="0000FF"/>
                </a:solidFill>
                <a:latin typeface="Arial"/>
                <a:cs typeface="Arial"/>
              </a:rPr>
              <a:t> </a:t>
            </a:r>
            <a:r>
              <a:rPr sz="1900" b="1" spc="5" dirty="0">
                <a:solidFill>
                  <a:srgbClr val="0000FF"/>
                </a:solidFill>
                <a:latin typeface="Arial"/>
                <a:cs typeface="Arial"/>
              </a:rPr>
              <a:t>error</a:t>
            </a:r>
            <a:endParaRPr sz="1900">
              <a:latin typeface="Arial"/>
              <a:cs typeface="Arial"/>
            </a:endParaRPr>
          </a:p>
        </p:txBody>
      </p:sp>
      <p:sp>
        <p:nvSpPr>
          <p:cNvPr id="4" name="object 4"/>
          <p:cNvSpPr txBox="1"/>
          <p:nvPr/>
        </p:nvSpPr>
        <p:spPr>
          <a:xfrm>
            <a:off x="6087871" y="4895596"/>
            <a:ext cx="1144905" cy="314960"/>
          </a:xfrm>
          <a:prstGeom prst="rect">
            <a:avLst/>
          </a:prstGeom>
        </p:spPr>
        <p:txBody>
          <a:bodyPr vert="horz" wrap="square" lIns="0" tIns="12700" rIns="0" bIns="0" rtlCol="0">
            <a:spAutoFit/>
          </a:bodyPr>
          <a:lstStyle/>
          <a:p>
            <a:pPr marL="12700">
              <a:lnSpc>
                <a:spcPct val="100000"/>
              </a:lnSpc>
              <a:spcBef>
                <a:spcPts val="100"/>
              </a:spcBef>
            </a:pPr>
            <a:r>
              <a:rPr sz="1900" b="1" spc="-30" dirty="0">
                <a:solidFill>
                  <a:srgbClr val="FF0000"/>
                </a:solidFill>
                <a:latin typeface="Arial"/>
                <a:cs typeface="Arial"/>
              </a:rPr>
              <a:t>Test</a:t>
            </a:r>
            <a:r>
              <a:rPr sz="1900" b="1" spc="-60" dirty="0">
                <a:solidFill>
                  <a:srgbClr val="FF0000"/>
                </a:solidFill>
                <a:latin typeface="Arial"/>
                <a:cs typeface="Arial"/>
              </a:rPr>
              <a:t> </a:t>
            </a:r>
            <a:r>
              <a:rPr sz="1900" b="1" spc="5" dirty="0">
                <a:solidFill>
                  <a:srgbClr val="FF0000"/>
                </a:solidFill>
                <a:latin typeface="Arial"/>
                <a:cs typeface="Arial"/>
              </a:rPr>
              <a:t>error</a:t>
            </a:r>
            <a:endParaRPr sz="1900">
              <a:latin typeface="Arial"/>
              <a:cs typeface="Arial"/>
            </a:endParaRPr>
          </a:p>
        </p:txBody>
      </p:sp>
      <p:sp>
        <p:nvSpPr>
          <p:cNvPr id="5" name="object 5"/>
          <p:cNvSpPr/>
          <p:nvPr/>
        </p:nvSpPr>
        <p:spPr>
          <a:xfrm>
            <a:off x="2088048" y="5337555"/>
            <a:ext cx="4570730" cy="1230630"/>
          </a:xfrm>
          <a:custGeom>
            <a:avLst/>
            <a:gdLst/>
            <a:ahLst/>
            <a:cxnLst/>
            <a:rect l="l" t="t" r="r" b="b"/>
            <a:pathLst>
              <a:path w="4570730" h="1230629">
                <a:moveTo>
                  <a:pt x="0" y="0"/>
                </a:moveTo>
                <a:lnTo>
                  <a:pt x="54519" y="18269"/>
                </a:lnTo>
                <a:lnTo>
                  <a:pt x="98170" y="36415"/>
                </a:lnTo>
                <a:lnTo>
                  <a:pt x="149552" y="67120"/>
                </a:lnTo>
                <a:lnTo>
                  <a:pt x="178797" y="84747"/>
                </a:lnTo>
                <a:lnTo>
                  <a:pt x="217816" y="107714"/>
                </a:lnTo>
                <a:lnTo>
                  <a:pt x="268836" y="137007"/>
                </a:lnTo>
                <a:lnTo>
                  <a:pt x="334087" y="173612"/>
                </a:lnTo>
                <a:lnTo>
                  <a:pt x="350838" y="183558"/>
                </a:lnTo>
                <a:lnTo>
                  <a:pt x="383856" y="204292"/>
                </a:lnTo>
                <a:lnTo>
                  <a:pt x="421056" y="220151"/>
                </a:lnTo>
                <a:lnTo>
                  <a:pt x="431307" y="222945"/>
                </a:lnTo>
                <a:lnTo>
                  <a:pt x="440994" y="227031"/>
                </a:lnTo>
                <a:lnTo>
                  <a:pt x="461328" y="239936"/>
                </a:lnTo>
                <a:lnTo>
                  <a:pt x="480840" y="254203"/>
                </a:lnTo>
                <a:lnTo>
                  <a:pt x="500475" y="268239"/>
                </a:lnTo>
                <a:lnTo>
                  <a:pt x="521175" y="280450"/>
                </a:lnTo>
                <a:lnTo>
                  <a:pt x="541305" y="290304"/>
                </a:lnTo>
                <a:lnTo>
                  <a:pt x="561492" y="300052"/>
                </a:lnTo>
                <a:lnTo>
                  <a:pt x="581566" y="310014"/>
                </a:lnTo>
                <a:lnTo>
                  <a:pt x="601355" y="320514"/>
                </a:lnTo>
                <a:lnTo>
                  <a:pt x="611523" y="326966"/>
                </a:lnTo>
                <a:lnTo>
                  <a:pt x="621279" y="334100"/>
                </a:lnTo>
                <a:lnTo>
                  <a:pt x="631096" y="341118"/>
                </a:lnTo>
                <a:lnTo>
                  <a:pt x="691841" y="367894"/>
                </a:lnTo>
                <a:lnTo>
                  <a:pt x="748354" y="387287"/>
                </a:lnTo>
                <a:lnTo>
                  <a:pt x="775081" y="393965"/>
                </a:lnTo>
                <a:lnTo>
                  <a:pt x="788489" y="397138"/>
                </a:lnTo>
                <a:lnTo>
                  <a:pt x="801808" y="400642"/>
                </a:lnTo>
                <a:lnTo>
                  <a:pt x="811844" y="403972"/>
                </a:lnTo>
                <a:lnTo>
                  <a:pt x="821753" y="407735"/>
                </a:lnTo>
                <a:lnTo>
                  <a:pt x="831712" y="411290"/>
                </a:lnTo>
                <a:lnTo>
                  <a:pt x="890369" y="421962"/>
                </a:lnTo>
                <a:lnTo>
                  <a:pt x="943598" y="428193"/>
                </a:lnTo>
                <a:lnTo>
                  <a:pt x="997981" y="433113"/>
                </a:lnTo>
                <a:lnTo>
                  <a:pt x="1049917" y="437144"/>
                </a:lnTo>
                <a:lnTo>
                  <a:pt x="1095804" y="440706"/>
                </a:lnTo>
                <a:lnTo>
                  <a:pt x="1142648" y="456637"/>
                </a:lnTo>
                <a:lnTo>
                  <a:pt x="1189348" y="480771"/>
                </a:lnTo>
                <a:lnTo>
                  <a:pt x="1229745" y="506996"/>
                </a:lnTo>
                <a:lnTo>
                  <a:pt x="1249599" y="520654"/>
                </a:lnTo>
                <a:lnTo>
                  <a:pt x="1269530" y="534191"/>
                </a:lnTo>
                <a:lnTo>
                  <a:pt x="1279289" y="541406"/>
                </a:lnTo>
                <a:lnTo>
                  <a:pt x="1288873" y="548981"/>
                </a:lnTo>
                <a:lnTo>
                  <a:pt x="1298807" y="555837"/>
                </a:lnTo>
                <a:lnTo>
                  <a:pt x="1309620" y="560900"/>
                </a:lnTo>
                <a:lnTo>
                  <a:pt x="1319750" y="563979"/>
                </a:lnTo>
                <a:lnTo>
                  <a:pt x="1329952" y="566886"/>
                </a:lnTo>
                <a:lnTo>
                  <a:pt x="1340010" y="570138"/>
                </a:lnTo>
                <a:lnTo>
                  <a:pt x="1349710" y="574255"/>
                </a:lnTo>
                <a:lnTo>
                  <a:pt x="1359971" y="580540"/>
                </a:lnTo>
                <a:lnTo>
                  <a:pt x="1369639" y="587857"/>
                </a:lnTo>
                <a:lnTo>
                  <a:pt x="1379365" y="595050"/>
                </a:lnTo>
                <a:lnTo>
                  <a:pt x="1416240" y="610907"/>
                </a:lnTo>
                <a:lnTo>
                  <a:pt x="1453336" y="622775"/>
                </a:lnTo>
                <a:lnTo>
                  <a:pt x="1492074" y="633754"/>
                </a:lnTo>
                <a:lnTo>
                  <a:pt x="1546747" y="644817"/>
                </a:lnTo>
                <a:lnTo>
                  <a:pt x="1593587" y="651069"/>
                </a:lnTo>
                <a:lnTo>
                  <a:pt x="1616980" y="654383"/>
                </a:lnTo>
                <a:lnTo>
                  <a:pt x="1657115" y="660788"/>
                </a:lnTo>
                <a:lnTo>
                  <a:pt x="1697160" y="667738"/>
                </a:lnTo>
                <a:lnTo>
                  <a:pt x="1756848" y="679549"/>
                </a:lnTo>
                <a:lnTo>
                  <a:pt x="1817432" y="694447"/>
                </a:lnTo>
                <a:lnTo>
                  <a:pt x="1877340" y="715296"/>
                </a:lnTo>
                <a:lnTo>
                  <a:pt x="1907295" y="725677"/>
                </a:lnTo>
                <a:lnTo>
                  <a:pt x="1937703" y="734511"/>
                </a:lnTo>
                <a:lnTo>
                  <a:pt x="1972547" y="743065"/>
                </a:lnTo>
                <a:lnTo>
                  <a:pt x="1988077" y="746970"/>
                </a:lnTo>
                <a:lnTo>
                  <a:pt x="2001806" y="751323"/>
                </a:lnTo>
                <a:lnTo>
                  <a:pt x="2031247" y="761221"/>
                </a:lnTo>
                <a:lnTo>
                  <a:pt x="2037447" y="771670"/>
                </a:lnTo>
                <a:lnTo>
                  <a:pt x="2043325" y="782408"/>
                </a:lnTo>
                <a:lnTo>
                  <a:pt x="2049846" y="792568"/>
                </a:lnTo>
                <a:lnTo>
                  <a:pt x="2102182" y="824401"/>
                </a:lnTo>
                <a:lnTo>
                  <a:pt x="2151518" y="841349"/>
                </a:lnTo>
                <a:lnTo>
                  <a:pt x="2178245" y="848027"/>
                </a:lnTo>
                <a:lnTo>
                  <a:pt x="2191653" y="851199"/>
                </a:lnTo>
                <a:lnTo>
                  <a:pt x="2204972" y="854704"/>
                </a:lnTo>
                <a:lnTo>
                  <a:pt x="2214993" y="858121"/>
                </a:lnTo>
                <a:lnTo>
                  <a:pt x="2224876" y="862029"/>
                </a:lnTo>
                <a:lnTo>
                  <a:pt x="2234830" y="865613"/>
                </a:lnTo>
                <a:lnTo>
                  <a:pt x="2245063" y="868059"/>
                </a:lnTo>
                <a:lnTo>
                  <a:pt x="2278349" y="872357"/>
                </a:lnTo>
                <a:lnTo>
                  <a:pt x="2311778" y="875531"/>
                </a:lnTo>
                <a:lnTo>
                  <a:pt x="2345257" y="878307"/>
                </a:lnTo>
                <a:lnTo>
                  <a:pt x="2378698" y="881413"/>
                </a:lnTo>
                <a:lnTo>
                  <a:pt x="2498969" y="894768"/>
                </a:lnTo>
                <a:lnTo>
                  <a:pt x="2527733" y="904372"/>
                </a:lnTo>
                <a:lnTo>
                  <a:pt x="2542702" y="909402"/>
                </a:lnTo>
                <a:lnTo>
                  <a:pt x="2547122" y="910903"/>
                </a:lnTo>
                <a:lnTo>
                  <a:pt x="2544242" y="909923"/>
                </a:lnTo>
                <a:lnTo>
                  <a:pt x="2537311" y="907507"/>
                </a:lnTo>
                <a:lnTo>
                  <a:pt x="2529575" y="904703"/>
                </a:lnTo>
                <a:lnTo>
                  <a:pt x="2524283" y="902556"/>
                </a:lnTo>
                <a:lnTo>
                  <a:pt x="2524683" y="902114"/>
                </a:lnTo>
                <a:lnTo>
                  <a:pt x="2592513" y="921477"/>
                </a:lnTo>
                <a:lnTo>
                  <a:pt x="2632699" y="934527"/>
                </a:lnTo>
                <a:lnTo>
                  <a:pt x="2652684" y="941395"/>
                </a:lnTo>
                <a:lnTo>
                  <a:pt x="2672693" y="948187"/>
                </a:lnTo>
                <a:lnTo>
                  <a:pt x="2752875" y="974896"/>
                </a:lnTo>
                <a:lnTo>
                  <a:pt x="2762855" y="978381"/>
                </a:lnTo>
                <a:lnTo>
                  <a:pt x="2772807" y="981964"/>
                </a:lnTo>
                <a:lnTo>
                  <a:pt x="2782815" y="985351"/>
                </a:lnTo>
                <a:lnTo>
                  <a:pt x="2792966" y="988252"/>
                </a:lnTo>
                <a:lnTo>
                  <a:pt x="2806361" y="991475"/>
                </a:lnTo>
                <a:lnTo>
                  <a:pt x="2819777" y="994621"/>
                </a:lnTo>
                <a:lnTo>
                  <a:pt x="2833151" y="997921"/>
                </a:lnTo>
                <a:lnTo>
                  <a:pt x="2846419" y="1001607"/>
                </a:lnTo>
                <a:lnTo>
                  <a:pt x="2866487" y="1008233"/>
                </a:lnTo>
                <a:lnTo>
                  <a:pt x="2886379" y="1015435"/>
                </a:lnTo>
                <a:lnTo>
                  <a:pt x="2906336" y="1022400"/>
                </a:lnTo>
                <a:lnTo>
                  <a:pt x="2926600" y="1028316"/>
                </a:lnTo>
                <a:lnTo>
                  <a:pt x="2980054" y="1041671"/>
                </a:lnTo>
                <a:lnTo>
                  <a:pt x="2989892" y="1048684"/>
                </a:lnTo>
                <a:lnTo>
                  <a:pt x="3047822" y="1078873"/>
                </a:lnTo>
                <a:lnTo>
                  <a:pt x="3084169" y="1090409"/>
                </a:lnTo>
                <a:lnTo>
                  <a:pt x="3121912" y="1100946"/>
                </a:lnTo>
                <a:lnTo>
                  <a:pt x="3173758" y="1112146"/>
                </a:lnTo>
                <a:lnTo>
                  <a:pt x="3213893" y="1118581"/>
                </a:lnTo>
                <a:lnTo>
                  <a:pt x="3233960" y="1121799"/>
                </a:lnTo>
                <a:lnTo>
                  <a:pt x="3434412" y="1188573"/>
                </a:lnTo>
                <a:lnTo>
                  <a:pt x="3459249" y="1196937"/>
                </a:lnTo>
                <a:lnTo>
                  <a:pt x="3479781" y="1203557"/>
                </a:lnTo>
                <a:lnTo>
                  <a:pt x="3527956" y="1215283"/>
                </a:lnTo>
                <a:lnTo>
                  <a:pt x="3567850" y="1223821"/>
                </a:lnTo>
                <a:lnTo>
                  <a:pt x="3608136" y="1228637"/>
                </a:lnTo>
                <a:lnTo>
                  <a:pt x="3658773" y="1229220"/>
                </a:lnTo>
                <a:lnTo>
                  <a:pt x="3709411" y="1229676"/>
                </a:lnTo>
                <a:lnTo>
                  <a:pt x="3760049" y="1230018"/>
                </a:lnTo>
                <a:lnTo>
                  <a:pt x="3810688" y="1230255"/>
                </a:lnTo>
                <a:lnTo>
                  <a:pt x="3861328" y="1230399"/>
                </a:lnTo>
                <a:lnTo>
                  <a:pt x="3911968" y="1230460"/>
                </a:lnTo>
                <a:lnTo>
                  <a:pt x="3962608" y="1230449"/>
                </a:lnTo>
                <a:lnTo>
                  <a:pt x="4013249" y="1230377"/>
                </a:lnTo>
                <a:lnTo>
                  <a:pt x="4063891" y="1230255"/>
                </a:lnTo>
                <a:lnTo>
                  <a:pt x="4114532" y="1230093"/>
                </a:lnTo>
                <a:lnTo>
                  <a:pt x="4165174" y="1229903"/>
                </a:lnTo>
                <a:lnTo>
                  <a:pt x="4215816" y="1229694"/>
                </a:lnTo>
                <a:lnTo>
                  <a:pt x="4266458" y="1229478"/>
                </a:lnTo>
                <a:lnTo>
                  <a:pt x="4317100" y="1229266"/>
                </a:lnTo>
                <a:lnTo>
                  <a:pt x="4367741" y="1229069"/>
                </a:lnTo>
                <a:lnTo>
                  <a:pt x="4418383" y="1228896"/>
                </a:lnTo>
                <a:lnTo>
                  <a:pt x="4469025" y="1228760"/>
                </a:lnTo>
                <a:lnTo>
                  <a:pt x="4519666" y="1228670"/>
                </a:lnTo>
                <a:lnTo>
                  <a:pt x="4570307" y="1228637"/>
                </a:lnTo>
              </a:path>
            </a:pathLst>
          </a:custGeom>
          <a:ln w="40639">
            <a:solidFill>
              <a:srgbClr val="0000FF"/>
            </a:solidFill>
          </a:ln>
        </p:spPr>
        <p:txBody>
          <a:bodyPr wrap="square" lIns="0" tIns="0" rIns="0" bIns="0" rtlCol="0"/>
          <a:lstStyle/>
          <a:p>
            <a:endParaRPr/>
          </a:p>
        </p:txBody>
      </p:sp>
      <p:sp>
        <p:nvSpPr>
          <p:cNvPr id="6" name="object 6"/>
          <p:cNvSpPr/>
          <p:nvPr/>
        </p:nvSpPr>
        <p:spPr>
          <a:xfrm>
            <a:off x="2101595" y="3413928"/>
            <a:ext cx="4716145" cy="1336040"/>
          </a:xfrm>
          <a:custGeom>
            <a:avLst/>
            <a:gdLst/>
            <a:ahLst/>
            <a:cxnLst/>
            <a:rect l="l" t="t" r="r" b="b"/>
            <a:pathLst>
              <a:path w="4716145" h="1336039">
                <a:moveTo>
                  <a:pt x="0" y="0"/>
                </a:moveTo>
                <a:lnTo>
                  <a:pt x="16674" y="3480"/>
                </a:lnTo>
                <a:lnTo>
                  <a:pt x="33332" y="7055"/>
                </a:lnTo>
                <a:lnTo>
                  <a:pt x="50023" y="10442"/>
                </a:lnTo>
                <a:lnTo>
                  <a:pt x="66798" y="13360"/>
                </a:lnTo>
                <a:lnTo>
                  <a:pt x="93531" y="16693"/>
                </a:lnTo>
                <a:lnTo>
                  <a:pt x="120379" y="19267"/>
                </a:lnTo>
                <a:lnTo>
                  <a:pt x="147155" y="22227"/>
                </a:lnTo>
                <a:lnTo>
                  <a:pt x="197818" y="33385"/>
                </a:lnTo>
                <a:lnTo>
                  <a:pt x="245182" y="50096"/>
                </a:lnTo>
                <a:lnTo>
                  <a:pt x="273498" y="67449"/>
                </a:lnTo>
                <a:lnTo>
                  <a:pt x="283470" y="74210"/>
                </a:lnTo>
                <a:lnTo>
                  <a:pt x="323569" y="91981"/>
                </a:lnTo>
                <a:lnTo>
                  <a:pt x="387384" y="96249"/>
                </a:lnTo>
                <a:lnTo>
                  <a:pt x="440800" y="98415"/>
                </a:lnTo>
                <a:lnTo>
                  <a:pt x="494236" y="100150"/>
                </a:lnTo>
                <a:lnTo>
                  <a:pt x="547685" y="101583"/>
                </a:lnTo>
                <a:lnTo>
                  <a:pt x="601142" y="102843"/>
                </a:lnTo>
                <a:lnTo>
                  <a:pt x="654601" y="104060"/>
                </a:lnTo>
                <a:lnTo>
                  <a:pt x="708055" y="105364"/>
                </a:lnTo>
                <a:lnTo>
                  <a:pt x="761501" y="106883"/>
                </a:lnTo>
                <a:lnTo>
                  <a:pt x="781391" y="114164"/>
                </a:lnTo>
                <a:lnTo>
                  <a:pt x="801181" y="121847"/>
                </a:lnTo>
                <a:lnTo>
                  <a:pt x="821171" y="128727"/>
                </a:lnTo>
                <a:lnTo>
                  <a:pt x="841659" y="133603"/>
                </a:lnTo>
                <a:lnTo>
                  <a:pt x="887361" y="141154"/>
                </a:lnTo>
                <a:lnTo>
                  <a:pt x="910803" y="145016"/>
                </a:lnTo>
                <a:lnTo>
                  <a:pt x="926091" y="147775"/>
                </a:lnTo>
                <a:lnTo>
                  <a:pt x="947326" y="152016"/>
                </a:lnTo>
                <a:lnTo>
                  <a:pt x="988615" y="160324"/>
                </a:lnTo>
                <a:lnTo>
                  <a:pt x="1005179" y="170590"/>
                </a:lnTo>
                <a:lnTo>
                  <a:pt x="1021654" y="181020"/>
                </a:lnTo>
                <a:lnTo>
                  <a:pt x="1038309" y="191122"/>
                </a:lnTo>
                <a:lnTo>
                  <a:pt x="1055413" y="200405"/>
                </a:lnTo>
                <a:lnTo>
                  <a:pt x="1065218" y="204264"/>
                </a:lnTo>
                <a:lnTo>
                  <a:pt x="1075452" y="207085"/>
                </a:lnTo>
                <a:lnTo>
                  <a:pt x="1085687" y="209907"/>
                </a:lnTo>
                <a:lnTo>
                  <a:pt x="1095492" y="213766"/>
                </a:lnTo>
                <a:lnTo>
                  <a:pt x="1118210" y="227486"/>
                </a:lnTo>
                <a:lnTo>
                  <a:pt x="1133653" y="239144"/>
                </a:lnTo>
                <a:lnTo>
                  <a:pt x="1150055" y="248133"/>
                </a:lnTo>
                <a:lnTo>
                  <a:pt x="1175650" y="253847"/>
                </a:lnTo>
                <a:lnTo>
                  <a:pt x="1222295" y="258389"/>
                </a:lnTo>
                <a:lnTo>
                  <a:pt x="1269067" y="261596"/>
                </a:lnTo>
                <a:lnTo>
                  <a:pt x="1315889" y="264268"/>
                </a:lnTo>
                <a:lnTo>
                  <a:pt x="1362685" y="267207"/>
                </a:lnTo>
                <a:lnTo>
                  <a:pt x="1383681" y="272339"/>
                </a:lnTo>
                <a:lnTo>
                  <a:pt x="1405315" y="276439"/>
                </a:lnTo>
                <a:lnTo>
                  <a:pt x="1425674" y="282603"/>
                </a:lnTo>
                <a:lnTo>
                  <a:pt x="1442843" y="293928"/>
                </a:lnTo>
                <a:lnTo>
                  <a:pt x="1523001" y="374090"/>
                </a:lnTo>
                <a:lnTo>
                  <a:pt x="1539923" y="391542"/>
                </a:lnTo>
                <a:lnTo>
                  <a:pt x="1559682" y="411068"/>
                </a:lnTo>
                <a:lnTo>
                  <a:pt x="1603159" y="440892"/>
                </a:lnTo>
                <a:lnTo>
                  <a:pt x="1644972" y="453387"/>
                </a:lnTo>
                <a:lnTo>
                  <a:pt x="1694550" y="464570"/>
                </a:lnTo>
                <a:lnTo>
                  <a:pt x="1745192" y="473935"/>
                </a:lnTo>
                <a:lnTo>
                  <a:pt x="1790195" y="480974"/>
                </a:lnTo>
                <a:lnTo>
                  <a:pt x="1843621" y="487740"/>
                </a:lnTo>
                <a:lnTo>
                  <a:pt x="1870362" y="490915"/>
                </a:lnTo>
                <a:lnTo>
                  <a:pt x="1897071" y="494335"/>
                </a:lnTo>
                <a:lnTo>
                  <a:pt x="2084107" y="521055"/>
                </a:lnTo>
                <a:lnTo>
                  <a:pt x="2126698" y="535459"/>
                </a:lnTo>
                <a:lnTo>
                  <a:pt x="2164264" y="561137"/>
                </a:lnTo>
                <a:lnTo>
                  <a:pt x="2177624" y="581177"/>
                </a:lnTo>
                <a:lnTo>
                  <a:pt x="2183616" y="591762"/>
                </a:lnTo>
                <a:lnTo>
                  <a:pt x="2190984" y="601218"/>
                </a:lnTo>
                <a:lnTo>
                  <a:pt x="2200199" y="608871"/>
                </a:lnTo>
                <a:lnTo>
                  <a:pt x="2210382" y="615336"/>
                </a:lnTo>
                <a:lnTo>
                  <a:pt x="2220886" y="621423"/>
                </a:lnTo>
                <a:lnTo>
                  <a:pt x="2231064" y="627939"/>
                </a:lnTo>
                <a:lnTo>
                  <a:pt x="2244509" y="637841"/>
                </a:lnTo>
                <a:lnTo>
                  <a:pt x="2257783" y="647979"/>
                </a:lnTo>
                <a:lnTo>
                  <a:pt x="2271057" y="658117"/>
                </a:lnTo>
                <a:lnTo>
                  <a:pt x="2284503" y="668020"/>
                </a:lnTo>
                <a:lnTo>
                  <a:pt x="2294542" y="674687"/>
                </a:lnTo>
                <a:lnTo>
                  <a:pt x="2304816" y="681025"/>
                </a:lnTo>
                <a:lnTo>
                  <a:pt x="2314953" y="687541"/>
                </a:lnTo>
                <a:lnTo>
                  <a:pt x="2324582" y="694741"/>
                </a:lnTo>
                <a:lnTo>
                  <a:pt x="2334645" y="704816"/>
                </a:lnTo>
                <a:lnTo>
                  <a:pt x="2343871" y="715876"/>
                </a:lnTo>
                <a:lnTo>
                  <a:pt x="2353472" y="726389"/>
                </a:lnTo>
                <a:lnTo>
                  <a:pt x="2364661" y="734822"/>
                </a:lnTo>
                <a:lnTo>
                  <a:pt x="2384276" y="742570"/>
                </a:lnTo>
                <a:lnTo>
                  <a:pt x="2405184" y="747452"/>
                </a:lnTo>
                <a:lnTo>
                  <a:pt x="2425869" y="752700"/>
                </a:lnTo>
                <a:lnTo>
                  <a:pt x="2444818" y="761542"/>
                </a:lnTo>
                <a:lnTo>
                  <a:pt x="2454697" y="768465"/>
                </a:lnTo>
                <a:lnTo>
                  <a:pt x="2464482" y="775550"/>
                </a:lnTo>
                <a:lnTo>
                  <a:pt x="2474455" y="782311"/>
                </a:lnTo>
                <a:lnTo>
                  <a:pt x="2530526" y="802802"/>
                </a:lnTo>
                <a:lnTo>
                  <a:pt x="2583610" y="809982"/>
                </a:lnTo>
                <a:lnTo>
                  <a:pt x="2634096" y="812983"/>
                </a:lnTo>
                <a:lnTo>
                  <a:pt x="2671931" y="814984"/>
                </a:lnTo>
                <a:lnTo>
                  <a:pt x="2698227" y="829491"/>
                </a:lnTo>
                <a:lnTo>
                  <a:pt x="2750818" y="858504"/>
                </a:lnTo>
                <a:lnTo>
                  <a:pt x="2792201" y="871650"/>
                </a:lnTo>
                <a:lnTo>
                  <a:pt x="2805614" y="874797"/>
                </a:lnTo>
                <a:lnTo>
                  <a:pt x="2818984" y="878099"/>
                </a:lnTo>
                <a:lnTo>
                  <a:pt x="2832249" y="881786"/>
                </a:lnTo>
                <a:lnTo>
                  <a:pt x="2852270" y="888599"/>
                </a:lnTo>
                <a:lnTo>
                  <a:pt x="2872087" y="896110"/>
                </a:lnTo>
                <a:lnTo>
                  <a:pt x="2892024" y="903139"/>
                </a:lnTo>
                <a:lnTo>
                  <a:pt x="2912407" y="908507"/>
                </a:lnTo>
                <a:lnTo>
                  <a:pt x="2979205" y="921867"/>
                </a:lnTo>
                <a:lnTo>
                  <a:pt x="2989028" y="928910"/>
                </a:lnTo>
                <a:lnTo>
                  <a:pt x="3032270" y="953018"/>
                </a:lnTo>
                <a:lnTo>
                  <a:pt x="3059297" y="958750"/>
                </a:lnTo>
                <a:lnTo>
                  <a:pt x="3072722" y="961949"/>
                </a:lnTo>
                <a:lnTo>
                  <a:pt x="3082792" y="965125"/>
                </a:lnTo>
                <a:lnTo>
                  <a:pt x="3092761" y="968629"/>
                </a:lnTo>
                <a:lnTo>
                  <a:pt x="3102730" y="972134"/>
                </a:lnTo>
                <a:lnTo>
                  <a:pt x="3112801" y="975310"/>
                </a:lnTo>
                <a:lnTo>
                  <a:pt x="3149915" y="985674"/>
                </a:lnTo>
                <a:lnTo>
                  <a:pt x="3165886" y="989677"/>
                </a:lnTo>
                <a:lnTo>
                  <a:pt x="3168651" y="989827"/>
                </a:lnTo>
                <a:lnTo>
                  <a:pt x="3166141" y="988629"/>
                </a:lnTo>
                <a:lnTo>
                  <a:pt x="3166293" y="988593"/>
                </a:lnTo>
                <a:lnTo>
                  <a:pt x="3177041" y="992224"/>
                </a:lnTo>
                <a:lnTo>
                  <a:pt x="3206319" y="1002030"/>
                </a:lnTo>
                <a:lnTo>
                  <a:pt x="3238486" y="1023773"/>
                </a:lnTo>
                <a:lnTo>
                  <a:pt x="3254483" y="1032706"/>
                </a:lnTo>
                <a:lnTo>
                  <a:pt x="3276458" y="1039661"/>
                </a:lnTo>
                <a:lnTo>
                  <a:pt x="3326556" y="1055472"/>
                </a:lnTo>
                <a:lnTo>
                  <a:pt x="3366635" y="1068833"/>
                </a:lnTo>
                <a:lnTo>
                  <a:pt x="3376886" y="1071700"/>
                </a:lnTo>
                <a:lnTo>
                  <a:pt x="3387291" y="1074253"/>
                </a:lnTo>
                <a:lnTo>
                  <a:pt x="3397387" y="1077436"/>
                </a:lnTo>
                <a:lnTo>
                  <a:pt x="3406714" y="1082193"/>
                </a:lnTo>
                <a:lnTo>
                  <a:pt x="3416549" y="1089209"/>
                </a:lnTo>
                <a:lnTo>
                  <a:pt x="3426261" y="1096448"/>
                </a:lnTo>
                <a:lnTo>
                  <a:pt x="3436219" y="1103240"/>
                </a:lnTo>
                <a:lnTo>
                  <a:pt x="3496523" y="1126564"/>
                </a:lnTo>
                <a:lnTo>
                  <a:pt x="3526951" y="1135635"/>
                </a:lnTo>
                <a:lnTo>
                  <a:pt x="3521337" y="1124834"/>
                </a:lnTo>
                <a:lnTo>
                  <a:pt x="3514207" y="1113513"/>
                </a:lnTo>
                <a:lnTo>
                  <a:pt x="3510109" y="1103233"/>
                </a:lnTo>
                <a:lnTo>
                  <a:pt x="3513591" y="1095554"/>
                </a:lnTo>
                <a:lnTo>
                  <a:pt x="3525854" y="1092838"/>
                </a:lnTo>
                <a:lnTo>
                  <a:pt x="3539287" y="1097064"/>
                </a:lnTo>
                <a:lnTo>
                  <a:pt x="3553232" y="1103875"/>
                </a:lnTo>
                <a:lnTo>
                  <a:pt x="3567029" y="1108914"/>
                </a:lnTo>
                <a:lnTo>
                  <a:pt x="3587002" y="1112616"/>
                </a:lnTo>
                <a:lnTo>
                  <a:pt x="3607049" y="1115916"/>
                </a:lnTo>
                <a:lnTo>
                  <a:pt x="3627125" y="1119055"/>
                </a:lnTo>
                <a:lnTo>
                  <a:pt x="3647187" y="1122274"/>
                </a:lnTo>
                <a:lnTo>
                  <a:pt x="3676501" y="1151950"/>
                </a:lnTo>
                <a:lnTo>
                  <a:pt x="3704621" y="1178990"/>
                </a:lnTo>
                <a:lnTo>
                  <a:pt x="3741066" y="1203119"/>
                </a:lnTo>
                <a:lnTo>
                  <a:pt x="3780785" y="1229157"/>
                </a:lnTo>
                <a:lnTo>
                  <a:pt x="3790541" y="1236376"/>
                </a:lnTo>
                <a:lnTo>
                  <a:pt x="3800122" y="1243953"/>
                </a:lnTo>
                <a:lnTo>
                  <a:pt x="3810054" y="1250813"/>
                </a:lnTo>
                <a:lnTo>
                  <a:pt x="3820863" y="1255878"/>
                </a:lnTo>
                <a:lnTo>
                  <a:pt x="3941100" y="1295959"/>
                </a:lnTo>
                <a:lnTo>
                  <a:pt x="3951351" y="1298827"/>
                </a:lnTo>
                <a:lnTo>
                  <a:pt x="3961756" y="1301380"/>
                </a:lnTo>
                <a:lnTo>
                  <a:pt x="3971852" y="1304562"/>
                </a:lnTo>
                <a:lnTo>
                  <a:pt x="3981179" y="1309319"/>
                </a:lnTo>
                <a:lnTo>
                  <a:pt x="4021258" y="1336040"/>
                </a:lnTo>
                <a:lnTo>
                  <a:pt x="4072511" y="1334320"/>
                </a:lnTo>
                <a:lnTo>
                  <a:pt x="4123811" y="1333208"/>
                </a:lnTo>
                <a:lnTo>
                  <a:pt x="4175112" y="1332097"/>
                </a:lnTo>
                <a:lnTo>
                  <a:pt x="4226364" y="1330377"/>
                </a:lnTo>
                <a:lnTo>
                  <a:pt x="4277520" y="1327441"/>
                </a:lnTo>
                <a:lnTo>
                  <a:pt x="4328531" y="1322680"/>
                </a:lnTo>
                <a:lnTo>
                  <a:pt x="4358400" y="1302627"/>
                </a:lnTo>
                <a:lnTo>
                  <a:pt x="4368610" y="1295959"/>
                </a:lnTo>
                <a:lnTo>
                  <a:pt x="4388696" y="1289155"/>
                </a:lnTo>
                <a:lnTo>
                  <a:pt x="4409552" y="1284167"/>
                </a:lnTo>
                <a:lnTo>
                  <a:pt x="4429975" y="1278395"/>
                </a:lnTo>
                <a:lnTo>
                  <a:pt x="4448767" y="1269238"/>
                </a:lnTo>
                <a:lnTo>
                  <a:pt x="4478738" y="1248710"/>
                </a:lnTo>
                <a:lnTo>
                  <a:pt x="4493367" y="1240644"/>
                </a:lnTo>
                <a:lnTo>
                  <a:pt x="4512415" y="1236855"/>
                </a:lnTo>
                <a:lnTo>
                  <a:pt x="4555645" y="1229157"/>
                </a:lnTo>
                <a:lnTo>
                  <a:pt x="4561980" y="1218855"/>
                </a:lnTo>
                <a:lnTo>
                  <a:pt x="4591652" y="1181521"/>
                </a:lnTo>
                <a:lnTo>
                  <a:pt x="4612487" y="1169165"/>
                </a:lnTo>
                <a:lnTo>
                  <a:pt x="4622442" y="1162355"/>
                </a:lnTo>
                <a:lnTo>
                  <a:pt x="4655045" y="1134377"/>
                </a:lnTo>
                <a:lnTo>
                  <a:pt x="4689242" y="1108914"/>
                </a:lnTo>
                <a:lnTo>
                  <a:pt x="4715961" y="1068833"/>
                </a:lnTo>
              </a:path>
            </a:pathLst>
          </a:custGeom>
          <a:ln w="40639">
            <a:solidFill>
              <a:srgbClr val="FF0000"/>
            </a:solidFill>
          </a:ln>
        </p:spPr>
        <p:txBody>
          <a:bodyPr wrap="square" lIns="0" tIns="0" rIns="0" bIns="0" rtlCol="0"/>
          <a:lstStyle/>
          <a:p>
            <a:endParaRPr/>
          </a:p>
        </p:txBody>
      </p:sp>
      <p:sp>
        <p:nvSpPr>
          <p:cNvPr id="7" name="object 7"/>
          <p:cNvSpPr txBox="1"/>
          <p:nvPr/>
        </p:nvSpPr>
        <p:spPr>
          <a:xfrm>
            <a:off x="1942592" y="2539491"/>
            <a:ext cx="1405890" cy="314960"/>
          </a:xfrm>
          <a:prstGeom prst="rect">
            <a:avLst/>
          </a:prstGeom>
        </p:spPr>
        <p:txBody>
          <a:bodyPr vert="horz" wrap="square" lIns="0" tIns="12700" rIns="0" bIns="0" rtlCol="0">
            <a:spAutoFit/>
          </a:bodyPr>
          <a:lstStyle/>
          <a:p>
            <a:pPr marL="12700">
              <a:lnSpc>
                <a:spcPct val="100000"/>
              </a:lnSpc>
              <a:spcBef>
                <a:spcPts val="100"/>
              </a:spcBef>
            </a:pPr>
            <a:r>
              <a:rPr sz="1900" b="1" spc="5" dirty="0">
                <a:solidFill>
                  <a:srgbClr val="FF0000"/>
                </a:solidFill>
                <a:latin typeface="Arial"/>
                <a:cs typeface="Arial"/>
              </a:rPr>
              <a:t>Underfitting</a:t>
            </a:r>
            <a:endParaRPr sz="1900">
              <a:latin typeface="Arial"/>
              <a:cs typeface="Arial"/>
            </a:endParaRPr>
          </a:p>
        </p:txBody>
      </p:sp>
      <p:sp>
        <p:nvSpPr>
          <p:cNvPr id="8" name="object 8"/>
          <p:cNvSpPr txBox="1"/>
          <p:nvPr/>
        </p:nvSpPr>
        <p:spPr>
          <a:xfrm>
            <a:off x="6169152" y="2539491"/>
            <a:ext cx="1256665" cy="314960"/>
          </a:xfrm>
          <a:prstGeom prst="rect">
            <a:avLst/>
          </a:prstGeom>
        </p:spPr>
        <p:txBody>
          <a:bodyPr vert="horz" wrap="square" lIns="0" tIns="12700" rIns="0" bIns="0" rtlCol="0">
            <a:spAutoFit/>
          </a:bodyPr>
          <a:lstStyle/>
          <a:p>
            <a:pPr marL="12700">
              <a:lnSpc>
                <a:spcPct val="100000"/>
              </a:lnSpc>
              <a:spcBef>
                <a:spcPts val="100"/>
              </a:spcBef>
            </a:pPr>
            <a:r>
              <a:rPr sz="1900" b="1" spc="15" dirty="0">
                <a:solidFill>
                  <a:srgbClr val="FF0000"/>
                </a:solidFill>
                <a:latin typeface="Arial"/>
                <a:cs typeface="Arial"/>
              </a:rPr>
              <a:t>O</a:t>
            </a:r>
            <a:r>
              <a:rPr sz="1900" b="1" spc="5" dirty="0">
                <a:solidFill>
                  <a:srgbClr val="FF0000"/>
                </a:solidFill>
                <a:latin typeface="Arial"/>
                <a:cs typeface="Arial"/>
              </a:rPr>
              <a:t>verfitti</a:t>
            </a:r>
            <a:r>
              <a:rPr sz="1900" b="1" spc="10" dirty="0">
                <a:solidFill>
                  <a:srgbClr val="FF0000"/>
                </a:solidFill>
                <a:latin typeface="Arial"/>
                <a:cs typeface="Arial"/>
              </a:rPr>
              <a:t>n</a:t>
            </a:r>
            <a:r>
              <a:rPr sz="1900" b="1" dirty="0">
                <a:solidFill>
                  <a:srgbClr val="FF0000"/>
                </a:solidFill>
                <a:latin typeface="Arial"/>
                <a:cs typeface="Arial"/>
              </a:rPr>
              <a:t>g</a:t>
            </a:r>
            <a:endParaRPr sz="1900">
              <a:latin typeface="Arial"/>
              <a:cs typeface="Arial"/>
            </a:endParaRPr>
          </a:p>
        </p:txBody>
      </p:sp>
      <p:sp>
        <p:nvSpPr>
          <p:cNvPr id="9" name="object 9"/>
          <p:cNvSpPr/>
          <p:nvPr/>
        </p:nvSpPr>
        <p:spPr>
          <a:xfrm>
            <a:off x="2607991" y="2909275"/>
            <a:ext cx="126364" cy="569595"/>
          </a:xfrm>
          <a:custGeom>
            <a:avLst/>
            <a:gdLst/>
            <a:ahLst/>
            <a:cxnLst/>
            <a:rect l="l" t="t" r="r" b="b"/>
            <a:pathLst>
              <a:path w="126364" h="569595">
                <a:moveTo>
                  <a:pt x="15154" y="445284"/>
                </a:moveTo>
                <a:lnTo>
                  <a:pt x="2208" y="452786"/>
                </a:lnTo>
                <a:lnTo>
                  <a:pt x="0" y="461074"/>
                </a:lnTo>
                <a:lnTo>
                  <a:pt x="62564" y="569062"/>
                </a:lnTo>
                <a:lnTo>
                  <a:pt x="78330" y="542218"/>
                </a:lnTo>
                <a:lnTo>
                  <a:pt x="49096" y="542137"/>
                </a:lnTo>
                <a:lnTo>
                  <a:pt x="49246" y="492030"/>
                </a:lnTo>
                <a:lnTo>
                  <a:pt x="23444" y="447493"/>
                </a:lnTo>
                <a:lnTo>
                  <a:pt x="15154" y="445284"/>
                </a:lnTo>
                <a:close/>
              </a:path>
              <a:path w="126364" h="569595">
                <a:moveTo>
                  <a:pt x="49246" y="492030"/>
                </a:moveTo>
                <a:lnTo>
                  <a:pt x="49096" y="542137"/>
                </a:lnTo>
                <a:lnTo>
                  <a:pt x="76189" y="542218"/>
                </a:lnTo>
                <a:lnTo>
                  <a:pt x="76210" y="535387"/>
                </a:lnTo>
                <a:lnTo>
                  <a:pt x="50962" y="535317"/>
                </a:lnTo>
                <a:lnTo>
                  <a:pt x="62723" y="515293"/>
                </a:lnTo>
                <a:lnTo>
                  <a:pt x="49246" y="492030"/>
                </a:lnTo>
                <a:close/>
              </a:path>
              <a:path w="126364" h="569595">
                <a:moveTo>
                  <a:pt x="110708" y="445569"/>
                </a:moveTo>
                <a:lnTo>
                  <a:pt x="102406" y="447728"/>
                </a:lnTo>
                <a:lnTo>
                  <a:pt x="76386" y="492030"/>
                </a:lnTo>
                <a:lnTo>
                  <a:pt x="76270" y="515293"/>
                </a:lnTo>
                <a:lnTo>
                  <a:pt x="76189" y="542218"/>
                </a:lnTo>
                <a:lnTo>
                  <a:pt x="78330" y="542218"/>
                </a:lnTo>
                <a:lnTo>
                  <a:pt x="125769" y="461449"/>
                </a:lnTo>
                <a:lnTo>
                  <a:pt x="123610" y="453147"/>
                </a:lnTo>
                <a:lnTo>
                  <a:pt x="110708" y="445569"/>
                </a:lnTo>
                <a:close/>
              </a:path>
              <a:path w="126364" h="569595">
                <a:moveTo>
                  <a:pt x="62723" y="515293"/>
                </a:moveTo>
                <a:lnTo>
                  <a:pt x="50962" y="535317"/>
                </a:lnTo>
                <a:lnTo>
                  <a:pt x="74364" y="535387"/>
                </a:lnTo>
                <a:lnTo>
                  <a:pt x="62723" y="515293"/>
                </a:lnTo>
                <a:close/>
              </a:path>
              <a:path w="126364" h="569595">
                <a:moveTo>
                  <a:pt x="76339" y="492111"/>
                </a:moveTo>
                <a:lnTo>
                  <a:pt x="62723" y="515293"/>
                </a:lnTo>
                <a:lnTo>
                  <a:pt x="74364" y="535387"/>
                </a:lnTo>
                <a:lnTo>
                  <a:pt x="76210" y="535387"/>
                </a:lnTo>
                <a:lnTo>
                  <a:pt x="76339" y="492111"/>
                </a:lnTo>
                <a:close/>
              </a:path>
              <a:path w="126364" h="569595">
                <a:moveTo>
                  <a:pt x="50711" y="0"/>
                </a:moveTo>
                <a:lnTo>
                  <a:pt x="49385" y="445284"/>
                </a:lnTo>
                <a:lnTo>
                  <a:pt x="49293" y="492111"/>
                </a:lnTo>
                <a:lnTo>
                  <a:pt x="62723" y="515293"/>
                </a:lnTo>
                <a:lnTo>
                  <a:pt x="76339" y="492111"/>
                </a:lnTo>
                <a:lnTo>
                  <a:pt x="77804" y="81"/>
                </a:lnTo>
                <a:lnTo>
                  <a:pt x="50711" y="0"/>
                </a:lnTo>
                <a:close/>
              </a:path>
            </a:pathLst>
          </a:custGeom>
          <a:solidFill>
            <a:srgbClr val="FF0000"/>
          </a:solidFill>
        </p:spPr>
        <p:txBody>
          <a:bodyPr wrap="square" lIns="0" tIns="0" rIns="0" bIns="0" rtlCol="0"/>
          <a:lstStyle/>
          <a:p>
            <a:endParaRPr/>
          </a:p>
        </p:txBody>
      </p:sp>
      <p:sp>
        <p:nvSpPr>
          <p:cNvPr id="10" name="object 10"/>
          <p:cNvSpPr/>
          <p:nvPr/>
        </p:nvSpPr>
        <p:spPr>
          <a:xfrm>
            <a:off x="6751391" y="2992272"/>
            <a:ext cx="126364" cy="1382395"/>
          </a:xfrm>
          <a:custGeom>
            <a:avLst/>
            <a:gdLst/>
            <a:ahLst/>
            <a:cxnLst/>
            <a:rect l="l" t="t" r="r" b="b"/>
            <a:pathLst>
              <a:path w="126365" h="1382395">
                <a:moveTo>
                  <a:pt x="15126" y="1258144"/>
                </a:moveTo>
                <a:lnTo>
                  <a:pt x="2193" y="1265668"/>
                </a:lnTo>
                <a:lnTo>
                  <a:pt x="0" y="1273961"/>
                </a:lnTo>
                <a:lnTo>
                  <a:pt x="62751" y="1381840"/>
                </a:lnTo>
                <a:lnTo>
                  <a:pt x="78469" y="1354971"/>
                </a:lnTo>
                <a:lnTo>
                  <a:pt x="49237" y="1354938"/>
                </a:lnTo>
                <a:lnTo>
                  <a:pt x="49299" y="1304829"/>
                </a:lnTo>
                <a:lnTo>
                  <a:pt x="23418" y="1260337"/>
                </a:lnTo>
                <a:lnTo>
                  <a:pt x="15126" y="1258144"/>
                </a:lnTo>
                <a:close/>
              </a:path>
              <a:path w="126365" h="1382395">
                <a:moveTo>
                  <a:pt x="49299" y="1304829"/>
                </a:moveTo>
                <a:lnTo>
                  <a:pt x="49237" y="1354938"/>
                </a:lnTo>
                <a:lnTo>
                  <a:pt x="76332" y="1354971"/>
                </a:lnTo>
                <a:lnTo>
                  <a:pt x="76340" y="1348143"/>
                </a:lnTo>
                <a:lnTo>
                  <a:pt x="51092" y="1348113"/>
                </a:lnTo>
                <a:lnTo>
                  <a:pt x="62817" y="1328069"/>
                </a:lnTo>
                <a:lnTo>
                  <a:pt x="49299" y="1304829"/>
                </a:lnTo>
                <a:close/>
              </a:path>
              <a:path w="126365" h="1382395">
                <a:moveTo>
                  <a:pt x="110680" y="1258261"/>
                </a:moveTo>
                <a:lnTo>
                  <a:pt x="102382" y="1260434"/>
                </a:lnTo>
                <a:lnTo>
                  <a:pt x="76412" y="1304829"/>
                </a:lnTo>
                <a:lnTo>
                  <a:pt x="76332" y="1354971"/>
                </a:lnTo>
                <a:lnTo>
                  <a:pt x="78469" y="1354971"/>
                </a:lnTo>
                <a:lnTo>
                  <a:pt x="125768" y="1274114"/>
                </a:lnTo>
                <a:lnTo>
                  <a:pt x="123596" y="1265816"/>
                </a:lnTo>
                <a:lnTo>
                  <a:pt x="110680" y="1258261"/>
                </a:lnTo>
                <a:close/>
              </a:path>
              <a:path w="126365" h="1382395">
                <a:moveTo>
                  <a:pt x="62817" y="1328069"/>
                </a:moveTo>
                <a:lnTo>
                  <a:pt x="51092" y="1348113"/>
                </a:lnTo>
                <a:lnTo>
                  <a:pt x="74494" y="1348143"/>
                </a:lnTo>
                <a:lnTo>
                  <a:pt x="62817" y="1328069"/>
                </a:lnTo>
                <a:close/>
              </a:path>
              <a:path w="126365" h="1382395">
                <a:moveTo>
                  <a:pt x="76393" y="1304861"/>
                </a:moveTo>
                <a:lnTo>
                  <a:pt x="62817" y="1328069"/>
                </a:lnTo>
                <a:lnTo>
                  <a:pt x="74494" y="1348143"/>
                </a:lnTo>
                <a:lnTo>
                  <a:pt x="76340" y="1348143"/>
                </a:lnTo>
                <a:lnTo>
                  <a:pt x="76393" y="1304861"/>
                </a:lnTo>
                <a:close/>
              </a:path>
              <a:path w="126365" h="1382395">
                <a:moveTo>
                  <a:pt x="50897" y="0"/>
                </a:moveTo>
                <a:lnTo>
                  <a:pt x="49356" y="1258144"/>
                </a:lnTo>
                <a:lnTo>
                  <a:pt x="49317" y="1304861"/>
                </a:lnTo>
                <a:lnTo>
                  <a:pt x="62817" y="1328069"/>
                </a:lnTo>
                <a:lnTo>
                  <a:pt x="76393" y="1304861"/>
                </a:lnTo>
                <a:lnTo>
                  <a:pt x="77991" y="33"/>
                </a:lnTo>
                <a:lnTo>
                  <a:pt x="50897" y="0"/>
                </a:lnTo>
                <a:close/>
              </a:path>
            </a:pathLst>
          </a:custGeom>
          <a:solidFill>
            <a:srgbClr val="FF0000"/>
          </a:solidFill>
        </p:spPr>
        <p:txBody>
          <a:bodyPr wrap="square" lIns="0" tIns="0" rIns="0" bIns="0" rtlCol="0"/>
          <a:lstStyle/>
          <a:p>
            <a:endParaRPr/>
          </a:p>
        </p:txBody>
      </p:sp>
      <p:sp>
        <p:nvSpPr>
          <p:cNvPr id="11" name="object 11"/>
          <p:cNvSpPr/>
          <p:nvPr/>
        </p:nvSpPr>
        <p:spPr>
          <a:xfrm>
            <a:off x="1998986" y="3183577"/>
            <a:ext cx="124460" cy="3412490"/>
          </a:xfrm>
          <a:custGeom>
            <a:avLst/>
            <a:gdLst/>
            <a:ahLst/>
            <a:cxnLst/>
            <a:rect l="l" t="t" r="r" b="b"/>
            <a:pathLst>
              <a:path w="124460" h="3412490">
                <a:moveTo>
                  <a:pt x="61944" y="50408"/>
                </a:moveTo>
                <a:lnTo>
                  <a:pt x="49233" y="72173"/>
                </a:lnTo>
                <a:lnTo>
                  <a:pt x="47576" y="3412119"/>
                </a:lnTo>
                <a:lnTo>
                  <a:pt x="72976" y="3412119"/>
                </a:lnTo>
                <a:lnTo>
                  <a:pt x="74626" y="72173"/>
                </a:lnTo>
                <a:lnTo>
                  <a:pt x="61944" y="50408"/>
                </a:lnTo>
                <a:close/>
              </a:path>
              <a:path w="124460" h="3412490">
                <a:moveTo>
                  <a:pt x="76651" y="25198"/>
                </a:moveTo>
                <a:lnTo>
                  <a:pt x="49256" y="25198"/>
                </a:lnTo>
                <a:lnTo>
                  <a:pt x="74656" y="25210"/>
                </a:lnTo>
                <a:lnTo>
                  <a:pt x="74633" y="72186"/>
                </a:lnTo>
                <a:lnTo>
                  <a:pt x="101888" y="118962"/>
                </a:lnTo>
                <a:lnTo>
                  <a:pt x="109663" y="121011"/>
                </a:lnTo>
                <a:lnTo>
                  <a:pt x="121784" y="113949"/>
                </a:lnTo>
                <a:lnTo>
                  <a:pt x="123833" y="106174"/>
                </a:lnTo>
                <a:lnTo>
                  <a:pt x="76651" y="25198"/>
                </a:lnTo>
                <a:close/>
              </a:path>
              <a:path w="124460" h="3412490">
                <a:moveTo>
                  <a:pt x="61969" y="0"/>
                </a:moveTo>
                <a:lnTo>
                  <a:pt x="0" y="106113"/>
                </a:lnTo>
                <a:lnTo>
                  <a:pt x="2042" y="113889"/>
                </a:lnTo>
                <a:lnTo>
                  <a:pt x="14155" y="120964"/>
                </a:lnTo>
                <a:lnTo>
                  <a:pt x="21932" y="118921"/>
                </a:lnTo>
                <a:lnTo>
                  <a:pt x="49226" y="72186"/>
                </a:lnTo>
                <a:lnTo>
                  <a:pt x="49256" y="25198"/>
                </a:lnTo>
                <a:lnTo>
                  <a:pt x="76651" y="25198"/>
                </a:lnTo>
                <a:lnTo>
                  <a:pt x="61969" y="0"/>
                </a:lnTo>
                <a:close/>
              </a:path>
              <a:path w="124460" h="3412490">
                <a:moveTo>
                  <a:pt x="74653" y="31597"/>
                </a:moveTo>
                <a:lnTo>
                  <a:pt x="50984" y="31597"/>
                </a:lnTo>
                <a:lnTo>
                  <a:pt x="72923" y="31609"/>
                </a:lnTo>
                <a:lnTo>
                  <a:pt x="61944" y="50408"/>
                </a:lnTo>
                <a:lnTo>
                  <a:pt x="74633" y="72186"/>
                </a:lnTo>
                <a:lnTo>
                  <a:pt x="74653" y="31597"/>
                </a:lnTo>
                <a:close/>
              </a:path>
              <a:path w="124460" h="3412490">
                <a:moveTo>
                  <a:pt x="49256" y="25198"/>
                </a:moveTo>
                <a:lnTo>
                  <a:pt x="49233" y="72173"/>
                </a:lnTo>
                <a:lnTo>
                  <a:pt x="61944" y="50408"/>
                </a:lnTo>
                <a:lnTo>
                  <a:pt x="50984" y="31597"/>
                </a:lnTo>
                <a:lnTo>
                  <a:pt x="74653" y="31597"/>
                </a:lnTo>
                <a:lnTo>
                  <a:pt x="74656" y="25210"/>
                </a:lnTo>
                <a:lnTo>
                  <a:pt x="49256" y="25198"/>
                </a:lnTo>
                <a:close/>
              </a:path>
              <a:path w="124460" h="3412490">
                <a:moveTo>
                  <a:pt x="50984" y="31597"/>
                </a:moveTo>
                <a:lnTo>
                  <a:pt x="61944" y="50408"/>
                </a:lnTo>
                <a:lnTo>
                  <a:pt x="72923" y="31609"/>
                </a:lnTo>
                <a:lnTo>
                  <a:pt x="50984" y="31597"/>
                </a:lnTo>
                <a:close/>
              </a:path>
            </a:pathLst>
          </a:custGeom>
          <a:solidFill>
            <a:srgbClr val="000000"/>
          </a:solidFill>
        </p:spPr>
        <p:txBody>
          <a:bodyPr wrap="square" lIns="0" tIns="0" rIns="0" bIns="0" rtlCol="0"/>
          <a:lstStyle/>
          <a:p>
            <a:endParaRPr/>
          </a:p>
        </p:txBody>
      </p:sp>
      <p:sp>
        <p:nvSpPr>
          <p:cNvPr id="12" name="object 12"/>
          <p:cNvSpPr/>
          <p:nvPr/>
        </p:nvSpPr>
        <p:spPr>
          <a:xfrm>
            <a:off x="2060955" y="6533784"/>
            <a:ext cx="4714875" cy="124460"/>
          </a:xfrm>
          <a:custGeom>
            <a:avLst/>
            <a:gdLst/>
            <a:ahLst/>
            <a:cxnLst/>
            <a:rect l="l" t="t" r="r" b="b"/>
            <a:pathLst>
              <a:path w="4714875" h="124459">
                <a:moveTo>
                  <a:pt x="4692527" y="49217"/>
                </a:moveTo>
                <a:lnTo>
                  <a:pt x="4689094" y="49217"/>
                </a:lnTo>
                <a:lnTo>
                  <a:pt x="4689094" y="74617"/>
                </a:lnTo>
                <a:lnTo>
                  <a:pt x="4642114" y="74618"/>
                </a:lnTo>
                <a:lnTo>
                  <a:pt x="4595356" y="101894"/>
                </a:lnTo>
                <a:lnTo>
                  <a:pt x="4593309" y="109672"/>
                </a:lnTo>
                <a:lnTo>
                  <a:pt x="4600378" y="121789"/>
                </a:lnTo>
                <a:lnTo>
                  <a:pt x="4608154" y="123835"/>
                </a:lnTo>
                <a:lnTo>
                  <a:pt x="4714298" y="61917"/>
                </a:lnTo>
                <a:lnTo>
                  <a:pt x="4692527" y="49217"/>
                </a:lnTo>
                <a:close/>
              </a:path>
              <a:path w="4714875" h="124459">
                <a:moveTo>
                  <a:pt x="4642117" y="49217"/>
                </a:moveTo>
                <a:lnTo>
                  <a:pt x="0" y="49218"/>
                </a:lnTo>
                <a:lnTo>
                  <a:pt x="0" y="74618"/>
                </a:lnTo>
                <a:lnTo>
                  <a:pt x="4642117" y="74617"/>
                </a:lnTo>
                <a:lnTo>
                  <a:pt x="4663888" y="61917"/>
                </a:lnTo>
                <a:lnTo>
                  <a:pt x="4642117" y="49217"/>
                </a:lnTo>
                <a:close/>
              </a:path>
              <a:path w="4714875" h="124459">
                <a:moveTo>
                  <a:pt x="4663888" y="61917"/>
                </a:moveTo>
                <a:lnTo>
                  <a:pt x="4642117" y="74617"/>
                </a:lnTo>
                <a:lnTo>
                  <a:pt x="4689094" y="74617"/>
                </a:lnTo>
                <a:lnTo>
                  <a:pt x="4689094" y="72887"/>
                </a:lnTo>
                <a:lnTo>
                  <a:pt x="4682694" y="72887"/>
                </a:lnTo>
                <a:lnTo>
                  <a:pt x="4663888" y="61917"/>
                </a:lnTo>
                <a:close/>
              </a:path>
              <a:path w="4714875" h="124459">
                <a:moveTo>
                  <a:pt x="4682694" y="50947"/>
                </a:moveTo>
                <a:lnTo>
                  <a:pt x="4663888" y="61917"/>
                </a:lnTo>
                <a:lnTo>
                  <a:pt x="4682694" y="72887"/>
                </a:lnTo>
                <a:lnTo>
                  <a:pt x="4682694" y="50947"/>
                </a:lnTo>
                <a:close/>
              </a:path>
              <a:path w="4714875" h="124459">
                <a:moveTo>
                  <a:pt x="4689094" y="50947"/>
                </a:moveTo>
                <a:lnTo>
                  <a:pt x="4682694" y="50947"/>
                </a:lnTo>
                <a:lnTo>
                  <a:pt x="4682694" y="72887"/>
                </a:lnTo>
                <a:lnTo>
                  <a:pt x="4689094" y="72887"/>
                </a:lnTo>
                <a:lnTo>
                  <a:pt x="4689094" y="50947"/>
                </a:lnTo>
                <a:close/>
              </a:path>
              <a:path w="4714875" h="124459">
                <a:moveTo>
                  <a:pt x="4689094" y="49217"/>
                </a:moveTo>
                <a:lnTo>
                  <a:pt x="4642117" y="49217"/>
                </a:lnTo>
                <a:lnTo>
                  <a:pt x="4663888" y="61917"/>
                </a:lnTo>
                <a:lnTo>
                  <a:pt x="4682694" y="50947"/>
                </a:lnTo>
                <a:lnTo>
                  <a:pt x="4689094" y="50947"/>
                </a:lnTo>
                <a:lnTo>
                  <a:pt x="4689094" y="49217"/>
                </a:lnTo>
                <a:close/>
              </a:path>
              <a:path w="4714875" h="124459">
                <a:moveTo>
                  <a:pt x="4608154" y="0"/>
                </a:moveTo>
                <a:lnTo>
                  <a:pt x="4600378" y="2045"/>
                </a:lnTo>
                <a:lnTo>
                  <a:pt x="4593309" y="14164"/>
                </a:lnTo>
                <a:lnTo>
                  <a:pt x="4595356" y="21940"/>
                </a:lnTo>
                <a:lnTo>
                  <a:pt x="4642117" y="49217"/>
                </a:lnTo>
                <a:lnTo>
                  <a:pt x="4692527" y="49217"/>
                </a:lnTo>
                <a:lnTo>
                  <a:pt x="4608154" y="0"/>
                </a:lnTo>
                <a:close/>
              </a:path>
            </a:pathLst>
          </a:custGeom>
          <a:solidFill>
            <a:srgbClr val="000000"/>
          </a:solidFill>
        </p:spPr>
        <p:txBody>
          <a:bodyPr wrap="square" lIns="0" tIns="0" rIns="0" bIns="0" rtlCol="0"/>
          <a:lstStyle/>
          <a:p>
            <a:endParaRPr/>
          </a:p>
        </p:txBody>
      </p:sp>
      <p:sp>
        <p:nvSpPr>
          <p:cNvPr id="13" name="object 13"/>
          <p:cNvSpPr txBox="1"/>
          <p:nvPr/>
        </p:nvSpPr>
        <p:spPr>
          <a:xfrm>
            <a:off x="3901109" y="6629907"/>
            <a:ext cx="1230630" cy="314960"/>
          </a:xfrm>
          <a:prstGeom prst="rect">
            <a:avLst/>
          </a:prstGeom>
        </p:spPr>
        <p:txBody>
          <a:bodyPr vert="horz" wrap="square" lIns="0" tIns="12700" rIns="0" bIns="0" rtlCol="0">
            <a:spAutoFit/>
          </a:bodyPr>
          <a:lstStyle/>
          <a:p>
            <a:pPr marL="12700">
              <a:lnSpc>
                <a:spcPct val="100000"/>
              </a:lnSpc>
              <a:spcBef>
                <a:spcPts val="100"/>
              </a:spcBef>
            </a:pPr>
            <a:r>
              <a:rPr sz="1900" spc="5" dirty="0">
                <a:latin typeface="Arial"/>
                <a:cs typeface="Arial"/>
              </a:rPr>
              <a:t>Complexity</a:t>
            </a:r>
            <a:endParaRPr sz="1900">
              <a:latin typeface="Arial"/>
              <a:cs typeface="Arial"/>
            </a:endParaRPr>
          </a:p>
        </p:txBody>
      </p:sp>
      <p:sp>
        <p:nvSpPr>
          <p:cNvPr id="14" name="object 14"/>
          <p:cNvSpPr txBox="1"/>
          <p:nvPr/>
        </p:nvSpPr>
        <p:spPr>
          <a:xfrm>
            <a:off x="6291310" y="6618223"/>
            <a:ext cx="963930" cy="397510"/>
          </a:xfrm>
          <a:prstGeom prst="rect">
            <a:avLst/>
          </a:prstGeom>
        </p:spPr>
        <p:txBody>
          <a:bodyPr vert="horz" wrap="square" lIns="0" tIns="6350" rIns="0" bIns="0" rtlCol="0">
            <a:spAutoFit/>
          </a:bodyPr>
          <a:lstStyle/>
          <a:p>
            <a:pPr marL="12700" marR="5080">
              <a:lnSpc>
                <a:spcPct val="103299"/>
              </a:lnSpc>
              <a:spcBef>
                <a:spcPts val="50"/>
              </a:spcBef>
            </a:pPr>
            <a:r>
              <a:rPr sz="1200" spc="-10" dirty="0">
                <a:latin typeface="Arial"/>
                <a:cs typeface="Arial"/>
              </a:rPr>
              <a:t>Low </a:t>
            </a:r>
            <a:r>
              <a:rPr sz="1200" spc="-15" dirty="0">
                <a:latin typeface="Arial"/>
                <a:cs typeface="Arial"/>
              </a:rPr>
              <a:t>Bias  </a:t>
            </a:r>
            <a:r>
              <a:rPr sz="1200" spc="-10" dirty="0">
                <a:latin typeface="Arial"/>
                <a:cs typeface="Arial"/>
              </a:rPr>
              <a:t>High</a:t>
            </a:r>
            <a:r>
              <a:rPr sz="1200" spc="-105" dirty="0">
                <a:latin typeface="Arial"/>
                <a:cs typeface="Arial"/>
              </a:rPr>
              <a:t> </a:t>
            </a:r>
            <a:r>
              <a:rPr sz="1200" spc="-15" dirty="0">
                <a:latin typeface="Arial"/>
                <a:cs typeface="Arial"/>
              </a:rPr>
              <a:t>Variance</a:t>
            </a:r>
            <a:endParaRPr sz="1200">
              <a:latin typeface="Arial"/>
              <a:cs typeface="Arial"/>
            </a:endParaRPr>
          </a:p>
        </p:txBody>
      </p:sp>
      <p:sp>
        <p:nvSpPr>
          <p:cNvPr id="15" name="object 15"/>
          <p:cNvSpPr txBox="1"/>
          <p:nvPr/>
        </p:nvSpPr>
        <p:spPr>
          <a:xfrm>
            <a:off x="1901388" y="6618223"/>
            <a:ext cx="931544" cy="397510"/>
          </a:xfrm>
          <a:prstGeom prst="rect">
            <a:avLst/>
          </a:prstGeom>
        </p:spPr>
        <p:txBody>
          <a:bodyPr vert="horz" wrap="square" lIns="0" tIns="6350" rIns="0" bIns="0" rtlCol="0">
            <a:spAutoFit/>
          </a:bodyPr>
          <a:lstStyle/>
          <a:p>
            <a:pPr marL="12700" marR="5080">
              <a:lnSpc>
                <a:spcPct val="103299"/>
              </a:lnSpc>
              <a:spcBef>
                <a:spcPts val="50"/>
              </a:spcBef>
            </a:pPr>
            <a:r>
              <a:rPr sz="1200" spc="-10" dirty="0">
                <a:latin typeface="Arial"/>
                <a:cs typeface="Arial"/>
              </a:rPr>
              <a:t>High Bias  Low</a:t>
            </a:r>
            <a:r>
              <a:rPr sz="1200" spc="-95" dirty="0">
                <a:latin typeface="Arial"/>
                <a:cs typeface="Arial"/>
              </a:rPr>
              <a:t> </a:t>
            </a:r>
            <a:r>
              <a:rPr sz="1200" spc="-15" dirty="0">
                <a:latin typeface="Arial"/>
                <a:cs typeface="Arial"/>
              </a:rPr>
              <a:t>Variance</a:t>
            </a:r>
            <a:endParaRPr sz="1200">
              <a:latin typeface="Arial"/>
              <a:cs typeface="Arial"/>
            </a:endParaRPr>
          </a:p>
        </p:txBody>
      </p:sp>
      <p:sp>
        <p:nvSpPr>
          <p:cNvPr id="16" name="object 16"/>
          <p:cNvSpPr txBox="1"/>
          <p:nvPr/>
        </p:nvSpPr>
        <p:spPr>
          <a:xfrm>
            <a:off x="1724691" y="4672143"/>
            <a:ext cx="295275" cy="566420"/>
          </a:xfrm>
          <a:prstGeom prst="rect">
            <a:avLst/>
          </a:prstGeom>
        </p:spPr>
        <p:txBody>
          <a:bodyPr vert="vert270" wrap="square" lIns="0" tIns="0" rIns="0" bIns="0" rtlCol="0">
            <a:spAutoFit/>
          </a:bodyPr>
          <a:lstStyle/>
          <a:p>
            <a:pPr marL="12700">
              <a:lnSpc>
                <a:spcPts val="2200"/>
              </a:lnSpc>
            </a:pPr>
            <a:r>
              <a:rPr sz="1900" spc="10" dirty="0">
                <a:latin typeface="Arial"/>
                <a:cs typeface="Arial"/>
              </a:rPr>
              <a:t>E</a:t>
            </a:r>
            <a:r>
              <a:rPr sz="1900" spc="5" dirty="0">
                <a:latin typeface="Arial"/>
                <a:cs typeface="Arial"/>
              </a:rPr>
              <a:t>rr</a:t>
            </a:r>
            <a:r>
              <a:rPr sz="1900" spc="10" dirty="0">
                <a:latin typeface="Arial"/>
                <a:cs typeface="Arial"/>
              </a:rPr>
              <a:t>o</a:t>
            </a:r>
            <a:r>
              <a:rPr sz="1900" dirty="0">
                <a:latin typeface="Arial"/>
                <a:cs typeface="Arial"/>
              </a:rPr>
              <a:t>r</a:t>
            </a:r>
            <a:endParaRPr sz="1900">
              <a:latin typeface="Arial"/>
              <a:cs typeface="Arial"/>
            </a:endParaRPr>
          </a:p>
        </p:txBody>
      </p:sp>
      <p:sp>
        <p:nvSpPr>
          <p:cNvPr id="17" name="object 17"/>
          <p:cNvSpPr txBox="1"/>
          <p:nvPr/>
        </p:nvSpPr>
        <p:spPr>
          <a:xfrm>
            <a:off x="8209619" y="7269988"/>
            <a:ext cx="1595755" cy="223520"/>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A6A6A6"/>
                </a:solidFill>
                <a:latin typeface="Arial"/>
                <a:cs typeface="Arial"/>
              </a:rPr>
              <a:t>Slide credit: </a:t>
            </a:r>
            <a:r>
              <a:rPr sz="1300" spc="-10" dirty="0">
                <a:solidFill>
                  <a:srgbClr val="A6A6A6"/>
                </a:solidFill>
                <a:latin typeface="Arial"/>
                <a:cs typeface="Arial"/>
              </a:rPr>
              <a:t>D.</a:t>
            </a:r>
            <a:r>
              <a:rPr sz="1300" spc="-40" dirty="0">
                <a:solidFill>
                  <a:srgbClr val="A6A6A6"/>
                </a:solidFill>
                <a:latin typeface="Arial"/>
                <a:cs typeface="Arial"/>
              </a:rPr>
              <a:t> </a:t>
            </a:r>
            <a:r>
              <a:rPr sz="1300" spc="-15" dirty="0">
                <a:solidFill>
                  <a:srgbClr val="A6A6A6"/>
                </a:solidFill>
                <a:latin typeface="Arial"/>
                <a:cs typeface="Arial"/>
              </a:rPr>
              <a:t>Hoiem</a:t>
            </a:r>
            <a:endParaRPr sz="1300">
              <a:latin typeface="Arial"/>
              <a:cs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7429" y="388619"/>
            <a:ext cx="8180070" cy="1452245"/>
          </a:xfrm>
          <a:prstGeom prst="rect">
            <a:avLst/>
          </a:prstGeom>
        </p:spPr>
        <p:txBody>
          <a:bodyPr vert="horz" wrap="square" lIns="0" tIns="41275" rIns="0" bIns="0" rtlCol="0">
            <a:spAutoFit/>
          </a:bodyPr>
          <a:lstStyle/>
          <a:p>
            <a:pPr marL="2084070" marR="5080" indent="-2072005">
              <a:lnSpc>
                <a:spcPts val="5590"/>
              </a:lnSpc>
              <a:spcBef>
                <a:spcPts val="325"/>
              </a:spcBef>
            </a:pPr>
            <a:r>
              <a:rPr sz="4700" spc="-10" dirty="0">
                <a:solidFill>
                  <a:srgbClr val="000000"/>
                </a:solidFill>
              </a:rPr>
              <a:t>Bias-Variance </a:t>
            </a:r>
            <a:r>
              <a:rPr sz="4700" spc="-5" dirty="0">
                <a:solidFill>
                  <a:srgbClr val="000000"/>
                </a:solidFill>
              </a:rPr>
              <a:t>Trade-off: Effect  of Sample</a:t>
            </a:r>
            <a:r>
              <a:rPr sz="4700" spc="-20" dirty="0">
                <a:solidFill>
                  <a:srgbClr val="000000"/>
                </a:solidFill>
              </a:rPr>
              <a:t> </a:t>
            </a:r>
            <a:r>
              <a:rPr sz="4700" spc="-5" dirty="0">
                <a:solidFill>
                  <a:srgbClr val="000000"/>
                </a:solidFill>
              </a:rPr>
              <a:t>Size</a:t>
            </a:r>
            <a:endParaRPr sz="4700"/>
          </a:p>
        </p:txBody>
      </p:sp>
      <p:sp>
        <p:nvSpPr>
          <p:cNvPr id="3" name="object 3"/>
          <p:cNvSpPr/>
          <p:nvPr/>
        </p:nvSpPr>
        <p:spPr>
          <a:xfrm>
            <a:off x="2221823" y="4448555"/>
            <a:ext cx="4650105" cy="1868805"/>
          </a:xfrm>
          <a:custGeom>
            <a:avLst/>
            <a:gdLst/>
            <a:ahLst/>
            <a:cxnLst/>
            <a:rect l="l" t="t" r="r" b="b"/>
            <a:pathLst>
              <a:path w="4650105" h="1868804">
                <a:moveTo>
                  <a:pt x="0" y="0"/>
                </a:moveTo>
                <a:lnTo>
                  <a:pt x="48998" y="1363"/>
                </a:lnTo>
                <a:lnTo>
                  <a:pt x="98004" y="2543"/>
                </a:lnTo>
                <a:lnTo>
                  <a:pt x="147014" y="3632"/>
                </a:lnTo>
                <a:lnTo>
                  <a:pt x="196024" y="4720"/>
                </a:lnTo>
                <a:lnTo>
                  <a:pt x="245031" y="5901"/>
                </a:lnTo>
                <a:lnTo>
                  <a:pt x="294029" y="7264"/>
                </a:lnTo>
                <a:lnTo>
                  <a:pt x="343016" y="8901"/>
                </a:lnTo>
                <a:lnTo>
                  <a:pt x="391987" y="10905"/>
                </a:lnTo>
                <a:lnTo>
                  <a:pt x="440938" y="13366"/>
                </a:lnTo>
                <a:lnTo>
                  <a:pt x="481023" y="26732"/>
                </a:lnTo>
                <a:lnTo>
                  <a:pt x="500813" y="40678"/>
                </a:lnTo>
                <a:lnTo>
                  <a:pt x="510521" y="47919"/>
                </a:lnTo>
                <a:lnTo>
                  <a:pt x="521108" y="53465"/>
                </a:lnTo>
                <a:lnTo>
                  <a:pt x="537401" y="58225"/>
                </a:lnTo>
                <a:lnTo>
                  <a:pt x="554173" y="61291"/>
                </a:lnTo>
                <a:lnTo>
                  <a:pt x="571115" y="63786"/>
                </a:lnTo>
                <a:lnTo>
                  <a:pt x="587917" y="66831"/>
                </a:lnTo>
                <a:lnTo>
                  <a:pt x="628114" y="76443"/>
                </a:lnTo>
                <a:lnTo>
                  <a:pt x="665274" y="87791"/>
                </a:lnTo>
                <a:lnTo>
                  <a:pt x="712803" y="103892"/>
                </a:lnTo>
                <a:lnTo>
                  <a:pt x="740436" y="128475"/>
                </a:lnTo>
                <a:lnTo>
                  <a:pt x="750315" y="138687"/>
                </a:lnTo>
                <a:lnTo>
                  <a:pt x="761620" y="147029"/>
                </a:lnTo>
                <a:lnTo>
                  <a:pt x="774224" y="152220"/>
                </a:lnTo>
                <a:lnTo>
                  <a:pt x="787727" y="155151"/>
                </a:lnTo>
                <a:lnTo>
                  <a:pt x="801538" y="157362"/>
                </a:lnTo>
                <a:lnTo>
                  <a:pt x="815067" y="160396"/>
                </a:lnTo>
                <a:lnTo>
                  <a:pt x="935323" y="200495"/>
                </a:lnTo>
                <a:lnTo>
                  <a:pt x="945281" y="204074"/>
                </a:lnTo>
                <a:lnTo>
                  <a:pt x="955197" y="207813"/>
                </a:lnTo>
                <a:lnTo>
                  <a:pt x="965197" y="211234"/>
                </a:lnTo>
                <a:lnTo>
                  <a:pt x="975408" y="213861"/>
                </a:lnTo>
                <a:lnTo>
                  <a:pt x="992161" y="216988"/>
                </a:lnTo>
                <a:lnTo>
                  <a:pt x="1008947" y="219973"/>
                </a:lnTo>
                <a:lnTo>
                  <a:pt x="1025666" y="223244"/>
                </a:lnTo>
                <a:lnTo>
                  <a:pt x="1042217" y="227227"/>
                </a:lnTo>
                <a:lnTo>
                  <a:pt x="1062451" y="233279"/>
                </a:lnTo>
                <a:lnTo>
                  <a:pt x="1082472" y="240032"/>
                </a:lnTo>
                <a:lnTo>
                  <a:pt x="1102409" y="247066"/>
                </a:lnTo>
                <a:lnTo>
                  <a:pt x="1122388" y="253960"/>
                </a:lnTo>
                <a:lnTo>
                  <a:pt x="1162473" y="267326"/>
                </a:lnTo>
                <a:lnTo>
                  <a:pt x="1172163" y="277756"/>
                </a:lnTo>
                <a:lnTo>
                  <a:pt x="1181631" y="288456"/>
                </a:lnTo>
                <a:lnTo>
                  <a:pt x="1191541" y="298616"/>
                </a:lnTo>
                <a:lnTo>
                  <a:pt x="1202558" y="307426"/>
                </a:lnTo>
                <a:lnTo>
                  <a:pt x="1211994" y="311925"/>
                </a:lnTo>
                <a:lnTo>
                  <a:pt x="1222271" y="314677"/>
                </a:lnTo>
                <a:lnTo>
                  <a:pt x="1232714" y="317144"/>
                </a:lnTo>
                <a:lnTo>
                  <a:pt x="1242644" y="320792"/>
                </a:lnTo>
                <a:lnTo>
                  <a:pt x="1253088" y="326747"/>
                </a:lnTo>
                <a:lnTo>
                  <a:pt x="1263062" y="333511"/>
                </a:lnTo>
                <a:lnTo>
                  <a:pt x="1272848" y="340598"/>
                </a:lnTo>
                <a:lnTo>
                  <a:pt x="1282729" y="347525"/>
                </a:lnTo>
                <a:lnTo>
                  <a:pt x="1285677" y="357730"/>
                </a:lnTo>
                <a:lnTo>
                  <a:pt x="1288363" y="368056"/>
                </a:lnTo>
                <a:lnTo>
                  <a:pt x="1291572" y="378141"/>
                </a:lnTo>
                <a:lnTo>
                  <a:pt x="1315400" y="408378"/>
                </a:lnTo>
                <a:lnTo>
                  <a:pt x="1352340" y="435293"/>
                </a:lnTo>
                <a:lnTo>
                  <a:pt x="1392044" y="451890"/>
                </a:lnTo>
                <a:lnTo>
                  <a:pt x="1452421" y="462003"/>
                </a:lnTo>
                <a:lnTo>
                  <a:pt x="1483155" y="467823"/>
                </a:lnTo>
                <a:lnTo>
                  <a:pt x="1503452" y="473630"/>
                </a:lnTo>
                <a:lnTo>
                  <a:pt x="1523467" y="480410"/>
                </a:lnTo>
                <a:lnTo>
                  <a:pt x="1543368" y="487580"/>
                </a:lnTo>
                <a:lnTo>
                  <a:pt x="1563325" y="494555"/>
                </a:lnTo>
                <a:lnTo>
                  <a:pt x="1603412" y="507922"/>
                </a:lnTo>
                <a:lnTo>
                  <a:pt x="1627676" y="523970"/>
                </a:lnTo>
                <a:lnTo>
                  <a:pt x="1640385" y="532244"/>
                </a:lnTo>
                <a:lnTo>
                  <a:pt x="1644340" y="534916"/>
                </a:lnTo>
                <a:lnTo>
                  <a:pt x="1642342" y="534152"/>
                </a:lnTo>
                <a:lnTo>
                  <a:pt x="1637192" y="532124"/>
                </a:lnTo>
                <a:lnTo>
                  <a:pt x="1631691" y="530999"/>
                </a:lnTo>
                <a:lnTo>
                  <a:pt x="1628639" y="532947"/>
                </a:lnTo>
                <a:lnTo>
                  <a:pt x="1630838" y="540137"/>
                </a:lnTo>
                <a:lnTo>
                  <a:pt x="1641087" y="554739"/>
                </a:lnTo>
                <a:lnTo>
                  <a:pt x="1662189" y="578921"/>
                </a:lnTo>
                <a:lnTo>
                  <a:pt x="1696943" y="614853"/>
                </a:lnTo>
                <a:lnTo>
                  <a:pt x="1725793" y="643389"/>
                </a:lnTo>
                <a:lnTo>
                  <a:pt x="1738682" y="656858"/>
                </a:lnTo>
                <a:lnTo>
                  <a:pt x="1750744" y="672716"/>
                </a:lnTo>
                <a:lnTo>
                  <a:pt x="1777114" y="708417"/>
                </a:lnTo>
                <a:lnTo>
                  <a:pt x="1783970" y="730014"/>
                </a:lnTo>
                <a:lnTo>
                  <a:pt x="1791589" y="751240"/>
                </a:lnTo>
                <a:lnTo>
                  <a:pt x="1817199" y="788615"/>
                </a:lnTo>
                <a:lnTo>
                  <a:pt x="1855062" y="821193"/>
                </a:lnTo>
                <a:lnTo>
                  <a:pt x="1886656" y="843679"/>
                </a:lnTo>
                <a:lnTo>
                  <a:pt x="1892112" y="843407"/>
                </a:lnTo>
                <a:lnTo>
                  <a:pt x="1898489" y="842004"/>
                </a:lnTo>
                <a:lnTo>
                  <a:pt x="1911649" y="844381"/>
                </a:lnTo>
                <a:lnTo>
                  <a:pt x="1937454" y="855447"/>
                </a:lnTo>
                <a:lnTo>
                  <a:pt x="1969231" y="872222"/>
                </a:lnTo>
                <a:lnTo>
                  <a:pt x="1981033" y="880182"/>
                </a:lnTo>
                <a:lnTo>
                  <a:pt x="1980781" y="882407"/>
                </a:lnTo>
                <a:lnTo>
                  <a:pt x="1976395" y="881976"/>
                </a:lnTo>
                <a:lnTo>
                  <a:pt x="1975793" y="881969"/>
                </a:lnTo>
                <a:lnTo>
                  <a:pt x="1986897" y="885466"/>
                </a:lnTo>
                <a:lnTo>
                  <a:pt x="2017625" y="895546"/>
                </a:lnTo>
                <a:lnTo>
                  <a:pt x="2024176" y="902375"/>
                </a:lnTo>
                <a:lnTo>
                  <a:pt x="2030639" y="909302"/>
                </a:lnTo>
                <a:lnTo>
                  <a:pt x="2037276" y="916034"/>
                </a:lnTo>
                <a:lnTo>
                  <a:pt x="2044348" y="922280"/>
                </a:lnTo>
                <a:lnTo>
                  <a:pt x="2054306" y="929093"/>
                </a:lnTo>
                <a:lnTo>
                  <a:pt x="2064836" y="935150"/>
                </a:lnTo>
                <a:lnTo>
                  <a:pt x="2075144" y="941455"/>
                </a:lnTo>
                <a:lnTo>
                  <a:pt x="2084435" y="949012"/>
                </a:lnTo>
                <a:lnTo>
                  <a:pt x="2091955" y="958335"/>
                </a:lnTo>
                <a:lnTo>
                  <a:pt x="2098200" y="968694"/>
                </a:lnTo>
                <a:lnTo>
                  <a:pt x="2104243" y="979237"/>
                </a:lnTo>
                <a:lnTo>
                  <a:pt x="2111159" y="989111"/>
                </a:lnTo>
                <a:lnTo>
                  <a:pt x="2120824" y="999461"/>
                </a:lnTo>
                <a:lnTo>
                  <a:pt x="2131201" y="1009161"/>
                </a:lnTo>
                <a:lnTo>
                  <a:pt x="2141578" y="1018861"/>
                </a:lnTo>
                <a:lnTo>
                  <a:pt x="2151243" y="1029210"/>
                </a:lnTo>
                <a:lnTo>
                  <a:pt x="2158160" y="1039085"/>
                </a:lnTo>
                <a:lnTo>
                  <a:pt x="2164203" y="1049628"/>
                </a:lnTo>
                <a:lnTo>
                  <a:pt x="2170447" y="1059987"/>
                </a:lnTo>
                <a:lnTo>
                  <a:pt x="2177967" y="1069309"/>
                </a:lnTo>
                <a:lnTo>
                  <a:pt x="2187321" y="1076791"/>
                </a:lnTo>
                <a:lnTo>
                  <a:pt x="2197736" y="1082969"/>
                </a:lnTo>
                <a:lnTo>
                  <a:pt x="2208287" y="1089000"/>
                </a:lnTo>
                <a:lnTo>
                  <a:pt x="2218052" y="1096042"/>
                </a:lnTo>
                <a:lnTo>
                  <a:pt x="2235358" y="1112104"/>
                </a:lnTo>
                <a:lnTo>
                  <a:pt x="2251993" y="1128884"/>
                </a:lnTo>
                <a:lnTo>
                  <a:pt x="2268360" y="1145951"/>
                </a:lnTo>
                <a:lnTo>
                  <a:pt x="2284861" y="1162874"/>
                </a:lnTo>
                <a:lnTo>
                  <a:pt x="2294959" y="1193663"/>
                </a:lnTo>
                <a:lnTo>
                  <a:pt x="2300895" y="1209235"/>
                </a:lnTo>
                <a:lnTo>
                  <a:pt x="2308462" y="1221443"/>
                </a:lnTo>
                <a:lnTo>
                  <a:pt x="2323456" y="1242138"/>
                </a:lnTo>
                <a:lnTo>
                  <a:pt x="2351670" y="1283171"/>
                </a:lnTo>
                <a:lnTo>
                  <a:pt x="2378393" y="1323270"/>
                </a:lnTo>
                <a:lnTo>
                  <a:pt x="2398853" y="1354493"/>
                </a:lnTo>
                <a:lnTo>
                  <a:pt x="2418478" y="1379242"/>
                </a:lnTo>
                <a:lnTo>
                  <a:pt x="2444785" y="1399397"/>
                </a:lnTo>
                <a:lnTo>
                  <a:pt x="2485287" y="1416836"/>
                </a:lnTo>
                <a:lnTo>
                  <a:pt x="2565459" y="1443569"/>
                </a:lnTo>
                <a:lnTo>
                  <a:pt x="2605543" y="1456935"/>
                </a:lnTo>
                <a:lnTo>
                  <a:pt x="2611562" y="1467642"/>
                </a:lnTo>
                <a:lnTo>
                  <a:pt x="2617139" y="1478804"/>
                </a:lnTo>
                <a:lnTo>
                  <a:pt x="2623599" y="1489056"/>
                </a:lnTo>
                <a:lnTo>
                  <a:pt x="2632267" y="1497034"/>
                </a:lnTo>
                <a:lnTo>
                  <a:pt x="2660332" y="1509443"/>
                </a:lnTo>
                <a:lnTo>
                  <a:pt x="2696438" y="1519836"/>
                </a:lnTo>
                <a:lnTo>
                  <a:pt x="2733863" y="1528852"/>
                </a:lnTo>
                <a:lnTo>
                  <a:pt x="2765884" y="1537132"/>
                </a:lnTo>
                <a:lnTo>
                  <a:pt x="2786497" y="1542527"/>
                </a:lnTo>
                <a:lnTo>
                  <a:pt x="2807298" y="1547673"/>
                </a:lnTo>
                <a:lnTo>
                  <a:pt x="2827435" y="1554232"/>
                </a:lnTo>
                <a:lnTo>
                  <a:pt x="2846055" y="1563865"/>
                </a:lnTo>
                <a:lnTo>
                  <a:pt x="2865125" y="1577089"/>
                </a:lnTo>
                <a:lnTo>
                  <a:pt x="2883658" y="1589177"/>
                </a:lnTo>
                <a:lnTo>
                  <a:pt x="2926225" y="1603964"/>
                </a:lnTo>
                <a:lnTo>
                  <a:pt x="2976221" y="1608547"/>
                </a:lnTo>
                <a:lnTo>
                  <a:pt x="3026341" y="1611751"/>
                </a:lnTo>
                <a:lnTo>
                  <a:pt x="3076509" y="1614403"/>
                </a:lnTo>
                <a:lnTo>
                  <a:pt x="3126652" y="1617331"/>
                </a:lnTo>
                <a:lnTo>
                  <a:pt x="3167265" y="1631122"/>
                </a:lnTo>
                <a:lnTo>
                  <a:pt x="3192246" y="1639668"/>
                </a:lnTo>
                <a:lnTo>
                  <a:pt x="3208578" y="1644504"/>
                </a:lnTo>
                <a:lnTo>
                  <a:pt x="3223244" y="1647164"/>
                </a:lnTo>
                <a:lnTo>
                  <a:pt x="3243227" y="1649182"/>
                </a:lnTo>
                <a:lnTo>
                  <a:pt x="3275511" y="1652093"/>
                </a:lnTo>
                <a:lnTo>
                  <a:pt x="3327078" y="1657430"/>
                </a:lnTo>
                <a:lnTo>
                  <a:pt x="3381839" y="1684509"/>
                </a:lnTo>
                <a:lnTo>
                  <a:pt x="3420611" y="1724262"/>
                </a:lnTo>
                <a:lnTo>
                  <a:pt x="3476672" y="1741059"/>
                </a:lnTo>
                <a:lnTo>
                  <a:pt x="3508333" y="1747069"/>
                </a:lnTo>
                <a:lnTo>
                  <a:pt x="3527505" y="1750995"/>
                </a:lnTo>
                <a:lnTo>
                  <a:pt x="3544504" y="1756827"/>
                </a:lnTo>
                <a:lnTo>
                  <a:pt x="3561173" y="1763604"/>
                </a:lnTo>
                <a:lnTo>
                  <a:pt x="3577711" y="1770760"/>
                </a:lnTo>
                <a:lnTo>
                  <a:pt x="3594314" y="1777726"/>
                </a:lnTo>
                <a:lnTo>
                  <a:pt x="3637408" y="1820783"/>
                </a:lnTo>
                <a:lnTo>
                  <a:pt x="3668015" y="1848713"/>
                </a:lnTo>
                <a:lnTo>
                  <a:pt x="3703860" y="1867290"/>
                </a:lnTo>
                <a:lnTo>
                  <a:pt x="3716176" y="1868419"/>
                </a:lnTo>
                <a:lnTo>
                  <a:pt x="3729946" y="1867496"/>
                </a:lnTo>
                <a:lnTo>
                  <a:pt x="3745934" y="1864811"/>
                </a:lnTo>
                <a:lnTo>
                  <a:pt x="3764902" y="1860651"/>
                </a:lnTo>
                <a:lnTo>
                  <a:pt x="3787614" y="1855305"/>
                </a:lnTo>
                <a:lnTo>
                  <a:pt x="3814831" y="1849062"/>
                </a:lnTo>
                <a:lnTo>
                  <a:pt x="3885835" y="1835037"/>
                </a:lnTo>
                <a:lnTo>
                  <a:pt x="3931147" y="1827832"/>
                </a:lnTo>
                <a:lnTo>
                  <a:pt x="3984016" y="1820884"/>
                </a:lnTo>
                <a:lnTo>
                  <a:pt x="4045205" y="1814480"/>
                </a:lnTo>
                <a:lnTo>
                  <a:pt x="4115476" y="1808909"/>
                </a:lnTo>
                <a:lnTo>
                  <a:pt x="4195593" y="1804460"/>
                </a:lnTo>
                <a:lnTo>
                  <a:pt x="4220325" y="1799623"/>
                </a:lnTo>
                <a:lnTo>
                  <a:pt x="4237770" y="1789573"/>
                </a:lnTo>
                <a:lnTo>
                  <a:pt x="4254168" y="1776943"/>
                </a:lnTo>
                <a:lnTo>
                  <a:pt x="4275763" y="1764361"/>
                </a:lnTo>
                <a:lnTo>
                  <a:pt x="4295853" y="1757554"/>
                </a:lnTo>
                <a:lnTo>
                  <a:pt x="4316712" y="1752564"/>
                </a:lnTo>
                <a:lnTo>
                  <a:pt x="4337139" y="1746790"/>
                </a:lnTo>
                <a:lnTo>
                  <a:pt x="4355933" y="1737628"/>
                </a:lnTo>
                <a:lnTo>
                  <a:pt x="4365770" y="1730609"/>
                </a:lnTo>
                <a:lnTo>
                  <a:pt x="4375484" y="1723366"/>
                </a:lnTo>
                <a:lnTo>
                  <a:pt x="4385443" y="1716571"/>
                </a:lnTo>
                <a:lnTo>
                  <a:pt x="4396019" y="1710895"/>
                </a:lnTo>
                <a:lnTo>
                  <a:pt x="4416109" y="1704088"/>
                </a:lnTo>
                <a:lnTo>
                  <a:pt x="4436968" y="1699099"/>
                </a:lnTo>
                <a:lnTo>
                  <a:pt x="4457395" y="1693324"/>
                </a:lnTo>
                <a:lnTo>
                  <a:pt x="4505554" y="1664431"/>
                </a:lnTo>
                <a:lnTo>
                  <a:pt x="4556360" y="1644063"/>
                </a:lnTo>
                <a:lnTo>
                  <a:pt x="4586565" y="1624257"/>
                </a:lnTo>
                <a:lnTo>
                  <a:pt x="4596445" y="1617331"/>
                </a:lnTo>
                <a:lnTo>
                  <a:pt x="4612623" y="1591453"/>
                </a:lnTo>
                <a:lnTo>
                  <a:pt x="4619855" y="1580159"/>
                </a:lnTo>
                <a:lnTo>
                  <a:pt x="4628743" y="1574085"/>
                </a:lnTo>
                <a:lnTo>
                  <a:pt x="4649893" y="1563865"/>
                </a:lnTo>
              </a:path>
            </a:pathLst>
          </a:custGeom>
          <a:ln w="40639">
            <a:solidFill>
              <a:srgbClr val="0000FF"/>
            </a:solidFill>
          </a:ln>
        </p:spPr>
        <p:txBody>
          <a:bodyPr wrap="square" lIns="0" tIns="0" rIns="0" bIns="0" rtlCol="0"/>
          <a:lstStyle/>
          <a:p>
            <a:endParaRPr/>
          </a:p>
        </p:txBody>
      </p:sp>
      <p:sp>
        <p:nvSpPr>
          <p:cNvPr id="4" name="object 4"/>
          <p:cNvSpPr/>
          <p:nvPr/>
        </p:nvSpPr>
        <p:spPr>
          <a:xfrm>
            <a:off x="2235370" y="2765383"/>
            <a:ext cx="4650105" cy="1336675"/>
          </a:xfrm>
          <a:custGeom>
            <a:avLst/>
            <a:gdLst/>
            <a:ahLst/>
            <a:cxnLst/>
            <a:rect l="l" t="t" r="r" b="b"/>
            <a:pathLst>
              <a:path w="4650105" h="1336675">
                <a:moveTo>
                  <a:pt x="0" y="1055726"/>
                </a:moveTo>
                <a:lnTo>
                  <a:pt x="46562" y="1062876"/>
                </a:lnTo>
                <a:lnTo>
                  <a:pt x="73478" y="1066055"/>
                </a:lnTo>
                <a:lnTo>
                  <a:pt x="85452" y="1066836"/>
                </a:lnTo>
                <a:lnTo>
                  <a:pt x="87186" y="1066789"/>
                </a:lnTo>
                <a:lnTo>
                  <a:pt x="83384" y="1067488"/>
                </a:lnTo>
                <a:lnTo>
                  <a:pt x="78750" y="1070505"/>
                </a:lnTo>
                <a:lnTo>
                  <a:pt x="77988" y="1077411"/>
                </a:lnTo>
                <a:lnTo>
                  <a:pt x="85801" y="1089779"/>
                </a:lnTo>
                <a:lnTo>
                  <a:pt x="115875" y="1114500"/>
                </a:lnTo>
                <a:lnTo>
                  <a:pt x="200831" y="1133876"/>
                </a:lnTo>
                <a:lnTo>
                  <a:pt x="249232" y="1140194"/>
                </a:lnTo>
                <a:lnTo>
                  <a:pt x="299955" y="1144369"/>
                </a:lnTo>
                <a:lnTo>
                  <a:pt x="360767" y="1149272"/>
                </a:lnTo>
                <a:lnTo>
                  <a:pt x="440938" y="1175999"/>
                </a:lnTo>
                <a:lnTo>
                  <a:pt x="451190" y="1178868"/>
                </a:lnTo>
                <a:lnTo>
                  <a:pt x="461596" y="1181421"/>
                </a:lnTo>
                <a:lnTo>
                  <a:pt x="471695" y="1184605"/>
                </a:lnTo>
                <a:lnTo>
                  <a:pt x="481023" y="1189363"/>
                </a:lnTo>
                <a:lnTo>
                  <a:pt x="561193" y="1242817"/>
                </a:lnTo>
                <a:lnTo>
                  <a:pt x="578887" y="1269723"/>
                </a:lnTo>
                <a:lnTo>
                  <a:pt x="590547" y="1286347"/>
                </a:lnTo>
                <a:lnTo>
                  <a:pt x="599567" y="1294849"/>
                </a:lnTo>
                <a:lnTo>
                  <a:pt x="609343" y="1297390"/>
                </a:lnTo>
                <a:lnTo>
                  <a:pt x="623268" y="1296128"/>
                </a:lnTo>
                <a:lnTo>
                  <a:pt x="644736" y="1293226"/>
                </a:lnTo>
                <a:lnTo>
                  <a:pt x="677142" y="1290842"/>
                </a:lnTo>
                <a:lnTo>
                  <a:pt x="723880" y="1291137"/>
                </a:lnTo>
                <a:lnTo>
                  <a:pt x="788344" y="1296271"/>
                </a:lnTo>
                <a:lnTo>
                  <a:pt x="818370" y="1306324"/>
                </a:lnTo>
                <a:lnTo>
                  <a:pt x="828429" y="1309635"/>
                </a:lnTo>
                <a:lnTo>
                  <a:pt x="935323" y="1336362"/>
                </a:lnTo>
                <a:lnTo>
                  <a:pt x="985449" y="1335006"/>
                </a:lnTo>
                <a:lnTo>
                  <a:pt x="1035603" y="1334097"/>
                </a:lnTo>
                <a:lnTo>
                  <a:pt x="1085768" y="1333368"/>
                </a:lnTo>
                <a:lnTo>
                  <a:pt x="1135927" y="1332550"/>
                </a:lnTo>
                <a:lnTo>
                  <a:pt x="1186065" y="1331372"/>
                </a:lnTo>
                <a:lnTo>
                  <a:pt x="1236163" y="1329568"/>
                </a:lnTo>
                <a:lnTo>
                  <a:pt x="1286205" y="1326866"/>
                </a:lnTo>
                <a:lnTo>
                  <a:pt x="1336175" y="1322999"/>
                </a:lnTo>
                <a:lnTo>
                  <a:pt x="1379710" y="1292635"/>
                </a:lnTo>
                <a:lnTo>
                  <a:pt x="1399693" y="1270775"/>
                </a:lnTo>
                <a:lnTo>
                  <a:pt x="1416346" y="1256181"/>
                </a:lnTo>
                <a:lnTo>
                  <a:pt x="1435418" y="1247194"/>
                </a:lnTo>
                <a:lnTo>
                  <a:pt x="1455417" y="1240249"/>
                </a:lnTo>
                <a:lnTo>
                  <a:pt x="1475924" y="1234588"/>
                </a:lnTo>
                <a:lnTo>
                  <a:pt x="1496517" y="1229453"/>
                </a:lnTo>
                <a:lnTo>
                  <a:pt x="1509831" y="1225879"/>
                </a:lnTo>
                <a:lnTo>
                  <a:pt x="1549963" y="1216090"/>
                </a:lnTo>
                <a:lnTo>
                  <a:pt x="1610033" y="1208984"/>
                </a:lnTo>
                <a:lnTo>
                  <a:pt x="1640152" y="1206062"/>
                </a:lnTo>
                <a:lnTo>
                  <a:pt x="1670220" y="1202726"/>
                </a:lnTo>
                <a:lnTo>
                  <a:pt x="1693634" y="1199616"/>
                </a:lnTo>
                <a:lnTo>
                  <a:pt x="1717014" y="1196250"/>
                </a:lnTo>
                <a:lnTo>
                  <a:pt x="1740380" y="1192781"/>
                </a:lnTo>
                <a:lnTo>
                  <a:pt x="1763752" y="1189363"/>
                </a:lnTo>
                <a:lnTo>
                  <a:pt x="1884008" y="1149272"/>
                </a:lnTo>
                <a:lnTo>
                  <a:pt x="1893948" y="1145585"/>
                </a:lnTo>
                <a:lnTo>
                  <a:pt x="1903833" y="1141667"/>
                </a:lnTo>
                <a:lnTo>
                  <a:pt x="1913827" y="1138211"/>
                </a:lnTo>
                <a:lnTo>
                  <a:pt x="1924093" y="1135909"/>
                </a:lnTo>
                <a:lnTo>
                  <a:pt x="2017625" y="1122545"/>
                </a:lnTo>
                <a:lnTo>
                  <a:pt x="2023931" y="1115308"/>
                </a:lnTo>
                <a:lnTo>
                  <a:pt x="2060452" y="1090525"/>
                </a:lnTo>
                <a:lnTo>
                  <a:pt x="2094228" y="1084997"/>
                </a:lnTo>
                <a:lnTo>
                  <a:pt x="2111159" y="1082453"/>
                </a:lnTo>
                <a:lnTo>
                  <a:pt x="2169030" y="1073516"/>
                </a:lnTo>
                <a:lnTo>
                  <a:pt x="2231414" y="1055726"/>
                </a:lnTo>
                <a:lnTo>
                  <a:pt x="2272006" y="1029830"/>
                </a:lnTo>
                <a:lnTo>
                  <a:pt x="2291732" y="1015947"/>
                </a:lnTo>
                <a:lnTo>
                  <a:pt x="2311585" y="1002271"/>
                </a:lnTo>
                <a:lnTo>
                  <a:pt x="2321343" y="995051"/>
                </a:lnTo>
                <a:lnTo>
                  <a:pt x="2330925" y="987471"/>
                </a:lnTo>
                <a:lnTo>
                  <a:pt x="2340858" y="980610"/>
                </a:lnTo>
                <a:lnTo>
                  <a:pt x="2351670" y="975544"/>
                </a:lnTo>
                <a:lnTo>
                  <a:pt x="2431839" y="948817"/>
                </a:lnTo>
                <a:lnTo>
                  <a:pt x="2442092" y="945949"/>
                </a:lnTo>
                <a:lnTo>
                  <a:pt x="2452499" y="943395"/>
                </a:lnTo>
                <a:lnTo>
                  <a:pt x="2462597" y="940211"/>
                </a:lnTo>
                <a:lnTo>
                  <a:pt x="2471925" y="935453"/>
                </a:lnTo>
                <a:lnTo>
                  <a:pt x="2481762" y="928436"/>
                </a:lnTo>
                <a:lnTo>
                  <a:pt x="2491475" y="921195"/>
                </a:lnTo>
                <a:lnTo>
                  <a:pt x="2501435" y="914401"/>
                </a:lnTo>
                <a:lnTo>
                  <a:pt x="2541474" y="897431"/>
                </a:lnTo>
                <a:lnTo>
                  <a:pt x="2613039" y="876462"/>
                </a:lnTo>
                <a:lnTo>
                  <a:pt x="2682554" y="860938"/>
                </a:lnTo>
                <a:lnTo>
                  <a:pt x="2707620" y="856216"/>
                </a:lnTo>
                <a:lnTo>
                  <a:pt x="2731755" y="851021"/>
                </a:lnTo>
                <a:lnTo>
                  <a:pt x="2765884" y="841908"/>
                </a:lnTo>
                <a:lnTo>
                  <a:pt x="2796855" y="833006"/>
                </a:lnTo>
                <a:lnTo>
                  <a:pt x="2809446" y="829129"/>
                </a:lnTo>
                <a:lnTo>
                  <a:pt x="2809854" y="828319"/>
                </a:lnTo>
                <a:lnTo>
                  <a:pt x="2804276" y="828622"/>
                </a:lnTo>
                <a:lnTo>
                  <a:pt x="2798910" y="828079"/>
                </a:lnTo>
                <a:lnTo>
                  <a:pt x="2846055" y="801817"/>
                </a:lnTo>
                <a:lnTo>
                  <a:pt x="2886270" y="792245"/>
                </a:lnTo>
                <a:lnTo>
                  <a:pt x="2899501" y="788454"/>
                </a:lnTo>
                <a:lnTo>
                  <a:pt x="2913098" y="782311"/>
                </a:lnTo>
                <a:lnTo>
                  <a:pt x="2926225" y="775090"/>
                </a:lnTo>
                <a:lnTo>
                  <a:pt x="2939352" y="767870"/>
                </a:lnTo>
                <a:lnTo>
                  <a:pt x="2952949" y="761727"/>
                </a:lnTo>
                <a:lnTo>
                  <a:pt x="2991751" y="751030"/>
                </a:lnTo>
                <a:lnTo>
                  <a:pt x="3033700" y="744507"/>
                </a:lnTo>
                <a:lnTo>
                  <a:pt x="3075359" y="739912"/>
                </a:lnTo>
                <a:lnTo>
                  <a:pt x="3113290" y="734999"/>
                </a:lnTo>
                <a:lnTo>
                  <a:pt x="3180376" y="722967"/>
                </a:lnTo>
                <a:lnTo>
                  <a:pt x="3246907" y="708272"/>
                </a:lnTo>
                <a:lnTo>
                  <a:pt x="3260301" y="705047"/>
                </a:lnTo>
                <a:lnTo>
                  <a:pt x="3273716" y="701899"/>
                </a:lnTo>
                <a:lnTo>
                  <a:pt x="3320506" y="688570"/>
                </a:lnTo>
                <a:lnTo>
                  <a:pt x="3360519" y="674978"/>
                </a:lnTo>
                <a:lnTo>
                  <a:pt x="3380525" y="668181"/>
                </a:lnTo>
                <a:lnTo>
                  <a:pt x="3390504" y="664695"/>
                </a:lnTo>
                <a:lnTo>
                  <a:pt x="3400454" y="661110"/>
                </a:lnTo>
                <a:lnTo>
                  <a:pt x="3410462" y="657721"/>
                </a:lnTo>
                <a:lnTo>
                  <a:pt x="3420611" y="654818"/>
                </a:lnTo>
                <a:lnTo>
                  <a:pt x="3434004" y="651593"/>
                </a:lnTo>
                <a:lnTo>
                  <a:pt x="3447418" y="648445"/>
                </a:lnTo>
                <a:lnTo>
                  <a:pt x="3460791" y="645143"/>
                </a:lnTo>
                <a:lnTo>
                  <a:pt x="3474057" y="641454"/>
                </a:lnTo>
                <a:lnTo>
                  <a:pt x="3494209" y="635116"/>
                </a:lnTo>
                <a:lnTo>
                  <a:pt x="3514239" y="628395"/>
                </a:lnTo>
                <a:lnTo>
                  <a:pt x="3534222" y="621523"/>
                </a:lnTo>
                <a:lnTo>
                  <a:pt x="3554229" y="614726"/>
                </a:lnTo>
                <a:lnTo>
                  <a:pt x="3564187" y="611147"/>
                </a:lnTo>
                <a:lnTo>
                  <a:pt x="3574103" y="607410"/>
                </a:lnTo>
                <a:lnTo>
                  <a:pt x="3584103" y="603989"/>
                </a:lnTo>
                <a:lnTo>
                  <a:pt x="3594314" y="601362"/>
                </a:lnTo>
                <a:lnTo>
                  <a:pt x="3611067" y="598236"/>
                </a:lnTo>
                <a:lnTo>
                  <a:pt x="3627853" y="595252"/>
                </a:lnTo>
                <a:lnTo>
                  <a:pt x="3644572" y="591982"/>
                </a:lnTo>
                <a:lnTo>
                  <a:pt x="3661123" y="587999"/>
                </a:lnTo>
                <a:lnTo>
                  <a:pt x="3681271" y="581656"/>
                </a:lnTo>
                <a:lnTo>
                  <a:pt x="3701151" y="574418"/>
                </a:lnTo>
                <a:lnTo>
                  <a:pt x="3721058" y="567288"/>
                </a:lnTo>
                <a:lnTo>
                  <a:pt x="3741292" y="561272"/>
                </a:lnTo>
                <a:lnTo>
                  <a:pt x="3763575" y="555852"/>
                </a:lnTo>
                <a:lnTo>
                  <a:pt x="3788166" y="549679"/>
                </a:lnTo>
                <a:lnTo>
                  <a:pt x="3812703" y="542620"/>
                </a:lnTo>
                <a:lnTo>
                  <a:pt x="3834825" y="534544"/>
                </a:lnTo>
                <a:lnTo>
                  <a:pt x="3848325" y="528161"/>
                </a:lnTo>
                <a:lnTo>
                  <a:pt x="3861548" y="521181"/>
                </a:lnTo>
                <a:lnTo>
                  <a:pt x="3874771" y="514201"/>
                </a:lnTo>
                <a:lnTo>
                  <a:pt x="3888271" y="507817"/>
                </a:lnTo>
                <a:lnTo>
                  <a:pt x="3898225" y="504274"/>
                </a:lnTo>
                <a:lnTo>
                  <a:pt x="3908445" y="501417"/>
                </a:lnTo>
                <a:lnTo>
                  <a:pt x="3918599" y="498419"/>
                </a:lnTo>
                <a:lnTo>
                  <a:pt x="3928357" y="494454"/>
                </a:lnTo>
                <a:lnTo>
                  <a:pt x="3957085" y="479668"/>
                </a:lnTo>
                <a:lnTo>
                  <a:pt x="3972201" y="470995"/>
                </a:lnTo>
                <a:lnTo>
                  <a:pt x="3976894" y="467061"/>
                </a:lnTo>
                <a:lnTo>
                  <a:pt x="3974352" y="466487"/>
                </a:lnTo>
                <a:lnTo>
                  <a:pt x="3967766" y="467899"/>
                </a:lnTo>
                <a:lnTo>
                  <a:pt x="3960324" y="469920"/>
                </a:lnTo>
                <a:lnTo>
                  <a:pt x="3955215" y="471174"/>
                </a:lnTo>
                <a:lnTo>
                  <a:pt x="4021891" y="440999"/>
                </a:lnTo>
                <a:lnTo>
                  <a:pt x="4041979" y="434423"/>
                </a:lnTo>
                <a:lnTo>
                  <a:pt x="4052123" y="431403"/>
                </a:lnTo>
                <a:lnTo>
                  <a:pt x="4113720" y="403669"/>
                </a:lnTo>
                <a:lnTo>
                  <a:pt x="4147968" y="386337"/>
                </a:lnTo>
                <a:lnTo>
                  <a:pt x="4205298" y="350209"/>
                </a:lnTo>
                <a:lnTo>
                  <a:pt x="4249039" y="320727"/>
                </a:lnTo>
                <a:lnTo>
                  <a:pt x="4289125" y="294000"/>
                </a:lnTo>
                <a:lnTo>
                  <a:pt x="4298883" y="286779"/>
                </a:lnTo>
                <a:lnTo>
                  <a:pt x="4308465" y="279200"/>
                </a:lnTo>
                <a:lnTo>
                  <a:pt x="4318398" y="272339"/>
                </a:lnTo>
                <a:lnTo>
                  <a:pt x="4329210" y="267272"/>
                </a:lnTo>
                <a:lnTo>
                  <a:pt x="4339339" y="264191"/>
                </a:lnTo>
                <a:lnTo>
                  <a:pt x="4349539" y="261283"/>
                </a:lnTo>
                <a:lnTo>
                  <a:pt x="4359596" y="258028"/>
                </a:lnTo>
                <a:lnTo>
                  <a:pt x="4369295" y="253909"/>
                </a:lnTo>
                <a:lnTo>
                  <a:pt x="4379554" y="247620"/>
                </a:lnTo>
                <a:lnTo>
                  <a:pt x="4389221" y="240298"/>
                </a:lnTo>
                <a:lnTo>
                  <a:pt x="4398946" y="233100"/>
                </a:lnTo>
                <a:lnTo>
                  <a:pt x="4459118" y="209527"/>
                </a:lnTo>
                <a:lnTo>
                  <a:pt x="4489550" y="200455"/>
                </a:lnTo>
                <a:lnTo>
                  <a:pt x="4496422" y="193937"/>
                </a:lnTo>
                <a:lnTo>
                  <a:pt x="4528998" y="152863"/>
                </a:lnTo>
                <a:lnTo>
                  <a:pt x="4540204" y="130681"/>
                </a:lnTo>
                <a:lnTo>
                  <a:pt x="4552807" y="109976"/>
                </a:lnTo>
                <a:lnTo>
                  <a:pt x="4569723" y="93545"/>
                </a:lnTo>
                <a:lnTo>
                  <a:pt x="4609807" y="66817"/>
                </a:lnTo>
                <a:lnTo>
                  <a:pt x="4626786" y="41746"/>
                </a:lnTo>
                <a:lnTo>
                  <a:pt x="4634239" y="30676"/>
                </a:lnTo>
                <a:lnTo>
                  <a:pt x="4639497" y="20973"/>
                </a:lnTo>
                <a:lnTo>
                  <a:pt x="4649893" y="0"/>
                </a:lnTo>
              </a:path>
            </a:pathLst>
          </a:custGeom>
          <a:ln w="40639">
            <a:solidFill>
              <a:srgbClr val="FF0000"/>
            </a:solidFill>
          </a:ln>
        </p:spPr>
        <p:txBody>
          <a:bodyPr wrap="square" lIns="0" tIns="0" rIns="0" bIns="0" rtlCol="0"/>
          <a:lstStyle/>
          <a:p>
            <a:endParaRPr/>
          </a:p>
        </p:txBody>
      </p:sp>
      <p:sp>
        <p:nvSpPr>
          <p:cNvPr id="5" name="object 5"/>
          <p:cNvSpPr txBox="1"/>
          <p:nvPr/>
        </p:nvSpPr>
        <p:spPr>
          <a:xfrm>
            <a:off x="4380991" y="5057140"/>
            <a:ext cx="2787650" cy="314960"/>
          </a:xfrm>
          <a:prstGeom prst="rect">
            <a:avLst/>
          </a:prstGeom>
        </p:spPr>
        <p:txBody>
          <a:bodyPr vert="horz" wrap="square" lIns="0" tIns="12700" rIns="0" bIns="0" rtlCol="0">
            <a:spAutoFit/>
          </a:bodyPr>
          <a:lstStyle/>
          <a:p>
            <a:pPr marL="12700">
              <a:lnSpc>
                <a:spcPct val="100000"/>
              </a:lnSpc>
              <a:spcBef>
                <a:spcPts val="100"/>
              </a:spcBef>
            </a:pPr>
            <a:r>
              <a:rPr sz="1900" b="1" spc="5" dirty="0">
                <a:solidFill>
                  <a:srgbClr val="0000FF"/>
                </a:solidFill>
                <a:latin typeface="Arial"/>
                <a:cs typeface="Arial"/>
              </a:rPr>
              <a:t>Many training</a:t>
            </a:r>
            <a:r>
              <a:rPr sz="1900" b="1" spc="-45" dirty="0">
                <a:solidFill>
                  <a:srgbClr val="0000FF"/>
                </a:solidFill>
                <a:latin typeface="Arial"/>
                <a:cs typeface="Arial"/>
              </a:rPr>
              <a:t> </a:t>
            </a:r>
            <a:r>
              <a:rPr sz="1900" b="1" spc="5" dirty="0">
                <a:solidFill>
                  <a:srgbClr val="0000FF"/>
                </a:solidFill>
                <a:latin typeface="Arial"/>
                <a:cs typeface="Arial"/>
              </a:rPr>
              <a:t>examples</a:t>
            </a:r>
            <a:endParaRPr sz="1900">
              <a:latin typeface="Arial"/>
              <a:cs typeface="Arial"/>
            </a:endParaRPr>
          </a:p>
        </p:txBody>
      </p:sp>
      <p:sp>
        <p:nvSpPr>
          <p:cNvPr id="6" name="object 6"/>
          <p:cNvSpPr txBox="1"/>
          <p:nvPr/>
        </p:nvSpPr>
        <p:spPr>
          <a:xfrm>
            <a:off x="5600191" y="3514852"/>
            <a:ext cx="2639060" cy="314960"/>
          </a:xfrm>
          <a:prstGeom prst="rect">
            <a:avLst/>
          </a:prstGeom>
        </p:spPr>
        <p:txBody>
          <a:bodyPr vert="horz" wrap="square" lIns="0" tIns="12700" rIns="0" bIns="0" rtlCol="0">
            <a:spAutoFit/>
          </a:bodyPr>
          <a:lstStyle/>
          <a:p>
            <a:pPr marL="12700">
              <a:lnSpc>
                <a:spcPct val="100000"/>
              </a:lnSpc>
              <a:spcBef>
                <a:spcPts val="100"/>
              </a:spcBef>
            </a:pPr>
            <a:r>
              <a:rPr sz="1900" b="1" spc="5" dirty="0">
                <a:solidFill>
                  <a:srgbClr val="FF0000"/>
                </a:solidFill>
                <a:latin typeface="Arial"/>
                <a:cs typeface="Arial"/>
              </a:rPr>
              <a:t>Few training</a:t>
            </a:r>
            <a:r>
              <a:rPr sz="1900" b="1" spc="-20" dirty="0">
                <a:solidFill>
                  <a:srgbClr val="FF0000"/>
                </a:solidFill>
                <a:latin typeface="Arial"/>
                <a:cs typeface="Arial"/>
              </a:rPr>
              <a:t> </a:t>
            </a:r>
            <a:r>
              <a:rPr sz="1900" b="1" spc="5" dirty="0">
                <a:solidFill>
                  <a:srgbClr val="FF0000"/>
                </a:solidFill>
                <a:latin typeface="Arial"/>
                <a:cs typeface="Arial"/>
              </a:rPr>
              <a:t>examples</a:t>
            </a:r>
            <a:endParaRPr sz="1900">
              <a:latin typeface="Arial"/>
              <a:cs typeface="Arial"/>
            </a:endParaRPr>
          </a:p>
        </p:txBody>
      </p:sp>
      <p:sp>
        <p:nvSpPr>
          <p:cNvPr id="7" name="object 7"/>
          <p:cNvSpPr/>
          <p:nvPr/>
        </p:nvSpPr>
        <p:spPr>
          <a:xfrm>
            <a:off x="2120906" y="3073510"/>
            <a:ext cx="124460" cy="3412490"/>
          </a:xfrm>
          <a:custGeom>
            <a:avLst/>
            <a:gdLst/>
            <a:ahLst/>
            <a:cxnLst/>
            <a:rect l="l" t="t" r="r" b="b"/>
            <a:pathLst>
              <a:path w="124460" h="3412490">
                <a:moveTo>
                  <a:pt x="61944" y="50410"/>
                </a:moveTo>
                <a:lnTo>
                  <a:pt x="49234" y="72174"/>
                </a:lnTo>
                <a:lnTo>
                  <a:pt x="47576" y="3412119"/>
                </a:lnTo>
                <a:lnTo>
                  <a:pt x="72976" y="3412119"/>
                </a:lnTo>
                <a:lnTo>
                  <a:pt x="74625" y="72174"/>
                </a:lnTo>
                <a:lnTo>
                  <a:pt x="61944" y="50410"/>
                </a:lnTo>
                <a:close/>
              </a:path>
              <a:path w="124460" h="3412490">
                <a:moveTo>
                  <a:pt x="76665" y="25222"/>
                </a:moveTo>
                <a:lnTo>
                  <a:pt x="49258" y="25222"/>
                </a:lnTo>
                <a:lnTo>
                  <a:pt x="74658" y="25234"/>
                </a:lnTo>
                <a:lnTo>
                  <a:pt x="74634" y="72189"/>
                </a:lnTo>
                <a:lnTo>
                  <a:pt x="101888" y="118963"/>
                </a:lnTo>
                <a:lnTo>
                  <a:pt x="109664" y="121013"/>
                </a:lnTo>
                <a:lnTo>
                  <a:pt x="121784" y="113950"/>
                </a:lnTo>
                <a:lnTo>
                  <a:pt x="123835" y="106175"/>
                </a:lnTo>
                <a:lnTo>
                  <a:pt x="76665" y="25222"/>
                </a:lnTo>
                <a:close/>
              </a:path>
              <a:path w="124460" h="3412490">
                <a:moveTo>
                  <a:pt x="61969" y="0"/>
                </a:moveTo>
                <a:lnTo>
                  <a:pt x="0" y="106113"/>
                </a:lnTo>
                <a:lnTo>
                  <a:pt x="2042" y="113891"/>
                </a:lnTo>
                <a:lnTo>
                  <a:pt x="14156" y="120964"/>
                </a:lnTo>
                <a:lnTo>
                  <a:pt x="21934" y="118922"/>
                </a:lnTo>
                <a:lnTo>
                  <a:pt x="49225" y="72189"/>
                </a:lnTo>
                <a:lnTo>
                  <a:pt x="49258" y="25222"/>
                </a:lnTo>
                <a:lnTo>
                  <a:pt x="76665" y="25222"/>
                </a:lnTo>
                <a:lnTo>
                  <a:pt x="61969" y="0"/>
                </a:lnTo>
                <a:close/>
              </a:path>
              <a:path w="124460" h="3412490">
                <a:moveTo>
                  <a:pt x="74655" y="31598"/>
                </a:moveTo>
                <a:lnTo>
                  <a:pt x="50984" y="31598"/>
                </a:lnTo>
                <a:lnTo>
                  <a:pt x="72924" y="31609"/>
                </a:lnTo>
                <a:lnTo>
                  <a:pt x="61944" y="50410"/>
                </a:lnTo>
                <a:lnTo>
                  <a:pt x="74634" y="72189"/>
                </a:lnTo>
                <a:lnTo>
                  <a:pt x="74655" y="31598"/>
                </a:lnTo>
                <a:close/>
              </a:path>
              <a:path w="124460" h="3412490">
                <a:moveTo>
                  <a:pt x="49258" y="25222"/>
                </a:moveTo>
                <a:lnTo>
                  <a:pt x="49234" y="72174"/>
                </a:lnTo>
                <a:lnTo>
                  <a:pt x="61944" y="50410"/>
                </a:lnTo>
                <a:lnTo>
                  <a:pt x="50984" y="31598"/>
                </a:lnTo>
                <a:lnTo>
                  <a:pt x="74655" y="31598"/>
                </a:lnTo>
                <a:lnTo>
                  <a:pt x="74658" y="25234"/>
                </a:lnTo>
                <a:lnTo>
                  <a:pt x="49258" y="25222"/>
                </a:lnTo>
                <a:close/>
              </a:path>
              <a:path w="124460" h="3412490">
                <a:moveTo>
                  <a:pt x="50984" y="31598"/>
                </a:moveTo>
                <a:lnTo>
                  <a:pt x="61944" y="50410"/>
                </a:lnTo>
                <a:lnTo>
                  <a:pt x="72924" y="31609"/>
                </a:lnTo>
                <a:lnTo>
                  <a:pt x="50984" y="31598"/>
                </a:lnTo>
                <a:close/>
              </a:path>
            </a:pathLst>
          </a:custGeom>
          <a:solidFill>
            <a:srgbClr val="000000"/>
          </a:solidFill>
        </p:spPr>
        <p:txBody>
          <a:bodyPr wrap="square" lIns="0" tIns="0" rIns="0" bIns="0" rtlCol="0"/>
          <a:lstStyle/>
          <a:p>
            <a:endParaRPr/>
          </a:p>
        </p:txBody>
      </p:sp>
      <p:sp>
        <p:nvSpPr>
          <p:cNvPr id="8" name="object 8"/>
          <p:cNvSpPr/>
          <p:nvPr/>
        </p:nvSpPr>
        <p:spPr>
          <a:xfrm>
            <a:off x="2182876" y="6423717"/>
            <a:ext cx="4714875" cy="124460"/>
          </a:xfrm>
          <a:custGeom>
            <a:avLst/>
            <a:gdLst/>
            <a:ahLst/>
            <a:cxnLst/>
            <a:rect l="l" t="t" r="r" b="b"/>
            <a:pathLst>
              <a:path w="4714875" h="124459">
                <a:moveTo>
                  <a:pt x="4692527" y="49217"/>
                </a:moveTo>
                <a:lnTo>
                  <a:pt x="4689094" y="49217"/>
                </a:lnTo>
                <a:lnTo>
                  <a:pt x="4689094" y="74617"/>
                </a:lnTo>
                <a:lnTo>
                  <a:pt x="4642114" y="74618"/>
                </a:lnTo>
                <a:lnTo>
                  <a:pt x="4595356" y="101894"/>
                </a:lnTo>
                <a:lnTo>
                  <a:pt x="4593309" y="109670"/>
                </a:lnTo>
                <a:lnTo>
                  <a:pt x="4600378" y="121787"/>
                </a:lnTo>
                <a:lnTo>
                  <a:pt x="4608154" y="123835"/>
                </a:lnTo>
                <a:lnTo>
                  <a:pt x="4714298" y="61917"/>
                </a:lnTo>
                <a:lnTo>
                  <a:pt x="4692527" y="49217"/>
                </a:lnTo>
                <a:close/>
              </a:path>
              <a:path w="4714875" h="124459">
                <a:moveTo>
                  <a:pt x="4642117" y="49217"/>
                </a:moveTo>
                <a:lnTo>
                  <a:pt x="0" y="49218"/>
                </a:lnTo>
                <a:lnTo>
                  <a:pt x="0" y="74618"/>
                </a:lnTo>
                <a:lnTo>
                  <a:pt x="4642117" y="74617"/>
                </a:lnTo>
                <a:lnTo>
                  <a:pt x="4663888" y="61917"/>
                </a:lnTo>
                <a:lnTo>
                  <a:pt x="4642117" y="49217"/>
                </a:lnTo>
                <a:close/>
              </a:path>
              <a:path w="4714875" h="124459">
                <a:moveTo>
                  <a:pt x="4663888" y="61917"/>
                </a:moveTo>
                <a:lnTo>
                  <a:pt x="4642117" y="74617"/>
                </a:lnTo>
                <a:lnTo>
                  <a:pt x="4689094" y="74617"/>
                </a:lnTo>
                <a:lnTo>
                  <a:pt x="4689094" y="72887"/>
                </a:lnTo>
                <a:lnTo>
                  <a:pt x="4682694" y="72887"/>
                </a:lnTo>
                <a:lnTo>
                  <a:pt x="4663888" y="61917"/>
                </a:lnTo>
                <a:close/>
              </a:path>
              <a:path w="4714875" h="124459">
                <a:moveTo>
                  <a:pt x="4682694" y="50947"/>
                </a:moveTo>
                <a:lnTo>
                  <a:pt x="4663888" y="61917"/>
                </a:lnTo>
                <a:lnTo>
                  <a:pt x="4682694" y="72887"/>
                </a:lnTo>
                <a:lnTo>
                  <a:pt x="4682694" y="50947"/>
                </a:lnTo>
                <a:close/>
              </a:path>
              <a:path w="4714875" h="124459">
                <a:moveTo>
                  <a:pt x="4689094" y="50947"/>
                </a:moveTo>
                <a:lnTo>
                  <a:pt x="4682694" y="50947"/>
                </a:lnTo>
                <a:lnTo>
                  <a:pt x="4682694" y="72887"/>
                </a:lnTo>
                <a:lnTo>
                  <a:pt x="4689094" y="72887"/>
                </a:lnTo>
                <a:lnTo>
                  <a:pt x="4689094" y="50947"/>
                </a:lnTo>
                <a:close/>
              </a:path>
              <a:path w="4714875" h="124459">
                <a:moveTo>
                  <a:pt x="4689094" y="49217"/>
                </a:moveTo>
                <a:lnTo>
                  <a:pt x="4642117" y="49217"/>
                </a:lnTo>
                <a:lnTo>
                  <a:pt x="4663888" y="61917"/>
                </a:lnTo>
                <a:lnTo>
                  <a:pt x="4682694" y="50947"/>
                </a:lnTo>
                <a:lnTo>
                  <a:pt x="4689094" y="50947"/>
                </a:lnTo>
                <a:lnTo>
                  <a:pt x="4689094" y="49217"/>
                </a:lnTo>
                <a:close/>
              </a:path>
              <a:path w="4714875" h="124459">
                <a:moveTo>
                  <a:pt x="4608154" y="0"/>
                </a:moveTo>
                <a:lnTo>
                  <a:pt x="4600378" y="2045"/>
                </a:lnTo>
                <a:lnTo>
                  <a:pt x="4593309" y="14163"/>
                </a:lnTo>
                <a:lnTo>
                  <a:pt x="4595356" y="21940"/>
                </a:lnTo>
                <a:lnTo>
                  <a:pt x="4642117" y="49217"/>
                </a:lnTo>
                <a:lnTo>
                  <a:pt x="4692527" y="49217"/>
                </a:lnTo>
                <a:lnTo>
                  <a:pt x="4608154" y="0"/>
                </a:lnTo>
                <a:close/>
              </a:path>
            </a:pathLst>
          </a:custGeom>
          <a:solidFill>
            <a:srgbClr val="000000"/>
          </a:solidFill>
        </p:spPr>
        <p:txBody>
          <a:bodyPr wrap="square" lIns="0" tIns="0" rIns="0" bIns="0" rtlCol="0"/>
          <a:lstStyle/>
          <a:p>
            <a:endParaRPr/>
          </a:p>
        </p:txBody>
      </p:sp>
      <p:sp>
        <p:nvSpPr>
          <p:cNvPr id="9" name="object 9"/>
          <p:cNvSpPr txBox="1"/>
          <p:nvPr/>
        </p:nvSpPr>
        <p:spPr>
          <a:xfrm>
            <a:off x="4023005" y="6520180"/>
            <a:ext cx="1230630" cy="314960"/>
          </a:xfrm>
          <a:prstGeom prst="rect">
            <a:avLst/>
          </a:prstGeom>
        </p:spPr>
        <p:txBody>
          <a:bodyPr vert="horz" wrap="square" lIns="0" tIns="12700" rIns="0" bIns="0" rtlCol="0">
            <a:spAutoFit/>
          </a:bodyPr>
          <a:lstStyle/>
          <a:p>
            <a:pPr marL="12700">
              <a:lnSpc>
                <a:spcPct val="100000"/>
              </a:lnSpc>
              <a:spcBef>
                <a:spcPts val="100"/>
              </a:spcBef>
            </a:pPr>
            <a:r>
              <a:rPr sz="1900" spc="5" dirty="0">
                <a:latin typeface="Arial"/>
                <a:cs typeface="Arial"/>
              </a:rPr>
              <a:t>Complexity</a:t>
            </a:r>
            <a:endParaRPr sz="1900">
              <a:latin typeface="Arial"/>
              <a:cs typeface="Arial"/>
            </a:endParaRPr>
          </a:p>
        </p:txBody>
      </p:sp>
      <p:sp>
        <p:nvSpPr>
          <p:cNvPr id="10" name="object 10"/>
          <p:cNvSpPr txBox="1"/>
          <p:nvPr/>
        </p:nvSpPr>
        <p:spPr>
          <a:xfrm>
            <a:off x="6413223" y="6508495"/>
            <a:ext cx="963930" cy="397510"/>
          </a:xfrm>
          <a:prstGeom prst="rect">
            <a:avLst/>
          </a:prstGeom>
        </p:spPr>
        <p:txBody>
          <a:bodyPr vert="horz" wrap="square" lIns="0" tIns="6350" rIns="0" bIns="0" rtlCol="0">
            <a:spAutoFit/>
          </a:bodyPr>
          <a:lstStyle/>
          <a:p>
            <a:pPr marL="12700" marR="5080">
              <a:lnSpc>
                <a:spcPct val="103299"/>
              </a:lnSpc>
              <a:spcBef>
                <a:spcPts val="50"/>
              </a:spcBef>
            </a:pPr>
            <a:r>
              <a:rPr sz="1200" spc="-10" dirty="0">
                <a:latin typeface="Arial"/>
                <a:cs typeface="Arial"/>
              </a:rPr>
              <a:t>Low </a:t>
            </a:r>
            <a:r>
              <a:rPr sz="1200" spc="-15" dirty="0">
                <a:latin typeface="Arial"/>
                <a:cs typeface="Arial"/>
              </a:rPr>
              <a:t>Bias  </a:t>
            </a:r>
            <a:r>
              <a:rPr sz="1200" spc="-10" dirty="0">
                <a:latin typeface="Arial"/>
                <a:cs typeface="Arial"/>
              </a:rPr>
              <a:t>High</a:t>
            </a:r>
            <a:r>
              <a:rPr sz="1200" spc="-105" dirty="0">
                <a:latin typeface="Arial"/>
                <a:cs typeface="Arial"/>
              </a:rPr>
              <a:t> </a:t>
            </a:r>
            <a:r>
              <a:rPr sz="1200" spc="-15" dirty="0">
                <a:latin typeface="Arial"/>
                <a:cs typeface="Arial"/>
              </a:rPr>
              <a:t>Variance</a:t>
            </a:r>
            <a:endParaRPr sz="1200">
              <a:latin typeface="Arial"/>
              <a:cs typeface="Arial"/>
            </a:endParaRPr>
          </a:p>
        </p:txBody>
      </p:sp>
      <p:sp>
        <p:nvSpPr>
          <p:cNvPr id="11" name="object 11"/>
          <p:cNvSpPr txBox="1"/>
          <p:nvPr/>
        </p:nvSpPr>
        <p:spPr>
          <a:xfrm>
            <a:off x="2023271" y="6508495"/>
            <a:ext cx="931544" cy="397510"/>
          </a:xfrm>
          <a:prstGeom prst="rect">
            <a:avLst/>
          </a:prstGeom>
        </p:spPr>
        <p:txBody>
          <a:bodyPr vert="horz" wrap="square" lIns="0" tIns="6350" rIns="0" bIns="0" rtlCol="0">
            <a:spAutoFit/>
          </a:bodyPr>
          <a:lstStyle/>
          <a:p>
            <a:pPr marL="12700" marR="5080">
              <a:lnSpc>
                <a:spcPct val="103299"/>
              </a:lnSpc>
              <a:spcBef>
                <a:spcPts val="50"/>
              </a:spcBef>
            </a:pPr>
            <a:r>
              <a:rPr sz="1200" spc="-10" dirty="0">
                <a:latin typeface="Arial"/>
                <a:cs typeface="Arial"/>
              </a:rPr>
              <a:t>High Bias  Low</a:t>
            </a:r>
            <a:r>
              <a:rPr sz="1200" spc="-95" dirty="0">
                <a:latin typeface="Arial"/>
                <a:cs typeface="Arial"/>
              </a:rPr>
              <a:t> </a:t>
            </a:r>
            <a:r>
              <a:rPr sz="1200" spc="-15" dirty="0">
                <a:latin typeface="Arial"/>
                <a:cs typeface="Arial"/>
              </a:rPr>
              <a:t>Variance</a:t>
            </a:r>
            <a:endParaRPr sz="1200">
              <a:latin typeface="Arial"/>
              <a:cs typeface="Arial"/>
            </a:endParaRPr>
          </a:p>
        </p:txBody>
      </p:sp>
      <p:sp>
        <p:nvSpPr>
          <p:cNvPr id="12" name="object 12"/>
          <p:cNvSpPr txBox="1"/>
          <p:nvPr/>
        </p:nvSpPr>
        <p:spPr>
          <a:xfrm>
            <a:off x="1846611" y="4306803"/>
            <a:ext cx="295275" cy="1081405"/>
          </a:xfrm>
          <a:prstGeom prst="rect">
            <a:avLst/>
          </a:prstGeom>
        </p:spPr>
        <p:txBody>
          <a:bodyPr vert="vert270" wrap="square" lIns="0" tIns="0" rIns="0" bIns="0" rtlCol="0">
            <a:spAutoFit/>
          </a:bodyPr>
          <a:lstStyle/>
          <a:p>
            <a:pPr marL="12700">
              <a:lnSpc>
                <a:spcPts val="2200"/>
              </a:lnSpc>
            </a:pPr>
            <a:r>
              <a:rPr sz="1900" spc="-50" dirty="0">
                <a:latin typeface="Arial"/>
                <a:cs typeface="Arial"/>
              </a:rPr>
              <a:t>Test</a:t>
            </a:r>
            <a:r>
              <a:rPr sz="1900" spc="-60" dirty="0">
                <a:latin typeface="Arial"/>
                <a:cs typeface="Arial"/>
              </a:rPr>
              <a:t> </a:t>
            </a:r>
            <a:r>
              <a:rPr sz="1900" spc="5" dirty="0">
                <a:latin typeface="Arial"/>
                <a:cs typeface="Arial"/>
              </a:rPr>
              <a:t>Error</a:t>
            </a:r>
            <a:endParaRPr sz="1900">
              <a:latin typeface="Arial"/>
              <a:cs typeface="Arial"/>
            </a:endParaRPr>
          </a:p>
        </p:txBody>
      </p:sp>
      <p:sp>
        <p:nvSpPr>
          <p:cNvPr id="13" name="object 13"/>
          <p:cNvSpPr txBox="1"/>
          <p:nvPr/>
        </p:nvSpPr>
        <p:spPr>
          <a:xfrm>
            <a:off x="8209619" y="7269988"/>
            <a:ext cx="1595755" cy="223520"/>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A6A6A6"/>
                </a:solidFill>
                <a:latin typeface="Arial"/>
                <a:cs typeface="Arial"/>
              </a:rPr>
              <a:t>Slide credit: </a:t>
            </a:r>
            <a:r>
              <a:rPr sz="1300" spc="-10" dirty="0">
                <a:solidFill>
                  <a:srgbClr val="A6A6A6"/>
                </a:solidFill>
                <a:latin typeface="Arial"/>
                <a:cs typeface="Arial"/>
              </a:rPr>
              <a:t>D.</a:t>
            </a:r>
            <a:r>
              <a:rPr sz="1300" spc="-40" dirty="0">
                <a:solidFill>
                  <a:srgbClr val="A6A6A6"/>
                </a:solidFill>
                <a:latin typeface="Arial"/>
                <a:cs typeface="Arial"/>
              </a:rPr>
              <a:t> </a:t>
            </a:r>
            <a:r>
              <a:rPr sz="1300" spc="-15" dirty="0">
                <a:solidFill>
                  <a:srgbClr val="A6A6A6"/>
                </a:solidFill>
                <a:latin typeface="Arial"/>
                <a:cs typeface="Arial"/>
              </a:rPr>
              <a:t>Hoiem</a:t>
            </a:r>
            <a:endParaRPr sz="1300">
              <a:latin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2495" y="388619"/>
            <a:ext cx="6690359" cy="1452245"/>
          </a:xfrm>
          <a:prstGeom prst="rect">
            <a:avLst/>
          </a:prstGeom>
        </p:spPr>
        <p:txBody>
          <a:bodyPr vert="horz" wrap="square" lIns="0" tIns="41275" rIns="0" bIns="0" rtlCol="0">
            <a:spAutoFit/>
          </a:bodyPr>
          <a:lstStyle/>
          <a:p>
            <a:pPr marL="676910" marR="5080" indent="-664845">
              <a:lnSpc>
                <a:spcPts val="5590"/>
              </a:lnSpc>
              <a:spcBef>
                <a:spcPts val="325"/>
              </a:spcBef>
            </a:pPr>
            <a:r>
              <a:rPr sz="4700" spc="-5" dirty="0">
                <a:solidFill>
                  <a:srgbClr val="000000"/>
                </a:solidFill>
              </a:rPr>
              <a:t>Effect of Training Size on  Generalization</a:t>
            </a:r>
            <a:r>
              <a:rPr sz="4700" spc="-25" dirty="0">
                <a:solidFill>
                  <a:srgbClr val="000000"/>
                </a:solidFill>
              </a:rPr>
              <a:t> </a:t>
            </a:r>
            <a:r>
              <a:rPr sz="4700" spc="-10" dirty="0">
                <a:solidFill>
                  <a:srgbClr val="000000"/>
                </a:solidFill>
              </a:rPr>
              <a:t>Error</a:t>
            </a:r>
            <a:endParaRPr sz="4700"/>
          </a:p>
        </p:txBody>
      </p:sp>
      <p:sp>
        <p:nvSpPr>
          <p:cNvPr id="3" name="object 3"/>
          <p:cNvSpPr/>
          <p:nvPr/>
        </p:nvSpPr>
        <p:spPr>
          <a:xfrm>
            <a:off x="2208276" y="4114968"/>
            <a:ext cx="4677410" cy="1420495"/>
          </a:xfrm>
          <a:custGeom>
            <a:avLst/>
            <a:gdLst/>
            <a:ahLst/>
            <a:cxnLst/>
            <a:rect l="l" t="t" r="r" b="b"/>
            <a:pathLst>
              <a:path w="4677409" h="1420495">
                <a:moveTo>
                  <a:pt x="0" y="0"/>
                </a:moveTo>
                <a:lnTo>
                  <a:pt x="8848" y="57723"/>
                </a:lnTo>
                <a:lnTo>
                  <a:pt x="26725" y="120278"/>
                </a:lnTo>
                <a:lnTo>
                  <a:pt x="49278" y="164220"/>
                </a:lnTo>
                <a:lnTo>
                  <a:pt x="80176" y="200464"/>
                </a:lnTo>
                <a:lnTo>
                  <a:pt x="100528" y="213407"/>
                </a:lnTo>
                <a:lnTo>
                  <a:pt x="110589" y="220036"/>
                </a:lnTo>
                <a:lnTo>
                  <a:pt x="120265" y="227193"/>
                </a:lnTo>
                <a:lnTo>
                  <a:pt x="127006" y="233897"/>
                </a:lnTo>
                <a:lnTo>
                  <a:pt x="133091" y="241395"/>
                </a:lnTo>
                <a:lnTo>
                  <a:pt x="139445" y="248474"/>
                </a:lnTo>
                <a:lnTo>
                  <a:pt x="146991" y="253921"/>
                </a:lnTo>
                <a:lnTo>
                  <a:pt x="166390" y="262160"/>
                </a:lnTo>
                <a:lnTo>
                  <a:pt x="186506" y="268670"/>
                </a:lnTo>
                <a:lnTo>
                  <a:pt x="206909" y="274487"/>
                </a:lnTo>
                <a:lnTo>
                  <a:pt x="227168" y="280651"/>
                </a:lnTo>
                <a:lnTo>
                  <a:pt x="267256" y="294015"/>
                </a:lnTo>
                <a:lnTo>
                  <a:pt x="273427" y="304507"/>
                </a:lnTo>
                <a:lnTo>
                  <a:pt x="279257" y="315311"/>
                </a:lnTo>
                <a:lnTo>
                  <a:pt x="285768" y="325490"/>
                </a:lnTo>
                <a:lnTo>
                  <a:pt x="293982" y="334108"/>
                </a:lnTo>
                <a:lnTo>
                  <a:pt x="303114" y="339023"/>
                </a:lnTo>
                <a:lnTo>
                  <a:pt x="313426" y="341728"/>
                </a:lnTo>
                <a:lnTo>
                  <a:pt x="324038" y="343964"/>
                </a:lnTo>
                <a:lnTo>
                  <a:pt x="334070" y="347472"/>
                </a:lnTo>
                <a:lnTo>
                  <a:pt x="344330" y="353762"/>
                </a:lnTo>
                <a:lnTo>
                  <a:pt x="353998" y="361084"/>
                </a:lnTo>
                <a:lnTo>
                  <a:pt x="363723" y="368283"/>
                </a:lnTo>
                <a:lnTo>
                  <a:pt x="374159" y="374201"/>
                </a:lnTo>
                <a:lnTo>
                  <a:pt x="393788" y="381952"/>
                </a:lnTo>
                <a:lnTo>
                  <a:pt x="413879" y="388515"/>
                </a:lnTo>
                <a:lnTo>
                  <a:pt x="434153" y="394603"/>
                </a:lnTo>
                <a:lnTo>
                  <a:pt x="454335" y="400929"/>
                </a:lnTo>
                <a:lnTo>
                  <a:pt x="464315" y="404416"/>
                </a:lnTo>
                <a:lnTo>
                  <a:pt x="474266" y="408001"/>
                </a:lnTo>
                <a:lnTo>
                  <a:pt x="484274" y="411391"/>
                </a:lnTo>
                <a:lnTo>
                  <a:pt x="494424" y="414294"/>
                </a:lnTo>
                <a:lnTo>
                  <a:pt x="507874" y="417354"/>
                </a:lnTo>
                <a:lnTo>
                  <a:pt x="521382" y="420228"/>
                </a:lnTo>
                <a:lnTo>
                  <a:pt x="534774" y="423475"/>
                </a:lnTo>
                <a:lnTo>
                  <a:pt x="547875" y="427658"/>
                </a:lnTo>
                <a:lnTo>
                  <a:pt x="561521" y="433682"/>
                </a:lnTo>
                <a:lnTo>
                  <a:pt x="574729" y="440703"/>
                </a:lnTo>
                <a:lnTo>
                  <a:pt x="587873" y="447883"/>
                </a:lnTo>
                <a:lnTo>
                  <a:pt x="601326" y="454387"/>
                </a:lnTo>
                <a:lnTo>
                  <a:pt x="623449" y="462462"/>
                </a:lnTo>
                <a:lnTo>
                  <a:pt x="647990" y="469521"/>
                </a:lnTo>
                <a:lnTo>
                  <a:pt x="672583" y="475695"/>
                </a:lnTo>
                <a:lnTo>
                  <a:pt x="694867" y="481115"/>
                </a:lnTo>
                <a:lnTo>
                  <a:pt x="704748" y="488040"/>
                </a:lnTo>
                <a:lnTo>
                  <a:pt x="755250" y="515462"/>
                </a:lnTo>
                <a:lnTo>
                  <a:pt x="809350" y="529938"/>
                </a:lnTo>
                <a:lnTo>
                  <a:pt x="828495" y="534572"/>
                </a:lnTo>
                <a:lnTo>
                  <a:pt x="838320" y="541618"/>
                </a:lnTo>
                <a:lnTo>
                  <a:pt x="903943" y="571967"/>
                </a:lnTo>
                <a:lnTo>
                  <a:pt x="934795" y="576277"/>
                </a:lnTo>
                <a:lnTo>
                  <a:pt x="965948" y="583121"/>
                </a:lnTo>
                <a:lnTo>
                  <a:pt x="1002211" y="601394"/>
                </a:lnTo>
                <a:lnTo>
                  <a:pt x="1012092" y="608319"/>
                </a:lnTo>
                <a:lnTo>
                  <a:pt x="1021879" y="615405"/>
                </a:lnTo>
                <a:lnTo>
                  <a:pt x="1031854" y="622168"/>
                </a:lnTo>
                <a:lnTo>
                  <a:pt x="1042299" y="628122"/>
                </a:lnTo>
                <a:lnTo>
                  <a:pt x="1063378" y="636133"/>
                </a:lnTo>
                <a:lnTo>
                  <a:pt x="1089462" y="643289"/>
                </a:lnTo>
                <a:lnTo>
                  <a:pt x="1115350" y="649544"/>
                </a:lnTo>
                <a:lnTo>
                  <a:pt x="1135839" y="654851"/>
                </a:lnTo>
                <a:lnTo>
                  <a:pt x="1155992" y="661190"/>
                </a:lnTo>
                <a:lnTo>
                  <a:pt x="1176024" y="667910"/>
                </a:lnTo>
                <a:lnTo>
                  <a:pt x="1196009" y="674783"/>
                </a:lnTo>
                <a:lnTo>
                  <a:pt x="1216017" y="681580"/>
                </a:lnTo>
                <a:lnTo>
                  <a:pt x="1226269" y="684448"/>
                </a:lnTo>
                <a:lnTo>
                  <a:pt x="1236676" y="687002"/>
                </a:lnTo>
                <a:lnTo>
                  <a:pt x="1246776" y="690186"/>
                </a:lnTo>
                <a:lnTo>
                  <a:pt x="1256105" y="694944"/>
                </a:lnTo>
                <a:lnTo>
                  <a:pt x="1265891" y="702086"/>
                </a:lnTo>
                <a:lnTo>
                  <a:pt x="1275521" y="709535"/>
                </a:lnTo>
                <a:lnTo>
                  <a:pt x="1285465" y="716370"/>
                </a:lnTo>
                <a:lnTo>
                  <a:pt x="1296194" y="721672"/>
                </a:lnTo>
                <a:lnTo>
                  <a:pt x="1312473" y="726499"/>
                </a:lnTo>
                <a:lnTo>
                  <a:pt x="1329223" y="729675"/>
                </a:lnTo>
                <a:lnTo>
                  <a:pt x="1346162" y="732191"/>
                </a:lnTo>
                <a:lnTo>
                  <a:pt x="1363007" y="735037"/>
                </a:lnTo>
                <a:lnTo>
                  <a:pt x="1372833" y="742082"/>
                </a:lnTo>
                <a:lnTo>
                  <a:pt x="1382527" y="749370"/>
                </a:lnTo>
                <a:lnTo>
                  <a:pt x="1392484" y="756174"/>
                </a:lnTo>
                <a:lnTo>
                  <a:pt x="1403096" y="761767"/>
                </a:lnTo>
                <a:lnTo>
                  <a:pt x="1426370" y="769132"/>
                </a:lnTo>
                <a:lnTo>
                  <a:pt x="1450248" y="773901"/>
                </a:lnTo>
                <a:lnTo>
                  <a:pt x="1473935" y="779286"/>
                </a:lnTo>
                <a:lnTo>
                  <a:pt x="1496635" y="788495"/>
                </a:lnTo>
                <a:lnTo>
                  <a:pt x="1517250" y="800923"/>
                </a:lnTo>
                <a:lnTo>
                  <a:pt x="1537231" y="814392"/>
                </a:lnTo>
                <a:lnTo>
                  <a:pt x="1556958" y="828276"/>
                </a:lnTo>
                <a:lnTo>
                  <a:pt x="1576812" y="841952"/>
                </a:lnTo>
                <a:lnTo>
                  <a:pt x="1586571" y="849173"/>
                </a:lnTo>
                <a:lnTo>
                  <a:pt x="1596154" y="856753"/>
                </a:lnTo>
                <a:lnTo>
                  <a:pt x="1606089" y="863614"/>
                </a:lnTo>
                <a:lnTo>
                  <a:pt x="1616901" y="868681"/>
                </a:lnTo>
                <a:lnTo>
                  <a:pt x="1777255" y="922138"/>
                </a:lnTo>
                <a:lnTo>
                  <a:pt x="1817342" y="935502"/>
                </a:lnTo>
                <a:lnTo>
                  <a:pt x="1827596" y="938371"/>
                </a:lnTo>
                <a:lnTo>
                  <a:pt x="1838003" y="940925"/>
                </a:lnTo>
                <a:lnTo>
                  <a:pt x="1848102" y="944108"/>
                </a:lnTo>
                <a:lnTo>
                  <a:pt x="1857431" y="948867"/>
                </a:lnTo>
                <a:lnTo>
                  <a:pt x="1882725" y="965803"/>
                </a:lnTo>
                <a:lnTo>
                  <a:pt x="1894400" y="973643"/>
                </a:lnTo>
                <a:lnTo>
                  <a:pt x="1897800" y="975709"/>
                </a:lnTo>
                <a:lnTo>
                  <a:pt x="1935519" y="992666"/>
                </a:lnTo>
                <a:lnTo>
                  <a:pt x="1977697" y="1015688"/>
                </a:lnTo>
                <a:lnTo>
                  <a:pt x="2017785" y="1042417"/>
                </a:lnTo>
                <a:lnTo>
                  <a:pt x="2037079" y="1063558"/>
                </a:lnTo>
                <a:lnTo>
                  <a:pt x="2046682" y="1074074"/>
                </a:lnTo>
                <a:lnTo>
                  <a:pt x="2057874" y="1082509"/>
                </a:lnTo>
                <a:lnTo>
                  <a:pt x="2077032" y="1091205"/>
                </a:lnTo>
                <a:lnTo>
                  <a:pt x="2097175" y="1097664"/>
                </a:lnTo>
                <a:lnTo>
                  <a:pt x="2117711" y="1103227"/>
                </a:lnTo>
                <a:lnTo>
                  <a:pt x="2138051" y="1109238"/>
                </a:lnTo>
                <a:lnTo>
                  <a:pt x="2147972" y="1113149"/>
                </a:lnTo>
                <a:lnTo>
                  <a:pt x="2157826" y="1117440"/>
                </a:lnTo>
                <a:lnTo>
                  <a:pt x="2167815" y="1120971"/>
                </a:lnTo>
                <a:lnTo>
                  <a:pt x="2243166" y="1124442"/>
                </a:lnTo>
                <a:lnTo>
                  <a:pt x="2300559" y="1126032"/>
                </a:lnTo>
                <a:lnTo>
                  <a:pt x="2350946" y="1127398"/>
                </a:lnTo>
                <a:lnTo>
                  <a:pt x="2394953" y="1128566"/>
                </a:lnTo>
                <a:lnTo>
                  <a:pt x="2433206" y="1129560"/>
                </a:lnTo>
                <a:lnTo>
                  <a:pt x="2494955" y="1131129"/>
                </a:lnTo>
                <a:lnTo>
                  <a:pt x="2519704" y="1131756"/>
                </a:lnTo>
                <a:lnTo>
                  <a:pt x="2560082" y="1132819"/>
                </a:lnTo>
                <a:lnTo>
                  <a:pt x="2607242" y="1134323"/>
                </a:lnTo>
                <a:lnTo>
                  <a:pt x="2653347" y="1136326"/>
                </a:lnTo>
                <a:lnTo>
                  <a:pt x="2691848" y="1138277"/>
                </a:lnTo>
                <a:lnTo>
                  <a:pt x="2742405" y="1140960"/>
                </a:lnTo>
                <a:lnTo>
                  <a:pt x="2773771" y="1142639"/>
                </a:lnTo>
                <a:lnTo>
                  <a:pt x="2810029" y="1144577"/>
                </a:lnTo>
                <a:lnTo>
                  <a:pt x="2851807" y="1146799"/>
                </a:lnTo>
                <a:lnTo>
                  <a:pt x="2899731" y="1149331"/>
                </a:lnTo>
                <a:lnTo>
                  <a:pt x="2927546" y="1158649"/>
                </a:lnTo>
                <a:lnTo>
                  <a:pt x="2945033" y="1164336"/>
                </a:lnTo>
                <a:lnTo>
                  <a:pt x="2955863" y="1167200"/>
                </a:lnTo>
                <a:lnTo>
                  <a:pt x="2963706" y="1168049"/>
                </a:lnTo>
                <a:lnTo>
                  <a:pt x="2972234" y="1167691"/>
                </a:lnTo>
                <a:lnTo>
                  <a:pt x="2985118" y="1166932"/>
                </a:lnTo>
                <a:lnTo>
                  <a:pt x="3006027" y="1166583"/>
                </a:lnTo>
                <a:lnTo>
                  <a:pt x="3086610" y="1170338"/>
                </a:lnTo>
                <a:lnTo>
                  <a:pt x="3153625" y="1176059"/>
                </a:lnTo>
                <a:lnTo>
                  <a:pt x="3203783" y="1185759"/>
                </a:lnTo>
                <a:lnTo>
                  <a:pt x="3220439" y="1189423"/>
                </a:lnTo>
                <a:lnTo>
                  <a:pt x="3236950" y="1199814"/>
                </a:lnTo>
                <a:lnTo>
                  <a:pt x="3253331" y="1210451"/>
                </a:lnTo>
                <a:lnTo>
                  <a:pt x="3269970" y="1220596"/>
                </a:lnTo>
                <a:lnTo>
                  <a:pt x="3340409" y="1249529"/>
                </a:lnTo>
                <a:lnTo>
                  <a:pt x="3388755" y="1259945"/>
                </a:lnTo>
                <a:lnTo>
                  <a:pt x="3437247" y="1264364"/>
                </a:lnTo>
                <a:lnTo>
                  <a:pt x="3490846" y="1266386"/>
                </a:lnTo>
                <a:lnTo>
                  <a:pt x="3554510" y="1269610"/>
                </a:lnTo>
                <a:lnTo>
                  <a:pt x="3587984" y="1275996"/>
                </a:lnTo>
                <a:lnTo>
                  <a:pt x="3621501" y="1282185"/>
                </a:lnTo>
                <a:lnTo>
                  <a:pt x="3654931" y="1288768"/>
                </a:lnTo>
                <a:lnTo>
                  <a:pt x="3688138" y="1296340"/>
                </a:lnTo>
                <a:lnTo>
                  <a:pt x="3701454" y="1299914"/>
                </a:lnTo>
                <a:lnTo>
                  <a:pt x="3714738" y="1303645"/>
                </a:lnTo>
                <a:lnTo>
                  <a:pt x="3728085" y="1307064"/>
                </a:lnTo>
                <a:lnTo>
                  <a:pt x="3741589" y="1309704"/>
                </a:lnTo>
                <a:lnTo>
                  <a:pt x="3771562" y="1313753"/>
                </a:lnTo>
                <a:lnTo>
                  <a:pt x="3801638" y="1317016"/>
                </a:lnTo>
                <a:lnTo>
                  <a:pt x="3831756" y="1319963"/>
                </a:lnTo>
                <a:lnTo>
                  <a:pt x="3861853" y="1323068"/>
                </a:lnTo>
                <a:lnTo>
                  <a:pt x="3871777" y="1326926"/>
                </a:lnTo>
                <a:lnTo>
                  <a:pt x="3881635" y="1331128"/>
                </a:lnTo>
                <a:lnTo>
                  <a:pt x="3891624" y="1334641"/>
                </a:lnTo>
                <a:lnTo>
                  <a:pt x="4104190" y="1345930"/>
                </a:lnTo>
                <a:lnTo>
                  <a:pt x="4327817" y="1354526"/>
                </a:lnTo>
                <a:lnTo>
                  <a:pt x="4508883" y="1360758"/>
                </a:lnTo>
                <a:lnTo>
                  <a:pt x="4583447" y="1363161"/>
                </a:lnTo>
                <a:lnTo>
                  <a:pt x="4629025" y="1398526"/>
                </a:lnTo>
                <a:lnTo>
                  <a:pt x="4648720" y="1418094"/>
                </a:lnTo>
                <a:lnTo>
                  <a:pt x="4659163" y="1420219"/>
                </a:lnTo>
                <a:lnTo>
                  <a:pt x="4676986" y="1403254"/>
                </a:lnTo>
              </a:path>
            </a:pathLst>
          </a:custGeom>
          <a:ln w="40639">
            <a:solidFill>
              <a:srgbClr val="FF0000"/>
            </a:solidFill>
          </a:ln>
        </p:spPr>
        <p:txBody>
          <a:bodyPr wrap="square" lIns="0" tIns="0" rIns="0" bIns="0" rtlCol="0"/>
          <a:lstStyle/>
          <a:p>
            <a:endParaRPr/>
          </a:p>
        </p:txBody>
      </p:sp>
      <p:sp>
        <p:nvSpPr>
          <p:cNvPr id="4" name="object 4"/>
          <p:cNvSpPr/>
          <p:nvPr/>
        </p:nvSpPr>
        <p:spPr>
          <a:xfrm>
            <a:off x="2194730" y="5891179"/>
            <a:ext cx="4663440" cy="575945"/>
          </a:xfrm>
          <a:custGeom>
            <a:avLst/>
            <a:gdLst/>
            <a:ahLst/>
            <a:cxnLst/>
            <a:rect l="l" t="t" r="r" b="b"/>
            <a:pathLst>
              <a:path w="4663440" h="575945">
                <a:moveTo>
                  <a:pt x="0" y="575830"/>
                </a:moveTo>
                <a:lnTo>
                  <a:pt x="53460" y="574575"/>
                </a:lnTo>
                <a:lnTo>
                  <a:pt x="106938" y="573664"/>
                </a:lnTo>
                <a:lnTo>
                  <a:pt x="160424" y="572925"/>
                </a:lnTo>
                <a:lnTo>
                  <a:pt x="213910" y="572187"/>
                </a:lnTo>
                <a:lnTo>
                  <a:pt x="267388" y="571276"/>
                </a:lnTo>
                <a:lnTo>
                  <a:pt x="320848" y="570020"/>
                </a:lnTo>
                <a:lnTo>
                  <a:pt x="374283" y="568248"/>
                </a:lnTo>
                <a:lnTo>
                  <a:pt x="427684" y="565788"/>
                </a:lnTo>
                <a:lnTo>
                  <a:pt x="481042" y="562465"/>
                </a:lnTo>
                <a:lnTo>
                  <a:pt x="541451" y="544368"/>
                </a:lnTo>
                <a:lnTo>
                  <a:pt x="571133" y="531665"/>
                </a:lnTo>
                <a:lnTo>
                  <a:pt x="601302" y="522373"/>
                </a:lnTo>
                <a:lnTo>
                  <a:pt x="617987" y="518930"/>
                </a:lnTo>
                <a:lnTo>
                  <a:pt x="634659" y="515420"/>
                </a:lnTo>
                <a:lnTo>
                  <a:pt x="651356" y="512046"/>
                </a:lnTo>
                <a:lnTo>
                  <a:pt x="668115" y="509008"/>
                </a:lnTo>
                <a:lnTo>
                  <a:pt x="712949" y="502273"/>
                </a:lnTo>
                <a:lnTo>
                  <a:pt x="750125" y="497307"/>
                </a:lnTo>
                <a:lnTo>
                  <a:pt x="786383" y="491509"/>
                </a:lnTo>
                <a:lnTo>
                  <a:pt x="828462" y="482280"/>
                </a:lnTo>
                <a:lnTo>
                  <a:pt x="860141" y="473523"/>
                </a:lnTo>
                <a:lnTo>
                  <a:pt x="869244" y="468184"/>
                </a:lnTo>
                <a:lnTo>
                  <a:pt x="877999" y="459869"/>
                </a:lnTo>
                <a:lnTo>
                  <a:pt x="908635" y="442187"/>
                </a:lnTo>
                <a:lnTo>
                  <a:pt x="918335" y="438067"/>
                </a:lnTo>
                <a:lnTo>
                  <a:pt x="928392" y="434813"/>
                </a:lnTo>
                <a:lnTo>
                  <a:pt x="938593" y="431904"/>
                </a:lnTo>
                <a:lnTo>
                  <a:pt x="948722" y="428822"/>
                </a:lnTo>
                <a:lnTo>
                  <a:pt x="954893" y="418330"/>
                </a:lnTo>
                <a:lnTo>
                  <a:pt x="960723" y="407526"/>
                </a:lnTo>
                <a:lnTo>
                  <a:pt x="967234" y="397347"/>
                </a:lnTo>
                <a:lnTo>
                  <a:pt x="975447" y="388729"/>
                </a:lnTo>
                <a:lnTo>
                  <a:pt x="984439" y="383449"/>
                </a:lnTo>
                <a:lnTo>
                  <a:pt x="994519" y="380137"/>
                </a:lnTo>
                <a:lnTo>
                  <a:pt x="1005084" y="377779"/>
                </a:lnTo>
                <a:lnTo>
                  <a:pt x="1015533" y="375365"/>
                </a:lnTo>
                <a:lnTo>
                  <a:pt x="1068764" y="361077"/>
                </a:lnTo>
                <a:lnTo>
                  <a:pt x="1122431" y="348636"/>
                </a:lnTo>
                <a:lnTo>
                  <a:pt x="1256055" y="321907"/>
                </a:lnTo>
                <a:lnTo>
                  <a:pt x="1289409" y="315221"/>
                </a:lnTo>
                <a:lnTo>
                  <a:pt x="1340427" y="305116"/>
                </a:lnTo>
                <a:lnTo>
                  <a:pt x="1390100" y="296761"/>
                </a:lnTo>
                <a:lnTo>
                  <a:pt x="1427344" y="294375"/>
                </a:lnTo>
                <a:lnTo>
                  <a:pt x="1440847" y="294480"/>
                </a:lnTo>
                <a:lnTo>
                  <a:pt x="1456267" y="294883"/>
                </a:lnTo>
                <a:lnTo>
                  <a:pt x="1474431" y="295491"/>
                </a:lnTo>
                <a:lnTo>
                  <a:pt x="1496163" y="296215"/>
                </a:lnTo>
                <a:lnTo>
                  <a:pt x="1522287" y="296963"/>
                </a:lnTo>
                <a:lnTo>
                  <a:pt x="1553629" y="297642"/>
                </a:lnTo>
                <a:lnTo>
                  <a:pt x="1591014" y="298163"/>
                </a:lnTo>
                <a:lnTo>
                  <a:pt x="1635266" y="298433"/>
                </a:lnTo>
                <a:lnTo>
                  <a:pt x="1687211" y="298360"/>
                </a:lnTo>
                <a:lnTo>
                  <a:pt x="1747672" y="297855"/>
                </a:lnTo>
                <a:lnTo>
                  <a:pt x="1817475" y="296825"/>
                </a:lnTo>
                <a:lnTo>
                  <a:pt x="1897445" y="295179"/>
                </a:lnTo>
                <a:lnTo>
                  <a:pt x="1925779" y="285714"/>
                </a:lnTo>
                <a:lnTo>
                  <a:pt x="1946770" y="278805"/>
                </a:lnTo>
                <a:lnTo>
                  <a:pt x="1962089" y="274116"/>
                </a:lnTo>
                <a:lnTo>
                  <a:pt x="1973407" y="271311"/>
                </a:lnTo>
                <a:lnTo>
                  <a:pt x="1982395" y="270052"/>
                </a:lnTo>
                <a:lnTo>
                  <a:pt x="1990723" y="270002"/>
                </a:lnTo>
                <a:lnTo>
                  <a:pt x="2000062" y="270826"/>
                </a:lnTo>
                <a:lnTo>
                  <a:pt x="2012084" y="272187"/>
                </a:lnTo>
                <a:lnTo>
                  <a:pt x="2028458" y="273747"/>
                </a:lnTo>
                <a:lnTo>
                  <a:pt x="2050856" y="275170"/>
                </a:lnTo>
                <a:lnTo>
                  <a:pt x="2080948" y="276120"/>
                </a:lnTo>
                <a:lnTo>
                  <a:pt x="2120405" y="276260"/>
                </a:lnTo>
                <a:lnTo>
                  <a:pt x="2170899" y="275252"/>
                </a:lnTo>
                <a:lnTo>
                  <a:pt x="2234099" y="272762"/>
                </a:lnTo>
                <a:lnTo>
                  <a:pt x="2311676" y="268450"/>
                </a:lnTo>
                <a:lnTo>
                  <a:pt x="2351776" y="258637"/>
                </a:lnTo>
                <a:lnTo>
                  <a:pt x="2365125" y="255086"/>
                </a:lnTo>
                <a:lnTo>
                  <a:pt x="2398544" y="248443"/>
                </a:lnTo>
                <a:lnTo>
                  <a:pt x="2432067" y="242284"/>
                </a:lnTo>
                <a:lnTo>
                  <a:pt x="2465525" y="235843"/>
                </a:lnTo>
                <a:lnTo>
                  <a:pt x="2498748" y="228358"/>
                </a:lnTo>
                <a:lnTo>
                  <a:pt x="2512046" y="224647"/>
                </a:lnTo>
                <a:lnTo>
                  <a:pt x="2525301" y="220690"/>
                </a:lnTo>
                <a:lnTo>
                  <a:pt x="2538642" y="217226"/>
                </a:lnTo>
                <a:lnTo>
                  <a:pt x="2552197" y="214993"/>
                </a:lnTo>
                <a:lnTo>
                  <a:pt x="2605555" y="210534"/>
                </a:lnTo>
                <a:lnTo>
                  <a:pt x="2659015" y="207317"/>
                </a:lnTo>
                <a:lnTo>
                  <a:pt x="2712514" y="204597"/>
                </a:lnTo>
                <a:lnTo>
                  <a:pt x="2765994" y="201629"/>
                </a:lnTo>
                <a:lnTo>
                  <a:pt x="2810627" y="186879"/>
                </a:lnTo>
                <a:lnTo>
                  <a:pt x="2859530" y="174900"/>
                </a:lnTo>
                <a:lnTo>
                  <a:pt x="2892935" y="168218"/>
                </a:lnTo>
                <a:lnTo>
                  <a:pt x="2909666" y="165010"/>
                </a:lnTo>
                <a:lnTo>
                  <a:pt x="2926341" y="161536"/>
                </a:lnTo>
                <a:lnTo>
                  <a:pt x="2939680" y="157965"/>
                </a:lnTo>
                <a:lnTo>
                  <a:pt x="2952922" y="153888"/>
                </a:lnTo>
                <a:lnTo>
                  <a:pt x="2966235" y="150294"/>
                </a:lnTo>
                <a:lnTo>
                  <a:pt x="3028720" y="144879"/>
                </a:lnTo>
                <a:lnTo>
                  <a:pt x="3077697" y="142353"/>
                </a:lnTo>
                <a:lnTo>
                  <a:pt x="3126705" y="140339"/>
                </a:lnTo>
                <a:lnTo>
                  <a:pt x="3175729" y="138580"/>
                </a:lnTo>
                <a:lnTo>
                  <a:pt x="3224752" y="136822"/>
                </a:lnTo>
                <a:lnTo>
                  <a:pt x="3273761" y="134808"/>
                </a:lnTo>
                <a:lnTo>
                  <a:pt x="3327218" y="117072"/>
                </a:lnTo>
                <a:lnTo>
                  <a:pt x="3371944" y="105294"/>
                </a:lnTo>
                <a:lnTo>
                  <a:pt x="3383075" y="104287"/>
                </a:lnTo>
                <a:lnTo>
                  <a:pt x="3394683" y="104307"/>
                </a:lnTo>
                <a:lnTo>
                  <a:pt x="3408186" y="105098"/>
                </a:lnTo>
                <a:lnTo>
                  <a:pt x="3425005" y="106399"/>
                </a:lnTo>
                <a:lnTo>
                  <a:pt x="3446559" y="107952"/>
                </a:lnTo>
                <a:lnTo>
                  <a:pt x="3474267" y="109499"/>
                </a:lnTo>
                <a:lnTo>
                  <a:pt x="3509549" y="110780"/>
                </a:lnTo>
                <a:lnTo>
                  <a:pt x="3553825" y="111538"/>
                </a:lnTo>
                <a:lnTo>
                  <a:pt x="3608513" y="111512"/>
                </a:lnTo>
                <a:lnTo>
                  <a:pt x="3675032" y="110446"/>
                </a:lnTo>
                <a:lnTo>
                  <a:pt x="3754804" y="108079"/>
                </a:lnTo>
                <a:lnTo>
                  <a:pt x="4062136" y="94715"/>
                </a:lnTo>
                <a:lnTo>
                  <a:pt x="4103920" y="86547"/>
                </a:lnTo>
                <a:lnTo>
                  <a:pt x="4163840" y="70000"/>
                </a:lnTo>
                <a:lnTo>
                  <a:pt x="4209122" y="54622"/>
                </a:lnTo>
                <a:lnTo>
                  <a:pt x="4219044" y="50759"/>
                </a:lnTo>
                <a:lnTo>
                  <a:pt x="4228901" y="46547"/>
                </a:lnTo>
                <a:lnTo>
                  <a:pt x="4238890" y="43032"/>
                </a:lnTo>
                <a:lnTo>
                  <a:pt x="4249208" y="41258"/>
                </a:lnTo>
                <a:lnTo>
                  <a:pt x="4503091" y="27893"/>
                </a:lnTo>
                <a:lnTo>
                  <a:pt x="4516476" y="24636"/>
                </a:lnTo>
                <a:lnTo>
                  <a:pt x="4556541" y="14529"/>
                </a:lnTo>
                <a:lnTo>
                  <a:pt x="4576422" y="7051"/>
                </a:lnTo>
                <a:lnTo>
                  <a:pt x="4586373" y="3446"/>
                </a:lnTo>
                <a:lnTo>
                  <a:pt x="4596629" y="1165"/>
                </a:lnTo>
                <a:lnTo>
                  <a:pt x="4613258" y="0"/>
                </a:lnTo>
                <a:lnTo>
                  <a:pt x="4629969" y="129"/>
                </a:lnTo>
                <a:lnTo>
                  <a:pt x="4646712" y="776"/>
                </a:lnTo>
                <a:lnTo>
                  <a:pt x="4663439" y="1165"/>
                </a:lnTo>
              </a:path>
            </a:pathLst>
          </a:custGeom>
          <a:ln w="40639">
            <a:solidFill>
              <a:srgbClr val="0000FF"/>
            </a:solidFill>
          </a:ln>
        </p:spPr>
        <p:txBody>
          <a:bodyPr wrap="square" lIns="0" tIns="0" rIns="0" bIns="0" rtlCol="0"/>
          <a:lstStyle/>
          <a:p>
            <a:endParaRPr/>
          </a:p>
        </p:txBody>
      </p:sp>
      <p:sp>
        <p:nvSpPr>
          <p:cNvPr id="5" name="object 5"/>
          <p:cNvSpPr txBox="1"/>
          <p:nvPr/>
        </p:nvSpPr>
        <p:spPr>
          <a:xfrm>
            <a:off x="5694171" y="6162545"/>
            <a:ext cx="947419" cy="269875"/>
          </a:xfrm>
          <a:prstGeom prst="rect">
            <a:avLst/>
          </a:prstGeom>
        </p:spPr>
        <p:txBody>
          <a:bodyPr vert="horz" wrap="square" lIns="0" tIns="0" rIns="0" bIns="0" rtlCol="0">
            <a:spAutoFit/>
          </a:bodyPr>
          <a:lstStyle/>
          <a:p>
            <a:pPr>
              <a:lnSpc>
                <a:spcPts val="2100"/>
              </a:lnSpc>
            </a:pPr>
            <a:r>
              <a:rPr sz="1900" b="1" spc="-95" dirty="0">
                <a:solidFill>
                  <a:srgbClr val="0000FF"/>
                </a:solidFill>
                <a:latin typeface="Arial"/>
                <a:cs typeface="Arial"/>
              </a:rPr>
              <a:t>T</a:t>
            </a:r>
            <a:r>
              <a:rPr sz="1900" b="1" spc="5" dirty="0">
                <a:solidFill>
                  <a:srgbClr val="0000FF"/>
                </a:solidFill>
                <a:latin typeface="Arial"/>
                <a:cs typeface="Arial"/>
              </a:rPr>
              <a:t>r</a:t>
            </a:r>
            <a:r>
              <a:rPr sz="1900" b="1" spc="10" dirty="0">
                <a:solidFill>
                  <a:srgbClr val="0000FF"/>
                </a:solidFill>
                <a:latin typeface="Arial"/>
                <a:cs typeface="Arial"/>
              </a:rPr>
              <a:t>a</a:t>
            </a:r>
            <a:r>
              <a:rPr sz="1900" b="1" spc="5" dirty="0">
                <a:solidFill>
                  <a:srgbClr val="0000FF"/>
                </a:solidFill>
                <a:latin typeface="Arial"/>
                <a:cs typeface="Arial"/>
              </a:rPr>
              <a:t>i</a:t>
            </a:r>
            <a:r>
              <a:rPr sz="1900" b="1" spc="10" dirty="0">
                <a:solidFill>
                  <a:srgbClr val="0000FF"/>
                </a:solidFill>
                <a:latin typeface="Arial"/>
                <a:cs typeface="Arial"/>
              </a:rPr>
              <a:t>n</a:t>
            </a:r>
            <a:r>
              <a:rPr sz="1900" b="1" spc="5" dirty="0">
                <a:solidFill>
                  <a:srgbClr val="0000FF"/>
                </a:solidFill>
                <a:latin typeface="Arial"/>
                <a:cs typeface="Arial"/>
              </a:rPr>
              <a:t>i</a:t>
            </a:r>
            <a:r>
              <a:rPr sz="1900" b="1" spc="10" dirty="0">
                <a:solidFill>
                  <a:srgbClr val="0000FF"/>
                </a:solidFill>
                <a:latin typeface="Arial"/>
                <a:cs typeface="Arial"/>
              </a:rPr>
              <a:t>n</a:t>
            </a:r>
            <a:r>
              <a:rPr sz="1900" b="1" dirty="0">
                <a:solidFill>
                  <a:srgbClr val="0000FF"/>
                </a:solidFill>
                <a:latin typeface="Arial"/>
                <a:cs typeface="Arial"/>
              </a:rPr>
              <a:t>g</a:t>
            </a:r>
            <a:endParaRPr sz="1900">
              <a:latin typeface="Arial"/>
              <a:cs typeface="Arial"/>
            </a:endParaRPr>
          </a:p>
        </p:txBody>
      </p:sp>
      <p:sp>
        <p:nvSpPr>
          <p:cNvPr id="6" name="object 6"/>
          <p:cNvSpPr/>
          <p:nvPr/>
        </p:nvSpPr>
        <p:spPr>
          <a:xfrm>
            <a:off x="2919773" y="4859957"/>
            <a:ext cx="153670" cy="1382395"/>
          </a:xfrm>
          <a:custGeom>
            <a:avLst/>
            <a:gdLst/>
            <a:ahLst/>
            <a:cxnLst/>
            <a:rect l="l" t="t" r="r" b="b"/>
            <a:pathLst>
              <a:path w="153669" h="1382395">
                <a:moveTo>
                  <a:pt x="14653" y="1229837"/>
                </a:moveTo>
                <a:lnTo>
                  <a:pt x="8287" y="1232001"/>
                </a:lnTo>
                <a:lnTo>
                  <a:pt x="3258" y="1236465"/>
                </a:lnTo>
                <a:lnTo>
                  <a:pt x="430" y="1242308"/>
                </a:lnTo>
                <a:lnTo>
                  <a:pt x="0" y="1248786"/>
                </a:lnTo>
                <a:lnTo>
                  <a:pt x="2163" y="1255152"/>
                </a:lnTo>
                <a:lnTo>
                  <a:pt x="75902" y="1381917"/>
                </a:lnTo>
                <a:lnTo>
                  <a:pt x="95549" y="1348331"/>
                </a:lnTo>
                <a:lnTo>
                  <a:pt x="59009" y="1348289"/>
                </a:lnTo>
                <a:lnTo>
                  <a:pt x="59086" y="1285654"/>
                </a:lnTo>
                <a:lnTo>
                  <a:pt x="31438" y="1238124"/>
                </a:lnTo>
                <a:lnTo>
                  <a:pt x="26973" y="1233095"/>
                </a:lnTo>
                <a:lnTo>
                  <a:pt x="21130" y="1230267"/>
                </a:lnTo>
                <a:lnTo>
                  <a:pt x="14653" y="1229837"/>
                </a:lnTo>
                <a:close/>
              </a:path>
              <a:path w="153669" h="1382395">
                <a:moveTo>
                  <a:pt x="59086" y="1285654"/>
                </a:moveTo>
                <a:lnTo>
                  <a:pt x="59009" y="1348289"/>
                </a:lnTo>
                <a:lnTo>
                  <a:pt x="92877" y="1348331"/>
                </a:lnTo>
                <a:lnTo>
                  <a:pt x="92887" y="1339796"/>
                </a:lnTo>
                <a:lnTo>
                  <a:pt x="61326" y="1339761"/>
                </a:lnTo>
                <a:lnTo>
                  <a:pt x="75984" y="1314703"/>
                </a:lnTo>
                <a:lnTo>
                  <a:pt x="59086" y="1285654"/>
                </a:lnTo>
                <a:close/>
              </a:path>
              <a:path w="153669" h="1382395">
                <a:moveTo>
                  <a:pt x="137522" y="1229987"/>
                </a:moveTo>
                <a:lnTo>
                  <a:pt x="92977" y="1285654"/>
                </a:lnTo>
                <a:lnTo>
                  <a:pt x="92877" y="1348331"/>
                </a:lnTo>
                <a:lnTo>
                  <a:pt x="95549" y="1348331"/>
                </a:lnTo>
                <a:lnTo>
                  <a:pt x="149950" y="1255334"/>
                </a:lnTo>
                <a:lnTo>
                  <a:pt x="152130" y="1248972"/>
                </a:lnTo>
                <a:lnTo>
                  <a:pt x="151715" y="1242494"/>
                </a:lnTo>
                <a:lnTo>
                  <a:pt x="148901" y="1236644"/>
                </a:lnTo>
                <a:lnTo>
                  <a:pt x="143884" y="1232166"/>
                </a:lnTo>
                <a:lnTo>
                  <a:pt x="137522" y="1229987"/>
                </a:lnTo>
                <a:close/>
              </a:path>
              <a:path w="153669" h="1382395">
                <a:moveTo>
                  <a:pt x="75984" y="1314703"/>
                </a:moveTo>
                <a:lnTo>
                  <a:pt x="61326" y="1339761"/>
                </a:lnTo>
                <a:lnTo>
                  <a:pt x="90580" y="1339796"/>
                </a:lnTo>
                <a:lnTo>
                  <a:pt x="75984" y="1314703"/>
                </a:lnTo>
                <a:close/>
              </a:path>
              <a:path w="153669" h="1382395">
                <a:moveTo>
                  <a:pt x="92953" y="1285695"/>
                </a:moveTo>
                <a:lnTo>
                  <a:pt x="75984" y="1314703"/>
                </a:lnTo>
                <a:lnTo>
                  <a:pt x="90580" y="1339796"/>
                </a:lnTo>
                <a:lnTo>
                  <a:pt x="92887" y="1339796"/>
                </a:lnTo>
                <a:lnTo>
                  <a:pt x="92953" y="1285695"/>
                </a:lnTo>
                <a:close/>
              </a:path>
              <a:path w="153669" h="1382395">
                <a:moveTo>
                  <a:pt x="77513" y="67212"/>
                </a:moveTo>
                <a:lnTo>
                  <a:pt x="60544" y="96220"/>
                </a:lnTo>
                <a:lnTo>
                  <a:pt x="59155" y="1229837"/>
                </a:lnTo>
                <a:lnTo>
                  <a:pt x="59110" y="1285695"/>
                </a:lnTo>
                <a:lnTo>
                  <a:pt x="75984" y="1314703"/>
                </a:lnTo>
                <a:lnTo>
                  <a:pt x="92953" y="1285695"/>
                </a:lnTo>
                <a:lnTo>
                  <a:pt x="94343" y="152080"/>
                </a:lnTo>
                <a:lnTo>
                  <a:pt x="94387" y="96220"/>
                </a:lnTo>
                <a:lnTo>
                  <a:pt x="77513" y="67212"/>
                </a:lnTo>
                <a:close/>
              </a:path>
              <a:path w="153669" h="1382395">
                <a:moveTo>
                  <a:pt x="97135" y="33590"/>
                </a:moveTo>
                <a:lnTo>
                  <a:pt x="60621" y="33590"/>
                </a:lnTo>
                <a:lnTo>
                  <a:pt x="94488" y="33632"/>
                </a:lnTo>
                <a:lnTo>
                  <a:pt x="94411" y="96262"/>
                </a:lnTo>
                <a:lnTo>
                  <a:pt x="122060" y="143793"/>
                </a:lnTo>
                <a:lnTo>
                  <a:pt x="126524" y="148821"/>
                </a:lnTo>
                <a:lnTo>
                  <a:pt x="132367" y="151649"/>
                </a:lnTo>
                <a:lnTo>
                  <a:pt x="138844" y="152080"/>
                </a:lnTo>
                <a:lnTo>
                  <a:pt x="145211" y="149915"/>
                </a:lnTo>
                <a:lnTo>
                  <a:pt x="150239" y="145451"/>
                </a:lnTo>
                <a:lnTo>
                  <a:pt x="153067" y="139608"/>
                </a:lnTo>
                <a:lnTo>
                  <a:pt x="153497" y="133131"/>
                </a:lnTo>
                <a:lnTo>
                  <a:pt x="151333" y="126765"/>
                </a:lnTo>
                <a:lnTo>
                  <a:pt x="97135" y="33590"/>
                </a:lnTo>
                <a:close/>
              </a:path>
              <a:path w="153669" h="1382395">
                <a:moveTo>
                  <a:pt x="77596" y="0"/>
                </a:moveTo>
                <a:lnTo>
                  <a:pt x="3547" y="126583"/>
                </a:lnTo>
                <a:lnTo>
                  <a:pt x="1368" y="132944"/>
                </a:lnTo>
                <a:lnTo>
                  <a:pt x="1782" y="139422"/>
                </a:lnTo>
                <a:lnTo>
                  <a:pt x="4596" y="145272"/>
                </a:lnTo>
                <a:lnTo>
                  <a:pt x="9613" y="149749"/>
                </a:lnTo>
                <a:lnTo>
                  <a:pt x="15974" y="151929"/>
                </a:lnTo>
                <a:lnTo>
                  <a:pt x="22452" y="151514"/>
                </a:lnTo>
                <a:lnTo>
                  <a:pt x="28302" y="148701"/>
                </a:lnTo>
                <a:lnTo>
                  <a:pt x="32779" y="143683"/>
                </a:lnTo>
                <a:lnTo>
                  <a:pt x="60519" y="96262"/>
                </a:lnTo>
                <a:lnTo>
                  <a:pt x="60621" y="33590"/>
                </a:lnTo>
                <a:lnTo>
                  <a:pt x="97135" y="33590"/>
                </a:lnTo>
                <a:lnTo>
                  <a:pt x="77596" y="0"/>
                </a:lnTo>
                <a:close/>
              </a:path>
              <a:path w="153669" h="1382395">
                <a:moveTo>
                  <a:pt x="94478" y="42120"/>
                </a:moveTo>
                <a:lnTo>
                  <a:pt x="62917" y="42120"/>
                </a:lnTo>
                <a:lnTo>
                  <a:pt x="92170" y="42156"/>
                </a:lnTo>
                <a:lnTo>
                  <a:pt x="77513" y="67212"/>
                </a:lnTo>
                <a:lnTo>
                  <a:pt x="94411" y="96262"/>
                </a:lnTo>
                <a:lnTo>
                  <a:pt x="94478" y="42120"/>
                </a:lnTo>
                <a:close/>
              </a:path>
              <a:path w="153669" h="1382395">
                <a:moveTo>
                  <a:pt x="60621" y="33590"/>
                </a:moveTo>
                <a:lnTo>
                  <a:pt x="60544" y="96220"/>
                </a:lnTo>
                <a:lnTo>
                  <a:pt x="77513" y="67212"/>
                </a:lnTo>
                <a:lnTo>
                  <a:pt x="62917" y="42120"/>
                </a:lnTo>
                <a:lnTo>
                  <a:pt x="94478" y="42120"/>
                </a:lnTo>
                <a:lnTo>
                  <a:pt x="94488" y="33632"/>
                </a:lnTo>
                <a:lnTo>
                  <a:pt x="60621" y="33590"/>
                </a:lnTo>
                <a:close/>
              </a:path>
              <a:path w="153669" h="1382395">
                <a:moveTo>
                  <a:pt x="62917" y="42120"/>
                </a:moveTo>
                <a:lnTo>
                  <a:pt x="77513" y="67212"/>
                </a:lnTo>
                <a:lnTo>
                  <a:pt x="92170" y="42156"/>
                </a:lnTo>
                <a:lnTo>
                  <a:pt x="62917" y="42120"/>
                </a:lnTo>
                <a:close/>
              </a:path>
            </a:pathLst>
          </a:custGeom>
          <a:solidFill>
            <a:srgbClr val="000000"/>
          </a:solidFill>
        </p:spPr>
        <p:txBody>
          <a:bodyPr wrap="square" lIns="0" tIns="0" rIns="0" bIns="0" rtlCol="0"/>
          <a:lstStyle/>
          <a:p>
            <a:endParaRPr/>
          </a:p>
        </p:txBody>
      </p:sp>
      <p:sp>
        <p:nvSpPr>
          <p:cNvPr id="7" name="object 7"/>
          <p:cNvSpPr txBox="1"/>
          <p:nvPr/>
        </p:nvSpPr>
        <p:spPr>
          <a:xfrm>
            <a:off x="3161792" y="4907788"/>
            <a:ext cx="3555365" cy="790575"/>
          </a:xfrm>
          <a:prstGeom prst="rect">
            <a:avLst/>
          </a:prstGeom>
        </p:spPr>
        <p:txBody>
          <a:bodyPr vert="horz" wrap="square" lIns="0" tIns="12700" rIns="0" bIns="0" rtlCol="0">
            <a:spAutoFit/>
          </a:bodyPr>
          <a:lstStyle/>
          <a:p>
            <a:pPr marR="5080" algn="r">
              <a:lnSpc>
                <a:spcPct val="100000"/>
              </a:lnSpc>
              <a:spcBef>
                <a:spcPts val="100"/>
              </a:spcBef>
            </a:pPr>
            <a:r>
              <a:rPr sz="1900" b="1" spc="-130" dirty="0">
                <a:solidFill>
                  <a:srgbClr val="FF0000"/>
                </a:solidFill>
                <a:latin typeface="Arial"/>
                <a:cs typeface="Arial"/>
              </a:rPr>
              <a:t>T</a:t>
            </a:r>
            <a:r>
              <a:rPr sz="1900" b="1" spc="10" dirty="0">
                <a:solidFill>
                  <a:srgbClr val="FF0000"/>
                </a:solidFill>
                <a:latin typeface="Arial"/>
                <a:cs typeface="Arial"/>
              </a:rPr>
              <a:t>es</a:t>
            </a:r>
            <a:r>
              <a:rPr sz="1900" b="1" spc="5" dirty="0">
                <a:solidFill>
                  <a:srgbClr val="FF0000"/>
                </a:solidFill>
                <a:latin typeface="Arial"/>
                <a:cs typeface="Arial"/>
              </a:rPr>
              <a:t>ti</a:t>
            </a:r>
            <a:r>
              <a:rPr sz="1900" b="1" spc="10" dirty="0">
                <a:solidFill>
                  <a:srgbClr val="FF0000"/>
                </a:solidFill>
                <a:latin typeface="Arial"/>
                <a:cs typeface="Arial"/>
              </a:rPr>
              <a:t>n</a:t>
            </a:r>
            <a:r>
              <a:rPr sz="1900" b="1" dirty="0">
                <a:solidFill>
                  <a:srgbClr val="FF0000"/>
                </a:solidFill>
                <a:latin typeface="Arial"/>
                <a:cs typeface="Arial"/>
              </a:rPr>
              <a:t>g</a:t>
            </a:r>
            <a:endParaRPr sz="1900">
              <a:latin typeface="Arial"/>
              <a:cs typeface="Arial"/>
            </a:endParaRPr>
          </a:p>
          <a:p>
            <a:pPr marL="12700">
              <a:lnSpc>
                <a:spcPct val="100000"/>
              </a:lnSpc>
              <a:spcBef>
                <a:spcPts val="1465"/>
              </a:spcBef>
            </a:pPr>
            <a:r>
              <a:rPr sz="1900" spc="5" dirty="0">
                <a:latin typeface="Arial"/>
                <a:cs typeface="Arial"/>
              </a:rPr>
              <a:t>Generalization</a:t>
            </a:r>
            <a:r>
              <a:rPr sz="1900" spc="10" dirty="0">
                <a:latin typeface="Arial"/>
                <a:cs typeface="Arial"/>
              </a:rPr>
              <a:t> </a:t>
            </a:r>
            <a:r>
              <a:rPr sz="1900" spc="5" dirty="0">
                <a:latin typeface="Arial"/>
                <a:cs typeface="Arial"/>
              </a:rPr>
              <a:t>Error</a:t>
            </a:r>
            <a:endParaRPr sz="1900">
              <a:latin typeface="Arial"/>
              <a:cs typeface="Arial"/>
            </a:endParaRPr>
          </a:p>
        </p:txBody>
      </p:sp>
      <p:sp>
        <p:nvSpPr>
          <p:cNvPr id="8" name="object 8"/>
          <p:cNvSpPr/>
          <p:nvPr/>
        </p:nvSpPr>
        <p:spPr>
          <a:xfrm>
            <a:off x="2196423" y="5835396"/>
            <a:ext cx="6651625" cy="677545"/>
          </a:xfrm>
          <a:custGeom>
            <a:avLst/>
            <a:gdLst/>
            <a:ahLst/>
            <a:cxnLst/>
            <a:rect l="l" t="t" r="r" b="b"/>
            <a:pathLst>
              <a:path w="6651625" h="677545">
                <a:moveTo>
                  <a:pt x="0" y="0"/>
                </a:moveTo>
                <a:lnTo>
                  <a:pt x="6651412" y="0"/>
                </a:lnTo>
                <a:lnTo>
                  <a:pt x="6651412" y="677333"/>
                </a:lnTo>
                <a:lnTo>
                  <a:pt x="0" y="677333"/>
                </a:lnTo>
                <a:lnTo>
                  <a:pt x="0" y="0"/>
                </a:lnTo>
                <a:close/>
              </a:path>
            </a:pathLst>
          </a:custGeom>
          <a:solidFill>
            <a:srgbClr val="FFFFFF"/>
          </a:solidFill>
        </p:spPr>
        <p:txBody>
          <a:bodyPr wrap="square" lIns="0" tIns="0" rIns="0" bIns="0" rtlCol="0"/>
          <a:lstStyle/>
          <a:p>
            <a:endParaRPr/>
          </a:p>
        </p:txBody>
      </p:sp>
      <p:sp>
        <p:nvSpPr>
          <p:cNvPr id="9" name="object 9"/>
          <p:cNvSpPr/>
          <p:nvPr/>
        </p:nvSpPr>
        <p:spPr>
          <a:xfrm>
            <a:off x="2182870" y="6423756"/>
            <a:ext cx="4714875" cy="124460"/>
          </a:xfrm>
          <a:custGeom>
            <a:avLst/>
            <a:gdLst/>
            <a:ahLst/>
            <a:cxnLst/>
            <a:rect l="l" t="t" r="r" b="b"/>
            <a:pathLst>
              <a:path w="4714875" h="124459">
                <a:moveTo>
                  <a:pt x="4692529" y="49188"/>
                </a:moveTo>
                <a:lnTo>
                  <a:pt x="4689000" y="49188"/>
                </a:lnTo>
                <a:lnTo>
                  <a:pt x="4689010" y="74588"/>
                </a:lnTo>
                <a:lnTo>
                  <a:pt x="4642127" y="74605"/>
                </a:lnTo>
                <a:lnTo>
                  <a:pt x="4595375" y="101899"/>
                </a:lnTo>
                <a:lnTo>
                  <a:pt x="4593332" y="109677"/>
                </a:lnTo>
                <a:lnTo>
                  <a:pt x="4600404" y="121791"/>
                </a:lnTo>
                <a:lnTo>
                  <a:pt x="4608181" y="123835"/>
                </a:lnTo>
                <a:lnTo>
                  <a:pt x="4714303" y="61879"/>
                </a:lnTo>
                <a:lnTo>
                  <a:pt x="4692529" y="49188"/>
                </a:lnTo>
                <a:close/>
              </a:path>
              <a:path w="4714875" h="124459">
                <a:moveTo>
                  <a:pt x="4642117" y="49205"/>
                </a:moveTo>
                <a:lnTo>
                  <a:pt x="0" y="50873"/>
                </a:lnTo>
                <a:lnTo>
                  <a:pt x="10" y="76273"/>
                </a:lnTo>
                <a:lnTo>
                  <a:pt x="4642127" y="74605"/>
                </a:lnTo>
                <a:lnTo>
                  <a:pt x="4663893" y="61897"/>
                </a:lnTo>
                <a:lnTo>
                  <a:pt x="4642117" y="49205"/>
                </a:lnTo>
                <a:close/>
              </a:path>
              <a:path w="4714875" h="124459">
                <a:moveTo>
                  <a:pt x="4663893" y="61897"/>
                </a:moveTo>
                <a:lnTo>
                  <a:pt x="4642127" y="74605"/>
                </a:lnTo>
                <a:lnTo>
                  <a:pt x="4689010" y="74588"/>
                </a:lnTo>
                <a:lnTo>
                  <a:pt x="4689009" y="72861"/>
                </a:lnTo>
                <a:lnTo>
                  <a:pt x="4682703" y="72861"/>
                </a:lnTo>
                <a:lnTo>
                  <a:pt x="4663893" y="61897"/>
                </a:lnTo>
                <a:close/>
              </a:path>
              <a:path w="4714875" h="124459">
                <a:moveTo>
                  <a:pt x="4682695" y="50920"/>
                </a:moveTo>
                <a:lnTo>
                  <a:pt x="4663893" y="61897"/>
                </a:lnTo>
                <a:lnTo>
                  <a:pt x="4682703" y="72861"/>
                </a:lnTo>
                <a:lnTo>
                  <a:pt x="4682695" y="50920"/>
                </a:lnTo>
                <a:close/>
              </a:path>
              <a:path w="4714875" h="124459">
                <a:moveTo>
                  <a:pt x="4689000" y="50920"/>
                </a:moveTo>
                <a:lnTo>
                  <a:pt x="4682695" y="50920"/>
                </a:lnTo>
                <a:lnTo>
                  <a:pt x="4682703" y="72861"/>
                </a:lnTo>
                <a:lnTo>
                  <a:pt x="4689009" y="72861"/>
                </a:lnTo>
                <a:lnTo>
                  <a:pt x="4689000" y="50920"/>
                </a:lnTo>
                <a:close/>
              </a:path>
              <a:path w="4714875" h="124459">
                <a:moveTo>
                  <a:pt x="4689000" y="49188"/>
                </a:moveTo>
                <a:lnTo>
                  <a:pt x="4642117" y="49205"/>
                </a:lnTo>
                <a:lnTo>
                  <a:pt x="4663893" y="61897"/>
                </a:lnTo>
                <a:lnTo>
                  <a:pt x="4682695" y="50920"/>
                </a:lnTo>
                <a:lnTo>
                  <a:pt x="4689000" y="50920"/>
                </a:lnTo>
                <a:lnTo>
                  <a:pt x="4689000" y="49188"/>
                </a:lnTo>
                <a:close/>
              </a:path>
              <a:path w="4714875" h="124459">
                <a:moveTo>
                  <a:pt x="4608136" y="0"/>
                </a:moveTo>
                <a:lnTo>
                  <a:pt x="4600361" y="2049"/>
                </a:lnTo>
                <a:lnTo>
                  <a:pt x="4593296" y="14169"/>
                </a:lnTo>
                <a:lnTo>
                  <a:pt x="4595346" y="21944"/>
                </a:lnTo>
                <a:lnTo>
                  <a:pt x="4642117" y="49205"/>
                </a:lnTo>
                <a:lnTo>
                  <a:pt x="4692529" y="49188"/>
                </a:lnTo>
                <a:lnTo>
                  <a:pt x="4608136" y="0"/>
                </a:lnTo>
                <a:close/>
              </a:path>
            </a:pathLst>
          </a:custGeom>
          <a:solidFill>
            <a:srgbClr val="000000"/>
          </a:solidFill>
        </p:spPr>
        <p:txBody>
          <a:bodyPr wrap="square" lIns="0" tIns="0" rIns="0" bIns="0" rtlCol="0"/>
          <a:lstStyle/>
          <a:p>
            <a:endParaRPr/>
          </a:p>
        </p:txBody>
      </p:sp>
      <p:sp>
        <p:nvSpPr>
          <p:cNvPr id="10" name="object 10"/>
          <p:cNvSpPr txBox="1"/>
          <p:nvPr/>
        </p:nvSpPr>
        <p:spPr>
          <a:xfrm>
            <a:off x="3161348" y="6520180"/>
            <a:ext cx="3235960" cy="314960"/>
          </a:xfrm>
          <a:prstGeom prst="rect">
            <a:avLst/>
          </a:prstGeom>
        </p:spPr>
        <p:txBody>
          <a:bodyPr vert="horz" wrap="square" lIns="0" tIns="12700" rIns="0" bIns="0" rtlCol="0">
            <a:spAutoFit/>
          </a:bodyPr>
          <a:lstStyle/>
          <a:p>
            <a:pPr marL="12700">
              <a:lnSpc>
                <a:spcPct val="100000"/>
              </a:lnSpc>
              <a:spcBef>
                <a:spcPts val="100"/>
              </a:spcBef>
            </a:pPr>
            <a:r>
              <a:rPr sz="1900" spc="5" dirty="0">
                <a:latin typeface="Arial"/>
                <a:cs typeface="Arial"/>
              </a:rPr>
              <a:t>Number of </a:t>
            </a:r>
            <a:r>
              <a:rPr sz="1900" spc="-5" dirty="0">
                <a:latin typeface="Arial"/>
                <a:cs typeface="Arial"/>
              </a:rPr>
              <a:t>Training</a:t>
            </a:r>
            <a:r>
              <a:rPr sz="1900" spc="-35" dirty="0">
                <a:latin typeface="Arial"/>
                <a:cs typeface="Arial"/>
              </a:rPr>
              <a:t> </a:t>
            </a:r>
            <a:r>
              <a:rPr sz="1900" spc="5" dirty="0">
                <a:latin typeface="Arial"/>
                <a:cs typeface="Arial"/>
              </a:rPr>
              <a:t>Examples</a:t>
            </a:r>
            <a:endParaRPr sz="1900">
              <a:latin typeface="Arial"/>
              <a:cs typeface="Arial"/>
            </a:endParaRPr>
          </a:p>
        </p:txBody>
      </p:sp>
      <p:sp>
        <p:nvSpPr>
          <p:cNvPr id="11" name="object 11"/>
          <p:cNvSpPr txBox="1"/>
          <p:nvPr/>
        </p:nvSpPr>
        <p:spPr>
          <a:xfrm>
            <a:off x="1846611" y="4562416"/>
            <a:ext cx="295275" cy="566420"/>
          </a:xfrm>
          <a:prstGeom prst="rect">
            <a:avLst/>
          </a:prstGeom>
        </p:spPr>
        <p:txBody>
          <a:bodyPr vert="vert270" wrap="square" lIns="0" tIns="0" rIns="0" bIns="0" rtlCol="0">
            <a:spAutoFit/>
          </a:bodyPr>
          <a:lstStyle/>
          <a:p>
            <a:pPr marL="12700">
              <a:lnSpc>
                <a:spcPts val="2200"/>
              </a:lnSpc>
            </a:pPr>
            <a:r>
              <a:rPr sz="1900" spc="10" dirty="0">
                <a:latin typeface="Arial"/>
                <a:cs typeface="Arial"/>
              </a:rPr>
              <a:t>E</a:t>
            </a:r>
            <a:r>
              <a:rPr sz="1900" spc="5" dirty="0">
                <a:latin typeface="Arial"/>
                <a:cs typeface="Arial"/>
              </a:rPr>
              <a:t>rr</a:t>
            </a:r>
            <a:r>
              <a:rPr sz="1900" spc="10" dirty="0">
                <a:latin typeface="Arial"/>
                <a:cs typeface="Arial"/>
              </a:rPr>
              <a:t>o</a:t>
            </a:r>
            <a:r>
              <a:rPr sz="1900" dirty="0">
                <a:latin typeface="Arial"/>
                <a:cs typeface="Arial"/>
              </a:rPr>
              <a:t>r</a:t>
            </a:r>
            <a:endParaRPr sz="1900">
              <a:latin typeface="Arial"/>
              <a:cs typeface="Arial"/>
            </a:endParaRPr>
          </a:p>
        </p:txBody>
      </p:sp>
      <p:sp>
        <p:nvSpPr>
          <p:cNvPr id="12" name="object 12"/>
          <p:cNvSpPr/>
          <p:nvPr/>
        </p:nvSpPr>
        <p:spPr>
          <a:xfrm>
            <a:off x="2120906" y="3073510"/>
            <a:ext cx="124460" cy="3414395"/>
          </a:xfrm>
          <a:custGeom>
            <a:avLst/>
            <a:gdLst/>
            <a:ahLst/>
            <a:cxnLst/>
            <a:rect l="l" t="t" r="r" b="b"/>
            <a:pathLst>
              <a:path w="124460" h="3414395">
                <a:moveTo>
                  <a:pt x="61944" y="50410"/>
                </a:moveTo>
                <a:lnTo>
                  <a:pt x="49234" y="72174"/>
                </a:lnTo>
                <a:lnTo>
                  <a:pt x="47576" y="3413812"/>
                </a:lnTo>
                <a:lnTo>
                  <a:pt x="72976" y="3413824"/>
                </a:lnTo>
                <a:lnTo>
                  <a:pt x="74626" y="72174"/>
                </a:lnTo>
                <a:lnTo>
                  <a:pt x="61944" y="50410"/>
                </a:lnTo>
                <a:close/>
              </a:path>
              <a:path w="124460" h="3414395">
                <a:moveTo>
                  <a:pt x="76638" y="25175"/>
                </a:moveTo>
                <a:lnTo>
                  <a:pt x="49258" y="25175"/>
                </a:lnTo>
                <a:lnTo>
                  <a:pt x="74658" y="25187"/>
                </a:lnTo>
                <a:lnTo>
                  <a:pt x="74634" y="72189"/>
                </a:lnTo>
                <a:lnTo>
                  <a:pt x="101888" y="118962"/>
                </a:lnTo>
                <a:lnTo>
                  <a:pt x="109664" y="121013"/>
                </a:lnTo>
                <a:lnTo>
                  <a:pt x="121784" y="113950"/>
                </a:lnTo>
                <a:lnTo>
                  <a:pt x="123835" y="106175"/>
                </a:lnTo>
                <a:lnTo>
                  <a:pt x="76638" y="25175"/>
                </a:lnTo>
                <a:close/>
              </a:path>
              <a:path w="124460" h="3414395">
                <a:moveTo>
                  <a:pt x="61969" y="0"/>
                </a:moveTo>
                <a:lnTo>
                  <a:pt x="0" y="106113"/>
                </a:lnTo>
                <a:lnTo>
                  <a:pt x="2042" y="113891"/>
                </a:lnTo>
                <a:lnTo>
                  <a:pt x="14156" y="120964"/>
                </a:lnTo>
                <a:lnTo>
                  <a:pt x="21934" y="118922"/>
                </a:lnTo>
                <a:lnTo>
                  <a:pt x="49226" y="72189"/>
                </a:lnTo>
                <a:lnTo>
                  <a:pt x="49258" y="25175"/>
                </a:lnTo>
                <a:lnTo>
                  <a:pt x="76638" y="25175"/>
                </a:lnTo>
                <a:lnTo>
                  <a:pt x="61969" y="0"/>
                </a:lnTo>
                <a:close/>
              </a:path>
              <a:path w="124460" h="3414395">
                <a:moveTo>
                  <a:pt x="74655" y="31598"/>
                </a:moveTo>
                <a:lnTo>
                  <a:pt x="50984" y="31598"/>
                </a:lnTo>
                <a:lnTo>
                  <a:pt x="72924" y="31609"/>
                </a:lnTo>
                <a:lnTo>
                  <a:pt x="61944" y="50410"/>
                </a:lnTo>
                <a:lnTo>
                  <a:pt x="74634" y="72189"/>
                </a:lnTo>
                <a:lnTo>
                  <a:pt x="74655" y="31598"/>
                </a:lnTo>
                <a:close/>
              </a:path>
              <a:path w="124460" h="3414395">
                <a:moveTo>
                  <a:pt x="49258" y="25175"/>
                </a:moveTo>
                <a:lnTo>
                  <a:pt x="49234" y="72174"/>
                </a:lnTo>
                <a:lnTo>
                  <a:pt x="61944" y="50410"/>
                </a:lnTo>
                <a:lnTo>
                  <a:pt x="50984" y="31598"/>
                </a:lnTo>
                <a:lnTo>
                  <a:pt x="74655" y="31598"/>
                </a:lnTo>
                <a:lnTo>
                  <a:pt x="74658" y="25187"/>
                </a:lnTo>
                <a:lnTo>
                  <a:pt x="49258" y="25175"/>
                </a:lnTo>
                <a:close/>
              </a:path>
              <a:path w="124460" h="3414395">
                <a:moveTo>
                  <a:pt x="50984" y="31598"/>
                </a:moveTo>
                <a:lnTo>
                  <a:pt x="61944" y="50410"/>
                </a:lnTo>
                <a:lnTo>
                  <a:pt x="72924" y="31609"/>
                </a:lnTo>
                <a:lnTo>
                  <a:pt x="50984" y="31598"/>
                </a:lnTo>
                <a:close/>
              </a:path>
            </a:pathLst>
          </a:custGeom>
          <a:solidFill>
            <a:srgbClr val="000000"/>
          </a:solidFill>
        </p:spPr>
        <p:txBody>
          <a:bodyPr wrap="square" lIns="0" tIns="0" rIns="0" bIns="0" rtlCol="0"/>
          <a:lstStyle/>
          <a:p>
            <a:endParaRPr/>
          </a:p>
        </p:txBody>
      </p:sp>
      <p:sp>
        <p:nvSpPr>
          <p:cNvPr id="13" name="object 13"/>
          <p:cNvSpPr txBox="1"/>
          <p:nvPr/>
        </p:nvSpPr>
        <p:spPr>
          <a:xfrm>
            <a:off x="3486911" y="2374900"/>
            <a:ext cx="2477135" cy="314960"/>
          </a:xfrm>
          <a:prstGeom prst="rect">
            <a:avLst/>
          </a:prstGeom>
        </p:spPr>
        <p:txBody>
          <a:bodyPr vert="horz" wrap="square" lIns="0" tIns="12700" rIns="0" bIns="0" rtlCol="0">
            <a:spAutoFit/>
          </a:bodyPr>
          <a:lstStyle/>
          <a:p>
            <a:pPr marL="12700">
              <a:lnSpc>
                <a:spcPct val="100000"/>
              </a:lnSpc>
              <a:spcBef>
                <a:spcPts val="100"/>
              </a:spcBef>
            </a:pPr>
            <a:r>
              <a:rPr sz="1900" spc="5" dirty="0">
                <a:latin typeface="Arial"/>
                <a:cs typeface="Arial"/>
              </a:rPr>
              <a:t>Fixed prediction</a:t>
            </a:r>
            <a:r>
              <a:rPr sz="1900" spc="-30" dirty="0">
                <a:latin typeface="Arial"/>
                <a:cs typeface="Arial"/>
              </a:rPr>
              <a:t> </a:t>
            </a:r>
            <a:r>
              <a:rPr sz="1900" spc="5" dirty="0">
                <a:latin typeface="Arial"/>
                <a:cs typeface="Arial"/>
              </a:rPr>
              <a:t>model</a:t>
            </a:r>
            <a:endParaRPr sz="1900">
              <a:latin typeface="Arial"/>
              <a:cs typeface="Arial"/>
            </a:endParaRPr>
          </a:p>
        </p:txBody>
      </p:sp>
      <p:sp>
        <p:nvSpPr>
          <p:cNvPr id="14" name="object 14"/>
          <p:cNvSpPr txBox="1"/>
          <p:nvPr/>
        </p:nvSpPr>
        <p:spPr>
          <a:xfrm>
            <a:off x="8209619" y="7269988"/>
            <a:ext cx="1595755" cy="223520"/>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A6A6A6"/>
                </a:solidFill>
                <a:latin typeface="Arial"/>
                <a:cs typeface="Arial"/>
              </a:rPr>
              <a:t>Slide credit: </a:t>
            </a:r>
            <a:r>
              <a:rPr sz="1300" spc="-10" dirty="0">
                <a:solidFill>
                  <a:srgbClr val="A6A6A6"/>
                </a:solidFill>
                <a:latin typeface="Arial"/>
                <a:cs typeface="Arial"/>
              </a:rPr>
              <a:t>D.</a:t>
            </a:r>
            <a:r>
              <a:rPr sz="1300" spc="-40" dirty="0">
                <a:solidFill>
                  <a:srgbClr val="A6A6A6"/>
                </a:solidFill>
                <a:latin typeface="Arial"/>
                <a:cs typeface="Arial"/>
              </a:rPr>
              <a:t> </a:t>
            </a:r>
            <a:r>
              <a:rPr sz="1300" spc="-15" dirty="0">
                <a:solidFill>
                  <a:srgbClr val="A6A6A6"/>
                </a:solidFill>
                <a:latin typeface="Arial"/>
                <a:cs typeface="Arial"/>
              </a:rPr>
              <a:t>Hoiem</a:t>
            </a:r>
            <a:endParaRPr sz="1300">
              <a:latin typeface="Arial"/>
              <a:cs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391" y="338835"/>
            <a:ext cx="7722870" cy="680720"/>
          </a:xfrm>
          <a:prstGeom prst="rect">
            <a:avLst/>
          </a:prstGeom>
        </p:spPr>
        <p:txBody>
          <a:bodyPr vert="horz" wrap="square" lIns="0" tIns="12700" rIns="0" bIns="0" rtlCol="0">
            <a:spAutoFit/>
          </a:bodyPr>
          <a:lstStyle/>
          <a:p>
            <a:pPr marL="12700">
              <a:lnSpc>
                <a:spcPct val="100000"/>
              </a:lnSpc>
              <a:spcBef>
                <a:spcPts val="100"/>
              </a:spcBef>
            </a:pPr>
            <a:r>
              <a:rPr sz="4300" spc="-15" dirty="0">
                <a:latin typeface="Calibri"/>
                <a:cs typeface="Calibri"/>
              </a:rPr>
              <a:t>The </a:t>
            </a:r>
            <a:r>
              <a:rPr sz="4300" spc="-35" dirty="0">
                <a:latin typeface="Calibri"/>
                <a:cs typeface="Calibri"/>
              </a:rPr>
              <a:t>perfect </a:t>
            </a:r>
            <a:r>
              <a:rPr sz="4300" spc="-25" dirty="0">
                <a:latin typeface="Calibri"/>
                <a:cs typeface="Calibri"/>
              </a:rPr>
              <a:t>classification</a:t>
            </a:r>
            <a:r>
              <a:rPr sz="4300" spc="-30" dirty="0">
                <a:latin typeface="Calibri"/>
                <a:cs typeface="Calibri"/>
              </a:rPr>
              <a:t> </a:t>
            </a:r>
            <a:r>
              <a:rPr sz="4300" spc="-20" dirty="0">
                <a:latin typeface="Calibri"/>
                <a:cs typeface="Calibri"/>
              </a:rPr>
              <a:t>algorithm</a:t>
            </a:r>
            <a:endParaRPr sz="4300" dirty="0">
              <a:latin typeface="Calibri"/>
              <a:cs typeface="Calibri"/>
            </a:endParaRPr>
          </a:p>
        </p:txBody>
      </p:sp>
      <p:sp>
        <p:nvSpPr>
          <p:cNvPr id="3" name="object 3"/>
          <p:cNvSpPr txBox="1"/>
          <p:nvPr/>
        </p:nvSpPr>
        <p:spPr>
          <a:xfrm>
            <a:off x="723391" y="1624076"/>
            <a:ext cx="8489950" cy="4679950"/>
          </a:xfrm>
          <a:prstGeom prst="rect">
            <a:avLst/>
          </a:prstGeom>
        </p:spPr>
        <p:txBody>
          <a:bodyPr vert="horz" wrap="square" lIns="0" tIns="12700" rIns="0" bIns="0" rtlCol="0">
            <a:spAutoFit/>
          </a:bodyPr>
          <a:lstStyle/>
          <a:p>
            <a:pPr marL="378460" indent="-365760">
              <a:lnSpc>
                <a:spcPct val="100000"/>
              </a:lnSpc>
              <a:spcBef>
                <a:spcPts val="100"/>
              </a:spcBef>
              <a:buFont typeface="Arial"/>
              <a:buChar char="•"/>
              <a:tabLst>
                <a:tab pos="377825" algn="l"/>
                <a:tab pos="378460" algn="l"/>
              </a:tabLst>
            </a:pPr>
            <a:r>
              <a:rPr sz="2700" b="1" spc="-20" dirty="0">
                <a:latin typeface="Calibri"/>
                <a:cs typeface="Calibri"/>
              </a:rPr>
              <a:t>Objective function</a:t>
            </a:r>
            <a:r>
              <a:rPr sz="2700" spc="-20" dirty="0">
                <a:latin typeface="Calibri"/>
                <a:cs typeface="Calibri"/>
              </a:rPr>
              <a:t>: encodes </a:t>
            </a:r>
            <a:r>
              <a:rPr sz="2700" spc="-15" dirty="0">
                <a:latin typeface="Calibri"/>
                <a:cs typeface="Calibri"/>
              </a:rPr>
              <a:t>the </a:t>
            </a:r>
            <a:r>
              <a:rPr sz="2700" spc="-20" dirty="0">
                <a:latin typeface="Calibri"/>
                <a:cs typeface="Calibri"/>
              </a:rPr>
              <a:t>right </a:t>
            </a:r>
            <a:r>
              <a:rPr sz="2700" spc="-15" dirty="0">
                <a:latin typeface="Calibri"/>
                <a:cs typeface="Calibri"/>
              </a:rPr>
              <a:t>loss </a:t>
            </a:r>
            <a:r>
              <a:rPr sz="2700" spc="-35" dirty="0">
                <a:latin typeface="Calibri"/>
                <a:cs typeface="Calibri"/>
              </a:rPr>
              <a:t>for </a:t>
            </a:r>
            <a:r>
              <a:rPr sz="2700" spc="-15" dirty="0">
                <a:latin typeface="Calibri"/>
                <a:cs typeface="Calibri"/>
              </a:rPr>
              <a:t>the</a:t>
            </a:r>
            <a:r>
              <a:rPr sz="2700" spc="-30" dirty="0">
                <a:latin typeface="Calibri"/>
                <a:cs typeface="Calibri"/>
              </a:rPr>
              <a:t> </a:t>
            </a:r>
            <a:r>
              <a:rPr sz="2700" spc="-25" dirty="0">
                <a:latin typeface="Calibri"/>
                <a:cs typeface="Calibri"/>
              </a:rPr>
              <a:t>problem</a:t>
            </a:r>
            <a:endParaRPr sz="2700">
              <a:latin typeface="Calibri"/>
              <a:cs typeface="Calibri"/>
            </a:endParaRPr>
          </a:p>
          <a:p>
            <a:pPr>
              <a:lnSpc>
                <a:spcPct val="100000"/>
              </a:lnSpc>
              <a:spcBef>
                <a:spcPts val="25"/>
              </a:spcBef>
              <a:buFont typeface="Arial"/>
              <a:buChar char="•"/>
            </a:pPr>
            <a:endParaRPr sz="2650">
              <a:latin typeface="Calibri"/>
              <a:cs typeface="Calibri"/>
            </a:endParaRPr>
          </a:p>
          <a:p>
            <a:pPr marL="378460" indent="-365760">
              <a:lnSpc>
                <a:spcPct val="100000"/>
              </a:lnSpc>
              <a:spcBef>
                <a:spcPts val="5"/>
              </a:spcBef>
              <a:buFont typeface="Arial"/>
              <a:buChar char="•"/>
              <a:tabLst>
                <a:tab pos="377825" algn="l"/>
                <a:tab pos="378460" algn="l"/>
              </a:tabLst>
            </a:pPr>
            <a:r>
              <a:rPr sz="2700" b="1" spc="-30" dirty="0">
                <a:latin typeface="Calibri"/>
                <a:cs typeface="Calibri"/>
              </a:rPr>
              <a:t>Parametrization</a:t>
            </a:r>
            <a:r>
              <a:rPr sz="2700" spc="-30" dirty="0">
                <a:latin typeface="Calibri"/>
                <a:cs typeface="Calibri"/>
              </a:rPr>
              <a:t>: </a:t>
            </a:r>
            <a:r>
              <a:rPr sz="2700" spc="-35" dirty="0">
                <a:latin typeface="Calibri"/>
                <a:cs typeface="Calibri"/>
              </a:rPr>
              <a:t>makes </a:t>
            </a:r>
            <a:r>
              <a:rPr sz="2700" spc="-20" dirty="0">
                <a:latin typeface="Calibri"/>
                <a:cs typeface="Calibri"/>
              </a:rPr>
              <a:t>assumptions that </a:t>
            </a:r>
            <a:r>
              <a:rPr sz="2700" spc="-10" dirty="0">
                <a:latin typeface="Calibri"/>
                <a:cs typeface="Calibri"/>
              </a:rPr>
              <a:t>fit </a:t>
            </a:r>
            <a:r>
              <a:rPr sz="2700" spc="-15" dirty="0">
                <a:latin typeface="Calibri"/>
                <a:cs typeface="Calibri"/>
              </a:rPr>
              <a:t>the</a:t>
            </a:r>
            <a:r>
              <a:rPr sz="2700" spc="-30" dirty="0">
                <a:latin typeface="Calibri"/>
                <a:cs typeface="Calibri"/>
              </a:rPr>
              <a:t> </a:t>
            </a:r>
            <a:r>
              <a:rPr sz="2700" spc="-25" dirty="0">
                <a:latin typeface="Calibri"/>
                <a:cs typeface="Calibri"/>
              </a:rPr>
              <a:t>problem</a:t>
            </a:r>
            <a:endParaRPr sz="2700">
              <a:latin typeface="Calibri"/>
              <a:cs typeface="Calibri"/>
            </a:endParaRPr>
          </a:p>
          <a:p>
            <a:pPr>
              <a:lnSpc>
                <a:spcPct val="100000"/>
              </a:lnSpc>
              <a:spcBef>
                <a:spcPts val="15"/>
              </a:spcBef>
              <a:buFont typeface="Arial"/>
              <a:buChar char="•"/>
            </a:pPr>
            <a:endParaRPr sz="3150">
              <a:latin typeface="Calibri"/>
              <a:cs typeface="Calibri"/>
            </a:endParaRPr>
          </a:p>
          <a:p>
            <a:pPr marL="378460" marR="259079" indent="-365760">
              <a:lnSpc>
                <a:spcPct val="77800"/>
              </a:lnSpc>
              <a:buFont typeface="Arial"/>
              <a:buChar char="•"/>
              <a:tabLst>
                <a:tab pos="377825" algn="l"/>
                <a:tab pos="378460" algn="l"/>
              </a:tabLst>
            </a:pPr>
            <a:r>
              <a:rPr sz="2700" b="1" spc="-25" dirty="0">
                <a:latin typeface="Calibri"/>
                <a:cs typeface="Calibri"/>
              </a:rPr>
              <a:t>Regularization</a:t>
            </a:r>
            <a:r>
              <a:rPr sz="2700" spc="-25" dirty="0">
                <a:latin typeface="Calibri"/>
                <a:cs typeface="Calibri"/>
              </a:rPr>
              <a:t>: </a:t>
            </a:r>
            <a:r>
              <a:rPr sz="2700" spc="-20" dirty="0">
                <a:latin typeface="Calibri"/>
                <a:cs typeface="Calibri"/>
              </a:rPr>
              <a:t>right level </a:t>
            </a:r>
            <a:r>
              <a:rPr sz="2700" spc="-15" dirty="0">
                <a:latin typeface="Calibri"/>
                <a:cs typeface="Calibri"/>
              </a:rPr>
              <a:t>of </a:t>
            </a:r>
            <a:r>
              <a:rPr sz="2700" spc="-25" dirty="0">
                <a:latin typeface="Calibri"/>
                <a:cs typeface="Calibri"/>
              </a:rPr>
              <a:t>regularization </a:t>
            </a:r>
            <a:r>
              <a:rPr sz="2700" spc="-35" dirty="0">
                <a:latin typeface="Calibri"/>
                <a:cs typeface="Calibri"/>
              </a:rPr>
              <a:t>for </a:t>
            </a:r>
            <a:r>
              <a:rPr sz="2700" spc="-25" dirty="0">
                <a:latin typeface="Calibri"/>
                <a:cs typeface="Calibri"/>
              </a:rPr>
              <a:t>amount </a:t>
            </a:r>
            <a:r>
              <a:rPr sz="2700" spc="-15" dirty="0">
                <a:latin typeface="Calibri"/>
                <a:cs typeface="Calibri"/>
              </a:rPr>
              <a:t>of  </a:t>
            </a:r>
            <a:r>
              <a:rPr sz="2700" spc="-20" dirty="0">
                <a:latin typeface="Calibri"/>
                <a:cs typeface="Calibri"/>
              </a:rPr>
              <a:t>training</a:t>
            </a:r>
            <a:r>
              <a:rPr sz="2700" spc="-35" dirty="0">
                <a:latin typeface="Calibri"/>
                <a:cs typeface="Calibri"/>
              </a:rPr>
              <a:t> </a:t>
            </a:r>
            <a:r>
              <a:rPr sz="2700" spc="-30" dirty="0">
                <a:latin typeface="Calibri"/>
                <a:cs typeface="Calibri"/>
              </a:rPr>
              <a:t>data</a:t>
            </a:r>
            <a:endParaRPr sz="2700">
              <a:latin typeface="Calibri"/>
              <a:cs typeface="Calibri"/>
            </a:endParaRPr>
          </a:p>
          <a:p>
            <a:pPr>
              <a:lnSpc>
                <a:spcPct val="100000"/>
              </a:lnSpc>
              <a:spcBef>
                <a:spcPts val="55"/>
              </a:spcBef>
              <a:buFont typeface="Arial"/>
              <a:buChar char="•"/>
            </a:pPr>
            <a:endParaRPr sz="3200">
              <a:latin typeface="Calibri"/>
              <a:cs typeface="Calibri"/>
            </a:endParaRPr>
          </a:p>
          <a:p>
            <a:pPr marL="378460" marR="608330" indent="-365760">
              <a:lnSpc>
                <a:spcPct val="77800"/>
              </a:lnSpc>
              <a:buFont typeface="Arial"/>
              <a:buChar char="•"/>
              <a:tabLst>
                <a:tab pos="377825" algn="l"/>
                <a:tab pos="378460" algn="l"/>
              </a:tabLst>
            </a:pPr>
            <a:r>
              <a:rPr sz="2700" b="1" spc="-40" dirty="0">
                <a:latin typeface="Calibri"/>
                <a:cs typeface="Calibri"/>
              </a:rPr>
              <a:t>Training </a:t>
            </a:r>
            <a:r>
              <a:rPr sz="2700" b="1" spc="-20" dirty="0">
                <a:latin typeface="Calibri"/>
                <a:cs typeface="Calibri"/>
              </a:rPr>
              <a:t>algorithm</a:t>
            </a:r>
            <a:r>
              <a:rPr sz="2700" spc="-20" dirty="0">
                <a:latin typeface="Calibri"/>
                <a:cs typeface="Calibri"/>
              </a:rPr>
              <a:t>: can </a:t>
            </a:r>
            <a:r>
              <a:rPr sz="2700" spc="-15" dirty="0">
                <a:latin typeface="Calibri"/>
                <a:cs typeface="Calibri"/>
              </a:rPr>
              <a:t>find </a:t>
            </a:r>
            <a:r>
              <a:rPr sz="2700" spc="-30" dirty="0">
                <a:latin typeface="Calibri"/>
                <a:cs typeface="Calibri"/>
              </a:rPr>
              <a:t>parameters </a:t>
            </a:r>
            <a:r>
              <a:rPr sz="2700" spc="-20" dirty="0">
                <a:latin typeface="Calibri"/>
                <a:cs typeface="Calibri"/>
              </a:rPr>
              <a:t>that </a:t>
            </a:r>
            <a:r>
              <a:rPr sz="2700" spc="-25" dirty="0">
                <a:latin typeface="Calibri"/>
                <a:cs typeface="Calibri"/>
              </a:rPr>
              <a:t>maximize  </a:t>
            </a:r>
            <a:r>
              <a:rPr sz="2700" spc="-20" dirty="0">
                <a:latin typeface="Calibri"/>
                <a:cs typeface="Calibri"/>
              </a:rPr>
              <a:t>objective </a:t>
            </a:r>
            <a:r>
              <a:rPr sz="2700" spc="-15" dirty="0">
                <a:latin typeface="Calibri"/>
                <a:cs typeface="Calibri"/>
              </a:rPr>
              <a:t>on </a:t>
            </a:r>
            <a:r>
              <a:rPr sz="2700" spc="-20" dirty="0">
                <a:latin typeface="Calibri"/>
                <a:cs typeface="Calibri"/>
              </a:rPr>
              <a:t>training</a:t>
            </a:r>
            <a:r>
              <a:rPr sz="2700" spc="-55" dirty="0">
                <a:latin typeface="Calibri"/>
                <a:cs typeface="Calibri"/>
              </a:rPr>
              <a:t> </a:t>
            </a:r>
            <a:r>
              <a:rPr sz="2700" spc="-15" dirty="0">
                <a:latin typeface="Calibri"/>
                <a:cs typeface="Calibri"/>
              </a:rPr>
              <a:t>set</a:t>
            </a:r>
            <a:endParaRPr sz="2700">
              <a:latin typeface="Calibri"/>
              <a:cs typeface="Calibri"/>
            </a:endParaRPr>
          </a:p>
          <a:p>
            <a:pPr>
              <a:lnSpc>
                <a:spcPct val="100000"/>
              </a:lnSpc>
              <a:spcBef>
                <a:spcPts val="25"/>
              </a:spcBef>
              <a:buFont typeface="Arial"/>
              <a:buChar char="•"/>
            </a:pPr>
            <a:endParaRPr sz="3050">
              <a:latin typeface="Calibri"/>
              <a:cs typeface="Calibri"/>
            </a:endParaRPr>
          </a:p>
          <a:p>
            <a:pPr marL="378460" marR="5080" indent="-365760">
              <a:lnSpc>
                <a:spcPts val="2620"/>
              </a:lnSpc>
              <a:buFont typeface="Arial"/>
              <a:buChar char="•"/>
              <a:tabLst>
                <a:tab pos="377825" algn="l"/>
                <a:tab pos="378460" algn="l"/>
              </a:tabLst>
            </a:pPr>
            <a:r>
              <a:rPr sz="2700" b="1" spc="-30" dirty="0">
                <a:latin typeface="Calibri"/>
                <a:cs typeface="Calibri"/>
              </a:rPr>
              <a:t>Inference </a:t>
            </a:r>
            <a:r>
              <a:rPr sz="2700" b="1" spc="-20" dirty="0">
                <a:latin typeface="Calibri"/>
                <a:cs typeface="Calibri"/>
              </a:rPr>
              <a:t>algorithm</a:t>
            </a:r>
            <a:r>
              <a:rPr sz="2700" spc="-20" dirty="0">
                <a:latin typeface="Calibri"/>
                <a:cs typeface="Calibri"/>
              </a:rPr>
              <a:t>: can </a:t>
            </a:r>
            <a:r>
              <a:rPr sz="2700" spc="-25" dirty="0">
                <a:latin typeface="Calibri"/>
                <a:cs typeface="Calibri"/>
              </a:rPr>
              <a:t>solve </a:t>
            </a:r>
            <a:r>
              <a:rPr sz="2700" spc="-35" dirty="0">
                <a:latin typeface="Calibri"/>
                <a:cs typeface="Calibri"/>
              </a:rPr>
              <a:t>for </a:t>
            </a:r>
            <a:r>
              <a:rPr sz="2700" spc="-15" dirty="0">
                <a:latin typeface="Calibri"/>
                <a:cs typeface="Calibri"/>
              </a:rPr>
              <a:t>the </a:t>
            </a:r>
            <a:r>
              <a:rPr sz="2700" spc="-20" dirty="0">
                <a:latin typeface="Calibri"/>
                <a:cs typeface="Calibri"/>
              </a:rPr>
              <a:t>objective </a:t>
            </a:r>
            <a:r>
              <a:rPr sz="2700" spc="-15" dirty="0">
                <a:latin typeface="Calibri"/>
                <a:cs typeface="Calibri"/>
              </a:rPr>
              <a:t>function </a:t>
            </a:r>
            <a:r>
              <a:rPr sz="2700" spc="-5" dirty="0">
                <a:latin typeface="Calibri"/>
                <a:cs typeface="Calibri"/>
              </a:rPr>
              <a:t>in  </a:t>
            </a:r>
            <a:r>
              <a:rPr sz="2700" spc="-25" dirty="0">
                <a:latin typeface="Calibri"/>
                <a:cs typeface="Calibri"/>
              </a:rPr>
              <a:t>evaluation</a:t>
            </a:r>
            <a:endParaRPr sz="2700">
              <a:latin typeface="Calibri"/>
              <a:cs typeface="Calibri"/>
            </a:endParaRPr>
          </a:p>
        </p:txBody>
      </p:sp>
      <p:sp>
        <p:nvSpPr>
          <p:cNvPr id="4" name="object 4"/>
          <p:cNvSpPr txBox="1"/>
          <p:nvPr/>
        </p:nvSpPr>
        <p:spPr>
          <a:xfrm>
            <a:off x="8209619" y="7269988"/>
            <a:ext cx="1595755" cy="223520"/>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A6A6A6"/>
                </a:solidFill>
                <a:latin typeface="Arial"/>
                <a:cs typeface="Arial"/>
              </a:rPr>
              <a:t>Slide credit: </a:t>
            </a:r>
            <a:r>
              <a:rPr sz="1300" spc="-10" dirty="0">
                <a:solidFill>
                  <a:srgbClr val="A6A6A6"/>
                </a:solidFill>
                <a:latin typeface="Arial"/>
                <a:cs typeface="Arial"/>
              </a:rPr>
              <a:t>D.</a:t>
            </a:r>
            <a:r>
              <a:rPr sz="1300" spc="-40" dirty="0">
                <a:solidFill>
                  <a:srgbClr val="A6A6A6"/>
                </a:solidFill>
                <a:latin typeface="Arial"/>
                <a:cs typeface="Arial"/>
              </a:rPr>
              <a:t> </a:t>
            </a:r>
            <a:r>
              <a:rPr sz="1300" spc="-15" dirty="0">
                <a:solidFill>
                  <a:srgbClr val="A6A6A6"/>
                </a:solidFill>
                <a:latin typeface="Arial"/>
                <a:cs typeface="Arial"/>
              </a:rPr>
              <a:t>Hoiem</a:t>
            </a:r>
            <a:endParaRPr sz="1300">
              <a:latin typeface="Arial"/>
              <a:cs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391" y="338835"/>
            <a:ext cx="2836545" cy="680720"/>
          </a:xfrm>
          <a:prstGeom prst="rect">
            <a:avLst/>
          </a:prstGeom>
        </p:spPr>
        <p:txBody>
          <a:bodyPr vert="horz" wrap="square" lIns="0" tIns="12700" rIns="0" bIns="0" rtlCol="0">
            <a:spAutoFit/>
          </a:bodyPr>
          <a:lstStyle/>
          <a:p>
            <a:pPr marL="12700">
              <a:lnSpc>
                <a:spcPct val="100000"/>
              </a:lnSpc>
              <a:spcBef>
                <a:spcPts val="100"/>
              </a:spcBef>
            </a:pPr>
            <a:r>
              <a:rPr sz="4300" spc="-30" dirty="0">
                <a:latin typeface="Calibri"/>
                <a:cs typeface="Calibri"/>
              </a:rPr>
              <a:t>Remember…</a:t>
            </a:r>
            <a:endParaRPr sz="4300" dirty="0">
              <a:latin typeface="Calibri"/>
              <a:cs typeface="Calibri"/>
            </a:endParaRPr>
          </a:p>
        </p:txBody>
      </p:sp>
      <p:sp>
        <p:nvSpPr>
          <p:cNvPr id="3" name="object 3"/>
          <p:cNvSpPr txBox="1"/>
          <p:nvPr/>
        </p:nvSpPr>
        <p:spPr>
          <a:xfrm>
            <a:off x="723391" y="1294384"/>
            <a:ext cx="5725795" cy="5781070"/>
          </a:xfrm>
          <a:prstGeom prst="rect">
            <a:avLst/>
          </a:prstGeom>
        </p:spPr>
        <p:txBody>
          <a:bodyPr vert="horz" wrap="square" lIns="0" tIns="10160" rIns="0" bIns="0" rtlCol="0">
            <a:spAutoFit/>
          </a:bodyPr>
          <a:lstStyle/>
          <a:p>
            <a:pPr marL="378460" marR="146050" indent="-365760">
              <a:lnSpc>
                <a:spcPct val="100400"/>
              </a:lnSpc>
              <a:spcBef>
                <a:spcPts val="80"/>
              </a:spcBef>
              <a:buFont typeface="Arial"/>
              <a:buChar char="•"/>
              <a:tabLst>
                <a:tab pos="377825" algn="l"/>
                <a:tab pos="378460" algn="l"/>
              </a:tabLst>
            </a:pPr>
            <a:r>
              <a:rPr sz="3400" dirty="0">
                <a:latin typeface="Calibri"/>
                <a:cs typeface="Calibri"/>
              </a:rPr>
              <a:t>No classifier is </a:t>
            </a:r>
            <a:r>
              <a:rPr sz="3400" spc="-5" dirty="0">
                <a:latin typeface="Calibri"/>
                <a:cs typeface="Calibri"/>
              </a:rPr>
              <a:t>inherently  </a:t>
            </a:r>
            <a:r>
              <a:rPr sz="3400" spc="-15" dirty="0">
                <a:latin typeface="Calibri"/>
                <a:cs typeface="Calibri"/>
              </a:rPr>
              <a:t>better </a:t>
            </a:r>
            <a:r>
              <a:rPr sz="3400" spc="5" dirty="0">
                <a:latin typeface="Calibri"/>
                <a:cs typeface="Calibri"/>
              </a:rPr>
              <a:t>than </a:t>
            </a:r>
            <a:r>
              <a:rPr sz="3400" spc="-15" dirty="0">
                <a:latin typeface="Calibri"/>
                <a:cs typeface="Calibri"/>
              </a:rPr>
              <a:t>any </a:t>
            </a:r>
            <a:r>
              <a:rPr sz="3400" dirty="0">
                <a:latin typeface="Calibri"/>
                <a:cs typeface="Calibri"/>
              </a:rPr>
              <a:t>other: </a:t>
            </a:r>
            <a:r>
              <a:rPr sz="3400" spc="-10" dirty="0">
                <a:latin typeface="Calibri"/>
                <a:cs typeface="Calibri"/>
              </a:rPr>
              <a:t>you  </a:t>
            </a:r>
            <a:r>
              <a:rPr sz="3400" dirty="0">
                <a:latin typeface="Calibri"/>
                <a:cs typeface="Calibri"/>
              </a:rPr>
              <a:t>need </a:t>
            </a:r>
            <a:r>
              <a:rPr sz="3400" spc="-15" dirty="0">
                <a:latin typeface="Calibri"/>
                <a:cs typeface="Calibri"/>
              </a:rPr>
              <a:t>to </a:t>
            </a:r>
            <a:r>
              <a:rPr sz="3400" spc="-25" dirty="0">
                <a:latin typeface="Calibri"/>
                <a:cs typeface="Calibri"/>
              </a:rPr>
              <a:t>make </a:t>
            </a:r>
            <a:r>
              <a:rPr sz="3400" spc="5" dirty="0">
                <a:latin typeface="Calibri"/>
                <a:cs typeface="Calibri"/>
              </a:rPr>
              <a:t>assumptions </a:t>
            </a:r>
            <a:r>
              <a:rPr sz="3400" spc="-15" dirty="0">
                <a:latin typeface="Calibri"/>
                <a:cs typeface="Calibri"/>
              </a:rPr>
              <a:t>to  generalize</a:t>
            </a:r>
            <a:endParaRPr sz="3400" dirty="0">
              <a:latin typeface="Calibri"/>
              <a:cs typeface="Calibri"/>
            </a:endParaRPr>
          </a:p>
          <a:p>
            <a:pPr marL="378460" indent="-365760">
              <a:lnSpc>
                <a:spcPct val="100000"/>
              </a:lnSpc>
              <a:spcBef>
                <a:spcPts val="915"/>
              </a:spcBef>
              <a:buFont typeface="Arial"/>
              <a:buChar char="•"/>
              <a:tabLst>
                <a:tab pos="377825" algn="l"/>
                <a:tab pos="378460" algn="l"/>
              </a:tabLst>
            </a:pPr>
            <a:r>
              <a:rPr sz="3400" spc="-10" dirty="0">
                <a:latin typeface="Calibri"/>
                <a:cs typeface="Calibri"/>
              </a:rPr>
              <a:t>Three </a:t>
            </a:r>
            <a:r>
              <a:rPr sz="3400" spc="5" dirty="0">
                <a:latin typeface="Calibri"/>
                <a:cs typeface="Calibri"/>
              </a:rPr>
              <a:t>kinds </a:t>
            </a:r>
            <a:r>
              <a:rPr sz="3400" dirty="0">
                <a:latin typeface="Calibri"/>
                <a:cs typeface="Calibri"/>
              </a:rPr>
              <a:t>of</a:t>
            </a:r>
            <a:r>
              <a:rPr sz="3400" spc="5" dirty="0">
                <a:latin typeface="Calibri"/>
                <a:cs typeface="Calibri"/>
              </a:rPr>
              <a:t> </a:t>
            </a:r>
            <a:r>
              <a:rPr sz="3400" spc="-10" dirty="0">
                <a:latin typeface="Calibri"/>
                <a:cs typeface="Calibri"/>
              </a:rPr>
              <a:t>error</a:t>
            </a:r>
            <a:endParaRPr sz="3400" dirty="0">
              <a:latin typeface="Calibri"/>
              <a:cs typeface="Calibri"/>
            </a:endParaRPr>
          </a:p>
          <a:p>
            <a:pPr marL="805180" lvl="1" indent="-304800">
              <a:lnSpc>
                <a:spcPct val="100000"/>
              </a:lnSpc>
              <a:spcBef>
                <a:spcPts val="735"/>
              </a:spcBef>
              <a:buFont typeface="Arial"/>
              <a:buChar char="–"/>
              <a:tabLst>
                <a:tab pos="805180" algn="l"/>
              </a:tabLst>
            </a:pPr>
            <a:r>
              <a:rPr sz="3000" i="1" spc="-15" dirty="0">
                <a:latin typeface="Calibri"/>
                <a:cs typeface="Calibri"/>
              </a:rPr>
              <a:t>Inherent</a:t>
            </a:r>
            <a:r>
              <a:rPr sz="3000" spc="-15" dirty="0">
                <a:latin typeface="Calibri"/>
                <a:cs typeface="Calibri"/>
              </a:rPr>
              <a:t>:</a:t>
            </a:r>
            <a:r>
              <a:rPr sz="3000" spc="-5" dirty="0">
                <a:latin typeface="Calibri"/>
                <a:cs typeface="Calibri"/>
              </a:rPr>
              <a:t> </a:t>
            </a:r>
            <a:r>
              <a:rPr sz="3000" spc="-15" dirty="0">
                <a:latin typeface="Calibri"/>
                <a:cs typeface="Calibri"/>
              </a:rPr>
              <a:t>unavoidable</a:t>
            </a:r>
            <a:r>
              <a:rPr lang="en-US" sz="3000" spc="-15" dirty="0">
                <a:latin typeface="Calibri"/>
                <a:cs typeface="Calibri"/>
              </a:rPr>
              <a:t> (noise in </a:t>
            </a:r>
            <a:r>
              <a:rPr lang="en-US" sz="3000" spc="-15">
                <a:latin typeface="Calibri"/>
                <a:cs typeface="Calibri"/>
              </a:rPr>
              <a:t>the system)</a:t>
            </a:r>
            <a:endParaRPr sz="3000">
              <a:latin typeface="Calibri"/>
              <a:cs typeface="Calibri"/>
            </a:endParaRPr>
          </a:p>
          <a:p>
            <a:pPr marL="805180" lvl="1" indent="-304800">
              <a:lnSpc>
                <a:spcPct val="100000"/>
              </a:lnSpc>
              <a:spcBef>
                <a:spcPts val="695"/>
              </a:spcBef>
              <a:buFont typeface="Arial"/>
              <a:buChar char="–"/>
              <a:tabLst>
                <a:tab pos="805180" algn="l"/>
              </a:tabLst>
            </a:pPr>
            <a:r>
              <a:rPr sz="3000" i="1" spc="-10" dirty="0">
                <a:latin typeface="Calibri"/>
                <a:cs typeface="Calibri"/>
              </a:rPr>
              <a:t>Bias</a:t>
            </a:r>
            <a:r>
              <a:rPr sz="3000" spc="-10" dirty="0">
                <a:latin typeface="Calibri"/>
                <a:cs typeface="Calibri"/>
              </a:rPr>
              <a:t>: </a:t>
            </a:r>
            <a:r>
              <a:rPr sz="3000" spc="-5" dirty="0">
                <a:latin typeface="Calibri"/>
                <a:cs typeface="Calibri"/>
              </a:rPr>
              <a:t>due </a:t>
            </a:r>
            <a:r>
              <a:rPr sz="3000" spc="-20" dirty="0">
                <a:latin typeface="Calibri"/>
                <a:cs typeface="Calibri"/>
              </a:rPr>
              <a:t>to</a:t>
            </a:r>
            <a:r>
              <a:rPr sz="3000" spc="-45" dirty="0">
                <a:latin typeface="Calibri"/>
                <a:cs typeface="Calibri"/>
              </a:rPr>
              <a:t> </a:t>
            </a:r>
            <a:r>
              <a:rPr sz="3000" spc="-20" dirty="0">
                <a:latin typeface="Calibri"/>
                <a:cs typeface="Calibri"/>
              </a:rPr>
              <a:t>over-simplifications</a:t>
            </a:r>
            <a:endParaRPr sz="3000" dirty="0">
              <a:latin typeface="Calibri"/>
              <a:cs typeface="Calibri"/>
            </a:endParaRPr>
          </a:p>
          <a:p>
            <a:pPr marL="805180" marR="283210" lvl="1" indent="-304800">
              <a:lnSpc>
                <a:spcPct val="100000"/>
              </a:lnSpc>
              <a:spcBef>
                <a:spcPts val="695"/>
              </a:spcBef>
              <a:buFont typeface="Arial"/>
              <a:buChar char="–"/>
              <a:tabLst>
                <a:tab pos="805180" algn="l"/>
              </a:tabLst>
            </a:pPr>
            <a:r>
              <a:rPr sz="3000" i="1" spc="-30" dirty="0">
                <a:latin typeface="Calibri"/>
                <a:cs typeface="Calibri"/>
              </a:rPr>
              <a:t>Variance</a:t>
            </a:r>
            <a:r>
              <a:rPr sz="3000" spc="-30" dirty="0">
                <a:latin typeface="Calibri"/>
                <a:cs typeface="Calibri"/>
              </a:rPr>
              <a:t>: </a:t>
            </a:r>
            <a:r>
              <a:rPr sz="3000" spc="-5" dirty="0">
                <a:latin typeface="Calibri"/>
                <a:cs typeface="Calibri"/>
              </a:rPr>
              <a:t>due </a:t>
            </a:r>
            <a:r>
              <a:rPr sz="3000" spc="-20" dirty="0">
                <a:latin typeface="Calibri"/>
                <a:cs typeface="Calibri"/>
              </a:rPr>
              <a:t>to </a:t>
            </a:r>
            <a:r>
              <a:rPr sz="3000" spc="-10" dirty="0">
                <a:latin typeface="Calibri"/>
                <a:cs typeface="Calibri"/>
              </a:rPr>
              <a:t>inability </a:t>
            </a:r>
            <a:r>
              <a:rPr sz="3000" spc="-20" dirty="0">
                <a:latin typeface="Calibri"/>
                <a:cs typeface="Calibri"/>
              </a:rPr>
              <a:t>to  perfectly </a:t>
            </a:r>
            <a:r>
              <a:rPr sz="3000" spc="-25" dirty="0">
                <a:latin typeface="Calibri"/>
                <a:cs typeface="Calibri"/>
              </a:rPr>
              <a:t>estimate </a:t>
            </a:r>
            <a:r>
              <a:rPr sz="3000" spc="-30" dirty="0">
                <a:latin typeface="Calibri"/>
                <a:cs typeface="Calibri"/>
              </a:rPr>
              <a:t>parameters  </a:t>
            </a:r>
            <a:r>
              <a:rPr sz="3000" spc="-20" dirty="0">
                <a:latin typeface="Calibri"/>
                <a:cs typeface="Calibri"/>
              </a:rPr>
              <a:t>from </a:t>
            </a:r>
            <a:r>
              <a:rPr sz="3000" spc="-15" dirty="0">
                <a:latin typeface="Calibri"/>
                <a:cs typeface="Calibri"/>
              </a:rPr>
              <a:t>limited</a:t>
            </a:r>
            <a:r>
              <a:rPr sz="3000" spc="-5" dirty="0">
                <a:latin typeface="Calibri"/>
                <a:cs typeface="Calibri"/>
              </a:rPr>
              <a:t> </a:t>
            </a:r>
            <a:r>
              <a:rPr sz="3000" spc="-25" dirty="0">
                <a:latin typeface="Calibri"/>
                <a:cs typeface="Calibri"/>
              </a:rPr>
              <a:t>data</a:t>
            </a:r>
            <a:endParaRPr sz="3000" dirty="0">
              <a:latin typeface="Calibri"/>
              <a:cs typeface="Calibri"/>
            </a:endParaRPr>
          </a:p>
        </p:txBody>
      </p:sp>
      <p:sp>
        <p:nvSpPr>
          <p:cNvPr id="4" name="object 4"/>
          <p:cNvSpPr/>
          <p:nvPr/>
        </p:nvSpPr>
        <p:spPr>
          <a:xfrm>
            <a:off x="6490715" y="958596"/>
            <a:ext cx="3413760" cy="262805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391" y="338835"/>
            <a:ext cx="2836545" cy="680720"/>
          </a:xfrm>
          <a:prstGeom prst="rect">
            <a:avLst/>
          </a:prstGeom>
        </p:spPr>
        <p:txBody>
          <a:bodyPr vert="horz" wrap="square" lIns="0" tIns="12700" rIns="0" bIns="0" rtlCol="0">
            <a:spAutoFit/>
          </a:bodyPr>
          <a:lstStyle/>
          <a:p>
            <a:pPr marL="12700">
              <a:lnSpc>
                <a:spcPct val="100000"/>
              </a:lnSpc>
              <a:spcBef>
                <a:spcPts val="100"/>
              </a:spcBef>
            </a:pPr>
            <a:r>
              <a:rPr sz="4300" spc="-30" dirty="0">
                <a:latin typeface="Calibri"/>
                <a:cs typeface="Calibri"/>
              </a:rPr>
              <a:t>Remember…</a:t>
            </a:r>
            <a:endParaRPr sz="4300" dirty="0">
              <a:latin typeface="Calibri"/>
              <a:cs typeface="Calibri"/>
            </a:endParaRPr>
          </a:p>
        </p:txBody>
      </p:sp>
      <p:sp>
        <p:nvSpPr>
          <p:cNvPr id="3" name="object 3"/>
          <p:cNvSpPr txBox="1"/>
          <p:nvPr/>
        </p:nvSpPr>
        <p:spPr>
          <a:xfrm>
            <a:off x="723391" y="1294384"/>
            <a:ext cx="5713730" cy="5294630"/>
          </a:xfrm>
          <a:prstGeom prst="rect">
            <a:avLst/>
          </a:prstGeom>
        </p:spPr>
        <p:txBody>
          <a:bodyPr vert="horz" wrap="square" lIns="0" tIns="10160" rIns="0" bIns="0" rtlCol="0">
            <a:spAutoFit/>
          </a:bodyPr>
          <a:lstStyle/>
          <a:p>
            <a:pPr marL="378460" marR="133350" indent="-365760">
              <a:lnSpc>
                <a:spcPct val="100400"/>
              </a:lnSpc>
              <a:spcBef>
                <a:spcPts val="80"/>
              </a:spcBef>
              <a:buFont typeface="Arial"/>
              <a:buChar char="•"/>
              <a:tabLst>
                <a:tab pos="377825" algn="l"/>
                <a:tab pos="378460" algn="l"/>
              </a:tabLst>
            </a:pPr>
            <a:r>
              <a:rPr sz="3400" dirty="0">
                <a:latin typeface="Calibri"/>
                <a:cs typeface="Calibri"/>
              </a:rPr>
              <a:t>No classifier is </a:t>
            </a:r>
            <a:r>
              <a:rPr sz="3400" spc="-5" dirty="0">
                <a:latin typeface="Calibri"/>
                <a:cs typeface="Calibri"/>
              </a:rPr>
              <a:t>inherently  </a:t>
            </a:r>
            <a:r>
              <a:rPr sz="3400" spc="-15" dirty="0">
                <a:latin typeface="Calibri"/>
                <a:cs typeface="Calibri"/>
              </a:rPr>
              <a:t>better </a:t>
            </a:r>
            <a:r>
              <a:rPr sz="3400" spc="5" dirty="0">
                <a:latin typeface="Calibri"/>
                <a:cs typeface="Calibri"/>
              </a:rPr>
              <a:t>than </a:t>
            </a:r>
            <a:r>
              <a:rPr sz="3400" spc="-15" dirty="0">
                <a:latin typeface="Calibri"/>
                <a:cs typeface="Calibri"/>
              </a:rPr>
              <a:t>any </a:t>
            </a:r>
            <a:r>
              <a:rPr sz="3400" dirty="0">
                <a:latin typeface="Calibri"/>
                <a:cs typeface="Calibri"/>
              </a:rPr>
              <a:t>other: </a:t>
            </a:r>
            <a:r>
              <a:rPr sz="3400" spc="-10" dirty="0">
                <a:latin typeface="Calibri"/>
                <a:cs typeface="Calibri"/>
              </a:rPr>
              <a:t>you  </a:t>
            </a:r>
            <a:r>
              <a:rPr sz="3400" dirty="0">
                <a:latin typeface="Calibri"/>
                <a:cs typeface="Calibri"/>
              </a:rPr>
              <a:t>need </a:t>
            </a:r>
            <a:r>
              <a:rPr sz="3400" spc="-15" dirty="0">
                <a:latin typeface="Calibri"/>
                <a:cs typeface="Calibri"/>
              </a:rPr>
              <a:t>to </a:t>
            </a:r>
            <a:r>
              <a:rPr sz="3400" spc="-25" dirty="0">
                <a:latin typeface="Calibri"/>
                <a:cs typeface="Calibri"/>
              </a:rPr>
              <a:t>make </a:t>
            </a:r>
            <a:r>
              <a:rPr sz="3400" spc="5" dirty="0">
                <a:latin typeface="Calibri"/>
                <a:cs typeface="Calibri"/>
              </a:rPr>
              <a:t>assumptions </a:t>
            </a:r>
            <a:r>
              <a:rPr sz="3400" spc="-15" dirty="0">
                <a:latin typeface="Calibri"/>
                <a:cs typeface="Calibri"/>
              </a:rPr>
              <a:t>to  generalize</a:t>
            </a:r>
            <a:endParaRPr sz="3400">
              <a:latin typeface="Calibri"/>
              <a:cs typeface="Calibri"/>
            </a:endParaRPr>
          </a:p>
          <a:p>
            <a:pPr marL="378460" indent="-365760">
              <a:lnSpc>
                <a:spcPct val="100000"/>
              </a:lnSpc>
              <a:spcBef>
                <a:spcPts val="915"/>
              </a:spcBef>
              <a:buFont typeface="Arial"/>
              <a:buChar char="•"/>
              <a:tabLst>
                <a:tab pos="377825" algn="l"/>
                <a:tab pos="378460" algn="l"/>
              </a:tabLst>
            </a:pPr>
            <a:r>
              <a:rPr sz="3400" spc="-10" dirty="0">
                <a:latin typeface="Calibri"/>
                <a:cs typeface="Calibri"/>
              </a:rPr>
              <a:t>Three </a:t>
            </a:r>
            <a:r>
              <a:rPr sz="3400" spc="5" dirty="0">
                <a:latin typeface="Calibri"/>
                <a:cs typeface="Calibri"/>
              </a:rPr>
              <a:t>kinds </a:t>
            </a:r>
            <a:r>
              <a:rPr sz="3400" dirty="0">
                <a:latin typeface="Calibri"/>
                <a:cs typeface="Calibri"/>
              </a:rPr>
              <a:t>of</a:t>
            </a:r>
            <a:r>
              <a:rPr sz="3400" spc="5" dirty="0">
                <a:latin typeface="Calibri"/>
                <a:cs typeface="Calibri"/>
              </a:rPr>
              <a:t> </a:t>
            </a:r>
            <a:r>
              <a:rPr sz="3400" spc="-10" dirty="0">
                <a:latin typeface="Calibri"/>
                <a:cs typeface="Calibri"/>
              </a:rPr>
              <a:t>error</a:t>
            </a:r>
            <a:endParaRPr sz="3400">
              <a:latin typeface="Calibri"/>
              <a:cs typeface="Calibri"/>
            </a:endParaRPr>
          </a:p>
          <a:p>
            <a:pPr marL="805180" lvl="1" indent="-304800">
              <a:lnSpc>
                <a:spcPct val="100000"/>
              </a:lnSpc>
              <a:spcBef>
                <a:spcPts val="735"/>
              </a:spcBef>
              <a:buFont typeface="Arial"/>
              <a:buChar char="–"/>
              <a:tabLst>
                <a:tab pos="805180" algn="l"/>
              </a:tabLst>
            </a:pPr>
            <a:r>
              <a:rPr sz="3000" spc="-20" dirty="0">
                <a:latin typeface="Calibri"/>
                <a:cs typeface="Calibri"/>
              </a:rPr>
              <a:t>Inherent:</a:t>
            </a:r>
            <a:r>
              <a:rPr sz="3000" spc="-5" dirty="0">
                <a:latin typeface="Calibri"/>
                <a:cs typeface="Calibri"/>
              </a:rPr>
              <a:t> </a:t>
            </a:r>
            <a:r>
              <a:rPr sz="3000" spc="-15" dirty="0">
                <a:latin typeface="Calibri"/>
                <a:cs typeface="Calibri"/>
              </a:rPr>
              <a:t>unavoidable</a:t>
            </a:r>
            <a:endParaRPr sz="3000">
              <a:latin typeface="Calibri"/>
              <a:cs typeface="Calibri"/>
            </a:endParaRPr>
          </a:p>
          <a:p>
            <a:pPr marL="805180" lvl="1" indent="-304800">
              <a:lnSpc>
                <a:spcPct val="100000"/>
              </a:lnSpc>
              <a:spcBef>
                <a:spcPts val="695"/>
              </a:spcBef>
              <a:buFont typeface="Arial"/>
              <a:buChar char="–"/>
              <a:tabLst>
                <a:tab pos="805180" algn="l"/>
              </a:tabLst>
            </a:pPr>
            <a:r>
              <a:rPr sz="3000" spc="-10" dirty="0">
                <a:latin typeface="Calibri"/>
                <a:cs typeface="Calibri"/>
              </a:rPr>
              <a:t>Bias: </a:t>
            </a:r>
            <a:r>
              <a:rPr sz="3000" spc="-5" dirty="0">
                <a:latin typeface="Calibri"/>
                <a:cs typeface="Calibri"/>
              </a:rPr>
              <a:t>due </a:t>
            </a:r>
            <a:r>
              <a:rPr sz="3000" spc="-20" dirty="0">
                <a:latin typeface="Calibri"/>
                <a:cs typeface="Calibri"/>
              </a:rPr>
              <a:t>to</a:t>
            </a:r>
            <a:r>
              <a:rPr sz="3000" spc="-40" dirty="0">
                <a:latin typeface="Calibri"/>
                <a:cs typeface="Calibri"/>
              </a:rPr>
              <a:t> </a:t>
            </a:r>
            <a:r>
              <a:rPr sz="3000" spc="-20" dirty="0">
                <a:latin typeface="Calibri"/>
                <a:cs typeface="Calibri"/>
              </a:rPr>
              <a:t>over-simplifications</a:t>
            </a:r>
            <a:endParaRPr sz="3000">
              <a:latin typeface="Calibri"/>
              <a:cs typeface="Calibri"/>
            </a:endParaRPr>
          </a:p>
          <a:p>
            <a:pPr marL="805180" marR="271145" lvl="1" indent="-304800">
              <a:lnSpc>
                <a:spcPct val="100000"/>
              </a:lnSpc>
              <a:spcBef>
                <a:spcPts val="695"/>
              </a:spcBef>
              <a:buFont typeface="Arial"/>
              <a:buChar char="–"/>
              <a:tabLst>
                <a:tab pos="805180" algn="l"/>
              </a:tabLst>
            </a:pPr>
            <a:r>
              <a:rPr sz="3000" spc="-30" dirty="0">
                <a:latin typeface="Calibri"/>
                <a:cs typeface="Calibri"/>
              </a:rPr>
              <a:t>Variance: </a:t>
            </a:r>
            <a:r>
              <a:rPr sz="3000" spc="-5" dirty="0">
                <a:latin typeface="Calibri"/>
                <a:cs typeface="Calibri"/>
              </a:rPr>
              <a:t>due </a:t>
            </a:r>
            <a:r>
              <a:rPr sz="3000" spc="-20" dirty="0">
                <a:latin typeface="Calibri"/>
                <a:cs typeface="Calibri"/>
              </a:rPr>
              <a:t>to </a:t>
            </a:r>
            <a:r>
              <a:rPr sz="3000" spc="-10" dirty="0">
                <a:latin typeface="Calibri"/>
                <a:cs typeface="Calibri"/>
              </a:rPr>
              <a:t>inability </a:t>
            </a:r>
            <a:r>
              <a:rPr sz="3000" spc="-20" dirty="0">
                <a:latin typeface="Calibri"/>
                <a:cs typeface="Calibri"/>
              </a:rPr>
              <a:t>to  perfectly </a:t>
            </a:r>
            <a:r>
              <a:rPr sz="3000" spc="-25" dirty="0">
                <a:latin typeface="Calibri"/>
                <a:cs typeface="Calibri"/>
              </a:rPr>
              <a:t>estimate </a:t>
            </a:r>
            <a:r>
              <a:rPr sz="3000" spc="-30" dirty="0">
                <a:latin typeface="Calibri"/>
                <a:cs typeface="Calibri"/>
              </a:rPr>
              <a:t>parameters  </a:t>
            </a:r>
            <a:r>
              <a:rPr sz="3000" spc="-20" dirty="0">
                <a:latin typeface="Calibri"/>
                <a:cs typeface="Calibri"/>
              </a:rPr>
              <a:t>from </a:t>
            </a:r>
            <a:r>
              <a:rPr sz="3000" spc="-15" dirty="0">
                <a:latin typeface="Calibri"/>
                <a:cs typeface="Calibri"/>
              </a:rPr>
              <a:t>limited</a:t>
            </a:r>
            <a:r>
              <a:rPr sz="3000" spc="-5" dirty="0">
                <a:latin typeface="Calibri"/>
                <a:cs typeface="Calibri"/>
              </a:rPr>
              <a:t> </a:t>
            </a:r>
            <a:r>
              <a:rPr sz="3000" spc="-25" dirty="0">
                <a:latin typeface="Calibri"/>
                <a:cs typeface="Calibri"/>
              </a:rPr>
              <a:t>data</a:t>
            </a:r>
            <a:endParaRPr sz="3000">
              <a:latin typeface="Calibri"/>
              <a:cs typeface="Calibri"/>
            </a:endParaRPr>
          </a:p>
        </p:txBody>
      </p:sp>
      <p:sp>
        <p:nvSpPr>
          <p:cNvPr id="4" name="object 4"/>
          <p:cNvSpPr/>
          <p:nvPr/>
        </p:nvSpPr>
        <p:spPr>
          <a:xfrm>
            <a:off x="6490715" y="958596"/>
            <a:ext cx="3413760" cy="2628052"/>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8038592" y="7269988"/>
            <a:ext cx="1767205" cy="223520"/>
          </a:xfrm>
          <a:prstGeom prst="rect">
            <a:avLst/>
          </a:prstGeom>
        </p:spPr>
        <p:txBody>
          <a:bodyPr vert="horz" wrap="square" lIns="0" tIns="12700" rIns="0" bIns="0" rtlCol="0">
            <a:spAutoFit/>
          </a:bodyPr>
          <a:lstStyle/>
          <a:p>
            <a:pPr marL="12700">
              <a:lnSpc>
                <a:spcPct val="100000"/>
              </a:lnSpc>
              <a:spcBef>
                <a:spcPts val="100"/>
              </a:spcBef>
            </a:pPr>
            <a:r>
              <a:rPr sz="1300" spc="-250" dirty="0">
                <a:solidFill>
                  <a:srgbClr val="A6A6A6"/>
                </a:solidFill>
                <a:latin typeface="Arial"/>
                <a:cs typeface="Arial"/>
              </a:rPr>
              <a:t>SliSdelidcerecdreitd:</a:t>
            </a:r>
            <a:r>
              <a:rPr sz="1300" spc="-160" dirty="0">
                <a:solidFill>
                  <a:srgbClr val="A6A6A6"/>
                </a:solidFill>
                <a:latin typeface="Arial"/>
                <a:cs typeface="Arial"/>
              </a:rPr>
              <a:t> </a:t>
            </a:r>
            <a:r>
              <a:rPr sz="1300" spc="-265" dirty="0">
                <a:solidFill>
                  <a:srgbClr val="A6A6A6"/>
                </a:solidFill>
                <a:latin typeface="Arial"/>
                <a:cs typeface="Arial"/>
              </a:rPr>
              <a:t>iDt:.DH.oHieomiem</a:t>
            </a:r>
            <a:endParaRPr sz="1300">
              <a:latin typeface="Arial"/>
              <a:cs typeface="Arial"/>
            </a:endParaRPr>
          </a:p>
        </p:txBody>
      </p:sp>
      <p:sp>
        <p:nvSpPr>
          <p:cNvPr id="6" name="object 6"/>
          <p:cNvSpPr/>
          <p:nvPr/>
        </p:nvSpPr>
        <p:spPr>
          <a:xfrm>
            <a:off x="805696" y="1783168"/>
            <a:ext cx="8444230" cy="4886960"/>
          </a:xfrm>
          <a:custGeom>
            <a:avLst/>
            <a:gdLst/>
            <a:ahLst/>
            <a:cxnLst/>
            <a:rect l="l" t="t" r="r" b="b"/>
            <a:pathLst>
              <a:path w="8444230" h="4886959">
                <a:moveTo>
                  <a:pt x="7741695" y="0"/>
                </a:moveTo>
                <a:lnTo>
                  <a:pt x="0" y="1713275"/>
                </a:lnTo>
                <a:lnTo>
                  <a:pt x="702275" y="4886617"/>
                </a:lnTo>
                <a:lnTo>
                  <a:pt x="8443972" y="3173341"/>
                </a:lnTo>
                <a:lnTo>
                  <a:pt x="7741695" y="0"/>
                </a:lnTo>
                <a:close/>
              </a:path>
            </a:pathLst>
          </a:custGeom>
          <a:solidFill>
            <a:srgbClr val="DDD9C3"/>
          </a:solidFill>
        </p:spPr>
        <p:txBody>
          <a:bodyPr wrap="square" lIns="0" tIns="0" rIns="0" bIns="0" rtlCol="0"/>
          <a:lstStyle/>
          <a:p>
            <a:endParaRPr/>
          </a:p>
        </p:txBody>
      </p:sp>
      <p:sp>
        <p:nvSpPr>
          <p:cNvPr id="7" name="object 7"/>
          <p:cNvSpPr/>
          <p:nvPr/>
        </p:nvSpPr>
        <p:spPr>
          <a:xfrm>
            <a:off x="150876" y="1290827"/>
            <a:ext cx="9595104" cy="4760976"/>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391668" y="2942844"/>
            <a:ext cx="9128760" cy="4599432"/>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rot="20880000">
            <a:off x="939079" y="2885278"/>
            <a:ext cx="7419632" cy="1295400"/>
          </a:xfrm>
          <a:prstGeom prst="rect">
            <a:avLst/>
          </a:prstGeom>
        </p:spPr>
        <p:txBody>
          <a:bodyPr vert="horz" wrap="square" lIns="0" tIns="0" rIns="0" bIns="0" rtlCol="0">
            <a:spAutoFit/>
          </a:bodyPr>
          <a:lstStyle/>
          <a:p>
            <a:pPr>
              <a:lnSpc>
                <a:spcPts val="10200"/>
              </a:lnSpc>
            </a:pPr>
            <a:r>
              <a:rPr sz="10200" b="1" spc="15" dirty="0">
                <a:latin typeface="Arial"/>
                <a:cs typeface="Arial"/>
              </a:rPr>
              <a:t>There </a:t>
            </a:r>
            <a:r>
              <a:rPr sz="15300" b="1" spc="-75" baseline="1361" dirty="0">
                <a:latin typeface="Arial"/>
                <a:cs typeface="Arial"/>
              </a:rPr>
              <a:t>i</a:t>
            </a:r>
            <a:r>
              <a:rPr sz="15300" b="1" spc="-75" baseline="1633" dirty="0">
                <a:latin typeface="Arial"/>
                <a:cs typeface="Arial"/>
              </a:rPr>
              <a:t>s</a:t>
            </a:r>
            <a:r>
              <a:rPr sz="15300" b="1" spc="-367" baseline="1633" dirty="0">
                <a:latin typeface="Arial"/>
                <a:cs typeface="Arial"/>
              </a:rPr>
              <a:t> </a:t>
            </a:r>
            <a:r>
              <a:rPr sz="15300" b="1" spc="-52" baseline="1906" dirty="0">
                <a:latin typeface="Arial"/>
                <a:cs typeface="Arial"/>
              </a:rPr>
              <a:t>N</a:t>
            </a:r>
            <a:r>
              <a:rPr sz="15300" b="1" spc="-52" baseline="2178" dirty="0">
                <a:latin typeface="Arial"/>
                <a:cs typeface="Arial"/>
              </a:rPr>
              <a:t>O</a:t>
            </a:r>
            <a:endParaRPr sz="15300" baseline="2178">
              <a:latin typeface="Arial"/>
              <a:cs typeface="Arial"/>
            </a:endParaRPr>
          </a:p>
        </p:txBody>
      </p:sp>
      <p:sp>
        <p:nvSpPr>
          <p:cNvPr id="10" name="object 10"/>
          <p:cNvSpPr txBox="1"/>
          <p:nvPr/>
        </p:nvSpPr>
        <p:spPr>
          <a:xfrm rot="20880000">
            <a:off x="1277432" y="4431943"/>
            <a:ext cx="7213393" cy="1295400"/>
          </a:xfrm>
          <a:prstGeom prst="rect">
            <a:avLst/>
          </a:prstGeom>
        </p:spPr>
        <p:txBody>
          <a:bodyPr vert="horz" wrap="square" lIns="0" tIns="0" rIns="0" bIns="0" rtlCol="0">
            <a:spAutoFit/>
          </a:bodyPr>
          <a:lstStyle/>
          <a:p>
            <a:pPr>
              <a:lnSpc>
                <a:spcPts val="10200"/>
              </a:lnSpc>
            </a:pPr>
            <a:r>
              <a:rPr sz="10200" b="1" spc="-10" dirty="0">
                <a:latin typeface="Arial"/>
                <a:cs typeface="Arial"/>
              </a:rPr>
              <a:t>free</a:t>
            </a:r>
            <a:r>
              <a:rPr sz="10200" b="1" spc="-140" dirty="0">
                <a:latin typeface="Arial"/>
                <a:cs typeface="Arial"/>
              </a:rPr>
              <a:t> </a:t>
            </a:r>
            <a:r>
              <a:rPr sz="15300" b="1" spc="-75" baseline="1089" dirty="0">
                <a:latin typeface="Arial"/>
                <a:cs typeface="Arial"/>
              </a:rPr>
              <a:t>lu</a:t>
            </a:r>
            <a:r>
              <a:rPr sz="15300" b="1" spc="-75" baseline="1361" dirty="0">
                <a:latin typeface="Arial"/>
                <a:cs typeface="Arial"/>
              </a:rPr>
              <a:t>n</a:t>
            </a:r>
            <a:r>
              <a:rPr sz="15300" b="1" spc="-75" baseline="1633" dirty="0">
                <a:latin typeface="Arial"/>
                <a:cs typeface="Arial"/>
              </a:rPr>
              <a:t>c</a:t>
            </a:r>
            <a:r>
              <a:rPr sz="15300" b="1" spc="-75" baseline="1906" dirty="0">
                <a:latin typeface="Arial"/>
                <a:cs typeface="Arial"/>
              </a:rPr>
              <a:t>h</a:t>
            </a:r>
            <a:r>
              <a:rPr sz="15300" b="1" spc="-75" baseline="2178" dirty="0">
                <a:latin typeface="Arial"/>
                <a:cs typeface="Arial"/>
              </a:rPr>
              <a:t>!!</a:t>
            </a:r>
            <a:endParaRPr sz="15300" baseline="2178">
              <a:latin typeface="Arial"/>
              <a:cs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391" y="338835"/>
            <a:ext cx="5485765" cy="680720"/>
          </a:xfrm>
          <a:prstGeom prst="rect">
            <a:avLst/>
          </a:prstGeom>
        </p:spPr>
        <p:txBody>
          <a:bodyPr vert="horz" wrap="square" lIns="0" tIns="12700" rIns="0" bIns="0" rtlCol="0">
            <a:spAutoFit/>
          </a:bodyPr>
          <a:lstStyle/>
          <a:p>
            <a:pPr marL="12700">
              <a:lnSpc>
                <a:spcPct val="100000"/>
              </a:lnSpc>
              <a:spcBef>
                <a:spcPts val="100"/>
              </a:spcBef>
            </a:pPr>
            <a:r>
              <a:rPr sz="4300" spc="-20" dirty="0">
                <a:latin typeface="Calibri"/>
                <a:cs typeface="Calibri"/>
              </a:rPr>
              <a:t>How </a:t>
            </a:r>
            <a:r>
              <a:rPr sz="4300" spc="-30" dirty="0">
                <a:latin typeface="Calibri"/>
                <a:cs typeface="Calibri"/>
              </a:rPr>
              <a:t>to </a:t>
            </a:r>
            <a:r>
              <a:rPr sz="4300" spc="-25" dirty="0">
                <a:latin typeface="Calibri"/>
                <a:cs typeface="Calibri"/>
              </a:rPr>
              <a:t>reduce</a:t>
            </a:r>
            <a:r>
              <a:rPr sz="4300" spc="-130" dirty="0">
                <a:latin typeface="Calibri"/>
                <a:cs typeface="Calibri"/>
              </a:rPr>
              <a:t> </a:t>
            </a:r>
            <a:r>
              <a:rPr sz="4300" spc="-25" dirty="0">
                <a:latin typeface="Calibri"/>
                <a:cs typeface="Calibri"/>
              </a:rPr>
              <a:t>variance?</a:t>
            </a:r>
            <a:endParaRPr sz="4300" dirty="0">
              <a:latin typeface="Calibri"/>
              <a:cs typeface="Calibri"/>
            </a:endParaRPr>
          </a:p>
        </p:txBody>
      </p:sp>
      <p:sp>
        <p:nvSpPr>
          <p:cNvPr id="3" name="object 3"/>
          <p:cNvSpPr txBox="1"/>
          <p:nvPr/>
        </p:nvSpPr>
        <p:spPr>
          <a:xfrm>
            <a:off x="723391" y="1751516"/>
            <a:ext cx="8035290" cy="5001895"/>
          </a:xfrm>
          <a:prstGeom prst="rect">
            <a:avLst/>
          </a:prstGeom>
        </p:spPr>
        <p:txBody>
          <a:bodyPr vert="horz" wrap="square" lIns="0" tIns="73660" rIns="0" bIns="0" rtlCol="0">
            <a:spAutoFit/>
          </a:bodyPr>
          <a:lstStyle/>
          <a:p>
            <a:pPr marL="378460" indent="-365760" algn="just">
              <a:lnSpc>
                <a:spcPct val="100000"/>
              </a:lnSpc>
              <a:spcBef>
                <a:spcPts val="580"/>
              </a:spcBef>
              <a:buFont typeface="Arial"/>
              <a:buChar char="•"/>
              <a:tabLst>
                <a:tab pos="378460" algn="l"/>
              </a:tabLst>
            </a:pPr>
            <a:r>
              <a:rPr sz="3400" spc="5" dirty="0">
                <a:latin typeface="Calibri"/>
                <a:cs typeface="Calibri"/>
              </a:rPr>
              <a:t>Choose </a:t>
            </a:r>
            <a:r>
              <a:rPr sz="3400" dirty="0">
                <a:latin typeface="Calibri"/>
                <a:cs typeface="Calibri"/>
              </a:rPr>
              <a:t>a </a:t>
            </a:r>
            <a:r>
              <a:rPr sz="3400" spc="5" dirty="0">
                <a:latin typeface="Calibri"/>
                <a:cs typeface="Calibri"/>
              </a:rPr>
              <a:t>simpler</a:t>
            </a:r>
            <a:r>
              <a:rPr sz="3400" spc="10" dirty="0">
                <a:latin typeface="Calibri"/>
                <a:cs typeface="Calibri"/>
              </a:rPr>
              <a:t> </a:t>
            </a:r>
            <a:r>
              <a:rPr sz="3400" dirty="0">
                <a:latin typeface="Calibri"/>
                <a:cs typeface="Calibri"/>
              </a:rPr>
              <a:t>classifier</a:t>
            </a:r>
            <a:endParaRPr sz="3400">
              <a:latin typeface="Calibri"/>
              <a:cs typeface="Calibri"/>
            </a:endParaRPr>
          </a:p>
          <a:p>
            <a:pPr marL="805180" marR="5080" lvl="1" indent="-304800" algn="just">
              <a:lnSpc>
                <a:spcPct val="89000"/>
              </a:lnSpc>
              <a:spcBef>
                <a:spcPts val="819"/>
              </a:spcBef>
              <a:buFont typeface="Arial"/>
              <a:buChar char="–"/>
              <a:tabLst>
                <a:tab pos="805180" algn="l"/>
              </a:tabLst>
            </a:pPr>
            <a:r>
              <a:rPr sz="3000" spc="-40" dirty="0">
                <a:latin typeface="Calibri"/>
                <a:cs typeface="Calibri"/>
              </a:rPr>
              <a:t>Occam’s </a:t>
            </a:r>
            <a:r>
              <a:rPr sz="3000" spc="-20" dirty="0">
                <a:latin typeface="Calibri"/>
                <a:cs typeface="Calibri"/>
              </a:rPr>
              <a:t>Razor: </a:t>
            </a:r>
            <a:r>
              <a:rPr sz="3000" i="1" spc="-10" dirty="0">
                <a:latin typeface="Calibri"/>
                <a:cs typeface="Calibri"/>
              </a:rPr>
              <a:t>Among </a:t>
            </a:r>
            <a:r>
              <a:rPr sz="3000" i="1" spc="-15" dirty="0">
                <a:latin typeface="Calibri"/>
                <a:cs typeface="Calibri"/>
              </a:rPr>
              <a:t>competing hypotheses,  </a:t>
            </a:r>
            <a:r>
              <a:rPr sz="3000" i="1" spc="-5" dirty="0">
                <a:latin typeface="Calibri"/>
                <a:cs typeface="Calibri"/>
              </a:rPr>
              <a:t>the </a:t>
            </a:r>
            <a:r>
              <a:rPr sz="3000" i="1" spc="-10" dirty="0">
                <a:latin typeface="Calibri"/>
                <a:cs typeface="Calibri"/>
              </a:rPr>
              <a:t>one with </a:t>
            </a:r>
            <a:r>
              <a:rPr sz="3000" i="1" spc="-5" dirty="0">
                <a:latin typeface="Calibri"/>
                <a:cs typeface="Calibri"/>
              </a:rPr>
              <a:t>the </a:t>
            </a:r>
            <a:r>
              <a:rPr sz="3000" i="1" spc="-30" dirty="0">
                <a:latin typeface="Calibri"/>
                <a:cs typeface="Calibri"/>
              </a:rPr>
              <a:t>fewest </a:t>
            </a:r>
            <a:r>
              <a:rPr sz="3000" i="1" spc="-15" dirty="0">
                <a:latin typeface="Calibri"/>
                <a:cs typeface="Calibri"/>
              </a:rPr>
              <a:t>assumptions </a:t>
            </a:r>
            <a:r>
              <a:rPr sz="3000" i="1" spc="-10" dirty="0">
                <a:latin typeface="Calibri"/>
                <a:cs typeface="Calibri"/>
              </a:rPr>
              <a:t>should </a:t>
            </a:r>
            <a:r>
              <a:rPr sz="3000" i="1" spc="-5" dirty="0">
                <a:latin typeface="Calibri"/>
                <a:cs typeface="Calibri"/>
              </a:rPr>
              <a:t>be  </a:t>
            </a:r>
            <a:r>
              <a:rPr sz="3000" i="1" spc="-15" dirty="0">
                <a:latin typeface="Calibri"/>
                <a:cs typeface="Calibri"/>
              </a:rPr>
              <a:t>selected.</a:t>
            </a:r>
            <a:endParaRPr sz="3000">
              <a:latin typeface="Calibri"/>
              <a:cs typeface="Calibri"/>
            </a:endParaRPr>
          </a:p>
          <a:p>
            <a:pPr marL="378460" indent="-365760" algn="just">
              <a:lnSpc>
                <a:spcPct val="100000"/>
              </a:lnSpc>
              <a:spcBef>
                <a:spcPts val="390"/>
              </a:spcBef>
              <a:buFont typeface="Arial"/>
              <a:buChar char="•"/>
              <a:tabLst>
                <a:tab pos="378460" algn="l"/>
              </a:tabLst>
            </a:pPr>
            <a:r>
              <a:rPr sz="3400" spc="-10" dirty="0">
                <a:latin typeface="Calibri"/>
                <a:cs typeface="Calibri"/>
              </a:rPr>
              <a:t>Regularize </a:t>
            </a:r>
            <a:r>
              <a:rPr sz="3400" spc="5" dirty="0">
                <a:latin typeface="Calibri"/>
                <a:cs typeface="Calibri"/>
              </a:rPr>
              <a:t>the</a:t>
            </a:r>
            <a:r>
              <a:rPr sz="3400" spc="15" dirty="0">
                <a:latin typeface="Calibri"/>
                <a:cs typeface="Calibri"/>
              </a:rPr>
              <a:t> </a:t>
            </a:r>
            <a:r>
              <a:rPr sz="3400" spc="-15" dirty="0">
                <a:latin typeface="Calibri"/>
                <a:cs typeface="Calibri"/>
              </a:rPr>
              <a:t>parameters</a:t>
            </a:r>
            <a:endParaRPr sz="3400">
              <a:latin typeface="Calibri"/>
              <a:cs typeface="Calibri"/>
            </a:endParaRPr>
          </a:p>
          <a:p>
            <a:pPr marL="805180" lvl="1" indent="-304800" algn="just">
              <a:lnSpc>
                <a:spcPct val="100000"/>
              </a:lnSpc>
              <a:spcBef>
                <a:spcPts val="425"/>
              </a:spcBef>
              <a:buFont typeface="Arial"/>
              <a:buChar char="–"/>
              <a:tabLst>
                <a:tab pos="805180" algn="l"/>
              </a:tabLst>
            </a:pPr>
            <a:r>
              <a:rPr sz="3000" spc="-10" dirty="0">
                <a:latin typeface="Calibri"/>
                <a:cs typeface="Calibri"/>
              </a:rPr>
              <a:t>Think </a:t>
            </a:r>
            <a:r>
              <a:rPr sz="3000" spc="-5" dirty="0">
                <a:latin typeface="Calibri"/>
                <a:cs typeface="Calibri"/>
              </a:rPr>
              <a:t>of L1/L2 </a:t>
            </a:r>
            <a:r>
              <a:rPr sz="3000" spc="-10" dirty="0">
                <a:latin typeface="Calibri"/>
                <a:cs typeface="Calibri"/>
              </a:rPr>
              <a:t>penalties </a:t>
            </a:r>
            <a:r>
              <a:rPr sz="3000" spc="-5" dirty="0">
                <a:latin typeface="Calibri"/>
                <a:cs typeface="Calibri"/>
              </a:rPr>
              <a:t>in</a:t>
            </a:r>
            <a:r>
              <a:rPr sz="3000" spc="-10" dirty="0">
                <a:latin typeface="Calibri"/>
                <a:cs typeface="Calibri"/>
              </a:rPr>
              <a:t> </a:t>
            </a:r>
            <a:r>
              <a:rPr sz="3000" spc="-20" dirty="0">
                <a:latin typeface="Calibri"/>
                <a:cs typeface="Calibri"/>
              </a:rPr>
              <a:t>regression</a:t>
            </a:r>
            <a:endParaRPr sz="3000">
              <a:latin typeface="Calibri"/>
              <a:cs typeface="Calibri"/>
            </a:endParaRPr>
          </a:p>
          <a:p>
            <a:pPr marL="805180" marR="846455" lvl="1" indent="-304800" algn="just">
              <a:lnSpc>
                <a:spcPts val="3190"/>
              </a:lnSpc>
              <a:spcBef>
                <a:spcPts val="855"/>
              </a:spcBef>
              <a:buFont typeface="Arial"/>
              <a:buChar char="–"/>
              <a:tabLst>
                <a:tab pos="805180" algn="l"/>
              </a:tabLst>
            </a:pPr>
            <a:r>
              <a:rPr sz="3000" spc="-10" dirty="0">
                <a:latin typeface="Calibri"/>
                <a:cs typeface="Calibri"/>
              </a:rPr>
              <a:t>Think </a:t>
            </a:r>
            <a:r>
              <a:rPr sz="3000" spc="-5" dirty="0">
                <a:latin typeface="Calibri"/>
                <a:cs typeface="Calibri"/>
              </a:rPr>
              <a:t>of </a:t>
            </a:r>
            <a:r>
              <a:rPr sz="3000" spc="-10" dirty="0">
                <a:latin typeface="Calibri"/>
                <a:cs typeface="Calibri"/>
              </a:rPr>
              <a:t>Laplacian/Gaussian </a:t>
            </a:r>
            <a:r>
              <a:rPr sz="3000" spc="-20" dirty="0">
                <a:latin typeface="Calibri"/>
                <a:cs typeface="Calibri"/>
              </a:rPr>
              <a:t>priors from </a:t>
            </a:r>
            <a:r>
              <a:rPr sz="3000" dirty="0">
                <a:latin typeface="Calibri"/>
                <a:cs typeface="Calibri"/>
              </a:rPr>
              <a:t>a  </a:t>
            </a:r>
            <a:r>
              <a:rPr sz="3000" spc="-25" dirty="0">
                <a:latin typeface="Calibri"/>
                <a:cs typeface="Calibri"/>
              </a:rPr>
              <a:t>Bayesian </a:t>
            </a:r>
            <a:r>
              <a:rPr sz="3000" spc="-15" dirty="0">
                <a:latin typeface="Calibri"/>
                <a:cs typeface="Calibri"/>
              </a:rPr>
              <a:t>probabilistic</a:t>
            </a:r>
            <a:r>
              <a:rPr sz="3000" spc="10" dirty="0">
                <a:latin typeface="Calibri"/>
                <a:cs typeface="Calibri"/>
              </a:rPr>
              <a:t> </a:t>
            </a:r>
            <a:r>
              <a:rPr sz="3000" spc="-15" dirty="0">
                <a:latin typeface="Calibri"/>
                <a:cs typeface="Calibri"/>
              </a:rPr>
              <a:t>perspective</a:t>
            </a:r>
            <a:endParaRPr sz="3000">
              <a:latin typeface="Calibri"/>
              <a:cs typeface="Calibri"/>
            </a:endParaRPr>
          </a:p>
          <a:p>
            <a:pPr marL="378460" indent="-365760" algn="just">
              <a:lnSpc>
                <a:spcPct val="100000"/>
              </a:lnSpc>
              <a:spcBef>
                <a:spcPts val="355"/>
              </a:spcBef>
              <a:buFont typeface="Arial"/>
              <a:buChar char="•"/>
              <a:tabLst>
                <a:tab pos="378460" algn="l"/>
              </a:tabLst>
            </a:pPr>
            <a:r>
              <a:rPr sz="3400" spc="-5" dirty="0">
                <a:latin typeface="Calibri"/>
                <a:cs typeface="Calibri"/>
              </a:rPr>
              <a:t>Get </a:t>
            </a:r>
            <a:r>
              <a:rPr sz="3400" spc="-10" dirty="0">
                <a:latin typeface="Calibri"/>
                <a:cs typeface="Calibri"/>
              </a:rPr>
              <a:t>more </a:t>
            </a:r>
            <a:r>
              <a:rPr sz="3400" spc="-5" dirty="0">
                <a:latin typeface="Calibri"/>
                <a:cs typeface="Calibri"/>
              </a:rPr>
              <a:t>training</a:t>
            </a:r>
            <a:r>
              <a:rPr sz="3400" spc="40" dirty="0">
                <a:latin typeface="Calibri"/>
                <a:cs typeface="Calibri"/>
              </a:rPr>
              <a:t> </a:t>
            </a:r>
            <a:r>
              <a:rPr sz="3400" spc="-15" dirty="0">
                <a:latin typeface="Calibri"/>
                <a:cs typeface="Calibri"/>
              </a:rPr>
              <a:t>data</a:t>
            </a:r>
            <a:endParaRPr sz="3400">
              <a:latin typeface="Calibri"/>
              <a:cs typeface="Calibri"/>
            </a:endParaRPr>
          </a:p>
          <a:p>
            <a:pPr marL="805180" lvl="1" indent="-304800" algn="just">
              <a:lnSpc>
                <a:spcPct val="100000"/>
              </a:lnSpc>
              <a:spcBef>
                <a:spcPts val="425"/>
              </a:spcBef>
              <a:buFont typeface="Arial"/>
              <a:buChar char="–"/>
              <a:tabLst>
                <a:tab pos="805180" algn="l"/>
              </a:tabLst>
            </a:pPr>
            <a:r>
              <a:rPr sz="3000" b="1" i="1" spc="-5" dirty="0">
                <a:latin typeface="Calibri"/>
                <a:cs typeface="Calibri"/>
              </a:rPr>
              <a:t>BIG</a:t>
            </a:r>
            <a:r>
              <a:rPr sz="3000" b="1" i="1" spc="-10" dirty="0">
                <a:latin typeface="Calibri"/>
                <a:cs typeface="Calibri"/>
              </a:rPr>
              <a:t> </a:t>
            </a:r>
            <a:r>
              <a:rPr sz="3000" spc="-25" dirty="0">
                <a:latin typeface="Calibri"/>
                <a:cs typeface="Calibri"/>
              </a:rPr>
              <a:t>data</a:t>
            </a:r>
            <a:endParaRPr sz="3000">
              <a:latin typeface="Calibri"/>
              <a:cs typeface="Calibri"/>
            </a:endParaRPr>
          </a:p>
        </p:txBody>
      </p:sp>
      <p:sp>
        <p:nvSpPr>
          <p:cNvPr id="4" name="object 4"/>
          <p:cNvSpPr txBox="1"/>
          <p:nvPr/>
        </p:nvSpPr>
        <p:spPr>
          <a:xfrm>
            <a:off x="8209619" y="7269988"/>
            <a:ext cx="1595755" cy="223520"/>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A6A6A6"/>
                </a:solidFill>
                <a:latin typeface="Arial"/>
                <a:cs typeface="Arial"/>
              </a:rPr>
              <a:t>Slide credit: </a:t>
            </a:r>
            <a:r>
              <a:rPr sz="1300" spc="-10" dirty="0">
                <a:solidFill>
                  <a:srgbClr val="A6A6A6"/>
                </a:solidFill>
                <a:latin typeface="Arial"/>
                <a:cs typeface="Arial"/>
              </a:rPr>
              <a:t>D.</a:t>
            </a:r>
            <a:r>
              <a:rPr sz="1300" spc="-40" dirty="0">
                <a:solidFill>
                  <a:srgbClr val="A6A6A6"/>
                </a:solidFill>
                <a:latin typeface="Arial"/>
                <a:cs typeface="Arial"/>
              </a:rPr>
              <a:t> </a:t>
            </a:r>
            <a:r>
              <a:rPr sz="1300" spc="-15" dirty="0">
                <a:solidFill>
                  <a:srgbClr val="A6A6A6"/>
                </a:solidFill>
                <a:latin typeface="Arial"/>
                <a:cs typeface="Arial"/>
              </a:rPr>
              <a:t>Hoiem</a:t>
            </a:r>
            <a:endParaRPr sz="1300">
              <a:latin typeface="Arial"/>
              <a:cs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738048" y="420254"/>
            <a:ext cx="3069590" cy="695960"/>
          </a:xfrm>
          <a:prstGeom prst="rect">
            <a:avLst/>
          </a:prstGeom>
        </p:spPr>
        <p:txBody>
          <a:bodyPr vert="horz" wrap="square" lIns="0" tIns="12700" rIns="0" bIns="0" rtlCol="0">
            <a:spAutoFit/>
          </a:bodyPr>
          <a:lstStyle/>
          <a:p>
            <a:pPr marL="12700">
              <a:lnSpc>
                <a:spcPct val="100000"/>
              </a:lnSpc>
              <a:spcBef>
                <a:spcPts val="100"/>
              </a:spcBef>
            </a:pPr>
            <a:r>
              <a:rPr spc="-5" dirty="0"/>
              <a:t>Consistency</a:t>
            </a:r>
          </a:p>
        </p:txBody>
      </p:sp>
      <p:sp>
        <p:nvSpPr>
          <p:cNvPr id="5" name="object 5"/>
          <p:cNvSpPr txBox="1"/>
          <p:nvPr/>
        </p:nvSpPr>
        <p:spPr>
          <a:xfrm>
            <a:off x="827578" y="1220355"/>
            <a:ext cx="9548322" cy="5699574"/>
          </a:xfrm>
          <a:prstGeom prst="rect">
            <a:avLst/>
          </a:prstGeom>
        </p:spPr>
        <p:txBody>
          <a:bodyPr vert="horz" wrap="square" lIns="0" tIns="33020" rIns="0" bIns="0" rtlCol="0">
            <a:spAutoFit/>
          </a:bodyPr>
          <a:lstStyle/>
          <a:p>
            <a:pPr marL="381000" marR="1331595" indent="-342900">
              <a:lnSpc>
                <a:spcPts val="3800"/>
              </a:lnSpc>
              <a:spcBef>
                <a:spcPts val="260"/>
              </a:spcBef>
              <a:buChar char="•"/>
              <a:tabLst>
                <a:tab pos="380365" algn="l"/>
                <a:tab pos="381000" algn="l"/>
              </a:tabLst>
            </a:pPr>
            <a:r>
              <a:rPr sz="3200" dirty="0">
                <a:solidFill>
                  <a:srgbClr val="3333CC"/>
                </a:solidFill>
                <a:latin typeface="Arial"/>
                <a:cs typeface="Arial"/>
              </a:rPr>
              <a:t>So </a:t>
            </a:r>
            <a:r>
              <a:rPr sz="3200" spc="-5" dirty="0">
                <a:solidFill>
                  <a:srgbClr val="3333CC"/>
                </a:solidFill>
                <a:latin typeface="Arial"/>
                <a:cs typeface="Arial"/>
              </a:rPr>
              <a:t>far </a:t>
            </a:r>
            <a:r>
              <a:rPr sz="3200" dirty="0">
                <a:solidFill>
                  <a:srgbClr val="3333CC"/>
                </a:solidFill>
                <a:latin typeface="Arial"/>
                <a:cs typeface="Arial"/>
              </a:rPr>
              <a:t>we have discussed behavior of</a:t>
            </a:r>
            <a:r>
              <a:rPr sz="3200" spc="-100" dirty="0">
                <a:solidFill>
                  <a:srgbClr val="3333CC"/>
                </a:solidFill>
                <a:latin typeface="Arial"/>
                <a:cs typeface="Arial"/>
              </a:rPr>
              <a:t> </a:t>
            </a:r>
            <a:r>
              <a:rPr sz="3200" dirty="0">
                <a:solidFill>
                  <a:srgbClr val="3333CC"/>
                </a:solidFill>
                <a:latin typeface="Arial"/>
                <a:cs typeface="Arial"/>
              </a:rPr>
              <a:t>an  </a:t>
            </a:r>
            <a:r>
              <a:rPr sz="3200" spc="-5" dirty="0">
                <a:solidFill>
                  <a:srgbClr val="3333CC"/>
                </a:solidFill>
                <a:latin typeface="Arial"/>
                <a:cs typeface="Arial"/>
              </a:rPr>
              <a:t>estimator for </a:t>
            </a:r>
            <a:r>
              <a:rPr sz="3200" dirty="0">
                <a:solidFill>
                  <a:srgbClr val="3333CC"/>
                </a:solidFill>
                <a:latin typeface="Arial"/>
                <a:cs typeface="Arial"/>
              </a:rPr>
              <a:t>a </a:t>
            </a:r>
            <a:r>
              <a:rPr sz="3200" spc="-5" dirty="0">
                <a:solidFill>
                  <a:srgbClr val="3333CC"/>
                </a:solidFill>
                <a:latin typeface="Arial"/>
                <a:cs typeface="Arial"/>
              </a:rPr>
              <a:t>fixed training </a:t>
            </a:r>
            <a:r>
              <a:rPr sz="3200" dirty="0">
                <a:solidFill>
                  <a:srgbClr val="3333CC"/>
                </a:solidFill>
                <a:latin typeface="Arial"/>
                <a:cs typeface="Arial"/>
              </a:rPr>
              <a:t>set</a:t>
            </a:r>
            <a:r>
              <a:rPr sz="3200" spc="5" dirty="0">
                <a:solidFill>
                  <a:srgbClr val="3333CC"/>
                </a:solidFill>
                <a:latin typeface="Arial"/>
                <a:cs typeface="Arial"/>
              </a:rPr>
              <a:t> </a:t>
            </a:r>
            <a:r>
              <a:rPr sz="3200" dirty="0">
                <a:solidFill>
                  <a:srgbClr val="3333CC"/>
                </a:solidFill>
                <a:latin typeface="Arial"/>
                <a:cs typeface="Arial"/>
              </a:rPr>
              <a:t>size</a:t>
            </a:r>
            <a:endParaRPr sz="3200" dirty="0">
              <a:latin typeface="Arial"/>
              <a:cs typeface="Arial"/>
            </a:endParaRPr>
          </a:p>
          <a:p>
            <a:pPr marL="381000" marR="270510" indent="-342900">
              <a:lnSpc>
                <a:spcPct val="100000"/>
              </a:lnSpc>
              <a:spcBef>
                <a:spcPts val="605"/>
              </a:spcBef>
              <a:buChar char="•"/>
              <a:tabLst>
                <a:tab pos="380365" algn="l"/>
                <a:tab pos="381000" algn="l"/>
              </a:tabLst>
            </a:pPr>
            <a:r>
              <a:rPr sz="3200" spc="-5" dirty="0">
                <a:solidFill>
                  <a:srgbClr val="3333CC"/>
                </a:solidFill>
                <a:latin typeface="Arial"/>
                <a:cs typeface="Arial"/>
              </a:rPr>
              <a:t>We </a:t>
            </a:r>
            <a:r>
              <a:rPr sz="3200" dirty="0">
                <a:solidFill>
                  <a:srgbClr val="3333CC"/>
                </a:solidFill>
                <a:latin typeface="Arial"/>
                <a:cs typeface="Arial"/>
              </a:rPr>
              <a:t>are also </a:t>
            </a:r>
            <a:r>
              <a:rPr sz="3200" spc="-5" dirty="0">
                <a:solidFill>
                  <a:srgbClr val="3333CC"/>
                </a:solidFill>
                <a:latin typeface="Arial"/>
                <a:cs typeface="Arial"/>
              </a:rPr>
              <a:t>interested with the </a:t>
            </a:r>
            <a:r>
              <a:rPr sz="3200" dirty="0">
                <a:solidFill>
                  <a:srgbClr val="3333CC"/>
                </a:solidFill>
                <a:latin typeface="Arial"/>
                <a:cs typeface="Arial"/>
              </a:rPr>
              <a:t>behavior of </a:t>
            </a:r>
            <a:r>
              <a:rPr sz="3200" spc="-5" dirty="0">
                <a:solidFill>
                  <a:srgbClr val="3333CC"/>
                </a:solidFill>
                <a:latin typeface="Arial"/>
                <a:cs typeface="Arial"/>
              </a:rPr>
              <a:t>the  estimator </a:t>
            </a:r>
            <a:r>
              <a:rPr sz="3200" dirty="0">
                <a:solidFill>
                  <a:srgbClr val="3333CC"/>
                </a:solidFill>
                <a:latin typeface="Arial"/>
                <a:cs typeface="Arial"/>
              </a:rPr>
              <a:t>as </a:t>
            </a:r>
            <a:r>
              <a:rPr sz="3200" spc="-5" dirty="0">
                <a:solidFill>
                  <a:srgbClr val="3333CC"/>
                </a:solidFill>
                <a:latin typeface="Arial"/>
                <a:cs typeface="Arial"/>
              </a:rPr>
              <a:t>training </a:t>
            </a:r>
            <a:r>
              <a:rPr sz="3200" dirty="0">
                <a:solidFill>
                  <a:srgbClr val="3333CC"/>
                </a:solidFill>
                <a:latin typeface="Arial"/>
                <a:cs typeface="Arial"/>
              </a:rPr>
              <a:t>set</a:t>
            </a:r>
            <a:r>
              <a:rPr sz="3200" spc="-10" dirty="0">
                <a:solidFill>
                  <a:srgbClr val="3333CC"/>
                </a:solidFill>
                <a:latin typeface="Arial"/>
                <a:cs typeface="Arial"/>
              </a:rPr>
              <a:t> </a:t>
            </a:r>
            <a:r>
              <a:rPr sz="3200" dirty="0">
                <a:solidFill>
                  <a:srgbClr val="3333CC"/>
                </a:solidFill>
                <a:latin typeface="Arial"/>
                <a:cs typeface="Arial"/>
              </a:rPr>
              <a:t>grows</a:t>
            </a:r>
            <a:endParaRPr sz="3200" dirty="0">
              <a:latin typeface="Arial"/>
              <a:cs typeface="Arial"/>
            </a:endParaRPr>
          </a:p>
          <a:p>
            <a:pPr marL="381000" marR="541020" indent="-342900">
              <a:lnSpc>
                <a:spcPct val="99400"/>
              </a:lnSpc>
              <a:spcBef>
                <a:spcPts val="844"/>
              </a:spcBef>
              <a:buChar char="•"/>
              <a:tabLst>
                <a:tab pos="380365" algn="l"/>
                <a:tab pos="381000" algn="l"/>
              </a:tabLst>
            </a:pPr>
            <a:r>
              <a:rPr sz="3200" dirty="0">
                <a:solidFill>
                  <a:srgbClr val="3333CC"/>
                </a:solidFill>
                <a:latin typeface="Arial"/>
                <a:cs typeface="Arial"/>
              </a:rPr>
              <a:t>As </a:t>
            </a:r>
            <a:r>
              <a:rPr sz="3200" spc="-5" dirty="0">
                <a:solidFill>
                  <a:srgbClr val="3333CC"/>
                </a:solidFill>
                <a:latin typeface="Arial"/>
                <a:cs typeface="Arial"/>
              </a:rPr>
              <a:t>the </a:t>
            </a:r>
            <a:r>
              <a:rPr sz="3200" dirty="0">
                <a:solidFill>
                  <a:srgbClr val="3333CC"/>
                </a:solidFill>
                <a:latin typeface="Arial"/>
                <a:cs typeface="Arial"/>
              </a:rPr>
              <a:t>n</a:t>
            </a:r>
            <a:r>
              <a:rPr lang="en-US" sz="3200" dirty="0">
                <a:solidFill>
                  <a:srgbClr val="3333CC"/>
                </a:solidFill>
                <a:latin typeface="Arial"/>
                <a:cs typeface="Arial"/>
              </a:rPr>
              <a:t>umber</a:t>
            </a:r>
            <a:r>
              <a:rPr sz="3200" dirty="0">
                <a:solidFill>
                  <a:srgbClr val="3333CC"/>
                </a:solidFill>
                <a:latin typeface="Arial"/>
                <a:cs typeface="Arial"/>
              </a:rPr>
              <a:t> of </a:t>
            </a:r>
            <a:r>
              <a:rPr sz="3200" spc="-5" dirty="0">
                <a:solidFill>
                  <a:srgbClr val="3333CC"/>
                </a:solidFill>
                <a:latin typeface="Arial"/>
                <a:cs typeface="Arial"/>
              </a:rPr>
              <a:t>data points </a:t>
            </a:r>
            <a:r>
              <a:rPr sz="3200" i="1" spc="85" dirty="0">
                <a:latin typeface="Calibri"/>
                <a:cs typeface="Calibri"/>
              </a:rPr>
              <a:t>m </a:t>
            </a:r>
            <a:r>
              <a:rPr sz="3200" dirty="0">
                <a:solidFill>
                  <a:srgbClr val="3333CC"/>
                </a:solidFill>
                <a:latin typeface="Arial"/>
                <a:cs typeface="Arial"/>
              </a:rPr>
              <a:t>in </a:t>
            </a:r>
            <a:r>
              <a:rPr sz="3200" spc="-5" dirty="0">
                <a:solidFill>
                  <a:srgbClr val="3333CC"/>
                </a:solidFill>
                <a:latin typeface="Arial"/>
                <a:cs typeface="Arial"/>
              </a:rPr>
              <a:t>the training </a:t>
            </a:r>
            <a:r>
              <a:rPr sz="3200" dirty="0">
                <a:solidFill>
                  <a:srgbClr val="3333CC"/>
                </a:solidFill>
                <a:latin typeface="Arial"/>
                <a:cs typeface="Arial"/>
              </a:rPr>
              <a:t>set  grows, we would like our point </a:t>
            </a:r>
            <a:r>
              <a:rPr sz="3200" spc="-5" dirty="0">
                <a:solidFill>
                  <a:srgbClr val="3333CC"/>
                </a:solidFill>
                <a:latin typeface="Arial"/>
                <a:cs typeface="Arial"/>
              </a:rPr>
              <a:t>estimates to  </a:t>
            </a:r>
            <a:r>
              <a:rPr sz="3200" dirty="0">
                <a:solidFill>
                  <a:srgbClr val="3333CC"/>
                </a:solidFill>
                <a:latin typeface="Arial"/>
                <a:cs typeface="Arial"/>
              </a:rPr>
              <a:t>converge </a:t>
            </a:r>
            <a:r>
              <a:rPr sz="3200" spc="-5" dirty="0">
                <a:solidFill>
                  <a:srgbClr val="3333CC"/>
                </a:solidFill>
                <a:latin typeface="Arial"/>
                <a:cs typeface="Arial"/>
              </a:rPr>
              <a:t>to the true </a:t>
            </a:r>
            <a:r>
              <a:rPr sz="3200" dirty="0">
                <a:solidFill>
                  <a:srgbClr val="3333CC"/>
                </a:solidFill>
                <a:latin typeface="Arial"/>
                <a:cs typeface="Arial"/>
              </a:rPr>
              <a:t>value of </a:t>
            </a:r>
            <a:r>
              <a:rPr sz="3200" spc="-5" dirty="0">
                <a:solidFill>
                  <a:srgbClr val="3333CC"/>
                </a:solidFill>
                <a:latin typeface="Arial"/>
                <a:cs typeface="Arial"/>
              </a:rPr>
              <a:t>the</a:t>
            </a:r>
            <a:r>
              <a:rPr sz="3200" dirty="0">
                <a:solidFill>
                  <a:srgbClr val="3333CC"/>
                </a:solidFill>
                <a:latin typeface="Arial"/>
                <a:cs typeface="Arial"/>
              </a:rPr>
              <a:t> </a:t>
            </a:r>
            <a:r>
              <a:rPr sz="3200" spc="-5" dirty="0">
                <a:solidFill>
                  <a:srgbClr val="3333CC"/>
                </a:solidFill>
                <a:latin typeface="Arial"/>
                <a:cs typeface="Arial"/>
              </a:rPr>
              <a:t>parameters:</a:t>
            </a:r>
            <a:endParaRPr sz="3200" dirty="0">
              <a:latin typeface="Arial"/>
              <a:cs typeface="Arial"/>
            </a:endParaRPr>
          </a:p>
          <a:p>
            <a:pPr marR="300990" algn="ctr">
              <a:lnSpc>
                <a:spcPts val="2395"/>
              </a:lnSpc>
              <a:spcBef>
                <a:spcPts val="1100"/>
              </a:spcBef>
              <a:tabLst>
                <a:tab pos="1477645" algn="l"/>
              </a:tabLst>
            </a:pPr>
            <a:r>
              <a:rPr sz="2400" spc="-50" dirty="0">
                <a:latin typeface="Cambria"/>
                <a:cs typeface="Cambria"/>
              </a:rPr>
              <a:t>plim</a:t>
            </a:r>
            <a:r>
              <a:rPr sz="2025" i="1" spc="-75" baseline="-34979" dirty="0">
                <a:latin typeface="Calibri"/>
                <a:cs typeface="Calibri"/>
              </a:rPr>
              <a:t>m</a:t>
            </a:r>
            <a:r>
              <a:rPr sz="2025" spc="-75" baseline="-34979" dirty="0">
                <a:latin typeface="Symbol"/>
                <a:cs typeface="Symbol"/>
              </a:rPr>
              <a:t></a:t>
            </a:r>
            <a:r>
              <a:rPr sz="2400" spc="-50" dirty="0">
                <a:latin typeface="Symbol"/>
                <a:cs typeface="Symbol"/>
              </a:rPr>
              <a:t></a:t>
            </a:r>
            <a:r>
              <a:rPr sz="3600" spc="-75" baseline="15046" dirty="0">
                <a:latin typeface="Cambria"/>
                <a:cs typeface="Cambria"/>
              </a:rPr>
              <a:t>ˆ	</a:t>
            </a:r>
            <a:r>
              <a:rPr sz="2400" dirty="0">
                <a:latin typeface="Symbol"/>
                <a:cs typeface="Symbol"/>
              </a:rPr>
              <a:t></a:t>
            </a:r>
            <a:r>
              <a:rPr sz="2400" spc="80" dirty="0">
                <a:latin typeface="Times New Roman"/>
                <a:cs typeface="Times New Roman"/>
              </a:rPr>
              <a:t> </a:t>
            </a:r>
            <a:r>
              <a:rPr sz="2400" dirty="0">
                <a:latin typeface="Symbol"/>
                <a:cs typeface="Symbol"/>
              </a:rPr>
              <a:t></a:t>
            </a:r>
          </a:p>
          <a:p>
            <a:pPr marL="365760" algn="ctr">
              <a:lnSpc>
                <a:spcPts val="1135"/>
              </a:lnSpc>
            </a:pPr>
            <a:r>
              <a:rPr sz="1350" i="1" spc="65" dirty="0">
                <a:latin typeface="Calibri"/>
                <a:cs typeface="Calibri"/>
              </a:rPr>
              <a:t>m</a:t>
            </a:r>
            <a:endParaRPr sz="1350" dirty="0">
              <a:latin typeface="Calibri"/>
              <a:cs typeface="Calibri"/>
            </a:endParaRPr>
          </a:p>
          <a:p>
            <a:pPr marL="781050" lvl="1" indent="-286385">
              <a:lnSpc>
                <a:spcPct val="100000"/>
              </a:lnSpc>
              <a:spcBef>
                <a:spcPts val="700"/>
              </a:spcBef>
              <a:buChar char="–"/>
              <a:tabLst>
                <a:tab pos="781050" algn="l"/>
              </a:tabLst>
            </a:pPr>
            <a:r>
              <a:rPr sz="2800" dirty="0">
                <a:latin typeface="Cambria"/>
                <a:cs typeface="Cambria"/>
              </a:rPr>
              <a:t>plim</a:t>
            </a:r>
            <a:r>
              <a:rPr sz="2800" dirty="0">
                <a:solidFill>
                  <a:srgbClr val="336600"/>
                </a:solidFill>
                <a:latin typeface="Arial"/>
                <a:cs typeface="Arial"/>
              </a:rPr>
              <a:t>, known as </a:t>
            </a:r>
            <a:r>
              <a:rPr sz="2800" spc="-5" dirty="0">
                <a:solidFill>
                  <a:srgbClr val="336600"/>
                </a:solidFill>
                <a:latin typeface="Arial"/>
                <a:cs typeface="Arial"/>
              </a:rPr>
              <a:t>consistency, </a:t>
            </a:r>
            <a:r>
              <a:rPr sz="2800" dirty="0">
                <a:solidFill>
                  <a:srgbClr val="336600"/>
                </a:solidFill>
                <a:latin typeface="Arial"/>
                <a:cs typeface="Arial"/>
              </a:rPr>
              <a:t>is </a:t>
            </a:r>
            <a:r>
              <a:rPr sz="2800" spc="-5" dirty="0">
                <a:solidFill>
                  <a:srgbClr val="336600"/>
                </a:solidFill>
                <a:latin typeface="Arial"/>
                <a:cs typeface="Arial"/>
              </a:rPr>
              <a:t>probability </a:t>
            </a:r>
            <a:r>
              <a:rPr sz="2800" dirty="0">
                <a:solidFill>
                  <a:srgbClr val="336600"/>
                </a:solidFill>
                <a:latin typeface="Arial"/>
                <a:cs typeface="Arial"/>
              </a:rPr>
              <a:t>in </a:t>
            </a:r>
            <a:r>
              <a:rPr sz="2800" spc="-5" dirty="0">
                <a:solidFill>
                  <a:srgbClr val="336600"/>
                </a:solidFill>
                <a:latin typeface="Arial"/>
                <a:cs typeface="Arial"/>
              </a:rPr>
              <a:t>the</a:t>
            </a:r>
            <a:r>
              <a:rPr sz="2800" spc="15" dirty="0">
                <a:solidFill>
                  <a:srgbClr val="336600"/>
                </a:solidFill>
                <a:latin typeface="Arial"/>
                <a:cs typeface="Arial"/>
              </a:rPr>
              <a:t> </a:t>
            </a:r>
            <a:r>
              <a:rPr sz="2800" dirty="0">
                <a:solidFill>
                  <a:srgbClr val="336600"/>
                </a:solidFill>
                <a:latin typeface="Arial"/>
                <a:cs typeface="Arial"/>
              </a:rPr>
              <a:t>limit</a:t>
            </a:r>
            <a:endParaRPr sz="2800" dirty="0">
              <a:latin typeface="Arial"/>
              <a:cs typeface="Arial"/>
            </a:endParaRPr>
          </a:p>
          <a:p>
            <a:pPr marL="1181100" lvl="2" indent="-229235">
              <a:lnSpc>
                <a:spcPct val="100000"/>
              </a:lnSpc>
              <a:spcBef>
                <a:spcPts val="545"/>
              </a:spcBef>
              <a:buChar char="•"/>
              <a:tabLst>
                <a:tab pos="1181100" algn="l"/>
              </a:tabLst>
            </a:pPr>
            <a:r>
              <a:rPr sz="2400" dirty="0">
                <a:solidFill>
                  <a:srgbClr val="660066"/>
                </a:solidFill>
                <a:latin typeface="Arial"/>
                <a:cs typeface="Arial"/>
              </a:rPr>
              <a:t>Also known as weak</a:t>
            </a:r>
            <a:r>
              <a:rPr sz="2400" spc="-15" dirty="0">
                <a:solidFill>
                  <a:srgbClr val="660066"/>
                </a:solidFill>
                <a:latin typeface="Arial"/>
                <a:cs typeface="Arial"/>
              </a:rPr>
              <a:t> </a:t>
            </a:r>
            <a:r>
              <a:rPr sz="2400" spc="-5" dirty="0">
                <a:solidFill>
                  <a:srgbClr val="660066"/>
                </a:solidFill>
                <a:latin typeface="Arial"/>
                <a:cs typeface="Arial"/>
              </a:rPr>
              <a:t>consistency</a:t>
            </a:r>
            <a:endParaRPr sz="2400" dirty="0">
              <a:latin typeface="Arial"/>
              <a:cs typeface="Arial"/>
            </a:endParaRPr>
          </a:p>
          <a:p>
            <a:pPr marL="494665">
              <a:lnSpc>
                <a:spcPct val="100000"/>
              </a:lnSpc>
              <a:spcBef>
                <a:spcPts val="715"/>
              </a:spcBef>
            </a:pPr>
            <a:r>
              <a:rPr sz="2800" dirty="0">
                <a:solidFill>
                  <a:srgbClr val="336600"/>
                </a:solidFill>
                <a:latin typeface="Arial"/>
                <a:cs typeface="Arial"/>
              </a:rPr>
              <a:t>– </a:t>
            </a:r>
            <a:r>
              <a:rPr sz="2800" spc="-5" dirty="0">
                <a:solidFill>
                  <a:srgbClr val="336600"/>
                </a:solidFill>
                <a:latin typeface="Arial"/>
                <a:cs typeface="Arial"/>
              </a:rPr>
              <a:t>Consistency </a:t>
            </a:r>
            <a:r>
              <a:rPr sz="2800" dirty="0">
                <a:solidFill>
                  <a:srgbClr val="336600"/>
                </a:solidFill>
                <a:latin typeface="Arial"/>
                <a:cs typeface="Arial"/>
              </a:rPr>
              <a:t>ensures </a:t>
            </a:r>
            <a:r>
              <a:rPr sz="2800" spc="-5" dirty="0">
                <a:solidFill>
                  <a:srgbClr val="336600"/>
                </a:solidFill>
                <a:latin typeface="Arial"/>
                <a:cs typeface="Arial"/>
              </a:rPr>
              <a:t>that </a:t>
            </a:r>
            <a:r>
              <a:rPr sz="2800" dirty="0">
                <a:solidFill>
                  <a:srgbClr val="336600"/>
                </a:solidFill>
                <a:latin typeface="Arial"/>
                <a:cs typeface="Arial"/>
              </a:rPr>
              <a:t>bias decreases </a:t>
            </a:r>
            <a:r>
              <a:rPr sz="2800" spc="-5" dirty="0">
                <a:solidFill>
                  <a:srgbClr val="336600"/>
                </a:solidFill>
                <a:latin typeface="Arial"/>
                <a:cs typeface="Arial"/>
              </a:rPr>
              <a:t>with</a:t>
            </a:r>
            <a:r>
              <a:rPr sz="2800" spc="-120" dirty="0">
                <a:solidFill>
                  <a:srgbClr val="336600"/>
                </a:solidFill>
                <a:latin typeface="Arial"/>
                <a:cs typeface="Arial"/>
              </a:rPr>
              <a:t> </a:t>
            </a:r>
            <a:r>
              <a:rPr sz="2800" i="1" spc="75" dirty="0">
                <a:latin typeface="Calibri"/>
                <a:cs typeface="Calibri"/>
              </a:rPr>
              <a:t>m</a:t>
            </a:r>
            <a:endParaRPr sz="2800" dirty="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56674" y="847293"/>
            <a:ext cx="8785225" cy="695960"/>
          </a:xfrm>
          <a:prstGeom prst="rect">
            <a:avLst/>
          </a:prstGeom>
        </p:spPr>
        <p:txBody>
          <a:bodyPr vert="horz" wrap="square" lIns="0" tIns="12700" rIns="0" bIns="0" rtlCol="0">
            <a:spAutoFit/>
          </a:bodyPr>
          <a:lstStyle/>
          <a:p>
            <a:pPr marL="12700">
              <a:lnSpc>
                <a:spcPct val="100000"/>
              </a:lnSpc>
              <a:spcBef>
                <a:spcPts val="100"/>
              </a:spcBef>
              <a:tabLst>
                <a:tab pos="2280285" algn="l"/>
                <a:tab pos="4610100" algn="l"/>
              </a:tabLst>
            </a:pPr>
            <a:r>
              <a:rPr lang="en-US" dirty="0"/>
              <a:t>After the task is learned</a:t>
            </a:r>
            <a:endParaRPr spc="-5" dirty="0"/>
          </a:p>
        </p:txBody>
      </p:sp>
      <p:sp>
        <p:nvSpPr>
          <p:cNvPr id="4" name="object 4"/>
          <p:cNvSpPr txBox="1"/>
          <p:nvPr/>
        </p:nvSpPr>
        <p:spPr>
          <a:xfrm>
            <a:off x="840278" y="1982354"/>
            <a:ext cx="8910955" cy="2623795"/>
          </a:xfrm>
          <a:prstGeom prst="rect">
            <a:avLst/>
          </a:prstGeom>
        </p:spPr>
        <p:txBody>
          <a:bodyPr vert="horz" wrap="square" lIns="0" tIns="33020" rIns="0" bIns="0" rtlCol="0">
            <a:spAutoFit/>
          </a:bodyPr>
          <a:lstStyle/>
          <a:p>
            <a:pPr marL="368300" marR="131445" indent="-342900">
              <a:lnSpc>
                <a:spcPts val="3800"/>
              </a:lnSpc>
              <a:spcBef>
                <a:spcPts val="260"/>
              </a:spcBef>
              <a:buChar char="•"/>
              <a:tabLst>
                <a:tab pos="367665" algn="l"/>
                <a:tab pos="368300" algn="l"/>
              </a:tabLst>
            </a:pPr>
            <a:r>
              <a:rPr lang="en-US" sz="3200" dirty="0">
                <a:solidFill>
                  <a:srgbClr val="3333CC"/>
                </a:solidFill>
                <a:latin typeface="Arial"/>
                <a:cs typeface="Arial"/>
              </a:rPr>
              <a:t>Processing of new data is called </a:t>
            </a:r>
            <a:r>
              <a:rPr lang="en-US" sz="3200" i="1" dirty="0">
                <a:solidFill>
                  <a:srgbClr val="3333CC"/>
                </a:solidFill>
                <a:latin typeface="Arial"/>
                <a:cs typeface="Arial"/>
              </a:rPr>
              <a:t>inference</a:t>
            </a:r>
          </a:p>
          <a:p>
            <a:pPr marL="368300" marR="131445" indent="-342900">
              <a:lnSpc>
                <a:spcPts val="3800"/>
              </a:lnSpc>
              <a:spcBef>
                <a:spcPts val="260"/>
              </a:spcBef>
              <a:buChar char="•"/>
              <a:tabLst>
                <a:tab pos="367665" algn="l"/>
                <a:tab pos="368300" algn="l"/>
              </a:tabLst>
            </a:pPr>
            <a:endParaRPr lang="en-US" sz="3200" i="1" dirty="0">
              <a:solidFill>
                <a:srgbClr val="3333CC"/>
              </a:solidFill>
              <a:latin typeface="Arial"/>
              <a:cs typeface="Arial"/>
            </a:endParaRPr>
          </a:p>
          <a:p>
            <a:pPr marL="368300" marR="131445" indent="-342900">
              <a:lnSpc>
                <a:spcPts val="3800"/>
              </a:lnSpc>
              <a:spcBef>
                <a:spcPts val="260"/>
              </a:spcBef>
              <a:buChar char="•"/>
              <a:tabLst>
                <a:tab pos="367665" algn="l"/>
                <a:tab pos="368300" algn="l"/>
              </a:tabLst>
            </a:pPr>
            <a:r>
              <a:rPr lang="en-US" sz="3200" i="1" dirty="0">
                <a:solidFill>
                  <a:srgbClr val="3333CC"/>
                </a:solidFill>
                <a:latin typeface="Arial"/>
                <a:cs typeface="Arial"/>
              </a:rPr>
              <a:t>Inference,</a:t>
            </a:r>
            <a:r>
              <a:rPr lang="en-US" sz="3200" dirty="0">
                <a:solidFill>
                  <a:srgbClr val="3333CC"/>
                </a:solidFill>
                <a:latin typeface="Arial"/>
                <a:cs typeface="Arial"/>
              </a:rPr>
              <a:t> itself, can have issues</a:t>
            </a:r>
          </a:p>
          <a:p>
            <a:pPr marL="368300" marR="131445" indent="-342900">
              <a:lnSpc>
                <a:spcPts val="3800"/>
              </a:lnSpc>
              <a:spcBef>
                <a:spcPts val="260"/>
              </a:spcBef>
              <a:buChar char="•"/>
              <a:tabLst>
                <a:tab pos="367665" algn="l"/>
                <a:tab pos="368300" algn="l"/>
              </a:tabLst>
            </a:pPr>
            <a:endParaRPr lang="en-US" sz="3200" dirty="0">
              <a:solidFill>
                <a:srgbClr val="3333CC"/>
              </a:solidFill>
              <a:latin typeface="Arial"/>
              <a:cs typeface="Arial"/>
            </a:endParaRPr>
          </a:p>
          <a:p>
            <a:pPr marL="368300" marR="131445" indent="-342900">
              <a:lnSpc>
                <a:spcPts val="3800"/>
              </a:lnSpc>
              <a:spcBef>
                <a:spcPts val="260"/>
              </a:spcBef>
              <a:buChar char="•"/>
              <a:tabLst>
                <a:tab pos="367665" algn="l"/>
                <a:tab pos="368300" algn="l"/>
              </a:tabLst>
            </a:pPr>
            <a:r>
              <a:rPr lang="en-US" sz="3200" dirty="0">
                <a:solidFill>
                  <a:srgbClr val="3333CC"/>
                </a:solidFill>
                <a:latin typeface="Arial"/>
                <a:cs typeface="Arial"/>
              </a:rPr>
              <a:t>Computational costs can be significant</a:t>
            </a:r>
            <a:endParaRPr sz="3200" dirty="0">
              <a:latin typeface="Arial"/>
              <a:cs typeface="Arial"/>
            </a:endParaRPr>
          </a:p>
        </p:txBody>
      </p:sp>
    </p:spTree>
    <p:extLst>
      <p:ext uri="{BB962C8B-B14F-4D97-AF65-F5344CB8AC3E}">
        <p14:creationId xmlns:p14="http://schemas.microsoft.com/office/powerpoint/2010/main" val="40136619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651510">
              <a:lnSpc>
                <a:spcPct val="100000"/>
              </a:lnSpc>
              <a:spcBef>
                <a:spcPts val="100"/>
              </a:spcBef>
            </a:pPr>
            <a:r>
              <a:rPr spc="-5" dirty="0"/>
              <a:t>T</a:t>
            </a:r>
            <a:r>
              <a:rPr dirty="0"/>
              <a:t>opics</a:t>
            </a:r>
          </a:p>
        </p:txBody>
      </p:sp>
      <p:sp>
        <p:nvSpPr>
          <p:cNvPr id="5" name="object 5"/>
          <p:cNvSpPr txBox="1"/>
          <p:nvPr/>
        </p:nvSpPr>
        <p:spPr>
          <a:xfrm>
            <a:off x="852978" y="1371230"/>
            <a:ext cx="7389322" cy="5644515"/>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808080"/>
                </a:solidFill>
                <a:latin typeface="Arial"/>
                <a:cs typeface="Arial"/>
              </a:rPr>
              <a:t>Capacity, Overfitting and</a:t>
            </a:r>
            <a:r>
              <a:rPr sz="2800" spc="10" dirty="0">
                <a:solidFill>
                  <a:srgbClr val="808080"/>
                </a:solidFill>
                <a:latin typeface="Arial"/>
                <a:cs typeface="Arial"/>
              </a:rPr>
              <a:t> </a:t>
            </a:r>
            <a:r>
              <a:rPr sz="2800" spc="-5" dirty="0">
                <a:solidFill>
                  <a:srgbClr val="808080"/>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808080"/>
                </a:solidFill>
                <a:latin typeface="Arial"/>
                <a:cs typeface="Arial"/>
              </a:rPr>
              <a:t>Hyperparameters </a:t>
            </a:r>
            <a:r>
              <a:rPr sz="2800" dirty="0">
                <a:solidFill>
                  <a:srgbClr val="808080"/>
                </a:solidFill>
                <a:latin typeface="Arial"/>
                <a:cs typeface="Arial"/>
              </a:rPr>
              <a:t>and </a:t>
            </a:r>
            <a:r>
              <a:rPr sz="2800" spc="-5" dirty="0">
                <a:solidFill>
                  <a:srgbClr val="808080"/>
                </a:solidFill>
                <a:latin typeface="Arial"/>
                <a:cs typeface="Arial"/>
              </a:rPr>
              <a:t>Validation</a:t>
            </a:r>
            <a:r>
              <a:rPr sz="2800" spc="15" dirty="0">
                <a:solidFill>
                  <a:srgbClr val="808080"/>
                </a:solidFill>
                <a:latin typeface="Arial"/>
                <a:cs typeface="Arial"/>
              </a:rPr>
              <a:t> </a:t>
            </a:r>
            <a:r>
              <a:rPr sz="2800" spc="-5" dirty="0">
                <a:solidFill>
                  <a:srgbClr val="808080"/>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808080"/>
                </a:solidFill>
                <a:latin typeface="Arial"/>
                <a:cs typeface="Arial"/>
              </a:rPr>
              <a:t>Estimators, </a:t>
            </a:r>
            <a:r>
              <a:rPr sz="2800" dirty="0">
                <a:solidFill>
                  <a:srgbClr val="808080"/>
                </a:solidFill>
                <a:latin typeface="Arial"/>
                <a:cs typeface="Arial"/>
              </a:rPr>
              <a:t>Bias and</a:t>
            </a:r>
            <a:r>
              <a:rPr sz="2800" spc="-15" dirty="0">
                <a:solidFill>
                  <a:srgbClr val="808080"/>
                </a:solidFill>
                <a:latin typeface="Arial"/>
                <a:cs typeface="Arial"/>
              </a:rPr>
              <a:t> </a:t>
            </a:r>
            <a:r>
              <a:rPr sz="2800" dirty="0">
                <a:solidFill>
                  <a:srgbClr val="808080"/>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3333CC"/>
                </a:solidFill>
                <a:latin typeface="Arial"/>
                <a:cs typeface="Arial"/>
              </a:rPr>
              <a:t>Maximum Likelihood</a:t>
            </a:r>
            <a:r>
              <a:rPr sz="2800" spc="-15" dirty="0">
                <a:solidFill>
                  <a:srgbClr val="3333CC"/>
                </a:solidFill>
                <a:latin typeface="Arial"/>
                <a:cs typeface="Arial"/>
              </a:rPr>
              <a:t> </a:t>
            </a:r>
            <a:r>
              <a:rPr sz="2800" spc="-5" dirty="0">
                <a:solidFill>
                  <a:srgbClr val="3333CC"/>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808080"/>
                </a:solidFill>
                <a:latin typeface="Arial"/>
                <a:cs typeface="Arial"/>
              </a:rPr>
              <a:t>Supervised Learning</a:t>
            </a:r>
            <a:r>
              <a:rPr sz="2800" spc="-10"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Unsupervised Learning</a:t>
            </a:r>
            <a:r>
              <a:rPr sz="2800" spc="-15"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808080"/>
                </a:solidFill>
                <a:latin typeface="Arial"/>
                <a:cs typeface="Arial"/>
              </a:rPr>
              <a:t>  </a:t>
            </a:r>
            <a:r>
              <a:rPr sz="2800" spc="-5" dirty="0">
                <a:solidFill>
                  <a:srgbClr val="808080"/>
                </a:solidFill>
                <a:latin typeface="Arial"/>
                <a:cs typeface="Arial"/>
              </a:rPr>
              <a:t>Stochastic Gradient </a:t>
            </a:r>
            <a:r>
              <a:rPr sz="2800" dirty="0">
                <a:solidFill>
                  <a:srgbClr val="808080"/>
                </a:solidFill>
                <a:latin typeface="Arial"/>
                <a:cs typeface="Arial"/>
              </a:rPr>
              <a:t>Descent  </a:t>
            </a:r>
            <a:endParaRPr lang="en-US" sz="2800" dirty="0">
              <a:solidFill>
                <a:srgbClr val="808080"/>
              </a:solidFill>
              <a:latin typeface="Arial"/>
              <a:cs typeface="Arial"/>
            </a:endParaRPr>
          </a:p>
          <a:p>
            <a:pPr marL="12700" marR="5080">
              <a:lnSpc>
                <a:spcPts val="4100"/>
              </a:lnSpc>
              <a:spcBef>
                <a:spcPts val="160"/>
              </a:spcBef>
              <a:buAutoNum type="arabicPeriod"/>
              <a:tabLst>
                <a:tab pos="526415" algn="l"/>
                <a:tab pos="527050" algn="l"/>
              </a:tabLst>
            </a:pPr>
            <a:r>
              <a:rPr lang="en-US" sz="2800" spc="10" dirty="0">
                <a:solidFill>
                  <a:srgbClr val="808080"/>
                </a:solidFill>
                <a:latin typeface="Arial"/>
                <a:cs typeface="Arial"/>
              </a:rPr>
              <a:t> </a:t>
            </a:r>
            <a:r>
              <a:rPr sz="2800" spc="10" dirty="0">
                <a:solidFill>
                  <a:srgbClr val="808080"/>
                </a:solidFill>
                <a:latin typeface="Arial"/>
                <a:cs typeface="Arial"/>
              </a:rPr>
              <a:t>Building </a:t>
            </a:r>
            <a:r>
              <a:rPr sz="2800" dirty="0">
                <a:solidFill>
                  <a:srgbClr val="808080"/>
                </a:solidFill>
                <a:latin typeface="Arial"/>
                <a:cs typeface="Arial"/>
              </a:rPr>
              <a:t>a Machine Learning</a:t>
            </a:r>
            <a:r>
              <a:rPr sz="2800" spc="-25" dirty="0">
                <a:solidFill>
                  <a:srgbClr val="808080"/>
                </a:solidFill>
                <a:latin typeface="Arial"/>
                <a:cs typeface="Arial"/>
              </a:rPr>
              <a:t> </a:t>
            </a:r>
            <a:r>
              <a:rPr sz="2800" spc="-5" dirty="0">
                <a:solidFill>
                  <a:srgbClr val="808080"/>
                </a:solidFill>
                <a:latin typeface="Arial"/>
                <a:cs typeface="Arial"/>
              </a:rPr>
              <a:t>Algorithm</a:t>
            </a:r>
            <a:endParaRPr sz="2800" dirty="0">
              <a:latin typeface="Arial"/>
              <a:cs typeface="Arial"/>
            </a:endParaRPr>
          </a:p>
          <a:p>
            <a:pPr marL="12700">
              <a:lnSpc>
                <a:spcPct val="100000"/>
              </a:lnSpc>
              <a:spcBef>
                <a:spcPts val="380"/>
              </a:spcBef>
            </a:pPr>
            <a:r>
              <a:rPr sz="2800" dirty="0">
                <a:solidFill>
                  <a:srgbClr val="808080"/>
                </a:solidFill>
                <a:latin typeface="Arial"/>
                <a:cs typeface="Arial"/>
              </a:rPr>
              <a:t>11. Challenges </a:t>
            </a:r>
            <a:r>
              <a:rPr sz="2800" spc="-5" dirty="0">
                <a:solidFill>
                  <a:srgbClr val="808080"/>
                </a:solidFill>
                <a:latin typeface="Arial"/>
                <a:cs typeface="Arial"/>
              </a:rPr>
              <a:t>Motivating </a:t>
            </a:r>
            <a:r>
              <a:rPr sz="2800" dirty="0">
                <a:solidFill>
                  <a:srgbClr val="808080"/>
                </a:solidFill>
                <a:latin typeface="Arial"/>
                <a:cs typeface="Arial"/>
              </a:rPr>
              <a:t>Deep</a:t>
            </a:r>
            <a:r>
              <a:rPr sz="2800" spc="-459" dirty="0">
                <a:solidFill>
                  <a:srgbClr val="808080"/>
                </a:solidFill>
                <a:latin typeface="Arial"/>
                <a:cs typeface="Arial"/>
              </a:rPr>
              <a:t> </a:t>
            </a:r>
            <a:r>
              <a:rPr sz="2800" dirty="0">
                <a:solidFill>
                  <a:srgbClr val="808080"/>
                </a:solidFill>
                <a:latin typeface="Arial"/>
                <a:cs typeface="Arial"/>
              </a:rPr>
              <a:t>Learning</a:t>
            </a:r>
            <a:endParaRPr sz="2800" dirty="0">
              <a:latin typeface="Arial"/>
              <a:cs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93782" y="847293"/>
            <a:ext cx="7510780" cy="695960"/>
          </a:xfrm>
          <a:prstGeom prst="rect">
            <a:avLst/>
          </a:prstGeom>
        </p:spPr>
        <p:txBody>
          <a:bodyPr vert="horz" wrap="square" lIns="0" tIns="12700" rIns="0" bIns="0" rtlCol="0">
            <a:spAutoFit/>
          </a:bodyPr>
          <a:lstStyle/>
          <a:p>
            <a:pPr marL="12700">
              <a:lnSpc>
                <a:spcPct val="100000"/>
              </a:lnSpc>
              <a:spcBef>
                <a:spcPts val="100"/>
              </a:spcBef>
              <a:tabLst>
                <a:tab pos="2403475" algn="l"/>
              </a:tabLst>
            </a:pPr>
            <a:r>
              <a:rPr spc="-5" dirty="0"/>
              <a:t>Topics</a:t>
            </a:r>
            <a:r>
              <a:rPr spc="5" dirty="0"/>
              <a:t> </a:t>
            </a:r>
            <a:r>
              <a:rPr dirty="0"/>
              <a:t>in	Maximum</a:t>
            </a:r>
            <a:r>
              <a:rPr spc="-95" dirty="0"/>
              <a:t> </a:t>
            </a:r>
            <a:r>
              <a:rPr dirty="0"/>
              <a:t>Likelihood</a:t>
            </a:r>
          </a:p>
        </p:txBody>
      </p:sp>
      <p:sp>
        <p:nvSpPr>
          <p:cNvPr id="5" name="object 5"/>
          <p:cNvSpPr txBox="1"/>
          <p:nvPr/>
        </p:nvSpPr>
        <p:spPr>
          <a:xfrm>
            <a:off x="852978" y="1890624"/>
            <a:ext cx="8924925" cy="4582795"/>
          </a:xfrm>
          <a:prstGeom prst="rect">
            <a:avLst/>
          </a:prstGeom>
        </p:spPr>
        <p:txBody>
          <a:bodyPr vert="horz" wrap="square" lIns="0" tIns="104139" rIns="0" bIns="0" rtlCol="0">
            <a:spAutoFit/>
          </a:bodyPr>
          <a:lstStyle/>
          <a:p>
            <a:pPr marL="464184" indent="-452120">
              <a:lnSpc>
                <a:spcPct val="100000"/>
              </a:lnSpc>
              <a:spcBef>
                <a:spcPts val="819"/>
              </a:spcBef>
              <a:buAutoNum type="arabicPeriod"/>
              <a:tabLst>
                <a:tab pos="464820" algn="l"/>
              </a:tabLst>
            </a:pPr>
            <a:r>
              <a:rPr sz="3200" spc="-5" dirty="0">
                <a:solidFill>
                  <a:srgbClr val="3333CC"/>
                </a:solidFill>
                <a:latin typeface="Arial"/>
                <a:cs typeface="Arial"/>
              </a:rPr>
              <a:t>The </a:t>
            </a:r>
            <a:r>
              <a:rPr sz="3200" dirty="0">
                <a:solidFill>
                  <a:srgbClr val="3333CC"/>
                </a:solidFill>
                <a:latin typeface="Arial"/>
                <a:cs typeface="Arial"/>
              </a:rPr>
              <a:t>maximum likelihood</a:t>
            </a:r>
            <a:r>
              <a:rPr sz="3200" spc="-15" dirty="0">
                <a:solidFill>
                  <a:srgbClr val="3333CC"/>
                </a:solidFill>
                <a:latin typeface="Arial"/>
                <a:cs typeface="Arial"/>
              </a:rPr>
              <a:t> </a:t>
            </a:r>
            <a:r>
              <a:rPr sz="3200" dirty="0">
                <a:solidFill>
                  <a:srgbClr val="3333CC"/>
                </a:solidFill>
                <a:latin typeface="Arial"/>
                <a:cs typeface="Arial"/>
              </a:rPr>
              <a:t>principle</a:t>
            </a:r>
            <a:endParaRPr sz="3200">
              <a:latin typeface="Arial"/>
              <a:cs typeface="Arial"/>
            </a:endParaRPr>
          </a:p>
          <a:p>
            <a:pPr marL="469265">
              <a:lnSpc>
                <a:spcPct val="100000"/>
              </a:lnSpc>
              <a:spcBef>
                <a:spcPts val="635"/>
              </a:spcBef>
            </a:pPr>
            <a:r>
              <a:rPr sz="2800" dirty="0">
                <a:solidFill>
                  <a:srgbClr val="336600"/>
                </a:solidFill>
                <a:latin typeface="Arial"/>
                <a:cs typeface="Arial"/>
              </a:rPr>
              <a:t>– Maximizing likelihood is minimizing KL</a:t>
            </a:r>
            <a:r>
              <a:rPr sz="2800" spc="-165" dirty="0">
                <a:solidFill>
                  <a:srgbClr val="336600"/>
                </a:solidFill>
                <a:latin typeface="Arial"/>
                <a:cs typeface="Arial"/>
              </a:rPr>
              <a:t> </a:t>
            </a:r>
            <a:r>
              <a:rPr sz="2800" dirty="0">
                <a:solidFill>
                  <a:srgbClr val="336600"/>
                </a:solidFill>
                <a:latin typeface="Arial"/>
                <a:cs typeface="Arial"/>
              </a:rPr>
              <a:t>divergence</a:t>
            </a:r>
            <a:endParaRPr sz="2800">
              <a:latin typeface="Arial"/>
              <a:cs typeface="Arial"/>
            </a:endParaRPr>
          </a:p>
          <a:p>
            <a:pPr marL="527050" indent="-514350">
              <a:lnSpc>
                <a:spcPct val="100000"/>
              </a:lnSpc>
              <a:spcBef>
                <a:spcPts val="735"/>
              </a:spcBef>
              <a:buAutoNum type="arabicPeriod"/>
              <a:tabLst>
                <a:tab pos="526415" algn="l"/>
                <a:tab pos="527050" algn="l"/>
              </a:tabLst>
            </a:pPr>
            <a:r>
              <a:rPr sz="3200" spc="-5" dirty="0">
                <a:solidFill>
                  <a:srgbClr val="3333CC"/>
                </a:solidFill>
                <a:latin typeface="Arial"/>
                <a:cs typeface="Arial"/>
              </a:rPr>
              <a:t>Conditional </a:t>
            </a:r>
            <a:r>
              <a:rPr sz="3200" dirty="0">
                <a:solidFill>
                  <a:srgbClr val="3333CC"/>
                </a:solidFill>
                <a:latin typeface="Arial"/>
                <a:cs typeface="Arial"/>
              </a:rPr>
              <a:t>log-likelihood &amp;</a:t>
            </a:r>
            <a:r>
              <a:rPr sz="3200" spc="-5" dirty="0">
                <a:solidFill>
                  <a:srgbClr val="3333CC"/>
                </a:solidFill>
                <a:latin typeface="Arial"/>
                <a:cs typeface="Arial"/>
              </a:rPr>
              <a:t> MSE</a:t>
            </a:r>
            <a:endParaRPr sz="3200">
              <a:latin typeface="Arial"/>
              <a:cs typeface="Arial"/>
            </a:endParaRPr>
          </a:p>
          <a:p>
            <a:pPr marL="926465" marR="5080" lvl="1" indent="-520700">
              <a:lnSpc>
                <a:spcPct val="100099"/>
              </a:lnSpc>
              <a:spcBef>
                <a:spcPts val="660"/>
              </a:spcBef>
              <a:buChar char="–"/>
              <a:tabLst>
                <a:tab pos="920115" algn="l"/>
                <a:tab pos="920750" algn="l"/>
              </a:tabLst>
            </a:pPr>
            <a:r>
              <a:rPr sz="2800" dirty="0">
                <a:solidFill>
                  <a:srgbClr val="336600"/>
                </a:solidFill>
                <a:latin typeface="Arial"/>
                <a:cs typeface="Arial"/>
              </a:rPr>
              <a:t>Minimizing </a:t>
            </a:r>
            <a:r>
              <a:rPr sz="2800" spc="-5" dirty="0">
                <a:solidFill>
                  <a:srgbClr val="336600"/>
                </a:solidFill>
                <a:latin typeface="Arial"/>
                <a:cs typeface="Arial"/>
              </a:rPr>
              <a:t>negative </a:t>
            </a:r>
            <a:r>
              <a:rPr sz="2800" dirty="0">
                <a:solidFill>
                  <a:srgbClr val="336600"/>
                </a:solidFill>
                <a:latin typeface="Arial"/>
                <a:cs typeface="Arial"/>
              </a:rPr>
              <a:t>log-likelihood is equivalent </a:t>
            </a:r>
            <a:r>
              <a:rPr sz="2800" spc="-5" dirty="0">
                <a:solidFill>
                  <a:srgbClr val="336600"/>
                </a:solidFill>
                <a:latin typeface="Arial"/>
                <a:cs typeface="Arial"/>
              </a:rPr>
              <a:t>to  </a:t>
            </a:r>
            <a:r>
              <a:rPr sz="2800" dirty="0">
                <a:solidFill>
                  <a:srgbClr val="336600"/>
                </a:solidFill>
                <a:latin typeface="Arial"/>
                <a:cs typeface="Arial"/>
              </a:rPr>
              <a:t>minimizing MSE in linear regression </a:t>
            </a:r>
            <a:r>
              <a:rPr sz="2800" spc="-5" dirty="0">
                <a:solidFill>
                  <a:srgbClr val="336600"/>
                </a:solidFill>
                <a:latin typeface="Arial"/>
                <a:cs typeface="Arial"/>
              </a:rPr>
              <a:t>with</a:t>
            </a:r>
            <a:r>
              <a:rPr sz="2800" spc="-60" dirty="0">
                <a:solidFill>
                  <a:srgbClr val="336600"/>
                </a:solidFill>
                <a:latin typeface="Arial"/>
                <a:cs typeface="Arial"/>
              </a:rPr>
              <a:t> </a:t>
            </a:r>
            <a:r>
              <a:rPr sz="2800" spc="-5" dirty="0">
                <a:solidFill>
                  <a:srgbClr val="336600"/>
                </a:solidFill>
                <a:latin typeface="Arial"/>
                <a:cs typeface="Arial"/>
              </a:rPr>
              <a:t>Gaussian  </a:t>
            </a:r>
            <a:r>
              <a:rPr sz="2800" dirty="0">
                <a:solidFill>
                  <a:srgbClr val="336600"/>
                </a:solidFill>
                <a:latin typeface="Arial"/>
                <a:cs typeface="Arial"/>
              </a:rPr>
              <a:t>noise</a:t>
            </a:r>
            <a:endParaRPr sz="2800">
              <a:latin typeface="Arial"/>
              <a:cs typeface="Arial"/>
            </a:endParaRPr>
          </a:p>
          <a:p>
            <a:pPr marL="527050" indent="-514350">
              <a:lnSpc>
                <a:spcPct val="100000"/>
              </a:lnSpc>
              <a:spcBef>
                <a:spcPts val="805"/>
              </a:spcBef>
              <a:buAutoNum type="arabicPeriod"/>
              <a:tabLst>
                <a:tab pos="526415" algn="l"/>
                <a:tab pos="527050" algn="l"/>
              </a:tabLst>
            </a:pPr>
            <a:r>
              <a:rPr sz="3200" spc="-5" dirty="0">
                <a:solidFill>
                  <a:srgbClr val="3333CC"/>
                </a:solidFill>
                <a:latin typeface="Arial"/>
                <a:cs typeface="Arial"/>
              </a:rPr>
              <a:t>Properties </a:t>
            </a:r>
            <a:r>
              <a:rPr sz="3200" dirty="0">
                <a:solidFill>
                  <a:srgbClr val="3333CC"/>
                </a:solidFill>
                <a:latin typeface="Arial"/>
                <a:cs typeface="Arial"/>
              </a:rPr>
              <a:t>of maximum</a:t>
            </a:r>
            <a:r>
              <a:rPr sz="3200" spc="-20" dirty="0">
                <a:solidFill>
                  <a:srgbClr val="3333CC"/>
                </a:solidFill>
                <a:latin typeface="Arial"/>
                <a:cs typeface="Arial"/>
              </a:rPr>
              <a:t> </a:t>
            </a:r>
            <a:r>
              <a:rPr sz="3200" dirty="0">
                <a:solidFill>
                  <a:srgbClr val="3333CC"/>
                </a:solidFill>
                <a:latin typeface="Arial"/>
                <a:cs typeface="Arial"/>
              </a:rPr>
              <a:t>likelihood</a:t>
            </a:r>
            <a:endParaRPr sz="3200">
              <a:latin typeface="Arial"/>
              <a:cs typeface="Arial"/>
            </a:endParaRPr>
          </a:p>
          <a:p>
            <a:pPr marL="926465" marR="999490" lvl="1" indent="-520700">
              <a:lnSpc>
                <a:spcPts val="3329"/>
              </a:lnSpc>
              <a:spcBef>
                <a:spcPts val="800"/>
              </a:spcBef>
              <a:buChar char="–"/>
              <a:tabLst>
                <a:tab pos="920115" algn="l"/>
                <a:tab pos="920750" algn="l"/>
              </a:tabLst>
            </a:pPr>
            <a:r>
              <a:rPr sz="2800" dirty="0">
                <a:solidFill>
                  <a:srgbClr val="336600"/>
                </a:solidFill>
                <a:latin typeface="Arial"/>
                <a:cs typeface="Arial"/>
              </a:rPr>
              <a:t>No </a:t>
            </a:r>
            <a:r>
              <a:rPr sz="2800" spc="-5" dirty="0">
                <a:solidFill>
                  <a:srgbClr val="336600"/>
                </a:solidFill>
                <a:latin typeface="Arial"/>
                <a:cs typeface="Arial"/>
              </a:rPr>
              <a:t>consistent estimator </a:t>
            </a:r>
            <a:r>
              <a:rPr sz="2800" dirty="0">
                <a:solidFill>
                  <a:srgbClr val="336600"/>
                </a:solidFill>
                <a:latin typeface="Arial"/>
                <a:cs typeface="Arial"/>
              </a:rPr>
              <a:t>has lower MSE </a:t>
            </a:r>
            <a:r>
              <a:rPr sz="2800" spc="-5" dirty="0">
                <a:solidFill>
                  <a:srgbClr val="336600"/>
                </a:solidFill>
                <a:latin typeface="Arial"/>
                <a:cs typeface="Arial"/>
              </a:rPr>
              <a:t>than  </a:t>
            </a:r>
            <a:r>
              <a:rPr sz="2800" dirty="0">
                <a:solidFill>
                  <a:srgbClr val="336600"/>
                </a:solidFill>
                <a:latin typeface="Arial"/>
                <a:cs typeface="Arial"/>
              </a:rPr>
              <a:t>maximum likelihood</a:t>
            </a:r>
            <a:r>
              <a:rPr sz="2800" spc="-15" dirty="0">
                <a:solidFill>
                  <a:srgbClr val="336600"/>
                </a:solidFill>
                <a:latin typeface="Arial"/>
                <a:cs typeface="Arial"/>
              </a:rPr>
              <a:t> </a:t>
            </a:r>
            <a:r>
              <a:rPr sz="2800" spc="-5" dirty="0">
                <a:solidFill>
                  <a:srgbClr val="336600"/>
                </a:solidFill>
                <a:latin typeface="Arial"/>
                <a:cs typeface="Arial"/>
              </a:rPr>
              <a:t>estimator</a:t>
            </a:r>
            <a:endParaRPr sz="2800">
              <a:latin typeface="Arial"/>
              <a:cs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69900" y="609600"/>
            <a:ext cx="9107130" cy="695960"/>
          </a:xfrm>
          <a:prstGeom prst="rect">
            <a:avLst/>
          </a:prstGeom>
        </p:spPr>
        <p:txBody>
          <a:bodyPr vert="horz" wrap="square" lIns="0" tIns="12700" rIns="0" bIns="0" rtlCol="0">
            <a:spAutoFit/>
          </a:bodyPr>
          <a:lstStyle/>
          <a:p>
            <a:pPr marL="12700">
              <a:lnSpc>
                <a:spcPct val="100000"/>
              </a:lnSpc>
              <a:spcBef>
                <a:spcPts val="100"/>
              </a:spcBef>
              <a:tabLst>
                <a:tab pos="1285240" algn="l"/>
                <a:tab pos="1906905" algn="l"/>
                <a:tab pos="3584575" algn="l"/>
                <a:tab pos="4982845" algn="l"/>
              </a:tabLst>
            </a:pPr>
            <a:r>
              <a:rPr dirty="0"/>
              <a:t>How	</a:t>
            </a:r>
            <a:r>
              <a:rPr spc="-5" dirty="0"/>
              <a:t>to	</a:t>
            </a:r>
            <a:r>
              <a:rPr lang="en-US" spc="-5" dirty="0"/>
              <a:t>O</a:t>
            </a:r>
            <a:r>
              <a:rPr spc="-5" dirty="0"/>
              <a:t>btain	</a:t>
            </a:r>
            <a:r>
              <a:rPr lang="en-US" spc="-5" dirty="0"/>
              <a:t> G</a:t>
            </a:r>
            <a:r>
              <a:rPr dirty="0"/>
              <a:t>ood</a:t>
            </a:r>
            <a:r>
              <a:rPr lang="en-US" dirty="0"/>
              <a:t> E</a:t>
            </a:r>
            <a:r>
              <a:rPr spc="-5" dirty="0"/>
              <a:t>stimators?</a:t>
            </a:r>
          </a:p>
        </p:txBody>
      </p:sp>
      <p:sp>
        <p:nvSpPr>
          <p:cNvPr id="5" name="object 5"/>
          <p:cNvSpPr txBox="1"/>
          <p:nvPr/>
        </p:nvSpPr>
        <p:spPr>
          <a:xfrm>
            <a:off x="895310" y="1525154"/>
            <a:ext cx="8681720" cy="5212080"/>
          </a:xfrm>
          <a:prstGeom prst="rect">
            <a:avLst/>
          </a:prstGeom>
        </p:spPr>
        <p:txBody>
          <a:bodyPr vert="horz" wrap="square" lIns="0" tIns="33020" rIns="0" bIns="0" rtlCol="0">
            <a:spAutoFit/>
          </a:bodyPr>
          <a:lstStyle/>
          <a:p>
            <a:pPr marL="355600" marR="546735" indent="-342900">
              <a:lnSpc>
                <a:spcPts val="3800"/>
              </a:lnSpc>
              <a:spcBef>
                <a:spcPts val="260"/>
              </a:spcBef>
              <a:buChar char="•"/>
              <a:tabLst>
                <a:tab pos="354965" algn="l"/>
                <a:tab pos="355600" algn="l"/>
              </a:tabLst>
            </a:pPr>
            <a:r>
              <a:rPr sz="3200" spc="-5" dirty="0">
                <a:solidFill>
                  <a:srgbClr val="3333CC"/>
                </a:solidFill>
                <a:latin typeface="Arial"/>
                <a:cs typeface="Arial"/>
              </a:rPr>
              <a:t>We </a:t>
            </a:r>
            <a:r>
              <a:rPr sz="3200" dirty="0">
                <a:solidFill>
                  <a:srgbClr val="3333CC"/>
                </a:solidFill>
                <a:latin typeface="Arial"/>
                <a:cs typeface="Arial"/>
              </a:rPr>
              <a:t>have seen some </a:t>
            </a:r>
            <a:r>
              <a:rPr sz="3200" spc="-5" dirty="0">
                <a:solidFill>
                  <a:srgbClr val="3333CC"/>
                </a:solidFill>
                <a:latin typeface="Arial"/>
                <a:cs typeface="Arial"/>
              </a:rPr>
              <a:t>definitions </a:t>
            </a:r>
            <a:r>
              <a:rPr sz="3200" dirty="0">
                <a:solidFill>
                  <a:srgbClr val="3333CC"/>
                </a:solidFill>
                <a:latin typeface="Arial"/>
                <a:cs typeface="Arial"/>
              </a:rPr>
              <a:t>of</a:t>
            </a:r>
            <a:r>
              <a:rPr sz="3200" spc="-50" dirty="0">
                <a:solidFill>
                  <a:srgbClr val="3333CC"/>
                </a:solidFill>
                <a:latin typeface="Arial"/>
                <a:cs typeface="Arial"/>
              </a:rPr>
              <a:t> </a:t>
            </a:r>
            <a:r>
              <a:rPr sz="3200" dirty="0">
                <a:solidFill>
                  <a:srgbClr val="3333CC"/>
                </a:solidFill>
                <a:latin typeface="Arial"/>
                <a:cs typeface="Arial"/>
              </a:rPr>
              <a:t>common  </a:t>
            </a:r>
            <a:r>
              <a:rPr sz="3200" spc="-5" dirty="0">
                <a:solidFill>
                  <a:srgbClr val="3333CC"/>
                </a:solidFill>
                <a:latin typeface="Arial"/>
                <a:cs typeface="Arial"/>
              </a:rPr>
              <a:t>estimators </a:t>
            </a:r>
            <a:r>
              <a:rPr sz="3200" dirty="0">
                <a:solidFill>
                  <a:srgbClr val="3333CC"/>
                </a:solidFill>
                <a:latin typeface="Arial"/>
                <a:cs typeface="Arial"/>
              </a:rPr>
              <a:t>and </a:t>
            </a:r>
            <a:r>
              <a:rPr sz="3200" spc="-5" dirty="0">
                <a:solidFill>
                  <a:srgbClr val="3333CC"/>
                </a:solidFill>
                <a:latin typeface="Arial"/>
                <a:cs typeface="Arial"/>
              </a:rPr>
              <a:t>their properties</a:t>
            </a:r>
            <a:endParaRPr sz="3200" dirty="0">
              <a:latin typeface="Arial"/>
              <a:cs typeface="Arial"/>
            </a:endParaRPr>
          </a:p>
          <a:p>
            <a:pPr marL="469265">
              <a:lnSpc>
                <a:spcPct val="100000"/>
              </a:lnSpc>
              <a:spcBef>
                <a:spcPts val="509"/>
              </a:spcBef>
            </a:pPr>
            <a:r>
              <a:rPr sz="2800" dirty="0">
                <a:solidFill>
                  <a:srgbClr val="336600"/>
                </a:solidFill>
                <a:latin typeface="Arial"/>
                <a:cs typeface="Arial"/>
              </a:rPr>
              <a:t>– Ex: sample mean,</a:t>
            </a:r>
            <a:r>
              <a:rPr sz="2800" spc="-114" dirty="0">
                <a:solidFill>
                  <a:srgbClr val="336600"/>
                </a:solidFill>
                <a:latin typeface="Arial"/>
                <a:cs typeface="Arial"/>
              </a:rPr>
              <a:t> </a:t>
            </a:r>
            <a:r>
              <a:rPr sz="2800" dirty="0">
                <a:solidFill>
                  <a:srgbClr val="336600"/>
                </a:solidFill>
                <a:latin typeface="Arial"/>
                <a:cs typeface="Arial"/>
              </a:rPr>
              <a:t>bias-variance</a:t>
            </a:r>
            <a:endParaRPr sz="2800" dirty="0">
              <a:latin typeface="Arial"/>
              <a:cs typeface="Arial"/>
            </a:endParaRPr>
          </a:p>
          <a:p>
            <a:pPr marL="355600" indent="-342900">
              <a:lnSpc>
                <a:spcPct val="100000"/>
              </a:lnSpc>
              <a:spcBef>
                <a:spcPts val="835"/>
              </a:spcBef>
              <a:buChar char="•"/>
              <a:tabLst>
                <a:tab pos="354965" algn="l"/>
                <a:tab pos="355600" algn="l"/>
              </a:tabLst>
            </a:pPr>
            <a:r>
              <a:rPr sz="3200" spc="-5" dirty="0">
                <a:solidFill>
                  <a:srgbClr val="3333CC"/>
                </a:solidFill>
                <a:latin typeface="Arial"/>
                <a:cs typeface="Arial"/>
              </a:rPr>
              <a:t>Where </a:t>
            </a:r>
            <a:r>
              <a:rPr sz="3200" dirty="0">
                <a:solidFill>
                  <a:srgbClr val="3333CC"/>
                </a:solidFill>
                <a:latin typeface="Arial"/>
                <a:cs typeface="Arial"/>
              </a:rPr>
              <a:t>do </a:t>
            </a:r>
            <a:r>
              <a:rPr sz="3200" spc="-5" dirty="0">
                <a:solidFill>
                  <a:srgbClr val="3333CC"/>
                </a:solidFill>
                <a:latin typeface="Arial"/>
                <a:cs typeface="Arial"/>
              </a:rPr>
              <a:t>they </a:t>
            </a:r>
            <a:r>
              <a:rPr sz="3200" dirty="0">
                <a:solidFill>
                  <a:srgbClr val="3333CC"/>
                </a:solidFill>
                <a:latin typeface="Arial"/>
                <a:cs typeface="Arial"/>
              </a:rPr>
              <a:t>come</a:t>
            </a:r>
            <a:r>
              <a:rPr sz="3200" spc="-5" dirty="0">
                <a:solidFill>
                  <a:srgbClr val="3333CC"/>
                </a:solidFill>
                <a:latin typeface="Arial"/>
                <a:cs typeface="Arial"/>
              </a:rPr>
              <a:t> from?</a:t>
            </a:r>
            <a:endParaRPr sz="3200" dirty="0">
              <a:latin typeface="Arial"/>
              <a:cs typeface="Arial"/>
            </a:endParaRPr>
          </a:p>
          <a:p>
            <a:pPr marL="355600" marR="5080" indent="-342900">
              <a:lnSpc>
                <a:spcPct val="100099"/>
              </a:lnSpc>
              <a:spcBef>
                <a:spcPts val="760"/>
              </a:spcBef>
              <a:buChar char="•"/>
              <a:tabLst>
                <a:tab pos="354965" algn="l"/>
                <a:tab pos="355600" algn="l"/>
              </a:tabLst>
            </a:pPr>
            <a:r>
              <a:rPr sz="3200" spc="-5" dirty="0">
                <a:solidFill>
                  <a:srgbClr val="3333CC"/>
                </a:solidFill>
                <a:latin typeface="Arial"/>
                <a:cs typeface="Arial"/>
              </a:rPr>
              <a:t>Rather than </a:t>
            </a:r>
            <a:r>
              <a:rPr sz="3200" dirty="0">
                <a:solidFill>
                  <a:srgbClr val="3333CC"/>
                </a:solidFill>
                <a:latin typeface="Arial"/>
                <a:cs typeface="Arial"/>
              </a:rPr>
              <a:t>guessing some </a:t>
            </a:r>
            <a:r>
              <a:rPr sz="3200" spc="-5" dirty="0">
                <a:solidFill>
                  <a:srgbClr val="3333CC"/>
                </a:solidFill>
                <a:latin typeface="Arial"/>
                <a:cs typeface="Arial"/>
              </a:rPr>
              <a:t>function </a:t>
            </a:r>
            <a:r>
              <a:rPr sz="3200" dirty="0">
                <a:solidFill>
                  <a:srgbClr val="3333CC"/>
                </a:solidFill>
                <a:latin typeface="Arial"/>
                <a:cs typeface="Arial"/>
              </a:rPr>
              <a:t>and  </a:t>
            </a:r>
            <a:r>
              <a:rPr sz="3200" spc="-5" dirty="0">
                <a:solidFill>
                  <a:srgbClr val="3333CC"/>
                </a:solidFill>
                <a:latin typeface="Arial"/>
                <a:cs typeface="Arial"/>
              </a:rPr>
              <a:t>determining its </a:t>
            </a:r>
            <a:r>
              <a:rPr sz="3200" dirty="0">
                <a:solidFill>
                  <a:srgbClr val="3333CC"/>
                </a:solidFill>
                <a:latin typeface="Arial"/>
                <a:cs typeface="Arial"/>
              </a:rPr>
              <a:t>bias and variance, </a:t>
            </a:r>
            <a:r>
              <a:rPr sz="3200" spc="-5" dirty="0">
                <a:solidFill>
                  <a:srgbClr val="3333CC"/>
                </a:solidFill>
                <a:latin typeface="Arial"/>
                <a:cs typeface="Arial"/>
              </a:rPr>
              <a:t>better to  </a:t>
            </a:r>
            <a:r>
              <a:rPr sz="3200" dirty="0">
                <a:solidFill>
                  <a:srgbClr val="3333CC"/>
                </a:solidFill>
                <a:latin typeface="Arial"/>
                <a:cs typeface="Arial"/>
              </a:rPr>
              <a:t>have some principle </a:t>
            </a:r>
            <a:r>
              <a:rPr sz="3200" spc="-5" dirty="0">
                <a:solidFill>
                  <a:srgbClr val="3333CC"/>
                </a:solidFill>
                <a:latin typeface="Arial"/>
                <a:cs typeface="Arial"/>
              </a:rPr>
              <a:t>from </a:t>
            </a:r>
            <a:r>
              <a:rPr sz="3200" dirty="0">
                <a:solidFill>
                  <a:srgbClr val="3333CC"/>
                </a:solidFill>
                <a:latin typeface="Arial"/>
                <a:cs typeface="Arial"/>
              </a:rPr>
              <a:t>which we can</a:t>
            </a:r>
            <a:r>
              <a:rPr sz="3200" spc="-85" dirty="0">
                <a:solidFill>
                  <a:srgbClr val="3333CC"/>
                </a:solidFill>
                <a:latin typeface="Arial"/>
                <a:cs typeface="Arial"/>
              </a:rPr>
              <a:t> </a:t>
            </a:r>
            <a:r>
              <a:rPr sz="3200" dirty="0">
                <a:solidFill>
                  <a:srgbClr val="3333CC"/>
                </a:solidFill>
                <a:latin typeface="Arial"/>
                <a:cs typeface="Arial"/>
              </a:rPr>
              <a:t>derive  </a:t>
            </a:r>
            <a:r>
              <a:rPr sz="3200" spc="-5" dirty="0">
                <a:solidFill>
                  <a:srgbClr val="3333CC"/>
                </a:solidFill>
                <a:latin typeface="Arial"/>
                <a:cs typeface="Arial"/>
              </a:rPr>
              <a:t>specific functions that </a:t>
            </a:r>
            <a:r>
              <a:rPr sz="3200" dirty="0">
                <a:solidFill>
                  <a:srgbClr val="3333CC"/>
                </a:solidFill>
                <a:latin typeface="Arial"/>
                <a:cs typeface="Arial"/>
              </a:rPr>
              <a:t>are good</a:t>
            </a:r>
            <a:r>
              <a:rPr sz="3200" spc="5" dirty="0">
                <a:solidFill>
                  <a:srgbClr val="3333CC"/>
                </a:solidFill>
                <a:latin typeface="Arial"/>
                <a:cs typeface="Arial"/>
              </a:rPr>
              <a:t> </a:t>
            </a:r>
            <a:r>
              <a:rPr sz="3200" spc="-5" dirty="0">
                <a:solidFill>
                  <a:srgbClr val="3333CC"/>
                </a:solidFill>
                <a:latin typeface="Arial"/>
                <a:cs typeface="Arial"/>
              </a:rPr>
              <a:t>estimators</a:t>
            </a:r>
            <a:endParaRPr sz="3200" dirty="0">
              <a:latin typeface="Arial"/>
              <a:cs typeface="Arial"/>
            </a:endParaRPr>
          </a:p>
          <a:p>
            <a:pPr marL="355600" marR="73660" indent="-342900">
              <a:lnSpc>
                <a:spcPct val="100000"/>
              </a:lnSpc>
              <a:spcBef>
                <a:spcPts val="725"/>
              </a:spcBef>
              <a:buChar char="•"/>
              <a:tabLst>
                <a:tab pos="354965" algn="l"/>
                <a:tab pos="355600" algn="l"/>
              </a:tabLst>
            </a:pPr>
            <a:r>
              <a:rPr sz="3200" spc="-5" dirty="0">
                <a:solidFill>
                  <a:srgbClr val="3333CC"/>
                </a:solidFill>
                <a:latin typeface="Arial"/>
                <a:cs typeface="Arial"/>
              </a:rPr>
              <a:t>The </a:t>
            </a:r>
            <a:r>
              <a:rPr sz="3200" dirty="0">
                <a:solidFill>
                  <a:srgbClr val="3333CC"/>
                </a:solidFill>
                <a:latin typeface="Arial"/>
                <a:cs typeface="Arial"/>
              </a:rPr>
              <a:t>most common such principle is</a:t>
            </a:r>
            <a:r>
              <a:rPr sz="3200" spc="-95" dirty="0">
                <a:solidFill>
                  <a:srgbClr val="3333CC"/>
                </a:solidFill>
                <a:latin typeface="Arial"/>
                <a:cs typeface="Arial"/>
              </a:rPr>
              <a:t> </a:t>
            </a:r>
            <a:r>
              <a:rPr sz="3200" dirty="0">
                <a:solidFill>
                  <a:srgbClr val="3333CC"/>
                </a:solidFill>
                <a:latin typeface="Arial"/>
                <a:cs typeface="Arial"/>
              </a:rPr>
              <a:t>maximum  likelihood</a:t>
            </a:r>
            <a:endParaRPr sz="3200" dirty="0">
              <a:latin typeface="Arial"/>
              <a:cs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64103" y="458354"/>
            <a:ext cx="7418070" cy="695960"/>
          </a:xfrm>
          <a:prstGeom prst="rect">
            <a:avLst/>
          </a:prstGeom>
        </p:spPr>
        <p:txBody>
          <a:bodyPr vert="horz" wrap="square" lIns="0" tIns="12700" rIns="0" bIns="0" rtlCol="0">
            <a:spAutoFit/>
          </a:bodyPr>
          <a:lstStyle/>
          <a:p>
            <a:pPr marL="12700">
              <a:lnSpc>
                <a:spcPct val="100000"/>
              </a:lnSpc>
              <a:spcBef>
                <a:spcPts val="100"/>
              </a:spcBef>
              <a:tabLst>
                <a:tab pos="5261610" algn="l"/>
              </a:tabLst>
            </a:pPr>
            <a:r>
              <a:rPr dirty="0"/>
              <a:t>Maximum</a:t>
            </a:r>
            <a:r>
              <a:rPr spc="-5" dirty="0"/>
              <a:t> </a:t>
            </a:r>
            <a:r>
              <a:rPr dirty="0"/>
              <a:t>Likelihood	Principle</a:t>
            </a:r>
          </a:p>
        </p:txBody>
      </p:sp>
      <p:sp>
        <p:nvSpPr>
          <p:cNvPr id="5" name="object 5"/>
          <p:cNvSpPr txBox="1"/>
          <p:nvPr/>
        </p:nvSpPr>
        <p:spPr>
          <a:xfrm>
            <a:off x="836045" y="1281024"/>
            <a:ext cx="9539854" cy="4512945"/>
          </a:xfrm>
          <a:prstGeom prst="rect">
            <a:avLst/>
          </a:prstGeom>
        </p:spPr>
        <p:txBody>
          <a:bodyPr vert="horz" wrap="square" lIns="0" tIns="104139" rIns="0" bIns="0" rtlCol="0">
            <a:spAutoFit/>
          </a:bodyPr>
          <a:lstStyle/>
          <a:p>
            <a:pPr marL="381000" indent="-342900">
              <a:lnSpc>
                <a:spcPct val="100000"/>
              </a:lnSpc>
              <a:spcBef>
                <a:spcPts val="819"/>
              </a:spcBef>
              <a:buChar char="•"/>
              <a:tabLst>
                <a:tab pos="380365" algn="l"/>
                <a:tab pos="381000" algn="l"/>
              </a:tabLst>
            </a:pPr>
            <a:r>
              <a:rPr sz="3200" dirty="0">
                <a:solidFill>
                  <a:srgbClr val="3333CC"/>
                </a:solidFill>
                <a:latin typeface="Arial"/>
                <a:cs typeface="Arial"/>
              </a:rPr>
              <a:t>Set of </a:t>
            </a:r>
            <a:r>
              <a:rPr sz="3200" i="1" spc="85" dirty="0">
                <a:latin typeface="Calibri"/>
                <a:cs typeface="Calibri"/>
              </a:rPr>
              <a:t>m </a:t>
            </a:r>
            <a:r>
              <a:rPr sz="3200" dirty="0">
                <a:solidFill>
                  <a:srgbClr val="3333CC"/>
                </a:solidFill>
                <a:latin typeface="Arial"/>
                <a:cs typeface="Arial"/>
              </a:rPr>
              <a:t>examples </a:t>
            </a:r>
            <a:r>
              <a:rPr sz="2800" spc="105" dirty="0">
                <a:latin typeface="Lucida Sans Unicode"/>
                <a:cs typeface="Lucida Sans Unicode"/>
              </a:rPr>
              <a:t>X</a:t>
            </a:r>
            <a:r>
              <a:rPr sz="2800" spc="105" dirty="0">
                <a:solidFill>
                  <a:srgbClr val="3333CC"/>
                </a:solidFill>
                <a:latin typeface="Arial"/>
                <a:cs typeface="Arial"/>
              </a:rPr>
              <a:t>=</a:t>
            </a:r>
            <a:r>
              <a:rPr sz="2800" spc="105" dirty="0">
                <a:latin typeface="Cambria"/>
                <a:cs typeface="Cambria"/>
              </a:rPr>
              <a:t>{</a:t>
            </a:r>
            <a:r>
              <a:rPr sz="2800" b="1" i="1" spc="105" dirty="0">
                <a:latin typeface="Palatino Linotype"/>
                <a:cs typeface="Palatino Linotype"/>
              </a:rPr>
              <a:t>x</a:t>
            </a:r>
            <a:r>
              <a:rPr sz="2775" spc="157" baseline="25525" dirty="0">
                <a:latin typeface="Cambria"/>
                <a:cs typeface="Cambria"/>
              </a:rPr>
              <a:t>(1)</a:t>
            </a:r>
            <a:r>
              <a:rPr sz="2800" spc="105" dirty="0">
                <a:latin typeface="Cambria"/>
                <a:cs typeface="Cambria"/>
              </a:rPr>
              <a:t>,</a:t>
            </a:r>
            <a:r>
              <a:rPr sz="2800" spc="365" dirty="0">
                <a:latin typeface="Cambria"/>
                <a:cs typeface="Cambria"/>
              </a:rPr>
              <a:t> </a:t>
            </a:r>
            <a:r>
              <a:rPr sz="2800" b="1" i="1" spc="105" dirty="0">
                <a:latin typeface="Palatino Linotype"/>
                <a:cs typeface="Palatino Linotype"/>
              </a:rPr>
              <a:t>x</a:t>
            </a:r>
            <a:r>
              <a:rPr sz="2775" spc="157" baseline="25525" dirty="0">
                <a:latin typeface="Cambria"/>
                <a:cs typeface="Cambria"/>
              </a:rPr>
              <a:t>(2)</a:t>
            </a:r>
            <a:r>
              <a:rPr sz="2800" spc="105" dirty="0">
                <a:latin typeface="Cambria"/>
                <a:cs typeface="Cambria"/>
              </a:rPr>
              <a:t>,..</a:t>
            </a:r>
            <a:r>
              <a:rPr sz="2800" b="1" i="1" spc="105" dirty="0">
                <a:latin typeface="Palatino Linotype"/>
                <a:cs typeface="Palatino Linotype"/>
              </a:rPr>
              <a:t>x</a:t>
            </a:r>
            <a:r>
              <a:rPr sz="2775" spc="157" baseline="25525" dirty="0">
                <a:latin typeface="Cambria"/>
                <a:cs typeface="Cambria"/>
              </a:rPr>
              <a:t>(</a:t>
            </a:r>
            <a:r>
              <a:rPr sz="2775" i="1" spc="157" baseline="25525" dirty="0">
                <a:latin typeface="Calibri"/>
                <a:cs typeface="Calibri"/>
              </a:rPr>
              <a:t>m</a:t>
            </a:r>
            <a:r>
              <a:rPr sz="2775" spc="157" baseline="25525" dirty="0">
                <a:latin typeface="Cambria"/>
                <a:cs typeface="Cambria"/>
              </a:rPr>
              <a:t>)</a:t>
            </a:r>
            <a:r>
              <a:rPr sz="2800" spc="105" dirty="0">
                <a:latin typeface="Cambria"/>
                <a:cs typeface="Cambria"/>
              </a:rPr>
              <a:t>}</a:t>
            </a:r>
            <a:endParaRPr sz="2800" dirty="0">
              <a:latin typeface="Cambria"/>
              <a:cs typeface="Cambria"/>
            </a:endParaRPr>
          </a:p>
          <a:p>
            <a:pPr marL="774065" marR="349250" lvl="1" indent="-279400">
              <a:lnSpc>
                <a:spcPts val="3329"/>
              </a:lnSpc>
              <a:spcBef>
                <a:spcPts val="770"/>
              </a:spcBef>
              <a:buChar char="–"/>
              <a:tabLst>
                <a:tab pos="781050" algn="l"/>
              </a:tabLst>
            </a:pPr>
            <a:r>
              <a:rPr sz="2800" dirty="0">
                <a:solidFill>
                  <a:srgbClr val="336600"/>
                </a:solidFill>
                <a:latin typeface="Arial"/>
                <a:cs typeface="Arial"/>
              </a:rPr>
              <a:t>Drawn </a:t>
            </a:r>
            <a:r>
              <a:rPr sz="2800" spc="-5" dirty="0">
                <a:solidFill>
                  <a:srgbClr val="336600"/>
                </a:solidFill>
                <a:latin typeface="Arial"/>
                <a:cs typeface="Arial"/>
              </a:rPr>
              <a:t>independently from the true </a:t>
            </a:r>
            <a:r>
              <a:rPr sz="2800" dirty="0">
                <a:solidFill>
                  <a:srgbClr val="336600"/>
                </a:solidFill>
                <a:latin typeface="Arial"/>
                <a:cs typeface="Arial"/>
              </a:rPr>
              <a:t>but unknown  </a:t>
            </a:r>
            <a:r>
              <a:rPr sz="2800" spc="-5" dirty="0">
                <a:solidFill>
                  <a:srgbClr val="336600"/>
                </a:solidFill>
                <a:latin typeface="Arial"/>
                <a:cs typeface="Arial"/>
              </a:rPr>
              <a:t>data generating distribution</a:t>
            </a:r>
            <a:r>
              <a:rPr sz="2800" spc="10" dirty="0">
                <a:solidFill>
                  <a:srgbClr val="336600"/>
                </a:solidFill>
                <a:latin typeface="Arial"/>
                <a:cs typeface="Arial"/>
              </a:rPr>
              <a:t> </a:t>
            </a:r>
            <a:r>
              <a:rPr sz="2800" i="1" spc="45" dirty="0">
                <a:latin typeface="Calibri"/>
                <a:cs typeface="Calibri"/>
              </a:rPr>
              <a:t>p</a:t>
            </a:r>
            <a:r>
              <a:rPr sz="2775" spc="67" baseline="-21021" dirty="0">
                <a:latin typeface="Cambria"/>
                <a:cs typeface="Cambria"/>
              </a:rPr>
              <a:t>data</a:t>
            </a:r>
            <a:r>
              <a:rPr sz="2800" spc="45" dirty="0">
                <a:latin typeface="Cambria"/>
                <a:cs typeface="Cambria"/>
              </a:rPr>
              <a:t>(</a:t>
            </a:r>
            <a:r>
              <a:rPr sz="2800" b="1" spc="45" dirty="0">
                <a:latin typeface="Calibri"/>
                <a:cs typeface="Calibri"/>
              </a:rPr>
              <a:t>x</a:t>
            </a:r>
            <a:r>
              <a:rPr sz="2800" spc="45" dirty="0">
                <a:latin typeface="Cambria"/>
                <a:cs typeface="Cambria"/>
              </a:rPr>
              <a:t>)</a:t>
            </a:r>
            <a:endParaRPr sz="2800" dirty="0">
              <a:latin typeface="Cambria"/>
              <a:cs typeface="Cambria"/>
            </a:endParaRPr>
          </a:p>
          <a:p>
            <a:pPr marL="381000" marR="1327150" indent="-342900">
              <a:lnSpc>
                <a:spcPct val="100000"/>
              </a:lnSpc>
              <a:spcBef>
                <a:spcPts val="700"/>
              </a:spcBef>
              <a:buChar char="•"/>
              <a:tabLst>
                <a:tab pos="380365" algn="l"/>
                <a:tab pos="381000" algn="l"/>
              </a:tabLst>
            </a:pPr>
            <a:r>
              <a:rPr sz="3200" spc="-5" dirty="0">
                <a:solidFill>
                  <a:srgbClr val="3333CC"/>
                </a:solidFill>
                <a:latin typeface="Arial"/>
                <a:cs typeface="Arial"/>
              </a:rPr>
              <a:t>Let </a:t>
            </a:r>
            <a:r>
              <a:rPr sz="3200" i="1" spc="20" dirty="0">
                <a:latin typeface="Calibri"/>
                <a:cs typeface="Calibri"/>
              </a:rPr>
              <a:t>p</a:t>
            </a:r>
            <a:r>
              <a:rPr sz="3150" spc="30" baseline="-21164" dirty="0">
                <a:latin typeface="Cambria"/>
                <a:cs typeface="Cambria"/>
              </a:rPr>
              <a:t>model</a:t>
            </a:r>
            <a:r>
              <a:rPr sz="3200" spc="20" dirty="0">
                <a:latin typeface="Cambria"/>
                <a:cs typeface="Cambria"/>
              </a:rPr>
              <a:t>(</a:t>
            </a:r>
            <a:r>
              <a:rPr sz="3200" b="1" spc="20" dirty="0">
                <a:latin typeface="Calibri"/>
                <a:cs typeface="Calibri"/>
              </a:rPr>
              <a:t>x</a:t>
            </a:r>
            <a:r>
              <a:rPr sz="3200" spc="20" dirty="0">
                <a:latin typeface="Cambria"/>
                <a:cs typeface="Cambria"/>
              </a:rPr>
              <a:t>;</a:t>
            </a:r>
            <a:r>
              <a:rPr sz="3200" spc="20" dirty="0">
                <a:latin typeface="Times New Roman"/>
                <a:cs typeface="Times New Roman"/>
              </a:rPr>
              <a:t>θ</a:t>
            </a:r>
            <a:r>
              <a:rPr sz="3200" spc="20" dirty="0">
                <a:latin typeface="Cambria"/>
                <a:cs typeface="Cambria"/>
              </a:rPr>
              <a:t>) </a:t>
            </a:r>
            <a:r>
              <a:rPr sz="3200" dirty="0">
                <a:solidFill>
                  <a:srgbClr val="3333CC"/>
                </a:solidFill>
                <a:latin typeface="Arial"/>
                <a:cs typeface="Arial"/>
              </a:rPr>
              <a:t>be a </a:t>
            </a:r>
            <a:r>
              <a:rPr sz="3200" spc="-5" dirty="0">
                <a:solidFill>
                  <a:srgbClr val="3333CC"/>
                </a:solidFill>
                <a:latin typeface="Arial"/>
                <a:cs typeface="Arial"/>
              </a:rPr>
              <a:t>parametric family </a:t>
            </a:r>
            <a:r>
              <a:rPr sz="3200" dirty="0">
                <a:solidFill>
                  <a:srgbClr val="3333CC"/>
                </a:solidFill>
                <a:latin typeface="Arial"/>
                <a:cs typeface="Arial"/>
              </a:rPr>
              <a:t>of  </a:t>
            </a:r>
            <a:r>
              <a:rPr sz="3200" spc="-5" dirty="0">
                <a:solidFill>
                  <a:srgbClr val="3333CC"/>
                </a:solidFill>
                <a:latin typeface="Arial"/>
                <a:cs typeface="Arial"/>
              </a:rPr>
              <a:t>distributions</a:t>
            </a:r>
            <a:endParaRPr sz="3200" dirty="0">
              <a:latin typeface="Arial"/>
              <a:cs typeface="Arial"/>
            </a:endParaRPr>
          </a:p>
          <a:p>
            <a:pPr marL="781050" lvl="1" indent="-286385">
              <a:lnSpc>
                <a:spcPct val="100000"/>
              </a:lnSpc>
              <a:spcBef>
                <a:spcPts val="625"/>
              </a:spcBef>
              <a:buChar char="–"/>
              <a:tabLst>
                <a:tab pos="781050" algn="l"/>
              </a:tabLst>
            </a:pPr>
            <a:r>
              <a:rPr sz="2800" dirty="0">
                <a:solidFill>
                  <a:srgbClr val="336600"/>
                </a:solidFill>
                <a:latin typeface="Arial"/>
                <a:cs typeface="Arial"/>
              </a:rPr>
              <a:t>indexed over same space indexed by</a:t>
            </a:r>
            <a:r>
              <a:rPr sz="2800" spc="-35" dirty="0">
                <a:solidFill>
                  <a:srgbClr val="336600"/>
                </a:solidFill>
                <a:latin typeface="Arial"/>
                <a:cs typeface="Arial"/>
              </a:rPr>
              <a:t> </a:t>
            </a:r>
            <a:r>
              <a:rPr sz="2800" dirty="0">
                <a:latin typeface="Times New Roman"/>
                <a:cs typeface="Times New Roman"/>
              </a:rPr>
              <a:t>θ</a:t>
            </a:r>
          </a:p>
          <a:p>
            <a:pPr marL="1180465" marR="30480" lvl="2" indent="-228600">
              <a:lnSpc>
                <a:spcPts val="2820"/>
              </a:lnSpc>
              <a:spcBef>
                <a:spcPts val="785"/>
              </a:spcBef>
              <a:buChar char="•"/>
              <a:tabLst>
                <a:tab pos="1181100" algn="l"/>
                <a:tab pos="3241040" algn="l"/>
              </a:tabLst>
            </a:pPr>
            <a:r>
              <a:rPr sz="2400" spc="-5" dirty="0">
                <a:solidFill>
                  <a:srgbClr val="660066"/>
                </a:solidFill>
                <a:latin typeface="Arial"/>
                <a:cs typeface="Arial"/>
              </a:rPr>
              <a:t>i.e.,</a:t>
            </a:r>
            <a:r>
              <a:rPr sz="2400" dirty="0">
                <a:solidFill>
                  <a:srgbClr val="660066"/>
                </a:solidFill>
                <a:latin typeface="Arial"/>
                <a:cs typeface="Arial"/>
              </a:rPr>
              <a:t> </a:t>
            </a:r>
            <a:r>
              <a:rPr sz="2400" i="1" spc="10" dirty="0">
                <a:latin typeface="Calibri"/>
                <a:cs typeface="Calibri"/>
              </a:rPr>
              <a:t>p</a:t>
            </a:r>
            <a:r>
              <a:rPr sz="2400" spc="15" baseline="-20833" dirty="0">
                <a:latin typeface="Cambria"/>
                <a:cs typeface="Cambria"/>
              </a:rPr>
              <a:t>model</a:t>
            </a:r>
            <a:r>
              <a:rPr sz="2400" spc="10" dirty="0">
                <a:latin typeface="Cambria"/>
                <a:cs typeface="Cambria"/>
              </a:rPr>
              <a:t>(</a:t>
            </a:r>
            <a:r>
              <a:rPr sz="2400" b="1" spc="10" dirty="0">
                <a:latin typeface="Calibri"/>
                <a:cs typeface="Calibri"/>
              </a:rPr>
              <a:t>x</a:t>
            </a:r>
            <a:r>
              <a:rPr sz="2400" spc="10" dirty="0">
                <a:latin typeface="Cambria"/>
                <a:cs typeface="Cambria"/>
              </a:rPr>
              <a:t>;</a:t>
            </a:r>
            <a:r>
              <a:rPr sz="2400" spc="10" dirty="0">
                <a:latin typeface="Times New Roman"/>
                <a:cs typeface="Times New Roman"/>
              </a:rPr>
              <a:t>θ</a:t>
            </a:r>
            <a:r>
              <a:rPr sz="2400" spc="10" dirty="0">
                <a:latin typeface="Cambria"/>
                <a:cs typeface="Cambria"/>
              </a:rPr>
              <a:t>)	</a:t>
            </a:r>
            <a:r>
              <a:rPr sz="2400" dirty="0">
                <a:solidFill>
                  <a:srgbClr val="660066"/>
                </a:solidFill>
                <a:latin typeface="Arial"/>
                <a:cs typeface="Arial"/>
              </a:rPr>
              <a:t>maps any </a:t>
            </a:r>
            <a:r>
              <a:rPr sz="2400" spc="-5" dirty="0">
                <a:solidFill>
                  <a:srgbClr val="660066"/>
                </a:solidFill>
                <a:latin typeface="Arial"/>
                <a:cs typeface="Arial"/>
              </a:rPr>
              <a:t>configuration </a:t>
            </a:r>
            <a:r>
              <a:rPr sz="2400" dirty="0">
                <a:solidFill>
                  <a:srgbClr val="660066"/>
                </a:solidFill>
                <a:latin typeface="Arial"/>
                <a:cs typeface="Arial"/>
              </a:rPr>
              <a:t>of </a:t>
            </a:r>
            <a:r>
              <a:rPr sz="2400" b="1" spc="160" dirty="0">
                <a:latin typeface="Calibri"/>
                <a:cs typeface="Calibri"/>
              </a:rPr>
              <a:t>x </a:t>
            </a:r>
            <a:r>
              <a:rPr sz="2400" spc="-5" dirty="0">
                <a:solidFill>
                  <a:srgbClr val="660066"/>
                </a:solidFill>
                <a:latin typeface="Arial"/>
                <a:cs typeface="Arial"/>
              </a:rPr>
              <a:t>to </a:t>
            </a:r>
            <a:r>
              <a:rPr sz="2400" dirty="0">
                <a:solidFill>
                  <a:srgbClr val="660066"/>
                </a:solidFill>
                <a:latin typeface="Arial"/>
                <a:cs typeface="Arial"/>
              </a:rPr>
              <a:t>a real</a:t>
            </a:r>
            <a:r>
              <a:rPr sz="2400" spc="-80" dirty="0">
                <a:solidFill>
                  <a:srgbClr val="660066"/>
                </a:solidFill>
                <a:latin typeface="Arial"/>
                <a:cs typeface="Arial"/>
              </a:rPr>
              <a:t> </a:t>
            </a:r>
            <a:r>
              <a:rPr sz="2400" dirty="0">
                <a:solidFill>
                  <a:srgbClr val="660066"/>
                </a:solidFill>
                <a:latin typeface="Arial"/>
                <a:cs typeface="Arial"/>
              </a:rPr>
              <a:t>n</a:t>
            </a:r>
            <a:r>
              <a:rPr lang="en-US" sz="2400" dirty="0">
                <a:solidFill>
                  <a:srgbClr val="660066"/>
                </a:solidFill>
                <a:latin typeface="Arial"/>
                <a:cs typeface="Arial"/>
              </a:rPr>
              <a:t>umber</a:t>
            </a:r>
            <a:r>
              <a:rPr sz="2400" dirty="0">
                <a:solidFill>
                  <a:srgbClr val="660066"/>
                </a:solidFill>
                <a:latin typeface="Arial"/>
                <a:cs typeface="Arial"/>
              </a:rPr>
              <a:t>  </a:t>
            </a:r>
            <a:r>
              <a:rPr sz="2400" spc="-5" dirty="0">
                <a:solidFill>
                  <a:srgbClr val="660066"/>
                </a:solidFill>
                <a:latin typeface="Arial"/>
                <a:cs typeface="Arial"/>
              </a:rPr>
              <a:t>estimating the true probability</a:t>
            </a:r>
            <a:r>
              <a:rPr sz="2400" spc="15" dirty="0">
                <a:solidFill>
                  <a:srgbClr val="660066"/>
                </a:solidFill>
                <a:latin typeface="Arial"/>
                <a:cs typeface="Arial"/>
              </a:rPr>
              <a:t> </a:t>
            </a:r>
            <a:r>
              <a:rPr sz="2400" i="1" spc="35" dirty="0">
                <a:latin typeface="Calibri"/>
                <a:cs typeface="Calibri"/>
              </a:rPr>
              <a:t>p</a:t>
            </a:r>
            <a:r>
              <a:rPr sz="2400" spc="52" baseline="-20833" dirty="0">
                <a:latin typeface="Cambria"/>
                <a:cs typeface="Cambria"/>
              </a:rPr>
              <a:t>data</a:t>
            </a:r>
            <a:r>
              <a:rPr sz="2400" spc="35" dirty="0">
                <a:latin typeface="Cambria"/>
                <a:cs typeface="Cambria"/>
              </a:rPr>
              <a:t>(</a:t>
            </a:r>
            <a:r>
              <a:rPr sz="2400" b="1" spc="35" dirty="0">
                <a:latin typeface="Calibri"/>
                <a:cs typeface="Calibri"/>
              </a:rPr>
              <a:t>x</a:t>
            </a:r>
            <a:r>
              <a:rPr sz="2400" spc="35" dirty="0">
                <a:latin typeface="Cambria"/>
                <a:cs typeface="Cambria"/>
              </a:rPr>
              <a:t>)</a:t>
            </a:r>
            <a:endParaRPr sz="2400" dirty="0">
              <a:latin typeface="Cambria"/>
              <a:cs typeface="Cambria"/>
            </a:endParaRPr>
          </a:p>
          <a:p>
            <a:pPr marL="381000" indent="-342900">
              <a:lnSpc>
                <a:spcPct val="100000"/>
              </a:lnSpc>
              <a:spcBef>
                <a:spcPts val="710"/>
              </a:spcBef>
              <a:buChar char="•"/>
              <a:tabLst>
                <a:tab pos="380365" algn="l"/>
                <a:tab pos="381000" algn="l"/>
              </a:tabLst>
            </a:pPr>
            <a:r>
              <a:rPr sz="3200" spc="-5" dirty="0">
                <a:solidFill>
                  <a:srgbClr val="3333CC"/>
                </a:solidFill>
                <a:latin typeface="Arial"/>
                <a:cs typeface="Arial"/>
              </a:rPr>
              <a:t>The </a:t>
            </a:r>
            <a:r>
              <a:rPr sz="3200" dirty="0">
                <a:solidFill>
                  <a:srgbClr val="3333CC"/>
                </a:solidFill>
                <a:latin typeface="Arial"/>
                <a:cs typeface="Arial"/>
              </a:rPr>
              <a:t>maximum likelihood </a:t>
            </a:r>
            <a:r>
              <a:rPr sz="3200" spc="-5" dirty="0">
                <a:solidFill>
                  <a:srgbClr val="3333CC"/>
                </a:solidFill>
                <a:latin typeface="Arial"/>
                <a:cs typeface="Arial"/>
              </a:rPr>
              <a:t>estimator for </a:t>
            </a:r>
            <a:r>
              <a:rPr sz="3200" dirty="0">
                <a:latin typeface="Times New Roman"/>
                <a:cs typeface="Times New Roman"/>
              </a:rPr>
              <a:t>θ</a:t>
            </a:r>
            <a:r>
              <a:rPr sz="3200" spc="60" dirty="0">
                <a:latin typeface="Times New Roman"/>
                <a:cs typeface="Times New Roman"/>
              </a:rPr>
              <a:t> </a:t>
            </a:r>
            <a:r>
              <a:rPr sz="3200" dirty="0">
                <a:solidFill>
                  <a:srgbClr val="3333CC"/>
                </a:solidFill>
                <a:latin typeface="Arial"/>
                <a:cs typeface="Arial"/>
              </a:rPr>
              <a:t>is:</a:t>
            </a:r>
            <a:endParaRPr sz="3200" dirty="0">
              <a:latin typeface="Arial"/>
              <a:cs typeface="Arial"/>
            </a:endParaRPr>
          </a:p>
        </p:txBody>
      </p:sp>
      <p:sp>
        <p:nvSpPr>
          <p:cNvPr id="7" name="object 7"/>
          <p:cNvSpPr/>
          <p:nvPr/>
        </p:nvSpPr>
        <p:spPr>
          <a:xfrm>
            <a:off x="3412063" y="5953099"/>
            <a:ext cx="3236973" cy="1159981"/>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3360275" y="5830772"/>
            <a:ext cx="3371850" cy="1376680"/>
          </a:xfrm>
          <a:custGeom>
            <a:avLst/>
            <a:gdLst/>
            <a:ahLst/>
            <a:cxnLst/>
            <a:rect l="l" t="t" r="r" b="b"/>
            <a:pathLst>
              <a:path w="3371850" h="1376679">
                <a:moveTo>
                  <a:pt x="0" y="0"/>
                </a:moveTo>
                <a:lnTo>
                  <a:pt x="3371849" y="0"/>
                </a:lnTo>
                <a:lnTo>
                  <a:pt x="3371849" y="1376362"/>
                </a:lnTo>
              </a:path>
            </a:pathLst>
          </a:custGeom>
          <a:ln w="9524">
            <a:solidFill>
              <a:srgbClr val="000000"/>
            </a:solidFill>
          </a:ln>
        </p:spPr>
        <p:txBody>
          <a:bodyPr wrap="square" lIns="0" tIns="0" rIns="0" bIns="0" rtlCol="0"/>
          <a:lstStyle/>
          <a:p>
            <a:endParaRPr/>
          </a:p>
        </p:txBody>
      </p:sp>
      <p:sp>
        <p:nvSpPr>
          <p:cNvPr id="9" name="object 9"/>
          <p:cNvSpPr/>
          <p:nvPr/>
        </p:nvSpPr>
        <p:spPr>
          <a:xfrm>
            <a:off x="3360275" y="5830772"/>
            <a:ext cx="0" cy="1376680"/>
          </a:xfrm>
          <a:custGeom>
            <a:avLst/>
            <a:gdLst/>
            <a:ahLst/>
            <a:cxnLst/>
            <a:rect l="l" t="t" r="r" b="b"/>
            <a:pathLst>
              <a:path h="1376679">
                <a:moveTo>
                  <a:pt x="0" y="1376362"/>
                </a:moveTo>
                <a:lnTo>
                  <a:pt x="0" y="0"/>
                </a:lnTo>
              </a:path>
            </a:pathLst>
          </a:custGeom>
          <a:ln w="9524">
            <a:solidFill>
              <a:srgbClr val="000000"/>
            </a:solidFill>
          </a:ln>
        </p:spPr>
        <p:txBody>
          <a:bodyPr wrap="square" lIns="0" tIns="0" rIns="0" bIns="0" rtlCol="0"/>
          <a:lstStyle/>
          <a:p>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82830" y="847293"/>
            <a:ext cx="9040670" cy="689932"/>
          </a:xfrm>
          <a:prstGeom prst="rect">
            <a:avLst/>
          </a:prstGeom>
        </p:spPr>
        <p:txBody>
          <a:bodyPr vert="horz" wrap="square" lIns="0" tIns="12700" rIns="0" bIns="0" rtlCol="0">
            <a:spAutoFit/>
          </a:bodyPr>
          <a:lstStyle/>
          <a:p>
            <a:pPr marL="12700">
              <a:lnSpc>
                <a:spcPct val="100000"/>
              </a:lnSpc>
              <a:spcBef>
                <a:spcPts val="100"/>
              </a:spcBef>
            </a:pPr>
            <a:r>
              <a:rPr spc="-5" dirty="0"/>
              <a:t>Alternative </a:t>
            </a:r>
            <a:r>
              <a:rPr lang="en-US" spc="-5" dirty="0"/>
              <a:t>F</a:t>
            </a:r>
            <a:r>
              <a:rPr spc="-5" dirty="0"/>
              <a:t>orm </a:t>
            </a:r>
            <a:r>
              <a:rPr dirty="0"/>
              <a:t>of </a:t>
            </a:r>
            <a:r>
              <a:rPr lang="en-US" dirty="0"/>
              <a:t>M</a:t>
            </a:r>
            <a:r>
              <a:rPr dirty="0"/>
              <a:t>ax</a:t>
            </a:r>
            <a:r>
              <a:rPr spc="-50" dirty="0"/>
              <a:t> </a:t>
            </a:r>
            <a:r>
              <a:rPr lang="en-US" spc="-50" dirty="0"/>
              <a:t>L</a:t>
            </a:r>
            <a:r>
              <a:rPr dirty="0"/>
              <a:t>ikelihood</a:t>
            </a:r>
          </a:p>
        </p:txBody>
      </p:sp>
      <p:sp>
        <p:nvSpPr>
          <p:cNvPr id="5" name="object 5"/>
          <p:cNvSpPr txBox="1"/>
          <p:nvPr/>
        </p:nvSpPr>
        <p:spPr>
          <a:xfrm>
            <a:off x="852978" y="1982354"/>
            <a:ext cx="8434070" cy="3166745"/>
          </a:xfrm>
          <a:prstGeom prst="rect">
            <a:avLst/>
          </a:prstGeom>
        </p:spPr>
        <p:txBody>
          <a:bodyPr vert="horz" wrap="square" lIns="0" tIns="33020" rIns="0" bIns="0" rtlCol="0">
            <a:spAutoFit/>
          </a:bodyPr>
          <a:lstStyle/>
          <a:p>
            <a:pPr marL="355600" marR="1202690" indent="-342900">
              <a:lnSpc>
                <a:spcPts val="3800"/>
              </a:lnSpc>
              <a:spcBef>
                <a:spcPts val="260"/>
              </a:spcBef>
              <a:buChar char="•"/>
              <a:tabLst>
                <a:tab pos="354965" algn="l"/>
                <a:tab pos="355600" algn="l"/>
              </a:tabLst>
            </a:pPr>
            <a:r>
              <a:rPr sz="3200" spc="-5" dirty="0">
                <a:solidFill>
                  <a:srgbClr val="3333CC"/>
                </a:solidFill>
                <a:latin typeface="Arial"/>
                <a:cs typeface="Arial"/>
              </a:rPr>
              <a:t>The </a:t>
            </a:r>
            <a:r>
              <a:rPr sz="3200" dirty="0">
                <a:solidFill>
                  <a:srgbClr val="3333CC"/>
                </a:solidFill>
                <a:latin typeface="Arial"/>
                <a:cs typeface="Arial"/>
              </a:rPr>
              <a:t>product over many </a:t>
            </a:r>
            <a:r>
              <a:rPr sz="3200" spc="-5" dirty="0">
                <a:solidFill>
                  <a:srgbClr val="3333CC"/>
                </a:solidFill>
                <a:latin typeface="Arial"/>
                <a:cs typeface="Arial"/>
              </a:rPr>
              <a:t>probabilities</a:t>
            </a:r>
            <a:r>
              <a:rPr sz="3200" spc="-45" dirty="0">
                <a:solidFill>
                  <a:srgbClr val="3333CC"/>
                </a:solidFill>
                <a:latin typeface="Arial"/>
                <a:cs typeface="Arial"/>
              </a:rPr>
              <a:t> </a:t>
            </a:r>
            <a:r>
              <a:rPr sz="3200" dirty="0">
                <a:solidFill>
                  <a:srgbClr val="3333CC"/>
                </a:solidFill>
                <a:latin typeface="Arial"/>
                <a:cs typeface="Arial"/>
              </a:rPr>
              <a:t>is  </a:t>
            </a:r>
            <a:r>
              <a:rPr sz="3200" spc="-5" dirty="0">
                <a:solidFill>
                  <a:srgbClr val="3333CC"/>
                </a:solidFill>
                <a:latin typeface="Arial"/>
                <a:cs typeface="Arial"/>
              </a:rPr>
              <a:t>inconvenient, </a:t>
            </a:r>
            <a:r>
              <a:rPr sz="3200" dirty="0">
                <a:solidFill>
                  <a:srgbClr val="3333CC"/>
                </a:solidFill>
                <a:latin typeface="Arial"/>
                <a:cs typeface="Arial"/>
              </a:rPr>
              <a:t>ex:</a:t>
            </a:r>
            <a:r>
              <a:rPr sz="3200" spc="-5" dirty="0">
                <a:solidFill>
                  <a:srgbClr val="3333CC"/>
                </a:solidFill>
                <a:latin typeface="Arial"/>
                <a:cs typeface="Arial"/>
              </a:rPr>
              <a:t> underflow</a:t>
            </a:r>
            <a:endParaRPr sz="3200">
              <a:latin typeface="Arial"/>
              <a:cs typeface="Arial"/>
            </a:endParaRPr>
          </a:p>
          <a:p>
            <a:pPr marL="355600" marR="5080" indent="-342900">
              <a:lnSpc>
                <a:spcPct val="100000"/>
              </a:lnSpc>
              <a:spcBef>
                <a:spcPts val="605"/>
              </a:spcBef>
              <a:buChar char="•"/>
              <a:tabLst>
                <a:tab pos="354965" algn="l"/>
                <a:tab pos="355600" algn="l"/>
              </a:tabLst>
            </a:pPr>
            <a:r>
              <a:rPr sz="3200" dirty="0">
                <a:solidFill>
                  <a:srgbClr val="3333CC"/>
                </a:solidFill>
                <a:latin typeface="Arial"/>
                <a:cs typeface="Arial"/>
              </a:rPr>
              <a:t>An equivalent </a:t>
            </a:r>
            <a:r>
              <a:rPr sz="3200" spc="-5" dirty="0">
                <a:solidFill>
                  <a:srgbClr val="3333CC"/>
                </a:solidFill>
                <a:latin typeface="Arial"/>
                <a:cs typeface="Arial"/>
              </a:rPr>
              <a:t>optimization </a:t>
            </a:r>
            <a:r>
              <a:rPr sz="3200" dirty="0">
                <a:solidFill>
                  <a:srgbClr val="3333CC"/>
                </a:solidFill>
                <a:latin typeface="Arial"/>
                <a:cs typeface="Arial"/>
              </a:rPr>
              <a:t>problem is </a:t>
            </a:r>
            <a:r>
              <a:rPr sz="3200" spc="-5" dirty="0">
                <a:solidFill>
                  <a:srgbClr val="3333CC"/>
                </a:solidFill>
                <a:latin typeface="Arial"/>
                <a:cs typeface="Arial"/>
              </a:rPr>
              <a:t>to take  logarithm </a:t>
            </a:r>
            <a:r>
              <a:rPr sz="3200" dirty="0">
                <a:solidFill>
                  <a:srgbClr val="3333CC"/>
                </a:solidFill>
                <a:latin typeface="Arial"/>
                <a:cs typeface="Arial"/>
              </a:rPr>
              <a:t>of </a:t>
            </a:r>
            <a:r>
              <a:rPr sz="3200" spc="-5" dirty="0">
                <a:solidFill>
                  <a:srgbClr val="3333CC"/>
                </a:solidFill>
                <a:latin typeface="Arial"/>
                <a:cs typeface="Arial"/>
              </a:rPr>
              <a:t>the</a:t>
            </a:r>
            <a:r>
              <a:rPr sz="3200" spc="-10" dirty="0">
                <a:solidFill>
                  <a:srgbClr val="3333CC"/>
                </a:solidFill>
                <a:latin typeface="Arial"/>
                <a:cs typeface="Arial"/>
              </a:rPr>
              <a:t> </a:t>
            </a:r>
            <a:r>
              <a:rPr sz="3200" dirty="0">
                <a:solidFill>
                  <a:srgbClr val="3333CC"/>
                </a:solidFill>
                <a:latin typeface="Arial"/>
                <a:cs typeface="Arial"/>
              </a:rPr>
              <a:t>likelihood</a:t>
            </a:r>
            <a:endParaRPr sz="3200">
              <a:latin typeface="Arial"/>
              <a:cs typeface="Arial"/>
            </a:endParaRPr>
          </a:p>
          <a:p>
            <a:pPr>
              <a:lnSpc>
                <a:spcPct val="100000"/>
              </a:lnSpc>
              <a:spcBef>
                <a:spcPts val="35"/>
              </a:spcBef>
            </a:pPr>
            <a:endParaRPr sz="4600">
              <a:latin typeface="Arial"/>
              <a:cs typeface="Arial"/>
            </a:endParaRPr>
          </a:p>
          <a:p>
            <a:pPr marL="469265">
              <a:lnSpc>
                <a:spcPct val="100000"/>
              </a:lnSpc>
            </a:pPr>
            <a:r>
              <a:rPr sz="2800" dirty="0">
                <a:solidFill>
                  <a:srgbClr val="336600"/>
                </a:solidFill>
                <a:latin typeface="Arial"/>
                <a:cs typeface="Arial"/>
              </a:rPr>
              <a:t>– </a:t>
            </a:r>
            <a:r>
              <a:rPr sz="2800" spc="-5" dirty="0">
                <a:solidFill>
                  <a:srgbClr val="336600"/>
                </a:solidFill>
                <a:latin typeface="Arial"/>
                <a:cs typeface="Arial"/>
              </a:rPr>
              <a:t>This maximization </a:t>
            </a:r>
            <a:r>
              <a:rPr sz="2800" dirty="0">
                <a:solidFill>
                  <a:srgbClr val="336600"/>
                </a:solidFill>
                <a:latin typeface="Arial"/>
                <a:cs typeface="Arial"/>
              </a:rPr>
              <a:t>can be </a:t>
            </a:r>
            <a:r>
              <a:rPr sz="2800" spc="-5" dirty="0">
                <a:solidFill>
                  <a:srgbClr val="336600"/>
                </a:solidFill>
                <a:latin typeface="Arial"/>
                <a:cs typeface="Arial"/>
              </a:rPr>
              <a:t>written</a:t>
            </a:r>
            <a:r>
              <a:rPr sz="2800" spc="-90" dirty="0">
                <a:solidFill>
                  <a:srgbClr val="336600"/>
                </a:solidFill>
                <a:latin typeface="Arial"/>
                <a:cs typeface="Arial"/>
              </a:rPr>
              <a:t> </a:t>
            </a:r>
            <a:r>
              <a:rPr sz="2800" dirty="0">
                <a:solidFill>
                  <a:srgbClr val="336600"/>
                </a:solidFill>
                <a:latin typeface="Arial"/>
                <a:cs typeface="Arial"/>
              </a:rPr>
              <a:t>as</a:t>
            </a:r>
            <a:endParaRPr sz="2800">
              <a:latin typeface="Arial"/>
              <a:cs typeface="Arial"/>
            </a:endParaRPr>
          </a:p>
        </p:txBody>
      </p:sp>
      <p:sp>
        <p:nvSpPr>
          <p:cNvPr id="7" name="object 7"/>
          <p:cNvSpPr/>
          <p:nvPr/>
        </p:nvSpPr>
        <p:spPr>
          <a:xfrm>
            <a:off x="2526837" y="4012122"/>
            <a:ext cx="3428998" cy="73428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450637" y="5149734"/>
            <a:ext cx="4571998" cy="625374"/>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1741977" y="5647066"/>
            <a:ext cx="7212965" cy="1260475"/>
          </a:xfrm>
          <a:prstGeom prst="rect">
            <a:avLst/>
          </a:prstGeom>
        </p:spPr>
        <p:txBody>
          <a:bodyPr vert="horz" wrap="square" lIns="0" tIns="78740" rIns="0" bIns="0" rtlCol="0">
            <a:spAutoFit/>
          </a:bodyPr>
          <a:lstStyle/>
          <a:p>
            <a:pPr marL="266700" indent="-228600">
              <a:lnSpc>
                <a:spcPct val="100000"/>
              </a:lnSpc>
              <a:spcBef>
                <a:spcPts val="620"/>
              </a:spcBef>
              <a:buChar char="•"/>
              <a:tabLst>
                <a:tab pos="266700" algn="l"/>
              </a:tabLst>
            </a:pPr>
            <a:r>
              <a:rPr sz="2400" dirty="0">
                <a:solidFill>
                  <a:srgbClr val="660066"/>
                </a:solidFill>
                <a:latin typeface="Arial"/>
                <a:cs typeface="Arial"/>
              </a:rPr>
              <a:t>Since dividing by </a:t>
            </a:r>
            <a:r>
              <a:rPr sz="2400" i="1" spc="60" dirty="0">
                <a:latin typeface="Calibri"/>
                <a:cs typeface="Calibri"/>
              </a:rPr>
              <a:t>m </a:t>
            </a:r>
            <a:r>
              <a:rPr sz="2400" dirty="0">
                <a:solidFill>
                  <a:srgbClr val="660066"/>
                </a:solidFill>
                <a:latin typeface="Arial"/>
                <a:cs typeface="Arial"/>
              </a:rPr>
              <a:t>does not change </a:t>
            </a:r>
            <a:r>
              <a:rPr sz="2400" spc="-5" dirty="0">
                <a:solidFill>
                  <a:srgbClr val="660066"/>
                </a:solidFill>
                <a:latin typeface="Arial"/>
                <a:cs typeface="Arial"/>
              </a:rPr>
              <a:t>the</a:t>
            </a:r>
            <a:r>
              <a:rPr sz="2400" spc="-15" dirty="0">
                <a:solidFill>
                  <a:srgbClr val="660066"/>
                </a:solidFill>
                <a:latin typeface="Arial"/>
                <a:cs typeface="Arial"/>
              </a:rPr>
              <a:t> </a:t>
            </a:r>
            <a:r>
              <a:rPr sz="2400" dirty="0">
                <a:solidFill>
                  <a:srgbClr val="660066"/>
                </a:solidFill>
                <a:latin typeface="Arial"/>
                <a:cs typeface="Arial"/>
              </a:rPr>
              <a:t>problem</a:t>
            </a:r>
            <a:endParaRPr sz="2400">
              <a:latin typeface="Arial"/>
              <a:cs typeface="Arial"/>
            </a:endParaRPr>
          </a:p>
          <a:p>
            <a:pPr marL="266700" marR="30480" indent="-228600">
              <a:lnSpc>
                <a:spcPct val="101499"/>
              </a:lnSpc>
              <a:spcBef>
                <a:spcPts val="475"/>
              </a:spcBef>
              <a:buChar char="•"/>
              <a:tabLst>
                <a:tab pos="266700" algn="l"/>
              </a:tabLst>
            </a:pPr>
            <a:r>
              <a:rPr sz="2400" spc="-5" dirty="0">
                <a:solidFill>
                  <a:srgbClr val="660066"/>
                </a:solidFill>
                <a:latin typeface="Arial"/>
                <a:cs typeface="Arial"/>
              </a:rPr>
              <a:t>The expectation </a:t>
            </a:r>
            <a:r>
              <a:rPr sz="2400" dirty="0">
                <a:solidFill>
                  <a:srgbClr val="660066"/>
                </a:solidFill>
                <a:latin typeface="Arial"/>
                <a:cs typeface="Arial"/>
              </a:rPr>
              <a:t>is wrt </a:t>
            </a:r>
            <a:r>
              <a:rPr sz="2400" spc="-5" dirty="0">
                <a:solidFill>
                  <a:srgbClr val="660066"/>
                </a:solidFill>
                <a:latin typeface="Arial"/>
                <a:cs typeface="Arial"/>
              </a:rPr>
              <a:t>the </a:t>
            </a:r>
            <a:r>
              <a:rPr sz="2400" dirty="0">
                <a:solidFill>
                  <a:srgbClr val="660066"/>
                </a:solidFill>
                <a:latin typeface="Arial"/>
                <a:cs typeface="Arial"/>
              </a:rPr>
              <a:t>empirical </a:t>
            </a:r>
            <a:r>
              <a:rPr sz="2400" spc="-5" dirty="0">
                <a:solidFill>
                  <a:srgbClr val="660066"/>
                </a:solidFill>
                <a:latin typeface="Arial"/>
                <a:cs typeface="Arial"/>
              </a:rPr>
              <a:t>distribution </a:t>
            </a:r>
            <a:r>
              <a:rPr sz="3450" i="1" spc="-172" baseline="10869" dirty="0">
                <a:latin typeface="Calibri"/>
                <a:cs typeface="Calibri"/>
              </a:rPr>
              <a:t>p</a:t>
            </a:r>
            <a:r>
              <a:rPr sz="3450" spc="-172" baseline="12077" dirty="0">
                <a:latin typeface="Calibri"/>
                <a:cs typeface="Calibri"/>
              </a:rPr>
              <a:t>ˆ</a:t>
            </a:r>
            <a:r>
              <a:rPr sz="1950" spc="-172" baseline="-17094" dirty="0">
                <a:latin typeface="Calibri"/>
                <a:cs typeface="Calibri"/>
              </a:rPr>
              <a:t>data </a:t>
            </a:r>
            <a:r>
              <a:rPr sz="1300" spc="-114" dirty="0">
                <a:solidFill>
                  <a:srgbClr val="660066"/>
                </a:solidFill>
                <a:latin typeface="Calibri"/>
                <a:cs typeface="Calibri"/>
              </a:rPr>
              <a:t> </a:t>
            </a:r>
            <a:r>
              <a:rPr sz="2400" spc="-5" dirty="0">
                <a:solidFill>
                  <a:srgbClr val="660066"/>
                </a:solidFill>
                <a:latin typeface="Arial"/>
                <a:cs typeface="Arial"/>
              </a:rPr>
              <a:t>defined </a:t>
            </a:r>
            <a:r>
              <a:rPr sz="2400" dirty="0">
                <a:solidFill>
                  <a:srgbClr val="660066"/>
                </a:solidFill>
                <a:latin typeface="Arial"/>
                <a:cs typeface="Arial"/>
              </a:rPr>
              <a:t>by </a:t>
            </a:r>
            <a:r>
              <a:rPr sz="2400" spc="-5" dirty="0">
                <a:solidFill>
                  <a:srgbClr val="660066"/>
                </a:solidFill>
                <a:latin typeface="Arial"/>
                <a:cs typeface="Arial"/>
              </a:rPr>
              <a:t>the training</a:t>
            </a:r>
            <a:r>
              <a:rPr sz="2400" dirty="0">
                <a:solidFill>
                  <a:srgbClr val="660066"/>
                </a:solidFill>
                <a:latin typeface="Arial"/>
                <a:cs typeface="Arial"/>
              </a:rPr>
              <a:t> </a:t>
            </a:r>
            <a:r>
              <a:rPr sz="2400" spc="-5" dirty="0">
                <a:solidFill>
                  <a:srgbClr val="660066"/>
                </a:solidFill>
                <a:latin typeface="Arial"/>
                <a:cs typeface="Arial"/>
              </a:rPr>
              <a:t>data</a:t>
            </a:r>
            <a:endParaRPr sz="2400">
              <a:latin typeface="Arial"/>
              <a:cs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p:nvPr/>
        </p:nvSpPr>
        <p:spPr>
          <a:xfrm>
            <a:off x="1310177" y="4874398"/>
            <a:ext cx="519366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5" dirty="0">
                <a:solidFill>
                  <a:srgbClr val="336600"/>
                </a:solidFill>
                <a:latin typeface="Arial"/>
                <a:cs typeface="Arial"/>
              </a:rPr>
              <a:t>Thus </a:t>
            </a:r>
            <a:r>
              <a:rPr sz="2800" dirty="0">
                <a:solidFill>
                  <a:srgbClr val="336600"/>
                </a:solidFill>
                <a:latin typeface="Arial"/>
                <a:cs typeface="Arial"/>
              </a:rPr>
              <a:t>we only need </a:t>
            </a:r>
            <a:r>
              <a:rPr sz="2800" spc="-5" dirty="0">
                <a:solidFill>
                  <a:srgbClr val="336600"/>
                </a:solidFill>
                <a:latin typeface="Arial"/>
                <a:cs typeface="Arial"/>
              </a:rPr>
              <a:t>to</a:t>
            </a:r>
            <a:r>
              <a:rPr sz="2800" spc="-175" dirty="0">
                <a:solidFill>
                  <a:srgbClr val="336600"/>
                </a:solidFill>
                <a:latin typeface="Arial"/>
                <a:cs typeface="Arial"/>
              </a:rPr>
              <a:t> </a:t>
            </a:r>
            <a:r>
              <a:rPr sz="2800" dirty="0">
                <a:solidFill>
                  <a:srgbClr val="336600"/>
                </a:solidFill>
                <a:latin typeface="Arial"/>
                <a:cs typeface="Arial"/>
              </a:rPr>
              <a:t>minimize</a:t>
            </a:r>
            <a:endParaRPr sz="2800">
              <a:latin typeface="Arial"/>
              <a:cs typeface="Arial"/>
            </a:endParaRPr>
          </a:p>
        </p:txBody>
      </p:sp>
      <p:sp>
        <p:nvSpPr>
          <p:cNvPr id="4" name="object 4"/>
          <p:cNvSpPr txBox="1"/>
          <p:nvPr/>
        </p:nvSpPr>
        <p:spPr>
          <a:xfrm>
            <a:off x="1767377" y="5370206"/>
            <a:ext cx="7963534" cy="1130935"/>
          </a:xfrm>
          <a:prstGeom prst="rect">
            <a:avLst/>
          </a:prstGeom>
        </p:spPr>
        <p:txBody>
          <a:bodyPr vert="horz" wrap="square" lIns="0" tIns="6985" rIns="0" bIns="0" rtlCol="0">
            <a:spAutoFit/>
          </a:bodyPr>
          <a:lstStyle/>
          <a:p>
            <a:pPr marL="241300" marR="5080" indent="-228600">
              <a:lnSpc>
                <a:spcPct val="101499"/>
              </a:lnSpc>
              <a:spcBef>
                <a:spcPts val="55"/>
              </a:spcBef>
              <a:buChar char="•"/>
              <a:tabLst>
                <a:tab pos="241300" algn="l"/>
              </a:tabLst>
            </a:pPr>
            <a:r>
              <a:rPr sz="2400" spc="-5" dirty="0">
                <a:solidFill>
                  <a:srgbClr val="660066"/>
                </a:solidFill>
                <a:latin typeface="Arial"/>
                <a:cs typeface="Arial"/>
              </a:rPr>
              <a:t>i.e., </a:t>
            </a:r>
            <a:r>
              <a:rPr sz="2400" dirty="0">
                <a:solidFill>
                  <a:srgbClr val="660066"/>
                </a:solidFill>
                <a:latin typeface="Arial"/>
                <a:cs typeface="Arial"/>
              </a:rPr>
              <a:t>cross </a:t>
            </a:r>
            <a:r>
              <a:rPr sz="2400" spc="-5" dirty="0">
                <a:solidFill>
                  <a:srgbClr val="660066"/>
                </a:solidFill>
                <a:latin typeface="Arial"/>
                <a:cs typeface="Arial"/>
              </a:rPr>
              <a:t>entropy between distribution </a:t>
            </a:r>
            <a:r>
              <a:rPr sz="2400" dirty="0">
                <a:solidFill>
                  <a:srgbClr val="660066"/>
                </a:solidFill>
                <a:latin typeface="Arial"/>
                <a:cs typeface="Arial"/>
              </a:rPr>
              <a:t>of </a:t>
            </a:r>
            <a:r>
              <a:rPr sz="2400" spc="-5" dirty="0">
                <a:solidFill>
                  <a:srgbClr val="660066"/>
                </a:solidFill>
                <a:latin typeface="Arial"/>
                <a:cs typeface="Arial"/>
              </a:rPr>
              <a:t>training </a:t>
            </a:r>
            <a:r>
              <a:rPr sz="2400" dirty="0">
                <a:solidFill>
                  <a:srgbClr val="660066"/>
                </a:solidFill>
                <a:latin typeface="Arial"/>
                <a:cs typeface="Arial"/>
              </a:rPr>
              <a:t>set and  </a:t>
            </a:r>
            <a:r>
              <a:rPr sz="2400" spc="-5" dirty="0">
                <a:solidFill>
                  <a:srgbClr val="660066"/>
                </a:solidFill>
                <a:latin typeface="Arial"/>
                <a:cs typeface="Arial"/>
              </a:rPr>
              <a:t>probability distribution defined </a:t>
            </a:r>
            <a:r>
              <a:rPr sz="2400" dirty="0">
                <a:solidFill>
                  <a:srgbClr val="660066"/>
                </a:solidFill>
                <a:latin typeface="Arial"/>
                <a:cs typeface="Arial"/>
              </a:rPr>
              <a:t>by</a:t>
            </a:r>
            <a:r>
              <a:rPr sz="2400" spc="5" dirty="0">
                <a:solidFill>
                  <a:srgbClr val="660066"/>
                </a:solidFill>
                <a:latin typeface="Arial"/>
                <a:cs typeface="Arial"/>
              </a:rPr>
              <a:t> </a:t>
            </a:r>
            <a:r>
              <a:rPr sz="2400" dirty="0">
                <a:solidFill>
                  <a:srgbClr val="660066"/>
                </a:solidFill>
                <a:latin typeface="Arial"/>
                <a:cs typeface="Arial"/>
              </a:rPr>
              <a:t>model</a:t>
            </a:r>
            <a:endParaRPr sz="2400">
              <a:latin typeface="Arial"/>
              <a:cs typeface="Arial"/>
            </a:endParaRPr>
          </a:p>
          <a:p>
            <a:pPr marL="469900">
              <a:lnSpc>
                <a:spcPct val="100000"/>
              </a:lnSpc>
              <a:spcBef>
                <a:spcPts val="500"/>
              </a:spcBef>
            </a:pPr>
            <a:r>
              <a:rPr sz="2000" dirty="0">
                <a:latin typeface="Arial"/>
                <a:cs typeface="Arial"/>
              </a:rPr>
              <a:t>– </a:t>
            </a:r>
            <a:r>
              <a:rPr sz="2000" i="1" spc="-5" dirty="0">
                <a:latin typeface="Arial"/>
                <a:cs typeface="Arial"/>
              </a:rPr>
              <a:t>Definition </a:t>
            </a:r>
            <a:r>
              <a:rPr sz="2000" i="1" dirty="0">
                <a:latin typeface="Arial"/>
                <a:cs typeface="Arial"/>
              </a:rPr>
              <a:t>of cross </a:t>
            </a:r>
            <a:r>
              <a:rPr sz="2000" i="1" spc="-5" dirty="0">
                <a:latin typeface="Arial"/>
                <a:cs typeface="Arial"/>
              </a:rPr>
              <a:t>entropy </a:t>
            </a:r>
            <a:r>
              <a:rPr sz="2000" spc="-5" dirty="0">
                <a:latin typeface="Arial"/>
                <a:cs typeface="Arial"/>
              </a:rPr>
              <a:t>between distributions </a:t>
            </a:r>
            <a:r>
              <a:rPr sz="2000" i="1" spc="-10" dirty="0">
                <a:latin typeface="Calibri"/>
                <a:cs typeface="Calibri"/>
              </a:rPr>
              <a:t>p </a:t>
            </a:r>
            <a:r>
              <a:rPr sz="2000" spc="-5" dirty="0">
                <a:latin typeface="Arial"/>
                <a:cs typeface="Arial"/>
              </a:rPr>
              <a:t>and </a:t>
            </a:r>
            <a:r>
              <a:rPr sz="2000" i="1" spc="-110" dirty="0">
                <a:latin typeface="Calibri"/>
                <a:cs typeface="Calibri"/>
              </a:rPr>
              <a:t>q</a:t>
            </a:r>
            <a:r>
              <a:rPr sz="2000" i="1" spc="35" dirty="0">
                <a:latin typeface="Calibri"/>
                <a:cs typeface="Calibri"/>
              </a:rPr>
              <a:t> </a:t>
            </a:r>
            <a:r>
              <a:rPr sz="2000" dirty="0">
                <a:latin typeface="Arial"/>
                <a:cs typeface="Arial"/>
              </a:rPr>
              <a:t>is</a:t>
            </a:r>
            <a:endParaRPr sz="2000">
              <a:latin typeface="Arial"/>
              <a:cs typeface="Arial"/>
            </a:endParaRPr>
          </a:p>
        </p:txBody>
      </p:sp>
      <p:sp>
        <p:nvSpPr>
          <p:cNvPr id="5" name="object 5"/>
          <p:cNvSpPr txBox="1"/>
          <p:nvPr/>
        </p:nvSpPr>
        <p:spPr>
          <a:xfrm>
            <a:off x="2199177" y="6404494"/>
            <a:ext cx="5713095" cy="756920"/>
          </a:xfrm>
          <a:prstGeom prst="rect">
            <a:avLst/>
          </a:prstGeom>
        </p:spPr>
        <p:txBody>
          <a:bodyPr vert="horz" wrap="square" lIns="0" tIns="73660" rIns="0" bIns="0" rtlCol="0">
            <a:spAutoFit/>
          </a:bodyPr>
          <a:lstStyle/>
          <a:p>
            <a:pPr marL="266700">
              <a:lnSpc>
                <a:spcPct val="100000"/>
              </a:lnSpc>
              <a:spcBef>
                <a:spcPts val="580"/>
              </a:spcBef>
            </a:pPr>
            <a:r>
              <a:rPr sz="2000" spc="45" dirty="0">
                <a:latin typeface="Cambria"/>
                <a:cs typeface="Cambria"/>
              </a:rPr>
              <a:t>H(</a:t>
            </a:r>
            <a:r>
              <a:rPr sz="2000" i="1" spc="45" dirty="0">
                <a:latin typeface="Calibri"/>
                <a:cs typeface="Calibri"/>
              </a:rPr>
              <a:t>p,q</a:t>
            </a:r>
            <a:r>
              <a:rPr sz="2000" spc="45" dirty="0">
                <a:latin typeface="Cambria"/>
                <a:cs typeface="Cambria"/>
              </a:rPr>
              <a:t>)=E</a:t>
            </a:r>
            <a:r>
              <a:rPr sz="1950" i="1" spc="67" baseline="-21367" dirty="0">
                <a:latin typeface="Calibri"/>
                <a:cs typeface="Calibri"/>
              </a:rPr>
              <a:t>p</a:t>
            </a:r>
            <a:r>
              <a:rPr sz="2000" spc="45" dirty="0">
                <a:latin typeface="Cambria"/>
                <a:cs typeface="Cambria"/>
              </a:rPr>
              <a:t>[-log</a:t>
            </a:r>
            <a:r>
              <a:rPr sz="2000" spc="220" dirty="0">
                <a:latin typeface="Cambria"/>
                <a:cs typeface="Cambria"/>
              </a:rPr>
              <a:t> </a:t>
            </a:r>
            <a:r>
              <a:rPr sz="2000" i="1" spc="65" dirty="0">
                <a:latin typeface="Calibri"/>
                <a:cs typeface="Calibri"/>
              </a:rPr>
              <a:t>q</a:t>
            </a:r>
            <a:r>
              <a:rPr sz="2000" spc="65" dirty="0">
                <a:latin typeface="Cambria"/>
                <a:cs typeface="Cambria"/>
              </a:rPr>
              <a:t>]=H(</a:t>
            </a:r>
            <a:r>
              <a:rPr sz="2000" i="1" spc="65" dirty="0">
                <a:latin typeface="Calibri"/>
                <a:cs typeface="Calibri"/>
              </a:rPr>
              <a:t>p</a:t>
            </a:r>
            <a:r>
              <a:rPr sz="2000" spc="65" dirty="0">
                <a:latin typeface="Cambria"/>
                <a:cs typeface="Cambria"/>
              </a:rPr>
              <a:t>)+D</a:t>
            </a:r>
            <a:r>
              <a:rPr sz="1950" spc="97" baseline="-21367" dirty="0">
                <a:latin typeface="Cambria"/>
                <a:cs typeface="Cambria"/>
              </a:rPr>
              <a:t>KL</a:t>
            </a:r>
            <a:r>
              <a:rPr sz="2000" spc="65" dirty="0">
                <a:latin typeface="Cambria"/>
                <a:cs typeface="Cambria"/>
              </a:rPr>
              <a:t>(</a:t>
            </a:r>
            <a:r>
              <a:rPr sz="2000" i="1" spc="65" dirty="0">
                <a:latin typeface="Calibri"/>
                <a:cs typeface="Calibri"/>
              </a:rPr>
              <a:t>p</a:t>
            </a:r>
            <a:r>
              <a:rPr sz="2000" spc="65" dirty="0">
                <a:latin typeface="Cambria"/>
                <a:cs typeface="Cambria"/>
              </a:rPr>
              <a:t>||</a:t>
            </a:r>
            <a:r>
              <a:rPr sz="2000" i="1" spc="65" dirty="0">
                <a:latin typeface="Calibri"/>
                <a:cs typeface="Calibri"/>
              </a:rPr>
              <a:t>q</a:t>
            </a:r>
            <a:r>
              <a:rPr sz="2000" spc="65" dirty="0">
                <a:latin typeface="Cambria"/>
                <a:cs typeface="Cambria"/>
              </a:rPr>
              <a:t>)</a:t>
            </a:r>
            <a:endParaRPr sz="2000">
              <a:latin typeface="Cambria"/>
              <a:cs typeface="Cambria"/>
            </a:endParaRPr>
          </a:p>
          <a:p>
            <a:pPr marL="38100">
              <a:lnSpc>
                <a:spcPct val="100000"/>
              </a:lnSpc>
              <a:spcBef>
                <a:spcPts val="480"/>
              </a:spcBef>
            </a:pPr>
            <a:r>
              <a:rPr sz="2000" dirty="0">
                <a:latin typeface="Arial"/>
                <a:cs typeface="Arial"/>
              </a:rPr>
              <a:t>– </a:t>
            </a:r>
            <a:r>
              <a:rPr sz="2000" spc="-5" dirty="0">
                <a:latin typeface="Arial"/>
                <a:cs typeface="Arial"/>
              </a:rPr>
              <a:t>For discrete distributions </a:t>
            </a:r>
            <a:r>
              <a:rPr sz="2000" spc="50" dirty="0">
                <a:latin typeface="Cambria"/>
                <a:cs typeface="Cambria"/>
              </a:rPr>
              <a:t>H(</a:t>
            </a:r>
            <a:r>
              <a:rPr sz="2000" i="1" spc="50" dirty="0">
                <a:latin typeface="Calibri"/>
                <a:cs typeface="Calibri"/>
              </a:rPr>
              <a:t>p,q</a:t>
            </a:r>
            <a:r>
              <a:rPr sz="2000" spc="50" dirty="0">
                <a:latin typeface="Cambria"/>
                <a:cs typeface="Cambria"/>
              </a:rPr>
              <a:t>)=-</a:t>
            </a:r>
            <a:r>
              <a:rPr sz="2000" spc="50" dirty="0">
                <a:latin typeface="Trebuchet MS"/>
                <a:cs typeface="Trebuchet MS"/>
              </a:rPr>
              <a:t>Σ</a:t>
            </a:r>
            <a:r>
              <a:rPr sz="1950" spc="75" baseline="-21367" dirty="0">
                <a:latin typeface="Cambria"/>
                <a:cs typeface="Cambria"/>
              </a:rPr>
              <a:t>x</a:t>
            </a:r>
            <a:r>
              <a:rPr sz="2000" i="1" spc="50" dirty="0">
                <a:latin typeface="Calibri"/>
                <a:cs typeface="Calibri"/>
              </a:rPr>
              <a:t>p</a:t>
            </a:r>
            <a:r>
              <a:rPr sz="2000" spc="50" dirty="0">
                <a:latin typeface="Cambria"/>
                <a:cs typeface="Cambria"/>
              </a:rPr>
              <a:t>(</a:t>
            </a:r>
            <a:r>
              <a:rPr sz="2000" b="1" i="1" spc="50" dirty="0">
                <a:latin typeface="Palatino Linotype"/>
                <a:cs typeface="Palatino Linotype"/>
              </a:rPr>
              <a:t>x</a:t>
            </a:r>
            <a:r>
              <a:rPr sz="2000" spc="50" dirty="0">
                <a:latin typeface="Cambria"/>
                <a:cs typeface="Cambria"/>
              </a:rPr>
              <a:t>)log</a:t>
            </a:r>
            <a:r>
              <a:rPr sz="2000" spc="390" dirty="0">
                <a:latin typeface="Cambria"/>
                <a:cs typeface="Cambria"/>
              </a:rPr>
              <a:t> </a:t>
            </a:r>
            <a:r>
              <a:rPr sz="2000" i="1" spc="10" dirty="0">
                <a:latin typeface="Calibri"/>
                <a:cs typeface="Calibri"/>
              </a:rPr>
              <a:t>q</a:t>
            </a:r>
            <a:r>
              <a:rPr sz="2000" spc="10" dirty="0">
                <a:latin typeface="Cambria"/>
                <a:cs typeface="Cambria"/>
              </a:rPr>
              <a:t>(</a:t>
            </a:r>
            <a:r>
              <a:rPr sz="2000" b="1" i="1" spc="10" dirty="0">
                <a:latin typeface="Palatino Linotype"/>
                <a:cs typeface="Palatino Linotype"/>
              </a:rPr>
              <a:t>x</a:t>
            </a:r>
            <a:r>
              <a:rPr sz="2000" spc="10" dirty="0">
                <a:latin typeface="Cambria"/>
                <a:cs typeface="Cambria"/>
              </a:rPr>
              <a:t>)</a:t>
            </a:r>
            <a:endParaRPr sz="2000">
              <a:latin typeface="Cambria"/>
              <a:cs typeface="Cambria"/>
            </a:endParaRPr>
          </a:p>
        </p:txBody>
      </p:sp>
      <p:sp>
        <p:nvSpPr>
          <p:cNvPr id="7" name="object 7"/>
          <p:cNvSpPr txBox="1"/>
          <p:nvPr/>
        </p:nvSpPr>
        <p:spPr>
          <a:xfrm>
            <a:off x="850900" y="249775"/>
            <a:ext cx="9069070" cy="4624343"/>
          </a:xfrm>
          <a:prstGeom prst="rect">
            <a:avLst/>
          </a:prstGeom>
        </p:spPr>
        <p:txBody>
          <a:bodyPr vert="horz" wrap="square" lIns="0" tIns="43180" rIns="0" bIns="0" rtlCol="0">
            <a:spAutoFit/>
          </a:bodyPr>
          <a:lstStyle/>
          <a:p>
            <a:pPr marL="2738755" marR="68580" indent="-1552575">
              <a:lnSpc>
                <a:spcPts val="5200"/>
              </a:lnSpc>
              <a:spcBef>
                <a:spcPts val="340"/>
              </a:spcBef>
              <a:tabLst>
                <a:tab pos="3081020" algn="l"/>
                <a:tab pos="5566410" algn="l"/>
              </a:tabLst>
            </a:pPr>
            <a:r>
              <a:rPr lang="en-US" sz="4400" dirty="0">
                <a:solidFill>
                  <a:srgbClr val="FF0000"/>
                </a:solidFill>
                <a:latin typeface="Arial"/>
                <a:cs typeface="Arial"/>
              </a:rPr>
              <a:t>Max</a:t>
            </a:r>
            <a:r>
              <a:rPr sz="4400" dirty="0">
                <a:solidFill>
                  <a:srgbClr val="FF0000"/>
                </a:solidFill>
                <a:latin typeface="Arial"/>
                <a:cs typeface="Arial"/>
              </a:rPr>
              <a:t>imizing</a:t>
            </a:r>
            <a:r>
              <a:rPr lang="en-US" sz="4400" dirty="0">
                <a:solidFill>
                  <a:srgbClr val="FF0000"/>
                </a:solidFill>
                <a:latin typeface="Arial"/>
                <a:cs typeface="Arial"/>
              </a:rPr>
              <a:t> L</a:t>
            </a:r>
            <a:r>
              <a:rPr sz="4400" dirty="0">
                <a:solidFill>
                  <a:srgbClr val="FF0000"/>
                </a:solidFill>
                <a:latin typeface="Arial"/>
                <a:cs typeface="Arial"/>
              </a:rPr>
              <a:t>ikelihood</a:t>
            </a:r>
            <a:r>
              <a:rPr lang="en-US" sz="4400" dirty="0">
                <a:solidFill>
                  <a:srgbClr val="FF0000"/>
                </a:solidFill>
                <a:latin typeface="Arial"/>
                <a:cs typeface="Arial"/>
              </a:rPr>
              <a:t> &amp; </a:t>
            </a:r>
            <a:r>
              <a:rPr sz="4400" dirty="0">
                <a:solidFill>
                  <a:srgbClr val="FF0000"/>
                </a:solidFill>
                <a:latin typeface="Arial"/>
                <a:cs typeface="Arial"/>
              </a:rPr>
              <a:t>KL</a:t>
            </a:r>
            <a:r>
              <a:rPr sz="4400" spc="-10" dirty="0">
                <a:solidFill>
                  <a:srgbClr val="FF0000"/>
                </a:solidFill>
                <a:latin typeface="Arial"/>
                <a:cs typeface="Arial"/>
              </a:rPr>
              <a:t> </a:t>
            </a:r>
            <a:r>
              <a:rPr lang="en-US" sz="4400" spc="-10" dirty="0">
                <a:solidFill>
                  <a:srgbClr val="FF0000"/>
                </a:solidFill>
                <a:latin typeface="Arial"/>
                <a:cs typeface="Arial"/>
              </a:rPr>
              <a:t>D</a:t>
            </a:r>
            <a:r>
              <a:rPr sz="4400" dirty="0">
                <a:solidFill>
                  <a:srgbClr val="FF0000"/>
                </a:solidFill>
                <a:latin typeface="Arial"/>
                <a:cs typeface="Arial"/>
              </a:rPr>
              <a:t>ivergence</a:t>
            </a:r>
            <a:endParaRPr sz="4400" dirty="0">
              <a:latin typeface="Arial"/>
              <a:cs typeface="Arial"/>
            </a:endParaRPr>
          </a:p>
          <a:p>
            <a:pPr marL="419100" indent="-342900">
              <a:lnSpc>
                <a:spcPct val="100000"/>
              </a:lnSpc>
              <a:spcBef>
                <a:spcPts val="100"/>
              </a:spcBef>
              <a:buChar char="•"/>
              <a:tabLst>
                <a:tab pos="418465" algn="l"/>
                <a:tab pos="419100" algn="l"/>
              </a:tabLst>
            </a:pPr>
            <a:r>
              <a:rPr sz="3200" dirty="0">
                <a:solidFill>
                  <a:srgbClr val="3333CC"/>
                </a:solidFill>
                <a:latin typeface="Arial"/>
                <a:cs typeface="Arial"/>
              </a:rPr>
              <a:t>Max likelihood =minimizing KL </a:t>
            </a:r>
            <a:r>
              <a:rPr sz="3200" spc="-5" dirty="0">
                <a:solidFill>
                  <a:srgbClr val="3333CC"/>
                </a:solidFill>
                <a:latin typeface="Arial"/>
                <a:cs typeface="Arial"/>
              </a:rPr>
              <a:t>diverg.</a:t>
            </a:r>
            <a:r>
              <a:rPr sz="3200" spc="-70" dirty="0">
                <a:solidFill>
                  <a:srgbClr val="3333CC"/>
                </a:solidFill>
                <a:latin typeface="Arial"/>
                <a:cs typeface="Arial"/>
              </a:rPr>
              <a:t> </a:t>
            </a:r>
            <a:r>
              <a:rPr sz="3200" spc="-5" dirty="0">
                <a:solidFill>
                  <a:srgbClr val="3333CC"/>
                </a:solidFill>
                <a:latin typeface="Arial"/>
                <a:cs typeface="Arial"/>
              </a:rPr>
              <a:t>between:</a:t>
            </a:r>
            <a:endParaRPr sz="3200" dirty="0">
              <a:latin typeface="Arial"/>
              <a:cs typeface="Arial"/>
            </a:endParaRPr>
          </a:p>
          <a:p>
            <a:pPr marL="819150" lvl="1" indent="-286385">
              <a:lnSpc>
                <a:spcPct val="100000"/>
              </a:lnSpc>
              <a:spcBef>
                <a:spcPts val="630"/>
              </a:spcBef>
              <a:buChar char="–"/>
              <a:tabLst>
                <a:tab pos="819150" algn="l"/>
                <a:tab pos="4835525" algn="l"/>
                <a:tab pos="5542280" algn="l"/>
              </a:tabLst>
            </a:pPr>
            <a:r>
              <a:rPr sz="2800" spc="-5" dirty="0">
                <a:solidFill>
                  <a:srgbClr val="336600"/>
                </a:solidFill>
                <a:latin typeface="Arial"/>
                <a:cs typeface="Arial"/>
              </a:rPr>
              <a:t>the</a:t>
            </a:r>
            <a:r>
              <a:rPr sz="2800" spc="15" dirty="0">
                <a:solidFill>
                  <a:srgbClr val="336600"/>
                </a:solidFill>
                <a:latin typeface="Arial"/>
                <a:cs typeface="Arial"/>
              </a:rPr>
              <a:t> </a:t>
            </a:r>
            <a:r>
              <a:rPr sz="2800" dirty="0">
                <a:solidFill>
                  <a:srgbClr val="336600"/>
                </a:solidFill>
                <a:latin typeface="Arial"/>
                <a:cs typeface="Arial"/>
              </a:rPr>
              <a:t>empirical</a:t>
            </a:r>
            <a:r>
              <a:rPr sz="2800" spc="15" dirty="0">
                <a:solidFill>
                  <a:srgbClr val="336600"/>
                </a:solidFill>
                <a:latin typeface="Arial"/>
                <a:cs typeface="Arial"/>
              </a:rPr>
              <a:t> </a:t>
            </a:r>
            <a:r>
              <a:rPr sz="2800" spc="-5" dirty="0">
                <a:solidFill>
                  <a:srgbClr val="336600"/>
                </a:solidFill>
                <a:latin typeface="Arial"/>
                <a:cs typeface="Arial"/>
              </a:rPr>
              <a:t>distribution	</a:t>
            </a:r>
            <a:r>
              <a:rPr sz="4125" i="1" spc="-217" baseline="5050" dirty="0">
                <a:latin typeface="Calibri"/>
                <a:cs typeface="Calibri"/>
              </a:rPr>
              <a:t>p</a:t>
            </a:r>
            <a:r>
              <a:rPr sz="4125" spc="-217" baseline="6060" dirty="0">
                <a:latin typeface="Calibri"/>
                <a:cs typeface="Calibri"/>
              </a:rPr>
              <a:t>ˆ</a:t>
            </a:r>
            <a:r>
              <a:rPr sz="2325" spc="-217" baseline="-26881" dirty="0">
                <a:latin typeface="Calibri"/>
                <a:cs typeface="Calibri"/>
              </a:rPr>
              <a:t>data	</a:t>
            </a:r>
            <a:r>
              <a:rPr sz="2800" dirty="0">
                <a:solidFill>
                  <a:srgbClr val="336600"/>
                </a:solidFill>
                <a:latin typeface="Arial"/>
                <a:cs typeface="Arial"/>
              </a:rPr>
              <a:t>and</a:t>
            </a:r>
            <a:endParaRPr sz="2800" dirty="0">
              <a:latin typeface="Arial"/>
              <a:cs typeface="Arial"/>
            </a:endParaRPr>
          </a:p>
          <a:p>
            <a:pPr marL="819150" lvl="1" indent="-286385">
              <a:lnSpc>
                <a:spcPct val="100000"/>
              </a:lnSpc>
              <a:spcBef>
                <a:spcPts val="640"/>
              </a:spcBef>
              <a:buChar char="–"/>
              <a:tabLst>
                <a:tab pos="819150" algn="l"/>
              </a:tabLst>
            </a:pPr>
            <a:r>
              <a:rPr sz="2800" spc="-5" dirty="0">
                <a:solidFill>
                  <a:srgbClr val="336600"/>
                </a:solidFill>
                <a:latin typeface="Arial"/>
                <a:cs typeface="Arial"/>
              </a:rPr>
              <a:t>the </a:t>
            </a:r>
            <a:r>
              <a:rPr sz="2800" dirty="0">
                <a:solidFill>
                  <a:srgbClr val="336600"/>
                </a:solidFill>
                <a:latin typeface="Arial"/>
                <a:cs typeface="Arial"/>
              </a:rPr>
              <a:t>model </a:t>
            </a:r>
            <a:r>
              <a:rPr sz="2800" spc="-5" dirty="0">
                <a:solidFill>
                  <a:srgbClr val="336600"/>
                </a:solidFill>
                <a:latin typeface="Arial"/>
                <a:cs typeface="Arial"/>
              </a:rPr>
              <a:t>distribution </a:t>
            </a:r>
            <a:r>
              <a:rPr sz="2800" i="1" spc="10" dirty="0">
                <a:latin typeface="Calibri"/>
                <a:cs typeface="Calibri"/>
              </a:rPr>
              <a:t>p</a:t>
            </a:r>
            <a:r>
              <a:rPr sz="2775" spc="15" baseline="-21021" dirty="0">
                <a:latin typeface="Cambria"/>
                <a:cs typeface="Cambria"/>
              </a:rPr>
              <a:t>model</a:t>
            </a:r>
            <a:r>
              <a:rPr sz="2800" spc="10" dirty="0">
                <a:latin typeface="Cambria"/>
                <a:cs typeface="Cambria"/>
              </a:rPr>
              <a:t>(</a:t>
            </a:r>
            <a:r>
              <a:rPr sz="2800" b="1" i="1" spc="10" dirty="0">
                <a:latin typeface="Palatino Linotype"/>
                <a:cs typeface="Palatino Linotype"/>
              </a:rPr>
              <a:t>x</a:t>
            </a:r>
            <a:r>
              <a:rPr sz="2800" spc="10" dirty="0">
                <a:latin typeface="Cambria"/>
                <a:cs typeface="Cambria"/>
              </a:rPr>
              <a:t>)</a:t>
            </a:r>
            <a:endParaRPr sz="2800" dirty="0">
              <a:latin typeface="Cambria"/>
              <a:cs typeface="Cambria"/>
            </a:endParaRPr>
          </a:p>
          <a:p>
            <a:pPr marL="419100" indent="-342900">
              <a:lnSpc>
                <a:spcPct val="100000"/>
              </a:lnSpc>
              <a:spcBef>
                <a:spcPts val="835"/>
              </a:spcBef>
              <a:buChar char="•"/>
              <a:tabLst>
                <a:tab pos="418465" algn="l"/>
                <a:tab pos="419100" algn="l"/>
              </a:tabLst>
            </a:pPr>
            <a:r>
              <a:rPr sz="3200" spc="-5" dirty="0">
                <a:solidFill>
                  <a:srgbClr val="3333CC"/>
                </a:solidFill>
                <a:latin typeface="Arial"/>
                <a:cs typeface="Arial"/>
              </a:rPr>
              <a:t>The </a:t>
            </a:r>
            <a:r>
              <a:rPr sz="3200" dirty="0">
                <a:solidFill>
                  <a:srgbClr val="3333CC"/>
                </a:solidFill>
                <a:latin typeface="Arial"/>
                <a:cs typeface="Arial"/>
              </a:rPr>
              <a:t>K-L divergence</a:t>
            </a:r>
            <a:r>
              <a:rPr sz="3200" spc="-5" dirty="0">
                <a:solidFill>
                  <a:srgbClr val="3333CC"/>
                </a:solidFill>
                <a:latin typeface="Arial"/>
                <a:cs typeface="Arial"/>
              </a:rPr>
              <a:t> </a:t>
            </a:r>
            <a:r>
              <a:rPr sz="3200" dirty="0">
                <a:solidFill>
                  <a:srgbClr val="3333CC"/>
                </a:solidFill>
                <a:latin typeface="Arial"/>
                <a:cs typeface="Arial"/>
              </a:rPr>
              <a:t>is</a:t>
            </a:r>
            <a:endParaRPr sz="3200" dirty="0">
              <a:latin typeface="Arial"/>
              <a:cs typeface="Arial"/>
            </a:endParaRPr>
          </a:p>
          <a:p>
            <a:pPr>
              <a:lnSpc>
                <a:spcPct val="100000"/>
              </a:lnSpc>
              <a:spcBef>
                <a:spcPts val="30"/>
              </a:spcBef>
              <a:buClr>
                <a:srgbClr val="3333CC"/>
              </a:buClr>
              <a:buFont typeface="Arial"/>
              <a:buChar char="•"/>
            </a:pPr>
            <a:endParaRPr sz="4550" dirty="0">
              <a:latin typeface="Arial"/>
              <a:cs typeface="Arial"/>
            </a:endParaRPr>
          </a:p>
          <a:p>
            <a:pPr marL="819150" lvl="1" indent="-286385">
              <a:lnSpc>
                <a:spcPct val="100000"/>
              </a:lnSpc>
              <a:spcBef>
                <a:spcPts val="5"/>
              </a:spcBef>
              <a:buChar char="–"/>
              <a:tabLst>
                <a:tab pos="819150" algn="l"/>
              </a:tabLst>
            </a:pPr>
            <a:r>
              <a:rPr sz="2800" spc="-5" dirty="0">
                <a:solidFill>
                  <a:srgbClr val="336600"/>
                </a:solidFill>
                <a:latin typeface="Arial"/>
                <a:cs typeface="Arial"/>
              </a:rPr>
              <a:t>First Term </a:t>
            </a:r>
            <a:r>
              <a:rPr sz="2800" dirty="0">
                <a:solidFill>
                  <a:srgbClr val="336600"/>
                </a:solidFill>
                <a:latin typeface="Arial"/>
                <a:cs typeface="Arial"/>
              </a:rPr>
              <a:t>a </a:t>
            </a:r>
            <a:r>
              <a:rPr sz="2800" spc="-5" dirty="0">
                <a:solidFill>
                  <a:srgbClr val="336600"/>
                </a:solidFill>
                <a:latin typeface="Arial"/>
                <a:cs typeface="Arial"/>
              </a:rPr>
              <a:t>function </a:t>
            </a:r>
            <a:r>
              <a:rPr sz="2800" dirty="0">
                <a:solidFill>
                  <a:srgbClr val="336600"/>
                </a:solidFill>
                <a:latin typeface="Arial"/>
                <a:cs typeface="Arial"/>
              </a:rPr>
              <a:t>of </a:t>
            </a:r>
            <a:r>
              <a:rPr sz="2800" spc="-5" dirty="0">
                <a:solidFill>
                  <a:srgbClr val="336600"/>
                </a:solidFill>
                <a:latin typeface="Arial"/>
                <a:cs typeface="Arial"/>
              </a:rPr>
              <a:t>data generation, </a:t>
            </a:r>
            <a:r>
              <a:rPr sz="2800" dirty="0">
                <a:solidFill>
                  <a:srgbClr val="336600"/>
                </a:solidFill>
                <a:latin typeface="Arial"/>
                <a:cs typeface="Arial"/>
              </a:rPr>
              <a:t>not</a:t>
            </a:r>
            <a:r>
              <a:rPr sz="2800" spc="20" dirty="0">
                <a:solidFill>
                  <a:srgbClr val="336600"/>
                </a:solidFill>
                <a:latin typeface="Arial"/>
                <a:cs typeface="Arial"/>
              </a:rPr>
              <a:t> </a:t>
            </a:r>
            <a:r>
              <a:rPr sz="2800" dirty="0">
                <a:solidFill>
                  <a:srgbClr val="336600"/>
                </a:solidFill>
                <a:latin typeface="Arial"/>
                <a:cs typeface="Arial"/>
              </a:rPr>
              <a:t>model</a:t>
            </a:r>
            <a:endParaRPr sz="2800" dirty="0">
              <a:latin typeface="Arial"/>
              <a:cs typeface="Arial"/>
            </a:endParaRPr>
          </a:p>
        </p:txBody>
      </p:sp>
      <p:sp>
        <p:nvSpPr>
          <p:cNvPr id="8" name="object 8"/>
          <p:cNvSpPr/>
          <p:nvPr/>
        </p:nvSpPr>
        <p:spPr>
          <a:xfrm>
            <a:off x="1155238" y="3701934"/>
            <a:ext cx="8102598" cy="67609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1150475" y="3697172"/>
            <a:ext cx="8112125" cy="685800"/>
          </a:xfrm>
          <a:custGeom>
            <a:avLst/>
            <a:gdLst/>
            <a:ahLst/>
            <a:cxnLst/>
            <a:rect l="l" t="t" r="r" b="b"/>
            <a:pathLst>
              <a:path w="8112125" h="685800">
                <a:moveTo>
                  <a:pt x="0" y="0"/>
                </a:moveTo>
                <a:lnTo>
                  <a:pt x="8112121" y="0"/>
                </a:lnTo>
                <a:lnTo>
                  <a:pt x="8112121" y="685799"/>
                </a:lnTo>
                <a:lnTo>
                  <a:pt x="0" y="685799"/>
                </a:lnTo>
                <a:lnTo>
                  <a:pt x="0" y="0"/>
                </a:lnTo>
                <a:close/>
              </a:path>
            </a:pathLst>
          </a:custGeom>
          <a:ln w="9524">
            <a:solidFill>
              <a:srgbClr val="000000"/>
            </a:solidFill>
          </a:ln>
        </p:spPr>
        <p:txBody>
          <a:bodyPr wrap="square" lIns="0" tIns="0" rIns="0" bIns="0" rtlCol="0"/>
          <a:lstStyle/>
          <a:p>
            <a:endParaRPr/>
          </a:p>
        </p:txBody>
      </p:sp>
      <p:pic>
        <p:nvPicPr>
          <p:cNvPr id="17" name="Picture 16">
            <a:extLst>
              <a:ext uri="{FF2B5EF4-FFF2-40B4-BE49-F238E27FC236}">
                <a16:creationId xmlns:a16="http://schemas.microsoft.com/office/drawing/2014/main" id="{2DD9AE10-6445-794A-9EB7-425C896C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369" y="4769878"/>
            <a:ext cx="2833542" cy="66116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39293" y="396568"/>
            <a:ext cx="8487166" cy="689932"/>
          </a:xfrm>
          <a:prstGeom prst="rect">
            <a:avLst/>
          </a:prstGeom>
        </p:spPr>
        <p:txBody>
          <a:bodyPr vert="horz" wrap="square" lIns="0" tIns="12700" rIns="0" bIns="0" rtlCol="0">
            <a:spAutoFit/>
          </a:bodyPr>
          <a:lstStyle/>
          <a:p>
            <a:pPr marL="12700">
              <a:lnSpc>
                <a:spcPct val="100000"/>
              </a:lnSpc>
              <a:spcBef>
                <a:spcPts val="100"/>
              </a:spcBef>
            </a:pPr>
            <a:r>
              <a:rPr spc="-5" dirty="0"/>
              <a:t>Summary </a:t>
            </a:r>
            <a:r>
              <a:rPr dirty="0"/>
              <a:t>of Max</a:t>
            </a:r>
            <a:r>
              <a:rPr lang="en-US" dirty="0"/>
              <a:t>imum</a:t>
            </a:r>
            <a:r>
              <a:rPr spc="-80" dirty="0"/>
              <a:t> </a:t>
            </a:r>
            <a:r>
              <a:rPr dirty="0"/>
              <a:t>Likelihood</a:t>
            </a:r>
          </a:p>
        </p:txBody>
      </p:sp>
      <p:sp>
        <p:nvSpPr>
          <p:cNvPr id="5" name="object 5"/>
          <p:cNvSpPr txBox="1"/>
          <p:nvPr/>
        </p:nvSpPr>
        <p:spPr>
          <a:xfrm>
            <a:off x="852978" y="2177998"/>
            <a:ext cx="7588250" cy="1139190"/>
          </a:xfrm>
          <a:prstGeom prst="rect">
            <a:avLst/>
          </a:prstGeom>
        </p:spPr>
        <p:txBody>
          <a:bodyPr vert="horz" wrap="square" lIns="0" tIns="105410" rIns="0" bIns="0" rtlCol="0">
            <a:spAutoFit/>
          </a:bodyPr>
          <a:lstStyle/>
          <a:p>
            <a:pPr marL="469265">
              <a:lnSpc>
                <a:spcPct val="100000"/>
              </a:lnSpc>
              <a:spcBef>
                <a:spcPts val="830"/>
              </a:spcBef>
            </a:pPr>
            <a:r>
              <a:rPr sz="2800" dirty="0">
                <a:solidFill>
                  <a:srgbClr val="336600"/>
                </a:solidFill>
                <a:latin typeface="Arial"/>
                <a:cs typeface="Arial"/>
              </a:rPr>
              <a:t>– </a:t>
            </a:r>
            <a:r>
              <a:rPr sz="2800" spc="-5" dirty="0">
                <a:solidFill>
                  <a:srgbClr val="336600"/>
                </a:solidFill>
                <a:latin typeface="Arial"/>
                <a:cs typeface="Arial"/>
              </a:rPr>
              <a:t>Ideally </a:t>
            </a:r>
            <a:r>
              <a:rPr sz="2800" dirty="0">
                <a:solidFill>
                  <a:srgbClr val="336600"/>
                </a:solidFill>
                <a:latin typeface="Arial"/>
                <a:cs typeface="Arial"/>
              </a:rPr>
              <a:t>we would like </a:t>
            </a:r>
            <a:r>
              <a:rPr sz="2800" spc="-5" dirty="0">
                <a:solidFill>
                  <a:srgbClr val="336600"/>
                </a:solidFill>
                <a:latin typeface="Arial"/>
                <a:cs typeface="Arial"/>
              </a:rPr>
              <a:t>to match the</a:t>
            </a:r>
            <a:r>
              <a:rPr sz="2800" spc="-114" dirty="0">
                <a:solidFill>
                  <a:srgbClr val="336600"/>
                </a:solidFill>
                <a:latin typeface="Arial"/>
                <a:cs typeface="Arial"/>
              </a:rPr>
              <a:t> </a:t>
            </a:r>
            <a:r>
              <a:rPr sz="2800" dirty="0">
                <a:solidFill>
                  <a:srgbClr val="336600"/>
                </a:solidFill>
                <a:latin typeface="Arial"/>
                <a:cs typeface="Arial"/>
              </a:rPr>
              <a:t>unknown</a:t>
            </a:r>
            <a:endParaRPr sz="2800">
              <a:latin typeface="Arial"/>
              <a:cs typeface="Arial"/>
            </a:endParaRPr>
          </a:p>
          <a:p>
            <a:pPr marL="355600" indent="-342900">
              <a:lnSpc>
                <a:spcPct val="100000"/>
              </a:lnSpc>
              <a:spcBef>
                <a:spcPts val="835"/>
              </a:spcBef>
              <a:buChar char="•"/>
              <a:tabLst>
                <a:tab pos="354965" algn="l"/>
                <a:tab pos="355600" algn="l"/>
              </a:tabLst>
            </a:pPr>
            <a:r>
              <a:rPr sz="3200" spc="-5" dirty="0">
                <a:solidFill>
                  <a:srgbClr val="3333CC"/>
                </a:solidFill>
                <a:latin typeface="Arial"/>
                <a:cs typeface="Arial"/>
              </a:rPr>
              <a:t>The optimal </a:t>
            </a:r>
            <a:r>
              <a:rPr sz="3200" dirty="0">
                <a:latin typeface="Times New Roman"/>
                <a:cs typeface="Times New Roman"/>
              </a:rPr>
              <a:t>θ </a:t>
            </a:r>
            <a:r>
              <a:rPr sz="3200" dirty="0">
                <a:solidFill>
                  <a:srgbClr val="3333CC"/>
                </a:solidFill>
                <a:latin typeface="Arial"/>
                <a:cs typeface="Arial"/>
              </a:rPr>
              <a:t>is </a:t>
            </a:r>
            <a:r>
              <a:rPr sz="3200" spc="-5" dirty="0">
                <a:solidFill>
                  <a:srgbClr val="3333CC"/>
                </a:solidFill>
                <a:latin typeface="Arial"/>
                <a:cs typeface="Arial"/>
              </a:rPr>
              <a:t>the </a:t>
            </a:r>
            <a:r>
              <a:rPr sz="3200" dirty="0">
                <a:solidFill>
                  <a:srgbClr val="3333CC"/>
                </a:solidFill>
                <a:latin typeface="Arial"/>
                <a:cs typeface="Arial"/>
              </a:rPr>
              <a:t>same </a:t>
            </a:r>
            <a:r>
              <a:rPr sz="3200" spc="-5" dirty="0">
                <a:solidFill>
                  <a:srgbClr val="3333CC"/>
                </a:solidFill>
                <a:latin typeface="Arial"/>
                <a:cs typeface="Arial"/>
              </a:rPr>
              <a:t>whether</a:t>
            </a:r>
            <a:r>
              <a:rPr sz="3200" spc="70" dirty="0">
                <a:solidFill>
                  <a:srgbClr val="3333CC"/>
                </a:solidFill>
                <a:latin typeface="Arial"/>
                <a:cs typeface="Arial"/>
              </a:rPr>
              <a:t> </a:t>
            </a:r>
            <a:r>
              <a:rPr sz="3200" dirty="0">
                <a:solidFill>
                  <a:srgbClr val="3333CC"/>
                </a:solidFill>
                <a:latin typeface="Arial"/>
                <a:cs typeface="Arial"/>
              </a:rPr>
              <a:t>we</a:t>
            </a:r>
            <a:endParaRPr sz="3200">
              <a:latin typeface="Arial"/>
              <a:cs typeface="Arial"/>
            </a:endParaRPr>
          </a:p>
        </p:txBody>
      </p:sp>
      <p:sp>
        <p:nvSpPr>
          <p:cNvPr id="6" name="object 6"/>
          <p:cNvSpPr txBox="1"/>
          <p:nvPr/>
        </p:nvSpPr>
        <p:spPr>
          <a:xfrm>
            <a:off x="852978" y="3197998"/>
            <a:ext cx="8794750" cy="3589020"/>
          </a:xfrm>
          <a:prstGeom prst="rect">
            <a:avLst/>
          </a:prstGeom>
        </p:spPr>
        <p:txBody>
          <a:bodyPr vert="horz" wrap="square" lIns="0" tIns="104775" rIns="0" bIns="0" rtlCol="0">
            <a:spAutoFit/>
          </a:bodyPr>
          <a:lstStyle/>
          <a:p>
            <a:pPr marL="355600">
              <a:lnSpc>
                <a:spcPct val="100000"/>
              </a:lnSpc>
              <a:spcBef>
                <a:spcPts val="825"/>
              </a:spcBef>
            </a:pPr>
            <a:r>
              <a:rPr sz="3200" dirty="0">
                <a:solidFill>
                  <a:srgbClr val="3333CC"/>
                </a:solidFill>
                <a:latin typeface="Arial"/>
                <a:cs typeface="Arial"/>
              </a:rPr>
              <a:t>maximize likelihood or minimize KL</a:t>
            </a:r>
            <a:r>
              <a:rPr sz="3200" spc="-105" dirty="0">
                <a:solidFill>
                  <a:srgbClr val="3333CC"/>
                </a:solidFill>
                <a:latin typeface="Arial"/>
                <a:cs typeface="Arial"/>
              </a:rPr>
              <a:t> </a:t>
            </a:r>
            <a:r>
              <a:rPr sz="3200" dirty="0">
                <a:solidFill>
                  <a:srgbClr val="3333CC"/>
                </a:solidFill>
                <a:latin typeface="Arial"/>
                <a:cs typeface="Arial"/>
              </a:rPr>
              <a:t>divergence</a:t>
            </a:r>
            <a:endParaRPr sz="3200">
              <a:latin typeface="Arial"/>
              <a:cs typeface="Arial"/>
            </a:endParaRPr>
          </a:p>
          <a:p>
            <a:pPr marL="355600" indent="-342900">
              <a:lnSpc>
                <a:spcPct val="100000"/>
              </a:lnSpc>
              <a:spcBef>
                <a:spcPts val="730"/>
              </a:spcBef>
              <a:buChar char="•"/>
              <a:tabLst>
                <a:tab pos="354965" algn="l"/>
                <a:tab pos="355600" algn="l"/>
              </a:tabLst>
            </a:pPr>
            <a:r>
              <a:rPr sz="3200" spc="-5" dirty="0">
                <a:solidFill>
                  <a:srgbClr val="3333CC"/>
                </a:solidFill>
                <a:latin typeface="Arial"/>
                <a:cs typeface="Arial"/>
              </a:rPr>
              <a:t>In software both </a:t>
            </a:r>
            <a:r>
              <a:rPr sz="3200" dirty="0">
                <a:solidFill>
                  <a:srgbClr val="3333CC"/>
                </a:solidFill>
                <a:latin typeface="Arial"/>
                <a:cs typeface="Arial"/>
              </a:rPr>
              <a:t>are phrased as</a:t>
            </a:r>
            <a:r>
              <a:rPr sz="3200" spc="15" dirty="0">
                <a:solidFill>
                  <a:srgbClr val="3333CC"/>
                </a:solidFill>
                <a:latin typeface="Arial"/>
                <a:cs typeface="Arial"/>
              </a:rPr>
              <a:t> </a:t>
            </a:r>
            <a:r>
              <a:rPr sz="3200" spc="-5" dirty="0">
                <a:solidFill>
                  <a:srgbClr val="3333CC"/>
                </a:solidFill>
                <a:latin typeface="Arial"/>
                <a:cs typeface="Arial"/>
              </a:rPr>
              <a:t>minimization</a:t>
            </a:r>
            <a:endParaRPr sz="3200">
              <a:latin typeface="Arial"/>
              <a:cs typeface="Arial"/>
            </a:endParaRPr>
          </a:p>
          <a:p>
            <a:pPr marL="748665" marR="895350" lvl="1" indent="-279400">
              <a:lnSpc>
                <a:spcPct val="102000"/>
              </a:lnSpc>
              <a:spcBef>
                <a:spcPts val="595"/>
              </a:spcBef>
              <a:buChar char="–"/>
              <a:tabLst>
                <a:tab pos="755650" algn="l"/>
              </a:tabLst>
            </a:pPr>
            <a:r>
              <a:rPr sz="2800" dirty="0">
                <a:solidFill>
                  <a:srgbClr val="336600"/>
                </a:solidFill>
                <a:latin typeface="Arial"/>
                <a:cs typeface="Arial"/>
              </a:rPr>
              <a:t>Maximum likelihood becomes </a:t>
            </a:r>
            <a:r>
              <a:rPr sz="2800" spc="-5" dirty="0">
                <a:solidFill>
                  <a:srgbClr val="336600"/>
                </a:solidFill>
                <a:latin typeface="Arial"/>
                <a:cs typeface="Arial"/>
              </a:rPr>
              <a:t>minimization</a:t>
            </a:r>
            <a:r>
              <a:rPr sz="2800" spc="-55" dirty="0">
                <a:solidFill>
                  <a:srgbClr val="336600"/>
                </a:solidFill>
                <a:latin typeface="Arial"/>
                <a:cs typeface="Arial"/>
              </a:rPr>
              <a:t> </a:t>
            </a:r>
            <a:r>
              <a:rPr sz="2800" dirty="0">
                <a:solidFill>
                  <a:srgbClr val="336600"/>
                </a:solidFill>
                <a:latin typeface="Arial"/>
                <a:cs typeface="Arial"/>
              </a:rPr>
              <a:t>of  </a:t>
            </a:r>
            <a:r>
              <a:rPr sz="2800" spc="-5" dirty="0">
                <a:solidFill>
                  <a:srgbClr val="336600"/>
                </a:solidFill>
                <a:latin typeface="Arial"/>
                <a:cs typeface="Arial"/>
              </a:rPr>
              <a:t>negative </a:t>
            </a:r>
            <a:r>
              <a:rPr sz="2800" dirty="0">
                <a:solidFill>
                  <a:srgbClr val="336600"/>
                </a:solidFill>
                <a:latin typeface="Arial"/>
                <a:cs typeface="Arial"/>
              </a:rPr>
              <a:t>log-likelihood (NLL)</a:t>
            </a:r>
            <a:endParaRPr sz="2800">
              <a:latin typeface="Arial"/>
              <a:cs typeface="Arial"/>
            </a:endParaRPr>
          </a:p>
          <a:p>
            <a:pPr marL="1155700" lvl="2" indent="-229235">
              <a:lnSpc>
                <a:spcPct val="100000"/>
              </a:lnSpc>
              <a:spcBef>
                <a:spcPts val="515"/>
              </a:spcBef>
              <a:buChar char="•"/>
              <a:tabLst>
                <a:tab pos="1155700" algn="l"/>
              </a:tabLst>
            </a:pPr>
            <a:r>
              <a:rPr sz="2400" spc="-5" dirty="0">
                <a:solidFill>
                  <a:srgbClr val="660066"/>
                </a:solidFill>
                <a:latin typeface="Arial"/>
                <a:cs typeface="Arial"/>
              </a:rPr>
              <a:t>Equivalently minimization </a:t>
            </a:r>
            <a:r>
              <a:rPr sz="2400" dirty="0">
                <a:solidFill>
                  <a:srgbClr val="660066"/>
                </a:solidFill>
                <a:latin typeface="Arial"/>
                <a:cs typeface="Arial"/>
              </a:rPr>
              <a:t>of cross </a:t>
            </a:r>
            <a:r>
              <a:rPr sz="2400" spc="-5" dirty="0">
                <a:solidFill>
                  <a:srgbClr val="660066"/>
                </a:solidFill>
                <a:latin typeface="Arial"/>
                <a:cs typeface="Arial"/>
              </a:rPr>
              <a:t>entropy</a:t>
            </a:r>
            <a:endParaRPr sz="2400">
              <a:latin typeface="Arial"/>
              <a:cs typeface="Arial"/>
            </a:endParaRPr>
          </a:p>
          <a:p>
            <a:pPr marL="755650" lvl="1" indent="-286385">
              <a:lnSpc>
                <a:spcPct val="100000"/>
              </a:lnSpc>
              <a:spcBef>
                <a:spcPts val="720"/>
              </a:spcBef>
              <a:buChar char="–"/>
              <a:tabLst>
                <a:tab pos="755650" algn="l"/>
              </a:tabLst>
            </a:pPr>
            <a:r>
              <a:rPr sz="2800" dirty="0">
                <a:solidFill>
                  <a:srgbClr val="336600"/>
                </a:solidFill>
                <a:latin typeface="Arial"/>
                <a:cs typeface="Arial"/>
              </a:rPr>
              <a:t>KL divergence has a minimal value</a:t>
            </a:r>
            <a:r>
              <a:rPr sz="2800" spc="-30" dirty="0">
                <a:solidFill>
                  <a:srgbClr val="336600"/>
                </a:solidFill>
                <a:latin typeface="Arial"/>
                <a:cs typeface="Arial"/>
              </a:rPr>
              <a:t> </a:t>
            </a:r>
            <a:r>
              <a:rPr sz="2800" spc="-155" dirty="0">
                <a:latin typeface="Cambria"/>
                <a:cs typeface="Cambria"/>
              </a:rPr>
              <a:t>0</a:t>
            </a:r>
            <a:endParaRPr sz="2800">
              <a:latin typeface="Cambria"/>
              <a:cs typeface="Cambria"/>
            </a:endParaRPr>
          </a:p>
          <a:p>
            <a:pPr marL="755650" lvl="1" indent="-286385">
              <a:lnSpc>
                <a:spcPct val="100000"/>
              </a:lnSpc>
              <a:spcBef>
                <a:spcPts val="640"/>
              </a:spcBef>
              <a:buChar char="–"/>
              <a:tabLst>
                <a:tab pos="755650" algn="l"/>
              </a:tabLst>
            </a:pPr>
            <a:r>
              <a:rPr sz="2800" spc="-5" dirty="0">
                <a:solidFill>
                  <a:srgbClr val="336600"/>
                </a:solidFill>
                <a:latin typeface="Arial"/>
                <a:cs typeface="Arial"/>
              </a:rPr>
              <a:t>Negative </a:t>
            </a:r>
            <a:r>
              <a:rPr sz="2800" dirty="0">
                <a:solidFill>
                  <a:srgbClr val="336600"/>
                </a:solidFill>
                <a:latin typeface="Arial"/>
                <a:cs typeface="Arial"/>
              </a:rPr>
              <a:t>log-likelihood is </a:t>
            </a:r>
            <a:r>
              <a:rPr sz="2800" spc="-5" dirty="0">
                <a:solidFill>
                  <a:srgbClr val="336600"/>
                </a:solidFill>
                <a:latin typeface="Arial"/>
                <a:cs typeface="Arial"/>
              </a:rPr>
              <a:t>negative with </a:t>
            </a:r>
            <a:r>
              <a:rPr sz="2800" dirty="0">
                <a:solidFill>
                  <a:srgbClr val="336600"/>
                </a:solidFill>
                <a:latin typeface="Arial"/>
                <a:cs typeface="Arial"/>
              </a:rPr>
              <a:t>no bound</a:t>
            </a:r>
            <a:endParaRPr sz="2800">
              <a:latin typeface="Arial"/>
              <a:cs typeface="Arial"/>
            </a:endParaRPr>
          </a:p>
        </p:txBody>
      </p:sp>
      <p:sp>
        <p:nvSpPr>
          <p:cNvPr id="7" name="object 7"/>
          <p:cNvSpPr txBox="1"/>
          <p:nvPr/>
        </p:nvSpPr>
        <p:spPr>
          <a:xfrm>
            <a:off x="8663658" y="2223291"/>
            <a:ext cx="223520" cy="443865"/>
          </a:xfrm>
          <a:prstGeom prst="rect">
            <a:avLst/>
          </a:prstGeom>
        </p:spPr>
        <p:txBody>
          <a:bodyPr vert="horz" wrap="square" lIns="0" tIns="11430" rIns="0" bIns="0" rtlCol="0">
            <a:spAutoFit/>
          </a:bodyPr>
          <a:lstStyle/>
          <a:p>
            <a:pPr marL="12700">
              <a:lnSpc>
                <a:spcPct val="100000"/>
              </a:lnSpc>
              <a:spcBef>
                <a:spcPts val="90"/>
              </a:spcBef>
            </a:pPr>
            <a:r>
              <a:rPr sz="2750" i="1" spc="-1235" dirty="0">
                <a:latin typeface="Calibri"/>
                <a:cs typeface="Calibri"/>
              </a:rPr>
              <a:t>p</a:t>
            </a:r>
            <a:r>
              <a:rPr sz="4125" spc="427" baseline="1010" dirty="0">
                <a:latin typeface="Calibri"/>
                <a:cs typeface="Calibri"/>
              </a:rPr>
              <a:t>ˆ</a:t>
            </a:r>
            <a:endParaRPr sz="4125" baseline="1010">
              <a:latin typeface="Calibri"/>
              <a:cs typeface="Calibri"/>
            </a:endParaRPr>
          </a:p>
        </p:txBody>
      </p:sp>
      <p:sp>
        <p:nvSpPr>
          <p:cNvPr id="8" name="object 8"/>
          <p:cNvSpPr txBox="1"/>
          <p:nvPr/>
        </p:nvSpPr>
        <p:spPr>
          <a:xfrm>
            <a:off x="827578" y="1220355"/>
            <a:ext cx="8724265" cy="995680"/>
          </a:xfrm>
          <a:prstGeom prst="rect">
            <a:avLst/>
          </a:prstGeom>
        </p:spPr>
        <p:txBody>
          <a:bodyPr vert="horz" wrap="square" lIns="0" tIns="12700" rIns="0" bIns="0" rtlCol="0">
            <a:spAutoFit/>
          </a:bodyPr>
          <a:lstStyle/>
          <a:p>
            <a:pPr marL="381000" indent="-342900">
              <a:lnSpc>
                <a:spcPts val="3820"/>
              </a:lnSpc>
              <a:spcBef>
                <a:spcPts val="100"/>
              </a:spcBef>
              <a:buChar char="•"/>
              <a:tabLst>
                <a:tab pos="380365" algn="l"/>
                <a:tab pos="381000" algn="l"/>
              </a:tabLst>
            </a:pPr>
            <a:r>
              <a:rPr sz="3200" spc="-5" dirty="0">
                <a:solidFill>
                  <a:srgbClr val="3333CC"/>
                </a:solidFill>
                <a:latin typeface="Arial"/>
                <a:cs typeface="Arial"/>
              </a:rPr>
              <a:t>It </a:t>
            </a:r>
            <a:r>
              <a:rPr sz="3200" dirty="0">
                <a:solidFill>
                  <a:srgbClr val="3333CC"/>
                </a:solidFill>
                <a:latin typeface="Arial"/>
                <a:cs typeface="Arial"/>
              </a:rPr>
              <a:t>is an </a:t>
            </a:r>
            <a:r>
              <a:rPr sz="3200" spc="-5" dirty="0">
                <a:solidFill>
                  <a:srgbClr val="3333CC"/>
                </a:solidFill>
                <a:latin typeface="Arial"/>
                <a:cs typeface="Arial"/>
              </a:rPr>
              <a:t>attempt to </a:t>
            </a:r>
            <a:r>
              <a:rPr sz="3200" dirty="0">
                <a:solidFill>
                  <a:srgbClr val="3333CC"/>
                </a:solidFill>
                <a:latin typeface="Arial"/>
                <a:cs typeface="Arial"/>
              </a:rPr>
              <a:t>make model </a:t>
            </a:r>
            <a:r>
              <a:rPr sz="3200" spc="-5" dirty="0">
                <a:solidFill>
                  <a:srgbClr val="3333CC"/>
                </a:solidFill>
                <a:latin typeface="Arial"/>
                <a:cs typeface="Arial"/>
              </a:rPr>
              <a:t>distribution</a:t>
            </a:r>
            <a:r>
              <a:rPr sz="3200" spc="425" dirty="0">
                <a:solidFill>
                  <a:srgbClr val="3333CC"/>
                </a:solidFill>
                <a:latin typeface="Arial"/>
                <a:cs typeface="Arial"/>
              </a:rPr>
              <a:t> </a:t>
            </a:r>
            <a:r>
              <a:rPr sz="3600" i="1" spc="-7" baseline="17361" dirty="0">
                <a:latin typeface="Calibri"/>
                <a:cs typeface="Calibri"/>
              </a:rPr>
              <a:t>p</a:t>
            </a:r>
            <a:r>
              <a:rPr sz="2025" spc="-7" baseline="-4115" dirty="0">
                <a:latin typeface="Cambria"/>
                <a:cs typeface="Cambria"/>
              </a:rPr>
              <a:t>model</a:t>
            </a:r>
            <a:endParaRPr sz="2025" baseline="-4115">
              <a:latin typeface="Cambria"/>
              <a:cs typeface="Cambria"/>
            </a:endParaRPr>
          </a:p>
          <a:p>
            <a:pPr marL="381000">
              <a:lnSpc>
                <a:spcPts val="3820"/>
              </a:lnSpc>
            </a:pPr>
            <a:r>
              <a:rPr sz="3200" spc="-5" dirty="0">
                <a:solidFill>
                  <a:srgbClr val="3333CC"/>
                </a:solidFill>
                <a:latin typeface="Arial"/>
                <a:cs typeface="Arial"/>
              </a:rPr>
              <a:t>match the </a:t>
            </a:r>
            <a:r>
              <a:rPr sz="3200" dirty="0">
                <a:solidFill>
                  <a:srgbClr val="3333CC"/>
                </a:solidFill>
                <a:latin typeface="Arial"/>
                <a:cs typeface="Arial"/>
              </a:rPr>
              <a:t>empirical </a:t>
            </a:r>
            <a:r>
              <a:rPr sz="3200" spc="-5" dirty="0">
                <a:solidFill>
                  <a:srgbClr val="3333CC"/>
                </a:solidFill>
                <a:latin typeface="Arial"/>
                <a:cs typeface="Arial"/>
              </a:rPr>
              <a:t>distribution</a:t>
            </a:r>
            <a:r>
              <a:rPr sz="3200" spc="-20" dirty="0">
                <a:solidFill>
                  <a:srgbClr val="3333CC"/>
                </a:solidFill>
                <a:latin typeface="Arial"/>
                <a:cs typeface="Arial"/>
              </a:rPr>
              <a:t> </a:t>
            </a:r>
            <a:r>
              <a:rPr sz="4125" i="1" spc="-217" baseline="11111" dirty="0">
                <a:latin typeface="Calibri"/>
                <a:cs typeface="Calibri"/>
              </a:rPr>
              <a:t>p</a:t>
            </a:r>
            <a:r>
              <a:rPr sz="4125" spc="-217" baseline="12121" dirty="0">
                <a:latin typeface="Calibri"/>
                <a:cs typeface="Calibri"/>
              </a:rPr>
              <a:t>ˆ</a:t>
            </a:r>
            <a:r>
              <a:rPr sz="2325" spc="-217" baseline="-16129" dirty="0">
                <a:latin typeface="Calibri"/>
                <a:cs typeface="Calibri"/>
              </a:rPr>
              <a:t>data</a:t>
            </a:r>
            <a:endParaRPr sz="2325" baseline="-16129">
              <a:latin typeface="Calibri"/>
              <a:cs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09470" y="847293"/>
            <a:ext cx="8879840" cy="695960"/>
          </a:xfrm>
          <a:prstGeom prst="rect">
            <a:avLst/>
          </a:prstGeom>
        </p:spPr>
        <p:txBody>
          <a:bodyPr vert="horz" wrap="square" lIns="0" tIns="12700" rIns="0" bIns="0" rtlCol="0">
            <a:spAutoFit/>
          </a:bodyPr>
          <a:lstStyle/>
          <a:p>
            <a:pPr marL="12700">
              <a:lnSpc>
                <a:spcPct val="100000"/>
              </a:lnSpc>
              <a:spcBef>
                <a:spcPts val="100"/>
              </a:spcBef>
              <a:tabLst>
                <a:tab pos="2963545" algn="l"/>
                <a:tab pos="6567805" algn="l"/>
                <a:tab pos="7655559" algn="l"/>
              </a:tabLst>
            </a:pPr>
            <a:r>
              <a:rPr dirty="0"/>
              <a:t>Condi</a:t>
            </a:r>
            <a:r>
              <a:rPr spc="-5" dirty="0"/>
              <a:t>t</a:t>
            </a:r>
            <a:r>
              <a:rPr dirty="0"/>
              <a:t>ional	Log-likelihood	and	MSE</a:t>
            </a:r>
          </a:p>
        </p:txBody>
      </p:sp>
      <p:sp>
        <p:nvSpPr>
          <p:cNvPr id="5" name="object 5"/>
          <p:cNvSpPr txBox="1"/>
          <p:nvPr/>
        </p:nvSpPr>
        <p:spPr>
          <a:xfrm>
            <a:off x="886845" y="1753754"/>
            <a:ext cx="8714105" cy="4576445"/>
          </a:xfrm>
          <a:prstGeom prst="rect">
            <a:avLst/>
          </a:prstGeom>
        </p:spPr>
        <p:txBody>
          <a:bodyPr vert="horz" wrap="square" lIns="0" tIns="33020" rIns="0" bIns="0" rtlCol="0">
            <a:spAutoFit/>
          </a:bodyPr>
          <a:lstStyle/>
          <a:p>
            <a:pPr marL="355600" marR="352425" indent="-342900" algn="just">
              <a:lnSpc>
                <a:spcPts val="3800"/>
              </a:lnSpc>
              <a:spcBef>
                <a:spcPts val="260"/>
              </a:spcBef>
              <a:buChar char="•"/>
              <a:tabLst>
                <a:tab pos="355600" algn="l"/>
              </a:tabLst>
            </a:pPr>
            <a:r>
              <a:rPr sz="3200" dirty="0">
                <a:solidFill>
                  <a:srgbClr val="3333CC"/>
                </a:solidFill>
                <a:latin typeface="Arial"/>
                <a:cs typeface="Arial"/>
              </a:rPr>
              <a:t>Maximum likelihood </a:t>
            </a:r>
            <a:r>
              <a:rPr sz="3200" spc="-5" dirty="0">
                <a:solidFill>
                  <a:srgbClr val="3333CC"/>
                </a:solidFill>
                <a:latin typeface="Arial"/>
                <a:cs typeface="Arial"/>
              </a:rPr>
              <a:t>estimator </a:t>
            </a:r>
            <a:r>
              <a:rPr sz="3200" dirty="0">
                <a:solidFill>
                  <a:srgbClr val="3333CC"/>
                </a:solidFill>
                <a:latin typeface="Arial"/>
                <a:cs typeface="Arial"/>
              </a:rPr>
              <a:t>can be</a:t>
            </a:r>
            <a:r>
              <a:rPr sz="3200" spc="-70" dirty="0">
                <a:solidFill>
                  <a:srgbClr val="3333CC"/>
                </a:solidFill>
                <a:latin typeface="Arial"/>
                <a:cs typeface="Arial"/>
              </a:rPr>
              <a:t> </a:t>
            </a:r>
            <a:r>
              <a:rPr sz="3200" dirty="0">
                <a:solidFill>
                  <a:srgbClr val="3333CC"/>
                </a:solidFill>
                <a:latin typeface="Arial"/>
                <a:cs typeface="Arial"/>
              </a:rPr>
              <a:t>readily  generalized </a:t>
            </a:r>
            <a:r>
              <a:rPr sz="3200" spc="-5" dirty="0">
                <a:solidFill>
                  <a:srgbClr val="3333CC"/>
                </a:solidFill>
                <a:latin typeface="Arial"/>
                <a:cs typeface="Arial"/>
              </a:rPr>
              <a:t>to parameters </a:t>
            </a:r>
            <a:r>
              <a:rPr sz="3200" dirty="0">
                <a:solidFill>
                  <a:srgbClr val="3333CC"/>
                </a:solidFill>
                <a:latin typeface="Arial"/>
                <a:cs typeface="Arial"/>
              </a:rPr>
              <a:t>of an </a:t>
            </a:r>
            <a:r>
              <a:rPr sz="3200" spc="-5" dirty="0">
                <a:solidFill>
                  <a:srgbClr val="3333CC"/>
                </a:solidFill>
                <a:latin typeface="Arial"/>
                <a:cs typeface="Arial"/>
              </a:rPr>
              <a:t>input-output  relationship</a:t>
            </a:r>
            <a:endParaRPr sz="3200">
              <a:latin typeface="Arial"/>
              <a:cs typeface="Arial"/>
            </a:endParaRPr>
          </a:p>
          <a:p>
            <a:pPr marL="755650" lvl="1" indent="-286385" algn="just">
              <a:lnSpc>
                <a:spcPct val="100000"/>
              </a:lnSpc>
              <a:spcBef>
                <a:spcPts val="610"/>
              </a:spcBef>
              <a:buChar char="–"/>
              <a:tabLst>
                <a:tab pos="755650" algn="l"/>
              </a:tabLst>
            </a:pPr>
            <a:r>
              <a:rPr sz="2800" spc="-5" dirty="0">
                <a:solidFill>
                  <a:srgbClr val="336600"/>
                </a:solidFill>
                <a:latin typeface="Arial"/>
                <a:cs typeface="Arial"/>
              </a:rPr>
              <a:t>Goal </a:t>
            </a:r>
            <a:r>
              <a:rPr sz="2800" dirty="0">
                <a:solidFill>
                  <a:srgbClr val="336600"/>
                </a:solidFill>
                <a:latin typeface="Arial"/>
                <a:cs typeface="Arial"/>
              </a:rPr>
              <a:t>is </a:t>
            </a:r>
            <a:r>
              <a:rPr sz="2800" spc="-5" dirty="0">
                <a:solidFill>
                  <a:srgbClr val="336600"/>
                </a:solidFill>
                <a:latin typeface="Arial"/>
                <a:cs typeface="Arial"/>
              </a:rPr>
              <a:t>prediction: conditional probability</a:t>
            </a:r>
            <a:r>
              <a:rPr sz="2800" spc="45" dirty="0">
                <a:solidFill>
                  <a:srgbClr val="336600"/>
                </a:solidFill>
                <a:latin typeface="Arial"/>
                <a:cs typeface="Arial"/>
              </a:rPr>
              <a:t> </a:t>
            </a:r>
            <a:r>
              <a:rPr sz="2400" i="1" spc="80" dirty="0">
                <a:latin typeface="Calibri"/>
                <a:cs typeface="Calibri"/>
              </a:rPr>
              <a:t>P</a:t>
            </a:r>
            <a:r>
              <a:rPr sz="2400" spc="80" dirty="0">
                <a:latin typeface="Cambria"/>
                <a:cs typeface="Cambria"/>
              </a:rPr>
              <a:t>(</a:t>
            </a:r>
            <a:r>
              <a:rPr sz="2400" b="1" spc="80" dirty="0">
                <a:latin typeface="Calibri"/>
                <a:cs typeface="Calibri"/>
              </a:rPr>
              <a:t>y</a:t>
            </a:r>
            <a:r>
              <a:rPr sz="2400" spc="80" dirty="0">
                <a:latin typeface="Cambria"/>
                <a:cs typeface="Cambria"/>
              </a:rPr>
              <a:t>|</a:t>
            </a:r>
            <a:r>
              <a:rPr sz="2400" b="1" spc="80" dirty="0">
                <a:latin typeface="Calibri"/>
                <a:cs typeface="Calibri"/>
              </a:rPr>
              <a:t>x</a:t>
            </a:r>
            <a:r>
              <a:rPr sz="2400" spc="80" dirty="0">
                <a:latin typeface="Cambria"/>
                <a:cs typeface="Cambria"/>
              </a:rPr>
              <a:t>;</a:t>
            </a:r>
            <a:r>
              <a:rPr sz="2400" spc="80" dirty="0">
                <a:latin typeface="Times New Roman"/>
                <a:cs typeface="Times New Roman"/>
              </a:rPr>
              <a:t>θ</a:t>
            </a:r>
            <a:r>
              <a:rPr sz="2400" spc="80" dirty="0">
                <a:latin typeface="Cambria"/>
                <a:cs typeface="Cambria"/>
              </a:rPr>
              <a:t>)</a:t>
            </a:r>
            <a:endParaRPr sz="2400">
              <a:latin typeface="Cambria"/>
              <a:cs typeface="Cambria"/>
            </a:endParaRPr>
          </a:p>
          <a:p>
            <a:pPr marL="755650" lvl="1" indent="-286385" algn="just">
              <a:lnSpc>
                <a:spcPct val="100000"/>
              </a:lnSpc>
              <a:spcBef>
                <a:spcPts val="640"/>
              </a:spcBef>
              <a:buChar char="–"/>
              <a:tabLst>
                <a:tab pos="755650" algn="l"/>
              </a:tabLst>
            </a:pPr>
            <a:r>
              <a:rPr sz="2800" spc="-5" dirty="0">
                <a:solidFill>
                  <a:srgbClr val="336600"/>
                </a:solidFill>
                <a:latin typeface="Arial"/>
                <a:cs typeface="Arial"/>
              </a:rPr>
              <a:t>Which forms the </a:t>
            </a:r>
            <a:r>
              <a:rPr sz="2800" dirty="0">
                <a:solidFill>
                  <a:srgbClr val="336600"/>
                </a:solidFill>
                <a:latin typeface="Arial"/>
                <a:cs typeface="Arial"/>
              </a:rPr>
              <a:t>basis of most supervised</a:t>
            </a:r>
            <a:r>
              <a:rPr sz="2800" spc="-55" dirty="0">
                <a:solidFill>
                  <a:srgbClr val="336600"/>
                </a:solidFill>
                <a:latin typeface="Arial"/>
                <a:cs typeface="Arial"/>
              </a:rPr>
              <a:t> </a:t>
            </a:r>
            <a:r>
              <a:rPr sz="2800" dirty="0">
                <a:solidFill>
                  <a:srgbClr val="336600"/>
                </a:solidFill>
                <a:latin typeface="Arial"/>
                <a:cs typeface="Arial"/>
              </a:rPr>
              <a:t>learning</a:t>
            </a:r>
            <a:endParaRPr sz="2800">
              <a:latin typeface="Arial"/>
              <a:cs typeface="Arial"/>
            </a:endParaRPr>
          </a:p>
          <a:p>
            <a:pPr marL="355600" marR="9525" indent="-342900">
              <a:lnSpc>
                <a:spcPct val="100699"/>
              </a:lnSpc>
              <a:spcBef>
                <a:spcPts val="710"/>
              </a:spcBef>
              <a:buChar char="•"/>
              <a:tabLst>
                <a:tab pos="354965" algn="l"/>
                <a:tab pos="355600" algn="l"/>
              </a:tabLst>
            </a:pPr>
            <a:r>
              <a:rPr sz="3200" dirty="0">
                <a:solidFill>
                  <a:srgbClr val="3333CC"/>
                </a:solidFill>
                <a:latin typeface="Arial"/>
                <a:cs typeface="Arial"/>
              </a:rPr>
              <a:t>If </a:t>
            </a:r>
            <a:r>
              <a:rPr sz="2800" b="1" i="1" spc="395" dirty="0">
                <a:latin typeface="Palatino Linotype"/>
                <a:cs typeface="Palatino Linotype"/>
              </a:rPr>
              <a:t>X </a:t>
            </a:r>
            <a:r>
              <a:rPr sz="3200" spc="-5" dirty="0">
                <a:solidFill>
                  <a:srgbClr val="3333CC"/>
                </a:solidFill>
                <a:latin typeface="Arial"/>
                <a:cs typeface="Arial"/>
              </a:rPr>
              <a:t>represents </a:t>
            </a:r>
            <a:r>
              <a:rPr sz="3200" dirty="0">
                <a:solidFill>
                  <a:srgbClr val="3333CC"/>
                </a:solidFill>
                <a:latin typeface="Arial"/>
                <a:cs typeface="Arial"/>
              </a:rPr>
              <a:t>all our </a:t>
            </a:r>
            <a:r>
              <a:rPr sz="3200" spc="-5" dirty="0">
                <a:solidFill>
                  <a:srgbClr val="3333CC"/>
                </a:solidFill>
                <a:latin typeface="Arial"/>
                <a:cs typeface="Arial"/>
              </a:rPr>
              <a:t>inputs </a:t>
            </a:r>
            <a:r>
              <a:rPr sz="3200" dirty="0">
                <a:solidFill>
                  <a:srgbClr val="3333CC"/>
                </a:solidFill>
                <a:latin typeface="Arial"/>
                <a:cs typeface="Arial"/>
              </a:rPr>
              <a:t>and </a:t>
            </a:r>
            <a:r>
              <a:rPr sz="2800" b="1" i="1" spc="710" dirty="0">
                <a:latin typeface="Palatino Linotype"/>
                <a:cs typeface="Palatino Linotype"/>
              </a:rPr>
              <a:t>Y</a:t>
            </a:r>
            <a:r>
              <a:rPr sz="2800" b="1" i="1" spc="-20" dirty="0">
                <a:latin typeface="Palatino Linotype"/>
                <a:cs typeface="Palatino Linotype"/>
              </a:rPr>
              <a:t> </a:t>
            </a:r>
            <a:r>
              <a:rPr sz="3200" spc="-5" dirty="0">
                <a:solidFill>
                  <a:srgbClr val="3333CC"/>
                </a:solidFill>
                <a:latin typeface="Arial"/>
                <a:cs typeface="Arial"/>
              </a:rPr>
              <a:t>represents  </a:t>
            </a:r>
            <a:r>
              <a:rPr sz="3200" dirty="0">
                <a:solidFill>
                  <a:srgbClr val="3333CC"/>
                </a:solidFill>
                <a:latin typeface="Arial"/>
                <a:cs typeface="Arial"/>
              </a:rPr>
              <a:t>all our </a:t>
            </a:r>
            <a:r>
              <a:rPr sz="3200" spc="-5" dirty="0">
                <a:solidFill>
                  <a:srgbClr val="3333CC"/>
                </a:solidFill>
                <a:latin typeface="Arial"/>
                <a:cs typeface="Arial"/>
              </a:rPr>
              <a:t>targets then the conditional </a:t>
            </a:r>
            <a:r>
              <a:rPr sz="3200" dirty="0">
                <a:solidFill>
                  <a:srgbClr val="3333CC"/>
                </a:solidFill>
                <a:latin typeface="Arial"/>
                <a:cs typeface="Arial"/>
              </a:rPr>
              <a:t>maximum  likelihood </a:t>
            </a:r>
            <a:r>
              <a:rPr sz="3200" spc="-5" dirty="0">
                <a:solidFill>
                  <a:srgbClr val="3333CC"/>
                </a:solidFill>
                <a:latin typeface="Arial"/>
                <a:cs typeface="Arial"/>
              </a:rPr>
              <a:t>estimator</a:t>
            </a:r>
            <a:r>
              <a:rPr sz="3200" spc="-10" dirty="0">
                <a:solidFill>
                  <a:srgbClr val="3333CC"/>
                </a:solidFill>
                <a:latin typeface="Arial"/>
                <a:cs typeface="Arial"/>
              </a:rPr>
              <a:t> </a:t>
            </a:r>
            <a:r>
              <a:rPr sz="3200" dirty="0">
                <a:solidFill>
                  <a:srgbClr val="3333CC"/>
                </a:solidFill>
                <a:latin typeface="Arial"/>
                <a:cs typeface="Arial"/>
              </a:rPr>
              <a:t>is</a:t>
            </a:r>
            <a:endParaRPr sz="3200">
              <a:latin typeface="Arial"/>
              <a:cs typeface="Arial"/>
            </a:endParaRPr>
          </a:p>
          <a:p>
            <a:pPr marL="755650" lvl="1" indent="-286385">
              <a:lnSpc>
                <a:spcPct val="100000"/>
              </a:lnSpc>
              <a:spcBef>
                <a:spcPts val="630"/>
              </a:spcBef>
              <a:buChar char="–"/>
              <a:tabLst>
                <a:tab pos="755650" algn="l"/>
              </a:tabLst>
            </a:pPr>
            <a:r>
              <a:rPr sz="2800" spc="-5" dirty="0">
                <a:solidFill>
                  <a:srgbClr val="336600"/>
                </a:solidFill>
                <a:latin typeface="Arial"/>
                <a:cs typeface="Arial"/>
              </a:rPr>
              <a:t>If </a:t>
            </a:r>
            <a:r>
              <a:rPr sz="2800" dirty="0">
                <a:solidFill>
                  <a:srgbClr val="336600"/>
                </a:solidFill>
                <a:latin typeface="Arial"/>
                <a:cs typeface="Arial"/>
              </a:rPr>
              <a:t>examples are </a:t>
            </a:r>
            <a:r>
              <a:rPr sz="2800" spc="-5" dirty="0">
                <a:solidFill>
                  <a:srgbClr val="336600"/>
                </a:solidFill>
                <a:latin typeface="Arial"/>
                <a:cs typeface="Arial"/>
              </a:rPr>
              <a:t>i.i.d.</a:t>
            </a:r>
            <a:r>
              <a:rPr sz="2800" spc="-20" dirty="0">
                <a:solidFill>
                  <a:srgbClr val="336600"/>
                </a:solidFill>
                <a:latin typeface="Arial"/>
                <a:cs typeface="Arial"/>
              </a:rPr>
              <a:t> </a:t>
            </a:r>
            <a:r>
              <a:rPr sz="2800" dirty="0">
                <a:solidFill>
                  <a:srgbClr val="336600"/>
                </a:solidFill>
                <a:latin typeface="Arial"/>
                <a:cs typeface="Arial"/>
              </a:rPr>
              <a:t>then</a:t>
            </a:r>
            <a:endParaRPr sz="2800">
              <a:latin typeface="Arial"/>
              <a:cs typeface="Arial"/>
            </a:endParaRPr>
          </a:p>
        </p:txBody>
      </p:sp>
      <p:sp>
        <p:nvSpPr>
          <p:cNvPr id="7" name="object 7"/>
          <p:cNvSpPr/>
          <p:nvPr/>
        </p:nvSpPr>
        <p:spPr>
          <a:xfrm>
            <a:off x="5422437" y="5378334"/>
            <a:ext cx="3405715" cy="605868"/>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417675" y="5373572"/>
            <a:ext cx="3415665" cy="615950"/>
          </a:xfrm>
          <a:custGeom>
            <a:avLst/>
            <a:gdLst/>
            <a:ahLst/>
            <a:cxnLst/>
            <a:rect l="l" t="t" r="r" b="b"/>
            <a:pathLst>
              <a:path w="3415665" h="615950">
                <a:moveTo>
                  <a:pt x="0" y="0"/>
                </a:moveTo>
                <a:lnTo>
                  <a:pt x="3415109" y="0"/>
                </a:lnTo>
                <a:lnTo>
                  <a:pt x="3415109" y="615552"/>
                </a:lnTo>
                <a:lnTo>
                  <a:pt x="0" y="615552"/>
                </a:lnTo>
                <a:lnTo>
                  <a:pt x="0" y="0"/>
                </a:lnTo>
                <a:close/>
              </a:path>
            </a:pathLst>
          </a:custGeom>
          <a:ln w="9524">
            <a:solidFill>
              <a:srgbClr val="000000"/>
            </a:solidFill>
          </a:ln>
        </p:spPr>
        <p:txBody>
          <a:bodyPr wrap="square" lIns="0" tIns="0" rIns="0" bIns="0" rtlCol="0"/>
          <a:lstStyle/>
          <a:p>
            <a:endParaRPr/>
          </a:p>
        </p:txBody>
      </p:sp>
      <p:sp>
        <p:nvSpPr>
          <p:cNvPr id="9" name="object 9"/>
          <p:cNvSpPr/>
          <p:nvPr/>
        </p:nvSpPr>
        <p:spPr>
          <a:xfrm>
            <a:off x="3689309" y="6468055"/>
            <a:ext cx="3866727" cy="677673"/>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3588875" y="6335731"/>
            <a:ext cx="3971925" cy="847090"/>
          </a:xfrm>
          <a:custGeom>
            <a:avLst/>
            <a:gdLst/>
            <a:ahLst/>
            <a:cxnLst/>
            <a:rect l="l" t="t" r="r" b="b"/>
            <a:pathLst>
              <a:path w="3971925" h="847090">
                <a:moveTo>
                  <a:pt x="0" y="0"/>
                </a:moveTo>
                <a:lnTo>
                  <a:pt x="3971923" y="0"/>
                </a:lnTo>
                <a:lnTo>
                  <a:pt x="3971923" y="846534"/>
                </a:lnTo>
                <a:lnTo>
                  <a:pt x="0" y="84653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28731" y="633615"/>
            <a:ext cx="8641080" cy="574040"/>
          </a:xfrm>
          <a:prstGeom prst="rect">
            <a:avLst/>
          </a:prstGeom>
        </p:spPr>
        <p:txBody>
          <a:bodyPr vert="horz" wrap="square" lIns="0" tIns="12700" rIns="0" bIns="0" rtlCol="0">
            <a:spAutoFit/>
          </a:bodyPr>
          <a:lstStyle/>
          <a:p>
            <a:pPr marL="12700">
              <a:lnSpc>
                <a:spcPct val="100000"/>
              </a:lnSpc>
              <a:spcBef>
                <a:spcPts val="100"/>
              </a:spcBef>
            </a:pPr>
            <a:r>
              <a:rPr sz="3600" dirty="0"/>
              <a:t>Linear Regression as Maximum</a:t>
            </a:r>
            <a:r>
              <a:rPr sz="3600" spc="-114" dirty="0"/>
              <a:t> </a:t>
            </a:r>
            <a:r>
              <a:rPr sz="3600" dirty="0"/>
              <a:t>Likelihood</a:t>
            </a:r>
            <a:endParaRPr sz="3600"/>
          </a:p>
        </p:txBody>
      </p:sp>
      <p:sp>
        <p:nvSpPr>
          <p:cNvPr id="5" name="object 5"/>
          <p:cNvSpPr txBox="1"/>
          <p:nvPr/>
        </p:nvSpPr>
        <p:spPr>
          <a:xfrm>
            <a:off x="878378" y="4353190"/>
            <a:ext cx="6287135"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spc="-5" dirty="0">
                <a:solidFill>
                  <a:srgbClr val="3333CC"/>
                </a:solidFill>
                <a:latin typeface="Arial"/>
                <a:cs typeface="Arial"/>
              </a:rPr>
              <a:t>To </a:t>
            </a:r>
            <a:r>
              <a:rPr sz="3200" dirty="0">
                <a:solidFill>
                  <a:srgbClr val="3333CC"/>
                </a:solidFill>
                <a:latin typeface="Arial"/>
                <a:cs typeface="Arial"/>
              </a:rPr>
              <a:t>derive same </a:t>
            </a:r>
            <a:r>
              <a:rPr sz="3200" spc="-5" dirty="0">
                <a:solidFill>
                  <a:srgbClr val="3333CC"/>
                </a:solidFill>
                <a:latin typeface="Arial"/>
                <a:cs typeface="Arial"/>
              </a:rPr>
              <a:t>algorithm,</a:t>
            </a:r>
            <a:r>
              <a:rPr sz="3200" spc="-25" dirty="0">
                <a:solidFill>
                  <a:srgbClr val="3333CC"/>
                </a:solidFill>
                <a:latin typeface="Arial"/>
                <a:cs typeface="Arial"/>
              </a:rPr>
              <a:t> </a:t>
            </a:r>
            <a:r>
              <a:rPr sz="3200" spc="-5" dirty="0">
                <a:solidFill>
                  <a:srgbClr val="3333CC"/>
                </a:solidFill>
                <a:latin typeface="Arial"/>
                <a:cs typeface="Arial"/>
              </a:rPr>
              <a:t>define</a:t>
            </a:r>
            <a:endParaRPr sz="3200">
              <a:latin typeface="Arial"/>
              <a:cs typeface="Arial"/>
            </a:endParaRPr>
          </a:p>
        </p:txBody>
      </p:sp>
      <p:sp>
        <p:nvSpPr>
          <p:cNvPr id="6" name="object 6"/>
          <p:cNvSpPr txBox="1"/>
          <p:nvPr/>
        </p:nvSpPr>
        <p:spPr>
          <a:xfrm>
            <a:off x="1335577" y="4925198"/>
            <a:ext cx="6893559" cy="452120"/>
          </a:xfrm>
          <a:prstGeom prst="rect">
            <a:avLst/>
          </a:prstGeom>
        </p:spPr>
        <p:txBody>
          <a:bodyPr vert="horz" wrap="square" lIns="0" tIns="12700" rIns="0" bIns="0" rtlCol="0">
            <a:spAutoFit/>
          </a:bodyPr>
          <a:lstStyle/>
          <a:p>
            <a:pPr marL="12700">
              <a:lnSpc>
                <a:spcPct val="100000"/>
              </a:lnSpc>
              <a:spcBef>
                <a:spcPts val="100"/>
              </a:spcBef>
              <a:tabLst>
                <a:tab pos="2649855" algn="l"/>
              </a:tabLst>
            </a:pPr>
            <a:r>
              <a:rPr sz="2800" dirty="0">
                <a:solidFill>
                  <a:srgbClr val="336600"/>
                </a:solidFill>
                <a:latin typeface="Arial"/>
                <a:cs typeface="Arial"/>
              </a:rPr>
              <a:t>–</a:t>
            </a:r>
            <a:r>
              <a:rPr sz="2800" spc="-85" dirty="0">
                <a:solidFill>
                  <a:srgbClr val="336600"/>
                </a:solidFill>
                <a:latin typeface="Arial"/>
                <a:cs typeface="Arial"/>
              </a:rPr>
              <a:t> </a:t>
            </a:r>
            <a:r>
              <a:rPr sz="2800" spc="-5" dirty="0">
                <a:solidFill>
                  <a:srgbClr val="336600"/>
                </a:solidFill>
                <a:latin typeface="Arial"/>
                <a:cs typeface="Arial"/>
              </a:rPr>
              <a:t>Function	predicts </a:t>
            </a:r>
            <a:r>
              <a:rPr sz="2800" dirty="0">
                <a:solidFill>
                  <a:srgbClr val="336600"/>
                </a:solidFill>
                <a:latin typeface="Arial"/>
                <a:cs typeface="Arial"/>
              </a:rPr>
              <a:t>mean of</a:t>
            </a:r>
            <a:r>
              <a:rPr sz="2800" spc="-30" dirty="0">
                <a:solidFill>
                  <a:srgbClr val="336600"/>
                </a:solidFill>
                <a:latin typeface="Arial"/>
                <a:cs typeface="Arial"/>
              </a:rPr>
              <a:t> </a:t>
            </a:r>
            <a:r>
              <a:rPr sz="2800" spc="-5" dirty="0">
                <a:solidFill>
                  <a:srgbClr val="336600"/>
                </a:solidFill>
                <a:latin typeface="Arial"/>
                <a:cs typeface="Arial"/>
              </a:rPr>
              <a:t>Gaussian</a:t>
            </a:r>
            <a:endParaRPr sz="2800">
              <a:latin typeface="Arial"/>
              <a:cs typeface="Arial"/>
            </a:endParaRPr>
          </a:p>
        </p:txBody>
      </p:sp>
      <p:sp>
        <p:nvSpPr>
          <p:cNvPr id="7" name="object 7"/>
          <p:cNvSpPr txBox="1"/>
          <p:nvPr/>
        </p:nvSpPr>
        <p:spPr>
          <a:xfrm>
            <a:off x="1335577" y="5433198"/>
            <a:ext cx="398780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Since samples are</a:t>
            </a:r>
            <a:r>
              <a:rPr sz="2800" spc="-175" dirty="0">
                <a:solidFill>
                  <a:srgbClr val="336600"/>
                </a:solidFill>
                <a:latin typeface="Arial"/>
                <a:cs typeface="Arial"/>
              </a:rPr>
              <a:t> </a:t>
            </a:r>
            <a:r>
              <a:rPr sz="2800" spc="-5" dirty="0">
                <a:solidFill>
                  <a:srgbClr val="336600"/>
                </a:solidFill>
                <a:latin typeface="Arial"/>
                <a:cs typeface="Arial"/>
              </a:rPr>
              <a:t>i.i.d.</a:t>
            </a:r>
            <a:endParaRPr sz="2800">
              <a:latin typeface="Arial"/>
              <a:cs typeface="Arial"/>
            </a:endParaRPr>
          </a:p>
        </p:txBody>
      </p:sp>
      <p:sp>
        <p:nvSpPr>
          <p:cNvPr id="8" name="object 8"/>
          <p:cNvSpPr txBox="1"/>
          <p:nvPr/>
        </p:nvSpPr>
        <p:spPr>
          <a:xfrm>
            <a:off x="865678" y="1128626"/>
            <a:ext cx="8955405" cy="3147695"/>
          </a:xfrm>
          <a:prstGeom prst="rect">
            <a:avLst/>
          </a:prstGeom>
        </p:spPr>
        <p:txBody>
          <a:bodyPr vert="horz" wrap="square" lIns="0" tIns="104139" rIns="0" bIns="0" rtlCol="0">
            <a:spAutoFit/>
          </a:bodyPr>
          <a:lstStyle/>
          <a:p>
            <a:pPr marL="368300" indent="-342900">
              <a:lnSpc>
                <a:spcPct val="100000"/>
              </a:lnSpc>
              <a:spcBef>
                <a:spcPts val="819"/>
              </a:spcBef>
              <a:buChar char="•"/>
              <a:tabLst>
                <a:tab pos="367665" algn="l"/>
                <a:tab pos="368300" algn="l"/>
              </a:tabLst>
            </a:pPr>
            <a:r>
              <a:rPr sz="3200" dirty="0">
                <a:solidFill>
                  <a:srgbClr val="3333CC"/>
                </a:solidFill>
                <a:latin typeface="Arial"/>
                <a:cs typeface="Arial"/>
              </a:rPr>
              <a:t>Basic linear</a:t>
            </a:r>
            <a:r>
              <a:rPr sz="3200" spc="-15" dirty="0">
                <a:solidFill>
                  <a:srgbClr val="3333CC"/>
                </a:solidFill>
                <a:latin typeface="Arial"/>
                <a:cs typeface="Arial"/>
              </a:rPr>
              <a:t> </a:t>
            </a:r>
            <a:r>
              <a:rPr sz="3200" dirty="0">
                <a:solidFill>
                  <a:srgbClr val="3333CC"/>
                </a:solidFill>
                <a:latin typeface="Arial"/>
                <a:cs typeface="Arial"/>
              </a:rPr>
              <a:t>regression:</a:t>
            </a:r>
            <a:endParaRPr sz="3200">
              <a:latin typeface="Arial"/>
              <a:cs typeface="Arial"/>
            </a:endParaRPr>
          </a:p>
          <a:p>
            <a:pPr marL="768350" lvl="1" indent="-286385">
              <a:lnSpc>
                <a:spcPct val="100000"/>
              </a:lnSpc>
              <a:spcBef>
                <a:spcPts val="635"/>
              </a:spcBef>
              <a:buChar char="–"/>
              <a:tabLst>
                <a:tab pos="768350" algn="l"/>
                <a:tab pos="7252334" algn="l"/>
              </a:tabLst>
            </a:pPr>
            <a:r>
              <a:rPr sz="2800" spc="-5" dirty="0">
                <a:solidFill>
                  <a:srgbClr val="336600"/>
                </a:solidFill>
                <a:latin typeface="Arial"/>
                <a:cs typeface="Arial"/>
              </a:rPr>
              <a:t>Takes </a:t>
            </a:r>
            <a:r>
              <a:rPr sz="2800" dirty="0">
                <a:solidFill>
                  <a:srgbClr val="336600"/>
                </a:solidFill>
                <a:latin typeface="Arial"/>
                <a:cs typeface="Arial"/>
              </a:rPr>
              <a:t>an input </a:t>
            </a:r>
            <a:r>
              <a:rPr sz="2800" b="1" i="1" spc="165" dirty="0">
                <a:latin typeface="Palatino Linotype"/>
                <a:cs typeface="Palatino Linotype"/>
              </a:rPr>
              <a:t>x </a:t>
            </a:r>
            <a:r>
              <a:rPr sz="2800" dirty="0">
                <a:solidFill>
                  <a:srgbClr val="336600"/>
                </a:solidFill>
                <a:latin typeface="Arial"/>
                <a:cs typeface="Arial"/>
              </a:rPr>
              <a:t>and produce</a:t>
            </a:r>
            <a:r>
              <a:rPr sz="2800" spc="-65" dirty="0">
                <a:solidFill>
                  <a:srgbClr val="336600"/>
                </a:solidFill>
                <a:latin typeface="Arial"/>
                <a:cs typeface="Arial"/>
              </a:rPr>
              <a:t> </a:t>
            </a:r>
            <a:r>
              <a:rPr sz="2800" dirty="0">
                <a:solidFill>
                  <a:srgbClr val="336600"/>
                </a:solidFill>
                <a:latin typeface="Arial"/>
                <a:cs typeface="Arial"/>
              </a:rPr>
              <a:t>an</a:t>
            </a:r>
            <a:r>
              <a:rPr sz="2800" spc="5" dirty="0">
                <a:solidFill>
                  <a:srgbClr val="336600"/>
                </a:solidFill>
                <a:latin typeface="Arial"/>
                <a:cs typeface="Arial"/>
              </a:rPr>
              <a:t> </a:t>
            </a:r>
            <a:r>
              <a:rPr sz="2800" spc="-5" dirty="0">
                <a:solidFill>
                  <a:srgbClr val="336600"/>
                </a:solidFill>
                <a:latin typeface="Arial"/>
                <a:cs typeface="Arial"/>
              </a:rPr>
              <a:t>output	</a:t>
            </a:r>
            <a:r>
              <a:rPr sz="4125" b="1" i="1" spc="-644" baseline="6060" dirty="0">
                <a:latin typeface="Palatino Linotype"/>
                <a:cs typeface="Palatino Linotype"/>
              </a:rPr>
              <a:t>y</a:t>
            </a:r>
            <a:r>
              <a:rPr sz="4125" spc="-644" baseline="8080" dirty="0">
                <a:latin typeface="Calibri"/>
                <a:cs typeface="Calibri"/>
              </a:rPr>
              <a:t>ˆ</a:t>
            </a:r>
            <a:endParaRPr sz="4125" baseline="8080">
              <a:latin typeface="Calibri"/>
              <a:cs typeface="Calibri"/>
            </a:endParaRPr>
          </a:p>
          <a:p>
            <a:pPr marL="768350" lvl="1" indent="-286385">
              <a:lnSpc>
                <a:spcPct val="100000"/>
              </a:lnSpc>
              <a:spcBef>
                <a:spcPts val="640"/>
              </a:spcBef>
              <a:buChar char="–"/>
              <a:tabLst>
                <a:tab pos="768350" algn="l"/>
                <a:tab pos="3823335" algn="l"/>
                <a:tab pos="4227830" algn="l"/>
              </a:tabLst>
            </a:pPr>
            <a:r>
              <a:rPr sz="2800" dirty="0">
                <a:solidFill>
                  <a:srgbClr val="336600"/>
                </a:solidFill>
                <a:latin typeface="Arial"/>
                <a:cs typeface="Arial"/>
              </a:rPr>
              <a:t>Mapping </a:t>
            </a:r>
            <a:r>
              <a:rPr sz="2800" spc="-5" dirty="0">
                <a:solidFill>
                  <a:srgbClr val="336600"/>
                </a:solidFill>
                <a:latin typeface="Arial"/>
                <a:cs typeface="Arial"/>
              </a:rPr>
              <a:t>from</a:t>
            </a:r>
            <a:r>
              <a:rPr sz="2800" dirty="0">
                <a:solidFill>
                  <a:srgbClr val="336600"/>
                </a:solidFill>
                <a:latin typeface="Arial"/>
                <a:cs typeface="Arial"/>
              </a:rPr>
              <a:t> </a:t>
            </a:r>
            <a:r>
              <a:rPr sz="2800" b="1" i="1" spc="165" dirty="0">
                <a:latin typeface="Palatino Linotype"/>
                <a:cs typeface="Palatino Linotype"/>
              </a:rPr>
              <a:t>x</a:t>
            </a:r>
            <a:r>
              <a:rPr sz="2800" b="1" i="1" spc="80" dirty="0">
                <a:latin typeface="Palatino Linotype"/>
                <a:cs typeface="Palatino Linotype"/>
              </a:rPr>
              <a:t> </a:t>
            </a:r>
            <a:r>
              <a:rPr sz="2800" spc="-5" dirty="0">
                <a:solidFill>
                  <a:srgbClr val="336600"/>
                </a:solidFill>
                <a:latin typeface="Arial"/>
                <a:cs typeface="Arial"/>
              </a:rPr>
              <a:t>to	</a:t>
            </a:r>
            <a:r>
              <a:rPr sz="4125" b="1" i="1" spc="-644" baseline="2020" dirty="0">
                <a:latin typeface="Palatino Linotype"/>
                <a:cs typeface="Palatino Linotype"/>
              </a:rPr>
              <a:t>y</a:t>
            </a:r>
            <a:r>
              <a:rPr sz="4125" spc="-644" baseline="4040" dirty="0">
                <a:latin typeface="Calibri"/>
                <a:cs typeface="Calibri"/>
              </a:rPr>
              <a:t>ˆ	</a:t>
            </a:r>
            <a:r>
              <a:rPr sz="2800" dirty="0">
                <a:solidFill>
                  <a:srgbClr val="336600"/>
                </a:solidFill>
                <a:latin typeface="Arial"/>
                <a:cs typeface="Arial"/>
              </a:rPr>
              <a:t>is chosen </a:t>
            </a:r>
            <a:r>
              <a:rPr sz="2800" spc="-5" dirty="0">
                <a:solidFill>
                  <a:srgbClr val="336600"/>
                </a:solidFill>
                <a:latin typeface="Arial"/>
                <a:cs typeface="Arial"/>
              </a:rPr>
              <a:t>to </a:t>
            </a:r>
            <a:r>
              <a:rPr sz="2800" dirty="0">
                <a:solidFill>
                  <a:srgbClr val="336600"/>
                </a:solidFill>
                <a:latin typeface="Arial"/>
                <a:cs typeface="Arial"/>
              </a:rPr>
              <a:t>minimize</a:t>
            </a:r>
            <a:r>
              <a:rPr sz="2800" spc="-40" dirty="0">
                <a:solidFill>
                  <a:srgbClr val="336600"/>
                </a:solidFill>
                <a:latin typeface="Arial"/>
                <a:cs typeface="Arial"/>
              </a:rPr>
              <a:t> </a:t>
            </a:r>
            <a:r>
              <a:rPr sz="2800" dirty="0">
                <a:solidFill>
                  <a:srgbClr val="336600"/>
                </a:solidFill>
                <a:latin typeface="Arial"/>
                <a:cs typeface="Arial"/>
              </a:rPr>
              <a:t>MSE</a:t>
            </a:r>
            <a:endParaRPr sz="2800">
              <a:latin typeface="Arial"/>
              <a:cs typeface="Arial"/>
            </a:endParaRPr>
          </a:p>
          <a:p>
            <a:pPr marL="368300" indent="-342900">
              <a:lnSpc>
                <a:spcPct val="100000"/>
              </a:lnSpc>
              <a:spcBef>
                <a:spcPts val="835"/>
              </a:spcBef>
              <a:buChar char="•"/>
              <a:tabLst>
                <a:tab pos="367665" algn="l"/>
                <a:tab pos="368300" algn="l"/>
              </a:tabLst>
            </a:pPr>
            <a:r>
              <a:rPr sz="3200" dirty="0">
                <a:solidFill>
                  <a:srgbClr val="3333CC"/>
                </a:solidFill>
                <a:latin typeface="Arial"/>
                <a:cs typeface="Arial"/>
              </a:rPr>
              <a:t>Revisit linear regression as maximum</a:t>
            </a:r>
            <a:r>
              <a:rPr sz="3200" spc="-114" dirty="0">
                <a:solidFill>
                  <a:srgbClr val="3333CC"/>
                </a:solidFill>
                <a:latin typeface="Arial"/>
                <a:cs typeface="Arial"/>
              </a:rPr>
              <a:t> </a:t>
            </a:r>
            <a:r>
              <a:rPr sz="3200" dirty="0">
                <a:solidFill>
                  <a:srgbClr val="3333CC"/>
                </a:solidFill>
                <a:latin typeface="Arial"/>
                <a:cs typeface="Arial"/>
              </a:rPr>
              <a:t>likelihood</a:t>
            </a:r>
            <a:endParaRPr sz="3200">
              <a:latin typeface="Arial"/>
              <a:cs typeface="Arial"/>
            </a:endParaRPr>
          </a:p>
          <a:p>
            <a:pPr marL="761365" marR="1615440" lvl="1" indent="-279400">
              <a:lnSpc>
                <a:spcPts val="3329"/>
              </a:lnSpc>
              <a:spcBef>
                <a:spcPts val="800"/>
              </a:spcBef>
              <a:buChar char="–"/>
              <a:tabLst>
                <a:tab pos="768350" algn="l"/>
              </a:tabLst>
            </a:pPr>
            <a:r>
              <a:rPr sz="2800" spc="-5" dirty="0">
                <a:solidFill>
                  <a:srgbClr val="336600"/>
                </a:solidFill>
                <a:latin typeface="Arial"/>
                <a:cs typeface="Arial"/>
              </a:rPr>
              <a:t>Think </a:t>
            </a:r>
            <a:r>
              <a:rPr sz="2800" dirty="0">
                <a:solidFill>
                  <a:srgbClr val="336600"/>
                </a:solidFill>
                <a:latin typeface="Arial"/>
                <a:cs typeface="Arial"/>
              </a:rPr>
              <a:t>of model as producing a</a:t>
            </a:r>
            <a:r>
              <a:rPr sz="2800" spc="-40" dirty="0">
                <a:solidFill>
                  <a:srgbClr val="336600"/>
                </a:solidFill>
                <a:latin typeface="Arial"/>
                <a:cs typeface="Arial"/>
              </a:rPr>
              <a:t> </a:t>
            </a:r>
            <a:r>
              <a:rPr sz="2800" spc="-5" dirty="0">
                <a:solidFill>
                  <a:srgbClr val="336600"/>
                </a:solidFill>
                <a:latin typeface="Arial"/>
                <a:cs typeface="Arial"/>
              </a:rPr>
              <a:t>conditional  distribution</a:t>
            </a:r>
            <a:r>
              <a:rPr sz="2800" spc="-10" dirty="0">
                <a:solidFill>
                  <a:srgbClr val="336600"/>
                </a:solidFill>
                <a:latin typeface="Arial"/>
                <a:cs typeface="Arial"/>
              </a:rPr>
              <a:t> </a:t>
            </a:r>
            <a:r>
              <a:rPr sz="2800" i="1" spc="-60" dirty="0">
                <a:latin typeface="Calibri"/>
                <a:cs typeface="Calibri"/>
              </a:rPr>
              <a:t>p</a:t>
            </a:r>
            <a:r>
              <a:rPr sz="2800" spc="-60" dirty="0">
                <a:latin typeface="Cambria"/>
                <a:cs typeface="Cambria"/>
              </a:rPr>
              <a:t>(</a:t>
            </a:r>
            <a:r>
              <a:rPr sz="2800" b="1" i="1" spc="-60" dirty="0">
                <a:latin typeface="Palatino Linotype"/>
                <a:cs typeface="Palatino Linotype"/>
              </a:rPr>
              <a:t>y</a:t>
            </a:r>
            <a:r>
              <a:rPr sz="2800" b="1" spc="-60" dirty="0">
                <a:latin typeface="Calibri"/>
                <a:cs typeface="Calibri"/>
              </a:rPr>
              <a:t>|</a:t>
            </a:r>
            <a:r>
              <a:rPr sz="2800" b="1" i="1" spc="-60" dirty="0">
                <a:latin typeface="Palatino Linotype"/>
                <a:cs typeface="Palatino Linotype"/>
              </a:rPr>
              <a:t>x</a:t>
            </a:r>
            <a:r>
              <a:rPr sz="2800" spc="-60" dirty="0">
                <a:latin typeface="Cambria"/>
                <a:cs typeface="Cambria"/>
              </a:rPr>
              <a:t>)</a:t>
            </a:r>
            <a:endParaRPr sz="2800">
              <a:latin typeface="Cambria"/>
              <a:cs typeface="Cambria"/>
            </a:endParaRPr>
          </a:p>
        </p:txBody>
      </p:sp>
      <p:sp>
        <p:nvSpPr>
          <p:cNvPr id="9" name="object 9"/>
          <p:cNvSpPr txBox="1"/>
          <p:nvPr/>
        </p:nvSpPr>
        <p:spPr>
          <a:xfrm>
            <a:off x="7246474" y="4459172"/>
            <a:ext cx="2636520" cy="390525"/>
          </a:xfrm>
          <a:prstGeom prst="rect">
            <a:avLst/>
          </a:prstGeom>
          <a:ln w="9524">
            <a:solidFill>
              <a:srgbClr val="000000"/>
            </a:solidFill>
          </a:ln>
        </p:spPr>
        <p:txBody>
          <a:bodyPr vert="horz" wrap="square" lIns="0" tIns="43815" rIns="0" bIns="0" rtlCol="0">
            <a:spAutoFit/>
          </a:bodyPr>
          <a:lstStyle/>
          <a:p>
            <a:pPr marL="39370">
              <a:lnSpc>
                <a:spcPct val="100000"/>
              </a:lnSpc>
              <a:spcBef>
                <a:spcPts val="345"/>
              </a:spcBef>
            </a:pPr>
            <a:r>
              <a:rPr sz="1900" i="1" spc="5" dirty="0">
                <a:latin typeface="Cambria"/>
                <a:cs typeface="Cambria"/>
              </a:rPr>
              <a:t>p</a:t>
            </a:r>
            <a:r>
              <a:rPr sz="1900" spc="5" dirty="0">
                <a:latin typeface="Calibri"/>
                <a:cs typeface="Calibri"/>
              </a:rPr>
              <a:t>(</a:t>
            </a:r>
            <a:r>
              <a:rPr sz="1900" i="1" spc="5" dirty="0">
                <a:latin typeface="Cambria"/>
                <a:cs typeface="Cambria"/>
              </a:rPr>
              <a:t>y</a:t>
            </a:r>
            <a:r>
              <a:rPr sz="1900" i="1" spc="30" dirty="0">
                <a:latin typeface="Cambria"/>
                <a:cs typeface="Cambria"/>
              </a:rPr>
              <a:t> </a:t>
            </a:r>
            <a:r>
              <a:rPr sz="1900" spc="-350" dirty="0">
                <a:latin typeface="Calibri"/>
                <a:cs typeface="Calibri"/>
              </a:rPr>
              <a:t>|</a:t>
            </a:r>
            <a:r>
              <a:rPr sz="1900" spc="-290" dirty="0">
                <a:latin typeface="Calibri"/>
                <a:cs typeface="Calibri"/>
              </a:rPr>
              <a:t> </a:t>
            </a:r>
            <a:r>
              <a:rPr sz="1900" i="1" spc="160" dirty="0">
                <a:latin typeface="Cambria"/>
                <a:cs typeface="Cambria"/>
              </a:rPr>
              <a:t>x</a:t>
            </a:r>
            <a:r>
              <a:rPr sz="1900" spc="160" dirty="0">
                <a:latin typeface="Calibri"/>
                <a:cs typeface="Calibri"/>
              </a:rPr>
              <a:t>)</a:t>
            </a:r>
            <a:r>
              <a:rPr sz="1900" spc="-30" dirty="0">
                <a:latin typeface="Calibri"/>
                <a:cs typeface="Calibri"/>
              </a:rPr>
              <a:t> </a:t>
            </a:r>
            <a:r>
              <a:rPr sz="1900" spc="-5" dirty="0">
                <a:latin typeface="Symbol"/>
                <a:cs typeface="Symbol"/>
              </a:rPr>
              <a:t></a:t>
            </a:r>
            <a:r>
              <a:rPr sz="1900" spc="10" dirty="0">
                <a:latin typeface="Times New Roman"/>
                <a:cs typeface="Times New Roman"/>
              </a:rPr>
              <a:t> </a:t>
            </a:r>
            <a:r>
              <a:rPr sz="1900" i="1" spc="45" dirty="0">
                <a:latin typeface="Cambria"/>
                <a:cs typeface="Cambria"/>
              </a:rPr>
              <a:t>N</a:t>
            </a:r>
            <a:r>
              <a:rPr sz="1900" spc="45" dirty="0">
                <a:latin typeface="Calibri"/>
                <a:cs typeface="Calibri"/>
              </a:rPr>
              <a:t>(</a:t>
            </a:r>
            <a:r>
              <a:rPr sz="1900" i="1" spc="45" dirty="0">
                <a:latin typeface="Cambria"/>
                <a:cs typeface="Cambria"/>
              </a:rPr>
              <a:t>y</a:t>
            </a:r>
            <a:r>
              <a:rPr sz="1900" spc="45" dirty="0">
                <a:latin typeface="Calibri"/>
                <a:cs typeface="Calibri"/>
              </a:rPr>
              <a:t>;</a:t>
            </a:r>
            <a:r>
              <a:rPr sz="1900" i="1" spc="45" dirty="0">
                <a:latin typeface="Cambria"/>
                <a:cs typeface="Cambria"/>
              </a:rPr>
              <a:t>y</a:t>
            </a:r>
            <a:r>
              <a:rPr sz="2850" spc="67" baseline="1461" dirty="0">
                <a:latin typeface="Calibri"/>
                <a:cs typeface="Calibri"/>
              </a:rPr>
              <a:t>ˆ</a:t>
            </a:r>
            <a:r>
              <a:rPr sz="1900" spc="45" dirty="0">
                <a:latin typeface="Calibri"/>
                <a:cs typeface="Calibri"/>
              </a:rPr>
              <a:t>(</a:t>
            </a:r>
            <a:r>
              <a:rPr sz="1900" b="1" i="1" spc="45" dirty="0">
                <a:latin typeface="Calibri"/>
                <a:cs typeface="Calibri"/>
              </a:rPr>
              <a:t>x,w</a:t>
            </a:r>
            <a:r>
              <a:rPr sz="1900" spc="45" dirty="0">
                <a:latin typeface="Calibri"/>
                <a:cs typeface="Calibri"/>
              </a:rPr>
              <a:t>),</a:t>
            </a:r>
            <a:r>
              <a:rPr sz="1900" spc="-195" dirty="0">
                <a:latin typeface="Calibri"/>
                <a:cs typeface="Calibri"/>
              </a:rPr>
              <a:t> </a:t>
            </a:r>
            <a:r>
              <a:rPr sz="1900" spc="45" dirty="0">
                <a:latin typeface="Symbol"/>
                <a:cs typeface="Symbol"/>
              </a:rPr>
              <a:t></a:t>
            </a:r>
            <a:r>
              <a:rPr sz="1650" spc="67" baseline="42929" dirty="0">
                <a:latin typeface="Calibri"/>
                <a:cs typeface="Calibri"/>
              </a:rPr>
              <a:t>2</a:t>
            </a:r>
            <a:r>
              <a:rPr sz="1650" spc="-225" baseline="42929" dirty="0">
                <a:latin typeface="Calibri"/>
                <a:cs typeface="Calibri"/>
              </a:rPr>
              <a:t> </a:t>
            </a:r>
            <a:r>
              <a:rPr sz="1900" spc="160" dirty="0">
                <a:latin typeface="Calibri"/>
                <a:cs typeface="Calibri"/>
              </a:rPr>
              <a:t>)</a:t>
            </a:r>
            <a:endParaRPr sz="1900">
              <a:latin typeface="Calibri"/>
              <a:cs typeface="Calibri"/>
            </a:endParaRPr>
          </a:p>
        </p:txBody>
      </p:sp>
      <p:sp>
        <p:nvSpPr>
          <p:cNvPr id="10" name="object 10"/>
          <p:cNvSpPr txBox="1"/>
          <p:nvPr/>
        </p:nvSpPr>
        <p:spPr>
          <a:xfrm>
            <a:off x="3055475" y="4992572"/>
            <a:ext cx="771525" cy="330200"/>
          </a:xfrm>
          <a:prstGeom prst="rect">
            <a:avLst/>
          </a:prstGeom>
          <a:ln w="9524">
            <a:solidFill>
              <a:srgbClr val="000000"/>
            </a:solidFill>
          </a:ln>
        </p:spPr>
        <p:txBody>
          <a:bodyPr vert="horz" wrap="square" lIns="0" tIns="0" rIns="0" bIns="0" rtlCol="0">
            <a:spAutoFit/>
          </a:bodyPr>
          <a:lstStyle/>
          <a:p>
            <a:pPr marL="24765">
              <a:lnSpc>
                <a:spcPts val="2155"/>
              </a:lnSpc>
            </a:pPr>
            <a:r>
              <a:rPr sz="1900" i="1" spc="15" dirty="0">
                <a:latin typeface="Cambria"/>
                <a:cs typeface="Cambria"/>
              </a:rPr>
              <a:t>y</a:t>
            </a:r>
            <a:r>
              <a:rPr sz="2850" spc="22" baseline="1461" dirty="0">
                <a:latin typeface="Calibri"/>
                <a:cs typeface="Calibri"/>
              </a:rPr>
              <a:t>ˆ</a:t>
            </a:r>
            <a:r>
              <a:rPr sz="1900" spc="15" dirty="0">
                <a:latin typeface="Calibri"/>
                <a:cs typeface="Calibri"/>
              </a:rPr>
              <a:t>(</a:t>
            </a:r>
            <a:r>
              <a:rPr sz="1900" b="1" i="1" spc="15" dirty="0">
                <a:latin typeface="Calibri"/>
                <a:cs typeface="Calibri"/>
              </a:rPr>
              <a:t>x,w</a:t>
            </a:r>
            <a:r>
              <a:rPr sz="1900" spc="15" dirty="0">
                <a:latin typeface="Calibri"/>
                <a:cs typeface="Calibri"/>
              </a:rPr>
              <a:t>)</a:t>
            </a:r>
            <a:endParaRPr sz="1900">
              <a:latin typeface="Calibri"/>
              <a:cs typeface="Calibri"/>
            </a:endParaRPr>
          </a:p>
        </p:txBody>
      </p:sp>
      <p:sp>
        <p:nvSpPr>
          <p:cNvPr id="11" name="object 11"/>
          <p:cNvSpPr/>
          <p:nvPr/>
        </p:nvSpPr>
        <p:spPr>
          <a:xfrm>
            <a:off x="1825173" y="6093669"/>
            <a:ext cx="3186813" cy="1036673"/>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1760075" y="5979205"/>
            <a:ext cx="3311525" cy="1228090"/>
          </a:xfrm>
          <a:custGeom>
            <a:avLst/>
            <a:gdLst/>
            <a:ahLst/>
            <a:cxnLst/>
            <a:rect l="l" t="t" r="r" b="b"/>
            <a:pathLst>
              <a:path w="3311525" h="1228090">
                <a:moveTo>
                  <a:pt x="0" y="0"/>
                </a:moveTo>
                <a:lnTo>
                  <a:pt x="3311524" y="0"/>
                </a:lnTo>
                <a:lnTo>
                  <a:pt x="3311524" y="1227928"/>
                </a:lnTo>
              </a:path>
            </a:pathLst>
          </a:custGeom>
          <a:ln w="9524">
            <a:solidFill>
              <a:srgbClr val="000000"/>
            </a:solidFill>
          </a:ln>
        </p:spPr>
        <p:txBody>
          <a:bodyPr wrap="square" lIns="0" tIns="0" rIns="0" bIns="0" rtlCol="0"/>
          <a:lstStyle/>
          <a:p>
            <a:endParaRPr/>
          </a:p>
        </p:txBody>
      </p:sp>
      <p:sp>
        <p:nvSpPr>
          <p:cNvPr id="13" name="object 13"/>
          <p:cNvSpPr/>
          <p:nvPr/>
        </p:nvSpPr>
        <p:spPr>
          <a:xfrm>
            <a:off x="1760075" y="5979205"/>
            <a:ext cx="0" cy="1228090"/>
          </a:xfrm>
          <a:custGeom>
            <a:avLst/>
            <a:gdLst/>
            <a:ahLst/>
            <a:cxnLst/>
            <a:rect l="l" t="t" r="r" b="b"/>
            <a:pathLst>
              <a:path h="1228090">
                <a:moveTo>
                  <a:pt x="0" y="1227928"/>
                </a:moveTo>
                <a:lnTo>
                  <a:pt x="0" y="0"/>
                </a:lnTo>
              </a:path>
            </a:pathLst>
          </a:custGeom>
          <a:ln w="9524">
            <a:solidFill>
              <a:srgbClr val="000000"/>
            </a:solidFill>
          </a:ln>
        </p:spPr>
        <p:txBody>
          <a:bodyPr wrap="square" lIns="0" tIns="0" rIns="0" bIns="0" rtlCol="0"/>
          <a:lstStyle/>
          <a:p>
            <a:endParaRPr/>
          </a:p>
        </p:txBody>
      </p:sp>
      <p:sp>
        <p:nvSpPr>
          <p:cNvPr id="14" name="object 14"/>
          <p:cNvSpPr/>
          <p:nvPr/>
        </p:nvSpPr>
        <p:spPr>
          <a:xfrm>
            <a:off x="5746011" y="6662690"/>
            <a:ext cx="2521961" cy="52566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722475" y="6545284"/>
            <a:ext cx="2600325" cy="662305"/>
          </a:xfrm>
          <a:custGeom>
            <a:avLst/>
            <a:gdLst/>
            <a:ahLst/>
            <a:cxnLst/>
            <a:rect l="l" t="t" r="r" b="b"/>
            <a:pathLst>
              <a:path w="2600325" h="662304">
                <a:moveTo>
                  <a:pt x="0" y="0"/>
                </a:moveTo>
                <a:lnTo>
                  <a:pt x="2600323" y="0"/>
                </a:lnTo>
                <a:lnTo>
                  <a:pt x="2600323" y="661849"/>
                </a:lnTo>
              </a:path>
            </a:pathLst>
          </a:custGeom>
          <a:ln w="9524">
            <a:solidFill>
              <a:srgbClr val="000000"/>
            </a:solidFill>
          </a:ln>
        </p:spPr>
        <p:txBody>
          <a:bodyPr wrap="square" lIns="0" tIns="0" rIns="0" bIns="0" rtlCol="0"/>
          <a:lstStyle/>
          <a:p>
            <a:endParaRPr/>
          </a:p>
        </p:txBody>
      </p:sp>
      <p:sp>
        <p:nvSpPr>
          <p:cNvPr id="16" name="object 16"/>
          <p:cNvSpPr/>
          <p:nvPr/>
        </p:nvSpPr>
        <p:spPr>
          <a:xfrm>
            <a:off x="5722475" y="6545284"/>
            <a:ext cx="0" cy="662305"/>
          </a:xfrm>
          <a:custGeom>
            <a:avLst/>
            <a:gdLst/>
            <a:ahLst/>
            <a:cxnLst/>
            <a:rect l="l" t="t" r="r" b="b"/>
            <a:pathLst>
              <a:path h="662304">
                <a:moveTo>
                  <a:pt x="0" y="661849"/>
                </a:moveTo>
                <a:lnTo>
                  <a:pt x="0" y="0"/>
                </a:lnTo>
              </a:path>
            </a:pathLst>
          </a:custGeom>
          <a:ln w="9524">
            <a:solidFill>
              <a:srgbClr val="000000"/>
            </a:solidFill>
          </a:ln>
        </p:spPr>
        <p:txBody>
          <a:bodyPr wrap="square" lIns="0" tIns="0" rIns="0" bIns="0" rtlCol="0"/>
          <a:lstStyle/>
          <a:p>
            <a:endParaRPr/>
          </a:p>
        </p:txBody>
      </p:sp>
      <p:sp>
        <p:nvSpPr>
          <p:cNvPr id="17" name="object 17"/>
          <p:cNvSpPr txBox="1"/>
          <p:nvPr/>
        </p:nvSpPr>
        <p:spPr>
          <a:xfrm>
            <a:off x="5272577" y="5944754"/>
            <a:ext cx="4114800" cy="921385"/>
          </a:xfrm>
          <a:prstGeom prst="rect">
            <a:avLst/>
          </a:prstGeom>
        </p:spPr>
        <p:txBody>
          <a:bodyPr vert="horz" wrap="square" lIns="0" tIns="27940" rIns="0" bIns="0" rtlCol="0">
            <a:spAutoFit/>
          </a:bodyPr>
          <a:lstStyle/>
          <a:p>
            <a:pPr marL="12700" marR="599440">
              <a:lnSpc>
                <a:spcPts val="2100"/>
              </a:lnSpc>
              <a:spcBef>
                <a:spcPts val="220"/>
              </a:spcBef>
            </a:pPr>
            <a:r>
              <a:rPr sz="1800" spc="-5" dirty="0">
                <a:solidFill>
                  <a:srgbClr val="660066"/>
                </a:solidFill>
                <a:latin typeface="Arial"/>
                <a:cs typeface="Arial"/>
              </a:rPr>
              <a:t>Thus </a:t>
            </a:r>
            <a:r>
              <a:rPr sz="1800" dirty="0">
                <a:solidFill>
                  <a:srgbClr val="660066"/>
                </a:solidFill>
                <a:latin typeface="Arial"/>
                <a:cs typeface="Arial"/>
              </a:rPr>
              <a:t>maximizing </a:t>
            </a:r>
            <a:r>
              <a:rPr sz="1800" spc="-5" dirty="0">
                <a:solidFill>
                  <a:srgbClr val="660066"/>
                </a:solidFill>
                <a:latin typeface="Arial"/>
                <a:cs typeface="Arial"/>
              </a:rPr>
              <a:t>the</a:t>
            </a:r>
            <a:r>
              <a:rPr sz="1800" spc="-75" dirty="0">
                <a:solidFill>
                  <a:srgbClr val="660066"/>
                </a:solidFill>
                <a:latin typeface="Arial"/>
                <a:cs typeface="Arial"/>
              </a:rPr>
              <a:t> </a:t>
            </a:r>
            <a:r>
              <a:rPr sz="1800" dirty="0">
                <a:solidFill>
                  <a:srgbClr val="660066"/>
                </a:solidFill>
                <a:latin typeface="Arial"/>
                <a:cs typeface="Arial"/>
              </a:rPr>
              <a:t>log-likelihood  is same as minimizing</a:t>
            </a:r>
            <a:r>
              <a:rPr sz="1800" spc="-40" dirty="0">
                <a:solidFill>
                  <a:srgbClr val="660066"/>
                </a:solidFill>
                <a:latin typeface="Arial"/>
                <a:cs typeface="Arial"/>
              </a:rPr>
              <a:t> </a:t>
            </a:r>
            <a:r>
              <a:rPr sz="1800" dirty="0">
                <a:solidFill>
                  <a:srgbClr val="660066"/>
                </a:solidFill>
                <a:latin typeface="Arial"/>
                <a:cs typeface="Arial"/>
              </a:rPr>
              <a:t>MSE</a:t>
            </a:r>
            <a:endParaRPr sz="1800" dirty="0">
              <a:latin typeface="Arial"/>
              <a:cs typeface="Arial"/>
            </a:endParaRPr>
          </a:p>
          <a:p>
            <a:pPr marR="5080" algn="r">
              <a:lnSpc>
                <a:spcPct val="100000"/>
              </a:lnSpc>
              <a:spcBef>
                <a:spcPts val="1055"/>
              </a:spcBef>
            </a:pPr>
            <a:endParaRPr sz="1400" dirty="0">
              <a:latin typeface="Arial"/>
              <a:cs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03951" y="877454"/>
            <a:ext cx="8442960" cy="695960"/>
          </a:xfrm>
          <a:prstGeom prst="rect">
            <a:avLst/>
          </a:prstGeom>
        </p:spPr>
        <p:txBody>
          <a:bodyPr vert="horz" wrap="square" lIns="0" tIns="12700" rIns="0" bIns="0" rtlCol="0">
            <a:spAutoFit/>
          </a:bodyPr>
          <a:lstStyle/>
          <a:p>
            <a:pPr marL="12700">
              <a:lnSpc>
                <a:spcPct val="100000"/>
              </a:lnSpc>
              <a:spcBef>
                <a:spcPts val="100"/>
              </a:spcBef>
            </a:pPr>
            <a:r>
              <a:rPr spc="-5" dirty="0"/>
              <a:t>Properties </a:t>
            </a:r>
            <a:r>
              <a:rPr dirty="0"/>
              <a:t>of Maximum</a:t>
            </a:r>
            <a:r>
              <a:rPr spc="-65" dirty="0"/>
              <a:t> </a:t>
            </a:r>
            <a:r>
              <a:rPr dirty="0"/>
              <a:t>Likelihood</a:t>
            </a:r>
          </a:p>
        </p:txBody>
      </p:sp>
      <p:sp>
        <p:nvSpPr>
          <p:cNvPr id="5" name="object 5"/>
          <p:cNvSpPr txBox="1"/>
          <p:nvPr/>
        </p:nvSpPr>
        <p:spPr>
          <a:xfrm>
            <a:off x="840278" y="1890624"/>
            <a:ext cx="9459422" cy="3670935"/>
          </a:xfrm>
          <a:prstGeom prst="rect">
            <a:avLst/>
          </a:prstGeom>
        </p:spPr>
        <p:txBody>
          <a:bodyPr vert="horz" wrap="square" lIns="0" tIns="104139" rIns="0" bIns="0" rtlCol="0">
            <a:spAutoFit/>
          </a:bodyPr>
          <a:lstStyle/>
          <a:p>
            <a:pPr marL="368300" indent="-342900">
              <a:lnSpc>
                <a:spcPct val="100000"/>
              </a:lnSpc>
              <a:spcBef>
                <a:spcPts val="819"/>
              </a:spcBef>
              <a:buChar char="•"/>
              <a:tabLst>
                <a:tab pos="367665" algn="l"/>
                <a:tab pos="368300" algn="l"/>
              </a:tabLst>
            </a:pPr>
            <a:r>
              <a:rPr sz="3200" dirty="0">
                <a:solidFill>
                  <a:srgbClr val="3333CC"/>
                </a:solidFill>
                <a:latin typeface="Arial"/>
                <a:cs typeface="Arial"/>
              </a:rPr>
              <a:t>Main appeal of maximum likelihood</a:t>
            </a:r>
            <a:r>
              <a:rPr sz="3200" spc="-55" dirty="0">
                <a:solidFill>
                  <a:srgbClr val="3333CC"/>
                </a:solidFill>
                <a:latin typeface="Arial"/>
                <a:cs typeface="Arial"/>
              </a:rPr>
              <a:t> </a:t>
            </a:r>
            <a:r>
              <a:rPr sz="3200" spc="-5" dirty="0">
                <a:solidFill>
                  <a:srgbClr val="3333CC"/>
                </a:solidFill>
                <a:latin typeface="Arial"/>
                <a:cs typeface="Arial"/>
              </a:rPr>
              <a:t>estimator:</a:t>
            </a:r>
            <a:endParaRPr sz="3200" dirty="0">
              <a:latin typeface="Arial"/>
              <a:cs typeface="Arial"/>
            </a:endParaRPr>
          </a:p>
          <a:p>
            <a:pPr marL="768350" lvl="1" indent="-286385">
              <a:lnSpc>
                <a:spcPct val="100000"/>
              </a:lnSpc>
              <a:spcBef>
                <a:spcPts val="635"/>
              </a:spcBef>
              <a:buChar char="–"/>
              <a:tabLst>
                <a:tab pos="768350" algn="l"/>
              </a:tabLst>
            </a:pPr>
            <a:r>
              <a:rPr sz="2800" spc="-5" dirty="0">
                <a:solidFill>
                  <a:srgbClr val="336600"/>
                </a:solidFill>
                <a:latin typeface="Arial"/>
                <a:cs typeface="Arial"/>
              </a:rPr>
              <a:t>It </a:t>
            </a:r>
            <a:r>
              <a:rPr sz="2800" dirty="0">
                <a:solidFill>
                  <a:srgbClr val="336600"/>
                </a:solidFill>
                <a:latin typeface="Arial"/>
                <a:cs typeface="Arial"/>
              </a:rPr>
              <a:t>is </a:t>
            </a:r>
            <a:r>
              <a:rPr sz="2800" spc="-5" dirty="0">
                <a:solidFill>
                  <a:srgbClr val="336600"/>
                </a:solidFill>
                <a:latin typeface="Arial"/>
                <a:cs typeface="Arial"/>
              </a:rPr>
              <a:t>the </a:t>
            </a:r>
            <a:r>
              <a:rPr sz="2800" dirty="0">
                <a:solidFill>
                  <a:srgbClr val="336600"/>
                </a:solidFill>
                <a:latin typeface="Arial"/>
                <a:cs typeface="Arial"/>
              </a:rPr>
              <a:t>best </a:t>
            </a:r>
            <a:r>
              <a:rPr sz="2800" spc="-5" dirty="0">
                <a:solidFill>
                  <a:srgbClr val="336600"/>
                </a:solidFill>
                <a:latin typeface="Arial"/>
                <a:cs typeface="Arial"/>
              </a:rPr>
              <a:t>estimator</a:t>
            </a:r>
            <a:r>
              <a:rPr sz="2800" spc="-10" dirty="0">
                <a:solidFill>
                  <a:srgbClr val="336600"/>
                </a:solidFill>
                <a:latin typeface="Arial"/>
                <a:cs typeface="Arial"/>
              </a:rPr>
              <a:t> </a:t>
            </a:r>
            <a:r>
              <a:rPr sz="2800" spc="-5" dirty="0">
                <a:solidFill>
                  <a:srgbClr val="336600"/>
                </a:solidFill>
                <a:latin typeface="Arial"/>
                <a:cs typeface="Arial"/>
              </a:rPr>
              <a:t>asymptotically</a:t>
            </a:r>
            <a:endParaRPr sz="2800" dirty="0">
              <a:latin typeface="Arial"/>
              <a:cs typeface="Arial"/>
            </a:endParaRPr>
          </a:p>
          <a:p>
            <a:pPr marL="1168400" lvl="2" indent="-229235">
              <a:lnSpc>
                <a:spcPct val="100000"/>
              </a:lnSpc>
              <a:spcBef>
                <a:spcPts val="540"/>
              </a:spcBef>
              <a:buChar char="•"/>
              <a:tabLst>
                <a:tab pos="1168400" algn="l"/>
              </a:tabLst>
            </a:pPr>
            <a:r>
              <a:rPr sz="2400" spc="-5" dirty="0">
                <a:solidFill>
                  <a:srgbClr val="660066"/>
                </a:solidFill>
                <a:latin typeface="Arial"/>
                <a:cs typeface="Arial"/>
              </a:rPr>
              <a:t>In terms </a:t>
            </a:r>
            <a:r>
              <a:rPr sz="2400" dirty="0">
                <a:solidFill>
                  <a:srgbClr val="660066"/>
                </a:solidFill>
                <a:latin typeface="Arial"/>
                <a:cs typeface="Arial"/>
              </a:rPr>
              <a:t>of </a:t>
            </a:r>
            <a:r>
              <a:rPr sz="2400" spc="-5" dirty="0">
                <a:solidFill>
                  <a:srgbClr val="660066"/>
                </a:solidFill>
                <a:latin typeface="Arial"/>
                <a:cs typeface="Arial"/>
              </a:rPr>
              <a:t>its rate </a:t>
            </a:r>
            <a:r>
              <a:rPr sz="2400" dirty="0">
                <a:solidFill>
                  <a:srgbClr val="660066"/>
                </a:solidFill>
                <a:latin typeface="Arial"/>
                <a:cs typeface="Arial"/>
              </a:rPr>
              <a:t>of converges, </a:t>
            </a:r>
            <a:r>
              <a:rPr sz="2400" spc="-5" dirty="0">
                <a:solidFill>
                  <a:srgbClr val="660066"/>
                </a:solidFill>
                <a:latin typeface="Arial"/>
                <a:cs typeface="Arial"/>
              </a:rPr>
              <a:t>as</a:t>
            </a:r>
            <a:r>
              <a:rPr lang="en-US" sz="2400" spc="-5" dirty="0">
                <a:solidFill>
                  <a:srgbClr val="660066"/>
                </a:solidFill>
                <a:latin typeface="Arial"/>
                <a:cs typeface="Arial"/>
              </a:rPr>
              <a:t> samples</a:t>
            </a:r>
            <a:r>
              <a:rPr sz="2400" spc="-15" dirty="0">
                <a:solidFill>
                  <a:srgbClr val="660066"/>
                </a:solidFill>
                <a:latin typeface="Arial"/>
                <a:cs typeface="Arial"/>
              </a:rPr>
              <a:t> </a:t>
            </a:r>
            <a:r>
              <a:rPr sz="2400" i="1" spc="135" dirty="0">
                <a:latin typeface="Calibri"/>
                <a:cs typeface="Calibri"/>
              </a:rPr>
              <a:t>m</a:t>
            </a:r>
            <a:r>
              <a:rPr sz="2400" spc="135" dirty="0">
                <a:latin typeface="Wingdings"/>
                <a:cs typeface="Wingdings"/>
              </a:rPr>
              <a:t></a:t>
            </a:r>
            <a:r>
              <a:rPr sz="2400" spc="135" dirty="0">
                <a:latin typeface="Calibri"/>
                <a:cs typeface="Calibri"/>
              </a:rPr>
              <a:t>∞</a:t>
            </a:r>
            <a:endParaRPr sz="2400" dirty="0">
              <a:latin typeface="Calibri"/>
              <a:cs typeface="Calibri"/>
            </a:endParaRPr>
          </a:p>
          <a:p>
            <a:pPr marL="768350" lvl="1" indent="-286385">
              <a:lnSpc>
                <a:spcPct val="100000"/>
              </a:lnSpc>
              <a:spcBef>
                <a:spcPts val="720"/>
              </a:spcBef>
              <a:buChar char="–"/>
              <a:tabLst>
                <a:tab pos="768350" algn="l"/>
              </a:tabLst>
            </a:pPr>
            <a:r>
              <a:rPr sz="2800" dirty="0">
                <a:solidFill>
                  <a:srgbClr val="336600"/>
                </a:solidFill>
                <a:latin typeface="Arial"/>
                <a:cs typeface="Arial"/>
              </a:rPr>
              <a:t>Under some </a:t>
            </a:r>
            <a:r>
              <a:rPr sz="2800" spc="-5" dirty="0">
                <a:solidFill>
                  <a:srgbClr val="336600"/>
                </a:solidFill>
                <a:latin typeface="Arial"/>
                <a:cs typeface="Arial"/>
              </a:rPr>
              <a:t>conditions, </a:t>
            </a:r>
            <a:r>
              <a:rPr sz="2800" dirty="0">
                <a:solidFill>
                  <a:srgbClr val="336600"/>
                </a:solidFill>
                <a:latin typeface="Arial"/>
                <a:cs typeface="Arial"/>
              </a:rPr>
              <a:t>it has </a:t>
            </a:r>
            <a:r>
              <a:rPr lang="en-US" sz="2800" dirty="0">
                <a:solidFill>
                  <a:srgbClr val="336600"/>
                </a:solidFill>
                <a:latin typeface="Arial"/>
                <a:cs typeface="Arial"/>
              </a:rPr>
              <a:t>a </a:t>
            </a:r>
            <a:r>
              <a:rPr sz="2800" spc="-5" dirty="0">
                <a:solidFill>
                  <a:srgbClr val="336600"/>
                </a:solidFill>
                <a:latin typeface="Arial"/>
                <a:cs typeface="Arial"/>
              </a:rPr>
              <a:t>consistency</a:t>
            </a:r>
            <a:r>
              <a:rPr sz="2800" spc="10" dirty="0">
                <a:solidFill>
                  <a:srgbClr val="336600"/>
                </a:solidFill>
                <a:latin typeface="Arial"/>
                <a:cs typeface="Arial"/>
              </a:rPr>
              <a:t> </a:t>
            </a:r>
            <a:r>
              <a:rPr sz="2800" spc="-5" dirty="0">
                <a:solidFill>
                  <a:srgbClr val="336600"/>
                </a:solidFill>
                <a:latin typeface="Arial"/>
                <a:cs typeface="Arial"/>
              </a:rPr>
              <a:t>property</a:t>
            </a:r>
            <a:endParaRPr sz="2800" dirty="0">
              <a:latin typeface="Arial"/>
              <a:cs typeface="Arial"/>
            </a:endParaRPr>
          </a:p>
          <a:p>
            <a:pPr marL="1168400" lvl="2" indent="-229235">
              <a:lnSpc>
                <a:spcPct val="100000"/>
              </a:lnSpc>
              <a:spcBef>
                <a:spcPts val="540"/>
              </a:spcBef>
              <a:buChar char="•"/>
              <a:tabLst>
                <a:tab pos="1168400" algn="l"/>
              </a:tabLst>
            </a:pPr>
            <a:r>
              <a:rPr sz="2400" dirty="0">
                <a:solidFill>
                  <a:srgbClr val="660066"/>
                </a:solidFill>
                <a:latin typeface="Arial"/>
                <a:cs typeface="Arial"/>
              </a:rPr>
              <a:t>As </a:t>
            </a:r>
            <a:r>
              <a:rPr sz="2400" i="1" spc="135" dirty="0">
                <a:latin typeface="Calibri"/>
                <a:cs typeface="Calibri"/>
              </a:rPr>
              <a:t>m</a:t>
            </a:r>
            <a:r>
              <a:rPr sz="2400" spc="135" dirty="0">
                <a:latin typeface="Wingdings"/>
                <a:cs typeface="Wingdings"/>
              </a:rPr>
              <a:t></a:t>
            </a:r>
            <a:r>
              <a:rPr sz="2400" spc="135" dirty="0">
                <a:latin typeface="Calibri"/>
                <a:cs typeface="Calibri"/>
              </a:rPr>
              <a:t>∞ </a:t>
            </a:r>
            <a:r>
              <a:rPr sz="2400" dirty="0">
                <a:solidFill>
                  <a:srgbClr val="660066"/>
                </a:solidFill>
                <a:latin typeface="Arial"/>
                <a:cs typeface="Arial"/>
              </a:rPr>
              <a:t>it converges </a:t>
            </a:r>
            <a:r>
              <a:rPr sz="2400" spc="-5" dirty="0">
                <a:solidFill>
                  <a:srgbClr val="660066"/>
                </a:solidFill>
                <a:latin typeface="Arial"/>
                <a:cs typeface="Arial"/>
              </a:rPr>
              <a:t>to the true parameter</a:t>
            </a:r>
            <a:r>
              <a:rPr sz="2400" spc="-25" dirty="0">
                <a:solidFill>
                  <a:srgbClr val="660066"/>
                </a:solidFill>
                <a:latin typeface="Arial"/>
                <a:cs typeface="Arial"/>
              </a:rPr>
              <a:t> </a:t>
            </a:r>
            <a:r>
              <a:rPr sz="2400" dirty="0">
                <a:solidFill>
                  <a:srgbClr val="660066"/>
                </a:solidFill>
                <a:latin typeface="Arial"/>
                <a:cs typeface="Arial"/>
              </a:rPr>
              <a:t>value</a:t>
            </a:r>
            <a:endParaRPr sz="2400" dirty="0">
              <a:latin typeface="Arial"/>
              <a:cs typeface="Arial"/>
            </a:endParaRPr>
          </a:p>
          <a:p>
            <a:pPr marL="1168400" lvl="2" indent="-229235">
              <a:lnSpc>
                <a:spcPct val="100000"/>
              </a:lnSpc>
              <a:spcBef>
                <a:spcPts val="620"/>
              </a:spcBef>
              <a:buChar char="•"/>
              <a:tabLst>
                <a:tab pos="1168400" algn="l"/>
              </a:tabLst>
            </a:pPr>
            <a:r>
              <a:rPr sz="2400" spc="-5" dirty="0">
                <a:solidFill>
                  <a:srgbClr val="660066"/>
                </a:solidFill>
                <a:latin typeface="Arial"/>
                <a:cs typeface="Arial"/>
              </a:rPr>
              <a:t>Conditions for consistency</a:t>
            </a:r>
            <a:endParaRPr sz="2400" dirty="0">
              <a:latin typeface="Arial"/>
              <a:cs typeface="Arial"/>
            </a:endParaRPr>
          </a:p>
          <a:p>
            <a:pPr marL="1625600" lvl="3" indent="-229235">
              <a:lnSpc>
                <a:spcPct val="100000"/>
              </a:lnSpc>
              <a:spcBef>
                <a:spcPts val="425"/>
              </a:spcBef>
              <a:buFont typeface="Cambria"/>
              <a:buChar char="–"/>
              <a:tabLst>
                <a:tab pos="1625600" algn="l"/>
              </a:tabLst>
            </a:pPr>
            <a:r>
              <a:rPr sz="2000" i="1" spc="30" dirty="0">
                <a:latin typeface="Calibri"/>
                <a:cs typeface="Calibri"/>
              </a:rPr>
              <a:t>p</a:t>
            </a:r>
            <a:r>
              <a:rPr sz="1950" spc="44" baseline="-21367" dirty="0">
                <a:latin typeface="Cambria"/>
                <a:cs typeface="Cambria"/>
              </a:rPr>
              <a:t>data </a:t>
            </a:r>
            <a:r>
              <a:rPr sz="2000" dirty="0">
                <a:latin typeface="Arial"/>
                <a:cs typeface="Arial"/>
              </a:rPr>
              <a:t>must lie </a:t>
            </a:r>
            <a:r>
              <a:rPr sz="2000" spc="-5" dirty="0">
                <a:latin typeface="Arial"/>
                <a:cs typeface="Arial"/>
              </a:rPr>
              <a:t>within </a:t>
            </a:r>
            <a:r>
              <a:rPr sz="2000" dirty="0">
                <a:latin typeface="Arial"/>
                <a:cs typeface="Arial"/>
              </a:rPr>
              <a:t>model </a:t>
            </a:r>
            <a:r>
              <a:rPr sz="2000" spc="-5" dirty="0">
                <a:latin typeface="Arial"/>
                <a:cs typeface="Arial"/>
              </a:rPr>
              <a:t>family</a:t>
            </a:r>
            <a:r>
              <a:rPr sz="2000" spc="-90" dirty="0">
                <a:latin typeface="Arial"/>
                <a:cs typeface="Arial"/>
              </a:rPr>
              <a:t> </a:t>
            </a:r>
            <a:r>
              <a:rPr sz="2000" i="1" spc="25" dirty="0">
                <a:latin typeface="Calibri"/>
                <a:cs typeface="Calibri"/>
              </a:rPr>
              <a:t>p</a:t>
            </a:r>
            <a:r>
              <a:rPr sz="1950" spc="37" baseline="-21367" dirty="0">
                <a:latin typeface="Cambria"/>
                <a:cs typeface="Cambria"/>
              </a:rPr>
              <a:t>model</a:t>
            </a:r>
            <a:r>
              <a:rPr sz="2000" spc="25" dirty="0">
                <a:latin typeface="Cambria"/>
                <a:cs typeface="Cambria"/>
              </a:rPr>
              <a:t>(.,</a:t>
            </a:r>
            <a:r>
              <a:rPr sz="2000" spc="25" dirty="0">
                <a:latin typeface="Times New Roman"/>
                <a:cs typeface="Times New Roman"/>
              </a:rPr>
              <a:t>θ</a:t>
            </a:r>
            <a:r>
              <a:rPr sz="2000" spc="25" dirty="0">
                <a:latin typeface="Cambria"/>
                <a:cs typeface="Cambria"/>
              </a:rPr>
              <a:t>)</a:t>
            </a:r>
            <a:endParaRPr sz="2000" dirty="0">
              <a:latin typeface="Cambria"/>
              <a:cs typeface="Cambria"/>
            </a:endParaRPr>
          </a:p>
          <a:p>
            <a:pPr marL="1625600" lvl="3" indent="-229235">
              <a:lnSpc>
                <a:spcPct val="100000"/>
              </a:lnSpc>
              <a:spcBef>
                <a:spcPts val="500"/>
              </a:spcBef>
              <a:buFont typeface="Cambria"/>
              <a:buChar char="–"/>
              <a:tabLst>
                <a:tab pos="1625600" algn="l"/>
              </a:tabLst>
            </a:pPr>
            <a:r>
              <a:rPr sz="2000" i="1" spc="30" dirty="0">
                <a:latin typeface="Calibri"/>
                <a:cs typeface="Calibri"/>
              </a:rPr>
              <a:t>p</a:t>
            </a:r>
            <a:r>
              <a:rPr sz="1950" spc="44" baseline="-21367" dirty="0">
                <a:latin typeface="Cambria"/>
                <a:cs typeface="Cambria"/>
              </a:rPr>
              <a:t>data </a:t>
            </a:r>
            <a:r>
              <a:rPr sz="2000" dirty="0">
                <a:latin typeface="Arial"/>
                <a:cs typeface="Arial"/>
              </a:rPr>
              <a:t>must correspond </a:t>
            </a:r>
            <a:r>
              <a:rPr sz="2000" spc="-5" dirty="0">
                <a:latin typeface="Arial"/>
                <a:cs typeface="Arial"/>
              </a:rPr>
              <a:t>to exactly </a:t>
            </a:r>
            <a:r>
              <a:rPr sz="2000" dirty="0">
                <a:latin typeface="Arial"/>
                <a:cs typeface="Arial"/>
              </a:rPr>
              <a:t>one value of</a:t>
            </a:r>
            <a:r>
              <a:rPr sz="2000" spc="-210" dirty="0">
                <a:latin typeface="Arial"/>
                <a:cs typeface="Arial"/>
              </a:rPr>
              <a:t> </a:t>
            </a:r>
            <a:r>
              <a:rPr sz="2000" dirty="0">
                <a:latin typeface="Arial"/>
                <a:cs typeface="Arial"/>
              </a:rPr>
              <a:t>θ</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07151" y="572654"/>
            <a:ext cx="7884159" cy="695960"/>
          </a:xfrm>
          <a:prstGeom prst="rect">
            <a:avLst/>
          </a:prstGeom>
        </p:spPr>
        <p:txBody>
          <a:bodyPr vert="horz" wrap="square" lIns="0" tIns="12700" rIns="0" bIns="0" rtlCol="0">
            <a:spAutoFit/>
          </a:bodyPr>
          <a:lstStyle/>
          <a:p>
            <a:pPr marL="12700">
              <a:lnSpc>
                <a:spcPct val="100000"/>
              </a:lnSpc>
              <a:spcBef>
                <a:spcPts val="100"/>
              </a:spcBef>
              <a:tabLst>
                <a:tab pos="5603240" algn="l"/>
                <a:tab pos="7094220" algn="l"/>
              </a:tabLst>
            </a:pPr>
            <a:r>
              <a:rPr lang="en-US" spc="-5" dirty="0"/>
              <a:t>Various</a:t>
            </a:r>
            <a:r>
              <a:rPr spc="-5" dirty="0"/>
              <a:t> T</a:t>
            </a:r>
            <a:r>
              <a:rPr dirty="0"/>
              <a:t>asks</a:t>
            </a:r>
            <a:r>
              <a:rPr spc="-5" dirty="0"/>
              <a:t> </a:t>
            </a:r>
            <a:r>
              <a:rPr dirty="0"/>
              <a:t>solved</a:t>
            </a:r>
            <a:r>
              <a:rPr lang="en-US" dirty="0"/>
              <a:t> </a:t>
            </a:r>
            <a:r>
              <a:rPr dirty="0"/>
              <a:t>using	ML</a:t>
            </a:r>
          </a:p>
        </p:txBody>
      </p:sp>
      <p:sp>
        <p:nvSpPr>
          <p:cNvPr id="5" name="object 5"/>
          <p:cNvSpPr txBox="1"/>
          <p:nvPr/>
        </p:nvSpPr>
        <p:spPr>
          <a:xfrm>
            <a:off x="852978" y="1371230"/>
            <a:ext cx="7465522" cy="5644515"/>
          </a:xfrm>
          <a:prstGeom prst="rect">
            <a:avLst/>
          </a:prstGeom>
        </p:spPr>
        <p:txBody>
          <a:bodyPr vert="horz" wrap="square" lIns="0" tIns="90170" rIns="0" bIns="0" rtlCol="0">
            <a:spAutoFit/>
          </a:bodyPr>
          <a:lstStyle/>
          <a:p>
            <a:pPr marL="527050" indent="-514350">
              <a:lnSpc>
                <a:spcPct val="100000"/>
              </a:lnSpc>
              <a:spcBef>
                <a:spcPts val="710"/>
              </a:spcBef>
              <a:buClr>
                <a:srgbClr val="3333CC"/>
              </a:buClr>
              <a:buAutoNum type="arabicPeriod"/>
              <a:tabLst>
                <a:tab pos="526415" algn="l"/>
                <a:tab pos="527050" algn="l"/>
              </a:tabLst>
            </a:pPr>
            <a:r>
              <a:rPr sz="2800" spc="-5" dirty="0">
                <a:solidFill>
                  <a:srgbClr val="434DD6"/>
                </a:solidFill>
                <a:latin typeface="Arial"/>
                <a:cs typeface="Arial"/>
              </a:rPr>
              <a:t>Classification</a:t>
            </a:r>
            <a:endParaRPr sz="2800" dirty="0">
              <a:latin typeface="Arial"/>
              <a:cs typeface="Arial"/>
            </a:endParaRPr>
          </a:p>
          <a:p>
            <a:pPr marL="527050" indent="-514350">
              <a:lnSpc>
                <a:spcPct val="100000"/>
              </a:lnSpc>
              <a:spcBef>
                <a:spcPts val="615"/>
              </a:spcBef>
              <a:buClr>
                <a:srgbClr val="3333CC"/>
              </a:buClr>
              <a:buAutoNum type="arabicPeriod"/>
              <a:tabLst>
                <a:tab pos="526415" algn="l"/>
                <a:tab pos="527050" algn="l"/>
              </a:tabLst>
            </a:pPr>
            <a:r>
              <a:rPr sz="2800" spc="-5" dirty="0">
                <a:solidFill>
                  <a:srgbClr val="434DD6"/>
                </a:solidFill>
                <a:latin typeface="Arial"/>
                <a:cs typeface="Arial"/>
              </a:rPr>
              <a:t>Classification with </a:t>
            </a:r>
            <a:r>
              <a:rPr sz="2800" dirty="0">
                <a:solidFill>
                  <a:srgbClr val="434DD6"/>
                </a:solidFill>
                <a:latin typeface="Arial"/>
                <a:cs typeface="Arial"/>
              </a:rPr>
              <a:t>missing</a:t>
            </a:r>
            <a:r>
              <a:rPr sz="2800" spc="10" dirty="0">
                <a:solidFill>
                  <a:srgbClr val="434DD6"/>
                </a:solidFill>
                <a:latin typeface="Arial"/>
                <a:cs typeface="Arial"/>
              </a:rPr>
              <a:t> </a:t>
            </a:r>
            <a:r>
              <a:rPr sz="2800" spc="-5" dirty="0">
                <a:solidFill>
                  <a:srgbClr val="434DD6"/>
                </a:solidFill>
                <a:latin typeface="Arial"/>
                <a:cs typeface="Arial"/>
              </a:rPr>
              <a:t>inputs</a:t>
            </a:r>
            <a:endParaRPr sz="2800" dirty="0">
              <a:latin typeface="Arial"/>
              <a:cs typeface="Arial"/>
            </a:endParaRPr>
          </a:p>
          <a:p>
            <a:pPr marL="527050" indent="-514350">
              <a:lnSpc>
                <a:spcPct val="100000"/>
              </a:lnSpc>
              <a:spcBef>
                <a:spcPts val="640"/>
              </a:spcBef>
              <a:buClr>
                <a:srgbClr val="3333CC"/>
              </a:buClr>
              <a:buAutoNum type="arabicPeriod"/>
              <a:tabLst>
                <a:tab pos="526415" algn="l"/>
                <a:tab pos="527050" algn="l"/>
              </a:tabLst>
            </a:pPr>
            <a:r>
              <a:rPr sz="2800" dirty="0">
                <a:solidFill>
                  <a:srgbClr val="434DD6"/>
                </a:solidFill>
                <a:latin typeface="Arial"/>
                <a:cs typeface="Arial"/>
              </a:rPr>
              <a:t>Regression</a:t>
            </a:r>
            <a:endParaRPr sz="2800" dirty="0">
              <a:latin typeface="Arial"/>
              <a:cs typeface="Arial"/>
            </a:endParaRPr>
          </a:p>
          <a:p>
            <a:pPr marL="527050" indent="-514350">
              <a:lnSpc>
                <a:spcPct val="100000"/>
              </a:lnSpc>
              <a:spcBef>
                <a:spcPts val="740"/>
              </a:spcBef>
              <a:buClr>
                <a:srgbClr val="3333CC"/>
              </a:buClr>
              <a:buAutoNum type="arabicPeriod"/>
              <a:tabLst>
                <a:tab pos="526415" algn="l"/>
                <a:tab pos="527050" algn="l"/>
              </a:tabLst>
            </a:pPr>
            <a:r>
              <a:rPr sz="2800" spc="-5" dirty="0">
                <a:solidFill>
                  <a:srgbClr val="434DD6"/>
                </a:solidFill>
                <a:latin typeface="Arial"/>
                <a:cs typeface="Arial"/>
              </a:rPr>
              <a:t>Transcription</a:t>
            </a:r>
            <a:endParaRPr sz="2800" dirty="0">
              <a:latin typeface="Arial"/>
              <a:cs typeface="Arial"/>
            </a:endParaRPr>
          </a:p>
          <a:p>
            <a:pPr marL="527050" indent="-514350">
              <a:lnSpc>
                <a:spcPct val="100000"/>
              </a:lnSpc>
              <a:spcBef>
                <a:spcPts val="640"/>
              </a:spcBef>
              <a:buClr>
                <a:srgbClr val="3333CC"/>
              </a:buClr>
              <a:buAutoNum type="arabicPeriod"/>
              <a:tabLst>
                <a:tab pos="526415" algn="l"/>
                <a:tab pos="527050" algn="l"/>
              </a:tabLst>
            </a:pPr>
            <a:r>
              <a:rPr sz="2800" dirty="0">
                <a:solidFill>
                  <a:srgbClr val="434DD6"/>
                </a:solidFill>
                <a:latin typeface="Arial"/>
                <a:cs typeface="Arial"/>
              </a:rPr>
              <a:t>Machine</a:t>
            </a:r>
            <a:r>
              <a:rPr sz="2800" spc="-5" dirty="0">
                <a:solidFill>
                  <a:srgbClr val="434DD6"/>
                </a:solidFill>
                <a:latin typeface="Arial"/>
                <a:cs typeface="Arial"/>
              </a:rPr>
              <a:t> Translation</a:t>
            </a:r>
            <a:endParaRPr sz="2800" dirty="0">
              <a:latin typeface="Arial"/>
              <a:cs typeface="Arial"/>
            </a:endParaRPr>
          </a:p>
          <a:p>
            <a:pPr marL="527050" indent="-514350">
              <a:lnSpc>
                <a:spcPct val="100000"/>
              </a:lnSpc>
              <a:spcBef>
                <a:spcPts val="635"/>
              </a:spcBef>
              <a:buClr>
                <a:srgbClr val="3333CC"/>
              </a:buClr>
              <a:buAutoNum type="arabicPeriod"/>
              <a:tabLst>
                <a:tab pos="526415" algn="l"/>
                <a:tab pos="527050" algn="l"/>
              </a:tabLst>
            </a:pPr>
            <a:r>
              <a:rPr sz="2800" spc="-5" dirty="0">
                <a:solidFill>
                  <a:srgbClr val="434DD6"/>
                </a:solidFill>
                <a:latin typeface="Arial"/>
                <a:cs typeface="Arial"/>
              </a:rPr>
              <a:t>Structured Output</a:t>
            </a:r>
            <a:endParaRPr sz="2800" dirty="0">
              <a:latin typeface="Arial"/>
              <a:cs typeface="Arial"/>
            </a:endParaRPr>
          </a:p>
          <a:p>
            <a:pPr marL="527050" indent="-514350">
              <a:lnSpc>
                <a:spcPct val="100000"/>
              </a:lnSpc>
              <a:spcBef>
                <a:spcPts val="740"/>
              </a:spcBef>
              <a:buClr>
                <a:srgbClr val="3333CC"/>
              </a:buClr>
              <a:buAutoNum type="arabicPeriod"/>
              <a:tabLst>
                <a:tab pos="526415" algn="l"/>
                <a:tab pos="527050" algn="l"/>
              </a:tabLst>
            </a:pPr>
            <a:r>
              <a:rPr sz="2800" dirty="0">
                <a:solidFill>
                  <a:srgbClr val="434DD6"/>
                </a:solidFill>
                <a:latin typeface="Arial"/>
                <a:cs typeface="Arial"/>
              </a:rPr>
              <a:t>Anomaly</a:t>
            </a:r>
            <a:r>
              <a:rPr sz="2800" spc="-10" dirty="0">
                <a:solidFill>
                  <a:srgbClr val="434DD6"/>
                </a:solidFill>
                <a:latin typeface="Arial"/>
                <a:cs typeface="Arial"/>
              </a:rPr>
              <a:t> </a:t>
            </a:r>
            <a:r>
              <a:rPr sz="2800" spc="-5" dirty="0">
                <a:solidFill>
                  <a:srgbClr val="434DD6"/>
                </a:solidFill>
                <a:latin typeface="Arial"/>
                <a:cs typeface="Arial"/>
              </a:rPr>
              <a:t>Detection</a:t>
            </a:r>
            <a:endParaRPr sz="2800" dirty="0">
              <a:latin typeface="Arial"/>
              <a:cs typeface="Arial"/>
            </a:endParaRPr>
          </a:p>
          <a:p>
            <a:pPr marL="527050" indent="-514350">
              <a:lnSpc>
                <a:spcPct val="100000"/>
              </a:lnSpc>
              <a:spcBef>
                <a:spcPts val="640"/>
              </a:spcBef>
              <a:buClr>
                <a:srgbClr val="3333CC"/>
              </a:buClr>
              <a:buAutoNum type="arabicPeriod"/>
              <a:tabLst>
                <a:tab pos="526415" algn="l"/>
                <a:tab pos="527050" algn="l"/>
              </a:tabLst>
            </a:pPr>
            <a:r>
              <a:rPr sz="2800" spc="-5" dirty="0">
                <a:solidFill>
                  <a:srgbClr val="434DD6"/>
                </a:solidFill>
                <a:latin typeface="Arial"/>
                <a:cs typeface="Arial"/>
              </a:rPr>
              <a:t>Synthesis </a:t>
            </a:r>
            <a:r>
              <a:rPr sz="2800" dirty="0">
                <a:solidFill>
                  <a:srgbClr val="434DD6"/>
                </a:solidFill>
                <a:latin typeface="Arial"/>
                <a:cs typeface="Arial"/>
              </a:rPr>
              <a:t>and</a:t>
            </a:r>
            <a:r>
              <a:rPr sz="2800" spc="-10" dirty="0">
                <a:solidFill>
                  <a:srgbClr val="434DD6"/>
                </a:solidFill>
                <a:latin typeface="Arial"/>
                <a:cs typeface="Arial"/>
              </a:rPr>
              <a:t> </a:t>
            </a:r>
            <a:r>
              <a:rPr sz="2800" dirty="0">
                <a:solidFill>
                  <a:srgbClr val="434DD6"/>
                </a:solidFill>
                <a:latin typeface="Arial"/>
                <a:cs typeface="Arial"/>
              </a:rPr>
              <a:t>Sampling</a:t>
            </a:r>
            <a:endParaRPr sz="2800" dirty="0">
              <a:latin typeface="Arial"/>
              <a:cs typeface="Arial"/>
            </a:endParaRPr>
          </a:p>
          <a:p>
            <a:pPr marL="12700" marR="636905">
              <a:lnSpc>
                <a:spcPts val="4100"/>
              </a:lnSpc>
              <a:spcBef>
                <a:spcPts val="160"/>
              </a:spcBef>
              <a:buClr>
                <a:srgbClr val="3333CC"/>
              </a:buClr>
              <a:buAutoNum type="arabicPeriod"/>
              <a:tabLst>
                <a:tab pos="526415" algn="l"/>
                <a:tab pos="527050" algn="l"/>
              </a:tabLst>
            </a:pPr>
            <a:r>
              <a:rPr lang="en-US" sz="2800" spc="-5" dirty="0">
                <a:solidFill>
                  <a:srgbClr val="434DD6"/>
                </a:solidFill>
                <a:latin typeface="Arial"/>
                <a:cs typeface="Arial"/>
              </a:rPr>
              <a:t>   </a:t>
            </a:r>
            <a:r>
              <a:rPr sz="2800" spc="-5" dirty="0">
                <a:solidFill>
                  <a:srgbClr val="434DD6"/>
                </a:solidFill>
                <a:latin typeface="Arial"/>
                <a:cs typeface="Arial"/>
              </a:rPr>
              <a:t>Imputation </a:t>
            </a:r>
            <a:r>
              <a:rPr sz="2800" dirty="0">
                <a:solidFill>
                  <a:srgbClr val="434DD6"/>
                </a:solidFill>
                <a:latin typeface="Arial"/>
                <a:cs typeface="Arial"/>
              </a:rPr>
              <a:t>of Missing</a:t>
            </a:r>
            <a:r>
              <a:rPr sz="2800" spc="-65" dirty="0">
                <a:solidFill>
                  <a:srgbClr val="434DD6"/>
                </a:solidFill>
                <a:latin typeface="Arial"/>
                <a:cs typeface="Arial"/>
              </a:rPr>
              <a:t> </a:t>
            </a:r>
            <a:r>
              <a:rPr sz="2800" dirty="0">
                <a:solidFill>
                  <a:srgbClr val="434DD6"/>
                </a:solidFill>
                <a:latin typeface="Arial"/>
                <a:cs typeface="Arial"/>
              </a:rPr>
              <a:t>Values </a:t>
            </a:r>
            <a:r>
              <a:rPr sz="2800" dirty="0">
                <a:solidFill>
                  <a:srgbClr val="3333CC"/>
                </a:solidFill>
                <a:latin typeface="Arial"/>
                <a:cs typeface="Arial"/>
              </a:rPr>
              <a:t> </a:t>
            </a:r>
            <a:endParaRPr lang="en-US" sz="2800" dirty="0">
              <a:solidFill>
                <a:srgbClr val="3333CC"/>
              </a:solidFill>
              <a:latin typeface="Arial"/>
              <a:cs typeface="Arial"/>
            </a:endParaRPr>
          </a:p>
          <a:p>
            <a:pPr marL="12700" marR="636905">
              <a:lnSpc>
                <a:spcPts val="4100"/>
              </a:lnSpc>
              <a:spcBef>
                <a:spcPts val="160"/>
              </a:spcBef>
              <a:buClr>
                <a:srgbClr val="3333CC"/>
              </a:buClr>
              <a:buAutoNum type="arabicPeriod"/>
              <a:tabLst>
                <a:tab pos="526415" algn="l"/>
                <a:tab pos="527050" algn="l"/>
              </a:tabLst>
            </a:pPr>
            <a:r>
              <a:rPr lang="en-US" sz="2800" spc="10" dirty="0">
                <a:solidFill>
                  <a:srgbClr val="3333CC"/>
                </a:solidFill>
                <a:latin typeface="Arial"/>
                <a:cs typeface="Arial"/>
              </a:rPr>
              <a:t> </a:t>
            </a:r>
            <a:r>
              <a:rPr sz="2800" spc="10" dirty="0">
                <a:solidFill>
                  <a:srgbClr val="434DD6"/>
                </a:solidFill>
                <a:latin typeface="Arial"/>
                <a:cs typeface="Arial"/>
              </a:rPr>
              <a:t>Denoising</a:t>
            </a:r>
            <a:endParaRPr sz="2800" dirty="0">
              <a:latin typeface="Arial"/>
              <a:cs typeface="Arial"/>
            </a:endParaRPr>
          </a:p>
          <a:p>
            <a:pPr marL="12700">
              <a:lnSpc>
                <a:spcPct val="100000"/>
              </a:lnSpc>
              <a:spcBef>
                <a:spcPts val="380"/>
              </a:spcBef>
            </a:pPr>
            <a:r>
              <a:rPr sz="2800" dirty="0">
                <a:solidFill>
                  <a:srgbClr val="3333CC"/>
                </a:solidFill>
                <a:latin typeface="Arial"/>
                <a:cs typeface="Arial"/>
              </a:rPr>
              <a:t>11. </a:t>
            </a:r>
            <a:r>
              <a:rPr sz="2800" spc="-5" dirty="0">
                <a:solidFill>
                  <a:srgbClr val="434DD6"/>
                </a:solidFill>
                <a:latin typeface="Arial"/>
                <a:cs typeface="Arial"/>
              </a:rPr>
              <a:t>Density</a:t>
            </a:r>
            <a:r>
              <a:rPr sz="2800" spc="-425" dirty="0">
                <a:solidFill>
                  <a:srgbClr val="434DD6"/>
                </a:solidFill>
                <a:latin typeface="Arial"/>
                <a:cs typeface="Arial"/>
              </a:rPr>
              <a:t> </a:t>
            </a:r>
            <a:r>
              <a:rPr sz="2800" spc="-5" dirty="0">
                <a:solidFill>
                  <a:srgbClr val="434DD6"/>
                </a:solidFill>
                <a:latin typeface="Arial"/>
                <a:cs typeface="Arial"/>
              </a:rPr>
              <a:t>Estimation</a:t>
            </a:r>
            <a:endParaRPr sz="2800" dirty="0">
              <a:latin typeface="Arial"/>
              <a:cs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67180" y="572654"/>
            <a:ext cx="4963795" cy="695960"/>
          </a:xfrm>
          <a:prstGeom prst="rect">
            <a:avLst/>
          </a:prstGeom>
        </p:spPr>
        <p:txBody>
          <a:bodyPr vert="horz" wrap="square" lIns="0" tIns="12700" rIns="0" bIns="0" rtlCol="0">
            <a:spAutoFit/>
          </a:bodyPr>
          <a:lstStyle/>
          <a:p>
            <a:pPr marL="12700">
              <a:lnSpc>
                <a:spcPct val="100000"/>
              </a:lnSpc>
              <a:spcBef>
                <a:spcPts val="100"/>
              </a:spcBef>
              <a:tabLst>
                <a:tab pos="2559050" algn="l"/>
              </a:tabLst>
            </a:pPr>
            <a:r>
              <a:rPr spc="-5" dirty="0"/>
              <a:t>Statistical	Efficiency</a:t>
            </a:r>
          </a:p>
        </p:txBody>
      </p:sp>
      <p:sp>
        <p:nvSpPr>
          <p:cNvPr id="5" name="object 5"/>
          <p:cNvSpPr txBox="1"/>
          <p:nvPr/>
        </p:nvSpPr>
        <p:spPr>
          <a:xfrm>
            <a:off x="852978" y="1372754"/>
            <a:ext cx="9294322" cy="5808898"/>
          </a:xfrm>
          <a:prstGeom prst="rect">
            <a:avLst/>
          </a:prstGeom>
        </p:spPr>
        <p:txBody>
          <a:bodyPr vert="horz" wrap="square" lIns="0" tIns="33020" rIns="0" bIns="0" rtlCol="0">
            <a:spAutoFit/>
          </a:bodyPr>
          <a:lstStyle/>
          <a:p>
            <a:pPr marL="355600" marR="545465" indent="-342900">
              <a:lnSpc>
                <a:spcPts val="3800"/>
              </a:lnSpc>
              <a:spcBef>
                <a:spcPts val="260"/>
              </a:spcBef>
              <a:buChar char="•"/>
              <a:tabLst>
                <a:tab pos="354965" algn="l"/>
                <a:tab pos="355600" algn="l"/>
                <a:tab pos="4059554" algn="l"/>
              </a:tabLst>
            </a:pPr>
            <a:r>
              <a:rPr sz="3200" dirty="0">
                <a:solidFill>
                  <a:srgbClr val="3333CC"/>
                </a:solidFill>
                <a:latin typeface="Arial"/>
                <a:cs typeface="Arial"/>
              </a:rPr>
              <a:t>Several</a:t>
            </a:r>
            <a:r>
              <a:rPr sz="3200" spc="15" dirty="0">
                <a:solidFill>
                  <a:srgbClr val="3333CC"/>
                </a:solidFill>
                <a:latin typeface="Arial"/>
                <a:cs typeface="Arial"/>
              </a:rPr>
              <a:t> </a:t>
            </a:r>
            <a:r>
              <a:rPr sz="3200" spc="-5" dirty="0">
                <a:solidFill>
                  <a:srgbClr val="3333CC"/>
                </a:solidFill>
                <a:latin typeface="Arial"/>
                <a:cs typeface="Arial"/>
              </a:rPr>
              <a:t>estimators,	</a:t>
            </a:r>
            <a:r>
              <a:rPr sz="3200" dirty="0">
                <a:solidFill>
                  <a:srgbClr val="3333CC"/>
                </a:solidFill>
                <a:latin typeface="Arial"/>
                <a:cs typeface="Arial"/>
              </a:rPr>
              <a:t>based on </a:t>
            </a:r>
            <a:r>
              <a:rPr sz="3200" spc="-5" dirty="0">
                <a:solidFill>
                  <a:srgbClr val="3333CC"/>
                </a:solidFill>
                <a:latin typeface="Arial"/>
                <a:cs typeface="Arial"/>
              </a:rPr>
              <a:t>inductive  </a:t>
            </a:r>
            <a:r>
              <a:rPr sz="3200" dirty="0">
                <a:solidFill>
                  <a:srgbClr val="3333CC"/>
                </a:solidFill>
                <a:latin typeface="Arial"/>
                <a:cs typeface="Arial"/>
              </a:rPr>
              <a:t>principles </a:t>
            </a:r>
            <a:r>
              <a:rPr sz="3200" spc="-5" dirty="0">
                <a:solidFill>
                  <a:srgbClr val="3333CC"/>
                </a:solidFill>
                <a:latin typeface="Arial"/>
                <a:cs typeface="Arial"/>
              </a:rPr>
              <a:t>other than </a:t>
            </a:r>
            <a:r>
              <a:rPr sz="3200" dirty="0">
                <a:solidFill>
                  <a:srgbClr val="3333CC"/>
                </a:solidFill>
                <a:latin typeface="Arial"/>
                <a:cs typeface="Arial"/>
              </a:rPr>
              <a:t>MSE, can be</a:t>
            </a:r>
            <a:r>
              <a:rPr sz="3200" spc="-25" dirty="0">
                <a:solidFill>
                  <a:srgbClr val="3333CC"/>
                </a:solidFill>
                <a:latin typeface="Arial"/>
                <a:cs typeface="Arial"/>
              </a:rPr>
              <a:t> </a:t>
            </a:r>
            <a:r>
              <a:rPr sz="3200" spc="-5" dirty="0">
                <a:solidFill>
                  <a:srgbClr val="3333CC"/>
                </a:solidFill>
                <a:latin typeface="Arial"/>
                <a:cs typeface="Arial"/>
              </a:rPr>
              <a:t>consistent</a:t>
            </a:r>
            <a:endParaRPr sz="3200" dirty="0">
              <a:latin typeface="Arial"/>
              <a:cs typeface="Arial"/>
            </a:endParaRPr>
          </a:p>
          <a:p>
            <a:pPr marL="355600" marR="5080" indent="-342900">
              <a:lnSpc>
                <a:spcPct val="100000"/>
              </a:lnSpc>
              <a:spcBef>
                <a:spcPts val="605"/>
              </a:spcBef>
              <a:buChar char="•"/>
              <a:tabLst>
                <a:tab pos="354965" algn="l"/>
                <a:tab pos="355600" algn="l"/>
              </a:tabLst>
            </a:pPr>
            <a:r>
              <a:rPr sz="3200" spc="-5" dirty="0">
                <a:solidFill>
                  <a:srgbClr val="3333CC"/>
                </a:solidFill>
                <a:latin typeface="Arial"/>
                <a:cs typeface="Arial"/>
              </a:rPr>
              <a:t>Define </a:t>
            </a:r>
            <a:r>
              <a:rPr sz="3200" i="1" spc="-5" dirty="0">
                <a:solidFill>
                  <a:srgbClr val="3333CC"/>
                </a:solidFill>
                <a:latin typeface="Arial"/>
                <a:cs typeface="Arial"/>
              </a:rPr>
              <a:t>Statistical efficiency</a:t>
            </a:r>
            <a:r>
              <a:rPr lang="en-US" sz="3200" i="1" spc="-5" dirty="0">
                <a:solidFill>
                  <a:srgbClr val="3333CC"/>
                </a:solidFill>
                <a:latin typeface="Arial"/>
                <a:cs typeface="Arial"/>
              </a:rPr>
              <a:t> - </a:t>
            </a:r>
            <a:r>
              <a:rPr sz="3200" spc="-5" dirty="0">
                <a:solidFill>
                  <a:srgbClr val="3333CC"/>
                </a:solidFill>
                <a:latin typeface="Arial"/>
                <a:cs typeface="Arial"/>
              </a:rPr>
              <a:t>estimator </a:t>
            </a:r>
            <a:r>
              <a:rPr sz="3200" dirty="0">
                <a:solidFill>
                  <a:srgbClr val="3333CC"/>
                </a:solidFill>
                <a:latin typeface="Arial"/>
                <a:cs typeface="Arial"/>
              </a:rPr>
              <a:t>has lower  </a:t>
            </a:r>
            <a:r>
              <a:rPr sz="3200" spc="-5" dirty="0">
                <a:solidFill>
                  <a:srgbClr val="3333CC"/>
                </a:solidFill>
                <a:latin typeface="Arial"/>
                <a:cs typeface="Arial"/>
              </a:rPr>
              <a:t>generalization </a:t>
            </a:r>
            <a:r>
              <a:rPr sz="3200" dirty="0">
                <a:solidFill>
                  <a:srgbClr val="3333CC"/>
                </a:solidFill>
                <a:latin typeface="Arial"/>
                <a:cs typeface="Arial"/>
              </a:rPr>
              <a:t>error </a:t>
            </a:r>
            <a:r>
              <a:rPr sz="3200" spc="-5" dirty="0">
                <a:solidFill>
                  <a:srgbClr val="3333CC"/>
                </a:solidFill>
                <a:latin typeface="Arial"/>
                <a:cs typeface="Arial"/>
              </a:rPr>
              <a:t>for fixed </a:t>
            </a:r>
            <a:r>
              <a:rPr sz="3200" dirty="0">
                <a:solidFill>
                  <a:srgbClr val="3333CC"/>
                </a:solidFill>
                <a:latin typeface="Arial"/>
                <a:cs typeface="Arial"/>
              </a:rPr>
              <a:t>n</a:t>
            </a:r>
            <a:r>
              <a:rPr lang="en-US" sz="3200" dirty="0">
                <a:solidFill>
                  <a:srgbClr val="3333CC"/>
                </a:solidFill>
                <a:latin typeface="Arial"/>
                <a:cs typeface="Arial"/>
              </a:rPr>
              <a:t>umber</a:t>
            </a:r>
            <a:r>
              <a:rPr sz="3200" dirty="0">
                <a:solidFill>
                  <a:srgbClr val="3333CC"/>
                </a:solidFill>
                <a:latin typeface="Arial"/>
                <a:cs typeface="Arial"/>
              </a:rPr>
              <a:t> of</a:t>
            </a:r>
            <a:r>
              <a:rPr sz="3200" spc="-5" dirty="0">
                <a:solidFill>
                  <a:srgbClr val="3333CC"/>
                </a:solidFill>
                <a:latin typeface="Arial"/>
                <a:cs typeface="Arial"/>
              </a:rPr>
              <a:t> </a:t>
            </a:r>
            <a:r>
              <a:rPr sz="3200" dirty="0">
                <a:solidFill>
                  <a:srgbClr val="3333CC"/>
                </a:solidFill>
                <a:latin typeface="Arial"/>
                <a:cs typeface="Arial"/>
              </a:rPr>
              <a:t>samples</a:t>
            </a:r>
            <a:endParaRPr sz="3200" dirty="0">
              <a:latin typeface="Arial"/>
              <a:cs typeface="Arial"/>
            </a:endParaRPr>
          </a:p>
          <a:p>
            <a:pPr marL="1155065" marR="298450" lvl="1" indent="-228600">
              <a:lnSpc>
                <a:spcPts val="2820"/>
              </a:lnSpc>
              <a:spcBef>
                <a:spcPts val="775"/>
              </a:spcBef>
              <a:buChar char="•"/>
              <a:tabLst>
                <a:tab pos="1155700" algn="l"/>
              </a:tabLst>
            </a:pPr>
            <a:r>
              <a:rPr sz="2400" spc="-5" dirty="0">
                <a:solidFill>
                  <a:srgbClr val="660066"/>
                </a:solidFill>
                <a:latin typeface="Arial"/>
                <a:cs typeface="Arial"/>
              </a:rPr>
              <a:t>Or equivalently, </a:t>
            </a:r>
            <a:r>
              <a:rPr sz="2400" dirty="0">
                <a:solidFill>
                  <a:srgbClr val="660066"/>
                </a:solidFill>
                <a:latin typeface="Arial"/>
                <a:cs typeface="Arial"/>
              </a:rPr>
              <a:t>needs </a:t>
            </a:r>
            <a:r>
              <a:rPr sz="2400" spc="-5" dirty="0">
                <a:solidFill>
                  <a:srgbClr val="660066"/>
                </a:solidFill>
                <a:latin typeface="Arial"/>
                <a:cs typeface="Arial"/>
              </a:rPr>
              <a:t>fewer </a:t>
            </a:r>
            <a:r>
              <a:rPr sz="2400" dirty="0">
                <a:solidFill>
                  <a:srgbClr val="660066"/>
                </a:solidFill>
                <a:latin typeface="Arial"/>
                <a:cs typeface="Arial"/>
              </a:rPr>
              <a:t>examples </a:t>
            </a:r>
            <a:r>
              <a:rPr sz="2400" spc="-5" dirty="0">
                <a:solidFill>
                  <a:srgbClr val="660066"/>
                </a:solidFill>
                <a:latin typeface="Arial"/>
                <a:cs typeface="Arial"/>
              </a:rPr>
              <a:t>to obtain </a:t>
            </a:r>
            <a:r>
              <a:rPr sz="2400" dirty="0">
                <a:solidFill>
                  <a:srgbClr val="660066"/>
                </a:solidFill>
                <a:latin typeface="Arial"/>
                <a:cs typeface="Arial"/>
              </a:rPr>
              <a:t>a </a:t>
            </a:r>
            <a:r>
              <a:rPr sz="2400" spc="-5" dirty="0">
                <a:solidFill>
                  <a:srgbClr val="660066"/>
                </a:solidFill>
                <a:latin typeface="Arial"/>
                <a:cs typeface="Arial"/>
              </a:rPr>
              <a:t>fixed  generalization </a:t>
            </a:r>
            <a:r>
              <a:rPr sz="2400" dirty="0">
                <a:solidFill>
                  <a:srgbClr val="660066"/>
                </a:solidFill>
                <a:latin typeface="Arial"/>
                <a:cs typeface="Arial"/>
              </a:rPr>
              <a:t>error</a:t>
            </a:r>
            <a:endParaRPr sz="2400" dirty="0">
              <a:latin typeface="Arial"/>
              <a:cs typeface="Arial"/>
            </a:endParaRPr>
          </a:p>
          <a:p>
            <a:pPr marL="355600" indent="-342900">
              <a:lnSpc>
                <a:spcPct val="100000"/>
              </a:lnSpc>
              <a:spcBef>
                <a:spcPts val="705"/>
              </a:spcBef>
              <a:buChar char="•"/>
              <a:tabLst>
                <a:tab pos="354965" algn="l"/>
                <a:tab pos="355600" algn="l"/>
              </a:tabLst>
            </a:pPr>
            <a:r>
              <a:rPr lang="en-US" sz="3200" dirty="0">
                <a:solidFill>
                  <a:srgbClr val="3333CC"/>
                </a:solidFill>
                <a:latin typeface="Arial"/>
                <a:cs typeface="Arial"/>
              </a:rPr>
              <a:t>Means</a:t>
            </a:r>
            <a:r>
              <a:rPr sz="3200" dirty="0">
                <a:solidFill>
                  <a:srgbClr val="3333CC"/>
                </a:solidFill>
                <a:latin typeface="Arial"/>
                <a:cs typeface="Arial"/>
              </a:rPr>
              <a:t> measuring closeness </a:t>
            </a:r>
            <a:r>
              <a:rPr sz="3200" spc="-5" dirty="0">
                <a:solidFill>
                  <a:srgbClr val="3333CC"/>
                </a:solidFill>
                <a:latin typeface="Arial"/>
                <a:cs typeface="Arial"/>
              </a:rPr>
              <a:t>to true</a:t>
            </a:r>
            <a:r>
              <a:rPr sz="3200" spc="-35" dirty="0">
                <a:solidFill>
                  <a:srgbClr val="3333CC"/>
                </a:solidFill>
                <a:latin typeface="Arial"/>
                <a:cs typeface="Arial"/>
              </a:rPr>
              <a:t> </a:t>
            </a:r>
            <a:r>
              <a:rPr sz="3200" spc="-5" dirty="0">
                <a:solidFill>
                  <a:srgbClr val="3333CC"/>
                </a:solidFill>
                <a:latin typeface="Arial"/>
                <a:cs typeface="Arial"/>
              </a:rPr>
              <a:t>parameter</a:t>
            </a:r>
            <a:r>
              <a:rPr lang="en-US" sz="3200" spc="-5" dirty="0">
                <a:solidFill>
                  <a:srgbClr val="3333CC"/>
                </a:solidFill>
                <a:latin typeface="Arial"/>
                <a:cs typeface="Arial"/>
              </a:rPr>
              <a:t>s</a:t>
            </a:r>
            <a:endParaRPr sz="3200" dirty="0">
              <a:latin typeface="Arial"/>
              <a:cs typeface="Arial"/>
            </a:endParaRPr>
          </a:p>
          <a:p>
            <a:pPr marL="755650" indent="-286385">
              <a:lnSpc>
                <a:spcPct val="100000"/>
              </a:lnSpc>
              <a:spcBef>
                <a:spcPts val="665"/>
              </a:spcBef>
              <a:buChar char="–"/>
              <a:tabLst>
                <a:tab pos="755650" algn="l"/>
              </a:tabLst>
            </a:pPr>
            <a:r>
              <a:rPr sz="2800" dirty="0">
                <a:solidFill>
                  <a:srgbClr val="336600"/>
                </a:solidFill>
                <a:latin typeface="Arial"/>
                <a:cs typeface="Arial"/>
              </a:rPr>
              <a:t>MSE </a:t>
            </a:r>
            <a:r>
              <a:rPr sz="2800" spc="-5" dirty="0">
                <a:solidFill>
                  <a:srgbClr val="336600"/>
                </a:solidFill>
                <a:latin typeface="Arial"/>
                <a:cs typeface="Arial"/>
              </a:rPr>
              <a:t>between estimated </a:t>
            </a:r>
            <a:r>
              <a:rPr sz="2800" dirty="0">
                <a:solidFill>
                  <a:srgbClr val="336600"/>
                </a:solidFill>
                <a:latin typeface="Arial"/>
                <a:cs typeface="Arial"/>
              </a:rPr>
              <a:t>and </a:t>
            </a:r>
            <a:r>
              <a:rPr sz="2800" spc="-5" dirty="0">
                <a:solidFill>
                  <a:srgbClr val="336600"/>
                </a:solidFill>
                <a:latin typeface="Arial"/>
                <a:cs typeface="Arial"/>
              </a:rPr>
              <a:t>true parameter</a:t>
            </a:r>
            <a:r>
              <a:rPr sz="2800" spc="20" dirty="0">
                <a:solidFill>
                  <a:srgbClr val="336600"/>
                </a:solidFill>
                <a:latin typeface="Arial"/>
                <a:cs typeface="Arial"/>
              </a:rPr>
              <a:t> </a:t>
            </a:r>
            <a:r>
              <a:rPr sz="2800" dirty="0">
                <a:solidFill>
                  <a:srgbClr val="336600"/>
                </a:solidFill>
                <a:latin typeface="Arial"/>
                <a:cs typeface="Arial"/>
              </a:rPr>
              <a:t>values</a:t>
            </a:r>
            <a:endParaRPr sz="2800" dirty="0">
              <a:latin typeface="Arial"/>
              <a:cs typeface="Arial"/>
            </a:endParaRPr>
          </a:p>
          <a:p>
            <a:pPr marL="755650" indent="-286385">
              <a:lnSpc>
                <a:spcPct val="100000"/>
              </a:lnSpc>
              <a:spcBef>
                <a:spcPts val="740"/>
              </a:spcBef>
              <a:buChar char="–"/>
              <a:tabLst>
                <a:tab pos="755650" algn="l"/>
              </a:tabLst>
            </a:pPr>
            <a:r>
              <a:rPr sz="2800" spc="-5" dirty="0">
                <a:solidFill>
                  <a:srgbClr val="336600"/>
                </a:solidFill>
                <a:latin typeface="Arial"/>
                <a:cs typeface="Arial"/>
              </a:rPr>
              <a:t>Parameter </a:t>
            </a:r>
            <a:r>
              <a:rPr sz="2800" dirty="0">
                <a:solidFill>
                  <a:srgbClr val="336600"/>
                </a:solidFill>
                <a:latin typeface="Arial"/>
                <a:cs typeface="Arial"/>
              </a:rPr>
              <a:t>MSE decreases as </a:t>
            </a:r>
            <a:r>
              <a:rPr sz="2800" i="1" spc="75" dirty="0">
                <a:latin typeface="Calibri"/>
                <a:cs typeface="Calibri"/>
              </a:rPr>
              <a:t>m</a:t>
            </a:r>
            <a:r>
              <a:rPr sz="2800" i="1" spc="105" dirty="0">
                <a:latin typeface="Calibri"/>
                <a:cs typeface="Calibri"/>
              </a:rPr>
              <a:t> </a:t>
            </a:r>
            <a:r>
              <a:rPr sz="2800" dirty="0">
                <a:solidFill>
                  <a:srgbClr val="336600"/>
                </a:solidFill>
                <a:latin typeface="Arial"/>
                <a:cs typeface="Arial"/>
              </a:rPr>
              <a:t>increases</a:t>
            </a:r>
            <a:endParaRPr sz="2800" dirty="0">
              <a:latin typeface="Arial"/>
              <a:cs typeface="Arial"/>
            </a:endParaRPr>
          </a:p>
          <a:p>
            <a:pPr marL="755650" indent="-286385">
              <a:lnSpc>
                <a:spcPct val="100000"/>
              </a:lnSpc>
              <a:spcBef>
                <a:spcPts val="640"/>
              </a:spcBef>
              <a:buChar char="–"/>
              <a:tabLst>
                <a:tab pos="755650" algn="l"/>
              </a:tabLst>
            </a:pPr>
            <a:r>
              <a:rPr lang="en-US" sz="2800" dirty="0">
                <a:solidFill>
                  <a:srgbClr val="336600"/>
                </a:solidFill>
                <a:latin typeface="Arial"/>
                <a:cs typeface="Arial"/>
              </a:rPr>
              <a:t>From</a:t>
            </a:r>
            <a:r>
              <a:rPr sz="2800" dirty="0">
                <a:solidFill>
                  <a:srgbClr val="336600"/>
                </a:solidFill>
                <a:latin typeface="Arial"/>
                <a:cs typeface="Arial"/>
              </a:rPr>
              <a:t> </a:t>
            </a:r>
            <a:r>
              <a:rPr sz="2800" spc="-5" dirty="0">
                <a:solidFill>
                  <a:srgbClr val="336600"/>
                </a:solidFill>
                <a:latin typeface="Arial"/>
                <a:cs typeface="Arial"/>
              </a:rPr>
              <a:t>Cramer-Rao</a:t>
            </a:r>
            <a:r>
              <a:rPr sz="2800" spc="-10" dirty="0">
                <a:solidFill>
                  <a:srgbClr val="336600"/>
                </a:solidFill>
                <a:latin typeface="Arial"/>
                <a:cs typeface="Arial"/>
              </a:rPr>
              <a:t> </a:t>
            </a:r>
            <a:r>
              <a:rPr lang="en-US" sz="2800" spc="-10" dirty="0">
                <a:solidFill>
                  <a:srgbClr val="336600"/>
                </a:solidFill>
                <a:latin typeface="Arial"/>
                <a:cs typeface="Arial"/>
              </a:rPr>
              <a:t>lower </a:t>
            </a:r>
            <a:r>
              <a:rPr sz="2800" spc="-5" dirty="0">
                <a:solidFill>
                  <a:srgbClr val="336600"/>
                </a:solidFill>
                <a:latin typeface="Arial"/>
                <a:cs typeface="Arial"/>
              </a:rPr>
              <a:t>bound</a:t>
            </a:r>
            <a:endParaRPr sz="2800" dirty="0">
              <a:latin typeface="Arial"/>
              <a:cs typeface="Arial"/>
            </a:endParaRPr>
          </a:p>
          <a:p>
            <a:pPr marL="1155065" marR="384810" lvl="1" indent="-228600">
              <a:lnSpc>
                <a:spcPct val="101499"/>
              </a:lnSpc>
              <a:spcBef>
                <a:spcPts val="500"/>
              </a:spcBef>
              <a:buChar char="•"/>
              <a:tabLst>
                <a:tab pos="1155700" algn="l"/>
              </a:tabLst>
            </a:pPr>
            <a:r>
              <a:rPr sz="2400" dirty="0">
                <a:solidFill>
                  <a:srgbClr val="660066"/>
                </a:solidFill>
                <a:latin typeface="Arial"/>
                <a:cs typeface="Arial"/>
              </a:rPr>
              <a:t>No </a:t>
            </a:r>
            <a:r>
              <a:rPr sz="2400" spc="-5" dirty="0">
                <a:solidFill>
                  <a:srgbClr val="660066"/>
                </a:solidFill>
                <a:latin typeface="Arial"/>
                <a:cs typeface="Arial"/>
              </a:rPr>
              <a:t>consistent estimator </a:t>
            </a:r>
            <a:r>
              <a:rPr sz="2400" dirty="0">
                <a:solidFill>
                  <a:srgbClr val="660066"/>
                </a:solidFill>
                <a:latin typeface="Arial"/>
                <a:cs typeface="Arial"/>
              </a:rPr>
              <a:t>has lower MSE </a:t>
            </a:r>
            <a:r>
              <a:rPr sz="2400" spc="-5" dirty="0">
                <a:solidFill>
                  <a:srgbClr val="660066"/>
                </a:solidFill>
                <a:latin typeface="Arial"/>
                <a:cs typeface="Arial"/>
              </a:rPr>
              <a:t>than </a:t>
            </a:r>
            <a:r>
              <a:rPr sz="2400" dirty="0">
                <a:solidFill>
                  <a:srgbClr val="660066"/>
                </a:solidFill>
                <a:latin typeface="Arial"/>
                <a:cs typeface="Arial"/>
              </a:rPr>
              <a:t>Maximum  Likelihood</a:t>
            </a:r>
            <a:r>
              <a:rPr sz="2400" spc="-5" dirty="0">
                <a:solidFill>
                  <a:srgbClr val="660066"/>
                </a:solidFill>
                <a:latin typeface="Arial"/>
                <a:cs typeface="Arial"/>
              </a:rPr>
              <a:t> Estimator</a:t>
            </a:r>
            <a:endParaRPr sz="2400" dirty="0">
              <a:latin typeface="Arial"/>
              <a:cs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19412" y="963287"/>
            <a:ext cx="8028940" cy="647065"/>
          </a:xfrm>
          <a:prstGeom prst="rect">
            <a:avLst/>
          </a:prstGeom>
        </p:spPr>
        <p:txBody>
          <a:bodyPr vert="horz" wrap="square" lIns="0" tIns="15875" rIns="0" bIns="0" rtlCol="0">
            <a:spAutoFit/>
          </a:bodyPr>
          <a:lstStyle/>
          <a:p>
            <a:pPr marL="12700">
              <a:lnSpc>
                <a:spcPct val="100000"/>
              </a:lnSpc>
              <a:spcBef>
                <a:spcPts val="125"/>
              </a:spcBef>
            </a:pPr>
            <a:r>
              <a:rPr sz="4050" spc="10" dirty="0"/>
              <a:t>Topics in </a:t>
            </a:r>
            <a:r>
              <a:rPr sz="4050" spc="15" dirty="0"/>
              <a:t>Machine </a:t>
            </a:r>
            <a:r>
              <a:rPr sz="4050" spc="10" dirty="0"/>
              <a:t>Learning</a:t>
            </a:r>
            <a:r>
              <a:rPr sz="4050" spc="-50" dirty="0"/>
              <a:t> </a:t>
            </a:r>
            <a:r>
              <a:rPr sz="4050" spc="10" dirty="0"/>
              <a:t>Basics</a:t>
            </a:r>
            <a:endParaRPr sz="4050"/>
          </a:p>
        </p:txBody>
      </p:sp>
      <p:sp>
        <p:nvSpPr>
          <p:cNvPr id="5" name="object 5"/>
          <p:cNvSpPr txBox="1"/>
          <p:nvPr/>
        </p:nvSpPr>
        <p:spPr>
          <a:xfrm>
            <a:off x="865782" y="1632763"/>
            <a:ext cx="8367118" cy="4762500"/>
          </a:xfrm>
          <a:prstGeom prst="rect">
            <a:avLst/>
          </a:prstGeom>
        </p:spPr>
        <p:txBody>
          <a:bodyPr vert="horz" wrap="square" lIns="0" tIns="83820" rIns="0" bIns="0" rtlCol="0">
            <a:spAutoFit/>
          </a:bodyPr>
          <a:lstStyle/>
          <a:p>
            <a:pPr marL="488950" indent="-476884">
              <a:lnSpc>
                <a:spcPct val="100000"/>
              </a:lnSpc>
              <a:spcBef>
                <a:spcPts val="660"/>
              </a:spcBef>
              <a:buAutoNum type="arabicPeriod"/>
              <a:tabLst>
                <a:tab pos="488950" algn="l"/>
                <a:tab pos="489584" algn="l"/>
              </a:tabLst>
            </a:pPr>
            <a:r>
              <a:rPr sz="2600" spc="-5" dirty="0">
                <a:solidFill>
                  <a:srgbClr val="808080"/>
                </a:solidFill>
                <a:latin typeface="Arial"/>
                <a:cs typeface="Arial"/>
              </a:rPr>
              <a:t>Learning</a:t>
            </a:r>
            <a:r>
              <a:rPr sz="2600" spc="-10" dirty="0">
                <a:solidFill>
                  <a:srgbClr val="808080"/>
                </a:solidFill>
                <a:latin typeface="Arial"/>
                <a:cs typeface="Arial"/>
              </a:rPr>
              <a:t> </a:t>
            </a:r>
            <a:r>
              <a:rPr sz="2600" spc="-5" dirty="0">
                <a:solidFill>
                  <a:srgbClr val="808080"/>
                </a:solidFill>
                <a:latin typeface="Arial"/>
                <a:cs typeface="Arial"/>
              </a:rPr>
              <a:t>Algorithms</a:t>
            </a:r>
            <a:endParaRPr sz="2600" dirty="0">
              <a:latin typeface="Arial"/>
              <a:cs typeface="Arial"/>
            </a:endParaRPr>
          </a:p>
          <a:p>
            <a:pPr marL="488950" indent="-476884">
              <a:lnSpc>
                <a:spcPct val="100000"/>
              </a:lnSpc>
              <a:spcBef>
                <a:spcPts val="560"/>
              </a:spcBef>
              <a:buAutoNum type="arabicPeriod"/>
              <a:tabLst>
                <a:tab pos="488950" algn="l"/>
                <a:tab pos="489584" algn="l"/>
              </a:tabLst>
            </a:pPr>
            <a:r>
              <a:rPr sz="2600" spc="-5" dirty="0">
                <a:solidFill>
                  <a:srgbClr val="808080"/>
                </a:solidFill>
                <a:latin typeface="Arial"/>
                <a:cs typeface="Arial"/>
              </a:rPr>
              <a:t>Capacity, Overfitting </a:t>
            </a:r>
            <a:r>
              <a:rPr sz="2600" spc="-10" dirty="0">
                <a:solidFill>
                  <a:srgbClr val="808080"/>
                </a:solidFill>
                <a:latin typeface="Arial"/>
                <a:cs typeface="Arial"/>
              </a:rPr>
              <a:t>and</a:t>
            </a:r>
            <a:r>
              <a:rPr sz="2600" spc="-20" dirty="0">
                <a:solidFill>
                  <a:srgbClr val="808080"/>
                </a:solidFill>
                <a:latin typeface="Arial"/>
                <a:cs typeface="Arial"/>
              </a:rPr>
              <a:t> </a:t>
            </a:r>
            <a:r>
              <a:rPr sz="2600" spc="-5" dirty="0">
                <a:solidFill>
                  <a:srgbClr val="808080"/>
                </a:solidFill>
                <a:latin typeface="Arial"/>
                <a:cs typeface="Arial"/>
              </a:rPr>
              <a:t>Underfitting</a:t>
            </a:r>
            <a:endParaRPr sz="2600" dirty="0">
              <a:latin typeface="Arial"/>
              <a:cs typeface="Arial"/>
            </a:endParaRPr>
          </a:p>
          <a:p>
            <a:pPr marL="488950" indent="-476884">
              <a:lnSpc>
                <a:spcPct val="100000"/>
              </a:lnSpc>
              <a:spcBef>
                <a:spcPts val="590"/>
              </a:spcBef>
              <a:buAutoNum type="arabicPeriod"/>
              <a:tabLst>
                <a:tab pos="488950" algn="l"/>
                <a:tab pos="489584" algn="l"/>
              </a:tabLst>
            </a:pPr>
            <a:r>
              <a:rPr sz="2600" spc="-5" dirty="0">
                <a:solidFill>
                  <a:srgbClr val="808080"/>
                </a:solidFill>
                <a:latin typeface="Arial"/>
                <a:cs typeface="Arial"/>
              </a:rPr>
              <a:t>Hyperparameters and Validation</a:t>
            </a:r>
            <a:r>
              <a:rPr sz="2600" spc="-30" dirty="0">
                <a:solidFill>
                  <a:srgbClr val="808080"/>
                </a:solidFill>
                <a:latin typeface="Arial"/>
                <a:cs typeface="Arial"/>
              </a:rPr>
              <a:t> </a:t>
            </a:r>
            <a:r>
              <a:rPr sz="2600" spc="-5" dirty="0">
                <a:solidFill>
                  <a:srgbClr val="808080"/>
                </a:solidFill>
                <a:latin typeface="Arial"/>
                <a:cs typeface="Arial"/>
              </a:rPr>
              <a:t>Sets</a:t>
            </a:r>
            <a:endParaRPr sz="2600" dirty="0">
              <a:latin typeface="Arial"/>
              <a:cs typeface="Arial"/>
            </a:endParaRPr>
          </a:p>
          <a:p>
            <a:pPr marL="488950" indent="-476884">
              <a:lnSpc>
                <a:spcPct val="100000"/>
              </a:lnSpc>
              <a:spcBef>
                <a:spcPts val="680"/>
              </a:spcBef>
              <a:buAutoNum type="arabicPeriod"/>
              <a:tabLst>
                <a:tab pos="488950" algn="l"/>
                <a:tab pos="489584" algn="l"/>
              </a:tabLst>
            </a:pPr>
            <a:r>
              <a:rPr sz="2600" spc="-5" dirty="0">
                <a:solidFill>
                  <a:srgbClr val="808080"/>
                </a:solidFill>
                <a:latin typeface="Arial"/>
                <a:cs typeface="Arial"/>
              </a:rPr>
              <a:t>Estimators, Bias and</a:t>
            </a:r>
            <a:r>
              <a:rPr sz="2600" spc="-15" dirty="0">
                <a:solidFill>
                  <a:srgbClr val="808080"/>
                </a:solidFill>
                <a:latin typeface="Arial"/>
                <a:cs typeface="Arial"/>
              </a:rPr>
              <a:t> </a:t>
            </a:r>
            <a:r>
              <a:rPr sz="2600" spc="-5" dirty="0">
                <a:solidFill>
                  <a:srgbClr val="808080"/>
                </a:solidFill>
                <a:latin typeface="Arial"/>
                <a:cs typeface="Arial"/>
              </a:rPr>
              <a:t>Variance</a:t>
            </a:r>
            <a:endParaRPr sz="2600" dirty="0">
              <a:latin typeface="Arial"/>
              <a:cs typeface="Arial"/>
            </a:endParaRPr>
          </a:p>
          <a:p>
            <a:pPr marL="488950" indent="-476884">
              <a:lnSpc>
                <a:spcPct val="100000"/>
              </a:lnSpc>
              <a:spcBef>
                <a:spcPts val="585"/>
              </a:spcBef>
              <a:buAutoNum type="arabicPeriod"/>
              <a:tabLst>
                <a:tab pos="488950" algn="l"/>
                <a:tab pos="489584" algn="l"/>
              </a:tabLst>
            </a:pPr>
            <a:r>
              <a:rPr sz="2600" spc="-5" dirty="0">
                <a:solidFill>
                  <a:srgbClr val="808080"/>
                </a:solidFill>
                <a:latin typeface="Arial"/>
                <a:cs typeface="Arial"/>
              </a:rPr>
              <a:t>Maximum Likelihood</a:t>
            </a:r>
            <a:r>
              <a:rPr sz="2600" spc="-15" dirty="0">
                <a:solidFill>
                  <a:srgbClr val="808080"/>
                </a:solidFill>
                <a:latin typeface="Arial"/>
                <a:cs typeface="Arial"/>
              </a:rPr>
              <a:t> </a:t>
            </a:r>
            <a:r>
              <a:rPr sz="2600" spc="-5" dirty="0">
                <a:solidFill>
                  <a:srgbClr val="808080"/>
                </a:solidFill>
                <a:latin typeface="Arial"/>
                <a:cs typeface="Arial"/>
              </a:rPr>
              <a:t>Estimation</a:t>
            </a:r>
            <a:endParaRPr sz="2600" dirty="0">
              <a:latin typeface="Arial"/>
              <a:cs typeface="Arial"/>
            </a:endParaRPr>
          </a:p>
          <a:p>
            <a:pPr marL="488950" indent="-476884">
              <a:lnSpc>
                <a:spcPct val="100000"/>
              </a:lnSpc>
              <a:spcBef>
                <a:spcPts val="590"/>
              </a:spcBef>
              <a:buAutoNum type="arabicPeriod"/>
              <a:tabLst>
                <a:tab pos="488950" algn="l"/>
                <a:tab pos="489584" algn="l"/>
              </a:tabLst>
            </a:pPr>
            <a:r>
              <a:rPr sz="2600" spc="-5" dirty="0">
                <a:solidFill>
                  <a:srgbClr val="3333CC"/>
                </a:solidFill>
                <a:latin typeface="Arial"/>
                <a:cs typeface="Arial"/>
              </a:rPr>
              <a:t>Bayesian</a:t>
            </a:r>
            <a:r>
              <a:rPr sz="2600" spc="-10" dirty="0">
                <a:solidFill>
                  <a:srgbClr val="3333CC"/>
                </a:solidFill>
                <a:latin typeface="Arial"/>
                <a:cs typeface="Arial"/>
              </a:rPr>
              <a:t> </a:t>
            </a:r>
            <a:r>
              <a:rPr sz="2600" spc="-5" dirty="0">
                <a:solidFill>
                  <a:srgbClr val="3333CC"/>
                </a:solidFill>
                <a:latin typeface="Arial"/>
                <a:cs typeface="Arial"/>
              </a:rPr>
              <a:t>Statistics</a:t>
            </a:r>
            <a:endParaRPr sz="2600" dirty="0">
              <a:latin typeface="Arial"/>
              <a:cs typeface="Arial"/>
            </a:endParaRPr>
          </a:p>
          <a:p>
            <a:pPr marL="488950" indent="-476884">
              <a:lnSpc>
                <a:spcPct val="100000"/>
              </a:lnSpc>
              <a:spcBef>
                <a:spcPts val="675"/>
              </a:spcBef>
              <a:buAutoNum type="arabicPeriod"/>
              <a:tabLst>
                <a:tab pos="488950" algn="l"/>
                <a:tab pos="489584" algn="l"/>
              </a:tabLst>
            </a:pPr>
            <a:r>
              <a:rPr sz="2600" spc="-5" dirty="0">
                <a:solidFill>
                  <a:srgbClr val="808080"/>
                </a:solidFill>
                <a:latin typeface="Arial"/>
                <a:cs typeface="Arial"/>
              </a:rPr>
              <a:t>Supervised Learning</a:t>
            </a:r>
            <a:r>
              <a:rPr sz="2600" spc="-15" dirty="0">
                <a:solidFill>
                  <a:srgbClr val="808080"/>
                </a:solidFill>
                <a:latin typeface="Arial"/>
                <a:cs typeface="Arial"/>
              </a:rPr>
              <a:t> </a:t>
            </a:r>
            <a:r>
              <a:rPr sz="2600" spc="-5" dirty="0">
                <a:solidFill>
                  <a:srgbClr val="808080"/>
                </a:solidFill>
                <a:latin typeface="Arial"/>
                <a:cs typeface="Arial"/>
              </a:rPr>
              <a:t>Algorithms</a:t>
            </a:r>
            <a:endParaRPr sz="2600" dirty="0">
              <a:latin typeface="Arial"/>
              <a:cs typeface="Arial"/>
            </a:endParaRPr>
          </a:p>
          <a:p>
            <a:pPr marL="488950" indent="-476884">
              <a:lnSpc>
                <a:spcPct val="100000"/>
              </a:lnSpc>
              <a:spcBef>
                <a:spcPts val="590"/>
              </a:spcBef>
              <a:buAutoNum type="arabicPeriod"/>
              <a:tabLst>
                <a:tab pos="488950" algn="l"/>
                <a:tab pos="489584" algn="l"/>
              </a:tabLst>
            </a:pPr>
            <a:r>
              <a:rPr sz="2600" spc="-5" dirty="0">
                <a:solidFill>
                  <a:srgbClr val="808080"/>
                </a:solidFill>
                <a:latin typeface="Arial"/>
                <a:cs typeface="Arial"/>
              </a:rPr>
              <a:t>Unsupervised Learning</a:t>
            </a:r>
            <a:r>
              <a:rPr sz="2600" spc="-15" dirty="0">
                <a:solidFill>
                  <a:srgbClr val="808080"/>
                </a:solidFill>
                <a:latin typeface="Arial"/>
                <a:cs typeface="Arial"/>
              </a:rPr>
              <a:t> </a:t>
            </a:r>
            <a:r>
              <a:rPr sz="2600" spc="-5" dirty="0">
                <a:solidFill>
                  <a:srgbClr val="808080"/>
                </a:solidFill>
                <a:latin typeface="Arial"/>
                <a:cs typeface="Arial"/>
              </a:rPr>
              <a:t>Algorithms</a:t>
            </a:r>
            <a:endParaRPr sz="2600" dirty="0">
              <a:latin typeface="Arial"/>
              <a:cs typeface="Arial"/>
            </a:endParaRPr>
          </a:p>
          <a:p>
            <a:pPr marL="12700" marR="5080">
              <a:lnSpc>
                <a:spcPts val="3800"/>
              </a:lnSpc>
              <a:spcBef>
                <a:spcPts val="145"/>
              </a:spcBef>
              <a:buAutoNum type="arabicPeriod"/>
              <a:tabLst>
                <a:tab pos="488950" algn="l"/>
                <a:tab pos="489584" algn="l"/>
              </a:tabLst>
            </a:pPr>
            <a:r>
              <a:rPr lang="en-US" sz="2600" spc="-5" dirty="0">
                <a:solidFill>
                  <a:srgbClr val="808080"/>
                </a:solidFill>
                <a:latin typeface="Arial"/>
                <a:cs typeface="Arial"/>
              </a:rPr>
              <a:t>  </a:t>
            </a:r>
            <a:r>
              <a:rPr sz="2600" spc="-5" dirty="0">
                <a:solidFill>
                  <a:srgbClr val="808080"/>
                </a:solidFill>
                <a:latin typeface="Arial"/>
                <a:cs typeface="Arial"/>
              </a:rPr>
              <a:t>Stochastic Gradient Descent  </a:t>
            </a:r>
            <a:endParaRPr lang="en-US" sz="2600" spc="-5" dirty="0">
              <a:solidFill>
                <a:srgbClr val="808080"/>
              </a:solidFill>
              <a:latin typeface="Arial"/>
              <a:cs typeface="Arial"/>
            </a:endParaRPr>
          </a:p>
          <a:p>
            <a:pPr marL="12700" marR="5080">
              <a:lnSpc>
                <a:spcPts val="3800"/>
              </a:lnSpc>
              <a:spcBef>
                <a:spcPts val="145"/>
              </a:spcBef>
              <a:tabLst>
                <a:tab pos="488950" algn="l"/>
                <a:tab pos="489584" algn="l"/>
              </a:tabLst>
            </a:pPr>
            <a:r>
              <a:rPr sz="2600" spc="10" dirty="0">
                <a:solidFill>
                  <a:srgbClr val="808080"/>
                </a:solidFill>
                <a:latin typeface="Arial"/>
                <a:cs typeface="Arial"/>
              </a:rPr>
              <a:t>10.</a:t>
            </a:r>
            <a:r>
              <a:rPr lang="en-US" sz="2600" spc="10" dirty="0">
                <a:solidFill>
                  <a:srgbClr val="808080"/>
                </a:solidFill>
                <a:latin typeface="Arial"/>
                <a:cs typeface="Arial"/>
              </a:rPr>
              <a:t> </a:t>
            </a:r>
            <a:r>
              <a:rPr sz="2600" spc="10" dirty="0">
                <a:solidFill>
                  <a:srgbClr val="808080"/>
                </a:solidFill>
                <a:latin typeface="Arial"/>
                <a:cs typeface="Arial"/>
              </a:rPr>
              <a:t>Building </a:t>
            </a:r>
            <a:r>
              <a:rPr sz="2600" spc="-5" dirty="0">
                <a:solidFill>
                  <a:srgbClr val="808080"/>
                </a:solidFill>
                <a:latin typeface="Arial"/>
                <a:cs typeface="Arial"/>
              </a:rPr>
              <a:t>a Machine Learning</a:t>
            </a:r>
            <a:r>
              <a:rPr sz="2600" spc="-55" dirty="0">
                <a:solidFill>
                  <a:srgbClr val="808080"/>
                </a:solidFill>
                <a:latin typeface="Arial"/>
                <a:cs typeface="Arial"/>
              </a:rPr>
              <a:t> </a:t>
            </a:r>
            <a:r>
              <a:rPr sz="2600" spc="-5" dirty="0">
                <a:solidFill>
                  <a:srgbClr val="808080"/>
                </a:solidFill>
                <a:latin typeface="Arial"/>
                <a:cs typeface="Arial"/>
              </a:rPr>
              <a:t>Algorithm</a:t>
            </a:r>
            <a:endParaRPr sz="2600" dirty="0">
              <a:latin typeface="Arial"/>
              <a:cs typeface="Arial"/>
            </a:endParaRPr>
          </a:p>
        </p:txBody>
      </p:sp>
      <p:sp>
        <p:nvSpPr>
          <p:cNvPr id="6" name="object 6"/>
          <p:cNvSpPr txBox="1"/>
          <p:nvPr/>
        </p:nvSpPr>
        <p:spPr>
          <a:xfrm>
            <a:off x="865782" y="6444788"/>
            <a:ext cx="6023610" cy="421005"/>
          </a:xfrm>
          <a:prstGeom prst="rect">
            <a:avLst/>
          </a:prstGeom>
        </p:spPr>
        <p:txBody>
          <a:bodyPr vert="horz" wrap="square" lIns="0" tIns="12065" rIns="0" bIns="0" rtlCol="0">
            <a:spAutoFit/>
          </a:bodyPr>
          <a:lstStyle/>
          <a:p>
            <a:pPr marL="12700">
              <a:lnSpc>
                <a:spcPct val="100000"/>
              </a:lnSpc>
              <a:spcBef>
                <a:spcPts val="95"/>
              </a:spcBef>
            </a:pPr>
            <a:r>
              <a:rPr sz="2600" spc="-5" dirty="0">
                <a:solidFill>
                  <a:srgbClr val="808080"/>
                </a:solidFill>
                <a:latin typeface="Arial"/>
                <a:cs typeface="Arial"/>
              </a:rPr>
              <a:t>11. Challenges Motivating Deep</a:t>
            </a:r>
            <a:r>
              <a:rPr sz="2600" spc="-409" dirty="0">
                <a:solidFill>
                  <a:srgbClr val="808080"/>
                </a:solidFill>
                <a:latin typeface="Arial"/>
                <a:cs typeface="Arial"/>
              </a:rPr>
              <a:t> </a:t>
            </a:r>
            <a:r>
              <a:rPr sz="2600" spc="-5" dirty="0">
                <a:solidFill>
                  <a:srgbClr val="808080"/>
                </a:solidFill>
                <a:latin typeface="Arial"/>
                <a:cs typeface="Arial"/>
              </a:rPr>
              <a:t>Learning</a:t>
            </a:r>
            <a:endParaRPr sz="2600">
              <a:latin typeface="Arial"/>
              <a:cs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39333" y="1147193"/>
            <a:ext cx="6588125" cy="647065"/>
          </a:xfrm>
          <a:prstGeom prst="rect">
            <a:avLst/>
          </a:prstGeom>
        </p:spPr>
        <p:txBody>
          <a:bodyPr vert="horz" wrap="square" lIns="0" tIns="15875" rIns="0" bIns="0" rtlCol="0">
            <a:spAutoFit/>
          </a:bodyPr>
          <a:lstStyle/>
          <a:p>
            <a:pPr marL="12700">
              <a:lnSpc>
                <a:spcPct val="100000"/>
              </a:lnSpc>
              <a:spcBef>
                <a:spcPts val="125"/>
              </a:spcBef>
            </a:pPr>
            <a:r>
              <a:rPr sz="4050" spc="10" dirty="0"/>
              <a:t>Topics in Bayesian</a:t>
            </a:r>
            <a:r>
              <a:rPr sz="4050" spc="-10" dirty="0"/>
              <a:t> </a:t>
            </a:r>
            <a:r>
              <a:rPr sz="4050" spc="5" dirty="0"/>
              <a:t>Statistics</a:t>
            </a:r>
            <a:endParaRPr sz="4050"/>
          </a:p>
        </p:txBody>
      </p:sp>
      <p:sp>
        <p:nvSpPr>
          <p:cNvPr id="5" name="object 5"/>
          <p:cNvSpPr txBox="1"/>
          <p:nvPr/>
        </p:nvSpPr>
        <p:spPr>
          <a:xfrm>
            <a:off x="1289500" y="2113446"/>
            <a:ext cx="7061834" cy="2725420"/>
          </a:xfrm>
          <a:prstGeom prst="rect">
            <a:avLst/>
          </a:prstGeom>
        </p:spPr>
        <p:txBody>
          <a:bodyPr vert="horz" wrap="square" lIns="0" tIns="100330" rIns="0" bIns="0" rtlCol="0">
            <a:spAutoFit/>
          </a:bodyPr>
          <a:lstStyle/>
          <a:p>
            <a:pPr marL="330200" indent="-318135">
              <a:lnSpc>
                <a:spcPct val="100000"/>
              </a:lnSpc>
              <a:spcBef>
                <a:spcPts val="790"/>
              </a:spcBef>
              <a:buChar char="•"/>
              <a:tabLst>
                <a:tab pos="330200" algn="l"/>
                <a:tab pos="330835" algn="l"/>
              </a:tabLst>
            </a:pPr>
            <a:r>
              <a:rPr sz="2950" spc="5" dirty="0">
                <a:solidFill>
                  <a:srgbClr val="3333CC"/>
                </a:solidFill>
                <a:latin typeface="Arial"/>
                <a:cs typeface="Arial"/>
              </a:rPr>
              <a:t>Frequentist versus Bayesian</a:t>
            </a:r>
            <a:r>
              <a:rPr sz="2950" spc="-10" dirty="0">
                <a:solidFill>
                  <a:srgbClr val="3333CC"/>
                </a:solidFill>
                <a:latin typeface="Arial"/>
                <a:cs typeface="Arial"/>
              </a:rPr>
              <a:t> </a:t>
            </a:r>
            <a:r>
              <a:rPr sz="2950" dirty="0">
                <a:solidFill>
                  <a:srgbClr val="3333CC"/>
                </a:solidFill>
                <a:latin typeface="Arial"/>
                <a:cs typeface="Arial"/>
              </a:rPr>
              <a:t>Statistics</a:t>
            </a:r>
            <a:endParaRPr sz="2950">
              <a:latin typeface="Arial"/>
              <a:cs typeface="Arial"/>
            </a:endParaRPr>
          </a:p>
          <a:p>
            <a:pPr marL="330200" indent="-318135">
              <a:lnSpc>
                <a:spcPct val="100000"/>
              </a:lnSpc>
              <a:spcBef>
                <a:spcPts val="690"/>
              </a:spcBef>
              <a:buChar char="•"/>
              <a:tabLst>
                <a:tab pos="330200" algn="l"/>
                <a:tab pos="330835" algn="l"/>
              </a:tabLst>
            </a:pPr>
            <a:r>
              <a:rPr sz="2950" spc="5" dirty="0">
                <a:solidFill>
                  <a:srgbClr val="3333CC"/>
                </a:solidFill>
                <a:latin typeface="Arial"/>
                <a:cs typeface="Arial"/>
              </a:rPr>
              <a:t>Prior Probability</a:t>
            </a:r>
            <a:r>
              <a:rPr sz="2950" spc="-15" dirty="0">
                <a:solidFill>
                  <a:srgbClr val="3333CC"/>
                </a:solidFill>
                <a:latin typeface="Arial"/>
                <a:cs typeface="Arial"/>
              </a:rPr>
              <a:t> </a:t>
            </a:r>
            <a:r>
              <a:rPr sz="2950" spc="5" dirty="0">
                <a:solidFill>
                  <a:srgbClr val="3333CC"/>
                </a:solidFill>
                <a:latin typeface="Arial"/>
                <a:cs typeface="Arial"/>
              </a:rPr>
              <a:t>Distribution</a:t>
            </a:r>
            <a:endParaRPr sz="2950">
              <a:latin typeface="Arial"/>
              <a:cs typeface="Arial"/>
            </a:endParaRPr>
          </a:p>
          <a:p>
            <a:pPr marL="330200" indent="-318135">
              <a:lnSpc>
                <a:spcPct val="100000"/>
              </a:lnSpc>
              <a:spcBef>
                <a:spcPts val="725"/>
              </a:spcBef>
              <a:buChar char="•"/>
              <a:tabLst>
                <a:tab pos="330200" algn="l"/>
                <a:tab pos="330835" algn="l"/>
              </a:tabLst>
            </a:pPr>
            <a:r>
              <a:rPr sz="2950" spc="5" dirty="0">
                <a:solidFill>
                  <a:srgbClr val="3333CC"/>
                </a:solidFill>
                <a:latin typeface="Arial"/>
                <a:cs typeface="Arial"/>
              </a:rPr>
              <a:t>Bayesian</a:t>
            </a:r>
            <a:r>
              <a:rPr sz="2950" spc="-5" dirty="0">
                <a:solidFill>
                  <a:srgbClr val="3333CC"/>
                </a:solidFill>
                <a:latin typeface="Arial"/>
                <a:cs typeface="Arial"/>
              </a:rPr>
              <a:t> </a:t>
            </a:r>
            <a:r>
              <a:rPr sz="2950" spc="5" dirty="0">
                <a:solidFill>
                  <a:srgbClr val="3333CC"/>
                </a:solidFill>
                <a:latin typeface="Arial"/>
                <a:cs typeface="Arial"/>
              </a:rPr>
              <a:t>Estimation</a:t>
            </a:r>
            <a:endParaRPr sz="2950">
              <a:latin typeface="Arial"/>
              <a:cs typeface="Arial"/>
            </a:endParaRPr>
          </a:p>
          <a:p>
            <a:pPr marL="330200" indent="-318135">
              <a:lnSpc>
                <a:spcPct val="100000"/>
              </a:lnSpc>
              <a:spcBef>
                <a:spcPts val="725"/>
              </a:spcBef>
              <a:buChar char="•"/>
              <a:tabLst>
                <a:tab pos="330200" algn="l"/>
                <a:tab pos="330835" algn="l"/>
              </a:tabLst>
            </a:pPr>
            <a:r>
              <a:rPr sz="2950" spc="5" dirty="0">
                <a:solidFill>
                  <a:srgbClr val="3333CC"/>
                </a:solidFill>
                <a:latin typeface="Arial"/>
                <a:cs typeface="Arial"/>
              </a:rPr>
              <a:t>Ex: Bayesian Linear</a:t>
            </a:r>
            <a:r>
              <a:rPr sz="2950" spc="-15" dirty="0">
                <a:solidFill>
                  <a:srgbClr val="3333CC"/>
                </a:solidFill>
                <a:latin typeface="Arial"/>
                <a:cs typeface="Arial"/>
              </a:rPr>
              <a:t> </a:t>
            </a:r>
            <a:r>
              <a:rPr sz="2950" spc="5" dirty="0">
                <a:solidFill>
                  <a:srgbClr val="3333CC"/>
                </a:solidFill>
                <a:latin typeface="Arial"/>
                <a:cs typeface="Arial"/>
              </a:rPr>
              <a:t>Regression</a:t>
            </a:r>
            <a:endParaRPr sz="2950">
              <a:latin typeface="Arial"/>
              <a:cs typeface="Arial"/>
            </a:endParaRPr>
          </a:p>
          <a:p>
            <a:pPr marL="330200" indent="-318135">
              <a:lnSpc>
                <a:spcPct val="100000"/>
              </a:lnSpc>
              <a:spcBef>
                <a:spcPts val="720"/>
              </a:spcBef>
              <a:buChar char="•"/>
              <a:tabLst>
                <a:tab pos="330200" algn="l"/>
                <a:tab pos="330835" algn="l"/>
              </a:tabLst>
            </a:pPr>
            <a:r>
              <a:rPr sz="2950" spc="5" dirty="0">
                <a:solidFill>
                  <a:srgbClr val="3333CC"/>
                </a:solidFill>
                <a:latin typeface="Arial"/>
                <a:cs typeface="Arial"/>
              </a:rPr>
              <a:t>Maximum </a:t>
            </a:r>
            <a:r>
              <a:rPr sz="2950" spc="10" dirty="0">
                <a:solidFill>
                  <a:srgbClr val="3333CC"/>
                </a:solidFill>
                <a:latin typeface="Arial"/>
                <a:cs typeface="Arial"/>
              </a:rPr>
              <a:t>A </a:t>
            </a:r>
            <a:r>
              <a:rPr sz="2950" spc="5" dirty="0">
                <a:solidFill>
                  <a:srgbClr val="3333CC"/>
                </a:solidFill>
                <a:latin typeface="Arial"/>
                <a:cs typeface="Arial"/>
              </a:rPr>
              <a:t>Posteriori (MAP)</a:t>
            </a:r>
            <a:r>
              <a:rPr sz="2950" spc="-45" dirty="0">
                <a:solidFill>
                  <a:srgbClr val="3333CC"/>
                </a:solidFill>
                <a:latin typeface="Arial"/>
                <a:cs typeface="Arial"/>
              </a:rPr>
              <a:t> </a:t>
            </a:r>
            <a:r>
              <a:rPr sz="2950" spc="5" dirty="0">
                <a:solidFill>
                  <a:srgbClr val="3333CC"/>
                </a:solidFill>
                <a:latin typeface="Arial"/>
                <a:cs typeface="Arial"/>
              </a:rPr>
              <a:t>Estimation</a:t>
            </a:r>
            <a:endParaRPr sz="2950">
              <a:latin typeface="Arial"/>
              <a:cs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17298" y="928907"/>
            <a:ext cx="4832350" cy="647065"/>
          </a:xfrm>
          <a:prstGeom prst="rect">
            <a:avLst/>
          </a:prstGeom>
        </p:spPr>
        <p:txBody>
          <a:bodyPr vert="horz" wrap="square" lIns="0" tIns="15875" rIns="0" bIns="0" rtlCol="0">
            <a:spAutoFit/>
          </a:bodyPr>
          <a:lstStyle/>
          <a:p>
            <a:pPr marL="12700">
              <a:lnSpc>
                <a:spcPct val="100000"/>
              </a:lnSpc>
              <a:spcBef>
                <a:spcPts val="125"/>
              </a:spcBef>
            </a:pPr>
            <a:r>
              <a:rPr sz="4050" spc="10" dirty="0"/>
              <a:t>Frequentist</a:t>
            </a:r>
            <a:r>
              <a:rPr sz="4050" spc="-30" dirty="0"/>
              <a:t> </a:t>
            </a:r>
            <a:r>
              <a:rPr sz="4050" spc="5" dirty="0"/>
              <a:t>Statistics</a:t>
            </a:r>
            <a:endParaRPr sz="4050"/>
          </a:p>
        </p:txBody>
      </p:sp>
      <p:sp>
        <p:nvSpPr>
          <p:cNvPr id="6" name="object 6"/>
          <p:cNvSpPr txBox="1"/>
          <p:nvPr/>
        </p:nvSpPr>
        <p:spPr>
          <a:xfrm>
            <a:off x="853082" y="1561190"/>
            <a:ext cx="8072755" cy="4443730"/>
          </a:xfrm>
          <a:prstGeom prst="rect">
            <a:avLst/>
          </a:prstGeom>
        </p:spPr>
        <p:txBody>
          <a:bodyPr vert="horz" wrap="square" lIns="0" tIns="100330" rIns="0" bIns="0" rtlCol="0">
            <a:spAutoFit/>
          </a:bodyPr>
          <a:lstStyle/>
          <a:p>
            <a:pPr marL="342900" indent="-318135">
              <a:lnSpc>
                <a:spcPct val="100000"/>
              </a:lnSpc>
              <a:spcBef>
                <a:spcPts val="790"/>
              </a:spcBef>
              <a:buChar char="•"/>
              <a:tabLst>
                <a:tab pos="342900" algn="l"/>
                <a:tab pos="343535" algn="l"/>
              </a:tabLst>
            </a:pPr>
            <a:r>
              <a:rPr sz="2950" spc="5" dirty="0">
                <a:solidFill>
                  <a:srgbClr val="3333CC"/>
                </a:solidFill>
                <a:latin typeface="Arial"/>
                <a:cs typeface="Arial"/>
              </a:rPr>
              <a:t>So </a:t>
            </a:r>
            <a:r>
              <a:rPr sz="2950" dirty="0">
                <a:solidFill>
                  <a:srgbClr val="3333CC"/>
                </a:solidFill>
                <a:latin typeface="Arial"/>
                <a:cs typeface="Arial"/>
              </a:rPr>
              <a:t>far </a:t>
            </a:r>
            <a:r>
              <a:rPr sz="2950" spc="10" dirty="0">
                <a:solidFill>
                  <a:srgbClr val="3333CC"/>
                </a:solidFill>
                <a:latin typeface="Arial"/>
                <a:cs typeface="Arial"/>
              </a:rPr>
              <a:t>we </a:t>
            </a:r>
            <a:r>
              <a:rPr sz="2950" spc="5" dirty="0">
                <a:solidFill>
                  <a:srgbClr val="3333CC"/>
                </a:solidFill>
                <a:latin typeface="Arial"/>
                <a:cs typeface="Arial"/>
              </a:rPr>
              <a:t>have discussed </a:t>
            </a:r>
            <a:r>
              <a:rPr sz="2950" i="1" spc="5" dirty="0">
                <a:solidFill>
                  <a:srgbClr val="3333CC"/>
                </a:solidFill>
                <a:latin typeface="Arial"/>
                <a:cs typeface="Arial"/>
              </a:rPr>
              <a:t>frequentist</a:t>
            </a:r>
            <a:r>
              <a:rPr sz="2950" i="1" spc="-15" dirty="0">
                <a:solidFill>
                  <a:srgbClr val="3333CC"/>
                </a:solidFill>
                <a:latin typeface="Arial"/>
                <a:cs typeface="Arial"/>
              </a:rPr>
              <a:t> </a:t>
            </a:r>
            <a:r>
              <a:rPr sz="2950" i="1" dirty="0">
                <a:solidFill>
                  <a:srgbClr val="3333CC"/>
                </a:solidFill>
                <a:latin typeface="Arial"/>
                <a:cs typeface="Arial"/>
              </a:rPr>
              <a:t>statistics</a:t>
            </a:r>
            <a:endParaRPr sz="2950">
              <a:latin typeface="Arial"/>
              <a:cs typeface="Arial"/>
            </a:endParaRPr>
          </a:p>
          <a:p>
            <a:pPr marL="342900" marR="359410" indent="-318135">
              <a:lnSpc>
                <a:spcPct val="99900"/>
              </a:lnSpc>
              <a:spcBef>
                <a:spcPts val="695"/>
              </a:spcBef>
              <a:buChar char="•"/>
              <a:tabLst>
                <a:tab pos="342900" algn="l"/>
                <a:tab pos="343535" algn="l"/>
              </a:tabLst>
            </a:pPr>
            <a:r>
              <a:rPr sz="2950" spc="5" dirty="0">
                <a:solidFill>
                  <a:srgbClr val="3333CC"/>
                </a:solidFill>
                <a:latin typeface="Arial"/>
                <a:cs typeface="Arial"/>
              </a:rPr>
              <a:t>The approaches are based on estimating a  single value of </a:t>
            </a:r>
            <a:r>
              <a:rPr sz="2950" spc="5" dirty="0">
                <a:latin typeface="Times New Roman"/>
                <a:cs typeface="Times New Roman"/>
              </a:rPr>
              <a:t>θ</a:t>
            </a:r>
            <a:r>
              <a:rPr sz="2950" spc="5" dirty="0">
                <a:solidFill>
                  <a:srgbClr val="3333CC"/>
                </a:solidFill>
                <a:latin typeface="Arial"/>
                <a:cs typeface="Arial"/>
              </a:rPr>
              <a:t>, then making all</a:t>
            </a:r>
            <a:r>
              <a:rPr sz="2950" spc="-60" dirty="0">
                <a:solidFill>
                  <a:srgbClr val="3333CC"/>
                </a:solidFill>
                <a:latin typeface="Arial"/>
                <a:cs typeface="Arial"/>
              </a:rPr>
              <a:t> </a:t>
            </a:r>
            <a:r>
              <a:rPr sz="2950" spc="5" dirty="0">
                <a:solidFill>
                  <a:srgbClr val="3333CC"/>
                </a:solidFill>
                <a:latin typeface="Arial"/>
                <a:cs typeface="Arial"/>
              </a:rPr>
              <a:t>predictions  thereafter based on that one</a:t>
            </a:r>
            <a:r>
              <a:rPr sz="2950" spc="-40" dirty="0">
                <a:solidFill>
                  <a:srgbClr val="3333CC"/>
                </a:solidFill>
                <a:latin typeface="Arial"/>
                <a:cs typeface="Arial"/>
              </a:rPr>
              <a:t> </a:t>
            </a:r>
            <a:r>
              <a:rPr sz="2950" spc="5" dirty="0">
                <a:solidFill>
                  <a:srgbClr val="3333CC"/>
                </a:solidFill>
                <a:latin typeface="Arial"/>
                <a:cs typeface="Arial"/>
              </a:rPr>
              <a:t>estimate</a:t>
            </a:r>
            <a:endParaRPr sz="2950">
              <a:latin typeface="Arial"/>
              <a:cs typeface="Arial"/>
            </a:endParaRPr>
          </a:p>
          <a:p>
            <a:pPr marL="342900" indent="-318135">
              <a:lnSpc>
                <a:spcPct val="100000"/>
              </a:lnSpc>
              <a:spcBef>
                <a:spcPts val="785"/>
              </a:spcBef>
              <a:buChar char="•"/>
              <a:tabLst>
                <a:tab pos="342900" algn="l"/>
                <a:tab pos="343535" algn="l"/>
              </a:tabLst>
            </a:pPr>
            <a:r>
              <a:rPr sz="2950" spc="5" dirty="0">
                <a:solidFill>
                  <a:srgbClr val="3333CC"/>
                </a:solidFill>
                <a:latin typeface="Arial"/>
                <a:cs typeface="Arial"/>
              </a:rPr>
              <a:t>Summary of the frequentist</a:t>
            </a:r>
            <a:r>
              <a:rPr sz="2950" spc="-25" dirty="0">
                <a:solidFill>
                  <a:srgbClr val="3333CC"/>
                </a:solidFill>
                <a:latin typeface="Arial"/>
                <a:cs typeface="Arial"/>
              </a:rPr>
              <a:t> </a:t>
            </a:r>
            <a:r>
              <a:rPr sz="2950" spc="5" dirty="0">
                <a:solidFill>
                  <a:srgbClr val="3333CC"/>
                </a:solidFill>
                <a:latin typeface="Arial"/>
                <a:cs typeface="Arial"/>
              </a:rPr>
              <a:t>perspective:</a:t>
            </a:r>
            <a:endParaRPr sz="2950">
              <a:latin typeface="Arial"/>
              <a:cs typeface="Arial"/>
            </a:endParaRPr>
          </a:p>
          <a:p>
            <a:pPr marL="713740" lvl="1" indent="-265430">
              <a:lnSpc>
                <a:spcPct val="100000"/>
              </a:lnSpc>
              <a:spcBef>
                <a:spcPts val="615"/>
              </a:spcBef>
              <a:buChar char="–"/>
              <a:tabLst>
                <a:tab pos="714375" algn="l"/>
              </a:tabLst>
            </a:pPr>
            <a:r>
              <a:rPr sz="2600" spc="-5" dirty="0">
                <a:solidFill>
                  <a:srgbClr val="336600"/>
                </a:solidFill>
                <a:latin typeface="Arial"/>
                <a:cs typeface="Arial"/>
              </a:rPr>
              <a:t>True parameter value </a:t>
            </a:r>
            <a:r>
              <a:rPr sz="2600" spc="-5" dirty="0">
                <a:latin typeface="Times New Roman"/>
                <a:cs typeface="Times New Roman"/>
              </a:rPr>
              <a:t>θ </a:t>
            </a:r>
            <a:r>
              <a:rPr sz="2600" spc="-5" dirty="0">
                <a:solidFill>
                  <a:srgbClr val="336600"/>
                </a:solidFill>
                <a:latin typeface="Arial"/>
                <a:cs typeface="Arial"/>
              </a:rPr>
              <a:t>is fixed but</a:t>
            </a:r>
            <a:r>
              <a:rPr sz="2600" spc="55" dirty="0">
                <a:solidFill>
                  <a:srgbClr val="336600"/>
                </a:solidFill>
                <a:latin typeface="Arial"/>
                <a:cs typeface="Arial"/>
              </a:rPr>
              <a:t> </a:t>
            </a:r>
            <a:r>
              <a:rPr sz="2600" spc="-5" dirty="0">
                <a:solidFill>
                  <a:srgbClr val="336600"/>
                </a:solidFill>
                <a:latin typeface="Arial"/>
                <a:cs typeface="Arial"/>
              </a:rPr>
              <a:t>unknown</a:t>
            </a:r>
            <a:endParaRPr sz="2600">
              <a:latin typeface="Arial"/>
              <a:cs typeface="Arial"/>
            </a:endParaRPr>
          </a:p>
          <a:p>
            <a:pPr marL="713740" lvl="1" indent="-265430">
              <a:lnSpc>
                <a:spcPct val="100000"/>
              </a:lnSpc>
              <a:spcBef>
                <a:spcPts val="565"/>
              </a:spcBef>
              <a:buChar char="–"/>
              <a:tabLst>
                <a:tab pos="714375" algn="l"/>
                <a:tab pos="3259454" algn="l"/>
              </a:tabLst>
            </a:pPr>
            <a:r>
              <a:rPr sz="3900" spc="-7" baseline="1068" dirty="0">
                <a:solidFill>
                  <a:srgbClr val="336600"/>
                </a:solidFill>
                <a:latin typeface="Arial"/>
                <a:cs typeface="Arial"/>
              </a:rPr>
              <a:t>Point</a:t>
            </a:r>
            <a:r>
              <a:rPr sz="3900" spc="15" baseline="1068" dirty="0">
                <a:solidFill>
                  <a:srgbClr val="336600"/>
                </a:solidFill>
                <a:latin typeface="Arial"/>
                <a:cs typeface="Arial"/>
              </a:rPr>
              <a:t> </a:t>
            </a:r>
            <a:r>
              <a:rPr sz="3900" spc="-7" baseline="1068" dirty="0">
                <a:solidFill>
                  <a:srgbClr val="336600"/>
                </a:solidFill>
                <a:latin typeface="Arial"/>
                <a:cs typeface="Arial"/>
              </a:rPr>
              <a:t>estimate</a:t>
            </a:r>
            <a:r>
              <a:rPr sz="3900" spc="-165" baseline="1068" dirty="0">
                <a:solidFill>
                  <a:srgbClr val="336600"/>
                </a:solidFill>
                <a:latin typeface="Arial"/>
                <a:cs typeface="Arial"/>
              </a:rPr>
              <a:t> </a:t>
            </a:r>
            <a:r>
              <a:rPr sz="2650" spc="-535" dirty="0">
                <a:latin typeface="Symbol"/>
                <a:cs typeface="Symbol"/>
              </a:rPr>
              <a:t></a:t>
            </a:r>
            <a:r>
              <a:rPr sz="3975" spc="-802" baseline="14675" dirty="0">
                <a:latin typeface="Calibri"/>
                <a:cs typeface="Calibri"/>
              </a:rPr>
              <a:t>ˆ	</a:t>
            </a:r>
            <a:r>
              <a:rPr sz="3900" spc="-7" baseline="1068" dirty="0">
                <a:solidFill>
                  <a:srgbClr val="336600"/>
                </a:solidFill>
                <a:latin typeface="Arial"/>
                <a:cs typeface="Arial"/>
              </a:rPr>
              <a:t>is a random</a:t>
            </a:r>
            <a:r>
              <a:rPr sz="3900" spc="-15" baseline="1068" dirty="0">
                <a:solidFill>
                  <a:srgbClr val="336600"/>
                </a:solidFill>
                <a:latin typeface="Arial"/>
                <a:cs typeface="Arial"/>
              </a:rPr>
              <a:t> </a:t>
            </a:r>
            <a:r>
              <a:rPr sz="3900" spc="-7" baseline="1068" dirty="0">
                <a:solidFill>
                  <a:srgbClr val="336600"/>
                </a:solidFill>
                <a:latin typeface="Arial"/>
                <a:cs typeface="Arial"/>
              </a:rPr>
              <a:t>variable</a:t>
            </a:r>
            <a:endParaRPr sz="3900" baseline="1068">
              <a:latin typeface="Arial"/>
              <a:cs typeface="Arial"/>
            </a:endParaRPr>
          </a:p>
          <a:p>
            <a:pPr marL="1084580" lvl="2" indent="-212725">
              <a:lnSpc>
                <a:spcPct val="100000"/>
              </a:lnSpc>
              <a:spcBef>
                <a:spcPts val="585"/>
              </a:spcBef>
              <a:buChar char="•"/>
              <a:tabLst>
                <a:tab pos="1085215" algn="l"/>
              </a:tabLst>
            </a:pPr>
            <a:r>
              <a:rPr sz="2200" spc="10" dirty="0">
                <a:solidFill>
                  <a:srgbClr val="660066"/>
                </a:solidFill>
                <a:latin typeface="Arial"/>
                <a:cs typeface="Arial"/>
              </a:rPr>
              <a:t>On account of </a:t>
            </a:r>
            <a:r>
              <a:rPr sz="2200" spc="5" dirty="0">
                <a:solidFill>
                  <a:srgbClr val="660066"/>
                </a:solidFill>
                <a:latin typeface="Arial"/>
                <a:cs typeface="Arial"/>
              </a:rPr>
              <a:t>it </a:t>
            </a:r>
            <a:r>
              <a:rPr sz="2200" spc="10" dirty="0">
                <a:solidFill>
                  <a:srgbClr val="660066"/>
                </a:solidFill>
                <a:latin typeface="Arial"/>
                <a:cs typeface="Arial"/>
              </a:rPr>
              <a:t>being a </a:t>
            </a:r>
            <a:r>
              <a:rPr sz="2200" spc="5" dirty="0">
                <a:solidFill>
                  <a:srgbClr val="660066"/>
                </a:solidFill>
                <a:latin typeface="Arial"/>
                <a:cs typeface="Arial"/>
              </a:rPr>
              <a:t>function </a:t>
            </a:r>
            <a:r>
              <a:rPr sz="2200" spc="10" dirty="0">
                <a:solidFill>
                  <a:srgbClr val="660066"/>
                </a:solidFill>
                <a:latin typeface="Arial"/>
                <a:cs typeface="Arial"/>
              </a:rPr>
              <a:t>of </a:t>
            </a:r>
            <a:r>
              <a:rPr sz="2200" spc="5" dirty="0">
                <a:solidFill>
                  <a:srgbClr val="660066"/>
                </a:solidFill>
                <a:latin typeface="Arial"/>
                <a:cs typeface="Arial"/>
              </a:rPr>
              <a:t>the</a:t>
            </a:r>
            <a:r>
              <a:rPr sz="2200" spc="-30" dirty="0">
                <a:solidFill>
                  <a:srgbClr val="660066"/>
                </a:solidFill>
                <a:latin typeface="Arial"/>
                <a:cs typeface="Arial"/>
              </a:rPr>
              <a:t> </a:t>
            </a:r>
            <a:r>
              <a:rPr sz="2200" spc="10" dirty="0">
                <a:solidFill>
                  <a:srgbClr val="660066"/>
                </a:solidFill>
                <a:latin typeface="Arial"/>
                <a:cs typeface="Arial"/>
              </a:rPr>
              <a:t>dataset</a:t>
            </a:r>
            <a:endParaRPr sz="2200">
              <a:latin typeface="Arial"/>
              <a:cs typeface="Arial"/>
            </a:endParaRPr>
          </a:p>
          <a:p>
            <a:pPr marL="342900" indent="-318135">
              <a:lnSpc>
                <a:spcPct val="100000"/>
              </a:lnSpc>
              <a:spcBef>
                <a:spcPts val="680"/>
              </a:spcBef>
              <a:buChar char="•"/>
              <a:tabLst>
                <a:tab pos="342900" algn="l"/>
                <a:tab pos="343535" algn="l"/>
              </a:tabLst>
            </a:pPr>
            <a:r>
              <a:rPr sz="2950" spc="5" dirty="0">
                <a:solidFill>
                  <a:srgbClr val="3333CC"/>
                </a:solidFill>
                <a:latin typeface="Arial"/>
                <a:cs typeface="Arial"/>
              </a:rPr>
              <a:t>The Bayesian perspective is quite</a:t>
            </a:r>
            <a:r>
              <a:rPr sz="2950" spc="-40" dirty="0">
                <a:solidFill>
                  <a:srgbClr val="3333CC"/>
                </a:solidFill>
                <a:latin typeface="Arial"/>
                <a:cs typeface="Arial"/>
              </a:rPr>
              <a:t> </a:t>
            </a:r>
            <a:r>
              <a:rPr sz="2950" spc="5" dirty="0">
                <a:solidFill>
                  <a:srgbClr val="3333CC"/>
                </a:solidFill>
                <a:latin typeface="Arial"/>
                <a:cs typeface="Arial"/>
              </a:rPr>
              <a:t>different</a:t>
            </a:r>
            <a:endParaRPr sz="2950">
              <a:latin typeface="Arial"/>
              <a:cs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30564" y="928907"/>
            <a:ext cx="5006340" cy="647065"/>
          </a:xfrm>
          <a:prstGeom prst="rect">
            <a:avLst/>
          </a:prstGeom>
        </p:spPr>
        <p:txBody>
          <a:bodyPr vert="horz" wrap="square" lIns="0" tIns="15875" rIns="0" bIns="0" rtlCol="0">
            <a:spAutoFit/>
          </a:bodyPr>
          <a:lstStyle/>
          <a:p>
            <a:pPr marL="12700">
              <a:lnSpc>
                <a:spcPct val="100000"/>
              </a:lnSpc>
              <a:spcBef>
                <a:spcPts val="125"/>
              </a:spcBef>
            </a:pPr>
            <a:r>
              <a:rPr sz="4050" spc="10" dirty="0"/>
              <a:t>Bayesian</a:t>
            </a:r>
            <a:r>
              <a:rPr sz="4050" spc="-30" dirty="0"/>
              <a:t> </a:t>
            </a:r>
            <a:r>
              <a:rPr sz="4050" spc="10" dirty="0"/>
              <a:t>Perspective</a:t>
            </a:r>
            <a:endParaRPr sz="4050"/>
          </a:p>
        </p:txBody>
      </p:sp>
      <p:sp>
        <p:nvSpPr>
          <p:cNvPr id="5" name="object 5"/>
          <p:cNvSpPr txBox="1"/>
          <p:nvPr/>
        </p:nvSpPr>
        <p:spPr>
          <a:xfrm>
            <a:off x="865782" y="1646874"/>
            <a:ext cx="8040370" cy="4815998"/>
          </a:xfrm>
          <a:prstGeom prst="rect">
            <a:avLst/>
          </a:prstGeom>
        </p:spPr>
        <p:txBody>
          <a:bodyPr vert="horz" wrap="square" lIns="0" tIns="31750" rIns="0" bIns="0" rtlCol="0">
            <a:spAutoFit/>
          </a:bodyPr>
          <a:lstStyle/>
          <a:p>
            <a:pPr marL="330200" marR="5080" indent="-318135">
              <a:lnSpc>
                <a:spcPts val="3520"/>
              </a:lnSpc>
              <a:spcBef>
                <a:spcPts val="250"/>
              </a:spcBef>
              <a:buChar char="•"/>
              <a:tabLst>
                <a:tab pos="330200" algn="l"/>
                <a:tab pos="330835" algn="l"/>
              </a:tabLst>
            </a:pPr>
            <a:r>
              <a:rPr sz="2950" spc="5" dirty="0">
                <a:solidFill>
                  <a:srgbClr val="3333CC"/>
                </a:solidFill>
                <a:latin typeface="Arial"/>
                <a:cs typeface="Arial"/>
              </a:rPr>
              <a:t>The Bayesian approach is </a:t>
            </a:r>
            <a:r>
              <a:rPr sz="2950" dirty="0">
                <a:solidFill>
                  <a:srgbClr val="3333CC"/>
                </a:solidFill>
                <a:latin typeface="Arial"/>
                <a:cs typeface="Arial"/>
              </a:rPr>
              <a:t>to </a:t>
            </a:r>
            <a:r>
              <a:rPr sz="2950" spc="5" dirty="0">
                <a:solidFill>
                  <a:srgbClr val="3333CC"/>
                </a:solidFill>
                <a:latin typeface="Arial"/>
                <a:cs typeface="Arial"/>
              </a:rPr>
              <a:t>consider all  possible values of </a:t>
            </a:r>
            <a:r>
              <a:rPr sz="2950" spc="5" dirty="0">
                <a:latin typeface="Times New Roman"/>
                <a:cs typeface="Times New Roman"/>
              </a:rPr>
              <a:t>θ </a:t>
            </a:r>
            <a:r>
              <a:rPr sz="2950" spc="5" dirty="0">
                <a:solidFill>
                  <a:srgbClr val="3333CC"/>
                </a:solidFill>
                <a:latin typeface="Arial"/>
                <a:cs typeface="Arial"/>
              </a:rPr>
              <a:t>before making</a:t>
            </a:r>
            <a:r>
              <a:rPr sz="2950" spc="40" dirty="0">
                <a:solidFill>
                  <a:srgbClr val="3333CC"/>
                </a:solidFill>
                <a:latin typeface="Arial"/>
                <a:cs typeface="Arial"/>
              </a:rPr>
              <a:t> </a:t>
            </a:r>
            <a:r>
              <a:rPr sz="2950" spc="5" dirty="0">
                <a:solidFill>
                  <a:srgbClr val="3333CC"/>
                </a:solidFill>
                <a:latin typeface="Arial"/>
                <a:cs typeface="Arial"/>
              </a:rPr>
              <a:t>predictions</a:t>
            </a:r>
            <a:endParaRPr sz="2950" dirty="0">
              <a:latin typeface="Arial"/>
              <a:cs typeface="Arial"/>
            </a:endParaRPr>
          </a:p>
          <a:p>
            <a:pPr marL="330200" marR="142875" indent="-318135">
              <a:lnSpc>
                <a:spcPct val="100299"/>
              </a:lnSpc>
              <a:spcBef>
                <a:spcPts val="570"/>
              </a:spcBef>
              <a:buChar char="•"/>
              <a:tabLst>
                <a:tab pos="330200" algn="l"/>
                <a:tab pos="330835" algn="l"/>
              </a:tabLst>
            </a:pPr>
            <a:r>
              <a:rPr sz="2950" spc="5" dirty="0">
                <a:solidFill>
                  <a:srgbClr val="3333CC"/>
                </a:solidFill>
                <a:latin typeface="Arial"/>
                <a:cs typeface="Arial"/>
              </a:rPr>
              <a:t>The Bayesian </a:t>
            </a:r>
            <a:r>
              <a:rPr lang="en-US" sz="2950" spc="5" dirty="0">
                <a:solidFill>
                  <a:srgbClr val="3333CC"/>
                </a:solidFill>
                <a:latin typeface="Arial"/>
                <a:cs typeface="Arial"/>
              </a:rPr>
              <a:t>approach </a:t>
            </a:r>
            <a:r>
              <a:rPr sz="2950" spc="5" dirty="0">
                <a:solidFill>
                  <a:srgbClr val="3333CC"/>
                </a:solidFill>
                <a:latin typeface="Arial"/>
                <a:cs typeface="Arial"/>
              </a:rPr>
              <a:t>uses probability </a:t>
            </a:r>
            <a:r>
              <a:rPr sz="2950" dirty="0">
                <a:solidFill>
                  <a:srgbClr val="3333CC"/>
                </a:solidFill>
                <a:latin typeface="Arial"/>
                <a:cs typeface="Arial"/>
              </a:rPr>
              <a:t>to </a:t>
            </a:r>
            <a:r>
              <a:rPr sz="2950" spc="5" dirty="0">
                <a:solidFill>
                  <a:srgbClr val="3333CC"/>
                </a:solidFill>
                <a:latin typeface="Arial"/>
                <a:cs typeface="Arial"/>
              </a:rPr>
              <a:t>reflect  degrees of uncertainty in states of</a:t>
            </a:r>
            <a:r>
              <a:rPr sz="2950" spc="-55" dirty="0">
                <a:solidFill>
                  <a:srgbClr val="3333CC"/>
                </a:solidFill>
                <a:latin typeface="Arial"/>
                <a:cs typeface="Arial"/>
              </a:rPr>
              <a:t> </a:t>
            </a:r>
            <a:r>
              <a:rPr sz="2950" spc="5" dirty="0">
                <a:solidFill>
                  <a:srgbClr val="3333CC"/>
                </a:solidFill>
                <a:latin typeface="Arial"/>
                <a:cs typeface="Arial"/>
              </a:rPr>
              <a:t>knowledge</a:t>
            </a:r>
            <a:endParaRPr sz="2950" dirty="0">
              <a:latin typeface="Arial"/>
              <a:cs typeface="Arial"/>
            </a:endParaRPr>
          </a:p>
          <a:p>
            <a:pPr marL="330200" marR="143510" indent="-318135">
              <a:lnSpc>
                <a:spcPct val="100299"/>
              </a:lnSpc>
              <a:spcBef>
                <a:spcPts val="775"/>
              </a:spcBef>
              <a:buChar char="•"/>
              <a:tabLst>
                <a:tab pos="330200" algn="l"/>
                <a:tab pos="330835" algn="l"/>
              </a:tabLst>
            </a:pPr>
            <a:r>
              <a:rPr sz="2950" spc="5" dirty="0">
                <a:solidFill>
                  <a:srgbClr val="3333CC"/>
                </a:solidFill>
                <a:latin typeface="Arial"/>
                <a:cs typeface="Arial"/>
              </a:rPr>
              <a:t>The dataset is directly observed and is</a:t>
            </a:r>
            <a:r>
              <a:rPr sz="2950" spc="-65" dirty="0">
                <a:solidFill>
                  <a:srgbClr val="3333CC"/>
                </a:solidFill>
                <a:latin typeface="Arial"/>
                <a:cs typeface="Arial"/>
              </a:rPr>
              <a:t> </a:t>
            </a:r>
            <a:r>
              <a:rPr sz="2950" spc="5" dirty="0">
                <a:solidFill>
                  <a:srgbClr val="3333CC"/>
                </a:solidFill>
                <a:latin typeface="Arial"/>
                <a:cs typeface="Arial"/>
              </a:rPr>
              <a:t>not  random</a:t>
            </a:r>
            <a:endParaRPr sz="2950" dirty="0">
              <a:latin typeface="Arial"/>
              <a:cs typeface="Arial"/>
            </a:endParaRPr>
          </a:p>
          <a:p>
            <a:pPr marL="330200" marR="59055" indent="-318135">
              <a:lnSpc>
                <a:spcPct val="101200"/>
              </a:lnSpc>
              <a:spcBef>
                <a:spcPts val="650"/>
              </a:spcBef>
              <a:buChar char="•"/>
              <a:tabLst>
                <a:tab pos="330200" algn="l"/>
                <a:tab pos="330835" algn="l"/>
              </a:tabLst>
            </a:pPr>
            <a:r>
              <a:rPr sz="2950" spc="5" dirty="0">
                <a:solidFill>
                  <a:srgbClr val="3333CC"/>
                </a:solidFill>
                <a:latin typeface="Arial"/>
                <a:cs typeface="Arial"/>
              </a:rPr>
              <a:t>On the other hand, the true parameter </a:t>
            </a:r>
            <a:r>
              <a:rPr sz="2950" spc="5" dirty="0">
                <a:latin typeface="Times New Roman"/>
                <a:cs typeface="Times New Roman"/>
              </a:rPr>
              <a:t>θ </a:t>
            </a:r>
            <a:r>
              <a:rPr sz="2950" spc="5" dirty="0">
                <a:solidFill>
                  <a:srgbClr val="3333CC"/>
                </a:solidFill>
                <a:latin typeface="Arial"/>
                <a:cs typeface="Arial"/>
              </a:rPr>
              <a:t>is  unknown or uncertain and is thus represented  as a random</a:t>
            </a:r>
            <a:r>
              <a:rPr sz="2950" spc="-15" dirty="0">
                <a:solidFill>
                  <a:srgbClr val="3333CC"/>
                </a:solidFill>
                <a:latin typeface="Arial"/>
                <a:cs typeface="Arial"/>
              </a:rPr>
              <a:t> </a:t>
            </a:r>
            <a:r>
              <a:rPr sz="2950" spc="5" dirty="0">
                <a:solidFill>
                  <a:srgbClr val="3333CC"/>
                </a:solidFill>
                <a:latin typeface="Arial"/>
                <a:cs typeface="Arial"/>
              </a:rPr>
              <a:t>variable</a:t>
            </a:r>
            <a:endParaRPr sz="2950" dirty="0">
              <a:latin typeface="Arial"/>
              <a:cs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06728" y="727888"/>
            <a:ext cx="3853815" cy="647065"/>
          </a:xfrm>
          <a:prstGeom prst="rect">
            <a:avLst/>
          </a:prstGeom>
        </p:spPr>
        <p:txBody>
          <a:bodyPr vert="horz" wrap="square" lIns="0" tIns="15875" rIns="0" bIns="0" rtlCol="0">
            <a:spAutoFit/>
          </a:bodyPr>
          <a:lstStyle/>
          <a:p>
            <a:pPr marL="12700">
              <a:lnSpc>
                <a:spcPct val="100000"/>
              </a:lnSpc>
              <a:spcBef>
                <a:spcPts val="125"/>
              </a:spcBef>
            </a:pPr>
            <a:r>
              <a:rPr sz="4050" spc="10" dirty="0"/>
              <a:t>Prior</a:t>
            </a:r>
            <a:r>
              <a:rPr sz="4050" spc="-70" dirty="0"/>
              <a:t> </a:t>
            </a:r>
            <a:r>
              <a:rPr sz="4050" spc="10" dirty="0"/>
              <a:t>Distribution</a:t>
            </a:r>
            <a:endParaRPr sz="4050"/>
          </a:p>
        </p:txBody>
      </p:sp>
      <p:sp>
        <p:nvSpPr>
          <p:cNvPr id="5" name="object 5"/>
          <p:cNvSpPr txBox="1"/>
          <p:nvPr/>
        </p:nvSpPr>
        <p:spPr>
          <a:xfrm>
            <a:off x="865782" y="1492935"/>
            <a:ext cx="9052918" cy="5022850"/>
          </a:xfrm>
          <a:prstGeom prst="rect">
            <a:avLst/>
          </a:prstGeom>
        </p:spPr>
        <p:txBody>
          <a:bodyPr vert="horz" wrap="square" lIns="0" tIns="31750" rIns="0" bIns="0" rtlCol="0">
            <a:spAutoFit/>
          </a:bodyPr>
          <a:lstStyle/>
          <a:p>
            <a:pPr marL="330200" marR="566420" indent="-318135">
              <a:lnSpc>
                <a:spcPts val="3520"/>
              </a:lnSpc>
              <a:spcBef>
                <a:spcPts val="250"/>
              </a:spcBef>
              <a:buChar char="•"/>
              <a:tabLst>
                <a:tab pos="330200" algn="l"/>
                <a:tab pos="330835" algn="l"/>
              </a:tabLst>
            </a:pPr>
            <a:r>
              <a:rPr sz="2950" spc="5" dirty="0">
                <a:solidFill>
                  <a:srgbClr val="3333CC"/>
                </a:solidFill>
                <a:latin typeface="Arial"/>
                <a:cs typeface="Arial"/>
              </a:rPr>
              <a:t>Before observing the data, </a:t>
            </a:r>
            <a:r>
              <a:rPr sz="2950" spc="10" dirty="0">
                <a:solidFill>
                  <a:srgbClr val="3333CC"/>
                </a:solidFill>
                <a:latin typeface="Arial"/>
                <a:cs typeface="Arial"/>
              </a:rPr>
              <a:t>we </a:t>
            </a:r>
            <a:r>
              <a:rPr sz="2950" spc="5" dirty="0">
                <a:solidFill>
                  <a:srgbClr val="3333CC"/>
                </a:solidFill>
                <a:latin typeface="Arial"/>
                <a:cs typeface="Arial"/>
              </a:rPr>
              <a:t>represent</a:t>
            </a:r>
            <a:r>
              <a:rPr sz="2950" spc="-65" dirty="0">
                <a:solidFill>
                  <a:srgbClr val="3333CC"/>
                </a:solidFill>
                <a:latin typeface="Arial"/>
                <a:cs typeface="Arial"/>
              </a:rPr>
              <a:t> </a:t>
            </a:r>
            <a:r>
              <a:rPr sz="2950" spc="5" dirty="0">
                <a:solidFill>
                  <a:srgbClr val="3333CC"/>
                </a:solidFill>
                <a:latin typeface="Arial"/>
                <a:cs typeface="Arial"/>
              </a:rPr>
              <a:t>our  knowledge of </a:t>
            </a:r>
            <a:r>
              <a:rPr sz="2950" spc="5" dirty="0">
                <a:latin typeface="Times New Roman"/>
                <a:cs typeface="Times New Roman"/>
              </a:rPr>
              <a:t>θ </a:t>
            </a:r>
            <a:r>
              <a:rPr sz="2950" spc="5" dirty="0">
                <a:solidFill>
                  <a:srgbClr val="3333CC"/>
                </a:solidFill>
                <a:latin typeface="Arial"/>
                <a:cs typeface="Arial"/>
              </a:rPr>
              <a:t>is using the prior probability  distribution</a:t>
            </a:r>
            <a:r>
              <a:rPr sz="2950" spc="-5" dirty="0">
                <a:solidFill>
                  <a:srgbClr val="3333CC"/>
                </a:solidFill>
                <a:latin typeface="Arial"/>
                <a:cs typeface="Arial"/>
              </a:rPr>
              <a:t> </a:t>
            </a:r>
            <a:r>
              <a:rPr sz="2950" i="1" spc="5" dirty="0">
                <a:latin typeface="Cambria"/>
                <a:cs typeface="Cambria"/>
              </a:rPr>
              <a:t>p</a:t>
            </a:r>
            <a:r>
              <a:rPr sz="2950" spc="5" dirty="0">
                <a:latin typeface="Cambria"/>
                <a:cs typeface="Cambria"/>
              </a:rPr>
              <a:t>(</a:t>
            </a:r>
            <a:r>
              <a:rPr sz="2950" spc="5" dirty="0">
                <a:latin typeface="Times New Roman"/>
                <a:cs typeface="Times New Roman"/>
              </a:rPr>
              <a:t>θ</a:t>
            </a:r>
            <a:r>
              <a:rPr sz="2950" spc="5" dirty="0">
                <a:latin typeface="Cambria"/>
                <a:cs typeface="Cambria"/>
              </a:rPr>
              <a:t>)</a:t>
            </a:r>
            <a:endParaRPr sz="2950" dirty="0">
              <a:latin typeface="Cambria"/>
              <a:cs typeface="Cambria"/>
            </a:endParaRPr>
          </a:p>
          <a:p>
            <a:pPr marL="701040" lvl="1" indent="-265430">
              <a:lnSpc>
                <a:spcPct val="100000"/>
              </a:lnSpc>
              <a:spcBef>
                <a:spcPts val="565"/>
              </a:spcBef>
              <a:buChar char="–"/>
              <a:tabLst>
                <a:tab pos="701675" algn="l"/>
              </a:tabLst>
            </a:pPr>
            <a:r>
              <a:rPr sz="2600" spc="-5" dirty="0">
                <a:solidFill>
                  <a:srgbClr val="336600"/>
                </a:solidFill>
                <a:latin typeface="Arial"/>
                <a:cs typeface="Arial"/>
              </a:rPr>
              <a:t>Sometimes simply referred to as the</a:t>
            </a:r>
            <a:r>
              <a:rPr sz="2600" spc="-15" dirty="0">
                <a:solidFill>
                  <a:srgbClr val="336600"/>
                </a:solidFill>
                <a:latin typeface="Arial"/>
                <a:cs typeface="Arial"/>
              </a:rPr>
              <a:t> </a:t>
            </a:r>
            <a:r>
              <a:rPr sz="2600" spc="-5" dirty="0">
                <a:solidFill>
                  <a:srgbClr val="336600"/>
                </a:solidFill>
                <a:latin typeface="Arial"/>
                <a:cs typeface="Arial"/>
              </a:rPr>
              <a:t>prior</a:t>
            </a:r>
            <a:endParaRPr sz="2600" dirty="0">
              <a:latin typeface="Arial"/>
              <a:cs typeface="Arial"/>
            </a:endParaRPr>
          </a:p>
          <a:p>
            <a:pPr marL="701040" lvl="1" indent="-265430">
              <a:lnSpc>
                <a:spcPct val="100000"/>
              </a:lnSpc>
              <a:spcBef>
                <a:spcPts val="585"/>
              </a:spcBef>
              <a:buChar char="–"/>
              <a:tabLst>
                <a:tab pos="701675" algn="l"/>
              </a:tabLst>
            </a:pPr>
            <a:r>
              <a:rPr sz="2600" spc="-5" dirty="0">
                <a:solidFill>
                  <a:srgbClr val="336600"/>
                </a:solidFill>
                <a:latin typeface="Arial"/>
                <a:cs typeface="Arial"/>
              </a:rPr>
              <a:t>ML practitioner selects prior distribution to be</a:t>
            </a:r>
            <a:r>
              <a:rPr lang="en-US" sz="2600" spc="-5" dirty="0">
                <a:solidFill>
                  <a:srgbClr val="336600"/>
                </a:solidFill>
                <a:latin typeface="Arial"/>
                <a:cs typeface="Arial"/>
              </a:rPr>
              <a:t> quite</a:t>
            </a:r>
            <a:r>
              <a:rPr sz="2600" spc="-5" dirty="0">
                <a:solidFill>
                  <a:srgbClr val="336600"/>
                </a:solidFill>
                <a:latin typeface="Arial"/>
                <a:cs typeface="Arial"/>
              </a:rPr>
              <a:t> broad</a:t>
            </a:r>
            <a:endParaRPr sz="2600" dirty="0">
              <a:latin typeface="Arial"/>
              <a:cs typeface="Arial"/>
            </a:endParaRPr>
          </a:p>
          <a:p>
            <a:pPr marL="1071880" lvl="2" indent="-212725">
              <a:lnSpc>
                <a:spcPct val="100000"/>
              </a:lnSpc>
              <a:spcBef>
                <a:spcPts val="530"/>
              </a:spcBef>
              <a:buChar char="•"/>
              <a:tabLst>
                <a:tab pos="1072515" algn="l"/>
              </a:tabLst>
            </a:pPr>
            <a:r>
              <a:rPr sz="2200" spc="5" dirty="0">
                <a:solidFill>
                  <a:srgbClr val="660066"/>
                </a:solidFill>
                <a:latin typeface="Arial"/>
                <a:cs typeface="Arial"/>
              </a:rPr>
              <a:t>i.e., with </a:t>
            </a:r>
            <a:r>
              <a:rPr sz="2200" spc="10" dirty="0">
                <a:solidFill>
                  <a:srgbClr val="660066"/>
                </a:solidFill>
                <a:latin typeface="Arial"/>
                <a:cs typeface="Arial"/>
              </a:rPr>
              <a:t>high entropy </a:t>
            </a:r>
            <a:r>
              <a:rPr sz="2200" spc="5" dirty="0">
                <a:solidFill>
                  <a:srgbClr val="660066"/>
                </a:solidFill>
                <a:latin typeface="Arial"/>
                <a:cs typeface="Arial"/>
              </a:rPr>
              <a:t>to reflect </a:t>
            </a:r>
            <a:r>
              <a:rPr sz="2200" spc="10" dirty="0">
                <a:solidFill>
                  <a:srgbClr val="660066"/>
                </a:solidFill>
                <a:latin typeface="Arial"/>
                <a:cs typeface="Arial"/>
              </a:rPr>
              <a:t>high</a:t>
            </a:r>
            <a:r>
              <a:rPr sz="2200" dirty="0">
                <a:solidFill>
                  <a:srgbClr val="660066"/>
                </a:solidFill>
                <a:latin typeface="Arial"/>
                <a:cs typeface="Arial"/>
              </a:rPr>
              <a:t> </a:t>
            </a:r>
            <a:r>
              <a:rPr sz="2200" spc="5" dirty="0">
                <a:solidFill>
                  <a:srgbClr val="660066"/>
                </a:solidFill>
                <a:latin typeface="Arial"/>
                <a:cs typeface="Arial"/>
              </a:rPr>
              <a:t>uncertainty</a:t>
            </a:r>
            <a:endParaRPr sz="2200" dirty="0">
              <a:latin typeface="Arial"/>
              <a:cs typeface="Arial"/>
            </a:endParaRPr>
          </a:p>
          <a:p>
            <a:pPr marL="330200" indent="-318135">
              <a:lnSpc>
                <a:spcPct val="100000"/>
              </a:lnSpc>
              <a:spcBef>
                <a:spcPts val="770"/>
              </a:spcBef>
              <a:buChar char="•"/>
              <a:tabLst>
                <a:tab pos="330200" algn="l"/>
                <a:tab pos="330835" algn="l"/>
              </a:tabLst>
            </a:pPr>
            <a:r>
              <a:rPr sz="2950" spc="5" dirty="0">
                <a:solidFill>
                  <a:srgbClr val="3333CC"/>
                </a:solidFill>
                <a:latin typeface="Arial"/>
                <a:cs typeface="Arial"/>
              </a:rPr>
              <a:t>Examples</a:t>
            </a:r>
            <a:endParaRPr sz="2950" dirty="0">
              <a:latin typeface="Arial"/>
              <a:cs typeface="Arial"/>
            </a:endParaRPr>
          </a:p>
          <a:p>
            <a:pPr marL="436245">
              <a:lnSpc>
                <a:spcPct val="100000"/>
              </a:lnSpc>
              <a:spcBef>
                <a:spcPts val="615"/>
              </a:spcBef>
            </a:pPr>
            <a:r>
              <a:rPr sz="2600" spc="-5" dirty="0">
                <a:latin typeface="Times New Roman"/>
                <a:cs typeface="Times New Roman"/>
              </a:rPr>
              <a:t>– θ </a:t>
            </a:r>
            <a:r>
              <a:rPr sz="2600" spc="-5" dirty="0">
                <a:solidFill>
                  <a:srgbClr val="336600"/>
                </a:solidFill>
                <a:latin typeface="Arial"/>
                <a:cs typeface="Arial"/>
              </a:rPr>
              <a:t>is in a finite range/volume with uniform</a:t>
            </a:r>
            <a:r>
              <a:rPr sz="2600" spc="204" dirty="0">
                <a:solidFill>
                  <a:srgbClr val="336600"/>
                </a:solidFill>
                <a:latin typeface="Arial"/>
                <a:cs typeface="Arial"/>
              </a:rPr>
              <a:t> </a:t>
            </a:r>
            <a:r>
              <a:rPr sz="2600" spc="-5" dirty="0">
                <a:solidFill>
                  <a:srgbClr val="336600"/>
                </a:solidFill>
                <a:latin typeface="Arial"/>
                <a:cs typeface="Arial"/>
              </a:rPr>
              <a:t>distribution</a:t>
            </a:r>
            <a:endParaRPr sz="2600" dirty="0">
              <a:latin typeface="Arial"/>
              <a:cs typeface="Arial"/>
            </a:endParaRPr>
          </a:p>
          <a:p>
            <a:pPr marL="695325" marR="969644" indent="-259079">
              <a:lnSpc>
                <a:spcPct val="101800"/>
              </a:lnSpc>
              <a:spcBef>
                <a:spcPts val="530"/>
              </a:spcBef>
              <a:buChar char="–"/>
              <a:tabLst>
                <a:tab pos="701675" algn="l"/>
                <a:tab pos="1689735" algn="l"/>
                <a:tab pos="3686175" algn="l"/>
              </a:tabLst>
            </a:pPr>
            <a:r>
              <a:rPr sz="2600" spc="-5" dirty="0">
                <a:solidFill>
                  <a:srgbClr val="336600"/>
                </a:solidFill>
                <a:latin typeface="Arial"/>
                <a:cs typeface="Arial"/>
              </a:rPr>
              <a:t>Many	priors</a:t>
            </a:r>
            <a:r>
              <a:rPr sz="2600" spc="5" dirty="0">
                <a:solidFill>
                  <a:srgbClr val="336600"/>
                </a:solidFill>
                <a:latin typeface="Arial"/>
                <a:cs typeface="Arial"/>
              </a:rPr>
              <a:t> </a:t>
            </a:r>
            <a:r>
              <a:rPr sz="2600" spc="-5" dirty="0">
                <a:solidFill>
                  <a:srgbClr val="336600"/>
                </a:solidFill>
                <a:latin typeface="Arial"/>
                <a:cs typeface="Arial"/>
              </a:rPr>
              <a:t>reflect	preferences for</a:t>
            </a:r>
            <a:r>
              <a:rPr sz="2600" spc="-50" dirty="0">
                <a:solidFill>
                  <a:srgbClr val="336600"/>
                </a:solidFill>
                <a:latin typeface="Arial"/>
                <a:cs typeface="Arial"/>
              </a:rPr>
              <a:t> </a:t>
            </a:r>
            <a:r>
              <a:rPr sz="2600" spc="-5" dirty="0">
                <a:solidFill>
                  <a:srgbClr val="336600"/>
                </a:solidFill>
                <a:latin typeface="Arial"/>
                <a:cs typeface="Arial"/>
              </a:rPr>
              <a:t>“simpler”  solutions</a:t>
            </a:r>
            <a:endParaRPr sz="2600" dirty="0">
              <a:latin typeface="Arial"/>
              <a:cs typeface="Arial"/>
            </a:endParaRPr>
          </a:p>
          <a:p>
            <a:pPr marL="1071880" lvl="1" indent="-212725">
              <a:lnSpc>
                <a:spcPct val="100000"/>
              </a:lnSpc>
              <a:spcBef>
                <a:spcPts val="500"/>
              </a:spcBef>
              <a:buChar char="•"/>
              <a:tabLst>
                <a:tab pos="1072515" algn="l"/>
              </a:tabLst>
            </a:pPr>
            <a:r>
              <a:rPr sz="2200" spc="10" dirty="0">
                <a:solidFill>
                  <a:srgbClr val="660066"/>
                </a:solidFill>
                <a:latin typeface="Arial"/>
                <a:cs typeface="Arial"/>
              </a:rPr>
              <a:t>Such as smaller magnitude</a:t>
            </a:r>
            <a:r>
              <a:rPr sz="2200" spc="-15" dirty="0">
                <a:solidFill>
                  <a:srgbClr val="660066"/>
                </a:solidFill>
                <a:latin typeface="Arial"/>
                <a:cs typeface="Arial"/>
              </a:rPr>
              <a:t> </a:t>
            </a:r>
            <a:r>
              <a:rPr sz="2200" spc="5" dirty="0">
                <a:solidFill>
                  <a:srgbClr val="660066"/>
                </a:solidFill>
                <a:latin typeface="Arial"/>
                <a:cs typeface="Arial"/>
              </a:rPr>
              <a:t>coefficients</a:t>
            </a:r>
            <a:endParaRPr sz="2200" dirty="0">
              <a:latin typeface="Arial"/>
              <a:cs typeface="Arial"/>
            </a:endParaRPr>
          </a:p>
        </p:txBody>
      </p:sp>
      <p:sp>
        <p:nvSpPr>
          <p:cNvPr id="6" name="object 6"/>
          <p:cNvSpPr txBox="1"/>
          <p:nvPr/>
        </p:nvSpPr>
        <p:spPr>
          <a:xfrm>
            <a:off x="1713218" y="6562958"/>
            <a:ext cx="4916805" cy="364490"/>
          </a:xfrm>
          <a:prstGeom prst="rect">
            <a:avLst/>
          </a:prstGeom>
        </p:spPr>
        <p:txBody>
          <a:bodyPr vert="horz" wrap="square" lIns="0" tIns="15875" rIns="0" bIns="0" rtlCol="0">
            <a:spAutoFit/>
          </a:bodyPr>
          <a:lstStyle/>
          <a:p>
            <a:pPr marL="224154" indent="-212090">
              <a:lnSpc>
                <a:spcPct val="100000"/>
              </a:lnSpc>
              <a:spcBef>
                <a:spcPts val="125"/>
              </a:spcBef>
              <a:buChar char="•"/>
              <a:tabLst>
                <a:tab pos="224790" algn="l"/>
              </a:tabLst>
            </a:pPr>
            <a:r>
              <a:rPr sz="2200" spc="10" dirty="0">
                <a:solidFill>
                  <a:srgbClr val="660066"/>
                </a:solidFill>
                <a:latin typeface="Arial"/>
                <a:cs typeface="Arial"/>
              </a:rPr>
              <a:t>Or a </a:t>
            </a:r>
            <a:r>
              <a:rPr sz="2200" spc="5" dirty="0">
                <a:solidFill>
                  <a:srgbClr val="660066"/>
                </a:solidFill>
                <a:latin typeface="Arial"/>
                <a:cs typeface="Arial"/>
              </a:rPr>
              <a:t>function </a:t>
            </a:r>
            <a:r>
              <a:rPr sz="2200" spc="10" dirty="0">
                <a:solidFill>
                  <a:srgbClr val="660066"/>
                </a:solidFill>
                <a:latin typeface="Arial"/>
                <a:cs typeface="Arial"/>
              </a:rPr>
              <a:t>closer </a:t>
            </a:r>
            <a:r>
              <a:rPr sz="2200" spc="5" dirty="0">
                <a:solidFill>
                  <a:srgbClr val="660066"/>
                </a:solidFill>
                <a:latin typeface="Arial"/>
                <a:cs typeface="Arial"/>
              </a:rPr>
              <a:t>to </a:t>
            </a:r>
            <a:r>
              <a:rPr sz="2200" spc="10" dirty="0">
                <a:solidFill>
                  <a:srgbClr val="660066"/>
                </a:solidFill>
                <a:latin typeface="Arial"/>
                <a:cs typeface="Arial"/>
              </a:rPr>
              <a:t>being</a:t>
            </a:r>
            <a:r>
              <a:rPr sz="2200" spc="-45" dirty="0">
                <a:solidFill>
                  <a:srgbClr val="660066"/>
                </a:solidFill>
                <a:latin typeface="Arial"/>
                <a:cs typeface="Arial"/>
              </a:rPr>
              <a:t> </a:t>
            </a:r>
            <a:r>
              <a:rPr sz="2200" spc="10" dirty="0">
                <a:solidFill>
                  <a:srgbClr val="660066"/>
                </a:solidFill>
                <a:latin typeface="Arial"/>
                <a:cs typeface="Arial"/>
              </a:rPr>
              <a:t>constant</a:t>
            </a:r>
            <a:endParaRPr sz="2200">
              <a:latin typeface="Arial"/>
              <a:cs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34857" y="905367"/>
            <a:ext cx="8836243" cy="639278"/>
          </a:xfrm>
          <a:prstGeom prst="rect">
            <a:avLst/>
          </a:prstGeom>
        </p:spPr>
        <p:txBody>
          <a:bodyPr vert="horz" wrap="square" lIns="0" tIns="15875" rIns="0" bIns="0" rtlCol="0">
            <a:spAutoFit/>
          </a:bodyPr>
          <a:lstStyle/>
          <a:p>
            <a:pPr marL="12700">
              <a:lnSpc>
                <a:spcPct val="100000"/>
              </a:lnSpc>
              <a:spcBef>
                <a:spcPts val="125"/>
              </a:spcBef>
            </a:pPr>
            <a:r>
              <a:rPr sz="4050" spc="15" dirty="0"/>
              <a:t>Bayes </a:t>
            </a:r>
            <a:r>
              <a:rPr lang="en-US" sz="4050" spc="10" dirty="0"/>
              <a:t>R</a:t>
            </a:r>
            <a:r>
              <a:rPr sz="4050" spc="10" dirty="0"/>
              <a:t>ule in Bayesian</a:t>
            </a:r>
            <a:r>
              <a:rPr sz="4050" spc="-35" dirty="0"/>
              <a:t> </a:t>
            </a:r>
            <a:r>
              <a:rPr lang="en-US" sz="4050" spc="10" dirty="0"/>
              <a:t>A</a:t>
            </a:r>
            <a:r>
              <a:rPr sz="4050" spc="10" dirty="0"/>
              <a:t>pproach</a:t>
            </a:r>
            <a:endParaRPr sz="4050" dirty="0"/>
          </a:p>
        </p:txBody>
      </p:sp>
      <p:sp>
        <p:nvSpPr>
          <p:cNvPr id="5" name="object 5"/>
          <p:cNvSpPr txBox="1"/>
          <p:nvPr/>
        </p:nvSpPr>
        <p:spPr>
          <a:xfrm>
            <a:off x="853082" y="1631810"/>
            <a:ext cx="8094980" cy="1998980"/>
          </a:xfrm>
          <a:prstGeom prst="rect">
            <a:avLst/>
          </a:prstGeom>
        </p:spPr>
        <p:txBody>
          <a:bodyPr vert="horz" wrap="square" lIns="0" tIns="100330" rIns="0" bIns="0" rtlCol="0">
            <a:spAutoFit/>
          </a:bodyPr>
          <a:lstStyle/>
          <a:p>
            <a:pPr marL="342900" indent="-318135">
              <a:lnSpc>
                <a:spcPct val="100000"/>
              </a:lnSpc>
              <a:spcBef>
                <a:spcPts val="790"/>
              </a:spcBef>
              <a:buChar char="•"/>
              <a:tabLst>
                <a:tab pos="342900" algn="l"/>
                <a:tab pos="343535" algn="l"/>
              </a:tabLst>
            </a:pPr>
            <a:r>
              <a:rPr sz="2950" spc="5" dirty="0">
                <a:solidFill>
                  <a:srgbClr val="3333CC"/>
                </a:solidFill>
                <a:latin typeface="Arial"/>
                <a:cs typeface="Arial"/>
              </a:rPr>
              <a:t>Consider </a:t>
            </a:r>
            <a:r>
              <a:rPr sz="2950" spc="10" dirty="0">
                <a:solidFill>
                  <a:srgbClr val="3333CC"/>
                </a:solidFill>
                <a:latin typeface="Arial"/>
                <a:cs typeface="Arial"/>
              </a:rPr>
              <a:t>we </a:t>
            </a:r>
            <a:r>
              <a:rPr sz="2950" spc="5" dirty="0">
                <a:solidFill>
                  <a:srgbClr val="3333CC"/>
                </a:solidFill>
                <a:latin typeface="Arial"/>
                <a:cs typeface="Arial"/>
              </a:rPr>
              <a:t>have a set of samples</a:t>
            </a:r>
            <a:r>
              <a:rPr sz="2950" spc="-50" dirty="0">
                <a:solidFill>
                  <a:srgbClr val="3333CC"/>
                </a:solidFill>
                <a:latin typeface="Arial"/>
                <a:cs typeface="Arial"/>
              </a:rPr>
              <a:t> </a:t>
            </a:r>
            <a:r>
              <a:rPr sz="2600" spc="105" dirty="0">
                <a:latin typeface="Cambria"/>
                <a:cs typeface="Cambria"/>
              </a:rPr>
              <a:t>{</a:t>
            </a:r>
            <a:r>
              <a:rPr sz="2600" i="1" spc="105" dirty="0">
                <a:latin typeface="Cambria"/>
                <a:cs typeface="Cambria"/>
              </a:rPr>
              <a:t>x</a:t>
            </a:r>
            <a:r>
              <a:rPr sz="2550" spc="157" baseline="26143" dirty="0">
                <a:latin typeface="Cambria"/>
                <a:cs typeface="Cambria"/>
              </a:rPr>
              <a:t>(1)</a:t>
            </a:r>
            <a:r>
              <a:rPr sz="2600" spc="105" dirty="0">
                <a:latin typeface="Cambria"/>
                <a:cs typeface="Cambria"/>
              </a:rPr>
              <a:t>,..,</a:t>
            </a:r>
            <a:r>
              <a:rPr sz="2600" i="1" spc="105" dirty="0">
                <a:latin typeface="Cambria"/>
                <a:cs typeface="Cambria"/>
              </a:rPr>
              <a:t>x</a:t>
            </a:r>
            <a:r>
              <a:rPr sz="2550" spc="157" baseline="26143" dirty="0">
                <a:latin typeface="Cambria"/>
                <a:cs typeface="Cambria"/>
              </a:rPr>
              <a:t>(</a:t>
            </a:r>
            <a:r>
              <a:rPr sz="2550" i="1" spc="157" baseline="26143" dirty="0">
                <a:latin typeface="Cambria"/>
                <a:cs typeface="Cambria"/>
              </a:rPr>
              <a:t>m</a:t>
            </a:r>
            <a:r>
              <a:rPr sz="2550" spc="157" baseline="26143" dirty="0">
                <a:latin typeface="Cambria"/>
                <a:cs typeface="Cambria"/>
              </a:rPr>
              <a:t>)</a:t>
            </a:r>
            <a:r>
              <a:rPr sz="2600" spc="105" dirty="0">
                <a:latin typeface="Cambria"/>
                <a:cs typeface="Cambria"/>
              </a:rPr>
              <a:t>}</a:t>
            </a:r>
            <a:endParaRPr sz="2600">
              <a:latin typeface="Cambria"/>
              <a:cs typeface="Cambria"/>
            </a:endParaRPr>
          </a:p>
          <a:p>
            <a:pPr marL="342900" marR="17780" indent="-318135">
              <a:lnSpc>
                <a:spcPct val="99900"/>
              </a:lnSpc>
              <a:spcBef>
                <a:spcPts val="695"/>
              </a:spcBef>
              <a:buChar char="•"/>
              <a:tabLst>
                <a:tab pos="342900" algn="l"/>
                <a:tab pos="343535" algn="l"/>
              </a:tabLst>
            </a:pPr>
            <a:r>
              <a:rPr sz="2950" spc="5" dirty="0">
                <a:solidFill>
                  <a:srgbClr val="3333CC"/>
                </a:solidFill>
                <a:latin typeface="Arial"/>
                <a:cs typeface="Arial"/>
              </a:rPr>
              <a:t>We can recover the </a:t>
            </a:r>
            <a:r>
              <a:rPr sz="2950" dirty="0">
                <a:solidFill>
                  <a:srgbClr val="3333CC"/>
                </a:solidFill>
                <a:latin typeface="Arial"/>
                <a:cs typeface="Arial"/>
              </a:rPr>
              <a:t>effect </a:t>
            </a:r>
            <a:r>
              <a:rPr sz="2950" spc="5" dirty="0">
                <a:solidFill>
                  <a:srgbClr val="3333CC"/>
                </a:solidFill>
                <a:latin typeface="Arial"/>
                <a:cs typeface="Arial"/>
              </a:rPr>
              <a:t>of data on our belief  </a:t>
            </a:r>
            <a:r>
              <a:rPr sz="2950" dirty="0">
                <a:solidFill>
                  <a:srgbClr val="3333CC"/>
                </a:solidFill>
                <a:latin typeface="Arial"/>
                <a:cs typeface="Arial"/>
              </a:rPr>
              <a:t>about </a:t>
            </a:r>
            <a:r>
              <a:rPr sz="2950" spc="5" dirty="0">
                <a:latin typeface="Times New Roman"/>
                <a:cs typeface="Times New Roman"/>
              </a:rPr>
              <a:t>θ </a:t>
            </a:r>
            <a:r>
              <a:rPr sz="2950" spc="5" dirty="0">
                <a:solidFill>
                  <a:srgbClr val="3333CC"/>
                </a:solidFill>
                <a:latin typeface="Arial"/>
                <a:cs typeface="Arial"/>
              </a:rPr>
              <a:t>by combining the data likelihood </a:t>
            </a:r>
            <a:r>
              <a:rPr sz="2950" spc="5" dirty="0">
                <a:latin typeface="Arial"/>
                <a:cs typeface="Arial"/>
              </a:rPr>
              <a:t> </a:t>
            </a:r>
            <a:r>
              <a:rPr sz="2600" i="1" spc="45" dirty="0">
                <a:latin typeface="Cambria"/>
                <a:cs typeface="Cambria"/>
              </a:rPr>
              <a:t>p</a:t>
            </a:r>
            <a:r>
              <a:rPr sz="2600" spc="45" dirty="0">
                <a:latin typeface="Cambria"/>
                <a:cs typeface="Cambria"/>
              </a:rPr>
              <a:t>(</a:t>
            </a:r>
            <a:r>
              <a:rPr sz="2600" i="1" spc="45" dirty="0">
                <a:latin typeface="Cambria"/>
                <a:cs typeface="Cambria"/>
              </a:rPr>
              <a:t>x</a:t>
            </a:r>
            <a:r>
              <a:rPr sz="2550" spc="67" baseline="26143" dirty="0">
                <a:latin typeface="Cambria"/>
                <a:cs typeface="Cambria"/>
              </a:rPr>
              <a:t>(1)</a:t>
            </a:r>
            <a:r>
              <a:rPr sz="2600" spc="45" dirty="0">
                <a:latin typeface="Cambria"/>
                <a:cs typeface="Cambria"/>
              </a:rPr>
              <a:t>,..,</a:t>
            </a:r>
            <a:r>
              <a:rPr sz="2600" i="1" spc="45" dirty="0">
                <a:latin typeface="Cambria"/>
                <a:cs typeface="Cambria"/>
              </a:rPr>
              <a:t>x</a:t>
            </a:r>
            <a:r>
              <a:rPr sz="2550" spc="67" baseline="26143" dirty="0">
                <a:latin typeface="Cambria"/>
                <a:cs typeface="Cambria"/>
              </a:rPr>
              <a:t>(</a:t>
            </a:r>
            <a:r>
              <a:rPr sz="2550" i="1" spc="67" baseline="26143" dirty="0">
                <a:latin typeface="Cambria"/>
                <a:cs typeface="Cambria"/>
              </a:rPr>
              <a:t>m</a:t>
            </a:r>
            <a:r>
              <a:rPr sz="2550" spc="67" baseline="26143" dirty="0">
                <a:latin typeface="Cambria"/>
                <a:cs typeface="Cambria"/>
              </a:rPr>
              <a:t>)</a:t>
            </a:r>
            <a:r>
              <a:rPr sz="2600" spc="45" dirty="0">
                <a:latin typeface="Cambria"/>
                <a:cs typeface="Cambria"/>
              </a:rPr>
              <a:t>|</a:t>
            </a:r>
            <a:r>
              <a:rPr sz="2600" spc="45" dirty="0">
                <a:latin typeface="Times New Roman"/>
                <a:cs typeface="Times New Roman"/>
              </a:rPr>
              <a:t>θ</a:t>
            </a:r>
            <a:r>
              <a:rPr sz="2600" spc="45" dirty="0">
                <a:latin typeface="Cambria"/>
                <a:cs typeface="Cambria"/>
              </a:rPr>
              <a:t>) </a:t>
            </a:r>
            <a:r>
              <a:rPr sz="2950" spc="5" dirty="0">
                <a:solidFill>
                  <a:srgbClr val="3333CC"/>
                </a:solidFill>
                <a:latin typeface="Arial"/>
                <a:cs typeface="Arial"/>
              </a:rPr>
              <a:t>with the prior </a:t>
            </a:r>
            <a:r>
              <a:rPr sz="2950" i="1" spc="5" dirty="0">
                <a:latin typeface="Cambria"/>
                <a:cs typeface="Cambria"/>
              </a:rPr>
              <a:t>p</a:t>
            </a:r>
            <a:r>
              <a:rPr sz="2950" spc="5" dirty="0">
                <a:latin typeface="Cambria"/>
                <a:cs typeface="Cambria"/>
              </a:rPr>
              <a:t>(</a:t>
            </a:r>
            <a:r>
              <a:rPr sz="2950" spc="5" dirty="0">
                <a:latin typeface="Times New Roman"/>
                <a:cs typeface="Times New Roman"/>
              </a:rPr>
              <a:t>θ</a:t>
            </a:r>
            <a:r>
              <a:rPr sz="2950" spc="5" dirty="0">
                <a:latin typeface="Cambria"/>
                <a:cs typeface="Cambria"/>
              </a:rPr>
              <a:t>) </a:t>
            </a:r>
            <a:r>
              <a:rPr sz="2950" spc="5" dirty="0">
                <a:solidFill>
                  <a:srgbClr val="3333CC"/>
                </a:solidFill>
                <a:latin typeface="Arial"/>
                <a:cs typeface="Arial"/>
              </a:rPr>
              <a:t>via Bayes</a:t>
            </a:r>
            <a:r>
              <a:rPr sz="2950" spc="-135" dirty="0">
                <a:solidFill>
                  <a:srgbClr val="3333CC"/>
                </a:solidFill>
                <a:latin typeface="Arial"/>
                <a:cs typeface="Arial"/>
              </a:rPr>
              <a:t> </a:t>
            </a:r>
            <a:r>
              <a:rPr sz="2950" spc="5" dirty="0">
                <a:solidFill>
                  <a:srgbClr val="3333CC"/>
                </a:solidFill>
                <a:latin typeface="Arial"/>
                <a:cs typeface="Arial"/>
              </a:rPr>
              <a:t>rule:</a:t>
            </a:r>
            <a:endParaRPr sz="2950">
              <a:latin typeface="Arial"/>
              <a:cs typeface="Arial"/>
            </a:endParaRPr>
          </a:p>
        </p:txBody>
      </p:sp>
      <p:sp>
        <p:nvSpPr>
          <p:cNvPr id="7" name="object 7"/>
          <p:cNvSpPr/>
          <p:nvPr/>
        </p:nvSpPr>
        <p:spPr>
          <a:xfrm>
            <a:off x="1342926" y="4082264"/>
            <a:ext cx="5530732" cy="713052"/>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283662" y="4013858"/>
            <a:ext cx="5658485" cy="831850"/>
          </a:xfrm>
          <a:custGeom>
            <a:avLst/>
            <a:gdLst/>
            <a:ahLst/>
            <a:cxnLst/>
            <a:rect l="l" t="t" r="r" b="b"/>
            <a:pathLst>
              <a:path w="5658484" h="831850">
                <a:moveTo>
                  <a:pt x="0" y="0"/>
                </a:moveTo>
                <a:lnTo>
                  <a:pt x="5658400" y="0"/>
                </a:lnTo>
                <a:lnTo>
                  <a:pt x="5658400" y="831620"/>
                </a:lnTo>
                <a:lnTo>
                  <a:pt x="0" y="831620"/>
                </a:lnTo>
                <a:lnTo>
                  <a:pt x="0" y="0"/>
                </a:lnTo>
                <a:close/>
              </a:path>
            </a:pathLst>
          </a:custGeom>
          <a:ln w="8827">
            <a:solidFill>
              <a:srgbClr val="000000"/>
            </a:solidFill>
          </a:ln>
        </p:spPr>
        <p:txBody>
          <a:bodyPr wrap="square" lIns="0" tIns="0" rIns="0" bIns="0" rtlCol="0"/>
          <a:lstStyle/>
          <a:p>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59254" y="1159893"/>
            <a:ext cx="6545046" cy="639278"/>
          </a:xfrm>
          <a:prstGeom prst="rect">
            <a:avLst/>
          </a:prstGeom>
        </p:spPr>
        <p:txBody>
          <a:bodyPr vert="horz" wrap="square" lIns="0" tIns="15875" rIns="0" bIns="0" rtlCol="0">
            <a:spAutoFit/>
          </a:bodyPr>
          <a:lstStyle/>
          <a:p>
            <a:pPr marL="12700">
              <a:lnSpc>
                <a:spcPct val="100000"/>
              </a:lnSpc>
              <a:spcBef>
                <a:spcPts val="125"/>
              </a:spcBef>
            </a:pPr>
            <a:r>
              <a:rPr sz="4050" spc="15" dirty="0"/>
              <a:t>From </a:t>
            </a:r>
            <a:r>
              <a:rPr lang="en-US" sz="4050" spc="10" dirty="0"/>
              <a:t>P</a:t>
            </a:r>
            <a:r>
              <a:rPr sz="4050" spc="10" dirty="0"/>
              <a:t>rior </a:t>
            </a:r>
            <a:r>
              <a:rPr sz="4050" spc="5" dirty="0"/>
              <a:t>to</a:t>
            </a:r>
            <a:r>
              <a:rPr sz="4050" spc="-85" dirty="0"/>
              <a:t> </a:t>
            </a:r>
            <a:r>
              <a:rPr lang="en-US" sz="4050" spc="10" dirty="0"/>
              <a:t>P</a:t>
            </a:r>
            <a:r>
              <a:rPr sz="4050" spc="10" dirty="0"/>
              <a:t>osterior</a:t>
            </a:r>
            <a:endParaRPr sz="4050" dirty="0"/>
          </a:p>
        </p:txBody>
      </p:sp>
      <p:sp>
        <p:nvSpPr>
          <p:cNvPr id="5" name="object 5"/>
          <p:cNvSpPr txBox="1"/>
          <p:nvPr/>
        </p:nvSpPr>
        <p:spPr>
          <a:xfrm>
            <a:off x="865782" y="2211831"/>
            <a:ext cx="8299450" cy="2339975"/>
          </a:xfrm>
          <a:prstGeom prst="rect">
            <a:avLst/>
          </a:prstGeom>
        </p:spPr>
        <p:txBody>
          <a:bodyPr vert="horz" wrap="square" lIns="0" tIns="31750" rIns="0" bIns="0" rtlCol="0">
            <a:spAutoFit/>
          </a:bodyPr>
          <a:lstStyle/>
          <a:p>
            <a:pPr marL="330200" marR="26034" indent="-318135">
              <a:lnSpc>
                <a:spcPts val="3520"/>
              </a:lnSpc>
              <a:spcBef>
                <a:spcPts val="250"/>
              </a:spcBef>
              <a:buChar char="•"/>
              <a:tabLst>
                <a:tab pos="330200" algn="l"/>
                <a:tab pos="330835" algn="l"/>
              </a:tabLst>
            </a:pPr>
            <a:r>
              <a:rPr sz="2950" dirty="0">
                <a:solidFill>
                  <a:srgbClr val="3333CC"/>
                </a:solidFill>
                <a:latin typeface="Arial"/>
                <a:cs typeface="Arial"/>
              </a:rPr>
              <a:t>In </a:t>
            </a:r>
            <a:r>
              <a:rPr sz="2950" spc="5" dirty="0">
                <a:solidFill>
                  <a:srgbClr val="3333CC"/>
                </a:solidFill>
                <a:latin typeface="Arial"/>
                <a:cs typeface="Arial"/>
              </a:rPr>
              <a:t>Bayesian estimation the prior begins as a  relatively uniform or Gaussian with high</a:t>
            </a:r>
            <a:r>
              <a:rPr sz="2950" spc="-60" dirty="0">
                <a:solidFill>
                  <a:srgbClr val="3333CC"/>
                </a:solidFill>
                <a:latin typeface="Arial"/>
                <a:cs typeface="Arial"/>
              </a:rPr>
              <a:t> </a:t>
            </a:r>
            <a:r>
              <a:rPr sz="2950" spc="5" dirty="0">
                <a:solidFill>
                  <a:srgbClr val="3333CC"/>
                </a:solidFill>
                <a:latin typeface="Arial"/>
                <a:cs typeface="Arial"/>
              </a:rPr>
              <a:t>entropy</a:t>
            </a:r>
            <a:endParaRPr sz="2950">
              <a:latin typeface="Arial"/>
              <a:cs typeface="Arial"/>
            </a:endParaRPr>
          </a:p>
          <a:p>
            <a:pPr marL="434975" indent="-422909">
              <a:lnSpc>
                <a:spcPct val="100000"/>
              </a:lnSpc>
              <a:spcBef>
                <a:spcPts val="580"/>
              </a:spcBef>
              <a:buChar char="•"/>
              <a:tabLst>
                <a:tab pos="434975" algn="l"/>
                <a:tab pos="435609" algn="l"/>
              </a:tabLst>
            </a:pPr>
            <a:r>
              <a:rPr sz="2950" spc="5" dirty="0">
                <a:solidFill>
                  <a:srgbClr val="3333CC"/>
                </a:solidFill>
                <a:latin typeface="Arial"/>
                <a:cs typeface="Arial"/>
              </a:rPr>
              <a:t>Data causes the posterior </a:t>
            </a:r>
            <a:r>
              <a:rPr sz="2950" dirty="0">
                <a:solidFill>
                  <a:srgbClr val="3333CC"/>
                </a:solidFill>
                <a:latin typeface="Arial"/>
                <a:cs typeface="Arial"/>
              </a:rPr>
              <a:t>to </a:t>
            </a:r>
            <a:r>
              <a:rPr sz="2950" spc="5" dirty="0">
                <a:solidFill>
                  <a:srgbClr val="3333CC"/>
                </a:solidFill>
                <a:latin typeface="Arial"/>
                <a:cs typeface="Arial"/>
              </a:rPr>
              <a:t>lose</a:t>
            </a:r>
            <a:r>
              <a:rPr sz="2950" spc="-35" dirty="0">
                <a:solidFill>
                  <a:srgbClr val="3333CC"/>
                </a:solidFill>
                <a:latin typeface="Arial"/>
                <a:cs typeface="Arial"/>
              </a:rPr>
              <a:t> </a:t>
            </a:r>
            <a:r>
              <a:rPr sz="2950" spc="5" dirty="0">
                <a:solidFill>
                  <a:srgbClr val="3333CC"/>
                </a:solidFill>
                <a:latin typeface="Arial"/>
                <a:cs typeface="Arial"/>
              </a:rPr>
              <a:t>entropy</a:t>
            </a:r>
            <a:endParaRPr sz="2950">
              <a:latin typeface="Arial"/>
              <a:cs typeface="Arial"/>
            </a:endParaRPr>
          </a:p>
          <a:p>
            <a:pPr marL="695325" marR="5080" indent="-259079">
              <a:lnSpc>
                <a:spcPct val="101800"/>
              </a:lnSpc>
              <a:spcBef>
                <a:spcPts val="555"/>
              </a:spcBef>
            </a:pPr>
            <a:r>
              <a:rPr sz="2600" spc="-5" dirty="0">
                <a:solidFill>
                  <a:srgbClr val="336600"/>
                </a:solidFill>
                <a:latin typeface="Arial"/>
                <a:cs typeface="Arial"/>
              </a:rPr>
              <a:t>– And concentrate around a few highly likely values</a:t>
            </a:r>
            <a:r>
              <a:rPr sz="2600" spc="-85" dirty="0">
                <a:solidFill>
                  <a:srgbClr val="336600"/>
                </a:solidFill>
                <a:latin typeface="Arial"/>
                <a:cs typeface="Arial"/>
              </a:rPr>
              <a:t> </a:t>
            </a:r>
            <a:r>
              <a:rPr sz="2600" spc="-5" dirty="0">
                <a:solidFill>
                  <a:srgbClr val="336600"/>
                </a:solidFill>
                <a:latin typeface="Arial"/>
                <a:cs typeface="Arial"/>
              </a:rPr>
              <a:t>of  parameters</a:t>
            </a:r>
            <a:endParaRPr sz="2600">
              <a:latin typeface="Arial"/>
              <a:cs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48214" y="1274015"/>
            <a:ext cx="8846685" cy="1155700"/>
          </a:xfrm>
          <a:prstGeom prst="rect">
            <a:avLst/>
          </a:prstGeom>
        </p:spPr>
        <p:txBody>
          <a:bodyPr vert="horz" wrap="square" lIns="0" tIns="13335" rIns="0" bIns="0" rtlCol="0">
            <a:spAutoFit/>
          </a:bodyPr>
          <a:lstStyle/>
          <a:p>
            <a:pPr marL="273050" marR="5080" indent="-260985">
              <a:lnSpc>
                <a:spcPct val="100000"/>
              </a:lnSpc>
              <a:spcBef>
                <a:spcPts val="105"/>
              </a:spcBef>
              <a:tabLst>
                <a:tab pos="5586095" algn="l"/>
              </a:tabLst>
            </a:pPr>
            <a:r>
              <a:rPr sz="3700" spc="-5" dirty="0"/>
              <a:t>T</a:t>
            </a:r>
            <a:r>
              <a:rPr sz="3700" dirty="0"/>
              <a:t>wo Di</a:t>
            </a:r>
            <a:r>
              <a:rPr sz="3700" spc="-5" dirty="0"/>
              <a:t>ff</a:t>
            </a:r>
            <a:r>
              <a:rPr sz="3700" dirty="0"/>
              <a:t>erences </a:t>
            </a:r>
            <a:r>
              <a:rPr lang="en-US" sz="3700" dirty="0"/>
              <a:t>B</a:t>
            </a:r>
            <a:r>
              <a:rPr sz="3700" dirty="0"/>
              <a:t>e</a:t>
            </a:r>
            <a:r>
              <a:rPr sz="3700" spc="-5" dirty="0"/>
              <a:t>t</a:t>
            </a:r>
            <a:r>
              <a:rPr sz="3700" dirty="0"/>
              <a:t>ween</a:t>
            </a:r>
            <a:r>
              <a:rPr lang="en-US" sz="3700" dirty="0"/>
              <a:t> M</a:t>
            </a:r>
            <a:r>
              <a:rPr sz="3700" dirty="0"/>
              <a:t>aximum  </a:t>
            </a:r>
            <a:r>
              <a:rPr lang="en-US" sz="3700" dirty="0"/>
              <a:t>L</a:t>
            </a:r>
            <a:r>
              <a:rPr sz="3700" dirty="0"/>
              <a:t>ikelihood and Bayesian</a:t>
            </a:r>
            <a:r>
              <a:rPr sz="3700" spc="-10" dirty="0"/>
              <a:t> </a:t>
            </a:r>
            <a:r>
              <a:rPr lang="en-US" sz="3700" spc="-10" dirty="0"/>
              <a:t>E</a:t>
            </a:r>
            <a:r>
              <a:rPr sz="3700" dirty="0"/>
              <a:t>stimation</a:t>
            </a:r>
          </a:p>
        </p:txBody>
      </p:sp>
      <p:sp>
        <p:nvSpPr>
          <p:cNvPr id="5" name="object 5"/>
          <p:cNvSpPr txBox="1"/>
          <p:nvPr/>
        </p:nvSpPr>
        <p:spPr>
          <a:xfrm>
            <a:off x="1384300" y="3124200"/>
            <a:ext cx="6364605" cy="1101090"/>
          </a:xfrm>
          <a:prstGeom prst="rect">
            <a:avLst/>
          </a:prstGeom>
        </p:spPr>
        <p:txBody>
          <a:bodyPr vert="horz" wrap="square" lIns="0" tIns="100330" rIns="0" bIns="0" rtlCol="0">
            <a:spAutoFit/>
          </a:bodyPr>
          <a:lstStyle/>
          <a:p>
            <a:pPr marL="488950" indent="-476884">
              <a:lnSpc>
                <a:spcPct val="100000"/>
              </a:lnSpc>
              <a:spcBef>
                <a:spcPts val="790"/>
              </a:spcBef>
              <a:buAutoNum type="arabicPeriod"/>
              <a:tabLst>
                <a:tab pos="488950" algn="l"/>
                <a:tab pos="489584" algn="l"/>
              </a:tabLst>
            </a:pPr>
            <a:r>
              <a:rPr sz="2950" spc="5" dirty="0">
                <a:solidFill>
                  <a:srgbClr val="3333CC"/>
                </a:solidFill>
                <a:latin typeface="Arial"/>
                <a:cs typeface="Arial"/>
              </a:rPr>
              <a:t>Making</a:t>
            </a:r>
            <a:r>
              <a:rPr sz="2950" spc="-5" dirty="0">
                <a:solidFill>
                  <a:srgbClr val="3333CC"/>
                </a:solidFill>
                <a:latin typeface="Arial"/>
                <a:cs typeface="Arial"/>
              </a:rPr>
              <a:t> </a:t>
            </a:r>
            <a:r>
              <a:rPr sz="2950" spc="5" dirty="0">
                <a:solidFill>
                  <a:srgbClr val="3333CC"/>
                </a:solidFill>
                <a:latin typeface="Arial"/>
                <a:cs typeface="Arial"/>
              </a:rPr>
              <a:t>predictions</a:t>
            </a:r>
            <a:endParaRPr sz="2950" dirty="0">
              <a:latin typeface="Arial"/>
              <a:cs typeface="Arial"/>
            </a:endParaRPr>
          </a:p>
          <a:p>
            <a:pPr marL="488950" indent="-476884">
              <a:lnSpc>
                <a:spcPct val="100000"/>
              </a:lnSpc>
              <a:spcBef>
                <a:spcPts val="690"/>
              </a:spcBef>
              <a:buAutoNum type="arabicPeriod"/>
              <a:tabLst>
                <a:tab pos="488950" algn="l"/>
                <a:tab pos="489584" algn="l"/>
              </a:tabLst>
            </a:pPr>
            <a:r>
              <a:rPr sz="2950" spc="5" dirty="0">
                <a:solidFill>
                  <a:srgbClr val="3333CC"/>
                </a:solidFill>
                <a:latin typeface="Arial"/>
                <a:cs typeface="Arial"/>
              </a:rPr>
              <a:t>Contribution of the prior</a:t>
            </a:r>
            <a:r>
              <a:rPr sz="2950" spc="-85" dirty="0">
                <a:solidFill>
                  <a:srgbClr val="3333CC"/>
                </a:solidFill>
                <a:latin typeface="Arial"/>
                <a:cs typeface="Arial"/>
              </a:rPr>
              <a:t> </a:t>
            </a:r>
            <a:r>
              <a:rPr sz="2950" spc="5" dirty="0">
                <a:solidFill>
                  <a:srgbClr val="3333CC"/>
                </a:solidFill>
                <a:latin typeface="Arial"/>
                <a:cs typeface="Arial"/>
              </a:rPr>
              <a:t>distribution</a:t>
            </a:r>
            <a:endParaRPr sz="2950" dirty="0">
              <a:latin typeface="Arial"/>
              <a:cs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98736" y="961865"/>
            <a:ext cx="8867564" cy="525144"/>
          </a:xfrm>
          <a:prstGeom prst="rect">
            <a:avLst/>
          </a:prstGeom>
        </p:spPr>
        <p:txBody>
          <a:bodyPr vert="horz" wrap="square" lIns="0" tIns="17145" rIns="0" bIns="0" rtlCol="0">
            <a:spAutoFit/>
          </a:bodyPr>
          <a:lstStyle/>
          <a:p>
            <a:pPr marL="12700">
              <a:lnSpc>
                <a:spcPct val="100000"/>
              </a:lnSpc>
              <a:spcBef>
                <a:spcPts val="135"/>
              </a:spcBef>
            </a:pPr>
            <a:r>
              <a:rPr sz="3300" spc="15" dirty="0"/>
              <a:t>1. Making Predictions </a:t>
            </a:r>
            <a:r>
              <a:rPr sz="3300" spc="10" dirty="0"/>
              <a:t>in </a:t>
            </a:r>
            <a:r>
              <a:rPr sz="3300" spc="15" dirty="0"/>
              <a:t>Bayesian</a:t>
            </a:r>
            <a:r>
              <a:rPr sz="3300" spc="-5" dirty="0"/>
              <a:t> </a:t>
            </a:r>
            <a:r>
              <a:rPr lang="en-US" sz="3300" spc="15" dirty="0"/>
              <a:t>A</a:t>
            </a:r>
            <a:r>
              <a:rPr sz="3300" spc="15" dirty="0"/>
              <a:t>pproach</a:t>
            </a:r>
            <a:endParaRPr sz="3300" dirty="0"/>
          </a:p>
        </p:txBody>
      </p:sp>
      <p:sp>
        <p:nvSpPr>
          <p:cNvPr id="5" name="object 5"/>
          <p:cNvSpPr txBox="1"/>
          <p:nvPr/>
        </p:nvSpPr>
        <p:spPr>
          <a:xfrm>
            <a:off x="796295" y="1631810"/>
            <a:ext cx="8200390" cy="5303311"/>
          </a:xfrm>
          <a:prstGeom prst="rect">
            <a:avLst/>
          </a:prstGeom>
        </p:spPr>
        <p:txBody>
          <a:bodyPr vert="horz" wrap="square" lIns="0" tIns="100330" rIns="0" bIns="0" rtlCol="0">
            <a:spAutoFit/>
          </a:bodyPr>
          <a:lstStyle/>
          <a:p>
            <a:pPr marL="368300" indent="-318135">
              <a:lnSpc>
                <a:spcPct val="100000"/>
              </a:lnSpc>
              <a:spcBef>
                <a:spcPts val="790"/>
              </a:spcBef>
              <a:buChar char="•"/>
              <a:tabLst>
                <a:tab pos="368300" algn="l"/>
                <a:tab pos="368935" algn="l"/>
              </a:tabLst>
            </a:pPr>
            <a:r>
              <a:rPr sz="2950" spc="10" dirty="0">
                <a:solidFill>
                  <a:srgbClr val="3333CC"/>
                </a:solidFill>
                <a:latin typeface="Arial"/>
                <a:cs typeface="Arial"/>
              </a:rPr>
              <a:t>MLE </a:t>
            </a:r>
            <a:r>
              <a:rPr sz="2950" spc="5" dirty="0">
                <a:solidFill>
                  <a:srgbClr val="3333CC"/>
                </a:solidFill>
                <a:latin typeface="Arial"/>
                <a:cs typeface="Arial"/>
              </a:rPr>
              <a:t>predictions use point estimate</a:t>
            </a:r>
            <a:r>
              <a:rPr sz="2950" spc="-40" dirty="0">
                <a:solidFill>
                  <a:srgbClr val="3333CC"/>
                </a:solidFill>
                <a:latin typeface="Arial"/>
                <a:cs typeface="Arial"/>
              </a:rPr>
              <a:t> </a:t>
            </a:r>
            <a:r>
              <a:rPr sz="2950" spc="5" dirty="0">
                <a:latin typeface="Times New Roman"/>
                <a:cs typeface="Times New Roman"/>
              </a:rPr>
              <a:t>θ</a:t>
            </a:r>
            <a:endParaRPr sz="2950" dirty="0">
              <a:latin typeface="Times New Roman"/>
              <a:cs typeface="Times New Roman"/>
            </a:endParaRPr>
          </a:p>
          <a:p>
            <a:pPr marL="368300" indent="-318135">
              <a:lnSpc>
                <a:spcPct val="100000"/>
              </a:lnSpc>
              <a:spcBef>
                <a:spcPts val="690"/>
              </a:spcBef>
              <a:buChar char="•"/>
              <a:tabLst>
                <a:tab pos="368300" algn="l"/>
                <a:tab pos="368935" algn="l"/>
              </a:tabLst>
            </a:pPr>
            <a:r>
              <a:rPr sz="2950" spc="5" dirty="0">
                <a:solidFill>
                  <a:srgbClr val="3333CC"/>
                </a:solidFill>
                <a:latin typeface="Arial"/>
                <a:cs typeface="Arial"/>
              </a:rPr>
              <a:t>Bayesian predicts using </a:t>
            </a:r>
            <a:r>
              <a:rPr sz="2950" dirty="0">
                <a:solidFill>
                  <a:srgbClr val="3333CC"/>
                </a:solidFill>
                <a:latin typeface="Arial"/>
                <a:cs typeface="Arial"/>
              </a:rPr>
              <a:t>full </a:t>
            </a:r>
            <a:r>
              <a:rPr sz="2950" spc="5" dirty="0">
                <a:solidFill>
                  <a:srgbClr val="3333CC"/>
                </a:solidFill>
                <a:latin typeface="Arial"/>
                <a:cs typeface="Arial"/>
              </a:rPr>
              <a:t>distribution over</a:t>
            </a:r>
            <a:r>
              <a:rPr sz="2950" spc="-40" dirty="0">
                <a:solidFill>
                  <a:srgbClr val="3333CC"/>
                </a:solidFill>
                <a:latin typeface="Arial"/>
                <a:cs typeface="Arial"/>
              </a:rPr>
              <a:t> </a:t>
            </a:r>
            <a:r>
              <a:rPr sz="2950" spc="5" dirty="0">
                <a:latin typeface="Times New Roman"/>
                <a:cs typeface="Times New Roman"/>
              </a:rPr>
              <a:t>θ</a:t>
            </a:r>
            <a:endParaRPr sz="2950" dirty="0">
              <a:latin typeface="Times New Roman"/>
              <a:cs typeface="Times New Roman"/>
            </a:endParaRPr>
          </a:p>
          <a:p>
            <a:pPr marL="739140" lvl="1" indent="-265430">
              <a:lnSpc>
                <a:spcPct val="100000"/>
              </a:lnSpc>
              <a:spcBef>
                <a:spcPts val="615"/>
              </a:spcBef>
              <a:buChar char="–"/>
              <a:tabLst>
                <a:tab pos="739775" algn="l"/>
              </a:tabLst>
            </a:pPr>
            <a:r>
              <a:rPr sz="2600" spc="-5" dirty="0">
                <a:solidFill>
                  <a:srgbClr val="336600"/>
                </a:solidFill>
                <a:latin typeface="Arial"/>
                <a:cs typeface="Arial"/>
              </a:rPr>
              <a:t>Ex: after </a:t>
            </a:r>
            <a:r>
              <a:rPr sz="2600" i="1" spc="45" dirty="0">
                <a:latin typeface="Cambria"/>
                <a:cs typeface="Cambria"/>
              </a:rPr>
              <a:t>m </a:t>
            </a:r>
            <a:r>
              <a:rPr sz="2600" spc="-5" dirty="0">
                <a:solidFill>
                  <a:srgbClr val="336600"/>
                </a:solidFill>
                <a:latin typeface="Arial"/>
                <a:cs typeface="Arial"/>
              </a:rPr>
              <a:t>samples, prediction over sample </a:t>
            </a:r>
            <a:r>
              <a:rPr sz="2600" i="1" spc="105" dirty="0">
                <a:latin typeface="Cambria"/>
                <a:cs typeface="Cambria"/>
              </a:rPr>
              <a:t>x</a:t>
            </a:r>
            <a:r>
              <a:rPr sz="2550" i="1" spc="157" baseline="26143" dirty="0">
                <a:latin typeface="Cambria"/>
                <a:cs typeface="Cambria"/>
              </a:rPr>
              <a:t>m</a:t>
            </a:r>
            <a:r>
              <a:rPr sz="2550" spc="157" baseline="26143" dirty="0">
                <a:latin typeface="Cambria"/>
                <a:cs typeface="Cambria"/>
              </a:rPr>
              <a:t>+1</a:t>
            </a:r>
            <a:r>
              <a:rPr sz="2550" spc="284" baseline="26143" dirty="0">
                <a:latin typeface="Cambria"/>
                <a:cs typeface="Cambria"/>
              </a:rPr>
              <a:t> </a:t>
            </a:r>
            <a:r>
              <a:rPr sz="2600" spc="-5" dirty="0">
                <a:solidFill>
                  <a:srgbClr val="336600"/>
                </a:solidFill>
                <a:latin typeface="Arial"/>
                <a:cs typeface="Arial"/>
              </a:rPr>
              <a:t>is</a:t>
            </a:r>
            <a:endParaRPr sz="2600" dirty="0">
              <a:latin typeface="Arial"/>
              <a:cs typeface="Arial"/>
            </a:endParaRPr>
          </a:p>
          <a:p>
            <a:pPr lvl="1">
              <a:lnSpc>
                <a:spcPct val="100000"/>
              </a:lnSpc>
              <a:spcBef>
                <a:spcPts val="35"/>
              </a:spcBef>
              <a:buClr>
                <a:srgbClr val="336600"/>
              </a:buClr>
              <a:buFont typeface="Arial"/>
              <a:buChar char="–"/>
            </a:pPr>
            <a:endParaRPr sz="3250" dirty="0">
              <a:latin typeface="Arial"/>
              <a:cs typeface="Arial"/>
            </a:endParaRPr>
          </a:p>
          <a:p>
            <a:pPr marL="1109980" lvl="2" indent="-212725">
              <a:lnSpc>
                <a:spcPct val="100000"/>
              </a:lnSpc>
              <a:buChar char="•"/>
              <a:tabLst>
                <a:tab pos="1110615" algn="l"/>
              </a:tabLst>
            </a:pPr>
            <a:r>
              <a:rPr sz="2200" spc="10" dirty="0">
                <a:solidFill>
                  <a:srgbClr val="660066"/>
                </a:solidFill>
                <a:latin typeface="Arial"/>
                <a:cs typeface="Arial"/>
              </a:rPr>
              <a:t>Where</a:t>
            </a:r>
            <a:endParaRPr sz="2200" dirty="0">
              <a:latin typeface="Arial"/>
              <a:cs typeface="Arial"/>
            </a:endParaRPr>
          </a:p>
          <a:p>
            <a:pPr lvl="2">
              <a:lnSpc>
                <a:spcPct val="100000"/>
              </a:lnSpc>
              <a:buClr>
                <a:srgbClr val="660066"/>
              </a:buClr>
              <a:buFont typeface="Arial"/>
              <a:buChar char="•"/>
            </a:pPr>
            <a:endParaRPr sz="2500" dirty="0">
              <a:latin typeface="Arial"/>
              <a:cs typeface="Arial"/>
            </a:endParaRPr>
          </a:p>
          <a:p>
            <a:pPr lvl="2">
              <a:lnSpc>
                <a:spcPct val="100000"/>
              </a:lnSpc>
              <a:spcBef>
                <a:spcPts val="10"/>
              </a:spcBef>
              <a:buClr>
                <a:srgbClr val="660066"/>
              </a:buClr>
              <a:buFont typeface="Arial"/>
              <a:buChar char="•"/>
            </a:pPr>
            <a:endParaRPr sz="2550" dirty="0">
              <a:latin typeface="Arial"/>
              <a:cs typeface="Arial"/>
            </a:endParaRPr>
          </a:p>
          <a:p>
            <a:pPr marL="1109980" marR="539750" lvl="2" indent="-212090">
              <a:lnSpc>
                <a:spcPct val="102600"/>
              </a:lnSpc>
              <a:buChar char="•"/>
              <a:tabLst>
                <a:tab pos="1110615" algn="l"/>
              </a:tabLst>
            </a:pPr>
            <a:r>
              <a:rPr sz="2200" spc="10" dirty="0">
                <a:solidFill>
                  <a:srgbClr val="660066"/>
                </a:solidFill>
                <a:latin typeface="Arial"/>
                <a:cs typeface="Arial"/>
              </a:rPr>
              <a:t>Here each value of </a:t>
            </a:r>
            <a:r>
              <a:rPr sz="2200" spc="10" dirty="0">
                <a:latin typeface="Times New Roman"/>
                <a:cs typeface="Times New Roman"/>
              </a:rPr>
              <a:t>θ </a:t>
            </a:r>
            <a:r>
              <a:rPr sz="2200" spc="5" dirty="0">
                <a:solidFill>
                  <a:srgbClr val="660066"/>
                </a:solidFill>
                <a:latin typeface="Arial"/>
                <a:cs typeface="Arial"/>
              </a:rPr>
              <a:t>with positive probability </a:t>
            </a:r>
            <a:r>
              <a:rPr sz="2200" spc="10" dirty="0">
                <a:solidFill>
                  <a:srgbClr val="660066"/>
                </a:solidFill>
                <a:latin typeface="Arial"/>
                <a:cs typeface="Arial"/>
              </a:rPr>
              <a:t>density  </a:t>
            </a:r>
            <a:r>
              <a:rPr sz="2200" spc="5" dirty="0">
                <a:solidFill>
                  <a:srgbClr val="660066"/>
                </a:solidFill>
                <a:latin typeface="Arial"/>
                <a:cs typeface="Arial"/>
              </a:rPr>
              <a:t>contributes to the </a:t>
            </a:r>
            <a:r>
              <a:rPr sz="2200" spc="10" dirty="0">
                <a:solidFill>
                  <a:srgbClr val="660066"/>
                </a:solidFill>
                <a:latin typeface="Arial"/>
                <a:cs typeface="Arial"/>
              </a:rPr>
              <a:t>prediction of </a:t>
            </a:r>
            <a:r>
              <a:rPr sz="2200" spc="5" dirty="0">
                <a:solidFill>
                  <a:srgbClr val="660066"/>
                </a:solidFill>
                <a:latin typeface="Arial"/>
                <a:cs typeface="Arial"/>
              </a:rPr>
              <a:t>the </a:t>
            </a:r>
            <a:r>
              <a:rPr sz="2200" spc="10" dirty="0">
                <a:solidFill>
                  <a:srgbClr val="660066"/>
                </a:solidFill>
                <a:latin typeface="Arial"/>
                <a:cs typeface="Arial"/>
              </a:rPr>
              <a:t>next</a:t>
            </a:r>
            <a:r>
              <a:rPr sz="2200" dirty="0">
                <a:solidFill>
                  <a:srgbClr val="660066"/>
                </a:solidFill>
                <a:latin typeface="Arial"/>
                <a:cs typeface="Arial"/>
              </a:rPr>
              <a:t> </a:t>
            </a:r>
            <a:r>
              <a:rPr sz="2200" spc="10" dirty="0">
                <a:solidFill>
                  <a:srgbClr val="660066"/>
                </a:solidFill>
                <a:latin typeface="Arial"/>
                <a:cs typeface="Arial"/>
              </a:rPr>
              <a:t>example</a:t>
            </a:r>
            <a:endParaRPr sz="2200" dirty="0">
              <a:latin typeface="Arial"/>
              <a:cs typeface="Arial"/>
            </a:endParaRPr>
          </a:p>
          <a:p>
            <a:pPr marL="1321435">
              <a:lnSpc>
                <a:spcPct val="100000"/>
              </a:lnSpc>
              <a:spcBef>
                <a:spcPts val="380"/>
              </a:spcBef>
            </a:pPr>
            <a:r>
              <a:rPr sz="1850" dirty="0">
                <a:latin typeface="Arial"/>
                <a:cs typeface="Arial"/>
              </a:rPr>
              <a:t>– </a:t>
            </a:r>
            <a:r>
              <a:rPr sz="1850" spc="-5" dirty="0">
                <a:latin typeface="Arial"/>
                <a:cs typeface="Arial"/>
              </a:rPr>
              <a:t>With </a:t>
            </a:r>
            <a:r>
              <a:rPr sz="1850" dirty="0">
                <a:latin typeface="Arial"/>
                <a:cs typeface="Arial"/>
              </a:rPr>
              <a:t>the contribution weighted by the posterior density</a:t>
            </a:r>
            <a:r>
              <a:rPr sz="1850" spc="100" dirty="0">
                <a:latin typeface="Arial"/>
                <a:cs typeface="Arial"/>
              </a:rPr>
              <a:t> </a:t>
            </a:r>
            <a:r>
              <a:rPr sz="1850" dirty="0">
                <a:latin typeface="Arial"/>
                <a:cs typeface="Arial"/>
              </a:rPr>
              <a:t>itself</a:t>
            </a:r>
          </a:p>
          <a:p>
            <a:pPr marL="1109980" marR="47625" lvl="2" indent="-212090">
              <a:lnSpc>
                <a:spcPct val="102200"/>
              </a:lnSpc>
              <a:spcBef>
                <a:spcPts val="520"/>
              </a:spcBef>
              <a:buChar char="•"/>
              <a:tabLst>
                <a:tab pos="1110615" algn="l"/>
              </a:tabLst>
            </a:pPr>
            <a:r>
              <a:rPr sz="2200" spc="5" dirty="0">
                <a:solidFill>
                  <a:srgbClr val="660066"/>
                </a:solidFill>
                <a:latin typeface="Arial"/>
                <a:cs typeface="Arial"/>
              </a:rPr>
              <a:t>After </a:t>
            </a:r>
            <a:r>
              <a:rPr sz="2200" spc="10" dirty="0">
                <a:solidFill>
                  <a:srgbClr val="660066"/>
                </a:solidFill>
                <a:latin typeface="Arial"/>
                <a:cs typeface="Arial"/>
              </a:rPr>
              <a:t>having observed </a:t>
            </a:r>
            <a:r>
              <a:rPr sz="2200" spc="90" dirty="0">
                <a:latin typeface="Cambria"/>
                <a:cs typeface="Cambria"/>
              </a:rPr>
              <a:t>{</a:t>
            </a:r>
            <a:r>
              <a:rPr sz="2200" i="1" spc="90" dirty="0">
                <a:latin typeface="Cambria"/>
                <a:cs typeface="Cambria"/>
              </a:rPr>
              <a:t>x</a:t>
            </a:r>
            <a:r>
              <a:rPr sz="2175" spc="135" baseline="24904" dirty="0">
                <a:latin typeface="Cambria"/>
                <a:cs typeface="Cambria"/>
              </a:rPr>
              <a:t>(1)</a:t>
            </a:r>
            <a:r>
              <a:rPr sz="2200" spc="90" dirty="0">
                <a:latin typeface="Cambria"/>
                <a:cs typeface="Cambria"/>
              </a:rPr>
              <a:t>,..,</a:t>
            </a:r>
            <a:r>
              <a:rPr sz="2200" i="1" spc="90" dirty="0">
                <a:latin typeface="Cambria"/>
                <a:cs typeface="Cambria"/>
              </a:rPr>
              <a:t>x</a:t>
            </a:r>
            <a:r>
              <a:rPr sz="2175" spc="135" baseline="24904" dirty="0">
                <a:latin typeface="Cambria"/>
                <a:cs typeface="Cambria"/>
              </a:rPr>
              <a:t>(</a:t>
            </a:r>
            <a:r>
              <a:rPr sz="2175" i="1" spc="135" baseline="24904" dirty="0">
                <a:latin typeface="Cambria"/>
                <a:cs typeface="Cambria"/>
              </a:rPr>
              <a:t>m</a:t>
            </a:r>
            <a:r>
              <a:rPr sz="2175" spc="135" baseline="24904" dirty="0">
                <a:latin typeface="Cambria"/>
                <a:cs typeface="Cambria"/>
              </a:rPr>
              <a:t>)</a:t>
            </a:r>
            <a:r>
              <a:rPr sz="2200" spc="90" dirty="0">
                <a:latin typeface="Cambria"/>
                <a:cs typeface="Cambria"/>
              </a:rPr>
              <a:t>}</a:t>
            </a:r>
            <a:r>
              <a:rPr sz="2200" spc="90" dirty="0">
                <a:solidFill>
                  <a:srgbClr val="660066"/>
                </a:solidFill>
                <a:latin typeface="Arial"/>
                <a:cs typeface="Arial"/>
              </a:rPr>
              <a:t>, </a:t>
            </a:r>
            <a:r>
              <a:rPr sz="2200" spc="5" dirty="0">
                <a:solidFill>
                  <a:srgbClr val="660066"/>
                </a:solidFill>
                <a:latin typeface="Arial"/>
                <a:cs typeface="Arial"/>
              </a:rPr>
              <a:t>if </a:t>
            </a:r>
            <a:r>
              <a:rPr sz="2200" spc="15" dirty="0">
                <a:solidFill>
                  <a:srgbClr val="660066"/>
                </a:solidFill>
                <a:latin typeface="Arial"/>
                <a:cs typeface="Arial"/>
              </a:rPr>
              <a:t>we </a:t>
            </a:r>
            <a:r>
              <a:rPr sz="2200" spc="10" dirty="0">
                <a:solidFill>
                  <a:srgbClr val="660066"/>
                </a:solidFill>
                <a:latin typeface="Arial"/>
                <a:cs typeface="Arial"/>
              </a:rPr>
              <a:t>are </a:t>
            </a:r>
            <a:r>
              <a:rPr sz="2200" spc="5" dirty="0">
                <a:solidFill>
                  <a:srgbClr val="660066"/>
                </a:solidFill>
                <a:latin typeface="Arial"/>
                <a:cs typeface="Arial"/>
              </a:rPr>
              <a:t>still quite  </a:t>
            </a:r>
            <a:r>
              <a:rPr sz="2200" spc="10" dirty="0">
                <a:solidFill>
                  <a:srgbClr val="660066"/>
                </a:solidFill>
                <a:latin typeface="Arial"/>
                <a:cs typeface="Arial"/>
              </a:rPr>
              <a:t>uncertain about </a:t>
            </a:r>
            <a:r>
              <a:rPr sz="2200" spc="5" dirty="0">
                <a:solidFill>
                  <a:srgbClr val="660066"/>
                </a:solidFill>
                <a:latin typeface="Arial"/>
                <a:cs typeface="Arial"/>
              </a:rPr>
              <a:t>the </a:t>
            </a:r>
            <a:r>
              <a:rPr sz="2200" spc="10" dirty="0">
                <a:solidFill>
                  <a:srgbClr val="660066"/>
                </a:solidFill>
                <a:latin typeface="Arial"/>
                <a:cs typeface="Arial"/>
              </a:rPr>
              <a:t>value of </a:t>
            </a:r>
            <a:r>
              <a:rPr sz="2200" spc="5" dirty="0">
                <a:latin typeface="Times New Roman"/>
                <a:cs typeface="Times New Roman"/>
              </a:rPr>
              <a:t>θ</a:t>
            </a:r>
            <a:r>
              <a:rPr sz="2200" spc="5" dirty="0">
                <a:solidFill>
                  <a:srgbClr val="660066"/>
                </a:solidFill>
                <a:latin typeface="Arial"/>
                <a:cs typeface="Arial"/>
              </a:rPr>
              <a:t>, </a:t>
            </a:r>
            <a:r>
              <a:rPr sz="2200" spc="10" dirty="0">
                <a:solidFill>
                  <a:srgbClr val="660066"/>
                </a:solidFill>
                <a:latin typeface="Arial"/>
                <a:cs typeface="Arial"/>
              </a:rPr>
              <a:t>then </a:t>
            </a:r>
            <a:r>
              <a:rPr sz="2200" spc="5" dirty="0">
                <a:solidFill>
                  <a:srgbClr val="660066"/>
                </a:solidFill>
                <a:latin typeface="Arial"/>
                <a:cs typeface="Arial"/>
              </a:rPr>
              <a:t>the uncertainty is  </a:t>
            </a:r>
            <a:r>
              <a:rPr sz="2200" spc="10" dirty="0">
                <a:solidFill>
                  <a:srgbClr val="660066"/>
                </a:solidFill>
                <a:latin typeface="Arial"/>
                <a:cs typeface="Arial"/>
              </a:rPr>
              <a:t>incorporated </a:t>
            </a:r>
            <a:r>
              <a:rPr sz="2200" spc="5" dirty="0">
                <a:solidFill>
                  <a:srgbClr val="660066"/>
                </a:solidFill>
                <a:latin typeface="Arial"/>
                <a:cs typeface="Arial"/>
              </a:rPr>
              <a:t>directly into </a:t>
            </a:r>
            <a:r>
              <a:rPr sz="2200" spc="10" dirty="0">
                <a:solidFill>
                  <a:srgbClr val="660066"/>
                </a:solidFill>
                <a:latin typeface="Arial"/>
                <a:cs typeface="Arial"/>
              </a:rPr>
              <a:t>any predictions </a:t>
            </a:r>
            <a:r>
              <a:rPr lang="en-US" sz="2200" spc="15" dirty="0">
                <a:solidFill>
                  <a:srgbClr val="660066"/>
                </a:solidFill>
                <a:latin typeface="Arial"/>
                <a:cs typeface="Arial"/>
              </a:rPr>
              <a:t>that are made</a:t>
            </a:r>
            <a:endParaRPr sz="2200" dirty="0">
              <a:latin typeface="Arial"/>
              <a:cs typeface="Arial"/>
            </a:endParaRPr>
          </a:p>
        </p:txBody>
      </p:sp>
      <p:sp>
        <p:nvSpPr>
          <p:cNvPr id="6" name="object 6"/>
          <p:cNvSpPr/>
          <p:nvPr/>
        </p:nvSpPr>
        <p:spPr>
          <a:xfrm>
            <a:off x="2206132" y="3241455"/>
            <a:ext cx="5225855" cy="46906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201718" y="3237041"/>
            <a:ext cx="5234940" cy="478155"/>
          </a:xfrm>
          <a:custGeom>
            <a:avLst/>
            <a:gdLst/>
            <a:ahLst/>
            <a:cxnLst/>
            <a:rect l="l" t="t" r="r" b="b"/>
            <a:pathLst>
              <a:path w="5234940" h="478154">
                <a:moveTo>
                  <a:pt x="0" y="0"/>
                </a:moveTo>
                <a:lnTo>
                  <a:pt x="5234682" y="0"/>
                </a:lnTo>
                <a:lnTo>
                  <a:pt x="5234682" y="477786"/>
                </a:lnTo>
                <a:lnTo>
                  <a:pt x="0" y="477786"/>
                </a:lnTo>
                <a:lnTo>
                  <a:pt x="0" y="0"/>
                </a:lnTo>
                <a:close/>
              </a:path>
            </a:pathLst>
          </a:custGeom>
          <a:ln w="8827">
            <a:solidFill>
              <a:srgbClr val="000000"/>
            </a:solidFill>
          </a:ln>
        </p:spPr>
        <p:txBody>
          <a:bodyPr wrap="square" lIns="0" tIns="0" rIns="0" bIns="0" rtlCol="0"/>
          <a:lstStyle/>
          <a:p>
            <a:endParaRPr/>
          </a:p>
        </p:txBody>
      </p:sp>
      <p:sp>
        <p:nvSpPr>
          <p:cNvPr id="8" name="object 8"/>
          <p:cNvSpPr/>
          <p:nvPr/>
        </p:nvSpPr>
        <p:spPr>
          <a:xfrm>
            <a:off x="2234928" y="4051868"/>
            <a:ext cx="2903634" cy="37435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2201718" y="4013858"/>
            <a:ext cx="2974975" cy="440690"/>
          </a:xfrm>
          <a:custGeom>
            <a:avLst/>
            <a:gdLst/>
            <a:ahLst/>
            <a:cxnLst/>
            <a:rect l="l" t="t" r="r" b="b"/>
            <a:pathLst>
              <a:path w="2974975" h="440689">
                <a:moveTo>
                  <a:pt x="0" y="0"/>
                </a:moveTo>
                <a:lnTo>
                  <a:pt x="2974853" y="0"/>
                </a:lnTo>
                <a:lnTo>
                  <a:pt x="2974853" y="440637"/>
                </a:lnTo>
                <a:lnTo>
                  <a:pt x="0" y="440637"/>
                </a:lnTo>
                <a:lnTo>
                  <a:pt x="0" y="0"/>
                </a:lnTo>
                <a:close/>
              </a:path>
            </a:pathLst>
          </a:custGeom>
          <a:ln w="8827">
            <a:solidFill>
              <a:srgbClr val="000000"/>
            </a:solidFill>
          </a:ln>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379458" y="572654"/>
            <a:ext cx="3939540" cy="695960"/>
          </a:xfrm>
          <a:prstGeom prst="rect">
            <a:avLst/>
          </a:prstGeom>
        </p:spPr>
        <p:txBody>
          <a:bodyPr vert="horz" wrap="square" lIns="0" tIns="12700" rIns="0" bIns="0" rtlCol="0">
            <a:spAutoFit/>
          </a:bodyPr>
          <a:lstStyle/>
          <a:p>
            <a:pPr marL="12700">
              <a:lnSpc>
                <a:spcPct val="100000"/>
              </a:lnSpc>
              <a:spcBef>
                <a:spcPts val="100"/>
              </a:spcBef>
            </a:pPr>
            <a:r>
              <a:rPr dirty="0"/>
              <a:t>1.</a:t>
            </a:r>
            <a:r>
              <a:rPr spc="-45" dirty="0"/>
              <a:t> </a:t>
            </a:r>
            <a:r>
              <a:rPr spc="-5" dirty="0"/>
              <a:t>Classification</a:t>
            </a:r>
          </a:p>
        </p:txBody>
      </p:sp>
      <p:sp>
        <p:nvSpPr>
          <p:cNvPr id="5" name="object 5"/>
          <p:cNvSpPr txBox="1"/>
          <p:nvPr/>
        </p:nvSpPr>
        <p:spPr>
          <a:xfrm>
            <a:off x="814878" y="1525154"/>
            <a:ext cx="9408622" cy="5211445"/>
          </a:xfrm>
          <a:prstGeom prst="rect">
            <a:avLst/>
          </a:prstGeom>
        </p:spPr>
        <p:txBody>
          <a:bodyPr vert="horz" wrap="square" lIns="0" tIns="33020" rIns="0" bIns="0" rtlCol="0">
            <a:spAutoFit/>
          </a:bodyPr>
          <a:lstStyle/>
          <a:p>
            <a:pPr marL="393700" marR="563880" indent="-342900">
              <a:lnSpc>
                <a:spcPts val="3800"/>
              </a:lnSpc>
              <a:spcBef>
                <a:spcPts val="260"/>
              </a:spcBef>
              <a:buChar char="•"/>
              <a:tabLst>
                <a:tab pos="393065" algn="l"/>
                <a:tab pos="393700" algn="l"/>
              </a:tabLst>
            </a:pPr>
            <a:r>
              <a:rPr sz="3200" spc="-5" dirty="0">
                <a:solidFill>
                  <a:srgbClr val="3333CC"/>
                </a:solidFill>
                <a:latin typeface="Arial"/>
                <a:cs typeface="Arial"/>
              </a:rPr>
              <a:t>The computer </a:t>
            </a:r>
            <a:r>
              <a:rPr sz="3200" dirty="0">
                <a:solidFill>
                  <a:srgbClr val="3333CC"/>
                </a:solidFill>
                <a:latin typeface="Arial"/>
                <a:cs typeface="Arial"/>
              </a:rPr>
              <a:t>program is asked </a:t>
            </a:r>
            <a:r>
              <a:rPr sz="3200" spc="-5" dirty="0">
                <a:solidFill>
                  <a:srgbClr val="3333CC"/>
                </a:solidFill>
                <a:latin typeface="Arial"/>
                <a:cs typeface="Arial"/>
              </a:rPr>
              <a:t>to </a:t>
            </a:r>
            <a:r>
              <a:rPr sz="3200" u="sng" spc="-5" dirty="0">
                <a:solidFill>
                  <a:srgbClr val="3333CC"/>
                </a:solidFill>
                <a:latin typeface="Arial"/>
                <a:cs typeface="Arial"/>
              </a:rPr>
              <a:t>specify</a:t>
            </a:r>
            <a:r>
              <a:rPr sz="3200" spc="-5" dirty="0">
                <a:solidFill>
                  <a:srgbClr val="3333CC"/>
                </a:solidFill>
                <a:latin typeface="Arial"/>
                <a:cs typeface="Arial"/>
              </a:rPr>
              <a:t>  </a:t>
            </a:r>
            <a:r>
              <a:rPr sz="3200" dirty="0">
                <a:solidFill>
                  <a:srgbClr val="3333CC"/>
                </a:solidFill>
                <a:latin typeface="Arial"/>
                <a:cs typeface="Arial"/>
              </a:rPr>
              <a:t>which of k </a:t>
            </a:r>
            <a:r>
              <a:rPr sz="3200" spc="-5" dirty="0">
                <a:solidFill>
                  <a:srgbClr val="3333CC"/>
                </a:solidFill>
                <a:latin typeface="Arial"/>
                <a:cs typeface="Arial"/>
              </a:rPr>
              <a:t>categories </a:t>
            </a:r>
            <a:r>
              <a:rPr lang="en-US" sz="3200" spc="-5" dirty="0">
                <a:solidFill>
                  <a:srgbClr val="3333CC"/>
                </a:solidFill>
                <a:latin typeface="Arial"/>
                <a:cs typeface="Arial"/>
              </a:rPr>
              <a:t>an</a:t>
            </a:r>
            <a:r>
              <a:rPr sz="3200" dirty="0">
                <a:solidFill>
                  <a:srgbClr val="3333CC"/>
                </a:solidFill>
                <a:latin typeface="Arial"/>
                <a:cs typeface="Arial"/>
              </a:rPr>
              <a:t> input belongs</a:t>
            </a:r>
            <a:r>
              <a:rPr sz="3200" spc="-70" dirty="0">
                <a:solidFill>
                  <a:srgbClr val="3333CC"/>
                </a:solidFill>
                <a:latin typeface="Arial"/>
                <a:cs typeface="Arial"/>
              </a:rPr>
              <a:t> </a:t>
            </a:r>
            <a:r>
              <a:rPr sz="3200" spc="-5" dirty="0">
                <a:solidFill>
                  <a:srgbClr val="3333CC"/>
                </a:solidFill>
                <a:latin typeface="Arial"/>
                <a:cs typeface="Arial"/>
              </a:rPr>
              <a:t>to</a:t>
            </a:r>
            <a:endParaRPr sz="3200" dirty="0">
              <a:latin typeface="Arial"/>
              <a:cs typeface="Arial"/>
            </a:endParaRPr>
          </a:p>
          <a:p>
            <a:pPr marL="393700" marR="161290" indent="-342900">
              <a:lnSpc>
                <a:spcPct val="100699"/>
              </a:lnSpc>
              <a:spcBef>
                <a:spcPts val="580"/>
              </a:spcBef>
              <a:buChar char="•"/>
              <a:tabLst>
                <a:tab pos="393065" algn="l"/>
                <a:tab pos="393700" algn="l"/>
                <a:tab pos="2189480" algn="l"/>
                <a:tab pos="2437765" algn="l"/>
                <a:tab pos="4784090" algn="l"/>
                <a:tab pos="6390005" algn="l"/>
                <a:tab pos="7270115" algn="l"/>
                <a:tab pos="7733030" algn="l"/>
              </a:tabLst>
            </a:pPr>
            <a:r>
              <a:rPr sz="3200" dirty="0">
                <a:solidFill>
                  <a:srgbClr val="3333CC"/>
                </a:solidFill>
                <a:latin typeface="Arial"/>
                <a:cs typeface="Arial"/>
              </a:rPr>
              <a:t>Learning </a:t>
            </a:r>
            <a:r>
              <a:rPr sz="3200" spc="-5" dirty="0">
                <a:solidFill>
                  <a:srgbClr val="3333CC"/>
                </a:solidFill>
                <a:latin typeface="Arial"/>
                <a:cs typeface="Arial"/>
              </a:rPr>
              <a:t>algorithm </a:t>
            </a:r>
            <a:r>
              <a:rPr sz="3200" dirty="0">
                <a:solidFill>
                  <a:srgbClr val="3333CC"/>
                </a:solidFill>
                <a:latin typeface="Arial"/>
                <a:cs typeface="Arial"/>
              </a:rPr>
              <a:t>is asked </a:t>
            </a:r>
            <a:r>
              <a:rPr sz="3200" spc="-5" dirty="0">
                <a:solidFill>
                  <a:srgbClr val="3333CC"/>
                </a:solidFill>
                <a:latin typeface="Arial"/>
                <a:cs typeface="Arial"/>
              </a:rPr>
              <a:t>to </a:t>
            </a:r>
            <a:r>
              <a:rPr sz="3200" dirty="0">
                <a:solidFill>
                  <a:srgbClr val="3333CC"/>
                </a:solidFill>
                <a:latin typeface="Arial"/>
                <a:cs typeface="Arial"/>
              </a:rPr>
              <a:t>produce a  </a:t>
            </a:r>
            <a:r>
              <a:rPr sz="3200" spc="-5" dirty="0">
                <a:solidFill>
                  <a:srgbClr val="3333CC"/>
                </a:solidFill>
                <a:latin typeface="Arial"/>
                <a:cs typeface="Arial"/>
              </a:rPr>
              <a:t>f</a:t>
            </a:r>
            <a:r>
              <a:rPr sz="3200" dirty="0">
                <a:solidFill>
                  <a:srgbClr val="3333CC"/>
                </a:solidFill>
                <a:latin typeface="Arial"/>
                <a:cs typeface="Arial"/>
              </a:rPr>
              <a:t>unc</a:t>
            </a:r>
            <a:r>
              <a:rPr sz="3200" spc="-5" dirty="0">
                <a:solidFill>
                  <a:srgbClr val="3333CC"/>
                </a:solidFill>
                <a:latin typeface="Arial"/>
                <a:cs typeface="Arial"/>
              </a:rPr>
              <a:t>t</a:t>
            </a:r>
            <a:r>
              <a:rPr sz="3200" dirty="0">
                <a:solidFill>
                  <a:srgbClr val="3333CC"/>
                </a:solidFill>
                <a:latin typeface="Arial"/>
                <a:cs typeface="Arial"/>
              </a:rPr>
              <a:t>ion </a:t>
            </a:r>
            <a:r>
              <a:rPr sz="3200" i="1" spc="45" dirty="0">
                <a:latin typeface="Cambria"/>
                <a:cs typeface="Cambria"/>
              </a:rPr>
              <a:t>f</a:t>
            </a:r>
            <a:r>
              <a:rPr sz="3200" i="1" dirty="0">
                <a:latin typeface="Cambria"/>
                <a:cs typeface="Cambria"/>
              </a:rPr>
              <a:t>	</a:t>
            </a:r>
            <a:r>
              <a:rPr sz="3200" spc="45" dirty="0">
                <a:latin typeface="Cambria"/>
                <a:cs typeface="Cambria"/>
              </a:rPr>
              <a:t>:</a:t>
            </a:r>
            <a:r>
              <a:rPr sz="3200" dirty="0">
                <a:latin typeface="Cambria"/>
                <a:cs typeface="Cambria"/>
              </a:rPr>
              <a:t>	</a:t>
            </a:r>
            <a:r>
              <a:rPr sz="3200" spc="365" dirty="0">
                <a:latin typeface="Cambria"/>
                <a:cs typeface="Cambria"/>
              </a:rPr>
              <a:t>R</a:t>
            </a:r>
            <a:r>
              <a:rPr sz="3150" i="1" spc="112" baseline="25132" dirty="0">
                <a:latin typeface="Cambria"/>
                <a:cs typeface="Cambria"/>
              </a:rPr>
              <a:t>n</a:t>
            </a:r>
            <a:r>
              <a:rPr sz="3200" dirty="0">
                <a:latin typeface="Wingdings"/>
                <a:cs typeface="Wingdings"/>
              </a:rPr>
              <a:t></a:t>
            </a:r>
            <a:r>
              <a:rPr sz="3200" spc="185" dirty="0">
                <a:latin typeface="Cambria"/>
                <a:cs typeface="Cambria"/>
              </a:rPr>
              <a:t>{1,..,</a:t>
            </a:r>
            <a:r>
              <a:rPr sz="3200" i="1" spc="-120" dirty="0">
                <a:latin typeface="Cambria"/>
                <a:cs typeface="Cambria"/>
              </a:rPr>
              <a:t>k</a:t>
            </a:r>
            <a:r>
              <a:rPr sz="3200" spc="295" dirty="0">
                <a:latin typeface="Cambria"/>
                <a:cs typeface="Cambria"/>
              </a:rPr>
              <a:t>},</a:t>
            </a:r>
            <a:r>
              <a:rPr sz="3200" dirty="0">
                <a:latin typeface="Cambria"/>
                <a:cs typeface="Cambria"/>
              </a:rPr>
              <a:t>	</a:t>
            </a:r>
            <a:r>
              <a:rPr sz="3200" dirty="0">
                <a:latin typeface="Arial"/>
                <a:cs typeface="Arial"/>
              </a:rPr>
              <a:t>where</a:t>
            </a:r>
            <a:r>
              <a:rPr sz="3200" spc="175" dirty="0">
                <a:latin typeface="Arial"/>
                <a:cs typeface="Arial"/>
              </a:rPr>
              <a:t> </a:t>
            </a:r>
            <a:r>
              <a:rPr sz="3200" i="1" spc="85" dirty="0">
                <a:latin typeface="Cambria"/>
                <a:cs typeface="Cambria"/>
              </a:rPr>
              <a:t>n</a:t>
            </a:r>
            <a:r>
              <a:rPr sz="3200" i="1" dirty="0">
                <a:latin typeface="Cambria"/>
                <a:cs typeface="Cambria"/>
              </a:rPr>
              <a:t>	</a:t>
            </a:r>
            <a:r>
              <a:rPr sz="3200" spc="200" dirty="0">
                <a:latin typeface="Cambria"/>
                <a:cs typeface="Cambria"/>
              </a:rPr>
              <a:t>=</a:t>
            </a:r>
            <a:r>
              <a:rPr lang="en-US" sz="3200" spc="200" dirty="0">
                <a:latin typeface="Cambria"/>
                <a:cs typeface="Cambria"/>
              </a:rPr>
              <a:t> </a:t>
            </a:r>
            <a:r>
              <a:rPr sz="3200" spc="200" dirty="0">
                <a:latin typeface="Cambria"/>
                <a:cs typeface="Cambria"/>
              </a:rPr>
              <a:t>n</a:t>
            </a:r>
            <a:r>
              <a:rPr lang="en-US" sz="3200" spc="200" dirty="0">
                <a:latin typeface="Cambria"/>
                <a:cs typeface="Cambria"/>
              </a:rPr>
              <a:t>umber</a:t>
            </a:r>
            <a:r>
              <a:rPr sz="3200" dirty="0">
                <a:latin typeface="Cambria"/>
                <a:cs typeface="Cambria"/>
              </a:rPr>
              <a:t>	</a:t>
            </a:r>
            <a:r>
              <a:rPr lang="en-US" sz="3200" dirty="0">
                <a:latin typeface="Cambria"/>
                <a:cs typeface="Cambria"/>
              </a:rPr>
              <a:t>of </a:t>
            </a:r>
            <a:r>
              <a:rPr sz="3200" spc="25" dirty="0">
                <a:latin typeface="Cambria"/>
                <a:cs typeface="Cambria"/>
              </a:rPr>
              <a:t>input  </a:t>
            </a:r>
            <a:r>
              <a:rPr sz="3200" spc="-15" dirty="0">
                <a:latin typeface="Cambria"/>
                <a:cs typeface="Cambria"/>
              </a:rPr>
              <a:t>variables</a:t>
            </a:r>
            <a:endParaRPr sz="3200" dirty="0">
              <a:latin typeface="Cambria"/>
              <a:cs typeface="Cambria"/>
            </a:endParaRPr>
          </a:p>
          <a:p>
            <a:pPr marL="393700" marR="43180" indent="-342900">
              <a:lnSpc>
                <a:spcPct val="100699"/>
              </a:lnSpc>
              <a:spcBef>
                <a:spcPts val="700"/>
              </a:spcBef>
              <a:buChar char="•"/>
              <a:tabLst>
                <a:tab pos="393065" algn="l"/>
                <a:tab pos="393700" algn="l"/>
                <a:tab pos="2884805" algn="l"/>
              </a:tabLst>
            </a:pPr>
            <a:r>
              <a:rPr sz="3200" dirty="0">
                <a:solidFill>
                  <a:srgbClr val="3333CC"/>
                </a:solidFill>
                <a:latin typeface="Arial"/>
                <a:cs typeface="Arial"/>
              </a:rPr>
              <a:t>When</a:t>
            </a:r>
            <a:r>
              <a:rPr sz="3200" spc="-5" dirty="0">
                <a:solidFill>
                  <a:srgbClr val="3333CC"/>
                </a:solidFill>
                <a:latin typeface="Arial"/>
                <a:cs typeface="Arial"/>
              </a:rPr>
              <a:t> </a:t>
            </a:r>
            <a:r>
              <a:rPr sz="3200" i="1" spc="200" dirty="0">
                <a:latin typeface="Cambria"/>
                <a:cs typeface="Cambria"/>
              </a:rPr>
              <a:t>y</a:t>
            </a:r>
            <a:r>
              <a:rPr sz="3200" spc="200" dirty="0">
                <a:latin typeface="Cambria"/>
                <a:cs typeface="Cambria"/>
              </a:rPr>
              <a:t>=</a:t>
            </a:r>
            <a:r>
              <a:rPr sz="3200" i="1" spc="200" dirty="0">
                <a:latin typeface="Cambria"/>
                <a:cs typeface="Cambria"/>
              </a:rPr>
              <a:t>f</a:t>
            </a:r>
            <a:r>
              <a:rPr sz="3200" spc="200" dirty="0">
                <a:latin typeface="Cambria"/>
                <a:cs typeface="Cambria"/>
              </a:rPr>
              <a:t>(</a:t>
            </a:r>
            <a:r>
              <a:rPr sz="3200" b="1" i="1" spc="200" dirty="0">
                <a:latin typeface="Calibri"/>
                <a:cs typeface="Calibri"/>
              </a:rPr>
              <a:t>x</a:t>
            </a:r>
            <a:r>
              <a:rPr sz="3200" spc="200" dirty="0">
                <a:latin typeface="Cambria"/>
                <a:cs typeface="Cambria"/>
              </a:rPr>
              <a:t>)	</a:t>
            </a:r>
            <a:r>
              <a:rPr sz="3200" spc="-5" dirty="0">
                <a:solidFill>
                  <a:srgbClr val="3333CC"/>
                </a:solidFill>
                <a:latin typeface="Arial"/>
                <a:cs typeface="Arial"/>
              </a:rPr>
              <a:t>the </a:t>
            </a:r>
            <a:r>
              <a:rPr sz="3200" dirty="0">
                <a:solidFill>
                  <a:srgbClr val="3333CC"/>
                </a:solidFill>
                <a:latin typeface="Arial"/>
                <a:cs typeface="Arial"/>
              </a:rPr>
              <a:t>model assigns an input  described by a </a:t>
            </a:r>
            <a:r>
              <a:rPr sz="3200" spc="-5" dirty="0">
                <a:solidFill>
                  <a:srgbClr val="3333CC"/>
                </a:solidFill>
                <a:latin typeface="Arial"/>
                <a:cs typeface="Arial"/>
              </a:rPr>
              <a:t>vector </a:t>
            </a:r>
            <a:r>
              <a:rPr sz="3200" b="1" i="1" spc="320" dirty="0">
                <a:latin typeface="Calibri"/>
                <a:cs typeface="Calibri"/>
              </a:rPr>
              <a:t>x </a:t>
            </a:r>
            <a:r>
              <a:rPr sz="3200" spc="-5" dirty="0">
                <a:solidFill>
                  <a:srgbClr val="3333CC"/>
                </a:solidFill>
                <a:latin typeface="Arial"/>
                <a:cs typeface="Arial"/>
              </a:rPr>
              <a:t>to </a:t>
            </a:r>
            <a:r>
              <a:rPr sz="3200" dirty="0">
                <a:solidFill>
                  <a:srgbClr val="3333CC"/>
                </a:solidFill>
                <a:latin typeface="Arial"/>
                <a:cs typeface="Arial"/>
              </a:rPr>
              <a:t>a </a:t>
            </a:r>
            <a:r>
              <a:rPr sz="3200" spc="-5" dirty="0">
                <a:solidFill>
                  <a:srgbClr val="3333CC"/>
                </a:solidFill>
                <a:latin typeface="Arial"/>
                <a:cs typeface="Arial"/>
              </a:rPr>
              <a:t>category</a:t>
            </a:r>
            <a:r>
              <a:rPr sz="3200" spc="-160" dirty="0">
                <a:solidFill>
                  <a:srgbClr val="3333CC"/>
                </a:solidFill>
                <a:latin typeface="Arial"/>
                <a:cs typeface="Arial"/>
              </a:rPr>
              <a:t> </a:t>
            </a:r>
            <a:r>
              <a:rPr sz="3200" spc="-5" dirty="0">
                <a:solidFill>
                  <a:srgbClr val="3333CC"/>
                </a:solidFill>
                <a:latin typeface="Arial"/>
                <a:cs typeface="Arial"/>
              </a:rPr>
              <a:t>identified  </a:t>
            </a:r>
            <a:r>
              <a:rPr sz="3200" dirty="0">
                <a:solidFill>
                  <a:srgbClr val="3333CC"/>
                </a:solidFill>
                <a:latin typeface="Arial"/>
                <a:cs typeface="Arial"/>
              </a:rPr>
              <a:t>by a numeric code</a:t>
            </a:r>
            <a:r>
              <a:rPr sz="3200" spc="-25" dirty="0">
                <a:solidFill>
                  <a:srgbClr val="3333CC"/>
                </a:solidFill>
                <a:latin typeface="Arial"/>
                <a:cs typeface="Arial"/>
              </a:rPr>
              <a:t> </a:t>
            </a:r>
            <a:r>
              <a:rPr sz="3200" i="1" spc="80" dirty="0">
                <a:latin typeface="Cambria"/>
                <a:cs typeface="Cambria"/>
              </a:rPr>
              <a:t>y</a:t>
            </a:r>
            <a:endParaRPr sz="3200" dirty="0">
              <a:latin typeface="Cambria"/>
              <a:cs typeface="Cambria"/>
            </a:endParaRPr>
          </a:p>
          <a:p>
            <a:pPr marL="393700" indent="-342900">
              <a:lnSpc>
                <a:spcPct val="100000"/>
              </a:lnSpc>
              <a:spcBef>
                <a:spcPts val="730"/>
              </a:spcBef>
              <a:buChar char="•"/>
              <a:tabLst>
                <a:tab pos="393065" algn="l"/>
                <a:tab pos="393700" algn="l"/>
              </a:tabLst>
            </a:pPr>
            <a:r>
              <a:rPr sz="3200" spc="-5" dirty="0">
                <a:solidFill>
                  <a:srgbClr val="3333CC"/>
                </a:solidFill>
                <a:latin typeface="Arial"/>
                <a:cs typeface="Arial"/>
              </a:rPr>
              <a:t>Other variants </a:t>
            </a:r>
            <a:r>
              <a:rPr sz="3200" dirty="0">
                <a:solidFill>
                  <a:srgbClr val="3333CC"/>
                </a:solidFill>
                <a:latin typeface="Arial"/>
                <a:cs typeface="Arial"/>
              </a:rPr>
              <a:t>of </a:t>
            </a:r>
            <a:r>
              <a:rPr sz="3200" spc="-5" dirty="0">
                <a:solidFill>
                  <a:srgbClr val="3333CC"/>
                </a:solidFill>
                <a:latin typeface="Arial"/>
                <a:cs typeface="Arial"/>
              </a:rPr>
              <a:t>classification task</a:t>
            </a:r>
            <a:endParaRPr sz="3200" dirty="0">
              <a:latin typeface="Arial"/>
              <a:cs typeface="Arial"/>
            </a:endParaRPr>
          </a:p>
          <a:p>
            <a:pPr marL="507365">
              <a:lnSpc>
                <a:spcPct val="100000"/>
              </a:lnSpc>
              <a:spcBef>
                <a:spcPts val="665"/>
              </a:spcBef>
            </a:pPr>
            <a:r>
              <a:rPr sz="2800" dirty="0">
                <a:latin typeface="Cambria"/>
                <a:cs typeface="Cambria"/>
              </a:rPr>
              <a:t>– </a:t>
            </a:r>
            <a:r>
              <a:rPr sz="2800" i="1" spc="40" dirty="0">
                <a:latin typeface="Cambria"/>
                <a:cs typeface="Cambria"/>
              </a:rPr>
              <a:t>f </a:t>
            </a:r>
            <a:r>
              <a:rPr sz="2800" spc="-5" dirty="0">
                <a:solidFill>
                  <a:srgbClr val="336600"/>
                </a:solidFill>
                <a:latin typeface="Arial"/>
                <a:cs typeface="Arial"/>
              </a:rPr>
              <a:t>outputs </a:t>
            </a:r>
            <a:r>
              <a:rPr sz="2800" dirty="0">
                <a:solidFill>
                  <a:srgbClr val="336600"/>
                </a:solidFill>
                <a:latin typeface="Arial"/>
                <a:cs typeface="Arial"/>
              </a:rPr>
              <a:t>a </a:t>
            </a:r>
            <a:r>
              <a:rPr sz="2800" spc="-5" dirty="0">
                <a:solidFill>
                  <a:srgbClr val="336600"/>
                </a:solidFill>
                <a:latin typeface="Arial"/>
                <a:cs typeface="Arial"/>
              </a:rPr>
              <a:t>probability distribution </a:t>
            </a:r>
            <a:r>
              <a:rPr sz="2800" dirty="0">
                <a:solidFill>
                  <a:srgbClr val="336600"/>
                </a:solidFill>
                <a:latin typeface="Arial"/>
                <a:cs typeface="Arial"/>
              </a:rPr>
              <a:t>over</a:t>
            </a:r>
            <a:r>
              <a:rPr sz="2800" spc="-254" dirty="0">
                <a:solidFill>
                  <a:srgbClr val="336600"/>
                </a:solidFill>
                <a:latin typeface="Arial"/>
                <a:cs typeface="Arial"/>
              </a:rPr>
              <a:t> </a:t>
            </a:r>
            <a:r>
              <a:rPr sz="2800" dirty="0">
                <a:solidFill>
                  <a:srgbClr val="336600"/>
                </a:solidFill>
                <a:latin typeface="Arial"/>
                <a:cs typeface="Arial"/>
              </a:rPr>
              <a:t>classes</a:t>
            </a:r>
            <a:endParaRPr sz="2800" dirty="0">
              <a:latin typeface="Arial"/>
              <a:cs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54205" y="762000"/>
            <a:ext cx="6890047" cy="639278"/>
          </a:xfrm>
          <a:prstGeom prst="rect">
            <a:avLst/>
          </a:prstGeom>
        </p:spPr>
        <p:txBody>
          <a:bodyPr vert="horz" wrap="square" lIns="0" tIns="15875" rIns="0" bIns="0" rtlCol="0">
            <a:spAutoFit/>
          </a:bodyPr>
          <a:lstStyle/>
          <a:p>
            <a:pPr marL="12700">
              <a:lnSpc>
                <a:spcPct val="100000"/>
              </a:lnSpc>
              <a:spcBef>
                <a:spcPts val="125"/>
              </a:spcBef>
            </a:pPr>
            <a:r>
              <a:rPr sz="4050" spc="10" dirty="0"/>
              <a:t>Handling </a:t>
            </a:r>
            <a:r>
              <a:rPr lang="en-US" sz="4050" spc="10" dirty="0"/>
              <a:t>U</a:t>
            </a:r>
            <a:r>
              <a:rPr sz="4050" spc="10" dirty="0"/>
              <a:t>ncertainty in</a:t>
            </a:r>
            <a:r>
              <a:rPr sz="4050" spc="-55" dirty="0"/>
              <a:t> </a:t>
            </a:r>
            <a:r>
              <a:rPr sz="4050" spc="10" dirty="0">
                <a:solidFill>
                  <a:srgbClr val="000000"/>
                </a:solidFill>
                <a:latin typeface="Times New Roman"/>
                <a:cs typeface="Times New Roman"/>
              </a:rPr>
              <a:t>θ</a:t>
            </a:r>
            <a:endParaRPr sz="4050" dirty="0">
              <a:latin typeface="Times New Roman"/>
              <a:cs typeface="Times New Roman"/>
            </a:endParaRPr>
          </a:p>
        </p:txBody>
      </p:sp>
      <p:sp>
        <p:nvSpPr>
          <p:cNvPr id="5" name="object 5"/>
          <p:cNvSpPr txBox="1"/>
          <p:nvPr/>
        </p:nvSpPr>
        <p:spPr>
          <a:xfrm>
            <a:off x="865782" y="1634174"/>
            <a:ext cx="8078470" cy="4091304"/>
          </a:xfrm>
          <a:prstGeom prst="rect">
            <a:avLst/>
          </a:prstGeom>
        </p:spPr>
        <p:txBody>
          <a:bodyPr vert="horz" wrap="square" lIns="0" tIns="31750" rIns="0" bIns="0" rtlCol="0">
            <a:spAutoFit/>
          </a:bodyPr>
          <a:lstStyle/>
          <a:p>
            <a:pPr marL="330200" marR="495300" indent="-318135">
              <a:lnSpc>
                <a:spcPts val="3520"/>
              </a:lnSpc>
              <a:spcBef>
                <a:spcPts val="250"/>
              </a:spcBef>
              <a:buChar char="•"/>
              <a:tabLst>
                <a:tab pos="330200" algn="l"/>
                <a:tab pos="330835" algn="l"/>
              </a:tabLst>
            </a:pPr>
            <a:r>
              <a:rPr sz="2950" spc="5" dirty="0">
                <a:solidFill>
                  <a:srgbClr val="3333CC"/>
                </a:solidFill>
                <a:latin typeface="Arial"/>
                <a:cs typeface="Arial"/>
              </a:rPr>
              <a:t>In the frequentist approach, uncertainty in</a:t>
            </a:r>
            <a:r>
              <a:rPr sz="2950" spc="-65" dirty="0">
                <a:solidFill>
                  <a:srgbClr val="3333CC"/>
                </a:solidFill>
                <a:latin typeface="Arial"/>
                <a:cs typeface="Arial"/>
              </a:rPr>
              <a:t> </a:t>
            </a:r>
            <a:r>
              <a:rPr sz="2950" spc="5" dirty="0">
                <a:solidFill>
                  <a:srgbClr val="3333CC"/>
                </a:solidFill>
                <a:latin typeface="Arial"/>
                <a:cs typeface="Arial"/>
              </a:rPr>
              <a:t>a  given point estimate of </a:t>
            </a:r>
            <a:r>
              <a:rPr sz="2950" spc="5" dirty="0">
                <a:latin typeface="Times New Roman"/>
                <a:cs typeface="Times New Roman"/>
              </a:rPr>
              <a:t>θ </a:t>
            </a:r>
            <a:r>
              <a:rPr sz="2950" spc="5" dirty="0">
                <a:solidFill>
                  <a:srgbClr val="3333CC"/>
                </a:solidFill>
                <a:latin typeface="Arial"/>
                <a:cs typeface="Arial"/>
              </a:rPr>
              <a:t>is handled by  evaluating </a:t>
            </a:r>
            <a:r>
              <a:rPr sz="2950" dirty="0">
                <a:solidFill>
                  <a:srgbClr val="3333CC"/>
                </a:solidFill>
                <a:latin typeface="Arial"/>
                <a:cs typeface="Arial"/>
              </a:rPr>
              <a:t>its</a:t>
            </a:r>
            <a:r>
              <a:rPr sz="2950" spc="-10" dirty="0">
                <a:solidFill>
                  <a:srgbClr val="3333CC"/>
                </a:solidFill>
                <a:latin typeface="Arial"/>
                <a:cs typeface="Arial"/>
              </a:rPr>
              <a:t> </a:t>
            </a:r>
            <a:r>
              <a:rPr sz="2950" spc="5" dirty="0">
                <a:solidFill>
                  <a:srgbClr val="3333CC"/>
                </a:solidFill>
                <a:latin typeface="Arial"/>
                <a:cs typeface="Arial"/>
              </a:rPr>
              <a:t>variance</a:t>
            </a:r>
            <a:endParaRPr sz="2950">
              <a:latin typeface="Arial"/>
              <a:cs typeface="Arial"/>
            </a:endParaRPr>
          </a:p>
          <a:p>
            <a:pPr marL="695325" marR="5080" indent="-259079">
              <a:lnSpc>
                <a:spcPct val="99900"/>
              </a:lnSpc>
              <a:spcBef>
                <a:spcPts val="565"/>
              </a:spcBef>
            </a:pPr>
            <a:r>
              <a:rPr sz="2600" spc="-5" dirty="0">
                <a:solidFill>
                  <a:srgbClr val="336600"/>
                </a:solidFill>
                <a:latin typeface="Arial"/>
                <a:cs typeface="Arial"/>
              </a:rPr>
              <a:t>– Variance of the estimator is an assessment of</a:t>
            </a:r>
            <a:r>
              <a:rPr sz="2600" spc="-95" dirty="0">
                <a:solidFill>
                  <a:srgbClr val="336600"/>
                </a:solidFill>
                <a:latin typeface="Arial"/>
                <a:cs typeface="Arial"/>
              </a:rPr>
              <a:t> </a:t>
            </a:r>
            <a:r>
              <a:rPr sz="2600" spc="-5" dirty="0">
                <a:solidFill>
                  <a:srgbClr val="336600"/>
                </a:solidFill>
                <a:latin typeface="Arial"/>
                <a:cs typeface="Arial"/>
              </a:rPr>
              <a:t>how  the estimate might change with alternative  samplings of the observed</a:t>
            </a:r>
            <a:r>
              <a:rPr sz="2600" spc="-15" dirty="0">
                <a:solidFill>
                  <a:srgbClr val="336600"/>
                </a:solidFill>
                <a:latin typeface="Arial"/>
                <a:cs typeface="Arial"/>
              </a:rPr>
              <a:t> </a:t>
            </a:r>
            <a:r>
              <a:rPr sz="2600" spc="-5" dirty="0">
                <a:solidFill>
                  <a:srgbClr val="336600"/>
                </a:solidFill>
                <a:latin typeface="Arial"/>
                <a:cs typeface="Arial"/>
              </a:rPr>
              <a:t>data</a:t>
            </a:r>
            <a:endParaRPr sz="2600">
              <a:latin typeface="Arial"/>
              <a:cs typeface="Arial"/>
            </a:endParaRPr>
          </a:p>
          <a:p>
            <a:pPr marL="330200" marR="14604" indent="-318135">
              <a:lnSpc>
                <a:spcPct val="101200"/>
              </a:lnSpc>
              <a:spcBef>
                <a:spcPts val="630"/>
              </a:spcBef>
              <a:buChar char="•"/>
              <a:tabLst>
                <a:tab pos="330200" algn="l"/>
                <a:tab pos="330835" algn="l"/>
              </a:tabLst>
            </a:pPr>
            <a:r>
              <a:rPr sz="2950" spc="5" dirty="0">
                <a:solidFill>
                  <a:srgbClr val="3333CC"/>
                </a:solidFill>
                <a:latin typeface="Arial"/>
                <a:cs typeface="Arial"/>
              </a:rPr>
              <a:t>Bayesian answer </a:t>
            </a:r>
            <a:r>
              <a:rPr sz="2950" dirty="0">
                <a:solidFill>
                  <a:srgbClr val="3333CC"/>
                </a:solidFill>
                <a:latin typeface="Arial"/>
                <a:cs typeface="Arial"/>
              </a:rPr>
              <a:t>to </a:t>
            </a:r>
            <a:r>
              <a:rPr sz="2950" spc="5" dirty="0">
                <a:solidFill>
                  <a:srgbClr val="3333CC"/>
                </a:solidFill>
                <a:latin typeface="Arial"/>
                <a:cs typeface="Arial"/>
              </a:rPr>
              <a:t>the question of how </a:t>
            </a:r>
            <a:r>
              <a:rPr sz="2950" dirty="0">
                <a:solidFill>
                  <a:srgbClr val="3333CC"/>
                </a:solidFill>
                <a:latin typeface="Arial"/>
                <a:cs typeface="Arial"/>
              </a:rPr>
              <a:t>to  </a:t>
            </a:r>
            <a:r>
              <a:rPr sz="2950" spc="5" dirty="0">
                <a:solidFill>
                  <a:srgbClr val="3333CC"/>
                </a:solidFill>
                <a:latin typeface="Arial"/>
                <a:cs typeface="Arial"/>
              </a:rPr>
              <a:t>handle uncertainty in the estimator is </a:t>
            </a:r>
            <a:r>
              <a:rPr sz="2950" dirty="0">
                <a:solidFill>
                  <a:srgbClr val="3333CC"/>
                </a:solidFill>
                <a:latin typeface="Arial"/>
                <a:cs typeface="Arial"/>
              </a:rPr>
              <a:t>to </a:t>
            </a:r>
            <a:r>
              <a:rPr sz="2950" spc="5" dirty="0">
                <a:solidFill>
                  <a:srgbClr val="3333CC"/>
                </a:solidFill>
                <a:latin typeface="Arial"/>
                <a:cs typeface="Arial"/>
              </a:rPr>
              <a:t>simply  integrate over</a:t>
            </a:r>
            <a:r>
              <a:rPr sz="2950" spc="-10" dirty="0">
                <a:solidFill>
                  <a:srgbClr val="3333CC"/>
                </a:solidFill>
                <a:latin typeface="Arial"/>
                <a:cs typeface="Arial"/>
              </a:rPr>
              <a:t> </a:t>
            </a:r>
            <a:r>
              <a:rPr sz="2950" dirty="0">
                <a:solidFill>
                  <a:srgbClr val="3333CC"/>
                </a:solidFill>
                <a:latin typeface="Arial"/>
                <a:cs typeface="Arial"/>
              </a:rPr>
              <a:t>it</a:t>
            </a:r>
            <a:endParaRPr sz="2950">
              <a:latin typeface="Arial"/>
              <a:cs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73386" y="933616"/>
            <a:ext cx="8654231" cy="582852"/>
          </a:xfrm>
          <a:prstGeom prst="rect">
            <a:avLst/>
          </a:prstGeom>
        </p:spPr>
        <p:txBody>
          <a:bodyPr vert="horz" wrap="square" lIns="0" tIns="13335" rIns="0" bIns="0" rtlCol="0">
            <a:spAutoFit/>
          </a:bodyPr>
          <a:lstStyle/>
          <a:p>
            <a:pPr marL="12700">
              <a:lnSpc>
                <a:spcPct val="100000"/>
              </a:lnSpc>
              <a:spcBef>
                <a:spcPts val="105"/>
              </a:spcBef>
            </a:pPr>
            <a:r>
              <a:rPr sz="3700" dirty="0"/>
              <a:t>Bayesian </a:t>
            </a:r>
            <a:r>
              <a:rPr lang="en-US" sz="3700" dirty="0"/>
              <a:t>A</a:t>
            </a:r>
            <a:r>
              <a:rPr sz="3700" dirty="0"/>
              <a:t>pproach </a:t>
            </a:r>
            <a:r>
              <a:rPr lang="en-US" sz="3700" dirty="0"/>
              <a:t>A</a:t>
            </a:r>
            <a:r>
              <a:rPr sz="3700" dirty="0"/>
              <a:t>voids</a:t>
            </a:r>
            <a:r>
              <a:rPr sz="3700" spc="-15" dirty="0"/>
              <a:t> </a:t>
            </a:r>
            <a:r>
              <a:rPr lang="en-US" sz="3700" spc="-15" dirty="0"/>
              <a:t>O</a:t>
            </a:r>
            <a:r>
              <a:rPr sz="3700" dirty="0"/>
              <a:t>verfitting</a:t>
            </a:r>
          </a:p>
        </p:txBody>
      </p:sp>
      <p:sp>
        <p:nvSpPr>
          <p:cNvPr id="5" name="object 5"/>
          <p:cNvSpPr txBox="1"/>
          <p:nvPr/>
        </p:nvSpPr>
        <p:spPr>
          <a:xfrm>
            <a:off x="865782" y="1717494"/>
            <a:ext cx="8298815" cy="4691380"/>
          </a:xfrm>
          <a:prstGeom prst="rect">
            <a:avLst/>
          </a:prstGeom>
        </p:spPr>
        <p:txBody>
          <a:bodyPr vert="horz" wrap="square" lIns="0" tIns="31750" rIns="0" bIns="0" rtlCol="0">
            <a:spAutoFit/>
          </a:bodyPr>
          <a:lstStyle/>
          <a:p>
            <a:pPr marL="330200" marR="1280160" indent="-318135" algn="just">
              <a:lnSpc>
                <a:spcPts val="3520"/>
              </a:lnSpc>
              <a:spcBef>
                <a:spcPts val="250"/>
              </a:spcBef>
              <a:buChar char="•"/>
              <a:tabLst>
                <a:tab pos="330835" algn="l"/>
              </a:tabLst>
            </a:pPr>
            <a:r>
              <a:rPr sz="2950" spc="5" dirty="0">
                <a:solidFill>
                  <a:srgbClr val="3333CC"/>
                </a:solidFill>
                <a:latin typeface="Arial"/>
                <a:cs typeface="Arial"/>
              </a:rPr>
              <a:t>Bayesian approach tends </a:t>
            </a:r>
            <a:r>
              <a:rPr sz="2950" dirty="0">
                <a:solidFill>
                  <a:srgbClr val="3333CC"/>
                </a:solidFill>
                <a:latin typeface="Arial"/>
                <a:cs typeface="Arial"/>
              </a:rPr>
              <a:t>to </a:t>
            </a:r>
            <a:r>
              <a:rPr sz="2950" spc="5" dirty="0">
                <a:solidFill>
                  <a:srgbClr val="3333CC"/>
                </a:solidFill>
                <a:latin typeface="Arial"/>
                <a:cs typeface="Arial"/>
              </a:rPr>
              <a:t>protect well  against</a:t>
            </a:r>
            <a:r>
              <a:rPr sz="2950" spc="-5" dirty="0">
                <a:solidFill>
                  <a:srgbClr val="3333CC"/>
                </a:solidFill>
                <a:latin typeface="Arial"/>
                <a:cs typeface="Arial"/>
              </a:rPr>
              <a:t> </a:t>
            </a:r>
            <a:r>
              <a:rPr sz="2950" dirty="0">
                <a:solidFill>
                  <a:srgbClr val="3333CC"/>
                </a:solidFill>
                <a:latin typeface="Arial"/>
                <a:cs typeface="Arial"/>
              </a:rPr>
              <a:t>overfitting</a:t>
            </a:r>
            <a:endParaRPr sz="2950">
              <a:latin typeface="Arial"/>
              <a:cs typeface="Arial"/>
            </a:endParaRPr>
          </a:p>
          <a:p>
            <a:pPr marL="695325" marR="645160" indent="-259079" algn="just">
              <a:lnSpc>
                <a:spcPct val="101800"/>
              </a:lnSpc>
              <a:spcBef>
                <a:spcPts val="415"/>
              </a:spcBef>
            </a:pPr>
            <a:r>
              <a:rPr sz="2600" spc="-5" dirty="0">
                <a:solidFill>
                  <a:srgbClr val="336600"/>
                </a:solidFill>
                <a:latin typeface="Arial"/>
                <a:cs typeface="Arial"/>
              </a:rPr>
              <a:t>– In the Bayesian approach there is no fitting,</a:t>
            </a:r>
            <a:r>
              <a:rPr sz="2600" spc="-100" dirty="0">
                <a:solidFill>
                  <a:srgbClr val="336600"/>
                </a:solidFill>
                <a:latin typeface="Arial"/>
                <a:cs typeface="Arial"/>
              </a:rPr>
              <a:t> </a:t>
            </a:r>
            <a:r>
              <a:rPr sz="2600" spc="-5" dirty="0">
                <a:solidFill>
                  <a:srgbClr val="336600"/>
                </a:solidFill>
                <a:latin typeface="Arial"/>
                <a:cs typeface="Arial"/>
              </a:rPr>
              <a:t>just  computing the posterior from the</a:t>
            </a:r>
            <a:r>
              <a:rPr sz="2600" spc="-15" dirty="0">
                <a:solidFill>
                  <a:srgbClr val="336600"/>
                </a:solidFill>
                <a:latin typeface="Arial"/>
                <a:cs typeface="Arial"/>
              </a:rPr>
              <a:t> </a:t>
            </a:r>
            <a:r>
              <a:rPr sz="2600" spc="-5" dirty="0">
                <a:solidFill>
                  <a:srgbClr val="336600"/>
                </a:solidFill>
                <a:latin typeface="Arial"/>
                <a:cs typeface="Arial"/>
              </a:rPr>
              <a:t>prior</a:t>
            </a:r>
            <a:endParaRPr sz="2600">
              <a:latin typeface="Arial"/>
              <a:cs typeface="Arial"/>
            </a:endParaRPr>
          </a:p>
          <a:p>
            <a:pPr marL="330200" marR="883285" indent="-318135" algn="just">
              <a:lnSpc>
                <a:spcPct val="101200"/>
              </a:lnSpc>
              <a:spcBef>
                <a:spcPts val="625"/>
              </a:spcBef>
              <a:buChar char="•"/>
              <a:tabLst>
                <a:tab pos="330835" algn="l"/>
              </a:tabLst>
            </a:pPr>
            <a:r>
              <a:rPr sz="2950" spc="5" dirty="0">
                <a:solidFill>
                  <a:srgbClr val="3333CC"/>
                </a:solidFill>
                <a:latin typeface="Arial"/>
                <a:cs typeface="Arial"/>
              </a:rPr>
              <a:t>Integral is just an application of the laws</a:t>
            </a:r>
            <a:r>
              <a:rPr sz="2950" spc="-85" dirty="0">
                <a:solidFill>
                  <a:srgbClr val="3333CC"/>
                </a:solidFill>
                <a:latin typeface="Arial"/>
                <a:cs typeface="Arial"/>
              </a:rPr>
              <a:t> </a:t>
            </a:r>
            <a:r>
              <a:rPr sz="2950" spc="5" dirty="0">
                <a:solidFill>
                  <a:srgbClr val="3333CC"/>
                </a:solidFill>
                <a:latin typeface="Arial"/>
                <a:cs typeface="Arial"/>
              </a:rPr>
              <a:t>of  probability making the Bayesian approach  simple </a:t>
            </a:r>
            <a:r>
              <a:rPr sz="2950" dirty="0">
                <a:solidFill>
                  <a:srgbClr val="3333CC"/>
                </a:solidFill>
                <a:latin typeface="Arial"/>
                <a:cs typeface="Arial"/>
              </a:rPr>
              <a:t>to</a:t>
            </a:r>
            <a:r>
              <a:rPr sz="2950" spc="-10" dirty="0">
                <a:solidFill>
                  <a:srgbClr val="3333CC"/>
                </a:solidFill>
                <a:latin typeface="Arial"/>
                <a:cs typeface="Arial"/>
              </a:rPr>
              <a:t> </a:t>
            </a:r>
            <a:r>
              <a:rPr sz="2950" dirty="0">
                <a:solidFill>
                  <a:srgbClr val="3333CC"/>
                </a:solidFill>
                <a:latin typeface="Arial"/>
                <a:cs typeface="Arial"/>
              </a:rPr>
              <a:t>justify</a:t>
            </a:r>
            <a:endParaRPr sz="2950">
              <a:latin typeface="Arial"/>
              <a:cs typeface="Arial"/>
            </a:endParaRPr>
          </a:p>
          <a:p>
            <a:pPr marL="330200" marR="5080" indent="-318135">
              <a:lnSpc>
                <a:spcPct val="101200"/>
              </a:lnSpc>
              <a:spcBef>
                <a:spcPts val="655"/>
              </a:spcBef>
              <a:buChar char="•"/>
              <a:tabLst>
                <a:tab pos="330200" algn="l"/>
                <a:tab pos="330835" algn="l"/>
              </a:tabLst>
            </a:pPr>
            <a:r>
              <a:rPr sz="2950" spc="5" dirty="0">
                <a:solidFill>
                  <a:srgbClr val="3333CC"/>
                </a:solidFill>
                <a:latin typeface="Arial"/>
                <a:cs typeface="Arial"/>
              </a:rPr>
              <a:t>While the frequentist machinery </a:t>
            </a:r>
            <a:r>
              <a:rPr sz="2950" dirty="0">
                <a:solidFill>
                  <a:srgbClr val="3333CC"/>
                </a:solidFill>
                <a:latin typeface="Arial"/>
                <a:cs typeface="Arial"/>
              </a:rPr>
              <a:t>for </a:t>
            </a:r>
            <a:r>
              <a:rPr sz="2950" spc="5" dirty="0">
                <a:solidFill>
                  <a:srgbClr val="3333CC"/>
                </a:solidFill>
                <a:latin typeface="Arial"/>
                <a:cs typeface="Arial"/>
              </a:rPr>
              <a:t>constructing  an estimator is based on an ad-hoc decision </a:t>
            </a:r>
            <a:r>
              <a:rPr sz="2950" dirty="0">
                <a:solidFill>
                  <a:srgbClr val="3333CC"/>
                </a:solidFill>
                <a:latin typeface="Arial"/>
                <a:cs typeface="Arial"/>
              </a:rPr>
              <a:t>to  </a:t>
            </a:r>
            <a:r>
              <a:rPr sz="2950" spc="5" dirty="0">
                <a:solidFill>
                  <a:srgbClr val="3333CC"/>
                </a:solidFill>
                <a:latin typeface="Arial"/>
                <a:cs typeface="Arial"/>
              </a:rPr>
              <a:t>summarize all knowledge contained in</a:t>
            </a:r>
            <a:r>
              <a:rPr sz="2950" spc="-30" dirty="0">
                <a:solidFill>
                  <a:srgbClr val="3333CC"/>
                </a:solidFill>
                <a:latin typeface="Arial"/>
                <a:cs typeface="Arial"/>
              </a:rPr>
              <a:t> </a:t>
            </a:r>
            <a:r>
              <a:rPr sz="2950" spc="5" dirty="0">
                <a:solidFill>
                  <a:srgbClr val="3333CC"/>
                </a:solidFill>
                <a:latin typeface="Arial"/>
                <a:cs typeface="Arial"/>
              </a:rPr>
              <a:t>the</a:t>
            </a:r>
            <a:endParaRPr sz="2950">
              <a:latin typeface="Arial"/>
              <a:cs typeface="Arial"/>
            </a:endParaRPr>
          </a:p>
        </p:txBody>
      </p:sp>
      <p:sp>
        <p:nvSpPr>
          <p:cNvPr id="6" name="object 6"/>
          <p:cNvSpPr txBox="1"/>
          <p:nvPr/>
        </p:nvSpPr>
        <p:spPr>
          <a:xfrm>
            <a:off x="1183571" y="6378394"/>
            <a:ext cx="5888355" cy="477520"/>
          </a:xfrm>
          <a:prstGeom prst="rect">
            <a:avLst/>
          </a:prstGeom>
        </p:spPr>
        <p:txBody>
          <a:bodyPr vert="horz" wrap="square" lIns="0" tIns="14604" rIns="0" bIns="0" rtlCol="0">
            <a:spAutoFit/>
          </a:bodyPr>
          <a:lstStyle/>
          <a:p>
            <a:pPr marL="12700">
              <a:lnSpc>
                <a:spcPct val="100000"/>
              </a:lnSpc>
              <a:spcBef>
                <a:spcPts val="114"/>
              </a:spcBef>
            </a:pPr>
            <a:r>
              <a:rPr sz="2950" spc="5" dirty="0">
                <a:solidFill>
                  <a:srgbClr val="3333CC"/>
                </a:solidFill>
                <a:latin typeface="Arial"/>
                <a:cs typeface="Arial"/>
              </a:rPr>
              <a:t>dataset with a single point</a:t>
            </a:r>
            <a:r>
              <a:rPr sz="2950" spc="-75" dirty="0">
                <a:solidFill>
                  <a:srgbClr val="3333CC"/>
                </a:solidFill>
                <a:latin typeface="Arial"/>
                <a:cs typeface="Arial"/>
              </a:rPr>
              <a:t> </a:t>
            </a:r>
            <a:r>
              <a:rPr sz="2950" spc="5" dirty="0">
                <a:solidFill>
                  <a:srgbClr val="3333CC"/>
                </a:solidFill>
                <a:latin typeface="Arial"/>
                <a:cs typeface="Arial"/>
              </a:rPr>
              <a:t>estimate</a:t>
            </a:r>
            <a:endParaRPr sz="2950">
              <a:latin typeface="Arial"/>
              <a:cs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55700" y="533400"/>
            <a:ext cx="8810485" cy="1152239"/>
          </a:xfrm>
          <a:prstGeom prst="rect">
            <a:avLst/>
          </a:prstGeom>
        </p:spPr>
        <p:txBody>
          <a:bodyPr vert="horz" wrap="square" lIns="0" tIns="13335" rIns="0" bIns="0" rtlCol="0">
            <a:spAutoFit/>
          </a:bodyPr>
          <a:lstStyle/>
          <a:p>
            <a:pPr marL="12700">
              <a:lnSpc>
                <a:spcPct val="100000"/>
              </a:lnSpc>
              <a:spcBef>
                <a:spcPts val="105"/>
              </a:spcBef>
              <a:tabLst>
                <a:tab pos="4200525" algn="l"/>
              </a:tabLst>
            </a:pPr>
            <a:r>
              <a:rPr sz="3700" dirty="0"/>
              <a:t>Second</a:t>
            </a:r>
            <a:r>
              <a:rPr sz="3700" spc="15" dirty="0"/>
              <a:t> </a:t>
            </a:r>
            <a:r>
              <a:rPr sz="3700" dirty="0"/>
              <a:t>difference:	Bayesian vs</a:t>
            </a:r>
            <a:r>
              <a:rPr sz="3700" spc="-55" dirty="0"/>
              <a:t> </a:t>
            </a:r>
            <a:r>
              <a:rPr sz="3700" dirty="0"/>
              <a:t>M</a:t>
            </a:r>
            <a:r>
              <a:rPr lang="en-US" sz="3700" dirty="0"/>
              <a:t>aximum </a:t>
            </a:r>
            <a:r>
              <a:rPr sz="3700" dirty="0"/>
              <a:t>L</a:t>
            </a:r>
            <a:r>
              <a:rPr lang="en-US" sz="3700" dirty="0"/>
              <a:t>ikelihood</a:t>
            </a:r>
            <a:endParaRPr sz="3700" dirty="0"/>
          </a:p>
        </p:txBody>
      </p:sp>
      <p:sp>
        <p:nvSpPr>
          <p:cNvPr id="5" name="object 5"/>
          <p:cNvSpPr txBox="1"/>
          <p:nvPr/>
        </p:nvSpPr>
        <p:spPr>
          <a:xfrm>
            <a:off x="865782" y="1831640"/>
            <a:ext cx="8081645" cy="4140835"/>
          </a:xfrm>
          <a:prstGeom prst="rect">
            <a:avLst/>
          </a:prstGeom>
        </p:spPr>
        <p:txBody>
          <a:bodyPr vert="horz" wrap="square" lIns="0" tIns="99695" rIns="0" bIns="0" rtlCol="0">
            <a:spAutoFit/>
          </a:bodyPr>
          <a:lstStyle/>
          <a:p>
            <a:pPr marL="431165" indent="-419100">
              <a:lnSpc>
                <a:spcPct val="100000"/>
              </a:lnSpc>
              <a:spcBef>
                <a:spcPts val="785"/>
              </a:spcBef>
              <a:buAutoNum type="arabicPeriod" startAt="2"/>
              <a:tabLst>
                <a:tab pos="431800" algn="l"/>
              </a:tabLst>
            </a:pPr>
            <a:r>
              <a:rPr sz="2950" spc="5" dirty="0">
                <a:solidFill>
                  <a:srgbClr val="3333CC"/>
                </a:solidFill>
                <a:latin typeface="Arial"/>
                <a:cs typeface="Arial"/>
              </a:rPr>
              <a:t>Contribution of the prior</a:t>
            </a:r>
            <a:r>
              <a:rPr sz="2950" spc="-30" dirty="0">
                <a:solidFill>
                  <a:srgbClr val="3333CC"/>
                </a:solidFill>
                <a:latin typeface="Arial"/>
                <a:cs typeface="Arial"/>
              </a:rPr>
              <a:t> </a:t>
            </a:r>
            <a:r>
              <a:rPr sz="2950" spc="5" dirty="0">
                <a:solidFill>
                  <a:srgbClr val="3333CC"/>
                </a:solidFill>
                <a:latin typeface="Arial"/>
                <a:cs typeface="Arial"/>
              </a:rPr>
              <a:t>distribution</a:t>
            </a:r>
            <a:endParaRPr sz="2950" dirty="0">
              <a:latin typeface="Arial"/>
              <a:cs typeface="Arial"/>
            </a:endParaRPr>
          </a:p>
          <a:p>
            <a:pPr marL="859790" marR="160020" lvl="1" indent="-482600">
              <a:lnSpc>
                <a:spcPct val="99900"/>
              </a:lnSpc>
              <a:spcBef>
                <a:spcPts val="585"/>
              </a:spcBef>
              <a:buChar char="–"/>
              <a:tabLst>
                <a:tab pos="854075" algn="l"/>
                <a:tab pos="854710" algn="l"/>
              </a:tabLst>
            </a:pPr>
            <a:r>
              <a:rPr sz="2600" spc="-5" dirty="0">
                <a:solidFill>
                  <a:srgbClr val="336600"/>
                </a:solidFill>
                <a:latin typeface="Arial"/>
                <a:cs typeface="Arial"/>
              </a:rPr>
              <a:t>Prior has influence of shifting probability mass  function towards regions of the parameter space  that are preferred a</a:t>
            </a:r>
            <a:r>
              <a:rPr sz="2600" spc="-10" dirty="0">
                <a:solidFill>
                  <a:srgbClr val="336600"/>
                </a:solidFill>
                <a:latin typeface="Arial"/>
                <a:cs typeface="Arial"/>
              </a:rPr>
              <a:t> </a:t>
            </a:r>
            <a:r>
              <a:rPr sz="2600" spc="-5" dirty="0">
                <a:solidFill>
                  <a:srgbClr val="336600"/>
                </a:solidFill>
                <a:latin typeface="Arial"/>
                <a:cs typeface="Arial"/>
              </a:rPr>
              <a:t>priori</a:t>
            </a:r>
            <a:endParaRPr sz="2600" dirty="0">
              <a:latin typeface="Arial"/>
              <a:cs typeface="Arial"/>
            </a:endParaRPr>
          </a:p>
          <a:p>
            <a:pPr marL="859790" marR="678815" lvl="1" indent="-482600">
              <a:lnSpc>
                <a:spcPct val="101800"/>
              </a:lnSpc>
              <a:spcBef>
                <a:spcPts val="505"/>
              </a:spcBef>
              <a:buChar char="–"/>
              <a:tabLst>
                <a:tab pos="854075" algn="l"/>
                <a:tab pos="854710" algn="l"/>
              </a:tabLst>
            </a:pPr>
            <a:r>
              <a:rPr sz="2600" spc="-5" dirty="0">
                <a:solidFill>
                  <a:srgbClr val="336600"/>
                </a:solidFill>
                <a:latin typeface="Arial"/>
                <a:cs typeface="Arial"/>
              </a:rPr>
              <a:t>In practice prior expresses a preference over  models that are simpler or more</a:t>
            </a:r>
            <a:r>
              <a:rPr sz="2600" spc="-20" dirty="0">
                <a:solidFill>
                  <a:srgbClr val="336600"/>
                </a:solidFill>
                <a:latin typeface="Arial"/>
                <a:cs typeface="Arial"/>
              </a:rPr>
              <a:t> </a:t>
            </a:r>
            <a:r>
              <a:rPr sz="2600" spc="-5" dirty="0">
                <a:solidFill>
                  <a:srgbClr val="336600"/>
                </a:solidFill>
                <a:latin typeface="Arial"/>
                <a:cs typeface="Arial"/>
              </a:rPr>
              <a:t>smooth</a:t>
            </a:r>
            <a:endParaRPr sz="2600" dirty="0">
              <a:latin typeface="Arial"/>
              <a:cs typeface="Arial"/>
            </a:endParaRPr>
          </a:p>
          <a:p>
            <a:pPr marL="483234" marR="5080" indent="-471170">
              <a:lnSpc>
                <a:spcPct val="101200"/>
              </a:lnSpc>
              <a:spcBef>
                <a:spcPts val="630"/>
              </a:spcBef>
              <a:buChar char="•"/>
              <a:tabLst>
                <a:tab pos="488950" algn="l"/>
                <a:tab pos="489584" algn="l"/>
              </a:tabLst>
            </a:pPr>
            <a:r>
              <a:rPr sz="2950" spc="5" dirty="0">
                <a:solidFill>
                  <a:srgbClr val="3333CC"/>
                </a:solidFill>
                <a:latin typeface="Arial"/>
                <a:cs typeface="Arial"/>
              </a:rPr>
              <a:t>Critics of Bayesian approach identify the</a:t>
            </a:r>
            <a:r>
              <a:rPr sz="2950" spc="-65" dirty="0">
                <a:solidFill>
                  <a:srgbClr val="3333CC"/>
                </a:solidFill>
                <a:latin typeface="Arial"/>
                <a:cs typeface="Arial"/>
              </a:rPr>
              <a:t> </a:t>
            </a:r>
            <a:r>
              <a:rPr sz="2950" spc="5" dirty="0">
                <a:solidFill>
                  <a:srgbClr val="3333CC"/>
                </a:solidFill>
                <a:latin typeface="Arial"/>
                <a:cs typeface="Arial"/>
              </a:rPr>
              <a:t>prior  as a source of subjective human judgment  </a:t>
            </a:r>
            <a:r>
              <a:rPr lang="en-US" sz="2950" spc="5">
                <a:solidFill>
                  <a:srgbClr val="3333CC"/>
                </a:solidFill>
                <a:latin typeface="Arial"/>
                <a:cs typeface="Arial"/>
              </a:rPr>
              <a:t>that has affects on </a:t>
            </a:r>
            <a:r>
              <a:rPr sz="2950" spc="5" dirty="0">
                <a:solidFill>
                  <a:srgbClr val="3333CC"/>
                </a:solidFill>
                <a:latin typeface="Arial"/>
                <a:cs typeface="Arial"/>
              </a:rPr>
              <a:t>the</a:t>
            </a:r>
            <a:r>
              <a:rPr sz="2950" spc="-10" dirty="0">
                <a:solidFill>
                  <a:srgbClr val="3333CC"/>
                </a:solidFill>
                <a:latin typeface="Arial"/>
                <a:cs typeface="Arial"/>
              </a:rPr>
              <a:t> </a:t>
            </a:r>
            <a:r>
              <a:rPr sz="2950" spc="5" dirty="0">
                <a:solidFill>
                  <a:srgbClr val="3333CC"/>
                </a:solidFill>
                <a:latin typeface="Arial"/>
                <a:cs typeface="Arial"/>
              </a:rPr>
              <a:t>predictions</a:t>
            </a:r>
            <a:endParaRPr sz="2950" dirty="0">
              <a:latin typeface="Arial"/>
              <a:cs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91200" y="1188142"/>
            <a:ext cx="9237099" cy="582852"/>
          </a:xfrm>
          <a:prstGeom prst="rect">
            <a:avLst/>
          </a:prstGeom>
        </p:spPr>
        <p:txBody>
          <a:bodyPr vert="horz" wrap="square" lIns="0" tIns="13335" rIns="0" bIns="0" rtlCol="0">
            <a:spAutoFit/>
          </a:bodyPr>
          <a:lstStyle/>
          <a:p>
            <a:pPr marL="12700">
              <a:lnSpc>
                <a:spcPct val="100000"/>
              </a:lnSpc>
              <a:spcBef>
                <a:spcPts val="105"/>
              </a:spcBef>
            </a:pPr>
            <a:r>
              <a:rPr sz="3700" dirty="0"/>
              <a:t>When is Bayesian </a:t>
            </a:r>
            <a:r>
              <a:rPr lang="en-US" sz="3700" dirty="0"/>
              <a:t>A</a:t>
            </a:r>
            <a:r>
              <a:rPr sz="3700" dirty="0"/>
              <a:t>pproach</a:t>
            </a:r>
            <a:r>
              <a:rPr sz="3700" spc="-15" dirty="0"/>
              <a:t> </a:t>
            </a:r>
            <a:r>
              <a:rPr lang="en-US" sz="3700" spc="-15" dirty="0"/>
              <a:t>B</a:t>
            </a:r>
            <a:r>
              <a:rPr sz="3700" dirty="0"/>
              <a:t>etter?</a:t>
            </a:r>
          </a:p>
        </p:txBody>
      </p:sp>
      <p:sp>
        <p:nvSpPr>
          <p:cNvPr id="5" name="object 5"/>
          <p:cNvSpPr txBox="1"/>
          <p:nvPr/>
        </p:nvSpPr>
        <p:spPr>
          <a:xfrm>
            <a:off x="865782" y="2211831"/>
            <a:ext cx="8443318" cy="2401940"/>
          </a:xfrm>
          <a:prstGeom prst="rect">
            <a:avLst/>
          </a:prstGeom>
        </p:spPr>
        <p:txBody>
          <a:bodyPr vert="horz" wrap="square" lIns="0" tIns="31750" rIns="0" bIns="0" rtlCol="0">
            <a:spAutoFit/>
          </a:bodyPr>
          <a:lstStyle/>
          <a:p>
            <a:pPr marL="483234" marR="130175" indent="-471170">
              <a:lnSpc>
                <a:spcPts val="3520"/>
              </a:lnSpc>
              <a:spcBef>
                <a:spcPts val="250"/>
              </a:spcBef>
              <a:buChar char="•"/>
              <a:tabLst>
                <a:tab pos="488950" algn="l"/>
                <a:tab pos="489584" algn="l"/>
              </a:tabLst>
            </a:pPr>
            <a:r>
              <a:rPr sz="2950" spc="5" dirty="0">
                <a:solidFill>
                  <a:srgbClr val="3333CC"/>
                </a:solidFill>
                <a:latin typeface="Arial"/>
                <a:cs typeface="Arial"/>
              </a:rPr>
              <a:t>Bayesian methods typically generalize much  better when limited training data is</a:t>
            </a:r>
            <a:r>
              <a:rPr sz="2950" spc="-65" dirty="0">
                <a:solidFill>
                  <a:srgbClr val="3333CC"/>
                </a:solidFill>
                <a:latin typeface="Arial"/>
                <a:cs typeface="Arial"/>
              </a:rPr>
              <a:t> </a:t>
            </a:r>
            <a:r>
              <a:rPr sz="2950" spc="5" dirty="0">
                <a:solidFill>
                  <a:srgbClr val="3333CC"/>
                </a:solidFill>
                <a:latin typeface="Arial"/>
                <a:cs typeface="Arial"/>
              </a:rPr>
              <a:t>available</a:t>
            </a:r>
            <a:endParaRPr lang="en-US" sz="2950" spc="5" dirty="0">
              <a:solidFill>
                <a:srgbClr val="3333CC"/>
              </a:solidFill>
              <a:latin typeface="Arial"/>
              <a:cs typeface="Arial"/>
            </a:endParaRPr>
          </a:p>
          <a:p>
            <a:pPr marL="483234" marR="130175" indent="-471170">
              <a:lnSpc>
                <a:spcPts val="3520"/>
              </a:lnSpc>
              <a:spcBef>
                <a:spcPts val="250"/>
              </a:spcBef>
              <a:buChar char="•"/>
              <a:tabLst>
                <a:tab pos="488950" algn="l"/>
                <a:tab pos="489584" algn="l"/>
              </a:tabLst>
            </a:pPr>
            <a:endParaRPr sz="2950" dirty="0">
              <a:latin typeface="Arial"/>
              <a:cs typeface="Arial"/>
            </a:endParaRPr>
          </a:p>
          <a:p>
            <a:pPr marL="483234" marR="5080" indent="-471170">
              <a:lnSpc>
                <a:spcPct val="100299"/>
              </a:lnSpc>
              <a:spcBef>
                <a:spcPts val="570"/>
              </a:spcBef>
              <a:buChar char="•"/>
              <a:tabLst>
                <a:tab pos="488950" algn="l"/>
                <a:tab pos="489584" algn="l"/>
              </a:tabLst>
            </a:pPr>
            <a:r>
              <a:rPr lang="en-US" sz="2950" spc="5" dirty="0">
                <a:solidFill>
                  <a:srgbClr val="3333CC"/>
                </a:solidFill>
                <a:latin typeface="Arial"/>
                <a:cs typeface="Arial"/>
              </a:rPr>
              <a:t>Can</a:t>
            </a:r>
            <a:r>
              <a:rPr sz="2950" spc="5" dirty="0">
                <a:solidFill>
                  <a:srgbClr val="3333CC"/>
                </a:solidFill>
                <a:latin typeface="Arial"/>
                <a:cs typeface="Arial"/>
              </a:rPr>
              <a:t> </a:t>
            </a:r>
            <a:r>
              <a:rPr sz="2950" dirty="0">
                <a:solidFill>
                  <a:srgbClr val="3333CC"/>
                </a:solidFill>
                <a:latin typeface="Arial"/>
                <a:cs typeface="Arial"/>
              </a:rPr>
              <a:t>suffer </a:t>
            </a:r>
            <a:r>
              <a:rPr sz="2950" spc="5" dirty="0">
                <a:solidFill>
                  <a:srgbClr val="3333CC"/>
                </a:solidFill>
                <a:latin typeface="Arial"/>
                <a:cs typeface="Arial"/>
              </a:rPr>
              <a:t>from high computational cost when  the number of training examples is</a:t>
            </a:r>
            <a:r>
              <a:rPr sz="2950" spc="-40" dirty="0">
                <a:solidFill>
                  <a:srgbClr val="3333CC"/>
                </a:solidFill>
                <a:latin typeface="Arial"/>
                <a:cs typeface="Arial"/>
              </a:rPr>
              <a:t> </a:t>
            </a:r>
            <a:r>
              <a:rPr sz="2950" spc="5" dirty="0">
                <a:solidFill>
                  <a:srgbClr val="3333CC"/>
                </a:solidFill>
                <a:latin typeface="Arial"/>
                <a:cs typeface="Arial"/>
              </a:rPr>
              <a:t>large</a:t>
            </a:r>
            <a:endParaRPr sz="2950" dirty="0">
              <a:latin typeface="Arial"/>
              <a:cs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35879" y="1147193"/>
            <a:ext cx="7395845" cy="647065"/>
          </a:xfrm>
          <a:prstGeom prst="rect">
            <a:avLst/>
          </a:prstGeom>
        </p:spPr>
        <p:txBody>
          <a:bodyPr vert="horz" wrap="square" lIns="0" tIns="15875" rIns="0" bIns="0" rtlCol="0">
            <a:spAutoFit/>
          </a:bodyPr>
          <a:lstStyle/>
          <a:p>
            <a:pPr marL="12700">
              <a:lnSpc>
                <a:spcPct val="100000"/>
              </a:lnSpc>
              <a:spcBef>
                <a:spcPts val="125"/>
              </a:spcBef>
            </a:pPr>
            <a:r>
              <a:rPr sz="4050" spc="10" dirty="0"/>
              <a:t>Ex: Bayesian Linear</a:t>
            </a:r>
            <a:r>
              <a:rPr sz="4050" spc="-5" dirty="0"/>
              <a:t> </a:t>
            </a:r>
            <a:r>
              <a:rPr sz="4050" spc="10" dirty="0"/>
              <a:t>Regression</a:t>
            </a:r>
            <a:endParaRPr sz="4050"/>
          </a:p>
        </p:txBody>
      </p:sp>
      <p:sp>
        <p:nvSpPr>
          <p:cNvPr id="5" name="object 5"/>
          <p:cNvSpPr txBox="1"/>
          <p:nvPr/>
        </p:nvSpPr>
        <p:spPr>
          <a:xfrm>
            <a:off x="853082" y="2199131"/>
            <a:ext cx="8299450" cy="2463165"/>
          </a:xfrm>
          <a:prstGeom prst="rect">
            <a:avLst/>
          </a:prstGeom>
        </p:spPr>
        <p:txBody>
          <a:bodyPr vert="horz" wrap="square" lIns="0" tIns="31750" rIns="0" bIns="0" rtlCol="0">
            <a:spAutoFit/>
          </a:bodyPr>
          <a:lstStyle/>
          <a:p>
            <a:pPr marL="342900" marR="242570" indent="-318135">
              <a:lnSpc>
                <a:spcPts val="3520"/>
              </a:lnSpc>
              <a:spcBef>
                <a:spcPts val="250"/>
              </a:spcBef>
              <a:buChar char="•"/>
              <a:tabLst>
                <a:tab pos="342900" algn="l"/>
                <a:tab pos="343535" algn="l"/>
              </a:tabLst>
            </a:pPr>
            <a:r>
              <a:rPr sz="2950" spc="5" dirty="0">
                <a:solidFill>
                  <a:srgbClr val="3333CC"/>
                </a:solidFill>
                <a:latin typeface="Arial"/>
                <a:cs typeface="Arial"/>
              </a:rPr>
              <a:t>Consider the Bayesian estimation approach </a:t>
            </a:r>
            <a:r>
              <a:rPr sz="2950" dirty="0">
                <a:solidFill>
                  <a:srgbClr val="3333CC"/>
                </a:solidFill>
                <a:latin typeface="Arial"/>
                <a:cs typeface="Arial"/>
              </a:rPr>
              <a:t>to  </a:t>
            </a:r>
            <a:r>
              <a:rPr sz="2950" spc="5" dirty="0">
                <a:solidFill>
                  <a:srgbClr val="3333CC"/>
                </a:solidFill>
                <a:latin typeface="Arial"/>
                <a:cs typeface="Arial"/>
              </a:rPr>
              <a:t>learning linear regression</a:t>
            </a:r>
            <a:r>
              <a:rPr sz="2950" spc="-15" dirty="0">
                <a:solidFill>
                  <a:srgbClr val="3333CC"/>
                </a:solidFill>
                <a:latin typeface="Arial"/>
                <a:cs typeface="Arial"/>
              </a:rPr>
              <a:t> </a:t>
            </a:r>
            <a:r>
              <a:rPr sz="2950" spc="5" dirty="0">
                <a:solidFill>
                  <a:srgbClr val="3333CC"/>
                </a:solidFill>
                <a:latin typeface="Arial"/>
                <a:cs typeface="Arial"/>
              </a:rPr>
              <a:t>parameters</a:t>
            </a:r>
            <a:endParaRPr sz="2950">
              <a:latin typeface="Arial"/>
              <a:cs typeface="Arial"/>
            </a:endParaRPr>
          </a:p>
          <a:p>
            <a:pPr marL="342900" marR="336550" indent="-318135">
              <a:lnSpc>
                <a:spcPct val="100299"/>
              </a:lnSpc>
              <a:spcBef>
                <a:spcPts val="570"/>
              </a:spcBef>
              <a:buChar char="•"/>
              <a:tabLst>
                <a:tab pos="342900" algn="l"/>
                <a:tab pos="343535" algn="l"/>
                <a:tab pos="1840230" algn="l"/>
              </a:tabLst>
            </a:pPr>
            <a:r>
              <a:rPr sz="2950" spc="5" dirty="0">
                <a:solidFill>
                  <a:srgbClr val="3333CC"/>
                </a:solidFill>
                <a:latin typeface="Arial"/>
                <a:cs typeface="Arial"/>
              </a:rPr>
              <a:t>Here </a:t>
            </a:r>
            <a:r>
              <a:rPr sz="2950" spc="10" dirty="0">
                <a:solidFill>
                  <a:srgbClr val="3333CC"/>
                </a:solidFill>
                <a:latin typeface="Arial"/>
                <a:cs typeface="Arial"/>
              </a:rPr>
              <a:t>we </a:t>
            </a:r>
            <a:r>
              <a:rPr sz="2950" spc="5" dirty="0">
                <a:solidFill>
                  <a:srgbClr val="3333CC"/>
                </a:solidFill>
                <a:latin typeface="Arial"/>
                <a:cs typeface="Arial"/>
              </a:rPr>
              <a:t>learn a linear mapping from an input  vector</a:t>
            </a:r>
            <a:r>
              <a:rPr sz="2950" dirty="0">
                <a:solidFill>
                  <a:srgbClr val="3333CC"/>
                </a:solidFill>
                <a:latin typeface="Arial"/>
                <a:cs typeface="Arial"/>
              </a:rPr>
              <a:t> </a:t>
            </a:r>
            <a:r>
              <a:rPr sz="2950" b="1" i="1" spc="185" dirty="0">
                <a:latin typeface="Palatino Linotype"/>
                <a:cs typeface="Palatino Linotype"/>
              </a:rPr>
              <a:t>x	</a:t>
            </a:r>
            <a:r>
              <a:rPr sz="2950" spc="5" dirty="0">
                <a:latin typeface="Times New Roman"/>
                <a:cs typeface="Times New Roman"/>
              </a:rPr>
              <a:t>ε </a:t>
            </a:r>
            <a:r>
              <a:rPr sz="2950" spc="204" dirty="0">
                <a:latin typeface="Cambria"/>
                <a:cs typeface="Cambria"/>
              </a:rPr>
              <a:t>R</a:t>
            </a:r>
            <a:r>
              <a:rPr sz="2925" i="1" spc="307" baseline="25641" dirty="0">
                <a:latin typeface="Cambria"/>
                <a:cs typeface="Cambria"/>
              </a:rPr>
              <a:t>n </a:t>
            </a:r>
            <a:r>
              <a:rPr sz="2950" dirty="0">
                <a:solidFill>
                  <a:srgbClr val="3333CC"/>
                </a:solidFill>
                <a:latin typeface="Arial"/>
                <a:cs typeface="Arial"/>
              </a:rPr>
              <a:t>to </a:t>
            </a:r>
            <a:r>
              <a:rPr sz="2950" spc="5" dirty="0">
                <a:solidFill>
                  <a:srgbClr val="3333CC"/>
                </a:solidFill>
                <a:latin typeface="Arial"/>
                <a:cs typeface="Arial"/>
              </a:rPr>
              <a:t>predict value of a scalar </a:t>
            </a:r>
            <a:r>
              <a:rPr sz="2950" i="1" spc="80" dirty="0">
                <a:latin typeface="Cambria"/>
                <a:cs typeface="Cambria"/>
              </a:rPr>
              <a:t>y </a:t>
            </a:r>
            <a:r>
              <a:rPr sz="2950" spc="5" dirty="0">
                <a:latin typeface="Times New Roman"/>
                <a:cs typeface="Times New Roman"/>
              </a:rPr>
              <a:t>ε</a:t>
            </a:r>
            <a:r>
              <a:rPr sz="2950" spc="-350" dirty="0">
                <a:latin typeface="Times New Roman"/>
                <a:cs typeface="Times New Roman"/>
              </a:rPr>
              <a:t> </a:t>
            </a:r>
            <a:r>
              <a:rPr sz="2950" spc="350" dirty="0">
                <a:latin typeface="Cambria"/>
                <a:cs typeface="Cambria"/>
              </a:rPr>
              <a:t>R</a:t>
            </a:r>
            <a:endParaRPr sz="2950">
              <a:latin typeface="Cambria"/>
              <a:cs typeface="Cambria"/>
            </a:endParaRPr>
          </a:p>
          <a:p>
            <a:pPr marL="342900" indent="-318135">
              <a:lnSpc>
                <a:spcPct val="100000"/>
              </a:lnSpc>
              <a:spcBef>
                <a:spcPts val="785"/>
              </a:spcBef>
              <a:buChar char="•"/>
              <a:tabLst>
                <a:tab pos="342900" algn="l"/>
                <a:tab pos="343535" algn="l"/>
              </a:tabLst>
            </a:pPr>
            <a:r>
              <a:rPr sz="2950" spc="5" dirty="0">
                <a:solidFill>
                  <a:srgbClr val="3333CC"/>
                </a:solidFill>
                <a:latin typeface="Arial"/>
                <a:cs typeface="Arial"/>
              </a:rPr>
              <a:t>The prediction is parameterized by the vector</a:t>
            </a:r>
            <a:r>
              <a:rPr sz="2950" spc="-65" dirty="0">
                <a:solidFill>
                  <a:srgbClr val="3333CC"/>
                </a:solidFill>
                <a:latin typeface="Arial"/>
                <a:cs typeface="Arial"/>
              </a:rPr>
              <a:t> </a:t>
            </a:r>
            <a:r>
              <a:rPr sz="2950" b="1" i="1" spc="-180" dirty="0">
                <a:latin typeface="Palatino Linotype"/>
                <a:cs typeface="Palatino Linotype"/>
              </a:rPr>
              <a:t>w</a:t>
            </a:r>
            <a:endParaRPr sz="2950">
              <a:latin typeface="Palatino Linotype"/>
              <a:cs typeface="Palatino Linotype"/>
            </a:endParaRPr>
          </a:p>
        </p:txBody>
      </p:sp>
      <p:sp>
        <p:nvSpPr>
          <p:cNvPr id="6" name="object 6"/>
          <p:cNvSpPr txBox="1"/>
          <p:nvPr/>
        </p:nvSpPr>
        <p:spPr>
          <a:xfrm>
            <a:off x="1158171" y="4635511"/>
            <a:ext cx="851535" cy="477520"/>
          </a:xfrm>
          <a:prstGeom prst="rect">
            <a:avLst/>
          </a:prstGeom>
        </p:spPr>
        <p:txBody>
          <a:bodyPr vert="horz" wrap="square" lIns="0" tIns="14604" rIns="0" bIns="0" rtlCol="0">
            <a:spAutoFit/>
          </a:bodyPr>
          <a:lstStyle/>
          <a:p>
            <a:pPr marL="38100">
              <a:lnSpc>
                <a:spcPct val="100000"/>
              </a:lnSpc>
              <a:spcBef>
                <a:spcPts val="114"/>
              </a:spcBef>
            </a:pPr>
            <a:r>
              <a:rPr sz="2950" spc="5" dirty="0">
                <a:latin typeface="Times New Roman"/>
                <a:cs typeface="Times New Roman"/>
              </a:rPr>
              <a:t>ε</a:t>
            </a:r>
            <a:r>
              <a:rPr sz="2950" spc="-70" dirty="0">
                <a:latin typeface="Times New Roman"/>
                <a:cs typeface="Times New Roman"/>
              </a:rPr>
              <a:t> </a:t>
            </a:r>
            <a:r>
              <a:rPr sz="2950" spc="140" dirty="0">
                <a:latin typeface="Cambria"/>
                <a:cs typeface="Cambria"/>
              </a:rPr>
              <a:t>R</a:t>
            </a:r>
            <a:r>
              <a:rPr sz="2925" i="1" spc="209" baseline="25641" dirty="0">
                <a:latin typeface="Cambria"/>
                <a:cs typeface="Cambria"/>
              </a:rPr>
              <a:t>n</a:t>
            </a:r>
            <a:r>
              <a:rPr sz="2950" spc="140" dirty="0">
                <a:solidFill>
                  <a:srgbClr val="3333CC"/>
                </a:solidFill>
                <a:latin typeface="Arial"/>
                <a:cs typeface="Arial"/>
              </a:rPr>
              <a:t>:</a:t>
            </a:r>
            <a:endParaRPr sz="2950">
              <a:latin typeface="Arial"/>
              <a:cs typeface="Arial"/>
            </a:endParaRPr>
          </a:p>
        </p:txBody>
      </p:sp>
      <p:sp>
        <p:nvSpPr>
          <p:cNvPr id="7" name="object 7"/>
          <p:cNvSpPr txBox="1"/>
          <p:nvPr/>
        </p:nvSpPr>
        <p:spPr>
          <a:xfrm>
            <a:off x="840382" y="5083846"/>
            <a:ext cx="8235950" cy="1040765"/>
          </a:xfrm>
          <a:prstGeom prst="rect">
            <a:avLst/>
          </a:prstGeom>
        </p:spPr>
        <p:txBody>
          <a:bodyPr vert="horz" wrap="square" lIns="0" tIns="103505" rIns="0" bIns="0" rtlCol="0">
            <a:spAutoFit/>
          </a:bodyPr>
          <a:lstStyle/>
          <a:p>
            <a:pPr marL="355600" indent="-318135">
              <a:lnSpc>
                <a:spcPct val="100000"/>
              </a:lnSpc>
              <a:spcBef>
                <a:spcPts val="815"/>
              </a:spcBef>
              <a:buChar char="•"/>
              <a:tabLst>
                <a:tab pos="355600" algn="l"/>
                <a:tab pos="356235" algn="l"/>
              </a:tabLst>
            </a:pPr>
            <a:r>
              <a:rPr sz="2950" spc="5" dirty="0">
                <a:solidFill>
                  <a:srgbClr val="3333CC"/>
                </a:solidFill>
                <a:latin typeface="Arial"/>
                <a:cs typeface="Arial"/>
              </a:rPr>
              <a:t>Given a set of </a:t>
            </a:r>
            <a:r>
              <a:rPr sz="2950" i="1" spc="65" dirty="0">
                <a:latin typeface="Cambria"/>
                <a:cs typeface="Cambria"/>
              </a:rPr>
              <a:t>m </a:t>
            </a:r>
            <a:r>
              <a:rPr sz="2950" spc="5" dirty="0">
                <a:solidFill>
                  <a:srgbClr val="3333CC"/>
                </a:solidFill>
                <a:latin typeface="Arial"/>
                <a:cs typeface="Arial"/>
              </a:rPr>
              <a:t>training samples</a:t>
            </a:r>
            <a:r>
              <a:rPr sz="2950" spc="125" dirty="0">
                <a:solidFill>
                  <a:srgbClr val="3333CC"/>
                </a:solidFill>
                <a:latin typeface="Arial"/>
                <a:cs typeface="Arial"/>
              </a:rPr>
              <a:t> </a:t>
            </a:r>
            <a:r>
              <a:rPr sz="2600" spc="50" dirty="0">
                <a:latin typeface="Cambria"/>
                <a:cs typeface="Cambria"/>
              </a:rPr>
              <a:t>(</a:t>
            </a:r>
            <a:r>
              <a:rPr sz="2600" i="1" spc="50" dirty="0">
                <a:latin typeface="Cambria"/>
                <a:cs typeface="Cambria"/>
              </a:rPr>
              <a:t>X</a:t>
            </a:r>
            <a:r>
              <a:rPr sz="2550" spc="75" baseline="26143" dirty="0">
                <a:latin typeface="Cambria"/>
                <a:cs typeface="Cambria"/>
              </a:rPr>
              <a:t>(train)</a:t>
            </a:r>
            <a:r>
              <a:rPr sz="2600" spc="50" dirty="0">
                <a:latin typeface="Cambria"/>
                <a:cs typeface="Cambria"/>
              </a:rPr>
              <a:t>,</a:t>
            </a:r>
            <a:r>
              <a:rPr sz="2600" b="1" i="1" spc="50" dirty="0">
                <a:latin typeface="Palatino Linotype"/>
                <a:cs typeface="Palatino Linotype"/>
              </a:rPr>
              <a:t>y</a:t>
            </a:r>
            <a:r>
              <a:rPr sz="2550" spc="75" baseline="26143" dirty="0">
                <a:latin typeface="Cambria"/>
                <a:cs typeface="Cambria"/>
              </a:rPr>
              <a:t>(train)</a:t>
            </a:r>
            <a:r>
              <a:rPr sz="2600" spc="50" dirty="0">
                <a:latin typeface="Cambria"/>
                <a:cs typeface="Cambria"/>
              </a:rPr>
              <a:t>)</a:t>
            </a:r>
            <a:r>
              <a:rPr sz="2950" spc="50" dirty="0">
                <a:solidFill>
                  <a:srgbClr val="3333CC"/>
                </a:solidFill>
                <a:latin typeface="Arial"/>
                <a:cs typeface="Arial"/>
              </a:rPr>
              <a:t>,</a:t>
            </a:r>
            <a:endParaRPr sz="2950">
              <a:latin typeface="Arial"/>
              <a:cs typeface="Arial"/>
            </a:endParaRPr>
          </a:p>
          <a:p>
            <a:pPr marL="461645">
              <a:lnSpc>
                <a:spcPct val="100000"/>
              </a:lnSpc>
              <a:spcBef>
                <a:spcPts val="615"/>
              </a:spcBef>
            </a:pPr>
            <a:r>
              <a:rPr sz="2600" spc="-5" dirty="0">
                <a:solidFill>
                  <a:srgbClr val="336600"/>
                </a:solidFill>
                <a:latin typeface="Arial"/>
                <a:cs typeface="Arial"/>
              </a:rPr>
              <a:t>– we can express the prediction of </a:t>
            </a:r>
            <a:r>
              <a:rPr sz="2600" i="1" spc="60" dirty="0">
                <a:solidFill>
                  <a:srgbClr val="407700"/>
                </a:solidFill>
                <a:latin typeface="Cambria"/>
                <a:cs typeface="Cambria"/>
              </a:rPr>
              <a:t>y </a:t>
            </a:r>
            <a:r>
              <a:rPr sz="2600" spc="-5" dirty="0">
                <a:solidFill>
                  <a:srgbClr val="336600"/>
                </a:solidFill>
                <a:latin typeface="Arial"/>
                <a:cs typeface="Arial"/>
              </a:rPr>
              <a:t>over the</a:t>
            </a:r>
            <a:r>
              <a:rPr sz="2600" spc="-10" dirty="0">
                <a:solidFill>
                  <a:srgbClr val="336600"/>
                </a:solidFill>
                <a:latin typeface="Arial"/>
                <a:cs typeface="Arial"/>
              </a:rPr>
              <a:t> </a:t>
            </a:r>
            <a:r>
              <a:rPr sz="2600" spc="-5" dirty="0">
                <a:solidFill>
                  <a:srgbClr val="336600"/>
                </a:solidFill>
                <a:latin typeface="Arial"/>
                <a:cs typeface="Arial"/>
              </a:rPr>
              <a:t>entire</a:t>
            </a:r>
            <a:endParaRPr sz="2600">
              <a:latin typeface="Arial"/>
              <a:cs typeface="Arial"/>
            </a:endParaRPr>
          </a:p>
        </p:txBody>
      </p:sp>
      <p:sp>
        <p:nvSpPr>
          <p:cNvPr id="8" name="object 8"/>
          <p:cNvSpPr txBox="1"/>
          <p:nvPr/>
        </p:nvSpPr>
        <p:spPr>
          <a:xfrm>
            <a:off x="1548438" y="6106755"/>
            <a:ext cx="2077720" cy="421005"/>
          </a:xfrm>
          <a:prstGeom prst="rect">
            <a:avLst/>
          </a:prstGeom>
        </p:spPr>
        <p:txBody>
          <a:bodyPr vert="horz" wrap="square" lIns="0" tIns="12065" rIns="0" bIns="0" rtlCol="0">
            <a:spAutoFit/>
          </a:bodyPr>
          <a:lstStyle/>
          <a:p>
            <a:pPr marL="12700">
              <a:lnSpc>
                <a:spcPct val="100000"/>
              </a:lnSpc>
              <a:spcBef>
                <a:spcPts val="95"/>
              </a:spcBef>
            </a:pPr>
            <a:r>
              <a:rPr sz="2600" spc="-5" dirty="0">
                <a:solidFill>
                  <a:srgbClr val="336600"/>
                </a:solidFill>
                <a:latin typeface="Arial"/>
                <a:cs typeface="Arial"/>
              </a:rPr>
              <a:t>training set</a:t>
            </a:r>
            <a:r>
              <a:rPr sz="2600" spc="-70" dirty="0">
                <a:solidFill>
                  <a:srgbClr val="336600"/>
                </a:solidFill>
                <a:latin typeface="Arial"/>
                <a:cs typeface="Arial"/>
              </a:rPr>
              <a:t> </a:t>
            </a:r>
            <a:r>
              <a:rPr sz="2600" spc="-5" dirty="0">
                <a:solidFill>
                  <a:srgbClr val="336600"/>
                </a:solidFill>
                <a:latin typeface="Arial"/>
                <a:cs typeface="Arial"/>
              </a:rPr>
              <a:t>as</a:t>
            </a:r>
            <a:endParaRPr sz="2600">
              <a:latin typeface="Arial"/>
              <a:cs typeface="Arial"/>
            </a:endParaRPr>
          </a:p>
        </p:txBody>
      </p:sp>
      <p:sp>
        <p:nvSpPr>
          <p:cNvPr id="10" name="object 10"/>
          <p:cNvSpPr txBox="1"/>
          <p:nvPr/>
        </p:nvSpPr>
        <p:spPr>
          <a:xfrm>
            <a:off x="2484197" y="4707356"/>
            <a:ext cx="1139190" cy="486409"/>
          </a:xfrm>
          <a:prstGeom prst="rect">
            <a:avLst/>
          </a:prstGeom>
          <a:ln w="8827">
            <a:solidFill>
              <a:srgbClr val="000000"/>
            </a:solidFill>
          </a:ln>
        </p:spPr>
        <p:txBody>
          <a:bodyPr vert="horz" wrap="square" lIns="0" tIns="57150" rIns="0" bIns="0" rtlCol="0">
            <a:spAutoFit/>
          </a:bodyPr>
          <a:lstStyle/>
          <a:p>
            <a:pPr marL="29209">
              <a:lnSpc>
                <a:spcPct val="100000"/>
              </a:lnSpc>
              <a:spcBef>
                <a:spcPts val="450"/>
              </a:spcBef>
            </a:pPr>
            <a:r>
              <a:rPr sz="2350" i="1" spc="-290" dirty="0">
                <a:latin typeface="Cambria"/>
                <a:cs typeface="Cambria"/>
              </a:rPr>
              <a:t>y</a:t>
            </a:r>
            <a:r>
              <a:rPr sz="3525" spc="-434" baseline="1182" dirty="0">
                <a:latin typeface="Calibri"/>
                <a:cs typeface="Calibri"/>
              </a:rPr>
              <a:t>ˆ </a:t>
            </a:r>
            <a:r>
              <a:rPr sz="2350" spc="10" dirty="0">
                <a:latin typeface="Symbol"/>
                <a:cs typeface="Symbol"/>
              </a:rPr>
              <a:t></a:t>
            </a:r>
            <a:r>
              <a:rPr sz="2350" spc="-5" dirty="0">
                <a:latin typeface="Times New Roman"/>
                <a:cs typeface="Times New Roman"/>
              </a:rPr>
              <a:t> </a:t>
            </a:r>
            <a:r>
              <a:rPr sz="2350" b="1" i="1" spc="215" dirty="0">
                <a:latin typeface="Calibri"/>
                <a:cs typeface="Calibri"/>
              </a:rPr>
              <a:t>w</a:t>
            </a:r>
            <a:r>
              <a:rPr sz="2025" i="1" spc="322" baseline="43209" dirty="0">
                <a:latin typeface="Cambria"/>
                <a:cs typeface="Cambria"/>
              </a:rPr>
              <a:t>T</a:t>
            </a:r>
            <a:r>
              <a:rPr sz="2350" b="1" i="1" spc="215" dirty="0">
                <a:latin typeface="Calibri"/>
                <a:cs typeface="Calibri"/>
              </a:rPr>
              <a:t>x</a:t>
            </a:r>
            <a:endParaRPr sz="2350">
              <a:latin typeface="Calibri"/>
              <a:cs typeface="Calibri"/>
            </a:endParaRPr>
          </a:p>
        </p:txBody>
      </p:sp>
      <p:sp>
        <p:nvSpPr>
          <p:cNvPr id="11" name="object 11"/>
          <p:cNvSpPr txBox="1"/>
          <p:nvPr/>
        </p:nvSpPr>
        <p:spPr>
          <a:xfrm>
            <a:off x="3896592" y="6260989"/>
            <a:ext cx="2143760" cy="485775"/>
          </a:xfrm>
          <a:prstGeom prst="rect">
            <a:avLst/>
          </a:prstGeom>
          <a:ln w="8827">
            <a:solidFill>
              <a:srgbClr val="000000"/>
            </a:solidFill>
          </a:ln>
        </p:spPr>
        <p:txBody>
          <a:bodyPr vert="horz" wrap="square" lIns="0" tIns="0" rIns="0" bIns="0" rtlCol="0">
            <a:spAutoFit/>
          </a:bodyPr>
          <a:lstStyle/>
          <a:p>
            <a:pPr marL="29209">
              <a:lnSpc>
                <a:spcPts val="2210"/>
              </a:lnSpc>
            </a:pPr>
            <a:r>
              <a:rPr sz="3525" i="1" spc="-15" baseline="-24822" dirty="0">
                <a:latin typeface="Cambria"/>
                <a:cs typeface="Cambria"/>
              </a:rPr>
              <a:t>y</a:t>
            </a:r>
            <a:r>
              <a:rPr sz="3525" spc="-15" baseline="-23640" dirty="0">
                <a:latin typeface="Calibri"/>
                <a:cs typeface="Calibri"/>
              </a:rPr>
              <a:t>ˆ</a:t>
            </a:r>
            <a:r>
              <a:rPr sz="1350" spc="-10" dirty="0">
                <a:latin typeface="Calibri"/>
                <a:cs typeface="Calibri"/>
              </a:rPr>
              <a:t>(train) </a:t>
            </a:r>
            <a:r>
              <a:rPr sz="3525" spc="15" baseline="-24822" dirty="0">
                <a:latin typeface="Symbol"/>
                <a:cs typeface="Symbol"/>
              </a:rPr>
              <a:t></a:t>
            </a:r>
            <a:r>
              <a:rPr sz="3525" spc="-150" baseline="-24822" dirty="0">
                <a:latin typeface="Times New Roman"/>
                <a:cs typeface="Times New Roman"/>
              </a:rPr>
              <a:t> </a:t>
            </a:r>
            <a:r>
              <a:rPr sz="3525" b="1" i="1" spc="247" baseline="-24822" dirty="0">
                <a:latin typeface="Calibri"/>
                <a:cs typeface="Calibri"/>
              </a:rPr>
              <a:t>X</a:t>
            </a:r>
            <a:r>
              <a:rPr sz="1350" spc="165" dirty="0">
                <a:latin typeface="Calibri"/>
                <a:cs typeface="Calibri"/>
              </a:rPr>
              <a:t>(train)</a:t>
            </a:r>
            <a:r>
              <a:rPr sz="3525" b="1" i="1" spc="247" baseline="-24822" dirty="0">
                <a:latin typeface="Calibri"/>
                <a:cs typeface="Calibri"/>
              </a:rPr>
              <a:t>w</a:t>
            </a:r>
            <a:endParaRPr sz="3525" baseline="-24822">
              <a:latin typeface="Calibri"/>
              <a:cs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12697" y="1188142"/>
            <a:ext cx="8782203" cy="582852"/>
          </a:xfrm>
          <a:prstGeom prst="rect">
            <a:avLst/>
          </a:prstGeom>
        </p:spPr>
        <p:txBody>
          <a:bodyPr vert="horz" wrap="square" lIns="0" tIns="13335" rIns="0" bIns="0" rtlCol="0">
            <a:spAutoFit/>
          </a:bodyPr>
          <a:lstStyle/>
          <a:p>
            <a:pPr marL="12700">
              <a:lnSpc>
                <a:spcPct val="100000"/>
              </a:lnSpc>
              <a:spcBef>
                <a:spcPts val="105"/>
              </a:spcBef>
            </a:pPr>
            <a:r>
              <a:rPr sz="3700" dirty="0"/>
              <a:t>Prediction as a Gaussian</a:t>
            </a:r>
            <a:r>
              <a:rPr sz="3700" spc="-10" dirty="0"/>
              <a:t> </a:t>
            </a:r>
            <a:r>
              <a:rPr lang="en-US" sz="3700" spc="-10" dirty="0"/>
              <a:t>C</a:t>
            </a:r>
            <a:r>
              <a:rPr sz="3700" dirty="0"/>
              <a:t>onditional</a:t>
            </a:r>
          </a:p>
        </p:txBody>
      </p:sp>
      <p:sp>
        <p:nvSpPr>
          <p:cNvPr id="5" name="object 5"/>
          <p:cNvSpPr txBox="1"/>
          <p:nvPr/>
        </p:nvSpPr>
        <p:spPr>
          <a:xfrm>
            <a:off x="840382" y="2211831"/>
            <a:ext cx="7026909" cy="925194"/>
          </a:xfrm>
          <a:prstGeom prst="rect">
            <a:avLst/>
          </a:prstGeom>
        </p:spPr>
        <p:txBody>
          <a:bodyPr vert="horz" wrap="square" lIns="0" tIns="31750" rIns="0" bIns="0" rtlCol="0">
            <a:spAutoFit/>
          </a:bodyPr>
          <a:lstStyle/>
          <a:p>
            <a:pPr marL="355600" marR="30480" indent="-318135">
              <a:lnSpc>
                <a:spcPts val="3520"/>
              </a:lnSpc>
              <a:spcBef>
                <a:spcPts val="250"/>
              </a:spcBef>
              <a:buChar char="•"/>
              <a:tabLst>
                <a:tab pos="355600" algn="l"/>
                <a:tab pos="356235" algn="l"/>
              </a:tabLst>
            </a:pPr>
            <a:r>
              <a:rPr sz="2950" spc="5" dirty="0">
                <a:solidFill>
                  <a:srgbClr val="3333CC"/>
                </a:solidFill>
                <a:latin typeface="Arial"/>
                <a:cs typeface="Arial"/>
              </a:rPr>
              <a:t>Prediction </a:t>
            </a:r>
            <a:r>
              <a:rPr sz="2950" b="1" i="1" spc="25" dirty="0">
                <a:latin typeface="Palatino Linotype"/>
                <a:cs typeface="Palatino Linotype"/>
              </a:rPr>
              <a:t>y</a:t>
            </a:r>
            <a:r>
              <a:rPr sz="2925" spc="37" baseline="25641" dirty="0">
                <a:latin typeface="Cambria"/>
                <a:cs typeface="Cambria"/>
              </a:rPr>
              <a:t>(train) </a:t>
            </a:r>
            <a:r>
              <a:rPr sz="2950" spc="5" dirty="0">
                <a:solidFill>
                  <a:srgbClr val="3333CC"/>
                </a:solidFill>
                <a:latin typeface="Arial"/>
                <a:cs typeface="Arial"/>
              </a:rPr>
              <a:t>can be expressed as a  Gaussian conditional</a:t>
            </a:r>
            <a:r>
              <a:rPr sz="2950" spc="-15" dirty="0">
                <a:solidFill>
                  <a:srgbClr val="3333CC"/>
                </a:solidFill>
                <a:latin typeface="Arial"/>
                <a:cs typeface="Arial"/>
              </a:rPr>
              <a:t> </a:t>
            </a:r>
            <a:r>
              <a:rPr sz="2950" spc="5" dirty="0">
                <a:solidFill>
                  <a:srgbClr val="3333CC"/>
                </a:solidFill>
                <a:latin typeface="Arial"/>
                <a:cs typeface="Arial"/>
              </a:rPr>
              <a:t>distribution:</a:t>
            </a:r>
            <a:endParaRPr sz="2950">
              <a:latin typeface="Arial"/>
              <a:cs typeface="Arial"/>
            </a:endParaRPr>
          </a:p>
        </p:txBody>
      </p:sp>
      <p:sp>
        <p:nvSpPr>
          <p:cNvPr id="6" name="object 6"/>
          <p:cNvSpPr txBox="1"/>
          <p:nvPr/>
        </p:nvSpPr>
        <p:spPr>
          <a:xfrm>
            <a:off x="1264100" y="4680225"/>
            <a:ext cx="7558405" cy="2083903"/>
          </a:xfrm>
          <a:prstGeom prst="rect">
            <a:avLst/>
          </a:prstGeom>
        </p:spPr>
        <p:txBody>
          <a:bodyPr vert="horz" wrap="square" lIns="0" tIns="29209" rIns="0" bIns="0" rtlCol="0">
            <a:spAutoFit/>
          </a:bodyPr>
          <a:lstStyle/>
          <a:p>
            <a:pPr marL="296545" marR="30480" indent="-259079">
              <a:lnSpc>
                <a:spcPts val="3080"/>
              </a:lnSpc>
              <a:spcBef>
                <a:spcPts val="229"/>
              </a:spcBef>
              <a:buChar char="–"/>
              <a:tabLst>
                <a:tab pos="303530" algn="l"/>
              </a:tabLst>
            </a:pPr>
            <a:r>
              <a:rPr sz="2600" spc="-5" dirty="0">
                <a:solidFill>
                  <a:srgbClr val="336600"/>
                </a:solidFill>
                <a:latin typeface="Arial"/>
                <a:cs typeface="Arial"/>
              </a:rPr>
              <a:t>Where we follow the standard MSE formulation in  assuming that the Gaussian variance on </a:t>
            </a:r>
            <a:r>
              <a:rPr sz="2600" i="1" spc="60" dirty="0">
                <a:latin typeface="Cambria"/>
                <a:cs typeface="Cambria"/>
              </a:rPr>
              <a:t>y </a:t>
            </a:r>
            <a:r>
              <a:rPr sz="2600" spc="-5" dirty="0">
                <a:solidFill>
                  <a:srgbClr val="336600"/>
                </a:solidFill>
                <a:latin typeface="Arial"/>
                <a:cs typeface="Arial"/>
              </a:rPr>
              <a:t>is</a:t>
            </a:r>
            <a:r>
              <a:rPr sz="2600" spc="60" dirty="0">
                <a:solidFill>
                  <a:srgbClr val="336600"/>
                </a:solidFill>
                <a:latin typeface="Arial"/>
                <a:cs typeface="Arial"/>
              </a:rPr>
              <a:t> </a:t>
            </a:r>
            <a:r>
              <a:rPr sz="2600" spc="-5" dirty="0">
                <a:solidFill>
                  <a:srgbClr val="336600"/>
                </a:solidFill>
                <a:latin typeface="Arial"/>
                <a:cs typeface="Arial"/>
              </a:rPr>
              <a:t>one</a:t>
            </a:r>
            <a:endParaRPr sz="2600" dirty="0">
              <a:latin typeface="Arial"/>
              <a:cs typeface="Arial"/>
            </a:endParaRPr>
          </a:p>
          <a:p>
            <a:pPr marL="302895" indent="-265430">
              <a:lnSpc>
                <a:spcPct val="100000"/>
              </a:lnSpc>
              <a:spcBef>
                <a:spcPts val="560"/>
              </a:spcBef>
              <a:buChar char="–"/>
              <a:tabLst>
                <a:tab pos="303530" algn="l"/>
              </a:tabLst>
            </a:pPr>
            <a:r>
              <a:rPr sz="2600" spc="-5" dirty="0">
                <a:solidFill>
                  <a:srgbClr val="336600"/>
                </a:solidFill>
                <a:latin typeface="Arial"/>
                <a:cs typeface="Arial"/>
              </a:rPr>
              <a:t>In what follows we refer to </a:t>
            </a:r>
            <a:r>
              <a:rPr sz="2200" spc="50" dirty="0">
                <a:latin typeface="Cambria"/>
                <a:cs typeface="Cambria"/>
              </a:rPr>
              <a:t>(</a:t>
            </a:r>
            <a:r>
              <a:rPr sz="2200" i="1" spc="50" dirty="0">
                <a:latin typeface="Cambria"/>
                <a:cs typeface="Cambria"/>
              </a:rPr>
              <a:t>X</a:t>
            </a:r>
            <a:r>
              <a:rPr sz="2175" spc="75" baseline="24904" dirty="0">
                <a:latin typeface="Cambria"/>
                <a:cs typeface="Cambria"/>
              </a:rPr>
              <a:t>(train)</a:t>
            </a:r>
            <a:r>
              <a:rPr sz="2200" spc="50" dirty="0">
                <a:latin typeface="Cambria"/>
                <a:cs typeface="Cambria"/>
              </a:rPr>
              <a:t>,</a:t>
            </a:r>
            <a:r>
              <a:rPr sz="2200" b="1" i="1" spc="50" dirty="0">
                <a:latin typeface="Palatino Linotype"/>
                <a:cs typeface="Palatino Linotype"/>
              </a:rPr>
              <a:t>y</a:t>
            </a:r>
            <a:r>
              <a:rPr sz="2175" spc="75" baseline="24904" dirty="0">
                <a:latin typeface="Cambria"/>
                <a:cs typeface="Cambria"/>
              </a:rPr>
              <a:t>(train)</a:t>
            </a:r>
            <a:r>
              <a:rPr sz="2200" spc="50" dirty="0">
                <a:latin typeface="Cambria"/>
                <a:cs typeface="Cambria"/>
              </a:rPr>
              <a:t>) </a:t>
            </a:r>
            <a:r>
              <a:rPr sz="2600" spc="-5" dirty="0">
                <a:solidFill>
                  <a:srgbClr val="336600"/>
                </a:solidFill>
                <a:latin typeface="Arial"/>
                <a:cs typeface="Arial"/>
              </a:rPr>
              <a:t>as</a:t>
            </a:r>
            <a:r>
              <a:rPr sz="2600" spc="110" dirty="0">
                <a:solidFill>
                  <a:srgbClr val="336600"/>
                </a:solidFill>
                <a:latin typeface="Arial"/>
                <a:cs typeface="Arial"/>
              </a:rPr>
              <a:t> </a:t>
            </a:r>
            <a:r>
              <a:rPr sz="2600" spc="-5" dirty="0">
                <a:solidFill>
                  <a:srgbClr val="336600"/>
                </a:solidFill>
                <a:latin typeface="Arial"/>
                <a:cs typeface="Arial"/>
              </a:rPr>
              <a:t>simply</a:t>
            </a:r>
            <a:endParaRPr sz="2600" dirty="0">
              <a:latin typeface="Arial"/>
              <a:cs typeface="Arial"/>
            </a:endParaRPr>
          </a:p>
          <a:p>
            <a:pPr marL="296545">
              <a:lnSpc>
                <a:spcPct val="100000"/>
              </a:lnSpc>
              <a:spcBef>
                <a:spcPts val="365"/>
              </a:spcBef>
            </a:pPr>
            <a:r>
              <a:rPr sz="2200" spc="135" dirty="0">
                <a:latin typeface="Cambria"/>
                <a:cs typeface="Cambria"/>
              </a:rPr>
              <a:t>(</a:t>
            </a:r>
            <a:r>
              <a:rPr sz="2200" i="1" spc="135" dirty="0">
                <a:latin typeface="Cambria"/>
                <a:cs typeface="Cambria"/>
              </a:rPr>
              <a:t>X</a:t>
            </a:r>
            <a:r>
              <a:rPr sz="2200" spc="135" dirty="0">
                <a:latin typeface="Cambria"/>
                <a:cs typeface="Cambria"/>
              </a:rPr>
              <a:t>,</a:t>
            </a:r>
            <a:r>
              <a:rPr sz="2200" b="1" i="1" spc="135" dirty="0">
                <a:latin typeface="Palatino Linotype"/>
                <a:cs typeface="Palatino Linotype"/>
              </a:rPr>
              <a:t>y</a:t>
            </a:r>
            <a:r>
              <a:rPr sz="2200" spc="135" dirty="0">
                <a:latin typeface="Cambria"/>
                <a:cs typeface="Cambria"/>
              </a:rPr>
              <a:t>)</a:t>
            </a:r>
            <a:endParaRPr sz="2200" dirty="0">
              <a:latin typeface="Cambria"/>
              <a:cs typeface="Cambria"/>
            </a:endParaRPr>
          </a:p>
          <a:p>
            <a:pPr marR="50165" algn="r">
              <a:lnSpc>
                <a:spcPct val="100000"/>
              </a:lnSpc>
              <a:spcBef>
                <a:spcPts val="1480"/>
              </a:spcBef>
            </a:pPr>
            <a:endParaRPr sz="1300" dirty="0">
              <a:latin typeface="Arial"/>
              <a:cs typeface="Arial"/>
            </a:endParaRPr>
          </a:p>
        </p:txBody>
      </p:sp>
      <p:sp>
        <p:nvSpPr>
          <p:cNvPr id="7" name="object 7"/>
          <p:cNvSpPr/>
          <p:nvPr/>
        </p:nvSpPr>
        <p:spPr>
          <a:xfrm>
            <a:off x="3428501" y="3868278"/>
            <a:ext cx="4829088" cy="48036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50777" y="3435660"/>
            <a:ext cx="5494758" cy="313714"/>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41939" y="905367"/>
            <a:ext cx="7062361" cy="647065"/>
          </a:xfrm>
          <a:prstGeom prst="rect">
            <a:avLst/>
          </a:prstGeom>
        </p:spPr>
        <p:txBody>
          <a:bodyPr vert="horz" wrap="square" lIns="0" tIns="15875" rIns="0" bIns="0" rtlCol="0">
            <a:spAutoFit/>
          </a:bodyPr>
          <a:lstStyle/>
          <a:p>
            <a:pPr marL="12700">
              <a:lnSpc>
                <a:spcPct val="100000"/>
              </a:lnSpc>
              <a:spcBef>
                <a:spcPts val="125"/>
              </a:spcBef>
            </a:pPr>
            <a:r>
              <a:rPr sz="4050" spc="10" dirty="0"/>
              <a:t>Gaussian </a:t>
            </a:r>
            <a:r>
              <a:rPr lang="en-US" sz="4050" spc="10" dirty="0"/>
              <a:t>P</a:t>
            </a:r>
            <a:r>
              <a:rPr sz="4050" spc="10" dirty="0"/>
              <a:t>rior</a:t>
            </a:r>
            <a:r>
              <a:rPr sz="4050" spc="-55" dirty="0"/>
              <a:t> </a:t>
            </a:r>
            <a:r>
              <a:rPr lang="en-US" sz="4050" spc="10" dirty="0"/>
              <a:t>D</a:t>
            </a:r>
            <a:r>
              <a:rPr sz="4050" spc="10" dirty="0"/>
              <a:t>istribution</a:t>
            </a:r>
            <a:endParaRPr sz="4050" dirty="0"/>
          </a:p>
        </p:txBody>
      </p:sp>
      <p:sp>
        <p:nvSpPr>
          <p:cNvPr id="5" name="object 5"/>
          <p:cNvSpPr txBox="1"/>
          <p:nvPr/>
        </p:nvSpPr>
        <p:spPr>
          <a:xfrm>
            <a:off x="853082" y="1646874"/>
            <a:ext cx="8260715" cy="5072380"/>
          </a:xfrm>
          <a:prstGeom prst="rect">
            <a:avLst/>
          </a:prstGeom>
        </p:spPr>
        <p:txBody>
          <a:bodyPr vert="horz" wrap="square" lIns="0" tIns="31750" rIns="0" bIns="0" rtlCol="0">
            <a:spAutoFit/>
          </a:bodyPr>
          <a:lstStyle/>
          <a:p>
            <a:pPr marL="342900" marR="398145" indent="-318135">
              <a:lnSpc>
                <a:spcPts val="3520"/>
              </a:lnSpc>
              <a:spcBef>
                <a:spcPts val="250"/>
              </a:spcBef>
              <a:buChar char="•"/>
              <a:tabLst>
                <a:tab pos="342900" algn="l"/>
                <a:tab pos="343535" algn="l"/>
              </a:tabLst>
            </a:pPr>
            <a:r>
              <a:rPr sz="2950" spc="5" dirty="0">
                <a:solidFill>
                  <a:srgbClr val="3333CC"/>
                </a:solidFill>
                <a:latin typeface="Arial"/>
                <a:cs typeface="Arial"/>
              </a:rPr>
              <a:t>To specify a posterior distribution over the  parameters </a:t>
            </a:r>
            <a:r>
              <a:rPr sz="2950" b="1" i="1" spc="-90" dirty="0">
                <a:latin typeface="Palatino Linotype"/>
                <a:cs typeface="Palatino Linotype"/>
              </a:rPr>
              <a:t>w</a:t>
            </a:r>
            <a:r>
              <a:rPr sz="2950" spc="-90" dirty="0">
                <a:solidFill>
                  <a:srgbClr val="3333CC"/>
                </a:solidFill>
                <a:latin typeface="Arial"/>
                <a:cs typeface="Arial"/>
              </a:rPr>
              <a:t>, </a:t>
            </a:r>
            <a:r>
              <a:rPr sz="2950" spc="10" dirty="0">
                <a:solidFill>
                  <a:srgbClr val="3333CC"/>
                </a:solidFill>
                <a:latin typeface="Arial"/>
                <a:cs typeface="Arial"/>
              </a:rPr>
              <a:t>we </a:t>
            </a:r>
            <a:r>
              <a:rPr sz="2950" dirty="0">
                <a:solidFill>
                  <a:srgbClr val="3333CC"/>
                </a:solidFill>
                <a:latin typeface="Arial"/>
                <a:cs typeface="Arial"/>
              </a:rPr>
              <a:t>first </a:t>
            </a:r>
            <a:r>
              <a:rPr sz="2950" spc="5" dirty="0">
                <a:solidFill>
                  <a:srgbClr val="3333CC"/>
                </a:solidFill>
                <a:latin typeface="Arial"/>
                <a:cs typeface="Arial"/>
              </a:rPr>
              <a:t>need </a:t>
            </a:r>
            <a:r>
              <a:rPr sz="2950" dirty="0">
                <a:solidFill>
                  <a:srgbClr val="3333CC"/>
                </a:solidFill>
                <a:latin typeface="Arial"/>
                <a:cs typeface="Arial"/>
              </a:rPr>
              <a:t>to </a:t>
            </a:r>
            <a:r>
              <a:rPr sz="2950" spc="5" dirty="0">
                <a:solidFill>
                  <a:srgbClr val="3333CC"/>
                </a:solidFill>
                <a:latin typeface="Arial"/>
                <a:cs typeface="Arial"/>
              </a:rPr>
              <a:t>specify a</a:t>
            </a:r>
            <a:r>
              <a:rPr sz="2950" spc="55" dirty="0">
                <a:solidFill>
                  <a:srgbClr val="3333CC"/>
                </a:solidFill>
                <a:latin typeface="Arial"/>
                <a:cs typeface="Arial"/>
              </a:rPr>
              <a:t> </a:t>
            </a:r>
            <a:r>
              <a:rPr sz="2950" spc="5" dirty="0">
                <a:solidFill>
                  <a:srgbClr val="3333CC"/>
                </a:solidFill>
                <a:latin typeface="Arial"/>
                <a:cs typeface="Arial"/>
              </a:rPr>
              <a:t>prior</a:t>
            </a:r>
            <a:endParaRPr sz="2950">
              <a:latin typeface="Arial"/>
              <a:cs typeface="Arial"/>
            </a:endParaRPr>
          </a:p>
          <a:p>
            <a:pPr marL="342900" marR="269875" indent="-318135">
              <a:lnSpc>
                <a:spcPct val="100299"/>
              </a:lnSpc>
              <a:spcBef>
                <a:spcPts val="570"/>
              </a:spcBef>
              <a:buChar char="•"/>
              <a:tabLst>
                <a:tab pos="342900" algn="l"/>
                <a:tab pos="343535" algn="l"/>
              </a:tabLst>
            </a:pPr>
            <a:r>
              <a:rPr sz="2950" spc="5" dirty="0">
                <a:solidFill>
                  <a:srgbClr val="3333CC"/>
                </a:solidFill>
                <a:latin typeface="Arial"/>
                <a:cs typeface="Arial"/>
              </a:rPr>
              <a:t>The prior should reflect our naiive </a:t>
            </a:r>
            <a:r>
              <a:rPr sz="2950" dirty="0">
                <a:solidFill>
                  <a:srgbClr val="3333CC"/>
                </a:solidFill>
                <a:latin typeface="Arial"/>
                <a:cs typeface="Arial"/>
              </a:rPr>
              <a:t>belief about  </a:t>
            </a:r>
            <a:r>
              <a:rPr sz="2950" spc="5" dirty="0">
                <a:solidFill>
                  <a:srgbClr val="3333CC"/>
                </a:solidFill>
                <a:latin typeface="Arial"/>
                <a:cs typeface="Arial"/>
              </a:rPr>
              <a:t>the value of these</a:t>
            </a:r>
            <a:r>
              <a:rPr sz="2950" spc="-25" dirty="0">
                <a:solidFill>
                  <a:srgbClr val="3333CC"/>
                </a:solidFill>
                <a:latin typeface="Arial"/>
                <a:cs typeface="Arial"/>
              </a:rPr>
              <a:t> </a:t>
            </a:r>
            <a:r>
              <a:rPr sz="2950" spc="5" dirty="0">
                <a:solidFill>
                  <a:srgbClr val="3333CC"/>
                </a:solidFill>
                <a:latin typeface="Arial"/>
                <a:cs typeface="Arial"/>
              </a:rPr>
              <a:t>parameters</a:t>
            </a:r>
            <a:endParaRPr sz="2950">
              <a:latin typeface="Arial"/>
              <a:cs typeface="Arial"/>
            </a:endParaRPr>
          </a:p>
          <a:p>
            <a:pPr marL="708025" marR="339090" indent="-259079">
              <a:lnSpc>
                <a:spcPts val="3080"/>
              </a:lnSpc>
              <a:spcBef>
                <a:spcPts val="810"/>
              </a:spcBef>
            </a:pPr>
            <a:r>
              <a:rPr sz="2600" spc="-5" dirty="0">
                <a:solidFill>
                  <a:srgbClr val="336600"/>
                </a:solidFill>
                <a:latin typeface="Arial"/>
                <a:cs typeface="Arial"/>
              </a:rPr>
              <a:t>– Assume a fairly broad distribution to express</a:t>
            </a:r>
            <a:r>
              <a:rPr sz="2600" spc="-90" dirty="0">
                <a:solidFill>
                  <a:srgbClr val="336600"/>
                </a:solidFill>
                <a:latin typeface="Arial"/>
                <a:cs typeface="Arial"/>
              </a:rPr>
              <a:t> </a:t>
            </a:r>
            <a:r>
              <a:rPr sz="2600" spc="-5" dirty="0">
                <a:solidFill>
                  <a:srgbClr val="336600"/>
                </a:solidFill>
                <a:latin typeface="Arial"/>
                <a:cs typeface="Arial"/>
              </a:rPr>
              <a:t>high  degree of uncertainty about</a:t>
            </a:r>
            <a:r>
              <a:rPr sz="2600" spc="-10" dirty="0">
                <a:solidFill>
                  <a:srgbClr val="336600"/>
                </a:solidFill>
                <a:latin typeface="Arial"/>
                <a:cs typeface="Arial"/>
              </a:rPr>
              <a:t> </a:t>
            </a:r>
            <a:r>
              <a:rPr sz="2600" spc="-5" dirty="0">
                <a:solidFill>
                  <a:srgbClr val="660066"/>
                </a:solidFill>
                <a:latin typeface="Times New Roman"/>
                <a:cs typeface="Times New Roman"/>
              </a:rPr>
              <a:t>θ</a:t>
            </a:r>
            <a:endParaRPr sz="2600">
              <a:latin typeface="Times New Roman"/>
              <a:cs typeface="Times New Roman"/>
            </a:endParaRPr>
          </a:p>
          <a:p>
            <a:pPr marL="342900" marR="17780" indent="-318135">
              <a:lnSpc>
                <a:spcPct val="100299"/>
              </a:lnSpc>
              <a:spcBef>
                <a:spcPts val="660"/>
              </a:spcBef>
              <a:buChar char="•"/>
              <a:tabLst>
                <a:tab pos="342900" algn="l"/>
                <a:tab pos="343535" algn="l"/>
                <a:tab pos="761365" algn="l"/>
              </a:tabLst>
            </a:pPr>
            <a:r>
              <a:rPr sz="2950" spc="5" dirty="0">
                <a:solidFill>
                  <a:srgbClr val="3333CC"/>
                </a:solidFill>
                <a:latin typeface="Arial"/>
                <a:cs typeface="Arial"/>
              </a:rPr>
              <a:t>For real-valued parameters </a:t>
            </a:r>
            <a:r>
              <a:rPr sz="2950" dirty="0">
                <a:solidFill>
                  <a:srgbClr val="3333CC"/>
                </a:solidFill>
                <a:latin typeface="Arial"/>
                <a:cs typeface="Arial"/>
              </a:rPr>
              <a:t>it </a:t>
            </a:r>
            <a:r>
              <a:rPr sz="2950" spc="5" dirty="0">
                <a:solidFill>
                  <a:srgbClr val="3333CC"/>
                </a:solidFill>
                <a:latin typeface="Arial"/>
                <a:cs typeface="Arial"/>
              </a:rPr>
              <a:t>is </a:t>
            </a:r>
            <a:r>
              <a:rPr sz="2950" spc="10" dirty="0">
                <a:solidFill>
                  <a:srgbClr val="3333CC"/>
                </a:solidFill>
                <a:latin typeface="Arial"/>
                <a:cs typeface="Arial"/>
              </a:rPr>
              <a:t>common </a:t>
            </a:r>
            <a:r>
              <a:rPr sz="2950" dirty="0">
                <a:solidFill>
                  <a:srgbClr val="3333CC"/>
                </a:solidFill>
                <a:latin typeface="Arial"/>
                <a:cs typeface="Arial"/>
              </a:rPr>
              <a:t>to</a:t>
            </a:r>
            <a:r>
              <a:rPr sz="2950" spc="-55" dirty="0">
                <a:solidFill>
                  <a:srgbClr val="3333CC"/>
                </a:solidFill>
                <a:latin typeface="Arial"/>
                <a:cs typeface="Arial"/>
              </a:rPr>
              <a:t> </a:t>
            </a:r>
            <a:r>
              <a:rPr sz="2950" spc="5" dirty="0">
                <a:solidFill>
                  <a:srgbClr val="3333CC"/>
                </a:solidFill>
                <a:latin typeface="Arial"/>
                <a:cs typeface="Arial"/>
              </a:rPr>
              <a:t>use  a	Gaussian as a prior</a:t>
            </a:r>
            <a:r>
              <a:rPr sz="2950" spc="-25" dirty="0">
                <a:solidFill>
                  <a:srgbClr val="3333CC"/>
                </a:solidFill>
                <a:latin typeface="Arial"/>
                <a:cs typeface="Arial"/>
              </a:rPr>
              <a:t> </a:t>
            </a:r>
            <a:r>
              <a:rPr sz="2950" spc="5" dirty="0">
                <a:solidFill>
                  <a:srgbClr val="3333CC"/>
                </a:solidFill>
                <a:latin typeface="Arial"/>
                <a:cs typeface="Arial"/>
              </a:rPr>
              <a:t>distribution</a:t>
            </a:r>
            <a:endParaRPr sz="2950">
              <a:latin typeface="Arial"/>
              <a:cs typeface="Arial"/>
            </a:endParaRPr>
          </a:p>
          <a:p>
            <a:pPr>
              <a:lnSpc>
                <a:spcPct val="100000"/>
              </a:lnSpc>
              <a:spcBef>
                <a:spcPts val="5"/>
              </a:spcBef>
              <a:buClr>
                <a:srgbClr val="3333CC"/>
              </a:buClr>
              <a:buFont typeface="Arial"/>
              <a:buChar char="•"/>
            </a:pPr>
            <a:endParaRPr sz="4100">
              <a:latin typeface="Arial"/>
              <a:cs typeface="Arial"/>
            </a:endParaRPr>
          </a:p>
          <a:p>
            <a:pPr marL="1084580" marR="136525" lvl="1" indent="-212090">
              <a:lnSpc>
                <a:spcPct val="102600"/>
              </a:lnSpc>
              <a:buChar char="•"/>
              <a:tabLst>
                <a:tab pos="1085215" algn="l"/>
              </a:tabLst>
            </a:pPr>
            <a:r>
              <a:rPr sz="2200" spc="10" dirty="0">
                <a:solidFill>
                  <a:srgbClr val="660066"/>
                </a:solidFill>
                <a:latin typeface="Arial"/>
                <a:cs typeface="Arial"/>
              </a:rPr>
              <a:t>where </a:t>
            </a:r>
            <a:r>
              <a:rPr sz="2200" spc="-30" dirty="0">
                <a:latin typeface="Times New Roman"/>
                <a:cs typeface="Times New Roman"/>
              </a:rPr>
              <a:t>µ</a:t>
            </a:r>
            <a:r>
              <a:rPr sz="2175" spc="-44" baseline="-21072" dirty="0">
                <a:latin typeface="Times New Roman"/>
                <a:cs typeface="Times New Roman"/>
              </a:rPr>
              <a:t>0 </a:t>
            </a:r>
            <a:r>
              <a:rPr sz="2200" spc="10" dirty="0">
                <a:solidFill>
                  <a:srgbClr val="660066"/>
                </a:solidFill>
                <a:latin typeface="Arial"/>
                <a:cs typeface="Arial"/>
              </a:rPr>
              <a:t>and </a:t>
            </a:r>
            <a:r>
              <a:rPr sz="2200" spc="15" dirty="0">
                <a:latin typeface="Times New Roman"/>
                <a:cs typeface="Times New Roman"/>
              </a:rPr>
              <a:t>Λ</a:t>
            </a:r>
            <a:r>
              <a:rPr sz="2175" spc="22" baseline="-21072" dirty="0">
                <a:latin typeface="Times New Roman"/>
                <a:cs typeface="Times New Roman"/>
              </a:rPr>
              <a:t>0 </a:t>
            </a:r>
            <a:r>
              <a:rPr sz="2200" spc="10" dirty="0">
                <a:solidFill>
                  <a:srgbClr val="660066"/>
                </a:solidFill>
                <a:latin typeface="Arial"/>
                <a:cs typeface="Arial"/>
              </a:rPr>
              <a:t>are </a:t>
            </a:r>
            <a:r>
              <a:rPr sz="2200" spc="5" dirty="0">
                <a:solidFill>
                  <a:srgbClr val="660066"/>
                </a:solidFill>
                <a:latin typeface="Arial"/>
                <a:cs typeface="Arial"/>
              </a:rPr>
              <a:t>prior distribution </a:t>
            </a:r>
            <a:r>
              <a:rPr sz="2200" spc="15" dirty="0">
                <a:solidFill>
                  <a:srgbClr val="660066"/>
                </a:solidFill>
                <a:latin typeface="Arial"/>
                <a:cs typeface="Arial"/>
              </a:rPr>
              <a:t>mean </a:t>
            </a:r>
            <a:r>
              <a:rPr sz="2200" spc="10" dirty="0">
                <a:solidFill>
                  <a:srgbClr val="660066"/>
                </a:solidFill>
                <a:latin typeface="Arial"/>
                <a:cs typeface="Arial"/>
              </a:rPr>
              <a:t>and  covariance </a:t>
            </a:r>
            <a:r>
              <a:rPr sz="2200" spc="5" dirty="0">
                <a:solidFill>
                  <a:srgbClr val="660066"/>
                </a:solidFill>
                <a:latin typeface="Arial"/>
                <a:cs typeface="Arial"/>
              </a:rPr>
              <a:t>matrix; typically </a:t>
            </a:r>
            <a:r>
              <a:rPr sz="2200" spc="10" dirty="0">
                <a:solidFill>
                  <a:srgbClr val="660066"/>
                </a:solidFill>
                <a:latin typeface="Arial"/>
                <a:cs typeface="Arial"/>
              </a:rPr>
              <a:t>assume diagonal</a:t>
            </a:r>
            <a:r>
              <a:rPr sz="2200" spc="25" dirty="0">
                <a:solidFill>
                  <a:srgbClr val="660066"/>
                </a:solidFill>
                <a:latin typeface="Arial"/>
                <a:cs typeface="Arial"/>
              </a:rPr>
              <a:t> </a:t>
            </a:r>
            <a:r>
              <a:rPr sz="2200" spc="10" dirty="0">
                <a:latin typeface="Times New Roman"/>
                <a:cs typeface="Times New Roman"/>
              </a:rPr>
              <a:t>Λ</a:t>
            </a:r>
            <a:r>
              <a:rPr sz="2175" spc="15" baseline="-21072" dirty="0">
                <a:latin typeface="Times New Roman"/>
                <a:cs typeface="Times New Roman"/>
              </a:rPr>
              <a:t>0</a:t>
            </a:r>
            <a:r>
              <a:rPr sz="2200" spc="10" dirty="0">
                <a:latin typeface="Times New Roman"/>
                <a:cs typeface="Times New Roman"/>
              </a:rPr>
              <a:t>=diag(λ</a:t>
            </a:r>
            <a:r>
              <a:rPr sz="2175" spc="15" baseline="-21072" dirty="0">
                <a:latin typeface="Times New Roman"/>
                <a:cs typeface="Times New Roman"/>
              </a:rPr>
              <a:t>0</a:t>
            </a:r>
            <a:r>
              <a:rPr sz="2200" spc="10" dirty="0">
                <a:latin typeface="Times New Roman"/>
                <a:cs typeface="Times New Roman"/>
              </a:rPr>
              <a:t>)</a:t>
            </a:r>
            <a:endParaRPr sz="2200">
              <a:latin typeface="Times New Roman"/>
              <a:cs typeface="Times New Roman"/>
            </a:endParaRPr>
          </a:p>
        </p:txBody>
      </p:sp>
      <p:sp>
        <p:nvSpPr>
          <p:cNvPr id="6" name="object 6"/>
          <p:cNvSpPr/>
          <p:nvPr/>
        </p:nvSpPr>
        <p:spPr>
          <a:xfrm>
            <a:off x="1570555" y="5430666"/>
            <a:ext cx="5508335" cy="62851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566141" y="5426252"/>
            <a:ext cx="5517515" cy="637540"/>
          </a:xfrm>
          <a:custGeom>
            <a:avLst/>
            <a:gdLst/>
            <a:ahLst/>
            <a:cxnLst/>
            <a:rect l="l" t="t" r="r" b="b"/>
            <a:pathLst>
              <a:path w="5517515" h="637539">
                <a:moveTo>
                  <a:pt x="0" y="0"/>
                </a:moveTo>
                <a:lnTo>
                  <a:pt x="5517162" y="0"/>
                </a:lnTo>
                <a:lnTo>
                  <a:pt x="5517162" y="637416"/>
                </a:lnTo>
                <a:lnTo>
                  <a:pt x="0" y="637416"/>
                </a:lnTo>
                <a:lnTo>
                  <a:pt x="0" y="0"/>
                </a:lnTo>
                <a:close/>
              </a:path>
            </a:pathLst>
          </a:custGeom>
          <a:ln w="8827">
            <a:solidFill>
              <a:srgbClr val="000000"/>
            </a:solidFill>
          </a:ln>
        </p:spPr>
        <p:txBody>
          <a:bodyPr wrap="square" lIns="0" tIns="0" rIns="0" bIns="0" rtlCol="0"/>
          <a:lstStyle/>
          <a:p>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42670" y="892667"/>
            <a:ext cx="6456829" cy="639278"/>
          </a:xfrm>
          <a:prstGeom prst="rect">
            <a:avLst/>
          </a:prstGeom>
        </p:spPr>
        <p:txBody>
          <a:bodyPr vert="horz" wrap="square" lIns="0" tIns="15875" rIns="0" bIns="0" rtlCol="0">
            <a:spAutoFit/>
          </a:bodyPr>
          <a:lstStyle/>
          <a:p>
            <a:pPr marL="12700">
              <a:lnSpc>
                <a:spcPct val="100000"/>
              </a:lnSpc>
              <a:spcBef>
                <a:spcPts val="125"/>
              </a:spcBef>
            </a:pPr>
            <a:r>
              <a:rPr sz="4050" spc="10" dirty="0"/>
              <a:t>Posterior </a:t>
            </a:r>
            <a:r>
              <a:rPr sz="4050" spc="15" dirty="0"/>
              <a:t>on </a:t>
            </a:r>
            <a:r>
              <a:rPr sz="4050" spc="10" dirty="0"/>
              <a:t>the</a:t>
            </a:r>
            <a:r>
              <a:rPr sz="4050" spc="-70" dirty="0"/>
              <a:t> </a:t>
            </a:r>
            <a:r>
              <a:rPr lang="en-US" sz="4050" spc="10" dirty="0"/>
              <a:t>W</a:t>
            </a:r>
            <a:r>
              <a:rPr sz="4050" spc="10" dirty="0"/>
              <a:t>eights</a:t>
            </a:r>
            <a:endParaRPr sz="4050" dirty="0"/>
          </a:p>
        </p:txBody>
      </p:sp>
      <p:sp>
        <p:nvSpPr>
          <p:cNvPr id="5" name="object 5"/>
          <p:cNvSpPr txBox="1"/>
          <p:nvPr/>
        </p:nvSpPr>
        <p:spPr>
          <a:xfrm>
            <a:off x="889322" y="1704794"/>
            <a:ext cx="7461250" cy="925194"/>
          </a:xfrm>
          <a:prstGeom prst="rect">
            <a:avLst/>
          </a:prstGeom>
        </p:spPr>
        <p:txBody>
          <a:bodyPr vert="horz" wrap="square" lIns="0" tIns="31750" rIns="0" bIns="0" rtlCol="0">
            <a:spAutoFit/>
          </a:bodyPr>
          <a:lstStyle/>
          <a:p>
            <a:pPr marL="330200" marR="5080" indent="-318135">
              <a:lnSpc>
                <a:spcPts val="3520"/>
              </a:lnSpc>
              <a:spcBef>
                <a:spcPts val="250"/>
              </a:spcBef>
              <a:buChar char="•"/>
              <a:tabLst>
                <a:tab pos="330200" algn="l"/>
                <a:tab pos="330835" algn="l"/>
                <a:tab pos="3846829" algn="l"/>
              </a:tabLst>
            </a:pPr>
            <a:r>
              <a:rPr sz="2950" spc="5" dirty="0">
                <a:solidFill>
                  <a:srgbClr val="3333CC"/>
                </a:solidFill>
                <a:latin typeface="Arial"/>
                <a:cs typeface="Arial"/>
              </a:rPr>
              <a:t>With</a:t>
            </a:r>
            <a:r>
              <a:rPr sz="2950" dirty="0">
                <a:solidFill>
                  <a:srgbClr val="3333CC"/>
                </a:solidFill>
                <a:latin typeface="Arial"/>
                <a:cs typeface="Arial"/>
              </a:rPr>
              <a:t> </a:t>
            </a:r>
            <a:r>
              <a:rPr sz="2950" spc="5" dirty="0">
                <a:solidFill>
                  <a:srgbClr val="3333CC"/>
                </a:solidFill>
                <a:latin typeface="Arial"/>
                <a:cs typeface="Arial"/>
              </a:rPr>
              <a:t>prior specified,	</a:t>
            </a:r>
            <a:r>
              <a:rPr sz="2950" spc="10" dirty="0">
                <a:solidFill>
                  <a:srgbClr val="3333CC"/>
                </a:solidFill>
                <a:latin typeface="Arial"/>
                <a:cs typeface="Arial"/>
              </a:rPr>
              <a:t>we </a:t>
            </a:r>
            <a:r>
              <a:rPr sz="2950" spc="5" dirty="0">
                <a:solidFill>
                  <a:srgbClr val="3333CC"/>
                </a:solidFill>
                <a:latin typeface="Arial"/>
                <a:cs typeface="Arial"/>
              </a:rPr>
              <a:t>can determine</a:t>
            </a:r>
            <a:r>
              <a:rPr sz="2950" spc="-80" dirty="0">
                <a:solidFill>
                  <a:srgbClr val="3333CC"/>
                </a:solidFill>
                <a:latin typeface="Arial"/>
                <a:cs typeface="Arial"/>
              </a:rPr>
              <a:t> </a:t>
            </a:r>
            <a:r>
              <a:rPr sz="2950" spc="5" dirty="0">
                <a:solidFill>
                  <a:srgbClr val="3333CC"/>
                </a:solidFill>
                <a:latin typeface="Arial"/>
                <a:cs typeface="Arial"/>
              </a:rPr>
              <a:t>the  posterior distribution over</a:t>
            </a:r>
            <a:r>
              <a:rPr sz="2950" spc="-25" dirty="0">
                <a:solidFill>
                  <a:srgbClr val="3333CC"/>
                </a:solidFill>
                <a:latin typeface="Arial"/>
                <a:cs typeface="Arial"/>
              </a:rPr>
              <a:t> </a:t>
            </a:r>
            <a:r>
              <a:rPr sz="2950" spc="5" dirty="0">
                <a:solidFill>
                  <a:srgbClr val="3333CC"/>
                </a:solidFill>
                <a:latin typeface="Arial"/>
                <a:cs typeface="Arial"/>
              </a:rPr>
              <a:t>parameters</a:t>
            </a:r>
            <a:endParaRPr sz="2950">
              <a:latin typeface="Arial"/>
              <a:cs typeface="Arial"/>
            </a:endParaRPr>
          </a:p>
        </p:txBody>
      </p:sp>
      <p:sp>
        <p:nvSpPr>
          <p:cNvPr id="6" name="object 6"/>
          <p:cNvSpPr/>
          <p:nvPr/>
        </p:nvSpPr>
        <p:spPr>
          <a:xfrm>
            <a:off x="1167314" y="2775992"/>
            <a:ext cx="3845570" cy="28581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583262" y="3139586"/>
            <a:ext cx="6664811" cy="52869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2488610" y="3652475"/>
            <a:ext cx="5861433" cy="62457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358980" y="4412844"/>
            <a:ext cx="2236612" cy="309565"/>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2342957" y="4354256"/>
            <a:ext cx="2268855" cy="392430"/>
          </a:xfrm>
          <a:custGeom>
            <a:avLst/>
            <a:gdLst/>
            <a:ahLst/>
            <a:cxnLst/>
            <a:rect l="l" t="t" r="r" b="b"/>
            <a:pathLst>
              <a:path w="2268854" h="392429">
                <a:moveTo>
                  <a:pt x="0" y="0"/>
                </a:moveTo>
                <a:lnTo>
                  <a:pt x="2268656" y="0"/>
                </a:lnTo>
                <a:lnTo>
                  <a:pt x="2268656" y="392086"/>
                </a:lnTo>
                <a:lnTo>
                  <a:pt x="0" y="392086"/>
                </a:lnTo>
                <a:lnTo>
                  <a:pt x="0" y="0"/>
                </a:lnTo>
                <a:close/>
              </a:path>
            </a:pathLst>
          </a:custGeom>
          <a:ln w="8827">
            <a:solidFill>
              <a:srgbClr val="000000"/>
            </a:solidFill>
          </a:ln>
        </p:spPr>
        <p:txBody>
          <a:bodyPr wrap="square" lIns="0" tIns="0" rIns="0" bIns="0" rtlCol="0"/>
          <a:lstStyle/>
          <a:p>
            <a:endParaRPr/>
          </a:p>
        </p:txBody>
      </p:sp>
      <p:sp>
        <p:nvSpPr>
          <p:cNvPr id="11" name="object 11"/>
          <p:cNvSpPr/>
          <p:nvPr/>
        </p:nvSpPr>
        <p:spPr>
          <a:xfrm>
            <a:off x="1061808" y="5756655"/>
            <a:ext cx="5860853" cy="1056752"/>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5427306" y="4386217"/>
            <a:ext cx="2526423" cy="271531"/>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5379605" y="4354256"/>
            <a:ext cx="2598420" cy="343535"/>
          </a:xfrm>
          <a:custGeom>
            <a:avLst/>
            <a:gdLst/>
            <a:ahLst/>
            <a:cxnLst/>
            <a:rect l="l" t="t" r="r" b="b"/>
            <a:pathLst>
              <a:path w="2598420" h="343535">
                <a:moveTo>
                  <a:pt x="0" y="0"/>
                </a:moveTo>
                <a:lnTo>
                  <a:pt x="2598215" y="0"/>
                </a:lnTo>
                <a:lnTo>
                  <a:pt x="2598215" y="343167"/>
                </a:lnTo>
                <a:lnTo>
                  <a:pt x="0" y="343167"/>
                </a:lnTo>
                <a:lnTo>
                  <a:pt x="0" y="0"/>
                </a:lnTo>
                <a:close/>
              </a:path>
            </a:pathLst>
          </a:custGeom>
          <a:ln w="8827">
            <a:solidFill>
              <a:srgbClr val="000000"/>
            </a:solidFill>
          </a:ln>
        </p:spPr>
        <p:txBody>
          <a:bodyPr wrap="square" lIns="0" tIns="0" rIns="0" bIns="0" rtlCol="0"/>
          <a:lstStyle/>
          <a:p>
            <a:endParaRPr/>
          </a:p>
        </p:txBody>
      </p:sp>
      <p:graphicFrame>
        <p:nvGraphicFramePr>
          <p:cNvPr id="14" name="object 14"/>
          <p:cNvGraphicFramePr>
            <a:graphicFrameLocks noGrp="1"/>
          </p:cNvGraphicFramePr>
          <p:nvPr>
            <p:extLst>
              <p:ext uri="{D42A27DB-BD31-4B8C-83A1-F6EECF244321}">
                <p14:modId xmlns:p14="http://schemas.microsoft.com/office/powerpoint/2010/main" val="3610652129"/>
              </p:ext>
            </p:extLst>
          </p:nvPr>
        </p:nvGraphicFramePr>
        <p:xfrm>
          <a:off x="996770" y="5691616"/>
          <a:ext cx="8326119" cy="1385459"/>
        </p:xfrm>
        <a:graphic>
          <a:graphicData uri="http://schemas.openxmlformats.org/drawingml/2006/table">
            <a:tbl>
              <a:tblPr firstRow="1" bandRow="1">
                <a:tableStyleId>{2D5ABB26-0587-4C30-8999-92F81FD0307C}</a:tableStyleId>
              </a:tblPr>
              <a:tblGrid>
                <a:gridCol w="4827270">
                  <a:extLst>
                    <a:ext uri="{9D8B030D-6E8A-4147-A177-3AD203B41FA5}">
                      <a16:colId xmlns:a16="http://schemas.microsoft.com/office/drawing/2014/main" val="20000"/>
                    </a:ext>
                  </a:extLst>
                </a:gridCol>
                <a:gridCol w="1196339">
                  <a:extLst>
                    <a:ext uri="{9D8B030D-6E8A-4147-A177-3AD203B41FA5}">
                      <a16:colId xmlns:a16="http://schemas.microsoft.com/office/drawing/2014/main" val="20001"/>
                    </a:ext>
                  </a:extLst>
                </a:gridCol>
                <a:gridCol w="2302510">
                  <a:extLst>
                    <a:ext uri="{9D8B030D-6E8A-4147-A177-3AD203B41FA5}">
                      <a16:colId xmlns:a16="http://schemas.microsoft.com/office/drawing/2014/main" val="20002"/>
                    </a:ext>
                  </a:extLst>
                </a:gridCol>
              </a:tblGrid>
              <a:tr h="556784">
                <a:tc gridSpan="2">
                  <a:txBody>
                    <a:bodyPr/>
                    <a:lstStyle/>
                    <a:p>
                      <a:pPr marR="76200">
                        <a:lnSpc>
                          <a:spcPct val="100000"/>
                        </a:lnSpc>
                      </a:pPr>
                      <a:endParaRPr sz="23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tcPr>
                </a:tc>
                <a:tc hMerge="1">
                  <a:txBody>
                    <a:bodyPr/>
                    <a:lstStyle/>
                    <a:p>
                      <a:endParaRPr/>
                    </a:p>
                  </a:txBody>
                  <a:tcPr marL="0" marR="0" marT="0" marB="0"/>
                </a:tc>
                <a:tc>
                  <a:txBody>
                    <a:bodyPr/>
                    <a:lstStyle/>
                    <a:p>
                      <a:pPr>
                        <a:lnSpc>
                          <a:spcPct val="100000"/>
                        </a:lnSpc>
                      </a:pPr>
                      <a:endParaRPr sz="2300" dirty="0">
                        <a:latin typeface="Times New Roman"/>
                        <a:cs typeface="Times New Roman"/>
                      </a:endParaRPr>
                    </a:p>
                  </a:txBody>
                  <a:tcPr marL="0" marR="0" marT="0" marB="0">
                    <a:lnL w="9525">
                      <a:solidFill>
                        <a:srgbClr val="000000"/>
                      </a:solidFill>
                      <a:prstDash val="solid"/>
                    </a:lnL>
                    <a:lnB w="9525">
                      <a:solidFill>
                        <a:srgbClr val="000000"/>
                      </a:solidFill>
                      <a:prstDash val="solid"/>
                    </a:lnB>
                  </a:tcPr>
                </a:tc>
                <a:extLst>
                  <a:ext uri="{0D108BD9-81ED-4DB2-BD59-A6C34878D82A}">
                    <a16:rowId xmlns:a16="http://schemas.microsoft.com/office/drawing/2014/main" val="10000"/>
                  </a:ext>
                </a:extLst>
              </a:tr>
              <a:tr h="638151">
                <a:tc>
                  <a:txBody>
                    <a:bodyPr/>
                    <a:lstStyle/>
                    <a:p>
                      <a:pPr>
                        <a:lnSpc>
                          <a:spcPct val="100000"/>
                        </a:lnSpc>
                      </a:pPr>
                      <a:endParaRPr sz="2300">
                        <a:latin typeface="Times New Roman"/>
                        <a:cs typeface="Times New Roman"/>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L="84455">
                        <a:lnSpc>
                          <a:spcPts val="1760"/>
                        </a:lnSpc>
                        <a:spcBef>
                          <a:spcPts val="405"/>
                        </a:spcBef>
                      </a:pPr>
                      <a:r>
                        <a:rPr sz="1450" spc="10" dirty="0">
                          <a:solidFill>
                            <a:srgbClr val="660066"/>
                          </a:solidFill>
                          <a:latin typeface="Arial"/>
                          <a:cs typeface="Arial"/>
                        </a:rPr>
                        <a:t>All </a:t>
                      </a:r>
                      <a:r>
                        <a:rPr sz="1450" spc="15" dirty="0">
                          <a:solidFill>
                            <a:srgbClr val="660066"/>
                          </a:solidFill>
                          <a:latin typeface="Arial"/>
                          <a:cs typeface="Arial"/>
                        </a:rPr>
                        <a:t>terms tha  parameter</a:t>
                      </a:r>
                      <a:r>
                        <a:rPr sz="1450" spc="-75" dirty="0">
                          <a:solidFill>
                            <a:srgbClr val="660066"/>
                          </a:solidFill>
                          <a:latin typeface="Arial"/>
                          <a:cs typeface="Arial"/>
                        </a:rPr>
                        <a:t> </a:t>
                      </a:r>
                      <a:r>
                        <a:rPr sz="1450" spc="15" dirty="0">
                          <a:solidFill>
                            <a:srgbClr val="660066"/>
                          </a:solidFill>
                          <a:latin typeface="Arial"/>
                          <a:cs typeface="Arial"/>
                        </a:rPr>
                        <a:t>ve  They are</a:t>
                      </a:r>
                      <a:r>
                        <a:rPr sz="1450" spc="-80" dirty="0">
                          <a:solidFill>
                            <a:srgbClr val="660066"/>
                          </a:solidFill>
                          <a:latin typeface="Arial"/>
                          <a:cs typeface="Arial"/>
                        </a:rPr>
                        <a:t> </a:t>
                      </a:r>
                      <a:r>
                        <a:rPr sz="1450" spc="15" dirty="0">
                          <a:solidFill>
                            <a:srgbClr val="660066"/>
                          </a:solidFill>
                          <a:latin typeface="Arial"/>
                          <a:cs typeface="Arial"/>
                        </a:rPr>
                        <a:t>imp</a:t>
                      </a:r>
                      <a:endParaRPr sz="1450" dirty="0">
                        <a:latin typeface="Arial"/>
                        <a:cs typeface="Arial"/>
                      </a:endParaRPr>
                    </a:p>
                  </a:txBody>
                  <a:tcPr marL="0" marR="0" marT="514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365"/>
                        </a:spcBef>
                      </a:pPr>
                      <a:r>
                        <a:rPr sz="1450" spc="5" dirty="0">
                          <a:solidFill>
                            <a:srgbClr val="660066"/>
                          </a:solidFill>
                          <a:latin typeface="Arial"/>
                          <a:cs typeface="Arial"/>
                        </a:rPr>
                        <a:t>t </a:t>
                      </a:r>
                      <a:r>
                        <a:rPr sz="1450" spc="15" dirty="0">
                          <a:solidFill>
                            <a:srgbClr val="660066"/>
                          </a:solidFill>
                          <a:latin typeface="Arial"/>
                          <a:cs typeface="Arial"/>
                        </a:rPr>
                        <a:t>do not </a:t>
                      </a:r>
                      <a:r>
                        <a:rPr sz="1450" spc="10" dirty="0">
                          <a:solidFill>
                            <a:srgbClr val="660066"/>
                          </a:solidFill>
                          <a:latin typeface="Arial"/>
                          <a:cs typeface="Arial"/>
                        </a:rPr>
                        <a:t>include</a:t>
                      </a:r>
                      <a:r>
                        <a:rPr sz="1450" spc="-30" dirty="0">
                          <a:solidFill>
                            <a:srgbClr val="660066"/>
                          </a:solidFill>
                          <a:latin typeface="Arial"/>
                          <a:cs typeface="Arial"/>
                        </a:rPr>
                        <a:t> </a:t>
                      </a:r>
                      <a:r>
                        <a:rPr sz="1450" spc="15" dirty="0">
                          <a:solidFill>
                            <a:srgbClr val="660066"/>
                          </a:solidFill>
                          <a:latin typeface="Arial"/>
                          <a:cs typeface="Arial"/>
                        </a:rPr>
                        <a:t>the</a:t>
                      </a:r>
                      <a:endParaRPr sz="1450" dirty="0">
                        <a:latin typeface="Arial"/>
                        <a:cs typeface="Arial"/>
                      </a:endParaRPr>
                    </a:p>
                    <a:p>
                      <a:pPr marL="69850" marR="100965" indent="10160">
                        <a:lnSpc>
                          <a:spcPts val="1760"/>
                        </a:lnSpc>
                        <a:spcBef>
                          <a:spcPts val="65"/>
                        </a:spcBef>
                      </a:pPr>
                      <a:r>
                        <a:rPr sz="1450" spc="10" dirty="0">
                          <a:solidFill>
                            <a:srgbClr val="660066"/>
                          </a:solidFill>
                          <a:latin typeface="Arial"/>
                          <a:cs typeface="Arial"/>
                        </a:rPr>
                        <a:t>ctor </a:t>
                      </a:r>
                      <a:r>
                        <a:rPr sz="1450" b="1" i="1" spc="-70" dirty="0">
                          <a:latin typeface="Palatino Linotype"/>
                          <a:cs typeface="Palatino Linotype"/>
                        </a:rPr>
                        <a:t>w </a:t>
                      </a:r>
                      <a:r>
                        <a:rPr sz="1450" spc="15" dirty="0">
                          <a:solidFill>
                            <a:srgbClr val="660066"/>
                          </a:solidFill>
                          <a:latin typeface="Arial"/>
                          <a:cs typeface="Arial"/>
                        </a:rPr>
                        <a:t>have been omitted  </a:t>
                      </a:r>
                      <a:r>
                        <a:rPr sz="1450" spc="10" dirty="0">
                          <a:solidFill>
                            <a:srgbClr val="660066"/>
                          </a:solidFill>
                          <a:latin typeface="Arial"/>
                          <a:cs typeface="Arial"/>
                        </a:rPr>
                        <a:t>lied </a:t>
                      </a:r>
                      <a:r>
                        <a:rPr sz="1450" spc="15" dirty="0">
                          <a:solidFill>
                            <a:srgbClr val="660066"/>
                          </a:solidFill>
                          <a:latin typeface="Arial"/>
                          <a:cs typeface="Arial"/>
                        </a:rPr>
                        <a:t>by</a:t>
                      </a:r>
                      <a:r>
                        <a:rPr sz="1450" spc="-5" dirty="0">
                          <a:solidFill>
                            <a:srgbClr val="660066"/>
                          </a:solidFill>
                          <a:latin typeface="Arial"/>
                          <a:cs typeface="Arial"/>
                        </a:rPr>
                        <a:t> </a:t>
                      </a:r>
                      <a:r>
                        <a:rPr sz="1450" spc="10" dirty="0">
                          <a:solidFill>
                            <a:srgbClr val="660066"/>
                          </a:solidFill>
                          <a:latin typeface="Arial"/>
                          <a:cs typeface="Arial"/>
                        </a:rPr>
                        <a:t>normalization.</a:t>
                      </a:r>
                      <a:endParaRPr sz="1450" dirty="0">
                        <a:latin typeface="Arial"/>
                        <a:cs typeface="Arial"/>
                      </a:endParaRPr>
                    </a:p>
                  </a:txBody>
                  <a:tcPr marL="0" marR="0" marT="46355" marB="0">
                    <a:lnL w="9525">
                      <a:solidFill>
                        <a:srgbClr val="000000"/>
                      </a:solidFill>
                      <a:prstDash val="solid"/>
                    </a:lnL>
                    <a:lnR w="9525">
                      <a:solidFill>
                        <a:srgbClr val="000000"/>
                      </a:solidFill>
                      <a:prstDash val="solid"/>
                    </a:lnR>
                    <a:lnT w="9525">
                      <a:solidFill>
                        <a:srgbClr val="000000"/>
                      </a:solidFill>
                      <a:prstDash val="solid"/>
                    </a:lnT>
                  </a:tcPr>
                </a:tc>
                <a:extLst>
                  <a:ext uri="{0D108BD9-81ED-4DB2-BD59-A6C34878D82A}">
                    <a16:rowId xmlns:a16="http://schemas.microsoft.com/office/drawing/2014/main" val="10001"/>
                  </a:ext>
                </a:extLst>
              </a:tr>
              <a:tr h="47510">
                <a:tc>
                  <a:txBody>
                    <a:bodyPr/>
                    <a:lstStyle/>
                    <a:p>
                      <a:pPr>
                        <a:lnSpc>
                          <a:spcPct val="100000"/>
                        </a:lnSpc>
                      </a:pPr>
                      <a:endParaRPr sz="700">
                        <a:latin typeface="Times New Roman"/>
                        <a:cs typeface="Times New Roman"/>
                      </a:endParaRPr>
                    </a:p>
                  </a:txBody>
                  <a:tcPr marL="0" marR="0" marT="0" marB="0">
                    <a:lnR w="9525">
                      <a:solidFill>
                        <a:srgbClr val="000000"/>
                      </a:solidFill>
                      <a:prstDash val="solid"/>
                    </a:lnR>
                    <a:lnT w="9525">
                      <a:solidFill>
                        <a:srgbClr val="000000"/>
                      </a:solidFill>
                      <a:prstDash val="solid"/>
                    </a:lnT>
                  </a:tcPr>
                </a:tc>
                <a:tc gridSpan="2">
                  <a:txBody>
                    <a:bodyPr/>
                    <a:lstStyle/>
                    <a:p>
                      <a:pPr>
                        <a:lnSpc>
                          <a:spcPct val="100000"/>
                        </a:lnSpc>
                      </a:pPr>
                      <a:endParaRPr sz="7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9525" cap="flat" cmpd="sng" algn="ctr">
                      <a:solidFill>
                        <a:srgbClr val="000000"/>
                      </a:solidFill>
                      <a:prstDash val="solid"/>
                      <a:round/>
                      <a:headEnd type="none" w="med" len="med"/>
                      <a:tailEnd type="none" w="med" len="me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15" name="object 15"/>
          <p:cNvSpPr txBox="1"/>
          <p:nvPr/>
        </p:nvSpPr>
        <p:spPr>
          <a:xfrm>
            <a:off x="1007021" y="4256183"/>
            <a:ext cx="7991475" cy="1412240"/>
          </a:xfrm>
          <a:prstGeom prst="rect">
            <a:avLst/>
          </a:prstGeom>
        </p:spPr>
        <p:txBody>
          <a:bodyPr vert="horz" wrap="square" lIns="0" tIns="145415" rIns="0" bIns="0" rtlCol="0">
            <a:spAutoFit/>
          </a:bodyPr>
          <a:lstStyle/>
          <a:p>
            <a:pPr marL="12700">
              <a:lnSpc>
                <a:spcPct val="100000"/>
              </a:lnSpc>
              <a:spcBef>
                <a:spcPts val="1145"/>
              </a:spcBef>
              <a:tabLst>
                <a:tab pos="3755390" algn="l"/>
              </a:tabLst>
            </a:pPr>
            <a:r>
              <a:rPr sz="1850" spc="-5" dirty="0">
                <a:solidFill>
                  <a:srgbClr val="660066"/>
                </a:solidFill>
                <a:latin typeface="Arial"/>
                <a:cs typeface="Arial"/>
              </a:rPr>
              <a:t>Now</a:t>
            </a:r>
            <a:r>
              <a:rPr sz="1850" spc="5" dirty="0">
                <a:solidFill>
                  <a:srgbClr val="660066"/>
                </a:solidFill>
                <a:latin typeface="Arial"/>
                <a:cs typeface="Arial"/>
              </a:rPr>
              <a:t> </a:t>
            </a:r>
            <a:r>
              <a:rPr sz="1850" spc="-5" dirty="0">
                <a:solidFill>
                  <a:srgbClr val="660066"/>
                </a:solidFill>
                <a:latin typeface="Arial"/>
                <a:cs typeface="Arial"/>
              </a:rPr>
              <a:t>define	and</a:t>
            </a:r>
            <a:endParaRPr sz="1850">
              <a:latin typeface="Arial"/>
              <a:cs typeface="Arial"/>
            </a:endParaRPr>
          </a:p>
          <a:p>
            <a:pPr marL="577215" marR="5080" indent="-259079">
              <a:lnSpc>
                <a:spcPts val="3080"/>
              </a:lnSpc>
              <a:spcBef>
                <a:spcPts val="1585"/>
              </a:spcBef>
            </a:pPr>
            <a:r>
              <a:rPr sz="2600" spc="-5" dirty="0">
                <a:solidFill>
                  <a:srgbClr val="336600"/>
                </a:solidFill>
                <a:latin typeface="Arial"/>
                <a:cs typeface="Arial"/>
              </a:rPr>
              <a:t>– Using these new variables, we find that the  posterior can be written as a Gaussian</a:t>
            </a:r>
            <a:r>
              <a:rPr sz="2600" spc="-15" dirty="0">
                <a:solidFill>
                  <a:srgbClr val="336600"/>
                </a:solidFill>
                <a:latin typeface="Arial"/>
                <a:cs typeface="Arial"/>
              </a:rPr>
              <a:t> </a:t>
            </a:r>
            <a:r>
              <a:rPr sz="2600" spc="-5" dirty="0">
                <a:solidFill>
                  <a:srgbClr val="336600"/>
                </a:solidFill>
                <a:latin typeface="Arial"/>
                <a:cs typeface="Arial"/>
              </a:rPr>
              <a:t>distribution:</a:t>
            </a:r>
            <a:endParaRPr sz="2600">
              <a:latin typeface="Arial"/>
              <a:cs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10749" y="849167"/>
            <a:ext cx="6701155" cy="1259205"/>
          </a:xfrm>
          <a:prstGeom prst="rect">
            <a:avLst/>
          </a:prstGeom>
        </p:spPr>
        <p:txBody>
          <a:bodyPr vert="horz" wrap="square" lIns="0" tIns="15875" rIns="0" bIns="0" rtlCol="0">
            <a:spAutoFit/>
          </a:bodyPr>
          <a:lstStyle/>
          <a:p>
            <a:pPr algn="ctr">
              <a:lnSpc>
                <a:spcPts val="4840"/>
              </a:lnSpc>
              <a:spcBef>
                <a:spcPts val="125"/>
              </a:spcBef>
            </a:pPr>
            <a:r>
              <a:rPr sz="4050" spc="15" dirty="0"/>
              <a:t>Maximum </a:t>
            </a:r>
            <a:r>
              <a:rPr sz="4050" i="1" spc="15" dirty="0">
                <a:solidFill>
                  <a:srgbClr val="FF2600"/>
                </a:solidFill>
                <a:latin typeface="Arial"/>
                <a:cs typeface="Arial"/>
              </a:rPr>
              <a:t>A </a:t>
            </a:r>
            <a:r>
              <a:rPr sz="4050" i="1" spc="10" dirty="0">
                <a:solidFill>
                  <a:srgbClr val="FF2600"/>
                </a:solidFill>
                <a:latin typeface="Arial"/>
                <a:cs typeface="Arial"/>
              </a:rPr>
              <a:t>Posteriori</a:t>
            </a:r>
            <a:r>
              <a:rPr sz="4050" i="1" spc="-80" dirty="0">
                <a:solidFill>
                  <a:srgbClr val="FF2600"/>
                </a:solidFill>
                <a:latin typeface="Arial"/>
                <a:cs typeface="Arial"/>
              </a:rPr>
              <a:t> </a:t>
            </a:r>
            <a:r>
              <a:rPr sz="4050" spc="10" dirty="0"/>
              <a:t>(MAP)</a:t>
            </a:r>
            <a:endParaRPr sz="4050">
              <a:latin typeface="Arial"/>
              <a:cs typeface="Arial"/>
            </a:endParaRPr>
          </a:p>
          <a:p>
            <a:pPr marL="143510" algn="ctr">
              <a:lnSpc>
                <a:spcPts val="4840"/>
              </a:lnSpc>
            </a:pPr>
            <a:r>
              <a:rPr sz="4050" spc="10" dirty="0"/>
              <a:t>Estimation</a:t>
            </a:r>
            <a:endParaRPr sz="4050"/>
          </a:p>
        </p:txBody>
      </p:sp>
      <p:sp>
        <p:nvSpPr>
          <p:cNvPr id="5" name="object 5"/>
          <p:cNvSpPr txBox="1"/>
          <p:nvPr/>
        </p:nvSpPr>
        <p:spPr>
          <a:xfrm>
            <a:off x="865782" y="2211831"/>
            <a:ext cx="8215630" cy="4361815"/>
          </a:xfrm>
          <a:prstGeom prst="rect">
            <a:avLst/>
          </a:prstGeom>
        </p:spPr>
        <p:txBody>
          <a:bodyPr vert="horz" wrap="square" lIns="0" tIns="31750" rIns="0" bIns="0" rtlCol="0">
            <a:spAutoFit/>
          </a:bodyPr>
          <a:lstStyle/>
          <a:p>
            <a:pPr marL="330200" marR="5080" indent="-318135">
              <a:lnSpc>
                <a:spcPts val="3520"/>
              </a:lnSpc>
              <a:spcBef>
                <a:spcPts val="250"/>
              </a:spcBef>
              <a:buChar char="•"/>
              <a:tabLst>
                <a:tab pos="330200" algn="l"/>
                <a:tab pos="330835" algn="l"/>
              </a:tabLst>
            </a:pPr>
            <a:r>
              <a:rPr sz="2950" spc="5" dirty="0">
                <a:solidFill>
                  <a:srgbClr val="3333CC"/>
                </a:solidFill>
                <a:latin typeface="Arial"/>
                <a:cs typeface="Arial"/>
              </a:rPr>
              <a:t>Most principled approach is </a:t>
            </a:r>
            <a:r>
              <a:rPr sz="2950" dirty="0">
                <a:solidFill>
                  <a:srgbClr val="3333CC"/>
                </a:solidFill>
                <a:latin typeface="Arial"/>
                <a:cs typeface="Arial"/>
              </a:rPr>
              <a:t>to </a:t>
            </a:r>
            <a:r>
              <a:rPr sz="2950" spc="5" dirty="0">
                <a:solidFill>
                  <a:srgbClr val="3333CC"/>
                </a:solidFill>
                <a:latin typeface="Arial"/>
                <a:cs typeface="Arial"/>
              </a:rPr>
              <a:t>use </a:t>
            </a:r>
            <a:r>
              <a:rPr sz="2950" dirty="0">
                <a:solidFill>
                  <a:srgbClr val="3333CC"/>
                </a:solidFill>
                <a:latin typeface="Arial"/>
                <a:cs typeface="Arial"/>
              </a:rPr>
              <a:t>full </a:t>
            </a:r>
            <a:r>
              <a:rPr sz="2950" spc="5" dirty="0">
                <a:solidFill>
                  <a:srgbClr val="3333CC"/>
                </a:solidFill>
                <a:latin typeface="Arial"/>
                <a:cs typeface="Arial"/>
              </a:rPr>
              <a:t>posterior  distribution over parameters </a:t>
            </a:r>
            <a:r>
              <a:rPr sz="2950" b="1" spc="5" dirty="0">
                <a:latin typeface="Times New Roman"/>
                <a:cs typeface="Times New Roman"/>
              </a:rPr>
              <a:t>θ</a:t>
            </a:r>
            <a:r>
              <a:rPr sz="2950" spc="5" dirty="0">
                <a:solidFill>
                  <a:srgbClr val="3333CC"/>
                </a:solidFill>
                <a:latin typeface="Arial"/>
                <a:cs typeface="Arial"/>
              </a:rPr>
              <a:t>, </a:t>
            </a:r>
            <a:r>
              <a:rPr sz="2950" dirty="0">
                <a:solidFill>
                  <a:srgbClr val="3333CC"/>
                </a:solidFill>
                <a:latin typeface="Arial"/>
                <a:cs typeface="Arial"/>
              </a:rPr>
              <a:t>it </a:t>
            </a:r>
            <a:r>
              <a:rPr sz="2950" spc="5" dirty="0">
                <a:solidFill>
                  <a:srgbClr val="3333CC"/>
                </a:solidFill>
                <a:latin typeface="Arial"/>
                <a:cs typeface="Arial"/>
              </a:rPr>
              <a:t>is </a:t>
            </a:r>
            <a:r>
              <a:rPr sz="2950" dirty="0">
                <a:solidFill>
                  <a:srgbClr val="3333CC"/>
                </a:solidFill>
                <a:latin typeface="Arial"/>
                <a:cs typeface="Arial"/>
              </a:rPr>
              <a:t>still </a:t>
            </a:r>
            <a:r>
              <a:rPr sz="2950" spc="5" dirty="0">
                <a:solidFill>
                  <a:srgbClr val="3333CC"/>
                </a:solidFill>
                <a:latin typeface="Arial"/>
                <a:cs typeface="Arial"/>
              </a:rPr>
              <a:t>often  desirable </a:t>
            </a:r>
            <a:r>
              <a:rPr sz="2950" dirty="0">
                <a:solidFill>
                  <a:srgbClr val="3333CC"/>
                </a:solidFill>
                <a:latin typeface="Arial"/>
                <a:cs typeface="Arial"/>
              </a:rPr>
              <a:t>to </a:t>
            </a:r>
            <a:r>
              <a:rPr sz="2950" spc="5" dirty="0">
                <a:solidFill>
                  <a:srgbClr val="3333CC"/>
                </a:solidFill>
                <a:latin typeface="Arial"/>
                <a:cs typeface="Arial"/>
              </a:rPr>
              <a:t>have a single point</a:t>
            </a:r>
            <a:r>
              <a:rPr sz="2950" spc="-30" dirty="0">
                <a:solidFill>
                  <a:srgbClr val="3333CC"/>
                </a:solidFill>
                <a:latin typeface="Arial"/>
                <a:cs typeface="Arial"/>
              </a:rPr>
              <a:t> </a:t>
            </a:r>
            <a:r>
              <a:rPr sz="2950" spc="5" dirty="0">
                <a:solidFill>
                  <a:srgbClr val="3333CC"/>
                </a:solidFill>
                <a:latin typeface="Arial"/>
                <a:cs typeface="Arial"/>
              </a:rPr>
              <a:t>estimate</a:t>
            </a:r>
            <a:endParaRPr sz="2950">
              <a:latin typeface="Arial"/>
              <a:cs typeface="Arial"/>
            </a:endParaRPr>
          </a:p>
          <a:p>
            <a:pPr marL="330200" indent="-318135">
              <a:lnSpc>
                <a:spcPct val="100000"/>
              </a:lnSpc>
              <a:spcBef>
                <a:spcPts val="675"/>
              </a:spcBef>
              <a:buChar char="•"/>
              <a:tabLst>
                <a:tab pos="330200" algn="l"/>
                <a:tab pos="330835" algn="l"/>
              </a:tabLst>
            </a:pPr>
            <a:r>
              <a:rPr sz="2950" spc="5" dirty="0">
                <a:solidFill>
                  <a:srgbClr val="3333CC"/>
                </a:solidFill>
                <a:latin typeface="Arial"/>
                <a:cs typeface="Arial"/>
              </a:rPr>
              <a:t>Most often a Bayesian posterior is</a:t>
            </a:r>
            <a:r>
              <a:rPr sz="2950" spc="-50" dirty="0">
                <a:solidFill>
                  <a:srgbClr val="3333CC"/>
                </a:solidFill>
                <a:latin typeface="Arial"/>
                <a:cs typeface="Arial"/>
              </a:rPr>
              <a:t> </a:t>
            </a:r>
            <a:r>
              <a:rPr sz="2950" spc="5" dirty="0">
                <a:solidFill>
                  <a:srgbClr val="3333CC"/>
                </a:solidFill>
                <a:latin typeface="Arial"/>
                <a:cs typeface="Arial"/>
              </a:rPr>
              <a:t>intractable</a:t>
            </a:r>
            <a:endParaRPr sz="2950">
              <a:latin typeface="Arial"/>
              <a:cs typeface="Arial"/>
            </a:endParaRPr>
          </a:p>
          <a:p>
            <a:pPr marL="330200" indent="-318135">
              <a:lnSpc>
                <a:spcPct val="100000"/>
              </a:lnSpc>
              <a:spcBef>
                <a:spcPts val="720"/>
              </a:spcBef>
              <a:buChar char="•"/>
              <a:tabLst>
                <a:tab pos="330200" algn="l"/>
                <a:tab pos="330835" algn="l"/>
              </a:tabLst>
            </a:pPr>
            <a:r>
              <a:rPr sz="2950" spc="10" dirty="0">
                <a:solidFill>
                  <a:srgbClr val="3333CC"/>
                </a:solidFill>
                <a:latin typeface="Arial"/>
                <a:cs typeface="Arial"/>
              </a:rPr>
              <a:t>A </a:t>
            </a:r>
            <a:r>
              <a:rPr sz="2950" spc="5" dirty="0">
                <a:solidFill>
                  <a:srgbClr val="3333CC"/>
                </a:solidFill>
                <a:latin typeface="Arial"/>
                <a:cs typeface="Arial"/>
              </a:rPr>
              <a:t>point estimate </a:t>
            </a:r>
            <a:r>
              <a:rPr sz="2950" dirty="0">
                <a:solidFill>
                  <a:srgbClr val="3333CC"/>
                </a:solidFill>
                <a:latin typeface="Arial"/>
                <a:cs typeface="Arial"/>
              </a:rPr>
              <a:t>offers </a:t>
            </a:r>
            <a:r>
              <a:rPr sz="2950" spc="5" dirty="0">
                <a:solidFill>
                  <a:srgbClr val="3333CC"/>
                </a:solidFill>
                <a:latin typeface="Arial"/>
                <a:cs typeface="Arial"/>
              </a:rPr>
              <a:t>a tractable</a:t>
            </a:r>
            <a:r>
              <a:rPr sz="2950" spc="-40" dirty="0">
                <a:solidFill>
                  <a:srgbClr val="3333CC"/>
                </a:solidFill>
                <a:latin typeface="Arial"/>
                <a:cs typeface="Arial"/>
              </a:rPr>
              <a:t> </a:t>
            </a:r>
            <a:r>
              <a:rPr sz="2950" spc="5" dirty="0">
                <a:solidFill>
                  <a:srgbClr val="3333CC"/>
                </a:solidFill>
                <a:latin typeface="Arial"/>
                <a:cs typeface="Arial"/>
              </a:rPr>
              <a:t>solution</a:t>
            </a:r>
            <a:endParaRPr sz="2950">
              <a:latin typeface="Arial"/>
              <a:cs typeface="Arial"/>
            </a:endParaRPr>
          </a:p>
          <a:p>
            <a:pPr marL="330200" marR="401320" indent="-318135">
              <a:lnSpc>
                <a:spcPct val="100600"/>
              </a:lnSpc>
              <a:spcBef>
                <a:spcPts val="705"/>
              </a:spcBef>
              <a:buChar char="•"/>
              <a:tabLst>
                <a:tab pos="330200" algn="l"/>
                <a:tab pos="330835" algn="l"/>
              </a:tabLst>
            </a:pPr>
            <a:r>
              <a:rPr sz="2950" spc="5" dirty="0">
                <a:solidFill>
                  <a:srgbClr val="3333CC"/>
                </a:solidFill>
                <a:latin typeface="Arial"/>
                <a:cs typeface="Arial"/>
              </a:rPr>
              <a:t>Rather than simply returning the maximum  likelihood estimate, </a:t>
            </a:r>
            <a:r>
              <a:rPr sz="2950" spc="10" dirty="0">
                <a:solidFill>
                  <a:srgbClr val="3333CC"/>
                </a:solidFill>
                <a:latin typeface="Arial"/>
                <a:cs typeface="Arial"/>
              </a:rPr>
              <a:t>we </a:t>
            </a:r>
            <a:r>
              <a:rPr sz="2950" spc="5" dirty="0">
                <a:solidFill>
                  <a:srgbClr val="3333CC"/>
                </a:solidFill>
                <a:latin typeface="Arial"/>
                <a:cs typeface="Arial"/>
              </a:rPr>
              <a:t>can </a:t>
            </a:r>
            <a:r>
              <a:rPr sz="2950" dirty="0">
                <a:solidFill>
                  <a:srgbClr val="3333CC"/>
                </a:solidFill>
                <a:latin typeface="Arial"/>
                <a:cs typeface="Arial"/>
              </a:rPr>
              <a:t>still </a:t>
            </a:r>
            <a:r>
              <a:rPr sz="2950" spc="5" dirty="0">
                <a:solidFill>
                  <a:srgbClr val="3333CC"/>
                </a:solidFill>
                <a:latin typeface="Arial"/>
                <a:cs typeface="Arial"/>
              </a:rPr>
              <a:t>gain some  benefit of the Bayesian approach by allowing  the prior </a:t>
            </a:r>
            <a:r>
              <a:rPr sz="2950" dirty="0">
                <a:solidFill>
                  <a:srgbClr val="3333CC"/>
                </a:solidFill>
                <a:latin typeface="Arial"/>
                <a:cs typeface="Arial"/>
              </a:rPr>
              <a:t>to </a:t>
            </a:r>
            <a:r>
              <a:rPr sz="2950" spc="5" dirty="0">
                <a:solidFill>
                  <a:srgbClr val="3333CC"/>
                </a:solidFill>
                <a:latin typeface="Arial"/>
                <a:cs typeface="Arial"/>
              </a:rPr>
              <a:t>influence the choice of the</a:t>
            </a:r>
            <a:r>
              <a:rPr sz="2950" spc="-65" dirty="0">
                <a:solidFill>
                  <a:srgbClr val="3333CC"/>
                </a:solidFill>
                <a:latin typeface="Arial"/>
                <a:cs typeface="Arial"/>
              </a:rPr>
              <a:t> </a:t>
            </a:r>
            <a:r>
              <a:rPr sz="2950" spc="5" dirty="0">
                <a:solidFill>
                  <a:srgbClr val="3333CC"/>
                </a:solidFill>
                <a:latin typeface="Arial"/>
                <a:cs typeface="Arial"/>
              </a:rPr>
              <a:t>point</a:t>
            </a:r>
            <a:endParaRPr sz="2950">
              <a:latin typeface="Arial"/>
              <a:cs typeface="Arial"/>
            </a:endParaRPr>
          </a:p>
        </p:txBody>
      </p:sp>
      <p:sp>
        <p:nvSpPr>
          <p:cNvPr id="6" name="object 6"/>
          <p:cNvSpPr txBox="1"/>
          <p:nvPr/>
        </p:nvSpPr>
        <p:spPr>
          <a:xfrm>
            <a:off x="1183571" y="6543173"/>
            <a:ext cx="1449070" cy="477520"/>
          </a:xfrm>
          <a:prstGeom prst="rect">
            <a:avLst/>
          </a:prstGeom>
        </p:spPr>
        <p:txBody>
          <a:bodyPr vert="horz" wrap="square" lIns="0" tIns="14604" rIns="0" bIns="0" rtlCol="0">
            <a:spAutoFit/>
          </a:bodyPr>
          <a:lstStyle/>
          <a:p>
            <a:pPr marL="12700">
              <a:lnSpc>
                <a:spcPct val="100000"/>
              </a:lnSpc>
              <a:spcBef>
                <a:spcPts val="114"/>
              </a:spcBef>
            </a:pPr>
            <a:r>
              <a:rPr sz="2950" spc="5" dirty="0">
                <a:solidFill>
                  <a:srgbClr val="3333CC"/>
                </a:solidFill>
                <a:latin typeface="Arial"/>
                <a:cs typeface="Arial"/>
              </a:rPr>
              <a:t>es</a:t>
            </a:r>
            <a:r>
              <a:rPr sz="2950" spc="-5" dirty="0">
                <a:solidFill>
                  <a:srgbClr val="3333CC"/>
                </a:solidFill>
                <a:latin typeface="Arial"/>
                <a:cs typeface="Arial"/>
              </a:rPr>
              <a:t>t</a:t>
            </a:r>
            <a:r>
              <a:rPr sz="2950" spc="5" dirty="0">
                <a:solidFill>
                  <a:srgbClr val="3333CC"/>
                </a:solidFill>
                <a:latin typeface="Arial"/>
                <a:cs typeface="Arial"/>
              </a:rPr>
              <a:t>ima</a:t>
            </a:r>
            <a:r>
              <a:rPr sz="2950" spc="-5" dirty="0">
                <a:solidFill>
                  <a:srgbClr val="3333CC"/>
                </a:solidFill>
                <a:latin typeface="Arial"/>
                <a:cs typeface="Arial"/>
              </a:rPr>
              <a:t>t</a:t>
            </a:r>
            <a:r>
              <a:rPr sz="2950" spc="5" dirty="0">
                <a:solidFill>
                  <a:srgbClr val="3333CC"/>
                </a:solidFill>
                <a:latin typeface="Arial"/>
                <a:cs typeface="Arial"/>
              </a:rPr>
              <a:t>e</a:t>
            </a:r>
            <a:endParaRPr sz="2950">
              <a:latin typeface="Arial"/>
              <a:cs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79383" y="1159893"/>
            <a:ext cx="7108825" cy="647065"/>
          </a:xfrm>
          <a:prstGeom prst="rect">
            <a:avLst/>
          </a:prstGeom>
        </p:spPr>
        <p:txBody>
          <a:bodyPr vert="horz" wrap="square" lIns="0" tIns="15875" rIns="0" bIns="0" rtlCol="0">
            <a:spAutoFit/>
          </a:bodyPr>
          <a:lstStyle/>
          <a:p>
            <a:pPr marL="12700">
              <a:lnSpc>
                <a:spcPct val="100000"/>
              </a:lnSpc>
              <a:spcBef>
                <a:spcPts val="125"/>
              </a:spcBef>
            </a:pPr>
            <a:r>
              <a:rPr sz="4050" spc="5" dirty="0"/>
              <a:t>Intuition </a:t>
            </a:r>
            <a:r>
              <a:rPr sz="4050" spc="15" dirty="0"/>
              <a:t>on </a:t>
            </a:r>
            <a:r>
              <a:rPr sz="4050" spc="10" dirty="0"/>
              <a:t>Bayesian</a:t>
            </a:r>
            <a:r>
              <a:rPr sz="4050" spc="-15" dirty="0"/>
              <a:t> </a:t>
            </a:r>
            <a:r>
              <a:rPr lang="en-US" sz="4050" spc="10" dirty="0"/>
              <a:t>I</a:t>
            </a:r>
            <a:r>
              <a:rPr sz="4050" spc="10" dirty="0"/>
              <a:t>nference</a:t>
            </a:r>
            <a:endParaRPr sz="4050" dirty="0"/>
          </a:p>
        </p:txBody>
      </p:sp>
      <p:sp>
        <p:nvSpPr>
          <p:cNvPr id="5" name="object 5"/>
          <p:cNvSpPr txBox="1"/>
          <p:nvPr/>
        </p:nvSpPr>
        <p:spPr>
          <a:xfrm>
            <a:off x="853082" y="2055526"/>
            <a:ext cx="8318500" cy="4684395"/>
          </a:xfrm>
          <a:prstGeom prst="rect">
            <a:avLst/>
          </a:prstGeom>
        </p:spPr>
        <p:txBody>
          <a:bodyPr vert="horz" wrap="square" lIns="0" tIns="100330" rIns="0" bIns="0" rtlCol="0">
            <a:spAutoFit/>
          </a:bodyPr>
          <a:lstStyle/>
          <a:p>
            <a:pPr marL="342900" indent="-318135">
              <a:lnSpc>
                <a:spcPct val="100000"/>
              </a:lnSpc>
              <a:spcBef>
                <a:spcPts val="790"/>
              </a:spcBef>
              <a:buChar char="•"/>
              <a:tabLst>
                <a:tab pos="342900" algn="l"/>
                <a:tab pos="343535" algn="l"/>
              </a:tabLst>
            </a:pPr>
            <a:r>
              <a:rPr sz="2950" dirty="0">
                <a:solidFill>
                  <a:srgbClr val="3333CC"/>
                </a:solidFill>
                <a:latin typeface="Arial"/>
                <a:cs typeface="Arial"/>
              </a:rPr>
              <a:t>In </a:t>
            </a:r>
            <a:r>
              <a:rPr sz="2950" spc="5" dirty="0">
                <a:solidFill>
                  <a:srgbClr val="3333CC"/>
                </a:solidFill>
                <a:latin typeface="Arial"/>
                <a:cs typeface="Arial"/>
              </a:rPr>
              <a:t>most situations </a:t>
            </a:r>
            <a:r>
              <a:rPr sz="2950" spc="10" dirty="0">
                <a:solidFill>
                  <a:srgbClr val="3333CC"/>
                </a:solidFill>
                <a:latin typeface="Arial"/>
                <a:cs typeface="Arial"/>
              </a:rPr>
              <a:t>we </a:t>
            </a:r>
            <a:r>
              <a:rPr sz="2950" spc="5" dirty="0">
                <a:solidFill>
                  <a:srgbClr val="3333CC"/>
                </a:solidFill>
                <a:latin typeface="Arial"/>
                <a:cs typeface="Arial"/>
              </a:rPr>
              <a:t>set</a:t>
            </a:r>
            <a:r>
              <a:rPr sz="2950" spc="-30" dirty="0">
                <a:solidFill>
                  <a:srgbClr val="3333CC"/>
                </a:solidFill>
                <a:latin typeface="Arial"/>
                <a:cs typeface="Arial"/>
              </a:rPr>
              <a:t> </a:t>
            </a:r>
            <a:r>
              <a:rPr sz="2950" spc="80" dirty="0">
                <a:latin typeface="Times New Roman"/>
                <a:cs typeface="Times New Roman"/>
              </a:rPr>
              <a:t>µ</a:t>
            </a:r>
            <a:r>
              <a:rPr sz="2925" spc="120" baseline="-21367" dirty="0">
                <a:latin typeface="Cambria"/>
                <a:cs typeface="Cambria"/>
              </a:rPr>
              <a:t>0</a:t>
            </a:r>
            <a:r>
              <a:rPr sz="2950" spc="80" dirty="0">
                <a:latin typeface="Cambria"/>
                <a:cs typeface="Cambria"/>
              </a:rPr>
              <a:t>=0</a:t>
            </a:r>
            <a:endParaRPr sz="2950" dirty="0">
              <a:latin typeface="Cambria"/>
              <a:cs typeface="Cambria"/>
            </a:endParaRPr>
          </a:p>
          <a:p>
            <a:pPr marL="342900" marR="17780" indent="-318135">
              <a:lnSpc>
                <a:spcPct val="99900"/>
              </a:lnSpc>
              <a:spcBef>
                <a:spcPts val="695"/>
              </a:spcBef>
              <a:buChar char="•"/>
              <a:tabLst>
                <a:tab pos="342900" algn="l"/>
                <a:tab pos="343535" algn="l"/>
              </a:tabLst>
            </a:pPr>
            <a:r>
              <a:rPr sz="2950" dirty="0">
                <a:solidFill>
                  <a:srgbClr val="3333CC"/>
                </a:solidFill>
                <a:latin typeface="Arial"/>
                <a:cs typeface="Arial"/>
              </a:rPr>
              <a:t>If </a:t>
            </a:r>
            <a:r>
              <a:rPr sz="2950" spc="10" dirty="0">
                <a:solidFill>
                  <a:srgbClr val="3333CC"/>
                </a:solidFill>
                <a:latin typeface="Arial"/>
                <a:cs typeface="Arial"/>
              </a:rPr>
              <a:t>we </a:t>
            </a:r>
            <a:r>
              <a:rPr sz="2950" spc="5" dirty="0">
                <a:solidFill>
                  <a:srgbClr val="3333CC"/>
                </a:solidFill>
                <a:latin typeface="Arial"/>
                <a:cs typeface="Arial"/>
              </a:rPr>
              <a:t>set </a:t>
            </a:r>
            <a:r>
              <a:rPr sz="2950" spc="70" dirty="0">
                <a:latin typeface="Times New Roman"/>
                <a:cs typeface="Times New Roman"/>
              </a:rPr>
              <a:t>Λ</a:t>
            </a:r>
            <a:r>
              <a:rPr sz="2925" spc="104" baseline="-21367" dirty="0">
                <a:latin typeface="Cambria"/>
                <a:cs typeface="Cambria"/>
              </a:rPr>
              <a:t>0</a:t>
            </a:r>
            <a:r>
              <a:rPr sz="2950" spc="70" dirty="0">
                <a:latin typeface="Cambria"/>
                <a:cs typeface="Cambria"/>
              </a:rPr>
              <a:t>=(1/</a:t>
            </a:r>
            <a:r>
              <a:rPr sz="2950" spc="70" dirty="0">
                <a:latin typeface="Times New Roman"/>
                <a:cs typeface="Times New Roman"/>
              </a:rPr>
              <a:t>α</a:t>
            </a:r>
            <a:r>
              <a:rPr sz="2950" spc="70" dirty="0">
                <a:latin typeface="Cambria"/>
                <a:cs typeface="Cambria"/>
              </a:rPr>
              <a:t>)I </a:t>
            </a:r>
            <a:r>
              <a:rPr sz="2950" spc="5" dirty="0">
                <a:solidFill>
                  <a:srgbClr val="3333CC"/>
                </a:solidFill>
                <a:latin typeface="Arial"/>
                <a:cs typeface="Arial"/>
              </a:rPr>
              <a:t>then </a:t>
            </a:r>
            <a:r>
              <a:rPr sz="2950" spc="-30" dirty="0">
                <a:latin typeface="Times New Roman"/>
                <a:cs typeface="Times New Roman"/>
              </a:rPr>
              <a:t>µ</a:t>
            </a:r>
            <a:r>
              <a:rPr sz="2925" i="1" spc="-44" baseline="-21367" dirty="0">
                <a:latin typeface="Cambria"/>
                <a:cs typeface="Cambria"/>
              </a:rPr>
              <a:t>m </a:t>
            </a:r>
            <a:r>
              <a:rPr sz="2950" spc="5" dirty="0">
                <a:solidFill>
                  <a:srgbClr val="3333CC"/>
                </a:solidFill>
                <a:latin typeface="Arial"/>
                <a:cs typeface="Arial"/>
              </a:rPr>
              <a:t>gives the same  estimate of </a:t>
            </a:r>
            <a:r>
              <a:rPr sz="2950" b="1" i="1" spc="-180" dirty="0">
                <a:latin typeface="Palatino Linotype"/>
                <a:cs typeface="Palatino Linotype"/>
              </a:rPr>
              <a:t>w </a:t>
            </a:r>
            <a:r>
              <a:rPr sz="2950" spc="5" dirty="0">
                <a:solidFill>
                  <a:srgbClr val="3333CC"/>
                </a:solidFill>
                <a:latin typeface="Arial"/>
                <a:cs typeface="Arial"/>
              </a:rPr>
              <a:t>as does frequentist linear  regression with a weight decay penalty of</a:t>
            </a:r>
            <a:r>
              <a:rPr sz="2950" spc="-55" dirty="0">
                <a:solidFill>
                  <a:srgbClr val="3333CC"/>
                </a:solidFill>
                <a:latin typeface="Arial"/>
                <a:cs typeface="Arial"/>
              </a:rPr>
              <a:t> </a:t>
            </a:r>
            <a:r>
              <a:rPr sz="2950" spc="-20" dirty="0">
                <a:latin typeface="Times New Roman"/>
                <a:cs typeface="Times New Roman"/>
              </a:rPr>
              <a:t>α</a:t>
            </a:r>
            <a:r>
              <a:rPr sz="2950" b="1" i="1" spc="-20" dirty="0">
                <a:latin typeface="Palatino Linotype"/>
                <a:cs typeface="Palatino Linotype"/>
              </a:rPr>
              <a:t>w</a:t>
            </a:r>
            <a:r>
              <a:rPr sz="2925" spc="-30" baseline="25641" dirty="0">
                <a:latin typeface="Cambria"/>
                <a:cs typeface="Cambria"/>
              </a:rPr>
              <a:t>T</a:t>
            </a:r>
            <a:r>
              <a:rPr sz="2950" b="1" i="1" spc="-20" dirty="0">
                <a:latin typeface="Palatino Linotype"/>
                <a:cs typeface="Palatino Linotype"/>
              </a:rPr>
              <a:t>w</a:t>
            </a:r>
            <a:endParaRPr sz="2950" dirty="0">
              <a:latin typeface="Palatino Linotype"/>
              <a:cs typeface="Palatino Linotype"/>
            </a:endParaRPr>
          </a:p>
          <a:p>
            <a:pPr marL="342900" marR="328930" indent="-318135">
              <a:lnSpc>
                <a:spcPct val="100299"/>
              </a:lnSpc>
              <a:spcBef>
                <a:spcPts val="775"/>
              </a:spcBef>
              <a:buChar char="•"/>
              <a:tabLst>
                <a:tab pos="342900" algn="l"/>
                <a:tab pos="343535" algn="l"/>
              </a:tabLst>
            </a:pPr>
            <a:r>
              <a:rPr sz="2950" spc="5" dirty="0">
                <a:solidFill>
                  <a:srgbClr val="3333CC"/>
                </a:solidFill>
                <a:latin typeface="Arial"/>
                <a:cs typeface="Arial"/>
              </a:rPr>
              <a:t>The most important difference is that the  Bayesian estimate provides a covariance  matrix, showing how likely all the different  values of </a:t>
            </a:r>
            <a:r>
              <a:rPr sz="2950" b="1" i="1" spc="-180" dirty="0">
                <a:latin typeface="Palatino Linotype"/>
                <a:cs typeface="Palatino Linotype"/>
              </a:rPr>
              <a:t>w </a:t>
            </a:r>
            <a:r>
              <a:rPr sz="2950" spc="5" dirty="0">
                <a:solidFill>
                  <a:srgbClr val="3333CC"/>
                </a:solidFill>
                <a:latin typeface="Arial"/>
                <a:cs typeface="Arial"/>
              </a:rPr>
              <a:t>are, rather than providing only the  estimate</a:t>
            </a:r>
            <a:r>
              <a:rPr sz="2950" spc="-5" dirty="0">
                <a:solidFill>
                  <a:srgbClr val="3333CC"/>
                </a:solidFill>
                <a:latin typeface="Arial"/>
                <a:cs typeface="Arial"/>
              </a:rPr>
              <a:t> </a:t>
            </a:r>
            <a:r>
              <a:rPr sz="2950" spc="-30" dirty="0">
                <a:latin typeface="Times New Roman"/>
                <a:cs typeface="Times New Roman"/>
              </a:rPr>
              <a:t>µ</a:t>
            </a:r>
            <a:r>
              <a:rPr sz="2925" i="1" spc="-44" baseline="-21367" dirty="0">
                <a:latin typeface="Cambria"/>
                <a:cs typeface="Cambria"/>
              </a:rPr>
              <a:t>m</a:t>
            </a:r>
            <a:endParaRPr sz="2925" baseline="-21367" dirty="0">
              <a:latin typeface="Cambria"/>
              <a:cs typeface="Cambria"/>
            </a:endParaRPr>
          </a:p>
          <a:p>
            <a:pPr marR="399415" algn="r">
              <a:lnSpc>
                <a:spcPct val="100000"/>
              </a:lnSpc>
              <a:spcBef>
                <a:spcPts val="1055"/>
              </a:spcBef>
            </a:pPr>
            <a:endParaRPr sz="1300" dirty="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16794" y="594880"/>
            <a:ext cx="9078105" cy="689932"/>
          </a:xfrm>
          <a:prstGeom prst="rect">
            <a:avLst/>
          </a:prstGeom>
        </p:spPr>
        <p:txBody>
          <a:bodyPr vert="horz" wrap="square" lIns="0" tIns="12700" rIns="0" bIns="0" rtlCol="0">
            <a:spAutoFit/>
          </a:bodyPr>
          <a:lstStyle/>
          <a:p>
            <a:pPr marL="12700">
              <a:lnSpc>
                <a:spcPct val="100000"/>
              </a:lnSpc>
              <a:spcBef>
                <a:spcPts val="100"/>
              </a:spcBef>
              <a:tabLst>
                <a:tab pos="4081145" algn="l"/>
                <a:tab pos="5229860" algn="l"/>
                <a:tab pos="7279640" algn="l"/>
              </a:tabLst>
            </a:pPr>
            <a:r>
              <a:rPr dirty="0"/>
              <a:t>2.</a:t>
            </a:r>
            <a:r>
              <a:rPr spc="20" dirty="0"/>
              <a:t> </a:t>
            </a:r>
            <a:r>
              <a:rPr spc="-5" dirty="0"/>
              <a:t>Classification	with	</a:t>
            </a:r>
            <a:r>
              <a:rPr lang="en-US" spc="-5" dirty="0"/>
              <a:t>M</a:t>
            </a:r>
            <a:r>
              <a:rPr dirty="0"/>
              <a:t>issing	</a:t>
            </a:r>
            <a:r>
              <a:rPr lang="en-US" spc="-5" dirty="0"/>
              <a:t>I</a:t>
            </a:r>
            <a:r>
              <a:rPr spc="-5" dirty="0"/>
              <a:t>nputs</a:t>
            </a:r>
          </a:p>
        </p:txBody>
      </p:sp>
      <p:sp>
        <p:nvSpPr>
          <p:cNvPr id="4" name="object 4"/>
          <p:cNvSpPr txBox="1">
            <a:spLocks noGrp="1"/>
          </p:cNvSpPr>
          <p:nvPr>
            <p:ph type="body" idx="1"/>
          </p:nvPr>
        </p:nvSpPr>
        <p:spPr>
          <a:prstGeom prst="rect">
            <a:avLst/>
          </a:prstGeom>
        </p:spPr>
        <p:txBody>
          <a:bodyPr vert="horz" wrap="square" lIns="0" tIns="33020" rIns="0" bIns="0" rtlCol="0">
            <a:spAutoFit/>
          </a:bodyPr>
          <a:lstStyle/>
          <a:p>
            <a:pPr marL="355600" marR="76200" indent="-342900">
              <a:lnSpc>
                <a:spcPts val="3800"/>
              </a:lnSpc>
              <a:spcBef>
                <a:spcPts val="260"/>
              </a:spcBef>
              <a:buChar char="•"/>
              <a:tabLst>
                <a:tab pos="354965" algn="l"/>
                <a:tab pos="355600" algn="l"/>
              </a:tabLst>
            </a:pPr>
            <a:r>
              <a:rPr spc="-5" dirty="0"/>
              <a:t>Classification </a:t>
            </a:r>
            <a:r>
              <a:rPr dirty="0"/>
              <a:t>more challenging when not </a:t>
            </a:r>
            <a:r>
              <a:rPr spc="-5" dirty="0"/>
              <a:t>every  </a:t>
            </a:r>
            <a:r>
              <a:rPr dirty="0"/>
              <a:t>measurement in </a:t>
            </a:r>
            <a:r>
              <a:rPr spc="-5" dirty="0"/>
              <a:t>its </a:t>
            </a:r>
            <a:r>
              <a:rPr dirty="0"/>
              <a:t>input </a:t>
            </a:r>
            <a:r>
              <a:rPr spc="-5" dirty="0"/>
              <a:t>vector </a:t>
            </a:r>
            <a:r>
              <a:rPr dirty="0"/>
              <a:t>is</a:t>
            </a:r>
            <a:r>
              <a:rPr spc="-45" dirty="0"/>
              <a:t> </a:t>
            </a:r>
            <a:r>
              <a:rPr dirty="0"/>
              <a:t>present</a:t>
            </a:r>
          </a:p>
          <a:p>
            <a:pPr marL="748665" marR="504190" lvl="1" indent="-279400">
              <a:lnSpc>
                <a:spcPct val="102000"/>
              </a:lnSpc>
              <a:spcBef>
                <a:spcPts val="445"/>
              </a:spcBef>
              <a:buChar char="–"/>
              <a:tabLst>
                <a:tab pos="755650" algn="l"/>
              </a:tabLst>
            </a:pPr>
            <a:r>
              <a:rPr sz="2800" dirty="0">
                <a:solidFill>
                  <a:srgbClr val="336600"/>
                </a:solidFill>
                <a:latin typeface="Arial"/>
                <a:cs typeface="Arial"/>
              </a:rPr>
              <a:t>Simple </a:t>
            </a:r>
            <a:r>
              <a:rPr sz="2800" spc="-5" dirty="0">
                <a:solidFill>
                  <a:srgbClr val="336600"/>
                </a:solidFill>
                <a:latin typeface="Arial"/>
                <a:cs typeface="Arial"/>
              </a:rPr>
              <a:t>classification </a:t>
            </a:r>
            <a:r>
              <a:rPr sz="2800" dirty="0">
                <a:solidFill>
                  <a:srgbClr val="336600"/>
                </a:solidFill>
                <a:latin typeface="Arial"/>
                <a:cs typeface="Arial"/>
              </a:rPr>
              <a:t>requires a single </a:t>
            </a:r>
            <a:r>
              <a:rPr sz="2800" spc="-5" dirty="0">
                <a:solidFill>
                  <a:srgbClr val="336600"/>
                </a:solidFill>
                <a:latin typeface="Arial"/>
                <a:cs typeface="Arial"/>
              </a:rPr>
              <a:t>function  </a:t>
            </a:r>
            <a:r>
              <a:rPr sz="2800" dirty="0">
                <a:solidFill>
                  <a:srgbClr val="336600"/>
                </a:solidFill>
                <a:latin typeface="Arial"/>
                <a:cs typeface="Arial"/>
              </a:rPr>
              <a:t>mapping </a:t>
            </a:r>
            <a:r>
              <a:rPr sz="2800" spc="-5" dirty="0">
                <a:solidFill>
                  <a:srgbClr val="336600"/>
                </a:solidFill>
                <a:latin typeface="Arial"/>
                <a:cs typeface="Arial"/>
              </a:rPr>
              <a:t>from </a:t>
            </a:r>
            <a:r>
              <a:rPr sz="2800" dirty="0">
                <a:solidFill>
                  <a:srgbClr val="336600"/>
                </a:solidFill>
                <a:latin typeface="Arial"/>
                <a:cs typeface="Arial"/>
              </a:rPr>
              <a:t>a </a:t>
            </a:r>
            <a:r>
              <a:rPr sz="2800" spc="-5" dirty="0">
                <a:solidFill>
                  <a:srgbClr val="336600"/>
                </a:solidFill>
                <a:latin typeface="Arial"/>
                <a:cs typeface="Arial"/>
              </a:rPr>
              <a:t>vector </a:t>
            </a:r>
            <a:r>
              <a:rPr sz="2800" dirty="0">
                <a:solidFill>
                  <a:srgbClr val="336600"/>
                </a:solidFill>
                <a:latin typeface="Arial"/>
                <a:cs typeface="Arial"/>
              </a:rPr>
              <a:t>input </a:t>
            </a:r>
            <a:r>
              <a:rPr sz="2800" spc="-5" dirty="0">
                <a:solidFill>
                  <a:srgbClr val="336600"/>
                </a:solidFill>
                <a:latin typeface="Arial"/>
                <a:cs typeface="Arial"/>
              </a:rPr>
              <a:t>to </a:t>
            </a:r>
            <a:r>
              <a:rPr sz="2800" dirty="0">
                <a:solidFill>
                  <a:srgbClr val="336600"/>
                </a:solidFill>
                <a:latin typeface="Arial"/>
                <a:cs typeface="Arial"/>
              </a:rPr>
              <a:t>a </a:t>
            </a:r>
            <a:r>
              <a:rPr sz="2800" spc="-5" dirty="0">
                <a:solidFill>
                  <a:srgbClr val="336600"/>
                </a:solidFill>
                <a:latin typeface="Arial"/>
                <a:cs typeface="Arial"/>
              </a:rPr>
              <a:t>category output</a:t>
            </a:r>
            <a:endParaRPr sz="2800" dirty="0">
              <a:latin typeface="Arial"/>
              <a:cs typeface="Arial"/>
            </a:endParaRPr>
          </a:p>
          <a:p>
            <a:pPr marL="748665" marR="5080" lvl="1" indent="-279400">
              <a:lnSpc>
                <a:spcPct val="102000"/>
              </a:lnSpc>
              <a:spcBef>
                <a:spcPts val="545"/>
              </a:spcBef>
              <a:buChar char="–"/>
              <a:tabLst>
                <a:tab pos="755650" algn="l"/>
              </a:tabLst>
            </a:pPr>
            <a:r>
              <a:rPr sz="2800" spc="-5" dirty="0">
                <a:solidFill>
                  <a:srgbClr val="336600"/>
                </a:solidFill>
                <a:latin typeface="Arial"/>
                <a:cs typeface="Arial"/>
              </a:rPr>
              <a:t>When </a:t>
            </a:r>
            <a:r>
              <a:rPr sz="2800" dirty="0">
                <a:solidFill>
                  <a:srgbClr val="336600"/>
                </a:solidFill>
                <a:latin typeface="Arial"/>
                <a:cs typeface="Arial"/>
              </a:rPr>
              <a:t>some </a:t>
            </a:r>
            <a:r>
              <a:rPr sz="2800" spc="-5" dirty="0">
                <a:solidFill>
                  <a:srgbClr val="336600"/>
                </a:solidFill>
                <a:latin typeface="Arial"/>
                <a:cs typeface="Arial"/>
              </a:rPr>
              <a:t>inputs </a:t>
            </a:r>
            <a:r>
              <a:rPr sz="2800" dirty="0">
                <a:solidFill>
                  <a:srgbClr val="336600"/>
                </a:solidFill>
                <a:latin typeface="Arial"/>
                <a:cs typeface="Arial"/>
              </a:rPr>
              <a:t>are missing, must learn a</a:t>
            </a:r>
            <a:r>
              <a:rPr sz="2800" spc="-65" dirty="0">
                <a:solidFill>
                  <a:srgbClr val="336600"/>
                </a:solidFill>
                <a:latin typeface="Arial"/>
                <a:cs typeface="Arial"/>
              </a:rPr>
              <a:t> </a:t>
            </a:r>
            <a:r>
              <a:rPr sz="2800" dirty="0">
                <a:solidFill>
                  <a:srgbClr val="336600"/>
                </a:solidFill>
                <a:latin typeface="Arial"/>
                <a:cs typeface="Arial"/>
              </a:rPr>
              <a:t>set of</a:t>
            </a:r>
            <a:r>
              <a:rPr sz="2800" spc="-10" dirty="0">
                <a:solidFill>
                  <a:srgbClr val="336600"/>
                </a:solidFill>
                <a:latin typeface="Arial"/>
                <a:cs typeface="Arial"/>
              </a:rPr>
              <a:t> </a:t>
            </a:r>
            <a:r>
              <a:rPr sz="2800" spc="-5" dirty="0">
                <a:solidFill>
                  <a:srgbClr val="336600"/>
                </a:solidFill>
                <a:latin typeface="Arial"/>
                <a:cs typeface="Arial"/>
              </a:rPr>
              <a:t>functions</a:t>
            </a:r>
            <a:endParaRPr sz="2800" dirty="0">
              <a:latin typeface="Arial"/>
              <a:cs typeface="Arial"/>
            </a:endParaRPr>
          </a:p>
          <a:p>
            <a:pPr marL="1155065" marR="156210" lvl="2" indent="-228600">
              <a:lnSpc>
                <a:spcPct val="101499"/>
              </a:lnSpc>
              <a:spcBef>
                <a:spcPts val="470"/>
              </a:spcBef>
              <a:buChar char="•"/>
              <a:tabLst>
                <a:tab pos="1155700" algn="l"/>
              </a:tabLst>
            </a:pPr>
            <a:r>
              <a:rPr sz="2400" dirty="0">
                <a:solidFill>
                  <a:srgbClr val="660066"/>
                </a:solidFill>
                <a:latin typeface="Arial"/>
                <a:cs typeface="Arial"/>
              </a:rPr>
              <a:t>Each corresponds </a:t>
            </a:r>
            <a:r>
              <a:rPr sz="2400" spc="-5" dirty="0">
                <a:solidFill>
                  <a:srgbClr val="660066"/>
                </a:solidFill>
                <a:latin typeface="Arial"/>
                <a:cs typeface="Arial"/>
              </a:rPr>
              <a:t>to classifying </a:t>
            </a:r>
            <a:r>
              <a:rPr sz="2400" b="1" i="1" spc="240" dirty="0">
                <a:latin typeface="Calibri"/>
                <a:cs typeface="Calibri"/>
              </a:rPr>
              <a:t>x </a:t>
            </a:r>
            <a:r>
              <a:rPr sz="2400" spc="-5" dirty="0">
                <a:solidFill>
                  <a:srgbClr val="660066"/>
                </a:solidFill>
                <a:latin typeface="Arial"/>
                <a:cs typeface="Arial"/>
              </a:rPr>
              <a:t>with </a:t>
            </a:r>
            <a:r>
              <a:rPr sz="2400" dirty="0">
                <a:solidFill>
                  <a:srgbClr val="660066"/>
                </a:solidFill>
                <a:latin typeface="Arial"/>
                <a:cs typeface="Arial"/>
              </a:rPr>
              <a:t>a </a:t>
            </a:r>
            <a:r>
              <a:rPr sz="2400" spc="-5" dirty="0">
                <a:solidFill>
                  <a:srgbClr val="660066"/>
                </a:solidFill>
                <a:latin typeface="Arial"/>
                <a:cs typeface="Arial"/>
              </a:rPr>
              <a:t>different</a:t>
            </a:r>
            <a:r>
              <a:rPr sz="2400" spc="-114" dirty="0">
                <a:solidFill>
                  <a:srgbClr val="660066"/>
                </a:solidFill>
                <a:latin typeface="Arial"/>
                <a:cs typeface="Arial"/>
              </a:rPr>
              <a:t> </a:t>
            </a:r>
            <a:r>
              <a:rPr sz="2400" dirty="0">
                <a:solidFill>
                  <a:srgbClr val="660066"/>
                </a:solidFill>
                <a:latin typeface="Arial"/>
                <a:cs typeface="Arial"/>
              </a:rPr>
              <a:t>subset  of </a:t>
            </a:r>
            <a:r>
              <a:rPr sz="2400" spc="-5" dirty="0">
                <a:solidFill>
                  <a:srgbClr val="660066"/>
                </a:solidFill>
                <a:latin typeface="Arial"/>
                <a:cs typeface="Arial"/>
              </a:rPr>
              <a:t>its </a:t>
            </a:r>
            <a:r>
              <a:rPr lang="en-US" sz="2400" spc="-5" dirty="0">
                <a:solidFill>
                  <a:srgbClr val="660066"/>
                </a:solidFill>
                <a:latin typeface="Arial"/>
                <a:cs typeface="Arial"/>
              </a:rPr>
              <a:t>missing </a:t>
            </a:r>
            <a:r>
              <a:rPr sz="2400" spc="-5" dirty="0">
                <a:solidFill>
                  <a:srgbClr val="660066"/>
                </a:solidFill>
                <a:latin typeface="Arial"/>
                <a:cs typeface="Arial"/>
              </a:rPr>
              <a:t>inputs</a:t>
            </a:r>
            <a:endParaRPr sz="2400" dirty="0">
              <a:latin typeface="Arial"/>
              <a:cs typeface="Arial"/>
            </a:endParaRPr>
          </a:p>
          <a:p>
            <a:pPr marL="1612265" marR="273685" indent="-228600">
              <a:lnSpc>
                <a:spcPts val="2320"/>
              </a:lnSpc>
              <a:spcBef>
                <a:spcPts val="645"/>
              </a:spcBef>
            </a:pPr>
            <a:r>
              <a:rPr sz="2000" dirty="0">
                <a:solidFill>
                  <a:srgbClr val="000000"/>
                </a:solidFill>
              </a:rPr>
              <a:t>– </a:t>
            </a:r>
            <a:r>
              <a:rPr lang="en-US" sz="2000" dirty="0">
                <a:solidFill>
                  <a:srgbClr val="000000"/>
                </a:solidFill>
              </a:rPr>
              <a:t>Example is</a:t>
            </a:r>
            <a:r>
              <a:rPr sz="2000" dirty="0">
                <a:solidFill>
                  <a:srgbClr val="000000"/>
                </a:solidFill>
              </a:rPr>
              <a:t> in medical diagnosis when medical </a:t>
            </a:r>
            <a:r>
              <a:rPr sz="2000" spc="-5" dirty="0">
                <a:solidFill>
                  <a:srgbClr val="000000"/>
                </a:solidFill>
              </a:rPr>
              <a:t>tests </a:t>
            </a:r>
            <a:r>
              <a:rPr sz="2000" dirty="0">
                <a:solidFill>
                  <a:srgbClr val="000000"/>
                </a:solidFill>
              </a:rPr>
              <a:t>are expensive/invasive</a:t>
            </a:r>
            <a:endParaRPr sz="2000" dirty="0"/>
          </a:p>
          <a:p>
            <a:pPr marL="755650" lvl="1" indent="-286385">
              <a:lnSpc>
                <a:spcPct val="100000"/>
              </a:lnSpc>
              <a:spcBef>
                <a:spcPts val="610"/>
              </a:spcBef>
              <a:buChar char="–"/>
              <a:tabLst>
                <a:tab pos="755650" algn="l"/>
              </a:tabLst>
            </a:pPr>
            <a:r>
              <a:rPr sz="2800" spc="-5" dirty="0">
                <a:solidFill>
                  <a:srgbClr val="336600"/>
                </a:solidFill>
                <a:latin typeface="Arial"/>
                <a:cs typeface="Arial"/>
              </a:rPr>
              <a:t>Solution: </a:t>
            </a:r>
            <a:r>
              <a:rPr sz="2800" dirty="0">
                <a:solidFill>
                  <a:srgbClr val="336600"/>
                </a:solidFill>
                <a:latin typeface="Arial"/>
                <a:cs typeface="Arial"/>
              </a:rPr>
              <a:t>learn a </a:t>
            </a:r>
            <a:r>
              <a:rPr sz="2800" spc="-5" dirty="0">
                <a:solidFill>
                  <a:srgbClr val="336600"/>
                </a:solidFill>
                <a:latin typeface="Arial"/>
                <a:cs typeface="Arial"/>
              </a:rPr>
              <a:t>distribution </a:t>
            </a:r>
            <a:r>
              <a:rPr sz="2800" dirty="0">
                <a:solidFill>
                  <a:srgbClr val="336600"/>
                </a:solidFill>
                <a:latin typeface="Arial"/>
                <a:cs typeface="Arial"/>
              </a:rPr>
              <a:t>over all</a:t>
            </a:r>
            <a:r>
              <a:rPr sz="2800" spc="-5" dirty="0">
                <a:solidFill>
                  <a:srgbClr val="336600"/>
                </a:solidFill>
                <a:latin typeface="Arial"/>
                <a:cs typeface="Arial"/>
              </a:rPr>
              <a:t> </a:t>
            </a:r>
            <a:r>
              <a:rPr sz="2800" dirty="0">
                <a:solidFill>
                  <a:srgbClr val="336600"/>
                </a:solidFill>
                <a:latin typeface="Arial"/>
                <a:cs typeface="Arial"/>
              </a:rPr>
              <a:t>relevant</a:t>
            </a:r>
            <a:endParaRPr sz="2800" dirty="0">
              <a:latin typeface="Arial"/>
              <a:cs typeface="Arial"/>
            </a:endParaRPr>
          </a:p>
        </p:txBody>
      </p:sp>
      <p:sp>
        <p:nvSpPr>
          <p:cNvPr id="5" name="object 5"/>
          <p:cNvSpPr txBox="1"/>
          <p:nvPr/>
        </p:nvSpPr>
        <p:spPr>
          <a:xfrm>
            <a:off x="1589577" y="6287654"/>
            <a:ext cx="7240270" cy="871219"/>
          </a:xfrm>
          <a:prstGeom prst="rect">
            <a:avLst/>
          </a:prstGeom>
        </p:spPr>
        <p:txBody>
          <a:bodyPr vert="horz" wrap="square" lIns="0" tIns="33019" rIns="0" bIns="0" rtlCol="0">
            <a:spAutoFit/>
          </a:bodyPr>
          <a:lstStyle/>
          <a:p>
            <a:pPr marL="12700" marR="5080">
              <a:lnSpc>
                <a:spcPts val="3300"/>
              </a:lnSpc>
              <a:spcBef>
                <a:spcPts val="259"/>
              </a:spcBef>
            </a:pPr>
            <a:r>
              <a:rPr sz="2800" dirty="0">
                <a:solidFill>
                  <a:srgbClr val="336600"/>
                </a:solidFill>
                <a:latin typeface="Arial"/>
                <a:cs typeface="Arial"/>
              </a:rPr>
              <a:t>variables, </a:t>
            </a:r>
            <a:r>
              <a:rPr lang="en-US" sz="2800" dirty="0">
                <a:solidFill>
                  <a:srgbClr val="336600"/>
                </a:solidFill>
                <a:latin typeface="Arial"/>
                <a:cs typeface="Arial"/>
              </a:rPr>
              <a:t>&amp; </a:t>
            </a:r>
            <a:r>
              <a:rPr sz="2800" dirty="0">
                <a:solidFill>
                  <a:srgbClr val="336600"/>
                </a:solidFill>
                <a:latin typeface="Arial"/>
                <a:cs typeface="Arial"/>
              </a:rPr>
              <a:t>solve by marginalizing over</a:t>
            </a:r>
            <a:r>
              <a:rPr sz="2800" spc="-114" dirty="0">
                <a:solidFill>
                  <a:srgbClr val="336600"/>
                </a:solidFill>
                <a:latin typeface="Arial"/>
                <a:cs typeface="Arial"/>
              </a:rPr>
              <a:t> </a:t>
            </a:r>
            <a:r>
              <a:rPr sz="2800" dirty="0">
                <a:solidFill>
                  <a:srgbClr val="336600"/>
                </a:solidFill>
                <a:latin typeface="Arial"/>
                <a:cs typeface="Arial"/>
              </a:rPr>
              <a:t>missing  variables</a:t>
            </a:r>
            <a:endParaRPr sz="2800" dirty="0">
              <a:latin typeface="Arial"/>
              <a:cs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57336" y="1159893"/>
            <a:ext cx="6518363" cy="639278"/>
          </a:xfrm>
          <a:prstGeom prst="rect">
            <a:avLst/>
          </a:prstGeom>
        </p:spPr>
        <p:txBody>
          <a:bodyPr vert="horz" wrap="square" lIns="0" tIns="15875" rIns="0" bIns="0" rtlCol="0">
            <a:spAutoFit/>
          </a:bodyPr>
          <a:lstStyle/>
          <a:p>
            <a:pPr marL="12700">
              <a:lnSpc>
                <a:spcPct val="100000"/>
              </a:lnSpc>
              <a:spcBef>
                <a:spcPts val="125"/>
              </a:spcBef>
            </a:pPr>
            <a:r>
              <a:rPr sz="4050" spc="10" dirty="0"/>
              <a:t>The </a:t>
            </a:r>
            <a:r>
              <a:rPr sz="4050" spc="15" dirty="0"/>
              <a:t>MAP </a:t>
            </a:r>
            <a:r>
              <a:rPr lang="en-US" sz="4050" spc="10" dirty="0"/>
              <a:t>P</a:t>
            </a:r>
            <a:r>
              <a:rPr sz="4050" spc="10" dirty="0"/>
              <a:t>oint</a:t>
            </a:r>
            <a:r>
              <a:rPr sz="4050" spc="-65" dirty="0"/>
              <a:t> </a:t>
            </a:r>
            <a:r>
              <a:rPr lang="en-US" sz="4050" spc="10" dirty="0"/>
              <a:t>E</a:t>
            </a:r>
            <a:r>
              <a:rPr sz="4050" spc="10" dirty="0"/>
              <a:t>stimate</a:t>
            </a:r>
            <a:endParaRPr sz="4050" dirty="0"/>
          </a:p>
        </p:txBody>
      </p:sp>
      <p:sp>
        <p:nvSpPr>
          <p:cNvPr id="5" name="object 5"/>
          <p:cNvSpPr/>
          <p:nvPr/>
        </p:nvSpPr>
        <p:spPr>
          <a:xfrm>
            <a:off x="1285879" y="4294159"/>
            <a:ext cx="7168561" cy="457903"/>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213043" y="4084478"/>
            <a:ext cx="7282815" cy="719455"/>
          </a:xfrm>
          <a:custGeom>
            <a:avLst/>
            <a:gdLst/>
            <a:ahLst/>
            <a:cxnLst/>
            <a:rect l="l" t="t" r="r" b="b"/>
            <a:pathLst>
              <a:path w="7282815" h="719454">
                <a:moveTo>
                  <a:pt x="0" y="0"/>
                </a:moveTo>
                <a:lnTo>
                  <a:pt x="7282652" y="0"/>
                </a:lnTo>
                <a:lnTo>
                  <a:pt x="7282652" y="719437"/>
                </a:lnTo>
                <a:lnTo>
                  <a:pt x="0" y="719437"/>
                </a:lnTo>
                <a:lnTo>
                  <a:pt x="0" y="0"/>
                </a:lnTo>
                <a:close/>
              </a:path>
            </a:pathLst>
          </a:custGeom>
          <a:ln w="8827">
            <a:solidFill>
              <a:srgbClr val="000000"/>
            </a:solidFill>
          </a:ln>
        </p:spPr>
        <p:txBody>
          <a:bodyPr wrap="square" lIns="0" tIns="0" rIns="0" bIns="0" rtlCol="0"/>
          <a:lstStyle/>
          <a:p>
            <a:endParaRPr/>
          </a:p>
        </p:txBody>
      </p:sp>
      <p:sp>
        <p:nvSpPr>
          <p:cNvPr id="7" name="object 7"/>
          <p:cNvSpPr txBox="1"/>
          <p:nvPr/>
        </p:nvSpPr>
        <p:spPr>
          <a:xfrm>
            <a:off x="865781" y="2211831"/>
            <a:ext cx="9205319" cy="4762907"/>
          </a:xfrm>
          <a:prstGeom prst="rect">
            <a:avLst/>
          </a:prstGeom>
        </p:spPr>
        <p:txBody>
          <a:bodyPr vert="horz" wrap="square" lIns="0" tIns="12700" rIns="0" bIns="0" rtlCol="0">
            <a:spAutoFit/>
          </a:bodyPr>
          <a:lstStyle/>
          <a:p>
            <a:pPr marL="330200" marR="5080" indent="-318135">
              <a:lnSpc>
                <a:spcPct val="100400"/>
              </a:lnSpc>
              <a:spcBef>
                <a:spcPts val="100"/>
              </a:spcBef>
              <a:buChar char="•"/>
              <a:tabLst>
                <a:tab pos="330200" algn="l"/>
                <a:tab pos="330835" algn="l"/>
              </a:tabLst>
            </a:pPr>
            <a:r>
              <a:rPr sz="2950" spc="5" dirty="0">
                <a:solidFill>
                  <a:srgbClr val="3333CC"/>
                </a:solidFill>
                <a:latin typeface="Arial"/>
                <a:cs typeface="Arial"/>
              </a:rPr>
              <a:t>The </a:t>
            </a:r>
            <a:r>
              <a:rPr sz="2950" spc="10" dirty="0">
                <a:solidFill>
                  <a:srgbClr val="3333CC"/>
                </a:solidFill>
                <a:latin typeface="Arial"/>
                <a:cs typeface="Arial"/>
              </a:rPr>
              <a:t>MAP </a:t>
            </a:r>
            <a:r>
              <a:rPr sz="2950" spc="5" dirty="0">
                <a:solidFill>
                  <a:srgbClr val="3333CC"/>
                </a:solidFill>
                <a:latin typeface="Arial"/>
                <a:cs typeface="Arial"/>
              </a:rPr>
              <a:t>estimate chooses the point of  maximum a posteriori probability (or maximum  probability density in the case of a continuous  distribution)</a:t>
            </a:r>
            <a:endParaRPr sz="2950" dirty="0">
              <a:latin typeface="Arial"/>
              <a:cs typeface="Arial"/>
            </a:endParaRPr>
          </a:p>
          <a:p>
            <a:pPr>
              <a:lnSpc>
                <a:spcPct val="100000"/>
              </a:lnSpc>
              <a:buClr>
                <a:srgbClr val="3333CC"/>
              </a:buClr>
              <a:buFont typeface="Arial"/>
              <a:buChar char="•"/>
            </a:pPr>
            <a:endParaRPr sz="3300" dirty="0">
              <a:latin typeface="Arial"/>
              <a:cs typeface="Arial"/>
            </a:endParaRPr>
          </a:p>
          <a:p>
            <a:pPr>
              <a:lnSpc>
                <a:spcPct val="100000"/>
              </a:lnSpc>
              <a:spcBef>
                <a:spcPts val="55"/>
              </a:spcBef>
              <a:buClr>
                <a:srgbClr val="3333CC"/>
              </a:buClr>
              <a:buFont typeface="Arial"/>
              <a:buChar char="•"/>
            </a:pPr>
            <a:endParaRPr sz="3000" dirty="0">
              <a:latin typeface="Arial"/>
              <a:cs typeface="Arial"/>
            </a:endParaRPr>
          </a:p>
          <a:p>
            <a:pPr marL="330200" indent="-318135">
              <a:lnSpc>
                <a:spcPts val="3420"/>
              </a:lnSpc>
              <a:buChar char="•"/>
              <a:tabLst>
                <a:tab pos="330200" algn="l"/>
                <a:tab pos="330835" algn="l"/>
              </a:tabLst>
            </a:pPr>
            <a:endParaRPr lang="en-US" sz="2950" spc="5" dirty="0">
              <a:solidFill>
                <a:srgbClr val="3333CC"/>
              </a:solidFill>
              <a:latin typeface="Arial"/>
              <a:cs typeface="Arial"/>
            </a:endParaRPr>
          </a:p>
          <a:p>
            <a:pPr marL="330200" indent="-318135">
              <a:lnSpc>
                <a:spcPts val="3420"/>
              </a:lnSpc>
              <a:buChar char="•"/>
              <a:tabLst>
                <a:tab pos="330200" algn="l"/>
                <a:tab pos="330835" algn="l"/>
              </a:tabLst>
            </a:pPr>
            <a:endParaRPr lang="en-US" sz="2950" spc="5" dirty="0">
              <a:solidFill>
                <a:srgbClr val="3333CC"/>
              </a:solidFill>
              <a:latin typeface="Arial"/>
              <a:cs typeface="Arial"/>
            </a:endParaRPr>
          </a:p>
          <a:p>
            <a:pPr marL="330200" indent="-318135">
              <a:lnSpc>
                <a:spcPts val="3420"/>
              </a:lnSpc>
              <a:buChar char="•"/>
              <a:tabLst>
                <a:tab pos="330200" algn="l"/>
                <a:tab pos="330835" algn="l"/>
              </a:tabLst>
            </a:pPr>
            <a:r>
              <a:rPr sz="2950" spc="5" dirty="0">
                <a:solidFill>
                  <a:srgbClr val="3333CC"/>
                </a:solidFill>
                <a:latin typeface="Arial"/>
                <a:cs typeface="Arial"/>
              </a:rPr>
              <a:t>In the r</a:t>
            </a:r>
            <a:r>
              <a:rPr lang="en-US" sz="2950" spc="5" dirty="0">
                <a:solidFill>
                  <a:srgbClr val="3333CC"/>
                </a:solidFill>
                <a:latin typeface="Arial"/>
                <a:cs typeface="Arial"/>
              </a:rPr>
              <a:t>ight </a:t>
            </a:r>
            <a:r>
              <a:rPr sz="2950" spc="5" dirty="0">
                <a:solidFill>
                  <a:srgbClr val="3333CC"/>
                </a:solidFill>
                <a:latin typeface="Arial"/>
                <a:cs typeface="Arial"/>
              </a:rPr>
              <a:t>h</a:t>
            </a:r>
            <a:r>
              <a:rPr lang="en-US" sz="2950" spc="5" dirty="0">
                <a:solidFill>
                  <a:srgbClr val="3333CC"/>
                </a:solidFill>
                <a:latin typeface="Arial"/>
                <a:cs typeface="Arial"/>
              </a:rPr>
              <a:t>and </a:t>
            </a:r>
            <a:r>
              <a:rPr sz="2950" spc="5" dirty="0">
                <a:solidFill>
                  <a:srgbClr val="3333CC"/>
                </a:solidFill>
                <a:latin typeface="Arial"/>
                <a:cs typeface="Arial"/>
              </a:rPr>
              <a:t>s</a:t>
            </a:r>
            <a:r>
              <a:rPr lang="en-US" sz="2950" spc="5" dirty="0">
                <a:solidFill>
                  <a:srgbClr val="3333CC"/>
                </a:solidFill>
                <a:latin typeface="Arial"/>
                <a:cs typeface="Arial"/>
              </a:rPr>
              <a:t>ide</a:t>
            </a:r>
            <a:r>
              <a:rPr sz="2950" spc="5" dirty="0">
                <a:solidFill>
                  <a:srgbClr val="3333CC"/>
                </a:solidFill>
                <a:latin typeface="Arial"/>
                <a:cs typeface="Arial"/>
              </a:rPr>
              <a:t> </a:t>
            </a:r>
            <a:r>
              <a:rPr sz="2950" spc="-15" dirty="0">
                <a:latin typeface="Cambria"/>
                <a:cs typeface="Cambria"/>
              </a:rPr>
              <a:t>log </a:t>
            </a:r>
            <a:r>
              <a:rPr sz="2950" spc="20" dirty="0">
                <a:latin typeface="Cambria"/>
                <a:cs typeface="Cambria"/>
              </a:rPr>
              <a:t>p(</a:t>
            </a:r>
            <a:r>
              <a:rPr sz="2950" b="1" i="1" spc="20" dirty="0">
                <a:latin typeface="Palatino Linotype"/>
                <a:cs typeface="Palatino Linotype"/>
              </a:rPr>
              <a:t>x</a:t>
            </a:r>
            <a:r>
              <a:rPr sz="2950" spc="20" dirty="0">
                <a:latin typeface="Cambria"/>
                <a:cs typeface="Cambria"/>
              </a:rPr>
              <a:t>|</a:t>
            </a:r>
            <a:r>
              <a:rPr sz="2950" b="1" spc="20" dirty="0">
                <a:latin typeface="Times New Roman"/>
                <a:cs typeface="Times New Roman"/>
              </a:rPr>
              <a:t>θ</a:t>
            </a:r>
            <a:r>
              <a:rPr sz="2950" spc="20" dirty="0">
                <a:latin typeface="Cambria"/>
                <a:cs typeface="Cambria"/>
              </a:rPr>
              <a:t>) </a:t>
            </a:r>
            <a:r>
              <a:rPr sz="2950" spc="5" dirty="0">
                <a:solidFill>
                  <a:srgbClr val="3333CC"/>
                </a:solidFill>
                <a:latin typeface="Arial"/>
                <a:cs typeface="Arial"/>
              </a:rPr>
              <a:t>is the standard</a:t>
            </a:r>
            <a:r>
              <a:rPr sz="2950" spc="-10" dirty="0">
                <a:solidFill>
                  <a:srgbClr val="3333CC"/>
                </a:solidFill>
                <a:latin typeface="Arial"/>
                <a:cs typeface="Arial"/>
              </a:rPr>
              <a:t> </a:t>
            </a:r>
            <a:r>
              <a:rPr sz="2950" spc="5" dirty="0">
                <a:solidFill>
                  <a:srgbClr val="3333CC"/>
                </a:solidFill>
                <a:latin typeface="Arial"/>
                <a:cs typeface="Arial"/>
              </a:rPr>
              <a:t>log-</a:t>
            </a:r>
            <a:endParaRPr sz="2950" dirty="0">
              <a:latin typeface="Arial"/>
              <a:cs typeface="Arial"/>
            </a:endParaRPr>
          </a:p>
          <a:p>
            <a:pPr marL="330200">
              <a:lnSpc>
                <a:spcPct val="100000"/>
              </a:lnSpc>
              <a:spcBef>
                <a:spcPts val="10"/>
              </a:spcBef>
            </a:pPr>
            <a:r>
              <a:rPr sz="2950" spc="5" dirty="0">
                <a:solidFill>
                  <a:srgbClr val="3333CC"/>
                </a:solidFill>
                <a:latin typeface="Arial"/>
                <a:cs typeface="Arial"/>
              </a:rPr>
              <a:t>likelihood</a:t>
            </a:r>
            <a:r>
              <a:rPr sz="2950" spc="-5" dirty="0">
                <a:solidFill>
                  <a:srgbClr val="3333CC"/>
                </a:solidFill>
                <a:latin typeface="Arial"/>
                <a:cs typeface="Arial"/>
              </a:rPr>
              <a:t> </a:t>
            </a:r>
            <a:r>
              <a:rPr sz="2950" spc="5" dirty="0">
                <a:solidFill>
                  <a:srgbClr val="3333CC"/>
                </a:solidFill>
                <a:latin typeface="Arial"/>
                <a:cs typeface="Arial"/>
              </a:rPr>
              <a:t>term</a:t>
            </a:r>
            <a:endParaRPr sz="2950" dirty="0">
              <a:latin typeface="Arial"/>
              <a:cs typeface="Arial"/>
            </a:endParaRPr>
          </a:p>
          <a:p>
            <a:pPr marL="330200" indent="-318135">
              <a:lnSpc>
                <a:spcPts val="3060"/>
              </a:lnSpc>
              <a:spcBef>
                <a:spcPts val="785"/>
              </a:spcBef>
              <a:buChar char="•"/>
              <a:tabLst>
                <a:tab pos="330200" algn="l"/>
                <a:tab pos="330835" algn="l"/>
              </a:tabLst>
            </a:pPr>
            <a:r>
              <a:rPr sz="2950" spc="-15" dirty="0">
                <a:latin typeface="Cambria"/>
                <a:cs typeface="Cambria"/>
              </a:rPr>
              <a:t>log </a:t>
            </a:r>
            <a:r>
              <a:rPr sz="2950" spc="15" dirty="0">
                <a:latin typeface="Cambria"/>
                <a:cs typeface="Cambria"/>
              </a:rPr>
              <a:t>p(</a:t>
            </a:r>
            <a:r>
              <a:rPr sz="2950" b="1" spc="15" dirty="0">
                <a:latin typeface="Times New Roman"/>
                <a:cs typeface="Times New Roman"/>
              </a:rPr>
              <a:t>θ</a:t>
            </a:r>
            <a:r>
              <a:rPr sz="2950" spc="15" dirty="0">
                <a:latin typeface="Cambria"/>
                <a:cs typeface="Cambria"/>
              </a:rPr>
              <a:t>) </a:t>
            </a:r>
            <a:r>
              <a:rPr sz="2950" spc="5" dirty="0">
                <a:solidFill>
                  <a:srgbClr val="3333CC"/>
                </a:solidFill>
                <a:latin typeface="Arial"/>
                <a:cs typeface="Arial"/>
              </a:rPr>
              <a:t>corresponds </a:t>
            </a:r>
            <a:r>
              <a:rPr sz="2950" dirty="0">
                <a:solidFill>
                  <a:srgbClr val="3333CC"/>
                </a:solidFill>
                <a:latin typeface="Arial"/>
                <a:cs typeface="Arial"/>
              </a:rPr>
              <a:t>to </a:t>
            </a:r>
            <a:r>
              <a:rPr sz="2950" spc="5" dirty="0">
                <a:solidFill>
                  <a:srgbClr val="3333CC"/>
                </a:solidFill>
                <a:latin typeface="Arial"/>
                <a:cs typeface="Arial"/>
              </a:rPr>
              <a:t>the prior</a:t>
            </a:r>
            <a:r>
              <a:rPr sz="2950" dirty="0">
                <a:solidFill>
                  <a:srgbClr val="3333CC"/>
                </a:solidFill>
                <a:latin typeface="Arial"/>
                <a:cs typeface="Arial"/>
              </a:rPr>
              <a:t> </a:t>
            </a:r>
            <a:r>
              <a:rPr sz="2950" spc="5" dirty="0">
                <a:solidFill>
                  <a:srgbClr val="3333CC"/>
                </a:solidFill>
                <a:latin typeface="Arial"/>
                <a:cs typeface="Arial"/>
              </a:rPr>
              <a:t>distribution</a:t>
            </a:r>
            <a:endParaRPr sz="2950" dirty="0">
              <a:latin typeface="Arial"/>
              <a:cs typeface="Arial"/>
            </a:endParaRPr>
          </a:p>
          <a:p>
            <a:pPr marR="160655" algn="r">
              <a:lnSpc>
                <a:spcPts val="1080"/>
              </a:lnSpc>
            </a:pPr>
            <a:endParaRPr sz="1300" dirty="0">
              <a:latin typeface="Arial"/>
              <a:cs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41639" y="1147193"/>
            <a:ext cx="6748481" cy="639278"/>
          </a:xfrm>
          <a:prstGeom prst="rect">
            <a:avLst/>
          </a:prstGeom>
        </p:spPr>
        <p:txBody>
          <a:bodyPr vert="horz" wrap="square" lIns="0" tIns="15875" rIns="0" bIns="0" rtlCol="0">
            <a:spAutoFit/>
          </a:bodyPr>
          <a:lstStyle/>
          <a:p>
            <a:pPr marL="12700">
              <a:lnSpc>
                <a:spcPct val="100000"/>
              </a:lnSpc>
              <a:spcBef>
                <a:spcPts val="125"/>
              </a:spcBef>
            </a:pPr>
            <a:r>
              <a:rPr sz="4050" spc="15" dirty="0"/>
              <a:t>Example </a:t>
            </a:r>
            <a:r>
              <a:rPr sz="4050" spc="10" dirty="0"/>
              <a:t>of </a:t>
            </a:r>
            <a:r>
              <a:rPr sz="4050" spc="15" dirty="0"/>
              <a:t>MAP</a:t>
            </a:r>
            <a:r>
              <a:rPr sz="4050" spc="-85" dirty="0"/>
              <a:t> </a:t>
            </a:r>
            <a:r>
              <a:rPr lang="en-US" sz="4050" spc="10" dirty="0"/>
              <a:t>E</a:t>
            </a:r>
            <a:r>
              <a:rPr sz="4050" spc="10" dirty="0"/>
              <a:t>stimate</a:t>
            </a:r>
            <a:endParaRPr sz="4050" dirty="0"/>
          </a:p>
        </p:txBody>
      </p:sp>
      <p:sp>
        <p:nvSpPr>
          <p:cNvPr id="5" name="object 5"/>
          <p:cNvSpPr txBox="1"/>
          <p:nvPr/>
        </p:nvSpPr>
        <p:spPr>
          <a:xfrm>
            <a:off x="1276800" y="2113446"/>
            <a:ext cx="7513320" cy="4613910"/>
          </a:xfrm>
          <a:prstGeom prst="rect">
            <a:avLst/>
          </a:prstGeom>
        </p:spPr>
        <p:txBody>
          <a:bodyPr vert="horz" wrap="square" lIns="0" tIns="100330" rIns="0" bIns="0" rtlCol="0">
            <a:spAutoFit/>
          </a:bodyPr>
          <a:lstStyle/>
          <a:p>
            <a:pPr marL="342900" indent="-318135">
              <a:lnSpc>
                <a:spcPct val="100000"/>
              </a:lnSpc>
              <a:spcBef>
                <a:spcPts val="790"/>
              </a:spcBef>
              <a:buChar char="•"/>
              <a:tabLst>
                <a:tab pos="342900" algn="l"/>
                <a:tab pos="343535" algn="l"/>
              </a:tabLst>
            </a:pPr>
            <a:r>
              <a:rPr sz="2950" spc="5" dirty="0">
                <a:solidFill>
                  <a:srgbClr val="3333CC"/>
                </a:solidFill>
                <a:latin typeface="Arial"/>
                <a:cs typeface="Arial"/>
              </a:rPr>
              <a:t>Linear regression with Gaussian prior on</a:t>
            </a:r>
            <a:r>
              <a:rPr sz="2950" spc="-50" dirty="0">
                <a:solidFill>
                  <a:srgbClr val="3333CC"/>
                </a:solidFill>
                <a:latin typeface="Arial"/>
                <a:cs typeface="Arial"/>
              </a:rPr>
              <a:t> </a:t>
            </a:r>
            <a:r>
              <a:rPr sz="2950" spc="10" dirty="0">
                <a:solidFill>
                  <a:srgbClr val="3333CC"/>
                </a:solidFill>
                <a:latin typeface="Arial"/>
                <a:cs typeface="Arial"/>
              </a:rPr>
              <a:t>w</a:t>
            </a:r>
            <a:endParaRPr sz="2950" dirty="0">
              <a:latin typeface="Arial"/>
              <a:cs typeface="Arial"/>
            </a:endParaRPr>
          </a:p>
          <a:p>
            <a:pPr marL="342900" marR="461009" indent="-318135">
              <a:lnSpc>
                <a:spcPct val="100299"/>
              </a:lnSpc>
              <a:spcBef>
                <a:spcPts val="680"/>
              </a:spcBef>
              <a:buChar char="•"/>
              <a:tabLst>
                <a:tab pos="342900" algn="l"/>
                <a:tab pos="343535" algn="l"/>
              </a:tabLst>
            </a:pPr>
            <a:r>
              <a:rPr sz="2950" dirty="0">
                <a:solidFill>
                  <a:srgbClr val="3333CC"/>
                </a:solidFill>
                <a:latin typeface="Arial"/>
                <a:cs typeface="Arial"/>
              </a:rPr>
              <a:t>If this </a:t>
            </a:r>
            <a:r>
              <a:rPr sz="2950" spc="5" dirty="0">
                <a:solidFill>
                  <a:srgbClr val="3333CC"/>
                </a:solidFill>
                <a:latin typeface="Arial"/>
                <a:cs typeface="Arial"/>
              </a:rPr>
              <a:t>prior is given by </a:t>
            </a:r>
            <a:r>
              <a:rPr sz="2950" spc="40" dirty="0">
                <a:latin typeface="Arial Black"/>
                <a:cs typeface="Arial Black"/>
              </a:rPr>
              <a:t>N</a:t>
            </a:r>
            <a:r>
              <a:rPr sz="2950" spc="40" dirty="0">
                <a:latin typeface="Cambria"/>
                <a:cs typeface="Cambria"/>
              </a:rPr>
              <a:t>(</a:t>
            </a:r>
            <a:r>
              <a:rPr sz="2950" b="1" i="1" spc="40" dirty="0">
                <a:latin typeface="Palatino Linotype"/>
                <a:cs typeface="Palatino Linotype"/>
              </a:rPr>
              <a:t>w</a:t>
            </a:r>
            <a:r>
              <a:rPr sz="2950" spc="40" dirty="0">
                <a:latin typeface="Cambria"/>
                <a:cs typeface="Cambria"/>
              </a:rPr>
              <a:t>;</a:t>
            </a:r>
            <a:r>
              <a:rPr sz="2950" b="1" spc="40" dirty="0">
                <a:latin typeface="Calibri"/>
                <a:cs typeface="Calibri"/>
              </a:rPr>
              <a:t>0</a:t>
            </a:r>
            <a:r>
              <a:rPr sz="2950" spc="40" dirty="0">
                <a:latin typeface="Cambria"/>
                <a:cs typeface="Cambria"/>
              </a:rPr>
              <a:t>, </a:t>
            </a:r>
            <a:r>
              <a:rPr sz="2950" spc="30" dirty="0">
                <a:latin typeface="Cambria"/>
                <a:cs typeface="Cambria"/>
              </a:rPr>
              <a:t>(1/</a:t>
            </a:r>
            <a:r>
              <a:rPr sz="2950" spc="30" dirty="0">
                <a:latin typeface="Times New Roman"/>
                <a:cs typeface="Times New Roman"/>
              </a:rPr>
              <a:t>λ</a:t>
            </a:r>
            <a:r>
              <a:rPr sz="2950" spc="30" dirty="0">
                <a:latin typeface="Cambria"/>
                <a:cs typeface="Cambria"/>
              </a:rPr>
              <a:t>)</a:t>
            </a:r>
            <a:r>
              <a:rPr sz="2950" b="1" spc="30" dirty="0">
                <a:latin typeface="Calibri"/>
                <a:cs typeface="Calibri"/>
              </a:rPr>
              <a:t>I</a:t>
            </a:r>
            <a:r>
              <a:rPr sz="2925" spc="44" baseline="25641" dirty="0">
                <a:latin typeface="Cambria"/>
                <a:cs typeface="Cambria"/>
              </a:rPr>
              <a:t>2</a:t>
            </a:r>
            <a:r>
              <a:rPr sz="2950" spc="30" dirty="0">
                <a:latin typeface="Cambria"/>
                <a:cs typeface="Cambria"/>
              </a:rPr>
              <a:t>) </a:t>
            </a:r>
            <a:r>
              <a:rPr sz="2950" spc="30" dirty="0">
                <a:solidFill>
                  <a:srgbClr val="3333CC"/>
                </a:solidFill>
                <a:latin typeface="Cambria"/>
                <a:cs typeface="Cambria"/>
              </a:rPr>
              <a:t> </a:t>
            </a:r>
            <a:r>
              <a:rPr sz="2950" spc="5" dirty="0">
                <a:solidFill>
                  <a:srgbClr val="3333CC"/>
                </a:solidFill>
                <a:latin typeface="Arial"/>
                <a:cs typeface="Arial"/>
              </a:rPr>
              <a:t>then the log prior term is proportional </a:t>
            </a:r>
            <a:r>
              <a:rPr sz="2950" dirty="0">
                <a:solidFill>
                  <a:srgbClr val="3333CC"/>
                </a:solidFill>
                <a:latin typeface="Arial"/>
                <a:cs typeface="Arial"/>
              </a:rPr>
              <a:t>to  </a:t>
            </a:r>
            <a:r>
              <a:rPr sz="2950" spc="5" dirty="0">
                <a:solidFill>
                  <a:srgbClr val="3333CC"/>
                </a:solidFill>
                <a:latin typeface="Arial"/>
                <a:cs typeface="Arial"/>
              </a:rPr>
              <a:t>the familiar </a:t>
            </a:r>
            <a:r>
              <a:rPr sz="2950" spc="-25" dirty="0">
                <a:latin typeface="Times New Roman"/>
                <a:cs typeface="Times New Roman"/>
              </a:rPr>
              <a:t>λ</a:t>
            </a:r>
            <a:r>
              <a:rPr sz="2950" b="1" i="1" spc="-25" dirty="0">
                <a:latin typeface="Palatino Linotype"/>
                <a:cs typeface="Palatino Linotype"/>
              </a:rPr>
              <a:t>w</a:t>
            </a:r>
            <a:r>
              <a:rPr sz="2925" spc="-37" baseline="25641" dirty="0">
                <a:latin typeface="Cambria"/>
                <a:cs typeface="Cambria"/>
              </a:rPr>
              <a:t>T</a:t>
            </a:r>
            <a:r>
              <a:rPr sz="2950" b="1" i="1" spc="-25" dirty="0">
                <a:latin typeface="Palatino Linotype"/>
                <a:cs typeface="Palatino Linotype"/>
              </a:rPr>
              <a:t>w </a:t>
            </a:r>
            <a:r>
              <a:rPr sz="2950" spc="5" dirty="0">
                <a:solidFill>
                  <a:srgbClr val="3333CC"/>
                </a:solidFill>
                <a:latin typeface="Arial"/>
                <a:cs typeface="Arial"/>
              </a:rPr>
              <a:t>weight decay penalty  plus a term that does not depend on </a:t>
            </a:r>
            <a:r>
              <a:rPr sz="2950" b="1" i="1" spc="-180" dirty="0">
                <a:latin typeface="Palatino Linotype"/>
                <a:cs typeface="Palatino Linotype"/>
              </a:rPr>
              <a:t>w </a:t>
            </a:r>
            <a:r>
              <a:rPr sz="2950" b="1" i="1" spc="-180" dirty="0">
                <a:solidFill>
                  <a:srgbClr val="3333CC"/>
                </a:solidFill>
                <a:latin typeface="Palatino Linotype"/>
                <a:cs typeface="Palatino Linotype"/>
              </a:rPr>
              <a:t> </a:t>
            </a:r>
            <a:r>
              <a:rPr sz="2950" spc="5" dirty="0">
                <a:solidFill>
                  <a:srgbClr val="3333CC"/>
                </a:solidFill>
                <a:latin typeface="Arial"/>
                <a:cs typeface="Arial"/>
              </a:rPr>
              <a:t>and does not </a:t>
            </a:r>
            <a:r>
              <a:rPr sz="2950" dirty="0">
                <a:solidFill>
                  <a:srgbClr val="3333CC"/>
                </a:solidFill>
                <a:latin typeface="Arial"/>
                <a:cs typeface="Arial"/>
              </a:rPr>
              <a:t>affect </a:t>
            </a:r>
            <a:r>
              <a:rPr sz="2950" spc="5" dirty="0">
                <a:solidFill>
                  <a:srgbClr val="3333CC"/>
                </a:solidFill>
                <a:latin typeface="Arial"/>
                <a:cs typeface="Arial"/>
              </a:rPr>
              <a:t>the learning</a:t>
            </a:r>
            <a:r>
              <a:rPr sz="2950" spc="-25" dirty="0">
                <a:solidFill>
                  <a:srgbClr val="3333CC"/>
                </a:solidFill>
                <a:latin typeface="Arial"/>
                <a:cs typeface="Arial"/>
              </a:rPr>
              <a:t> </a:t>
            </a:r>
            <a:r>
              <a:rPr sz="2950" spc="5" dirty="0">
                <a:solidFill>
                  <a:srgbClr val="3333CC"/>
                </a:solidFill>
                <a:latin typeface="Arial"/>
                <a:cs typeface="Arial"/>
              </a:rPr>
              <a:t>process</a:t>
            </a:r>
            <a:endParaRPr sz="2950" dirty="0">
              <a:latin typeface="Arial"/>
              <a:cs typeface="Arial"/>
            </a:endParaRPr>
          </a:p>
          <a:p>
            <a:pPr marL="342900" marR="252729" indent="-318135">
              <a:lnSpc>
                <a:spcPct val="99900"/>
              </a:lnSpc>
              <a:spcBef>
                <a:spcPts val="790"/>
              </a:spcBef>
              <a:buChar char="•"/>
              <a:tabLst>
                <a:tab pos="342900" algn="l"/>
                <a:tab pos="343535" algn="l"/>
              </a:tabLst>
            </a:pPr>
            <a:r>
              <a:rPr sz="2950" spc="10" dirty="0">
                <a:solidFill>
                  <a:srgbClr val="3333CC"/>
                </a:solidFill>
                <a:latin typeface="Arial"/>
                <a:cs typeface="Arial"/>
              </a:rPr>
              <a:t>MAP </a:t>
            </a:r>
            <a:r>
              <a:rPr sz="2950" spc="5" dirty="0">
                <a:solidFill>
                  <a:srgbClr val="3333CC"/>
                </a:solidFill>
                <a:latin typeface="Arial"/>
                <a:cs typeface="Arial"/>
              </a:rPr>
              <a:t>Bayesian inference with a</a:t>
            </a:r>
            <a:r>
              <a:rPr sz="2950" spc="-55" dirty="0">
                <a:solidFill>
                  <a:srgbClr val="3333CC"/>
                </a:solidFill>
                <a:latin typeface="Arial"/>
                <a:cs typeface="Arial"/>
              </a:rPr>
              <a:t> </a:t>
            </a:r>
            <a:r>
              <a:rPr sz="2950" spc="5" dirty="0">
                <a:solidFill>
                  <a:srgbClr val="3333CC"/>
                </a:solidFill>
                <a:latin typeface="Arial"/>
                <a:cs typeface="Arial"/>
              </a:rPr>
              <a:t>Gaussian  prior on the weights thus corresponds </a:t>
            </a:r>
            <a:r>
              <a:rPr sz="2950" dirty="0">
                <a:solidFill>
                  <a:srgbClr val="3333CC"/>
                </a:solidFill>
                <a:latin typeface="Arial"/>
                <a:cs typeface="Arial"/>
              </a:rPr>
              <a:t>to  </a:t>
            </a:r>
            <a:r>
              <a:rPr sz="2950" spc="5" dirty="0">
                <a:solidFill>
                  <a:srgbClr val="3333CC"/>
                </a:solidFill>
                <a:latin typeface="Arial"/>
                <a:cs typeface="Arial"/>
              </a:rPr>
              <a:t>weight</a:t>
            </a:r>
            <a:r>
              <a:rPr sz="2950" spc="-5" dirty="0">
                <a:solidFill>
                  <a:srgbClr val="3333CC"/>
                </a:solidFill>
                <a:latin typeface="Arial"/>
                <a:cs typeface="Arial"/>
              </a:rPr>
              <a:t> </a:t>
            </a:r>
            <a:r>
              <a:rPr sz="2950" spc="5" dirty="0">
                <a:solidFill>
                  <a:srgbClr val="3333CC"/>
                </a:solidFill>
                <a:latin typeface="Arial"/>
                <a:cs typeface="Arial"/>
              </a:rPr>
              <a:t>decay</a:t>
            </a:r>
            <a:endParaRPr sz="2950" dirty="0">
              <a:latin typeface="Arial"/>
              <a:cs typeface="Arial"/>
            </a:endParaRPr>
          </a:p>
          <a:p>
            <a:pPr marR="17780" algn="r">
              <a:lnSpc>
                <a:spcPct val="100000"/>
              </a:lnSpc>
              <a:spcBef>
                <a:spcPts val="500"/>
              </a:spcBef>
            </a:pPr>
            <a:endParaRPr sz="1300" dirty="0">
              <a:latin typeface="Arial"/>
              <a:cs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48075" y="1187846"/>
            <a:ext cx="8579543" cy="639278"/>
          </a:xfrm>
          <a:prstGeom prst="rect">
            <a:avLst/>
          </a:prstGeom>
        </p:spPr>
        <p:txBody>
          <a:bodyPr vert="horz" wrap="square" lIns="0" tIns="15875" rIns="0" bIns="0" rtlCol="0">
            <a:spAutoFit/>
          </a:bodyPr>
          <a:lstStyle/>
          <a:p>
            <a:pPr marL="12700">
              <a:lnSpc>
                <a:spcPct val="100000"/>
              </a:lnSpc>
              <a:spcBef>
                <a:spcPts val="125"/>
              </a:spcBef>
            </a:pPr>
            <a:r>
              <a:rPr sz="4050" spc="10" dirty="0"/>
              <a:t>Advantage of </a:t>
            </a:r>
            <a:r>
              <a:rPr sz="4050" spc="15" dirty="0"/>
              <a:t>MAP </a:t>
            </a:r>
            <a:r>
              <a:rPr lang="en-US" sz="4050" spc="10" dirty="0"/>
              <a:t>P</a:t>
            </a:r>
            <a:r>
              <a:rPr sz="4050" spc="10" dirty="0"/>
              <a:t>oint</a:t>
            </a:r>
            <a:r>
              <a:rPr sz="4050" spc="-45" dirty="0"/>
              <a:t> </a:t>
            </a:r>
            <a:r>
              <a:rPr lang="en-US" sz="4050" spc="10" dirty="0"/>
              <a:t>E</a:t>
            </a:r>
            <a:r>
              <a:rPr sz="4050" spc="10" dirty="0"/>
              <a:t>stimate</a:t>
            </a:r>
            <a:endParaRPr sz="4050" dirty="0"/>
          </a:p>
        </p:txBody>
      </p:sp>
      <p:sp>
        <p:nvSpPr>
          <p:cNvPr id="5" name="object 5"/>
          <p:cNvSpPr txBox="1"/>
          <p:nvPr/>
        </p:nvSpPr>
        <p:spPr>
          <a:xfrm>
            <a:off x="865782" y="2211831"/>
            <a:ext cx="8236584" cy="3902710"/>
          </a:xfrm>
          <a:prstGeom prst="rect">
            <a:avLst/>
          </a:prstGeom>
        </p:spPr>
        <p:txBody>
          <a:bodyPr vert="horz" wrap="square" lIns="0" tIns="31750" rIns="0" bIns="0" rtlCol="0">
            <a:spAutoFit/>
          </a:bodyPr>
          <a:lstStyle/>
          <a:p>
            <a:pPr marL="330200" marR="66675" indent="-318135">
              <a:lnSpc>
                <a:spcPts val="3520"/>
              </a:lnSpc>
              <a:spcBef>
                <a:spcPts val="250"/>
              </a:spcBef>
              <a:buChar char="•"/>
              <a:tabLst>
                <a:tab pos="330200" algn="l"/>
                <a:tab pos="330835" algn="l"/>
              </a:tabLst>
            </a:pPr>
            <a:r>
              <a:rPr sz="2950" spc="5" dirty="0">
                <a:solidFill>
                  <a:srgbClr val="3333CC"/>
                </a:solidFill>
                <a:latin typeface="Arial"/>
                <a:cs typeface="Arial"/>
              </a:rPr>
              <a:t>Leverages information brought by the prior and  cannot be found in the training</a:t>
            </a:r>
            <a:r>
              <a:rPr sz="2950" spc="-40" dirty="0">
                <a:solidFill>
                  <a:srgbClr val="3333CC"/>
                </a:solidFill>
                <a:latin typeface="Arial"/>
                <a:cs typeface="Arial"/>
              </a:rPr>
              <a:t> </a:t>
            </a:r>
            <a:r>
              <a:rPr sz="2950" spc="5" dirty="0">
                <a:solidFill>
                  <a:srgbClr val="3333CC"/>
                </a:solidFill>
                <a:latin typeface="Arial"/>
                <a:cs typeface="Arial"/>
              </a:rPr>
              <a:t>data</a:t>
            </a:r>
            <a:endParaRPr sz="2950">
              <a:latin typeface="Arial"/>
              <a:cs typeface="Arial"/>
            </a:endParaRPr>
          </a:p>
          <a:p>
            <a:pPr marL="330200" marR="401955" indent="-318135">
              <a:lnSpc>
                <a:spcPct val="100299"/>
              </a:lnSpc>
              <a:spcBef>
                <a:spcPts val="570"/>
              </a:spcBef>
              <a:buChar char="•"/>
              <a:tabLst>
                <a:tab pos="330200" algn="l"/>
                <a:tab pos="330835" algn="l"/>
              </a:tabLst>
            </a:pPr>
            <a:r>
              <a:rPr sz="2950" dirty="0">
                <a:solidFill>
                  <a:srgbClr val="3333CC"/>
                </a:solidFill>
                <a:latin typeface="Arial"/>
                <a:cs typeface="Arial"/>
              </a:rPr>
              <a:t>It </a:t>
            </a:r>
            <a:r>
              <a:rPr sz="2950" spc="5" dirty="0">
                <a:solidFill>
                  <a:srgbClr val="3333CC"/>
                </a:solidFill>
                <a:latin typeface="Arial"/>
                <a:cs typeface="Arial"/>
              </a:rPr>
              <a:t>helps reduce the variance in the </a:t>
            </a:r>
            <a:r>
              <a:rPr sz="2950" spc="10" dirty="0">
                <a:solidFill>
                  <a:srgbClr val="3333CC"/>
                </a:solidFill>
                <a:latin typeface="Arial"/>
                <a:cs typeface="Arial"/>
              </a:rPr>
              <a:t>MAP</a:t>
            </a:r>
            <a:r>
              <a:rPr sz="2950" spc="-60" dirty="0">
                <a:solidFill>
                  <a:srgbClr val="3333CC"/>
                </a:solidFill>
                <a:latin typeface="Arial"/>
                <a:cs typeface="Arial"/>
              </a:rPr>
              <a:t> </a:t>
            </a:r>
            <a:r>
              <a:rPr sz="2950" spc="5" dirty="0">
                <a:solidFill>
                  <a:srgbClr val="3333CC"/>
                </a:solidFill>
                <a:latin typeface="Arial"/>
                <a:cs typeface="Arial"/>
              </a:rPr>
              <a:t>point  estimate (in comparison </a:t>
            </a:r>
            <a:r>
              <a:rPr sz="2950" dirty="0">
                <a:solidFill>
                  <a:srgbClr val="3333CC"/>
                </a:solidFill>
                <a:latin typeface="Arial"/>
                <a:cs typeface="Arial"/>
              </a:rPr>
              <a:t>to </a:t>
            </a:r>
            <a:r>
              <a:rPr sz="2950" spc="5" dirty="0">
                <a:solidFill>
                  <a:srgbClr val="3333CC"/>
                </a:solidFill>
                <a:latin typeface="Arial"/>
                <a:cs typeface="Arial"/>
              </a:rPr>
              <a:t>the </a:t>
            </a:r>
            <a:r>
              <a:rPr sz="2950" spc="10" dirty="0">
                <a:solidFill>
                  <a:srgbClr val="3333CC"/>
                </a:solidFill>
                <a:latin typeface="Arial"/>
                <a:cs typeface="Arial"/>
              </a:rPr>
              <a:t>ML</a:t>
            </a:r>
            <a:r>
              <a:rPr sz="2950" spc="-50" dirty="0">
                <a:solidFill>
                  <a:srgbClr val="3333CC"/>
                </a:solidFill>
                <a:latin typeface="Arial"/>
                <a:cs typeface="Arial"/>
              </a:rPr>
              <a:t> </a:t>
            </a:r>
            <a:r>
              <a:rPr sz="2950" spc="5" dirty="0">
                <a:solidFill>
                  <a:srgbClr val="3333CC"/>
                </a:solidFill>
                <a:latin typeface="Arial"/>
                <a:cs typeface="Arial"/>
              </a:rPr>
              <a:t>estimate)</a:t>
            </a:r>
            <a:endParaRPr sz="2950">
              <a:latin typeface="Arial"/>
              <a:cs typeface="Arial"/>
            </a:endParaRPr>
          </a:p>
          <a:p>
            <a:pPr marL="330200" indent="-318135">
              <a:lnSpc>
                <a:spcPct val="100000"/>
              </a:lnSpc>
              <a:spcBef>
                <a:spcPts val="785"/>
              </a:spcBef>
              <a:buChar char="•"/>
              <a:tabLst>
                <a:tab pos="330200" algn="l"/>
                <a:tab pos="330835" algn="l"/>
              </a:tabLst>
            </a:pPr>
            <a:r>
              <a:rPr sz="2950" spc="5" dirty="0">
                <a:solidFill>
                  <a:srgbClr val="3333CC"/>
                </a:solidFill>
                <a:latin typeface="Arial"/>
                <a:cs typeface="Arial"/>
              </a:rPr>
              <a:t>However </a:t>
            </a:r>
            <a:r>
              <a:rPr sz="2950" dirty="0">
                <a:solidFill>
                  <a:srgbClr val="3333CC"/>
                </a:solidFill>
                <a:latin typeface="Arial"/>
                <a:cs typeface="Arial"/>
              </a:rPr>
              <a:t>it </a:t>
            </a:r>
            <a:r>
              <a:rPr sz="2950" spc="5" dirty="0">
                <a:solidFill>
                  <a:srgbClr val="3333CC"/>
                </a:solidFill>
                <a:latin typeface="Arial"/>
                <a:cs typeface="Arial"/>
              </a:rPr>
              <a:t>does so at the risk of increased</a:t>
            </a:r>
            <a:r>
              <a:rPr sz="2950" spc="-40" dirty="0">
                <a:solidFill>
                  <a:srgbClr val="3333CC"/>
                </a:solidFill>
                <a:latin typeface="Arial"/>
                <a:cs typeface="Arial"/>
              </a:rPr>
              <a:t> </a:t>
            </a:r>
            <a:r>
              <a:rPr sz="2950" spc="5" dirty="0">
                <a:solidFill>
                  <a:srgbClr val="3333CC"/>
                </a:solidFill>
                <a:latin typeface="Arial"/>
                <a:cs typeface="Arial"/>
              </a:rPr>
              <a:t>bias</a:t>
            </a:r>
            <a:endParaRPr sz="2950">
              <a:latin typeface="Arial"/>
              <a:cs typeface="Arial"/>
            </a:endParaRPr>
          </a:p>
          <a:p>
            <a:pPr marL="330200" marR="5080" indent="-318135">
              <a:lnSpc>
                <a:spcPct val="99900"/>
              </a:lnSpc>
              <a:spcBef>
                <a:spcPts val="725"/>
              </a:spcBef>
              <a:buChar char="•"/>
              <a:tabLst>
                <a:tab pos="330200" algn="l"/>
                <a:tab pos="330835" algn="l"/>
                <a:tab pos="1774825" algn="l"/>
              </a:tabLst>
            </a:pPr>
            <a:r>
              <a:rPr sz="2950" spc="10" dirty="0">
                <a:solidFill>
                  <a:srgbClr val="3333CC"/>
                </a:solidFill>
                <a:latin typeface="Arial"/>
                <a:cs typeface="Arial"/>
              </a:rPr>
              <a:t>A </a:t>
            </a:r>
            <a:r>
              <a:rPr sz="2950" spc="5" dirty="0">
                <a:solidFill>
                  <a:srgbClr val="3333CC"/>
                </a:solidFill>
                <a:latin typeface="Arial"/>
                <a:cs typeface="Arial"/>
              </a:rPr>
              <a:t>more complicated penalty term can be  derived	by using a mixture of Gaussians</a:t>
            </a:r>
            <a:r>
              <a:rPr sz="2950" spc="-60" dirty="0">
                <a:solidFill>
                  <a:srgbClr val="3333CC"/>
                </a:solidFill>
                <a:latin typeface="Arial"/>
                <a:cs typeface="Arial"/>
              </a:rPr>
              <a:t> </a:t>
            </a:r>
            <a:r>
              <a:rPr sz="2950" spc="5" dirty="0">
                <a:solidFill>
                  <a:srgbClr val="3333CC"/>
                </a:solidFill>
                <a:latin typeface="Arial"/>
                <a:cs typeface="Arial"/>
              </a:rPr>
              <a:t>rather  than a single Gaussian distribution as</a:t>
            </a:r>
            <a:r>
              <a:rPr sz="2950" spc="-45" dirty="0">
                <a:solidFill>
                  <a:srgbClr val="3333CC"/>
                </a:solidFill>
                <a:latin typeface="Arial"/>
                <a:cs typeface="Arial"/>
              </a:rPr>
              <a:t> </a:t>
            </a:r>
            <a:r>
              <a:rPr sz="2950" spc="5" dirty="0">
                <a:solidFill>
                  <a:srgbClr val="3333CC"/>
                </a:solidFill>
                <a:latin typeface="Arial"/>
                <a:cs typeface="Arial"/>
              </a:rPr>
              <a:t>prior</a:t>
            </a:r>
            <a:endParaRPr sz="2950">
              <a:latin typeface="Arial"/>
              <a:cs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651510">
              <a:lnSpc>
                <a:spcPct val="100000"/>
              </a:lnSpc>
              <a:spcBef>
                <a:spcPts val="100"/>
              </a:spcBef>
            </a:pPr>
            <a:r>
              <a:rPr spc="-5" dirty="0"/>
              <a:t>T</a:t>
            </a:r>
            <a:r>
              <a:rPr dirty="0"/>
              <a:t>opics</a:t>
            </a:r>
          </a:p>
        </p:txBody>
      </p:sp>
      <p:sp>
        <p:nvSpPr>
          <p:cNvPr id="5" name="object 5"/>
          <p:cNvSpPr txBox="1"/>
          <p:nvPr/>
        </p:nvSpPr>
        <p:spPr>
          <a:xfrm>
            <a:off x="852978" y="1371230"/>
            <a:ext cx="7846522" cy="5644515"/>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808080"/>
                </a:solidFill>
                <a:latin typeface="Arial"/>
                <a:cs typeface="Arial"/>
              </a:rPr>
              <a:t>Capacity, Overfitting and</a:t>
            </a:r>
            <a:r>
              <a:rPr sz="2800" spc="10" dirty="0">
                <a:solidFill>
                  <a:srgbClr val="808080"/>
                </a:solidFill>
                <a:latin typeface="Arial"/>
                <a:cs typeface="Arial"/>
              </a:rPr>
              <a:t> </a:t>
            </a:r>
            <a:r>
              <a:rPr sz="2800" spc="-5" dirty="0">
                <a:solidFill>
                  <a:srgbClr val="808080"/>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808080"/>
                </a:solidFill>
                <a:latin typeface="Arial"/>
                <a:cs typeface="Arial"/>
              </a:rPr>
              <a:t>Hyperparameters </a:t>
            </a:r>
            <a:r>
              <a:rPr sz="2800" dirty="0">
                <a:solidFill>
                  <a:srgbClr val="808080"/>
                </a:solidFill>
                <a:latin typeface="Arial"/>
                <a:cs typeface="Arial"/>
              </a:rPr>
              <a:t>and </a:t>
            </a:r>
            <a:r>
              <a:rPr sz="2800" spc="-5" dirty="0">
                <a:solidFill>
                  <a:srgbClr val="808080"/>
                </a:solidFill>
                <a:latin typeface="Arial"/>
                <a:cs typeface="Arial"/>
              </a:rPr>
              <a:t>Validation</a:t>
            </a:r>
            <a:r>
              <a:rPr sz="2800" spc="15" dirty="0">
                <a:solidFill>
                  <a:srgbClr val="808080"/>
                </a:solidFill>
                <a:latin typeface="Arial"/>
                <a:cs typeface="Arial"/>
              </a:rPr>
              <a:t> </a:t>
            </a:r>
            <a:r>
              <a:rPr sz="2800" spc="-5" dirty="0">
                <a:solidFill>
                  <a:srgbClr val="808080"/>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808080"/>
                </a:solidFill>
                <a:latin typeface="Arial"/>
                <a:cs typeface="Arial"/>
              </a:rPr>
              <a:t>Estimators, </a:t>
            </a:r>
            <a:r>
              <a:rPr sz="2800" dirty="0">
                <a:solidFill>
                  <a:srgbClr val="808080"/>
                </a:solidFill>
                <a:latin typeface="Arial"/>
                <a:cs typeface="Arial"/>
              </a:rPr>
              <a:t>Bias and</a:t>
            </a:r>
            <a:r>
              <a:rPr sz="2800" spc="-15" dirty="0">
                <a:solidFill>
                  <a:srgbClr val="808080"/>
                </a:solidFill>
                <a:latin typeface="Arial"/>
                <a:cs typeface="Arial"/>
              </a:rPr>
              <a:t> </a:t>
            </a:r>
            <a:r>
              <a:rPr sz="2800" dirty="0">
                <a:solidFill>
                  <a:srgbClr val="808080"/>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Maximum Likelihood</a:t>
            </a:r>
            <a:r>
              <a:rPr sz="2800" spc="-15" dirty="0">
                <a:solidFill>
                  <a:srgbClr val="808080"/>
                </a:solidFill>
                <a:latin typeface="Arial"/>
                <a:cs typeface="Arial"/>
              </a:rPr>
              <a:t> </a:t>
            </a:r>
            <a:r>
              <a:rPr sz="2800" spc="-5" dirty="0">
                <a:solidFill>
                  <a:srgbClr val="808080"/>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3333CC"/>
                </a:solidFill>
                <a:latin typeface="Arial"/>
                <a:cs typeface="Arial"/>
              </a:rPr>
              <a:t>Supervised Learning</a:t>
            </a:r>
            <a:r>
              <a:rPr sz="2800" spc="-10" dirty="0">
                <a:solidFill>
                  <a:srgbClr val="3333CC"/>
                </a:solidFill>
                <a:latin typeface="Arial"/>
                <a:cs typeface="Arial"/>
              </a:rPr>
              <a:t> </a:t>
            </a:r>
            <a:r>
              <a:rPr sz="2800" spc="-5" dirty="0">
                <a:solidFill>
                  <a:srgbClr val="3333CC"/>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Unsupervised Learning</a:t>
            </a:r>
            <a:r>
              <a:rPr sz="2800" spc="-15"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808080"/>
                </a:solidFill>
                <a:latin typeface="Arial"/>
                <a:cs typeface="Arial"/>
              </a:rPr>
              <a:t>  </a:t>
            </a:r>
            <a:r>
              <a:rPr sz="2800" spc="-5" dirty="0">
                <a:solidFill>
                  <a:srgbClr val="808080"/>
                </a:solidFill>
                <a:latin typeface="Arial"/>
                <a:cs typeface="Arial"/>
              </a:rPr>
              <a:t>Stochastic Gradient </a:t>
            </a:r>
            <a:r>
              <a:rPr sz="2800" dirty="0">
                <a:solidFill>
                  <a:srgbClr val="808080"/>
                </a:solidFill>
                <a:latin typeface="Arial"/>
                <a:cs typeface="Arial"/>
              </a:rPr>
              <a:t>Descent  </a:t>
            </a:r>
            <a:endParaRPr lang="en-US" sz="2800" dirty="0">
              <a:solidFill>
                <a:srgbClr val="808080"/>
              </a:solidFill>
              <a:latin typeface="Arial"/>
              <a:cs typeface="Arial"/>
            </a:endParaRPr>
          </a:p>
          <a:p>
            <a:pPr marL="12700" marR="5080">
              <a:lnSpc>
                <a:spcPts val="4100"/>
              </a:lnSpc>
              <a:spcBef>
                <a:spcPts val="160"/>
              </a:spcBef>
              <a:buAutoNum type="arabicPeriod"/>
              <a:tabLst>
                <a:tab pos="526415" algn="l"/>
                <a:tab pos="527050" algn="l"/>
              </a:tabLst>
            </a:pPr>
            <a:r>
              <a:rPr lang="en-US" sz="2800" spc="10" dirty="0">
                <a:solidFill>
                  <a:srgbClr val="808080"/>
                </a:solidFill>
                <a:latin typeface="Arial"/>
                <a:cs typeface="Arial"/>
              </a:rPr>
              <a:t> </a:t>
            </a:r>
            <a:r>
              <a:rPr sz="2800" spc="10" dirty="0">
                <a:solidFill>
                  <a:srgbClr val="808080"/>
                </a:solidFill>
                <a:latin typeface="Arial"/>
                <a:cs typeface="Arial"/>
              </a:rPr>
              <a:t>Building </a:t>
            </a:r>
            <a:r>
              <a:rPr sz="2800" dirty="0">
                <a:solidFill>
                  <a:srgbClr val="808080"/>
                </a:solidFill>
                <a:latin typeface="Arial"/>
                <a:cs typeface="Arial"/>
              </a:rPr>
              <a:t>a Machine Learning</a:t>
            </a:r>
            <a:r>
              <a:rPr sz="2800" spc="-25" dirty="0">
                <a:solidFill>
                  <a:srgbClr val="808080"/>
                </a:solidFill>
                <a:latin typeface="Arial"/>
                <a:cs typeface="Arial"/>
              </a:rPr>
              <a:t> </a:t>
            </a:r>
            <a:r>
              <a:rPr sz="2800" spc="-5" dirty="0">
                <a:solidFill>
                  <a:srgbClr val="808080"/>
                </a:solidFill>
                <a:latin typeface="Arial"/>
                <a:cs typeface="Arial"/>
              </a:rPr>
              <a:t>Algorithm</a:t>
            </a:r>
            <a:endParaRPr sz="2800" dirty="0">
              <a:latin typeface="Arial"/>
              <a:cs typeface="Arial"/>
            </a:endParaRPr>
          </a:p>
          <a:p>
            <a:pPr marL="12700">
              <a:lnSpc>
                <a:spcPct val="100000"/>
              </a:lnSpc>
              <a:spcBef>
                <a:spcPts val="380"/>
              </a:spcBef>
            </a:pPr>
            <a:r>
              <a:rPr sz="2800" dirty="0">
                <a:solidFill>
                  <a:srgbClr val="808080"/>
                </a:solidFill>
                <a:latin typeface="Arial"/>
                <a:cs typeface="Arial"/>
              </a:rPr>
              <a:t>11. Challenges </a:t>
            </a:r>
            <a:r>
              <a:rPr sz="2800" spc="-5" dirty="0">
                <a:solidFill>
                  <a:srgbClr val="808080"/>
                </a:solidFill>
                <a:latin typeface="Arial"/>
                <a:cs typeface="Arial"/>
              </a:rPr>
              <a:t>Motivating </a:t>
            </a:r>
            <a:r>
              <a:rPr sz="2800" dirty="0">
                <a:solidFill>
                  <a:srgbClr val="808080"/>
                </a:solidFill>
                <a:latin typeface="Arial"/>
                <a:cs typeface="Arial"/>
              </a:rPr>
              <a:t>Deep</a:t>
            </a:r>
            <a:r>
              <a:rPr sz="2800" spc="-459" dirty="0">
                <a:solidFill>
                  <a:srgbClr val="808080"/>
                </a:solidFill>
                <a:latin typeface="Arial"/>
                <a:cs typeface="Arial"/>
              </a:rPr>
              <a:t> </a:t>
            </a:r>
            <a:r>
              <a:rPr sz="2800" dirty="0">
                <a:solidFill>
                  <a:srgbClr val="808080"/>
                </a:solidFill>
                <a:latin typeface="Arial"/>
                <a:cs typeface="Arial"/>
              </a:rPr>
              <a:t>Learning</a:t>
            </a:r>
            <a:endParaRPr sz="2800" dirty="0">
              <a:latin typeface="Arial"/>
              <a:cs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77547" y="847293"/>
            <a:ext cx="7543165" cy="695960"/>
          </a:xfrm>
          <a:prstGeom prst="rect">
            <a:avLst/>
          </a:prstGeom>
        </p:spPr>
        <p:txBody>
          <a:bodyPr vert="horz" wrap="square" lIns="0" tIns="12700" rIns="0" bIns="0" rtlCol="0">
            <a:spAutoFit/>
          </a:bodyPr>
          <a:lstStyle/>
          <a:p>
            <a:pPr marL="12700">
              <a:lnSpc>
                <a:spcPct val="100000"/>
              </a:lnSpc>
              <a:spcBef>
                <a:spcPts val="100"/>
              </a:spcBef>
              <a:tabLst>
                <a:tab pos="2403475" algn="l"/>
                <a:tab pos="5354955" algn="l"/>
              </a:tabLst>
            </a:pPr>
            <a:r>
              <a:rPr spc="-5" dirty="0"/>
              <a:t>T</a:t>
            </a:r>
            <a:r>
              <a:rPr dirty="0"/>
              <a:t>opics</a:t>
            </a:r>
            <a:r>
              <a:rPr spc="-5" dirty="0"/>
              <a:t> </a:t>
            </a:r>
            <a:r>
              <a:rPr dirty="0"/>
              <a:t>in	Supervised	Learning</a:t>
            </a:r>
          </a:p>
        </p:txBody>
      </p:sp>
      <p:sp>
        <p:nvSpPr>
          <p:cNvPr id="5" name="object 5"/>
          <p:cNvSpPr txBox="1"/>
          <p:nvPr/>
        </p:nvSpPr>
        <p:spPr>
          <a:xfrm>
            <a:off x="1310177" y="1889898"/>
            <a:ext cx="8468995" cy="337312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spc="-5" dirty="0">
                <a:solidFill>
                  <a:srgbClr val="3333CC"/>
                </a:solidFill>
                <a:latin typeface="Arial"/>
                <a:cs typeface="Arial"/>
              </a:rPr>
              <a:t>Definition </a:t>
            </a:r>
            <a:r>
              <a:rPr sz="3200" dirty="0">
                <a:solidFill>
                  <a:srgbClr val="3333CC"/>
                </a:solidFill>
                <a:latin typeface="Arial"/>
                <a:cs typeface="Arial"/>
              </a:rPr>
              <a:t>of supervised</a:t>
            </a:r>
            <a:r>
              <a:rPr sz="3200" spc="-10"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527050" indent="-514350">
              <a:lnSpc>
                <a:spcPct val="100000"/>
              </a:lnSpc>
              <a:spcBef>
                <a:spcPts val="730"/>
              </a:spcBef>
              <a:buAutoNum type="arabicPeriod"/>
              <a:tabLst>
                <a:tab pos="526415" algn="l"/>
                <a:tab pos="527050" algn="l"/>
              </a:tabLst>
            </a:pPr>
            <a:r>
              <a:rPr sz="3200" spc="-5" dirty="0">
                <a:solidFill>
                  <a:srgbClr val="3333CC"/>
                </a:solidFill>
                <a:latin typeface="Arial"/>
                <a:cs typeface="Arial"/>
              </a:rPr>
              <a:t>Probabilistic </a:t>
            </a:r>
            <a:r>
              <a:rPr sz="3200" dirty="0">
                <a:solidFill>
                  <a:srgbClr val="3333CC"/>
                </a:solidFill>
                <a:latin typeface="Arial"/>
                <a:cs typeface="Arial"/>
              </a:rPr>
              <a:t>Supervised</a:t>
            </a:r>
            <a:r>
              <a:rPr sz="3200" spc="-5"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dirty="0">
                <a:solidFill>
                  <a:srgbClr val="3333CC"/>
                </a:solidFill>
                <a:latin typeface="Arial"/>
                <a:cs typeface="Arial"/>
              </a:rPr>
              <a:t>Support </a:t>
            </a:r>
            <a:r>
              <a:rPr sz="3200" spc="-5" dirty="0">
                <a:solidFill>
                  <a:srgbClr val="3333CC"/>
                </a:solidFill>
                <a:latin typeface="Arial"/>
                <a:cs typeface="Arial"/>
              </a:rPr>
              <a:t>Vector</a:t>
            </a:r>
            <a:r>
              <a:rPr sz="3200" spc="-15" dirty="0">
                <a:solidFill>
                  <a:srgbClr val="3333CC"/>
                </a:solidFill>
                <a:latin typeface="Arial"/>
                <a:cs typeface="Arial"/>
              </a:rPr>
              <a:t> </a:t>
            </a:r>
            <a:r>
              <a:rPr sz="3200" dirty="0">
                <a:solidFill>
                  <a:srgbClr val="3333CC"/>
                </a:solidFill>
                <a:latin typeface="Arial"/>
                <a:cs typeface="Arial"/>
              </a:rPr>
              <a:t>Machines</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spc="-5" dirty="0">
                <a:solidFill>
                  <a:srgbClr val="3333CC"/>
                </a:solidFill>
                <a:latin typeface="Arial"/>
                <a:cs typeface="Arial"/>
              </a:rPr>
              <a:t>Other </a:t>
            </a:r>
            <a:r>
              <a:rPr sz="3200" dirty="0">
                <a:solidFill>
                  <a:srgbClr val="3333CC"/>
                </a:solidFill>
                <a:latin typeface="Arial"/>
                <a:cs typeface="Arial"/>
              </a:rPr>
              <a:t>simple supervised learning</a:t>
            </a:r>
            <a:r>
              <a:rPr sz="3200" spc="-40" dirty="0">
                <a:solidFill>
                  <a:srgbClr val="3333CC"/>
                </a:solidFill>
                <a:latin typeface="Arial"/>
                <a:cs typeface="Arial"/>
              </a:rPr>
              <a:t> </a:t>
            </a:r>
            <a:r>
              <a:rPr sz="3200" spc="-5" dirty="0">
                <a:solidFill>
                  <a:srgbClr val="3333CC"/>
                </a:solidFill>
                <a:latin typeface="Arial"/>
                <a:cs typeface="Arial"/>
              </a:rPr>
              <a:t>algorithms</a:t>
            </a:r>
            <a:endParaRPr sz="3200">
              <a:latin typeface="Arial"/>
              <a:cs typeface="Arial"/>
            </a:endParaRPr>
          </a:p>
          <a:p>
            <a:pPr marL="755650" lvl="1" indent="-285750">
              <a:lnSpc>
                <a:spcPct val="100000"/>
              </a:lnSpc>
              <a:spcBef>
                <a:spcPts val="665"/>
              </a:spcBef>
              <a:buChar char="–"/>
              <a:tabLst>
                <a:tab pos="755650" algn="l"/>
              </a:tabLst>
            </a:pPr>
            <a:r>
              <a:rPr sz="2800" dirty="0">
                <a:solidFill>
                  <a:srgbClr val="336600"/>
                </a:solidFill>
                <a:latin typeface="Arial"/>
                <a:cs typeface="Arial"/>
              </a:rPr>
              <a:t>k-nearest</a:t>
            </a:r>
            <a:r>
              <a:rPr sz="2800" spc="-10" dirty="0">
                <a:solidFill>
                  <a:srgbClr val="336600"/>
                </a:solidFill>
                <a:latin typeface="Arial"/>
                <a:cs typeface="Arial"/>
              </a:rPr>
              <a:t> </a:t>
            </a:r>
            <a:r>
              <a:rPr sz="2800" dirty="0">
                <a:solidFill>
                  <a:srgbClr val="336600"/>
                </a:solidFill>
                <a:latin typeface="Arial"/>
                <a:cs typeface="Arial"/>
              </a:rPr>
              <a:t>neighbor</a:t>
            </a:r>
            <a:endParaRPr sz="2800">
              <a:latin typeface="Arial"/>
              <a:cs typeface="Arial"/>
            </a:endParaRPr>
          </a:p>
          <a:p>
            <a:pPr marL="755650" lvl="1" indent="-285750">
              <a:lnSpc>
                <a:spcPct val="100000"/>
              </a:lnSpc>
              <a:spcBef>
                <a:spcPts val="640"/>
              </a:spcBef>
              <a:buChar char="–"/>
              <a:tabLst>
                <a:tab pos="755650" algn="l"/>
              </a:tabLst>
            </a:pPr>
            <a:r>
              <a:rPr sz="2800" dirty="0">
                <a:solidFill>
                  <a:srgbClr val="336600"/>
                </a:solidFill>
                <a:latin typeface="Arial"/>
                <a:cs typeface="Arial"/>
              </a:rPr>
              <a:t>Decision</a:t>
            </a:r>
            <a:r>
              <a:rPr sz="2800" spc="-5" dirty="0">
                <a:solidFill>
                  <a:srgbClr val="336600"/>
                </a:solidFill>
                <a:latin typeface="Arial"/>
                <a:cs typeface="Arial"/>
              </a:rPr>
              <a:t> tree</a:t>
            </a:r>
            <a:endParaRPr sz="2800">
              <a:latin typeface="Arial"/>
              <a:cs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08652" y="847293"/>
            <a:ext cx="7480934" cy="695960"/>
          </a:xfrm>
          <a:prstGeom prst="rect">
            <a:avLst/>
          </a:prstGeom>
        </p:spPr>
        <p:txBody>
          <a:bodyPr vert="horz" wrap="square" lIns="0" tIns="12700" rIns="0" bIns="0" rtlCol="0">
            <a:spAutoFit/>
          </a:bodyPr>
          <a:lstStyle/>
          <a:p>
            <a:pPr marL="12700">
              <a:lnSpc>
                <a:spcPct val="100000"/>
              </a:lnSpc>
              <a:spcBef>
                <a:spcPts val="100"/>
              </a:spcBef>
              <a:tabLst>
                <a:tab pos="4981575" algn="l"/>
              </a:tabLst>
            </a:pPr>
            <a:r>
              <a:rPr spc="-5" dirty="0"/>
              <a:t>W</a:t>
            </a:r>
            <a:r>
              <a:rPr dirty="0"/>
              <a:t>hat</a:t>
            </a:r>
            <a:r>
              <a:rPr spc="-5" dirty="0"/>
              <a:t> </a:t>
            </a:r>
            <a:r>
              <a:rPr dirty="0"/>
              <a:t>is</a:t>
            </a:r>
            <a:r>
              <a:rPr spc="-5" dirty="0"/>
              <a:t> </a:t>
            </a:r>
            <a:r>
              <a:rPr dirty="0"/>
              <a:t>Supervised	Learning?</a:t>
            </a:r>
          </a:p>
        </p:txBody>
      </p:sp>
      <p:sp>
        <p:nvSpPr>
          <p:cNvPr id="5" name="object 5"/>
          <p:cNvSpPr txBox="1"/>
          <p:nvPr/>
        </p:nvSpPr>
        <p:spPr>
          <a:xfrm>
            <a:off x="852978" y="1982354"/>
            <a:ext cx="8795385" cy="255778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Refers to </a:t>
            </a:r>
            <a:r>
              <a:rPr sz="3200" dirty="0">
                <a:solidFill>
                  <a:srgbClr val="3333CC"/>
                </a:solidFill>
                <a:latin typeface="Arial"/>
                <a:cs typeface="Arial"/>
              </a:rPr>
              <a:t>learning </a:t>
            </a:r>
            <a:r>
              <a:rPr sz="3200" spc="-5" dirty="0">
                <a:solidFill>
                  <a:srgbClr val="3333CC"/>
                </a:solidFill>
                <a:latin typeface="Arial"/>
                <a:cs typeface="Arial"/>
              </a:rPr>
              <a:t>algorithms that </a:t>
            </a:r>
            <a:r>
              <a:rPr sz="3200" dirty="0">
                <a:solidFill>
                  <a:srgbClr val="3333CC"/>
                </a:solidFill>
                <a:latin typeface="Arial"/>
                <a:cs typeface="Arial"/>
              </a:rPr>
              <a:t>learn </a:t>
            </a:r>
            <a:r>
              <a:rPr sz="3200" spc="-5" dirty="0">
                <a:solidFill>
                  <a:srgbClr val="3333CC"/>
                </a:solidFill>
                <a:latin typeface="Arial"/>
                <a:cs typeface="Arial"/>
              </a:rPr>
              <a:t>to  associate </a:t>
            </a:r>
            <a:r>
              <a:rPr sz="3200" dirty="0">
                <a:solidFill>
                  <a:srgbClr val="3333CC"/>
                </a:solidFill>
                <a:latin typeface="Arial"/>
                <a:cs typeface="Arial"/>
              </a:rPr>
              <a:t>some input </a:t>
            </a:r>
            <a:r>
              <a:rPr sz="3200" spc="-5" dirty="0">
                <a:solidFill>
                  <a:srgbClr val="3333CC"/>
                </a:solidFill>
                <a:latin typeface="Arial"/>
                <a:cs typeface="Arial"/>
              </a:rPr>
              <a:t>with </a:t>
            </a:r>
            <a:r>
              <a:rPr sz="3200" dirty="0">
                <a:solidFill>
                  <a:srgbClr val="3333CC"/>
                </a:solidFill>
                <a:latin typeface="Arial"/>
                <a:cs typeface="Arial"/>
              </a:rPr>
              <a:t>some </a:t>
            </a:r>
            <a:r>
              <a:rPr sz="3200" spc="-5" dirty="0">
                <a:solidFill>
                  <a:srgbClr val="3333CC"/>
                </a:solidFill>
                <a:latin typeface="Arial"/>
                <a:cs typeface="Arial"/>
              </a:rPr>
              <a:t>output </a:t>
            </a:r>
            <a:r>
              <a:rPr sz="3200" dirty="0">
                <a:solidFill>
                  <a:srgbClr val="3333CC"/>
                </a:solidFill>
                <a:latin typeface="Arial"/>
                <a:cs typeface="Arial"/>
              </a:rPr>
              <a:t>given a  </a:t>
            </a:r>
            <a:r>
              <a:rPr sz="3200" spc="-5" dirty="0">
                <a:solidFill>
                  <a:srgbClr val="3333CC"/>
                </a:solidFill>
                <a:latin typeface="Arial"/>
                <a:cs typeface="Arial"/>
              </a:rPr>
              <a:t>training </a:t>
            </a:r>
            <a:r>
              <a:rPr sz="3200" dirty="0">
                <a:solidFill>
                  <a:srgbClr val="3333CC"/>
                </a:solidFill>
                <a:latin typeface="Arial"/>
                <a:cs typeface="Arial"/>
              </a:rPr>
              <a:t>set of </a:t>
            </a:r>
            <a:r>
              <a:rPr sz="3200" spc="-5" dirty="0">
                <a:solidFill>
                  <a:srgbClr val="3333CC"/>
                </a:solidFill>
                <a:latin typeface="Arial"/>
                <a:cs typeface="Arial"/>
              </a:rPr>
              <a:t>inputs </a:t>
            </a:r>
            <a:r>
              <a:rPr sz="3200" b="1" i="1" spc="190" dirty="0">
                <a:solidFill>
                  <a:srgbClr val="660066"/>
                </a:solidFill>
                <a:latin typeface="Palatino Linotype"/>
                <a:cs typeface="Palatino Linotype"/>
              </a:rPr>
              <a:t>x </a:t>
            </a:r>
            <a:r>
              <a:rPr sz="3200" dirty="0">
                <a:solidFill>
                  <a:srgbClr val="3333CC"/>
                </a:solidFill>
                <a:latin typeface="Arial"/>
                <a:cs typeface="Arial"/>
              </a:rPr>
              <a:t>and </a:t>
            </a:r>
            <a:r>
              <a:rPr sz="3200" spc="-5" dirty="0">
                <a:solidFill>
                  <a:srgbClr val="3333CC"/>
                </a:solidFill>
                <a:latin typeface="Arial"/>
                <a:cs typeface="Arial"/>
              </a:rPr>
              <a:t>outputs</a:t>
            </a:r>
            <a:r>
              <a:rPr sz="3200" spc="-120" dirty="0">
                <a:solidFill>
                  <a:srgbClr val="3333CC"/>
                </a:solidFill>
                <a:latin typeface="Arial"/>
                <a:cs typeface="Arial"/>
              </a:rPr>
              <a:t> </a:t>
            </a:r>
            <a:r>
              <a:rPr sz="3200" b="1" i="1" spc="15" dirty="0">
                <a:solidFill>
                  <a:srgbClr val="660066"/>
                </a:solidFill>
                <a:latin typeface="Palatino Linotype"/>
                <a:cs typeface="Palatino Linotype"/>
              </a:rPr>
              <a:t>y</a:t>
            </a:r>
            <a:endParaRPr sz="3200" dirty="0">
              <a:latin typeface="Palatino Linotype"/>
              <a:cs typeface="Palatino Linotype"/>
            </a:endParaRPr>
          </a:p>
          <a:p>
            <a:pPr marL="355600" marR="886460" indent="-342900">
              <a:lnSpc>
                <a:spcPct val="100000"/>
              </a:lnSpc>
              <a:spcBef>
                <a:spcPts val="705"/>
              </a:spcBef>
              <a:buChar char="•"/>
              <a:tabLst>
                <a:tab pos="354965" algn="l"/>
                <a:tab pos="355600" algn="l"/>
              </a:tabLst>
            </a:pPr>
            <a:r>
              <a:rPr sz="3200" spc="-5" dirty="0">
                <a:solidFill>
                  <a:srgbClr val="3333CC"/>
                </a:solidFill>
                <a:latin typeface="Arial"/>
                <a:cs typeface="Arial"/>
              </a:rPr>
              <a:t>Outputs </a:t>
            </a:r>
            <a:r>
              <a:rPr sz="3200" dirty="0">
                <a:solidFill>
                  <a:srgbClr val="3333CC"/>
                </a:solidFill>
                <a:latin typeface="Arial"/>
                <a:cs typeface="Arial"/>
              </a:rPr>
              <a:t>may be </a:t>
            </a:r>
            <a:r>
              <a:rPr sz="3200" spc="-5" dirty="0">
                <a:solidFill>
                  <a:srgbClr val="3333CC"/>
                </a:solidFill>
                <a:latin typeface="Arial"/>
                <a:cs typeface="Arial"/>
              </a:rPr>
              <a:t>collected automatically </a:t>
            </a:r>
            <a:r>
              <a:rPr sz="3200" dirty="0">
                <a:solidFill>
                  <a:srgbClr val="3333CC"/>
                </a:solidFill>
                <a:latin typeface="Arial"/>
                <a:cs typeface="Arial"/>
              </a:rPr>
              <a:t>or  provided </a:t>
            </a:r>
            <a:r>
              <a:rPr lang="en-US" sz="3200" dirty="0">
                <a:solidFill>
                  <a:srgbClr val="3333CC"/>
                </a:solidFill>
                <a:latin typeface="Arial"/>
                <a:cs typeface="Arial"/>
              </a:rPr>
              <a:t>manually</a:t>
            </a:r>
            <a:endParaRPr sz="3200" dirty="0">
              <a:latin typeface="Arial"/>
              <a:cs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89280" y="801254"/>
            <a:ext cx="8319770" cy="695960"/>
          </a:xfrm>
          <a:prstGeom prst="rect">
            <a:avLst/>
          </a:prstGeom>
        </p:spPr>
        <p:txBody>
          <a:bodyPr vert="horz" wrap="square" lIns="0" tIns="12700" rIns="0" bIns="0" rtlCol="0">
            <a:spAutoFit/>
          </a:bodyPr>
          <a:lstStyle/>
          <a:p>
            <a:pPr marL="12700">
              <a:lnSpc>
                <a:spcPct val="100000"/>
              </a:lnSpc>
              <a:spcBef>
                <a:spcPts val="100"/>
              </a:spcBef>
              <a:tabLst>
                <a:tab pos="6131560" algn="l"/>
              </a:tabLst>
            </a:pPr>
            <a:r>
              <a:rPr dirty="0"/>
              <a:t>Probabilis</a:t>
            </a:r>
            <a:r>
              <a:rPr spc="-5" dirty="0"/>
              <a:t>t</a:t>
            </a:r>
            <a:r>
              <a:rPr dirty="0"/>
              <a:t>ic</a:t>
            </a:r>
            <a:r>
              <a:rPr spc="-5" dirty="0"/>
              <a:t> </a:t>
            </a:r>
            <a:r>
              <a:rPr dirty="0"/>
              <a:t>Supervised	Learning</a:t>
            </a:r>
          </a:p>
        </p:txBody>
      </p:sp>
      <p:sp>
        <p:nvSpPr>
          <p:cNvPr id="5" name="object 5"/>
          <p:cNvSpPr txBox="1"/>
          <p:nvPr/>
        </p:nvSpPr>
        <p:spPr>
          <a:xfrm>
            <a:off x="840278" y="1753754"/>
            <a:ext cx="8820785" cy="4792980"/>
          </a:xfrm>
          <a:prstGeom prst="rect">
            <a:avLst/>
          </a:prstGeom>
        </p:spPr>
        <p:txBody>
          <a:bodyPr vert="horz" wrap="square" lIns="0" tIns="33020" rIns="0" bIns="0" rtlCol="0">
            <a:spAutoFit/>
          </a:bodyPr>
          <a:lstStyle/>
          <a:p>
            <a:pPr marL="368300" marR="17780" indent="-342900" algn="just">
              <a:lnSpc>
                <a:spcPts val="3800"/>
              </a:lnSpc>
              <a:spcBef>
                <a:spcPts val="260"/>
              </a:spcBef>
              <a:buChar char="•"/>
              <a:tabLst>
                <a:tab pos="368300" algn="l"/>
              </a:tabLst>
            </a:pPr>
            <a:r>
              <a:rPr sz="3200" dirty="0">
                <a:solidFill>
                  <a:srgbClr val="3333CC"/>
                </a:solidFill>
                <a:latin typeface="Arial"/>
                <a:cs typeface="Arial"/>
              </a:rPr>
              <a:t>Most supervised learning </a:t>
            </a:r>
            <a:r>
              <a:rPr sz="3200" spc="-5" dirty="0">
                <a:solidFill>
                  <a:srgbClr val="3333CC"/>
                </a:solidFill>
                <a:latin typeface="Arial"/>
                <a:cs typeface="Arial"/>
              </a:rPr>
              <a:t>algorithms </a:t>
            </a:r>
            <a:r>
              <a:rPr sz="3200" dirty="0">
                <a:solidFill>
                  <a:srgbClr val="3333CC"/>
                </a:solidFill>
                <a:latin typeface="Arial"/>
                <a:cs typeface="Arial"/>
              </a:rPr>
              <a:t>are</a:t>
            </a:r>
            <a:r>
              <a:rPr sz="3200" spc="-65" dirty="0">
                <a:solidFill>
                  <a:srgbClr val="3333CC"/>
                </a:solidFill>
                <a:latin typeface="Arial"/>
                <a:cs typeface="Arial"/>
              </a:rPr>
              <a:t> </a:t>
            </a:r>
            <a:r>
              <a:rPr sz="3200" dirty="0">
                <a:solidFill>
                  <a:srgbClr val="3333CC"/>
                </a:solidFill>
                <a:latin typeface="Arial"/>
                <a:cs typeface="Arial"/>
              </a:rPr>
              <a:t>based  on </a:t>
            </a:r>
            <a:r>
              <a:rPr sz="3200" spc="-5" dirty="0">
                <a:solidFill>
                  <a:srgbClr val="3333CC"/>
                </a:solidFill>
                <a:latin typeface="Arial"/>
                <a:cs typeface="Arial"/>
              </a:rPr>
              <a:t>estimating </a:t>
            </a:r>
            <a:r>
              <a:rPr sz="3200" dirty="0">
                <a:solidFill>
                  <a:srgbClr val="3333CC"/>
                </a:solidFill>
                <a:latin typeface="Arial"/>
                <a:cs typeface="Arial"/>
              </a:rPr>
              <a:t>a </a:t>
            </a:r>
            <a:r>
              <a:rPr sz="3200" spc="-5" dirty="0">
                <a:solidFill>
                  <a:srgbClr val="3333CC"/>
                </a:solidFill>
                <a:latin typeface="Arial"/>
                <a:cs typeface="Arial"/>
              </a:rPr>
              <a:t>probability distribution</a:t>
            </a:r>
            <a:r>
              <a:rPr sz="3200" spc="20" dirty="0">
                <a:solidFill>
                  <a:srgbClr val="3333CC"/>
                </a:solidFill>
                <a:latin typeface="Arial"/>
                <a:cs typeface="Arial"/>
              </a:rPr>
              <a:t> </a:t>
            </a:r>
            <a:r>
              <a:rPr sz="3200" i="1" spc="75" dirty="0">
                <a:latin typeface="Cambria"/>
                <a:cs typeface="Cambria"/>
              </a:rPr>
              <a:t>p</a:t>
            </a:r>
            <a:r>
              <a:rPr sz="3200" spc="75" dirty="0">
                <a:latin typeface="Calibri"/>
                <a:cs typeface="Calibri"/>
              </a:rPr>
              <a:t>(y|x)</a:t>
            </a:r>
            <a:endParaRPr sz="3200">
              <a:latin typeface="Calibri"/>
              <a:cs typeface="Calibri"/>
            </a:endParaRPr>
          </a:p>
          <a:p>
            <a:pPr marL="368300" marR="401320" indent="-342900" algn="just">
              <a:lnSpc>
                <a:spcPct val="100699"/>
              </a:lnSpc>
              <a:spcBef>
                <a:spcPts val="580"/>
              </a:spcBef>
              <a:buChar char="•"/>
              <a:tabLst>
                <a:tab pos="368300" algn="l"/>
              </a:tabLst>
            </a:pPr>
            <a:r>
              <a:rPr sz="3200" spc="-5" dirty="0">
                <a:solidFill>
                  <a:srgbClr val="3333CC"/>
                </a:solidFill>
                <a:latin typeface="Arial"/>
                <a:cs typeface="Arial"/>
              </a:rPr>
              <a:t>We </a:t>
            </a:r>
            <a:r>
              <a:rPr sz="3200" dirty="0">
                <a:solidFill>
                  <a:srgbClr val="3333CC"/>
                </a:solidFill>
                <a:latin typeface="Arial"/>
                <a:cs typeface="Arial"/>
              </a:rPr>
              <a:t>can do </a:t>
            </a:r>
            <a:r>
              <a:rPr sz="3200" spc="-5" dirty="0">
                <a:solidFill>
                  <a:srgbClr val="3333CC"/>
                </a:solidFill>
                <a:latin typeface="Arial"/>
                <a:cs typeface="Arial"/>
              </a:rPr>
              <a:t>this </a:t>
            </a:r>
            <a:r>
              <a:rPr sz="3200" dirty="0">
                <a:solidFill>
                  <a:srgbClr val="3333CC"/>
                </a:solidFill>
                <a:latin typeface="Arial"/>
                <a:cs typeface="Arial"/>
              </a:rPr>
              <a:t>by using MLE </a:t>
            </a:r>
            <a:r>
              <a:rPr sz="3200" spc="-5" dirty="0">
                <a:solidFill>
                  <a:srgbClr val="3333CC"/>
                </a:solidFill>
                <a:latin typeface="Arial"/>
                <a:cs typeface="Arial"/>
              </a:rPr>
              <a:t>to find the </a:t>
            </a:r>
            <a:r>
              <a:rPr sz="3200" dirty="0">
                <a:solidFill>
                  <a:srgbClr val="3333CC"/>
                </a:solidFill>
                <a:latin typeface="Arial"/>
                <a:cs typeface="Arial"/>
              </a:rPr>
              <a:t>best  </a:t>
            </a:r>
            <a:r>
              <a:rPr sz="3200" spc="-5" dirty="0">
                <a:solidFill>
                  <a:srgbClr val="3333CC"/>
                </a:solidFill>
                <a:latin typeface="Arial"/>
                <a:cs typeface="Arial"/>
              </a:rPr>
              <a:t>parameter vector </a:t>
            </a:r>
            <a:r>
              <a:rPr sz="3200" dirty="0">
                <a:latin typeface="Times New Roman"/>
                <a:cs typeface="Times New Roman"/>
              </a:rPr>
              <a:t>θ </a:t>
            </a:r>
            <a:r>
              <a:rPr sz="3200" spc="-5" dirty="0">
                <a:solidFill>
                  <a:srgbClr val="3333CC"/>
                </a:solidFill>
                <a:latin typeface="Arial"/>
                <a:cs typeface="Arial"/>
              </a:rPr>
              <a:t>for </a:t>
            </a:r>
            <a:r>
              <a:rPr sz="3200" dirty="0">
                <a:solidFill>
                  <a:srgbClr val="3333CC"/>
                </a:solidFill>
                <a:latin typeface="Arial"/>
                <a:cs typeface="Arial"/>
              </a:rPr>
              <a:t>a </a:t>
            </a:r>
            <a:r>
              <a:rPr sz="3200" spc="-5" dirty="0">
                <a:solidFill>
                  <a:srgbClr val="3333CC"/>
                </a:solidFill>
                <a:latin typeface="Arial"/>
                <a:cs typeface="Arial"/>
              </a:rPr>
              <a:t>parametric family </a:t>
            </a:r>
            <a:r>
              <a:rPr sz="3200" dirty="0">
                <a:solidFill>
                  <a:srgbClr val="3333CC"/>
                </a:solidFill>
                <a:latin typeface="Arial"/>
                <a:cs typeface="Arial"/>
              </a:rPr>
              <a:t>of  </a:t>
            </a:r>
            <a:r>
              <a:rPr sz="3200" spc="-5" dirty="0">
                <a:solidFill>
                  <a:srgbClr val="3333CC"/>
                </a:solidFill>
                <a:latin typeface="Arial"/>
                <a:cs typeface="Arial"/>
              </a:rPr>
              <a:t>distributions</a:t>
            </a:r>
            <a:r>
              <a:rPr sz="3200" spc="-10" dirty="0">
                <a:solidFill>
                  <a:srgbClr val="3333CC"/>
                </a:solidFill>
                <a:latin typeface="Arial"/>
                <a:cs typeface="Arial"/>
              </a:rPr>
              <a:t> </a:t>
            </a:r>
            <a:r>
              <a:rPr sz="3200" i="1" spc="60" dirty="0">
                <a:latin typeface="Cambria"/>
                <a:cs typeface="Cambria"/>
              </a:rPr>
              <a:t>p</a:t>
            </a:r>
            <a:r>
              <a:rPr sz="3200" spc="60" dirty="0">
                <a:latin typeface="Calibri"/>
                <a:cs typeface="Calibri"/>
              </a:rPr>
              <a:t>(y|x;</a:t>
            </a:r>
            <a:r>
              <a:rPr sz="3200" spc="60" dirty="0">
                <a:latin typeface="Times New Roman"/>
                <a:cs typeface="Times New Roman"/>
              </a:rPr>
              <a:t>θ</a:t>
            </a:r>
            <a:r>
              <a:rPr sz="3200" spc="60" dirty="0">
                <a:latin typeface="Calibri"/>
                <a:cs typeface="Calibri"/>
              </a:rPr>
              <a:t>)</a:t>
            </a:r>
            <a:endParaRPr sz="3200">
              <a:latin typeface="Calibri"/>
              <a:cs typeface="Calibri"/>
            </a:endParaRPr>
          </a:p>
          <a:p>
            <a:pPr marL="368300" indent="-342900" algn="just">
              <a:lnSpc>
                <a:spcPct val="100000"/>
              </a:lnSpc>
              <a:spcBef>
                <a:spcPts val="730"/>
              </a:spcBef>
              <a:buChar char="•"/>
              <a:tabLst>
                <a:tab pos="368300" algn="l"/>
              </a:tabLst>
            </a:pPr>
            <a:r>
              <a:rPr sz="3200" dirty="0">
                <a:solidFill>
                  <a:srgbClr val="3333CC"/>
                </a:solidFill>
                <a:latin typeface="Arial"/>
                <a:cs typeface="Arial"/>
              </a:rPr>
              <a:t>Linear regression corresponds </a:t>
            </a:r>
            <a:r>
              <a:rPr sz="3200" spc="-5" dirty="0">
                <a:solidFill>
                  <a:srgbClr val="3333CC"/>
                </a:solidFill>
                <a:latin typeface="Arial"/>
                <a:cs typeface="Arial"/>
              </a:rPr>
              <a:t>to the</a:t>
            </a:r>
            <a:r>
              <a:rPr sz="3200" spc="-35" dirty="0">
                <a:solidFill>
                  <a:srgbClr val="3333CC"/>
                </a:solidFill>
                <a:latin typeface="Arial"/>
                <a:cs typeface="Arial"/>
              </a:rPr>
              <a:t> </a:t>
            </a:r>
            <a:r>
              <a:rPr sz="3200" spc="-5" dirty="0">
                <a:solidFill>
                  <a:srgbClr val="3333CC"/>
                </a:solidFill>
                <a:latin typeface="Arial"/>
                <a:cs typeface="Arial"/>
              </a:rPr>
              <a:t>family</a:t>
            </a:r>
            <a:endParaRPr sz="3200">
              <a:latin typeface="Arial"/>
              <a:cs typeface="Arial"/>
            </a:endParaRPr>
          </a:p>
          <a:p>
            <a:pPr marL="939800">
              <a:lnSpc>
                <a:spcPct val="100000"/>
              </a:lnSpc>
              <a:spcBef>
                <a:spcPts val="760"/>
              </a:spcBef>
            </a:pPr>
            <a:r>
              <a:rPr sz="3200" i="1" spc="160" dirty="0">
                <a:latin typeface="Cambria"/>
                <a:cs typeface="Cambria"/>
              </a:rPr>
              <a:t>p</a:t>
            </a:r>
            <a:r>
              <a:rPr sz="3200" spc="160" dirty="0">
                <a:latin typeface="Calibri"/>
                <a:cs typeface="Calibri"/>
              </a:rPr>
              <a:t>(y|x;</a:t>
            </a:r>
            <a:r>
              <a:rPr sz="3200" spc="160" dirty="0">
                <a:latin typeface="Times New Roman"/>
                <a:cs typeface="Times New Roman"/>
              </a:rPr>
              <a:t>θ</a:t>
            </a:r>
            <a:r>
              <a:rPr sz="3200" spc="160" dirty="0">
                <a:latin typeface="Calibri"/>
                <a:cs typeface="Calibri"/>
              </a:rPr>
              <a:t>)=</a:t>
            </a:r>
            <a:r>
              <a:rPr sz="3200" i="1" spc="160" dirty="0">
                <a:latin typeface="Cambria"/>
                <a:cs typeface="Cambria"/>
              </a:rPr>
              <a:t>N</a:t>
            </a:r>
            <a:r>
              <a:rPr sz="3200" spc="160" dirty="0">
                <a:latin typeface="Calibri"/>
                <a:cs typeface="Calibri"/>
              </a:rPr>
              <a:t>(y|</a:t>
            </a:r>
            <a:r>
              <a:rPr sz="3200" spc="160" dirty="0">
                <a:latin typeface="Times New Roman"/>
                <a:cs typeface="Times New Roman"/>
              </a:rPr>
              <a:t>θ</a:t>
            </a:r>
            <a:r>
              <a:rPr sz="3150" spc="240" baseline="25132" dirty="0">
                <a:latin typeface="Calibri"/>
                <a:cs typeface="Calibri"/>
              </a:rPr>
              <a:t>T</a:t>
            </a:r>
            <a:r>
              <a:rPr sz="3200" spc="160" dirty="0">
                <a:latin typeface="Calibri"/>
                <a:cs typeface="Calibri"/>
              </a:rPr>
              <a:t>x,I)</a:t>
            </a:r>
            <a:endParaRPr sz="3200">
              <a:latin typeface="Calibri"/>
              <a:cs typeface="Calibri"/>
            </a:endParaRPr>
          </a:p>
          <a:p>
            <a:pPr marL="368300" marR="966469" indent="-342900">
              <a:lnSpc>
                <a:spcPct val="100000"/>
              </a:lnSpc>
              <a:spcBef>
                <a:spcPts val="760"/>
              </a:spcBef>
              <a:buChar char="•"/>
              <a:tabLst>
                <a:tab pos="367665" algn="l"/>
                <a:tab pos="368300" algn="l"/>
              </a:tabLst>
            </a:pPr>
            <a:r>
              <a:rPr sz="3200" spc="-5" dirty="0">
                <a:solidFill>
                  <a:srgbClr val="3333CC"/>
                </a:solidFill>
                <a:latin typeface="Arial"/>
                <a:cs typeface="Arial"/>
              </a:rPr>
              <a:t>We </a:t>
            </a:r>
            <a:r>
              <a:rPr sz="3200" dirty="0">
                <a:solidFill>
                  <a:srgbClr val="3333CC"/>
                </a:solidFill>
                <a:latin typeface="Arial"/>
                <a:cs typeface="Arial"/>
              </a:rPr>
              <a:t>can generalize linear regression </a:t>
            </a:r>
            <a:r>
              <a:rPr sz="3200" spc="-5" dirty="0">
                <a:solidFill>
                  <a:srgbClr val="3333CC"/>
                </a:solidFill>
                <a:latin typeface="Arial"/>
                <a:cs typeface="Arial"/>
              </a:rPr>
              <a:t>to  classification </a:t>
            </a:r>
            <a:r>
              <a:rPr sz="3200" dirty="0">
                <a:solidFill>
                  <a:srgbClr val="3333CC"/>
                </a:solidFill>
                <a:latin typeface="Arial"/>
                <a:cs typeface="Arial"/>
              </a:rPr>
              <a:t>by using a </a:t>
            </a:r>
            <a:r>
              <a:rPr sz="3200" spc="-5" dirty="0">
                <a:solidFill>
                  <a:srgbClr val="3333CC"/>
                </a:solidFill>
                <a:latin typeface="Arial"/>
                <a:cs typeface="Arial"/>
              </a:rPr>
              <a:t>different family</a:t>
            </a:r>
            <a:r>
              <a:rPr sz="3200" spc="10" dirty="0">
                <a:solidFill>
                  <a:srgbClr val="3333CC"/>
                </a:solidFill>
                <a:latin typeface="Arial"/>
                <a:cs typeface="Arial"/>
              </a:rPr>
              <a:t> </a:t>
            </a:r>
            <a:r>
              <a:rPr sz="3200" dirty="0">
                <a:solidFill>
                  <a:srgbClr val="3333CC"/>
                </a:solidFill>
                <a:latin typeface="Arial"/>
                <a:cs typeface="Arial"/>
              </a:rPr>
              <a:t>of</a:t>
            </a:r>
            <a:endParaRPr sz="3200">
              <a:latin typeface="Arial"/>
              <a:cs typeface="Arial"/>
            </a:endParaRPr>
          </a:p>
        </p:txBody>
      </p:sp>
      <p:sp>
        <p:nvSpPr>
          <p:cNvPr id="6" name="object 6"/>
          <p:cNvSpPr txBox="1"/>
          <p:nvPr/>
        </p:nvSpPr>
        <p:spPr>
          <a:xfrm>
            <a:off x="1195878" y="6528954"/>
            <a:ext cx="415988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3333CC"/>
                </a:solidFill>
                <a:latin typeface="Arial"/>
                <a:cs typeface="Arial"/>
              </a:rPr>
              <a:t>probability distributions</a:t>
            </a:r>
            <a:endParaRPr sz="3200">
              <a:latin typeface="Arial"/>
              <a:cs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58509" y="374536"/>
            <a:ext cx="8581390" cy="635000"/>
          </a:xfrm>
          <a:prstGeom prst="rect">
            <a:avLst/>
          </a:prstGeom>
        </p:spPr>
        <p:txBody>
          <a:bodyPr vert="horz" wrap="square" lIns="0" tIns="12700" rIns="0" bIns="0" rtlCol="0">
            <a:spAutoFit/>
          </a:bodyPr>
          <a:lstStyle/>
          <a:p>
            <a:pPr marL="12700">
              <a:lnSpc>
                <a:spcPct val="100000"/>
              </a:lnSpc>
              <a:spcBef>
                <a:spcPts val="100"/>
              </a:spcBef>
              <a:tabLst>
                <a:tab pos="5575300" algn="l"/>
              </a:tabLst>
            </a:pPr>
            <a:r>
              <a:rPr sz="4000" spc="-5" dirty="0"/>
              <a:t>Probabilistic</a:t>
            </a:r>
            <a:r>
              <a:rPr sz="4000" spc="20" dirty="0"/>
              <a:t> </a:t>
            </a:r>
            <a:r>
              <a:rPr sz="4000" dirty="0"/>
              <a:t>Supervised	</a:t>
            </a:r>
            <a:r>
              <a:rPr sz="4000" spc="-5" dirty="0"/>
              <a:t>Classification</a:t>
            </a:r>
            <a:endParaRPr sz="4000" dirty="0"/>
          </a:p>
        </p:txBody>
      </p:sp>
      <p:sp>
        <p:nvSpPr>
          <p:cNvPr id="5" name="object 5"/>
          <p:cNvSpPr txBox="1"/>
          <p:nvPr/>
        </p:nvSpPr>
        <p:spPr>
          <a:xfrm>
            <a:off x="836045" y="991754"/>
            <a:ext cx="8795385" cy="1503045"/>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If </a:t>
            </a:r>
            <a:r>
              <a:rPr sz="3200" dirty="0">
                <a:solidFill>
                  <a:srgbClr val="3333CC"/>
                </a:solidFill>
                <a:latin typeface="Arial"/>
                <a:cs typeface="Arial"/>
              </a:rPr>
              <a:t>we only have </a:t>
            </a:r>
            <a:r>
              <a:rPr sz="3200" spc="-5" dirty="0">
                <a:solidFill>
                  <a:srgbClr val="3333CC"/>
                </a:solidFill>
                <a:latin typeface="Arial"/>
                <a:cs typeface="Arial"/>
              </a:rPr>
              <a:t>two </a:t>
            </a:r>
            <a:r>
              <a:rPr sz="3200" dirty="0">
                <a:solidFill>
                  <a:srgbClr val="3333CC"/>
                </a:solidFill>
                <a:latin typeface="Arial"/>
                <a:cs typeface="Arial"/>
              </a:rPr>
              <a:t>classes</a:t>
            </a:r>
            <a:r>
              <a:rPr lang="en-US" sz="3200" dirty="0">
                <a:solidFill>
                  <a:srgbClr val="3333CC"/>
                </a:solidFill>
                <a:latin typeface="Arial"/>
                <a:cs typeface="Arial"/>
              </a:rPr>
              <a:t>,</a:t>
            </a:r>
            <a:r>
              <a:rPr sz="3200" dirty="0">
                <a:solidFill>
                  <a:srgbClr val="3333CC"/>
                </a:solidFill>
                <a:latin typeface="Arial"/>
                <a:cs typeface="Arial"/>
              </a:rPr>
              <a:t> we only need </a:t>
            </a:r>
            <a:r>
              <a:rPr sz="3200" spc="-5" dirty="0">
                <a:solidFill>
                  <a:srgbClr val="3333CC"/>
                </a:solidFill>
                <a:latin typeface="Arial"/>
                <a:cs typeface="Arial"/>
              </a:rPr>
              <a:t>to  specify the distribution for </a:t>
            </a:r>
            <a:r>
              <a:rPr sz="3200" dirty="0">
                <a:solidFill>
                  <a:srgbClr val="3333CC"/>
                </a:solidFill>
                <a:latin typeface="Arial"/>
                <a:cs typeface="Arial"/>
              </a:rPr>
              <a:t>one of </a:t>
            </a:r>
            <a:r>
              <a:rPr sz="3200" spc="-5" dirty="0">
                <a:solidFill>
                  <a:srgbClr val="3333CC"/>
                </a:solidFill>
                <a:latin typeface="Arial"/>
                <a:cs typeface="Arial"/>
              </a:rPr>
              <a:t>these</a:t>
            </a:r>
            <a:r>
              <a:rPr sz="3200" spc="20" dirty="0">
                <a:solidFill>
                  <a:srgbClr val="3333CC"/>
                </a:solidFill>
                <a:latin typeface="Arial"/>
                <a:cs typeface="Arial"/>
              </a:rPr>
              <a:t> </a:t>
            </a:r>
            <a:r>
              <a:rPr sz="3200" dirty="0">
                <a:solidFill>
                  <a:srgbClr val="3333CC"/>
                </a:solidFill>
                <a:latin typeface="Arial"/>
                <a:cs typeface="Arial"/>
              </a:rPr>
              <a:t>classes</a:t>
            </a:r>
            <a:endParaRPr sz="3200" dirty="0">
              <a:latin typeface="Arial"/>
              <a:cs typeface="Arial"/>
            </a:endParaRPr>
          </a:p>
          <a:p>
            <a:pPr marL="469265">
              <a:lnSpc>
                <a:spcPct val="100000"/>
              </a:lnSpc>
              <a:spcBef>
                <a:spcPts val="509"/>
              </a:spcBef>
            </a:pPr>
            <a:r>
              <a:rPr sz="2800" dirty="0">
                <a:solidFill>
                  <a:srgbClr val="336600"/>
                </a:solidFill>
                <a:latin typeface="Arial"/>
                <a:cs typeface="Arial"/>
              </a:rPr>
              <a:t>– </a:t>
            </a:r>
            <a:r>
              <a:rPr sz="2800" spc="-5" dirty="0">
                <a:solidFill>
                  <a:srgbClr val="336600"/>
                </a:solidFill>
                <a:latin typeface="Arial"/>
                <a:cs typeface="Arial"/>
              </a:rPr>
              <a:t>The probability </a:t>
            </a:r>
            <a:r>
              <a:rPr sz="2800" dirty="0">
                <a:solidFill>
                  <a:srgbClr val="336600"/>
                </a:solidFill>
                <a:latin typeface="Arial"/>
                <a:cs typeface="Arial"/>
              </a:rPr>
              <a:t>of </a:t>
            </a:r>
            <a:r>
              <a:rPr sz="2800" spc="-5" dirty="0">
                <a:solidFill>
                  <a:srgbClr val="336600"/>
                </a:solidFill>
                <a:latin typeface="Arial"/>
                <a:cs typeface="Arial"/>
              </a:rPr>
              <a:t>the other </a:t>
            </a:r>
            <a:r>
              <a:rPr sz="2800" dirty="0">
                <a:solidFill>
                  <a:srgbClr val="336600"/>
                </a:solidFill>
                <a:latin typeface="Arial"/>
                <a:cs typeface="Arial"/>
              </a:rPr>
              <a:t>class is</a:t>
            </a:r>
            <a:r>
              <a:rPr sz="2800" spc="-100" dirty="0">
                <a:solidFill>
                  <a:srgbClr val="336600"/>
                </a:solidFill>
                <a:latin typeface="Arial"/>
                <a:cs typeface="Arial"/>
              </a:rPr>
              <a:t> </a:t>
            </a:r>
            <a:r>
              <a:rPr sz="2800" dirty="0">
                <a:solidFill>
                  <a:srgbClr val="336600"/>
                </a:solidFill>
                <a:latin typeface="Arial"/>
                <a:cs typeface="Arial"/>
              </a:rPr>
              <a:t>known</a:t>
            </a:r>
            <a:endParaRPr sz="2800" dirty="0">
              <a:latin typeface="Arial"/>
              <a:cs typeface="Arial"/>
            </a:endParaRPr>
          </a:p>
        </p:txBody>
      </p:sp>
      <p:sp>
        <p:nvSpPr>
          <p:cNvPr id="6" name="object 6"/>
          <p:cNvSpPr txBox="1"/>
          <p:nvPr/>
        </p:nvSpPr>
        <p:spPr>
          <a:xfrm>
            <a:off x="1267844" y="5555118"/>
            <a:ext cx="8556625" cy="1476375"/>
          </a:xfrm>
          <a:prstGeom prst="rect">
            <a:avLst/>
          </a:prstGeom>
        </p:spPr>
        <p:txBody>
          <a:bodyPr vert="horz" wrap="square" lIns="0" tIns="93980" rIns="0" bIns="0" rtlCol="0">
            <a:spAutoFit/>
          </a:bodyPr>
          <a:lstStyle/>
          <a:p>
            <a:pPr marL="323850" indent="-285750">
              <a:lnSpc>
                <a:spcPct val="100000"/>
              </a:lnSpc>
              <a:spcBef>
                <a:spcPts val="740"/>
              </a:spcBef>
              <a:buChar char="–"/>
              <a:tabLst>
                <a:tab pos="323850" algn="l"/>
              </a:tabLst>
            </a:pPr>
            <a:r>
              <a:rPr sz="2800" dirty="0">
                <a:solidFill>
                  <a:srgbClr val="336600"/>
                </a:solidFill>
                <a:latin typeface="Arial"/>
                <a:cs typeface="Arial"/>
              </a:rPr>
              <a:t>Linear regression has a </a:t>
            </a:r>
            <a:r>
              <a:rPr sz="2800" spc="-5" dirty="0">
                <a:solidFill>
                  <a:srgbClr val="336600"/>
                </a:solidFill>
                <a:latin typeface="Arial"/>
                <a:cs typeface="Arial"/>
              </a:rPr>
              <a:t>closed-form</a:t>
            </a:r>
            <a:r>
              <a:rPr sz="2800" spc="-20" dirty="0">
                <a:solidFill>
                  <a:srgbClr val="336600"/>
                </a:solidFill>
                <a:latin typeface="Arial"/>
                <a:cs typeface="Arial"/>
              </a:rPr>
              <a:t> </a:t>
            </a:r>
            <a:r>
              <a:rPr sz="2800" spc="-5" dirty="0">
                <a:solidFill>
                  <a:srgbClr val="336600"/>
                </a:solidFill>
                <a:latin typeface="Arial"/>
                <a:cs typeface="Arial"/>
              </a:rPr>
              <a:t>solution</a:t>
            </a:r>
            <a:endParaRPr sz="2800" dirty="0">
              <a:latin typeface="Arial"/>
              <a:cs typeface="Arial"/>
            </a:endParaRPr>
          </a:p>
          <a:p>
            <a:pPr marL="323850" indent="-285750">
              <a:lnSpc>
                <a:spcPct val="100000"/>
              </a:lnSpc>
              <a:spcBef>
                <a:spcPts val="640"/>
              </a:spcBef>
              <a:buChar char="–"/>
              <a:tabLst>
                <a:tab pos="323850" algn="l"/>
              </a:tabLst>
            </a:pPr>
            <a:r>
              <a:rPr sz="2800" dirty="0">
                <a:solidFill>
                  <a:srgbClr val="336600"/>
                </a:solidFill>
                <a:latin typeface="Arial"/>
                <a:cs typeface="Arial"/>
              </a:rPr>
              <a:t>But </a:t>
            </a:r>
            <a:r>
              <a:rPr sz="2800" spc="-5" dirty="0">
                <a:solidFill>
                  <a:srgbClr val="336600"/>
                </a:solidFill>
                <a:latin typeface="Arial"/>
                <a:cs typeface="Arial"/>
              </a:rPr>
              <a:t>Logistic </a:t>
            </a:r>
            <a:r>
              <a:rPr sz="2800" dirty="0">
                <a:solidFill>
                  <a:srgbClr val="336600"/>
                </a:solidFill>
                <a:latin typeface="Arial"/>
                <a:cs typeface="Arial"/>
              </a:rPr>
              <a:t>regression has no </a:t>
            </a:r>
            <a:r>
              <a:rPr sz="2800" spc="-5" dirty="0">
                <a:solidFill>
                  <a:srgbClr val="336600"/>
                </a:solidFill>
                <a:latin typeface="Arial"/>
                <a:cs typeface="Arial"/>
              </a:rPr>
              <a:t>closed-form</a:t>
            </a:r>
            <a:r>
              <a:rPr sz="2800" dirty="0">
                <a:solidFill>
                  <a:srgbClr val="336600"/>
                </a:solidFill>
                <a:latin typeface="Arial"/>
                <a:cs typeface="Arial"/>
              </a:rPr>
              <a:t> </a:t>
            </a:r>
            <a:r>
              <a:rPr sz="2800" spc="-5" dirty="0">
                <a:solidFill>
                  <a:srgbClr val="336600"/>
                </a:solidFill>
                <a:latin typeface="Arial"/>
                <a:cs typeface="Arial"/>
              </a:rPr>
              <a:t>solution</a:t>
            </a:r>
            <a:endParaRPr sz="2800" dirty="0">
              <a:latin typeface="Arial"/>
              <a:cs typeface="Arial"/>
            </a:endParaRPr>
          </a:p>
          <a:p>
            <a:pPr marL="723900" lvl="1" indent="-228600">
              <a:lnSpc>
                <a:spcPct val="100000"/>
              </a:lnSpc>
              <a:spcBef>
                <a:spcPts val="540"/>
              </a:spcBef>
              <a:buChar char="•"/>
              <a:tabLst>
                <a:tab pos="723900" algn="l"/>
              </a:tabLst>
            </a:pPr>
            <a:r>
              <a:rPr sz="2400" spc="-5" dirty="0">
                <a:solidFill>
                  <a:srgbClr val="660066"/>
                </a:solidFill>
                <a:latin typeface="Arial"/>
                <a:cs typeface="Arial"/>
              </a:rPr>
              <a:t>Negative </a:t>
            </a:r>
            <a:r>
              <a:rPr sz="2400" dirty="0">
                <a:solidFill>
                  <a:srgbClr val="660066"/>
                </a:solidFill>
                <a:latin typeface="Arial"/>
                <a:cs typeface="Arial"/>
              </a:rPr>
              <a:t>log-likelihood is minimized </a:t>
            </a:r>
            <a:r>
              <a:rPr sz="2400" spc="-5" dirty="0">
                <a:solidFill>
                  <a:srgbClr val="660066"/>
                </a:solidFill>
                <a:latin typeface="Arial"/>
                <a:cs typeface="Arial"/>
              </a:rPr>
              <a:t>with </a:t>
            </a:r>
            <a:r>
              <a:rPr sz="2400" dirty="0">
                <a:solidFill>
                  <a:srgbClr val="660066"/>
                </a:solidFill>
                <a:latin typeface="Arial"/>
                <a:cs typeface="Arial"/>
              </a:rPr>
              <a:t>gradient</a:t>
            </a:r>
            <a:r>
              <a:rPr sz="2400" spc="-35" dirty="0">
                <a:solidFill>
                  <a:srgbClr val="660066"/>
                </a:solidFill>
                <a:latin typeface="Arial"/>
                <a:cs typeface="Arial"/>
              </a:rPr>
              <a:t> </a:t>
            </a:r>
            <a:r>
              <a:rPr sz="2400" spc="-100" dirty="0">
                <a:solidFill>
                  <a:srgbClr val="660066"/>
                </a:solidFill>
                <a:latin typeface="Arial"/>
                <a:cs typeface="Arial"/>
              </a:rPr>
              <a:t>descent</a:t>
            </a:r>
            <a:endParaRPr sz="2400" dirty="0">
              <a:latin typeface="Arial"/>
              <a:cs typeface="Arial"/>
            </a:endParaRPr>
          </a:p>
        </p:txBody>
      </p:sp>
      <p:sp>
        <p:nvSpPr>
          <p:cNvPr id="7" name="object 7"/>
          <p:cNvSpPr txBox="1"/>
          <p:nvPr/>
        </p:nvSpPr>
        <p:spPr>
          <a:xfrm>
            <a:off x="4736637" y="2558934"/>
            <a:ext cx="5103495" cy="3047365"/>
          </a:xfrm>
          <a:prstGeom prst="rect">
            <a:avLst/>
          </a:prstGeom>
          <a:ln w="9524">
            <a:solidFill>
              <a:srgbClr val="000000"/>
            </a:solidFill>
          </a:ln>
        </p:spPr>
        <p:txBody>
          <a:bodyPr vert="horz" wrap="square" lIns="0" tIns="66040" rIns="0" bIns="0" rtlCol="0">
            <a:spAutoFit/>
          </a:bodyPr>
          <a:lstStyle/>
          <a:p>
            <a:pPr marL="91440" marR="158750">
              <a:lnSpc>
                <a:spcPts val="2800"/>
              </a:lnSpc>
              <a:spcBef>
                <a:spcPts val="520"/>
              </a:spcBef>
            </a:pPr>
            <a:r>
              <a:rPr sz="2400" spc="-5" dirty="0">
                <a:solidFill>
                  <a:srgbClr val="660066"/>
                </a:solidFill>
                <a:latin typeface="Arial"/>
                <a:cs typeface="Arial"/>
              </a:rPr>
              <a:t>For </a:t>
            </a:r>
            <a:r>
              <a:rPr sz="2400" i="1" spc="-5" dirty="0">
                <a:solidFill>
                  <a:srgbClr val="7B1979"/>
                </a:solidFill>
                <a:latin typeface="Arial"/>
                <a:cs typeface="Arial"/>
              </a:rPr>
              <a:t>classification</a:t>
            </a:r>
            <a:r>
              <a:rPr sz="2400" spc="-5" dirty="0">
                <a:solidFill>
                  <a:srgbClr val="660066"/>
                </a:solidFill>
                <a:latin typeface="Arial"/>
                <a:cs typeface="Arial"/>
              </a:rPr>
              <a:t>, </a:t>
            </a:r>
            <a:r>
              <a:rPr sz="2400" dirty="0">
                <a:solidFill>
                  <a:srgbClr val="660066"/>
                </a:solidFill>
                <a:latin typeface="Arial"/>
                <a:cs typeface="Arial"/>
              </a:rPr>
              <a:t>a </a:t>
            </a:r>
            <a:r>
              <a:rPr sz="2400" spc="-5" dirty="0">
                <a:solidFill>
                  <a:srgbClr val="660066"/>
                </a:solidFill>
                <a:latin typeface="Arial"/>
                <a:cs typeface="Arial"/>
              </a:rPr>
              <a:t>distribution </a:t>
            </a:r>
            <a:r>
              <a:rPr sz="2400" dirty="0">
                <a:solidFill>
                  <a:srgbClr val="660066"/>
                </a:solidFill>
                <a:latin typeface="Arial"/>
                <a:cs typeface="Arial"/>
              </a:rPr>
              <a:t>over  a binary variable is more</a:t>
            </a:r>
            <a:r>
              <a:rPr sz="2400" spc="-80" dirty="0">
                <a:solidFill>
                  <a:srgbClr val="660066"/>
                </a:solidFill>
                <a:latin typeface="Arial"/>
                <a:cs typeface="Arial"/>
              </a:rPr>
              <a:t> </a:t>
            </a:r>
            <a:r>
              <a:rPr sz="2400" dirty="0">
                <a:solidFill>
                  <a:srgbClr val="660066"/>
                </a:solidFill>
                <a:latin typeface="Arial"/>
                <a:cs typeface="Arial"/>
              </a:rPr>
              <a:t>complex.</a:t>
            </a:r>
            <a:endParaRPr sz="2400">
              <a:latin typeface="Arial"/>
              <a:cs typeface="Arial"/>
            </a:endParaRPr>
          </a:p>
          <a:p>
            <a:pPr marL="91440">
              <a:lnSpc>
                <a:spcPts val="2820"/>
              </a:lnSpc>
            </a:pPr>
            <a:r>
              <a:rPr sz="2400" spc="-5" dirty="0">
                <a:solidFill>
                  <a:srgbClr val="660066"/>
                </a:solidFill>
                <a:latin typeface="Arial"/>
                <a:cs typeface="Arial"/>
              </a:rPr>
              <a:t>Its </a:t>
            </a:r>
            <a:r>
              <a:rPr sz="2400" dirty="0">
                <a:solidFill>
                  <a:srgbClr val="660066"/>
                </a:solidFill>
                <a:latin typeface="Arial"/>
                <a:cs typeface="Arial"/>
              </a:rPr>
              <a:t>mean must be </a:t>
            </a:r>
            <a:r>
              <a:rPr sz="2400" spc="-5" dirty="0">
                <a:solidFill>
                  <a:srgbClr val="660066"/>
                </a:solidFill>
                <a:latin typeface="Arial"/>
                <a:cs typeface="Arial"/>
              </a:rPr>
              <a:t>between </a:t>
            </a:r>
            <a:r>
              <a:rPr sz="2400" dirty="0">
                <a:latin typeface="Times New Roman"/>
                <a:cs typeface="Times New Roman"/>
              </a:rPr>
              <a:t>0 </a:t>
            </a:r>
            <a:r>
              <a:rPr sz="2400" dirty="0">
                <a:solidFill>
                  <a:srgbClr val="660066"/>
                </a:solidFill>
                <a:latin typeface="Arial"/>
                <a:cs typeface="Arial"/>
              </a:rPr>
              <a:t>and</a:t>
            </a:r>
            <a:r>
              <a:rPr sz="2400" spc="10" dirty="0">
                <a:solidFill>
                  <a:srgbClr val="660066"/>
                </a:solidFill>
                <a:latin typeface="Arial"/>
                <a:cs typeface="Arial"/>
              </a:rPr>
              <a:t> </a:t>
            </a:r>
            <a:r>
              <a:rPr sz="2400" dirty="0">
                <a:latin typeface="Times New Roman"/>
                <a:cs typeface="Times New Roman"/>
              </a:rPr>
              <a:t>1.</a:t>
            </a:r>
            <a:endParaRPr sz="2400">
              <a:latin typeface="Times New Roman"/>
              <a:cs typeface="Times New Roman"/>
            </a:endParaRPr>
          </a:p>
          <a:p>
            <a:pPr marL="91440" marR="818515">
              <a:lnSpc>
                <a:spcPct val="100699"/>
              </a:lnSpc>
            </a:pPr>
            <a:r>
              <a:rPr sz="2400" dirty="0">
                <a:solidFill>
                  <a:srgbClr val="660066"/>
                </a:solidFill>
                <a:latin typeface="Arial"/>
                <a:cs typeface="Arial"/>
              </a:rPr>
              <a:t>Solved using </a:t>
            </a:r>
            <a:r>
              <a:rPr sz="2400" spc="-5" dirty="0">
                <a:solidFill>
                  <a:srgbClr val="660066"/>
                </a:solidFill>
                <a:latin typeface="Arial"/>
                <a:cs typeface="Arial"/>
              </a:rPr>
              <a:t>logistic </a:t>
            </a:r>
            <a:r>
              <a:rPr sz="2400" dirty="0">
                <a:solidFill>
                  <a:srgbClr val="660066"/>
                </a:solidFill>
                <a:latin typeface="Arial"/>
                <a:cs typeface="Arial"/>
              </a:rPr>
              <a:t>sigmoid  </a:t>
            </a:r>
            <a:r>
              <a:rPr sz="2400" spc="-5" dirty="0">
                <a:solidFill>
                  <a:srgbClr val="660066"/>
                </a:solidFill>
                <a:latin typeface="Arial"/>
                <a:cs typeface="Arial"/>
              </a:rPr>
              <a:t>to </a:t>
            </a:r>
            <a:r>
              <a:rPr sz="2400" dirty="0">
                <a:solidFill>
                  <a:srgbClr val="660066"/>
                </a:solidFill>
                <a:latin typeface="Arial"/>
                <a:cs typeface="Arial"/>
              </a:rPr>
              <a:t>squash </a:t>
            </a:r>
            <a:r>
              <a:rPr sz="2400" spc="-5" dirty="0">
                <a:solidFill>
                  <a:srgbClr val="660066"/>
                </a:solidFill>
                <a:latin typeface="Arial"/>
                <a:cs typeface="Arial"/>
              </a:rPr>
              <a:t>the output </a:t>
            </a:r>
            <a:r>
              <a:rPr sz="2400" dirty="0">
                <a:solidFill>
                  <a:srgbClr val="660066"/>
                </a:solidFill>
                <a:latin typeface="Arial"/>
                <a:cs typeface="Arial"/>
              </a:rPr>
              <a:t>of a</a:t>
            </a:r>
            <a:r>
              <a:rPr sz="2400" spc="-55" dirty="0">
                <a:solidFill>
                  <a:srgbClr val="660066"/>
                </a:solidFill>
                <a:latin typeface="Arial"/>
                <a:cs typeface="Arial"/>
              </a:rPr>
              <a:t> </a:t>
            </a:r>
            <a:r>
              <a:rPr sz="2400" dirty="0">
                <a:solidFill>
                  <a:srgbClr val="660066"/>
                </a:solidFill>
                <a:latin typeface="Arial"/>
                <a:cs typeface="Arial"/>
              </a:rPr>
              <a:t>linear  </a:t>
            </a:r>
            <a:r>
              <a:rPr sz="2400" spc="-5" dirty="0">
                <a:solidFill>
                  <a:srgbClr val="660066"/>
                </a:solidFill>
                <a:latin typeface="Arial"/>
                <a:cs typeface="Arial"/>
              </a:rPr>
              <a:t>function into interval </a:t>
            </a:r>
            <a:r>
              <a:rPr sz="2400" dirty="0">
                <a:latin typeface="Times New Roman"/>
                <a:cs typeface="Times New Roman"/>
              </a:rPr>
              <a:t>(0,1)</a:t>
            </a:r>
            <a:r>
              <a:rPr sz="2400" dirty="0">
                <a:latin typeface="Arial"/>
                <a:cs typeface="Arial"/>
              </a:rPr>
              <a:t>:</a:t>
            </a:r>
            <a:endParaRPr sz="2400">
              <a:latin typeface="Arial"/>
              <a:cs typeface="Arial"/>
            </a:endParaRPr>
          </a:p>
          <a:p>
            <a:pPr marL="395605">
              <a:lnSpc>
                <a:spcPts val="2800"/>
              </a:lnSpc>
            </a:pPr>
            <a:r>
              <a:rPr sz="2400" i="1" spc="155" dirty="0">
                <a:latin typeface="Cambria"/>
                <a:cs typeface="Cambria"/>
              </a:rPr>
              <a:t>p</a:t>
            </a:r>
            <a:r>
              <a:rPr sz="2400" spc="155" dirty="0">
                <a:latin typeface="Calibri"/>
                <a:cs typeface="Calibri"/>
              </a:rPr>
              <a:t>(y=1|x;</a:t>
            </a:r>
            <a:r>
              <a:rPr sz="2400" spc="155" dirty="0">
                <a:latin typeface="Times New Roman"/>
                <a:cs typeface="Times New Roman"/>
              </a:rPr>
              <a:t>θ</a:t>
            </a:r>
            <a:r>
              <a:rPr sz="2400" spc="155" dirty="0">
                <a:latin typeface="Calibri"/>
                <a:cs typeface="Calibri"/>
              </a:rPr>
              <a:t>)=</a:t>
            </a:r>
            <a:r>
              <a:rPr sz="2400" spc="155" dirty="0">
                <a:latin typeface="Times New Roman"/>
                <a:cs typeface="Times New Roman"/>
              </a:rPr>
              <a:t>σ</a:t>
            </a:r>
            <a:r>
              <a:rPr sz="2400" spc="155" dirty="0">
                <a:latin typeface="Calibri"/>
                <a:cs typeface="Calibri"/>
              </a:rPr>
              <a:t>(</a:t>
            </a:r>
            <a:r>
              <a:rPr sz="2400" spc="155" dirty="0">
                <a:latin typeface="Times New Roman"/>
                <a:cs typeface="Times New Roman"/>
              </a:rPr>
              <a:t>θ</a:t>
            </a:r>
            <a:r>
              <a:rPr sz="2400" spc="232" baseline="24305" dirty="0">
                <a:latin typeface="Calibri"/>
                <a:cs typeface="Calibri"/>
              </a:rPr>
              <a:t>T</a:t>
            </a:r>
            <a:r>
              <a:rPr sz="2400" spc="155" dirty="0">
                <a:latin typeface="Calibri"/>
                <a:cs typeface="Calibri"/>
              </a:rPr>
              <a:t>x)</a:t>
            </a:r>
            <a:endParaRPr sz="2400">
              <a:latin typeface="Calibri"/>
              <a:cs typeface="Calibri"/>
            </a:endParaRPr>
          </a:p>
          <a:p>
            <a:pPr marL="91440">
              <a:lnSpc>
                <a:spcPct val="100000"/>
              </a:lnSpc>
              <a:spcBef>
                <a:spcPts val="20"/>
              </a:spcBef>
            </a:pPr>
            <a:r>
              <a:rPr sz="2400" dirty="0">
                <a:solidFill>
                  <a:srgbClr val="660066"/>
                </a:solidFill>
                <a:latin typeface="Arial"/>
                <a:cs typeface="Arial"/>
              </a:rPr>
              <a:t>Known as </a:t>
            </a:r>
            <a:r>
              <a:rPr sz="2400" i="1" spc="-5" dirty="0">
                <a:solidFill>
                  <a:srgbClr val="7B1979"/>
                </a:solidFill>
                <a:latin typeface="Arial"/>
                <a:cs typeface="Arial"/>
              </a:rPr>
              <a:t>logistic</a:t>
            </a:r>
            <a:r>
              <a:rPr sz="2400" i="1" spc="-25" dirty="0">
                <a:solidFill>
                  <a:srgbClr val="7B1979"/>
                </a:solidFill>
                <a:latin typeface="Arial"/>
                <a:cs typeface="Arial"/>
              </a:rPr>
              <a:t> </a:t>
            </a:r>
            <a:r>
              <a:rPr sz="2400" i="1" dirty="0">
                <a:solidFill>
                  <a:srgbClr val="7B1979"/>
                </a:solidFill>
                <a:latin typeface="Arial"/>
                <a:cs typeface="Arial"/>
              </a:rPr>
              <a:t>regression</a:t>
            </a:r>
            <a:endParaRPr sz="2400">
              <a:latin typeface="Arial"/>
              <a:cs typeface="Arial"/>
            </a:endParaRPr>
          </a:p>
        </p:txBody>
      </p:sp>
      <p:sp>
        <p:nvSpPr>
          <p:cNvPr id="8" name="object 8"/>
          <p:cNvSpPr txBox="1"/>
          <p:nvPr/>
        </p:nvSpPr>
        <p:spPr>
          <a:xfrm>
            <a:off x="926638" y="2558934"/>
            <a:ext cx="3455035" cy="2954655"/>
          </a:xfrm>
          <a:prstGeom prst="rect">
            <a:avLst/>
          </a:prstGeom>
          <a:ln w="9524">
            <a:solidFill>
              <a:srgbClr val="000000"/>
            </a:solidFill>
          </a:ln>
        </p:spPr>
        <p:txBody>
          <a:bodyPr vert="horz" wrap="square" lIns="0" tIns="46355" rIns="0" bIns="0" rtlCol="0">
            <a:spAutoFit/>
          </a:bodyPr>
          <a:lstStyle/>
          <a:p>
            <a:pPr marL="90805" marR="374015">
              <a:lnSpc>
                <a:spcPct val="99800"/>
              </a:lnSpc>
              <a:spcBef>
                <a:spcPts val="365"/>
              </a:spcBef>
            </a:pPr>
            <a:r>
              <a:rPr sz="2400" spc="-5" dirty="0">
                <a:solidFill>
                  <a:srgbClr val="660066"/>
                </a:solidFill>
                <a:latin typeface="Arial"/>
                <a:cs typeface="Arial"/>
              </a:rPr>
              <a:t>For </a:t>
            </a:r>
            <a:r>
              <a:rPr sz="2400" i="1" dirty="0">
                <a:solidFill>
                  <a:srgbClr val="7B1979"/>
                </a:solidFill>
                <a:latin typeface="Arial"/>
                <a:cs typeface="Arial"/>
              </a:rPr>
              <a:t>linear </a:t>
            </a:r>
            <a:r>
              <a:rPr sz="2400" i="1" spc="-5" dirty="0">
                <a:solidFill>
                  <a:srgbClr val="7B1979"/>
                </a:solidFill>
                <a:latin typeface="Arial"/>
                <a:cs typeface="Arial"/>
              </a:rPr>
              <a:t>regression</a:t>
            </a:r>
            <a:r>
              <a:rPr sz="2400" spc="-5" dirty="0">
                <a:solidFill>
                  <a:srgbClr val="660066"/>
                </a:solidFill>
                <a:latin typeface="Arial"/>
                <a:cs typeface="Arial"/>
              </a:rPr>
              <a:t>,  </a:t>
            </a:r>
            <a:r>
              <a:rPr sz="2400" dirty="0">
                <a:solidFill>
                  <a:srgbClr val="660066"/>
                </a:solidFill>
                <a:latin typeface="Arial"/>
                <a:cs typeface="Arial"/>
              </a:rPr>
              <a:t>normal </a:t>
            </a:r>
            <a:r>
              <a:rPr sz="2400" spc="-5" dirty="0">
                <a:solidFill>
                  <a:srgbClr val="660066"/>
                </a:solidFill>
                <a:latin typeface="Arial"/>
                <a:cs typeface="Arial"/>
              </a:rPr>
              <a:t>distribution  </a:t>
            </a:r>
            <a:r>
              <a:rPr sz="2400" i="1" spc="120" dirty="0">
                <a:latin typeface="Cambria"/>
                <a:cs typeface="Cambria"/>
              </a:rPr>
              <a:t>p</a:t>
            </a:r>
            <a:r>
              <a:rPr sz="2400" spc="120" dirty="0">
                <a:latin typeface="Calibri"/>
                <a:cs typeface="Calibri"/>
              </a:rPr>
              <a:t>(y|x;</a:t>
            </a:r>
            <a:r>
              <a:rPr sz="2400" spc="120" dirty="0">
                <a:latin typeface="Times New Roman"/>
                <a:cs typeface="Times New Roman"/>
              </a:rPr>
              <a:t>θ</a:t>
            </a:r>
            <a:r>
              <a:rPr sz="2400" spc="120" dirty="0">
                <a:latin typeface="Calibri"/>
                <a:cs typeface="Calibri"/>
              </a:rPr>
              <a:t>)=</a:t>
            </a:r>
            <a:r>
              <a:rPr sz="2400" i="1" spc="120" dirty="0">
                <a:latin typeface="Cambria"/>
                <a:cs typeface="Cambria"/>
              </a:rPr>
              <a:t>N</a:t>
            </a:r>
            <a:r>
              <a:rPr sz="2400" spc="120" dirty="0">
                <a:latin typeface="Calibri"/>
                <a:cs typeface="Calibri"/>
              </a:rPr>
              <a:t>(y|</a:t>
            </a:r>
            <a:r>
              <a:rPr sz="2400" spc="120" dirty="0">
                <a:latin typeface="Times New Roman"/>
                <a:cs typeface="Times New Roman"/>
              </a:rPr>
              <a:t>θ</a:t>
            </a:r>
            <a:r>
              <a:rPr sz="2400" spc="179" baseline="24305" dirty="0">
                <a:latin typeface="Calibri"/>
                <a:cs typeface="Calibri"/>
              </a:rPr>
              <a:t>T</a:t>
            </a:r>
            <a:r>
              <a:rPr sz="2400" spc="120" dirty="0">
                <a:latin typeface="Calibri"/>
                <a:cs typeface="Calibri"/>
              </a:rPr>
              <a:t>x,I)  </a:t>
            </a:r>
            <a:r>
              <a:rPr sz="2400" dirty="0">
                <a:solidFill>
                  <a:srgbClr val="660066"/>
                </a:solidFill>
                <a:latin typeface="Arial"/>
                <a:cs typeface="Arial"/>
              </a:rPr>
              <a:t>was </a:t>
            </a:r>
            <a:r>
              <a:rPr sz="2400" spc="-5" dirty="0">
                <a:solidFill>
                  <a:srgbClr val="660066"/>
                </a:solidFill>
                <a:latin typeface="Arial"/>
                <a:cs typeface="Arial"/>
              </a:rPr>
              <a:t>parameterized</a:t>
            </a:r>
            <a:r>
              <a:rPr sz="2400" spc="-45" dirty="0">
                <a:solidFill>
                  <a:srgbClr val="660066"/>
                </a:solidFill>
                <a:latin typeface="Arial"/>
                <a:cs typeface="Arial"/>
              </a:rPr>
              <a:t> </a:t>
            </a:r>
            <a:r>
              <a:rPr sz="2400" dirty="0">
                <a:solidFill>
                  <a:srgbClr val="660066"/>
                </a:solidFill>
                <a:latin typeface="Arial"/>
                <a:cs typeface="Arial"/>
              </a:rPr>
              <a:t>by  </a:t>
            </a:r>
            <a:r>
              <a:rPr sz="2400" spc="-5" dirty="0">
                <a:solidFill>
                  <a:srgbClr val="660066"/>
                </a:solidFill>
                <a:latin typeface="Arial"/>
                <a:cs typeface="Arial"/>
              </a:rPr>
              <a:t>its </a:t>
            </a:r>
            <a:r>
              <a:rPr sz="2400" dirty="0">
                <a:solidFill>
                  <a:srgbClr val="660066"/>
                </a:solidFill>
                <a:latin typeface="Arial"/>
                <a:cs typeface="Arial"/>
              </a:rPr>
              <a:t>mean</a:t>
            </a:r>
            <a:r>
              <a:rPr sz="2400" spc="-15" dirty="0">
                <a:solidFill>
                  <a:srgbClr val="660066"/>
                </a:solidFill>
                <a:latin typeface="Arial"/>
                <a:cs typeface="Arial"/>
              </a:rPr>
              <a:t> </a:t>
            </a:r>
            <a:r>
              <a:rPr sz="2400" spc="200" dirty="0">
                <a:latin typeface="Times New Roman"/>
                <a:cs typeface="Times New Roman"/>
              </a:rPr>
              <a:t>θ</a:t>
            </a:r>
            <a:r>
              <a:rPr sz="2400" spc="300" baseline="24305" dirty="0">
                <a:latin typeface="Calibri"/>
                <a:cs typeface="Calibri"/>
              </a:rPr>
              <a:t>T</a:t>
            </a:r>
            <a:r>
              <a:rPr sz="2400" spc="200" dirty="0">
                <a:latin typeface="Calibri"/>
                <a:cs typeface="Calibri"/>
              </a:rPr>
              <a:t>x</a:t>
            </a:r>
            <a:endParaRPr sz="2400">
              <a:latin typeface="Calibri"/>
              <a:cs typeface="Calibri"/>
            </a:endParaRPr>
          </a:p>
          <a:p>
            <a:pPr marL="90805" marR="136525">
              <a:lnSpc>
                <a:spcPts val="2800"/>
              </a:lnSpc>
              <a:spcBef>
                <a:spcPts val="180"/>
              </a:spcBef>
            </a:pPr>
            <a:r>
              <a:rPr sz="2400" dirty="0">
                <a:solidFill>
                  <a:srgbClr val="660066"/>
                </a:solidFill>
                <a:latin typeface="Arial"/>
                <a:cs typeface="Arial"/>
              </a:rPr>
              <a:t>Any value we supply</a:t>
            </a:r>
            <a:r>
              <a:rPr sz="2400" spc="-100" dirty="0">
                <a:solidFill>
                  <a:srgbClr val="660066"/>
                </a:solidFill>
                <a:latin typeface="Arial"/>
                <a:cs typeface="Arial"/>
              </a:rPr>
              <a:t> </a:t>
            </a:r>
            <a:r>
              <a:rPr sz="2400" spc="-5" dirty="0">
                <a:solidFill>
                  <a:srgbClr val="660066"/>
                </a:solidFill>
                <a:latin typeface="Arial"/>
                <a:cs typeface="Arial"/>
              </a:rPr>
              <a:t>for  this </a:t>
            </a:r>
            <a:r>
              <a:rPr sz="2400" dirty="0">
                <a:solidFill>
                  <a:srgbClr val="660066"/>
                </a:solidFill>
                <a:latin typeface="Arial"/>
                <a:cs typeface="Arial"/>
              </a:rPr>
              <a:t>mean is</a:t>
            </a:r>
            <a:r>
              <a:rPr sz="2400" spc="-25" dirty="0">
                <a:solidFill>
                  <a:srgbClr val="660066"/>
                </a:solidFill>
                <a:latin typeface="Arial"/>
                <a:cs typeface="Arial"/>
              </a:rPr>
              <a:t> </a:t>
            </a:r>
            <a:r>
              <a:rPr sz="2400" dirty="0">
                <a:solidFill>
                  <a:srgbClr val="660066"/>
                </a:solidFill>
                <a:latin typeface="Arial"/>
                <a:cs typeface="Arial"/>
              </a:rPr>
              <a:t>valid</a:t>
            </a:r>
            <a:endParaRPr sz="2400">
              <a:latin typeface="Arial"/>
              <a:cs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51353" y="877454"/>
            <a:ext cx="8195945" cy="695960"/>
          </a:xfrm>
          <a:prstGeom prst="rect">
            <a:avLst/>
          </a:prstGeom>
        </p:spPr>
        <p:txBody>
          <a:bodyPr vert="horz" wrap="square" lIns="0" tIns="12700" rIns="0" bIns="0" rtlCol="0">
            <a:spAutoFit/>
          </a:bodyPr>
          <a:lstStyle/>
          <a:p>
            <a:pPr marL="12700">
              <a:lnSpc>
                <a:spcPct val="100000"/>
              </a:lnSpc>
              <a:spcBef>
                <a:spcPts val="100"/>
              </a:spcBef>
              <a:tabLst>
                <a:tab pos="6007100" algn="l"/>
              </a:tabLst>
            </a:pPr>
            <a:r>
              <a:rPr dirty="0"/>
              <a:t>S</a:t>
            </a:r>
            <a:r>
              <a:rPr spc="-5" dirty="0"/>
              <a:t>t</a:t>
            </a:r>
            <a:r>
              <a:rPr dirty="0"/>
              <a:t>ra</a:t>
            </a:r>
            <a:r>
              <a:rPr spc="-5" dirty="0"/>
              <a:t>t</a:t>
            </a:r>
            <a:r>
              <a:rPr dirty="0"/>
              <a:t>egy</a:t>
            </a:r>
            <a:r>
              <a:rPr spc="-5" dirty="0"/>
              <a:t> f</a:t>
            </a:r>
            <a:r>
              <a:rPr dirty="0"/>
              <a:t>or</a:t>
            </a:r>
            <a:r>
              <a:rPr spc="-5" dirty="0"/>
              <a:t> </a:t>
            </a:r>
            <a:r>
              <a:rPr dirty="0"/>
              <a:t>Supervised	Learning</a:t>
            </a:r>
          </a:p>
        </p:txBody>
      </p:sp>
      <p:sp>
        <p:nvSpPr>
          <p:cNvPr id="5" name="object 5"/>
          <p:cNvSpPr txBox="1"/>
          <p:nvPr/>
        </p:nvSpPr>
        <p:spPr>
          <a:xfrm>
            <a:off x="1310177" y="1982354"/>
            <a:ext cx="7844790" cy="2357120"/>
          </a:xfrm>
          <a:prstGeom prst="rect">
            <a:avLst/>
          </a:prstGeom>
        </p:spPr>
        <p:txBody>
          <a:bodyPr vert="horz" wrap="square" lIns="0" tIns="33020" rIns="0" bIns="0" rtlCol="0">
            <a:spAutoFit/>
          </a:bodyPr>
          <a:lstStyle/>
          <a:p>
            <a:pPr marL="355600" marR="883285" indent="-342900">
              <a:lnSpc>
                <a:spcPts val="3800"/>
              </a:lnSpc>
              <a:spcBef>
                <a:spcPts val="260"/>
              </a:spcBef>
              <a:buChar char="•"/>
              <a:tabLst>
                <a:tab pos="354965" algn="l"/>
                <a:tab pos="355600" algn="l"/>
              </a:tabLst>
            </a:pPr>
            <a:r>
              <a:rPr sz="3200" dirty="0">
                <a:solidFill>
                  <a:srgbClr val="3333CC"/>
                </a:solidFill>
                <a:latin typeface="Arial"/>
                <a:cs typeface="Arial"/>
              </a:rPr>
              <a:t>Same </a:t>
            </a:r>
            <a:r>
              <a:rPr sz="3200" spc="-5" dirty="0">
                <a:solidFill>
                  <a:srgbClr val="3333CC"/>
                </a:solidFill>
                <a:latin typeface="Arial"/>
                <a:cs typeface="Arial"/>
              </a:rPr>
              <a:t>strategy </a:t>
            </a:r>
            <a:r>
              <a:rPr sz="3200" dirty="0">
                <a:solidFill>
                  <a:srgbClr val="3333CC"/>
                </a:solidFill>
                <a:latin typeface="Arial"/>
                <a:cs typeface="Arial"/>
              </a:rPr>
              <a:t>can be applied </a:t>
            </a:r>
            <a:r>
              <a:rPr sz="3200" spc="-5" dirty="0">
                <a:solidFill>
                  <a:srgbClr val="3333CC"/>
                </a:solidFill>
                <a:latin typeface="Arial"/>
                <a:cs typeface="Arial"/>
              </a:rPr>
              <a:t>to</a:t>
            </a:r>
            <a:r>
              <a:rPr sz="3200" spc="-65" dirty="0">
                <a:solidFill>
                  <a:srgbClr val="3333CC"/>
                </a:solidFill>
                <a:latin typeface="Arial"/>
                <a:cs typeface="Arial"/>
              </a:rPr>
              <a:t> </a:t>
            </a:r>
            <a:r>
              <a:rPr sz="3200" dirty="0">
                <a:solidFill>
                  <a:srgbClr val="3333CC"/>
                </a:solidFill>
                <a:latin typeface="Arial"/>
                <a:cs typeface="Arial"/>
              </a:rPr>
              <a:t>any  supervised learning</a:t>
            </a:r>
            <a:r>
              <a:rPr sz="3200" spc="-15" dirty="0">
                <a:solidFill>
                  <a:srgbClr val="3333CC"/>
                </a:solidFill>
                <a:latin typeface="Arial"/>
                <a:cs typeface="Arial"/>
              </a:rPr>
              <a:t> </a:t>
            </a:r>
            <a:r>
              <a:rPr sz="3200" dirty="0">
                <a:solidFill>
                  <a:srgbClr val="3333CC"/>
                </a:solidFill>
                <a:latin typeface="Arial"/>
                <a:cs typeface="Arial"/>
              </a:rPr>
              <a:t>problem</a:t>
            </a:r>
            <a:endParaRPr sz="3200">
              <a:latin typeface="Arial"/>
              <a:cs typeface="Arial"/>
            </a:endParaRPr>
          </a:p>
          <a:p>
            <a:pPr marL="749300" marR="5080" indent="-279400">
              <a:lnSpc>
                <a:spcPct val="100099"/>
              </a:lnSpc>
              <a:spcBef>
                <a:spcPts val="505"/>
              </a:spcBef>
            </a:pPr>
            <a:r>
              <a:rPr sz="2800" dirty="0">
                <a:solidFill>
                  <a:srgbClr val="336600"/>
                </a:solidFill>
                <a:latin typeface="Arial"/>
                <a:cs typeface="Arial"/>
              </a:rPr>
              <a:t>– </a:t>
            </a:r>
            <a:r>
              <a:rPr sz="2800" spc="-5" dirty="0">
                <a:solidFill>
                  <a:srgbClr val="336600"/>
                </a:solidFill>
                <a:latin typeface="Arial"/>
                <a:cs typeface="Arial"/>
              </a:rPr>
              <a:t>Write </a:t>
            </a:r>
            <a:r>
              <a:rPr sz="2800" dirty="0">
                <a:solidFill>
                  <a:srgbClr val="336600"/>
                </a:solidFill>
                <a:latin typeface="Arial"/>
                <a:cs typeface="Arial"/>
              </a:rPr>
              <a:t>down a </a:t>
            </a:r>
            <a:r>
              <a:rPr sz="2800" spc="-5" dirty="0">
                <a:solidFill>
                  <a:srgbClr val="336600"/>
                </a:solidFill>
                <a:latin typeface="Arial"/>
                <a:cs typeface="Arial"/>
              </a:rPr>
              <a:t>parametric family </a:t>
            </a:r>
            <a:r>
              <a:rPr sz="2800" dirty="0">
                <a:solidFill>
                  <a:srgbClr val="336600"/>
                </a:solidFill>
                <a:latin typeface="Arial"/>
                <a:cs typeface="Arial"/>
              </a:rPr>
              <a:t>of</a:t>
            </a:r>
            <a:r>
              <a:rPr sz="2800" spc="-60" dirty="0">
                <a:solidFill>
                  <a:srgbClr val="336600"/>
                </a:solidFill>
                <a:latin typeface="Arial"/>
                <a:cs typeface="Arial"/>
              </a:rPr>
              <a:t> </a:t>
            </a:r>
            <a:r>
              <a:rPr sz="2800" spc="-5" dirty="0">
                <a:solidFill>
                  <a:srgbClr val="336600"/>
                </a:solidFill>
                <a:latin typeface="Arial"/>
                <a:cs typeface="Arial"/>
              </a:rPr>
              <a:t>conditional  probability distributions </a:t>
            </a:r>
            <a:r>
              <a:rPr sz="2800" dirty="0">
                <a:solidFill>
                  <a:srgbClr val="336600"/>
                </a:solidFill>
                <a:latin typeface="Arial"/>
                <a:cs typeface="Arial"/>
              </a:rPr>
              <a:t>over </a:t>
            </a:r>
            <a:r>
              <a:rPr sz="2800" spc="-5" dirty="0">
                <a:solidFill>
                  <a:srgbClr val="336600"/>
                </a:solidFill>
                <a:latin typeface="Arial"/>
                <a:cs typeface="Arial"/>
              </a:rPr>
              <a:t>the </a:t>
            </a:r>
            <a:r>
              <a:rPr sz="2800" dirty="0">
                <a:solidFill>
                  <a:srgbClr val="336600"/>
                </a:solidFill>
                <a:latin typeface="Arial"/>
                <a:cs typeface="Arial"/>
              </a:rPr>
              <a:t>right kind of  input and </a:t>
            </a:r>
            <a:r>
              <a:rPr sz="2800" spc="-5" dirty="0">
                <a:solidFill>
                  <a:srgbClr val="336600"/>
                </a:solidFill>
                <a:latin typeface="Arial"/>
                <a:cs typeface="Arial"/>
              </a:rPr>
              <a:t>output</a:t>
            </a:r>
            <a:r>
              <a:rPr sz="2800" spc="-20" dirty="0">
                <a:solidFill>
                  <a:srgbClr val="336600"/>
                </a:solidFill>
                <a:latin typeface="Arial"/>
                <a:cs typeface="Arial"/>
              </a:rPr>
              <a:t> </a:t>
            </a:r>
            <a:r>
              <a:rPr sz="2800" dirty="0">
                <a:solidFill>
                  <a:srgbClr val="336600"/>
                </a:solidFill>
                <a:latin typeface="Arial"/>
                <a:cs typeface="Arial"/>
              </a:rPr>
              <a:t>variables</a:t>
            </a:r>
            <a:endParaRPr sz="2800">
              <a:latin typeface="Arial"/>
              <a:cs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98966" y="572654"/>
            <a:ext cx="6300470" cy="695960"/>
          </a:xfrm>
          <a:prstGeom prst="rect">
            <a:avLst/>
          </a:prstGeom>
        </p:spPr>
        <p:txBody>
          <a:bodyPr vert="horz" wrap="square" lIns="0" tIns="12700" rIns="0" bIns="0" rtlCol="0">
            <a:spAutoFit/>
          </a:bodyPr>
          <a:lstStyle/>
          <a:p>
            <a:pPr marL="12700">
              <a:lnSpc>
                <a:spcPct val="100000"/>
              </a:lnSpc>
              <a:spcBef>
                <a:spcPts val="100"/>
              </a:spcBef>
            </a:pPr>
            <a:r>
              <a:rPr dirty="0"/>
              <a:t>Support </a:t>
            </a:r>
            <a:r>
              <a:rPr spc="-5" dirty="0"/>
              <a:t>Vector</a:t>
            </a:r>
            <a:r>
              <a:rPr spc="-85" dirty="0"/>
              <a:t> </a:t>
            </a:r>
            <a:r>
              <a:rPr dirty="0"/>
              <a:t>Machines</a:t>
            </a:r>
          </a:p>
        </p:txBody>
      </p:sp>
      <p:sp>
        <p:nvSpPr>
          <p:cNvPr id="5" name="object 5"/>
          <p:cNvSpPr txBox="1"/>
          <p:nvPr/>
        </p:nvSpPr>
        <p:spPr>
          <a:xfrm>
            <a:off x="840278" y="1432698"/>
            <a:ext cx="8954770" cy="3490595"/>
          </a:xfrm>
          <a:prstGeom prst="rect">
            <a:avLst/>
          </a:prstGeom>
        </p:spPr>
        <p:txBody>
          <a:bodyPr vert="horz" wrap="square" lIns="0" tIns="104775" rIns="0" bIns="0" rtlCol="0">
            <a:spAutoFit/>
          </a:bodyPr>
          <a:lstStyle/>
          <a:p>
            <a:pPr marL="368300" indent="-342900">
              <a:lnSpc>
                <a:spcPct val="100000"/>
              </a:lnSpc>
              <a:spcBef>
                <a:spcPts val="825"/>
              </a:spcBef>
              <a:buChar char="•"/>
              <a:tabLst>
                <a:tab pos="367665" algn="l"/>
                <a:tab pos="368300" algn="l"/>
              </a:tabLst>
            </a:pPr>
            <a:r>
              <a:rPr sz="3200" dirty="0">
                <a:solidFill>
                  <a:srgbClr val="3333CC"/>
                </a:solidFill>
                <a:latin typeface="Arial"/>
                <a:cs typeface="Arial"/>
              </a:rPr>
              <a:t>An </a:t>
            </a:r>
            <a:r>
              <a:rPr sz="3200" spc="-5" dirty="0">
                <a:solidFill>
                  <a:srgbClr val="3333CC"/>
                </a:solidFill>
                <a:latin typeface="Arial"/>
                <a:cs typeface="Arial"/>
              </a:rPr>
              <a:t>influential </a:t>
            </a:r>
            <a:r>
              <a:rPr sz="3200" dirty="0">
                <a:solidFill>
                  <a:srgbClr val="3333CC"/>
                </a:solidFill>
                <a:latin typeface="Arial"/>
                <a:cs typeface="Arial"/>
              </a:rPr>
              <a:t>approach </a:t>
            </a:r>
            <a:r>
              <a:rPr sz="3200" spc="-5" dirty="0">
                <a:solidFill>
                  <a:srgbClr val="3333CC"/>
                </a:solidFill>
                <a:latin typeface="Arial"/>
                <a:cs typeface="Arial"/>
              </a:rPr>
              <a:t>to </a:t>
            </a:r>
            <a:r>
              <a:rPr sz="3200" dirty="0">
                <a:solidFill>
                  <a:srgbClr val="3333CC"/>
                </a:solidFill>
                <a:latin typeface="Arial"/>
                <a:cs typeface="Arial"/>
              </a:rPr>
              <a:t>supervised</a:t>
            </a:r>
            <a:r>
              <a:rPr sz="3200" spc="-25"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368300" marR="17780" indent="-342900">
              <a:lnSpc>
                <a:spcPct val="100000"/>
              </a:lnSpc>
              <a:spcBef>
                <a:spcPts val="730"/>
              </a:spcBef>
              <a:buChar char="•"/>
              <a:tabLst>
                <a:tab pos="367665" algn="l"/>
                <a:tab pos="368300" algn="l"/>
              </a:tabLst>
            </a:pPr>
            <a:r>
              <a:rPr sz="3200" dirty="0">
                <a:solidFill>
                  <a:srgbClr val="3333CC"/>
                </a:solidFill>
                <a:latin typeface="Arial"/>
                <a:cs typeface="Arial"/>
              </a:rPr>
              <a:t>Model is similar </a:t>
            </a:r>
            <a:r>
              <a:rPr sz="3200" spc="-5" dirty="0">
                <a:solidFill>
                  <a:srgbClr val="3333CC"/>
                </a:solidFill>
                <a:latin typeface="Arial"/>
                <a:cs typeface="Arial"/>
              </a:rPr>
              <a:t>to logistic </a:t>
            </a:r>
            <a:r>
              <a:rPr sz="3200" dirty="0">
                <a:solidFill>
                  <a:srgbClr val="3333CC"/>
                </a:solidFill>
                <a:latin typeface="Arial"/>
                <a:cs typeface="Arial"/>
              </a:rPr>
              <a:t>regression in </a:t>
            </a:r>
            <a:r>
              <a:rPr sz="3200" spc="-5" dirty="0">
                <a:solidFill>
                  <a:srgbClr val="3333CC"/>
                </a:solidFill>
                <a:latin typeface="Arial"/>
                <a:cs typeface="Arial"/>
              </a:rPr>
              <a:t>that </a:t>
            </a:r>
            <a:r>
              <a:rPr sz="3200" dirty="0">
                <a:solidFill>
                  <a:srgbClr val="3333CC"/>
                </a:solidFill>
                <a:latin typeface="Arial"/>
                <a:cs typeface="Arial"/>
              </a:rPr>
              <a:t>it</a:t>
            </a:r>
            <a:r>
              <a:rPr sz="3200" spc="-55" dirty="0">
                <a:solidFill>
                  <a:srgbClr val="3333CC"/>
                </a:solidFill>
                <a:latin typeface="Arial"/>
                <a:cs typeface="Arial"/>
              </a:rPr>
              <a:t> </a:t>
            </a:r>
            <a:r>
              <a:rPr sz="3200" dirty="0">
                <a:solidFill>
                  <a:srgbClr val="3333CC"/>
                </a:solidFill>
                <a:latin typeface="Arial"/>
                <a:cs typeface="Arial"/>
              </a:rPr>
              <a:t>is  driven by a linear </a:t>
            </a:r>
            <a:r>
              <a:rPr sz="3200" spc="-5" dirty="0">
                <a:solidFill>
                  <a:srgbClr val="3333CC"/>
                </a:solidFill>
                <a:latin typeface="Arial"/>
                <a:cs typeface="Arial"/>
              </a:rPr>
              <a:t>function</a:t>
            </a:r>
            <a:r>
              <a:rPr sz="3200" spc="-25" dirty="0">
                <a:solidFill>
                  <a:srgbClr val="3333CC"/>
                </a:solidFill>
                <a:latin typeface="Arial"/>
                <a:cs typeface="Arial"/>
              </a:rPr>
              <a:t> </a:t>
            </a:r>
            <a:r>
              <a:rPr sz="3200" b="1" i="1" spc="295" dirty="0">
                <a:latin typeface="Palatino Linotype"/>
                <a:cs typeface="Palatino Linotype"/>
              </a:rPr>
              <a:t>w</a:t>
            </a:r>
            <a:r>
              <a:rPr sz="3150" spc="442" baseline="25132" dirty="0">
                <a:latin typeface="Calibri"/>
                <a:cs typeface="Calibri"/>
              </a:rPr>
              <a:t>T</a:t>
            </a:r>
            <a:r>
              <a:rPr sz="3200" b="1" i="1" spc="295" dirty="0">
                <a:latin typeface="Palatino Linotype"/>
                <a:cs typeface="Palatino Linotype"/>
              </a:rPr>
              <a:t>x</a:t>
            </a:r>
            <a:r>
              <a:rPr sz="3200" spc="295" dirty="0">
                <a:latin typeface="Calibri"/>
                <a:cs typeface="Calibri"/>
              </a:rPr>
              <a:t>+b</a:t>
            </a:r>
            <a:endParaRPr sz="3200">
              <a:latin typeface="Calibri"/>
              <a:cs typeface="Calibri"/>
            </a:endParaRPr>
          </a:p>
          <a:p>
            <a:pPr marL="761365" marR="548005" lvl="1" indent="-279400">
              <a:lnSpc>
                <a:spcPct val="102000"/>
              </a:lnSpc>
              <a:spcBef>
                <a:spcPts val="555"/>
              </a:spcBef>
              <a:buChar char="–"/>
              <a:tabLst>
                <a:tab pos="768350" algn="l"/>
              </a:tabLst>
            </a:pPr>
            <a:r>
              <a:rPr sz="2800" dirty="0">
                <a:solidFill>
                  <a:srgbClr val="336600"/>
                </a:solidFill>
                <a:latin typeface="Arial"/>
                <a:cs typeface="Arial"/>
              </a:rPr>
              <a:t>Unlike </a:t>
            </a:r>
            <a:r>
              <a:rPr sz="2800" spc="-5" dirty="0">
                <a:solidFill>
                  <a:srgbClr val="336600"/>
                </a:solidFill>
                <a:latin typeface="Arial"/>
                <a:cs typeface="Arial"/>
              </a:rPr>
              <a:t>logistic </a:t>
            </a:r>
            <a:r>
              <a:rPr sz="2800" dirty="0">
                <a:solidFill>
                  <a:srgbClr val="336600"/>
                </a:solidFill>
                <a:latin typeface="Arial"/>
                <a:cs typeface="Arial"/>
              </a:rPr>
              <a:t>regression, SVM does not</a:t>
            </a:r>
            <a:r>
              <a:rPr sz="2800" spc="-80" dirty="0">
                <a:solidFill>
                  <a:srgbClr val="336600"/>
                </a:solidFill>
                <a:latin typeface="Arial"/>
                <a:cs typeface="Arial"/>
              </a:rPr>
              <a:t> </a:t>
            </a:r>
            <a:r>
              <a:rPr sz="2800" dirty="0">
                <a:solidFill>
                  <a:srgbClr val="336600"/>
                </a:solidFill>
                <a:latin typeface="Arial"/>
                <a:cs typeface="Arial"/>
              </a:rPr>
              <a:t>provide  </a:t>
            </a:r>
            <a:r>
              <a:rPr sz="2800" spc="-5" dirty="0">
                <a:solidFill>
                  <a:srgbClr val="336600"/>
                </a:solidFill>
                <a:latin typeface="Arial"/>
                <a:cs typeface="Arial"/>
              </a:rPr>
              <a:t>probabilities, </a:t>
            </a:r>
            <a:r>
              <a:rPr sz="2800" dirty="0">
                <a:solidFill>
                  <a:srgbClr val="336600"/>
                </a:solidFill>
                <a:latin typeface="Arial"/>
                <a:cs typeface="Arial"/>
              </a:rPr>
              <a:t>but only </a:t>
            </a:r>
            <a:r>
              <a:rPr sz="2800" spc="-5" dirty="0">
                <a:solidFill>
                  <a:srgbClr val="336600"/>
                </a:solidFill>
                <a:latin typeface="Arial"/>
                <a:cs typeface="Arial"/>
              </a:rPr>
              <a:t>outputs </a:t>
            </a:r>
            <a:r>
              <a:rPr sz="2800" dirty="0">
                <a:solidFill>
                  <a:srgbClr val="336600"/>
                </a:solidFill>
                <a:latin typeface="Arial"/>
                <a:cs typeface="Arial"/>
              </a:rPr>
              <a:t>class</a:t>
            </a:r>
            <a:r>
              <a:rPr sz="2800" spc="-10" dirty="0">
                <a:solidFill>
                  <a:srgbClr val="336600"/>
                </a:solidFill>
                <a:latin typeface="Arial"/>
                <a:cs typeface="Arial"/>
              </a:rPr>
              <a:t> </a:t>
            </a:r>
            <a:r>
              <a:rPr sz="2800" spc="-5" dirty="0">
                <a:solidFill>
                  <a:srgbClr val="336600"/>
                </a:solidFill>
                <a:latin typeface="Arial"/>
                <a:cs typeface="Arial"/>
              </a:rPr>
              <a:t>identity</a:t>
            </a:r>
            <a:endParaRPr sz="2800">
              <a:latin typeface="Arial"/>
              <a:cs typeface="Arial"/>
            </a:endParaRPr>
          </a:p>
          <a:p>
            <a:pPr marL="1168400" lvl="2" indent="-229235">
              <a:lnSpc>
                <a:spcPct val="100000"/>
              </a:lnSpc>
              <a:spcBef>
                <a:spcPts val="515"/>
              </a:spcBef>
              <a:buChar char="•"/>
              <a:tabLst>
                <a:tab pos="1168400" algn="l"/>
              </a:tabLst>
            </a:pPr>
            <a:r>
              <a:rPr sz="2400" dirty="0">
                <a:solidFill>
                  <a:srgbClr val="660066"/>
                </a:solidFill>
                <a:latin typeface="Arial"/>
                <a:cs typeface="Arial"/>
              </a:rPr>
              <a:t>SVM </a:t>
            </a:r>
            <a:r>
              <a:rPr sz="2400" spc="-5" dirty="0">
                <a:solidFill>
                  <a:srgbClr val="660066"/>
                </a:solidFill>
                <a:latin typeface="Arial"/>
                <a:cs typeface="Arial"/>
              </a:rPr>
              <a:t>predicts positive </a:t>
            </a:r>
            <a:r>
              <a:rPr sz="2400" dirty="0">
                <a:solidFill>
                  <a:srgbClr val="660066"/>
                </a:solidFill>
                <a:latin typeface="Arial"/>
                <a:cs typeface="Arial"/>
              </a:rPr>
              <a:t>class when</a:t>
            </a:r>
            <a:r>
              <a:rPr sz="2400" spc="-10" dirty="0">
                <a:solidFill>
                  <a:srgbClr val="660066"/>
                </a:solidFill>
                <a:latin typeface="Arial"/>
                <a:cs typeface="Arial"/>
              </a:rPr>
              <a:t> </a:t>
            </a:r>
            <a:r>
              <a:rPr sz="2400" b="1" i="1" spc="250" dirty="0">
                <a:latin typeface="Palatino Linotype"/>
                <a:cs typeface="Palatino Linotype"/>
              </a:rPr>
              <a:t>w</a:t>
            </a:r>
            <a:r>
              <a:rPr sz="2400" spc="375" baseline="24305" dirty="0">
                <a:latin typeface="Calibri"/>
                <a:cs typeface="Calibri"/>
              </a:rPr>
              <a:t>T</a:t>
            </a:r>
            <a:r>
              <a:rPr sz="2400" b="1" i="1" spc="250" dirty="0">
                <a:latin typeface="Palatino Linotype"/>
                <a:cs typeface="Palatino Linotype"/>
              </a:rPr>
              <a:t>x</a:t>
            </a:r>
            <a:r>
              <a:rPr sz="2400" spc="250" dirty="0">
                <a:latin typeface="Calibri"/>
                <a:cs typeface="Calibri"/>
              </a:rPr>
              <a:t>+b&gt;0</a:t>
            </a:r>
            <a:endParaRPr sz="2400">
              <a:latin typeface="Calibri"/>
              <a:cs typeface="Calibri"/>
            </a:endParaRPr>
          </a:p>
          <a:p>
            <a:pPr marL="1168400" lvl="2" indent="-229235">
              <a:lnSpc>
                <a:spcPct val="100000"/>
              </a:lnSpc>
              <a:spcBef>
                <a:spcPts val="620"/>
              </a:spcBef>
              <a:buChar char="•"/>
              <a:tabLst>
                <a:tab pos="1168400" algn="l"/>
                <a:tab pos="3149600" algn="l"/>
              </a:tabLst>
            </a:pPr>
            <a:r>
              <a:rPr sz="2400" dirty="0">
                <a:solidFill>
                  <a:srgbClr val="660066"/>
                </a:solidFill>
                <a:latin typeface="Arial"/>
                <a:cs typeface="Arial"/>
              </a:rPr>
              <a:t>SVM</a:t>
            </a:r>
            <a:r>
              <a:rPr sz="2400" spc="10" dirty="0">
                <a:solidFill>
                  <a:srgbClr val="660066"/>
                </a:solidFill>
                <a:latin typeface="Arial"/>
                <a:cs typeface="Arial"/>
              </a:rPr>
              <a:t> </a:t>
            </a:r>
            <a:r>
              <a:rPr sz="2400" spc="-5" dirty="0">
                <a:solidFill>
                  <a:srgbClr val="660066"/>
                </a:solidFill>
                <a:latin typeface="Arial"/>
                <a:cs typeface="Arial"/>
              </a:rPr>
              <a:t>predicts	negative </a:t>
            </a:r>
            <a:r>
              <a:rPr sz="2400" dirty="0">
                <a:solidFill>
                  <a:srgbClr val="660066"/>
                </a:solidFill>
                <a:latin typeface="Arial"/>
                <a:cs typeface="Arial"/>
              </a:rPr>
              <a:t>class when</a:t>
            </a:r>
            <a:r>
              <a:rPr sz="2400" spc="-15" dirty="0">
                <a:solidFill>
                  <a:srgbClr val="660066"/>
                </a:solidFill>
                <a:latin typeface="Arial"/>
                <a:cs typeface="Arial"/>
              </a:rPr>
              <a:t> </a:t>
            </a:r>
            <a:r>
              <a:rPr sz="2400" b="1" i="1" spc="250" dirty="0">
                <a:latin typeface="Palatino Linotype"/>
                <a:cs typeface="Palatino Linotype"/>
              </a:rPr>
              <a:t>w</a:t>
            </a:r>
            <a:r>
              <a:rPr sz="2400" spc="375" baseline="24305" dirty="0">
                <a:latin typeface="Calibri"/>
                <a:cs typeface="Calibri"/>
              </a:rPr>
              <a:t>T</a:t>
            </a:r>
            <a:r>
              <a:rPr sz="2400" b="1" i="1" spc="250" dirty="0">
                <a:latin typeface="Palatino Linotype"/>
                <a:cs typeface="Palatino Linotype"/>
              </a:rPr>
              <a:t>x</a:t>
            </a:r>
            <a:r>
              <a:rPr sz="2400" spc="250" dirty="0">
                <a:latin typeface="Calibri"/>
                <a:cs typeface="Calibri"/>
              </a:rPr>
              <a:t>+b&lt;0</a:t>
            </a:r>
            <a:endParaRPr sz="240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612201" y="610754"/>
            <a:ext cx="3473450" cy="695960"/>
          </a:xfrm>
          <a:prstGeom prst="rect">
            <a:avLst/>
          </a:prstGeom>
        </p:spPr>
        <p:txBody>
          <a:bodyPr vert="horz" wrap="square" lIns="0" tIns="12700" rIns="0" bIns="0" rtlCol="0">
            <a:spAutoFit/>
          </a:bodyPr>
          <a:lstStyle/>
          <a:p>
            <a:pPr marL="12700">
              <a:lnSpc>
                <a:spcPct val="100000"/>
              </a:lnSpc>
              <a:spcBef>
                <a:spcPts val="100"/>
              </a:spcBef>
            </a:pPr>
            <a:r>
              <a:rPr dirty="0"/>
              <a:t>3.</a:t>
            </a:r>
            <a:r>
              <a:rPr spc="-100" dirty="0"/>
              <a:t> </a:t>
            </a:r>
            <a:r>
              <a:rPr dirty="0"/>
              <a:t>Regression</a:t>
            </a:r>
          </a:p>
        </p:txBody>
      </p:sp>
      <p:sp>
        <p:nvSpPr>
          <p:cNvPr id="5" name="object 5"/>
          <p:cNvSpPr txBox="1"/>
          <p:nvPr/>
        </p:nvSpPr>
        <p:spPr>
          <a:xfrm>
            <a:off x="827578" y="1525154"/>
            <a:ext cx="8959850" cy="4808220"/>
          </a:xfrm>
          <a:prstGeom prst="rect">
            <a:avLst/>
          </a:prstGeom>
        </p:spPr>
        <p:txBody>
          <a:bodyPr vert="horz" wrap="square" lIns="0" tIns="33020" rIns="0" bIns="0" rtlCol="0">
            <a:spAutoFit/>
          </a:bodyPr>
          <a:lstStyle/>
          <a:p>
            <a:pPr marL="381000" marR="302260" indent="-342900">
              <a:lnSpc>
                <a:spcPts val="3800"/>
              </a:lnSpc>
              <a:spcBef>
                <a:spcPts val="260"/>
              </a:spcBef>
              <a:buChar char="•"/>
              <a:tabLst>
                <a:tab pos="380365" algn="l"/>
                <a:tab pos="381000" algn="l"/>
              </a:tabLst>
            </a:pPr>
            <a:r>
              <a:rPr sz="3200" spc="-5" dirty="0">
                <a:solidFill>
                  <a:srgbClr val="3333CC"/>
                </a:solidFill>
                <a:latin typeface="Arial"/>
                <a:cs typeface="Arial"/>
              </a:rPr>
              <a:t>The computer </a:t>
            </a:r>
            <a:r>
              <a:rPr sz="3200" dirty="0">
                <a:solidFill>
                  <a:srgbClr val="3333CC"/>
                </a:solidFill>
                <a:latin typeface="Arial"/>
                <a:cs typeface="Arial"/>
              </a:rPr>
              <a:t>program is required </a:t>
            </a:r>
            <a:r>
              <a:rPr sz="3200" spc="-5" dirty="0">
                <a:solidFill>
                  <a:srgbClr val="3333CC"/>
                </a:solidFill>
                <a:latin typeface="Arial"/>
                <a:cs typeface="Arial"/>
              </a:rPr>
              <a:t>to </a:t>
            </a:r>
            <a:r>
              <a:rPr sz="3200" u="sng" dirty="0">
                <a:solidFill>
                  <a:srgbClr val="3333CC"/>
                </a:solidFill>
                <a:latin typeface="Arial"/>
                <a:cs typeface="Arial"/>
              </a:rPr>
              <a:t>predict</a:t>
            </a:r>
            <a:r>
              <a:rPr sz="3200" spc="-55" dirty="0">
                <a:solidFill>
                  <a:srgbClr val="3333CC"/>
                </a:solidFill>
                <a:latin typeface="Arial"/>
                <a:cs typeface="Arial"/>
              </a:rPr>
              <a:t> </a:t>
            </a:r>
            <a:r>
              <a:rPr sz="3200" dirty="0">
                <a:solidFill>
                  <a:srgbClr val="3333CC"/>
                </a:solidFill>
                <a:latin typeface="Arial"/>
                <a:cs typeface="Arial"/>
              </a:rPr>
              <a:t>a  numerical value given some</a:t>
            </a:r>
            <a:r>
              <a:rPr sz="3200" spc="-20" dirty="0">
                <a:solidFill>
                  <a:srgbClr val="3333CC"/>
                </a:solidFill>
                <a:latin typeface="Arial"/>
                <a:cs typeface="Arial"/>
              </a:rPr>
              <a:t> </a:t>
            </a:r>
            <a:r>
              <a:rPr sz="3200" dirty="0">
                <a:solidFill>
                  <a:srgbClr val="3333CC"/>
                </a:solidFill>
                <a:latin typeface="Arial"/>
                <a:cs typeface="Arial"/>
              </a:rPr>
              <a:t>input</a:t>
            </a:r>
            <a:endParaRPr sz="3200" dirty="0">
              <a:latin typeface="Arial"/>
              <a:cs typeface="Arial"/>
            </a:endParaRPr>
          </a:p>
          <a:p>
            <a:pPr marL="381000" indent="-342900">
              <a:lnSpc>
                <a:spcPts val="3835"/>
              </a:lnSpc>
              <a:spcBef>
                <a:spcPts val="605"/>
              </a:spcBef>
              <a:buChar char="•"/>
              <a:tabLst>
                <a:tab pos="380365" algn="l"/>
                <a:tab pos="381000" algn="l"/>
              </a:tabLst>
            </a:pPr>
            <a:r>
              <a:rPr sz="3200" dirty="0">
                <a:solidFill>
                  <a:srgbClr val="3333CC"/>
                </a:solidFill>
                <a:latin typeface="Arial"/>
                <a:cs typeface="Arial"/>
              </a:rPr>
              <a:t>Learning </a:t>
            </a:r>
            <a:r>
              <a:rPr sz="3200" spc="-5" dirty="0">
                <a:solidFill>
                  <a:srgbClr val="3333CC"/>
                </a:solidFill>
                <a:latin typeface="Arial"/>
                <a:cs typeface="Arial"/>
              </a:rPr>
              <a:t>algorithm </a:t>
            </a:r>
            <a:r>
              <a:rPr sz="3200" dirty="0">
                <a:solidFill>
                  <a:srgbClr val="3333CC"/>
                </a:solidFill>
                <a:latin typeface="Arial"/>
                <a:cs typeface="Arial"/>
              </a:rPr>
              <a:t>is asked </a:t>
            </a:r>
            <a:r>
              <a:rPr sz="3200" spc="-5" dirty="0">
                <a:solidFill>
                  <a:srgbClr val="3333CC"/>
                </a:solidFill>
                <a:latin typeface="Arial"/>
                <a:cs typeface="Arial"/>
              </a:rPr>
              <a:t>to output </a:t>
            </a:r>
            <a:r>
              <a:rPr sz="3200" dirty="0">
                <a:solidFill>
                  <a:srgbClr val="3333CC"/>
                </a:solidFill>
                <a:latin typeface="Arial"/>
                <a:cs typeface="Arial"/>
              </a:rPr>
              <a:t>a </a:t>
            </a:r>
            <a:r>
              <a:rPr sz="3200" spc="-5" dirty="0">
                <a:solidFill>
                  <a:srgbClr val="3333CC"/>
                </a:solidFill>
                <a:latin typeface="Arial"/>
                <a:cs typeface="Arial"/>
              </a:rPr>
              <a:t>function</a:t>
            </a:r>
            <a:endParaRPr sz="3200" dirty="0">
              <a:latin typeface="Arial"/>
              <a:cs typeface="Arial"/>
            </a:endParaRPr>
          </a:p>
          <a:p>
            <a:pPr marL="381000">
              <a:lnSpc>
                <a:spcPts val="3835"/>
              </a:lnSpc>
              <a:tabLst>
                <a:tab pos="640715" algn="l"/>
                <a:tab pos="889000" algn="l"/>
              </a:tabLst>
            </a:pPr>
            <a:r>
              <a:rPr sz="3200" i="1" spc="45" dirty="0">
                <a:latin typeface="Cambria"/>
                <a:cs typeface="Cambria"/>
              </a:rPr>
              <a:t>f	</a:t>
            </a:r>
            <a:r>
              <a:rPr sz="3200" spc="45" dirty="0">
                <a:latin typeface="Cambria"/>
                <a:cs typeface="Cambria"/>
              </a:rPr>
              <a:t>:	</a:t>
            </a:r>
            <a:r>
              <a:rPr sz="3200" spc="200" dirty="0">
                <a:latin typeface="Cambria"/>
                <a:cs typeface="Cambria"/>
              </a:rPr>
              <a:t>R</a:t>
            </a:r>
            <a:r>
              <a:rPr sz="3150" i="1" spc="300" baseline="25132" dirty="0">
                <a:latin typeface="Cambria"/>
                <a:cs typeface="Cambria"/>
              </a:rPr>
              <a:t>n</a:t>
            </a:r>
            <a:r>
              <a:rPr sz="3200" spc="200" dirty="0">
                <a:latin typeface="Wingdings"/>
                <a:cs typeface="Wingdings"/>
              </a:rPr>
              <a:t></a:t>
            </a:r>
            <a:r>
              <a:rPr sz="3200" spc="200" dirty="0">
                <a:latin typeface="Cambria"/>
                <a:cs typeface="Cambria"/>
              </a:rPr>
              <a:t>R</a:t>
            </a:r>
            <a:endParaRPr sz="3200" dirty="0">
              <a:latin typeface="Cambria"/>
              <a:cs typeface="Cambria"/>
            </a:endParaRPr>
          </a:p>
          <a:p>
            <a:pPr marL="774065" marR="67310" lvl="1" indent="-279400">
              <a:lnSpc>
                <a:spcPts val="3329"/>
              </a:lnSpc>
              <a:spcBef>
                <a:spcPts val="869"/>
              </a:spcBef>
              <a:buChar char="–"/>
              <a:tabLst>
                <a:tab pos="781050" algn="l"/>
              </a:tabLst>
            </a:pPr>
            <a:r>
              <a:rPr sz="2800" spc="-5" dirty="0">
                <a:solidFill>
                  <a:srgbClr val="336600"/>
                </a:solidFill>
                <a:latin typeface="Arial"/>
                <a:cs typeface="Arial"/>
              </a:rPr>
              <a:t>Task </a:t>
            </a:r>
            <a:r>
              <a:rPr sz="2800" dirty="0">
                <a:solidFill>
                  <a:srgbClr val="336600"/>
                </a:solidFill>
                <a:latin typeface="Arial"/>
                <a:cs typeface="Arial"/>
              </a:rPr>
              <a:t>is similar </a:t>
            </a:r>
            <a:r>
              <a:rPr sz="2800" spc="-5" dirty="0">
                <a:solidFill>
                  <a:srgbClr val="336600"/>
                </a:solidFill>
                <a:latin typeface="Arial"/>
                <a:cs typeface="Arial"/>
              </a:rPr>
              <a:t>to classification </a:t>
            </a:r>
            <a:r>
              <a:rPr sz="2800" dirty="0">
                <a:solidFill>
                  <a:srgbClr val="336600"/>
                </a:solidFill>
                <a:latin typeface="Arial"/>
                <a:cs typeface="Arial"/>
              </a:rPr>
              <a:t>except </a:t>
            </a:r>
            <a:r>
              <a:rPr sz="2800" spc="-5" dirty="0">
                <a:solidFill>
                  <a:srgbClr val="336600"/>
                </a:solidFill>
                <a:latin typeface="Arial"/>
                <a:cs typeface="Arial"/>
              </a:rPr>
              <a:t>that format </a:t>
            </a:r>
            <a:r>
              <a:rPr sz="2800" dirty="0">
                <a:solidFill>
                  <a:srgbClr val="336600"/>
                </a:solidFill>
                <a:latin typeface="Arial"/>
                <a:cs typeface="Arial"/>
              </a:rPr>
              <a:t>of  </a:t>
            </a:r>
            <a:r>
              <a:rPr lang="en-US" sz="2800" dirty="0">
                <a:solidFill>
                  <a:srgbClr val="336600"/>
                </a:solidFill>
                <a:latin typeface="Arial"/>
                <a:cs typeface="Arial"/>
              </a:rPr>
              <a:t>the </a:t>
            </a:r>
            <a:r>
              <a:rPr sz="2800" spc="-5" dirty="0">
                <a:solidFill>
                  <a:srgbClr val="336600"/>
                </a:solidFill>
                <a:latin typeface="Arial"/>
                <a:cs typeface="Arial"/>
              </a:rPr>
              <a:t>output </a:t>
            </a:r>
            <a:r>
              <a:rPr sz="2800" dirty="0">
                <a:solidFill>
                  <a:srgbClr val="336600"/>
                </a:solidFill>
                <a:latin typeface="Arial"/>
                <a:cs typeface="Arial"/>
              </a:rPr>
              <a:t>is</a:t>
            </a:r>
            <a:r>
              <a:rPr sz="2800" spc="-10" dirty="0">
                <a:solidFill>
                  <a:srgbClr val="336600"/>
                </a:solidFill>
                <a:latin typeface="Arial"/>
                <a:cs typeface="Arial"/>
              </a:rPr>
              <a:t> </a:t>
            </a:r>
            <a:r>
              <a:rPr sz="2800" spc="-5" dirty="0">
                <a:solidFill>
                  <a:srgbClr val="336600"/>
                </a:solidFill>
                <a:latin typeface="Arial"/>
                <a:cs typeface="Arial"/>
              </a:rPr>
              <a:t>different</a:t>
            </a:r>
            <a:endParaRPr sz="2800" dirty="0">
              <a:latin typeface="Arial"/>
              <a:cs typeface="Arial"/>
            </a:endParaRPr>
          </a:p>
          <a:p>
            <a:pPr marL="774065" marR="362585" lvl="1" indent="-279400">
              <a:lnSpc>
                <a:spcPct val="100099"/>
              </a:lnSpc>
              <a:spcBef>
                <a:spcPts val="600"/>
              </a:spcBef>
              <a:buChar char="–"/>
              <a:tabLst>
                <a:tab pos="781050" algn="l"/>
              </a:tabLst>
            </a:pPr>
            <a:r>
              <a:rPr sz="2800" dirty="0">
                <a:solidFill>
                  <a:srgbClr val="336600"/>
                </a:solidFill>
                <a:latin typeface="Arial"/>
                <a:cs typeface="Arial"/>
              </a:rPr>
              <a:t>Ex: </a:t>
            </a:r>
            <a:r>
              <a:rPr sz="2800" spc="-5" dirty="0">
                <a:solidFill>
                  <a:srgbClr val="336600"/>
                </a:solidFill>
                <a:latin typeface="Arial"/>
                <a:cs typeface="Arial"/>
              </a:rPr>
              <a:t>expected </a:t>
            </a:r>
            <a:r>
              <a:rPr sz="2800" dirty="0">
                <a:solidFill>
                  <a:srgbClr val="336600"/>
                </a:solidFill>
                <a:latin typeface="Arial"/>
                <a:cs typeface="Arial"/>
              </a:rPr>
              <a:t>claim amount an insured person</a:t>
            </a:r>
            <a:r>
              <a:rPr sz="2800" spc="-75" dirty="0">
                <a:solidFill>
                  <a:srgbClr val="336600"/>
                </a:solidFill>
                <a:latin typeface="Arial"/>
                <a:cs typeface="Arial"/>
              </a:rPr>
              <a:t> </a:t>
            </a:r>
            <a:r>
              <a:rPr sz="2800" dirty="0">
                <a:solidFill>
                  <a:srgbClr val="336600"/>
                </a:solidFill>
                <a:latin typeface="Arial"/>
                <a:cs typeface="Arial"/>
              </a:rPr>
              <a:t>will  make (used </a:t>
            </a:r>
            <a:r>
              <a:rPr sz="2800" spc="-5" dirty="0">
                <a:solidFill>
                  <a:srgbClr val="336600"/>
                </a:solidFill>
                <a:latin typeface="Arial"/>
                <a:cs typeface="Arial"/>
              </a:rPr>
              <a:t>to </a:t>
            </a:r>
            <a:r>
              <a:rPr sz="2800" dirty="0">
                <a:solidFill>
                  <a:srgbClr val="336600"/>
                </a:solidFill>
                <a:latin typeface="Arial"/>
                <a:cs typeface="Arial"/>
              </a:rPr>
              <a:t>set insurance </a:t>
            </a:r>
            <a:r>
              <a:rPr sz="2800" spc="-5" dirty="0">
                <a:solidFill>
                  <a:srgbClr val="336600"/>
                </a:solidFill>
                <a:latin typeface="Arial"/>
                <a:cs typeface="Arial"/>
              </a:rPr>
              <a:t>premiumums) </a:t>
            </a:r>
            <a:r>
              <a:rPr sz="2800" dirty="0">
                <a:solidFill>
                  <a:srgbClr val="336600"/>
                </a:solidFill>
                <a:latin typeface="Arial"/>
                <a:cs typeface="Arial"/>
              </a:rPr>
              <a:t>or  </a:t>
            </a:r>
            <a:r>
              <a:rPr sz="2800" spc="-5" dirty="0">
                <a:solidFill>
                  <a:srgbClr val="336600"/>
                </a:solidFill>
                <a:latin typeface="Arial"/>
                <a:cs typeface="Arial"/>
              </a:rPr>
              <a:t>prediction </a:t>
            </a:r>
            <a:r>
              <a:rPr sz="2800" dirty="0">
                <a:solidFill>
                  <a:srgbClr val="336600"/>
                </a:solidFill>
                <a:latin typeface="Arial"/>
                <a:cs typeface="Arial"/>
              </a:rPr>
              <a:t>of </a:t>
            </a:r>
            <a:r>
              <a:rPr sz="2800" spc="-5" dirty="0">
                <a:solidFill>
                  <a:srgbClr val="336600"/>
                </a:solidFill>
                <a:latin typeface="Arial"/>
                <a:cs typeface="Arial"/>
              </a:rPr>
              <a:t>future </a:t>
            </a:r>
            <a:r>
              <a:rPr sz="2800" dirty="0">
                <a:solidFill>
                  <a:srgbClr val="336600"/>
                </a:solidFill>
                <a:latin typeface="Arial"/>
                <a:cs typeface="Arial"/>
              </a:rPr>
              <a:t>prices of</a:t>
            </a:r>
            <a:r>
              <a:rPr sz="2800" spc="-5" dirty="0">
                <a:solidFill>
                  <a:srgbClr val="336600"/>
                </a:solidFill>
                <a:latin typeface="Arial"/>
                <a:cs typeface="Arial"/>
              </a:rPr>
              <a:t> securities</a:t>
            </a:r>
            <a:endParaRPr sz="2800" dirty="0">
              <a:latin typeface="Arial"/>
              <a:cs typeface="Arial"/>
            </a:endParaRPr>
          </a:p>
          <a:p>
            <a:pPr marL="1181100" lvl="2" indent="-229235">
              <a:lnSpc>
                <a:spcPct val="100000"/>
              </a:lnSpc>
              <a:spcBef>
                <a:spcPts val="515"/>
              </a:spcBef>
              <a:buChar char="•"/>
              <a:tabLst>
                <a:tab pos="1181100" algn="l"/>
              </a:tabLst>
            </a:pPr>
            <a:r>
              <a:rPr sz="2400" dirty="0">
                <a:solidFill>
                  <a:srgbClr val="660066"/>
                </a:solidFill>
                <a:latin typeface="Arial"/>
                <a:cs typeface="Arial"/>
              </a:rPr>
              <a:t>Also used </a:t>
            </a:r>
            <a:r>
              <a:rPr sz="2400" spc="-5" dirty="0">
                <a:solidFill>
                  <a:srgbClr val="660066"/>
                </a:solidFill>
                <a:latin typeface="Arial"/>
                <a:cs typeface="Arial"/>
              </a:rPr>
              <a:t>for algorithmic</a:t>
            </a:r>
            <a:r>
              <a:rPr sz="2400" spc="-10" dirty="0">
                <a:solidFill>
                  <a:srgbClr val="660066"/>
                </a:solidFill>
                <a:latin typeface="Arial"/>
                <a:cs typeface="Arial"/>
              </a:rPr>
              <a:t> </a:t>
            </a:r>
            <a:r>
              <a:rPr sz="2400" spc="-5" dirty="0">
                <a:solidFill>
                  <a:srgbClr val="660066"/>
                </a:solidFill>
                <a:latin typeface="Arial"/>
                <a:cs typeface="Arial"/>
              </a:rPr>
              <a:t>trading</a:t>
            </a:r>
            <a:endParaRPr sz="2400" dirty="0">
              <a:latin typeface="Arial"/>
              <a:cs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938668" y="572654"/>
            <a:ext cx="3922632" cy="689932"/>
          </a:xfrm>
          <a:prstGeom prst="rect">
            <a:avLst/>
          </a:prstGeom>
        </p:spPr>
        <p:txBody>
          <a:bodyPr vert="horz" wrap="square" lIns="0" tIns="12700" rIns="0" bIns="0" rtlCol="0">
            <a:spAutoFit/>
          </a:bodyPr>
          <a:lstStyle/>
          <a:p>
            <a:pPr marL="12700">
              <a:lnSpc>
                <a:spcPct val="100000"/>
              </a:lnSpc>
              <a:spcBef>
                <a:spcPts val="100"/>
              </a:spcBef>
              <a:tabLst>
                <a:tab pos="1783080" algn="l"/>
              </a:tabLst>
            </a:pPr>
            <a:r>
              <a:rPr dirty="0"/>
              <a:t>Kernel	</a:t>
            </a:r>
            <a:r>
              <a:rPr lang="en-US" spc="-5" dirty="0"/>
              <a:t>T</a:t>
            </a:r>
            <a:r>
              <a:rPr dirty="0"/>
              <a:t>rick</a:t>
            </a:r>
          </a:p>
        </p:txBody>
      </p:sp>
      <p:sp>
        <p:nvSpPr>
          <p:cNvPr id="5" name="object 5"/>
          <p:cNvSpPr txBox="1">
            <a:spLocks noGrp="1"/>
          </p:cNvSpPr>
          <p:nvPr>
            <p:ph type="body" idx="1"/>
          </p:nvPr>
        </p:nvSpPr>
        <p:spPr>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dirty="0"/>
              <a:t>A key </a:t>
            </a:r>
            <a:r>
              <a:rPr spc="-5" dirty="0"/>
              <a:t>innovation associated with</a:t>
            </a:r>
            <a:r>
              <a:rPr spc="5" dirty="0"/>
              <a:t> </a:t>
            </a:r>
            <a:r>
              <a:rPr dirty="0"/>
              <a:t>SVM</a:t>
            </a:r>
          </a:p>
          <a:p>
            <a:pPr marL="355600" marR="1026160" indent="-342900">
              <a:lnSpc>
                <a:spcPct val="100000"/>
              </a:lnSpc>
              <a:spcBef>
                <a:spcPts val="730"/>
              </a:spcBef>
              <a:buChar char="•"/>
              <a:tabLst>
                <a:tab pos="354965" algn="l"/>
                <a:tab pos="355600" algn="l"/>
              </a:tabLst>
            </a:pPr>
            <a:r>
              <a:rPr dirty="0"/>
              <a:t>Many ML </a:t>
            </a:r>
            <a:r>
              <a:rPr spc="-5" dirty="0"/>
              <a:t>algorithms </a:t>
            </a:r>
            <a:r>
              <a:rPr dirty="0"/>
              <a:t>can be </a:t>
            </a:r>
            <a:r>
              <a:rPr spc="-5" dirty="0"/>
              <a:t>written </a:t>
            </a:r>
            <a:r>
              <a:rPr dirty="0"/>
              <a:t>as dot  </a:t>
            </a:r>
            <a:r>
              <a:rPr spc="-5" dirty="0"/>
              <a:t>products between </a:t>
            </a:r>
            <a:r>
              <a:rPr dirty="0"/>
              <a:t>examples</a:t>
            </a:r>
          </a:p>
          <a:p>
            <a:pPr marL="469265">
              <a:lnSpc>
                <a:spcPct val="100000"/>
              </a:lnSpc>
              <a:spcBef>
                <a:spcPts val="625"/>
              </a:spcBef>
            </a:pPr>
            <a:r>
              <a:rPr sz="2800" dirty="0">
                <a:solidFill>
                  <a:srgbClr val="336600"/>
                </a:solidFill>
              </a:rPr>
              <a:t>– Ex: linear </a:t>
            </a:r>
            <a:r>
              <a:rPr sz="2800" spc="-5" dirty="0">
                <a:solidFill>
                  <a:srgbClr val="336600"/>
                </a:solidFill>
              </a:rPr>
              <a:t>function </a:t>
            </a:r>
            <a:r>
              <a:rPr sz="2800" dirty="0">
                <a:solidFill>
                  <a:srgbClr val="336600"/>
                </a:solidFill>
              </a:rPr>
              <a:t>used by SVM can be </a:t>
            </a:r>
            <a:r>
              <a:rPr sz="2800" spc="-5" dirty="0">
                <a:solidFill>
                  <a:srgbClr val="336600"/>
                </a:solidFill>
              </a:rPr>
              <a:t>rewritten</a:t>
            </a:r>
            <a:r>
              <a:rPr sz="2800" spc="-135" dirty="0">
                <a:solidFill>
                  <a:srgbClr val="336600"/>
                </a:solidFill>
              </a:rPr>
              <a:t> </a:t>
            </a:r>
            <a:r>
              <a:rPr sz="2800" dirty="0">
                <a:solidFill>
                  <a:srgbClr val="336600"/>
                </a:solidFill>
              </a:rPr>
              <a:t>as</a:t>
            </a:r>
            <a:endParaRPr sz="2800"/>
          </a:p>
        </p:txBody>
      </p:sp>
      <p:sp>
        <p:nvSpPr>
          <p:cNvPr id="6" name="object 6"/>
          <p:cNvSpPr txBox="1"/>
          <p:nvPr/>
        </p:nvSpPr>
        <p:spPr>
          <a:xfrm>
            <a:off x="1284777" y="4098464"/>
            <a:ext cx="8439150" cy="2289088"/>
          </a:xfrm>
          <a:prstGeom prst="rect">
            <a:avLst/>
          </a:prstGeom>
        </p:spPr>
        <p:txBody>
          <a:bodyPr vert="horz" wrap="square" lIns="0" tIns="90170" rIns="0" bIns="0" rtlCol="0">
            <a:spAutoFit/>
          </a:bodyPr>
          <a:lstStyle/>
          <a:p>
            <a:pPr marL="723900" indent="-228600">
              <a:lnSpc>
                <a:spcPct val="100000"/>
              </a:lnSpc>
              <a:spcBef>
                <a:spcPts val="710"/>
              </a:spcBef>
              <a:buChar char="•"/>
              <a:tabLst>
                <a:tab pos="723900" algn="l"/>
                <a:tab pos="5113020" algn="l"/>
              </a:tabLst>
            </a:pPr>
            <a:r>
              <a:rPr sz="2400" dirty="0">
                <a:solidFill>
                  <a:srgbClr val="660066"/>
                </a:solidFill>
                <a:latin typeface="Arial"/>
                <a:cs typeface="Arial"/>
              </a:rPr>
              <a:t>where </a:t>
            </a:r>
            <a:r>
              <a:rPr sz="2400" b="1" i="1" spc="50" dirty="0">
                <a:latin typeface="Palatino Linotype"/>
                <a:cs typeface="Palatino Linotype"/>
              </a:rPr>
              <a:t>x</a:t>
            </a:r>
            <a:r>
              <a:rPr sz="2400" spc="75" baseline="24305" dirty="0">
                <a:latin typeface="Arial"/>
                <a:cs typeface="Arial"/>
              </a:rPr>
              <a:t>(</a:t>
            </a:r>
            <a:r>
              <a:rPr sz="2400" i="1" spc="75" baseline="24305" dirty="0">
                <a:latin typeface="Cambria"/>
                <a:cs typeface="Cambria"/>
              </a:rPr>
              <a:t>i</a:t>
            </a:r>
            <a:r>
              <a:rPr sz="2400" spc="75" baseline="24305" dirty="0">
                <a:latin typeface="Arial"/>
                <a:cs typeface="Arial"/>
              </a:rPr>
              <a:t>) </a:t>
            </a:r>
            <a:r>
              <a:rPr sz="2400" dirty="0">
                <a:solidFill>
                  <a:srgbClr val="660066"/>
                </a:solidFill>
                <a:latin typeface="Arial"/>
                <a:cs typeface="Arial"/>
              </a:rPr>
              <a:t>is a</a:t>
            </a:r>
            <a:r>
              <a:rPr sz="2400" spc="-40" dirty="0">
                <a:solidFill>
                  <a:srgbClr val="660066"/>
                </a:solidFill>
                <a:latin typeface="Arial"/>
                <a:cs typeface="Arial"/>
              </a:rPr>
              <a:t> </a:t>
            </a:r>
            <a:r>
              <a:rPr sz="2400" spc="-5" dirty="0">
                <a:solidFill>
                  <a:srgbClr val="660066"/>
                </a:solidFill>
                <a:latin typeface="Arial"/>
                <a:cs typeface="Arial"/>
              </a:rPr>
              <a:t>training</a:t>
            </a:r>
            <a:r>
              <a:rPr sz="2400" spc="5" dirty="0">
                <a:solidFill>
                  <a:srgbClr val="660066"/>
                </a:solidFill>
                <a:latin typeface="Arial"/>
                <a:cs typeface="Arial"/>
              </a:rPr>
              <a:t> </a:t>
            </a:r>
            <a:r>
              <a:rPr sz="2400" dirty="0">
                <a:solidFill>
                  <a:srgbClr val="660066"/>
                </a:solidFill>
                <a:latin typeface="Arial"/>
                <a:cs typeface="Arial"/>
              </a:rPr>
              <a:t>example,	</a:t>
            </a:r>
            <a:r>
              <a:rPr sz="2400" b="1" dirty="0">
                <a:latin typeface="Times New Roman"/>
                <a:cs typeface="Times New Roman"/>
              </a:rPr>
              <a:t>α </a:t>
            </a:r>
            <a:r>
              <a:rPr sz="2400" dirty="0">
                <a:solidFill>
                  <a:srgbClr val="660066"/>
                </a:solidFill>
                <a:latin typeface="Arial"/>
                <a:cs typeface="Arial"/>
              </a:rPr>
              <a:t>a </a:t>
            </a:r>
            <a:r>
              <a:rPr sz="2400" spc="-5" dirty="0">
                <a:solidFill>
                  <a:srgbClr val="660066"/>
                </a:solidFill>
                <a:latin typeface="Arial"/>
                <a:cs typeface="Arial"/>
              </a:rPr>
              <a:t>vector </a:t>
            </a:r>
            <a:r>
              <a:rPr sz="2400" dirty="0">
                <a:solidFill>
                  <a:srgbClr val="660066"/>
                </a:solidFill>
                <a:latin typeface="Arial"/>
                <a:cs typeface="Arial"/>
              </a:rPr>
              <a:t>of</a:t>
            </a:r>
            <a:r>
              <a:rPr sz="2400" spc="30" dirty="0">
                <a:solidFill>
                  <a:srgbClr val="660066"/>
                </a:solidFill>
                <a:latin typeface="Arial"/>
                <a:cs typeface="Arial"/>
              </a:rPr>
              <a:t> </a:t>
            </a:r>
            <a:r>
              <a:rPr sz="2400" spc="-5" dirty="0">
                <a:solidFill>
                  <a:srgbClr val="660066"/>
                </a:solidFill>
                <a:latin typeface="Arial"/>
                <a:cs typeface="Arial"/>
              </a:rPr>
              <a:t>coefficients</a:t>
            </a:r>
            <a:endParaRPr sz="2400" dirty="0">
              <a:latin typeface="Arial"/>
              <a:cs typeface="Arial"/>
            </a:endParaRPr>
          </a:p>
          <a:p>
            <a:pPr marL="317500" marR="608330" indent="-279400">
              <a:lnSpc>
                <a:spcPts val="3329"/>
              </a:lnSpc>
              <a:spcBef>
                <a:spcPts val="855"/>
              </a:spcBef>
              <a:buChar char="–"/>
              <a:tabLst>
                <a:tab pos="323850" algn="l"/>
              </a:tabLst>
            </a:pPr>
            <a:r>
              <a:rPr sz="2800" dirty="0">
                <a:solidFill>
                  <a:srgbClr val="336600"/>
                </a:solidFill>
                <a:latin typeface="Arial"/>
                <a:cs typeface="Arial"/>
              </a:rPr>
              <a:t>Replace </a:t>
            </a:r>
            <a:r>
              <a:rPr sz="2400" b="1" i="1" spc="140" dirty="0">
                <a:latin typeface="Palatino Linotype"/>
                <a:cs typeface="Palatino Linotype"/>
              </a:rPr>
              <a:t>x </a:t>
            </a:r>
            <a:r>
              <a:rPr sz="2800" dirty="0">
                <a:solidFill>
                  <a:srgbClr val="336600"/>
                </a:solidFill>
                <a:latin typeface="Arial"/>
                <a:cs typeface="Arial"/>
              </a:rPr>
              <a:t>by a </a:t>
            </a:r>
            <a:r>
              <a:rPr sz="2800" spc="-5" dirty="0">
                <a:solidFill>
                  <a:srgbClr val="336600"/>
                </a:solidFill>
                <a:latin typeface="Arial"/>
                <a:cs typeface="Arial"/>
              </a:rPr>
              <a:t>feature function </a:t>
            </a:r>
            <a:r>
              <a:rPr sz="2400" spc="135" dirty="0">
                <a:latin typeface="Times New Roman"/>
                <a:cs typeface="Times New Roman"/>
              </a:rPr>
              <a:t>ϕ</a:t>
            </a:r>
            <a:r>
              <a:rPr sz="2400" spc="135" dirty="0">
                <a:latin typeface="Calibri"/>
                <a:cs typeface="Calibri"/>
              </a:rPr>
              <a:t>(</a:t>
            </a:r>
            <a:r>
              <a:rPr sz="2400" b="1" i="1" spc="135" dirty="0">
                <a:latin typeface="Palatino Linotype"/>
                <a:cs typeface="Palatino Linotype"/>
              </a:rPr>
              <a:t>x</a:t>
            </a:r>
            <a:r>
              <a:rPr sz="2400" spc="135" dirty="0">
                <a:latin typeface="Calibri"/>
                <a:cs typeface="Calibri"/>
              </a:rPr>
              <a:t>) </a:t>
            </a:r>
            <a:r>
              <a:rPr sz="2800" spc="-5" dirty="0">
                <a:solidFill>
                  <a:srgbClr val="336600"/>
                </a:solidFill>
                <a:latin typeface="Arial"/>
                <a:cs typeface="Arial"/>
              </a:rPr>
              <a:t>and </a:t>
            </a:r>
            <a:r>
              <a:rPr sz="2800" dirty="0">
                <a:solidFill>
                  <a:srgbClr val="336600"/>
                </a:solidFill>
                <a:latin typeface="Arial"/>
                <a:cs typeface="Arial"/>
              </a:rPr>
              <a:t>the </a:t>
            </a:r>
            <a:r>
              <a:rPr sz="2800" spc="-5" dirty="0">
                <a:solidFill>
                  <a:srgbClr val="336600"/>
                </a:solidFill>
                <a:latin typeface="Arial"/>
                <a:cs typeface="Arial"/>
              </a:rPr>
              <a:t>dot  </a:t>
            </a:r>
            <a:r>
              <a:rPr sz="2800" dirty="0">
                <a:solidFill>
                  <a:srgbClr val="336600"/>
                </a:solidFill>
                <a:latin typeface="Arial"/>
                <a:cs typeface="Arial"/>
              </a:rPr>
              <a:t>product </a:t>
            </a:r>
            <a:r>
              <a:rPr sz="2800" spc="-5" dirty="0">
                <a:solidFill>
                  <a:srgbClr val="336600"/>
                </a:solidFill>
                <a:latin typeface="Arial"/>
                <a:cs typeface="Arial"/>
              </a:rPr>
              <a:t>with </a:t>
            </a:r>
            <a:r>
              <a:rPr sz="2800" dirty="0">
                <a:solidFill>
                  <a:srgbClr val="336600"/>
                </a:solidFill>
                <a:latin typeface="Arial"/>
                <a:cs typeface="Arial"/>
              </a:rPr>
              <a:t>a kernel </a:t>
            </a:r>
            <a:r>
              <a:rPr sz="2800" spc="-5" dirty="0">
                <a:solidFill>
                  <a:srgbClr val="336600"/>
                </a:solidFill>
                <a:latin typeface="Arial"/>
                <a:cs typeface="Arial"/>
              </a:rPr>
              <a:t>function</a:t>
            </a:r>
            <a:r>
              <a:rPr sz="2800" spc="-50" dirty="0">
                <a:solidFill>
                  <a:srgbClr val="336600"/>
                </a:solidFill>
                <a:latin typeface="Arial"/>
                <a:cs typeface="Arial"/>
              </a:rPr>
              <a:t> </a:t>
            </a:r>
            <a:r>
              <a:rPr sz="2400" i="1" spc="150" dirty="0">
                <a:latin typeface="Cambria"/>
                <a:cs typeface="Cambria"/>
              </a:rPr>
              <a:t>k</a:t>
            </a:r>
            <a:r>
              <a:rPr sz="2400" spc="150" dirty="0">
                <a:latin typeface="Calibri"/>
                <a:cs typeface="Calibri"/>
              </a:rPr>
              <a:t>(</a:t>
            </a:r>
            <a:r>
              <a:rPr sz="2400" b="1" i="1" spc="150" dirty="0">
                <a:latin typeface="Palatino Linotype"/>
                <a:cs typeface="Palatino Linotype"/>
              </a:rPr>
              <a:t>x,x</a:t>
            </a:r>
            <a:r>
              <a:rPr sz="2400" spc="225" baseline="24305" dirty="0">
                <a:latin typeface="Calibri"/>
                <a:cs typeface="Calibri"/>
              </a:rPr>
              <a:t>(</a:t>
            </a:r>
            <a:r>
              <a:rPr sz="2400" i="1" spc="225" baseline="24305" dirty="0">
                <a:latin typeface="Cambria"/>
                <a:cs typeface="Cambria"/>
              </a:rPr>
              <a:t>i</a:t>
            </a:r>
            <a:r>
              <a:rPr sz="2400" spc="225" baseline="24305" dirty="0">
                <a:latin typeface="Calibri"/>
                <a:cs typeface="Calibri"/>
              </a:rPr>
              <a:t>)</a:t>
            </a:r>
            <a:r>
              <a:rPr sz="2400" spc="150" dirty="0">
                <a:latin typeface="Calibri"/>
                <a:cs typeface="Calibri"/>
              </a:rPr>
              <a:t>)=</a:t>
            </a:r>
            <a:r>
              <a:rPr sz="2400" spc="150" dirty="0">
                <a:latin typeface="Times New Roman"/>
                <a:cs typeface="Times New Roman"/>
              </a:rPr>
              <a:t>ϕ</a:t>
            </a:r>
            <a:r>
              <a:rPr sz="2400" spc="150" dirty="0">
                <a:latin typeface="Calibri"/>
                <a:cs typeface="Calibri"/>
              </a:rPr>
              <a:t>(</a:t>
            </a:r>
            <a:r>
              <a:rPr sz="2400" b="1" i="1" spc="150" dirty="0">
                <a:latin typeface="Palatino Linotype"/>
                <a:cs typeface="Palatino Linotype"/>
              </a:rPr>
              <a:t>x</a:t>
            </a:r>
            <a:r>
              <a:rPr sz="2400" spc="150" dirty="0">
                <a:latin typeface="Calibri"/>
                <a:cs typeface="Calibri"/>
              </a:rPr>
              <a:t>)</a:t>
            </a:r>
            <a:r>
              <a:rPr sz="2400" spc="150" dirty="0">
                <a:latin typeface="Wingdings"/>
                <a:cs typeface="Wingdings"/>
              </a:rPr>
              <a:t></a:t>
            </a:r>
            <a:r>
              <a:rPr sz="2400" spc="150" dirty="0">
                <a:latin typeface="Times New Roman"/>
                <a:cs typeface="Times New Roman"/>
              </a:rPr>
              <a:t>ϕ</a:t>
            </a:r>
            <a:r>
              <a:rPr sz="2400" spc="150" dirty="0">
                <a:latin typeface="Calibri"/>
                <a:cs typeface="Calibri"/>
              </a:rPr>
              <a:t>(</a:t>
            </a:r>
            <a:r>
              <a:rPr sz="2400" b="1" i="1" spc="150" dirty="0">
                <a:latin typeface="Palatino Linotype"/>
                <a:cs typeface="Palatino Linotype"/>
              </a:rPr>
              <a:t>x</a:t>
            </a:r>
            <a:r>
              <a:rPr sz="2400" spc="225" baseline="24305" dirty="0">
                <a:latin typeface="Calibri"/>
                <a:cs typeface="Calibri"/>
              </a:rPr>
              <a:t>(</a:t>
            </a:r>
            <a:r>
              <a:rPr sz="2400" i="1" spc="225" baseline="24305" dirty="0">
                <a:latin typeface="Cambria"/>
                <a:cs typeface="Cambria"/>
              </a:rPr>
              <a:t>i</a:t>
            </a:r>
            <a:r>
              <a:rPr sz="2400" spc="225" baseline="24305" dirty="0">
                <a:latin typeface="Calibri"/>
                <a:cs typeface="Calibri"/>
              </a:rPr>
              <a:t>)</a:t>
            </a:r>
            <a:r>
              <a:rPr sz="2400" spc="150" dirty="0">
                <a:latin typeface="Calibri"/>
                <a:cs typeface="Calibri"/>
              </a:rPr>
              <a:t>)</a:t>
            </a:r>
            <a:endParaRPr sz="2400" dirty="0">
              <a:latin typeface="Calibri"/>
              <a:cs typeface="Calibri"/>
            </a:endParaRPr>
          </a:p>
          <a:p>
            <a:pPr marL="723900" lvl="1" indent="-228600">
              <a:lnSpc>
                <a:spcPct val="100000"/>
              </a:lnSpc>
              <a:spcBef>
                <a:spcPts val="505"/>
              </a:spcBef>
              <a:buChar char="•"/>
              <a:tabLst>
                <a:tab pos="723900" algn="l"/>
              </a:tabLst>
            </a:pPr>
            <a:r>
              <a:rPr sz="2400" dirty="0">
                <a:solidFill>
                  <a:srgbClr val="660066"/>
                </a:solidFill>
                <a:latin typeface="Arial"/>
                <a:cs typeface="Arial"/>
              </a:rPr>
              <a:t>The </a:t>
            </a:r>
            <a:r>
              <a:rPr sz="2400" dirty="0">
                <a:solidFill>
                  <a:srgbClr val="7B1979"/>
                </a:solidFill>
                <a:latin typeface="Wingdings"/>
                <a:cs typeface="Wingdings"/>
              </a:rPr>
              <a:t></a:t>
            </a:r>
            <a:r>
              <a:rPr sz="2400" dirty="0">
                <a:solidFill>
                  <a:srgbClr val="7B1979"/>
                </a:solidFill>
                <a:latin typeface="Times New Roman"/>
                <a:cs typeface="Times New Roman"/>
              </a:rPr>
              <a:t> </a:t>
            </a:r>
            <a:r>
              <a:rPr sz="2400" spc="-5" dirty="0">
                <a:solidFill>
                  <a:srgbClr val="7B1979"/>
                </a:solidFill>
                <a:latin typeface="Arial"/>
                <a:cs typeface="Arial"/>
              </a:rPr>
              <a:t>operator represents </a:t>
            </a:r>
            <a:r>
              <a:rPr sz="2400" dirty="0">
                <a:solidFill>
                  <a:srgbClr val="7B1979"/>
                </a:solidFill>
                <a:latin typeface="Arial"/>
                <a:cs typeface="Arial"/>
              </a:rPr>
              <a:t>inner product</a:t>
            </a:r>
            <a:r>
              <a:rPr sz="2400" spc="45" dirty="0">
                <a:solidFill>
                  <a:srgbClr val="7B1979"/>
                </a:solidFill>
                <a:latin typeface="Arial"/>
                <a:cs typeface="Arial"/>
              </a:rPr>
              <a:t> </a:t>
            </a:r>
            <a:r>
              <a:rPr sz="2400" spc="150" dirty="0">
                <a:latin typeface="Times New Roman"/>
                <a:cs typeface="Times New Roman"/>
              </a:rPr>
              <a:t>ϕ</a:t>
            </a:r>
            <a:r>
              <a:rPr sz="2400" spc="150" dirty="0">
                <a:latin typeface="Calibri"/>
                <a:cs typeface="Calibri"/>
              </a:rPr>
              <a:t>(</a:t>
            </a:r>
            <a:r>
              <a:rPr sz="2400" b="1" i="1" spc="150" dirty="0">
                <a:latin typeface="Palatino Linotype"/>
                <a:cs typeface="Palatino Linotype"/>
              </a:rPr>
              <a:t>x</a:t>
            </a:r>
            <a:r>
              <a:rPr sz="2400" spc="150" dirty="0">
                <a:latin typeface="Calibri"/>
                <a:cs typeface="Calibri"/>
              </a:rPr>
              <a:t>)</a:t>
            </a:r>
            <a:r>
              <a:rPr sz="2400" spc="225" baseline="24305" dirty="0">
                <a:latin typeface="Calibri"/>
                <a:cs typeface="Calibri"/>
              </a:rPr>
              <a:t>T</a:t>
            </a:r>
            <a:r>
              <a:rPr sz="2400" spc="150" dirty="0">
                <a:latin typeface="Times New Roman"/>
                <a:cs typeface="Times New Roman"/>
              </a:rPr>
              <a:t>ϕ</a:t>
            </a:r>
            <a:r>
              <a:rPr sz="2400" spc="150" dirty="0">
                <a:latin typeface="Calibri"/>
                <a:cs typeface="Calibri"/>
              </a:rPr>
              <a:t>(</a:t>
            </a:r>
            <a:r>
              <a:rPr sz="2400" b="1" i="1" spc="150" dirty="0">
                <a:latin typeface="Palatino Linotype"/>
                <a:cs typeface="Palatino Linotype"/>
              </a:rPr>
              <a:t>x</a:t>
            </a:r>
            <a:r>
              <a:rPr sz="2400" spc="225" baseline="24305" dirty="0">
                <a:latin typeface="Calibri"/>
                <a:cs typeface="Calibri"/>
              </a:rPr>
              <a:t>(</a:t>
            </a:r>
            <a:r>
              <a:rPr sz="2400" i="1" spc="225" baseline="24305" dirty="0">
                <a:latin typeface="Cambria"/>
                <a:cs typeface="Cambria"/>
              </a:rPr>
              <a:t>i</a:t>
            </a:r>
            <a:r>
              <a:rPr sz="2400" spc="225" baseline="24305" dirty="0">
                <a:latin typeface="Calibri"/>
                <a:cs typeface="Calibri"/>
              </a:rPr>
              <a:t>)</a:t>
            </a:r>
            <a:r>
              <a:rPr sz="2400" spc="150" dirty="0">
                <a:latin typeface="Calibri"/>
                <a:cs typeface="Calibri"/>
              </a:rPr>
              <a:t>)</a:t>
            </a:r>
            <a:endParaRPr sz="2400" dirty="0">
              <a:latin typeface="Calibri"/>
              <a:cs typeface="Calibri"/>
            </a:endParaRPr>
          </a:p>
          <a:p>
            <a:pPr marL="723900" lvl="1" indent="-228600">
              <a:lnSpc>
                <a:spcPct val="100000"/>
              </a:lnSpc>
              <a:spcBef>
                <a:spcPts val="520"/>
              </a:spcBef>
              <a:buChar char="•"/>
              <a:tabLst>
                <a:tab pos="723900" algn="l"/>
              </a:tabLst>
            </a:pPr>
            <a:r>
              <a:rPr lang="en-US" sz="2400" spc="-5" dirty="0">
                <a:solidFill>
                  <a:srgbClr val="660066"/>
                </a:solidFill>
                <a:latin typeface="Arial"/>
                <a:cs typeface="Arial"/>
              </a:rPr>
              <a:t>But w</a:t>
            </a:r>
            <a:r>
              <a:rPr sz="2400" spc="-5" dirty="0">
                <a:solidFill>
                  <a:srgbClr val="660066"/>
                </a:solidFill>
                <a:latin typeface="Arial"/>
                <a:cs typeface="Arial"/>
              </a:rPr>
              <a:t>e </a:t>
            </a:r>
            <a:r>
              <a:rPr sz="2400" dirty="0">
                <a:solidFill>
                  <a:srgbClr val="660066"/>
                </a:solidFill>
                <a:latin typeface="Arial"/>
                <a:cs typeface="Arial"/>
              </a:rPr>
              <a:t>may not </a:t>
            </a:r>
            <a:r>
              <a:rPr sz="2400" spc="-5" dirty="0">
                <a:solidFill>
                  <a:srgbClr val="660066"/>
                </a:solidFill>
                <a:latin typeface="Arial"/>
                <a:cs typeface="Arial"/>
              </a:rPr>
              <a:t>literally </a:t>
            </a:r>
            <a:r>
              <a:rPr sz="2400" dirty="0">
                <a:solidFill>
                  <a:srgbClr val="660066"/>
                </a:solidFill>
                <a:latin typeface="Arial"/>
                <a:cs typeface="Arial"/>
              </a:rPr>
              <a:t>use </a:t>
            </a:r>
            <a:r>
              <a:rPr sz="2400" spc="-5" dirty="0">
                <a:solidFill>
                  <a:srgbClr val="660066"/>
                </a:solidFill>
                <a:latin typeface="Arial"/>
                <a:cs typeface="Arial"/>
              </a:rPr>
              <a:t>the </a:t>
            </a:r>
            <a:r>
              <a:rPr sz="2400" dirty="0">
                <a:solidFill>
                  <a:srgbClr val="660066"/>
                </a:solidFill>
                <a:latin typeface="Arial"/>
                <a:cs typeface="Arial"/>
              </a:rPr>
              <a:t>inner</a:t>
            </a:r>
            <a:r>
              <a:rPr sz="2400" spc="-15" dirty="0">
                <a:solidFill>
                  <a:srgbClr val="660066"/>
                </a:solidFill>
                <a:latin typeface="Arial"/>
                <a:cs typeface="Arial"/>
              </a:rPr>
              <a:t> </a:t>
            </a:r>
            <a:r>
              <a:rPr sz="2400" dirty="0">
                <a:solidFill>
                  <a:srgbClr val="660066"/>
                </a:solidFill>
                <a:latin typeface="Arial"/>
                <a:cs typeface="Arial"/>
              </a:rPr>
              <a:t>product</a:t>
            </a:r>
            <a:endParaRPr sz="2400" dirty="0">
              <a:latin typeface="Arial"/>
              <a:cs typeface="Arial"/>
            </a:endParaRPr>
          </a:p>
        </p:txBody>
      </p:sp>
      <p:sp>
        <p:nvSpPr>
          <p:cNvPr id="7" name="object 7"/>
          <p:cNvSpPr txBox="1"/>
          <p:nvPr/>
        </p:nvSpPr>
        <p:spPr>
          <a:xfrm>
            <a:off x="3798557" y="3665686"/>
            <a:ext cx="130810" cy="201930"/>
          </a:xfrm>
          <a:prstGeom prst="rect">
            <a:avLst/>
          </a:prstGeom>
        </p:spPr>
        <p:txBody>
          <a:bodyPr vert="horz" wrap="square" lIns="0" tIns="13335" rIns="0" bIns="0" rtlCol="0">
            <a:spAutoFit/>
          </a:bodyPr>
          <a:lstStyle/>
          <a:p>
            <a:pPr marL="12700">
              <a:lnSpc>
                <a:spcPct val="100000"/>
              </a:lnSpc>
              <a:spcBef>
                <a:spcPts val="105"/>
              </a:spcBef>
            </a:pPr>
            <a:r>
              <a:rPr sz="1150" i="1" spc="265" dirty="0">
                <a:latin typeface="Calibri"/>
                <a:cs typeface="Calibri"/>
              </a:rPr>
              <a:t>T</a:t>
            </a:r>
            <a:endParaRPr sz="1150">
              <a:latin typeface="Calibri"/>
              <a:cs typeface="Calibri"/>
            </a:endParaRPr>
          </a:p>
        </p:txBody>
      </p:sp>
      <p:sp>
        <p:nvSpPr>
          <p:cNvPr id="8" name="object 8"/>
          <p:cNvSpPr txBox="1"/>
          <p:nvPr/>
        </p:nvSpPr>
        <p:spPr>
          <a:xfrm>
            <a:off x="3602104" y="3672301"/>
            <a:ext cx="1445895" cy="330200"/>
          </a:xfrm>
          <a:prstGeom prst="rect">
            <a:avLst/>
          </a:prstGeom>
        </p:spPr>
        <p:txBody>
          <a:bodyPr vert="horz" wrap="square" lIns="0" tIns="12700" rIns="0" bIns="0" rtlCol="0">
            <a:spAutoFit/>
          </a:bodyPr>
          <a:lstStyle/>
          <a:p>
            <a:pPr marL="12700">
              <a:lnSpc>
                <a:spcPct val="100000"/>
              </a:lnSpc>
              <a:spcBef>
                <a:spcPts val="100"/>
              </a:spcBef>
            </a:pPr>
            <a:r>
              <a:rPr sz="2000" b="1" i="1" spc="45" dirty="0">
                <a:latin typeface="Calibri"/>
                <a:cs typeface="Calibri"/>
              </a:rPr>
              <a:t>w </a:t>
            </a:r>
            <a:r>
              <a:rPr sz="2000" b="1" i="1" spc="200" dirty="0">
                <a:latin typeface="Calibri"/>
                <a:cs typeface="Calibri"/>
              </a:rPr>
              <a:t>x </a:t>
            </a:r>
            <a:r>
              <a:rPr sz="2000" dirty="0">
                <a:latin typeface="Symbol"/>
                <a:cs typeface="Symbol"/>
              </a:rPr>
              <a:t></a:t>
            </a:r>
            <a:r>
              <a:rPr sz="2000" dirty="0">
                <a:latin typeface="Times New Roman"/>
                <a:cs typeface="Times New Roman"/>
              </a:rPr>
              <a:t> </a:t>
            </a:r>
            <a:r>
              <a:rPr sz="2000" i="1" spc="-110" dirty="0">
                <a:latin typeface="Calibri"/>
                <a:cs typeface="Calibri"/>
              </a:rPr>
              <a:t>b </a:t>
            </a:r>
            <a:r>
              <a:rPr sz="2000" dirty="0">
                <a:latin typeface="Symbol"/>
                <a:cs typeface="Symbol"/>
              </a:rPr>
              <a:t></a:t>
            </a:r>
            <a:r>
              <a:rPr sz="2000" dirty="0">
                <a:latin typeface="Times New Roman"/>
                <a:cs typeface="Times New Roman"/>
              </a:rPr>
              <a:t> </a:t>
            </a:r>
            <a:r>
              <a:rPr sz="2000" i="1" spc="-110" dirty="0">
                <a:latin typeface="Calibri"/>
                <a:cs typeface="Calibri"/>
              </a:rPr>
              <a:t>b</a:t>
            </a:r>
            <a:r>
              <a:rPr sz="2000" i="1" spc="-165" dirty="0">
                <a:latin typeface="Calibri"/>
                <a:cs typeface="Calibri"/>
              </a:rPr>
              <a:t> </a:t>
            </a:r>
            <a:r>
              <a:rPr sz="2000" dirty="0">
                <a:latin typeface="Symbol"/>
                <a:cs typeface="Symbol"/>
              </a:rPr>
              <a:t></a:t>
            </a:r>
            <a:endParaRPr sz="2000">
              <a:latin typeface="Symbol"/>
              <a:cs typeface="Symbol"/>
            </a:endParaRPr>
          </a:p>
        </p:txBody>
      </p:sp>
      <p:sp>
        <p:nvSpPr>
          <p:cNvPr id="9" name="object 9"/>
          <p:cNvSpPr txBox="1"/>
          <p:nvPr/>
        </p:nvSpPr>
        <p:spPr>
          <a:xfrm>
            <a:off x="5550099" y="3870738"/>
            <a:ext cx="70485" cy="201930"/>
          </a:xfrm>
          <a:prstGeom prst="rect">
            <a:avLst/>
          </a:prstGeom>
        </p:spPr>
        <p:txBody>
          <a:bodyPr vert="horz" wrap="square" lIns="0" tIns="13335" rIns="0" bIns="0" rtlCol="0">
            <a:spAutoFit/>
          </a:bodyPr>
          <a:lstStyle/>
          <a:p>
            <a:pPr marL="12700">
              <a:lnSpc>
                <a:spcPct val="100000"/>
              </a:lnSpc>
              <a:spcBef>
                <a:spcPts val="105"/>
              </a:spcBef>
            </a:pPr>
            <a:r>
              <a:rPr sz="1150" i="1" spc="90" dirty="0">
                <a:latin typeface="Calibri"/>
                <a:cs typeface="Calibri"/>
              </a:rPr>
              <a:t>i</a:t>
            </a:r>
            <a:endParaRPr sz="1150">
              <a:latin typeface="Calibri"/>
              <a:cs typeface="Calibri"/>
            </a:endParaRPr>
          </a:p>
        </p:txBody>
      </p:sp>
      <p:sp>
        <p:nvSpPr>
          <p:cNvPr id="10" name="object 10"/>
          <p:cNvSpPr txBox="1"/>
          <p:nvPr/>
        </p:nvSpPr>
        <p:spPr>
          <a:xfrm>
            <a:off x="5110890" y="4026181"/>
            <a:ext cx="238760" cy="201930"/>
          </a:xfrm>
          <a:prstGeom prst="rect">
            <a:avLst/>
          </a:prstGeom>
        </p:spPr>
        <p:txBody>
          <a:bodyPr vert="horz" wrap="square" lIns="0" tIns="13335" rIns="0" bIns="0" rtlCol="0">
            <a:spAutoFit/>
          </a:bodyPr>
          <a:lstStyle/>
          <a:p>
            <a:pPr marL="12700">
              <a:lnSpc>
                <a:spcPct val="100000"/>
              </a:lnSpc>
              <a:spcBef>
                <a:spcPts val="105"/>
              </a:spcBef>
            </a:pPr>
            <a:r>
              <a:rPr sz="1150" i="1" spc="90" dirty="0">
                <a:latin typeface="Calibri"/>
                <a:cs typeface="Calibri"/>
              </a:rPr>
              <a:t>i</a:t>
            </a:r>
            <a:r>
              <a:rPr sz="1150" i="1" spc="-195" dirty="0">
                <a:latin typeface="Calibri"/>
                <a:cs typeface="Calibri"/>
              </a:rPr>
              <a:t> </a:t>
            </a:r>
            <a:r>
              <a:rPr sz="1150" spc="-10" dirty="0">
                <a:latin typeface="Symbol"/>
                <a:cs typeface="Symbol"/>
              </a:rPr>
              <a:t></a:t>
            </a:r>
            <a:r>
              <a:rPr sz="1150" spc="-10" dirty="0">
                <a:latin typeface="Calibri"/>
                <a:cs typeface="Calibri"/>
              </a:rPr>
              <a:t>1</a:t>
            </a:r>
            <a:endParaRPr sz="1150">
              <a:latin typeface="Calibri"/>
              <a:cs typeface="Calibri"/>
            </a:endParaRPr>
          </a:p>
        </p:txBody>
      </p:sp>
      <p:sp>
        <p:nvSpPr>
          <p:cNvPr id="11" name="object 11"/>
          <p:cNvSpPr txBox="1"/>
          <p:nvPr/>
        </p:nvSpPr>
        <p:spPr>
          <a:xfrm>
            <a:off x="5149916" y="3507597"/>
            <a:ext cx="146050" cy="201930"/>
          </a:xfrm>
          <a:prstGeom prst="rect">
            <a:avLst/>
          </a:prstGeom>
        </p:spPr>
        <p:txBody>
          <a:bodyPr vert="horz" wrap="square" lIns="0" tIns="13335" rIns="0" bIns="0" rtlCol="0">
            <a:spAutoFit/>
          </a:bodyPr>
          <a:lstStyle/>
          <a:p>
            <a:pPr marL="12700">
              <a:lnSpc>
                <a:spcPct val="100000"/>
              </a:lnSpc>
              <a:spcBef>
                <a:spcPts val="105"/>
              </a:spcBef>
            </a:pPr>
            <a:r>
              <a:rPr sz="1150" i="1" spc="35" dirty="0">
                <a:latin typeface="Calibri"/>
                <a:cs typeface="Calibri"/>
              </a:rPr>
              <a:t>m</a:t>
            </a:r>
            <a:endParaRPr sz="1150">
              <a:latin typeface="Calibri"/>
              <a:cs typeface="Calibri"/>
            </a:endParaRPr>
          </a:p>
        </p:txBody>
      </p:sp>
      <p:sp>
        <p:nvSpPr>
          <p:cNvPr id="12" name="object 12"/>
          <p:cNvSpPr txBox="1"/>
          <p:nvPr/>
        </p:nvSpPr>
        <p:spPr>
          <a:xfrm>
            <a:off x="5081786" y="3595572"/>
            <a:ext cx="297180" cy="482600"/>
          </a:xfrm>
          <a:prstGeom prst="rect">
            <a:avLst/>
          </a:prstGeom>
        </p:spPr>
        <p:txBody>
          <a:bodyPr vert="horz" wrap="square" lIns="0" tIns="12700" rIns="0" bIns="0" rtlCol="0">
            <a:spAutoFit/>
          </a:bodyPr>
          <a:lstStyle/>
          <a:p>
            <a:pPr marL="12700">
              <a:lnSpc>
                <a:spcPct val="100000"/>
              </a:lnSpc>
              <a:spcBef>
                <a:spcPts val="100"/>
              </a:spcBef>
            </a:pPr>
            <a:r>
              <a:rPr sz="3000" dirty="0">
                <a:latin typeface="Symbol"/>
                <a:cs typeface="Symbol"/>
              </a:rPr>
              <a:t></a:t>
            </a:r>
            <a:endParaRPr sz="3000">
              <a:latin typeface="Symbol"/>
              <a:cs typeface="Symbol"/>
            </a:endParaRPr>
          </a:p>
        </p:txBody>
      </p:sp>
      <p:sp>
        <p:nvSpPr>
          <p:cNvPr id="13" name="object 13"/>
          <p:cNvSpPr txBox="1"/>
          <p:nvPr/>
        </p:nvSpPr>
        <p:spPr>
          <a:xfrm>
            <a:off x="5383411" y="3672301"/>
            <a:ext cx="654050" cy="330200"/>
          </a:xfrm>
          <a:prstGeom prst="rect">
            <a:avLst/>
          </a:prstGeom>
        </p:spPr>
        <p:txBody>
          <a:bodyPr vert="horz" wrap="square" lIns="0" tIns="12700" rIns="0" bIns="0" rtlCol="0">
            <a:spAutoFit/>
          </a:bodyPr>
          <a:lstStyle/>
          <a:p>
            <a:pPr marL="12700">
              <a:lnSpc>
                <a:spcPct val="100000"/>
              </a:lnSpc>
              <a:spcBef>
                <a:spcPts val="100"/>
              </a:spcBef>
              <a:tabLst>
                <a:tab pos="498475" algn="l"/>
              </a:tabLst>
            </a:pPr>
            <a:r>
              <a:rPr sz="2000" dirty="0">
                <a:latin typeface="Symbol"/>
                <a:cs typeface="Symbol"/>
              </a:rPr>
              <a:t></a:t>
            </a:r>
            <a:r>
              <a:rPr sz="2000" spc="-75" dirty="0">
                <a:latin typeface="Times New Roman"/>
                <a:cs typeface="Times New Roman"/>
              </a:rPr>
              <a:t> </a:t>
            </a:r>
            <a:r>
              <a:rPr sz="2000" b="1" i="1" spc="200" dirty="0">
                <a:latin typeface="Calibri"/>
                <a:cs typeface="Calibri"/>
              </a:rPr>
              <a:t>x</a:t>
            </a:r>
            <a:r>
              <a:rPr sz="2000" b="1" i="1" dirty="0">
                <a:latin typeface="Calibri"/>
                <a:cs typeface="Calibri"/>
              </a:rPr>
              <a:t>	</a:t>
            </a:r>
            <a:r>
              <a:rPr sz="2000" b="1" i="1" spc="200" dirty="0">
                <a:latin typeface="Calibri"/>
                <a:cs typeface="Calibri"/>
              </a:rPr>
              <a:t>x</a:t>
            </a:r>
            <a:endParaRPr sz="2000">
              <a:latin typeface="Calibri"/>
              <a:cs typeface="Calibri"/>
            </a:endParaRPr>
          </a:p>
        </p:txBody>
      </p:sp>
      <p:sp>
        <p:nvSpPr>
          <p:cNvPr id="14" name="object 14"/>
          <p:cNvSpPr txBox="1"/>
          <p:nvPr/>
        </p:nvSpPr>
        <p:spPr>
          <a:xfrm>
            <a:off x="5751843" y="3665686"/>
            <a:ext cx="481330" cy="201930"/>
          </a:xfrm>
          <a:prstGeom prst="rect">
            <a:avLst/>
          </a:prstGeom>
        </p:spPr>
        <p:txBody>
          <a:bodyPr vert="horz" wrap="square" lIns="0" tIns="13335" rIns="0" bIns="0" rtlCol="0">
            <a:spAutoFit/>
          </a:bodyPr>
          <a:lstStyle/>
          <a:p>
            <a:pPr marL="12700">
              <a:lnSpc>
                <a:spcPct val="100000"/>
              </a:lnSpc>
              <a:spcBef>
                <a:spcPts val="105"/>
              </a:spcBef>
              <a:tabLst>
                <a:tab pos="293370" algn="l"/>
              </a:tabLst>
            </a:pPr>
            <a:r>
              <a:rPr sz="1150" i="1" spc="265" dirty="0">
                <a:latin typeface="Calibri"/>
                <a:cs typeface="Calibri"/>
              </a:rPr>
              <a:t>T	</a:t>
            </a:r>
            <a:r>
              <a:rPr sz="1150" spc="90" dirty="0">
                <a:latin typeface="Calibri"/>
                <a:cs typeface="Calibri"/>
              </a:rPr>
              <a:t>(</a:t>
            </a:r>
            <a:r>
              <a:rPr sz="1150" i="1" spc="90" dirty="0">
                <a:latin typeface="Calibri"/>
                <a:cs typeface="Calibri"/>
              </a:rPr>
              <a:t>i</a:t>
            </a:r>
            <a:r>
              <a:rPr sz="1150" i="1" spc="-195" dirty="0">
                <a:latin typeface="Calibri"/>
                <a:cs typeface="Calibri"/>
              </a:rPr>
              <a:t> </a:t>
            </a:r>
            <a:r>
              <a:rPr sz="1150" spc="100" dirty="0">
                <a:latin typeface="Calibri"/>
                <a:cs typeface="Calibri"/>
              </a:rPr>
              <a:t>)</a:t>
            </a:r>
            <a:endParaRPr sz="1150">
              <a:latin typeface="Calibri"/>
              <a:cs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64996" y="847293"/>
            <a:ext cx="6015989" cy="695960"/>
          </a:xfrm>
          <a:prstGeom prst="rect">
            <a:avLst/>
          </a:prstGeom>
        </p:spPr>
        <p:txBody>
          <a:bodyPr vert="horz" wrap="square" lIns="0" tIns="12700" rIns="0" bIns="0" rtlCol="0">
            <a:spAutoFit/>
          </a:bodyPr>
          <a:lstStyle/>
          <a:p>
            <a:pPr marL="12700">
              <a:lnSpc>
                <a:spcPct val="100000"/>
              </a:lnSpc>
              <a:spcBef>
                <a:spcPts val="100"/>
              </a:spcBef>
              <a:tabLst>
                <a:tab pos="2652395" algn="l"/>
                <a:tab pos="4144010" algn="l"/>
              </a:tabLst>
            </a:pPr>
            <a:r>
              <a:rPr dirty="0"/>
              <a:t>Predic</a:t>
            </a:r>
            <a:r>
              <a:rPr spc="-5" dirty="0"/>
              <a:t>t</a:t>
            </a:r>
            <a:r>
              <a:rPr dirty="0"/>
              <a:t>ion	</a:t>
            </a:r>
            <a:r>
              <a:rPr lang="en-US" dirty="0"/>
              <a:t>U</a:t>
            </a:r>
            <a:r>
              <a:rPr dirty="0"/>
              <a:t>sing</a:t>
            </a:r>
            <a:r>
              <a:rPr lang="en-US" dirty="0"/>
              <a:t> </a:t>
            </a:r>
            <a:r>
              <a:rPr dirty="0"/>
              <a:t>SVM</a:t>
            </a:r>
          </a:p>
        </p:txBody>
      </p:sp>
      <p:sp>
        <p:nvSpPr>
          <p:cNvPr id="5" name="object 5"/>
          <p:cNvSpPr txBox="1"/>
          <p:nvPr/>
        </p:nvSpPr>
        <p:spPr>
          <a:xfrm>
            <a:off x="852978" y="1982354"/>
            <a:ext cx="6015990"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spc="-5" dirty="0">
                <a:solidFill>
                  <a:srgbClr val="3333CC"/>
                </a:solidFill>
                <a:latin typeface="Arial"/>
                <a:cs typeface="Arial"/>
              </a:rPr>
              <a:t>We </a:t>
            </a:r>
            <a:r>
              <a:rPr sz="3200" dirty="0">
                <a:solidFill>
                  <a:srgbClr val="3333CC"/>
                </a:solidFill>
                <a:latin typeface="Arial"/>
                <a:cs typeface="Arial"/>
              </a:rPr>
              <a:t>can make </a:t>
            </a:r>
            <a:r>
              <a:rPr sz="3200" spc="-5" dirty="0">
                <a:solidFill>
                  <a:srgbClr val="3333CC"/>
                </a:solidFill>
                <a:latin typeface="Arial"/>
                <a:cs typeface="Arial"/>
              </a:rPr>
              <a:t>predictions</a:t>
            </a:r>
            <a:r>
              <a:rPr sz="3200" spc="-45" dirty="0">
                <a:solidFill>
                  <a:srgbClr val="3333CC"/>
                </a:solidFill>
                <a:latin typeface="Arial"/>
                <a:cs typeface="Arial"/>
              </a:rPr>
              <a:t> </a:t>
            </a:r>
            <a:r>
              <a:rPr sz="3200" dirty="0">
                <a:solidFill>
                  <a:srgbClr val="3333CC"/>
                </a:solidFill>
                <a:latin typeface="Arial"/>
                <a:cs typeface="Arial"/>
              </a:rPr>
              <a:t>using</a:t>
            </a:r>
            <a:endParaRPr sz="3200">
              <a:latin typeface="Arial"/>
              <a:cs typeface="Arial"/>
            </a:endParaRPr>
          </a:p>
        </p:txBody>
      </p:sp>
      <p:sp>
        <p:nvSpPr>
          <p:cNvPr id="6" name="object 6"/>
          <p:cNvSpPr txBox="1"/>
          <p:nvPr/>
        </p:nvSpPr>
        <p:spPr>
          <a:xfrm>
            <a:off x="852978" y="3044364"/>
            <a:ext cx="8987790" cy="3904017"/>
          </a:xfrm>
          <a:prstGeom prst="rect">
            <a:avLst/>
          </a:prstGeom>
        </p:spPr>
        <p:txBody>
          <a:bodyPr vert="horz" wrap="square" lIns="0" tIns="90170" rIns="0" bIns="0" rtlCol="0">
            <a:spAutoFit/>
          </a:bodyPr>
          <a:lstStyle/>
          <a:p>
            <a:pPr marL="1155700" indent="-229235">
              <a:lnSpc>
                <a:spcPct val="100000"/>
              </a:lnSpc>
              <a:spcBef>
                <a:spcPts val="710"/>
              </a:spcBef>
              <a:buChar char="•"/>
              <a:tabLst>
                <a:tab pos="1155700" algn="l"/>
              </a:tabLst>
            </a:pPr>
            <a:r>
              <a:rPr sz="2400" dirty="0">
                <a:solidFill>
                  <a:srgbClr val="660066"/>
                </a:solidFill>
                <a:latin typeface="Arial"/>
                <a:cs typeface="Arial"/>
              </a:rPr>
              <a:t>Depending on </a:t>
            </a:r>
            <a:r>
              <a:rPr sz="2400" spc="-5" dirty="0">
                <a:solidFill>
                  <a:srgbClr val="660066"/>
                </a:solidFill>
                <a:latin typeface="Arial"/>
                <a:cs typeface="Arial"/>
              </a:rPr>
              <a:t>whether</a:t>
            </a:r>
            <a:r>
              <a:rPr sz="2400" spc="-10" dirty="0">
                <a:solidFill>
                  <a:srgbClr val="660066"/>
                </a:solidFill>
                <a:latin typeface="Arial"/>
                <a:cs typeface="Arial"/>
              </a:rPr>
              <a:t> </a:t>
            </a:r>
            <a:r>
              <a:rPr sz="2400" i="1" spc="204" dirty="0">
                <a:latin typeface="Cambria"/>
                <a:cs typeface="Cambria"/>
              </a:rPr>
              <a:t>f</a:t>
            </a:r>
            <a:r>
              <a:rPr sz="2400" spc="204" dirty="0">
                <a:latin typeface="Calibri"/>
                <a:cs typeface="Calibri"/>
              </a:rPr>
              <a:t>(</a:t>
            </a:r>
            <a:r>
              <a:rPr sz="2400" b="1" i="1" spc="204" dirty="0">
                <a:latin typeface="Palatino Linotype"/>
                <a:cs typeface="Palatino Linotype"/>
              </a:rPr>
              <a:t>x</a:t>
            </a:r>
            <a:r>
              <a:rPr sz="2400" spc="204" dirty="0">
                <a:latin typeface="Calibri"/>
                <a:cs typeface="Calibri"/>
              </a:rPr>
              <a:t>)&gt;0</a:t>
            </a:r>
            <a:endParaRPr sz="2400" dirty="0">
              <a:latin typeface="Calibri"/>
              <a:cs typeface="Calibri"/>
            </a:endParaRPr>
          </a:p>
          <a:p>
            <a:pPr marL="748665" marR="572135" indent="-279400">
              <a:lnSpc>
                <a:spcPts val="3329"/>
              </a:lnSpc>
              <a:spcBef>
                <a:spcPts val="855"/>
              </a:spcBef>
              <a:buChar char="–"/>
              <a:tabLst>
                <a:tab pos="755650" algn="l"/>
              </a:tabLst>
            </a:pPr>
            <a:r>
              <a:rPr sz="2800" spc="-5" dirty="0">
                <a:solidFill>
                  <a:srgbClr val="336600"/>
                </a:solidFill>
                <a:latin typeface="Arial"/>
                <a:cs typeface="Arial"/>
              </a:rPr>
              <a:t>The function </a:t>
            </a:r>
            <a:r>
              <a:rPr sz="2800" dirty="0">
                <a:solidFill>
                  <a:srgbClr val="336600"/>
                </a:solidFill>
                <a:latin typeface="Arial"/>
                <a:cs typeface="Arial"/>
              </a:rPr>
              <a:t>is nonlinear in </a:t>
            </a:r>
            <a:r>
              <a:rPr sz="2800" b="1" i="1" spc="165" dirty="0">
                <a:latin typeface="Palatino Linotype"/>
                <a:cs typeface="Palatino Linotype"/>
              </a:rPr>
              <a:t>x </a:t>
            </a:r>
            <a:r>
              <a:rPr sz="2800" dirty="0">
                <a:solidFill>
                  <a:srgbClr val="336600"/>
                </a:solidFill>
                <a:latin typeface="Arial"/>
                <a:cs typeface="Arial"/>
              </a:rPr>
              <a:t>but </a:t>
            </a:r>
            <a:r>
              <a:rPr sz="2800" spc="-5" dirty="0">
                <a:solidFill>
                  <a:srgbClr val="336600"/>
                </a:solidFill>
                <a:latin typeface="Arial"/>
                <a:cs typeface="Arial"/>
              </a:rPr>
              <a:t>the</a:t>
            </a:r>
            <a:r>
              <a:rPr sz="2800" spc="-95" dirty="0">
                <a:solidFill>
                  <a:srgbClr val="336600"/>
                </a:solidFill>
                <a:latin typeface="Arial"/>
                <a:cs typeface="Arial"/>
              </a:rPr>
              <a:t> </a:t>
            </a:r>
            <a:r>
              <a:rPr sz="2800" spc="-5" dirty="0">
                <a:solidFill>
                  <a:srgbClr val="336600"/>
                </a:solidFill>
                <a:latin typeface="Arial"/>
                <a:cs typeface="Arial"/>
              </a:rPr>
              <a:t>relationship  between </a:t>
            </a:r>
            <a:r>
              <a:rPr sz="2800" i="1" spc="170" dirty="0">
                <a:latin typeface="Cambria"/>
                <a:cs typeface="Cambria"/>
              </a:rPr>
              <a:t>f</a:t>
            </a:r>
            <a:r>
              <a:rPr sz="2800" spc="170" dirty="0">
                <a:latin typeface="Calibri"/>
                <a:cs typeface="Calibri"/>
              </a:rPr>
              <a:t>(</a:t>
            </a:r>
            <a:r>
              <a:rPr sz="2800" b="1" i="1" spc="170" dirty="0">
                <a:latin typeface="Palatino Linotype"/>
                <a:cs typeface="Palatino Linotype"/>
              </a:rPr>
              <a:t>x</a:t>
            </a:r>
            <a:r>
              <a:rPr sz="2800" spc="170" dirty="0">
                <a:latin typeface="Calibri"/>
                <a:cs typeface="Calibri"/>
              </a:rPr>
              <a:t>) </a:t>
            </a:r>
            <a:r>
              <a:rPr sz="2800" spc="-5" dirty="0">
                <a:solidFill>
                  <a:srgbClr val="336600"/>
                </a:solidFill>
                <a:latin typeface="Arial"/>
                <a:cs typeface="Arial"/>
              </a:rPr>
              <a:t>and </a:t>
            </a:r>
            <a:r>
              <a:rPr sz="2800" spc="40" dirty="0">
                <a:latin typeface="Times New Roman"/>
                <a:cs typeface="Times New Roman"/>
              </a:rPr>
              <a:t>ϕ(</a:t>
            </a:r>
            <a:r>
              <a:rPr sz="2800" b="1" i="1" spc="40" dirty="0">
                <a:latin typeface="Palatino Linotype"/>
                <a:cs typeface="Palatino Linotype"/>
              </a:rPr>
              <a:t>x</a:t>
            </a:r>
            <a:r>
              <a:rPr sz="2800" spc="40" dirty="0">
                <a:latin typeface="Times New Roman"/>
                <a:cs typeface="Times New Roman"/>
              </a:rPr>
              <a:t>) </a:t>
            </a:r>
            <a:r>
              <a:rPr sz="2800" dirty="0">
                <a:solidFill>
                  <a:srgbClr val="336600"/>
                </a:solidFill>
                <a:latin typeface="Arial"/>
                <a:cs typeface="Arial"/>
              </a:rPr>
              <a:t>is</a:t>
            </a:r>
            <a:r>
              <a:rPr sz="2800" spc="-80" dirty="0">
                <a:solidFill>
                  <a:srgbClr val="336600"/>
                </a:solidFill>
                <a:latin typeface="Arial"/>
                <a:cs typeface="Arial"/>
              </a:rPr>
              <a:t> </a:t>
            </a:r>
            <a:r>
              <a:rPr sz="2800" dirty="0">
                <a:solidFill>
                  <a:srgbClr val="336600"/>
                </a:solidFill>
                <a:latin typeface="Arial"/>
                <a:cs typeface="Arial"/>
              </a:rPr>
              <a:t>linear</a:t>
            </a:r>
            <a:endParaRPr sz="2800" dirty="0">
              <a:latin typeface="Arial"/>
              <a:cs typeface="Arial"/>
            </a:endParaRPr>
          </a:p>
          <a:p>
            <a:pPr marL="1155700" lvl="1" indent="-229235">
              <a:lnSpc>
                <a:spcPct val="100000"/>
              </a:lnSpc>
              <a:spcBef>
                <a:spcPts val="405"/>
              </a:spcBef>
              <a:buChar char="•"/>
              <a:tabLst>
                <a:tab pos="1155700" algn="l"/>
              </a:tabLst>
            </a:pPr>
            <a:r>
              <a:rPr sz="2400" dirty="0">
                <a:solidFill>
                  <a:srgbClr val="660066"/>
                </a:solidFill>
                <a:latin typeface="Arial"/>
                <a:cs typeface="Arial"/>
              </a:rPr>
              <a:t>Also </a:t>
            </a:r>
            <a:r>
              <a:rPr sz="2400" spc="-5" dirty="0">
                <a:solidFill>
                  <a:srgbClr val="660066"/>
                </a:solidFill>
                <a:latin typeface="Arial"/>
                <a:cs typeface="Arial"/>
              </a:rPr>
              <a:t>the relationship between </a:t>
            </a:r>
            <a:r>
              <a:rPr sz="2400" dirty="0">
                <a:latin typeface="Times New Roman"/>
                <a:cs typeface="Times New Roman"/>
              </a:rPr>
              <a:t>α </a:t>
            </a:r>
            <a:r>
              <a:rPr sz="2400" spc="-5" dirty="0">
                <a:solidFill>
                  <a:srgbClr val="660066"/>
                </a:solidFill>
                <a:latin typeface="Arial"/>
                <a:cs typeface="Arial"/>
              </a:rPr>
              <a:t>and </a:t>
            </a:r>
            <a:r>
              <a:rPr sz="2400" i="1" spc="145" dirty="0">
                <a:latin typeface="Cambria"/>
                <a:cs typeface="Cambria"/>
              </a:rPr>
              <a:t>f</a:t>
            </a:r>
            <a:r>
              <a:rPr sz="2400" spc="145" dirty="0">
                <a:latin typeface="Calibri"/>
                <a:cs typeface="Calibri"/>
              </a:rPr>
              <a:t>(</a:t>
            </a:r>
            <a:r>
              <a:rPr sz="2400" b="1" i="1" spc="145" dirty="0">
                <a:latin typeface="Palatino Linotype"/>
                <a:cs typeface="Palatino Linotype"/>
              </a:rPr>
              <a:t>x</a:t>
            </a:r>
            <a:r>
              <a:rPr sz="2400" spc="145" dirty="0">
                <a:latin typeface="Calibri"/>
                <a:cs typeface="Calibri"/>
              </a:rPr>
              <a:t>) </a:t>
            </a:r>
            <a:r>
              <a:rPr sz="2400" dirty="0">
                <a:solidFill>
                  <a:srgbClr val="660066"/>
                </a:solidFill>
                <a:latin typeface="Arial"/>
                <a:cs typeface="Arial"/>
              </a:rPr>
              <a:t>is</a:t>
            </a:r>
            <a:r>
              <a:rPr sz="2400" spc="185" dirty="0">
                <a:solidFill>
                  <a:srgbClr val="660066"/>
                </a:solidFill>
                <a:latin typeface="Arial"/>
                <a:cs typeface="Arial"/>
              </a:rPr>
              <a:t> </a:t>
            </a:r>
            <a:r>
              <a:rPr sz="2400" dirty="0">
                <a:solidFill>
                  <a:srgbClr val="660066"/>
                </a:solidFill>
                <a:latin typeface="Arial"/>
                <a:cs typeface="Arial"/>
              </a:rPr>
              <a:t>linear</a:t>
            </a:r>
            <a:endParaRPr sz="2400" dirty="0">
              <a:latin typeface="Arial"/>
              <a:cs typeface="Arial"/>
            </a:endParaRPr>
          </a:p>
          <a:p>
            <a:pPr marL="355600" marR="5080" indent="-342900">
              <a:lnSpc>
                <a:spcPct val="100699"/>
              </a:lnSpc>
              <a:spcBef>
                <a:spcPts val="785"/>
              </a:spcBef>
              <a:buChar char="•"/>
              <a:tabLst>
                <a:tab pos="354965" algn="l"/>
                <a:tab pos="355600" algn="l"/>
              </a:tabLst>
            </a:pPr>
            <a:r>
              <a:rPr sz="3200" spc="-5" dirty="0">
                <a:solidFill>
                  <a:srgbClr val="3333CC"/>
                </a:solidFill>
                <a:latin typeface="Arial"/>
                <a:cs typeface="Arial"/>
              </a:rPr>
              <a:t>The </a:t>
            </a:r>
            <a:r>
              <a:rPr sz="3200" dirty="0">
                <a:solidFill>
                  <a:srgbClr val="3333CC"/>
                </a:solidFill>
                <a:latin typeface="Arial"/>
                <a:cs typeface="Arial"/>
              </a:rPr>
              <a:t>kernel-based </a:t>
            </a:r>
            <a:r>
              <a:rPr sz="3200" spc="-5" dirty="0">
                <a:solidFill>
                  <a:srgbClr val="3333CC"/>
                </a:solidFill>
                <a:latin typeface="Arial"/>
                <a:cs typeface="Arial"/>
              </a:rPr>
              <a:t>function </a:t>
            </a:r>
            <a:r>
              <a:rPr sz="3200" dirty="0">
                <a:solidFill>
                  <a:srgbClr val="3333CC"/>
                </a:solidFill>
                <a:latin typeface="Arial"/>
                <a:cs typeface="Arial"/>
              </a:rPr>
              <a:t>is </a:t>
            </a:r>
            <a:r>
              <a:rPr sz="3200" spc="-5" dirty="0">
                <a:solidFill>
                  <a:srgbClr val="3333CC"/>
                </a:solidFill>
                <a:latin typeface="Arial"/>
                <a:cs typeface="Arial"/>
              </a:rPr>
              <a:t>exactly </a:t>
            </a:r>
            <a:r>
              <a:rPr sz="3200" dirty="0">
                <a:solidFill>
                  <a:srgbClr val="3333CC"/>
                </a:solidFill>
                <a:latin typeface="Arial"/>
                <a:cs typeface="Arial"/>
              </a:rPr>
              <a:t>equivalent  </a:t>
            </a:r>
            <a:r>
              <a:rPr sz="3200" spc="-5" dirty="0">
                <a:solidFill>
                  <a:srgbClr val="3333CC"/>
                </a:solidFill>
                <a:latin typeface="Arial"/>
                <a:cs typeface="Arial"/>
              </a:rPr>
              <a:t>to </a:t>
            </a:r>
            <a:r>
              <a:rPr sz="3200" dirty="0">
                <a:solidFill>
                  <a:srgbClr val="3333CC"/>
                </a:solidFill>
                <a:latin typeface="Arial"/>
                <a:cs typeface="Arial"/>
              </a:rPr>
              <a:t>preprocessing </a:t>
            </a:r>
            <a:r>
              <a:rPr sz="3200" spc="-5" dirty="0">
                <a:solidFill>
                  <a:srgbClr val="3333CC"/>
                </a:solidFill>
                <a:latin typeface="Arial"/>
                <a:cs typeface="Arial"/>
              </a:rPr>
              <a:t>the data </a:t>
            </a:r>
            <a:r>
              <a:rPr sz="3200" dirty="0">
                <a:solidFill>
                  <a:srgbClr val="3333CC"/>
                </a:solidFill>
                <a:latin typeface="Arial"/>
                <a:cs typeface="Arial"/>
              </a:rPr>
              <a:t>by applying </a:t>
            </a:r>
            <a:r>
              <a:rPr sz="3200" spc="185" dirty="0">
                <a:latin typeface="Times New Roman"/>
                <a:cs typeface="Times New Roman"/>
              </a:rPr>
              <a:t>ϕ</a:t>
            </a:r>
            <a:r>
              <a:rPr sz="3200" spc="185" dirty="0">
                <a:latin typeface="Calibri"/>
                <a:cs typeface="Calibri"/>
              </a:rPr>
              <a:t>(</a:t>
            </a:r>
            <a:r>
              <a:rPr sz="3200" b="1" i="1" spc="185" dirty="0">
                <a:latin typeface="Palatino Linotype"/>
                <a:cs typeface="Palatino Linotype"/>
              </a:rPr>
              <a:t>x</a:t>
            </a:r>
            <a:r>
              <a:rPr sz="3200" spc="185" dirty="0">
                <a:latin typeface="Calibri"/>
                <a:cs typeface="Calibri"/>
              </a:rPr>
              <a:t>) </a:t>
            </a:r>
            <a:r>
              <a:rPr sz="3200" dirty="0">
                <a:solidFill>
                  <a:srgbClr val="3333CC"/>
                </a:solidFill>
                <a:latin typeface="Arial"/>
                <a:cs typeface="Arial"/>
              </a:rPr>
              <a:t>to </a:t>
            </a:r>
            <a:r>
              <a:rPr sz="3200" spc="-5" dirty="0">
                <a:solidFill>
                  <a:srgbClr val="3333CC"/>
                </a:solidFill>
                <a:latin typeface="Arial"/>
                <a:cs typeface="Arial"/>
              </a:rPr>
              <a:t>all  inputs, then </a:t>
            </a:r>
            <a:r>
              <a:rPr sz="3200" dirty="0">
                <a:solidFill>
                  <a:srgbClr val="3333CC"/>
                </a:solidFill>
                <a:latin typeface="Arial"/>
                <a:cs typeface="Arial"/>
              </a:rPr>
              <a:t>learning a linear model in </a:t>
            </a:r>
            <a:r>
              <a:rPr sz="3200" spc="-5" dirty="0">
                <a:solidFill>
                  <a:srgbClr val="3333CC"/>
                </a:solidFill>
                <a:latin typeface="Arial"/>
                <a:cs typeface="Arial"/>
              </a:rPr>
              <a:t>the</a:t>
            </a:r>
            <a:r>
              <a:rPr sz="3200" spc="-35" dirty="0">
                <a:solidFill>
                  <a:srgbClr val="3333CC"/>
                </a:solidFill>
                <a:latin typeface="Arial"/>
                <a:cs typeface="Arial"/>
              </a:rPr>
              <a:t> </a:t>
            </a:r>
            <a:r>
              <a:rPr sz="3200" dirty="0">
                <a:solidFill>
                  <a:srgbClr val="3333CC"/>
                </a:solidFill>
                <a:latin typeface="Arial"/>
                <a:cs typeface="Arial"/>
              </a:rPr>
              <a:t>new</a:t>
            </a:r>
            <a:r>
              <a:rPr lang="en-US" sz="3200" dirty="0">
                <a:solidFill>
                  <a:srgbClr val="3333CC"/>
                </a:solidFill>
                <a:latin typeface="Arial"/>
                <a:cs typeface="Arial"/>
              </a:rPr>
              <a:t> transformed space</a:t>
            </a:r>
            <a:endParaRPr sz="3200" dirty="0">
              <a:latin typeface="Arial"/>
              <a:cs typeface="Arial"/>
            </a:endParaRPr>
          </a:p>
        </p:txBody>
      </p:sp>
      <p:sp>
        <p:nvSpPr>
          <p:cNvPr id="9" name="object 9"/>
          <p:cNvSpPr txBox="1"/>
          <p:nvPr/>
        </p:nvSpPr>
        <p:spPr>
          <a:xfrm>
            <a:off x="3629923" y="2589777"/>
            <a:ext cx="1076325" cy="339090"/>
          </a:xfrm>
          <a:prstGeom prst="rect">
            <a:avLst/>
          </a:prstGeom>
        </p:spPr>
        <p:txBody>
          <a:bodyPr vert="horz" wrap="square" lIns="0" tIns="13335" rIns="0" bIns="0" rtlCol="0">
            <a:spAutoFit/>
          </a:bodyPr>
          <a:lstStyle/>
          <a:p>
            <a:pPr marL="12700">
              <a:lnSpc>
                <a:spcPct val="100000"/>
              </a:lnSpc>
              <a:spcBef>
                <a:spcPts val="105"/>
              </a:spcBef>
            </a:pPr>
            <a:r>
              <a:rPr sz="2050" i="1" spc="5" dirty="0">
                <a:latin typeface="Calibri"/>
                <a:cs typeface="Calibri"/>
              </a:rPr>
              <a:t>f </a:t>
            </a:r>
            <a:r>
              <a:rPr sz="2050" spc="200" dirty="0">
                <a:latin typeface="Calibri"/>
                <a:cs typeface="Calibri"/>
              </a:rPr>
              <a:t>(</a:t>
            </a:r>
            <a:r>
              <a:rPr sz="2050" b="1" i="1" spc="200" dirty="0">
                <a:latin typeface="Calibri"/>
                <a:cs typeface="Calibri"/>
              </a:rPr>
              <a:t>x</a:t>
            </a:r>
            <a:r>
              <a:rPr sz="2050" spc="200" dirty="0">
                <a:latin typeface="Calibri"/>
                <a:cs typeface="Calibri"/>
              </a:rPr>
              <a:t>)</a:t>
            </a:r>
            <a:r>
              <a:rPr sz="2050" spc="-254" dirty="0">
                <a:latin typeface="Calibri"/>
                <a:cs typeface="Calibri"/>
              </a:rPr>
              <a:t> </a:t>
            </a:r>
            <a:r>
              <a:rPr sz="2050" dirty="0">
                <a:latin typeface="Symbol"/>
                <a:cs typeface="Symbol"/>
              </a:rPr>
              <a:t></a:t>
            </a:r>
            <a:r>
              <a:rPr sz="2050" dirty="0">
                <a:latin typeface="Times New Roman"/>
                <a:cs typeface="Times New Roman"/>
              </a:rPr>
              <a:t> </a:t>
            </a:r>
            <a:r>
              <a:rPr sz="2050" i="1" spc="-110" dirty="0">
                <a:latin typeface="Calibri"/>
                <a:cs typeface="Calibri"/>
              </a:rPr>
              <a:t>b </a:t>
            </a:r>
            <a:r>
              <a:rPr sz="2050" dirty="0">
                <a:latin typeface="Symbol"/>
                <a:cs typeface="Symbol"/>
              </a:rPr>
              <a:t></a:t>
            </a:r>
            <a:endParaRPr sz="2050">
              <a:latin typeface="Symbol"/>
              <a:cs typeface="Symbol"/>
            </a:endParaRPr>
          </a:p>
        </p:txBody>
      </p:sp>
      <p:sp>
        <p:nvSpPr>
          <p:cNvPr id="10" name="object 10"/>
          <p:cNvSpPr txBox="1"/>
          <p:nvPr/>
        </p:nvSpPr>
        <p:spPr>
          <a:xfrm>
            <a:off x="5223319" y="2793884"/>
            <a:ext cx="72390" cy="207010"/>
          </a:xfrm>
          <a:prstGeom prst="rect">
            <a:avLst/>
          </a:prstGeom>
        </p:spPr>
        <p:txBody>
          <a:bodyPr vert="horz" wrap="square" lIns="0" tIns="17780" rIns="0" bIns="0" rtlCol="0">
            <a:spAutoFit/>
          </a:bodyPr>
          <a:lstStyle/>
          <a:p>
            <a:pPr marL="12700">
              <a:lnSpc>
                <a:spcPct val="100000"/>
              </a:lnSpc>
              <a:spcBef>
                <a:spcPts val="140"/>
              </a:spcBef>
            </a:pPr>
            <a:r>
              <a:rPr sz="1150" i="1" spc="100" dirty="0">
                <a:latin typeface="Calibri"/>
                <a:cs typeface="Calibri"/>
              </a:rPr>
              <a:t>i</a:t>
            </a:r>
            <a:endParaRPr sz="1150">
              <a:latin typeface="Calibri"/>
              <a:cs typeface="Calibri"/>
            </a:endParaRPr>
          </a:p>
        </p:txBody>
      </p:sp>
      <p:sp>
        <p:nvSpPr>
          <p:cNvPr id="11" name="object 11"/>
          <p:cNvSpPr txBox="1"/>
          <p:nvPr/>
        </p:nvSpPr>
        <p:spPr>
          <a:xfrm>
            <a:off x="4849123" y="2953768"/>
            <a:ext cx="72390" cy="207010"/>
          </a:xfrm>
          <a:prstGeom prst="rect">
            <a:avLst/>
          </a:prstGeom>
        </p:spPr>
        <p:txBody>
          <a:bodyPr vert="horz" wrap="square" lIns="0" tIns="17780" rIns="0" bIns="0" rtlCol="0">
            <a:spAutoFit/>
          </a:bodyPr>
          <a:lstStyle/>
          <a:p>
            <a:pPr marL="12700">
              <a:lnSpc>
                <a:spcPct val="100000"/>
              </a:lnSpc>
              <a:spcBef>
                <a:spcPts val="140"/>
              </a:spcBef>
            </a:pPr>
            <a:r>
              <a:rPr sz="1150" i="1" spc="100" dirty="0">
                <a:latin typeface="Calibri"/>
                <a:cs typeface="Calibri"/>
              </a:rPr>
              <a:t>i</a:t>
            </a:r>
            <a:endParaRPr sz="1150">
              <a:latin typeface="Calibri"/>
              <a:cs typeface="Calibri"/>
            </a:endParaRPr>
          </a:p>
        </p:txBody>
      </p:sp>
      <p:sp>
        <p:nvSpPr>
          <p:cNvPr id="12" name="object 12"/>
          <p:cNvSpPr txBox="1"/>
          <p:nvPr/>
        </p:nvSpPr>
        <p:spPr>
          <a:xfrm>
            <a:off x="4741626" y="2510855"/>
            <a:ext cx="304800" cy="495934"/>
          </a:xfrm>
          <a:prstGeom prst="rect">
            <a:avLst/>
          </a:prstGeom>
        </p:spPr>
        <p:txBody>
          <a:bodyPr vert="horz" wrap="square" lIns="0" tIns="17145" rIns="0" bIns="0" rtlCol="0">
            <a:spAutoFit/>
          </a:bodyPr>
          <a:lstStyle/>
          <a:p>
            <a:pPr marL="12700">
              <a:lnSpc>
                <a:spcPct val="100000"/>
              </a:lnSpc>
              <a:spcBef>
                <a:spcPts val="135"/>
              </a:spcBef>
            </a:pPr>
            <a:r>
              <a:rPr sz="3050" spc="25" dirty="0">
                <a:latin typeface="Symbol"/>
                <a:cs typeface="Symbol"/>
              </a:rPr>
              <a:t></a:t>
            </a:r>
            <a:endParaRPr sz="3050">
              <a:latin typeface="Symbol"/>
              <a:cs typeface="Symbol"/>
            </a:endParaRPr>
          </a:p>
        </p:txBody>
      </p:sp>
      <p:sp>
        <p:nvSpPr>
          <p:cNvPr id="13" name="object 13"/>
          <p:cNvSpPr txBox="1"/>
          <p:nvPr/>
        </p:nvSpPr>
        <p:spPr>
          <a:xfrm>
            <a:off x="5896193" y="2582973"/>
            <a:ext cx="205104" cy="207010"/>
          </a:xfrm>
          <a:prstGeom prst="rect">
            <a:avLst/>
          </a:prstGeom>
        </p:spPr>
        <p:txBody>
          <a:bodyPr vert="horz" wrap="square" lIns="0" tIns="17780" rIns="0" bIns="0" rtlCol="0">
            <a:spAutoFit/>
          </a:bodyPr>
          <a:lstStyle/>
          <a:p>
            <a:pPr marL="12700">
              <a:lnSpc>
                <a:spcPct val="100000"/>
              </a:lnSpc>
              <a:spcBef>
                <a:spcPts val="140"/>
              </a:spcBef>
            </a:pPr>
            <a:r>
              <a:rPr sz="1150" spc="105" dirty="0">
                <a:latin typeface="Calibri"/>
                <a:cs typeface="Calibri"/>
              </a:rPr>
              <a:t>(</a:t>
            </a:r>
            <a:r>
              <a:rPr sz="1150" i="1" spc="105" dirty="0">
                <a:latin typeface="Calibri"/>
                <a:cs typeface="Calibri"/>
              </a:rPr>
              <a:t>i</a:t>
            </a:r>
            <a:r>
              <a:rPr sz="1150" i="1" spc="-195" dirty="0">
                <a:latin typeface="Calibri"/>
                <a:cs typeface="Calibri"/>
              </a:rPr>
              <a:t> </a:t>
            </a:r>
            <a:r>
              <a:rPr sz="1150" spc="110" dirty="0">
                <a:latin typeface="Calibri"/>
                <a:cs typeface="Calibri"/>
              </a:rPr>
              <a:t>)</a:t>
            </a:r>
            <a:endParaRPr sz="1150">
              <a:latin typeface="Calibri"/>
              <a:cs typeface="Calibri"/>
            </a:endParaRPr>
          </a:p>
        </p:txBody>
      </p:sp>
      <p:sp>
        <p:nvSpPr>
          <p:cNvPr id="14" name="object 14"/>
          <p:cNvSpPr txBox="1"/>
          <p:nvPr/>
        </p:nvSpPr>
        <p:spPr>
          <a:xfrm>
            <a:off x="5051869" y="2589777"/>
            <a:ext cx="1160145" cy="339090"/>
          </a:xfrm>
          <a:prstGeom prst="rect">
            <a:avLst/>
          </a:prstGeom>
        </p:spPr>
        <p:txBody>
          <a:bodyPr vert="horz" wrap="square" lIns="0" tIns="13335" rIns="0" bIns="0" rtlCol="0">
            <a:spAutoFit/>
          </a:bodyPr>
          <a:lstStyle/>
          <a:p>
            <a:pPr marL="12700">
              <a:lnSpc>
                <a:spcPct val="100000"/>
              </a:lnSpc>
              <a:spcBef>
                <a:spcPts val="105"/>
              </a:spcBef>
              <a:tabLst>
                <a:tab pos="1045210" algn="l"/>
              </a:tabLst>
            </a:pPr>
            <a:r>
              <a:rPr sz="2050" dirty="0">
                <a:latin typeface="Symbol"/>
                <a:cs typeface="Symbol"/>
              </a:rPr>
              <a:t></a:t>
            </a:r>
            <a:r>
              <a:rPr sz="2050" spc="-75" dirty="0">
                <a:latin typeface="Times New Roman"/>
                <a:cs typeface="Times New Roman"/>
              </a:rPr>
              <a:t> </a:t>
            </a:r>
            <a:r>
              <a:rPr sz="2050" i="1" spc="35" dirty="0">
                <a:latin typeface="Calibri"/>
                <a:cs typeface="Calibri"/>
              </a:rPr>
              <a:t>k</a:t>
            </a:r>
            <a:r>
              <a:rPr sz="2050" spc="45" dirty="0">
                <a:latin typeface="Calibri"/>
                <a:cs typeface="Calibri"/>
              </a:rPr>
              <a:t>(</a:t>
            </a:r>
            <a:r>
              <a:rPr sz="2050" b="1" i="1" spc="290" dirty="0">
                <a:latin typeface="Calibri"/>
                <a:cs typeface="Calibri"/>
              </a:rPr>
              <a:t>x</a:t>
            </a:r>
            <a:r>
              <a:rPr sz="2050" spc="195" dirty="0">
                <a:latin typeface="Calibri"/>
                <a:cs typeface="Calibri"/>
              </a:rPr>
              <a:t>,</a:t>
            </a:r>
            <a:r>
              <a:rPr sz="2050" b="1" i="1" spc="210" dirty="0">
                <a:latin typeface="Calibri"/>
                <a:cs typeface="Calibri"/>
              </a:rPr>
              <a:t>x</a:t>
            </a:r>
            <a:r>
              <a:rPr sz="2050" b="1" i="1" dirty="0">
                <a:latin typeface="Calibri"/>
                <a:cs typeface="Calibri"/>
              </a:rPr>
              <a:t>	</a:t>
            </a:r>
            <a:r>
              <a:rPr sz="2050" spc="175" dirty="0">
                <a:latin typeface="Calibri"/>
                <a:cs typeface="Calibri"/>
              </a:rPr>
              <a:t>)</a:t>
            </a:r>
            <a:endParaRPr sz="2050">
              <a:latin typeface="Calibri"/>
              <a:cs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52978" y="838200"/>
            <a:ext cx="9218122" cy="689932"/>
          </a:xfrm>
          <a:prstGeom prst="rect">
            <a:avLst/>
          </a:prstGeom>
        </p:spPr>
        <p:txBody>
          <a:bodyPr vert="horz" wrap="square" lIns="0" tIns="12700" rIns="0" bIns="0" rtlCol="0">
            <a:spAutoFit/>
          </a:bodyPr>
          <a:lstStyle/>
          <a:p>
            <a:pPr marL="12700">
              <a:lnSpc>
                <a:spcPct val="100000"/>
              </a:lnSpc>
              <a:spcBef>
                <a:spcPts val="100"/>
              </a:spcBef>
              <a:tabLst>
                <a:tab pos="2651760" algn="l"/>
              </a:tabLst>
            </a:pPr>
            <a:r>
              <a:rPr spc="-5" dirty="0"/>
              <a:t>Efficacy</a:t>
            </a:r>
            <a:r>
              <a:rPr spc="10" dirty="0"/>
              <a:t> </a:t>
            </a:r>
            <a:r>
              <a:rPr dirty="0"/>
              <a:t>&amp;	</a:t>
            </a:r>
            <a:r>
              <a:rPr spc="-5" dirty="0"/>
              <a:t>Efficiency </a:t>
            </a:r>
            <a:r>
              <a:rPr dirty="0"/>
              <a:t>of</a:t>
            </a:r>
            <a:r>
              <a:rPr spc="-65" dirty="0"/>
              <a:t> </a:t>
            </a:r>
            <a:r>
              <a:rPr lang="en-US" spc="-65" dirty="0"/>
              <a:t>K</a:t>
            </a:r>
            <a:r>
              <a:rPr dirty="0"/>
              <a:t>ernel</a:t>
            </a:r>
            <a:r>
              <a:rPr lang="en-US" dirty="0"/>
              <a:t> Tricks</a:t>
            </a:r>
            <a:endParaRPr dirty="0"/>
          </a:p>
        </p:txBody>
      </p:sp>
      <p:sp>
        <p:nvSpPr>
          <p:cNvPr id="5" name="object 5"/>
          <p:cNvSpPr txBox="1"/>
          <p:nvPr/>
        </p:nvSpPr>
        <p:spPr>
          <a:xfrm>
            <a:off x="852978" y="1982354"/>
            <a:ext cx="8916035" cy="3585845"/>
          </a:xfrm>
          <a:prstGeom prst="rect">
            <a:avLst/>
          </a:prstGeom>
        </p:spPr>
        <p:txBody>
          <a:bodyPr vert="horz" wrap="square" lIns="0" tIns="33020" rIns="0" bIns="0" rtlCol="0">
            <a:spAutoFit/>
          </a:bodyPr>
          <a:lstStyle/>
          <a:p>
            <a:pPr marL="520065" marR="5080" indent="-508000">
              <a:lnSpc>
                <a:spcPts val="3800"/>
              </a:lnSpc>
              <a:spcBef>
                <a:spcPts val="260"/>
              </a:spcBef>
              <a:buAutoNum type="arabicPeriod"/>
              <a:tabLst>
                <a:tab pos="526415" algn="l"/>
                <a:tab pos="527050" algn="l"/>
              </a:tabLst>
            </a:pPr>
            <a:r>
              <a:rPr sz="3200" dirty="0">
                <a:solidFill>
                  <a:srgbClr val="3333CC"/>
                </a:solidFill>
                <a:latin typeface="Arial"/>
                <a:cs typeface="Arial"/>
              </a:rPr>
              <a:t>Kernel </a:t>
            </a:r>
            <a:r>
              <a:rPr sz="3200" spc="-5" dirty="0">
                <a:solidFill>
                  <a:srgbClr val="3333CC"/>
                </a:solidFill>
                <a:latin typeface="Arial"/>
                <a:cs typeface="Arial"/>
              </a:rPr>
              <a:t>trick </a:t>
            </a:r>
            <a:r>
              <a:rPr sz="3200" dirty="0">
                <a:solidFill>
                  <a:srgbClr val="3333CC"/>
                </a:solidFill>
                <a:latin typeface="Arial"/>
                <a:cs typeface="Arial"/>
              </a:rPr>
              <a:t>allows us </a:t>
            </a:r>
            <a:r>
              <a:rPr sz="3200" spc="-5" dirty="0">
                <a:solidFill>
                  <a:srgbClr val="3333CC"/>
                </a:solidFill>
                <a:latin typeface="Arial"/>
                <a:cs typeface="Arial"/>
              </a:rPr>
              <a:t>to </a:t>
            </a:r>
            <a:r>
              <a:rPr sz="3200" dirty="0">
                <a:solidFill>
                  <a:srgbClr val="3333CC"/>
                </a:solidFill>
                <a:latin typeface="Arial"/>
                <a:cs typeface="Arial"/>
              </a:rPr>
              <a:t>learn models </a:t>
            </a:r>
            <a:r>
              <a:rPr sz="3200" spc="-5" dirty="0">
                <a:solidFill>
                  <a:srgbClr val="3333CC"/>
                </a:solidFill>
                <a:latin typeface="Arial"/>
                <a:cs typeface="Arial"/>
              </a:rPr>
              <a:t>that </a:t>
            </a:r>
            <a:r>
              <a:rPr sz="3200" dirty="0">
                <a:solidFill>
                  <a:srgbClr val="3333CC"/>
                </a:solidFill>
                <a:latin typeface="Arial"/>
                <a:cs typeface="Arial"/>
              </a:rPr>
              <a:t>are  nonlinear as a </a:t>
            </a:r>
            <a:r>
              <a:rPr sz="3200" spc="-5" dirty="0">
                <a:solidFill>
                  <a:srgbClr val="3333CC"/>
                </a:solidFill>
                <a:latin typeface="Arial"/>
                <a:cs typeface="Arial"/>
              </a:rPr>
              <a:t>function </a:t>
            </a:r>
            <a:r>
              <a:rPr sz="3200" dirty="0">
                <a:solidFill>
                  <a:srgbClr val="3333CC"/>
                </a:solidFill>
                <a:latin typeface="Arial"/>
                <a:cs typeface="Arial"/>
              </a:rPr>
              <a:t>of </a:t>
            </a:r>
            <a:r>
              <a:rPr sz="3200" b="1" i="1" spc="190" dirty="0">
                <a:latin typeface="Palatino Linotype"/>
                <a:cs typeface="Palatino Linotype"/>
              </a:rPr>
              <a:t>x </a:t>
            </a:r>
            <a:r>
              <a:rPr sz="3200" dirty="0">
                <a:solidFill>
                  <a:srgbClr val="3333CC"/>
                </a:solidFill>
                <a:latin typeface="Arial"/>
                <a:cs typeface="Arial"/>
              </a:rPr>
              <a:t>using convex  </a:t>
            </a:r>
            <a:r>
              <a:rPr sz="3200" spc="-5" dirty="0">
                <a:solidFill>
                  <a:srgbClr val="3333CC"/>
                </a:solidFill>
                <a:latin typeface="Arial"/>
                <a:cs typeface="Arial"/>
              </a:rPr>
              <a:t>optimization guaranteed to </a:t>
            </a:r>
            <a:r>
              <a:rPr sz="3200" dirty="0">
                <a:solidFill>
                  <a:srgbClr val="3333CC"/>
                </a:solidFill>
                <a:latin typeface="Arial"/>
                <a:cs typeface="Arial"/>
              </a:rPr>
              <a:t>converge</a:t>
            </a:r>
            <a:r>
              <a:rPr sz="3200" spc="50" dirty="0">
                <a:solidFill>
                  <a:srgbClr val="3333CC"/>
                </a:solidFill>
                <a:latin typeface="Arial"/>
                <a:cs typeface="Arial"/>
              </a:rPr>
              <a:t> </a:t>
            </a:r>
            <a:r>
              <a:rPr sz="3200" spc="-5" dirty="0">
                <a:solidFill>
                  <a:srgbClr val="3333CC"/>
                </a:solidFill>
                <a:latin typeface="Arial"/>
                <a:cs typeface="Arial"/>
              </a:rPr>
              <a:t>efficiently</a:t>
            </a:r>
            <a:endParaRPr sz="3200">
              <a:latin typeface="Arial"/>
              <a:cs typeface="Arial"/>
            </a:endParaRPr>
          </a:p>
          <a:p>
            <a:pPr marL="469265">
              <a:lnSpc>
                <a:spcPct val="100000"/>
              </a:lnSpc>
              <a:spcBef>
                <a:spcPts val="610"/>
              </a:spcBef>
            </a:pPr>
            <a:r>
              <a:rPr sz="2800" dirty="0">
                <a:solidFill>
                  <a:srgbClr val="336600"/>
                </a:solidFill>
                <a:latin typeface="Arial"/>
                <a:cs typeface="Arial"/>
              </a:rPr>
              <a:t>– Possible because </a:t>
            </a:r>
            <a:r>
              <a:rPr sz="2800" dirty="0">
                <a:latin typeface="Times New Roman"/>
                <a:cs typeface="Times New Roman"/>
              </a:rPr>
              <a:t>ϕ </a:t>
            </a:r>
            <a:r>
              <a:rPr sz="2800" dirty="0">
                <a:solidFill>
                  <a:srgbClr val="336600"/>
                </a:solidFill>
                <a:latin typeface="Arial"/>
                <a:cs typeface="Arial"/>
              </a:rPr>
              <a:t>is </a:t>
            </a:r>
            <a:r>
              <a:rPr sz="2800" spc="-5" dirty="0">
                <a:solidFill>
                  <a:srgbClr val="336600"/>
                </a:solidFill>
                <a:latin typeface="Arial"/>
                <a:cs typeface="Arial"/>
              </a:rPr>
              <a:t>fixed </a:t>
            </a:r>
            <a:r>
              <a:rPr sz="2800" dirty="0">
                <a:solidFill>
                  <a:srgbClr val="336600"/>
                </a:solidFill>
                <a:latin typeface="Arial"/>
                <a:cs typeface="Arial"/>
              </a:rPr>
              <a:t>and </a:t>
            </a:r>
            <a:r>
              <a:rPr sz="2800" spc="-5" dirty="0">
                <a:solidFill>
                  <a:srgbClr val="336600"/>
                </a:solidFill>
                <a:latin typeface="Arial"/>
                <a:cs typeface="Arial"/>
              </a:rPr>
              <a:t>optimize </a:t>
            </a:r>
            <a:r>
              <a:rPr sz="2800" dirty="0">
                <a:solidFill>
                  <a:srgbClr val="336600"/>
                </a:solidFill>
                <a:latin typeface="Arial"/>
                <a:cs typeface="Arial"/>
              </a:rPr>
              <a:t>only</a:t>
            </a:r>
            <a:r>
              <a:rPr sz="2800" spc="-45" dirty="0">
                <a:solidFill>
                  <a:srgbClr val="336600"/>
                </a:solidFill>
                <a:latin typeface="Arial"/>
                <a:cs typeface="Arial"/>
              </a:rPr>
              <a:t> </a:t>
            </a:r>
            <a:r>
              <a:rPr sz="2800" b="1" dirty="0">
                <a:latin typeface="Times New Roman"/>
                <a:cs typeface="Times New Roman"/>
              </a:rPr>
              <a:t>α</a:t>
            </a:r>
            <a:endParaRPr sz="2800">
              <a:latin typeface="Times New Roman"/>
              <a:cs typeface="Times New Roman"/>
            </a:endParaRPr>
          </a:p>
          <a:p>
            <a:pPr marL="520065" marR="311150" indent="-508000">
              <a:lnSpc>
                <a:spcPct val="100000"/>
              </a:lnSpc>
              <a:spcBef>
                <a:spcPts val="735"/>
              </a:spcBef>
              <a:buAutoNum type="arabicPeriod" startAt="2"/>
              <a:tabLst>
                <a:tab pos="526415" algn="l"/>
                <a:tab pos="527050" algn="l"/>
              </a:tabLst>
            </a:pPr>
            <a:r>
              <a:rPr sz="3200" dirty="0">
                <a:solidFill>
                  <a:srgbClr val="3333CC"/>
                </a:solidFill>
                <a:latin typeface="Arial"/>
                <a:cs typeface="Arial"/>
              </a:rPr>
              <a:t>Kernel </a:t>
            </a:r>
            <a:r>
              <a:rPr sz="3200" i="1" spc="-120" dirty="0">
                <a:latin typeface="Cambria"/>
                <a:cs typeface="Cambria"/>
              </a:rPr>
              <a:t>k </a:t>
            </a:r>
            <a:r>
              <a:rPr sz="3200" spc="-5" dirty="0">
                <a:solidFill>
                  <a:srgbClr val="3333CC"/>
                </a:solidFill>
                <a:latin typeface="Arial"/>
                <a:cs typeface="Arial"/>
              </a:rPr>
              <a:t>implemented </a:t>
            </a:r>
            <a:r>
              <a:rPr sz="3200" dirty="0">
                <a:solidFill>
                  <a:srgbClr val="3333CC"/>
                </a:solidFill>
                <a:latin typeface="Arial"/>
                <a:cs typeface="Arial"/>
              </a:rPr>
              <a:t>more </a:t>
            </a:r>
            <a:r>
              <a:rPr sz="3200" spc="-5" dirty="0">
                <a:solidFill>
                  <a:srgbClr val="3333CC"/>
                </a:solidFill>
                <a:latin typeface="Arial"/>
                <a:cs typeface="Arial"/>
              </a:rPr>
              <a:t>efficiently than  constructing </a:t>
            </a:r>
            <a:r>
              <a:rPr sz="3200" dirty="0">
                <a:latin typeface="Times New Roman"/>
                <a:cs typeface="Times New Roman"/>
              </a:rPr>
              <a:t>ϕ </a:t>
            </a:r>
            <a:r>
              <a:rPr sz="3200" spc="-5" dirty="0">
                <a:solidFill>
                  <a:srgbClr val="3333CC"/>
                </a:solidFill>
                <a:latin typeface="Arial"/>
                <a:cs typeface="Arial"/>
              </a:rPr>
              <a:t>vectors </a:t>
            </a:r>
            <a:r>
              <a:rPr sz="3200" dirty="0">
                <a:solidFill>
                  <a:srgbClr val="3333CC"/>
                </a:solidFill>
                <a:latin typeface="Arial"/>
                <a:cs typeface="Arial"/>
              </a:rPr>
              <a:t>and </a:t>
            </a:r>
            <a:r>
              <a:rPr sz="3200" spc="-5" dirty="0">
                <a:solidFill>
                  <a:srgbClr val="3333CC"/>
                </a:solidFill>
                <a:latin typeface="Arial"/>
                <a:cs typeface="Arial"/>
              </a:rPr>
              <a:t>taking </a:t>
            </a:r>
            <a:r>
              <a:rPr sz="3200" dirty="0">
                <a:solidFill>
                  <a:srgbClr val="3333CC"/>
                </a:solidFill>
                <a:latin typeface="Arial"/>
                <a:cs typeface="Arial"/>
              </a:rPr>
              <a:t>dot</a:t>
            </a:r>
            <a:r>
              <a:rPr sz="3200" spc="85" dirty="0">
                <a:solidFill>
                  <a:srgbClr val="3333CC"/>
                </a:solidFill>
                <a:latin typeface="Arial"/>
                <a:cs typeface="Arial"/>
              </a:rPr>
              <a:t> </a:t>
            </a:r>
            <a:r>
              <a:rPr sz="3200" dirty="0">
                <a:solidFill>
                  <a:srgbClr val="3333CC"/>
                </a:solidFill>
                <a:latin typeface="Arial"/>
                <a:cs typeface="Arial"/>
              </a:rPr>
              <a:t>product</a:t>
            </a:r>
            <a:endParaRPr sz="3200">
              <a:latin typeface="Arial"/>
              <a:cs typeface="Arial"/>
            </a:endParaRPr>
          </a:p>
          <a:p>
            <a:pPr marL="406400">
              <a:lnSpc>
                <a:spcPct val="100000"/>
              </a:lnSpc>
              <a:spcBef>
                <a:spcPts val="725"/>
              </a:spcBef>
              <a:tabLst>
                <a:tab pos="748665" algn="l"/>
              </a:tabLst>
            </a:pPr>
            <a:r>
              <a:rPr sz="2800" spc="5" dirty="0">
                <a:latin typeface="Calibri"/>
                <a:cs typeface="Calibri"/>
              </a:rPr>
              <a:t>–	</a:t>
            </a:r>
            <a:r>
              <a:rPr sz="2800" i="1" spc="170" dirty="0">
                <a:latin typeface="Cambria"/>
                <a:cs typeface="Cambria"/>
              </a:rPr>
              <a:t>k</a:t>
            </a:r>
            <a:r>
              <a:rPr sz="2800" spc="170" dirty="0">
                <a:latin typeface="Calibri"/>
                <a:cs typeface="Calibri"/>
              </a:rPr>
              <a:t>(</a:t>
            </a:r>
            <a:r>
              <a:rPr sz="2800" b="1" i="1" spc="170" dirty="0">
                <a:latin typeface="Palatino Linotype"/>
                <a:cs typeface="Palatino Linotype"/>
              </a:rPr>
              <a:t>x,x’</a:t>
            </a:r>
            <a:r>
              <a:rPr sz="2800" spc="170" dirty="0">
                <a:latin typeface="Calibri"/>
                <a:cs typeface="Calibri"/>
              </a:rPr>
              <a:t>) </a:t>
            </a:r>
            <a:r>
              <a:rPr sz="2800" spc="-5" dirty="0">
                <a:solidFill>
                  <a:srgbClr val="336600"/>
                </a:solidFill>
                <a:latin typeface="Arial"/>
                <a:cs typeface="Arial"/>
              </a:rPr>
              <a:t>tractable </a:t>
            </a:r>
            <a:r>
              <a:rPr sz="2800" dirty="0">
                <a:solidFill>
                  <a:srgbClr val="336600"/>
                </a:solidFill>
                <a:latin typeface="Arial"/>
                <a:cs typeface="Arial"/>
              </a:rPr>
              <a:t>even when </a:t>
            </a:r>
            <a:r>
              <a:rPr sz="2800" spc="40" dirty="0">
                <a:latin typeface="Times New Roman"/>
                <a:cs typeface="Times New Roman"/>
              </a:rPr>
              <a:t>ϕ</a:t>
            </a:r>
            <a:r>
              <a:rPr sz="2800" spc="40" dirty="0">
                <a:latin typeface="Arial"/>
                <a:cs typeface="Arial"/>
              </a:rPr>
              <a:t>(</a:t>
            </a:r>
            <a:r>
              <a:rPr sz="2800" b="1" i="1" spc="40" dirty="0">
                <a:latin typeface="Palatino Linotype"/>
                <a:cs typeface="Palatino Linotype"/>
              </a:rPr>
              <a:t>x</a:t>
            </a:r>
            <a:r>
              <a:rPr sz="2800" spc="40" dirty="0">
                <a:latin typeface="Arial"/>
                <a:cs typeface="Arial"/>
              </a:rPr>
              <a:t>) </a:t>
            </a:r>
            <a:r>
              <a:rPr sz="2800" dirty="0">
                <a:solidFill>
                  <a:srgbClr val="336600"/>
                </a:solidFill>
                <a:latin typeface="Arial"/>
                <a:cs typeface="Arial"/>
              </a:rPr>
              <a:t>is</a:t>
            </a:r>
            <a:r>
              <a:rPr sz="2800" spc="80" dirty="0">
                <a:solidFill>
                  <a:srgbClr val="336600"/>
                </a:solidFill>
                <a:latin typeface="Arial"/>
                <a:cs typeface="Arial"/>
              </a:rPr>
              <a:t> </a:t>
            </a:r>
            <a:r>
              <a:rPr sz="2800" spc="-5" dirty="0">
                <a:solidFill>
                  <a:srgbClr val="336600"/>
                </a:solidFill>
                <a:latin typeface="Arial"/>
                <a:cs typeface="Arial"/>
              </a:rPr>
              <a:t>intractable</a:t>
            </a:r>
            <a:endParaRPr sz="2800">
              <a:latin typeface="Arial"/>
              <a:cs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94254" y="466821"/>
            <a:ext cx="4157345" cy="695960"/>
          </a:xfrm>
          <a:prstGeom prst="rect">
            <a:avLst/>
          </a:prstGeom>
        </p:spPr>
        <p:txBody>
          <a:bodyPr vert="horz" wrap="square" lIns="0" tIns="12700" rIns="0" bIns="0" rtlCol="0">
            <a:spAutoFit/>
          </a:bodyPr>
          <a:lstStyle/>
          <a:p>
            <a:pPr marL="12700">
              <a:lnSpc>
                <a:spcPct val="100000"/>
              </a:lnSpc>
              <a:spcBef>
                <a:spcPts val="100"/>
              </a:spcBef>
              <a:tabLst>
                <a:tab pos="2528570" algn="l"/>
              </a:tabLst>
            </a:pPr>
            <a:r>
              <a:rPr spc="-5" dirty="0"/>
              <a:t>G</a:t>
            </a:r>
            <a:r>
              <a:rPr dirty="0"/>
              <a:t>aussian	Kernel</a:t>
            </a:r>
          </a:p>
        </p:txBody>
      </p:sp>
      <p:sp>
        <p:nvSpPr>
          <p:cNvPr id="5" name="object 5"/>
          <p:cNvSpPr txBox="1"/>
          <p:nvPr/>
        </p:nvSpPr>
        <p:spPr>
          <a:xfrm>
            <a:off x="802178" y="1128626"/>
            <a:ext cx="8971915" cy="5344160"/>
          </a:xfrm>
          <a:prstGeom prst="rect">
            <a:avLst/>
          </a:prstGeom>
        </p:spPr>
        <p:txBody>
          <a:bodyPr vert="horz" wrap="square" lIns="0" tIns="104139" rIns="0" bIns="0" rtlCol="0">
            <a:spAutoFit/>
          </a:bodyPr>
          <a:lstStyle/>
          <a:p>
            <a:pPr marL="406400" indent="-342900">
              <a:lnSpc>
                <a:spcPct val="100000"/>
              </a:lnSpc>
              <a:spcBef>
                <a:spcPts val="819"/>
              </a:spcBef>
              <a:buChar char="•"/>
              <a:tabLst>
                <a:tab pos="405765" algn="l"/>
                <a:tab pos="406400" algn="l"/>
              </a:tabLst>
            </a:pPr>
            <a:r>
              <a:rPr sz="3200" dirty="0">
                <a:solidFill>
                  <a:srgbClr val="3333CC"/>
                </a:solidFill>
                <a:latin typeface="Arial"/>
                <a:cs typeface="Arial"/>
              </a:rPr>
              <a:t>Most commonly used kernel is</a:t>
            </a:r>
            <a:r>
              <a:rPr sz="3200" spc="-65" dirty="0">
                <a:solidFill>
                  <a:srgbClr val="3333CC"/>
                </a:solidFill>
                <a:latin typeface="Arial"/>
                <a:cs typeface="Arial"/>
              </a:rPr>
              <a:t> </a:t>
            </a:r>
            <a:r>
              <a:rPr sz="2400" i="1" spc="125" dirty="0">
                <a:latin typeface="Cambria"/>
                <a:cs typeface="Cambria"/>
              </a:rPr>
              <a:t>k</a:t>
            </a:r>
            <a:r>
              <a:rPr sz="2400" spc="125" dirty="0">
                <a:latin typeface="Calibri"/>
                <a:cs typeface="Calibri"/>
              </a:rPr>
              <a:t>(</a:t>
            </a:r>
            <a:r>
              <a:rPr sz="2400" b="1" i="1" spc="125" dirty="0">
                <a:latin typeface="Palatino Linotype"/>
                <a:cs typeface="Palatino Linotype"/>
              </a:rPr>
              <a:t>u,v</a:t>
            </a:r>
            <a:r>
              <a:rPr sz="2400" spc="125" dirty="0">
                <a:latin typeface="Calibri"/>
                <a:cs typeface="Calibri"/>
              </a:rPr>
              <a:t>)=</a:t>
            </a:r>
            <a:r>
              <a:rPr sz="2400" i="1" spc="125" dirty="0">
                <a:latin typeface="Cambria"/>
                <a:cs typeface="Cambria"/>
              </a:rPr>
              <a:t>N</a:t>
            </a:r>
            <a:r>
              <a:rPr sz="2400" spc="125" dirty="0">
                <a:latin typeface="Calibri"/>
                <a:cs typeface="Calibri"/>
              </a:rPr>
              <a:t>(</a:t>
            </a:r>
            <a:r>
              <a:rPr sz="2400" b="1" i="1" spc="125" dirty="0">
                <a:latin typeface="Palatino Linotype"/>
                <a:cs typeface="Palatino Linotype"/>
              </a:rPr>
              <a:t>u-v</a:t>
            </a:r>
            <a:r>
              <a:rPr sz="2400" spc="125" dirty="0">
                <a:latin typeface="Calibri"/>
                <a:cs typeface="Calibri"/>
              </a:rPr>
              <a:t>;0,</a:t>
            </a:r>
            <a:r>
              <a:rPr sz="2400" spc="125" dirty="0">
                <a:latin typeface="Times New Roman"/>
                <a:cs typeface="Times New Roman"/>
              </a:rPr>
              <a:t>σ</a:t>
            </a:r>
            <a:r>
              <a:rPr sz="2400" spc="187" baseline="24305" dirty="0">
                <a:latin typeface="Calibri"/>
                <a:cs typeface="Calibri"/>
              </a:rPr>
              <a:t>2</a:t>
            </a:r>
            <a:r>
              <a:rPr sz="2400" spc="125" dirty="0">
                <a:latin typeface="Calibri"/>
                <a:cs typeface="Calibri"/>
              </a:rPr>
              <a:t>I)</a:t>
            </a:r>
            <a:endParaRPr sz="2400">
              <a:latin typeface="Calibri"/>
              <a:cs typeface="Calibri"/>
            </a:endParaRPr>
          </a:p>
          <a:p>
            <a:pPr marL="913765" marR="43180" indent="-457200">
              <a:lnSpc>
                <a:spcPts val="3329"/>
              </a:lnSpc>
              <a:spcBef>
                <a:spcPts val="770"/>
              </a:spcBef>
              <a:tabLst>
                <a:tab pos="913765" algn="l"/>
              </a:tabLst>
            </a:pPr>
            <a:r>
              <a:rPr sz="2800" dirty="0">
                <a:solidFill>
                  <a:srgbClr val="336600"/>
                </a:solidFill>
                <a:latin typeface="Arial"/>
                <a:cs typeface="Arial"/>
              </a:rPr>
              <a:t>–	Called radial basis: decreases along lines</a:t>
            </a:r>
            <a:r>
              <a:rPr sz="2800" spc="-75" dirty="0">
                <a:solidFill>
                  <a:srgbClr val="336600"/>
                </a:solidFill>
                <a:latin typeface="Arial"/>
                <a:cs typeface="Arial"/>
              </a:rPr>
              <a:t> </a:t>
            </a:r>
            <a:r>
              <a:rPr sz="2800" spc="-5" dirty="0">
                <a:solidFill>
                  <a:srgbClr val="336600"/>
                </a:solidFill>
                <a:latin typeface="Arial"/>
                <a:cs typeface="Arial"/>
              </a:rPr>
              <a:t>radiating  from</a:t>
            </a:r>
            <a:r>
              <a:rPr sz="2800" spc="-10" dirty="0">
                <a:solidFill>
                  <a:srgbClr val="336600"/>
                </a:solidFill>
                <a:latin typeface="Arial"/>
                <a:cs typeface="Arial"/>
              </a:rPr>
              <a:t> </a:t>
            </a:r>
            <a:r>
              <a:rPr sz="2800" b="1" i="1" spc="175" dirty="0">
                <a:latin typeface="Palatino Linotype"/>
                <a:cs typeface="Palatino Linotype"/>
              </a:rPr>
              <a:t>u</a:t>
            </a:r>
            <a:endParaRPr sz="2800">
              <a:latin typeface="Palatino Linotype"/>
              <a:cs typeface="Palatino Linotype"/>
            </a:endParaRPr>
          </a:p>
          <a:p>
            <a:pPr marL="520700" indent="-457200">
              <a:lnSpc>
                <a:spcPct val="100000"/>
              </a:lnSpc>
              <a:spcBef>
                <a:spcPts val="700"/>
              </a:spcBef>
              <a:buChar char="•"/>
              <a:tabLst>
                <a:tab pos="520065" algn="l"/>
                <a:tab pos="520700" algn="l"/>
              </a:tabLst>
            </a:pPr>
            <a:r>
              <a:rPr sz="3200" spc="-5" dirty="0">
                <a:solidFill>
                  <a:srgbClr val="3333CC"/>
                </a:solidFill>
                <a:latin typeface="Arial"/>
                <a:cs typeface="Arial"/>
              </a:rPr>
              <a:t>To </a:t>
            </a:r>
            <a:r>
              <a:rPr sz="3200" dirty="0">
                <a:solidFill>
                  <a:srgbClr val="3333CC"/>
                </a:solidFill>
                <a:latin typeface="Arial"/>
                <a:cs typeface="Arial"/>
              </a:rPr>
              <a:t>see </a:t>
            </a:r>
            <a:r>
              <a:rPr sz="3200" spc="-5" dirty="0">
                <a:solidFill>
                  <a:srgbClr val="3333CC"/>
                </a:solidFill>
                <a:latin typeface="Arial"/>
                <a:cs typeface="Arial"/>
              </a:rPr>
              <a:t>that </a:t>
            </a:r>
            <a:r>
              <a:rPr sz="3200" dirty="0">
                <a:solidFill>
                  <a:srgbClr val="3333CC"/>
                </a:solidFill>
                <a:latin typeface="Arial"/>
                <a:cs typeface="Arial"/>
              </a:rPr>
              <a:t>it is a valid</a:t>
            </a:r>
            <a:r>
              <a:rPr sz="3200" spc="-25" dirty="0">
                <a:solidFill>
                  <a:srgbClr val="3333CC"/>
                </a:solidFill>
                <a:latin typeface="Arial"/>
                <a:cs typeface="Arial"/>
              </a:rPr>
              <a:t> </a:t>
            </a:r>
            <a:r>
              <a:rPr sz="3200" dirty="0">
                <a:solidFill>
                  <a:srgbClr val="3333CC"/>
                </a:solidFill>
                <a:latin typeface="Arial"/>
                <a:cs typeface="Arial"/>
              </a:rPr>
              <a:t>kernel</a:t>
            </a:r>
            <a:endParaRPr sz="3200">
              <a:latin typeface="Arial"/>
              <a:cs typeface="Arial"/>
            </a:endParaRPr>
          </a:p>
          <a:p>
            <a:pPr marL="457200">
              <a:lnSpc>
                <a:spcPct val="100000"/>
              </a:lnSpc>
              <a:spcBef>
                <a:spcPts val="665"/>
              </a:spcBef>
              <a:tabLst>
                <a:tab pos="913765" algn="l"/>
              </a:tabLst>
            </a:pPr>
            <a:r>
              <a:rPr sz="2800" dirty="0">
                <a:solidFill>
                  <a:srgbClr val="336600"/>
                </a:solidFill>
                <a:latin typeface="Arial"/>
                <a:cs typeface="Arial"/>
              </a:rPr>
              <a:t>–	Consider </a:t>
            </a:r>
            <a:r>
              <a:rPr sz="2800" i="1" spc="130" dirty="0">
                <a:latin typeface="Cambria"/>
                <a:cs typeface="Cambria"/>
              </a:rPr>
              <a:t>k</a:t>
            </a:r>
            <a:r>
              <a:rPr sz="2800" spc="130" dirty="0">
                <a:latin typeface="Calibri"/>
                <a:cs typeface="Calibri"/>
              </a:rPr>
              <a:t>(</a:t>
            </a:r>
            <a:r>
              <a:rPr sz="2800" b="1" i="1" spc="130" dirty="0">
                <a:latin typeface="Palatino Linotype"/>
                <a:cs typeface="Palatino Linotype"/>
              </a:rPr>
              <a:t>u,v</a:t>
            </a:r>
            <a:r>
              <a:rPr sz="2800" spc="130" dirty="0">
                <a:latin typeface="Calibri"/>
                <a:cs typeface="Calibri"/>
              </a:rPr>
              <a:t>) </a:t>
            </a:r>
            <a:r>
              <a:rPr sz="2800" spc="780" dirty="0">
                <a:latin typeface="Calibri"/>
                <a:cs typeface="Calibri"/>
              </a:rPr>
              <a:t>= </a:t>
            </a:r>
            <a:r>
              <a:rPr sz="2800" spc="65" dirty="0">
                <a:latin typeface="Calibri"/>
                <a:cs typeface="Calibri"/>
              </a:rPr>
              <a:t>exp</a:t>
            </a:r>
            <a:r>
              <a:rPr sz="2800" spc="-45" dirty="0">
                <a:latin typeface="Calibri"/>
                <a:cs typeface="Calibri"/>
              </a:rPr>
              <a:t> </a:t>
            </a:r>
            <a:r>
              <a:rPr sz="2800" spc="-85" dirty="0">
                <a:latin typeface="Calibri"/>
                <a:cs typeface="Calibri"/>
              </a:rPr>
              <a:t>(-||</a:t>
            </a:r>
            <a:r>
              <a:rPr sz="2800" b="1" i="1" spc="-85" dirty="0">
                <a:latin typeface="Palatino Linotype"/>
                <a:cs typeface="Palatino Linotype"/>
              </a:rPr>
              <a:t>u-v</a:t>
            </a:r>
            <a:r>
              <a:rPr sz="2800" spc="-85" dirty="0">
                <a:latin typeface="Calibri"/>
                <a:cs typeface="Calibri"/>
              </a:rPr>
              <a:t>||</a:t>
            </a:r>
            <a:r>
              <a:rPr sz="2775" spc="-127" baseline="25525" dirty="0">
                <a:latin typeface="Calibri"/>
                <a:cs typeface="Calibri"/>
              </a:rPr>
              <a:t>2</a:t>
            </a:r>
            <a:r>
              <a:rPr sz="2800" spc="-85" dirty="0">
                <a:latin typeface="Calibri"/>
                <a:cs typeface="Calibri"/>
              </a:rPr>
              <a:t>/2</a:t>
            </a:r>
            <a:r>
              <a:rPr sz="2800" spc="-85" dirty="0">
                <a:latin typeface="Symbol"/>
                <a:cs typeface="Symbol"/>
              </a:rPr>
              <a:t></a:t>
            </a:r>
            <a:r>
              <a:rPr sz="2775" spc="-127" baseline="25525" dirty="0">
                <a:latin typeface="Times New Roman"/>
                <a:cs typeface="Times New Roman"/>
              </a:rPr>
              <a:t>2</a:t>
            </a:r>
            <a:r>
              <a:rPr sz="2800" spc="-85" dirty="0">
                <a:latin typeface="Times New Roman"/>
                <a:cs typeface="Times New Roman"/>
              </a:rPr>
              <a:t>)</a:t>
            </a:r>
            <a:endParaRPr sz="2800">
              <a:latin typeface="Times New Roman"/>
              <a:cs typeface="Times New Roman"/>
            </a:endParaRPr>
          </a:p>
          <a:p>
            <a:pPr marL="1206500" lvl="1" indent="-229235">
              <a:lnSpc>
                <a:spcPct val="100000"/>
              </a:lnSpc>
              <a:spcBef>
                <a:spcPts val="540"/>
              </a:spcBef>
              <a:buChar char="•"/>
              <a:tabLst>
                <a:tab pos="1206500" algn="l"/>
              </a:tabLst>
            </a:pPr>
            <a:r>
              <a:rPr sz="2400" dirty="0">
                <a:solidFill>
                  <a:srgbClr val="660066"/>
                </a:solidFill>
                <a:latin typeface="Arial"/>
                <a:cs typeface="Arial"/>
              </a:rPr>
              <a:t>By expanding </a:t>
            </a:r>
            <a:r>
              <a:rPr sz="2400" spc="-5" dirty="0">
                <a:solidFill>
                  <a:srgbClr val="660066"/>
                </a:solidFill>
                <a:latin typeface="Arial"/>
                <a:cs typeface="Arial"/>
              </a:rPr>
              <a:t>the </a:t>
            </a:r>
            <a:r>
              <a:rPr sz="2400" dirty="0">
                <a:solidFill>
                  <a:srgbClr val="660066"/>
                </a:solidFill>
                <a:latin typeface="Arial"/>
                <a:cs typeface="Arial"/>
              </a:rPr>
              <a:t>square </a:t>
            </a:r>
            <a:r>
              <a:rPr sz="2400" spc="-204" dirty="0">
                <a:latin typeface="Calibri"/>
                <a:cs typeface="Calibri"/>
              </a:rPr>
              <a:t>||</a:t>
            </a:r>
            <a:r>
              <a:rPr sz="2400" b="1" i="1" spc="-204" dirty="0">
                <a:latin typeface="Palatino Linotype"/>
                <a:cs typeface="Palatino Linotype"/>
              </a:rPr>
              <a:t>u-v</a:t>
            </a:r>
            <a:r>
              <a:rPr sz="2400" spc="-204" dirty="0">
                <a:latin typeface="Calibri"/>
                <a:cs typeface="Calibri"/>
              </a:rPr>
              <a:t>||</a:t>
            </a:r>
            <a:r>
              <a:rPr sz="2400" spc="-307" baseline="24305" dirty="0">
                <a:latin typeface="Calibri"/>
                <a:cs typeface="Calibri"/>
              </a:rPr>
              <a:t>2 </a:t>
            </a:r>
            <a:r>
              <a:rPr sz="2400" spc="670" dirty="0">
                <a:latin typeface="Calibri"/>
                <a:cs typeface="Calibri"/>
              </a:rPr>
              <a:t>= </a:t>
            </a:r>
            <a:r>
              <a:rPr sz="2400" b="1" i="1" spc="200" dirty="0">
                <a:latin typeface="Palatino Linotype"/>
                <a:cs typeface="Palatino Linotype"/>
              </a:rPr>
              <a:t>u</a:t>
            </a:r>
            <a:r>
              <a:rPr sz="2400" b="1" i="1" spc="300" baseline="24305" dirty="0">
                <a:latin typeface="Palatino Linotype"/>
                <a:cs typeface="Palatino Linotype"/>
              </a:rPr>
              <a:t>T</a:t>
            </a:r>
            <a:r>
              <a:rPr sz="2400" b="1" i="1" spc="200" dirty="0">
                <a:latin typeface="Palatino Linotype"/>
                <a:cs typeface="Palatino Linotype"/>
              </a:rPr>
              <a:t>u </a:t>
            </a:r>
            <a:r>
              <a:rPr sz="2400" spc="670" dirty="0">
                <a:latin typeface="Calibri"/>
                <a:cs typeface="Calibri"/>
              </a:rPr>
              <a:t>+ </a:t>
            </a:r>
            <a:r>
              <a:rPr sz="2400" b="1" i="1" spc="60" dirty="0">
                <a:latin typeface="Palatino Linotype"/>
                <a:cs typeface="Palatino Linotype"/>
              </a:rPr>
              <a:t>v</a:t>
            </a:r>
            <a:r>
              <a:rPr sz="2400" b="1" i="1" spc="89" baseline="24305" dirty="0">
                <a:latin typeface="Palatino Linotype"/>
                <a:cs typeface="Palatino Linotype"/>
              </a:rPr>
              <a:t>T</a:t>
            </a:r>
            <a:r>
              <a:rPr sz="2400" b="1" i="1" spc="60" dirty="0">
                <a:latin typeface="Palatino Linotype"/>
                <a:cs typeface="Palatino Linotype"/>
              </a:rPr>
              <a:t>v </a:t>
            </a:r>
            <a:r>
              <a:rPr sz="2400" spc="60" dirty="0">
                <a:latin typeface="Calibri"/>
                <a:cs typeface="Calibri"/>
              </a:rPr>
              <a:t>-</a:t>
            </a:r>
            <a:r>
              <a:rPr sz="2400" spc="-215" dirty="0">
                <a:latin typeface="Calibri"/>
                <a:cs typeface="Calibri"/>
              </a:rPr>
              <a:t> </a:t>
            </a:r>
            <a:r>
              <a:rPr sz="2400" spc="90" dirty="0">
                <a:latin typeface="Calibri"/>
                <a:cs typeface="Calibri"/>
              </a:rPr>
              <a:t>2</a:t>
            </a:r>
            <a:r>
              <a:rPr sz="2400" b="1" i="1" spc="90" dirty="0">
                <a:latin typeface="Palatino Linotype"/>
                <a:cs typeface="Palatino Linotype"/>
              </a:rPr>
              <a:t>u</a:t>
            </a:r>
            <a:r>
              <a:rPr sz="2400" b="1" i="1" spc="135" baseline="24305" dirty="0">
                <a:latin typeface="Palatino Linotype"/>
                <a:cs typeface="Palatino Linotype"/>
              </a:rPr>
              <a:t>T</a:t>
            </a:r>
            <a:r>
              <a:rPr sz="2400" b="1" i="1" spc="90" dirty="0">
                <a:latin typeface="Palatino Linotype"/>
                <a:cs typeface="Palatino Linotype"/>
              </a:rPr>
              <a:t>v</a:t>
            </a:r>
            <a:endParaRPr sz="2400">
              <a:latin typeface="Palatino Linotype"/>
              <a:cs typeface="Palatino Linotype"/>
            </a:endParaRPr>
          </a:p>
          <a:p>
            <a:pPr marL="1206500" lvl="1" indent="-229235">
              <a:lnSpc>
                <a:spcPct val="100000"/>
              </a:lnSpc>
              <a:spcBef>
                <a:spcPts val="620"/>
              </a:spcBef>
              <a:buChar char="•"/>
              <a:tabLst>
                <a:tab pos="1206500" algn="l"/>
              </a:tabLst>
            </a:pPr>
            <a:r>
              <a:rPr sz="2400" spc="-5" dirty="0">
                <a:solidFill>
                  <a:srgbClr val="660066"/>
                </a:solidFill>
                <a:latin typeface="Arial"/>
                <a:cs typeface="Arial"/>
              </a:rPr>
              <a:t>we get</a:t>
            </a:r>
            <a:r>
              <a:rPr sz="2400" spc="35" dirty="0">
                <a:solidFill>
                  <a:srgbClr val="660066"/>
                </a:solidFill>
                <a:latin typeface="Arial"/>
                <a:cs typeface="Arial"/>
              </a:rPr>
              <a:t> </a:t>
            </a:r>
            <a:r>
              <a:rPr sz="2400" i="1" spc="130" dirty="0">
                <a:latin typeface="Cambria"/>
                <a:cs typeface="Cambria"/>
              </a:rPr>
              <a:t>k</a:t>
            </a:r>
            <a:r>
              <a:rPr sz="2400" spc="130" dirty="0">
                <a:latin typeface="Calibri"/>
                <a:cs typeface="Calibri"/>
              </a:rPr>
              <a:t>(</a:t>
            </a:r>
            <a:r>
              <a:rPr sz="2400" b="1" i="1" spc="130" dirty="0">
                <a:latin typeface="Palatino Linotype"/>
                <a:cs typeface="Palatino Linotype"/>
              </a:rPr>
              <a:t>u,v</a:t>
            </a:r>
            <a:r>
              <a:rPr sz="2400" spc="130" dirty="0">
                <a:latin typeface="Calibri"/>
                <a:cs typeface="Calibri"/>
              </a:rPr>
              <a:t>)=exp(-</a:t>
            </a:r>
            <a:r>
              <a:rPr sz="2400" b="1" i="1" spc="130" dirty="0">
                <a:latin typeface="Palatino Linotype"/>
                <a:cs typeface="Palatino Linotype"/>
              </a:rPr>
              <a:t>u</a:t>
            </a:r>
            <a:r>
              <a:rPr sz="2400" b="1" i="1" spc="195" baseline="24305" dirty="0">
                <a:latin typeface="Palatino Linotype"/>
                <a:cs typeface="Palatino Linotype"/>
              </a:rPr>
              <a:t>T</a:t>
            </a:r>
            <a:r>
              <a:rPr sz="2400" b="1" i="1" spc="130" dirty="0">
                <a:latin typeface="Palatino Linotype"/>
                <a:cs typeface="Palatino Linotype"/>
              </a:rPr>
              <a:t>u</a:t>
            </a:r>
            <a:r>
              <a:rPr sz="2400" spc="130" dirty="0">
                <a:latin typeface="Calibri"/>
                <a:cs typeface="Calibri"/>
              </a:rPr>
              <a:t>/2</a:t>
            </a:r>
            <a:r>
              <a:rPr sz="2400" spc="130" dirty="0">
                <a:latin typeface="Trebuchet MS"/>
                <a:cs typeface="Trebuchet MS"/>
              </a:rPr>
              <a:t>σ</a:t>
            </a:r>
            <a:r>
              <a:rPr sz="2400" spc="195" baseline="24305" dirty="0">
                <a:latin typeface="Calibri"/>
                <a:cs typeface="Calibri"/>
              </a:rPr>
              <a:t>2</a:t>
            </a:r>
            <a:r>
              <a:rPr sz="2400" spc="130" dirty="0">
                <a:latin typeface="Calibri"/>
                <a:cs typeface="Calibri"/>
              </a:rPr>
              <a:t>)exp(-</a:t>
            </a:r>
            <a:r>
              <a:rPr sz="2400" b="1" i="1" spc="130" dirty="0">
                <a:latin typeface="Palatino Linotype"/>
                <a:cs typeface="Palatino Linotype"/>
              </a:rPr>
              <a:t>u</a:t>
            </a:r>
            <a:r>
              <a:rPr sz="2400" b="1" i="1" spc="195" baseline="24305" dirty="0">
                <a:latin typeface="Palatino Linotype"/>
                <a:cs typeface="Palatino Linotype"/>
              </a:rPr>
              <a:t>T</a:t>
            </a:r>
            <a:r>
              <a:rPr sz="2400" b="1" i="1" spc="130" dirty="0">
                <a:latin typeface="Palatino Linotype"/>
                <a:cs typeface="Palatino Linotype"/>
              </a:rPr>
              <a:t>v</a:t>
            </a:r>
            <a:r>
              <a:rPr sz="2400" spc="130" dirty="0">
                <a:latin typeface="Calibri"/>
                <a:cs typeface="Calibri"/>
              </a:rPr>
              <a:t>/</a:t>
            </a:r>
            <a:r>
              <a:rPr sz="2400" spc="130" dirty="0">
                <a:latin typeface="Trebuchet MS"/>
                <a:cs typeface="Trebuchet MS"/>
              </a:rPr>
              <a:t>σ</a:t>
            </a:r>
            <a:r>
              <a:rPr sz="2400" spc="195" baseline="24305" dirty="0">
                <a:latin typeface="Calibri"/>
                <a:cs typeface="Calibri"/>
              </a:rPr>
              <a:t>2</a:t>
            </a:r>
            <a:r>
              <a:rPr sz="2400" spc="130" dirty="0">
                <a:latin typeface="Calibri"/>
                <a:cs typeface="Calibri"/>
              </a:rPr>
              <a:t>)exp(-</a:t>
            </a:r>
            <a:r>
              <a:rPr sz="2400" b="1" i="1" spc="130" dirty="0">
                <a:latin typeface="Palatino Linotype"/>
                <a:cs typeface="Palatino Linotype"/>
              </a:rPr>
              <a:t>v</a:t>
            </a:r>
            <a:r>
              <a:rPr sz="2400" b="1" i="1" spc="195" baseline="24305" dirty="0">
                <a:latin typeface="Palatino Linotype"/>
                <a:cs typeface="Palatino Linotype"/>
              </a:rPr>
              <a:t>T</a:t>
            </a:r>
            <a:r>
              <a:rPr sz="2400" b="1" i="1" spc="130" dirty="0">
                <a:latin typeface="Palatino Linotype"/>
                <a:cs typeface="Palatino Linotype"/>
              </a:rPr>
              <a:t>v</a:t>
            </a:r>
            <a:r>
              <a:rPr sz="2400" spc="130" dirty="0">
                <a:latin typeface="Calibri"/>
                <a:cs typeface="Calibri"/>
              </a:rPr>
              <a:t>/2</a:t>
            </a:r>
            <a:r>
              <a:rPr sz="2400" spc="130" dirty="0">
                <a:latin typeface="Trebuchet MS"/>
                <a:cs typeface="Trebuchet MS"/>
              </a:rPr>
              <a:t>σ</a:t>
            </a:r>
            <a:r>
              <a:rPr sz="2400" spc="195" baseline="24305" dirty="0">
                <a:latin typeface="Calibri"/>
                <a:cs typeface="Calibri"/>
              </a:rPr>
              <a:t>2</a:t>
            </a:r>
            <a:r>
              <a:rPr sz="2400" spc="130" dirty="0">
                <a:latin typeface="Calibri"/>
                <a:cs typeface="Calibri"/>
              </a:rPr>
              <a:t>)</a:t>
            </a:r>
            <a:endParaRPr sz="2400">
              <a:latin typeface="Calibri"/>
              <a:cs typeface="Calibri"/>
            </a:endParaRPr>
          </a:p>
          <a:p>
            <a:pPr marL="806450" indent="-286385">
              <a:lnSpc>
                <a:spcPct val="100000"/>
              </a:lnSpc>
              <a:spcBef>
                <a:spcPts val="620"/>
              </a:spcBef>
              <a:buChar char="–"/>
              <a:tabLst>
                <a:tab pos="806450" algn="l"/>
              </a:tabLst>
            </a:pPr>
            <a:r>
              <a:rPr sz="2800" spc="-5" dirty="0">
                <a:solidFill>
                  <a:srgbClr val="336600"/>
                </a:solidFill>
                <a:latin typeface="Arial"/>
                <a:cs typeface="Arial"/>
              </a:rPr>
              <a:t>Validity follows from </a:t>
            </a:r>
            <a:r>
              <a:rPr sz="2800" dirty="0">
                <a:solidFill>
                  <a:srgbClr val="336600"/>
                </a:solidFill>
                <a:latin typeface="Arial"/>
                <a:cs typeface="Arial"/>
              </a:rPr>
              <a:t>kernel </a:t>
            </a:r>
            <a:r>
              <a:rPr sz="2800" spc="-5" dirty="0">
                <a:solidFill>
                  <a:srgbClr val="336600"/>
                </a:solidFill>
                <a:latin typeface="Arial"/>
                <a:cs typeface="Arial"/>
              </a:rPr>
              <a:t>construction</a:t>
            </a:r>
            <a:r>
              <a:rPr sz="2800" spc="5" dirty="0">
                <a:solidFill>
                  <a:srgbClr val="336600"/>
                </a:solidFill>
                <a:latin typeface="Arial"/>
                <a:cs typeface="Arial"/>
              </a:rPr>
              <a:t> </a:t>
            </a:r>
            <a:r>
              <a:rPr sz="2800" dirty="0">
                <a:solidFill>
                  <a:srgbClr val="336600"/>
                </a:solidFill>
                <a:latin typeface="Arial"/>
                <a:cs typeface="Arial"/>
              </a:rPr>
              <a:t>rules</a:t>
            </a:r>
            <a:endParaRPr sz="2800">
              <a:latin typeface="Arial"/>
              <a:cs typeface="Arial"/>
            </a:endParaRPr>
          </a:p>
          <a:p>
            <a:pPr marL="1206500" lvl="1" indent="-229235">
              <a:lnSpc>
                <a:spcPct val="100000"/>
              </a:lnSpc>
              <a:spcBef>
                <a:spcPts val="640"/>
              </a:spcBef>
              <a:buChar char="•"/>
              <a:tabLst>
                <a:tab pos="1206500" algn="l"/>
              </a:tabLst>
            </a:pPr>
            <a:r>
              <a:rPr sz="2400" dirty="0">
                <a:solidFill>
                  <a:srgbClr val="660066"/>
                </a:solidFill>
                <a:latin typeface="Arial"/>
                <a:cs typeface="Arial"/>
              </a:rPr>
              <a:t>If </a:t>
            </a:r>
            <a:r>
              <a:rPr sz="2400" i="1" spc="110" dirty="0">
                <a:latin typeface="Cambria"/>
                <a:cs typeface="Cambria"/>
              </a:rPr>
              <a:t>k</a:t>
            </a:r>
            <a:r>
              <a:rPr sz="2400" spc="165" baseline="-20833" dirty="0">
                <a:latin typeface="Calibri"/>
                <a:cs typeface="Calibri"/>
              </a:rPr>
              <a:t>1</a:t>
            </a:r>
            <a:r>
              <a:rPr sz="2400" spc="110" dirty="0">
                <a:latin typeface="Calibri"/>
                <a:cs typeface="Calibri"/>
              </a:rPr>
              <a:t>(x,x’) </a:t>
            </a:r>
            <a:r>
              <a:rPr sz="2400" dirty="0">
                <a:solidFill>
                  <a:srgbClr val="660066"/>
                </a:solidFill>
                <a:latin typeface="Arial"/>
                <a:cs typeface="Arial"/>
              </a:rPr>
              <a:t>is a valid kernel, so</a:t>
            </a:r>
            <a:r>
              <a:rPr sz="2400" spc="-20" dirty="0">
                <a:solidFill>
                  <a:srgbClr val="660066"/>
                </a:solidFill>
                <a:latin typeface="Arial"/>
                <a:cs typeface="Arial"/>
              </a:rPr>
              <a:t> </a:t>
            </a:r>
            <a:r>
              <a:rPr sz="2400" dirty="0">
                <a:solidFill>
                  <a:srgbClr val="660066"/>
                </a:solidFill>
                <a:latin typeface="Arial"/>
                <a:cs typeface="Arial"/>
              </a:rPr>
              <a:t>are</a:t>
            </a:r>
            <a:endParaRPr sz="2400">
              <a:latin typeface="Arial"/>
              <a:cs typeface="Arial"/>
            </a:endParaRPr>
          </a:p>
          <a:p>
            <a:pPr marL="1282700" indent="-305435">
              <a:lnSpc>
                <a:spcPct val="100000"/>
              </a:lnSpc>
              <a:spcBef>
                <a:spcPts val="520"/>
              </a:spcBef>
              <a:buFont typeface="Times New Roman"/>
              <a:buChar char="•"/>
              <a:tabLst>
                <a:tab pos="1282065" algn="l"/>
                <a:tab pos="1282700" algn="l"/>
              </a:tabLst>
            </a:pPr>
            <a:r>
              <a:rPr sz="2400" i="1" spc="145" dirty="0">
                <a:latin typeface="Cambria"/>
                <a:cs typeface="Cambria"/>
              </a:rPr>
              <a:t>k</a:t>
            </a:r>
            <a:r>
              <a:rPr sz="2400" spc="145" dirty="0">
                <a:latin typeface="Calibri"/>
                <a:cs typeface="Calibri"/>
              </a:rPr>
              <a:t>(x,x</a:t>
            </a:r>
            <a:r>
              <a:rPr sz="2400" spc="145" dirty="0">
                <a:latin typeface="MS PGothic"/>
                <a:cs typeface="MS PGothic"/>
              </a:rPr>
              <a:t>’</a:t>
            </a:r>
            <a:r>
              <a:rPr sz="2400" spc="145" dirty="0">
                <a:latin typeface="Calibri"/>
                <a:cs typeface="Calibri"/>
              </a:rPr>
              <a:t>)=</a:t>
            </a:r>
            <a:r>
              <a:rPr sz="2400" i="1" spc="145" dirty="0">
                <a:latin typeface="Cambria"/>
                <a:cs typeface="Cambria"/>
              </a:rPr>
              <a:t>f</a:t>
            </a:r>
            <a:r>
              <a:rPr sz="2400" spc="145" dirty="0">
                <a:latin typeface="Calibri"/>
                <a:cs typeface="Calibri"/>
              </a:rPr>
              <a:t>(x)</a:t>
            </a:r>
            <a:r>
              <a:rPr sz="2400" i="1" spc="145" dirty="0">
                <a:latin typeface="Cambria"/>
                <a:cs typeface="Cambria"/>
              </a:rPr>
              <a:t>k</a:t>
            </a:r>
            <a:r>
              <a:rPr sz="2400" i="1" spc="217" baseline="-20833" dirty="0">
                <a:latin typeface="Cambria"/>
                <a:cs typeface="Cambria"/>
              </a:rPr>
              <a:t>1</a:t>
            </a:r>
            <a:r>
              <a:rPr sz="2400" spc="145" dirty="0">
                <a:latin typeface="Calibri"/>
                <a:cs typeface="Calibri"/>
              </a:rPr>
              <a:t>(x,x</a:t>
            </a:r>
            <a:r>
              <a:rPr sz="2400" spc="145" dirty="0">
                <a:latin typeface="MS PGothic"/>
                <a:cs typeface="MS PGothic"/>
              </a:rPr>
              <a:t>’</a:t>
            </a:r>
            <a:r>
              <a:rPr sz="2400" spc="145" dirty="0">
                <a:latin typeface="Calibri"/>
                <a:cs typeface="Calibri"/>
              </a:rPr>
              <a:t>)</a:t>
            </a:r>
            <a:r>
              <a:rPr sz="2400" i="1" spc="145" dirty="0">
                <a:latin typeface="Cambria"/>
                <a:cs typeface="Cambria"/>
              </a:rPr>
              <a:t>f</a:t>
            </a:r>
            <a:r>
              <a:rPr sz="2400" spc="145" dirty="0">
                <a:latin typeface="Calibri"/>
                <a:cs typeface="Calibri"/>
              </a:rPr>
              <a:t>(x</a:t>
            </a:r>
            <a:r>
              <a:rPr sz="2400" spc="145" dirty="0">
                <a:latin typeface="MS PGothic"/>
                <a:cs typeface="MS PGothic"/>
              </a:rPr>
              <a:t>’</a:t>
            </a:r>
            <a:r>
              <a:rPr sz="2400" spc="145" dirty="0">
                <a:latin typeface="Calibri"/>
                <a:cs typeface="Calibri"/>
              </a:rPr>
              <a:t>) </a:t>
            </a:r>
            <a:r>
              <a:rPr sz="2400" dirty="0">
                <a:solidFill>
                  <a:srgbClr val="660066"/>
                </a:solidFill>
                <a:latin typeface="Arial"/>
                <a:cs typeface="Arial"/>
              </a:rPr>
              <a:t>and</a:t>
            </a:r>
            <a:r>
              <a:rPr sz="2400" spc="45" dirty="0">
                <a:solidFill>
                  <a:srgbClr val="660066"/>
                </a:solidFill>
                <a:latin typeface="Arial"/>
                <a:cs typeface="Arial"/>
              </a:rPr>
              <a:t> </a:t>
            </a:r>
            <a:r>
              <a:rPr sz="2400" i="1" spc="135" dirty="0">
                <a:latin typeface="Cambria"/>
                <a:cs typeface="Cambria"/>
              </a:rPr>
              <a:t>k</a:t>
            </a:r>
            <a:r>
              <a:rPr sz="2400" spc="135" dirty="0">
                <a:latin typeface="Calibri"/>
                <a:cs typeface="Calibri"/>
              </a:rPr>
              <a:t>(x,x</a:t>
            </a:r>
            <a:r>
              <a:rPr sz="2400" spc="135" dirty="0">
                <a:latin typeface="MS PGothic"/>
                <a:cs typeface="MS PGothic"/>
              </a:rPr>
              <a:t>’</a:t>
            </a:r>
            <a:r>
              <a:rPr sz="2400" spc="135" dirty="0">
                <a:latin typeface="Calibri"/>
                <a:cs typeface="Calibri"/>
              </a:rPr>
              <a:t>)=exp(</a:t>
            </a:r>
            <a:r>
              <a:rPr sz="2400" i="1" spc="135" dirty="0">
                <a:latin typeface="Cambria"/>
                <a:cs typeface="Cambria"/>
              </a:rPr>
              <a:t>k</a:t>
            </a:r>
            <a:r>
              <a:rPr sz="2400" i="1" spc="202" baseline="-20833" dirty="0">
                <a:latin typeface="Cambria"/>
                <a:cs typeface="Cambria"/>
              </a:rPr>
              <a:t>1</a:t>
            </a:r>
            <a:r>
              <a:rPr sz="2400" spc="135" dirty="0">
                <a:latin typeface="Calibri"/>
                <a:cs typeface="Calibri"/>
              </a:rPr>
              <a:t>(x,x</a:t>
            </a:r>
            <a:r>
              <a:rPr sz="2400" spc="135" dirty="0">
                <a:latin typeface="MS PGothic"/>
                <a:cs typeface="MS PGothic"/>
              </a:rPr>
              <a:t>’</a:t>
            </a:r>
            <a:r>
              <a:rPr sz="2400" spc="135" dirty="0">
                <a:latin typeface="Calibri"/>
                <a:cs typeface="Calibri"/>
              </a:rPr>
              <a:t>))</a:t>
            </a:r>
            <a:endParaRPr sz="2400">
              <a:latin typeface="Calibri"/>
              <a:cs typeface="Calibri"/>
            </a:endParaRPr>
          </a:p>
          <a:p>
            <a:pPr marL="1290955" indent="-314325">
              <a:lnSpc>
                <a:spcPct val="100000"/>
              </a:lnSpc>
              <a:spcBef>
                <a:spcPts val="620"/>
              </a:spcBef>
              <a:buChar char="•"/>
              <a:tabLst>
                <a:tab pos="1290955" algn="l"/>
                <a:tab pos="1291590" algn="l"/>
              </a:tabLst>
            </a:pPr>
            <a:r>
              <a:rPr sz="2400" spc="-5" dirty="0">
                <a:solidFill>
                  <a:srgbClr val="660066"/>
                </a:solidFill>
                <a:latin typeface="Arial"/>
                <a:cs typeface="Arial"/>
              </a:rPr>
              <a:t>together with validity </a:t>
            </a:r>
            <a:r>
              <a:rPr sz="2400" dirty="0">
                <a:solidFill>
                  <a:srgbClr val="660066"/>
                </a:solidFill>
                <a:latin typeface="Arial"/>
                <a:cs typeface="Arial"/>
              </a:rPr>
              <a:t>of linear kernel</a:t>
            </a:r>
            <a:r>
              <a:rPr sz="2400" spc="-15" dirty="0">
                <a:solidFill>
                  <a:srgbClr val="660066"/>
                </a:solidFill>
                <a:latin typeface="Arial"/>
                <a:cs typeface="Arial"/>
              </a:rPr>
              <a:t> </a:t>
            </a:r>
            <a:r>
              <a:rPr sz="2400" i="1" spc="105" dirty="0">
                <a:latin typeface="Cambria"/>
                <a:cs typeface="Cambria"/>
              </a:rPr>
              <a:t>k</a:t>
            </a:r>
            <a:r>
              <a:rPr sz="2400" spc="105" dirty="0">
                <a:latin typeface="Calibri"/>
                <a:cs typeface="Calibri"/>
              </a:rPr>
              <a:t>(</a:t>
            </a:r>
            <a:r>
              <a:rPr sz="2400" b="1" i="1" spc="105" dirty="0">
                <a:latin typeface="Palatino Linotype"/>
                <a:cs typeface="Palatino Linotype"/>
              </a:rPr>
              <a:t>u,v</a:t>
            </a:r>
            <a:r>
              <a:rPr sz="2400" spc="105" dirty="0">
                <a:latin typeface="Calibri"/>
                <a:cs typeface="Calibri"/>
              </a:rPr>
              <a:t>)</a:t>
            </a:r>
            <a:r>
              <a:rPr sz="2400" spc="105" dirty="0">
                <a:latin typeface="Times New Roman"/>
                <a:cs typeface="Times New Roman"/>
              </a:rPr>
              <a:t>=</a:t>
            </a:r>
            <a:r>
              <a:rPr sz="2400" b="1" i="1" spc="105" dirty="0">
                <a:latin typeface="Palatino Linotype"/>
                <a:cs typeface="Palatino Linotype"/>
              </a:rPr>
              <a:t>u</a:t>
            </a:r>
            <a:r>
              <a:rPr sz="2400" b="1" i="1" spc="157" baseline="24305" dirty="0">
                <a:latin typeface="Palatino Linotype"/>
                <a:cs typeface="Palatino Linotype"/>
              </a:rPr>
              <a:t>T</a:t>
            </a:r>
            <a:r>
              <a:rPr sz="2400" b="1" i="1" spc="105" dirty="0">
                <a:latin typeface="Palatino Linotype"/>
                <a:cs typeface="Palatino Linotype"/>
              </a:rPr>
              <a:t>v</a:t>
            </a:r>
            <a:endParaRPr sz="2400">
              <a:latin typeface="Palatino Linotype"/>
              <a:cs typeface="Palatino Linotype"/>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74063" y="606521"/>
            <a:ext cx="6797675" cy="695960"/>
          </a:xfrm>
          <a:prstGeom prst="rect">
            <a:avLst/>
          </a:prstGeom>
        </p:spPr>
        <p:txBody>
          <a:bodyPr vert="horz" wrap="square" lIns="0" tIns="12700" rIns="0" bIns="0" rtlCol="0">
            <a:spAutoFit/>
          </a:bodyPr>
          <a:lstStyle/>
          <a:p>
            <a:pPr marL="12700">
              <a:lnSpc>
                <a:spcPct val="100000"/>
              </a:lnSpc>
              <a:spcBef>
                <a:spcPts val="100"/>
              </a:spcBef>
              <a:tabLst>
                <a:tab pos="2124710" algn="l"/>
                <a:tab pos="5262245" algn="l"/>
              </a:tabLst>
            </a:pPr>
            <a:r>
              <a:rPr spc="-5" dirty="0"/>
              <a:t>I</a:t>
            </a:r>
            <a:r>
              <a:rPr dirty="0"/>
              <a:t>n</a:t>
            </a:r>
            <a:r>
              <a:rPr spc="-5" dirty="0"/>
              <a:t>t</a:t>
            </a:r>
            <a:r>
              <a:rPr dirty="0"/>
              <a:t>ui</a:t>
            </a:r>
            <a:r>
              <a:rPr spc="-5" dirty="0"/>
              <a:t>t</a:t>
            </a:r>
            <a:r>
              <a:rPr dirty="0"/>
              <a:t>ion	of</a:t>
            </a:r>
            <a:r>
              <a:rPr spc="-5" dirty="0"/>
              <a:t> G</a:t>
            </a:r>
            <a:r>
              <a:rPr dirty="0"/>
              <a:t>aussian	kernel</a:t>
            </a:r>
          </a:p>
        </p:txBody>
      </p:sp>
      <p:sp>
        <p:nvSpPr>
          <p:cNvPr id="5" name="object 5"/>
          <p:cNvSpPr txBox="1"/>
          <p:nvPr/>
        </p:nvSpPr>
        <p:spPr>
          <a:xfrm>
            <a:off x="836045" y="1432698"/>
            <a:ext cx="8772525" cy="572643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spc="-5" dirty="0">
                <a:solidFill>
                  <a:srgbClr val="3333CC"/>
                </a:solidFill>
                <a:latin typeface="Arial"/>
                <a:cs typeface="Arial"/>
              </a:rPr>
              <a:t>It performs </a:t>
            </a:r>
            <a:r>
              <a:rPr sz="3200" dirty="0">
                <a:solidFill>
                  <a:srgbClr val="3333CC"/>
                </a:solidFill>
                <a:latin typeface="Arial"/>
                <a:cs typeface="Arial"/>
              </a:rPr>
              <a:t>a kind of </a:t>
            </a:r>
            <a:r>
              <a:rPr sz="3200" spc="-5" dirty="0">
                <a:solidFill>
                  <a:srgbClr val="3333CC"/>
                </a:solidFill>
                <a:latin typeface="Arial"/>
                <a:cs typeface="Arial"/>
              </a:rPr>
              <a:t>template</a:t>
            </a:r>
            <a:r>
              <a:rPr sz="3200" spc="-10" dirty="0">
                <a:solidFill>
                  <a:srgbClr val="3333CC"/>
                </a:solidFill>
                <a:latin typeface="Arial"/>
                <a:cs typeface="Arial"/>
              </a:rPr>
              <a:t> </a:t>
            </a:r>
            <a:r>
              <a:rPr sz="3200" spc="-5" dirty="0">
                <a:solidFill>
                  <a:srgbClr val="3333CC"/>
                </a:solidFill>
                <a:latin typeface="Arial"/>
                <a:cs typeface="Arial"/>
              </a:rPr>
              <a:t>matching</a:t>
            </a:r>
            <a:endParaRPr sz="3200">
              <a:latin typeface="Arial"/>
              <a:cs typeface="Arial"/>
            </a:endParaRPr>
          </a:p>
          <a:p>
            <a:pPr marL="355600" marR="116839" indent="-342900">
              <a:lnSpc>
                <a:spcPct val="99400"/>
              </a:lnSpc>
              <a:spcBef>
                <a:spcPts val="755"/>
              </a:spcBef>
              <a:buChar char="•"/>
              <a:tabLst>
                <a:tab pos="354965" algn="l"/>
                <a:tab pos="355600" algn="l"/>
              </a:tabLst>
            </a:pPr>
            <a:r>
              <a:rPr sz="3200" spc="-5" dirty="0">
                <a:solidFill>
                  <a:srgbClr val="3333CC"/>
                </a:solidFill>
                <a:latin typeface="Arial"/>
                <a:cs typeface="Arial"/>
              </a:rPr>
              <a:t>When </a:t>
            </a:r>
            <a:r>
              <a:rPr sz="3200" dirty="0">
                <a:solidFill>
                  <a:srgbClr val="3333CC"/>
                </a:solidFill>
                <a:latin typeface="Arial"/>
                <a:cs typeface="Arial"/>
              </a:rPr>
              <a:t>a </a:t>
            </a:r>
            <a:r>
              <a:rPr sz="3200" spc="-5" dirty="0">
                <a:solidFill>
                  <a:srgbClr val="3333CC"/>
                </a:solidFill>
                <a:latin typeface="Arial"/>
                <a:cs typeface="Arial"/>
              </a:rPr>
              <a:t>test </a:t>
            </a:r>
            <a:r>
              <a:rPr sz="3200" dirty="0">
                <a:solidFill>
                  <a:srgbClr val="3333CC"/>
                </a:solidFill>
                <a:latin typeface="Arial"/>
                <a:cs typeface="Arial"/>
              </a:rPr>
              <a:t>point </a:t>
            </a:r>
            <a:r>
              <a:rPr sz="3200" b="1" i="1" spc="215" dirty="0">
                <a:latin typeface="Palatino Linotype"/>
                <a:cs typeface="Palatino Linotype"/>
              </a:rPr>
              <a:t>x’ </a:t>
            </a:r>
            <a:r>
              <a:rPr sz="3200" dirty="0">
                <a:solidFill>
                  <a:srgbClr val="3333CC"/>
                </a:solidFill>
                <a:latin typeface="Arial"/>
                <a:cs typeface="Arial"/>
              </a:rPr>
              <a:t>is near a </a:t>
            </a:r>
            <a:r>
              <a:rPr sz="3200" spc="-5" dirty="0">
                <a:solidFill>
                  <a:srgbClr val="3333CC"/>
                </a:solidFill>
                <a:latin typeface="Arial"/>
                <a:cs typeface="Arial"/>
              </a:rPr>
              <a:t>template </a:t>
            </a:r>
            <a:r>
              <a:rPr sz="3200" b="1" i="1" spc="190" dirty="0">
                <a:latin typeface="Palatino Linotype"/>
                <a:cs typeface="Palatino Linotype"/>
              </a:rPr>
              <a:t>x </a:t>
            </a:r>
            <a:r>
              <a:rPr sz="3200" spc="-5" dirty="0">
                <a:solidFill>
                  <a:srgbClr val="3333CC"/>
                </a:solidFill>
                <a:latin typeface="Arial"/>
                <a:cs typeface="Arial"/>
              </a:rPr>
              <a:t>its  </a:t>
            </a:r>
            <a:r>
              <a:rPr sz="3200" dirty="0">
                <a:solidFill>
                  <a:srgbClr val="3333CC"/>
                </a:solidFill>
                <a:latin typeface="Arial"/>
                <a:cs typeface="Arial"/>
              </a:rPr>
              <a:t>response is high, </a:t>
            </a:r>
            <a:r>
              <a:rPr sz="3200" spc="-5" dirty="0">
                <a:solidFill>
                  <a:srgbClr val="3333CC"/>
                </a:solidFill>
                <a:latin typeface="Arial"/>
                <a:cs typeface="Arial"/>
              </a:rPr>
              <a:t>putting </a:t>
            </a:r>
            <a:r>
              <a:rPr sz="3200" dirty="0">
                <a:solidFill>
                  <a:srgbClr val="3333CC"/>
                </a:solidFill>
                <a:latin typeface="Arial"/>
                <a:cs typeface="Arial"/>
              </a:rPr>
              <a:t>a large weight on</a:t>
            </a:r>
            <a:r>
              <a:rPr sz="3200" spc="-75" dirty="0">
                <a:solidFill>
                  <a:srgbClr val="3333CC"/>
                </a:solidFill>
                <a:latin typeface="Arial"/>
                <a:cs typeface="Arial"/>
              </a:rPr>
              <a:t> </a:t>
            </a:r>
            <a:r>
              <a:rPr sz="3200" spc="-5" dirty="0">
                <a:solidFill>
                  <a:srgbClr val="3333CC"/>
                </a:solidFill>
                <a:latin typeface="Arial"/>
                <a:cs typeface="Arial"/>
              </a:rPr>
              <a:t>the  associated training </a:t>
            </a:r>
            <a:r>
              <a:rPr sz="3200" dirty="0">
                <a:solidFill>
                  <a:srgbClr val="3333CC"/>
                </a:solidFill>
                <a:latin typeface="Arial"/>
                <a:cs typeface="Arial"/>
              </a:rPr>
              <a:t>label </a:t>
            </a:r>
            <a:r>
              <a:rPr sz="3200" i="1" spc="80" dirty="0">
                <a:latin typeface="Cambria"/>
                <a:cs typeface="Cambria"/>
              </a:rPr>
              <a:t>y</a:t>
            </a:r>
            <a:endParaRPr sz="3200">
              <a:latin typeface="Cambria"/>
              <a:cs typeface="Cambria"/>
            </a:endParaRPr>
          </a:p>
          <a:p>
            <a:pPr marL="355600" marR="118110" indent="-342900">
              <a:lnSpc>
                <a:spcPct val="99400"/>
              </a:lnSpc>
              <a:spcBef>
                <a:spcPts val="850"/>
              </a:spcBef>
              <a:buChar char="•"/>
              <a:tabLst>
                <a:tab pos="354965" algn="l"/>
                <a:tab pos="355600" algn="l"/>
              </a:tabLst>
            </a:pPr>
            <a:r>
              <a:rPr sz="3200" spc="-5" dirty="0">
                <a:solidFill>
                  <a:srgbClr val="3333CC"/>
                </a:solidFill>
                <a:latin typeface="Arial"/>
                <a:cs typeface="Arial"/>
              </a:rPr>
              <a:t>Overall, the prediction </a:t>
            </a:r>
            <a:r>
              <a:rPr sz="3200" dirty="0">
                <a:solidFill>
                  <a:srgbClr val="3333CC"/>
                </a:solidFill>
                <a:latin typeface="Arial"/>
                <a:cs typeface="Arial"/>
              </a:rPr>
              <a:t>combines many such  </a:t>
            </a:r>
            <a:r>
              <a:rPr sz="3200" spc="-5" dirty="0">
                <a:solidFill>
                  <a:srgbClr val="3333CC"/>
                </a:solidFill>
                <a:latin typeface="Arial"/>
                <a:cs typeface="Arial"/>
              </a:rPr>
              <a:t>training </a:t>
            </a:r>
            <a:r>
              <a:rPr sz="3200" dirty="0">
                <a:solidFill>
                  <a:srgbClr val="3333CC"/>
                </a:solidFill>
                <a:latin typeface="Arial"/>
                <a:cs typeface="Arial"/>
              </a:rPr>
              <a:t>labels </a:t>
            </a:r>
            <a:r>
              <a:rPr sz="3200" spc="-5" dirty="0">
                <a:solidFill>
                  <a:srgbClr val="3333CC"/>
                </a:solidFill>
                <a:latin typeface="Arial"/>
                <a:cs typeface="Arial"/>
              </a:rPr>
              <a:t>weighted </a:t>
            </a:r>
            <a:r>
              <a:rPr sz="3200" dirty="0">
                <a:solidFill>
                  <a:srgbClr val="3333CC"/>
                </a:solidFill>
                <a:latin typeface="Arial"/>
                <a:cs typeface="Arial"/>
              </a:rPr>
              <a:t>by </a:t>
            </a:r>
            <a:r>
              <a:rPr sz="3200" spc="-5" dirty="0">
                <a:solidFill>
                  <a:srgbClr val="3333CC"/>
                </a:solidFill>
                <a:latin typeface="Arial"/>
                <a:cs typeface="Arial"/>
              </a:rPr>
              <a:t>the similarity </a:t>
            </a:r>
            <a:r>
              <a:rPr sz="3200" dirty="0">
                <a:solidFill>
                  <a:srgbClr val="3333CC"/>
                </a:solidFill>
                <a:latin typeface="Arial"/>
                <a:cs typeface="Arial"/>
              </a:rPr>
              <a:t>of </a:t>
            </a:r>
            <a:r>
              <a:rPr sz="3200" spc="-5" dirty="0">
                <a:solidFill>
                  <a:srgbClr val="3333CC"/>
                </a:solidFill>
                <a:latin typeface="Arial"/>
                <a:cs typeface="Arial"/>
              </a:rPr>
              <a:t>the  </a:t>
            </a:r>
            <a:r>
              <a:rPr sz="3200" dirty="0">
                <a:solidFill>
                  <a:srgbClr val="3333CC"/>
                </a:solidFill>
                <a:latin typeface="Arial"/>
                <a:cs typeface="Arial"/>
              </a:rPr>
              <a:t>corresponding </a:t>
            </a:r>
            <a:r>
              <a:rPr sz="3200" spc="-5" dirty="0">
                <a:solidFill>
                  <a:srgbClr val="3333CC"/>
                </a:solidFill>
                <a:latin typeface="Arial"/>
                <a:cs typeface="Arial"/>
              </a:rPr>
              <a:t>training</a:t>
            </a:r>
            <a:r>
              <a:rPr sz="3200" spc="-10" dirty="0">
                <a:solidFill>
                  <a:srgbClr val="3333CC"/>
                </a:solidFill>
                <a:latin typeface="Arial"/>
                <a:cs typeface="Arial"/>
              </a:rPr>
              <a:t> </a:t>
            </a:r>
            <a:r>
              <a:rPr sz="3200" dirty="0">
                <a:solidFill>
                  <a:srgbClr val="3333CC"/>
                </a:solidFill>
                <a:latin typeface="Arial"/>
                <a:cs typeface="Arial"/>
              </a:rPr>
              <a:t>examples</a:t>
            </a:r>
            <a:endParaRPr sz="3200">
              <a:latin typeface="Arial"/>
              <a:cs typeface="Arial"/>
            </a:endParaRPr>
          </a:p>
          <a:p>
            <a:pPr marL="355600" marR="5080" indent="-342900">
              <a:lnSpc>
                <a:spcPct val="100000"/>
              </a:lnSpc>
              <a:spcBef>
                <a:spcPts val="825"/>
              </a:spcBef>
              <a:buChar char="•"/>
              <a:tabLst>
                <a:tab pos="354965" algn="l"/>
                <a:tab pos="355600" algn="l"/>
              </a:tabLst>
            </a:pPr>
            <a:r>
              <a:rPr sz="3200" dirty="0">
                <a:solidFill>
                  <a:srgbClr val="3333CC"/>
                </a:solidFill>
                <a:latin typeface="Arial"/>
                <a:cs typeface="Arial"/>
              </a:rPr>
              <a:t>SVM is not </a:t>
            </a:r>
            <a:r>
              <a:rPr sz="3200" spc="-5" dirty="0">
                <a:solidFill>
                  <a:srgbClr val="3333CC"/>
                </a:solidFill>
                <a:latin typeface="Arial"/>
                <a:cs typeface="Arial"/>
              </a:rPr>
              <a:t>the </a:t>
            </a:r>
            <a:r>
              <a:rPr sz="3200" dirty="0">
                <a:solidFill>
                  <a:srgbClr val="3333CC"/>
                </a:solidFill>
                <a:latin typeface="Arial"/>
                <a:cs typeface="Arial"/>
              </a:rPr>
              <a:t>only </a:t>
            </a:r>
            <a:r>
              <a:rPr sz="3200" spc="-5" dirty="0">
                <a:solidFill>
                  <a:srgbClr val="3333CC"/>
                </a:solidFill>
                <a:latin typeface="Arial"/>
                <a:cs typeface="Arial"/>
              </a:rPr>
              <a:t>algorithm </a:t>
            </a:r>
            <a:r>
              <a:rPr sz="3200" dirty="0">
                <a:solidFill>
                  <a:srgbClr val="3333CC"/>
                </a:solidFill>
                <a:latin typeface="Arial"/>
                <a:cs typeface="Arial"/>
              </a:rPr>
              <a:t>enhanced by</a:t>
            </a:r>
            <a:r>
              <a:rPr sz="3200" spc="-55" dirty="0">
                <a:solidFill>
                  <a:srgbClr val="3333CC"/>
                </a:solidFill>
                <a:latin typeface="Arial"/>
                <a:cs typeface="Arial"/>
              </a:rPr>
              <a:t> </a:t>
            </a:r>
            <a:r>
              <a:rPr sz="3200" spc="-5" dirty="0">
                <a:solidFill>
                  <a:srgbClr val="3333CC"/>
                </a:solidFill>
                <a:latin typeface="Arial"/>
                <a:cs typeface="Arial"/>
              </a:rPr>
              <a:t>the  </a:t>
            </a:r>
            <a:r>
              <a:rPr sz="3200" dirty="0">
                <a:solidFill>
                  <a:srgbClr val="3333CC"/>
                </a:solidFill>
                <a:latin typeface="Arial"/>
                <a:cs typeface="Arial"/>
              </a:rPr>
              <a:t>kernel</a:t>
            </a:r>
            <a:r>
              <a:rPr sz="3200" spc="-5" dirty="0">
                <a:solidFill>
                  <a:srgbClr val="3333CC"/>
                </a:solidFill>
                <a:latin typeface="Arial"/>
                <a:cs typeface="Arial"/>
              </a:rPr>
              <a:t> trick</a:t>
            </a:r>
            <a:endParaRPr sz="3200">
              <a:latin typeface="Arial"/>
              <a:cs typeface="Arial"/>
            </a:endParaRPr>
          </a:p>
          <a:p>
            <a:pPr marL="748665" marR="833755" indent="-279400">
              <a:lnSpc>
                <a:spcPts val="3329"/>
              </a:lnSpc>
              <a:spcBef>
                <a:spcPts val="760"/>
              </a:spcBef>
            </a:pPr>
            <a:r>
              <a:rPr sz="2800" dirty="0">
                <a:solidFill>
                  <a:srgbClr val="336600"/>
                </a:solidFill>
                <a:latin typeface="Arial"/>
                <a:cs typeface="Arial"/>
              </a:rPr>
              <a:t>– </a:t>
            </a:r>
            <a:r>
              <a:rPr sz="2800" spc="-5" dirty="0">
                <a:solidFill>
                  <a:srgbClr val="336600"/>
                </a:solidFill>
                <a:latin typeface="Arial"/>
                <a:cs typeface="Arial"/>
              </a:rPr>
              <a:t>Methods </a:t>
            </a:r>
            <a:r>
              <a:rPr sz="2800" dirty="0">
                <a:solidFill>
                  <a:srgbClr val="336600"/>
                </a:solidFill>
                <a:latin typeface="Arial"/>
                <a:cs typeface="Arial"/>
              </a:rPr>
              <a:t>employing </a:t>
            </a:r>
            <a:r>
              <a:rPr sz="2800" spc="-5" dirty="0">
                <a:solidFill>
                  <a:srgbClr val="336600"/>
                </a:solidFill>
                <a:latin typeface="Arial"/>
                <a:cs typeface="Arial"/>
              </a:rPr>
              <a:t>the </a:t>
            </a:r>
            <a:r>
              <a:rPr sz="2800" dirty="0">
                <a:solidFill>
                  <a:srgbClr val="336600"/>
                </a:solidFill>
                <a:latin typeface="Arial"/>
                <a:cs typeface="Arial"/>
              </a:rPr>
              <a:t>kernel </a:t>
            </a:r>
            <a:r>
              <a:rPr sz="2800" spc="-5" dirty="0">
                <a:solidFill>
                  <a:srgbClr val="336600"/>
                </a:solidFill>
                <a:latin typeface="Arial"/>
                <a:cs typeface="Arial"/>
              </a:rPr>
              <a:t>trick </a:t>
            </a:r>
            <a:r>
              <a:rPr sz="2800" dirty="0">
                <a:solidFill>
                  <a:srgbClr val="336600"/>
                </a:solidFill>
                <a:latin typeface="Arial"/>
                <a:cs typeface="Arial"/>
              </a:rPr>
              <a:t>are</a:t>
            </a:r>
            <a:r>
              <a:rPr sz="2800" spc="-125" dirty="0">
                <a:solidFill>
                  <a:srgbClr val="336600"/>
                </a:solidFill>
                <a:latin typeface="Arial"/>
                <a:cs typeface="Arial"/>
              </a:rPr>
              <a:t> </a:t>
            </a:r>
            <a:r>
              <a:rPr sz="2800" dirty="0">
                <a:solidFill>
                  <a:srgbClr val="336600"/>
                </a:solidFill>
                <a:latin typeface="Arial"/>
                <a:cs typeface="Arial"/>
              </a:rPr>
              <a:t>kernel  </a:t>
            </a:r>
            <a:r>
              <a:rPr sz="2800" spc="-5" dirty="0">
                <a:solidFill>
                  <a:srgbClr val="336600"/>
                </a:solidFill>
                <a:latin typeface="Arial"/>
                <a:cs typeface="Arial"/>
              </a:rPr>
              <a:t>methods</a:t>
            </a:r>
            <a:endParaRPr sz="2800">
              <a:latin typeface="Arial"/>
              <a:cs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42622" y="847293"/>
            <a:ext cx="8413115" cy="695960"/>
          </a:xfrm>
          <a:prstGeom prst="rect">
            <a:avLst/>
          </a:prstGeom>
        </p:spPr>
        <p:txBody>
          <a:bodyPr vert="horz" wrap="square" lIns="0" tIns="12700" rIns="0" bIns="0" rtlCol="0">
            <a:spAutoFit/>
          </a:bodyPr>
          <a:lstStyle/>
          <a:p>
            <a:pPr marL="12700">
              <a:lnSpc>
                <a:spcPct val="100000"/>
              </a:lnSpc>
              <a:spcBef>
                <a:spcPts val="100"/>
              </a:spcBef>
              <a:tabLst>
                <a:tab pos="6256655" algn="l"/>
              </a:tabLst>
            </a:pPr>
            <a:r>
              <a:rPr spc="-5" dirty="0"/>
              <a:t>Disadvantages</a:t>
            </a:r>
            <a:r>
              <a:rPr spc="10" dirty="0"/>
              <a:t> </a:t>
            </a:r>
            <a:r>
              <a:rPr dirty="0"/>
              <a:t>of</a:t>
            </a:r>
            <a:r>
              <a:rPr spc="15" dirty="0"/>
              <a:t> </a:t>
            </a:r>
            <a:r>
              <a:rPr dirty="0"/>
              <a:t>Kernel	</a:t>
            </a:r>
            <a:r>
              <a:rPr spc="-5" dirty="0"/>
              <a:t>Methods</a:t>
            </a:r>
          </a:p>
        </p:txBody>
      </p:sp>
      <p:sp>
        <p:nvSpPr>
          <p:cNvPr id="5" name="object 5"/>
          <p:cNvSpPr txBox="1"/>
          <p:nvPr/>
        </p:nvSpPr>
        <p:spPr>
          <a:xfrm>
            <a:off x="848745" y="1662024"/>
            <a:ext cx="8917305" cy="4972685"/>
          </a:xfrm>
          <a:prstGeom prst="rect">
            <a:avLst/>
          </a:prstGeom>
        </p:spPr>
        <p:txBody>
          <a:bodyPr vert="horz" wrap="square" lIns="0" tIns="104139" rIns="0" bIns="0" rtlCol="0">
            <a:spAutoFit/>
          </a:bodyPr>
          <a:lstStyle/>
          <a:p>
            <a:pPr marL="368300" indent="-342900">
              <a:lnSpc>
                <a:spcPct val="100000"/>
              </a:lnSpc>
              <a:spcBef>
                <a:spcPts val="819"/>
              </a:spcBef>
              <a:buChar char="•"/>
              <a:tabLst>
                <a:tab pos="367665" algn="l"/>
                <a:tab pos="368300" algn="l"/>
              </a:tabLst>
            </a:pPr>
            <a:r>
              <a:rPr sz="3200" dirty="0">
                <a:solidFill>
                  <a:srgbClr val="3333CC"/>
                </a:solidFill>
                <a:latin typeface="Arial"/>
                <a:cs typeface="Arial"/>
              </a:rPr>
              <a:t>Cost of decision </a:t>
            </a:r>
            <a:r>
              <a:rPr sz="3200" spc="-5" dirty="0">
                <a:solidFill>
                  <a:srgbClr val="3333CC"/>
                </a:solidFill>
                <a:latin typeface="Arial"/>
                <a:cs typeface="Arial"/>
              </a:rPr>
              <a:t>function evaluation: </a:t>
            </a:r>
            <a:r>
              <a:rPr sz="3200" dirty="0">
                <a:solidFill>
                  <a:srgbClr val="3333CC"/>
                </a:solidFill>
                <a:latin typeface="Arial"/>
                <a:cs typeface="Arial"/>
              </a:rPr>
              <a:t>linear in</a:t>
            </a:r>
            <a:r>
              <a:rPr sz="3200" spc="-35" dirty="0">
                <a:solidFill>
                  <a:srgbClr val="3333CC"/>
                </a:solidFill>
                <a:latin typeface="Arial"/>
                <a:cs typeface="Arial"/>
              </a:rPr>
              <a:t> </a:t>
            </a:r>
            <a:r>
              <a:rPr sz="3200" i="1" spc="60" dirty="0">
                <a:latin typeface="Cambria"/>
                <a:cs typeface="Cambria"/>
              </a:rPr>
              <a:t>m</a:t>
            </a:r>
            <a:endParaRPr sz="3200">
              <a:latin typeface="Cambria"/>
              <a:cs typeface="Cambria"/>
            </a:endParaRPr>
          </a:p>
          <a:p>
            <a:pPr marL="768350" lvl="1" indent="-286385">
              <a:lnSpc>
                <a:spcPts val="3345"/>
              </a:lnSpc>
              <a:spcBef>
                <a:spcPts val="635"/>
              </a:spcBef>
              <a:buChar char="–"/>
              <a:tabLst>
                <a:tab pos="768350" algn="l"/>
              </a:tabLst>
            </a:pPr>
            <a:r>
              <a:rPr sz="2800" dirty="0">
                <a:solidFill>
                  <a:srgbClr val="336600"/>
                </a:solidFill>
                <a:latin typeface="Arial"/>
                <a:cs typeface="Arial"/>
              </a:rPr>
              <a:t>Because </a:t>
            </a:r>
            <a:r>
              <a:rPr sz="2800" spc="-5" dirty="0">
                <a:solidFill>
                  <a:srgbClr val="336600"/>
                </a:solidFill>
                <a:latin typeface="Arial"/>
                <a:cs typeface="Arial"/>
              </a:rPr>
              <a:t>the </a:t>
            </a:r>
            <a:r>
              <a:rPr sz="2800" i="1" spc="90" dirty="0">
                <a:latin typeface="Cambria"/>
                <a:cs typeface="Cambria"/>
              </a:rPr>
              <a:t>i</a:t>
            </a:r>
            <a:r>
              <a:rPr sz="2775" spc="135" baseline="25525" dirty="0">
                <a:latin typeface="Calibri"/>
                <a:cs typeface="Calibri"/>
              </a:rPr>
              <a:t>th </a:t>
            </a:r>
            <a:r>
              <a:rPr sz="2800" dirty="0">
                <a:solidFill>
                  <a:srgbClr val="336600"/>
                </a:solidFill>
                <a:latin typeface="Arial"/>
                <a:cs typeface="Arial"/>
              </a:rPr>
              <a:t>example </a:t>
            </a:r>
            <a:r>
              <a:rPr sz="2800" spc="-5" dirty="0">
                <a:solidFill>
                  <a:srgbClr val="336600"/>
                </a:solidFill>
                <a:latin typeface="Arial"/>
                <a:cs typeface="Arial"/>
              </a:rPr>
              <a:t>contributes </a:t>
            </a:r>
            <a:r>
              <a:rPr sz="2800" dirty="0">
                <a:solidFill>
                  <a:srgbClr val="336600"/>
                </a:solidFill>
                <a:latin typeface="Arial"/>
                <a:cs typeface="Arial"/>
              </a:rPr>
              <a:t>a</a:t>
            </a:r>
            <a:r>
              <a:rPr sz="2800" spc="-250" dirty="0">
                <a:solidFill>
                  <a:srgbClr val="336600"/>
                </a:solidFill>
                <a:latin typeface="Arial"/>
                <a:cs typeface="Arial"/>
              </a:rPr>
              <a:t> </a:t>
            </a:r>
            <a:r>
              <a:rPr sz="2800" spc="-5" dirty="0">
                <a:solidFill>
                  <a:srgbClr val="336600"/>
                </a:solidFill>
                <a:latin typeface="Arial"/>
                <a:cs typeface="Arial"/>
              </a:rPr>
              <a:t>term</a:t>
            </a:r>
            <a:endParaRPr sz="2800">
              <a:latin typeface="Arial"/>
              <a:cs typeface="Arial"/>
            </a:endParaRPr>
          </a:p>
          <a:p>
            <a:pPr marL="761365">
              <a:lnSpc>
                <a:spcPts val="3345"/>
              </a:lnSpc>
            </a:pPr>
            <a:r>
              <a:rPr sz="2800" spc="155" dirty="0">
                <a:latin typeface="Times New Roman"/>
                <a:cs typeface="Times New Roman"/>
              </a:rPr>
              <a:t>α</a:t>
            </a:r>
            <a:r>
              <a:rPr sz="2775" i="1" spc="232" baseline="-21021" dirty="0">
                <a:latin typeface="Cambria"/>
                <a:cs typeface="Cambria"/>
              </a:rPr>
              <a:t>i</a:t>
            </a:r>
            <a:r>
              <a:rPr sz="2800" i="1" spc="155" dirty="0">
                <a:latin typeface="Cambria"/>
                <a:cs typeface="Cambria"/>
              </a:rPr>
              <a:t>k</a:t>
            </a:r>
            <a:r>
              <a:rPr sz="2800" spc="155" dirty="0">
                <a:latin typeface="Calibri"/>
                <a:cs typeface="Calibri"/>
              </a:rPr>
              <a:t>(</a:t>
            </a:r>
            <a:r>
              <a:rPr sz="2800" b="1" i="1" spc="155" dirty="0">
                <a:latin typeface="Palatino Linotype"/>
                <a:cs typeface="Palatino Linotype"/>
              </a:rPr>
              <a:t>x,x</a:t>
            </a:r>
            <a:r>
              <a:rPr sz="2775" spc="232" baseline="25525" dirty="0">
                <a:latin typeface="Calibri"/>
                <a:cs typeface="Calibri"/>
              </a:rPr>
              <a:t>(</a:t>
            </a:r>
            <a:r>
              <a:rPr sz="2775" i="1" spc="232" baseline="25525" dirty="0">
                <a:latin typeface="Cambria"/>
                <a:cs typeface="Cambria"/>
              </a:rPr>
              <a:t>i</a:t>
            </a:r>
            <a:r>
              <a:rPr sz="2775" spc="232" baseline="25525" dirty="0">
                <a:latin typeface="Calibri"/>
                <a:cs typeface="Calibri"/>
              </a:rPr>
              <a:t>)</a:t>
            </a:r>
            <a:r>
              <a:rPr sz="2800" spc="155" dirty="0">
                <a:latin typeface="Calibri"/>
                <a:cs typeface="Calibri"/>
              </a:rPr>
              <a:t>) </a:t>
            </a:r>
            <a:r>
              <a:rPr sz="2800" spc="-5" dirty="0">
                <a:solidFill>
                  <a:srgbClr val="336600"/>
                </a:solidFill>
                <a:latin typeface="Arial"/>
                <a:cs typeface="Arial"/>
              </a:rPr>
              <a:t>to the </a:t>
            </a:r>
            <a:r>
              <a:rPr sz="2800" dirty="0">
                <a:solidFill>
                  <a:srgbClr val="336600"/>
                </a:solidFill>
                <a:latin typeface="Arial"/>
                <a:cs typeface="Arial"/>
              </a:rPr>
              <a:t>decision</a:t>
            </a:r>
            <a:r>
              <a:rPr sz="2800" spc="145" dirty="0">
                <a:solidFill>
                  <a:srgbClr val="336600"/>
                </a:solidFill>
                <a:latin typeface="Arial"/>
                <a:cs typeface="Arial"/>
              </a:rPr>
              <a:t> </a:t>
            </a:r>
            <a:r>
              <a:rPr sz="2800" spc="-5" dirty="0">
                <a:solidFill>
                  <a:srgbClr val="336600"/>
                </a:solidFill>
                <a:latin typeface="Arial"/>
                <a:cs typeface="Arial"/>
              </a:rPr>
              <a:t>function</a:t>
            </a:r>
            <a:endParaRPr sz="2800">
              <a:latin typeface="Arial"/>
              <a:cs typeface="Arial"/>
            </a:endParaRPr>
          </a:p>
          <a:p>
            <a:pPr marL="768350" lvl="1" indent="-286385">
              <a:lnSpc>
                <a:spcPct val="100000"/>
              </a:lnSpc>
              <a:spcBef>
                <a:spcPts val="710"/>
              </a:spcBef>
              <a:buChar char="–"/>
              <a:tabLst>
                <a:tab pos="768350" algn="l"/>
              </a:tabLst>
            </a:pPr>
            <a:r>
              <a:rPr sz="2800" dirty="0">
                <a:solidFill>
                  <a:srgbClr val="336600"/>
                </a:solidFill>
                <a:latin typeface="Arial"/>
                <a:cs typeface="Arial"/>
              </a:rPr>
              <a:t>Can </a:t>
            </a:r>
            <a:r>
              <a:rPr sz="2800" spc="-5" dirty="0">
                <a:solidFill>
                  <a:srgbClr val="336600"/>
                </a:solidFill>
                <a:latin typeface="Arial"/>
                <a:cs typeface="Arial"/>
              </a:rPr>
              <a:t>mitigate this </a:t>
            </a:r>
            <a:r>
              <a:rPr sz="2800" dirty="0">
                <a:solidFill>
                  <a:srgbClr val="336600"/>
                </a:solidFill>
                <a:latin typeface="Arial"/>
                <a:cs typeface="Arial"/>
              </a:rPr>
              <a:t>by learning an </a:t>
            </a:r>
            <a:r>
              <a:rPr sz="2800" b="1" spc="145" dirty="0">
                <a:latin typeface="Times New Roman"/>
                <a:cs typeface="Times New Roman"/>
              </a:rPr>
              <a:t>α </a:t>
            </a:r>
            <a:r>
              <a:rPr sz="2800" spc="-5" dirty="0">
                <a:solidFill>
                  <a:srgbClr val="336600"/>
                </a:solidFill>
                <a:latin typeface="Arial"/>
                <a:cs typeface="Arial"/>
              </a:rPr>
              <a:t>with mostly</a:t>
            </a:r>
            <a:r>
              <a:rPr sz="2800" spc="-90" dirty="0">
                <a:solidFill>
                  <a:srgbClr val="336600"/>
                </a:solidFill>
                <a:latin typeface="Arial"/>
                <a:cs typeface="Arial"/>
              </a:rPr>
              <a:t> </a:t>
            </a:r>
            <a:r>
              <a:rPr sz="2800" dirty="0">
                <a:solidFill>
                  <a:srgbClr val="336600"/>
                </a:solidFill>
                <a:latin typeface="Arial"/>
                <a:cs typeface="Arial"/>
              </a:rPr>
              <a:t>zeros</a:t>
            </a:r>
            <a:endParaRPr sz="2800">
              <a:latin typeface="Arial"/>
              <a:cs typeface="Arial"/>
            </a:endParaRPr>
          </a:p>
          <a:p>
            <a:pPr marL="1167765" marR="64769" lvl="2" indent="-228600">
              <a:lnSpc>
                <a:spcPct val="101499"/>
              </a:lnSpc>
              <a:spcBef>
                <a:spcPts val="500"/>
              </a:spcBef>
              <a:buChar char="•"/>
              <a:tabLst>
                <a:tab pos="1168400" algn="l"/>
              </a:tabLst>
            </a:pPr>
            <a:r>
              <a:rPr sz="2400" spc="-5" dirty="0">
                <a:solidFill>
                  <a:srgbClr val="660066"/>
                </a:solidFill>
                <a:latin typeface="Arial"/>
                <a:cs typeface="Arial"/>
              </a:rPr>
              <a:t>Classification </a:t>
            </a:r>
            <a:r>
              <a:rPr sz="2400" dirty="0">
                <a:solidFill>
                  <a:srgbClr val="660066"/>
                </a:solidFill>
                <a:latin typeface="Arial"/>
                <a:cs typeface="Arial"/>
              </a:rPr>
              <a:t>requires </a:t>
            </a:r>
            <a:r>
              <a:rPr sz="2400" spc="-5" dirty="0">
                <a:solidFill>
                  <a:srgbClr val="660066"/>
                </a:solidFill>
                <a:latin typeface="Arial"/>
                <a:cs typeface="Arial"/>
              </a:rPr>
              <a:t>evaluating the </a:t>
            </a:r>
            <a:r>
              <a:rPr sz="2400" dirty="0">
                <a:solidFill>
                  <a:srgbClr val="660066"/>
                </a:solidFill>
                <a:latin typeface="Arial"/>
                <a:cs typeface="Arial"/>
              </a:rPr>
              <a:t>kernel </a:t>
            </a:r>
            <a:r>
              <a:rPr sz="2400" spc="-5" dirty="0">
                <a:solidFill>
                  <a:srgbClr val="660066"/>
                </a:solidFill>
                <a:latin typeface="Arial"/>
                <a:cs typeface="Arial"/>
              </a:rPr>
              <a:t>function </a:t>
            </a:r>
            <a:r>
              <a:rPr sz="2400" dirty="0">
                <a:solidFill>
                  <a:srgbClr val="660066"/>
                </a:solidFill>
                <a:latin typeface="Arial"/>
                <a:cs typeface="Arial"/>
              </a:rPr>
              <a:t>only  </a:t>
            </a:r>
            <a:r>
              <a:rPr sz="2400" spc="-5" dirty="0">
                <a:solidFill>
                  <a:srgbClr val="660066"/>
                </a:solidFill>
                <a:latin typeface="Arial"/>
                <a:cs typeface="Arial"/>
              </a:rPr>
              <a:t>for training </a:t>
            </a:r>
            <a:r>
              <a:rPr sz="2400" dirty="0">
                <a:solidFill>
                  <a:srgbClr val="660066"/>
                </a:solidFill>
                <a:latin typeface="Arial"/>
                <a:cs typeface="Arial"/>
              </a:rPr>
              <a:t>examples </a:t>
            </a:r>
            <a:r>
              <a:rPr sz="2400" spc="-5" dirty="0">
                <a:solidFill>
                  <a:srgbClr val="660066"/>
                </a:solidFill>
                <a:latin typeface="Arial"/>
                <a:cs typeface="Arial"/>
              </a:rPr>
              <a:t>that </a:t>
            </a:r>
            <a:r>
              <a:rPr sz="2400" dirty="0">
                <a:solidFill>
                  <a:srgbClr val="660066"/>
                </a:solidFill>
                <a:latin typeface="Arial"/>
                <a:cs typeface="Arial"/>
              </a:rPr>
              <a:t>have a nonzero</a:t>
            </a:r>
            <a:r>
              <a:rPr sz="2400" spc="-15" dirty="0">
                <a:solidFill>
                  <a:srgbClr val="660066"/>
                </a:solidFill>
                <a:latin typeface="Arial"/>
                <a:cs typeface="Arial"/>
              </a:rPr>
              <a:t> </a:t>
            </a:r>
            <a:r>
              <a:rPr sz="2400" spc="130" dirty="0">
                <a:latin typeface="Times New Roman"/>
                <a:cs typeface="Times New Roman"/>
              </a:rPr>
              <a:t>α</a:t>
            </a:r>
            <a:r>
              <a:rPr sz="2400" i="1" spc="195" baseline="-20833" dirty="0">
                <a:latin typeface="Cambria"/>
                <a:cs typeface="Cambria"/>
              </a:rPr>
              <a:t>i</a:t>
            </a:r>
            <a:endParaRPr sz="2400" baseline="-20833">
              <a:latin typeface="Cambria"/>
              <a:cs typeface="Cambria"/>
            </a:endParaRPr>
          </a:p>
          <a:p>
            <a:pPr marL="1168400" lvl="2" indent="-229235">
              <a:lnSpc>
                <a:spcPct val="100000"/>
              </a:lnSpc>
              <a:spcBef>
                <a:spcPts val="595"/>
              </a:spcBef>
              <a:buChar char="•"/>
              <a:tabLst>
                <a:tab pos="1168400" algn="l"/>
              </a:tabLst>
            </a:pPr>
            <a:r>
              <a:rPr sz="2400" spc="-5" dirty="0">
                <a:solidFill>
                  <a:srgbClr val="660066"/>
                </a:solidFill>
                <a:latin typeface="Arial"/>
                <a:cs typeface="Arial"/>
              </a:rPr>
              <a:t>These </a:t>
            </a:r>
            <a:r>
              <a:rPr sz="2400" dirty="0">
                <a:solidFill>
                  <a:srgbClr val="660066"/>
                </a:solidFill>
                <a:latin typeface="Arial"/>
                <a:cs typeface="Arial"/>
              </a:rPr>
              <a:t>are known as </a:t>
            </a:r>
            <a:r>
              <a:rPr sz="2400" i="1" dirty="0">
                <a:solidFill>
                  <a:srgbClr val="7B1979"/>
                </a:solidFill>
                <a:latin typeface="Arial"/>
                <a:cs typeface="Arial"/>
              </a:rPr>
              <a:t>support</a:t>
            </a:r>
            <a:r>
              <a:rPr sz="2400" i="1" spc="-15" dirty="0">
                <a:solidFill>
                  <a:srgbClr val="7B1979"/>
                </a:solidFill>
                <a:latin typeface="Arial"/>
                <a:cs typeface="Arial"/>
              </a:rPr>
              <a:t> </a:t>
            </a:r>
            <a:r>
              <a:rPr sz="2400" i="1" spc="-5" dirty="0">
                <a:solidFill>
                  <a:srgbClr val="7B1979"/>
                </a:solidFill>
                <a:latin typeface="Arial"/>
                <a:cs typeface="Arial"/>
              </a:rPr>
              <a:t>vectors</a:t>
            </a:r>
            <a:endParaRPr sz="2400">
              <a:latin typeface="Arial"/>
              <a:cs typeface="Arial"/>
            </a:endParaRPr>
          </a:p>
          <a:p>
            <a:pPr marL="368300" indent="-342900">
              <a:lnSpc>
                <a:spcPct val="100000"/>
              </a:lnSpc>
              <a:spcBef>
                <a:spcPts val="715"/>
              </a:spcBef>
              <a:buChar char="•"/>
              <a:tabLst>
                <a:tab pos="367665" algn="l"/>
                <a:tab pos="368300" algn="l"/>
              </a:tabLst>
            </a:pPr>
            <a:r>
              <a:rPr sz="3200" dirty="0">
                <a:solidFill>
                  <a:srgbClr val="3333CC"/>
                </a:solidFill>
                <a:latin typeface="Arial"/>
                <a:cs typeface="Arial"/>
              </a:rPr>
              <a:t>Cost of </a:t>
            </a:r>
            <a:r>
              <a:rPr sz="3200" spc="-5" dirty="0">
                <a:solidFill>
                  <a:srgbClr val="3333CC"/>
                </a:solidFill>
                <a:latin typeface="Arial"/>
                <a:cs typeface="Arial"/>
              </a:rPr>
              <a:t>training: </a:t>
            </a:r>
            <a:r>
              <a:rPr sz="3200" dirty="0">
                <a:solidFill>
                  <a:srgbClr val="3333CC"/>
                </a:solidFill>
                <a:latin typeface="Arial"/>
                <a:cs typeface="Arial"/>
              </a:rPr>
              <a:t>high </a:t>
            </a:r>
            <a:r>
              <a:rPr sz="3200" spc="-5" dirty="0">
                <a:solidFill>
                  <a:srgbClr val="3333CC"/>
                </a:solidFill>
                <a:latin typeface="Arial"/>
                <a:cs typeface="Arial"/>
              </a:rPr>
              <a:t>with </a:t>
            </a:r>
            <a:r>
              <a:rPr sz="3200" dirty="0">
                <a:solidFill>
                  <a:srgbClr val="3333CC"/>
                </a:solidFill>
                <a:latin typeface="Arial"/>
                <a:cs typeface="Arial"/>
              </a:rPr>
              <a:t>large </a:t>
            </a:r>
            <a:r>
              <a:rPr sz="3200" spc="-5" dirty="0">
                <a:solidFill>
                  <a:srgbClr val="3333CC"/>
                </a:solidFill>
                <a:latin typeface="Arial"/>
                <a:cs typeface="Arial"/>
              </a:rPr>
              <a:t>data</a:t>
            </a:r>
            <a:r>
              <a:rPr sz="3200" spc="-15" dirty="0">
                <a:solidFill>
                  <a:srgbClr val="3333CC"/>
                </a:solidFill>
                <a:latin typeface="Arial"/>
                <a:cs typeface="Arial"/>
              </a:rPr>
              <a:t> </a:t>
            </a:r>
            <a:r>
              <a:rPr sz="3200" spc="-5" dirty="0">
                <a:solidFill>
                  <a:srgbClr val="3333CC"/>
                </a:solidFill>
                <a:latin typeface="Arial"/>
                <a:cs typeface="Arial"/>
              </a:rPr>
              <a:t>sets</a:t>
            </a:r>
            <a:endParaRPr sz="3200">
              <a:latin typeface="Arial"/>
              <a:cs typeface="Arial"/>
            </a:endParaRPr>
          </a:p>
          <a:p>
            <a:pPr marL="368300" indent="-342900">
              <a:lnSpc>
                <a:spcPct val="100000"/>
              </a:lnSpc>
              <a:spcBef>
                <a:spcPts val="760"/>
              </a:spcBef>
              <a:buChar char="•"/>
              <a:tabLst>
                <a:tab pos="367665" algn="l"/>
                <a:tab pos="368300" algn="l"/>
              </a:tabLst>
            </a:pPr>
            <a:r>
              <a:rPr sz="3200" spc="-5" dirty="0">
                <a:solidFill>
                  <a:srgbClr val="3333CC"/>
                </a:solidFill>
                <a:latin typeface="Arial"/>
                <a:cs typeface="Arial"/>
              </a:rPr>
              <a:t>Generic </a:t>
            </a:r>
            <a:r>
              <a:rPr sz="3200" dirty="0">
                <a:solidFill>
                  <a:srgbClr val="3333CC"/>
                </a:solidFill>
                <a:latin typeface="Arial"/>
                <a:cs typeface="Arial"/>
              </a:rPr>
              <a:t>kernels </a:t>
            </a:r>
            <a:r>
              <a:rPr sz="3200" spc="-5" dirty="0">
                <a:solidFill>
                  <a:srgbClr val="3333CC"/>
                </a:solidFill>
                <a:latin typeface="Arial"/>
                <a:cs typeface="Arial"/>
              </a:rPr>
              <a:t>struggle to </a:t>
            </a:r>
            <a:r>
              <a:rPr sz="3200" dirty="0">
                <a:solidFill>
                  <a:srgbClr val="3333CC"/>
                </a:solidFill>
                <a:latin typeface="Arial"/>
                <a:cs typeface="Arial"/>
              </a:rPr>
              <a:t>generalize</a:t>
            </a:r>
            <a:r>
              <a:rPr sz="3200" spc="-10" dirty="0">
                <a:solidFill>
                  <a:srgbClr val="3333CC"/>
                </a:solidFill>
                <a:latin typeface="Arial"/>
                <a:cs typeface="Arial"/>
              </a:rPr>
              <a:t> </a:t>
            </a:r>
            <a:r>
              <a:rPr sz="3200" dirty="0">
                <a:solidFill>
                  <a:srgbClr val="3333CC"/>
                </a:solidFill>
                <a:latin typeface="Arial"/>
                <a:cs typeface="Arial"/>
              </a:rPr>
              <a:t>well</a:t>
            </a:r>
            <a:endParaRPr sz="3200">
              <a:latin typeface="Arial"/>
              <a:cs typeface="Arial"/>
            </a:endParaRPr>
          </a:p>
          <a:p>
            <a:pPr marL="768350" lvl="1" indent="-286385">
              <a:lnSpc>
                <a:spcPct val="100000"/>
              </a:lnSpc>
              <a:spcBef>
                <a:spcPts val="665"/>
              </a:spcBef>
              <a:buChar char="–"/>
              <a:tabLst>
                <a:tab pos="768350" algn="l"/>
              </a:tabLst>
            </a:pPr>
            <a:r>
              <a:rPr sz="2800" dirty="0">
                <a:solidFill>
                  <a:srgbClr val="336600"/>
                </a:solidFill>
                <a:latin typeface="Arial"/>
                <a:cs typeface="Arial"/>
              </a:rPr>
              <a:t>Neural </a:t>
            </a:r>
            <a:r>
              <a:rPr sz="2800" spc="-5" dirty="0">
                <a:solidFill>
                  <a:srgbClr val="336600"/>
                </a:solidFill>
                <a:latin typeface="Arial"/>
                <a:cs typeface="Arial"/>
              </a:rPr>
              <a:t>network outperformed </a:t>
            </a:r>
            <a:r>
              <a:rPr sz="2800" dirty="0">
                <a:solidFill>
                  <a:srgbClr val="336600"/>
                </a:solidFill>
                <a:latin typeface="Arial"/>
                <a:cs typeface="Arial"/>
              </a:rPr>
              <a:t>RBF kernel SVM</a:t>
            </a:r>
            <a:r>
              <a:rPr sz="2800" spc="-15" dirty="0">
                <a:solidFill>
                  <a:srgbClr val="336600"/>
                </a:solidFill>
                <a:latin typeface="Arial"/>
                <a:cs typeface="Arial"/>
              </a:rPr>
              <a:t> </a:t>
            </a:r>
            <a:r>
              <a:rPr sz="2800" dirty="0">
                <a:solidFill>
                  <a:srgbClr val="336600"/>
                </a:solidFill>
                <a:latin typeface="Arial"/>
                <a:cs typeface="Arial"/>
              </a:rPr>
              <a:t>on</a:t>
            </a:r>
            <a:endParaRPr sz="2800">
              <a:latin typeface="Arial"/>
              <a:cs typeface="Arial"/>
            </a:endParaRPr>
          </a:p>
        </p:txBody>
      </p:sp>
      <p:sp>
        <p:nvSpPr>
          <p:cNvPr id="6" name="object 6"/>
          <p:cNvSpPr txBox="1"/>
          <p:nvPr/>
        </p:nvSpPr>
        <p:spPr>
          <a:xfrm>
            <a:off x="1598044" y="6617854"/>
            <a:ext cx="2990215"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336600"/>
                </a:solidFill>
                <a:latin typeface="Arial"/>
                <a:cs typeface="Arial"/>
              </a:rPr>
              <a:t>MNIST</a:t>
            </a:r>
            <a:r>
              <a:rPr sz="2800" spc="-75" dirty="0">
                <a:solidFill>
                  <a:srgbClr val="336600"/>
                </a:solidFill>
                <a:latin typeface="Arial"/>
                <a:cs typeface="Arial"/>
              </a:rPr>
              <a:t> </a:t>
            </a:r>
            <a:r>
              <a:rPr sz="2800" dirty="0">
                <a:solidFill>
                  <a:srgbClr val="336600"/>
                </a:solidFill>
                <a:latin typeface="Arial"/>
                <a:cs typeface="Arial"/>
              </a:rPr>
              <a:t>benchmark</a:t>
            </a:r>
            <a:endParaRPr sz="2800">
              <a:latin typeface="Arial"/>
              <a:cs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20948" y="762000"/>
            <a:ext cx="9428937" cy="689932"/>
          </a:xfrm>
          <a:prstGeom prst="rect">
            <a:avLst/>
          </a:prstGeom>
        </p:spPr>
        <p:txBody>
          <a:bodyPr vert="horz" wrap="square" lIns="0" tIns="12700" rIns="0" bIns="0" rtlCol="0">
            <a:spAutoFit/>
          </a:bodyPr>
          <a:lstStyle/>
          <a:p>
            <a:pPr marL="12700">
              <a:lnSpc>
                <a:spcPct val="100000"/>
              </a:lnSpc>
              <a:spcBef>
                <a:spcPts val="100"/>
              </a:spcBef>
              <a:tabLst>
                <a:tab pos="3335654" algn="l"/>
                <a:tab pos="6193155" algn="l"/>
              </a:tabLst>
            </a:pPr>
            <a:r>
              <a:rPr spc="-5" dirty="0"/>
              <a:t>Ot</a:t>
            </a:r>
            <a:r>
              <a:rPr dirty="0"/>
              <a:t>her</a:t>
            </a:r>
            <a:r>
              <a:rPr spc="-5" dirty="0"/>
              <a:t> </a:t>
            </a:r>
            <a:r>
              <a:rPr lang="en-US" spc="-5" dirty="0"/>
              <a:t>S</a:t>
            </a:r>
            <a:r>
              <a:rPr dirty="0"/>
              <a:t>imple	</a:t>
            </a:r>
            <a:r>
              <a:rPr lang="en-US" dirty="0"/>
              <a:t>S</a:t>
            </a:r>
            <a:r>
              <a:rPr dirty="0"/>
              <a:t>upervised</a:t>
            </a:r>
            <a:r>
              <a:rPr lang="en-US" dirty="0"/>
              <a:t> L</a:t>
            </a:r>
            <a:r>
              <a:rPr dirty="0"/>
              <a:t>earning</a:t>
            </a:r>
          </a:p>
        </p:txBody>
      </p:sp>
      <p:sp>
        <p:nvSpPr>
          <p:cNvPr id="5" name="object 5"/>
          <p:cNvSpPr txBox="1"/>
          <p:nvPr/>
        </p:nvSpPr>
        <p:spPr>
          <a:xfrm>
            <a:off x="1310177" y="1889898"/>
            <a:ext cx="3825240" cy="118618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dirty="0">
                <a:solidFill>
                  <a:srgbClr val="3333CC"/>
                </a:solidFill>
                <a:latin typeface="Arial"/>
                <a:cs typeface="Arial"/>
              </a:rPr>
              <a:t>K-nearest</a:t>
            </a:r>
            <a:r>
              <a:rPr sz="3200" spc="-95" dirty="0">
                <a:solidFill>
                  <a:srgbClr val="3333CC"/>
                </a:solidFill>
                <a:latin typeface="Arial"/>
                <a:cs typeface="Arial"/>
              </a:rPr>
              <a:t> </a:t>
            </a:r>
            <a:r>
              <a:rPr sz="3200" dirty="0">
                <a:solidFill>
                  <a:srgbClr val="3333CC"/>
                </a:solidFill>
                <a:latin typeface="Arial"/>
                <a:cs typeface="Arial"/>
              </a:rPr>
              <a:t>neighbor</a:t>
            </a:r>
            <a:endParaRPr sz="3200">
              <a:latin typeface="Arial"/>
              <a:cs typeface="Arial"/>
            </a:endParaRPr>
          </a:p>
          <a:p>
            <a:pPr marL="355600" indent="-342900">
              <a:lnSpc>
                <a:spcPct val="100000"/>
              </a:lnSpc>
              <a:spcBef>
                <a:spcPts val="730"/>
              </a:spcBef>
              <a:buChar char="•"/>
              <a:tabLst>
                <a:tab pos="354965" algn="l"/>
                <a:tab pos="355600" algn="l"/>
              </a:tabLst>
            </a:pPr>
            <a:r>
              <a:rPr sz="3200" dirty="0">
                <a:solidFill>
                  <a:srgbClr val="3333CC"/>
                </a:solidFill>
                <a:latin typeface="Arial"/>
                <a:cs typeface="Arial"/>
              </a:rPr>
              <a:t>Decision</a:t>
            </a:r>
            <a:r>
              <a:rPr sz="3200" spc="-10" dirty="0">
                <a:solidFill>
                  <a:srgbClr val="3333CC"/>
                </a:solidFill>
                <a:latin typeface="Arial"/>
                <a:cs typeface="Arial"/>
              </a:rPr>
              <a:t> </a:t>
            </a:r>
            <a:r>
              <a:rPr sz="3200" spc="-5" dirty="0">
                <a:solidFill>
                  <a:srgbClr val="3333CC"/>
                </a:solidFill>
                <a:latin typeface="Arial"/>
                <a:cs typeface="Arial"/>
              </a:rPr>
              <a:t>trees</a:t>
            </a:r>
            <a:endParaRPr sz="3200">
              <a:latin typeface="Arial"/>
              <a:cs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27206" y="847293"/>
            <a:ext cx="5243830" cy="695960"/>
          </a:xfrm>
          <a:prstGeom prst="rect">
            <a:avLst/>
          </a:prstGeom>
        </p:spPr>
        <p:txBody>
          <a:bodyPr vert="horz" wrap="square" lIns="0" tIns="12700" rIns="0" bIns="0" rtlCol="0">
            <a:spAutoFit/>
          </a:bodyPr>
          <a:lstStyle/>
          <a:p>
            <a:pPr marL="12700">
              <a:lnSpc>
                <a:spcPct val="100000"/>
              </a:lnSpc>
              <a:spcBef>
                <a:spcPts val="100"/>
              </a:spcBef>
            </a:pPr>
            <a:r>
              <a:rPr dirty="0"/>
              <a:t>K-Nearest</a:t>
            </a:r>
            <a:r>
              <a:rPr spc="-100" dirty="0"/>
              <a:t> </a:t>
            </a:r>
            <a:r>
              <a:rPr dirty="0"/>
              <a:t>Neighbors</a:t>
            </a:r>
          </a:p>
        </p:txBody>
      </p:sp>
      <p:sp>
        <p:nvSpPr>
          <p:cNvPr id="5" name="object 5"/>
          <p:cNvSpPr txBox="1"/>
          <p:nvPr/>
        </p:nvSpPr>
        <p:spPr>
          <a:xfrm>
            <a:off x="852978" y="1601354"/>
            <a:ext cx="8786495" cy="4909820"/>
          </a:xfrm>
          <a:prstGeom prst="rect">
            <a:avLst/>
          </a:prstGeom>
        </p:spPr>
        <p:txBody>
          <a:bodyPr vert="horz" wrap="square" lIns="0" tIns="33020" rIns="0" bIns="0" rtlCol="0">
            <a:spAutoFit/>
          </a:bodyPr>
          <a:lstStyle/>
          <a:p>
            <a:pPr marL="355600" marR="741045" indent="-342900">
              <a:lnSpc>
                <a:spcPts val="3800"/>
              </a:lnSpc>
              <a:spcBef>
                <a:spcPts val="260"/>
              </a:spcBef>
              <a:buChar char="•"/>
              <a:tabLst>
                <a:tab pos="354965" algn="l"/>
                <a:tab pos="355600" algn="l"/>
              </a:tabLst>
            </a:pPr>
            <a:r>
              <a:rPr sz="3200" dirty="0">
                <a:solidFill>
                  <a:srgbClr val="3333CC"/>
                </a:solidFill>
                <a:latin typeface="Arial"/>
                <a:cs typeface="Arial"/>
              </a:rPr>
              <a:t>A </a:t>
            </a:r>
            <a:r>
              <a:rPr sz="3200" spc="-5" dirty="0">
                <a:solidFill>
                  <a:srgbClr val="3333CC"/>
                </a:solidFill>
                <a:latin typeface="Arial"/>
                <a:cs typeface="Arial"/>
              </a:rPr>
              <a:t>family </a:t>
            </a:r>
            <a:r>
              <a:rPr sz="3200" dirty="0">
                <a:solidFill>
                  <a:srgbClr val="3333CC"/>
                </a:solidFill>
                <a:latin typeface="Arial"/>
                <a:cs typeface="Arial"/>
              </a:rPr>
              <a:t>of </a:t>
            </a:r>
            <a:r>
              <a:rPr sz="3200" spc="-5" dirty="0">
                <a:solidFill>
                  <a:srgbClr val="3333CC"/>
                </a:solidFill>
                <a:latin typeface="Arial"/>
                <a:cs typeface="Arial"/>
              </a:rPr>
              <a:t>techniques that </a:t>
            </a:r>
            <a:r>
              <a:rPr sz="3200" dirty="0">
                <a:solidFill>
                  <a:srgbClr val="3333CC"/>
                </a:solidFill>
                <a:latin typeface="Arial"/>
                <a:cs typeface="Arial"/>
              </a:rPr>
              <a:t>can be used </a:t>
            </a:r>
            <a:r>
              <a:rPr sz="3200" spc="-5" dirty="0">
                <a:solidFill>
                  <a:srgbClr val="3333CC"/>
                </a:solidFill>
                <a:latin typeface="Arial"/>
                <a:cs typeface="Arial"/>
              </a:rPr>
              <a:t>for  </a:t>
            </a:r>
            <a:r>
              <a:rPr sz="3200" dirty="0">
                <a:solidFill>
                  <a:srgbClr val="3333CC"/>
                </a:solidFill>
                <a:latin typeface="Arial"/>
                <a:cs typeface="Arial"/>
              </a:rPr>
              <a:t>regression or</a:t>
            </a:r>
            <a:r>
              <a:rPr sz="3200" spc="-10" dirty="0">
                <a:solidFill>
                  <a:srgbClr val="3333CC"/>
                </a:solidFill>
                <a:latin typeface="Arial"/>
                <a:cs typeface="Arial"/>
              </a:rPr>
              <a:t> </a:t>
            </a:r>
            <a:r>
              <a:rPr sz="3200" spc="-5" dirty="0">
                <a:solidFill>
                  <a:srgbClr val="3333CC"/>
                </a:solidFill>
                <a:latin typeface="Arial"/>
                <a:cs typeface="Arial"/>
              </a:rPr>
              <a:t>classification</a:t>
            </a:r>
            <a:endParaRPr sz="3200">
              <a:latin typeface="Arial"/>
              <a:cs typeface="Arial"/>
            </a:endParaRPr>
          </a:p>
          <a:p>
            <a:pPr marL="355600" indent="-342900">
              <a:lnSpc>
                <a:spcPct val="100000"/>
              </a:lnSpc>
              <a:spcBef>
                <a:spcPts val="605"/>
              </a:spcBef>
              <a:buChar char="•"/>
              <a:tabLst>
                <a:tab pos="354965" algn="l"/>
                <a:tab pos="355600" algn="l"/>
              </a:tabLst>
            </a:pPr>
            <a:r>
              <a:rPr sz="3200" dirty="0">
                <a:solidFill>
                  <a:srgbClr val="3333CC"/>
                </a:solidFill>
                <a:latin typeface="Arial"/>
                <a:cs typeface="Arial"/>
              </a:rPr>
              <a:t>As a </a:t>
            </a:r>
            <a:r>
              <a:rPr sz="3200" spc="-5" dirty="0">
                <a:solidFill>
                  <a:srgbClr val="3333CC"/>
                </a:solidFill>
                <a:latin typeface="Arial"/>
                <a:cs typeface="Arial"/>
              </a:rPr>
              <a:t>nonparametric </a:t>
            </a:r>
            <a:r>
              <a:rPr sz="3200" dirty="0">
                <a:solidFill>
                  <a:srgbClr val="3333CC"/>
                </a:solidFill>
                <a:latin typeface="Arial"/>
                <a:cs typeface="Arial"/>
              </a:rPr>
              <a:t>learning </a:t>
            </a:r>
            <a:r>
              <a:rPr sz="3200" spc="-5" dirty="0">
                <a:solidFill>
                  <a:srgbClr val="3333CC"/>
                </a:solidFill>
                <a:latin typeface="Arial"/>
                <a:cs typeface="Arial"/>
              </a:rPr>
              <a:t>algorithm:</a:t>
            </a:r>
            <a:endParaRPr sz="3200">
              <a:latin typeface="Arial"/>
              <a:cs typeface="Arial"/>
            </a:endParaRPr>
          </a:p>
          <a:p>
            <a:pPr marL="854075" lvl="1" indent="-385445">
              <a:lnSpc>
                <a:spcPct val="100000"/>
              </a:lnSpc>
              <a:spcBef>
                <a:spcPts val="665"/>
              </a:spcBef>
              <a:buChar char="–"/>
              <a:tabLst>
                <a:tab pos="854075" algn="l"/>
                <a:tab pos="854710" algn="l"/>
              </a:tabLst>
            </a:pPr>
            <a:r>
              <a:rPr sz="2800" dirty="0">
                <a:solidFill>
                  <a:srgbClr val="336600"/>
                </a:solidFill>
                <a:latin typeface="Arial"/>
                <a:cs typeface="Arial"/>
              </a:rPr>
              <a:t>it is not </a:t>
            </a:r>
            <a:r>
              <a:rPr sz="2800" spc="-5" dirty="0">
                <a:solidFill>
                  <a:srgbClr val="336600"/>
                </a:solidFill>
                <a:latin typeface="Arial"/>
                <a:cs typeface="Arial"/>
              </a:rPr>
              <a:t>restricted to </a:t>
            </a:r>
            <a:r>
              <a:rPr sz="2800" dirty="0">
                <a:solidFill>
                  <a:srgbClr val="336600"/>
                </a:solidFill>
                <a:latin typeface="Arial"/>
                <a:cs typeface="Arial"/>
              </a:rPr>
              <a:t>a </a:t>
            </a:r>
            <a:r>
              <a:rPr sz="2800" spc="-5" dirty="0">
                <a:solidFill>
                  <a:srgbClr val="336600"/>
                </a:solidFill>
                <a:latin typeface="Arial"/>
                <a:cs typeface="Arial"/>
              </a:rPr>
              <a:t>fixed </a:t>
            </a:r>
            <a:r>
              <a:rPr sz="2800" dirty="0">
                <a:solidFill>
                  <a:srgbClr val="336600"/>
                </a:solidFill>
                <a:latin typeface="Arial"/>
                <a:cs typeface="Arial"/>
              </a:rPr>
              <a:t>no of</a:t>
            </a:r>
            <a:r>
              <a:rPr sz="2800" spc="-5" dirty="0">
                <a:solidFill>
                  <a:srgbClr val="336600"/>
                </a:solidFill>
                <a:latin typeface="Arial"/>
                <a:cs typeface="Arial"/>
              </a:rPr>
              <a:t> parameters</a:t>
            </a:r>
            <a:endParaRPr sz="2800">
              <a:latin typeface="Arial"/>
              <a:cs typeface="Arial"/>
            </a:endParaRPr>
          </a:p>
          <a:p>
            <a:pPr marL="355600" indent="-342900">
              <a:lnSpc>
                <a:spcPct val="100000"/>
              </a:lnSpc>
              <a:spcBef>
                <a:spcPts val="835"/>
              </a:spcBef>
              <a:buChar char="•"/>
              <a:tabLst>
                <a:tab pos="354965" algn="l"/>
                <a:tab pos="355600" algn="l"/>
              </a:tabLst>
            </a:pPr>
            <a:r>
              <a:rPr sz="3200" dirty="0">
                <a:solidFill>
                  <a:srgbClr val="3333CC"/>
                </a:solidFill>
                <a:latin typeface="Arial"/>
                <a:cs typeface="Arial"/>
              </a:rPr>
              <a:t>A simple </a:t>
            </a:r>
            <a:r>
              <a:rPr sz="3200" spc="-5" dirty="0">
                <a:solidFill>
                  <a:srgbClr val="3333CC"/>
                </a:solidFill>
                <a:latin typeface="Arial"/>
                <a:cs typeface="Arial"/>
              </a:rPr>
              <a:t>function </a:t>
            </a:r>
            <a:r>
              <a:rPr sz="3200" dirty="0">
                <a:solidFill>
                  <a:srgbClr val="3333CC"/>
                </a:solidFill>
                <a:latin typeface="Arial"/>
                <a:cs typeface="Arial"/>
              </a:rPr>
              <a:t>of </a:t>
            </a:r>
            <a:r>
              <a:rPr sz="3200" spc="-5" dirty="0">
                <a:solidFill>
                  <a:srgbClr val="3333CC"/>
                </a:solidFill>
                <a:latin typeface="Arial"/>
                <a:cs typeface="Arial"/>
              </a:rPr>
              <a:t>the training</a:t>
            </a:r>
            <a:r>
              <a:rPr sz="3200" dirty="0">
                <a:solidFill>
                  <a:srgbClr val="3333CC"/>
                </a:solidFill>
                <a:latin typeface="Arial"/>
                <a:cs typeface="Arial"/>
              </a:rPr>
              <a:t> </a:t>
            </a:r>
            <a:r>
              <a:rPr sz="3200" spc="-5" dirty="0">
                <a:solidFill>
                  <a:srgbClr val="3333CC"/>
                </a:solidFill>
                <a:latin typeface="Arial"/>
                <a:cs typeface="Arial"/>
              </a:rPr>
              <a:t>data</a:t>
            </a:r>
            <a:endParaRPr sz="3200">
              <a:latin typeface="Arial"/>
              <a:cs typeface="Arial"/>
            </a:endParaRPr>
          </a:p>
          <a:p>
            <a:pPr marL="748665" marR="5080" lvl="1" indent="-279400">
              <a:lnSpc>
                <a:spcPct val="99500"/>
              </a:lnSpc>
              <a:spcBef>
                <a:spcPts val="680"/>
              </a:spcBef>
              <a:buChar char="–"/>
              <a:tabLst>
                <a:tab pos="755650" algn="l"/>
              </a:tabLst>
            </a:pPr>
            <a:r>
              <a:rPr sz="2800" spc="-5" dirty="0">
                <a:solidFill>
                  <a:srgbClr val="336600"/>
                </a:solidFill>
                <a:latin typeface="Arial"/>
                <a:cs typeface="Arial"/>
              </a:rPr>
              <a:t>When </a:t>
            </a:r>
            <a:r>
              <a:rPr sz="2800" dirty="0">
                <a:solidFill>
                  <a:srgbClr val="336600"/>
                </a:solidFill>
                <a:latin typeface="Arial"/>
                <a:cs typeface="Arial"/>
              </a:rPr>
              <a:t>we want </a:t>
            </a:r>
            <a:r>
              <a:rPr sz="2800" spc="-5" dirty="0">
                <a:solidFill>
                  <a:srgbClr val="336600"/>
                </a:solidFill>
                <a:latin typeface="Arial"/>
                <a:cs typeface="Arial"/>
              </a:rPr>
              <a:t>to </a:t>
            </a:r>
            <a:r>
              <a:rPr sz="2800" dirty="0">
                <a:solidFill>
                  <a:srgbClr val="336600"/>
                </a:solidFill>
                <a:latin typeface="Arial"/>
                <a:cs typeface="Arial"/>
              </a:rPr>
              <a:t>produce </a:t>
            </a:r>
            <a:r>
              <a:rPr sz="2800" spc="-5" dirty="0">
                <a:solidFill>
                  <a:srgbClr val="336600"/>
                </a:solidFill>
                <a:latin typeface="Arial"/>
                <a:cs typeface="Arial"/>
              </a:rPr>
              <a:t>output </a:t>
            </a:r>
            <a:r>
              <a:rPr sz="2800" i="1" spc="70" dirty="0">
                <a:latin typeface="Cambria"/>
                <a:cs typeface="Cambria"/>
              </a:rPr>
              <a:t>y </a:t>
            </a:r>
            <a:r>
              <a:rPr sz="2800" spc="-5" dirty="0">
                <a:solidFill>
                  <a:srgbClr val="336600"/>
                </a:solidFill>
                <a:latin typeface="Arial"/>
                <a:cs typeface="Arial"/>
              </a:rPr>
              <a:t>for </a:t>
            </a:r>
            <a:r>
              <a:rPr sz="2800" dirty="0">
                <a:solidFill>
                  <a:srgbClr val="336600"/>
                </a:solidFill>
                <a:latin typeface="Arial"/>
                <a:cs typeface="Arial"/>
              </a:rPr>
              <a:t>input </a:t>
            </a:r>
            <a:r>
              <a:rPr sz="2800" b="1" i="1" spc="80" dirty="0">
                <a:latin typeface="Palatino Linotype"/>
                <a:cs typeface="Palatino Linotype"/>
              </a:rPr>
              <a:t>x</a:t>
            </a:r>
            <a:r>
              <a:rPr sz="2800" spc="80" dirty="0">
                <a:solidFill>
                  <a:srgbClr val="336600"/>
                </a:solidFill>
                <a:latin typeface="Arial"/>
                <a:cs typeface="Arial"/>
              </a:rPr>
              <a:t>, </a:t>
            </a:r>
            <a:r>
              <a:rPr sz="2800" spc="-5" dirty="0">
                <a:solidFill>
                  <a:srgbClr val="336600"/>
                </a:solidFill>
                <a:latin typeface="Arial"/>
                <a:cs typeface="Arial"/>
              </a:rPr>
              <a:t>we  </a:t>
            </a:r>
            <a:r>
              <a:rPr sz="2800" dirty="0">
                <a:solidFill>
                  <a:srgbClr val="336600"/>
                </a:solidFill>
                <a:latin typeface="Arial"/>
                <a:cs typeface="Arial"/>
              </a:rPr>
              <a:t>find </a:t>
            </a:r>
            <a:r>
              <a:rPr sz="2800" i="1" spc="-15" dirty="0">
                <a:latin typeface="Cambria"/>
                <a:cs typeface="Cambria"/>
              </a:rPr>
              <a:t>k</a:t>
            </a:r>
            <a:r>
              <a:rPr sz="2800" spc="-15" dirty="0">
                <a:solidFill>
                  <a:srgbClr val="336600"/>
                </a:solidFill>
                <a:latin typeface="Arial"/>
                <a:cs typeface="Arial"/>
              </a:rPr>
              <a:t>-nearest </a:t>
            </a:r>
            <a:r>
              <a:rPr sz="2800" dirty="0">
                <a:solidFill>
                  <a:srgbClr val="336600"/>
                </a:solidFill>
                <a:latin typeface="Arial"/>
                <a:cs typeface="Arial"/>
              </a:rPr>
              <a:t>neighbors </a:t>
            </a:r>
            <a:r>
              <a:rPr sz="2800" spc="-5" dirty="0">
                <a:solidFill>
                  <a:srgbClr val="336600"/>
                </a:solidFill>
                <a:latin typeface="Arial"/>
                <a:cs typeface="Arial"/>
              </a:rPr>
              <a:t>to </a:t>
            </a:r>
            <a:r>
              <a:rPr sz="2800" b="1" i="1" spc="165" dirty="0">
                <a:latin typeface="Palatino Linotype"/>
                <a:cs typeface="Palatino Linotype"/>
              </a:rPr>
              <a:t>x </a:t>
            </a:r>
            <a:r>
              <a:rPr sz="2800" dirty="0">
                <a:solidFill>
                  <a:srgbClr val="336600"/>
                </a:solidFill>
                <a:latin typeface="Arial"/>
                <a:cs typeface="Arial"/>
              </a:rPr>
              <a:t>in </a:t>
            </a:r>
            <a:r>
              <a:rPr sz="2800" spc="-5" dirty="0">
                <a:solidFill>
                  <a:srgbClr val="336600"/>
                </a:solidFill>
                <a:latin typeface="Arial"/>
                <a:cs typeface="Arial"/>
              </a:rPr>
              <a:t>the training data</a:t>
            </a:r>
            <a:r>
              <a:rPr sz="2800" spc="-90" dirty="0">
                <a:solidFill>
                  <a:srgbClr val="336600"/>
                </a:solidFill>
                <a:latin typeface="Arial"/>
                <a:cs typeface="Arial"/>
              </a:rPr>
              <a:t> </a:t>
            </a:r>
            <a:r>
              <a:rPr sz="2800" b="1" i="1" spc="200" dirty="0">
                <a:latin typeface="Palatino Linotype"/>
                <a:cs typeface="Palatino Linotype"/>
              </a:rPr>
              <a:t>X</a:t>
            </a:r>
            <a:r>
              <a:rPr sz="2800" spc="200" dirty="0">
                <a:solidFill>
                  <a:srgbClr val="336600"/>
                </a:solidFill>
                <a:latin typeface="Arial"/>
                <a:cs typeface="Arial"/>
              </a:rPr>
              <a:t>.  </a:t>
            </a:r>
            <a:r>
              <a:rPr sz="2800" spc="-5" dirty="0">
                <a:solidFill>
                  <a:srgbClr val="336600"/>
                </a:solidFill>
                <a:latin typeface="Arial"/>
                <a:cs typeface="Arial"/>
              </a:rPr>
              <a:t>We then return the </a:t>
            </a:r>
            <a:r>
              <a:rPr sz="2800" dirty="0">
                <a:solidFill>
                  <a:srgbClr val="336600"/>
                </a:solidFill>
                <a:latin typeface="Arial"/>
                <a:cs typeface="Arial"/>
              </a:rPr>
              <a:t>average of </a:t>
            </a:r>
            <a:r>
              <a:rPr sz="2800" spc="-5" dirty="0">
                <a:solidFill>
                  <a:srgbClr val="336600"/>
                </a:solidFill>
                <a:latin typeface="Arial"/>
                <a:cs typeface="Arial"/>
              </a:rPr>
              <a:t>the </a:t>
            </a:r>
            <a:r>
              <a:rPr sz="2800" dirty="0">
                <a:solidFill>
                  <a:srgbClr val="336600"/>
                </a:solidFill>
                <a:latin typeface="Arial"/>
                <a:cs typeface="Arial"/>
              </a:rPr>
              <a:t>corresponding </a:t>
            </a:r>
            <a:r>
              <a:rPr sz="2800" i="1" spc="70" dirty="0">
                <a:latin typeface="Cambria"/>
                <a:cs typeface="Cambria"/>
              </a:rPr>
              <a:t>y </a:t>
            </a:r>
            <a:r>
              <a:rPr sz="2800" i="1" spc="70" dirty="0">
                <a:solidFill>
                  <a:srgbClr val="336600"/>
                </a:solidFill>
                <a:latin typeface="Cambria"/>
                <a:cs typeface="Cambria"/>
              </a:rPr>
              <a:t> </a:t>
            </a:r>
            <a:r>
              <a:rPr sz="2800" dirty="0">
                <a:solidFill>
                  <a:srgbClr val="336600"/>
                </a:solidFill>
                <a:latin typeface="Arial"/>
                <a:cs typeface="Arial"/>
              </a:rPr>
              <a:t>values in </a:t>
            </a:r>
            <a:r>
              <a:rPr sz="2800" spc="-5" dirty="0">
                <a:solidFill>
                  <a:srgbClr val="336600"/>
                </a:solidFill>
                <a:latin typeface="Arial"/>
                <a:cs typeface="Arial"/>
              </a:rPr>
              <a:t>the training </a:t>
            </a:r>
            <a:r>
              <a:rPr sz="2800" dirty="0">
                <a:solidFill>
                  <a:srgbClr val="336600"/>
                </a:solidFill>
                <a:latin typeface="Arial"/>
                <a:cs typeface="Arial"/>
              </a:rPr>
              <a:t>set</a:t>
            </a:r>
            <a:endParaRPr sz="2800">
              <a:latin typeface="Arial"/>
              <a:cs typeface="Arial"/>
            </a:endParaRPr>
          </a:p>
          <a:p>
            <a:pPr marL="1155700" lvl="2" indent="-229235">
              <a:lnSpc>
                <a:spcPct val="100000"/>
              </a:lnSpc>
              <a:spcBef>
                <a:spcPts val="620"/>
              </a:spcBef>
              <a:buChar char="•"/>
              <a:tabLst>
                <a:tab pos="1155700" algn="l"/>
              </a:tabLst>
            </a:pPr>
            <a:r>
              <a:rPr sz="2400" spc="-5" dirty="0">
                <a:solidFill>
                  <a:srgbClr val="660066"/>
                </a:solidFill>
                <a:latin typeface="Arial"/>
                <a:cs typeface="Arial"/>
              </a:rPr>
              <a:t>Works for </a:t>
            </a:r>
            <a:r>
              <a:rPr sz="2400" dirty="0">
                <a:solidFill>
                  <a:srgbClr val="660066"/>
                </a:solidFill>
                <a:latin typeface="Arial"/>
                <a:cs typeface="Arial"/>
              </a:rPr>
              <a:t>any kind of supervised learning where we</a:t>
            </a:r>
            <a:r>
              <a:rPr sz="2400" spc="-75" dirty="0">
                <a:solidFill>
                  <a:srgbClr val="660066"/>
                </a:solidFill>
                <a:latin typeface="Arial"/>
                <a:cs typeface="Arial"/>
              </a:rPr>
              <a:t> </a:t>
            </a:r>
            <a:r>
              <a:rPr sz="2400" dirty="0">
                <a:solidFill>
                  <a:srgbClr val="660066"/>
                </a:solidFill>
                <a:latin typeface="Arial"/>
                <a:cs typeface="Arial"/>
              </a:rPr>
              <a:t>can</a:t>
            </a:r>
            <a:endParaRPr sz="2400">
              <a:latin typeface="Arial"/>
              <a:cs typeface="Arial"/>
            </a:endParaRPr>
          </a:p>
        </p:txBody>
      </p:sp>
      <p:sp>
        <p:nvSpPr>
          <p:cNvPr id="6" name="object 6"/>
          <p:cNvSpPr txBox="1"/>
          <p:nvPr/>
        </p:nvSpPr>
        <p:spPr>
          <a:xfrm>
            <a:off x="1995977" y="6478154"/>
            <a:ext cx="391858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660066"/>
                </a:solidFill>
                <a:latin typeface="Arial"/>
                <a:cs typeface="Arial"/>
              </a:rPr>
              <a:t>define </a:t>
            </a:r>
            <a:r>
              <a:rPr sz="2400" dirty="0">
                <a:solidFill>
                  <a:srgbClr val="660066"/>
                </a:solidFill>
                <a:latin typeface="Arial"/>
                <a:cs typeface="Arial"/>
              </a:rPr>
              <a:t>average over </a:t>
            </a:r>
            <a:r>
              <a:rPr sz="2400" i="1" spc="60" dirty="0">
                <a:latin typeface="Cambria"/>
                <a:cs typeface="Cambria"/>
              </a:rPr>
              <a:t>y </a:t>
            </a:r>
            <a:r>
              <a:rPr sz="2400" dirty="0">
                <a:solidFill>
                  <a:srgbClr val="660066"/>
                </a:solidFill>
                <a:latin typeface="Arial"/>
                <a:cs typeface="Arial"/>
              </a:rPr>
              <a:t>values</a:t>
            </a:r>
            <a:endParaRPr sz="2400">
              <a:latin typeface="Arial"/>
              <a:cs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67104" y="420254"/>
            <a:ext cx="8411845" cy="695960"/>
          </a:xfrm>
          <a:prstGeom prst="rect">
            <a:avLst/>
          </a:prstGeom>
        </p:spPr>
        <p:txBody>
          <a:bodyPr vert="horz" wrap="square" lIns="0" tIns="12700" rIns="0" bIns="0" rtlCol="0">
            <a:spAutoFit/>
          </a:bodyPr>
          <a:lstStyle/>
          <a:p>
            <a:pPr marL="12700">
              <a:lnSpc>
                <a:spcPct val="100000"/>
              </a:lnSpc>
              <a:spcBef>
                <a:spcPts val="100"/>
              </a:spcBef>
            </a:pPr>
            <a:r>
              <a:rPr dirty="0"/>
              <a:t>K-Nearest Neighbor</a:t>
            </a:r>
            <a:r>
              <a:rPr spc="-50" dirty="0"/>
              <a:t> </a:t>
            </a:r>
            <a:r>
              <a:rPr spc="-5" dirty="0"/>
              <a:t>Classification</a:t>
            </a:r>
          </a:p>
        </p:txBody>
      </p:sp>
      <p:sp>
        <p:nvSpPr>
          <p:cNvPr id="5" name="object 5"/>
          <p:cNvSpPr txBox="1"/>
          <p:nvPr/>
        </p:nvSpPr>
        <p:spPr>
          <a:xfrm>
            <a:off x="827578" y="1220355"/>
            <a:ext cx="8948420" cy="5462270"/>
          </a:xfrm>
          <a:prstGeom prst="rect">
            <a:avLst/>
          </a:prstGeom>
        </p:spPr>
        <p:txBody>
          <a:bodyPr vert="horz" wrap="square" lIns="0" tIns="12700" rIns="0" bIns="0" rtlCol="0">
            <a:spAutoFit/>
          </a:bodyPr>
          <a:lstStyle/>
          <a:p>
            <a:pPr marL="381000" indent="-342900">
              <a:lnSpc>
                <a:spcPts val="3820"/>
              </a:lnSpc>
              <a:spcBef>
                <a:spcPts val="100"/>
              </a:spcBef>
              <a:buChar char="•"/>
              <a:tabLst>
                <a:tab pos="380365" algn="l"/>
                <a:tab pos="381000" algn="l"/>
              </a:tabLst>
            </a:pPr>
            <a:r>
              <a:rPr sz="3200" spc="-5" dirty="0">
                <a:solidFill>
                  <a:srgbClr val="3333CC"/>
                </a:solidFill>
                <a:latin typeface="Arial"/>
                <a:cs typeface="Arial"/>
              </a:rPr>
              <a:t>We </a:t>
            </a:r>
            <a:r>
              <a:rPr sz="3200" dirty="0">
                <a:solidFill>
                  <a:srgbClr val="3333CC"/>
                </a:solidFill>
                <a:latin typeface="Arial"/>
                <a:cs typeface="Arial"/>
              </a:rPr>
              <a:t>can average over </a:t>
            </a:r>
            <a:r>
              <a:rPr sz="3200" spc="-5" dirty="0">
                <a:solidFill>
                  <a:srgbClr val="3333CC"/>
                </a:solidFill>
                <a:latin typeface="Arial"/>
                <a:cs typeface="Arial"/>
              </a:rPr>
              <a:t>one-hot-vectors </a:t>
            </a:r>
            <a:r>
              <a:rPr sz="3200" b="1" i="1" spc="280" dirty="0">
                <a:latin typeface="Palatino Linotype"/>
                <a:cs typeface="Palatino Linotype"/>
              </a:rPr>
              <a:t>c</a:t>
            </a:r>
            <a:r>
              <a:rPr sz="3200" b="1" i="1" spc="65" dirty="0">
                <a:latin typeface="Palatino Linotype"/>
                <a:cs typeface="Palatino Linotype"/>
              </a:rPr>
              <a:t> </a:t>
            </a:r>
            <a:r>
              <a:rPr sz="3200" spc="-5" dirty="0">
                <a:solidFill>
                  <a:srgbClr val="3333CC"/>
                </a:solidFill>
                <a:latin typeface="Arial"/>
                <a:cs typeface="Arial"/>
              </a:rPr>
              <a:t>with</a:t>
            </a:r>
            <a:endParaRPr sz="3200">
              <a:latin typeface="Arial"/>
              <a:cs typeface="Arial"/>
            </a:endParaRPr>
          </a:p>
          <a:p>
            <a:pPr marL="381000">
              <a:lnSpc>
                <a:spcPts val="3820"/>
              </a:lnSpc>
            </a:pPr>
            <a:r>
              <a:rPr sz="3200" i="1" spc="254" dirty="0">
                <a:latin typeface="Cambria"/>
                <a:cs typeface="Cambria"/>
              </a:rPr>
              <a:t>c</a:t>
            </a:r>
            <a:r>
              <a:rPr sz="3150" i="1" spc="382" baseline="-21164" dirty="0">
                <a:latin typeface="Cambria"/>
                <a:cs typeface="Cambria"/>
              </a:rPr>
              <a:t>y</a:t>
            </a:r>
            <a:r>
              <a:rPr sz="3200" spc="254" dirty="0">
                <a:latin typeface="Calibri"/>
                <a:cs typeface="Calibri"/>
              </a:rPr>
              <a:t>=1 </a:t>
            </a:r>
            <a:r>
              <a:rPr sz="3200" spc="-5" dirty="0">
                <a:solidFill>
                  <a:srgbClr val="3333CC"/>
                </a:solidFill>
                <a:latin typeface="Arial"/>
                <a:cs typeface="Arial"/>
              </a:rPr>
              <a:t>and </a:t>
            </a:r>
            <a:r>
              <a:rPr sz="3200" i="1" spc="260" dirty="0">
                <a:latin typeface="Cambria"/>
                <a:cs typeface="Cambria"/>
              </a:rPr>
              <a:t>c</a:t>
            </a:r>
            <a:r>
              <a:rPr sz="3150" i="1" spc="390" baseline="-21164" dirty="0">
                <a:latin typeface="Cambria"/>
                <a:cs typeface="Cambria"/>
              </a:rPr>
              <a:t>i</a:t>
            </a:r>
            <a:r>
              <a:rPr sz="3200" spc="260" dirty="0">
                <a:latin typeface="Calibri"/>
                <a:cs typeface="Calibri"/>
              </a:rPr>
              <a:t>=0 </a:t>
            </a:r>
            <a:r>
              <a:rPr sz="3200" spc="-5" dirty="0">
                <a:solidFill>
                  <a:srgbClr val="3333CC"/>
                </a:solidFill>
                <a:latin typeface="Arial"/>
                <a:cs typeface="Arial"/>
              </a:rPr>
              <a:t>for </a:t>
            </a:r>
            <a:r>
              <a:rPr sz="3200" dirty="0">
                <a:solidFill>
                  <a:srgbClr val="3333CC"/>
                </a:solidFill>
                <a:latin typeface="Arial"/>
                <a:cs typeface="Arial"/>
              </a:rPr>
              <a:t>all </a:t>
            </a:r>
            <a:r>
              <a:rPr sz="3200" spc="-5" dirty="0">
                <a:solidFill>
                  <a:srgbClr val="3333CC"/>
                </a:solidFill>
                <a:latin typeface="Arial"/>
                <a:cs typeface="Arial"/>
              </a:rPr>
              <a:t>other </a:t>
            </a:r>
            <a:r>
              <a:rPr sz="3200" dirty="0">
                <a:solidFill>
                  <a:srgbClr val="3333CC"/>
                </a:solidFill>
                <a:latin typeface="Arial"/>
                <a:cs typeface="Arial"/>
              </a:rPr>
              <a:t>values of</a:t>
            </a:r>
            <a:r>
              <a:rPr sz="3200" spc="-210" dirty="0">
                <a:solidFill>
                  <a:srgbClr val="3333CC"/>
                </a:solidFill>
                <a:latin typeface="Arial"/>
                <a:cs typeface="Arial"/>
              </a:rPr>
              <a:t> </a:t>
            </a:r>
            <a:r>
              <a:rPr sz="3200" i="1" spc="204" dirty="0">
                <a:latin typeface="Cambria"/>
                <a:cs typeface="Cambria"/>
              </a:rPr>
              <a:t>I</a:t>
            </a:r>
            <a:endParaRPr sz="3200">
              <a:latin typeface="Cambria"/>
              <a:cs typeface="Cambria"/>
            </a:endParaRPr>
          </a:p>
          <a:p>
            <a:pPr marL="774065" marR="1200785" lvl="1" indent="-279400">
              <a:lnSpc>
                <a:spcPct val="102000"/>
              </a:lnSpc>
              <a:spcBef>
                <a:spcPts val="565"/>
              </a:spcBef>
              <a:buChar char="–"/>
              <a:tabLst>
                <a:tab pos="781050" algn="l"/>
              </a:tabLst>
            </a:pPr>
            <a:r>
              <a:rPr sz="2800" dirty="0">
                <a:solidFill>
                  <a:srgbClr val="336600"/>
                </a:solidFill>
                <a:latin typeface="Arial"/>
                <a:cs typeface="Arial"/>
              </a:rPr>
              <a:t>Can </a:t>
            </a:r>
            <a:r>
              <a:rPr sz="2800" spc="-5" dirty="0">
                <a:solidFill>
                  <a:srgbClr val="336600"/>
                </a:solidFill>
                <a:latin typeface="Arial"/>
                <a:cs typeface="Arial"/>
              </a:rPr>
              <a:t>interpret the </a:t>
            </a:r>
            <a:r>
              <a:rPr sz="2800" dirty="0">
                <a:solidFill>
                  <a:srgbClr val="336600"/>
                </a:solidFill>
                <a:latin typeface="Arial"/>
                <a:cs typeface="Arial"/>
              </a:rPr>
              <a:t>average values as giving</a:t>
            </a:r>
            <a:r>
              <a:rPr sz="2800" spc="-55" dirty="0">
                <a:solidFill>
                  <a:srgbClr val="336600"/>
                </a:solidFill>
                <a:latin typeface="Arial"/>
                <a:cs typeface="Arial"/>
              </a:rPr>
              <a:t> </a:t>
            </a:r>
            <a:r>
              <a:rPr sz="2800" dirty="0">
                <a:solidFill>
                  <a:srgbClr val="336600"/>
                </a:solidFill>
                <a:latin typeface="Arial"/>
                <a:cs typeface="Arial"/>
              </a:rPr>
              <a:t>a  </a:t>
            </a:r>
            <a:r>
              <a:rPr sz="2800" spc="-5" dirty="0">
                <a:solidFill>
                  <a:srgbClr val="336600"/>
                </a:solidFill>
                <a:latin typeface="Arial"/>
                <a:cs typeface="Arial"/>
              </a:rPr>
              <a:t>probability distribution </a:t>
            </a:r>
            <a:r>
              <a:rPr sz="2800" dirty="0">
                <a:solidFill>
                  <a:srgbClr val="336600"/>
                </a:solidFill>
                <a:latin typeface="Arial"/>
                <a:cs typeface="Arial"/>
              </a:rPr>
              <a:t>over classes</a:t>
            </a:r>
            <a:endParaRPr sz="2800">
              <a:latin typeface="Arial"/>
              <a:cs typeface="Arial"/>
            </a:endParaRPr>
          </a:p>
          <a:p>
            <a:pPr marL="342265" marR="2030730" indent="-342265" algn="r">
              <a:lnSpc>
                <a:spcPct val="100000"/>
              </a:lnSpc>
              <a:spcBef>
                <a:spcPts val="705"/>
              </a:spcBef>
              <a:buChar char="•"/>
              <a:tabLst>
                <a:tab pos="342265" algn="l"/>
                <a:tab pos="381000" algn="l"/>
              </a:tabLst>
            </a:pPr>
            <a:r>
              <a:rPr sz="3200" dirty="0">
                <a:solidFill>
                  <a:srgbClr val="3333CC"/>
                </a:solidFill>
                <a:latin typeface="Arial"/>
                <a:cs typeface="Arial"/>
              </a:rPr>
              <a:t>K-nn </a:t>
            </a:r>
            <a:r>
              <a:rPr sz="3200" spc="-5" dirty="0">
                <a:solidFill>
                  <a:srgbClr val="3333CC"/>
                </a:solidFill>
                <a:latin typeface="Arial"/>
                <a:cs typeface="Arial"/>
              </a:rPr>
              <a:t>classification </a:t>
            </a:r>
            <a:r>
              <a:rPr sz="3200" dirty="0">
                <a:solidFill>
                  <a:srgbClr val="3333CC"/>
                </a:solidFill>
                <a:latin typeface="Arial"/>
                <a:cs typeface="Arial"/>
              </a:rPr>
              <a:t>has high</a:t>
            </a:r>
            <a:r>
              <a:rPr sz="3200" spc="-10" dirty="0">
                <a:solidFill>
                  <a:srgbClr val="3333CC"/>
                </a:solidFill>
                <a:latin typeface="Arial"/>
                <a:cs typeface="Arial"/>
              </a:rPr>
              <a:t> </a:t>
            </a:r>
            <a:r>
              <a:rPr sz="3200" spc="-5" dirty="0">
                <a:solidFill>
                  <a:srgbClr val="3333CC"/>
                </a:solidFill>
                <a:latin typeface="Arial"/>
                <a:cs typeface="Arial"/>
              </a:rPr>
              <a:t>capacity</a:t>
            </a:r>
            <a:endParaRPr sz="3200">
              <a:latin typeface="Arial"/>
              <a:cs typeface="Arial"/>
            </a:endParaRPr>
          </a:p>
          <a:p>
            <a:pPr marL="285750" marR="1932305" lvl="1" indent="-285750" algn="r">
              <a:lnSpc>
                <a:spcPct val="100000"/>
              </a:lnSpc>
              <a:spcBef>
                <a:spcPts val="665"/>
              </a:spcBef>
              <a:buChar char="–"/>
              <a:tabLst>
                <a:tab pos="285750" algn="l"/>
              </a:tabLst>
            </a:pPr>
            <a:r>
              <a:rPr sz="2800" dirty="0">
                <a:solidFill>
                  <a:srgbClr val="336600"/>
                </a:solidFill>
                <a:latin typeface="Arial"/>
                <a:cs typeface="Arial"/>
              </a:rPr>
              <a:t>High accuracy given a large </a:t>
            </a:r>
            <a:r>
              <a:rPr sz="2800" spc="-5" dirty="0">
                <a:solidFill>
                  <a:srgbClr val="336600"/>
                </a:solidFill>
                <a:latin typeface="Arial"/>
                <a:cs typeface="Arial"/>
              </a:rPr>
              <a:t>training</a:t>
            </a:r>
            <a:r>
              <a:rPr sz="2800" spc="-70" dirty="0">
                <a:solidFill>
                  <a:srgbClr val="336600"/>
                </a:solidFill>
                <a:latin typeface="Arial"/>
                <a:cs typeface="Arial"/>
              </a:rPr>
              <a:t> </a:t>
            </a:r>
            <a:r>
              <a:rPr sz="2800" dirty="0">
                <a:solidFill>
                  <a:srgbClr val="336600"/>
                </a:solidFill>
                <a:latin typeface="Arial"/>
                <a:cs typeface="Arial"/>
              </a:rPr>
              <a:t>set</a:t>
            </a:r>
            <a:endParaRPr sz="2800">
              <a:latin typeface="Arial"/>
              <a:cs typeface="Arial"/>
            </a:endParaRPr>
          </a:p>
          <a:p>
            <a:pPr marL="1180465" marR="473709" lvl="2" indent="-228600">
              <a:lnSpc>
                <a:spcPts val="2820"/>
              </a:lnSpc>
              <a:spcBef>
                <a:spcPts val="790"/>
              </a:spcBef>
              <a:buChar char="•"/>
              <a:tabLst>
                <a:tab pos="1181100" algn="l"/>
              </a:tabLst>
            </a:pPr>
            <a:r>
              <a:rPr sz="2400" dirty="0">
                <a:solidFill>
                  <a:srgbClr val="660066"/>
                </a:solidFill>
                <a:latin typeface="Arial"/>
                <a:cs typeface="Arial"/>
              </a:rPr>
              <a:t>1-nearest neighbor error </a:t>
            </a:r>
            <a:r>
              <a:rPr sz="2400" spc="-5" dirty="0">
                <a:solidFill>
                  <a:srgbClr val="660066"/>
                </a:solidFill>
                <a:latin typeface="Arial"/>
                <a:cs typeface="Arial"/>
              </a:rPr>
              <a:t>rate </a:t>
            </a:r>
            <a:r>
              <a:rPr sz="2400" dirty="0">
                <a:solidFill>
                  <a:srgbClr val="660066"/>
                </a:solidFill>
                <a:latin typeface="Arial"/>
                <a:cs typeface="Arial"/>
              </a:rPr>
              <a:t>approaches </a:t>
            </a:r>
            <a:r>
              <a:rPr sz="2400" spc="-5" dirty="0">
                <a:solidFill>
                  <a:srgbClr val="660066"/>
                </a:solidFill>
                <a:latin typeface="Arial"/>
                <a:cs typeface="Arial"/>
              </a:rPr>
              <a:t>twice</a:t>
            </a:r>
            <a:r>
              <a:rPr sz="2400" spc="-80" dirty="0">
                <a:solidFill>
                  <a:srgbClr val="660066"/>
                </a:solidFill>
                <a:latin typeface="Arial"/>
                <a:cs typeface="Arial"/>
              </a:rPr>
              <a:t> </a:t>
            </a:r>
            <a:r>
              <a:rPr sz="2400" dirty="0">
                <a:solidFill>
                  <a:srgbClr val="660066"/>
                </a:solidFill>
                <a:latin typeface="Arial"/>
                <a:cs typeface="Arial"/>
              </a:rPr>
              <a:t>Bayes  error </a:t>
            </a:r>
            <a:r>
              <a:rPr sz="2400" spc="-5" dirty="0">
                <a:solidFill>
                  <a:srgbClr val="660066"/>
                </a:solidFill>
                <a:latin typeface="Arial"/>
                <a:cs typeface="Arial"/>
              </a:rPr>
              <a:t>rate, with training </a:t>
            </a:r>
            <a:r>
              <a:rPr sz="2400" dirty="0">
                <a:solidFill>
                  <a:srgbClr val="660066"/>
                </a:solidFill>
                <a:latin typeface="Arial"/>
                <a:cs typeface="Arial"/>
              </a:rPr>
              <a:t>set size, assuming 0-1</a:t>
            </a:r>
            <a:r>
              <a:rPr sz="2400" spc="-25" dirty="0">
                <a:solidFill>
                  <a:srgbClr val="660066"/>
                </a:solidFill>
                <a:latin typeface="Arial"/>
                <a:cs typeface="Arial"/>
              </a:rPr>
              <a:t> </a:t>
            </a:r>
            <a:r>
              <a:rPr sz="2400" dirty="0">
                <a:solidFill>
                  <a:srgbClr val="660066"/>
                </a:solidFill>
                <a:latin typeface="Arial"/>
                <a:cs typeface="Arial"/>
              </a:rPr>
              <a:t>loss</a:t>
            </a:r>
            <a:endParaRPr sz="2400">
              <a:latin typeface="Arial"/>
              <a:cs typeface="Arial"/>
            </a:endParaRPr>
          </a:p>
          <a:p>
            <a:pPr marL="1637664" marR="30480" lvl="3" indent="-228600">
              <a:lnSpc>
                <a:spcPct val="100800"/>
              </a:lnSpc>
              <a:spcBef>
                <a:spcPts val="400"/>
              </a:spcBef>
              <a:buChar char="–"/>
              <a:tabLst>
                <a:tab pos="1638300" algn="l"/>
              </a:tabLst>
            </a:pPr>
            <a:r>
              <a:rPr sz="2000" dirty="0">
                <a:latin typeface="Arial"/>
                <a:cs typeface="Arial"/>
              </a:rPr>
              <a:t>Error in excess of Bayes </a:t>
            </a:r>
            <a:r>
              <a:rPr sz="2000" spc="-5" dirty="0">
                <a:latin typeface="Arial"/>
                <a:cs typeface="Arial"/>
              </a:rPr>
              <a:t>rate </a:t>
            </a:r>
            <a:r>
              <a:rPr sz="2000" dirty="0">
                <a:latin typeface="Arial"/>
                <a:cs typeface="Arial"/>
              </a:rPr>
              <a:t>because of choosing a neighbor</a:t>
            </a:r>
            <a:r>
              <a:rPr sz="2000" spc="-110" dirty="0">
                <a:latin typeface="Arial"/>
                <a:cs typeface="Arial"/>
              </a:rPr>
              <a:t> </a:t>
            </a:r>
            <a:r>
              <a:rPr sz="2000" dirty="0">
                <a:latin typeface="Arial"/>
                <a:cs typeface="Arial"/>
              </a:rPr>
              <a:t>by  breaking </a:t>
            </a:r>
            <a:r>
              <a:rPr sz="2000" spc="-5" dirty="0">
                <a:latin typeface="Arial"/>
                <a:cs typeface="Arial"/>
              </a:rPr>
              <a:t>ties between </a:t>
            </a:r>
            <a:r>
              <a:rPr sz="2000" dirty="0">
                <a:latin typeface="Arial"/>
                <a:cs typeface="Arial"/>
              </a:rPr>
              <a:t>equally </a:t>
            </a:r>
            <a:r>
              <a:rPr sz="2000" spc="-5" dirty="0">
                <a:latin typeface="Arial"/>
                <a:cs typeface="Arial"/>
              </a:rPr>
              <a:t>distant </a:t>
            </a:r>
            <a:r>
              <a:rPr sz="2000" dirty="0">
                <a:latin typeface="Arial"/>
                <a:cs typeface="Arial"/>
              </a:rPr>
              <a:t>neighbors</a:t>
            </a:r>
            <a:r>
              <a:rPr sz="2000" spc="-15" dirty="0">
                <a:latin typeface="Arial"/>
                <a:cs typeface="Arial"/>
              </a:rPr>
              <a:t> </a:t>
            </a:r>
            <a:r>
              <a:rPr sz="2000" dirty="0">
                <a:latin typeface="Arial"/>
                <a:cs typeface="Arial"/>
              </a:rPr>
              <a:t>randomly</a:t>
            </a:r>
            <a:endParaRPr sz="2000">
              <a:latin typeface="Arial"/>
              <a:cs typeface="Arial"/>
            </a:endParaRPr>
          </a:p>
          <a:p>
            <a:pPr marL="1638300" lvl="3" indent="-229235">
              <a:lnSpc>
                <a:spcPct val="100000"/>
              </a:lnSpc>
              <a:spcBef>
                <a:spcPts val="480"/>
              </a:spcBef>
              <a:buChar char="–"/>
              <a:tabLst>
                <a:tab pos="1638300" algn="l"/>
              </a:tabLst>
            </a:pPr>
            <a:r>
              <a:rPr sz="2000" spc="-5" dirty="0">
                <a:latin typeface="Arial"/>
                <a:cs typeface="Arial"/>
              </a:rPr>
              <a:t>If </a:t>
            </a:r>
            <a:r>
              <a:rPr sz="2000" dirty="0">
                <a:latin typeface="Arial"/>
                <a:cs typeface="Arial"/>
              </a:rPr>
              <a:t>we chooses all neighbors </a:t>
            </a:r>
            <a:r>
              <a:rPr sz="2000" spc="-5" dirty="0">
                <a:latin typeface="Arial"/>
                <a:cs typeface="Arial"/>
              </a:rPr>
              <a:t>to vote, </a:t>
            </a:r>
            <a:r>
              <a:rPr sz="2000" dirty="0">
                <a:latin typeface="Arial"/>
                <a:cs typeface="Arial"/>
              </a:rPr>
              <a:t>we get Bayes</a:t>
            </a:r>
            <a:r>
              <a:rPr sz="2000" spc="-35" dirty="0">
                <a:latin typeface="Arial"/>
                <a:cs typeface="Arial"/>
              </a:rPr>
              <a:t> </a:t>
            </a:r>
            <a:r>
              <a:rPr sz="2000" spc="-5" dirty="0">
                <a:latin typeface="Arial"/>
                <a:cs typeface="Arial"/>
              </a:rPr>
              <a:t>rate</a:t>
            </a:r>
            <a:endParaRPr sz="2000">
              <a:latin typeface="Arial"/>
              <a:cs typeface="Arial"/>
            </a:endParaRPr>
          </a:p>
          <a:p>
            <a:pPr marL="381000" indent="-342900">
              <a:lnSpc>
                <a:spcPct val="100000"/>
              </a:lnSpc>
              <a:spcBef>
                <a:spcPts val="785"/>
              </a:spcBef>
              <a:buChar char="•"/>
              <a:tabLst>
                <a:tab pos="380365" algn="l"/>
                <a:tab pos="381000" algn="l"/>
                <a:tab pos="4243705" algn="l"/>
              </a:tabLst>
            </a:pPr>
            <a:r>
              <a:rPr sz="3200" dirty="0">
                <a:solidFill>
                  <a:srgbClr val="3333CC"/>
                </a:solidFill>
                <a:latin typeface="Arial"/>
                <a:cs typeface="Arial"/>
              </a:rPr>
              <a:t>A weakness:</a:t>
            </a:r>
            <a:r>
              <a:rPr sz="3200" spc="-5" dirty="0">
                <a:solidFill>
                  <a:srgbClr val="3333CC"/>
                </a:solidFill>
                <a:latin typeface="Arial"/>
                <a:cs typeface="Arial"/>
              </a:rPr>
              <a:t> </a:t>
            </a:r>
            <a:r>
              <a:rPr sz="3200" dirty="0">
                <a:solidFill>
                  <a:srgbClr val="3333CC"/>
                </a:solidFill>
                <a:latin typeface="Arial"/>
                <a:cs typeface="Arial"/>
              </a:rPr>
              <a:t>cannot	learn one </a:t>
            </a:r>
            <a:r>
              <a:rPr sz="3200" spc="-5" dirty="0">
                <a:solidFill>
                  <a:srgbClr val="3333CC"/>
                </a:solidFill>
                <a:latin typeface="Arial"/>
                <a:cs typeface="Arial"/>
              </a:rPr>
              <a:t>feature</a:t>
            </a:r>
            <a:r>
              <a:rPr sz="3200" spc="-30" dirty="0">
                <a:solidFill>
                  <a:srgbClr val="3333CC"/>
                </a:solidFill>
                <a:latin typeface="Arial"/>
                <a:cs typeface="Arial"/>
              </a:rPr>
              <a:t> </a:t>
            </a:r>
            <a:r>
              <a:rPr sz="3200" dirty="0">
                <a:solidFill>
                  <a:srgbClr val="3333CC"/>
                </a:solidFill>
                <a:latin typeface="Arial"/>
                <a:cs typeface="Arial"/>
              </a:rPr>
              <a:t>more</a:t>
            </a:r>
            <a:endParaRPr sz="3200">
              <a:latin typeface="Arial"/>
              <a:cs typeface="Arial"/>
            </a:endParaRPr>
          </a:p>
        </p:txBody>
      </p:sp>
      <p:sp>
        <p:nvSpPr>
          <p:cNvPr id="6" name="object 6"/>
          <p:cNvSpPr txBox="1"/>
          <p:nvPr/>
        </p:nvSpPr>
        <p:spPr>
          <a:xfrm>
            <a:off x="1195878" y="6655954"/>
            <a:ext cx="4883150"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3333CC"/>
                </a:solidFill>
                <a:latin typeface="Arial"/>
                <a:cs typeface="Arial"/>
              </a:rPr>
              <a:t>discriminative than</a:t>
            </a:r>
            <a:r>
              <a:rPr sz="3200" spc="10" dirty="0">
                <a:solidFill>
                  <a:srgbClr val="3333CC"/>
                </a:solidFill>
                <a:latin typeface="Arial"/>
                <a:cs typeface="Arial"/>
              </a:rPr>
              <a:t> </a:t>
            </a:r>
            <a:r>
              <a:rPr sz="3200" spc="-5" dirty="0">
                <a:solidFill>
                  <a:srgbClr val="3333CC"/>
                </a:solidFill>
                <a:latin typeface="Arial"/>
                <a:cs typeface="Arial"/>
              </a:rPr>
              <a:t>another</a:t>
            </a:r>
            <a:endParaRPr sz="3200">
              <a:latin typeface="Arial"/>
              <a:cs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8F146919-41C1-3C45-B3A5-29A8A65D9976}"/>
              </a:ext>
            </a:extLst>
          </p:cNvPr>
          <p:cNvSpPr>
            <a:spLocks noGrp="1" noChangeArrowheads="1"/>
          </p:cNvSpPr>
          <p:nvPr>
            <p:ph type="title"/>
          </p:nvPr>
        </p:nvSpPr>
        <p:spPr>
          <a:xfrm>
            <a:off x="3873921" y="344054"/>
            <a:ext cx="5349983" cy="2031325"/>
          </a:xfrm>
        </p:spPr>
        <p:txBody>
          <a:bodyPr/>
          <a:lstStyle/>
          <a:p>
            <a:r>
              <a:rPr lang="en-US" altLang="en-US" dirty="0"/>
              <a:t>Learning Ensembles</a:t>
            </a:r>
          </a:p>
        </p:txBody>
      </p:sp>
      <p:sp>
        <p:nvSpPr>
          <p:cNvPr id="276483" name="Rectangle 3">
            <a:extLst>
              <a:ext uri="{FF2B5EF4-FFF2-40B4-BE49-F238E27FC236}">
                <a16:creationId xmlns:a16="http://schemas.microsoft.com/office/drawing/2014/main" id="{15088770-3A14-CA42-A989-F5495E9CB7A2}"/>
              </a:ext>
            </a:extLst>
          </p:cNvPr>
          <p:cNvSpPr>
            <a:spLocks noGrp="1" noChangeArrowheads="1"/>
          </p:cNvSpPr>
          <p:nvPr>
            <p:ph type="body" idx="1"/>
          </p:nvPr>
        </p:nvSpPr>
        <p:spPr>
          <a:xfrm>
            <a:off x="942340" y="1554481"/>
            <a:ext cx="8808720" cy="1506823"/>
          </a:xfrm>
        </p:spPr>
        <p:txBody>
          <a:bodyPr/>
          <a:lstStyle/>
          <a:p>
            <a:pPr>
              <a:lnSpc>
                <a:spcPct val="90000"/>
              </a:lnSpc>
            </a:pPr>
            <a:r>
              <a:rPr lang="en-US" altLang="en-US" sz="2720"/>
              <a:t>Learn multiple alternative definitions of a concept using different training data or different learning algorithms.</a:t>
            </a:r>
          </a:p>
          <a:p>
            <a:pPr>
              <a:lnSpc>
                <a:spcPct val="90000"/>
              </a:lnSpc>
            </a:pPr>
            <a:r>
              <a:rPr lang="en-US" altLang="en-US" sz="2720"/>
              <a:t>Combine decisions of multiple definitions, e.g. using weighted voting.</a:t>
            </a:r>
          </a:p>
        </p:txBody>
      </p:sp>
      <p:sp>
        <p:nvSpPr>
          <p:cNvPr id="276485" name="Text Box 5">
            <a:extLst>
              <a:ext uri="{FF2B5EF4-FFF2-40B4-BE49-F238E27FC236}">
                <a16:creationId xmlns:a16="http://schemas.microsoft.com/office/drawing/2014/main" id="{435F6AA4-2178-534A-9874-65775010D96A}"/>
              </a:ext>
            </a:extLst>
          </p:cNvPr>
          <p:cNvSpPr txBox="1">
            <a:spLocks noChangeArrowheads="1"/>
          </p:cNvSpPr>
          <p:nvPr/>
        </p:nvSpPr>
        <p:spPr bwMode="auto">
          <a:xfrm>
            <a:off x="5120005" y="3330258"/>
            <a:ext cx="206057" cy="42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endParaRPr lang="en-US" altLang="en-US" sz="2040"/>
          </a:p>
        </p:txBody>
      </p:sp>
      <p:grpSp>
        <p:nvGrpSpPr>
          <p:cNvPr id="276500" name="Group 20">
            <a:extLst>
              <a:ext uri="{FF2B5EF4-FFF2-40B4-BE49-F238E27FC236}">
                <a16:creationId xmlns:a16="http://schemas.microsoft.com/office/drawing/2014/main" id="{F48C64AA-0B14-874C-A2B3-EFD4C53566BB}"/>
              </a:ext>
            </a:extLst>
          </p:cNvPr>
          <p:cNvGrpSpPr>
            <a:grpSpLocks/>
          </p:cNvGrpSpPr>
          <p:nvPr/>
        </p:nvGrpSpPr>
        <p:grpSpPr bwMode="auto">
          <a:xfrm>
            <a:off x="4130464" y="3107165"/>
            <a:ext cx="1788372" cy="591926"/>
            <a:chOff x="2265" y="2188"/>
            <a:chExt cx="994" cy="329"/>
          </a:xfrm>
        </p:grpSpPr>
        <p:sp>
          <p:nvSpPr>
            <p:cNvPr id="276486" name="Text Box 6">
              <a:extLst>
                <a:ext uri="{FF2B5EF4-FFF2-40B4-BE49-F238E27FC236}">
                  <a16:creationId xmlns:a16="http://schemas.microsoft.com/office/drawing/2014/main" id="{6A291829-0999-8141-8106-D5AAD7747912}"/>
                </a:ext>
              </a:extLst>
            </p:cNvPr>
            <p:cNvSpPr txBox="1">
              <a:spLocks noChangeArrowheads="1"/>
            </p:cNvSpPr>
            <p:nvPr/>
          </p:nvSpPr>
          <p:spPr bwMode="auto">
            <a:xfrm>
              <a:off x="2370" y="2229"/>
              <a:ext cx="889"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Training Data</a:t>
              </a:r>
            </a:p>
          </p:txBody>
        </p:sp>
        <p:sp>
          <p:nvSpPr>
            <p:cNvPr id="276488" name="Oval 8">
              <a:extLst>
                <a:ext uri="{FF2B5EF4-FFF2-40B4-BE49-F238E27FC236}">
                  <a16:creationId xmlns:a16="http://schemas.microsoft.com/office/drawing/2014/main" id="{C29A3E20-3BEA-4C44-9D2C-46C540FB9887}"/>
                </a:ext>
              </a:extLst>
            </p:cNvPr>
            <p:cNvSpPr>
              <a:spLocks noChangeArrowheads="1"/>
            </p:cNvSpPr>
            <p:nvPr/>
          </p:nvSpPr>
          <p:spPr bwMode="auto">
            <a:xfrm>
              <a:off x="2265" y="2188"/>
              <a:ext cx="161" cy="329"/>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nchor="ctr">
              <a:spAutoFit/>
            </a:bodyPr>
            <a:lstStyle/>
            <a:p>
              <a:endParaRPr lang="en-US" sz="2040"/>
            </a:p>
          </p:txBody>
        </p:sp>
      </p:grpSp>
      <p:grpSp>
        <p:nvGrpSpPr>
          <p:cNvPr id="276548" name="Group 68">
            <a:extLst>
              <a:ext uri="{FF2B5EF4-FFF2-40B4-BE49-F238E27FC236}">
                <a16:creationId xmlns:a16="http://schemas.microsoft.com/office/drawing/2014/main" id="{F4428E79-274B-C749-91B3-7025D2C9DA74}"/>
              </a:ext>
            </a:extLst>
          </p:cNvPr>
          <p:cNvGrpSpPr>
            <a:grpSpLocks/>
          </p:cNvGrpSpPr>
          <p:nvPr/>
        </p:nvGrpSpPr>
        <p:grpSpPr bwMode="auto">
          <a:xfrm>
            <a:off x="2133389" y="3612722"/>
            <a:ext cx="6162146" cy="971548"/>
            <a:chOff x="1094" y="2008"/>
            <a:chExt cx="3425" cy="540"/>
          </a:xfrm>
        </p:grpSpPr>
        <p:grpSp>
          <p:nvGrpSpPr>
            <p:cNvPr id="276490" name="Group 10">
              <a:extLst>
                <a:ext uri="{FF2B5EF4-FFF2-40B4-BE49-F238E27FC236}">
                  <a16:creationId xmlns:a16="http://schemas.microsoft.com/office/drawing/2014/main" id="{11DCC1CC-5590-F141-8A45-E651167B1240}"/>
                </a:ext>
              </a:extLst>
            </p:cNvPr>
            <p:cNvGrpSpPr>
              <a:grpSpLocks/>
            </p:cNvGrpSpPr>
            <p:nvPr/>
          </p:nvGrpSpPr>
          <p:grpSpPr bwMode="auto">
            <a:xfrm>
              <a:off x="1094" y="2219"/>
              <a:ext cx="660" cy="329"/>
              <a:chOff x="1140" y="2654"/>
              <a:chExt cx="660" cy="329"/>
            </a:xfrm>
          </p:grpSpPr>
          <p:sp>
            <p:nvSpPr>
              <p:cNvPr id="276487" name="Text Box 7">
                <a:extLst>
                  <a:ext uri="{FF2B5EF4-FFF2-40B4-BE49-F238E27FC236}">
                    <a16:creationId xmlns:a16="http://schemas.microsoft.com/office/drawing/2014/main" id="{54AF37E5-B881-A64C-9A76-C694FA86FEA2}"/>
                  </a:ext>
                </a:extLst>
              </p:cNvPr>
              <p:cNvSpPr txBox="1">
                <a:spLocks noChangeArrowheads="1"/>
              </p:cNvSpPr>
              <p:nvPr/>
            </p:nvSpPr>
            <p:spPr bwMode="auto">
              <a:xfrm>
                <a:off x="1218" y="2674"/>
                <a:ext cx="462"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Data1</a:t>
                </a:r>
              </a:p>
            </p:txBody>
          </p:sp>
          <p:sp>
            <p:nvSpPr>
              <p:cNvPr id="276489" name="Oval 9">
                <a:extLst>
                  <a:ext uri="{FF2B5EF4-FFF2-40B4-BE49-F238E27FC236}">
                    <a16:creationId xmlns:a16="http://schemas.microsoft.com/office/drawing/2014/main" id="{5E18678A-36AC-5744-A076-1587FABA81D3}"/>
                  </a:ext>
                </a:extLst>
              </p:cNvPr>
              <p:cNvSpPr>
                <a:spLocks noChangeArrowheads="1"/>
              </p:cNvSpPr>
              <p:nvPr/>
            </p:nvSpPr>
            <p:spPr bwMode="auto">
              <a:xfrm>
                <a:off x="1140" y="2654"/>
                <a:ext cx="660" cy="329"/>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000" tIns="53040" rIns="102000" bIns="53040" anchor="ctr">
                <a:spAutoFit/>
              </a:bodyPr>
              <a:lstStyle/>
              <a:p>
                <a:endParaRPr lang="en-US" sz="2040"/>
              </a:p>
            </p:txBody>
          </p:sp>
        </p:grpSp>
        <p:grpSp>
          <p:nvGrpSpPr>
            <p:cNvPr id="276494" name="Group 14">
              <a:extLst>
                <a:ext uri="{FF2B5EF4-FFF2-40B4-BE49-F238E27FC236}">
                  <a16:creationId xmlns:a16="http://schemas.microsoft.com/office/drawing/2014/main" id="{9B0E6963-A487-384A-99B7-35371D9D0BB3}"/>
                </a:ext>
              </a:extLst>
            </p:cNvPr>
            <p:cNvGrpSpPr>
              <a:grpSpLocks/>
            </p:cNvGrpSpPr>
            <p:nvPr/>
          </p:nvGrpSpPr>
          <p:grpSpPr bwMode="auto">
            <a:xfrm>
              <a:off x="3859" y="2219"/>
              <a:ext cx="660" cy="329"/>
              <a:chOff x="1140" y="2654"/>
              <a:chExt cx="660" cy="329"/>
            </a:xfrm>
          </p:grpSpPr>
          <p:sp>
            <p:nvSpPr>
              <p:cNvPr id="276495" name="Text Box 15">
                <a:extLst>
                  <a:ext uri="{FF2B5EF4-FFF2-40B4-BE49-F238E27FC236}">
                    <a16:creationId xmlns:a16="http://schemas.microsoft.com/office/drawing/2014/main" id="{7142B3E6-D9EB-6A40-811A-7D18E53241C4}"/>
                  </a:ext>
                </a:extLst>
              </p:cNvPr>
              <p:cNvSpPr txBox="1">
                <a:spLocks noChangeArrowheads="1"/>
              </p:cNvSpPr>
              <p:nvPr/>
            </p:nvSpPr>
            <p:spPr bwMode="auto">
              <a:xfrm>
                <a:off x="1218" y="2674"/>
                <a:ext cx="537"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Data m</a:t>
                </a:r>
              </a:p>
            </p:txBody>
          </p:sp>
          <p:sp>
            <p:nvSpPr>
              <p:cNvPr id="276496" name="Oval 16">
                <a:extLst>
                  <a:ext uri="{FF2B5EF4-FFF2-40B4-BE49-F238E27FC236}">
                    <a16:creationId xmlns:a16="http://schemas.microsoft.com/office/drawing/2014/main" id="{CC83D1F4-52E4-A547-ACF8-D03C55CE05FF}"/>
                  </a:ext>
                </a:extLst>
              </p:cNvPr>
              <p:cNvSpPr>
                <a:spLocks noChangeArrowheads="1"/>
              </p:cNvSpPr>
              <p:nvPr/>
            </p:nvSpPr>
            <p:spPr bwMode="auto">
              <a:xfrm>
                <a:off x="1140" y="2654"/>
                <a:ext cx="660" cy="329"/>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000" tIns="53040" rIns="102000" bIns="53040" anchor="ctr">
                <a:spAutoFit/>
              </a:bodyPr>
              <a:lstStyle/>
              <a:p>
                <a:endParaRPr lang="en-US" sz="2040"/>
              </a:p>
            </p:txBody>
          </p:sp>
        </p:grpSp>
        <p:grpSp>
          <p:nvGrpSpPr>
            <p:cNvPr id="276497" name="Group 17">
              <a:extLst>
                <a:ext uri="{FF2B5EF4-FFF2-40B4-BE49-F238E27FC236}">
                  <a16:creationId xmlns:a16="http://schemas.microsoft.com/office/drawing/2014/main" id="{92A24920-2F93-7E45-B4E6-550448E60447}"/>
                </a:ext>
              </a:extLst>
            </p:cNvPr>
            <p:cNvGrpSpPr>
              <a:grpSpLocks/>
            </p:cNvGrpSpPr>
            <p:nvPr/>
          </p:nvGrpSpPr>
          <p:grpSpPr bwMode="auto">
            <a:xfrm>
              <a:off x="1973" y="2219"/>
              <a:ext cx="660" cy="329"/>
              <a:chOff x="1140" y="2654"/>
              <a:chExt cx="660" cy="329"/>
            </a:xfrm>
          </p:grpSpPr>
          <p:sp>
            <p:nvSpPr>
              <p:cNvPr id="276498" name="Text Box 18">
                <a:extLst>
                  <a:ext uri="{FF2B5EF4-FFF2-40B4-BE49-F238E27FC236}">
                    <a16:creationId xmlns:a16="http://schemas.microsoft.com/office/drawing/2014/main" id="{4470186F-F257-1F4E-A404-3FDC2A4ACD82}"/>
                  </a:ext>
                </a:extLst>
              </p:cNvPr>
              <p:cNvSpPr txBox="1">
                <a:spLocks noChangeArrowheads="1"/>
              </p:cNvSpPr>
              <p:nvPr/>
            </p:nvSpPr>
            <p:spPr bwMode="auto">
              <a:xfrm>
                <a:off x="1218" y="2674"/>
                <a:ext cx="462"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Data2</a:t>
                </a:r>
              </a:p>
            </p:txBody>
          </p:sp>
          <p:sp>
            <p:nvSpPr>
              <p:cNvPr id="276499" name="Oval 19">
                <a:extLst>
                  <a:ext uri="{FF2B5EF4-FFF2-40B4-BE49-F238E27FC236}">
                    <a16:creationId xmlns:a16="http://schemas.microsoft.com/office/drawing/2014/main" id="{36C8C581-9B58-994C-A1E5-653BA882ED0F}"/>
                  </a:ext>
                </a:extLst>
              </p:cNvPr>
              <p:cNvSpPr>
                <a:spLocks noChangeArrowheads="1"/>
              </p:cNvSpPr>
              <p:nvPr/>
            </p:nvSpPr>
            <p:spPr bwMode="auto">
              <a:xfrm>
                <a:off x="1140" y="2654"/>
                <a:ext cx="660" cy="329"/>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000" tIns="53040" rIns="102000" bIns="53040" anchor="ctr">
                <a:spAutoFit/>
              </a:bodyPr>
              <a:lstStyle/>
              <a:p>
                <a:endParaRPr lang="en-US" sz="2040"/>
              </a:p>
            </p:txBody>
          </p:sp>
        </p:grpSp>
        <p:sp>
          <p:nvSpPr>
            <p:cNvPr id="276501" name="Text Box 21">
              <a:extLst>
                <a:ext uri="{FF2B5EF4-FFF2-40B4-BE49-F238E27FC236}">
                  <a16:creationId xmlns:a16="http://schemas.microsoft.com/office/drawing/2014/main" id="{651468A8-A8FA-6E4A-81C3-0F44B8B0F5BC}"/>
                </a:ext>
              </a:extLst>
            </p:cNvPr>
            <p:cNvSpPr txBox="1">
              <a:spLocks noChangeArrowheads="1"/>
            </p:cNvSpPr>
            <p:nvPr/>
          </p:nvSpPr>
          <p:spPr bwMode="auto">
            <a:xfrm>
              <a:off x="2692" y="2115"/>
              <a:ext cx="1105"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3627">
                  <a:sym typeface="Symbol" pitchFamily="2" charset="2"/>
                </a:rPr>
                <a:t>        </a:t>
              </a:r>
            </a:p>
          </p:txBody>
        </p:sp>
        <p:cxnSp>
          <p:nvCxnSpPr>
            <p:cNvPr id="276506" name="AutoShape 26">
              <a:extLst>
                <a:ext uri="{FF2B5EF4-FFF2-40B4-BE49-F238E27FC236}">
                  <a16:creationId xmlns:a16="http://schemas.microsoft.com/office/drawing/2014/main" id="{794806D9-AF98-9745-A620-DCBCABDBE7C7}"/>
                </a:ext>
              </a:extLst>
            </p:cNvPr>
            <p:cNvCxnSpPr>
              <a:cxnSpLocks noChangeShapeType="1"/>
              <a:stCxn id="276488" idx="3"/>
              <a:endCxn id="276489" idx="7"/>
            </p:cNvCxnSpPr>
            <p:nvPr/>
          </p:nvCxnSpPr>
          <p:spPr bwMode="auto">
            <a:xfrm flipH="1">
              <a:off x="1657" y="2008"/>
              <a:ext cx="570" cy="25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07" name="AutoShape 27">
              <a:extLst>
                <a:ext uri="{FF2B5EF4-FFF2-40B4-BE49-F238E27FC236}">
                  <a16:creationId xmlns:a16="http://schemas.microsoft.com/office/drawing/2014/main" id="{CA049D58-B44B-174B-B212-6B568432E508}"/>
                </a:ext>
              </a:extLst>
            </p:cNvPr>
            <p:cNvCxnSpPr>
              <a:cxnSpLocks noChangeShapeType="1"/>
              <a:stCxn id="276488" idx="4"/>
              <a:endCxn id="276499" idx="7"/>
            </p:cNvCxnSpPr>
            <p:nvPr/>
          </p:nvCxnSpPr>
          <p:spPr bwMode="auto">
            <a:xfrm>
              <a:off x="2285" y="2056"/>
              <a:ext cx="252" cy="21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09" name="AutoShape 29">
              <a:extLst>
                <a:ext uri="{FF2B5EF4-FFF2-40B4-BE49-F238E27FC236}">
                  <a16:creationId xmlns:a16="http://schemas.microsoft.com/office/drawing/2014/main" id="{140A5905-94CD-3C42-A003-88958F35BB84}"/>
                </a:ext>
              </a:extLst>
            </p:cNvPr>
            <p:cNvCxnSpPr>
              <a:cxnSpLocks noChangeShapeType="1"/>
              <a:stCxn id="276488" idx="5"/>
              <a:endCxn id="276496" idx="1"/>
            </p:cNvCxnSpPr>
            <p:nvPr/>
          </p:nvCxnSpPr>
          <p:spPr bwMode="auto">
            <a:xfrm>
              <a:off x="2341" y="2008"/>
              <a:ext cx="1614" cy="25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6549" name="Group 69">
            <a:extLst>
              <a:ext uri="{FF2B5EF4-FFF2-40B4-BE49-F238E27FC236}">
                <a16:creationId xmlns:a16="http://schemas.microsoft.com/office/drawing/2014/main" id="{0F7F4EFE-8FFB-1A44-9ADA-D5801ACFC29E}"/>
              </a:ext>
            </a:extLst>
          </p:cNvPr>
          <p:cNvGrpSpPr>
            <a:grpSpLocks/>
          </p:cNvGrpSpPr>
          <p:nvPr/>
        </p:nvGrpSpPr>
        <p:grpSpPr bwMode="auto">
          <a:xfrm>
            <a:off x="2093807" y="4584280"/>
            <a:ext cx="6183737" cy="973350"/>
            <a:chOff x="1072" y="2548"/>
            <a:chExt cx="3437" cy="541"/>
          </a:xfrm>
        </p:grpSpPr>
        <p:sp>
          <p:nvSpPr>
            <p:cNvPr id="276502" name="Text Box 22">
              <a:extLst>
                <a:ext uri="{FF2B5EF4-FFF2-40B4-BE49-F238E27FC236}">
                  <a16:creationId xmlns:a16="http://schemas.microsoft.com/office/drawing/2014/main" id="{94B2443F-2839-1746-9BBF-D64816E0751F}"/>
                </a:ext>
              </a:extLst>
            </p:cNvPr>
            <p:cNvSpPr txBox="1">
              <a:spLocks noChangeArrowheads="1"/>
            </p:cNvSpPr>
            <p:nvPr/>
          </p:nvSpPr>
          <p:spPr bwMode="auto">
            <a:xfrm>
              <a:off x="1072" y="2805"/>
              <a:ext cx="642" cy="234"/>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Learner1</a:t>
              </a:r>
            </a:p>
          </p:txBody>
        </p:sp>
        <p:sp>
          <p:nvSpPr>
            <p:cNvPr id="276503" name="Text Box 23">
              <a:extLst>
                <a:ext uri="{FF2B5EF4-FFF2-40B4-BE49-F238E27FC236}">
                  <a16:creationId xmlns:a16="http://schemas.microsoft.com/office/drawing/2014/main" id="{0F20E005-FD39-2444-9D48-16709DE2658B}"/>
                </a:ext>
              </a:extLst>
            </p:cNvPr>
            <p:cNvSpPr txBox="1">
              <a:spLocks noChangeArrowheads="1"/>
            </p:cNvSpPr>
            <p:nvPr/>
          </p:nvSpPr>
          <p:spPr bwMode="auto">
            <a:xfrm>
              <a:off x="1952" y="2793"/>
              <a:ext cx="642" cy="234"/>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Learner2</a:t>
              </a:r>
            </a:p>
          </p:txBody>
        </p:sp>
        <p:sp>
          <p:nvSpPr>
            <p:cNvPr id="276504" name="Text Box 24">
              <a:extLst>
                <a:ext uri="{FF2B5EF4-FFF2-40B4-BE49-F238E27FC236}">
                  <a16:creationId xmlns:a16="http://schemas.microsoft.com/office/drawing/2014/main" id="{F060317E-79A9-3F4A-86BE-D7E304C38DBB}"/>
                </a:ext>
              </a:extLst>
            </p:cNvPr>
            <p:cNvSpPr txBox="1">
              <a:spLocks noChangeArrowheads="1"/>
            </p:cNvSpPr>
            <p:nvPr/>
          </p:nvSpPr>
          <p:spPr bwMode="auto">
            <a:xfrm>
              <a:off x="3792" y="2774"/>
              <a:ext cx="717" cy="234"/>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Learner m</a:t>
              </a:r>
            </a:p>
          </p:txBody>
        </p:sp>
        <p:cxnSp>
          <p:nvCxnSpPr>
            <p:cNvPr id="276510" name="AutoShape 30">
              <a:extLst>
                <a:ext uri="{FF2B5EF4-FFF2-40B4-BE49-F238E27FC236}">
                  <a16:creationId xmlns:a16="http://schemas.microsoft.com/office/drawing/2014/main" id="{697A61FF-1E41-3F4D-A59B-8B4953E3E63B}"/>
                </a:ext>
              </a:extLst>
            </p:cNvPr>
            <p:cNvCxnSpPr>
              <a:cxnSpLocks noChangeShapeType="1"/>
              <a:stCxn id="276489" idx="4"/>
              <a:endCxn id="276502" idx="0"/>
            </p:cNvCxnSpPr>
            <p:nvPr/>
          </p:nvCxnSpPr>
          <p:spPr bwMode="auto">
            <a:xfrm flipH="1">
              <a:off x="1393" y="2548"/>
              <a:ext cx="31" cy="25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11" name="AutoShape 31">
              <a:extLst>
                <a:ext uri="{FF2B5EF4-FFF2-40B4-BE49-F238E27FC236}">
                  <a16:creationId xmlns:a16="http://schemas.microsoft.com/office/drawing/2014/main" id="{0D0258FB-DB8C-9D40-97C0-872ED61005C0}"/>
                </a:ext>
              </a:extLst>
            </p:cNvPr>
            <p:cNvCxnSpPr>
              <a:cxnSpLocks noChangeShapeType="1"/>
              <a:stCxn id="276499" idx="4"/>
              <a:endCxn id="276503" idx="0"/>
            </p:cNvCxnSpPr>
            <p:nvPr/>
          </p:nvCxnSpPr>
          <p:spPr bwMode="auto">
            <a:xfrm flipH="1">
              <a:off x="2273" y="2548"/>
              <a:ext cx="30" cy="24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12" name="AutoShape 32">
              <a:extLst>
                <a:ext uri="{FF2B5EF4-FFF2-40B4-BE49-F238E27FC236}">
                  <a16:creationId xmlns:a16="http://schemas.microsoft.com/office/drawing/2014/main" id="{17B65AE3-164D-6445-8A44-E561220012CA}"/>
                </a:ext>
              </a:extLst>
            </p:cNvPr>
            <p:cNvCxnSpPr>
              <a:cxnSpLocks noChangeShapeType="1"/>
              <a:stCxn id="276496" idx="4"/>
              <a:endCxn id="276504" idx="0"/>
            </p:cNvCxnSpPr>
            <p:nvPr/>
          </p:nvCxnSpPr>
          <p:spPr bwMode="auto">
            <a:xfrm flipH="1">
              <a:off x="4151" y="2548"/>
              <a:ext cx="38" cy="226"/>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32" name="Text Box 52">
              <a:extLst>
                <a:ext uri="{FF2B5EF4-FFF2-40B4-BE49-F238E27FC236}">
                  <a16:creationId xmlns:a16="http://schemas.microsoft.com/office/drawing/2014/main" id="{A8EE746C-C92F-7D4B-8A65-B1F96E4002AA}"/>
                </a:ext>
              </a:extLst>
            </p:cNvPr>
            <p:cNvSpPr txBox="1">
              <a:spLocks noChangeArrowheads="1"/>
            </p:cNvSpPr>
            <p:nvPr/>
          </p:nvSpPr>
          <p:spPr bwMode="auto">
            <a:xfrm>
              <a:off x="2657" y="2719"/>
              <a:ext cx="1105"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3627">
                  <a:sym typeface="Symbol" pitchFamily="2" charset="2"/>
                </a:rPr>
                <a:t>        </a:t>
              </a:r>
            </a:p>
          </p:txBody>
        </p:sp>
      </p:grpSp>
      <p:grpSp>
        <p:nvGrpSpPr>
          <p:cNvPr id="276550" name="Group 70">
            <a:extLst>
              <a:ext uri="{FF2B5EF4-FFF2-40B4-BE49-F238E27FC236}">
                <a16:creationId xmlns:a16="http://schemas.microsoft.com/office/drawing/2014/main" id="{01F1C2AE-B60F-2B4D-A52E-B3ECE2BF75BC}"/>
              </a:ext>
            </a:extLst>
          </p:cNvPr>
          <p:cNvGrpSpPr>
            <a:grpSpLocks/>
          </p:cNvGrpSpPr>
          <p:nvPr/>
        </p:nvGrpSpPr>
        <p:grpSpPr bwMode="auto">
          <a:xfrm>
            <a:off x="2153180" y="5411898"/>
            <a:ext cx="6295284" cy="1045318"/>
            <a:chOff x="1105" y="3008"/>
            <a:chExt cx="3499" cy="581"/>
          </a:xfrm>
        </p:grpSpPr>
        <p:grpSp>
          <p:nvGrpSpPr>
            <p:cNvPr id="276534" name="Group 54">
              <a:extLst>
                <a:ext uri="{FF2B5EF4-FFF2-40B4-BE49-F238E27FC236}">
                  <a16:creationId xmlns:a16="http://schemas.microsoft.com/office/drawing/2014/main" id="{742E40B6-40FA-984A-9C77-04CF3E3718E9}"/>
                </a:ext>
              </a:extLst>
            </p:cNvPr>
            <p:cNvGrpSpPr>
              <a:grpSpLocks/>
            </p:cNvGrpSpPr>
            <p:nvPr/>
          </p:nvGrpSpPr>
          <p:grpSpPr bwMode="auto">
            <a:xfrm>
              <a:off x="1105" y="3260"/>
              <a:ext cx="660" cy="329"/>
              <a:chOff x="1105" y="3383"/>
              <a:chExt cx="660" cy="329"/>
            </a:xfrm>
          </p:grpSpPr>
          <p:sp>
            <p:nvSpPr>
              <p:cNvPr id="276514" name="Text Box 34">
                <a:extLst>
                  <a:ext uri="{FF2B5EF4-FFF2-40B4-BE49-F238E27FC236}">
                    <a16:creationId xmlns:a16="http://schemas.microsoft.com/office/drawing/2014/main" id="{79A09224-0B1E-6A44-82E9-2EDA321ECD39}"/>
                  </a:ext>
                </a:extLst>
              </p:cNvPr>
              <p:cNvSpPr txBox="1">
                <a:spLocks noChangeArrowheads="1"/>
              </p:cNvSpPr>
              <p:nvPr/>
            </p:nvSpPr>
            <p:spPr bwMode="auto">
              <a:xfrm>
                <a:off x="1144" y="3403"/>
                <a:ext cx="572"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Model1</a:t>
                </a:r>
              </a:p>
            </p:txBody>
          </p:sp>
          <p:sp>
            <p:nvSpPr>
              <p:cNvPr id="276515" name="Oval 35">
                <a:extLst>
                  <a:ext uri="{FF2B5EF4-FFF2-40B4-BE49-F238E27FC236}">
                    <a16:creationId xmlns:a16="http://schemas.microsoft.com/office/drawing/2014/main" id="{44726B1D-7BB2-424B-868F-31FAAC6A69F3}"/>
                  </a:ext>
                </a:extLst>
              </p:cNvPr>
              <p:cNvSpPr>
                <a:spLocks noChangeArrowheads="1"/>
              </p:cNvSpPr>
              <p:nvPr/>
            </p:nvSpPr>
            <p:spPr bwMode="auto">
              <a:xfrm>
                <a:off x="1105" y="3383"/>
                <a:ext cx="660" cy="329"/>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000" tIns="53040" rIns="102000" bIns="53040" anchor="ctr">
                <a:spAutoFit/>
              </a:bodyPr>
              <a:lstStyle/>
              <a:p>
                <a:endParaRPr lang="en-US" sz="2040"/>
              </a:p>
            </p:txBody>
          </p:sp>
        </p:grpSp>
        <p:grpSp>
          <p:nvGrpSpPr>
            <p:cNvPr id="276535" name="Group 55">
              <a:extLst>
                <a:ext uri="{FF2B5EF4-FFF2-40B4-BE49-F238E27FC236}">
                  <a16:creationId xmlns:a16="http://schemas.microsoft.com/office/drawing/2014/main" id="{F9B147F6-B066-E048-A7BF-171C9B10AA10}"/>
                </a:ext>
              </a:extLst>
            </p:cNvPr>
            <p:cNvGrpSpPr>
              <a:grpSpLocks/>
            </p:cNvGrpSpPr>
            <p:nvPr/>
          </p:nvGrpSpPr>
          <p:grpSpPr bwMode="auto">
            <a:xfrm>
              <a:off x="1977" y="3260"/>
              <a:ext cx="660" cy="329"/>
              <a:chOff x="1977" y="3383"/>
              <a:chExt cx="660" cy="329"/>
            </a:xfrm>
          </p:grpSpPr>
          <p:sp>
            <p:nvSpPr>
              <p:cNvPr id="276524" name="Text Box 44">
                <a:extLst>
                  <a:ext uri="{FF2B5EF4-FFF2-40B4-BE49-F238E27FC236}">
                    <a16:creationId xmlns:a16="http://schemas.microsoft.com/office/drawing/2014/main" id="{85446FE1-62E9-B240-A4EA-A800C93DC992}"/>
                  </a:ext>
                </a:extLst>
              </p:cNvPr>
              <p:cNvSpPr txBox="1">
                <a:spLocks noChangeArrowheads="1"/>
              </p:cNvSpPr>
              <p:nvPr/>
            </p:nvSpPr>
            <p:spPr bwMode="auto">
              <a:xfrm>
                <a:off x="2016" y="3403"/>
                <a:ext cx="572"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Model2</a:t>
                </a:r>
              </a:p>
            </p:txBody>
          </p:sp>
          <p:sp>
            <p:nvSpPr>
              <p:cNvPr id="276525" name="Oval 45">
                <a:extLst>
                  <a:ext uri="{FF2B5EF4-FFF2-40B4-BE49-F238E27FC236}">
                    <a16:creationId xmlns:a16="http://schemas.microsoft.com/office/drawing/2014/main" id="{87326CD0-30D8-7947-9B75-1A298F8DC8E2}"/>
                  </a:ext>
                </a:extLst>
              </p:cNvPr>
              <p:cNvSpPr>
                <a:spLocks noChangeArrowheads="1"/>
              </p:cNvSpPr>
              <p:nvPr/>
            </p:nvSpPr>
            <p:spPr bwMode="auto">
              <a:xfrm>
                <a:off x="1977" y="3383"/>
                <a:ext cx="660" cy="329"/>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000" tIns="53040" rIns="102000" bIns="53040" anchor="ctr">
                <a:spAutoFit/>
              </a:bodyPr>
              <a:lstStyle/>
              <a:p>
                <a:endParaRPr lang="en-US" sz="2040"/>
              </a:p>
            </p:txBody>
          </p:sp>
        </p:grpSp>
        <p:grpSp>
          <p:nvGrpSpPr>
            <p:cNvPr id="276536" name="Group 56">
              <a:extLst>
                <a:ext uri="{FF2B5EF4-FFF2-40B4-BE49-F238E27FC236}">
                  <a16:creationId xmlns:a16="http://schemas.microsoft.com/office/drawing/2014/main" id="{9159AB1B-C2A9-B447-A157-8332F57A8E93}"/>
                </a:ext>
              </a:extLst>
            </p:cNvPr>
            <p:cNvGrpSpPr>
              <a:grpSpLocks/>
            </p:cNvGrpSpPr>
            <p:nvPr/>
          </p:nvGrpSpPr>
          <p:grpSpPr bwMode="auto">
            <a:xfrm>
              <a:off x="3855" y="3260"/>
              <a:ext cx="749" cy="329"/>
              <a:chOff x="3855" y="3383"/>
              <a:chExt cx="660" cy="329"/>
            </a:xfrm>
          </p:grpSpPr>
          <p:sp>
            <p:nvSpPr>
              <p:cNvPr id="276527" name="Text Box 47">
                <a:extLst>
                  <a:ext uri="{FF2B5EF4-FFF2-40B4-BE49-F238E27FC236}">
                    <a16:creationId xmlns:a16="http://schemas.microsoft.com/office/drawing/2014/main" id="{43C8C1B1-34D1-0042-ACCD-5A5FBEF5E9C6}"/>
                  </a:ext>
                </a:extLst>
              </p:cNvPr>
              <p:cNvSpPr txBox="1">
                <a:spLocks noChangeArrowheads="1"/>
              </p:cNvSpPr>
              <p:nvPr/>
            </p:nvSpPr>
            <p:spPr bwMode="auto">
              <a:xfrm>
                <a:off x="3894" y="3403"/>
                <a:ext cx="570"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Model m</a:t>
                </a:r>
              </a:p>
            </p:txBody>
          </p:sp>
          <p:sp>
            <p:nvSpPr>
              <p:cNvPr id="276528" name="Oval 48">
                <a:extLst>
                  <a:ext uri="{FF2B5EF4-FFF2-40B4-BE49-F238E27FC236}">
                    <a16:creationId xmlns:a16="http://schemas.microsoft.com/office/drawing/2014/main" id="{B954A8D6-B52F-224D-A261-1EF115A738C5}"/>
                  </a:ext>
                </a:extLst>
              </p:cNvPr>
              <p:cNvSpPr>
                <a:spLocks noChangeArrowheads="1"/>
              </p:cNvSpPr>
              <p:nvPr/>
            </p:nvSpPr>
            <p:spPr bwMode="auto">
              <a:xfrm>
                <a:off x="3855" y="3383"/>
                <a:ext cx="660" cy="329"/>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000" tIns="53040" rIns="102000" bIns="53040" anchor="ctr">
                <a:spAutoFit/>
              </a:bodyPr>
              <a:lstStyle/>
              <a:p>
                <a:endParaRPr lang="en-US" sz="2040"/>
              </a:p>
            </p:txBody>
          </p:sp>
        </p:grpSp>
        <p:cxnSp>
          <p:nvCxnSpPr>
            <p:cNvPr id="276529" name="AutoShape 49">
              <a:extLst>
                <a:ext uri="{FF2B5EF4-FFF2-40B4-BE49-F238E27FC236}">
                  <a16:creationId xmlns:a16="http://schemas.microsoft.com/office/drawing/2014/main" id="{EE63BBD2-D1E5-0541-BC15-C9B9CB647498}"/>
                </a:ext>
              </a:extLst>
            </p:cNvPr>
            <p:cNvCxnSpPr>
              <a:cxnSpLocks noChangeShapeType="1"/>
              <a:stCxn id="276502" idx="2"/>
              <a:endCxn id="276515" idx="0"/>
            </p:cNvCxnSpPr>
            <p:nvPr/>
          </p:nvCxnSpPr>
          <p:spPr bwMode="auto">
            <a:xfrm>
              <a:off x="1393" y="3039"/>
              <a:ext cx="42" cy="2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30" name="AutoShape 50">
              <a:extLst>
                <a:ext uri="{FF2B5EF4-FFF2-40B4-BE49-F238E27FC236}">
                  <a16:creationId xmlns:a16="http://schemas.microsoft.com/office/drawing/2014/main" id="{1F3405ED-337F-AA4B-A466-FAF59C560700}"/>
                </a:ext>
              </a:extLst>
            </p:cNvPr>
            <p:cNvCxnSpPr>
              <a:cxnSpLocks noChangeShapeType="1"/>
              <a:stCxn id="276503" idx="2"/>
              <a:endCxn id="276525" idx="0"/>
            </p:cNvCxnSpPr>
            <p:nvPr/>
          </p:nvCxnSpPr>
          <p:spPr bwMode="auto">
            <a:xfrm>
              <a:off x="2273" y="3027"/>
              <a:ext cx="34" cy="23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31" name="AutoShape 51">
              <a:extLst>
                <a:ext uri="{FF2B5EF4-FFF2-40B4-BE49-F238E27FC236}">
                  <a16:creationId xmlns:a16="http://schemas.microsoft.com/office/drawing/2014/main" id="{3F02D7B8-031A-A141-9B6E-A3B3E3995CBC}"/>
                </a:ext>
              </a:extLst>
            </p:cNvPr>
            <p:cNvCxnSpPr>
              <a:cxnSpLocks noChangeShapeType="1"/>
              <a:stCxn id="276504" idx="2"/>
              <a:endCxn id="276528" idx="0"/>
            </p:cNvCxnSpPr>
            <p:nvPr/>
          </p:nvCxnSpPr>
          <p:spPr bwMode="auto">
            <a:xfrm>
              <a:off x="4151" y="3008"/>
              <a:ext cx="79" cy="25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6533" name="Text Box 53">
              <a:extLst>
                <a:ext uri="{FF2B5EF4-FFF2-40B4-BE49-F238E27FC236}">
                  <a16:creationId xmlns:a16="http://schemas.microsoft.com/office/drawing/2014/main" id="{543493C2-7F31-6E40-B4CE-7730DA8EF810}"/>
                </a:ext>
              </a:extLst>
            </p:cNvPr>
            <p:cNvSpPr txBox="1">
              <a:spLocks noChangeArrowheads="1"/>
            </p:cNvSpPr>
            <p:nvPr/>
          </p:nvSpPr>
          <p:spPr bwMode="auto">
            <a:xfrm>
              <a:off x="2660" y="3169"/>
              <a:ext cx="1105"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3627">
                  <a:sym typeface="Symbol" pitchFamily="2" charset="2"/>
                </a:rPr>
                <a:t>        </a:t>
              </a:r>
            </a:p>
          </p:txBody>
        </p:sp>
      </p:grpSp>
      <p:grpSp>
        <p:nvGrpSpPr>
          <p:cNvPr id="276551" name="Group 71">
            <a:extLst>
              <a:ext uri="{FF2B5EF4-FFF2-40B4-BE49-F238E27FC236}">
                <a16:creationId xmlns:a16="http://schemas.microsoft.com/office/drawing/2014/main" id="{FC7467CA-CE72-3447-B902-CBCC28B046DB}"/>
              </a:ext>
            </a:extLst>
          </p:cNvPr>
          <p:cNvGrpSpPr>
            <a:grpSpLocks/>
          </p:cNvGrpSpPr>
          <p:nvPr/>
        </p:nvGrpSpPr>
        <p:grpSpPr bwMode="auto">
          <a:xfrm>
            <a:off x="2746905" y="6457219"/>
            <a:ext cx="5026871" cy="779040"/>
            <a:chOff x="1435" y="3589"/>
            <a:chExt cx="2794" cy="433"/>
          </a:xfrm>
        </p:grpSpPr>
        <p:sp>
          <p:nvSpPr>
            <p:cNvPr id="276537" name="Text Box 57">
              <a:extLst>
                <a:ext uri="{FF2B5EF4-FFF2-40B4-BE49-F238E27FC236}">
                  <a16:creationId xmlns:a16="http://schemas.microsoft.com/office/drawing/2014/main" id="{96A32A08-5982-8B4F-A21F-CDA6A0D401E9}"/>
                </a:ext>
              </a:extLst>
            </p:cNvPr>
            <p:cNvSpPr txBox="1">
              <a:spLocks noChangeArrowheads="1"/>
            </p:cNvSpPr>
            <p:nvPr/>
          </p:nvSpPr>
          <p:spPr bwMode="auto">
            <a:xfrm>
              <a:off x="2016" y="3788"/>
              <a:ext cx="1110" cy="234"/>
            </a:xfrm>
            <a:prstGeom prst="rect">
              <a:avLst/>
            </a:prstGeom>
            <a:noFill/>
            <a:ln w="38100">
              <a:solidFill>
                <a:srgbClr val="CC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000" tIns="53040" rIns="102000" bIns="53040">
              <a:spAutoFit/>
            </a:bodyPr>
            <a:lstStyle/>
            <a:p>
              <a:r>
                <a:rPr lang="en-US" altLang="en-US" sz="2040"/>
                <a:t>Model Combiner</a:t>
              </a:r>
            </a:p>
          </p:txBody>
        </p:sp>
        <p:cxnSp>
          <p:nvCxnSpPr>
            <p:cNvPr id="276539" name="AutoShape 59">
              <a:extLst>
                <a:ext uri="{FF2B5EF4-FFF2-40B4-BE49-F238E27FC236}">
                  <a16:creationId xmlns:a16="http://schemas.microsoft.com/office/drawing/2014/main" id="{84BEFB12-4FF3-7B49-A250-CB272266CA76}"/>
                </a:ext>
              </a:extLst>
            </p:cNvPr>
            <p:cNvCxnSpPr>
              <a:cxnSpLocks noChangeShapeType="1"/>
              <a:stCxn id="276515" idx="4"/>
              <a:endCxn id="276537" idx="0"/>
            </p:cNvCxnSpPr>
            <p:nvPr/>
          </p:nvCxnSpPr>
          <p:spPr bwMode="auto">
            <a:xfrm>
              <a:off x="1435" y="3589"/>
              <a:ext cx="1136" cy="19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40" name="AutoShape 60">
              <a:extLst>
                <a:ext uri="{FF2B5EF4-FFF2-40B4-BE49-F238E27FC236}">
                  <a16:creationId xmlns:a16="http://schemas.microsoft.com/office/drawing/2014/main" id="{F880E5A7-134F-AE43-9A41-0D8C2E5F75A1}"/>
                </a:ext>
              </a:extLst>
            </p:cNvPr>
            <p:cNvCxnSpPr>
              <a:cxnSpLocks noChangeShapeType="1"/>
              <a:stCxn id="276525" idx="4"/>
              <a:endCxn id="276537" idx="0"/>
            </p:cNvCxnSpPr>
            <p:nvPr/>
          </p:nvCxnSpPr>
          <p:spPr bwMode="auto">
            <a:xfrm>
              <a:off x="2307" y="3589"/>
              <a:ext cx="264" cy="19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541" name="AutoShape 61">
              <a:extLst>
                <a:ext uri="{FF2B5EF4-FFF2-40B4-BE49-F238E27FC236}">
                  <a16:creationId xmlns:a16="http://schemas.microsoft.com/office/drawing/2014/main" id="{6286E918-B200-3F4D-9173-899CCAC133DB}"/>
                </a:ext>
              </a:extLst>
            </p:cNvPr>
            <p:cNvCxnSpPr>
              <a:cxnSpLocks noChangeShapeType="1"/>
              <a:stCxn id="276528" idx="4"/>
              <a:endCxn id="276537" idx="0"/>
            </p:cNvCxnSpPr>
            <p:nvPr/>
          </p:nvCxnSpPr>
          <p:spPr bwMode="auto">
            <a:xfrm flipH="1">
              <a:off x="2571" y="3589"/>
              <a:ext cx="1658" cy="199"/>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6552" name="Group 72">
            <a:extLst>
              <a:ext uri="{FF2B5EF4-FFF2-40B4-BE49-F238E27FC236}">
                <a16:creationId xmlns:a16="http://schemas.microsoft.com/office/drawing/2014/main" id="{7899A042-1953-7A45-B0C9-6FFAED9F7551}"/>
              </a:ext>
            </a:extLst>
          </p:cNvPr>
          <p:cNvGrpSpPr>
            <a:grpSpLocks/>
          </p:cNvGrpSpPr>
          <p:nvPr/>
        </p:nvGrpSpPr>
        <p:grpSpPr bwMode="auto">
          <a:xfrm>
            <a:off x="5789295" y="6757671"/>
            <a:ext cx="3434610" cy="591926"/>
            <a:chOff x="3126" y="3756"/>
            <a:chExt cx="1909" cy="329"/>
          </a:xfrm>
        </p:grpSpPr>
        <p:grpSp>
          <p:nvGrpSpPr>
            <p:cNvPr id="276544" name="Group 64">
              <a:extLst>
                <a:ext uri="{FF2B5EF4-FFF2-40B4-BE49-F238E27FC236}">
                  <a16:creationId xmlns:a16="http://schemas.microsoft.com/office/drawing/2014/main" id="{9E84EC94-F178-A942-B980-F2E1C6708469}"/>
                </a:ext>
              </a:extLst>
            </p:cNvPr>
            <p:cNvGrpSpPr>
              <a:grpSpLocks/>
            </p:cNvGrpSpPr>
            <p:nvPr/>
          </p:nvGrpSpPr>
          <p:grpSpPr bwMode="auto">
            <a:xfrm>
              <a:off x="3830" y="3756"/>
              <a:ext cx="1205" cy="329"/>
              <a:chOff x="3855" y="3383"/>
              <a:chExt cx="660" cy="329"/>
            </a:xfrm>
          </p:grpSpPr>
          <p:sp>
            <p:nvSpPr>
              <p:cNvPr id="276545" name="Text Box 65">
                <a:extLst>
                  <a:ext uri="{FF2B5EF4-FFF2-40B4-BE49-F238E27FC236}">
                    <a16:creationId xmlns:a16="http://schemas.microsoft.com/office/drawing/2014/main" id="{395EDB30-9217-8540-B105-C73EABD9594F}"/>
                  </a:ext>
                </a:extLst>
              </p:cNvPr>
              <p:cNvSpPr txBox="1">
                <a:spLocks noChangeArrowheads="1"/>
              </p:cNvSpPr>
              <p:nvPr/>
            </p:nvSpPr>
            <p:spPr bwMode="auto">
              <a:xfrm>
                <a:off x="3894" y="3403"/>
                <a:ext cx="526"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8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000" tIns="53040" rIns="102000" bIns="53040">
                <a:spAutoFit/>
              </a:bodyPr>
              <a:lstStyle/>
              <a:p>
                <a:r>
                  <a:rPr lang="en-US" altLang="en-US" sz="2040"/>
                  <a:t> Final Model</a:t>
                </a:r>
              </a:p>
            </p:txBody>
          </p:sp>
          <p:sp>
            <p:nvSpPr>
              <p:cNvPr id="276546" name="Oval 66">
                <a:extLst>
                  <a:ext uri="{FF2B5EF4-FFF2-40B4-BE49-F238E27FC236}">
                    <a16:creationId xmlns:a16="http://schemas.microsoft.com/office/drawing/2014/main" id="{AE479D0E-A931-7C4B-8B4E-4C822ADDF4A1}"/>
                  </a:ext>
                </a:extLst>
              </p:cNvPr>
              <p:cNvSpPr>
                <a:spLocks noChangeArrowheads="1"/>
              </p:cNvSpPr>
              <p:nvPr/>
            </p:nvSpPr>
            <p:spPr bwMode="auto">
              <a:xfrm>
                <a:off x="3855" y="3383"/>
                <a:ext cx="660" cy="329"/>
              </a:xfrm>
              <a:prstGeom prst="ellipse">
                <a:avLst/>
              </a:prstGeom>
              <a:noFill/>
              <a:ln w="381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2000" tIns="53040" rIns="102000" bIns="53040" anchor="ctr">
                <a:spAutoFit/>
              </a:bodyPr>
              <a:lstStyle/>
              <a:p>
                <a:endParaRPr lang="en-US" sz="2040"/>
              </a:p>
            </p:txBody>
          </p:sp>
        </p:grpSp>
        <p:cxnSp>
          <p:nvCxnSpPr>
            <p:cNvPr id="276547" name="AutoShape 67">
              <a:extLst>
                <a:ext uri="{FF2B5EF4-FFF2-40B4-BE49-F238E27FC236}">
                  <a16:creationId xmlns:a16="http://schemas.microsoft.com/office/drawing/2014/main" id="{3CD6A6D9-2A3A-524E-B16E-9A1E945D1503}"/>
                </a:ext>
              </a:extLst>
            </p:cNvPr>
            <p:cNvCxnSpPr>
              <a:cxnSpLocks noChangeShapeType="1"/>
              <a:stCxn id="276537" idx="3"/>
              <a:endCxn id="276546" idx="2"/>
            </p:cNvCxnSpPr>
            <p:nvPr/>
          </p:nvCxnSpPr>
          <p:spPr bwMode="auto">
            <a:xfrm>
              <a:off x="3126" y="3905"/>
              <a:ext cx="704" cy="1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5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10564" y="572654"/>
            <a:ext cx="3877310" cy="695960"/>
          </a:xfrm>
          <a:prstGeom prst="rect">
            <a:avLst/>
          </a:prstGeom>
        </p:spPr>
        <p:txBody>
          <a:bodyPr vert="horz" wrap="square" lIns="0" tIns="12700" rIns="0" bIns="0" rtlCol="0">
            <a:spAutoFit/>
          </a:bodyPr>
          <a:lstStyle/>
          <a:p>
            <a:pPr marL="12700">
              <a:lnSpc>
                <a:spcPct val="100000"/>
              </a:lnSpc>
              <a:spcBef>
                <a:spcPts val="100"/>
              </a:spcBef>
            </a:pPr>
            <a:r>
              <a:rPr dirty="0"/>
              <a:t>4.</a:t>
            </a:r>
            <a:r>
              <a:rPr spc="-50" dirty="0"/>
              <a:t> </a:t>
            </a:r>
            <a:r>
              <a:rPr spc="-5" dirty="0"/>
              <a:t>Transcription</a:t>
            </a:r>
          </a:p>
        </p:txBody>
      </p:sp>
      <p:sp>
        <p:nvSpPr>
          <p:cNvPr id="5" name="object 5"/>
          <p:cNvSpPr txBox="1"/>
          <p:nvPr/>
        </p:nvSpPr>
        <p:spPr>
          <a:xfrm>
            <a:off x="852978" y="1448954"/>
            <a:ext cx="8971915" cy="5005070"/>
          </a:xfrm>
          <a:prstGeom prst="rect">
            <a:avLst/>
          </a:prstGeom>
        </p:spPr>
        <p:txBody>
          <a:bodyPr vert="horz" wrap="square" lIns="0" tIns="13335" rIns="0" bIns="0" rtlCol="0">
            <a:spAutoFit/>
          </a:bodyPr>
          <a:lstStyle/>
          <a:p>
            <a:pPr marL="355600" marR="23495" indent="-342900">
              <a:lnSpc>
                <a:spcPct val="99800"/>
              </a:lnSpc>
              <a:spcBef>
                <a:spcPts val="105"/>
              </a:spcBef>
              <a:buChar char="•"/>
              <a:tabLst>
                <a:tab pos="354965" algn="l"/>
                <a:tab pos="355600" algn="l"/>
              </a:tabLst>
            </a:pPr>
            <a:r>
              <a:rPr sz="3200" dirty="0">
                <a:solidFill>
                  <a:srgbClr val="3333CC"/>
                </a:solidFill>
                <a:latin typeface="Arial"/>
                <a:cs typeface="Arial"/>
              </a:rPr>
              <a:t>ML </a:t>
            </a:r>
            <a:r>
              <a:rPr sz="3200" spc="-5" dirty="0">
                <a:solidFill>
                  <a:srgbClr val="3333CC"/>
                </a:solidFill>
                <a:latin typeface="Arial"/>
                <a:cs typeface="Arial"/>
              </a:rPr>
              <a:t>system </a:t>
            </a:r>
            <a:r>
              <a:rPr sz="3200" dirty="0">
                <a:solidFill>
                  <a:srgbClr val="3333CC"/>
                </a:solidFill>
                <a:latin typeface="Arial"/>
                <a:cs typeface="Arial"/>
              </a:rPr>
              <a:t>is asked </a:t>
            </a:r>
            <a:r>
              <a:rPr sz="3200" spc="-5" dirty="0">
                <a:solidFill>
                  <a:srgbClr val="3333CC"/>
                </a:solidFill>
                <a:latin typeface="Arial"/>
                <a:cs typeface="Arial"/>
              </a:rPr>
              <a:t>to </a:t>
            </a:r>
            <a:r>
              <a:rPr sz="3200" dirty="0">
                <a:solidFill>
                  <a:srgbClr val="3333CC"/>
                </a:solidFill>
                <a:latin typeface="Arial"/>
                <a:cs typeface="Arial"/>
              </a:rPr>
              <a:t>observe a </a:t>
            </a:r>
            <a:r>
              <a:rPr sz="3200" spc="-5" dirty="0">
                <a:solidFill>
                  <a:srgbClr val="3333CC"/>
                </a:solidFill>
                <a:latin typeface="Arial"/>
                <a:cs typeface="Arial"/>
              </a:rPr>
              <a:t>relatively  unstructured representation </a:t>
            </a:r>
            <a:r>
              <a:rPr sz="3200" dirty="0">
                <a:solidFill>
                  <a:srgbClr val="3333CC"/>
                </a:solidFill>
                <a:latin typeface="Arial"/>
                <a:cs typeface="Arial"/>
              </a:rPr>
              <a:t>of some kind of  </a:t>
            </a:r>
            <a:r>
              <a:rPr sz="3200" spc="-5" dirty="0">
                <a:solidFill>
                  <a:srgbClr val="3333CC"/>
                </a:solidFill>
                <a:latin typeface="Arial"/>
                <a:cs typeface="Arial"/>
              </a:rPr>
              <a:t>data </a:t>
            </a:r>
            <a:r>
              <a:rPr sz="3200" dirty="0">
                <a:solidFill>
                  <a:srgbClr val="3333CC"/>
                </a:solidFill>
                <a:latin typeface="Arial"/>
                <a:cs typeface="Arial"/>
              </a:rPr>
              <a:t>and </a:t>
            </a:r>
            <a:r>
              <a:rPr sz="3200" spc="-5" dirty="0">
                <a:solidFill>
                  <a:srgbClr val="3333CC"/>
                </a:solidFill>
                <a:latin typeface="Arial"/>
                <a:cs typeface="Arial"/>
              </a:rPr>
              <a:t>transcribe the information into</a:t>
            </a:r>
            <a:r>
              <a:rPr lang="en-US" sz="3200" spc="-5" dirty="0">
                <a:solidFill>
                  <a:srgbClr val="3333CC"/>
                </a:solidFill>
                <a:latin typeface="Arial"/>
                <a:cs typeface="Arial"/>
              </a:rPr>
              <a:t> a</a:t>
            </a:r>
            <a:r>
              <a:rPr sz="3200" spc="-5" dirty="0">
                <a:solidFill>
                  <a:srgbClr val="3333CC"/>
                </a:solidFill>
                <a:latin typeface="Arial"/>
                <a:cs typeface="Arial"/>
              </a:rPr>
              <a:t> discrete textual form</a:t>
            </a:r>
            <a:endParaRPr sz="3200" dirty="0">
              <a:latin typeface="Arial"/>
              <a:cs typeface="Arial"/>
            </a:endParaRPr>
          </a:p>
          <a:p>
            <a:pPr marL="355600" marR="1447800" indent="-342900">
              <a:lnSpc>
                <a:spcPct val="100000"/>
              </a:lnSpc>
              <a:spcBef>
                <a:spcPts val="730"/>
              </a:spcBef>
              <a:buChar char="•"/>
              <a:tabLst>
                <a:tab pos="354965" algn="l"/>
                <a:tab pos="355600" algn="l"/>
              </a:tabLst>
            </a:pPr>
            <a:r>
              <a:rPr sz="3200" spc="-5" dirty="0">
                <a:solidFill>
                  <a:srgbClr val="3333CC"/>
                </a:solidFill>
                <a:latin typeface="Arial"/>
                <a:cs typeface="Arial"/>
              </a:rPr>
              <a:t>OCR: the computer </a:t>
            </a:r>
            <a:r>
              <a:rPr sz="3200" dirty="0">
                <a:solidFill>
                  <a:srgbClr val="3333CC"/>
                </a:solidFill>
                <a:latin typeface="Arial"/>
                <a:cs typeface="Arial"/>
              </a:rPr>
              <a:t>program is shown</a:t>
            </a:r>
            <a:r>
              <a:rPr sz="3200" spc="-45" dirty="0">
                <a:solidFill>
                  <a:srgbClr val="3333CC"/>
                </a:solidFill>
                <a:latin typeface="Arial"/>
                <a:cs typeface="Arial"/>
              </a:rPr>
              <a:t> </a:t>
            </a:r>
            <a:r>
              <a:rPr sz="3200" dirty="0">
                <a:solidFill>
                  <a:srgbClr val="3333CC"/>
                </a:solidFill>
                <a:latin typeface="Arial"/>
                <a:cs typeface="Arial"/>
              </a:rPr>
              <a:t>a  </a:t>
            </a:r>
            <a:r>
              <a:rPr sz="3200" spc="-5" dirty="0">
                <a:solidFill>
                  <a:srgbClr val="3333CC"/>
                </a:solidFill>
                <a:latin typeface="Arial"/>
                <a:cs typeface="Arial"/>
              </a:rPr>
              <a:t>photograph containing </a:t>
            </a:r>
            <a:r>
              <a:rPr sz="3200" dirty="0">
                <a:solidFill>
                  <a:srgbClr val="3333CC"/>
                </a:solidFill>
                <a:latin typeface="Arial"/>
                <a:cs typeface="Arial"/>
              </a:rPr>
              <a:t>an image of</a:t>
            </a:r>
            <a:r>
              <a:rPr sz="3200" spc="5" dirty="0">
                <a:solidFill>
                  <a:srgbClr val="3333CC"/>
                </a:solidFill>
                <a:latin typeface="Arial"/>
                <a:cs typeface="Arial"/>
              </a:rPr>
              <a:t> </a:t>
            </a:r>
            <a:r>
              <a:rPr sz="3200" spc="-5" dirty="0">
                <a:solidFill>
                  <a:srgbClr val="3333CC"/>
                </a:solidFill>
                <a:latin typeface="Arial"/>
                <a:cs typeface="Arial"/>
              </a:rPr>
              <a:t>text</a:t>
            </a:r>
            <a:endParaRPr sz="3200" dirty="0">
              <a:latin typeface="Arial"/>
              <a:cs typeface="Arial"/>
            </a:endParaRPr>
          </a:p>
          <a:p>
            <a:pPr marL="748665" marR="5080" lvl="1" indent="-279400">
              <a:lnSpc>
                <a:spcPts val="3329"/>
              </a:lnSpc>
              <a:spcBef>
                <a:spcPts val="860"/>
              </a:spcBef>
              <a:buChar char="–"/>
              <a:tabLst>
                <a:tab pos="755650" algn="l"/>
              </a:tabLst>
            </a:pPr>
            <a:r>
              <a:rPr sz="2800" dirty="0">
                <a:solidFill>
                  <a:srgbClr val="336600"/>
                </a:solidFill>
                <a:latin typeface="Arial"/>
                <a:cs typeface="Arial"/>
              </a:rPr>
              <a:t>asked </a:t>
            </a:r>
            <a:r>
              <a:rPr sz="2800" spc="-5" dirty="0">
                <a:solidFill>
                  <a:srgbClr val="336600"/>
                </a:solidFill>
                <a:latin typeface="Arial"/>
                <a:cs typeface="Arial"/>
              </a:rPr>
              <a:t>to return this text </a:t>
            </a:r>
            <a:r>
              <a:rPr sz="2800" dirty="0">
                <a:solidFill>
                  <a:srgbClr val="336600"/>
                </a:solidFill>
                <a:latin typeface="Arial"/>
                <a:cs typeface="Arial"/>
              </a:rPr>
              <a:t>in </a:t>
            </a:r>
            <a:r>
              <a:rPr sz="2800" spc="-5" dirty="0">
                <a:solidFill>
                  <a:srgbClr val="336600"/>
                </a:solidFill>
                <a:latin typeface="Arial"/>
                <a:cs typeface="Arial"/>
              </a:rPr>
              <a:t>the form </a:t>
            </a:r>
            <a:r>
              <a:rPr sz="2800" dirty="0">
                <a:solidFill>
                  <a:srgbClr val="336600"/>
                </a:solidFill>
                <a:latin typeface="Arial"/>
                <a:cs typeface="Arial"/>
              </a:rPr>
              <a:t>of a sequence of  </a:t>
            </a:r>
            <a:r>
              <a:rPr sz="2800" spc="-5" dirty="0">
                <a:solidFill>
                  <a:srgbClr val="336600"/>
                </a:solidFill>
                <a:latin typeface="Arial"/>
                <a:cs typeface="Arial"/>
              </a:rPr>
              <a:t>characters </a:t>
            </a:r>
            <a:r>
              <a:rPr sz="2800" dirty="0">
                <a:solidFill>
                  <a:srgbClr val="336600"/>
                </a:solidFill>
                <a:latin typeface="Arial"/>
                <a:cs typeface="Arial"/>
              </a:rPr>
              <a:t>in</a:t>
            </a:r>
            <a:r>
              <a:rPr sz="2800" spc="-5" dirty="0">
                <a:solidFill>
                  <a:srgbClr val="336600"/>
                </a:solidFill>
                <a:latin typeface="Arial"/>
                <a:cs typeface="Arial"/>
              </a:rPr>
              <a:t> ASCII/Unicode</a:t>
            </a:r>
            <a:endParaRPr sz="2800" dirty="0">
              <a:latin typeface="Arial"/>
              <a:cs typeface="Arial"/>
            </a:endParaRPr>
          </a:p>
          <a:p>
            <a:pPr marL="1155700" lvl="2" indent="-229235">
              <a:lnSpc>
                <a:spcPct val="100000"/>
              </a:lnSpc>
              <a:spcBef>
                <a:spcPts val="505"/>
              </a:spcBef>
              <a:buChar char="•"/>
              <a:tabLst>
                <a:tab pos="1155700" algn="l"/>
              </a:tabLst>
            </a:pPr>
            <a:r>
              <a:rPr sz="2400" dirty="0">
                <a:solidFill>
                  <a:srgbClr val="660066"/>
                </a:solidFill>
                <a:latin typeface="Arial"/>
                <a:cs typeface="Arial"/>
              </a:rPr>
              <a:t>Google </a:t>
            </a:r>
            <a:r>
              <a:rPr sz="2400" spc="-5" dirty="0">
                <a:solidFill>
                  <a:srgbClr val="660066"/>
                </a:solidFill>
                <a:latin typeface="Arial"/>
                <a:cs typeface="Arial"/>
              </a:rPr>
              <a:t>Streetview </a:t>
            </a:r>
            <a:r>
              <a:rPr sz="2400" dirty="0">
                <a:solidFill>
                  <a:srgbClr val="660066"/>
                </a:solidFill>
                <a:latin typeface="Arial"/>
                <a:cs typeface="Arial"/>
              </a:rPr>
              <a:t>uses deep learning </a:t>
            </a:r>
            <a:r>
              <a:rPr sz="2400" spc="-5" dirty="0">
                <a:solidFill>
                  <a:srgbClr val="660066"/>
                </a:solidFill>
                <a:latin typeface="Arial"/>
                <a:cs typeface="Arial"/>
              </a:rPr>
              <a:t>for </a:t>
            </a:r>
            <a:r>
              <a:rPr sz="2400" dirty="0">
                <a:solidFill>
                  <a:srgbClr val="660066"/>
                </a:solidFill>
                <a:latin typeface="Arial"/>
                <a:cs typeface="Arial"/>
              </a:rPr>
              <a:t>address</a:t>
            </a:r>
            <a:r>
              <a:rPr sz="2400" spc="-45" dirty="0">
                <a:solidFill>
                  <a:srgbClr val="660066"/>
                </a:solidFill>
                <a:latin typeface="Arial"/>
                <a:cs typeface="Arial"/>
              </a:rPr>
              <a:t> </a:t>
            </a:r>
            <a:r>
              <a:rPr sz="2400" dirty="0">
                <a:solidFill>
                  <a:srgbClr val="660066"/>
                </a:solidFill>
                <a:latin typeface="Arial"/>
                <a:cs typeface="Arial"/>
              </a:rPr>
              <a:t>nos.</a:t>
            </a:r>
            <a:endParaRPr sz="2400" dirty="0">
              <a:latin typeface="Arial"/>
              <a:cs typeface="Arial"/>
            </a:endParaRPr>
          </a:p>
          <a:p>
            <a:pPr marL="355600" indent="-342900">
              <a:lnSpc>
                <a:spcPct val="100000"/>
              </a:lnSpc>
              <a:spcBef>
                <a:spcPts val="715"/>
              </a:spcBef>
              <a:buChar char="•"/>
              <a:tabLst>
                <a:tab pos="354965" algn="l"/>
                <a:tab pos="355600" algn="l"/>
              </a:tabLst>
            </a:pPr>
            <a:r>
              <a:rPr sz="3200" dirty="0">
                <a:solidFill>
                  <a:srgbClr val="3333CC"/>
                </a:solidFill>
                <a:latin typeface="Arial"/>
                <a:cs typeface="Arial"/>
              </a:rPr>
              <a:t>Speech </a:t>
            </a:r>
            <a:r>
              <a:rPr sz="3200" spc="-5" dirty="0">
                <a:solidFill>
                  <a:srgbClr val="3333CC"/>
                </a:solidFill>
                <a:latin typeface="Arial"/>
                <a:cs typeface="Arial"/>
              </a:rPr>
              <a:t>recognition: </a:t>
            </a:r>
            <a:r>
              <a:rPr sz="3200" dirty="0">
                <a:solidFill>
                  <a:srgbClr val="3333CC"/>
                </a:solidFill>
                <a:latin typeface="Arial"/>
                <a:cs typeface="Arial"/>
              </a:rPr>
              <a:t>an audio </a:t>
            </a:r>
            <a:r>
              <a:rPr sz="3200" spc="-5" dirty="0">
                <a:solidFill>
                  <a:srgbClr val="3333CC"/>
                </a:solidFill>
                <a:latin typeface="Arial"/>
                <a:cs typeface="Arial"/>
              </a:rPr>
              <a:t>waveform</a:t>
            </a:r>
            <a:r>
              <a:rPr sz="3200" spc="-15" dirty="0">
                <a:solidFill>
                  <a:srgbClr val="3333CC"/>
                </a:solidFill>
                <a:latin typeface="Arial"/>
                <a:cs typeface="Arial"/>
              </a:rPr>
              <a:t> </a:t>
            </a:r>
            <a:r>
              <a:rPr sz="3200" dirty="0">
                <a:solidFill>
                  <a:srgbClr val="3333CC"/>
                </a:solidFill>
                <a:latin typeface="Arial"/>
                <a:cs typeface="Arial"/>
              </a:rPr>
              <a:t>is</a:t>
            </a:r>
            <a:endParaRPr sz="3200" dirty="0">
              <a:latin typeface="Arial"/>
              <a:cs typeface="Arial"/>
            </a:endParaRPr>
          </a:p>
        </p:txBody>
      </p:sp>
      <p:sp>
        <p:nvSpPr>
          <p:cNvPr id="6" name="object 6"/>
          <p:cNvSpPr txBox="1"/>
          <p:nvPr/>
        </p:nvSpPr>
        <p:spPr>
          <a:xfrm>
            <a:off x="1195878" y="6427354"/>
            <a:ext cx="4973320"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3333CC"/>
                </a:solidFill>
                <a:latin typeface="Arial"/>
                <a:cs typeface="Arial"/>
              </a:rPr>
              <a:t>converted to </a:t>
            </a:r>
            <a:r>
              <a:rPr sz="3200" dirty="0">
                <a:solidFill>
                  <a:srgbClr val="3333CC"/>
                </a:solidFill>
                <a:latin typeface="Arial"/>
                <a:cs typeface="Arial"/>
              </a:rPr>
              <a:t>word </a:t>
            </a:r>
            <a:r>
              <a:rPr sz="3200" spc="-5" dirty="0">
                <a:solidFill>
                  <a:srgbClr val="3333CC"/>
                </a:solidFill>
                <a:latin typeface="Arial"/>
                <a:cs typeface="Arial"/>
              </a:rPr>
              <a:t>ID</a:t>
            </a:r>
            <a:r>
              <a:rPr sz="3200" spc="-40" dirty="0">
                <a:solidFill>
                  <a:srgbClr val="3333CC"/>
                </a:solidFill>
                <a:latin typeface="Arial"/>
                <a:cs typeface="Arial"/>
              </a:rPr>
              <a:t> </a:t>
            </a:r>
            <a:r>
              <a:rPr sz="3200" dirty="0">
                <a:solidFill>
                  <a:srgbClr val="3333CC"/>
                </a:solidFill>
                <a:latin typeface="Arial"/>
                <a:cs typeface="Arial"/>
              </a:rPr>
              <a:t>codes</a:t>
            </a:r>
            <a:endParaRPr sz="3200">
              <a:latin typeface="Arial"/>
              <a:cs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A2A18078-8988-414C-8453-B17A8F97E0B5}"/>
              </a:ext>
            </a:extLst>
          </p:cNvPr>
          <p:cNvSpPr>
            <a:spLocks noGrp="1" noChangeArrowheads="1"/>
          </p:cNvSpPr>
          <p:nvPr>
            <p:ph type="title"/>
          </p:nvPr>
        </p:nvSpPr>
        <p:spPr>
          <a:xfrm>
            <a:off x="3136900" y="381000"/>
            <a:ext cx="5511378" cy="2031325"/>
          </a:xfrm>
        </p:spPr>
        <p:txBody>
          <a:bodyPr/>
          <a:lstStyle/>
          <a:p>
            <a:r>
              <a:rPr lang="en-US" altLang="en-US" dirty="0"/>
              <a:t>Value of Ensembles</a:t>
            </a:r>
          </a:p>
        </p:txBody>
      </p:sp>
      <p:sp>
        <p:nvSpPr>
          <p:cNvPr id="279555" name="Rectangle 3">
            <a:extLst>
              <a:ext uri="{FF2B5EF4-FFF2-40B4-BE49-F238E27FC236}">
                <a16:creationId xmlns:a16="http://schemas.microsoft.com/office/drawing/2014/main" id="{DF0A053C-B6C9-6344-BD28-58759014960B}"/>
              </a:ext>
            </a:extLst>
          </p:cNvPr>
          <p:cNvSpPr>
            <a:spLocks noGrp="1" noChangeArrowheads="1"/>
          </p:cNvSpPr>
          <p:nvPr>
            <p:ph type="body" idx="1"/>
          </p:nvPr>
        </p:nvSpPr>
        <p:spPr>
          <a:xfrm>
            <a:off x="852978" y="1448954"/>
            <a:ext cx="8912225" cy="4985980"/>
          </a:xfrm>
        </p:spPr>
        <p:txBody>
          <a:bodyPr/>
          <a:lstStyle/>
          <a:p>
            <a:pPr marL="457200" indent="-457200">
              <a:lnSpc>
                <a:spcPct val="90000"/>
              </a:lnSpc>
              <a:buFont typeface="Arial" panose="020B0604020202020204" pitchFamily="34" charset="0"/>
              <a:buChar char="•"/>
            </a:pPr>
            <a:r>
              <a:rPr lang="en-US" altLang="en-US" dirty="0"/>
              <a:t>When combing multiple </a:t>
            </a:r>
            <a:r>
              <a:rPr lang="en-US" altLang="en-US" b="1" i="1" dirty="0"/>
              <a:t>independent </a:t>
            </a:r>
            <a:r>
              <a:rPr lang="en-US" altLang="en-US" dirty="0"/>
              <a:t>and</a:t>
            </a:r>
            <a:r>
              <a:rPr lang="en-US" altLang="en-US" b="1" i="1" dirty="0"/>
              <a:t> diverse </a:t>
            </a:r>
            <a:r>
              <a:rPr lang="en-US" altLang="en-US" dirty="0"/>
              <a:t>decisions each of which is at least more accurate than random guessing, random errors cancel each other out, correct decisions are reinforced.</a:t>
            </a:r>
          </a:p>
          <a:p>
            <a:pPr marL="457200" indent="-457200">
              <a:lnSpc>
                <a:spcPct val="90000"/>
              </a:lnSpc>
              <a:buFont typeface="Arial" panose="020B0604020202020204" pitchFamily="34" charset="0"/>
              <a:buChar char="•"/>
            </a:pPr>
            <a:endParaRPr lang="en-US" altLang="en-US" dirty="0"/>
          </a:p>
          <a:p>
            <a:pPr marL="457200" indent="-457200">
              <a:lnSpc>
                <a:spcPct val="90000"/>
              </a:lnSpc>
              <a:buFont typeface="Arial" panose="020B0604020202020204" pitchFamily="34" charset="0"/>
              <a:buChar char="•"/>
            </a:pPr>
            <a:r>
              <a:rPr lang="en-US" altLang="en-US" dirty="0"/>
              <a:t>Human ensembles are demonstrably better</a:t>
            </a:r>
          </a:p>
          <a:p>
            <a:pPr marL="457200" indent="-457200">
              <a:lnSpc>
                <a:spcPct val="90000"/>
              </a:lnSpc>
              <a:buFont typeface="Arial" panose="020B0604020202020204" pitchFamily="34" charset="0"/>
              <a:buChar char="•"/>
            </a:pPr>
            <a:endParaRPr lang="en-US" altLang="en-US" dirty="0"/>
          </a:p>
          <a:p>
            <a:pPr marL="742950" lvl="1" indent="-285750">
              <a:lnSpc>
                <a:spcPct val="90000"/>
              </a:lnSpc>
              <a:buFont typeface="Arial" panose="020B0604020202020204" pitchFamily="34" charset="0"/>
              <a:buChar char="•"/>
            </a:pPr>
            <a:r>
              <a:rPr lang="en-US" altLang="en-US" sz="2400" dirty="0"/>
              <a:t>How many jelly beans in the jar?: Individual estimates vs. group average.</a:t>
            </a:r>
          </a:p>
          <a:p>
            <a:pPr marL="742950" lvl="1" indent="-285750">
              <a:lnSpc>
                <a:spcPct val="90000"/>
              </a:lnSpc>
              <a:buFont typeface="Arial" panose="020B0604020202020204" pitchFamily="34" charset="0"/>
              <a:buChar char="•"/>
            </a:pPr>
            <a:r>
              <a:rPr lang="en-US" altLang="en-US" sz="2400" dirty="0"/>
              <a:t>Who Wants to be a Millionaire: Expert friend vs. audience vote.</a:t>
            </a:r>
          </a:p>
          <a:p>
            <a:pPr>
              <a:lnSpc>
                <a:spcPct val="90000"/>
              </a:lnSpc>
            </a:pPr>
            <a:endParaRPr lang="en-US" alt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E598980E-EEBE-0D44-AC72-2C0C01B10CD2}"/>
              </a:ext>
            </a:extLst>
          </p:cNvPr>
          <p:cNvSpPr>
            <a:spLocks noGrp="1" noChangeArrowheads="1"/>
          </p:cNvSpPr>
          <p:nvPr>
            <p:ph type="title"/>
          </p:nvPr>
        </p:nvSpPr>
        <p:spPr>
          <a:xfrm>
            <a:off x="2286000" y="533400"/>
            <a:ext cx="6553200" cy="2708434"/>
          </a:xfrm>
        </p:spPr>
        <p:txBody>
          <a:bodyPr/>
          <a:lstStyle/>
          <a:p>
            <a:r>
              <a:rPr lang="en-US" altLang="en-US" dirty="0"/>
              <a:t>Homogenous Ensembles</a:t>
            </a:r>
          </a:p>
        </p:txBody>
      </p:sp>
      <p:sp>
        <p:nvSpPr>
          <p:cNvPr id="278531" name="Rectangle 3">
            <a:extLst>
              <a:ext uri="{FF2B5EF4-FFF2-40B4-BE49-F238E27FC236}">
                <a16:creationId xmlns:a16="http://schemas.microsoft.com/office/drawing/2014/main" id="{BAC5A5A1-BC87-7F43-B701-47811BD723DA}"/>
              </a:ext>
            </a:extLst>
          </p:cNvPr>
          <p:cNvSpPr>
            <a:spLocks noGrp="1" noChangeArrowheads="1"/>
          </p:cNvSpPr>
          <p:nvPr>
            <p:ph type="body" idx="1"/>
          </p:nvPr>
        </p:nvSpPr>
        <p:spPr>
          <a:xfrm>
            <a:off x="393700" y="1447800"/>
            <a:ext cx="10100522" cy="5189754"/>
          </a:xfrm>
        </p:spPr>
        <p:txBody>
          <a:bodyPr/>
          <a:lstStyle/>
          <a:p>
            <a:pPr marL="457200" indent="-457200">
              <a:lnSpc>
                <a:spcPct val="80000"/>
              </a:lnSpc>
              <a:buFont typeface="Arial" panose="020B0604020202020204" pitchFamily="34" charset="0"/>
              <a:buChar char="•"/>
            </a:pPr>
            <a:r>
              <a:rPr lang="en-US" altLang="en-US" sz="3173" dirty="0"/>
              <a:t>Use a single, arbitrary learning algorithm but manipulate training data to make it learn multiple models.</a:t>
            </a:r>
          </a:p>
          <a:p>
            <a:pPr marL="914400" lvl="1" indent="-457200">
              <a:lnSpc>
                <a:spcPct val="80000"/>
              </a:lnSpc>
              <a:buFont typeface="Arial" panose="020B0604020202020204" pitchFamily="34" charset="0"/>
              <a:buChar char="•"/>
            </a:pPr>
            <a:r>
              <a:rPr lang="en-US" altLang="en-US" sz="2720" dirty="0"/>
              <a:t>Data1 </a:t>
            </a:r>
            <a:r>
              <a:rPr lang="en-US" altLang="en-US" sz="2720" dirty="0">
                <a:sym typeface="Symbol" pitchFamily="2" charset="2"/>
              </a:rPr>
              <a:t> Data2  …  Data m</a:t>
            </a:r>
          </a:p>
          <a:p>
            <a:pPr marL="914400" lvl="1" indent="-457200">
              <a:lnSpc>
                <a:spcPct val="80000"/>
              </a:lnSpc>
              <a:buFont typeface="Arial" panose="020B0604020202020204" pitchFamily="34" charset="0"/>
              <a:buChar char="•"/>
            </a:pPr>
            <a:r>
              <a:rPr lang="en-US" altLang="en-US" sz="2720" dirty="0"/>
              <a:t>Learner1 = Learner2 = … = Learner m</a:t>
            </a:r>
          </a:p>
          <a:p>
            <a:pPr marL="457200" indent="-457200">
              <a:lnSpc>
                <a:spcPct val="80000"/>
              </a:lnSpc>
              <a:buFont typeface="Arial" panose="020B0604020202020204" pitchFamily="34" charset="0"/>
              <a:buChar char="•"/>
            </a:pPr>
            <a:endParaRPr lang="en-US" altLang="en-US" sz="3173" dirty="0"/>
          </a:p>
          <a:p>
            <a:pPr marL="457200" indent="-457200">
              <a:lnSpc>
                <a:spcPct val="80000"/>
              </a:lnSpc>
              <a:buFont typeface="Arial" panose="020B0604020202020204" pitchFamily="34" charset="0"/>
              <a:buChar char="•"/>
            </a:pPr>
            <a:r>
              <a:rPr lang="en-US" altLang="en-US" sz="3173" dirty="0"/>
              <a:t>Different methods for changing training data:</a:t>
            </a:r>
          </a:p>
          <a:p>
            <a:pPr marL="914400" lvl="1" indent="-457200">
              <a:lnSpc>
                <a:spcPct val="80000"/>
              </a:lnSpc>
              <a:buFont typeface="Arial" panose="020B0604020202020204" pitchFamily="34" charset="0"/>
              <a:buChar char="•"/>
            </a:pPr>
            <a:r>
              <a:rPr lang="en-US" altLang="en-US" sz="2720" dirty="0"/>
              <a:t>Bagging: Resample training data</a:t>
            </a:r>
          </a:p>
          <a:p>
            <a:pPr marL="914400" lvl="1" indent="-457200">
              <a:lnSpc>
                <a:spcPct val="80000"/>
              </a:lnSpc>
              <a:buFont typeface="Arial" panose="020B0604020202020204" pitchFamily="34" charset="0"/>
              <a:buChar char="•"/>
            </a:pPr>
            <a:r>
              <a:rPr lang="en-US" altLang="en-US" sz="2720" dirty="0"/>
              <a:t>Boosting: Reweight training data</a:t>
            </a:r>
          </a:p>
          <a:p>
            <a:pPr marL="914400" lvl="1" indent="-457200">
              <a:lnSpc>
                <a:spcPct val="80000"/>
              </a:lnSpc>
              <a:buFont typeface="Arial" panose="020B0604020202020204" pitchFamily="34" charset="0"/>
              <a:buChar char="•"/>
            </a:pPr>
            <a:r>
              <a:rPr lang="en-US" altLang="en-US" sz="2720" dirty="0"/>
              <a:t>D</a:t>
            </a:r>
            <a:r>
              <a:rPr lang="en-US" altLang="en-US" sz="2267" dirty="0"/>
              <a:t>ECORATE: </a:t>
            </a:r>
            <a:r>
              <a:rPr lang="en-US" altLang="en-US" sz="2720" dirty="0"/>
              <a:t>Add additional artificial training data</a:t>
            </a:r>
          </a:p>
          <a:p>
            <a:pPr marL="457200" indent="-457200">
              <a:lnSpc>
                <a:spcPct val="80000"/>
              </a:lnSpc>
              <a:buFont typeface="Arial" panose="020B0604020202020204" pitchFamily="34" charset="0"/>
              <a:buChar char="•"/>
            </a:pPr>
            <a:endParaRPr lang="en-US" altLang="en-US" sz="3173" dirty="0"/>
          </a:p>
          <a:p>
            <a:pPr marL="457200" indent="-457200">
              <a:lnSpc>
                <a:spcPct val="80000"/>
              </a:lnSpc>
              <a:buFont typeface="Arial" panose="020B0604020202020204" pitchFamily="34" charset="0"/>
              <a:buChar char="•"/>
            </a:pPr>
            <a:r>
              <a:rPr lang="en-US" altLang="en-US" sz="3173" dirty="0"/>
              <a:t>In W</a:t>
            </a:r>
            <a:r>
              <a:rPr lang="en-US" altLang="en-US" sz="2720" dirty="0"/>
              <a:t>EKA</a:t>
            </a:r>
            <a:r>
              <a:rPr lang="en-US" altLang="en-US" sz="3173" dirty="0"/>
              <a:t>, these are called </a:t>
            </a:r>
            <a:r>
              <a:rPr lang="en-US" altLang="en-US" sz="3173" b="1" i="1" dirty="0">
                <a:solidFill>
                  <a:srgbClr val="FF0000"/>
                </a:solidFill>
              </a:rPr>
              <a:t>meta-learners</a:t>
            </a:r>
            <a:r>
              <a:rPr lang="en-US" altLang="en-US" sz="3173" dirty="0"/>
              <a:t>, they take a learning algorithm as an argument (</a:t>
            </a:r>
            <a:r>
              <a:rPr lang="en-US" altLang="en-US" sz="3173" b="1" i="1" dirty="0">
                <a:solidFill>
                  <a:srgbClr val="FF0000"/>
                </a:solidFill>
              </a:rPr>
              <a:t>base learner</a:t>
            </a:r>
            <a:r>
              <a:rPr lang="en-US" altLang="en-US" sz="3173" dirty="0"/>
              <a:t>) and create a new learning algorithm.</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AA23C872-0141-4D40-8C7E-A7C8C1302F56}"/>
              </a:ext>
            </a:extLst>
          </p:cNvPr>
          <p:cNvSpPr>
            <a:spLocks noGrp="1" noChangeArrowheads="1"/>
          </p:cNvSpPr>
          <p:nvPr>
            <p:ph type="title"/>
          </p:nvPr>
        </p:nvSpPr>
        <p:spPr/>
        <p:txBody>
          <a:bodyPr/>
          <a:lstStyle/>
          <a:p>
            <a:r>
              <a:rPr lang="en-US" altLang="en-US"/>
              <a:t>Bagging</a:t>
            </a:r>
          </a:p>
        </p:txBody>
      </p:sp>
      <p:sp>
        <p:nvSpPr>
          <p:cNvPr id="277507" name="Rectangle 3">
            <a:extLst>
              <a:ext uri="{FF2B5EF4-FFF2-40B4-BE49-F238E27FC236}">
                <a16:creationId xmlns:a16="http://schemas.microsoft.com/office/drawing/2014/main" id="{946C75A2-8370-5041-9E47-CC4DA282E4D6}"/>
              </a:ext>
            </a:extLst>
          </p:cNvPr>
          <p:cNvSpPr>
            <a:spLocks noGrp="1" noChangeArrowheads="1"/>
          </p:cNvSpPr>
          <p:nvPr>
            <p:ph type="body" idx="1"/>
          </p:nvPr>
        </p:nvSpPr>
        <p:spPr>
          <a:xfrm>
            <a:off x="852978" y="1448954"/>
            <a:ext cx="8912225" cy="5901872"/>
          </a:xfrm>
        </p:spPr>
        <p:txBody>
          <a:bodyPr/>
          <a:lstStyle/>
          <a:p>
            <a:pPr marL="457200" indent="-457200">
              <a:lnSpc>
                <a:spcPct val="90000"/>
              </a:lnSpc>
              <a:buFont typeface="Arial" panose="020B0604020202020204" pitchFamily="34" charset="0"/>
              <a:buChar char="•"/>
            </a:pPr>
            <a:r>
              <a:rPr lang="en-US" altLang="en-US" sz="2720" dirty="0"/>
              <a:t>Create ensembles by repeatedly randomly resampling the training data (</a:t>
            </a:r>
            <a:r>
              <a:rPr lang="en-US" altLang="en-US" sz="2720" dirty="0" err="1"/>
              <a:t>Brieman</a:t>
            </a:r>
            <a:r>
              <a:rPr lang="en-US" altLang="en-US" sz="2720" dirty="0"/>
              <a:t>, 1996).</a:t>
            </a:r>
          </a:p>
          <a:p>
            <a:pPr marL="457200" indent="-457200">
              <a:lnSpc>
                <a:spcPct val="90000"/>
              </a:lnSpc>
              <a:buFont typeface="Arial" panose="020B0604020202020204" pitchFamily="34" charset="0"/>
              <a:buChar char="•"/>
            </a:pPr>
            <a:endParaRPr lang="en-US" altLang="en-US" sz="2720" dirty="0"/>
          </a:p>
          <a:p>
            <a:pPr marL="457200" indent="-457200">
              <a:lnSpc>
                <a:spcPct val="90000"/>
              </a:lnSpc>
              <a:buFont typeface="Arial" panose="020B0604020202020204" pitchFamily="34" charset="0"/>
              <a:buChar char="•"/>
            </a:pPr>
            <a:r>
              <a:rPr lang="en-US" altLang="en-US" sz="2720" dirty="0"/>
              <a:t>Given a training set of size </a:t>
            </a:r>
            <a:r>
              <a:rPr lang="en-US" altLang="en-US" sz="2720" i="1" dirty="0"/>
              <a:t>n</a:t>
            </a:r>
            <a:r>
              <a:rPr lang="en-US" altLang="en-US" sz="2720" dirty="0"/>
              <a:t>, create </a:t>
            </a:r>
            <a:r>
              <a:rPr lang="en-US" altLang="en-US" sz="2720" i="1" dirty="0"/>
              <a:t>m</a:t>
            </a:r>
            <a:r>
              <a:rPr lang="en-US" altLang="en-US" sz="2720" dirty="0"/>
              <a:t> samples of size </a:t>
            </a:r>
            <a:r>
              <a:rPr lang="en-US" altLang="en-US" sz="2720" i="1" dirty="0"/>
              <a:t>n</a:t>
            </a:r>
            <a:r>
              <a:rPr lang="en-US" altLang="en-US" sz="2720" dirty="0"/>
              <a:t> by drawing </a:t>
            </a:r>
            <a:r>
              <a:rPr lang="en-US" altLang="en-US" sz="2720" i="1" dirty="0"/>
              <a:t>n</a:t>
            </a:r>
            <a:r>
              <a:rPr lang="en-US" altLang="en-US" sz="2720" dirty="0"/>
              <a:t> examples from the original data, </a:t>
            </a:r>
            <a:r>
              <a:rPr lang="en-US" altLang="en-US" sz="2720" b="1" i="1" dirty="0"/>
              <a:t>with replacement</a:t>
            </a:r>
            <a:r>
              <a:rPr lang="en-US" altLang="en-US" sz="2720" dirty="0"/>
              <a:t>.</a:t>
            </a:r>
          </a:p>
          <a:p>
            <a:pPr marL="800100" lvl="1" indent="-342900">
              <a:lnSpc>
                <a:spcPct val="90000"/>
              </a:lnSpc>
              <a:buFont typeface="Arial" panose="020B0604020202020204" pitchFamily="34" charset="0"/>
              <a:buChar char="•"/>
            </a:pPr>
            <a:r>
              <a:rPr lang="en-US" altLang="en-US" sz="2267" dirty="0"/>
              <a:t>Each </a:t>
            </a:r>
            <a:r>
              <a:rPr lang="en-US" altLang="en-US" sz="2267" b="1" i="1" dirty="0">
                <a:solidFill>
                  <a:srgbClr val="FF0000"/>
                </a:solidFill>
              </a:rPr>
              <a:t>bootstrap sample</a:t>
            </a:r>
            <a:r>
              <a:rPr lang="en-US" altLang="en-US" sz="2267" dirty="0"/>
              <a:t> will on average contain 63.2% of the unique training examples, the rest are replicates.</a:t>
            </a:r>
          </a:p>
          <a:p>
            <a:pPr marL="457200" indent="-457200">
              <a:lnSpc>
                <a:spcPct val="90000"/>
              </a:lnSpc>
              <a:buFont typeface="Arial" panose="020B0604020202020204" pitchFamily="34" charset="0"/>
              <a:buChar char="•"/>
            </a:pPr>
            <a:endParaRPr lang="en-US" altLang="en-US" sz="2720" dirty="0"/>
          </a:p>
          <a:p>
            <a:pPr marL="457200" indent="-457200">
              <a:lnSpc>
                <a:spcPct val="90000"/>
              </a:lnSpc>
              <a:buFont typeface="Arial" panose="020B0604020202020204" pitchFamily="34" charset="0"/>
              <a:buChar char="•"/>
            </a:pPr>
            <a:r>
              <a:rPr lang="en-US" altLang="en-US" sz="2720" dirty="0"/>
              <a:t>Combine the </a:t>
            </a:r>
            <a:r>
              <a:rPr lang="en-US" altLang="en-US" sz="2720" i="1" dirty="0"/>
              <a:t>m</a:t>
            </a:r>
            <a:r>
              <a:rPr lang="en-US" altLang="en-US" sz="2720" dirty="0"/>
              <a:t> resulting models using simple majority vote. </a:t>
            </a:r>
          </a:p>
          <a:p>
            <a:pPr marL="457200" indent="-457200">
              <a:lnSpc>
                <a:spcPct val="90000"/>
              </a:lnSpc>
              <a:buFont typeface="Arial" panose="020B0604020202020204" pitchFamily="34" charset="0"/>
              <a:buChar char="•"/>
            </a:pPr>
            <a:endParaRPr lang="en-US" altLang="en-US" sz="2720" dirty="0"/>
          </a:p>
          <a:p>
            <a:pPr marL="457200" indent="-457200">
              <a:lnSpc>
                <a:spcPct val="90000"/>
              </a:lnSpc>
              <a:buFont typeface="Arial" panose="020B0604020202020204" pitchFamily="34" charset="0"/>
              <a:buChar char="•"/>
            </a:pPr>
            <a:r>
              <a:rPr lang="en-US" altLang="en-US" sz="2720" dirty="0"/>
              <a:t>Decreases error by decreasing the variance in the results due to </a:t>
            </a:r>
            <a:r>
              <a:rPr lang="en-US" altLang="en-US" sz="2720" b="1" i="1" dirty="0">
                <a:solidFill>
                  <a:srgbClr val="FF0000"/>
                </a:solidFill>
              </a:rPr>
              <a:t>unstable learners</a:t>
            </a:r>
            <a:r>
              <a:rPr lang="en-US" altLang="en-US" sz="2720" dirty="0"/>
              <a:t>, algorithms (like decision trees) whose output can change dramatically when the training data is slightly changed.</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6B3A94C7-945B-F346-BF97-5AE8D5F9AAEB}"/>
              </a:ext>
            </a:extLst>
          </p:cNvPr>
          <p:cNvSpPr>
            <a:spLocks noGrp="1" noChangeArrowheads="1"/>
          </p:cNvSpPr>
          <p:nvPr>
            <p:ph type="title"/>
          </p:nvPr>
        </p:nvSpPr>
        <p:spPr/>
        <p:txBody>
          <a:bodyPr/>
          <a:lstStyle/>
          <a:p>
            <a:r>
              <a:rPr lang="en-US" altLang="en-US"/>
              <a:t>Boosting</a:t>
            </a:r>
          </a:p>
        </p:txBody>
      </p:sp>
      <p:sp>
        <p:nvSpPr>
          <p:cNvPr id="280579" name="Rectangle 3">
            <a:extLst>
              <a:ext uri="{FF2B5EF4-FFF2-40B4-BE49-F238E27FC236}">
                <a16:creationId xmlns:a16="http://schemas.microsoft.com/office/drawing/2014/main" id="{414A6A49-F144-B544-9C69-82B0F8811B93}"/>
              </a:ext>
            </a:extLst>
          </p:cNvPr>
          <p:cNvSpPr>
            <a:spLocks noGrp="1" noChangeArrowheads="1"/>
          </p:cNvSpPr>
          <p:nvPr>
            <p:ph type="body" idx="1"/>
          </p:nvPr>
        </p:nvSpPr>
        <p:spPr>
          <a:xfrm>
            <a:off x="296439" y="1600200"/>
            <a:ext cx="10100522" cy="5441490"/>
          </a:xfrm>
        </p:spPr>
        <p:txBody>
          <a:bodyPr/>
          <a:lstStyle/>
          <a:p>
            <a:pPr marL="457200" indent="-457200">
              <a:buFont typeface="Arial" panose="020B0604020202020204" pitchFamily="34" charset="0"/>
              <a:buChar char="•"/>
            </a:pPr>
            <a:r>
              <a:rPr lang="en-US" altLang="en-US" sz="2720" dirty="0"/>
              <a:t>Originally developed by computational learning theorists to guarantee performance improvements on fitting training data for a </a:t>
            </a:r>
            <a:r>
              <a:rPr lang="en-US" altLang="en-US" sz="2720" b="1" i="1" dirty="0">
                <a:solidFill>
                  <a:srgbClr val="FF0000"/>
                </a:solidFill>
              </a:rPr>
              <a:t>weak learner </a:t>
            </a:r>
            <a:r>
              <a:rPr lang="en-US" altLang="en-US" sz="2720" dirty="0"/>
              <a:t>that only needs to generate a hypothesis with a training accuracy greater than 0.5 (</a:t>
            </a:r>
            <a:r>
              <a:rPr lang="en-US" altLang="en-US" sz="2720" dirty="0" err="1"/>
              <a:t>Schapire</a:t>
            </a:r>
            <a:r>
              <a:rPr lang="en-US" altLang="en-US" sz="2720" dirty="0"/>
              <a:t>, 1990).</a:t>
            </a:r>
          </a:p>
          <a:p>
            <a:pPr marL="457200" indent="-457200">
              <a:buFont typeface="Arial" panose="020B0604020202020204" pitchFamily="34" charset="0"/>
              <a:buChar char="•"/>
            </a:pPr>
            <a:endParaRPr lang="en-US" altLang="en-US" sz="2720" dirty="0"/>
          </a:p>
          <a:p>
            <a:pPr marL="457200" indent="-457200">
              <a:buFont typeface="Arial" panose="020B0604020202020204" pitchFamily="34" charset="0"/>
              <a:buChar char="•"/>
            </a:pPr>
            <a:r>
              <a:rPr lang="en-US" altLang="en-US" sz="2720" dirty="0"/>
              <a:t>Revised to be a practical algorithm, AdaBoost, for building ensembles that empirically improves generalization performance (Freund &amp; </a:t>
            </a:r>
            <a:r>
              <a:rPr lang="en-US" altLang="en-US" sz="2720" dirty="0" err="1"/>
              <a:t>Shapire</a:t>
            </a:r>
            <a:r>
              <a:rPr lang="en-US" altLang="en-US" sz="2720" dirty="0"/>
              <a:t>, 1996).</a:t>
            </a:r>
          </a:p>
          <a:p>
            <a:pPr marL="457200" indent="-457200">
              <a:buFont typeface="Arial" panose="020B0604020202020204" pitchFamily="34" charset="0"/>
              <a:buChar char="•"/>
            </a:pPr>
            <a:endParaRPr lang="en-US" altLang="en-US" sz="2720" dirty="0"/>
          </a:p>
          <a:p>
            <a:pPr marL="457200" indent="-457200">
              <a:buFont typeface="Arial" panose="020B0604020202020204" pitchFamily="34" charset="0"/>
              <a:buChar char="•"/>
            </a:pPr>
            <a:r>
              <a:rPr lang="en-US" altLang="en-US" sz="2720" dirty="0"/>
              <a:t>Examples are given weights. At each iteration, a new hypothesis is learned and the examples are reweighted to focus the system on examples that the most recently learned classifier got wrong.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4818F384-AB34-2347-9373-C5C14F7041AF}"/>
              </a:ext>
            </a:extLst>
          </p:cNvPr>
          <p:cNvSpPr>
            <a:spLocks noGrp="1" noChangeArrowheads="1"/>
          </p:cNvSpPr>
          <p:nvPr>
            <p:ph type="title"/>
          </p:nvPr>
        </p:nvSpPr>
        <p:spPr>
          <a:xfrm>
            <a:off x="1413947" y="85730"/>
            <a:ext cx="6501978" cy="1057270"/>
          </a:xfrm>
        </p:spPr>
        <p:txBody>
          <a:bodyPr/>
          <a:lstStyle/>
          <a:p>
            <a:r>
              <a:rPr lang="en-US" altLang="en-US" dirty="0"/>
              <a:t>Boosting: Basic Algorithm</a:t>
            </a:r>
          </a:p>
        </p:txBody>
      </p:sp>
      <p:sp>
        <p:nvSpPr>
          <p:cNvPr id="281603" name="Rectangle 3">
            <a:extLst>
              <a:ext uri="{FF2B5EF4-FFF2-40B4-BE49-F238E27FC236}">
                <a16:creationId xmlns:a16="http://schemas.microsoft.com/office/drawing/2014/main" id="{C23758EF-CB8F-FB4F-8F50-7EC10CD2254D}"/>
              </a:ext>
            </a:extLst>
          </p:cNvPr>
          <p:cNvSpPr>
            <a:spLocks noGrp="1" noChangeArrowheads="1"/>
          </p:cNvSpPr>
          <p:nvPr>
            <p:ph type="body" idx="1"/>
          </p:nvPr>
        </p:nvSpPr>
        <p:spPr>
          <a:xfrm>
            <a:off x="469900" y="1447800"/>
            <a:ext cx="9348470" cy="5896999"/>
          </a:xfrm>
        </p:spPr>
        <p:txBody>
          <a:bodyPr/>
          <a:lstStyle/>
          <a:p>
            <a:pPr marL="457200" indent="-457200">
              <a:lnSpc>
                <a:spcPct val="90000"/>
              </a:lnSpc>
              <a:buFont typeface="Arial" panose="020B0604020202020204" pitchFamily="34" charset="0"/>
              <a:buChar char="•"/>
            </a:pPr>
            <a:r>
              <a:rPr lang="en-US" altLang="en-US" dirty="0"/>
              <a:t>General Loop:</a:t>
            </a:r>
          </a:p>
          <a:p>
            <a:pPr marL="457200" indent="-457200">
              <a:lnSpc>
                <a:spcPct val="90000"/>
              </a:lnSpc>
              <a:buFont typeface="Arial" panose="020B0604020202020204" pitchFamily="34" charset="0"/>
              <a:buChar char="•"/>
            </a:pPr>
            <a:endParaRPr lang="en-US" altLang="en-US" dirty="0"/>
          </a:p>
          <a:p>
            <a:pPr lvl="1">
              <a:lnSpc>
                <a:spcPct val="90000"/>
              </a:lnSpc>
            </a:pPr>
            <a:r>
              <a:rPr lang="en-US" altLang="en-US" dirty="0"/>
              <a:t>       </a:t>
            </a:r>
            <a:r>
              <a:rPr lang="en-US" altLang="en-US" sz="2400" dirty="0">
                <a:solidFill>
                  <a:srgbClr val="0000CC"/>
                </a:solidFill>
              </a:rPr>
              <a:t>Set all examples to have equal uniform weights.</a:t>
            </a:r>
          </a:p>
          <a:p>
            <a:pPr lvl="1">
              <a:lnSpc>
                <a:spcPct val="90000"/>
              </a:lnSpc>
            </a:pPr>
            <a:r>
              <a:rPr lang="en-US" altLang="en-US" sz="2400" dirty="0">
                <a:solidFill>
                  <a:srgbClr val="0000CC"/>
                </a:solidFill>
              </a:rPr>
              <a:t>     For</a:t>
            </a:r>
            <a:r>
              <a:rPr lang="en-US" altLang="en-US" sz="2400" i="1" dirty="0">
                <a:solidFill>
                  <a:srgbClr val="0000CC"/>
                </a:solidFill>
              </a:rPr>
              <a:t> t</a:t>
            </a:r>
            <a:r>
              <a:rPr lang="en-US" altLang="en-US" sz="2400" dirty="0">
                <a:solidFill>
                  <a:srgbClr val="0000CC"/>
                </a:solidFill>
              </a:rPr>
              <a:t> from 1 to </a:t>
            </a:r>
            <a:r>
              <a:rPr lang="en-US" altLang="en-US" sz="2400" i="1" dirty="0">
                <a:solidFill>
                  <a:srgbClr val="0000CC"/>
                </a:solidFill>
              </a:rPr>
              <a:t>T</a:t>
            </a:r>
            <a:r>
              <a:rPr lang="en-US" altLang="en-US" sz="2400" dirty="0">
                <a:solidFill>
                  <a:srgbClr val="0000CC"/>
                </a:solidFill>
              </a:rPr>
              <a:t> do:</a:t>
            </a:r>
          </a:p>
          <a:p>
            <a:pPr lvl="1">
              <a:lnSpc>
                <a:spcPct val="90000"/>
              </a:lnSpc>
              <a:spcBef>
                <a:spcPct val="5000"/>
              </a:spcBef>
            </a:pPr>
            <a:r>
              <a:rPr lang="en-US" altLang="en-US" sz="2400" dirty="0">
                <a:solidFill>
                  <a:srgbClr val="0000CC"/>
                </a:solidFill>
              </a:rPr>
              <a:t>     Learn a hypothesis, </a:t>
            </a:r>
            <a:r>
              <a:rPr lang="en-US" altLang="en-US" sz="2400" i="1" dirty="0" err="1">
                <a:solidFill>
                  <a:srgbClr val="0000CC"/>
                </a:solidFill>
              </a:rPr>
              <a:t>h</a:t>
            </a:r>
            <a:r>
              <a:rPr lang="en-US" altLang="en-US" sz="2400" i="1" baseline="-25000" dirty="0" err="1">
                <a:solidFill>
                  <a:srgbClr val="0000CC"/>
                </a:solidFill>
              </a:rPr>
              <a:t>t</a:t>
            </a:r>
            <a:r>
              <a:rPr lang="en-US" altLang="en-US" sz="2400" dirty="0">
                <a:solidFill>
                  <a:srgbClr val="0000CC"/>
                </a:solidFill>
              </a:rPr>
              <a:t>, from the weighted examples</a:t>
            </a:r>
          </a:p>
          <a:p>
            <a:pPr lvl="1">
              <a:lnSpc>
                <a:spcPct val="90000"/>
              </a:lnSpc>
              <a:spcBef>
                <a:spcPct val="5000"/>
              </a:spcBef>
            </a:pPr>
            <a:r>
              <a:rPr lang="en-US" altLang="en-US" sz="2400" dirty="0">
                <a:solidFill>
                  <a:srgbClr val="0000CC"/>
                </a:solidFill>
              </a:rPr>
              <a:t>     Decrease the weights of examples </a:t>
            </a:r>
            <a:r>
              <a:rPr lang="en-US" altLang="en-US" sz="2400" i="1" dirty="0" err="1">
                <a:solidFill>
                  <a:srgbClr val="0000CC"/>
                </a:solidFill>
              </a:rPr>
              <a:t>h</a:t>
            </a:r>
            <a:r>
              <a:rPr lang="en-US" altLang="en-US" sz="2400" i="1" baseline="-25000" dirty="0" err="1">
                <a:solidFill>
                  <a:srgbClr val="0000CC"/>
                </a:solidFill>
              </a:rPr>
              <a:t>t</a:t>
            </a:r>
            <a:r>
              <a:rPr lang="en-US" altLang="en-US" sz="2400" dirty="0">
                <a:solidFill>
                  <a:srgbClr val="0000CC"/>
                </a:solidFill>
              </a:rPr>
              <a:t> classifies correctly</a:t>
            </a:r>
          </a:p>
          <a:p>
            <a:pPr marL="914400" lvl="1" indent="-457200">
              <a:lnSpc>
                <a:spcPct val="90000"/>
              </a:lnSpc>
              <a:spcBef>
                <a:spcPct val="5000"/>
              </a:spcBef>
              <a:buFont typeface="Arial" panose="020B0604020202020204" pitchFamily="34" charset="0"/>
              <a:buChar char="•"/>
            </a:pPr>
            <a:endParaRPr lang="en-US" altLang="en-US" sz="3200" dirty="0"/>
          </a:p>
          <a:p>
            <a:pPr marL="457200" indent="-457200">
              <a:lnSpc>
                <a:spcPct val="90000"/>
              </a:lnSpc>
              <a:spcBef>
                <a:spcPct val="5000"/>
              </a:spcBef>
              <a:buFont typeface="Arial" panose="020B0604020202020204" pitchFamily="34" charset="0"/>
              <a:buChar char="•"/>
            </a:pPr>
            <a:r>
              <a:rPr lang="en-US" altLang="en-US" dirty="0"/>
              <a:t>Base (weak) learner must focus on correctly classifying the most highly weighted examples while strongly avoiding over-fitting.</a:t>
            </a:r>
          </a:p>
          <a:p>
            <a:pPr marL="457200" indent="-457200">
              <a:lnSpc>
                <a:spcPct val="90000"/>
              </a:lnSpc>
              <a:spcBef>
                <a:spcPct val="5000"/>
              </a:spcBef>
              <a:buFont typeface="Arial" panose="020B0604020202020204" pitchFamily="34" charset="0"/>
              <a:buChar char="•"/>
            </a:pPr>
            <a:endParaRPr lang="en-US" altLang="en-US" dirty="0"/>
          </a:p>
          <a:p>
            <a:pPr marL="457200" indent="-457200">
              <a:lnSpc>
                <a:spcPct val="90000"/>
              </a:lnSpc>
              <a:spcBef>
                <a:spcPct val="5000"/>
              </a:spcBef>
              <a:buFont typeface="Arial" panose="020B0604020202020204" pitchFamily="34" charset="0"/>
              <a:buChar char="•"/>
            </a:pPr>
            <a:r>
              <a:rPr lang="en-US" altLang="en-US" dirty="0"/>
              <a:t>During testing, each of the </a:t>
            </a:r>
            <a:r>
              <a:rPr lang="en-US" altLang="en-US" i="1" dirty="0"/>
              <a:t>T</a:t>
            </a:r>
            <a:r>
              <a:rPr lang="en-US" altLang="en-US" dirty="0"/>
              <a:t> hypotheses get a weighted vote proportional to their accuracy on the training data.</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612474" y="847293"/>
            <a:ext cx="3473450" cy="695960"/>
          </a:xfrm>
          <a:prstGeom prst="rect">
            <a:avLst/>
          </a:prstGeom>
        </p:spPr>
        <p:txBody>
          <a:bodyPr vert="horz" wrap="square" lIns="0" tIns="12700" rIns="0" bIns="0" rtlCol="0">
            <a:spAutoFit/>
          </a:bodyPr>
          <a:lstStyle/>
          <a:p>
            <a:pPr marL="12700">
              <a:lnSpc>
                <a:spcPct val="100000"/>
              </a:lnSpc>
              <a:spcBef>
                <a:spcPts val="100"/>
              </a:spcBef>
              <a:tabLst>
                <a:tab pos="2310765" algn="l"/>
              </a:tabLst>
            </a:pPr>
            <a:r>
              <a:rPr dirty="0"/>
              <a:t>Decision	</a:t>
            </a:r>
            <a:r>
              <a:rPr spc="-5" dirty="0"/>
              <a:t>T</a:t>
            </a:r>
            <a:r>
              <a:rPr dirty="0"/>
              <a:t>ree</a:t>
            </a:r>
          </a:p>
        </p:txBody>
      </p:sp>
      <p:sp>
        <p:nvSpPr>
          <p:cNvPr id="5" name="object 5"/>
          <p:cNvSpPr txBox="1"/>
          <p:nvPr/>
        </p:nvSpPr>
        <p:spPr>
          <a:xfrm>
            <a:off x="1310177" y="1982354"/>
            <a:ext cx="8039100" cy="3624579"/>
          </a:xfrm>
          <a:prstGeom prst="rect">
            <a:avLst/>
          </a:prstGeom>
        </p:spPr>
        <p:txBody>
          <a:bodyPr vert="horz" wrap="square" lIns="0" tIns="33020" rIns="0" bIns="0" rtlCol="0">
            <a:spAutoFit/>
          </a:bodyPr>
          <a:lstStyle/>
          <a:p>
            <a:pPr marL="355600" marR="264795" indent="-342900">
              <a:lnSpc>
                <a:spcPts val="3800"/>
              </a:lnSpc>
              <a:spcBef>
                <a:spcPts val="260"/>
              </a:spcBef>
              <a:buChar char="•"/>
              <a:tabLst>
                <a:tab pos="354965" algn="l"/>
                <a:tab pos="355600" algn="l"/>
              </a:tabLst>
            </a:pPr>
            <a:r>
              <a:rPr sz="3200" dirty="0">
                <a:solidFill>
                  <a:srgbClr val="3333CC"/>
                </a:solidFill>
                <a:latin typeface="Arial"/>
                <a:cs typeface="Arial"/>
              </a:rPr>
              <a:t>A learning </a:t>
            </a:r>
            <a:r>
              <a:rPr sz="3200" spc="-5" dirty="0">
                <a:solidFill>
                  <a:srgbClr val="3333CC"/>
                </a:solidFill>
                <a:latin typeface="Arial"/>
                <a:cs typeface="Arial"/>
              </a:rPr>
              <a:t>algorithm that </a:t>
            </a:r>
            <a:r>
              <a:rPr sz="3200" dirty="0">
                <a:solidFill>
                  <a:srgbClr val="3333CC"/>
                </a:solidFill>
                <a:latin typeface="Arial"/>
                <a:cs typeface="Arial"/>
              </a:rPr>
              <a:t>breaks </a:t>
            </a:r>
            <a:r>
              <a:rPr sz="3200" spc="-5" dirty="0">
                <a:solidFill>
                  <a:srgbClr val="3333CC"/>
                </a:solidFill>
                <a:latin typeface="Arial"/>
                <a:cs typeface="Arial"/>
              </a:rPr>
              <a:t>the </a:t>
            </a:r>
            <a:r>
              <a:rPr sz="3200" dirty="0">
                <a:solidFill>
                  <a:srgbClr val="3333CC"/>
                </a:solidFill>
                <a:latin typeface="Arial"/>
                <a:cs typeface="Arial"/>
              </a:rPr>
              <a:t>input  space </a:t>
            </a:r>
            <a:r>
              <a:rPr sz="3200" spc="-5" dirty="0">
                <a:solidFill>
                  <a:srgbClr val="3333CC"/>
                </a:solidFill>
                <a:latin typeface="Arial"/>
                <a:cs typeface="Arial"/>
              </a:rPr>
              <a:t>into </a:t>
            </a:r>
            <a:r>
              <a:rPr sz="3200" dirty="0">
                <a:solidFill>
                  <a:srgbClr val="3333CC"/>
                </a:solidFill>
                <a:latin typeface="Arial"/>
                <a:cs typeface="Arial"/>
              </a:rPr>
              <a:t>regions and has </a:t>
            </a:r>
            <a:r>
              <a:rPr sz="3200" spc="-5" dirty="0">
                <a:solidFill>
                  <a:srgbClr val="3333CC"/>
                </a:solidFill>
                <a:latin typeface="Arial"/>
                <a:cs typeface="Arial"/>
              </a:rPr>
              <a:t>separate  parameters for </a:t>
            </a:r>
            <a:r>
              <a:rPr sz="3200" dirty="0">
                <a:solidFill>
                  <a:srgbClr val="3333CC"/>
                </a:solidFill>
                <a:latin typeface="Arial"/>
                <a:cs typeface="Arial"/>
              </a:rPr>
              <a:t>each</a:t>
            </a:r>
            <a:r>
              <a:rPr sz="3200" spc="-10" dirty="0">
                <a:solidFill>
                  <a:srgbClr val="3333CC"/>
                </a:solidFill>
                <a:latin typeface="Arial"/>
                <a:cs typeface="Arial"/>
              </a:rPr>
              <a:t> </a:t>
            </a:r>
            <a:r>
              <a:rPr sz="3200" dirty="0">
                <a:solidFill>
                  <a:srgbClr val="3333CC"/>
                </a:solidFill>
                <a:latin typeface="Arial"/>
                <a:cs typeface="Arial"/>
              </a:rPr>
              <a:t>region</a:t>
            </a:r>
            <a:endParaRPr sz="3200">
              <a:latin typeface="Arial"/>
              <a:cs typeface="Arial"/>
            </a:endParaRPr>
          </a:p>
          <a:p>
            <a:pPr marL="355600" marR="16510" indent="-342900">
              <a:lnSpc>
                <a:spcPct val="100000"/>
              </a:lnSpc>
              <a:spcBef>
                <a:spcPts val="705"/>
              </a:spcBef>
              <a:buChar char="•"/>
              <a:tabLst>
                <a:tab pos="354965" algn="l"/>
                <a:tab pos="355600" algn="l"/>
              </a:tabLst>
            </a:pPr>
            <a:r>
              <a:rPr sz="3200" dirty="0">
                <a:solidFill>
                  <a:srgbClr val="3333CC"/>
                </a:solidFill>
                <a:latin typeface="Arial"/>
                <a:cs typeface="Arial"/>
              </a:rPr>
              <a:t>Each node is </a:t>
            </a:r>
            <a:r>
              <a:rPr sz="3200" spc="-5" dirty="0">
                <a:solidFill>
                  <a:srgbClr val="3333CC"/>
                </a:solidFill>
                <a:latin typeface="Arial"/>
                <a:cs typeface="Arial"/>
              </a:rPr>
              <a:t>associated with with </a:t>
            </a:r>
            <a:r>
              <a:rPr sz="3200" dirty="0">
                <a:solidFill>
                  <a:srgbClr val="3333CC"/>
                </a:solidFill>
                <a:latin typeface="Arial"/>
                <a:cs typeface="Arial"/>
              </a:rPr>
              <a:t>a region  of input</a:t>
            </a:r>
            <a:r>
              <a:rPr sz="3200" spc="-15" dirty="0">
                <a:solidFill>
                  <a:srgbClr val="3333CC"/>
                </a:solidFill>
                <a:latin typeface="Arial"/>
                <a:cs typeface="Arial"/>
              </a:rPr>
              <a:t> </a:t>
            </a:r>
            <a:r>
              <a:rPr sz="3200" dirty="0">
                <a:solidFill>
                  <a:srgbClr val="3333CC"/>
                </a:solidFill>
                <a:latin typeface="Arial"/>
                <a:cs typeface="Arial"/>
              </a:rPr>
              <a:t>space</a:t>
            </a:r>
            <a:endParaRPr sz="3200">
              <a:latin typeface="Arial"/>
              <a:cs typeface="Arial"/>
            </a:endParaRPr>
          </a:p>
          <a:p>
            <a:pPr marL="355600" marR="5080" indent="-342900">
              <a:lnSpc>
                <a:spcPct val="100000"/>
              </a:lnSpc>
              <a:spcBef>
                <a:spcPts val="720"/>
              </a:spcBef>
              <a:buChar char="•"/>
              <a:tabLst>
                <a:tab pos="354965" algn="l"/>
                <a:tab pos="355600" algn="l"/>
              </a:tabLst>
            </a:pPr>
            <a:r>
              <a:rPr sz="3200" spc="-5" dirty="0">
                <a:solidFill>
                  <a:srgbClr val="3333CC"/>
                </a:solidFill>
                <a:latin typeface="Arial"/>
                <a:cs typeface="Arial"/>
              </a:rPr>
              <a:t>Internal </a:t>
            </a:r>
            <a:r>
              <a:rPr sz="3200" dirty="0">
                <a:solidFill>
                  <a:srgbClr val="3333CC"/>
                </a:solidFill>
                <a:latin typeface="Arial"/>
                <a:cs typeface="Arial"/>
              </a:rPr>
              <a:t>nodes break </a:t>
            </a:r>
            <a:r>
              <a:rPr sz="3200" spc="-5" dirty="0">
                <a:solidFill>
                  <a:srgbClr val="3333CC"/>
                </a:solidFill>
                <a:latin typeface="Arial"/>
                <a:cs typeface="Arial"/>
              </a:rPr>
              <a:t>that </a:t>
            </a:r>
            <a:r>
              <a:rPr sz="3200" dirty="0">
                <a:solidFill>
                  <a:srgbClr val="3333CC"/>
                </a:solidFill>
                <a:latin typeface="Arial"/>
                <a:cs typeface="Arial"/>
              </a:rPr>
              <a:t>region </a:t>
            </a:r>
            <a:r>
              <a:rPr sz="3200" spc="-5" dirty="0">
                <a:solidFill>
                  <a:srgbClr val="3333CC"/>
                </a:solidFill>
                <a:latin typeface="Arial"/>
                <a:cs typeface="Arial"/>
              </a:rPr>
              <a:t>into onr=e  </a:t>
            </a:r>
            <a:r>
              <a:rPr sz="3200" dirty="0">
                <a:solidFill>
                  <a:srgbClr val="3333CC"/>
                </a:solidFill>
                <a:latin typeface="Arial"/>
                <a:cs typeface="Arial"/>
              </a:rPr>
              <a:t>subregion </a:t>
            </a:r>
            <a:r>
              <a:rPr sz="3200" spc="-5" dirty="0">
                <a:solidFill>
                  <a:srgbClr val="3333CC"/>
                </a:solidFill>
                <a:latin typeface="Arial"/>
                <a:cs typeface="Arial"/>
              </a:rPr>
              <a:t>for </a:t>
            </a:r>
            <a:r>
              <a:rPr sz="3200" dirty="0">
                <a:solidFill>
                  <a:srgbClr val="3333CC"/>
                </a:solidFill>
                <a:latin typeface="Arial"/>
                <a:cs typeface="Arial"/>
              </a:rPr>
              <a:t>each</a:t>
            </a:r>
            <a:r>
              <a:rPr sz="3200" spc="-15" dirty="0">
                <a:solidFill>
                  <a:srgbClr val="3333CC"/>
                </a:solidFill>
                <a:latin typeface="Arial"/>
                <a:cs typeface="Arial"/>
              </a:rPr>
              <a:t> </a:t>
            </a:r>
            <a:r>
              <a:rPr sz="3200" dirty="0">
                <a:solidFill>
                  <a:srgbClr val="3333CC"/>
                </a:solidFill>
                <a:latin typeface="Arial"/>
                <a:cs typeface="Arial"/>
              </a:rPr>
              <a:t>child</a:t>
            </a:r>
            <a:endParaRPr sz="3200">
              <a:latin typeface="Arial"/>
              <a:cs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98892" y="382154"/>
            <a:ext cx="7538980" cy="695960"/>
          </a:xfrm>
          <a:prstGeom prst="rect">
            <a:avLst/>
          </a:prstGeom>
        </p:spPr>
        <p:txBody>
          <a:bodyPr vert="horz" wrap="square" lIns="0" tIns="12700" rIns="0" bIns="0" rtlCol="0">
            <a:spAutoFit/>
          </a:bodyPr>
          <a:lstStyle/>
          <a:p>
            <a:pPr marL="12700">
              <a:lnSpc>
                <a:spcPct val="100000"/>
              </a:lnSpc>
              <a:spcBef>
                <a:spcPts val="100"/>
              </a:spcBef>
              <a:tabLst>
                <a:tab pos="1285240" algn="l"/>
                <a:tab pos="1751330" algn="l"/>
                <a:tab pos="3957320" algn="l"/>
                <a:tab pos="5075555" algn="l"/>
              </a:tabLst>
            </a:pPr>
            <a:r>
              <a:rPr dirty="0"/>
              <a:t>How	a	</a:t>
            </a:r>
            <a:r>
              <a:rPr lang="en-US" dirty="0"/>
              <a:t>D</a:t>
            </a:r>
            <a:r>
              <a:rPr dirty="0"/>
              <a:t>ecision	</a:t>
            </a:r>
            <a:r>
              <a:rPr lang="en-US" spc="-5" dirty="0"/>
              <a:t>T</a:t>
            </a:r>
            <a:r>
              <a:rPr dirty="0"/>
              <a:t>ree</a:t>
            </a:r>
            <a:r>
              <a:rPr lang="en-US" dirty="0"/>
              <a:t> W</a:t>
            </a:r>
            <a:r>
              <a:rPr dirty="0"/>
              <a:t>orks</a:t>
            </a:r>
          </a:p>
        </p:txBody>
      </p:sp>
      <p:sp>
        <p:nvSpPr>
          <p:cNvPr id="5" name="object 5"/>
          <p:cNvSpPr/>
          <p:nvPr/>
        </p:nvSpPr>
        <p:spPr>
          <a:xfrm>
            <a:off x="933028" y="1142105"/>
            <a:ext cx="4052097" cy="218348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693891" y="1155779"/>
            <a:ext cx="2594381" cy="3006109"/>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005378" y="2972954"/>
            <a:ext cx="4232275" cy="1391920"/>
          </a:xfrm>
          <a:prstGeom prst="rect">
            <a:avLst/>
          </a:prstGeom>
        </p:spPr>
        <p:txBody>
          <a:bodyPr vert="horz" wrap="square" lIns="0" tIns="12700" rIns="0" bIns="0" rtlCol="0">
            <a:spAutoFit/>
          </a:bodyPr>
          <a:lstStyle/>
          <a:p>
            <a:pPr marL="12700" algn="just">
              <a:lnSpc>
                <a:spcPts val="2130"/>
              </a:lnSpc>
              <a:spcBef>
                <a:spcPts val="100"/>
              </a:spcBef>
            </a:pPr>
            <a:r>
              <a:rPr sz="1800" dirty="0">
                <a:solidFill>
                  <a:srgbClr val="660066"/>
                </a:solidFill>
                <a:latin typeface="Arial"/>
                <a:cs typeface="Arial"/>
              </a:rPr>
              <a:t>Each node of </a:t>
            </a:r>
            <a:r>
              <a:rPr sz="1800" spc="-5" dirty="0">
                <a:solidFill>
                  <a:srgbClr val="660066"/>
                </a:solidFill>
                <a:latin typeface="Arial"/>
                <a:cs typeface="Arial"/>
              </a:rPr>
              <a:t>the</a:t>
            </a:r>
            <a:r>
              <a:rPr sz="1800" spc="-15" dirty="0">
                <a:solidFill>
                  <a:srgbClr val="660066"/>
                </a:solidFill>
                <a:latin typeface="Arial"/>
                <a:cs typeface="Arial"/>
              </a:rPr>
              <a:t> </a:t>
            </a:r>
            <a:r>
              <a:rPr sz="1800" spc="-5" dirty="0">
                <a:solidFill>
                  <a:srgbClr val="660066"/>
                </a:solidFill>
                <a:latin typeface="Arial"/>
                <a:cs typeface="Arial"/>
              </a:rPr>
              <a:t>tree</a:t>
            </a:r>
            <a:endParaRPr sz="1800">
              <a:latin typeface="Arial"/>
              <a:cs typeface="Arial"/>
            </a:endParaRPr>
          </a:p>
          <a:p>
            <a:pPr marL="12700" algn="just">
              <a:lnSpc>
                <a:spcPts val="2130"/>
              </a:lnSpc>
            </a:pPr>
            <a:r>
              <a:rPr sz="1800" dirty="0">
                <a:solidFill>
                  <a:srgbClr val="660066"/>
                </a:solidFill>
                <a:latin typeface="Arial"/>
                <a:cs typeface="Arial"/>
              </a:rPr>
              <a:t>chooses </a:t>
            </a:r>
            <a:r>
              <a:rPr sz="1800" spc="-5" dirty="0">
                <a:solidFill>
                  <a:srgbClr val="660066"/>
                </a:solidFill>
                <a:latin typeface="Arial"/>
                <a:cs typeface="Arial"/>
              </a:rPr>
              <a:t>to </a:t>
            </a:r>
            <a:r>
              <a:rPr sz="1800" dirty="0">
                <a:solidFill>
                  <a:srgbClr val="660066"/>
                </a:solidFill>
                <a:latin typeface="Arial"/>
                <a:cs typeface="Arial"/>
              </a:rPr>
              <a:t>send </a:t>
            </a:r>
            <a:r>
              <a:rPr sz="1800" spc="-5" dirty="0">
                <a:solidFill>
                  <a:srgbClr val="660066"/>
                </a:solidFill>
                <a:latin typeface="Arial"/>
                <a:cs typeface="Arial"/>
              </a:rPr>
              <a:t>the </a:t>
            </a:r>
            <a:r>
              <a:rPr sz="1800" dirty="0">
                <a:solidFill>
                  <a:srgbClr val="660066"/>
                </a:solidFill>
                <a:latin typeface="Arial"/>
                <a:cs typeface="Arial"/>
              </a:rPr>
              <a:t>input example </a:t>
            </a:r>
            <a:r>
              <a:rPr sz="1800" spc="-5" dirty="0">
                <a:solidFill>
                  <a:srgbClr val="660066"/>
                </a:solidFill>
                <a:latin typeface="Arial"/>
                <a:cs typeface="Arial"/>
              </a:rPr>
              <a:t>to</a:t>
            </a:r>
            <a:r>
              <a:rPr sz="1800" spc="-65" dirty="0">
                <a:solidFill>
                  <a:srgbClr val="660066"/>
                </a:solidFill>
                <a:latin typeface="Arial"/>
                <a:cs typeface="Arial"/>
              </a:rPr>
              <a:t> </a:t>
            </a:r>
            <a:r>
              <a:rPr sz="1800" spc="-5" dirty="0">
                <a:solidFill>
                  <a:srgbClr val="660066"/>
                </a:solidFill>
                <a:latin typeface="Arial"/>
                <a:cs typeface="Arial"/>
              </a:rPr>
              <a:t>the</a:t>
            </a:r>
            <a:endParaRPr sz="1800">
              <a:latin typeface="Arial"/>
              <a:cs typeface="Arial"/>
            </a:endParaRPr>
          </a:p>
          <a:p>
            <a:pPr marL="12700" marR="5080" algn="just">
              <a:lnSpc>
                <a:spcPct val="99500"/>
              </a:lnSpc>
              <a:spcBef>
                <a:spcPts val="50"/>
              </a:spcBef>
            </a:pPr>
            <a:r>
              <a:rPr sz="1800" dirty="0">
                <a:solidFill>
                  <a:srgbClr val="660066"/>
                </a:solidFill>
                <a:latin typeface="Arial"/>
                <a:cs typeface="Arial"/>
              </a:rPr>
              <a:t>child node on </a:t>
            </a:r>
            <a:r>
              <a:rPr sz="1800" spc="-5" dirty="0">
                <a:solidFill>
                  <a:srgbClr val="660066"/>
                </a:solidFill>
                <a:latin typeface="Arial"/>
                <a:cs typeface="Arial"/>
              </a:rPr>
              <a:t>the left </a:t>
            </a:r>
            <a:r>
              <a:rPr sz="1800" dirty="0">
                <a:solidFill>
                  <a:srgbClr val="660066"/>
                </a:solidFill>
                <a:latin typeface="Arial"/>
                <a:cs typeface="Arial"/>
              </a:rPr>
              <a:t>(0) or </a:t>
            </a:r>
            <a:r>
              <a:rPr sz="1800" spc="-5" dirty="0">
                <a:solidFill>
                  <a:srgbClr val="660066"/>
                </a:solidFill>
                <a:latin typeface="Arial"/>
                <a:cs typeface="Arial"/>
              </a:rPr>
              <a:t>the </a:t>
            </a:r>
            <a:r>
              <a:rPr sz="1800" dirty="0">
                <a:solidFill>
                  <a:srgbClr val="660066"/>
                </a:solidFill>
                <a:latin typeface="Arial"/>
                <a:cs typeface="Arial"/>
              </a:rPr>
              <a:t>child</a:t>
            </a:r>
            <a:r>
              <a:rPr sz="1800" spc="-65" dirty="0">
                <a:solidFill>
                  <a:srgbClr val="660066"/>
                </a:solidFill>
                <a:latin typeface="Arial"/>
                <a:cs typeface="Arial"/>
              </a:rPr>
              <a:t> </a:t>
            </a:r>
            <a:r>
              <a:rPr sz="1800" dirty="0">
                <a:solidFill>
                  <a:srgbClr val="660066"/>
                </a:solidFill>
                <a:latin typeface="Arial"/>
                <a:cs typeface="Arial"/>
              </a:rPr>
              <a:t>node  on </a:t>
            </a:r>
            <a:r>
              <a:rPr sz="1800" spc="-5" dirty="0">
                <a:solidFill>
                  <a:srgbClr val="660066"/>
                </a:solidFill>
                <a:latin typeface="Arial"/>
                <a:cs typeface="Arial"/>
              </a:rPr>
              <a:t>the </a:t>
            </a:r>
            <a:r>
              <a:rPr sz="1800" dirty="0">
                <a:solidFill>
                  <a:srgbClr val="660066"/>
                </a:solidFill>
                <a:latin typeface="Arial"/>
                <a:cs typeface="Arial"/>
              </a:rPr>
              <a:t>right (1). </a:t>
            </a:r>
            <a:r>
              <a:rPr sz="1800" spc="-5" dirty="0">
                <a:solidFill>
                  <a:srgbClr val="660066"/>
                </a:solidFill>
                <a:latin typeface="Arial"/>
                <a:cs typeface="Arial"/>
              </a:rPr>
              <a:t>Internal </a:t>
            </a:r>
            <a:r>
              <a:rPr sz="1800" dirty="0">
                <a:solidFill>
                  <a:srgbClr val="660066"/>
                </a:solidFill>
                <a:latin typeface="Arial"/>
                <a:cs typeface="Arial"/>
              </a:rPr>
              <a:t>nodes are circles  Leaf nodes are</a:t>
            </a:r>
            <a:r>
              <a:rPr sz="1800" spc="-20" dirty="0">
                <a:solidFill>
                  <a:srgbClr val="660066"/>
                </a:solidFill>
                <a:latin typeface="Arial"/>
                <a:cs typeface="Arial"/>
              </a:rPr>
              <a:t> </a:t>
            </a:r>
            <a:r>
              <a:rPr sz="1800" dirty="0">
                <a:solidFill>
                  <a:srgbClr val="660066"/>
                </a:solidFill>
                <a:latin typeface="Arial"/>
                <a:cs typeface="Arial"/>
              </a:rPr>
              <a:t>squares.</a:t>
            </a:r>
            <a:endParaRPr sz="1800">
              <a:latin typeface="Arial"/>
              <a:cs typeface="Arial"/>
            </a:endParaRPr>
          </a:p>
        </p:txBody>
      </p:sp>
      <p:sp>
        <p:nvSpPr>
          <p:cNvPr id="8" name="object 8"/>
          <p:cNvSpPr txBox="1"/>
          <p:nvPr/>
        </p:nvSpPr>
        <p:spPr>
          <a:xfrm>
            <a:off x="5628177" y="4192154"/>
            <a:ext cx="3909695" cy="3042920"/>
          </a:xfrm>
          <a:prstGeom prst="rect">
            <a:avLst/>
          </a:prstGeom>
        </p:spPr>
        <p:txBody>
          <a:bodyPr vert="horz" wrap="square" lIns="0" tIns="13970" rIns="0" bIns="0" rtlCol="0">
            <a:spAutoFit/>
          </a:bodyPr>
          <a:lstStyle/>
          <a:p>
            <a:pPr marL="38100" marR="89535">
              <a:lnSpc>
                <a:spcPct val="99500"/>
              </a:lnSpc>
              <a:spcBef>
                <a:spcPts val="110"/>
              </a:spcBef>
            </a:pPr>
            <a:r>
              <a:rPr sz="1800" spc="-5" dirty="0">
                <a:solidFill>
                  <a:srgbClr val="660066"/>
                </a:solidFill>
                <a:latin typeface="Arial"/>
                <a:cs typeface="Arial"/>
              </a:rPr>
              <a:t>The tree </a:t>
            </a:r>
            <a:r>
              <a:rPr sz="1800" dirty="0">
                <a:solidFill>
                  <a:srgbClr val="660066"/>
                </a:solidFill>
                <a:latin typeface="Arial"/>
                <a:cs typeface="Arial"/>
              </a:rPr>
              <a:t>divides space </a:t>
            </a:r>
            <a:r>
              <a:rPr sz="1800" spc="-5" dirty="0">
                <a:solidFill>
                  <a:srgbClr val="660066"/>
                </a:solidFill>
                <a:latin typeface="Arial"/>
                <a:cs typeface="Arial"/>
              </a:rPr>
              <a:t>into </a:t>
            </a:r>
            <a:r>
              <a:rPr sz="1800" dirty="0">
                <a:solidFill>
                  <a:srgbClr val="660066"/>
                </a:solidFill>
                <a:latin typeface="Arial"/>
                <a:cs typeface="Arial"/>
              </a:rPr>
              <a:t>regions.  </a:t>
            </a:r>
            <a:r>
              <a:rPr sz="1800" spc="-5" dirty="0">
                <a:solidFill>
                  <a:srgbClr val="660066"/>
                </a:solidFill>
                <a:latin typeface="Arial"/>
                <a:cs typeface="Arial"/>
              </a:rPr>
              <a:t>This </a:t>
            </a:r>
            <a:r>
              <a:rPr sz="1800" dirty="0">
                <a:solidFill>
                  <a:srgbClr val="660066"/>
                </a:solidFill>
                <a:latin typeface="Arial"/>
                <a:cs typeface="Arial"/>
              </a:rPr>
              <a:t>2-D plane shows how a</a:t>
            </a:r>
            <a:r>
              <a:rPr sz="1800" spc="-90" dirty="0">
                <a:solidFill>
                  <a:srgbClr val="660066"/>
                </a:solidFill>
                <a:latin typeface="Arial"/>
                <a:cs typeface="Arial"/>
              </a:rPr>
              <a:t> </a:t>
            </a:r>
            <a:r>
              <a:rPr sz="1800" dirty="0">
                <a:solidFill>
                  <a:srgbClr val="660066"/>
                </a:solidFill>
                <a:latin typeface="Arial"/>
                <a:cs typeface="Arial"/>
              </a:rPr>
              <a:t>decision  </a:t>
            </a:r>
            <a:r>
              <a:rPr sz="1800" spc="-5" dirty="0">
                <a:solidFill>
                  <a:srgbClr val="660066"/>
                </a:solidFill>
                <a:latin typeface="Arial"/>
                <a:cs typeface="Arial"/>
              </a:rPr>
              <a:t>tree </a:t>
            </a:r>
            <a:r>
              <a:rPr sz="1800" dirty="0">
                <a:solidFill>
                  <a:srgbClr val="660066"/>
                </a:solidFill>
                <a:latin typeface="Arial"/>
                <a:cs typeface="Arial"/>
              </a:rPr>
              <a:t>might divide</a:t>
            </a:r>
            <a:r>
              <a:rPr sz="1800" spc="-10" dirty="0">
                <a:solidFill>
                  <a:srgbClr val="660066"/>
                </a:solidFill>
                <a:latin typeface="Arial"/>
                <a:cs typeface="Arial"/>
              </a:rPr>
              <a:t> </a:t>
            </a:r>
            <a:r>
              <a:rPr sz="1800" spc="-5" dirty="0">
                <a:solidFill>
                  <a:srgbClr val="660066"/>
                </a:solidFill>
                <a:latin typeface="Arial"/>
                <a:cs typeface="Arial"/>
              </a:rPr>
              <a:t>R</a:t>
            </a:r>
            <a:r>
              <a:rPr sz="1800" spc="-7" baseline="25462" dirty="0">
                <a:solidFill>
                  <a:srgbClr val="7B1979"/>
                </a:solidFill>
                <a:latin typeface="Arial"/>
                <a:cs typeface="Arial"/>
              </a:rPr>
              <a:t>2</a:t>
            </a:r>
            <a:r>
              <a:rPr sz="1800" spc="-5" dirty="0">
                <a:solidFill>
                  <a:srgbClr val="660066"/>
                </a:solidFill>
                <a:latin typeface="Arial"/>
                <a:cs typeface="Arial"/>
              </a:rPr>
              <a:t>.</a:t>
            </a:r>
            <a:endParaRPr sz="1800" dirty="0">
              <a:latin typeface="Arial"/>
              <a:cs typeface="Arial"/>
            </a:endParaRPr>
          </a:p>
          <a:p>
            <a:pPr marL="38100">
              <a:lnSpc>
                <a:spcPts val="2100"/>
              </a:lnSpc>
            </a:pPr>
            <a:r>
              <a:rPr sz="1800" spc="-5" dirty="0">
                <a:solidFill>
                  <a:srgbClr val="660066"/>
                </a:solidFill>
                <a:latin typeface="Arial"/>
                <a:cs typeface="Arial"/>
              </a:rPr>
              <a:t>The </a:t>
            </a:r>
            <a:r>
              <a:rPr sz="1800" dirty="0">
                <a:solidFill>
                  <a:srgbClr val="660066"/>
                </a:solidFill>
                <a:latin typeface="Arial"/>
                <a:cs typeface="Arial"/>
              </a:rPr>
              <a:t>nodes are </a:t>
            </a:r>
            <a:r>
              <a:rPr sz="1800" spc="-5" dirty="0">
                <a:solidFill>
                  <a:srgbClr val="660066"/>
                </a:solidFill>
                <a:latin typeface="Arial"/>
                <a:cs typeface="Arial"/>
              </a:rPr>
              <a:t>plotted </a:t>
            </a:r>
            <a:r>
              <a:rPr sz="1800" dirty="0">
                <a:solidFill>
                  <a:srgbClr val="660066"/>
                </a:solidFill>
                <a:latin typeface="Arial"/>
                <a:cs typeface="Arial"/>
              </a:rPr>
              <a:t>in </a:t>
            </a:r>
            <a:r>
              <a:rPr sz="1800" spc="-5" dirty="0">
                <a:solidFill>
                  <a:srgbClr val="660066"/>
                </a:solidFill>
                <a:latin typeface="Arial"/>
                <a:cs typeface="Arial"/>
              </a:rPr>
              <a:t>this</a:t>
            </a:r>
            <a:r>
              <a:rPr sz="1800" spc="-30" dirty="0">
                <a:solidFill>
                  <a:srgbClr val="660066"/>
                </a:solidFill>
                <a:latin typeface="Arial"/>
                <a:cs typeface="Arial"/>
              </a:rPr>
              <a:t> </a:t>
            </a:r>
            <a:r>
              <a:rPr sz="1800" dirty="0">
                <a:solidFill>
                  <a:srgbClr val="660066"/>
                </a:solidFill>
                <a:latin typeface="Arial"/>
                <a:cs typeface="Arial"/>
              </a:rPr>
              <a:t>plane</a:t>
            </a:r>
            <a:endParaRPr sz="1800" dirty="0">
              <a:latin typeface="Arial"/>
              <a:cs typeface="Arial"/>
            </a:endParaRPr>
          </a:p>
          <a:p>
            <a:pPr marL="38100" marR="30480">
              <a:lnSpc>
                <a:spcPct val="100299"/>
              </a:lnSpc>
              <a:spcBef>
                <a:spcPts val="35"/>
              </a:spcBef>
            </a:pPr>
            <a:r>
              <a:rPr sz="1800" spc="-5" dirty="0">
                <a:solidFill>
                  <a:srgbClr val="660066"/>
                </a:solidFill>
                <a:latin typeface="Arial"/>
                <a:cs typeface="Arial"/>
              </a:rPr>
              <a:t>with </a:t>
            </a:r>
            <a:r>
              <a:rPr sz="1800" dirty="0">
                <a:solidFill>
                  <a:srgbClr val="660066"/>
                </a:solidFill>
                <a:latin typeface="Arial"/>
                <a:cs typeface="Arial"/>
              </a:rPr>
              <a:t>each </a:t>
            </a:r>
            <a:r>
              <a:rPr sz="1800" spc="-5" dirty="0">
                <a:solidFill>
                  <a:srgbClr val="660066"/>
                </a:solidFill>
                <a:latin typeface="Arial"/>
                <a:cs typeface="Arial"/>
              </a:rPr>
              <a:t>internal </a:t>
            </a:r>
            <a:r>
              <a:rPr sz="1800" dirty="0">
                <a:solidFill>
                  <a:srgbClr val="660066"/>
                </a:solidFill>
                <a:latin typeface="Arial"/>
                <a:cs typeface="Arial"/>
              </a:rPr>
              <a:t>node drawn along  </a:t>
            </a:r>
            <a:r>
              <a:rPr sz="1800" spc="-5" dirty="0">
                <a:solidFill>
                  <a:srgbClr val="660066"/>
                </a:solidFill>
                <a:latin typeface="Arial"/>
                <a:cs typeface="Arial"/>
              </a:rPr>
              <a:t>with the </a:t>
            </a:r>
            <a:r>
              <a:rPr sz="1800" dirty="0">
                <a:solidFill>
                  <a:srgbClr val="660066"/>
                </a:solidFill>
                <a:latin typeface="Arial"/>
                <a:cs typeface="Arial"/>
              </a:rPr>
              <a:t>dividing line it uses </a:t>
            </a:r>
            <a:r>
              <a:rPr sz="1800" spc="-5" dirty="0">
                <a:solidFill>
                  <a:srgbClr val="660066"/>
                </a:solidFill>
                <a:latin typeface="Arial"/>
                <a:cs typeface="Arial"/>
              </a:rPr>
              <a:t>to  categorize </a:t>
            </a:r>
            <a:r>
              <a:rPr sz="1800" dirty="0">
                <a:solidFill>
                  <a:srgbClr val="660066"/>
                </a:solidFill>
                <a:latin typeface="Arial"/>
                <a:cs typeface="Arial"/>
              </a:rPr>
              <a:t>examples and leaf nodes  drawn in </a:t>
            </a:r>
            <a:r>
              <a:rPr sz="1800" spc="-5" dirty="0">
                <a:solidFill>
                  <a:srgbClr val="660066"/>
                </a:solidFill>
                <a:latin typeface="Arial"/>
                <a:cs typeface="Arial"/>
              </a:rPr>
              <a:t>the center </a:t>
            </a:r>
            <a:r>
              <a:rPr sz="1800" dirty="0">
                <a:solidFill>
                  <a:srgbClr val="660066"/>
                </a:solidFill>
                <a:latin typeface="Arial"/>
                <a:cs typeface="Arial"/>
              </a:rPr>
              <a:t>of </a:t>
            </a:r>
            <a:r>
              <a:rPr sz="1800" spc="-5" dirty="0">
                <a:solidFill>
                  <a:srgbClr val="660066"/>
                </a:solidFill>
                <a:latin typeface="Arial"/>
                <a:cs typeface="Arial"/>
              </a:rPr>
              <a:t>the </a:t>
            </a:r>
            <a:r>
              <a:rPr sz="1800" dirty="0">
                <a:solidFill>
                  <a:srgbClr val="660066"/>
                </a:solidFill>
                <a:latin typeface="Arial"/>
                <a:cs typeface="Arial"/>
              </a:rPr>
              <a:t>region of  examples </a:t>
            </a:r>
            <a:r>
              <a:rPr sz="1800" spc="-5" dirty="0">
                <a:solidFill>
                  <a:srgbClr val="660066"/>
                </a:solidFill>
                <a:latin typeface="Arial"/>
                <a:cs typeface="Arial"/>
              </a:rPr>
              <a:t>they </a:t>
            </a:r>
            <a:r>
              <a:rPr sz="1800" dirty="0">
                <a:solidFill>
                  <a:srgbClr val="660066"/>
                </a:solidFill>
                <a:latin typeface="Arial"/>
                <a:cs typeface="Arial"/>
              </a:rPr>
              <a:t>receive. </a:t>
            </a:r>
            <a:r>
              <a:rPr sz="1800" spc="-5" dirty="0">
                <a:solidFill>
                  <a:srgbClr val="660066"/>
                </a:solidFill>
                <a:latin typeface="Arial"/>
                <a:cs typeface="Arial"/>
              </a:rPr>
              <a:t>The </a:t>
            </a:r>
            <a:r>
              <a:rPr sz="1800" dirty="0">
                <a:solidFill>
                  <a:srgbClr val="660066"/>
                </a:solidFill>
                <a:latin typeface="Arial"/>
                <a:cs typeface="Arial"/>
              </a:rPr>
              <a:t>result is</a:t>
            </a:r>
            <a:r>
              <a:rPr sz="1800" spc="-120" dirty="0">
                <a:solidFill>
                  <a:srgbClr val="660066"/>
                </a:solidFill>
                <a:latin typeface="Arial"/>
                <a:cs typeface="Arial"/>
              </a:rPr>
              <a:t> </a:t>
            </a:r>
            <a:r>
              <a:rPr sz="1800" dirty="0">
                <a:solidFill>
                  <a:srgbClr val="660066"/>
                </a:solidFill>
                <a:latin typeface="Arial"/>
                <a:cs typeface="Arial"/>
              </a:rPr>
              <a:t>a  </a:t>
            </a:r>
            <a:r>
              <a:rPr sz="1800" spc="-5" dirty="0">
                <a:solidFill>
                  <a:srgbClr val="660066"/>
                </a:solidFill>
                <a:latin typeface="Arial"/>
                <a:cs typeface="Arial"/>
              </a:rPr>
              <a:t>piecewise-constant function, with </a:t>
            </a:r>
            <a:r>
              <a:rPr lang="en-US" sz="1800" spc="-315" dirty="0">
                <a:solidFill>
                  <a:srgbClr val="660066"/>
                </a:solidFill>
                <a:latin typeface="Arial"/>
                <a:cs typeface="Arial"/>
              </a:rPr>
              <a:t>one</a:t>
            </a:r>
            <a:r>
              <a:rPr sz="1800" spc="-315" dirty="0">
                <a:solidFill>
                  <a:srgbClr val="660066"/>
                </a:solidFill>
                <a:latin typeface="Arial"/>
                <a:cs typeface="Arial"/>
              </a:rPr>
              <a:t> </a:t>
            </a:r>
            <a:r>
              <a:rPr sz="1800" dirty="0">
                <a:solidFill>
                  <a:srgbClr val="660066"/>
                </a:solidFill>
                <a:latin typeface="Arial"/>
                <a:cs typeface="Arial"/>
              </a:rPr>
              <a:t>piece per</a:t>
            </a:r>
            <a:r>
              <a:rPr sz="1800" spc="-10" dirty="0">
                <a:solidFill>
                  <a:srgbClr val="660066"/>
                </a:solidFill>
                <a:latin typeface="Arial"/>
                <a:cs typeface="Arial"/>
              </a:rPr>
              <a:t> </a:t>
            </a:r>
            <a:r>
              <a:rPr sz="1800" spc="-5" dirty="0">
                <a:solidFill>
                  <a:srgbClr val="660066"/>
                </a:solidFill>
                <a:latin typeface="Arial"/>
                <a:cs typeface="Arial"/>
              </a:rPr>
              <a:t>leaf.</a:t>
            </a:r>
            <a:endParaRPr sz="1800" dirty="0">
              <a:latin typeface="Arial"/>
              <a:cs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783550F1-A345-8EEB-C068-7CCE84DFE1D7}"/>
              </a:ext>
            </a:extLst>
          </p:cNvPr>
          <p:cNvSpPr>
            <a:spLocks noGrp="1"/>
          </p:cNvSpPr>
          <p:nvPr>
            <p:ph type="title" idx="4294967295"/>
          </p:nvPr>
        </p:nvSpPr>
        <p:spPr/>
        <p:txBody>
          <a:bodyPr/>
          <a:lstStyle/>
          <a:p>
            <a:r>
              <a:rPr lang="en-US" altLang="en-US" sz="4533"/>
              <a:t>Bagging</a:t>
            </a:r>
          </a:p>
        </p:txBody>
      </p:sp>
      <p:sp>
        <p:nvSpPr>
          <p:cNvPr id="128003" name="Text Box 3">
            <a:extLst>
              <a:ext uri="{FF2B5EF4-FFF2-40B4-BE49-F238E27FC236}">
                <a16:creationId xmlns:a16="http://schemas.microsoft.com/office/drawing/2014/main" id="{FB6D4AE9-1F4F-C4F8-ED3D-D68D43B8B06D}"/>
              </a:ext>
            </a:extLst>
          </p:cNvPr>
          <p:cNvSpPr txBox="1">
            <a:spLocks noChangeArrowheads="1"/>
          </p:cNvSpPr>
          <p:nvPr/>
        </p:nvSpPr>
        <p:spPr bwMode="auto">
          <a:xfrm rot="16200000">
            <a:off x="-571081" y="3660433"/>
            <a:ext cx="1817805" cy="5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20">
                <a:latin typeface="Calibri" panose="020F0502020204030204" pitchFamily="34" charset="0"/>
              </a:rPr>
              <a:t>N examples</a:t>
            </a:r>
          </a:p>
        </p:txBody>
      </p:sp>
      <p:sp>
        <p:nvSpPr>
          <p:cNvPr id="128004" name="Text Box 4">
            <a:extLst>
              <a:ext uri="{FF2B5EF4-FFF2-40B4-BE49-F238E27FC236}">
                <a16:creationId xmlns:a16="http://schemas.microsoft.com/office/drawing/2014/main" id="{1228EC06-A414-BB7B-79F6-EF2199CE3F3A}"/>
              </a:ext>
            </a:extLst>
          </p:cNvPr>
          <p:cNvSpPr txBox="1">
            <a:spLocks noChangeArrowheads="1"/>
          </p:cNvSpPr>
          <p:nvPr/>
        </p:nvSpPr>
        <p:spPr bwMode="auto">
          <a:xfrm>
            <a:off x="613093" y="1437535"/>
            <a:ext cx="6390640" cy="71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en-US" altLang="en-US" sz="2493">
                <a:latin typeface="Calibri" panose="020F0502020204030204" pitchFamily="34" charset="0"/>
              </a:rPr>
              <a:t>Create bootstrap samples</a:t>
            </a:r>
          </a:p>
          <a:p>
            <a:pPr algn="ctr">
              <a:lnSpc>
                <a:spcPct val="80000"/>
              </a:lnSpc>
            </a:pPr>
            <a:r>
              <a:rPr lang="en-US" altLang="en-US" sz="2493">
                <a:latin typeface="Calibri" panose="020F0502020204030204" pitchFamily="34" charset="0"/>
              </a:rPr>
              <a:t>from the training data </a:t>
            </a:r>
          </a:p>
        </p:txBody>
      </p:sp>
      <p:sp>
        <p:nvSpPr>
          <p:cNvPr id="128005" name="Rectangle 5">
            <a:extLst>
              <a:ext uri="{FF2B5EF4-FFF2-40B4-BE49-F238E27FC236}">
                <a16:creationId xmlns:a16="http://schemas.microsoft.com/office/drawing/2014/main" id="{A914DB74-4DD0-C02C-61FA-81D8DEA2DD52}"/>
              </a:ext>
            </a:extLst>
          </p:cNvPr>
          <p:cNvSpPr>
            <a:spLocks noChangeArrowheads="1"/>
          </p:cNvSpPr>
          <p:nvPr/>
        </p:nvSpPr>
        <p:spPr bwMode="auto">
          <a:xfrm>
            <a:off x="2739708" y="215900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128006" name="Rectangle 6">
            <a:extLst>
              <a:ext uri="{FF2B5EF4-FFF2-40B4-BE49-F238E27FC236}">
                <a16:creationId xmlns:a16="http://schemas.microsoft.com/office/drawing/2014/main" id="{65C69C0D-2195-BB38-CE76-9D1CF4B86111}"/>
              </a:ext>
            </a:extLst>
          </p:cNvPr>
          <p:cNvSpPr>
            <a:spLocks noChangeArrowheads="1"/>
          </p:cNvSpPr>
          <p:nvPr/>
        </p:nvSpPr>
        <p:spPr bwMode="auto">
          <a:xfrm>
            <a:off x="2739708" y="362712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cxnSp>
        <p:nvCxnSpPr>
          <p:cNvPr id="128007" name="AutoShape 7">
            <a:extLst>
              <a:ext uri="{FF2B5EF4-FFF2-40B4-BE49-F238E27FC236}">
                <a16:creationId xmlns:a16="http://schemas.microsoft.com/office/drawing/2014/main" id="{244E60D4-6BD4-58B9-A89A-9BBCA7A6FD59}"/>
              </a:ext>
            </a:extLst>
          </p:cNvPr>
          <p:cNvCxnSpPr>
            <a:cxnSpLocks noChangeShapeType="1"/>
          </p:cNvCxnSpPr>
          <p:nvPr/>
        </p:nvCxnSpPr>
        <p:spPr bwMode="auto">
          <a:xfrm>
            <a:off x="1962469" y="3886200"/>
            <a:ext cx="744855" cy="43180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008" name="Rectangle 8">
            <a:extLst>
              <a:ext uri="{FF2B5EF4-FFF2-40B4-BE49-F238E27FC236}">
                <a16:creationId xmlns:a16="http://schemas.microsoft.com/office/drawing/2014/main" id="{D437CF01-4B5B-83C9-9E4D-8265014BF01A}"/>
              </a:ext>
            </a:extLst>
          </p:cNvPr>
          <p:cNvSpPr>
            <a:spLocks noChangeArrowheads="1"/>
          </p:cNvSpPr>
          <p:nvPr/>
        </p:nvSpPr>
        <p:spPr bwMode="auto">
          <a:xfrm>
            <a:off x="2739708" y="587248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128009" name="Text Box 9">
            <a:extLst>
              <a:ext uri="{FF2B5EF4-FFF2-40B4-BE49-F238E27FC236}">
                <a16:creationId xmlns:a16="http://schemas.microsoft.com/office/drawing/2014/main" id="{AEEAD46C-2EA5-A278-295E-0CEEE1EED8C9}"/>
              </a:ext>
            </a:extLst>
          </p:cNvPr>
          <p:cNvSpPr txBox="1">
            <a:spLocks noChangeArrowheads="1"/>
          </p:cNvSpPr>
          <p:nvPr/>
        </p:nvSpPr>
        <p:spPr bwMode="auto">
          <a:xfrm rot="16200000">
            <a:off x="2846897" y="4915870"/>
            <a:ext cx="857927" cy="54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947" b="1">
                <a:latin typeface="Calibri" panose="020F0502020204030204" pitchFamily="34" charset="0"/>
              </a:rPr>
              <a:t>....…</a:t>
            </a:r>
          </a:p>
        </p:txBody>
      </p:sp>
      <p:cxnSp>
        <p:nvCxnSpPr>
          <p:cNvPr id="128010" name="AutoShape 10">
            <a:extLst>
              <a:ext uri="{FF2B5EF4-FFF2-40B4-BE49-F238E27FC236}">
                <a16:creationId xmlns:a16="http://schemas.microsoft.com/office/drawing/2014/main" id="{1710BC84-E165-D346-DCC0-F583B60A3777}"/>
              </a:ext>
            </a:extLst>
          </p:cNvPr>
          <p:cNvCxnSpPr>
            <a:cxnSpLocks noChangeShapeType="1"/>
          </p:cNvCxnSpPr>
          <p:nvPr/>
        </p:nvCxnSpPr>
        <p:spPr bwMode="auto">
          <a:xfrm>
            <a:off x="1962469" y="3713480"/>
            <a:ext cx="744855" cy="267716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011" name="Rectangle 11">
            <a:extLst>
              <a:ext uri="{FF2B5EF4-FFF2-40B4-BE49-F238E27FC236}">
                <a16:creationId xmlns:a16="http://schemas.microsoft.com/office/drawing/2014/main" id="{7E68346D-8AF6-AB8B-0418-15949B0D4B0A}"/>
              </a:ext>
            </a:extLst>
          </p:cNvPr>
          <p:cNvSpPr>
            <a:spLocks noChangeArrowheads="1"/>
          </p:cNvSpPr>
          <p:nvPr/>
        </p:nvSpPr>
        <p:spPr bwMode="auto">
          <a:xfrm>
            <a:off x="667068" y="3281680"/>
            <a:ext cx="1295400" cy="1036320"/>
          </a:xfrm>
          <a:prstGeom prst="rect">
            <a:avLst/>
          </a:prstGeom>
          <a:solidFill>
            <a:srgbClr val="ECAB28"/>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cxnSp>
        <p:nvCxnSpPr>
          <p:cNvPr id="128012" name="AutoShape 12">
            <a:extLst>
              <a:ext uri="{FF2B5EF4-FFF2-40B4-BE49-F238E27FC236}">
                <a16:creationId xmlns:a16="http://schemas.microsoft.com/office/drawing/2014/main" id="{E12441ED-6884-D5D6-6537-356665ADD682}"/>
              </a:ext>
            </a:extLst>
          </p:cNvPr>
          <p:cNvCxnSpPr>
            <a:cxnSpLocks noChangeShapeType="1"/>
          </p:cNvCxnSpPr>
          <p:nvPr/>
        </p:nvCxnSpPr>
        <p:spPr bwMode="auto">
          <a:xfrm flipV="1">
            <a:off x="1962469" y="2849880"/>
            <a:ext cx="744855" cy="69088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8013" name="Text Box 13">
            <a:extLst>
              <a:ext uri="{FF2B5EF4-FFF2-40B4-BE49-F238E27FC236}">
                <a16:creationId xmlns:a16="http://schemas.microsoft.com/office/drawing/2014/main" id="{F8211FBD-AFEC-5A01-F276-A98C9FFA2105}"/>
              </a:ext>
            </a:extLst>
          </p:cNvPr>
          <p:cNvSpPr txBox="1">
            <a:spLocks noChangeArrowheads="1"/>
          </p:cNvSpPr>
          <p:nvPr/>
        </p:nvSpPr>
        <p:spPr bwMode="auto">
          <a:xfrm>
            <a:off x="436775" y="2590801"/>
            <a:ext cx="1721497" cy="5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20">
                <a:latin typeface="Calibri" panose="020F0502020204030204" pitchFamily="34" charset="0"/>
              </a:rPr>
              <a:t>M features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57D6583B-641F-DCAA-32AE-66B20919F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442"/>
          <a:stretch>
            <a:fillRect/>
          </a:stretch>
        </p:blipFill>
        <p:spPr bwMode="auto">
          <a:xfrm>
            <a:off x="4224020" y="2245360"/>
            <a:ext cx="6304280" cy="3682895"/>
          </a:xfrm>
          <a:prstGeom prst="rect">
            <a:avLst/>
          </a:prstGeom>
          <a:noFill/>
          <a:extLst>
            <a:ext uri="{909E8E84-426E-40DD-AFC4-6F175D3DCCD1}">
              <a14:hiddenFill xmlns:a14="http://schemas.microsoft.com/office/drawing/2010/main">
                <a:solidFill>
                  <a:srgbClr val="FFFFFF"/>
                </a:solidFill>
              </a14:hiddenFill>
            </a:ext>
          </a:extLst>
        </p:spPr>
      </p:pic>
      <p:sp>
        <p:nvSpPr>
          <p:cNvPr id="129027" name="Rectangle 3">
            <a:extLst>
              <a:ext uri="{FF2B5EF4-FFF2-40B4-BE49-F238E27FC236}">
                <a16:creationId xmlns:a16="http://schemas.microsoft.com/office/drawing/2014/main" id="{641225F3-0E25-CB46-A0C6-926737152875}"/>
              </a:ext>
            </a:extLst>
          </p:cNvPr>
          <p:cNvSpPr>
            <a:spLocks noGrp="1"/>
          </p:cNvSpPr>
          <p:nvPr>
            <p:ph type="title" idx="4294967295"/>
          </p:nvPr>
        </p:nvSpPr>
        <p:spPr>
          <a:xfrm>
            <a:off x="1689100" y="315106"/>
            <a:ext cx="6626871" cy="2092689"/>
          </a:xfrm>
        </p:spPr>
        <p:txBody>
          <a:bodyPr/>
          <a:lstStyle/>
          <a:p>
            <a:r>
              <a:rPr lang="en-US" altLang="en-US" sz="4533" dirty="0"/>
              <a:t>Random Forest Classifier</a:t>
            </a:r>
          </a:p>
        </p:txBody>
      </p:sp>
      <p:sp>
        <p:nvSpPr>
          <p:cNvPr id="129028" name="Text Box 4">
            <a:extLst>
              <a:ext uri="{FF2B5EF4-FFF2-40B4-BE49-F238E27FC236}">
                <a16:creationId xmlns:a16="http://schemas.microsoft.com/office/drawing/2014/main" id="{14F2FF84-683E-DE15-2A00-536880830A37}"/>
              </a:ext>
            </a:extLst>
          </p:cNvPr>
          <p:cNvSpPr txBox="1">
            <a:spLocks noChangeArrowheads="1"/>
          </p:cNvSpPr>
          <p:nvPr/>
        </p:nvSpPr>
        <p:spPr bwMode="auto">
          <a:xfrm rot="16200000">
            <a:off x="-554888" y="3660432"/>
            <a:ext cx="1817805" cy="5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20">
                <a:latin typeface="Calibri" panose="020F0502020204030204" pitchFamily="34" charset="0"/>
              </a:rPr>
              <a:t>N examples</a:t>
            </a:r>
          </a:p>
        </p:txBody>
      </p:sp>
      <p:sp>
        <p:nvSpPr>
          <p:cNvPr id="129029" name="Text Box 5">
            <a:extLst>
              <a:ext uri="{FF2B5EF4-FFF2-40B4-BE49-F238E27FC236}">
                <a16:creationId xmlns:a16="http://schemas.microsoft.com/office/drawing/2014/main" id="{9A40628B-36FC-54D3-7D2E-FB0AB817E8AE}"/>
              </a:ext>
            </a:extLst>
          </p:cNvPr>
          <p:cNvSpPr txBox="1">
            <a:spLocks noChangeArrowheads="1"/>
          </p:cNvSpPr>
          <p:nvPr/>
        </p:nvSpPr>
        <p:spPr bwMode="auto">
          <a:xfrm>
            <a:off x="5553657" y="1459125"/>
            <a:ext cx="3416513" cy="713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80000"/>
              </a:lnSpc>
            </a:pPr>
            <a:r>
              <a:rPr lang="en-US" altLang="en-US" sz="2493">
                <a:latin typeface="Calibri" panose="020F0502020204030204" pitchFamily="34" charset="0"/>
              </a:rPr>
              <a:t>Construct a decision tree</a:t>
            </a:r>
          </a:p>
          <a:p>
            <a:pPr algn="ctr">
              <a:lnSpc>
                <a:spcPct val="80000"/>
              </a:lnSpc>
            </a:pPr>
            <a:endParaRPr lang="en-US" altLang="en-US" sz="2493">
              <a:latin typeface="Calibri" panose="020F0502020204030204" pitchFamily="34" charset="0"/>
            </a:endParaRPr>
          </a:p>
        </p:txBody>
      </p:sp>
      <p:sp>
        <p:nvSpPr>
          <p:cNvPr id="129030" name="Rectangle 6">
            <a:extLst>
              <a:ext uri="{FF2B5EF4-FFF2-40B4-BE49-F238E27FC236}">
                <a16:creationId xmlns:a16="http://schemas.microsoft.com/office/drawing/2014/main" id="{404509BC-832E-9D3D-5A11-9E39BC8948C9}"/>
              </a:ext>
            </a:extLst>
          </p:cNvPr>
          <p:cNvSpPr>
            <a:spLocks noChangeArrowheads="1"/>
          </p:cNvSpPr>
          <p:nvPr/>
        </p:nvSpPr>
        <p:spPr bwMode="auto">
          <a:xfrm>
            <a:off x="2755900" y="215900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129031" name="Rectangle 7">
            <a:extLst>
              <a:ext uri="{FF2B5EF4-FFF2-40B4-BE49-F238E27FC236}">
                <a16:creationId xmlns:a16="http://schemas.microsoft.com/office/drawing/2014/main" id="{77020EAD-C90E-492C-4E5A-758E1A5FFA07}"/>
              </a:ext>
            </a:extLst>
          </p:cNvPr>
          <p:cNvSpPr>
            <a:spLocks noChangeArrowheads="1"/>
          </p:cNvSpPr>
          <p:nvPr/>
        </p:nvSpPr>
        <p:spPr bwMode="auto">
          <a:xfrm>
            <a:off x="2755900" y="362712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cxnSp>
        <p:nvCxnSpPr>
          <p:cNvPr id="129032" name="AutoShape 8">
            <a:extLst>
              <a:ext uri="{FF2B5EF4-FFF2-40B4-BE49-F238E27FC236}">
                <a16:creationId xmlns:a16="http://schemas.microsoft.com/office/drawing/2014/main" id="{6C5AA4DF-8A8E-C316-8050-00439F1B4EFA}"/>
              </a:ext>
            </a:extLst>
          </p:cNvPr>
          <p:cNvCxnSpPr>
            <a:cxnSpLocks noChangeShapeType="1"/>
          </p:cNvCxnSpPr>
          <p:nvPr/>
        </p:nvCxnSpPr>
        <p:spPr bwMode="auto">
          <a:xfrm>
            <a:off x="1978661" y="3886200"/>
            <a:ext cx="744855" cy="43180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033" name="Rectangle 9">
            <a:extLst>
              <a:ext uri="{FF2B5EF4-FFF2-40B4-BE49-F238E27FC236}">
                <a16:creationId xmlns:a16="http://schemas.microsoft.com/office/drawing/2014/main" id="{4D4D5741-2713-38C7-D91C-49170F54D931}"/>
              </a:ext>
            </a:extLst>
          </p:cNvPr>
          <p:cNvSpPr>
            <a:spLocks noChangeArrowheads="1"/>
          </p:cNvSpPr>
          <p:nvPr/>
        </p:nvSpPr>
        <p:spPr bwMode="auto">
          <a:xfrm>
            <a:off x="2755900" y="587248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129034" name="Text Box 10">
            <a:extLst>
              <a:ext uri="{FF2B5EF4-FFF2-40B4-BE49-F238E27FC236}">
                <a16:creationId xmlns:a16="http://schemas.microsoft.com/office/drawing/2014/main" id="{24B6728E-64BD-D7FA-58CA-A99A83D79069}"/>
              </a:ext>
            </a:extLst>
          </p:cNvPr>
          <p:cNvSpPr txBox="1">
            <a:spLocks noChangeArrowheads="1"/>
          </p:cNvSpPr>
          <p:nvPr/>
        </p:nvSpPr>
        <p:spPr bwMode="auto">
          <a:xfrm rot="16200000">
            <a:off x="2863089" y="4915870"/>
            <a:ext cx="857927" cy="54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947" b="1">
                <a:latin typeface="Calibri" panose="020F0502020204030204" pitchFamily="34" charset="0"/>
              </a:rPr>
              <a:t>....…</a:t>
            </a:r>
          </a:p>
        </p:txBody>
      </p:sp>
      <p:cxnSp>
        <p:nvCxnSpPr>
          <p:cNvPr id="129035" name="AutoShape 11">
            <a:extLst>
              <a:ext uri="{FF2B5EF4-FFF2-40B4-BE49-F238E27FC236}">
                <a16:creationId xmlns:a16="http://schemas.microsoft.com/office/drawing/2014/main" id="{98A53548-7546-580B-B998-A427243032EB}"/>
              </a:ext>
            </a:extLst>
          </p:cNvPr>
          <p:cNvCxnSpPr>
            <a:cxnSpLocks noChangeShapeType="1"/>
          </p:cNvCxnSpPr>
          <p:nvPr/>
        </p:nvCxnSpPr>
        <p:spPr bwMode="auto">
          <a:xfrm>
            <a:off x="1978661" y="3713480"/>
            <a:ext cx="744855" cy="267716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036" name="Line 12">
            <a:extLst>
              <a:ext uri="{FF2B5EF4-FFF2-40B4-BE49-F238E27FC236}">
                <a16:creationId xmlns:a16="http://schemas.microsoft.com/office/drawing/2014/main" id="{A828AD30-5DAF-D1BD-2E11-A6BD80AA6F64}"/>
              </a:ext>
            </a:extLst>
          </p:cNvPr>
          <p:cNvSpPr>
            <a:spLocks noChangeShapeType="1"/>
          </p:cNvSpPr>
          <p:nvPr/>
        </p:nvSpPr>
        <p:spPr bwMode="auto">
          <a:xfrm>
            <a:off x="4137660" y="2590800"/>
            <a:ext cx="1122680" cy="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129037" name="Rectangle 13">
            <a:extLst>
              <a:ext uri="{FF2B5EF4-FFF2-40B4-BE49-F238E27FC236}">
                <a16:creationId xmlns:a16="http://schemas.microsoft.com/office/drawing/2014/main" id="{80DE399C-2A89-BD9D-2367-89ACC3F1FF8D}"/>
              </a:ext>
            </a:extLst>
          </p:cNvPr>
          <p:cNvSpPr>
            <a:spLocks noChangeArrowheads="1"/>
          </p:cNvSpPr>
          <p:nvPr/>
        </p:nvSpPr>
        <p:spPr bwMode="auto">
          <a:xfrm>
            <a:off x="683260" y="3281680"/>
            <a:ext cx="1295400" cy="1036320"/>
          </a:xfrm>
          <a:prstGeom prst="rect">
            <a:avLst/>
          </a:prstGeom>
          <a:solidFill>
            <a:srgbClr val="ECAB28"/>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cxnSp>
        <p:nvCxnSpPr>
          <p:cNvPr id="129038" name="AutoShape 14">
            <a:extLst>
              <a:ext uri="{FF2B5EF4-FFF2-40B4-BE49-F238E27FC236}">
                <a16:creationId xmlns:a16="http://schemas.microsoft.com/office/drawing/2014/main" id="{DF5B96AF-8C09-481B-17FF-C48443B5AF29}"/>
              </a:ext>
            </a:extLst>
          </p:cNvPr>
          <p:cNvCxnSpPr>
            <a:cxnSpLocks noChangeShapeType="1"/>
          </p:cNvCxnSpPr>
          <p:nvPr/>
        </p:nvCxnSpPr>
        <p:spPr bwMode="auto">
          <a:xfrm flipV="1">
            <a:off x="1978661" y="2849880"/>
            <a:ext cx="744855" cy="69088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9039" name="Text Box 15">
            <a:extLst>
              <a:ext uri="{FF2B5EF4-FFF2-40B4-BE49-F238E27FC236}">
                <a16:creationId xmlns:a16="http://schemas.microsoft.com/office/drawing/2014/main" id="{7316ECBD-8089-B7B8-4964-BDF50333B3CE}"/>
              </a:ext>
            </a:extLst>
          </p:cNvPr>
          <p:cNvSpPr txBox="1">
            <a:spLocks noChangeArrowheads="1"/>
          </p:cNvSpPr>
          <p:nvPr/>
        </p:nvSpPr>
        <p:spPr bwMode="auto">
          <a:xfrm>
            <a:off x="452967" y="2590801"/>
            <a:ext cx="1721497" cy="5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20">
                <a:latin typeface="Calibri" panose="020F0502020204030204" pitchFamily="34" charset="0"/>
              </a:rPr>
              <a:t>M features</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86A5BA23-181A-66AE-36F9-AE3F6EF8BB17}"/>
              </a:ext>
            </a:extLst>
          </p:cNvPr>
          <p:cNvSpPr>
            <a:spLocks noGrp="1"/>
          </p:cNvSpPr>
          <p:nvPr>
            <p:ph type="title" idx="4294967295"/>
          </p:nvPr>
        </p:nvSpPr>
        <p:spPr>
          <a:xfrm>
            <a:off x="1051268" y="230116"/>
            <a:ext cx="8257832" cy="885309"/>
          </a:xfrm>
        </p:spPr>
        <p:txBody>
          <a:bodyPr/>
          <a:lstStyle/>
          <a:p>
            <a:r>
              <a:rPr lang="en-US" altLang="en-US" b="1" dirty="0"/>
              <a:t>Random Forest Classifier</a:t>
            </a:r>
          </a:p>
        </p:txBody>
      </p:sp>
      <p:sp>
        <p:nvSpPr>
          <p:cNvPr id="131075" name="Text Box 3">
            <a:extLst>
              <a:ext uri="{FF2B5EF4-FFF2-40B4-BE49-F238E27FC236}">
                <a16:creationId xmlns:a16="http://schemas.microsoft.com/office/drawing/2014/main" id="{A0857AAE-A6E0-4001-40AB-97C190F22C04}"/>
              </a:ext>
            </a:extLst>
          </p:cNvPr>
          <p:cNvSpPr txBox="1">
            <a:spLocks noChangeArrowheads="1"/>
          </p:cNvSpPr>
          <p:nvPr/>
        </p:nvSpPr>
        <p:spPr bwMode="auto">
          <a:xfrm rot="16200000">
            <a:off x="-571081" y="3660433"/>
            <a:ext cx="1817805" cy="5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20">
                <a:latin typeface="Calibri" panose="020F0502020204030204" pitchFamily="34" charset="0"/>
              </a:rPr>
              <a:t>N examples</a:t>
            </a:r>
          </a:p>
        </p:txBody>
      </p:sp>
      <p:sp>
        <p:nvSpPr>
          <p:cNvPr id="131076" name="Rectangle 4">
            <a:extLst>
              <a:ext uri="{FF2B5EF4-FFF2-40B4-BE49-F238E27FC236}">
                <a16:creationId xmlns:a16="http://schemas.microsoft.com/office/drawing/2014/main" id="{1F63C291-FE39-2458-4627-785FCFC2CD89}"/>
              </a:ext>
            </a:extLst>
          </p:cNvPr>
          <p:cNvSpPr>
            <a:spLocks noChangeArrowheads="1"/>
          </p:cNvSpPr>
          <p:nvPr/>
        </p:nvSpPr>
        <p:spPr bwMode="auto">
          <a:xfrm>
            <a:off x="2739708" y="215900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131077" name="Rectangle 5">
            <a:extLst>
              <a:ext uri="{FF2B5EF4-FFF2-40B4-BE49-F238E27FC236}">
                <a16:creationId xmlns:a16="http://schemas.microsoft.com/office/drawing/2014/main" id="{0729AA39-0D61-15DB-9EBC-7E41F9407825}"/>
              </a:ext>
            </a:extLst>
          </p:cNvPr>
          <p:cNvSpPr>
            <a:spLocks noChangeArrowheads="1"/>
          </p:cNvSpPr>
          <p:nvPr/>
        </p:nvSpPr>
        <p:spPr bwMode="auto">
          <a:xfrm>
            <a:off x="2739708" y="362712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cxnSp>
        <p:nvCxnSpPr>
          <p:cNvPr id="131078" name="AutoShape 6">
            <a:extLst>
              <a:ext uri="{FF2B5EF4-FFF2-40B4-BE49-F238E27FC236}">
                <a16:creationId xmlns:a16="http://schemas.microsoft.com/office/drawing/2014/main" id="{1DDD392B-ADE9-29E4-EAF2-CB8D03407B21}"/>
              </a:ext>
            </a:extLst>
          </p:cNvPr>
          <p:cNvCxnSpPr>
            <a:cxnSpLocks noChangeShapeType="1"/>
            <a:endCxn id="131076" idx="1"/>
          </p:cNvCxnSpPr>
          <p:nvPr/>
        </p:nvCxnSpPr>
        <p:spPr bwMode="auto">
          <a:xfrm flipV="1">
            <a:off x="1978661" y="2677160"/>
            <a:ext cx="744855" cy="103632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079" name="AutoShape 7">
            <a:extLst>
              <a:ext uri="{FF2B5EF4-FFF2-40B4-BE49-F238E27FC236}">
                <a16:creationId xmlns:a16="http://schemas.microsoft.com/office/drawing/2014/main" id="{1E391943-1394-B7C1-C7FF-BE092FE07E75}"/>
              </a:ext>
            </a:extLst>
          </p:cNvPr>
          <p:cNvCxnSpPr>
            <a:cxnSpLocks noChangeShapeType="1"/>
          </p:cNvCxnSpPr>
          <p:nvPr/>
        </p:nvCxnSpPr>
        <p:spPr bwMode="auto">
          <a:xfrm>
            <a:off x="1962469" y="3886200"/>
            <a:ext cx="744855" cy="43180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80" name="Rectangle 8">
            <a:extLst>
              <a:ext uri="{FF2B5EF4-FFF2-40B4-BE49-F238E27FC236}">
                <a16:creationId xmlns:a16="http://schemas.microsoft.com/office/drawing/2014/main" id="{4BD8D4EF-98CE-F455-9A0E-63AA25745E6E}"/>
              </a:ext>
            </a:extLst>
          </p:cNvPr>
          <p:cNvSpPr>
            <a:spLocks noChangeArrowheads="1"/>
          </p:cNvSpPr>
          <p:nvPr/>
        </p:nvSpPr>
        <p:spPr bwMode="auto">
          <a:xfrm>
            <a:off x="2739708" y="5872480"/>
            <a:ext cx="1295400" cy="1036320"/>
          </a:xfrm>
          <a:prstGeom prst="rect">
            <a:avLst/>
          </a:prstGeom>
          <a:solidFill>
            <a:srgbClr val="4D9F37"/>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131081" name="Text Box 9">
            <a:extLst>
              <a:ext uri="{FF2B5EF4-FFF2-40B4-BE49-F238E27FC236}">
                <a16:creationId xmlns:a16="http://schemas.microsoft.com/office/drawing/2014/main" id="{E87E5CF5-090F-416E-57CA-A4C32CB4463A}"/>
              </a:ext>
            </a:extLst>
          </p:cNvPr>
          <p:cNvSpPr txBox="1">
            <a:spLocks noChangeArrowheads="1"/>
          </p:cNvSpPr>
          <p:nvPr/>
        </p:nvSpPr>
        <p:spPr bwMode="auto">
          <a:xfrm rot="16200000">
            <a:off x="2846897" y="4915870"/>
            <a:ext cx="857927" cy="54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947" b="1">
                <a:latin typeface="Calibri" panose="020F0502020204030204" pitchFamily="34" charset="0"/>
              </a:rPr>
              <a:t>....…</a:t>
            </a:r>
          </a:p>
        </p:txBody>
      </p:sp>
      <p:cxnSp>
        <p:nvCxnSpPr>
          <p:cNvPr id="131082" name="AutoShape 10">
            <a:extLst>
              <a:ext uri="{FF2B5EF4-FFF2-40B4-BE49-F238E27FC236}">
                <a16:creationId xmlns:a16="http://schemas.microsoft.com/office/drawing/2014/main" id="{EBC304CA-9E43-FCF3-FD41-D9843A573314}"/>
              </a:ext>
            </a:extLst>
          </p:cNvPr>
          <p:cNvCxnSpPr>
            <a:cxnSpLocks noChangeShapeType="1"/>
          </p:cNvCxnSpPr>
          <p:nvPr/>
        </p:nvCxnSpPr>
        <p:spPr bwMode="auto">
          <a:xfrm>
            <a:off x="1962469" y="3713480"/>
            <a:ext cx="744855" cy="2677160"/>
          </a:xfrm>
          <a:prstGeom prst="bentConnector3">
            <a:avLst>
              <a:gd name="adj1" fmla="val 50000"/>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1083" name="Picture 11">
            <a:extLst>
              <a:ext uri="{FF2B5EF4-FFF2-40B4-BE49-F238E27FC236}">
                <a16:creationId xmlns:a16="http://schemas.microsoft.com/office/drawing/2014/main" id="{688248F6-45D4-8C4D-40D5-98060BF9E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4442"/>
          <a:stretch>
            <a:fillRect/>
          </a:stretch>
        </p:blipFill>
        <p:spPr bwMode="auto">
          <a:xfrm>
            <a:off x="5112808" y="1899920"/>
            <a:ext cx="2290340" cy="1338580"/>
          </a:xfrm>
          <a:prstGeom prst="rect">
            <a:avLst/>
          </a:prstGeom>
          <a:noFill/>
          <a:extLst>
            <a:ext uri="{909E8E84-426E-40DD-AFC4-6F175D3DCCD1}">
              <a14:hiddenFill xmlns:a14="http://schemas.microsoft.com/office/drawing/2010/main">
                <a:solidFill>
                  <a:srgbClr val="FFFFFF"/>
                </a:solidFill>
              </a14:hiddenFill>
            </a:ext>
          </a:extLst>
        </p:spPr>
      </p:pic>
      <p:pic>
        <p:nvPicPr>
          <p:cNvPr id="131084" name="Picture 12">
            <a:extLst>
              <a:ext uri="{FF2B5EF4-FFF2-40B4-BE49-F238E27FC236}">
                <a16:creationId xmlns:a16="http://schemas.microsoft.com/office/drawing/2014/main" id="{AB8417BC-0A9D-3DEC-B2E2-A67AAE658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4411"/>
          <a:stretch>
            <a:fillRect/>
          </a:stretch>
        </p:blipFill>
        <p:spPr bwMode="auto">
          <a:xfrm>
            <a:off x="5071428" y="3281680"/>
            <a:ext cx="2504440" cy="1464522"/>
          </a:xfrm>
          <a:prstGeom prst="rect">
            <a:avLst/>
          </a:prstGeom>
          <a:noFill/>
          <a:extLst>
            <a:ext uri="{909E8E84-426E-40DD-AFC4-6F175D3DCCD1}">
              <a14:hiddenFill xmlns:a14="http://schemas.microsoft.com/office/drawing/2010/main">
                <a:solidFill>
                  <a:srgbClr val="FFFFFF"/>
                </a:solidFill>
              </a14:hiddenFill>
            </a:ext>
          </a:extLst>
        </p:spPr>
      </p:pic>
      <p:pic>
        <p:nvPicPr>
          <p:cNvPr id="131085" name="Picture 13">
            <a:extLst>
              <a:ext uri="{FF2B5EF4-FFF2-40B4-BE49-F238E27FC236}">
                <a16:creationId xmlns:a16="http://schemas.microsoft.com/office/drawing/2014/main" id="{84C73CFD-C555-977D-07C9-15071762B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4411"/>
          <a:stretch>
            <a:fillRect/>
          </a:stretch>
        </p:blipFill>
        <p:spPr bwMode="auto">
          <a:xfrm>
            <a:off x="5071428" y="5616999"/>
            <a:ext cx="2504440" cy="1464522"/>
          </a:xfrm>
          <a:prstGeom prst="rect">
            <a:avLst/>
          </a:prstGeom>
          <a:noFill/>
          <a:extLst>
            <a:ext uri="{909E8E84-426E-40DD-AFC4-6F175D3DCCD1}">
              <a14:hiddenFill xmlns:a14="http://schemas.microsoft.com/office/drawing/2010/main">
                <a:solidFill>
                  <a:srgbClr val="FFFFFF"/>
                </a:solidFill>
              </a14:hiddenFill>
            </a:ext>
          </a:extLst>
        </p:spPr>
      </p:pic>
      <p:sp>
        <p:nvSpPr>
          <p:cNvPr id="131086" name="Line 14">
            <a:extLst>
              <a:ext uri="{FF2B5EF4-FFF2-40B4-BE49-F238E27FC236}">
                <a16:creationId xmlns:a16="http://schemas.microsoft.com/office/drawing/2014/main" id="{6835F2E1-AE9B-6660-693F-8A737DB0330D}"/>
              </a:ext>
            </a:extLst>
          </p:cNvPr>
          <p:cNvSpPr>
            <a:spLocks noChangeShapeType="1"/>
          </p:cNvSpPr>
          <p:nvPr/>
        </p:nvSpPr>
        <p:spPr bwMode="auto">
          <a:xfrm>
            <a:off x="4051300" y="2590800"/>
            <a:ext cx="112268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131087" name="Line 15">
            <a:extLst>
              <a:ext uri="{FF2B5EF4-FFF2-40B4-BE49-F238E27FC236}">
                <a16:creationId xmlns:a16="http://schemas.microsoft.com/office/drawing/2014/main" id="{A5211D5B-C875-8D61-ACA9-E494CDDB365A}"/>
              </a:ext>
            </a:extLst>
          </p:cNvPr>
          <p:cNvSpPr>
            <a:spLocks noChangeShapeType="1"/>
          </p:cNvSpPr>
          <p:nvPr/>
        </p:nvSpPr>
        <p:spPr bwMode="auto">
          <a:xfrm>
            <a:off x="4035108" y="4058920"/>
            <a:ext cx="112268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131088" name="Line 16">
            <a:extLst>
              <a:ext uri="{FF2B5EF4-FFF2-40B4-BE49-F238E27FC236}">
                <a16:creationId xmlns:a16="http://schemas.microsoft.com/office/drawing/2014/main" id="{04070945-31B2-E446-5329-28CA469BA94D}"/>
              </a:ext>
            </a:extLst>
          </p:cNvPr>
          <p:cNvSpPr>
            <a:spLocks noChangeShapeType="1"/>
          </p:cNvSpPr>
          <p:nvPr/>
        </p:nvSpPr>
        <p:spPr bwMode="auto">
          <a:xfrm>
            <a:off x="4121468" y="6304280"/>
            <a:ext cx="112268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131089" name="Text Box 17">
            <a:extLst>
              <a:ext uri="{FF2B5EF4-FFF2-40B4-BE49-F238E27FC236}">
                <a16:creationId xmlns:a16="http://schemas.microsoft.com/office/drawing/2014/main" id="{32AF5061-ED16-F125-26FE-0953B4A9FF92}"/>
              </a:ext>
            </a:extLst>
          </p:cNvPr>
          <p:cNvSpPr txBox="1">
            <a:spLocks noChangeArrowheads="1"/>
          </p:cNvSpPr>
          <p:nvPr/>
        </p:nvSpPr>
        <p:spPr bwMode="auto">
          <a:xfrm rot="16200000">
            <a:off x="5610417" y="4901476"/>
            <a:ext cx="857927" cy="54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947" b="1">
                <a:latin typeface="Calibri" panose="020F0502020204030204" pitchFamily="34" charset="0"/>
              </a:rPr>
              <a:t>....…</a:t>
            </a:r>
          </a:p>
        </p:txBody>
      </p:sp>
      <p:sp>
        <p:nvSpPr>
          <p:cNvPr id="131090" name="Text Box 18">
            <a:extLst>
              <a:ext uri="{FF2B5EF4-FFF2-40B4-BE49-F238E27FC236}">
                <a16:creationId xmlns:a16="http://schemas.microsoft.com/office/drawing/2014/main" id="{C6BA63B2-DAC4-084F-9996-92A10163A99A}"/>
              </a:ext>
            </a:extLst>
          </p:cNvPr>
          <p:cNvSpPr txBox="1">
            <a:spLocks noChangeArrowheads="1"/>
          </p:cNvSpPr>
          <p:nvPr/>
        </p:nvSpPr>
        <p:spPr bwMode="auto">
          <a:xfrm>
            <a:off x="8180388" y="3540761"/>
            <a:ext cx="1813560" cy="13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720" b="1">
                <a:latin typeface="Calibri" panose="020F0502020204030204" pitchFamily="34" charset="0"/>
              </a:rPr>
              <a:t>Take the majority vote</a:t>
            </a:r>
          </a:p>
        </p:txBody>
      </p:sp>
      <p:sp>
        <p:nvSpPr>
          <p:cNvPr id="131091" name="AutoShape 19">
            <a:extLst>
              <a:ext uri="{FF2B5EF4-FFF2-40B4-BE49-F238E27FC236}">
                <a16:creationId xmlns:a16="http://schemas.microsoft.com/office/drawing/2014/main" id="{D204F6DC-3FAA-24B6-ED8E-96F5DBEB0EDA}"/>
              </a:ext>
            </a:extLst>
          </p:cNvPr>
          <p:cNvSpPr>
            <a:spLocks/>
          </p:cNvSpPr>
          <p:nvPr/>
        </p:nvSpPr>
        <p:spPr bwMode="auto">
          <a:xfrm>
            <a:off x="7419340" y="1813560"/>
            <a:ext cx="604520" cy="5181600"/>
          </a:xfrm>
          <a:prstGeom prst="rightBrace">
            <a:avLst>
              <a:gd name="adj1" fmla="val 71429"/>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131092" name="Rectangle 20">
            <a:extLst>
              <a:ext uri="{FF2B5EF4-FFF2-40B4-BE49-F238E27FC236}">
                <a16:creationId xmlns:a16="http://schemas.microsoft.com/office/drawing/2014/main" id="{11194B1D-00F3-C426-DA01-F83D91C876BD}"/>
              </a:ext>
            </a:extLst>
          </p:cNvPr>
          <p:cNvSpPr>
            <a:spLocks noChangeArrowheads="1"/>
          </p:cNvSpPr>
          <p:nvPr/>
        </p:nvSpPr>
        <p:spPr bwMode="auto">
          <a:xfrm>
            <a:off x="667068" y="3281680"/>
            <a:ext cx="1295400" cy="1036320"/>
          </a:xfrm>
          <a:prstGeom prst="rect">
            <a:avLst/>
          </a:prstGeom>
          <a:solidFill>
            <a:srgbClr val="ECAB28"/>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40"/>
          </a:p>
        </p:txBody>
      </p:sp>
      <p:sp>
        <p:nvSpPr>
          <p:cNvPr id="131093" name="Text Box 21">
            <a:extLst>
              <a:ext uri="{FF2B5EF4-FFF2-40B4-BE49-F238E27FC236}">
                <a16:creationId xmlns:a16="http://schemas.microsoft.com/office/drawing/2014/main" id="{B33423DE-C964-5720-84F9-1075352CA6B9}"/>
              </a:ext>
            </a:extLst>
          </p:cNvPr>
          <p:cNvSpPr txBox="1">
            <a:spLocks noChangeArrowheads="1"/>
          </p:cNvSpPr>
          <p:nvPr/>
        </p:nvSpPr>
        <p:spPr bwMode="auto">
          <a:xfrm>
            <a:off x="436775" y="2590801"/>
            <a:ext cx="1721497" cy="510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720">
                <a:latin typeface="Calibri" panose="020F0502020204030204" pitchFamily="34" charset="0"/>
              </a:rPr>
              <a:t>M features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509608" y="847293"/>
            <a:ext cx="5679440" cy="695960"/>
          </a:xfrm>
          <a:prstGeom prst="rect">
            <a:avLst/>
          </a:prstGeom>
        </p:spPr>
        <p:txBody>
          <a:bodyPr vert="horz" wrap="square" lIns="0" tIns="12700" rIns="0" bIns="0" rtlCol="0">
            <a:spAutoFit/>
          </a:bodyPr>
          <a:lstStyle/>
          <a:p>
            <a:pPr marL="12700">
              <a:lnSpc>
                <a:spcPct val="100000"/>
              </a:lnSpc>
              <a:spcBef>
                <a:spcPts val="100"/>
              </a:spcBef>
              <a:tabLst>
                <a:tab pos="2901315" algn="l"/>
              </a:tabLst>
            </a:pPr>
            <a:r>
              <a:rPr dirty="0"/>
              <a:t>5.</a:t>
            </a:r>
            <a:r>
              <a:rPr spc="-5" dirty="0"/>
              <a:t> </a:t>
            </a:r>
            <a:r>
              <a:rPr dirty="0"/>
              <a:t>Machine	</a:t>
            </a:r>
            <a:r>
              <a:rPr spc="-5" dirty="0"/>
              <a:t>Translation</a:t>
            </a:r>
          </a:p>
        </p:txBody>
      </p:sp>
      <p:sp>
        <p:nvSpPr>
          <p:cNvPr id="4" name="object 4"/>
          <p:cNvSpPr txBox="1"/>
          <p:nvPr/>
        </p:nvSpPr>
        <p:spPr>
          <a:xfrm>
            <a:off x="852978" y="1982354"/>
            <a:ext cx="8728710" cy="4231928"/>
          </a:xfrm>
          <a:prstGeom prst="rect">
            <a:avLst/>
          </a:prstGeom>
        </p:spPr>
        <p:txBody>
          <a:bodyPr vert="horz" wrap="square" lIns="0" tIns="33020" rIns="0" bIns="0" rtlCol="0">
            <a:spAutoFit/>
          </a:bodyPr>
          <a:lstStyle/>
          <a:p>
            <a:pPr marL="355600" marR="1315720" indent="-342900">
              <a:lnSpc>
                <a:spcPts val="3800"/>
              </a:lnSpc>
              <a:spcBef>
                <a:spcPts val="260"/>
              </a:spcBef>
              <a:buChar char="•"/>
              <a:tabLst>
                <a:tab pos="354965" algn="l"/>
                <a:tab pos="355600" algn="l"/>
              </a:tabLst>
            </a:pPr>
            <a:r>
              <a:rPr sz="3200" spc="-5" dirty="0">
                <a:solidFill>
                  <a:srgbClr val="3333CC"/>
                </a:solidFill>
                <a:latin typeface="Arial"/>
                <a:cs typeface="Arial"/>
              </a:rPr>
              <a:t>Input </a:t>
            </a:r>
            <a:r>
              <a:rPr sz="3200" dirty="0">
                <a:solidFill>
                  <a:srgbClr val="3333CC"/>
                </a:solidFill>
                <a:latin typeface="Arial"/>
                <a:cs typeface="Arial"/>
              </a:rPr>
              <a:t>already </a:t>
            </a:r>
            <a:r>
              <a:rPr sz="3200" spc="-5" dirty="0">
                <a:solidFill>
                  <a:srgbClr val="3333CC"/>
                </a:solidFill>
                <a:latin typeface="Arial"/>
                <a:cs typeface="Arial"/>
              </a:rPr>
              <a:t>consists </a:t>
            </a:r>
            <a:r>
              <a:rPr sz="3200" dirty="0">
                <a:solidFill>
                  <a:srgbClr val="3333CC"/>
                </a:solidFill>
                <a:latin typeface="Arial"/>
                <a:cs typeface="Arial"/>
              </a:rPr>
              <a:t>of a sequence</a:t>
            </a:r>
            <a:r>
              <a:rPr sz="3200" spc="-55" dirty="0">
                <a:solidFill>
                  <a:srgbClr val="3333CC"/>
                </a:solidFill>
                <a:latin typeface="Arial"/>
                <a:cs typeface="Arial"/>
              </a:rPr>
              <a:t> </a:t>
            </a:r>
            <a:r>
              <a:rPr sz="3200" dirty="0">
                <a:solidFill>
                  <a:srgbClr val="3333CC"/>
                </a:solidFill>
                <a:latin typeface="Arial"/>
                <a:cs typeface="Arial"/>
              </a:rPr>
              <a:t>of  symbols in some</a:t>
            </a:r>
            <a:r>
              <a:rPr sz="3200" spc="-20" dirty="0">
                <a:solidFill>
                  <a:srgbClr val="3333CC"/>
                </a:solidFill>
                <a:latin typeface="Arial"/>
                <a:cs typeface="Arial"/>
              </a:rPr>
              <a:t> </a:t>
            </a:r>
            <a:r>
              <a:rPr sz="3200" dirty="0">
                <a:solidFill>
                  <a:srgbClr val="3333CC"/>
                </a:solidFill>
                <a:latin typeface="Arial"/>
                <a:cs typeface="Arial"/>
              </a:rPr>
              <a:t>language</a:t>
            </a:r>
            <a:endParaRPr sz="3200" dirty="0">
              <a:latin typeface="Arial"/>
              <a:cs typeface="Arial"/>
            </a:endParaRPr>
          </a:p>
          <a:p>
            <a:pPr marL="355600" marR="840740" indent="-342900">
              <a:lnSpc>
                <a:spcPct val="100000"/>
              </a:lnSpc>
              <a:spcBef>
                <a:spcPts val="605"/>
              </a:spcBef>
              <a:buChar char="•"/>
              <a:tabLst>
                <a:tab pos="354965" algn="l"/>
                <a:tab pos="355600" algn="l"/>
              </a:tabLst>
            </a:pPr>
            <a:r>
              <a:rPr sz="3200" spc="-5" dirty="0">
                <a:solidFill>
                  <a:srgbClr val="3333CC"/>
                </a:solidFill>
                <a:latin typeface="Arial"/>
                <a:cs typeface="Arial"/>
              </a:rPr>
              <a:t>Computer </a:t>
            </a:r>
            <a:r>
              <a:rPr sz="3200" dirty="0">
                <a:solidFill>
                  <a:srgbClr val="3333CC"/>
                </a:solidFill>
                <a:latin typeface="Arial"/>
                <a:cs typeface="Arial"/>
              </a:rPr>
              <a:t>program must convert it </a:t>
            </a:r>
            <a:r>
              <a:rPr sz="3200" spc="-5" dirty="0">
                <a:solidFill>
                  <a:srgbClr val="3333CC"/>
                </a:solidFill>
                <a:latin typeface="Arial"/>
                <a:cs typeface="Arial"/>
              </a:rPr>
              <a:t>into </a:t>
            </a:r>
            <a:r>
              <a:rPr sz="3200" dirty="0">
                <a:solidFill>
                  <a:srgbClr val="3333CC"/>
                </a:solidFill>
                <a:latin typeface="Arial"/>
                <a:cs typeface="Arial"/>
              </a:rPr>
              <a:t>a  sequence of symbols in </a:t>
            </a:r>
            <a:r>
              <a:rPr sz="3200" spc="-5" dirty="0">
                <a:solidFill>
                  <a:srgbClr val="3333CC"/>
                </a:solidFill>
                <a:latin typeface="Arial"/>
                <a:cs typeface="Arial"/>
              </a:rPr>
              <a:t>another</a:t>
            </a:r>
            <a:r>
              <a:rPr sz="3200" spc="-85" dirty="0">
                <a:solidFill>
                  <a:srgbClr val="3333CC"/>
                </a:solidFill>
                <a:latin typeface="Arial"/>
                <a:cs typeface="Arial"/>
              </a:rPr>
              <a:t> </a:t>
            </a:r>
            <a:r>
              <a:rPr sz="3200" dirty="0">
                <a:solidFill>
                  <a:srgbClr val="3333CC"/>
                </a:solidFill>
                <a:latin typeface="Arial"/>
                <a:cs typeface="Arial"/>
              </a:rPr>
              <a:t>language</a:t>
            </a:r>
            <a:endParaRPr sz="3200" dirty="0">
              <a:latin typeface="Arial"/>
              <a:cs typeface="Arial"/>
            </a:endParaRPr>
          </a:p>
          <a:p>
            <a:pPr marL="355600" marR="118745" indent="-342900">
              <a:lnSpc>
                <a:spcPct val="100000"/>
              </a:lnSpc>
              <a:spcBef>
                <a:spcPts val="819"/>
              </a:spcBef>
              <a:buChar char="•"/>
              <a:tabLst>
                <a:tab pos="354965" algn="l"/>
                <a:tab pos="355600" algn="l"/>
              </a:tabLst>
            </a:pPr>
            <a:r>
              <a:rPr sz="3200" dirty="0">
                <a:solidFill>
                  <a:srgbClr val="3333CC"/>
                </a:solidFill>
                <a:latin typeface="Arial"/>
                <a:cs typeface="Arial"/>
              </a:rPr>
              <a:t>Commonly applied </a:t>
            </a:r>
            <a:r>
              <a:rPr sz="3200" spc="-5" dirty="0">
                <a:solidFill>
                  <a:srgbClr val="3333CC"/>
                </a:solidFill>
                <a:latin typeface="Arial"/>
                <a:cs typeface="Arial"/>
              </a:rPr>
              <a:t>to natural </a:t>
            </a:r>
            <a:r>
              <a:rPr sz="3200" dirty="0">
                <a:solidFill>
                  <a:srgbClr val="3333CC"/>
                </a:solidFill>
                <a:latin typeface="Arial"/>
                <a:cs typeface="Arial"/>
              </a:rPr>
              <a:t>languages,</a:t>
            </a:r>
            <a:r>
              <a:rPr sz="3200" spc="-65" dirty="0">
                <a:solidFill>
                  <a:srgbClr val="3333CC"/>
                </a:solidFill>
                <a:latin typeface="Arial"/>
                <a:cs typeface="Arial"/>
              </a:rPr>
              <a:t> </a:t>
            </a:r>
            <a:r>
              <a:rPr sz="3200" dirty="0">
                <a:solidFill>
                  <a:srgbClr val="3333CC"/>
                </a:solidFill>
                <a:latin typeface="Arial"/>
                <a:cs typeface="Arial"/>
              </a:rPr>
              <a:t>such  as </a:t>
            </a:r>
            <a:r>
              <a:rPr sz="3200" spc="-5" dirty="0">
                <a:solidFill>
                  <a:srgbClr val="3333CC"/>
                </a:solidFill>
                <a:latin typeface="Arial"/>
                <a:cs typeface="Arial"/>
              </a:rPr>
              <a:t>translating from </a:t>
            </a:r>
            <a:r>
              <a:rPr sz="3200" dirty="0">
                <a:solidFill>
                  <a:srgbClr val="3333CC"/>
                </a:solidFill>
                <a:latin typeface="Arial"/>
                <a:cs typeface="Arial"/>
              </a:rPr>
              <a:t>English </a:t>
            </a:r>
            <a:r>
              <a:rPr sz="3200" spc="-5" dirty="0">
                <a:solidFill>
                  <a:srgbClr val="3333CC"/>
                </a:solidFill>
                <a:latin typeface="Arial"/>
                <a:cs typeface="Arial"/>
              </a:rPr>
              <a:t>to French</a:t>
            </a:r>
            <a:endParaRPr sz="3200" dirty="0">
              <a:latin typeface="Arial"/>
              <a:cs typeface="Arial"/>
            </a:endParaRPr>
          </a:p>
          <a:p>
            <a:pPr marL="355600" marR="5080" indent="-342900">
              <a:lnSpc>
                <a:spcPct val="100000"/>
              </a:lnSpc>
              <a:spcBef>
                <a:spcPts val="720"/>
              </a:spcBef>
              <a:buChar char="•"/>
              <a:tabLst>
                <a:tab pos="354965" algn="l"/>
                <a:tab pos="355600" algn="l"/>
              </a:tabLst>
            </a:pPr>
            <a:r>
              <a:rPr sz="3200" dirty="0">
                <a:solidFill>
                  <a:srgbClr val="3333CC"/>
                </a:solidFill>
                <a:latin typeface="Arial"/>
                <a:cs typeface="Arial"/>
              </a:rPr>
              <a:t>Deep learning has </a:t>
            </a:r>
            <a:r>
              <a:rPr lang="en-US" sz="3200" dirty="0">
                <a:solidFill>
                  <a:srgbClr val="3333CC"/>
                </a:solidFill>
                <a:latin typeface="Arial"/>
                <a:cs typeface="Arial"/>
              </a:rPr>
              <a:t>had </a:t>
            </a:r>
            <a:r>
              <a:rPr sz="3200" dirty="0">
                <a:solidFill>
                  <a:srgbClr val="3333CC"/>
                </a:solidFill>
                <a:latin typeface="Arial"/>
                <a:cs typeface="Arial"/>
              </a:rPr>
              <a:t>a</a:t>
            </a:r>
            <a:r>
              <a:rPr sz="3200" spc="-55" dirty="0">
                <a:solidFill>
                  <a:srgbClr val="3333CC"/>
                </a:solidFill>
                <a:latin typeface="Arial"/>
                <a:cs typeface="Arial"/>
              </a:rPr>
              <a:t> </a:t>
            </a:r>
            <a:r>
              <a:rPr lang="en-US" sz="3200" spc="-5" dirty="0">
                <a:solidFill>
                  <a:srgbClr val="3333CC"/>
                </a:solidFill>
                <a:latin typeface="Arial"/>
                <a:cs typeface="Arial"/>
              </a:rPr>
              <a:t>significant</a:t>
            </a:r>
            <a:r>
              <a:rPr sz="3200" spc="-5" dirty="0">
                <a:solidFill>
                  <a:srgbClr val="3333CC"/>
                </a:solidFill>
                <a:latin typeface="Arial"/>
                <a:cs typeface="Arial"/>
              </a:rPr>
              <a:t> </a:t>
            </a:r>
            <a:r>
              <a:rPr sz="3200" dirty="0">
                <a:solidFill>
                  <a:srgbClr val="3333CC"/>
                </a:solidFill>
                <a:latin typeface="Arial"/>
                <a:cs typeface="Arial"/>
              </a:rPr>
              <a:t>impact</a:t>
            </a:r>
            <a:r>
              <a:rPr lang="en-US" sz="3200" dirty="0">
                <a:solidFill>
                  <a:srgbClr val="3333CC"/>
                </a:solidFill>
                <a:latin typeface="Arial"/>
                <a:cs typeface="Arial"/>
              </a:rPr>
              <a:t> - transformers</a:t>
            </a:r>
            <a:endParaRPr sz="3200" dirty="0">
              <a:latin typeface="Arial"/>
              <a:cs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00A48-BDF7-6AB3-996A-01A4F321C8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9CED87-8374-6CD5-BF1C-D71AEFF9276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E8AAD3C-75FF-4DD7-C66E-31559FBEE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39" y="894324"/>
            <a:ext cx="9806122" cy="5354924"/>
          </a:xfrm>
          <a:prstGeom prst="rect">
            <a:avLst/>
          </a:prstGeom>
        </p:spPr>
      </p:pic>
    </p:spTree>
    <p:extLst>
      <p:ext uri="{BB962C8B-B14F-4D97-AF65-F5344CB8AC3E}">
        <p14:creationId xmlns:p14="http://schemas.microsoft.com/office/powerpoint/2010/main" val="42683308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8260-FAAF-1D76-9992-C6288D6E39FC}"/>
              </a:ext>
            </a:extLst>
          </p:cNvPr>
          <p:cNvSpPr>
            <a:spLocks noGrp="1"/>
          </p:cNvSpPr>
          <p:nvPr>
            <p:ph type="title"/>
          </p:nvPr>
        </p:nvSpPr>
        <p:spPr>
          <a:xfrm>
            <a:off x="3898900" y="146513"/>
            <a:ext cx="3987378" cy="615553"/>
          </a:xfrm>
        </p:spPr>
        <p:txBody>
          <a:bodyPr/>
          <a:lstStyle/>
          <a:p>
            <a:r>
              <a:rPr lang="en-US" sz="4000" dirty="0"/>
              <a:t>AdaBoost</a:t>
            </a:r>
          </a:p>
        </p:txBody>
      </p:sp>
      <p:sp>
        <p:nvSpPr>
          <p:cNvPr id="3" name="Text Placeholder 2">
            <a:extLst>
              <a:ext uri="{FF2B5EF4-FFF2-40B4-BE49-F238E27FC236}">
                <a16:creationId xmlns:a16="http://schemas.microsoft.com/office/drawing/2014/main" id="{3FF56F6C-4807-6757-E465-FE5AC2E1D783}"/>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18980C5-50A1-08F3-ABEC-45DFA7CB0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728069"/>
            <a:ext cx="7924251" cy="5282834"/>
          </a:xfrm>
          <a:prstGeom prst="rect">
            <a:avLst/>
          </a:prstGeom>
        </p:spPr>
      </p:pic>
      <p:sp>
        <p:nvSpPr>
          <p:cNvPr id="6" name="TextBox 5">
            <a:extLst>
              <a:ext uri="{FF2B5EF4-FFF2-40B4-BE49-F238E27FC236}">
                <a16:creationId xmlns:a16="http://schemas.microsoft.com/office/drawing/2014/main" id="{DEFF8A9A-A5B5-9AEA-328B-C4BC1A42BC8E}"/>
              </a:ext>
            </a:extLst>
          </p:cNvPr>
          <p:cNvSpPr txBox="1"/>
          <p:nvPr/>
        </p:nvSpPr>
        <p:spPr>
          <a:xfrm>
            <a:off x="852978" y="5799819"/>
            <a:ext cx="9219103" cy="2031325"/>
          </a:xfrm>
          <a:prstGeom prst="rect">
            <a:avLst/>
          </a:prstGeom>
          <a:noFill/>
        </p:spPr>
        <p:txBody>
          <a:bodyPr wrap="square" rtlCol="0">
            <a:spAutoFit/>
          </a:bodyPr>
          <a:lstStyle/>
          <a:p>
            <a:r>
              <a:rPr lang="en-US" dirty="0"/>
              <a:t>The AdaBoost algorithm is iterative. The algorithm starts by training a weak classifier on the training data. The weak classifier is then weighted according to how well it performs. The algorithm then trains a second weak classifier using the weighted data. The second weak classifier is then weighted according to how well it performs. This process is repeated for a given number of iterations or until the error rate is below a threshold. The final classifier is the weighted average of all the weak classifiers. The weights are determined by the error rate of each weak classifier. The lower the error rate, the higher the weight.</a:t>
            </a:r>
          </a:p>
        </p:txBody>
      </p:sp>
    </p:spTree>
    <p:extLst>
      <p:ext uri="{BB962C8B-B14F-4D97-AF65-F5344CB8AC3E}">
        <p14:creationId xmlns:p14="http://schemas.microsoft.com/office/powerpoint/2010/main" val="19890979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726987" y="827361"/>
            <a:ext cx="5239426" cy="689932"/>
          </a:xfrm>
          <a:prstGeom prst="rect">
            <a:avLst/>
          </a:prstGeom>
        </p:spPr>
        <p:txBody>
          <a:bodyPr vert="horz" wrap="square" lIns="0" tIns="12700" rIns="0" bIns="0" rtlCol="0">
            <a:spAutoFit/>
          </a:bodyPr>
          <a:lstStyle/>
          <a:p>
            <a:pPr marL="12700">
              <a:lnSpc>
                <a:spcPct val="100000"/>
              </a:lnSpc>
              <a:spcBef>
                <a:spcPts val="100"/>
              </a:spcBef>
              <a:tabLst>
                <a:tab pos="2310765" algn="l"/>
              </a:tabLst>
            </a:pPr>
            <a:r>
              <a:rPr lang="en-US" dirty="0"/>
              <a:t>Ensemble methods</a:t>
            </a:r>
            <a:endParaRPr dirty="0"/>
          </a:p>
        </p:txBody>
      </p:sp>
      <p:sp>
        <p:nvSpPr>
          <p:cNvPr id="5" name="object 5"/>
          <p:cNvSpPr txBox="1"/>
          <p:nvPr/>
        </p:nvSpPr>
        <p:spPr>
          <a:xfrm>
            <a:off x="1310177" y="1982354"/>
            <a:ext cx="8039100" cy="520655"/>
          </a:xfrm>
          <a:prstGeom prst="rect">
            <a:avLst/>
          </a:prstGeom>
        </p:spPr>
        <p:txBody>
          <a:bodyPr vert="horz" wrap="square" lIns="0" tIns="33020" rIns="0" bIns="0" rtlCol="0">
            <a:spAutoFit/>
          </a:bodyPr>
          <a:lstStyle/>
          <a:p>
            <a:pPr marL="355600" marR="264795" indent="-342900">
              <a:lnSpc>
                <a:spcPts val="3800"/>
              </a:lnSpc>
              <a:spcBef>
                <a:spcPts val="260"/>
              </a:spcBef>
              <a:buChar char="•"/>
              <a:tabLst>
                <a:tab pos="354965" algn="l"/>
                <a:tab pos="355600" algn="l"/>
              </a:tabLst>
            </a:pPr>
            <a:r>
              <a:rPr lang="en-US" sz="3200" dirty="0">
                <a:solidFill>
                  <a:srgbClr val="3333CC"/>
                </a:solidFill>
                <a:latin typeface="Arial"/>
                <a:cs typeface="Arial"/>
              </a:rPr>
              <a:t>Nearly always win competitions!</a:t>
            </a:r>
            <a:endParaRPr sz="3200" dirty="0">
              <a:latin typeface="Arial"/>
              <a:cs typeface="Arial"/>
            </a:endParaRPr>
          </a:p>
        </p:txBody>
      </p:sp>
      <p:pic>
        <p:nvPicPr>
          <p:cNvPr id="3" name="Picture 2">
            <a:extLst>
              <a:ext uri="{FF2B5EF4-FFF2-40B4-BE49-F238E27FC236}">
                <a16:creationId xmlns:a16="http://schemas.microsoft.com/office/drawing/2014/main" id="{06282F58-51E2-0847-BFE1-A2BBE19DC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476" y="2743200"/>
            <a:ext cx="8073424" cy="4512337"/>
          </a:xfrm>
          <a:prstGeom prst="rect">
            <a:avLst/>
          </a:prstGeom>
        </p:spPr>
      </p:pic>
    </p:spTree>
    <p:extLst>
      <p:ext uri="{BB962C8B-B14F-4D97-AF65-F5344CB8AC3E}">
        <p14:creationId xmlns:p14="http://schemas.microsoft.com/office/powerpoint/2010/main" val="136120364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93347" y="648854"/>
            <a:ext cx="8661400" cy="695960"/>
          </a:xfrm>
          <a:prstGeom prst="rect">
            <a:avLst/>
          </a:prstGeom>
        </p:spPr>
        <p:txBody>
          <a:bodyPr vert="horz" wrap="square" lIns="0" tIns="12700" rIns="0" bIns="0" rtlCol="0">
            <a:spAutoFit/>
          </a:bodyPr>
          <a:lstStyle/>
          <a:p>
            <a:pPr marL="12700">
              <a:lnSpc>
                <a:spcPct val="100000"/>
              </a:lnSpc>
              <a:spcBef>
                <a:spcPts val="100"/>
              </a:spcBef>
              <a:tabLst>
                <a:tab pos="2403475" algn="l"/>
                <a:tab pos="4671060" algn="l"/>
                <a:tab pos="7001509" algn="l"/>
              </a:tabLst>
            </a:pPr>
            <a:r>
              <a:rPr spc="-5" dirty="0"/>
              <a:t>T</a:t>
            </a:r>
            <a:r>
              <a:rPr dirty="0"/>
              <a:t>opics</a:t>
            </a:r>
            <a:r>
              <a:rPr spc="-5" dirty="0"/>
              <a:t> </a:t>
            </a:r>
            <a:r>
              <a:rPr dirty="0"/>
              <a:t>in	Machine	Learning	Basics</a:t>
            </a:r>
          </a:p>
        </p:txBody>
      </p:sp>
      <p:sp>
        <p:nvSpPr>
          <p:cNvPr id="5" name="object 5"/>
          <p:cNvSpPr txBox="1"/>
          <p:nvPr/>
        </p:nvSpPr>
        <p:spPr>
          <a:xfrm>
            <a:off x="852978" y="1371230"/>
            <a:ext cx="8379922" cy="5136515"/>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808080"/>
                </a:solidFill>
                <a:latin typeface="Arial"/>
                <a:cs typeface="Arial"/>
              </a:rPr>
              <a:t>Capacity, Overfitting and</a:t>
            </a:r>
            <a:r>
              <a:rPr sz="2800" spc="10" dirty="0">
                <a:solidFill>
                  <a:srgbClr val="808080"/>
                </a:solidFill>
                <a:latin typeface="Arial"/>
                <a:cs typeface="Arial"/>
              </a:rPr>
              <a:t> </a:t>
            </a:r>
            <a:r>
              <a:rPr sz="2800" spc="-5" dirty="0">
                <a:solidFill>
                  <a:srgbClr val="808080"/>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808080"/>
                </a:solidFill>
                <a:latin typeface="Arial"/>
                <a:cs typeface="Arial"/>
              </a:rPr>
              <a:t>Hyperparameters </a:t>
            </a:r>
            <a:r>
              <a:rPr sz="2800" dirty="0">
                <a:solidFill>
                  <a:srgbClr val="808080"/>
                </a:solidFill>
                <a:latin typeface="Arial"/>
                <a:cs typeface="Arial"/>
              </a:rPr>
              <a:t>and </a:t>
            </a:r>
            <a:r>
              <a:rPr sz="2800" spc="-5" dirty="0">
                <a:solidFill>
                  <a:srgbClr val="808080"/>
                </a:solidFill>
                <a:latin typeface="Arial"/>
                <a:cs typeface="Arial"/>
              </a:rPr>
              <a:t>Validation</a:t>
            </a:r>
            <a:r>
              <a:rPr sz="2800" spc="15" dirty="0">
                <a:solidFill>
                  <a:srgbClr val="808080"/>
                </a:solidFill>
                <a:latin typeface="Arial"/>
                <a:cs typeface="Arial"/>
              </a:rPr>
              <a:t> </a:t>
            </a:r>
            <a:r>
              <a:rPr sz="2800" spc="-5" dirty="0">
                <a:solidFill>
                  <a:srgbClr val="808080"/>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808080"/>
                </a:solidFill>
                <a:latin typeface="Arial"/>
                <a:cs typeface="Arial"/>
              </a:rPr>
              <a:t>Estimators, </a:t>
            </a:r>
            <a:r>
              <a:rPr sz="2800" dirty="0">
                <a:solidFill>
                  <a:srgbClr val="808080"/>
                </a:solidFill>
                <a:latin typeface="Arial"/>
                <a:cs typeface="Arial"/>
              </a:rPr>
              <a:t>Bias and</a:t>
            </a:r>
            <a:r>
              <a:rPr sz="2800" spc="-15" dirty="0">
                <a:solidFill>
                  <a:srgbClr val="808080"/>
                </a:solidFill>
                <a:latin typeface="Arial"/>
                <a:cs typeface="Arial"/>
              </a:rPr>
              <a:t> </a:t>
            </a:r>
            <a:r>
              <a:rPr sz="2800" dirty="0">
                <a:solidFill>
                  <a:srgbClr val="808080"/>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Maximum Likelihood</a:t>
            </a:r>
            <a:r>
              <a:rPr sz="2800" spc="-15" dirty="0">
                <a:solidFill>
                  <a:srgbClr val="808080"/>
                </a:solidFill>
                <a:latin typeface="Arial"/>
                <a:cs typeface="Arial"/>
              </a:rPr>
              <a:t> </a:t>
            </a:r>
            <a:r>
              <a:rPr sz="2800" spc="-5" dirty="0">
                <a:solidFill>
                  <a:srgbClr val="808080"/>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808080"/>
                </a:solidFill>
                <a:latin typeface="Arial"/>
                <a:cs typeface="Arial"/>
              </a:rPr>
              <a:t>Supervised Learning</a:t>
            </a:r>
            <a:r>
              <a:rPr sz="2800" spc="-10"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3333CC"/>
                </a:solidFill>
                <a:latin typeface="Arial"/>
                <a:cs typeface="Arial"/>
              </a:rPr>
              <a:t>Unsupervised Learning</a:t>
            </a:r>
            <a:r>
              <a:rPr sz="2800" spc="-15" dirty="0">
                <a:solidFill>
                  <a:srgbClr val="3333CC"/>
                </a:solidFill>
                <a:latin typeface="Arial"/>
                <a:cs typeface="Arial"/>
              </a:rPr>
              <a:t> </a:t>
            </a:r>
            <a:r>
              <a:rPr sz="2800" spc="-5" dirty="0">
                <a:solidFill>
                  <a:srgbClr val="3333CC"/>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808080"/>
                </a:solidFill>
                <a:latin typeface="Arial"/>
                <a:cs typeface="Arial"/>
              </a:rPr>
              <a:t>  </a:t>
            </a:r>
            <a:r>
              <a:rPr sz="2800" spc="-5" dirty="0">
                <a:solidFill>
                  <a:srgbClr val="808080"/>
                </a:solidFill>
                <a:latin typeface="Arial"/>
                <a:cs typeface="Arial"/>
              </a:rPr>
              <a:t>Stochastic Gradient </a:t>
            </a:r>
            <a:r>
              <a:rPr sz="2800" dirty="0">
                <a:solidFill>
                  <a:srgbClr val="808080"/>
                </a:solidFill>
                <a:latin typeface="Arial"/>
                <a:cs typeface="Arial"/>
              </a:rPr>
              <a:t>Descent  </a:t>
            </a:r>
            <a:endParaRPr lang="en-US" sz="2800" dirty="0">
              <a:solidFill>
                <a:srgbClr val="808080"/>
              </a:solidFill>
              <a:latin typeface="Arial"/>
              <a:cs typeface="Arial"/>
            </a:endParaRPr>
          </a:p>
          <a:p>
            <a:pPr marL="12700" marR="5080">
              <a:lnSpc>
                <a:spcPts val="4100"/>
              </a:lnSpc>
              <a:spcBef>
                <a:spcPts val="160"/>
              </a:spcBef>
              <a:buAutoNum type="arabicPeriod"/>
              <a:tabLst>
                <a:tab pos="526415" algn="l"/>
                <a:tab pos="527050" algn="l"/>
              </a:tabLst>
            </a:pPr>
            <a:r>
              <a:rPr lang="en-US" sz="2800" spc="10" dirty="0">
                <a:solidFill>
                  <a:srgbClr val="808080"/>
                </a:solidFill>
                <a:latin typeface="Arial"/>
                <a:cs typeface="Arial"/>
              </a:rPr>
              <a:t> </a:t>
            </a:r>
            <a:r>
              <a:rPr sz="2800" spc="10" dirty="0">
                <a:solidFill>
                  <a:srgbClr val="808080"/>
                </a:solidFill>
                <a:latin typeface="Arial"/>
                <a:cs typeface="Arial"/>
              </a:rPr>
              <a:t>Building </a:t>
            </a:r>
            <a:r>
              <a:rPr sz="2800" dirty="0">
                <a:solidFill>
                  <a:srgbClr val="808080"/>
                </a:solidFill>
                <a:latin typeface="Arial"/>
                <a:cs typeface="Arial"/>
              </a:rPr>
              <a:t>a Machine Learning</a:t>
            </a:r>
            <a:r>
              <a:rPr sz="2800" spc="-25" dirty="0">
                <a:solidFill>
                  <a:srgbClr val="808080"/>
                </a:solidFill>
                <a:latin typeface="Arial"/>
                <a:cs typeface="Arial"/>
              </a:rPr>
              <a:t> </a:t>
            </a:r>
            <a:r>
              <a:rPr sz="2800" spc="-5" dirty="0">
                <a:solidFill>
                  <a:srgbClr val="808080"/>
                </a:solidFill>
                <a:latin typeface="Arial"/>
                <a:cs typeface="Arial"/>
              </a:rPr>
              <a:t>Algorithm</a:t>
            </a:r>
            <a:endParaRPr sz="2800" dirty="0">
              <a:latin typeface="Arial"/>
              <a:cs typeface="Arial"/>
            </a:endParaRPr>
          </a:p>
        </p:txBody>
      </p:sp>
      <p:sp>
        <p:nvSpPr>
          <p:cNvPr id="6" name="object 6"/>
          <p:cNvSpPr txBox="1"/>
          <p:nvPr/>
        </p:nvSpPr>
        <p:spPr>
          <a:xfrm>
            <a:off x="852978" y="6563498"/>
            <a:ext cx="649732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808080"/>
                </a:solidFill>
                <a:latin typeface="Arial"/>
                <a:cs typeface="Arial"/>
              </a:rPr>
              <a:t>11. Challenges </a:t>
            </a:r>
            <a:r>
              <a:rPr sz="2800" spc="-5" dirty="0">
                <a:solidFill>
                  <a:srgbClr val="808080"/>
                </a:solidFill>
                <a:latin typeface="Arial"/>
                <a:cs typeface="Arial"/>
              </a:rPr>
              <a:t>Motivating </a:t>
            </a:r>
            <a:r>
              <a:rPr sz="2800" dirty="0">
                <a:solidFill>
                  <a:srgbClr val="808080"/>
                </a:solidFill>
                <a:latin typeface="Arial"/>
                <a:cs typeface="Arial"/>
              </a:rPr>
              <a:t>Deep</a:t>
            </a:r>
            <a:r>
              <a:rPr sz="2800" spc="-475" dirty="0">
                <a:solidFill>
                  <a:srgbClr val="808080"/>
                </a:solidFill>
                <a:latin typeface="Arial"/>
                <a:cs typeface="Arial"/>
              </a:rPr>
              <a:t> </a:t>
            </a:r>
            <a:r>
              <a:rPr sz="2800" dirty="0">
                <a:solidFill>
                  <a:srgbClr val="808080"/>
                </a:solidFill>
                <a:latin typeface="Arial"/>
                <a:cs typeface="Arial"/>
              </a:rPr>
              <a:t>Learning</a:t>
            </a:r>
            <a:endParaRPr sz="2800">
              <a:latin typeface="Arial"/>
              <a:cs typeface="Aria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67042" y="847293"/>
            <a:ext cx="8164195" cy="695960"/>
          </a:xfrm>
          <a:prstGeom prst="rect">
            <a:avLst/>
          </a:prstGeom>
        </p:spPr>
        <p:txBody>
          <a:bodyPr vert="horz" wrap="square" lIns="0" tIns="12700" rIns="0" bIns="0" rtlCol="0">
            <a:spAutoFit/>
          </a:bodyPr>
          <a:lstStyle/>
          <a:p>
            <a:pPr marL="12700">
              <a:lnSpc>
                <a:spcPct val="100000"/>
              </a:lnSpc>
              <a:spcBef>
                <a:spcPts val="100"/>
              </a:spcBef>
              <a:tabLst>
                <a:tab pos="2403475" algn="l"/>
                <a:tab pos="5975985" algn="l"/>
              </a:tabLst>
            </a:pPr>
            <a:r>
              <a:rPr spc="-5" dirty="0"/>
              <a:t>T</a:t>
            </a:r>
            <a:r>
              <a:rPr dirty="0"/>
              <a:t>opics</a:t>
            </a:r>
            <a:r>
              <a:rPr spc="-5" dirty="0"/>
              <a:t> </a:t>
            </a:r>
            <a:r>
              <a:rPr dirty="0"/>
              <a:t>in	Unsupervised	Learning</a:t>
            </a:r>
          </a:p>
        </p:txBody>
      </p:sp>
      <p:sp>
        <p:nvSpPr>
          <p:cNvPr id="5" name="object 5"/>
          <p:cNvSpPr txBox="1"/>
          <p:nvPr/>
        </p:nvSpPr>
        <p:spPr>
          <a:xfrm>
            <a:off x="1310177" y="1889898"/>
            <a:ext cx="6142355" cy="1770380"/>
          </a:xfrm>
          <a:prstGeom prst="rect">
            <a:avLst/>
          </a:prstGeom>
        </p:spPr>
        <p:txBody>
          <a:bodyPr vert="horz" wrap="square" lIns="0" tIns="104775" rIns="0" bIns="0" rtlCol="0">
            <a:spAutoFit/>
          </a:bodyPr>
          <a:lstStyle/>
          <a:p>
            <a:pPr marL="464184" indent="-452120">
              <a:lnSpc>
                <a:spcPct val="100000"/>
              </a:lnSpc>
              <a:spcBef>
                <a:spcPts val="825"/>
              </a:spcBef>
              <a:buAutoNum type="arabicPeriod"/>
              <a:tabLst>
                <a:tab pos="464820" algn="l"/>
              </a:tabLst>
            </a:pPr>
            <a:r>
              <a:rPr sz="3200" dirty="0">
                <a:solidFill>
                  <a:srgbClr val="3333CC"/>
                </a:solidFill>
                <a:latin typeface="Arial"/>
                <a:cs typeface="Arial"/>
              </a:rPr>
              <a:t>Unsupervised</a:t>
            </a:r>
            <a:r>
              <a:rPr sz="3200" spc="-10"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527050" indent="-514350">
              <a:lnSpc>
                <a:spcPct val="100000"/>
              </a:lnSpc>
              <a:spcBef>
                <a:spcPts val="730"/>
              </a:spcBef>
              <a:buAutoNum type="arabicPeriod"/>
              <a:tabLst>
                <a:tab pos="526415" algn="l"/>
                <a:tab pos="527050" algn="l"/>
              </a:tabLst>
            </a:pPr>
            <a:r>
              <a:rPr sz="3200" dirty="0">
                <a:solidFill>
                  <a:srgbClr val="3333CC"/>
                </a:solidFill>
                <a:latin typeface="Arial"/>
                <a:cs typeface="Arial"/>
              </a:rPr>
              <a:t>Principal </a:t>
            </a:r>
            <a:r>
              <a:rPr sz="3200" spc="-5" dirty="0">
                <a:solidFill>
                  <a:srgbClr val="3333CC"/>
                </a:solidFill>
                <a:latin typeface="Arial"/>
                <a:cs typeface="Arial"/>
              </a:rPr>
              <a:t>Components</a:t>
            </a:r>
            <a:r>
              <a:rPr sz="3200" spc="-60" dirty="0">
                <a:solidFill>
                  <a:srgbClr val="3333CC"/>
                </a:solidFill>
                <a:latin typeface="Arial"/>
                <a:cs typeface="Arial"/>
              </a:rPr>
              <a:t> </a:t>
            </a:r>
            <a:r>
              <a:rPr sz="3200" dirty="0">
                <a:solidFill>
                  <a:srgbClr val="3333CC"/>
                </a:solidFill>
                <a:latin typeface="Arial"/>
                <a:cs typeface="Arial"/>
              </a:rPr>
              <a:t>Analysis</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dirty="0">
                <a:solidFill>
                  <a:srgbClr val="3333CC"/>
                </a:solidFill>
                <a:latin typeface="Arial"/>
                <a:cs typeface="Arial"/>
              </a:rPr>
              <a:t>K-means</a:t>
            </a:r>
            <a:r>
              <a:rPr sz="3200" spc="-10" dirty="0">
                <a:solidFill>
                  <a:srgbClr val="3333CC"/>
                </a:solidFill>
                <a:latin typeface="Arial"/>
                <a:cs typeface="Arial"/>
              </a:rPr>
              <a:t> </a:t>
            </a:r>
            <a:r>
              <a:rPr sz="3200" spc="-5" dirty="0">
                <a:solidFill>
                  <a:srgbClr val="3333CC"/>
                </a:solidFill>
                <a:latin typeface="Arial"/>
                <a:cs typeface="Arial"/>
              </a:rPr>
              <a:t>clustering</a:t>
            </a:r>
            <a:endParaRPr sz="3200">
              <a:latin typeface="Arial"/>
              <a:cs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54145" y="420254"/>
            <a:ext cx="6237605" cy="695960"/>
          </a:xfrm>
          <a:prstGeom prst="rect">
            <a:avLst/>
          </a:prstGeom>
        </p:spPr>
        <p:txBody>
          <a:bodyPr vert="horz" wrap="square" lIns="0" tIns="12700" rIns="0" bIns="0" rtlCol="0">
            <a:spAutoFit/>
          </a:bodyPr>
          <a:lstStyle/>
          <a:p>
            <a:pPr marL="12700">
              <a:lnSpc>
                <a:spcPct val="100000"/>
              </a:lnSpc>
              <a:spcBef>
                <a:spcPts val="100"/>
              </a:spcBef>
              <a:tabLst>
                <a:tab pos="3584575" algn="l"/>
              </a:tabLst>
            </a:pPr>
            <a:r>
              <a:rPr dirty="0"/>
              <a:t>Unsupervised	</a:t>
            </a:r>
            <a:r>
              <a:rPr spc="-5" dirty="0"/>
              <a:t>Algorithms</a:t>
            </a:r>
          </a:p>
        </p:txBody>
      </p:sp>
      <p:sp>
        <p:nvSpPr>
          <p:cNvPr id="5" name="object 5"/>
          <p:cNvSpPr txBox="1"/>
          <p:nvPr/>
        </p:nvSpPr>
        <p:spPr>
          <a:xfrm>
            <a:off x="852978" y="1220355"/>
            <a:ext cx="8816340" cy="5645785"/>
          </a:xfrm>
          <a:prstGeom prst="rect">
            <a:avLst/>
          </a:prstGeom>
        </p:spPr>
        <p:txBody>
          <a:bodyPr vert="horz" wrap="square" lIns="0" tIns="33020" rIns="0" bIns="0" rtlCol="0">
            <a:spAutoFit/>
          </a:bodyPr>
          <a:lstStyle/>
          <a:p>
            <a:pPr marL="355600" marR="1109980" indent="-342900">
              <a:lnSpc>
                <a:spcPts val="3800"/>
              </a:lnSpc>
              <a:spcBef>
                <a:spcPts val="260"/>
              </a:spcBef>
              <a:buChar char="•"/>
              <a:tabLst>
                <a:tab pos="354965" algn="l"/>
                <a:tab pos="355600" algn="l"/>
              </a:tabLst>
            </a:pPr>
            <a:r>
              <a:rPr sz="3200" spc="-5" dirty="0">
                <a:solidFill>
                  <a:srgbClr val="3333CC"/>
                </a:solidFill>
                <a:latin typeface="Arial"/>
                <a:cs typeface="Arial"/>
              </a:rPr>
              <a:t>They </a:t>
            </a:r>
            <a:r>
              <a:rPr sz="3200" dirty="0">
                <a:solidFill>
                  <a:srgbClr val="3333CC"/>
                </a:solidFill>
                <a:latin typeface="Arial"/>
                <a:cs typeface="Arial"/>
              </a:rPr>
              <a:t>are </a:t>
            </a:r>
            <a:r>
              <a:rPr sz="3200" spc="-5" dirty="0">
                <a:solidFill>
                  <a:srgbClr val="3333CC"/>
                </a:solidFill>
                <a:latin typeface="Arial"/>
                <a:cs typeface="Arial"/>
              </a:rPr>
              <a:t>algorithms that </a:t>
            </a:r>
            <a:r>
              <a:rPr sz="3200" dirty="0">
                <a:solidFill>
                  <a:srgbClr val="3333CC"/>
                </a:solidFill>
                <a:latin typeface="Arial"/>
                <a:cs typeface="Arial"/>
              </a:rPr>
              <a:t>experience only  </a:t>
            </a:r>
            <a:r>
              <a:rPr sz="3200" spc="-5" dirty="0">
                <a:solidFill>
                  <a:srgbClr val="3333CC"/>
                </a:solidFill>
                <a:latin typeface="Arial"/>
                <a:cs typeface="Arial"/>
              </a:rPr>
              <a:t>“features” </a:t>
            </a:r>
            <a:r>
              <a:rPr sz="3200" dirty="0">
                <a:solidFill>
                  <a:srgbClr val="3333CC"/>
                </a:solidFill>
                <a:latin typeface="Arial"/>
                <a:cs typeface="Arial"/>
              </a:rPr>
              <a:t>but not a supervision</a:t>
            </a:r>
            <a:r>
              <a:rPr sz="3200" spc="-40" dirty="0">
                <a:solidFill>
                  <a:srgbClr val="3333CC"/>
                </a:solidFill>
                <a:latin typeface="Arial"/>
                <a:cs typeface="Arial"/>
              </a:rPr>
              <a:t> </a:t>
            </a:r>
            <a:r>
              <a:rPr sz="3200" dirty="0">
                <a:solidFill>
                  <a:srgbClr val="3333CC"/>
                </a:solidFill>
                <a:latin typeface="Arial"/>
                <a:cs typeface="Arial"/>
              </a:rPr>
              <a:t>signal</a:t>
            </a:r>
            <a:endParaRPr sz="3200" dirty="0">
              <a:latin typeface="Arial"/>
              <a:cs typeface="Arial"/>
            </a:endParaRPr>
          </a:p>
          <a:p>
            <a:pPr marL="355600" marR="5080" indent="-342900">
              <a:lnSpc>
                <a:spcPct val="100000"/>
              </a:lnSpc>
              <a:spcBef>
                <a:spcPts val="605"/>
              </a:spcBef>
              <a:buChar char="•"/>
              <a:tabLst>
                <a:tab pos="354965" algn="l"/>
                <a:tab pos="355600" algn="l"/>
              </a:tabLst>
            </a:pPr>
            <a:r>
              <a:rPr sz="3200" spc="-5" dirty="0">
                <a:solidFill>
                  <a:srgbClr val="3333CC"/>
                </a:solidFill>
                <a:latin typeface="Arial"/>
                <a:cs typeface="Arial"/>
              </a:rPr>
              <a:t>Refers to extract information from </a:t>
            </a:r>
            <a:r>
              <a:rPr sz="3200" dirty="0">
                <a:solidFill>
                  <a:srgbClr val="3333CC"/>
                </a:solidFill>
                <a:latin typeface="Arial"/>
                <a:cs typeface="Arial"/>
              </a:rPr>
              <a:t>a </a:t>
            </a:r>
            <a:r>
              <a:rPr sz="3200" spc="-5" dirty="0">
                <a:solidFill>
                  <a:srgbClr val="3333CC"/>
                </a:solidFill>
                <a:latin typeface="Arial"/>
                <a:cs typeface="Arial"/>
              </a:rPr>
              <a:t>distribution  with </a:t>
            </a:r>
            <a:r>
              <a:rPr sz="3200" dirty="0">
                <a:solidFill>
                  <a:srgbClr val="3333CC"/>
                </a:solidFill>
                <a:latin typeface="Arial"/>
                <a:cs typeface="Arial"/>
              </a:rPr>
              <a:t>no human labor </a:t>
            </a:r>
            <a:r>
              <a:rPr sz="3200" spc="-5" dirty="0">
                <a:solidFill>
                  <a:srgbClr val="3333CC"/>
                </a:solidFill>
                <a:latin typeface="Arial"/>
                <a:cs typeface="Arial"/>
              </a:rPr>
              <a:t>to annotate</a:t>
            </a:r>
            <a:r>
              <a:rPr sz="3200" spc="-20" dirty="0">
                <a:solidFill>
                  <a:srgbClr val="3333CC"/>
                </a:solidFill>
                <a:latin typeface="Arial"/>
                <a:cs typeface="Arial"/>
              </a:rPr>
              <a:t> </a:t>
            </a:r>
            <a:r>
              <a:rPr sz="3200" dirty="0">
                <a:solidFill>
                  <a:srgbClr val="3333CC"/>
                </a:solidFill>
                <a:latin typeface="Arial"/>
                <a:cs typeface="Arial"/>
              </a:rPr>
              <a:t>examples</a:t>
            </a:r>
            <a:endParaRPr sz="3200" dirty="0">
              <a:latin typeface="Arial"/>
              <a:cs typeface="Arial"/>
            </a:endParaRPr>
          </a:p>
          <a:p>
            <a:pPr marL="355600" indent="-342900">
              <a:lnSpc>
                <a:spcPct val="100000"/>
              </a:lnSpc>
              <a:spcBef>
                <a:spcPts val="819"/>
              </a:spcBef>
              <a:buChar char="•"/>
              <a:tabLst>
                <a:tab pos="354965" algn="l"/>
                <a:tab pos="355600" algn="l"/>
              </a:tabLst>
            </a:pPr>
            <a:r>
              <a:rPr sz="3200" spc="-5" dirty="0">
                <a:solidFill>
                  <a:srgbClr val="3333CC"/>
                </a:solidFill>
                <a:latin typeface="Arial"/>
                <a:cs typeface="Arial"/>
              </a:rPr>
              <a:t>Term refers</a:t>
            </a:r>
            <a:r>
              <a:rPr sz="3200" spc="-10" dirty="0">
                <a:solidFill>
                  <a:srgbClr val="3333CC"/>
                </a:solidFill>
                <a:latin typeface="Arial"/>
                <a:cs typeface="Arial"/>
              </a:rPr>
              <a:t> </a:t>
            </a:r>
            <a:r>
              <a:rPr sz="3200" spc="-5" dirty="0">
                <a:solidFill>
                  <a:srgbClr val="3333CC"/>
                </a:solidFill>
                <a:latin typeface="Arial"/>
                <a:cs typeface="Arial"/>
              </a:rPr>
              <a:t>to:</a:t>
            </a:r>
            <a:endParaRPr sz="3200" dirty="0">
              <a:latin typeface="Arial"/>
              <a:cs typeface="Arial"/>
            </a:endParaRPr>
          </a:p>
          <a:p>
            <a:pPr marL="755650" lvl="1" indent="-286385">
              <a:lnSpc>
                <a:spcPct val="100000"/>
              </a:lnSpc>
              <a:spcBef>
                <a:spcPts val="665"/>
              </a:spcBef>
              <a:buChar char="–"/>
              <a:tabLst>
                <a:tab pos="755650" algn="l"/>
              </a:tabLst>
            </a:pPr>
            <a:r>
              <a:rPr sz="2800" spc="-5" dirty="0">
                <a:solidFill>
                  <a:srgbClr val="336600"/>
                </a:solidFill>
                <a:latin typeface="Arial"/>
                <a:cs typeface="Arial"/>
              </a:rPr>
              <a:t>Density</a:t>
            </a:r>
            <a:r>
              <a:rPr sz="2800" spc="-10" dirty="0">
                <a:solidFill>
                  <a:srgbClr val="336600"/>
                </a:solidFill>
                <a:latin typeface="Arial"/>
                <a:cs typeface="Arial"/>
              </a:rPr>
              <a:t> </a:t>
            </a:r>
            <a:r>
              <a:rPr sz="2800" spc="-5" dirty="0">
                <a:solidFill>
                  <a:srgbClr val="336600"/>
                </a:solidFill>
                <a:latin typeface="Arial"/>
                <a:cs typeface="Arial"/>
              </a:rPr>
              <a:t>estimation</a:t>
            </a:r>
            <a:endParaRPr sz="2800" dirty="0">
              <a:latin typeface="Arial"/>
              <a:cs typeface="Arial"/>
            </a:endParaRPr>
          </a:p>
          <a:p>
            <a:pPr marL="755650" lvl="1" indent="-286385">
              <a:lnSpc>
                <a:spcPct val="100000"/>
              </a:lnSpc>
              <a:spcBef>
                <a:spcPts val="640"/>
              </a:spcBef>
              <a:buChar char="–"/>
              <a:tabLst>
                <a:tab pos="755650" algn="l"/>
              </a:tabLst>
            </a:pPr>
            <a:r>
              <a:rPr sz="2800" dirty="0">
                <a:solidFill>
                  <a:srgbClr val="336600"/>
                </a:solidFill>
                <a:latin typeface="Arial"/>
                <a:cs typeface="Arial"/>
              </a:rPr>
              <a:t>Learning </a:t>
            </a:r>
            <a:r>
              <a:rPr sz="2800" spc="-5" dirty="0">
                <a:solidFill>
                  <a:srgbClr val="336600"/>
                </a:solidFill>
                <a:latin typeface="Arial"/>
                <a:cs typeface="Arial"/>
              </a:rPr>
              <a:t>to </a:t>
            </a:r>
            <a:r>
              <a:rPr sz="2800" dirty="0">
                <a:solidFill>
                  <a:srgbClr val="336600"/>
                </a:solidFill>
                <a:latin typeface="Arial"/>
                <a:cs typeface="Arial"/>
              </a:rPr>
              <a:t>draw samples </a:t>
            </a:r>
            <a:r>
              <a:rPr sz="2800" spc="-5" dirty="0">
                <a:solidFill>
                  <a:srgbClr val="336600"/>
                </a:solidFill>
                <a:latin typeface="Arial"/>
                <a:cs typeface="Arial"/>
              </a:rPr>
              <a:t>from </a:t>
            </a:r>
            <a:r>
              <a:rPr sz="2800" dirty="0">
                <a:solidFill>
                  <a:srgbClr val="336600"/>
                </a:solidFill>
                <a:latin typeface="Arial"/>
                <a:cs typeface="Arial"/>
              </a:rPr>
              <a:t>a</a:t>
            </a:r>
            <a:r>
              <a:rPr sz="2800" spc="-15" dirty="0">
                <a:solidFill>
                  <a:srgbClr val="336600"/>
                </a:solidFill>
                <a:latin typeface="Arial"/>
                <a:cs typeface="Arial"/>
              </a:rPr>
              <a:t> </a:t>
            </a:r>
            <a:r>
              <a:rPr sz="2800" spc="-5" dirty="0">
                <a:solidFill>
                  <a:srgbClr val="336600"/>
                </a:solidFill>
                <a:latin typeface="Arial"/>
                <a:cs typeface="Arial"/>
              </a:rPr>
              <a:t>distribution</a:t>
            </a:r>
            <a:endParaRPr sz="2800" dirty="0">
              <a:latin typeface="Arial"/>
              <a:cs typeface="Arial"/>
            </a:endParaRPr>
          </a:p>
          <a:p>
            <a:pPr marL="755650" lvl="1" indent="-286385">
              <a:lnSpc>
                <a:spcPct val="100000"/>
              </a:lnSpc>
              <a:spcBef>
                <a:spcPts val="740"/>
              </a:spcBef>
              <a:buChar char="–"/>
              <a:tabLst>
                <a:tab pos="755650" algn="l"/>
              </a:tabLst>
            </a:pPr>
            <a:r>
              <a:rPr sz="2800" dirty="0">
                <a:solidFill>
                  <a:srgbClr val="336600"/>
                </a:solidFill>
                <a:latin typeface="Arial"/>
                <a:cs typeface="Arial"/>
              </a:rPr>
              <a:t>Learning </a:t>
            </a:r>
            <a:r>
              <a:rPr sz="2800" spc="-5" dirty="0">
                <a:solidFill>
                  <a:srgbClr val="336600"/>
                </a:solidFill>
                <a:latin typeface="Arial"/>
                <a:cs typeface="Arial"/>
              </a:rPr>
              <a:t>to </a:t>
            </a:r>
            <a:r>
              <a:rPr sz="2800" dirty="0">
                <a:solidFill>
                  <a:srgbClr val="336600"/>
                </a:solidFill>
                <a:latin typeface="Arial"/>
                <a:cs typeface="Arial"/>
              </a:rPr>
              <a:t>denoise </a:t>
            </a:r>
            <a:r>
              <a:rPr sz="2800" spc="-5" dirty="0">
                <a:solidFill>
                  <a:srgbClr val="336600"/>
                </a:solidFill>
                <a:latin typeface="Arial"/>
                <a:cs typeface="Arial"/>
              </a:rPr>
              <a:t>data from </a:t>
            </a:r>
            <a:r>
              <a:rPr sz="2800" dirty="0">
                <a:solidFill>
                  <a:srgbClr val="336600"/>
                </a:solidFill>
                <a:latin typeface="Arial"/>
                <a:cs typeface="Arial"/>
              </a:rPr>
              <a:t>a</a:t>
            </a:r>
            <a:r>
              <a:rPr sz="2800" spc="-5" dirty="0">
                <a:solidFill>
                  <a:srgbClr val="336600"/>
                </a:solidFill>
                <a:latin typeface="Arial"/>
                <a:cs typeface="Arial"/>
              </a:rPr>
              <a:t> distribution</a:t>
            </a:r>
            <a:endParaRPr sz="2800" dirty="0">
              <a:latin typeface="Arial"/>
              <a:cs typeface="Arial"/>
            </a:endParaRPr>
          </a:p>
          <a:p>
            <a:pPr marL="755650" lvl="1" indent="-286385">
              <a:lnSpc>
                <a:spcPct val="100000"/>
              </a:lnSpc>
              <a:spcBef>
                <a:spcPts val="640"/>
              </a:spcBef>
              <a:buChar char="–"/>
              <a:tabLst>
                <a:tab pos="755650" algn="l"/>
              </a:tabLst>
            </a:pPr>
            <a:r>
              <a:rPr sz="2800" spc="-5" dirty="0">
                <a:solidFill>
                  <a:srgbClr val="336600"/>
                </a:solidFill>
                <a:latin typeface="Arial"/>
                <a:cs typeface="Arial"/>
              </a:rPr>
              <a:t>Finding </a:t>
            </a:r>
            <a:r>
              <a:rPr sz="2800" dirty="0">
                <a:solidFill>
                  <a:srgbClr val="336600"/>
                </a:solidFill>
                <a:latin typeface="Arial"/>
                <a:cs typeface="Arial"/>
              </a:rPr>
              <a:t>a </a:t>
            </a:r>
            <a:r>
              <a:rPr sz="2800" spc="-5" dirty="0">
                <a:solidFill>
                  <a:srgbClr val="336600"/>
                </a:solidFill>
                <a:latin typeface="Arial"/>
                <a:cs typeface="Arial"/>
              </a:rPr>
              <a:t>manifold that the data </a:t>
            </a:r>
            <a:r>
              <a:rPr sz="2800" dirty="0">
                <a:solidFill>
                  <a:srgbClr val="336600"/>
                </a:solidFill>
                <a:latin typeface="Arial"/>
                <a:cs typeface="Arial"/>
              </a:rPr>
              <a:t>lies</a:t>
            </a:r>
            <a:r>
              <a:rPr sz="2800" spc="15" dirty="0">
                <a:solidFill>
                  <a:srgbClr val="336600"/>
                </a:solidFill>
                <a:latin typeface="Arial"/>
                <a:cs typeface="Arial"/>
              </a:rPr>
              <a:t> </a:t>
            </a:r>
            <a:r>
              <a:rPr sz="2800" dirty="0">
                <a:solidFill>
                  <a:srgbClr val="336600"/>
                </a:solidFill>
                <a:latin typeface="Arial"/>
                <a:cs typeface="Arial"/>
              </a:rPr>
              <a:t>near</a:t>
            </a:r>
            <a:endParaRPr sz="2800" dirty="0">
              <a:latin typeface="Arial"/>
              <a:cs typeface="Arial"/>
            </a:endParaRPr>
          </a:p>
          <a:p>
            <a:pPr marL="755650" lvl="1" indent="-286385">
              <a:lnSpc>
                <a:spcPct val="100000"/>
              </a:lnSpc>
              <a:spcBef>
                <a:spcPts val="640"/>
              </a:spcBef>
              <a:buChar char="–"/>
              <a:tabLst>
                <a:tab pos="755650" algn="l"/>
              </a:tabLst>
            </a:pPr>
            <a:r>
              <a:rPr sz="2800" spc="-5" dirty="0">
                <a:solidFill>
                  <a:srgbClr val="336600"/>
                </a:solidFill>
                <a:latin typeface="Arial"/>
                <a:cs typeface="Arial"/>
              </a:rPr>
              <a:t>Clustering the data into </a:t>
            </a:r>
            <a:r>
              <a:rPr sz="2800" dirty="0">
                <a:solidFill>
                  <a:srgbClr val="336600"/>
                </a:solidFill>
                <a:latin typeface="Arial"/>
                <a:cs typeface="Arial"/>
              </a:rPr>
              <a:t>groups of </a:t>
            </a:r>
            <a:r>
              <a:rPr sz="2800" spc="-5" dirty="0">
                <a:solidFill>
                  <a:srgbClr val="336600"/>
                </a:solidFill>
                <a:latin typeface="Arial"/>
                <a:cs typeface="Arial"/>
              </a:rPr>
              <a:t>related</a:t>
            </a:r>
            <a:r>
              <a:rPr sz="2800" spc="20" dirty="0">
                <a:solidFill>
                  <a:srgbClr val="336600"/>
                </a:solidFill>
                <a:latin typeface="Arial"/>
                <a:cs typeface="Arial"/>
              </a:rPr>
              <a:t> </a:t>
            </a:r>
            <a:r>
              <a:rPr sz="2800" dirty="0">
                <a:solidFill>
                  <a:srgbClr val="336600"/>
                </a:solidFill>
                <a:latin typeface="Arial"/>
                <a:cs typeface="Arial"/>
              </a:rPr>
              <a:t>examples</a:t>
            </a:r>
            <a:endParaRPr sz="2800" dirty="0">
              <a:latin typeface="Arial"/>
              <a:cs typeface="Arial"/>
            </a:endParaRPr>
          </a:p>
          <a:p>
            <a:pPr marR="286385" algn="r">
              <a:lnSpc>
                <a:spcPct val="100000"/>
              </a:lnSpc>
              <a:spcBef>
                <a:spcPts val="1745"/>
              </a:spcBef>
            </a:pPr>
            <a:endParaRPr sz="1400" dirty="0">
              <a:latin typeface="Arial"/>
              <a:cs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298010" y="572654"/>
            <a:ext cx="8773089" cy="689932"/>
          </a:xfrm>
          <a:prstGeom prst="rect">
            <a:avLst/>
          </a:prstGeom>
        </p:spPr>
        <p:txBody>
          <a:bodyPr vert="horz" wrap="square" lIns="0" tIns="12700" rIns="0" bIns="0" rtlCol="0">
            <a:spAutoFit/>
          </a:bodyPr>
          <a:lstStyle/>
          <a:p>
            <a:pPr marL="12700">
              <a:lnSpc>
                <a:spcPct val="100000"/>
              </a:lnSpc>
              <a:spcBef>
                <a:spcPts val="100"/>
              </a:spcBef>
              <a:tabLst>
                <a:tab pos="2000250" algn="l"/>
                <a:tab pos="2932430" algn="l"/>
              </a:tabLst>
            </a:pPr>
            <a:r>
              <a:rPr spc="-5" dirty="0"/>
              <a:t>Finding	the	“</a:t>
            </a:r>
            <a:r>
              <a:rPr lang="en-US" spc="-5" dirty="0"/>
              <a:t>B</a:t>
            </a:r>
            <a:r>
              <a:rPr spc="-5" dirty="0"/>
              <a:t>est”</a:t>
            </a:r>
            <a:r>
              <a:rPr spc="-20" dirty="0"/>
              <a:t> </a:t>
            </a:r>
            <a:r>
              <a:rPr lang="en-US" spc="-5" dirty="0"/>
              <a:t>R</a:t>
            </a:r>
            <a:r>
              <a:rPr spc="-5" dirty="0"/>
              <a:t>epresentation</a:t>
            </a:r>
          </a:p>
        </p:txBody>
      </p:sp>
      <p:sp>
        <p:nvSpPr>
          <p:cNvPr id="5" name="object 5"/>
          <p:cNvSpPr txBox="1"/>
          <p:nvPr/>
        </p:nvSpPr>
        <p:spPr>
          <a:xfrm>
            <a:off x="852978" y="1508898"/>
            <a:ext cx="8840470" cy="5538055"/>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dirty="0">
                <a:solidFill>
                  <a:srgbClr val="3333CC"/>
                </a:solidFill>
                <a:latin typeface="Arial"/>
                <a:cs typeface="Arial"/>
              </a:rPr>
              <a:t>A classic unsupervised learning</a:t>
            </a:r>
            <a:r>
              <a:rPr sz="3200" spc="-25" dirty="0">
                <a:solidFill>
                  <a:srgbClr val="3333CC"/>
                </a:solidFill>
                <a:latin typeface="Arial"/>
                <a:cs typeface="Arial"/>
              </a:rPr>
              <a:t> </a:t>
            </a:r>
            <a:r>
              <a:rPr sz="3200" spc="-5" dirty="0">
                <a:solidFill>
                  <a:srgbClr val="3333CC"/>
                </a:solidFill>
                <a:latin typeface="Arial"/>
                <a:cs typeface="Arial"/>
              </a:rPr>
              <a:t>task</a:t>
            </a:r>
            <a:endParaRPr sz="3200" dirty="0">
              <a:latin typeface="Arial"/>
              <a:cs typeface="Arial"/>
            </a:endParaRPr>
          </a:p>
          <a:p>
            <a:pPr marL="355600" indent="-342900">
              <a:lnSpc>
                <a:spcPct val="100000"/>
              </a:lnSpc>
              <a:spcBef>
                <a:spcPts val="730"/>
              </a:spcBef>
              <a:buChar char="•"/>
              <a:tabLst>
                <a:tab pos="354965" algn="l"/>
                <a:tab pos="355600" algn="l"/>
              </a:tabLst>
            </a:pPr>
            <a:r>
              <a:rPr sz="3200" spc="-5" dirty="0">
                <a:solidFill>
                  <a:srgbClr val="3333CC"/>
                </a:solidFill>
                <a:latin typeface="Arial"/>
                <a:cs typeface="Arial"/>
              </a:rPr>
              <a:t>Generally, ‘best’ </a:t>
            </a:r>
            <a:r>
              <a:rPr sz="3200" dirty="0">
                <a:solidFill>
                  <a:srgbClr val="3333CC"/>
                </a:solidFill>
                <a:latin typeface="Arial"/>
                <a:cs typeface="Arial"/>
              </a:rPr>
              <a:t>is looking </a:t>
            </a:r>
            <a:r>
              <a:rPr sz="3200" spc="-5" dirty="0">
                <a:solidFill>
                  <a:srgbClr val="3333CC"/>
                </a:solidFill>
                <a:latin typeface="Arial"/>
                <a:cs typeface="Arial"/>
              </a:rPr>
              <a:t>for </a:t>
            </a:r>
            <a:r>
              <a:rPr sz="3200" dirty="0">
                <a:solidFill>
                  <a:srgbClr val="3333CC"/>
                </a:solidFill>
                <a:latin typeface="Arial"/>
                <a:cs typeface="Arial"/>
              </a:rPr>
              <a:t>a</a:t>
            </a:r>
            <a:r>
              <a:rPr sz="3200" spc="40" dirty="0">
                <a:solidFill>
                  <a:srgbClr val="3333CC"/>
                </a:solidFill>
                <a:latin typeface="Arial"/>
                <a:cs typeface="Arial"/>
              </a:rPr>
              <a:t> </a:t>
            </a:r>
            <a:r>
              <a:rPr sz="3200" spc="-5" dirty="0">
                <a:solidFill>
                  <a:srgbClr val="3333CC"/>
                </a:solidFill>
                <a:latin typeface="Arial"/>
                <a:cs typeface="Arial"/>
              </a:rPr>
              <a:t>representation:</a:t>
            </a:r>
            <a:endParaRPr sz="3200" dirty="0">
              <a:latin typeface="Arial"/>
              <a:cs typeface="Arial"/>
            </a:endParaRPr>
          </a:p>
          <a:p>
            <a:pPr marL="748665" marR="254635" lvl="1" indent="-279400">
              <a:lnSpc>
                <a:spcPts val="3329"/>
              </a:lnSpc>
              <a:spcBef>
                <a:spcPts val="800"/>
              </a:spcBef>
              <a:buChar char="–"/>
              <a:tabLst>
                <a:tab pos="755650" algn="l"/>
              </a:tabLst>
            </a:pPr>
            <a:r>
              <a:rPr sz="2800" spc="-5" dirty="0">
                <a:solidFill>
                  <a:srgbClr val="336600"/>
                </a:solidFill>
                <a:latin typeface="Arial"/>
                <a:cs typeface="Arial"/>
              </a:rPr>
              <a:t>that </a:t>
            </a:r>
            <a:r>
              <a:rPr sz="2800" dirty="0">
                <a:solidFill>
                  <a:srgbClr val="336600"/>
                </a:solidFill>
                <a:latin typeface="Arial"/>
                <a:cs typeface="Arial"/>
              </a:rPr>
              <a:t>preserves as much </a:t>
            </a:r>
            <a:r>
              <a:rPr sz="2800" spc="-5" dirty="0">
                <a:solidFill>
                  <a:srgbClr val="336600"/>
                </a:solidFill>
                <a:latin typeface="Arial"/>
                <a:cs typeface="Arial"/>
              </a:rPr>
              <a:t>information </a:t>
            </a:r>
            <a:r>
              <a:rPr sz="2800" dirty="0">
                <a:solidFill>
                  <a:srgbClr val="336600"/>
                </a:solidFill>
                <a:latin typeface="Arial"/>
                <a:cs typeface="Arial"/>
              </a:rPr>
              <a:t>about </a:t>
            </a:r>
            <a:r>
              <a:rPr sz="2800" b="1" i="1" spc="165" dirty="0">
                <a:solidFill>
                  <a:srgbClr val="3333CC"/>
                </a:solidFill>
                <a:latin typeface="Palatino Linotype"/>
                <a:cs typeface="Palatino Linotype"/>
              </a:rPr>
              <a:t>x </a:t>
            </a:r>
            <a:r>
              <a:rPr sz="2800" dirty="0">
                <a:solidFill>
                  <a:srgbClr val="336600"/>
                </a:solidFill>
                <a:latin typeface="Arial"/>
                <a:cs typeface="Arial"/>
              </a:rPr>
              <a:t>as  possible while obeying some </a:t>
            </a:r>
            <a:r>
              <a:rPr sz="2800" spc="-5" dirty="0">
                <a:solidFill>
                  <a:srgbClr val="336600"/>
                </a:solidFill>
                <a:latin typeface="Arial"/>
                <a:cs typeface="Arial"/>
              </a:rPr>
              <a:t>penalty </a:t>
            </a:r>
            <a:r>
              <a:rPr sz="2800" dirty="0">
                <a:solidFill>
                  <a:srgbClr val="336600"/>
                </a:solidFill>
                <a:latin typeface="Arial"/>
                <a:cs typeface="Arial"/>
              </a:rPr>
              <a:t>or</a:t>
            </a:r>
            <a:r>
              <a:rPr sz="2800" spc="-30" dirty="0">
                <a:solidFill>
                  <a:srgbClr val="336600"/>
                </a:solidFill>
                <a:latin typeface="Arial"/>
                <a:cs typeface="Arial"/>
              </a:rPr>
              <a:t> </a:t>
            </a:r>
            <a:r>
              <a:rPr sz="2800" spc="-5" dirty="0">
                <a:solidFill>
                  <a:srgbClr val="336600"/>
                </a:solidFill>
                <a:latin typeface="Arial"/>
                <a:cs typeface="Arial"/>
              </a:rPr>
              <a:t>constraint</a:t>
            </a:r>
            <a:endParaRPr sz="2800" dirty="0">
              <a:latin typeface="Arial"/>
              <a:cs typeface="Arial"/>
            </a:endParaRPr>
          </a:p>
          <a:p>
            <a:pPr marL="1155065" marR="611505" lvl="2" indent="-228600">
              <a:lnSpc>
                <a:spcPts val="2820"/>
              </a:lnSpc>
              <a:spcBef>
                <a:spcPts val="650"/>
              </a:spcBef>
              <a:buChar char="•"/>
              <a:tabLst>
                <a:tab pos="1155700" algn="l"/>
              </a:tabLst>
            </a:pPr>
            <a:r>
              <a:rPr sz="2400" dirty="0">
                <a:solidFill>
                  <a:srgbClr val="660066"/>
                </a:solidFill>
                <a:latin typeface="Arial"/>
                <a:cs typeface="Arial"/>
              </a:rPr>
              <a:t>aimed at keeping </a:t>
            </a:r>
            <a:r>
              <a:rPr sz="2400" spc="-5" dirty="0">
                <a:solidFill>
                  <a:srgbClr val="660066"/>
                </a:solidFill>
                <a:latin typeface="Arial"/>
                <a:cs typeface="Arial"/>
              </a:rPr>
              <a:t>the representation </a:t>
            </a:r>
            <a:r>
              <a:rPr sz="2400" i="1" dirty="0">
                <a:solidFill>
                  <a:srgbClr val="7B1979"/>
                </a:solidFill>
                <a:latin typeface="Arial"/>
                <a:cs typeface="Arial"/>
              </a:rPr>
              <a:t>simpler </a:t>
            </a:r>
            <a:r>
              <a:rPr sz="2400" dirty="0">
                <a:solidFill>
                  <a:srgbClr val="660066"/>
                </a:solidFill>
                <a:latin typeface="Arial"/>
                <a:cs typeface="Arial"/>
              </a:rPr>
              <a:t>or more  accessible </a:t>
            </a:r>
            <a:r>
              <a:rPr sz="2400" spc="-5" dirty="0">
                <a:solidFill>
                  <a:srgbClr val="660066"/>
                </a:solidFill>
                <a:latin typeface="Arial"/>
                <a:cs typeface="Arial"/>
              </a:rPr>
              <a:t>than </a:t>
            </a:r>
            <a:r>
              <a:rPr sz="2400" b="1" i="1" spc="140" dirty="0">
                <a:solidFill>
                  <a:srgbClr val="3333CC"/>
                </a:solidFill>
                <a:latin typeface="Palatino Linotype"/>
                <a:cs typeface="Palatino Linotype"/>
              </a:rPr>
              <a:t>x</a:t>
            </a:r>
            <a:r>
              <a:rPr sz="2400" b="1" i="1" spc="60" dirty="0">
                <a:solidFill>
                  <a:srgbClr val="3333CC"/>
                </a:solidFill>
                <a:latin typeface="Palatino Linotype"/>
                <a:cs typeface="Palatino Linotype"/>
              </a:rPr>
              <a:t> </a:t>
            </a:r>
            <a:r>
              <a:rPr sz="2400" spc="-5" dirty="0">
                <a:solidFill>
                  <a:srgbClr val="660066"/>
                </a:solidFill>
                <a:latin typeface="Arial"/>
                <a:cs typeface="Arial"/>
              </a:rPr>
              <a:t>itself</a:t>
            </a:r>
            <a:endParaRPr sz="2400" dirty="0">
              <a:latin typeface="Arial"/>
              <a:cs typeface="Arial"/>
            </a:endParaRPr>
          </a:p>
          <a:p>
            <a:pPr marL="355600" indent="-342900">
              <a:lnSpc>
                <a:spcPts val="3835"/>
              </a:lnSpc>
              <a:spcBef>
                <a:spcPts val="710"/>
              </a:spcBef>
              <a:buChar char="•"/>
              <a:tabLst>
                <a:tab pos="354965" algn="l"/>
                <a:tab pos="355600" algn="l"/>
              </a:tabLst>
            </a:pPr>
            <a:r>
              <a:rPr sz="3200" spc="-5" dirty="0">
                <a:solidFill>
                  <a:srgbClr val="3333CC"/>
                </a:solidFill>
                <a:latin typeface="Arial"/>
                <a:cs typeface="Arial"/>
              </a:rPr>
              <a:t>There </a:t>
            </a:r>
            <a:r>
              <a:rPr sz="3200" dirty="0">
                <a:solidFill>
                  <a:srgbClr val="3333CC"/>
                </a:solidFill>
                <a:latin typeface="Arial"/>
                <a:cs typeface="Arial"/>
              </a:rPr>
              <a:t>are </a:t>
            </a:r>
            <a:r>
              <a:rPr sz="3200" spc="-5" dirty="0">
                <a:solidFill>
                  <a:srgbClr val="3333CC"/>
                </a:solidFill>
                <a:latin typeface="Arial"/>
                <a:cs typeface="Arial"/>
              </a:rPr>
              <a:t>multiple </a:t>
            </a:r>
            <a:r>
              <a:rPr sz="3200" dirty="0">
                <a:solidFill>
                  <a:srgbClr val="3333CC"/>
                </a:solidFill>
                <a:latin typeface="Arial"/>
                <a:cs typeface="Arial"/>
              </a:rPr>
              <a:t>ways of </a:t>
            </a:r>
            <a:r>
              <a:rPr sz="3200" spc="-5" dirty="0">
                <a:solidFill>
                  <a:srgbClr val="3333CC"/>
                </a:solidFill>
                <a:latin typeface="Arial"/>
                <a:cs typeface="Arial"/>
              </a:rPr>
              <a:t>defining </a:t>
            </a:r>
            <a:r>
              <a:rPr sz="3200" dirty="0">
                <a:solidFill>
                  <a:srgbClr val="3333CC"/>
                </a:solidFill>
                <a:latin typeface="Arial"/>
                <a:cs typeface="Arial"/>
              </a:rPr>
              <a:t>a</a:t>
            </a:r>
            <a:r>
              <a:rPr sz="3200" spc="-10" dirty="0">
                <a:solidFill>
                  <a:srgbClr val="3333CC"/>
                </a:solidFill>
                <a:latin typeface="Arial"/>
                <a:cs typeface="Arial"/>
              </a:rPr>
              <a:t> </a:t>
            </a:r>
            <a:r>
              <a:rPr sz="3200" i="1" dirty="0">
                <a:solidFill>
                  <a:srgbClr val="3333CC"/>
                </a:solidFill>
                <a:latin typeface="Arial"/>
                <a:cs typeface="Arial"/>
              </a:rPr>
              <a:t>simpler</a:t>
            </a:r>
            <a:endParaRPr sz="3200" dirty="0">
              <a:latin typeface="Arial"/>
              <a:cs typeface="Arial"/>
            </a:endParaRPr>
          </a:p>
          <a:p>
            <a:pPr marL="355600">
              <a:lnSpc>
                <a:spcPts val="3835"/>
              </a:lnSpc>
            </a:pPr>
            <a:r>
              <a:rPr sz="3200" spc="-5" dirty="0">
                <a:solidFill>
                  <a:srgbClr val="3333CC"/>
                </a:solidFill>
                <a:latin typeface="Arial"/>
                <a:cs typeface="Arial"/>
              </a:rPr>
              <a:t>representation:</a:t>
            </a:r>
            <a:endParaRPr sz="3200" dirty="0">
              <a:latin typeface="Arial"/>
              <a:cs typeface="Arial"/>
            </a:endParaRPr>
          </a:p>
          <a:p>
            <a:pPr marL="984250" indent="-514984">
              <a:lnSpc>
                <a:spcPct val="100000"/>
              </a:lnSpc>
              <a:spcBef>
                <a:spcPts val="730"/>
              </a:spcBef>
              <a:buAutoNum type="arabicPeriod"/>
              <a:tabLst>
                <a:tab pos="983615" algn="l"/>
                <a:tab pos="984250" algn="l"/>
              </a:tabLst>
            </a:pPr>
            <a:r>
              <a:rPr sz="2800" dirty="0">
                <a:solidFill>
                  <a:srgbClr val="336600"/>
                </a:solidFill>
                <a:latin typeface="Arial"/>
                <a:cs typeface="Arial"/>
              </a:rPr>
              <a:t>Lower dimensional</a:t>
            </a:r>
            <a:r>
              <a:rPr sz="2800" spc="-10" dirty="0">
                <a:solidFill>
                  <a:srgbClr val="336600"/>
                </a:solidFill>
                <a:latin typeface="Arial"/>
                <a:cs typeface="Arial"/>
              </a:rPr>
              <a:t> </a:t>
            </a:r>
            <a:r>
              <a:rPr sz="2800" spc="-5" dirty="0">
                <a:solidFill>
                  <a:srgbClr val="336600"/>
                </a:solidFill>
                <a:latin typeface="Arial"/>
                <a:cs typeface="Arial"/>
              </a:rPr>
              <a:t>representations</a:t>
            </a:r>
            <a:endParaRPr sz="2800" dirty="0">
              <a:latin typeface="Arial"/>
              <a:cs typeface="Arial"/>
            </a:endParaRPr>
          </a:p>
          <a:p>
            <a:pPr marL="984250" indent="-514984">
              <a:lnSpc>
                <a:spcPct val="100000"/>
              </a:lnSpc>
              <a:spcBef>
                <a:spcPts val="640"/>
              </a:spcBef>
              <a:buAutoNum type="arabicPeriod"/>
              <a:tabLst>
                <a:tab pos="983615" algn="l"/>
                <a:tab pos="984250" algn="l"/>
              </a:tabLst>
            </a:pPr>
            <a:r>
              <a:rPr sz="2800" dirty="0">
                <a:solidFill>
                  <a:srgbClr val="336600"/>
                </a:solidFill>
                <a:latin typeface="Arial"/>
                <a:cs typeface="Arial"/>
              </a:rPr>
              <a:t>Sparse</a:t>
            </a:r>
            <a:r>
              <a:rPr sz="2800" spc="-5" dirty="0">
                <a:solidFill>
                  <a:srgbClr val="336600"/>
                </a:solidFill>
                <a:latin typeface="Arial"/>
                <a:cs typeface="Arial"/>
              </a:rPr>
              <a:t> representations</a:t>
            </a:r>
            <a:endParaRPr lang="en-US" sz="2800" spc="-5" dirty="0">
              <a:solidFill>
                <a:srgbClr val="336600"/>
              </a:solidFill>
              <a:latin typeface="Arial"/>
              <a:cs typeface="Arial"/>
            </a:endParaRPr>
          </a:p>
          <a:p>
            <a:pPr marL="984250" indent="-514984">
              <a:lnSpc>
                <a:spcPct val="100000"/>
              </a:lnSpc>
              <a:spcBef>
                <a:spcPts val="640"/>
              </a:spcBef>
              <a:buAutoNum type="arabicPeriod"/>
              <a:tabLst>
                <a:tab pos="983615" algn="l"/>
                <a:tab pos="984250" algn="l"/>
              </a:tabLst>
            </a:pPr>
            <a:r>
              <a:rPr lang="en-US" sz="2800" spc="-5" dirty="0">
                <a:solidFill>
                  <a:srgbClr val="336600"/>
                </a:solidFill>
                <a:latin typeface="Arial"/>
                <a:cs typeface="Arial"/>
              </a:rPr>
              <a:t>Independent representations</a:t>
            </a:r>
            <a:endParaRPr sz="2800" dirty="0">
              <a:latin typeface="Arial"/>
              <a:cs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38529" y="420254"/>
            <a:ext cx="8480171" cy="689932"/>
          </a:xfrm>
          <a:prstGeom prst="rect">
            <a:avLst/>
          </a:prstGeom>
        </p:spPr>
        <p:txBody>
          <a:bodyPr vert="horz" wrap="square" lIns="0" tIns="12700" rIns="0" bIns="0" rtlCol="0">
            <a:spAutoFit/>
          </a:bodyPr>
          <a:lstStyle/>
          <a:p>
            <a:pPr marL="12700">
              <a:lnSpc>
                <a:spcPct val="100000"/>
              </a:lnSpc>
              <a:spcBef>
                <a:spcPts val="100"/>
              </a:spcBef>
              <a:tabLst>
                <a:tab pos="1627505" algn="l"/>
              </a:tabLst>
            </a:pPr>
            <a:r>
              <a:rPr spc="-5" dirty="0"/>
              <a:t>Three	“</a:t>
            </a:r>
            <a:r>
              <a:rPr lang="en-US" spc="-5" dirty="0"/>
              <a:t>S</a:t>
            </a:r>
            <a:r>
              <a:rPr spc="-5" dirty="0"/>
              <a:t>impler” </a:t>
            </a:r>
            <a:r>
              <a:rPr lang="en-US" spc="-5" dirty="0"/>
              <a:t>R</a:t>
            </a:r>
            <a:r>
              <a:rPr spc="-5" dirty="0"/>
              <a:t>epresentations</a:t>
            </a:r>
          </a:p>
        </p:txBody>
      </p:sp>
      <p:sp>
        <p:nvSpPr>
          <p:cNvPr id="5" name="object 5"/>
          <p:cNvSpPr txBox="1"/>
          <p:nvPr/>
        </p:nvSpPr>
        <p:spPr>
          <a:xfrm>
            <a:off x="927100" y="1123453"/>
            <a:ext cx="8670290" cy="5592445"/>
          </a:xfrm>
          <a:prstGeom prst="rect">
            <a:avLst/>
          </a:prstGeom>
        </p:spPr>
        <p:txBody>
          <a:bodyPr vert="horz" wrap="square" lIns="0" tIns="104139" rIns="0" bIns="0" rtlCol="0">
            <a:spAutoFit/>
          </a:bodyPr>
          <a:lstStyle/>
          <a:p>
            <a:pPr marL="527050" indent="-514350">
              <a:lnSpc>
                <a:spcPct val="100000"/>
              </a:lnSpc>
              <a:spcBef>
                <a:spcPts val="819"/>
              </a:spcBef>
              <a:buAutoNum type="arabicPeriod"/>
              <a:tabLst>
                <a:tab pos="526415" algn="l"/>
                <a:tab pos="527050" algn="l"/>
              </a:tabLst>
            </a:pPr>
            <a:r>
              <a:rPr sz="3200" dirty="0">
                <a:solidFill>
                  <a:srgbClr val="3333CC"/>
                </a:solidFill>
                <a:latin typeface="Arial"/>
                <a:cs typeface="Arial"/>
              </a:rPr>
              <a:t>Low-dimensional</a:t>
            </a:r>
            <a:r>
              <a:rPr sz="3200" spc="-5" dirty="0">
                <a:solidFill>
                  <a:srgbClr val="3333CC"/>
                </a:solidFill>
                <a:latin typeface="Arial"/>
                <a:cs typeface="Arial"/>
              </a:rPr>
              <a:t> representations</a:t>
            </a:r>
            <a:endParaRPr sz="3200" dirty="0">
              <a:latin typeface="Arial"/>
              <a:cs typeface="Arial"/>
            </a:endParaRPr>
          </a:p>
          <a:p>
            <a:pPr marL="755650" lvl="1" indent="-286385">
              <a:lnSpc>
                <a:spcPts val="3345"/>
              </a:lnSpc>
              <a:spcBef>
                <a:spcPts val="635"/>
              </a:spcBef>
              <a:buChar char="–"/>
              <a:tabLst>
                <a:tab pos="755650" algn="l"/>
              </a:tabLst>
            </a:pPr>
            <a:r>
              <a:rPr sz="2800" spc="-5" dirty="0">
                <a:solidFill>
                  <a:srgbClr val="336600"/>
                </a:solidFill>
                <a:latin typeface="Arial"/>
                <a:cs typeface="Arial"/>
              </a:rPr>
              <a:t>Attempt to </a:t>
            </a:r>
            <a:r>
              <a:rPr sz="2800" dirty="0">
                <a:solidFill>
                  <a:srgbClr val="336600"/>
                </a:solidFill>
                <a:latin typeface="Arial"/>
                <a:cs typeface="Arial"/>
              </a:rPr>
              <a:t>compress as much </a:t>
            </a:r>
            <a:r>
              <a:rPr sz="2800" spc="-5" dirty="0">
                <a:solidFill>
                  <a:srgbClr val="336600"/>
                </a:solidFill>
                <a:latin typeface="Arial"/>
                <a:cs typeface="Arial"/>
              </a:rPr>
              <a:t>information </a:t>
            </a:r>
            <a:r>
              <a:rPr sz="2800" dirty="0">
                <a:solidFill>
                  <a:srgbClr val="336600"/>
                </a:solidFill>
                <a:latin typeface="Arial"/>
                <a:cs typeface="Arial"/>
              </a:rPr>
              <a:t>about</a:t>
            </a:r>
            <a:r>
              <a:rPr sz="2800" spc="-25" dirty="0">
                <a:solidFill>
                  <a:srgbClr val="336600"/>
                </a:solidFill>
                <a:latin typeface="Arial"/>
                <a:cs typeface="Arial"/>
              </a:rPr>
              <a:t> </a:t>
            </a:r>
            <a:r>
              <a:rPr sz="2800" b="1" i="1" spc="165" dirty="0">
                <a:solidFill>
                  <a:srgbClr val="3333CC"/>
                </a:solidFill>
                <a:latin typeface="Palatino Linotype"/>
                <a:cs typeface="Palatino Linotype"/>
              </a:rPr>
              <a:t>x</a:t>
            </a:r>
            <a:endParaRPr sz="2800" dirty="0">
              <a:latin typeface="Palatino Linotype"/>
              <a:cs typeface="Palatino Linotype"/>
            </a:endParaRPr>
          </a:p>
          <a:p>
            <a:pPr marL="748665">
              <a:lnSpc>
                <a:spcPts val="3345"/>
              </a:lnSpc>
            </a:pPr>
            <a:r>
              <a:rPr sz="2800" dirty="0">
                <a:solidFill>
                  <a:srgbClr val="336600"/>
                </a:solidFill>
                <a:latin typeface="Arial"/>
                <a:cs typeface="Arial"/>
              </a:rPr>
              <a:t>as possible in a smaller</a:t>
            </a:r>
            <a:r>
              <a:rPr sz="2800" spc="-20" dirty="0">
                <a:solidFill>
                  <a:srgbClr val="336600"/>
                </a:solidFill>
                <a:latin typeface="Arial"/>
                <a:cs typeface="Arial"/>
              </a:rPr>
              <a:t> </a:t>
            </a:r>
            <a:r>
              <a:rPr sz="2800" spc="-5" dirty="0">
                <a:solidFill>
                  <a:srgbClr val="336600"/>
                </a:solidFill>
                <a:latin typeface="Arial"/>
                <a:cs typeface="Arial"/>
              </a:rPr>
              <a:t>representation</a:t>
            </a:r>
            <a:endParaRPr sz="2800" dirty="0">
              <a:latin typeface="Arial"/>
              <a:cs typeface="Arial"/>
            </a:endParaRPr>
          </a:p>
          <a:p>
            <a:pPr marL="527050" indent="-514350">
              <a:lnSpc>
                <a:spcPct val="100000"/>
              </a:lnSpc>
              <a:spcBef>
                <a:spcPts val="805"/>
              </a:spcBef>
              <a:buAutoNum type="arabicPeriod" startAt="2"/>
              <a:tabLst>
                <a:tab pos="526415" algn="l"/>
                <a:tab pos="527050" algn="l"/>
              </a:tabLst>
            </a:pPr>
            <a:r>
              <a:rPr sz="3200" dirty="0">
                <a:solidFill>
                  <a:srgbClr val="3333CC"/>
                </a:solidFill>
                <a:latin typeface="Arial"/>
                <a:cs typeface="Arial"/>
              </a:rPr>
              <a:t>Sparse</a:t>
            </a:r>
            <a:r>
              <a:rPr sz="3200" spc="-5" dirty="0">
                <a:solidFill>
                  <a:srgbClr val="3333CC"/>
                </a:solidFill>
                <a:latin typeface="Arial"/>
                <a:cs typeface="Arial"/>
              </a:rPr>
              <a:t> representations</a:t>
            </a:r>
            <a:endParaRPr sz="3200" dirty="0">
              <a:latin typeface="Arial"/>
              <a:cs typeface="Arial"/>
            </a:endParaRPr>
          </a:p>
          <a:p>
            <a:pPr marL="748665" marR="452755" lvl="1" indent="-279400">
              <a:lnSpc>
                <a:spcPts val="3329"/>
              </a:lnSpc>
              <a:spcBef>
                <a:spcPts val="800"/>
              </a:spcBef>
              <a:buChar char="–"/>
              <a:tabLst>
                <a:tab pos="755650" algn="l"/>
              </a:tabLst>
            </a:pPr>
            <a:r>
              <a:rPr sz="2800" dirty="0">
                <a:solidFill>
                  <a:srgbClr val="336600"/>
                </a:solidFill>
                <a:latin typeface="Arial"/>
                <a:cs typeface="Arial"/>
              </a:rPr>
              <a:t>Embed </a:t>
            </a:r>
            <a:r>
              <a:rPr sz="2800" spc="-5" dirty="0">
                <a:solidFill>
                  <a:srgbClr val="336600"/>
                </a:solidFill>
                <a:latin typeface="Arial"/>
                <a:cs typeface="Arial"/>
              </a:rPr>
              <a:t>the dataset into </a:t>
            </a:r>
            <a:r>
              <a:rPr sz="2800" dirty="0">
                <a:solidFill>
                  <a:srgbClr val="336600"/>
                </a:solidFill>
                <a:latin typeface="Arial"/>
                <a:cs typeface="Arial"/>
              </a:rPr>
              <a:t>a </a:t>
            </a:r>
            <a:r>
              <a:rPr sz="2800" spc="-5" dirty="0">
                <a:solidFill>
                  <a:srgbClr val="336600"/>
                </a:solidFill>
                <a:latin typeface="Arial"/>
                <a:cs typeface="Arial"/>
              </a:rPr>
              <a:t>representation </a:t>
            </a:r>
            <a:r>
              <a:rPr sz="2800" dirty="0">
                <a:solidFill>
                  <a:srgbClr val="336600"/>
                </a:solidFill>
                <a:latin typeface="Arial"/>
                <a:cs typeface="Arial"/>
              </a:rPr>
              <a:t>whose  </a:t>
            </a:r>
            <a:r>
              <a:rPr sz="2800" spc="-5" dirty="0">
                <a:solidFill>
                  <a:srgbClr val="336600"/>
                </a:solidFill>
                <a:latin typeface="Arial"/>
                <a:cs typeface="Arial"/>
              </a:rPr>
              <a:t>entries </a:t>
            </a:r>
            <a:r>
              <a:rPr sz="2800" dirty="0">
                <a:solidFill>
                  <a:srgbClr val="336600"/>
                </a:solidFill>
                <a:latin typeface="Arial"/>
                <a:cs typeface="Arial"/>
              </a:rPr>
              <a:t>are </a:t>
            </a:r>
            <a:r>
              <a:rPr sz="2800" spc="-5" dirty="0">
                <a:solidFill>
                  <a:srgbClr val="336600"/>
                </a:solidFill>
                <a:latin typeface="Arial"/>
                <a:cs typeface="Arial"/>
              </a:rPr>
              <a:t>mostly </a:t>
            </a:r>
            <a:r>
              <a:rPr sz="2800" dirty="0">
                <a:solidFill>
                  <a:srgbClr val="336600"/>
                </a:solidFill>
                <a:latin typeface="Arial"/>
                <a:cs typeface="Arial"/>
              </a:rPr>
              <a:t>zero </a:t>
            </a:r>
            <a:r>
              <a:rPr sz="2800" spc="-5" dirty="0">
                <a:solidFill>
                  <a:srgbClr val="336600"/>
                </a:solidFill>
                <a:latin typeface="Arial"/>
                <a:cs typeface="Arial"/>
              </a:rPr>
              <a:t>for </a:t>
            </a:r>
            <a:r>
              <a:rPr sz="2800" dirty="0">
                <a:solidFill>
                  <a:srgbClr val="336600"/>
                </a:solidFill>
                <a:latin typeface="Arial"/>
                <a:cs typeface="Arial"/>
              </a:rPr>
              <a:t>most</a:t>
            </a:r>
            <a:r>
              <a:rPr sz="2800" spc="-10" dirty="0">
                <a:solidFill>
                  <a:srgbClr val="336600"/>
                </a:solidFill>
                <a:latin typeface="Arial"/>
                <a:cs typeface="Arial"/>
              </a:rPr>
              <a:t> </a:t>
            </a:r>
            <a:r>
              <a:rPr sz="2800" spc="-5" dirty="0">
                <a:solidFill>
                  <a:srgbClr val="336600"/>
                </a:solidFill>
                <a:latin typeface="Arial"/>
                <a:cs typeface="Arial"/>
              </a:rPr>
              <a:t>inputs</a:t>
            </a:r>
            <a:endParaRPr sz="2800" dirty="0">
              <a:latin typeface="Arial"/>
              <a:cs typeface="Arial"/>
            </a:endParaRPr>
          </a:p>
          <a:p>
            <a:pPr marL="527050" indent="-514350">
              <a:lnSpc>
                <a:spcPct val="100000"/>
              </a:lnSpc>
              <a:spcBef>
                <a:spcPts val="700"/>
              </a:spcBef>
              <a:buAutoNum type="arabicPeriod" startAt="2"/>
              <a:tabLst>
                <a:tab pos="526415" algn="l"/>
                <a:tab pos="527050" algn="l"/>
              </a:tabLst>
            </a:pPr>
            <a:r>
              <a:rPr sz="3200" spc="-5" dirty="0">
                <a:solidFill>
                  <a:srgbClr val="3333CC"/>
                </a:solidFill>
                <a:latin typeface="Arial"/>
                <a:cs typeface="Arial"/>
              </a:rPr>
              <a:t>Independent representations</a:t>
            </a:r>
            <a:endParaRPr sz="3200" dirty="0">
              <a:latin typeface="Arial"/>
              <a:cs typeface="Arial"/>
            </a:endParaRPr>
          </a:p>
          <a:p>
            <a:pPr marL="748665" marR="5080" lvl="1" indent="-279400">
              <a:lnSpc>
                <a:spcPct val="100099"/>
              </a:lnSpc>
              <a:spcBef>
                <a:spcPts val="660"/>
              </a:spcBef>
              <a:buChar char="–"/>
              <a:tabLst>
                <a:tab pos="755650" algn="l"/>
              </a:tabLst>
            </a:pPr>
            <a:r>
              <a:rPr sz="2800" spc="-5" dirty="0">
                <a:solidFill>
                  <a:srgbClr val="336600"/>
                </a:solidFill>
                <a:latin typeface="Arial"/>
                <a:cs typeface="Arial"/>
              </a:rPr>
              <a:t>Attempt to </a:t>
            </a:r>
            <a:r>
              <a:rPr sz="2800" i="1" spc="-5" dirty="0">
                <a:solidFill>
                  <a:srgbClr val="336600"/>
                </a:solidFill>
                <a:latin typeface="Arial"/>
                <a:cs typeface="Arial"/>
              </a:rPr>
              <a:t>disentangle </a:t>
            </a:r>
            <a:r>
              <a:rPr sz="2800" dirty="0">
                <a:solidFill>
                  <a:srgbClr val="336600"/>
                </a:solidFill>
                <a:latin typeface="Arial"/>
                <a:cs typeface="Arial"/>
              </a:rPr>
              <a:t>sources of </a:t>
            </a:r>
            <a:r>
              <a:rPr sz="2800" spc="-5" dirty="0">
                <a:solidFill>
                  <a:srgbClr val="336600"/>
                </a:solidFill>
                <a:latin typeface="Arial"/>
                <a:cs typeface="Arial"/>
              </a:rPr>
              <a:t>variation  </a:t>
            </a:r>
            <a:r>
              <a:rPr sz="2800" dirty="0">
                <a:solidFill>
                  <a:srgbClr val="336600"/>
                </a:solidFill>
                <a:latin typeface="Arial"/>
                <a:cs typeface="Arial"/>
              </a:rPr>
              <a:t>underlying </a:t>
            </a:r>
            <a:r>
              <a:rPr sz="2800" spc="-5" dirty="0">
                <a:solidFill>
                  <a:srgbClr val="336600"/>
                </a:solidFill>
                <a:latin typeface="Arial"/>
                <a:cs typeface="Arial"/>
              </a:rPr>
              <a:t>data distribution </a:t>
            </a:r>
            <a:r>
              <a:rPr sz="2800" dirty="0">
                <a:solidFill>
                  <a:srgbClr val="336600"/>
                </a:solidFill>
                <a:latin typeface="Arial"/>
                <a:cs typeface="Arial"/>
              </a:rPr>
              <a:t>so </a:t>
            </a:r>
            <a:r>
              <a:rPr sz="2800" spc="-5" dirty="0">
                <a:solidFill>
                  <a:srgbClr val="336600"/>
                </a:solidFill>
                <a:latin typeface="Arial"/>
                <a:cs typeface="Arial"/>
              </a:rPr>
              <a:t>that the </a:t>
            </a:r>
            <a:r>
              <a:rPr sz="2800" dirty="0">
                <a:solidFill>
                  <a:srgbClr val="336600"/>
                </a:solidFill>
                <a:latin typeface="Arial"/>
                <a:cs typeface="Arial"/>
              </a:rPr>
              <a:t>dimensions  of </a:t>
            </a:r>
            <a:r>
              <a:rPr sz="2800" spc="-5" dirty="0">
                <a:solidFill>
                  <a:srgbClr val="336600"/>
                </a:solidFill>
                <a:latin typeface="Arial"/>
                <a:cs typeface="Arial"/>
              </a:rPr>
              <a:t>the distribution </a:t>
            </a:r>
            <a:r>
              <a:rPr sz="2800" dirty="0">
                <a:solidFill>
                  <a:srgbClr val="336600"/>
                </a:solidFill>
                <a:latin typeface="Arial"/>
                <a:cs typeface="Arial"/>
              </a:rPr>
              <a:t>are </a:t>
            </a:r>
            <a:r>
              <a:rPr sz="2800" spc="-5" dirty="0">
                <a:solidFill>
                  <a:srgbClr val="336600"/>
                </a:solidFill>
                <a:latin typeface="Arial"/>
                <a:cs typeface="Arial"/>
              </a:rPr>
              <a:t>statistically</a:t>
            </a:r>
            <a:r>
              <a:rPr sz="2800" dirty="0">
                <a:solidFill>
                  <a:srgbClr val="336600"/>
                </a:solidFill>
                <a:latin typeface="Arial"/>
                <a:cs typeface="Arial"/>
              </a:rPr>
              <a:t> independent</a:t>
            </a:r>
            <a:endParaRPr sz="2800" dirty="0">
              <a:latin typeface="Arial"/>
              <a:cs typeface="Arial"/>
            </a:endParaRPr>
          </a:p>
          <a:p>
            <a:pPr marL="355600" indent="-342900">
              <a:lnSpc>
                <a:spcPct val="100000"/>
              </a:lnSpc>
              <a:spcBef>
                <a:spcPts val="710"/>
              </a:spcBef>
              <a:buChar char="•"/>
              <a:tabLst>
                <a:tab pos="354965" algn="l"/>
                <a:tab pos="355600" algn="l"/>
              </a:tabLst>
            </a:pPr>
            <a:r>
              <a:rPr sz="3200" spc="-5" dirty="0">
                <a:solidFill>
                  <a:srgbClr val="3333CC"/>
                </a:solidFill>
                <a:latin typeface="Arial"/>
                <a:cs typeface="Arial"/>
              </a:rPr>
              <a:t>Three criteria </a:t>
            </a:r>
            <a:r>
              <a:rPr sz="3200" dirty="0">
                <a:solidFill>
                  <a:srgbClr val="3333CC"/>
                </a:solidFill>
                <a:latin typeface="Arial"/>
                <a:cs typeface="Arial"/>
              </a:rPr>
              <a:t>are not </a:t>
            </a:r>
            <a:r>
              <a:rPr sz="3200" spc="-5" dirty="0">
                <a:solidFill>
                  <a:srgbClr val="3333CC"/>
                </a:solidFill>
                <a:latin typeface="Arial"/>
                <a:cs typeface="Arial"/>
              </a:rPr>
              <a:t>mutually </a:t>
            </a:r>
            <a:r>
              <a:rPr sz="3200" dirty="0">
                <a:solidFill>
                  <a:srgbClr val="3333CC"/>
                </a:solidFill>
                <a:latin typeface="Arial"/>
                <a:cs typeface="Arial"/>
              </a:rPr>
              <a:t>exclusive</a:t>
            </a:r>
            <a:endParaRPr sz="3200" dirty="0">
              <a:latin typeface="Arial"/>
              <a:cs typeface="Arial"/>
            </a:endParaRPr>
          </a:p>
        </p:txBody>
      </p:sp>
      <p:sp>
        <p:nvSpPr>
          <p:cNvPr id="6" name="object 6"/>
          <p:cNvSpPr txBox="1"/>
          <p:nvPr/>
        </p:nvSpPr>
        <p:spPr>
          <a:xfrm>
            <a:off x="1293244" y="6715898"/>
            <a:ext cx="725043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Low dimensions yield weaker</a:t>
            </a:r>
            <a:r>
              <a:rPr sz="2800" spc="-200" dirty="0">
                <a:solidFill>
                  <a:srgbClr val="336600"/>
                </a:solidFill>
                <a:latin typeface="Arial"/>
                <a:cs typeface="Arial"/>
              </a:rPr>
              <a:t> </a:t>
            </a:r>
            <a:r>
              <a:rPr sz="2800" dirty="0">
                <a:solidFill>
                  <a:srgbClr val="336600"/>
                </a:solidFill>
                <a:latin typeface="Arial"/>
                <a:cs typeface="Arial"/>
              </a:rPr>
              <a:t>dependencies</a:t>
            </a:r>
            <a:endParaRPr sz="2800">
              <a:latin typeface="Arial"/>
              <a:cs typeface="Aria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88100" y="877773"/>
            <a:ext cx="9563999" cy="628377"/>
          </a:xfrm>
          <a:prstGeom prst="rect">
            <a:avLst/>
          </a:prstGeom>
        </p:spPr>
        <p:txBody>
          <a:bodyPr vert="horz" wrap="square" lIns="0" tIns="12700" rIns="0" bIns="0" rtlCol="0">
            <a:spAutoFit/>
          </a:bodyPr>
          <a:lstStyle/>
          <a:p>
            <a:pPr marL="12700">
              <a:lnSpc>
                <a:spcPct val="100000"/>
              </a:lnSpc>
              <a:spcBef>
                <a:spcPts val="100"/>
              </a:spcBef>
              <a:tabLst>
                <a:tab pos="5829300" algn="l"/>
                <a:tab pos="7100570" algn="l"/>
              </a:tabLst>
            </a:pPr>
            <a:r>
              <a:rPr sz="4000" dirty="0"/>
              <a:t>Represen</a:t>
            </a:r>
            <a:r>
              <a:rPr sz="4000" spc="-5" dirty="0"/>
              <a:t>t</a:t>
            </a:r>
            <a:r>
              <a:rPr sz="4000" dirty="0"/>
              <a:t>a</a:t>
            </a:r>
            <a:r>
              <a:rPr sz="4000" spc="-5" dirty="0"/>
              <a:t>t</a:t>
            </a:r>
            <a:r>
              <a:rPr sz="4000" dirty="0"/>
              <a:t>ion</a:t>
            </a:r>
            <a:r>
              <a:rPr sz="4000" spc="-5" dirty="0"/>
              <a:t>:</a:t>
            </a:r>
            <a:r>
              <a:rPr lang="en-US" sz="4000" spc="-5" dirty="0"/>
              <a:t> C</a:t>
            </a:r>
            <a:r>
              <a:rPr sz="4000" dirty="0"/>
              <a:t>en</a:t>
            </a:r>
            <a:r>
              <a:rPr sz="4000" spc="-5" dirty="0"/>
              <a:t>t</a:t>
            </a:r>
            <a:r>
              <a:rPr sz="4000" dirty="0"/>
              <a:t>ral</a:t>
            </a:r>
            <a:r>
              <a:rPr sz="4000" spc="-5" dirty="0"/>
              <a:t> t</a:t>
            </a:r>
            <a:r>
              <a:rPr sz="4000" dirty="0"/>
              <a:t>o</a:t>
            </a:r>
            <a:r>
              <a:rPr lang="en-US" sz="4000" dirty="0"/>
              <a:t> D</a:t>
            </a:r>
            <a:r>
              <a:rPr sz="4000" dirty="0"/>
              <a:t>eep</a:t>
            </a:r>
            <a:r>
              <a:rPr lang="en-US" sz="4000" dirty="0"/>
              <a:t> L</a:t>
            </a:r>
            <a:r>
              <a:rPr sz="4000" dirty="0"/>
              <a:t>earning</a:t>
            </a:r>
          </a:p>
        </p:txBody>
      </p:sp>
      <p:sp>
        <p:nvSpPr>
          <p:cNvPr id="5" name="object 5"/>
          <p:cNvSpPr txBox="1"/>
          <p:nvPr/>
        </p:nvSpPr>
        <p:spPr>
          <a:xfrm>
            <a:off x="852978" y="1982354"/>
            <a:ext cx="7733665" cy="216027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dirty="0">
                <a:solidFill>
                  <a:srgbClr val="3333CC"/>
                </a:solidFill>
                <a:latin typeface="Arial"/>
                <a:cs typeface="Arial"/>
              </a:rPr>
              <a:t>Some simple examples of</a:t>
            </a:r>
            <a:r>
              <a:rPr sz="3200" spc="-50" dirty="0">
                <a:solidFill>
                  <a:srgbClr val="3333CC"/>
                </a:solidFill>
                <a:latin typeface="Arial"/>
                <a:cs typeface="Arial"/>
              </a:rPr>
              <a:t> </a:t>
            </a:r>
            <a:r>
              <a:rPr sz="3200" spc="-5" dirty="0">
                <a:solidFill>
                  <a:srgbClr val="3333CC"/>
                </a:solidFill>
                <a:latin typeface="Arial"/>
                <a:cs typeface="Arial"/>
              </a:rPr>
              <a:t>representation  </a:t>
            </a:r>
            <a:r>
              <a:rPr sz="3200" dirty="0">
                <a:solidFill>
                  <a:srgbClr val="3333CC"/>
                </a:solidFill>
                <a:latin typeface="Arial"/>
                <a:cs typeface="Arial"/>
              </a:rPr>
              <a:t>learning </a:t>
            </a:r>
            <a:r>
              <a:rPr sz="3200" spc="-5" dirty="0">
                <a:solidFill>
                  <a:srgbClr val="3333CC"/>
                </a:solidFill>
                <a:latin typeface="Arial"/>
                <a:cs typeface="Arial"/>
              </a:rPr>
              <a:t>algorithms</a:t>
            </a:r>
            <a:r>
              <a:rPr sz="3200" spc="-10" dirty="0">
                <a:solidFill>
                  <a:srgbClr val="3333CC"/>
                </a:solidFill>
                <a:latin typeface="Arial"/>
                <a:cs typeface="Arial"/>
              </a:rPr>
              <a:t> </a:t>
            </a:r>
            <a:r>
              <a:rPr sz="3200" dirty="0">
                <a:solidFill>
                  <a:srgbClr val="3333CC"/>
                </a:solidFill>
                <a:latin typeface="Arial"/>
                <a:cs typeface="Arial"/>
              </a:rPr>
              <a:t>are:</a:t>
            </a:r>
            <a:endParaRPr sz="3200">
              <a:latin typeface="Arial"/>
              <a:cs typeface="Arial"/>
            </a:endParaRPr>
          </a:p>
          <a:p>
            <a:pPr marL="527050" indent="-514350">
              <a:lnSpc>
                <a:spcPct val="100000"/>
              </a:lnSpc>
              <a:spcBef>
                <a:spcPts val="605"/>
              </a:spcBef>
              <a:buAutoNum type="arabicPeriod"/>
              <a:tabLst>
                <a:tab pos="526415" algn="l"/>
                <a:tab pos="527050" algn="l"/>
              </a:tabLst>
            </a:pPr>
            <a:r>
              <a:rPr sz="3200" dirty="0">
                <a:solidFill>
                  <a:srgbClr val="3333CC"/>
                </a:solidFill>
                <a:latin typeface="Arial"/>
                <a:cs typeface="Arial"/>
              </a:rPr>
              <a:t>Principal </a:t>
            </a:r>
            <a:r>
              <a:rPr sz="3200" spc="-5" dirty="0">
                <a:solidFill>
                  <a:srgbClr val="3333CC"/>
                </a:solidFill>
                <a:latin typeface="Arial"/>
                <a:cs typeface="Arial"/>
              </a:rPr>
              <a:t>components</a:t>
            </a:r>
            <a:r>
              <a:rPr sz="3200" spc="-15" dirty="0">
                <a:solidFill>
                  <a:srgbClr val="3333CC"/>
                </a:solidFill>
                <a:latin typeface="Arial"/>
                <a:cs typeface="Arial"/>
              </a:rPr>
              <a:t> </a:t>
            </a:r>
            <a:r>
              <a:rPr sz="3200" dirty="0">
                <a:solidFill>
                  <a:srgbClr val="3333CC"/>
                </a:solidFill>
                <a:latin typeface="Arial"/>
                <a:cs typeface="Arial"/>
              </a:rPr>
              <a:t>analysis</a:t>
            </a:r>
            <a:endParaRPr sz="3200">
              <a:latin typeface="Arial"/>
              <a:cs typeface="Arial"/>
            </a:endParaRPr>
          </a:p>
          <a:p>
            <a:pPr marL="639445" indent="-627380">
              <a:lnSpc>
                <a:spcPct val="100000"/>
              </a:lnSpc>
              <a:spcBef>
                <a:spcPts val="760"/>
              </a:spcBef>
              <a:buClr>
                <a:srgbClr val="3333CC"/>
              </a:buClr>
              <a:buFont typeface="Arial"/>
              <a:buAutoNum type="arabicPeriod"/>
              <a:tabLst>
                <a:tab pos="639445" algn="l"/>
                <a:tab pos="640080" algn="l"/>
              </a:tabLst>
            </a:pPr>
            <a:r>
              <a:rPr sz="3200" i="1" spc="-20" dirty="0">
                <a:latin typeface="Cambria"/>
                <a:cs typeface="Cambria"/>
              </a:rPr>
              <a:t>k</a:t>
            </a:r>
            <a:r>
              <a:rPr sz="3200" spc="-20" dirty="0">
                <a:solidFill>
                  <a:srgbClr val="3333CC"/>
                </a:solidFill>
                <a:latin typeface="Arial"/>
                <a:cs typeface="Arial"/>
              </a:rPr>
              <a:t>-means</a:t>
            </a:r>
            <a:r>
              <a:rPr sz="3200" spc="-10" dirty="0">
                <a:solidFill>
                  <a:srgbClr val="3333CC"/>
                </a:solidFill>
                <a:latin typeface="Arial"/>
                <a:cs typeface="Arial"/>
              </a:rPr>
              <a:t> </a:t>
            </a:r>
            <a:r>
              <a:rPr sz="3200" spc="-5" dirty="0">
                <a:solidFill>
                  <a:srgbClr val="3333CC"/>
                </a:solidFill>
                <a:latin typeface="Arial"/>
                <a:cs typeface="Arial"/>
              </a:rPr>
              <a:t>clustering</a:t>
            </a:r>
            <a:endParaRPr sz="3200">
              <a:latin typeface="Arial"/>
              <a:cs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84777" y="572654"/>
            <a:ext cx="7729220" cy="695960"/>
          </a:xfrm>
          <a:prstGeom prst="rect">
            <a:avLst/>
          </a:prstGeom>
        </p:spPr>
        <p:txBody>
          <a:bodyPr vert="horz" wrap="square" lIns="0" tIns="12700" rIns="0" bIns="0" rtlCol="0">
            <a:spAutoFit/>
          </a:bodyPr>
          <a:lstStyle/>
          <a:p>
            <a:pPr marL="12700">
              <a:lnSpc>
                <a:spcPct val="100000"/>
              </a:lnSpc>
              <a:spcBef>
                <a:spcPts val="100"/>
              </a:spcBef>
              <a:tabLst>
                <a:tab pos="2310765" algn="l"/>
              </a:tabLst>
            </a:pPr>
            <a:r>
              <a:rPr dirty="0"/>
              <a:t>Principal	</a:t>
            </a:r>
            <a:r>
              <a:rPr spc="-5" dirty="0"/>
              <a:t>Components</a:t>
            </a:r>
            <a:r>
              <a:rPr spc="-55" dirty="0"/>
              <a:t> </a:t>
            </a:r>
            <a:r>
              <a:rPr dirty="0"/>
              <a:t>Analysis</a:t>
            </a:r>
          </a:p>
        </p:txBody>
      </p:sp>
      <p:sp>
        <p:nvSpPr>
          <p:cNvPr id="5" name="object 5"/>
          <p:cNvSpPr txBox="1"/>
          <p:nvPr/>
        </p:nvSpPr>
        <p:spPr>
          <a:xfrm>
            <a:off x="776778" y="1280298"/>
            <a:ext cx="8931275" cy="512953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dirty="0">
                <a:solidFill>
                  <a:srgbClr val="3333CC"/>
                </a:solidFill>
                <a:latin typeface="Arial"/>
                <a:cs typeface="Arial"/>
              </a:rPr>
              <a:t>PCA is </a:t>
            </a:r>
            <a:r>
              <a:rPr sz="3200" spc="-5" dirty="0">
                <a:solidFill>
                  <a:srgbClr val="3333CC"/>
                </a:solidFill>
                <a:latin typeface="Arial"/>
                <a:cs typeface="Arial"/>
              </a:rPr>
              <a:t>useful for </a:t>
            </a:r>
            <a:r>
              <a:rPr sz="3200" dirty="0">
                <a:solidFill>
                  <a:srgbClr val="3333CC"/>
                </a:solidFill>
                <a:latin typeface="Arial"/>
                <a:cs typeface="Arial"/>
              </a:rPr>
              <a:t>compressing</a:t>
            </a:r>
            <a:r>
              <a:rPr sz="3200" spc="-15" dirty="0">
                <a:solidFill>
                  <a:srgbClr val="3333CC"/>
                </a:solidFill>
                <a:latin typeface="Arial"/>
                <a:cs typeface="Arial"/>
              </a:rPr>
              <a:t> </a:t>
            </a:r>
            <a:r>
              <a:rPr sz="3200" spc="-5" dirty="0">
                <a:solidFill>
                  <a:srgbClr val="3333CC"/>
                </a:solidFill>
                <a:latin typeface="Arial"/>
                <a:cs typeface="Arial"/>
              </a:rPr>
              <a:t>data</a:t>
            </a:r>
            <a:endParaRPr sz="3200">
              <a:latin typeface="Arial"/>
              <a:cs typeface="Arial"/>
            </a:endParaRPr>
          </a:p>
          <a:p>
            <a:pPr marL="355600" marR="5080" indent="-342900">
              <a:lnSpc>
                <a:spcPct val="100000"/>
              </a:lnSpc>
              <a:spcBef>
                <a:spcPts val="730"/>
              </a:spcBef>
              <a:buChar char="•"/>
              <a:tabLst>
                <a:tab pos="354965" algn="l"/>
                <a:tab pos="355600" algn="l"/>
              </a:tabLst>
            </a:pPr>
            <a:r>
              <a:rPr sz="3200" dirty="0">
                <a:solidFill>
                  <a:srgbClr val="3333CC"/>
                </a:solidFill>
                <a:latin typeface="Arial"/>
                <a:cs typeface="Arial"/>
              </a:rPr>
              <a:t>Can also view PCA as unsupervised learning</a:t>
            </a:r>
            <a:r>
              <a:rPr sz="3200" spc="-100" dirty="0">
                <a:solidFill>
                  <a:srgbClr val="3333CC"/>
                </a:solidFill>
                <a:latin typeface="Arial"/>
                <a:cs typeface="Arial"/>
              </a:rPr>
              <a:t> </a:t>
            </a:r>
            <a:r>
              <a:rPr sz="3200" spc="-5" dirty="0">
                <a:solidFill>
                  <a:srgbClr val="3333CC"/>
                </a:solidFill>
                <a:latin typeface="Arial"/>
                <a:cs typeface="Arial"/>
              </a:rPr>
              <a:t>to  find </a:t>
            </a:r>
            <a:r>
              <a:rPr sz="3200" dirty="0">
                <a:solidFill>
                  <a:srgbClr val="3333CC"/>
                </a:solidFill>
                <a:latin typeface="Arial"/>
                <a:cs typeface="Arial"/>
              </a:rPr>
              <a:t>a </a:t>
            </a:r>
            <a:r>
              <a:rPr sz="3200" spc="-5" dirty="0">
                <a:solidFill>
                  <a:srgbClr val="3333CC"/>
                </a:solidFill>
                <a:latin typeface="Arial"/>
                <a:cs typeface="Arial"/>
              </a:rPr>
              <a:t>representation satisfying two</a:t>
            </a:r>
            <a:r>
              <a:rPr sz="3200" spc="65" dirty="0">
                <a:solidFill>
                  <a:srgbClr val="3333CC"/>
                </a:solidFill>
                <a:latin typeface="Arial"/>
                <a:cs typeface="Arial"/>
              </a:rPr>
              <a:t> </a:t>
            </a:r>
            <a:r>
              <a:rPr sz="3200" spc="-5" dirty="0">
                <a:solidFill>
                  <a:srgbClr val="3333CC"/>
                </a:solidFill>
                <a:latin typeface="Arial"/>
                <a:cs typeface="Arial"/>
              </a:rPr>
              <a:t>conditions:</a:t>
            </a:r>
            <a:endParaRPr sz="3200">
              <a:latin typeface="Arial"/>
              <a:cs typeface="Arial"/>
            </a:endParaRPr>
          </a:p>
          <a:p>
            <a:pPr marL="755650" lvl="1" indent="-285750">
              <a:lnSpc>
                <a:spcPct val="100000"/>
              </a:lnSpc>
              <a:spcBef>
                <a:spcPts val="625"/>
              </a:spcBef>
              <a:buChar char="–"/>
              <a:tabLst>
                <a:tab pos="755650" algn="l"/>
              </a:tabLst>
            </a:pPr>
            <a:r>
              <a:rPr sz="2800" dirty="0">
                <a:solidFill>
                  <a:srgbClr val="336600"/>
                </a:solidFill>
                <a:latin typeface="Arial"/>
                <a:cs typeface="Arial"/>
              </a:rPr>
              <a:t>Lower </a:t>
            </a:r>
            <a:r>
              <a:rPr sz="2800" spc="-5" dirty="0">
                <a:solidFill>
                  <a:srgbClr val="336600"/>
                </a:solidFill>
                <a:latin typeface="Arial"/>
                <a:cs typeface="Arial"/>
              </a:rPr>
              <a:t>dimensionality than </a:t>
            </a:r>
            <a:r>
              <a:rPr sz="2800" dirty="0">
                <a:solidFill>
                  <a:srgbClr val="336600"/>
                </a:solidFill>
                <a:latin typeface="Arial"/>
                <a:cs typeface="Arial"/>
              </a:rPr>
              <a:t>original</a:t>
            </a:r>
            <a:r>
              <a:rPr sz="2800" spc="-5" dirty="0">
                <a:solidFill>
                  <a:srgbClr val="336600"/>
                </a:solidFill>
                <a:latin typeface="Arial"/>
                <a:cs typeface="Arial"/>
              </a:rPr>
              <a:t> </a:t>
            </a:r>
            <a:r>
              <a:rPr sz="2800" dirty="0">
                <a:solidFill>
                  <a:srgbClr val="336600"/>
                </a:solidFill>
                <a:latin typeface="Arial"/>
                <a:cs typeface="Arial"/>
              </a:rPr>
              <a:t>input</a:t>
            </a:r>
            <a:endParaRPr sz="2800">
              <a:latin typeface="Arial"/>
              <a:cs typeface="Arial"/>
            </a:endParaRPr>
          </a:p>
          <a:p>
            <a:pPr marL="748665" marR="852169" lvl="1" indent="-279400">
              <a:lnSpc>
                <a:spcPts val="3329"/>
              </a:lnSpc>
              <a:spcBef>
                <a:spcPts val="875"/>
              </a:spcBef>
              <a:buChar char="–"/>
              <a:tabLst>
                <a:tab pos="755650" algn="l"/>
              </a:tabLst>
            </a:pPr>
            <a:r>
              <a:rPr sz="2800" spc="-5" dirty="0">
                <a:solidFill>
                  <a:srgbClr val="336600"/>
                </a:solidFill>
                <a:latin typeface="Arial"/>
                <a:cs typeface="Arial"/>
              </a:rPr>
              <a:t>Independence </a:t>
            </a:r>
            <a:r>
              <a:rPr sz="2800" dirty="0">
                <a:solidFill>
                  <a:srgbClr val="336600"/>
                </a:solidFill>
                <a:latin typeface="Arial"/>
                <a:cs typeface="Arial"/>
              </a:rPr>
              <a:t>(a </a:t>
            </a:r>
            <a:r>
              <a:rPr sz="2800" spc="-5" dirty="0">
                <a:solidFill>
                  <a:srgbClr val="336600"/>
                </a:solidFill>
                <a:latin typeface="Arial"/>
                <a:cs typeface="Arial"/>
              </a:rPr>
              <a:t>representation with elements  </a:t>
            </a:r>
            <a:r>
              <a:rPr sz="2800" dirty="0">
                <a:solidFill>
                  <a:srgbClr val="336600"/>
                </a:solidFill>
                <a:latin typeface="Arial"/>
                <a:cs typeface="Arial"/>
              </a:rPr>
              <a:t>having no linear </a:t>
            </a:r>
            <a:r>
              <a:rPr sz="2800" spc="-5" dirty="0">
                <a:solidFill>
                  <a:srgbClr val="336600"/>
                </a:solidFill>
                <a:latin typeface="Arial"/>
                <a:cs typeface="Arial"/>
              </a:rPr>
              <a:t>correlation with </a:t>
            </a:r>
            <a:r>
              <a:rPr sz="2800" dirty="0">
                <a:solidFill>
                  <a:srgbClr val="336600"/>
                </a:solidFill>
                <a:latin typeface="Arial"/>
                <a:cs typeface="Arial"/>
              </a:rPr>
              <a:t>each</a:t>
            </a:r>
            <a:r>
              <a:rPr sz="2800" spc="-5" dirty="0">
                <a:solidFill>
                  <a:srgbClr val="336600"/>
                </a:solidFill>
                <a:latin typeface="Arial"/>
                <a:cs typeface="Arial"/>
              </a:rPr>
              <a:t> other)</a:t>
            </a:r>
            <a:endParaRPr sz="2800">
              <a:latin typeface="Arial"/>
              <a:cs typeface="Arial"/>
            </a:endParaRPr>
          </a:p>
          <a:p>
            <a:pPr marL="355600" marR="480059" indent="-342900">
              <a:lnSpc>
                <a:spcPct val="100000"/>
              </a:lnSpc>
              <a:spcBef>
                <a:spcPts val="700"/>
              </a:spcBef>
              <a:buChar char="•"/>
              <a:tabLst>
                <a:tab pos="354965" algn="l"/>
                <a:tab pos="355600" algn="l"/>
              </a:tabLst>
            </a:pPr>
            <a:r>
              <a:rPr sz="3200" spc="-5" dirty="0">
                <a:solidFill>
                  <a:srgbClr val="3333CC"/>
                </a:solidFill>
                <a:latin typeface="Arial"/>
                <a:cs typeface="Arial"/>
              </a:rPr>
              <a:t>This </a:t>
            </a:r>
            <a:r>
              <a:rPr sz="3200" dirty="0">
                <a:solidFill>
                  <a:srgbClr val="3333CC"/>
                </a:solidFill>
                <a:latin typeface="Arial"/>
                <a:cs typeface="Arial"/>
              </a:rPr>
              <a:t>is </a:t>
            </a:r>
            <a:r>
              <a:rPr sz="3200" spc="-5" dirty="0">
                <a:solidFill>
                  <a:srgbClr val="3333CC"/>
                </a:solidFill>
                <a:latin typeface="Arial"/>
                <a:cs typeface="Arial"/>
              </a:rPr>
              <a:t>the first step towards </a:t>
            </a:r>
            <a:r>
              <a:rPr sz="3200" dirty="0">
                <a:solidFill>
                  <a:srgbClr val="3333CC"/>
                </a:solidFill>
                <a:latin typeface="Arial"/>
                <a:cs typeface="Arial"/>
              </a:rPr>
              <a:t>a </a:t>
            </a:r>
            <a:r>
              <a:rPr sz="3200" spc="-5" dirty="0">
                <a:solidFill>
                  <a:srgbClr val="3333CC"/>
                </a:solidFill>
                <a:latin typeface="Arial"/>
                <a:cs typeface="Arial"/>
              </a:rPr>
              <a:t>representation  with statistically </a:t>
            </a:r>
            <a:r>
              <a:rPr sz="3200" dirty="0">
                <a:solidFill>
                  <a:srgbClr val="3333CC"/>
                </a:solidFill>
                <a:latin typeface="Arial"/>
                <a:cs typeface="Arial"/>
              </a:rPr>
              <a:t>independent </a:t>
            </a:r>
            <a:r>
              <a:rPr sz="3200" spc="-5" dirty="0">
                <a:solidFill>
                  <a:srgbClr val="3333CC"/>
                </a:solidFill>
                <a:latin typeface="Arial"/>
                <a:cs typeface="Arial"/>
              </a:rPr>
              <a:t>elements</a:t>
            </a:r>
            <a:endParaRPr sz="3200">
              <a:latin typeface="Arial"/>
              <a:cs typeface="Arial"/>
            </a:endParaRPr>
          </a:p>
          <a:p>
            <a:pPr marL="748665" marR="772795" lvl="1" indent="-279400">
              <a:lnSpc>
                <a:spcPts val="3329"/>
              </a:lnSpc>
              <a:spcBef>
                <a:spcPts val="760"/>
              </a:spcBef>
              <a:buChar char="–"/>
              <a:tabLst>
                <a:tab pos="755650" algn="l"/>
              </a:tabLst>
            </a:pPr>
            <a:r>
              <a:rPr sz="2800" spc="-5" dirty="0">
                <a:solidFill>
                  <a:srgbClr val="336600"/>
                </a:solidFill>
                <a:latin typeface="Arial"/>
                <a:cs typeface="Arial"/>
              </a:rPr>
              <a:t>To </a:t>
            </a:r>
            <a:r>
              <a:rPr sz="2800" dirty="0">
                <a:solidFill>
                  <a:srgbClr val="336600"/>
                </a:solidFill>
                <a:latin typeface="Arial"/>
                <a:cs typeface="Arial"/>
              </a:rPr>
              <a:t>achieve </a:t>
            </a:r>
            <a:r>
              <a:rPr sz="2800" spc="-5" dirty="0">
                <a:solidFill>
                  <a:srgbClr val="336600"/>
                </a:solidFill>
                <a:latin typeface="Arial"/>
                <a:cs typeface="Arial"/>
              </a:rPr>
              <a:t>full </a:t>
            </a:r>
            <a:r>
              <a:rPr sz="2800" dirty="0">
                <a:solidFill>
                  <a:srgbClr val="336600"/>
                </a:solidFill>
                <a:latin typeface="Arial"/>
                <a:cs typeface="Arial"/>
              </a:rPr>
              <a:t>independence, a </a:t>
            </a:r>
            <a:r>
              <a:rPr sz="2800" spc="-5" dirty="0">
                <a:solidFill>
                  <a:srgbClr val="336600"/>
                </a:solidFill>
                <a:latin typeface="Arial"/>
                <a:cs typeface="Arial"/>
              </a:rPr>
              <a:t>representation  </a:t>
            </a:r>
            <a:r>
              <a:rPr sz="2800" dirty="0">
                <a:solidFill>
                  <a:srgbClr val="336600"/>
                </a:solidFill>
                <a:latin typeface="Arial"/>
                <a:cs typeface="Arial"/>
              </a:rPr>
              <a:t>learning </a:t>
            </a:r>
            <a:r>
              <a:rPr sz="2800" spc="-5" dirty="0">
                <a:solidFill>
                  <a:srgbClr val="336600"/>
                </a:solidFill>
                <a:latin typeface="Arial"/>
                <a:cs typeface="Arial"/>
              </a:rPr>
              <a:t>algorithm </a:t>
            </a:r>
            <a:r>
              <a:rPr sz="2800" dirty="0">
                <a:solidFill>
                  <a:srgbClr val="336600"/>
                </a:solidFill>
                <a:latin typeface="Arial"/>
                <a:cs typeface="Arial"/>
              </a:rPr>
              <a:t>must also remove</a:t>
            </a:r>
            <a:r>
              <a:rPr sz="2800" spc="-55" dirty="0">
                <a:solidFill>
                  <a:srgbClr val="336600"/>
                </a:solidFill>
                <a:latin typeface="Arial"/>
                <a:cs typeface="Arial"/>
              </a:rPr>
              <a:t> </a:t>
            </a:r>
            <a:r>
              <a:rPr sz="2800" dirty="0">
                <a:solidFill>
                  <a:srgbClr val="336600"/>
                </a:solidFill>
                <a:latin typeface="Arial"/>
                <a:cs typeface="Arial"/>
              </a:rPr>
              <a:t>nonlinear</a:t>
            </a:r>
            <a:endParaRPr sz="2800">
              <a:latin typeface="Arial"/>
              <a:cs typeface="Arial"/>
            </a:endParaRPr>
          </a:p>
        </p:txBody>
      </p:sp>
      <p:sp>
        <p:nvSpPr>
          <p:cNvPr id="6" name="object 6"/>
          <p:cNvSpPr txBox="1"/>
          <p:nvPr/>
        </p:nvSpPr>
        <p:spPr>
          <a:xfrm>
            <a:off x="1513377" y="6389254"/>
            <a:ext cx="4987925"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336600"/>
                </a:solidFill>
                <a:latin typeface="Arial"/>
                <a:cs typeface="Arial"/>
              </a:rPr>
              <a:t>relationships between</a:t>
            </a:r>
            <a:r>
              <a:rPr sz="2800" spc="-10" dirty="0">
                <a:solidFill>
                  <a:srgbClr val="336600"/>
                </a:solidFill>
                <a:latin typeface="Arial"/>
                <a:cs typeface="Arial"/>
              </a:rPr>
              <a:t> </a:t>
            </a:r>
            <a:r>
              <a:rPr sz="2800" dirty="0">
                <a:solidFill>
                  <a:srgbClr val="336600"/>
                </a:solidFill>
                <a:latin typeface="Arial"/>
                <a:cs typeface="Arial"/>
              </a:rPr>
              <a:t>variables</a:t>
            </a:r>
            <a:endParaRPr sz="28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17812" y="175996"/>
            <a:ext cx="5057775" cy="695960"/>
          </a:xfrm>
          <a:prstGeom prst="rect">
            <a:avLst/>
          </a:prstGeom>
        </p:spPr>
        <p:txBody>
          <a:bodyPr vert="horz" wrap="square" lIns="0" tIns="12700" rIns="0" bIns="0" rtlCol="0">
            <a:spAutoFit/>
          </a:bodyPr>
          <a:lstStyle/>
          <a:p>
            <a:pPr marL="12700">
              <a:lnSpc>
                <a:spcPct val="100000"/>
              </a:lnSpc>
              <a:spcBef>
                <a:spcPts val="100"/>
              </a:spcBef>
              <a:tabLst>
                <a:tab pos="3366770" algn="l"/>
              </a:tabLst>
            </a:pPr>
            <a:r>
              <a:rPr dirty="0"/>
              <a:t>6.</a:t>
            </a:r>
            <a:r>
              <a:rPr spc="-5" dirty="0"/>
              <a:t> </a:t>
            </a:r>
            <a:r>
              <a:rPr dirty="0"/>
              <a:t>S</a:t>
            </a:r>
            <a:r>
              <a:rPr spc="-5" dirty="0"/>
              <a:t>t</a:t>
            </a:r>
            <a:r>
              <a:rPr dirty="0"/>
              <a:t>ruc</a:t>
            </a:r>
            <a:r>
              <a:rPr spc="-5" dirty="0"/>
              <a:t>t</a:t>
            </a:r>
            <a:r>
              <a:rPr dirty="0"/>
              <a:t>ured	</a:t>
            </a:r>
            <a:r>
              <a:rPr spc="-5" dirty="0"/>
              <a:t>O</a:t>
            </a:r>
            <a:r>
              <a:rPr dirty="0"/>
              <a:t>u</a:t>
            </a:r>
            <a:r>
              <a:rPr spc="-5" dirty="0"/>
              <a:t>t</a:t>
            </a:r>
            <a:r>
              <a:rPr dirty="0"/>
              <a:t>put</a:t>
            </a:r>
          </a:p>
        </p:txBody>
      </p:sp>
      <p:sp>
        <p:nvSpPr>
          <p:cNvPr id="5" name="object 5"/>
          <p:cNvSpPr txBox="1"/>
          <p:nvPr/>
        </p:nvSpPr>
        <p:spPr>
          <a:xfrm>
            <a:off x="861059" y="1066800"/>
            <a:ext cx="8971280" cy="6354817"/>
          </a:xfrm>
          <a:prstGeom prst="rect">
            <a:avLst/>
          </a:prstGeom>
        </p:spPr>
        <p:txBody>
          <a:bodyPr vert="horz" wrap="square" lIns="0" tIns="33020" rIns="0" bIns="0" rtlCol="0">
            <a:spAutoFit/>
          </a:bodyPr>
          <a:lstStyle/>
          <a:p>
            <a:pPr marL="355600" marR="407670" indent="-342900">
              <a:lnSpc>
                <a:spcPts val="3800"/>
              </a:lnSpc>
              <a:spcBef>
                <a:spcPts val="260"/>
              </a:spcBef>
              <a:buChar char="•"/>
              <a:tabLst>
                <a:tab pos="354965" algn="l"/>
                <a:tab pos="355600" algn="l"/>
              </a:tabLst>
            </a:pPr>
            <a:r>
              <a:rPr sz="3200" dirty="0">
                <a:solidFill>
                  <a:srgbClr val="3333CC"/>
                </a:solidFill>
                <a:latin typeface="Arial"/>
                <a:cs typeface="Arial"/>
              </a:rPr>
              <a:t>Any </a:t>
            </a:r>
            <a:r>
              <a:rPr sz="3200" spc="-5" dirty="0">
                <a:solidFill>
                  <a:srgbClr val="3333CC"/>
                </a:solidFill>
                <a:latin typeface="Arial"/>
                <a:cs typeface="Arial"/>
              </a:rPr>
              <a:t>task </a:t>
            </a:r>
            <a:r>
              <a:rPr sz="3200" dirty="0">
                <a:solidFill>
                  <a:srgbClr val="3333CC"/>
                </a:solidFill>
                <a:latin typeface="Arial"/>
                <a:cs typeface="Arial"/>
              </a:rPr>
              <a:t>where </a:t>
            </a:r>
            <a:r>
              <a:rPr lang="en-US" sz="3200" dirty="0">
                <a:solidFill>
                  <a:srgbClr val="3333CC"/>
                </a:solidFill>
                <a:latin typeface="Arial"/>
                <a:cs typeface="Arial"/>
              </a:rPr>
              <a:t>the </a:t>
            </a:r>
            <a:r>
              <a:rPr sz="3200" spc="-5" dirty="0">
                <a:solidFill>
                  <a:srgbClr val="3333CC"/>
                </a:solidFill>
                <a:latin typeface="Arial"/>
                <a:cs typeface="Arial"/>
              </a:rPr>
              <a:t>output </a:t>
            </a:r>
            <a:r>
              <a:rPr sz="3200" dirty="0">
                <a:solidFill>
                  <a:srgbClr val="3333CC"/>
                </a:solidFill>
                <a:latin typeface="Arial"/>
                <a:cs typeface="Arial"/>
              </a:rPr>
              <a:t>is a </a:t>
            </a:r>
            <a:r>
              <a:rPr sz="3200" spc="-5" dirty="0">
                <a:solidFill>
                  <a:srgbClr val="3333CC"/>
                </a:solidFill>
                <a:latin typeface="Arial"/>
                <a:cs typeface="Arial"/>
              </a:rPr>
              <a:t>data structure with relationships between elements.</a:t>
            </a:r>
            <a:r>
              <a:rPr sz="3200" spc="10" dirty="0">
                <a:solidFill>
                  <a:srgbClr val="3333CC"/>
                </a:solidFill>
                <a:latin typeface="Arial"/>
                <a:cs typeface="Arial"/>
              </a:rPr>
              <a:t> </a:t>
            </a:r>
            <a:r>
              <a:rPr sz="3200" dirty="0">
                <a:solidFill>
                  <a:srgbClr val="3333CC"/>
                </a:solidFill>
                <a:latin typeface="Arial"/>
                <a:cs typeface="Arial"/>
              </a:rPr>
              <a:t>Examples:</a:t>
            </a:r>
            <a:endParaRPr sz="3200" dirty="0">
              <a:latin typeface="Arial"/>
              <a:cs typeface="Arial"/>
            </a:endParaRPr>
          </a:p>
          <a:p>
            <a:pPr marL="755650" lvl="1" indent="-286385">
              <a:lnSpc>
                <a:spcPct val="100000"/>
              </a:lnSpc>
              <a:spcBef>
                <a:spcPts val="509"/>
              </a:spcBef>
              <a:buChar char="–"/>
              <a:tabLst>
                <a:tab pos="755650" algn="l"/>
              </a:tabLst>
            </a:pPr>
            <a:r>
              <a:rPr sz="2800" dirty="0">
                <a:solidFill>
                  <a:srgbClr val="336600"/>
                </a:solidFill>
                <a:latin typeface="Arial"/>
                <a:cs typeface="Arial"/>
              </a:rPr>
              <a:t>Parsing: mapping a </a:t>
            </a:r>
            <a:r>
              <a:rPr sz="2800" spc="-5" dirty="0">
                <a:solidFill>
                  <a:srgbClr val="336600"/>
                </a:solidFill>
                <a:latin typeface="Arial"/>
                <a:cs typeface="Arial"/>
              </a:rPr>
              <a:t>sentence into </a:t>
            </a:r>
            <a:r>
              <a:rPr sz="2800" dirty="0">
                <a:solidFill>
                  <a:srgbClr val="336600"/>
                </a:solidFill>
                <a:latin typeface="Arial"/>
                <a:cs typeface="Arial"/>
              </a:rPr>
              <a:t>a</a:t>
            </a:r>
            <a:r>
              <a:rPr sz="2800" spc="-5" dirty="0">
                <a:solidFill>
                  <a:srgbClr val="336600"/>
                </a:solidFill>
                <a:latin typeface="Arial"/>
                <a:cs typeface="Arial"/>
              </a:rPr>
              <a:t> tree</a:t>
            </a:r>
            <a:endParaRPr sz="2800" dirty="0">
              <a:latin typeface="Arial"/>
              <a:cs typeface="Arial"/>
            </a:endParaRPr>
          </a:p>
          <a:p>
            <a:pPr marL="1155700" lvl="2" indent="-229235">
              <a:lnSpc>
                <a:spcPct val="100000"/>
              </a:lnSpc>
              <a:spcBef>
                <a:spcPts val="645"/>
              </a:spcBef>
              <a:buChar char="•"/>
              <a:tabLst>
                <a:tab pos="1155700" algn="l"/>
              </a:tabLst>
            </a:pPr>
            <a:r>
              <a:rPr sz="2400" dirty="0">
                <a:solidFill>
                  <a:srgbClr val="660066"/>
                </a:solidFill>
                <a:latin typeface="Arial"/>
                <a:cs typeface="Arial"/>
              </a:rPr>
              <a:t>Nodes </a:t>
            </a:r>
            <a:r>
              <a:rPr sz="2400" spc="-5" dirty="0">
                <a:solidFill>
                  <a:srgbClr val="660066"/>
                </a:solidFill>
                <a:latin typeface="Arial"/>
                <a:cs typeface="Arial"/>
              </a:rPr>
              <a:t>tagged </a:t>
            </a:r>
            <a:r>
              <a:rPr sz="2400" dirty="0">
                <a:solidFill>
                  <a:srgbClr val="660066"/>
                </a:solidFill>
                <a:latin typeface="Arial"/>
                <a:cs typeface="Arial"/>
              </a:rPr>
              <a:t>as verbs,</a:t>
            </a:r>
            <a:r>
              <a:rPr sz="2400" spc="-15" dirty="0">
                <a:solidFill>
                  <a:srgbClr val="660066"/>
                </a:solidFill>
                <a:latin typeface="Arial"/>
                <a:cs typeface="Arial"/>
              </a:rPr>
              <a:t> </a:t>
            </a:r>
            <a:r>
              <a:rPr sz="2400" spc="-5" dirty="0">
                <a:solidFill>
                  <a:srgbClr val="660066"/>
                </a:solidFill>
                <a:latin typeface="Arial"/>
                <a:cs typeface="Arial"/>
              </a:rPr>
              <a:t>adverbs,..</a:t>
            </a:r>
            <a:endParaRPr sz="2400" dirty="0">
              <a:latin typeface="Arial"/>
              <a:cs typeface="Arial"/>
            </a:endParaRPr>
          </a:p>
          <a:p>
            <a:pPr marL="748665" marR="676910" lvl="1" indent="-279400">
              <a:lnSpc>
                <a:spcPct val="102000"/>
              </a:lnSpc>
              <a:spcBef>
                <a:spcPts val="550"/>
              </a:spcBef>
              <a:buChar char="–"/>
              <a:tabLst>
                <a:tab pos="755650" algn="l"/>
              </a:tabLst>
            </a:pPr>
            <a:r>
              <a:rPr sz="2800" dirty="0">
                <a:solidFill>
                  <a:srgbClr val="336600"/>
                </a:solidFill>
                <a:latin typeface="Arial"/>
                <a:cs typeface="Arial"/>
              </a:rPr>
              <a:t>Pixel-wise </a:t>
            </a:r>
            <a:r>
              <a:rPr sz="2800" spc="-5" dirty="0">
                <a:solidFill>
                  <a:srgbClr val="336600"/>
                </a:solidFill>
                <a:latin typeface="Arial"/>
                <a:cs typeface="Arial"/>
              </a:rPr>
              <a:t>segmentation: </a:t>
            </a:r>
            <a:r>
              <a:rPr sz="2800" dirty="0">
                <a:solidFill>
                  <a:srgbClr val="336600"/>
                </a:solidFill>
                <a:latin typeface="Arial"/>
                <a:cs typeface="Arial"/>
              </a:rPr>
              <a:t>every pixel in image</a:t>
            </a:r>
            <a:r>
              <a:rPr sz="2800" spc="-50" dirty="0">
                <a:solidFill>
                  <a:srgbClr val="336600"/>
                </a:solidFill>
                <a:latin typeface="Arial"/>
                <a:cs typeface="Arial"/>
              </a:rPr>
              <a:t> </a:t>
            </a:r>
            <a:r>
              <a:rPr sz="2800" dirty="0">
                <a:solidFill>
                  <a:srgbClr val="336600"/>
                </a:solidFill>
                <a:latin typeface="Arial"/>
                <a:cs typeface="Arial"/>
              </a:rPr>
              <a:t>is  </a:t>
            </a:r>
            <a:r>
              <a:rPr sz="2800" spc="-5" dirty="0">
                <a:solidFill>
                  <a:srgbClr val="336600"/>
                </a:solidFill>
                <a:latin typeface="Arial"/>
                <a:cs typeface="Arial"/>
              </a:rPr>
              <a:t>specified to </a:t>
            </a:r>
            <a:r>
              <a:rPr sz="2800" dirty="0">
                <a:solidFill>
                  <a:srgbClr val="336600"/>
                </a:solidFill>
                <a:latin typeface="Arial"/>
                <a:cs typeface="Arial"/>
              </a:rPr>
              <a:t>a </a:t>
            </a:r>
            <a:r>
              <a:rPr sz="2800" spc="-5" dirty="0">
                <a:solidFill>
                  <a:srgbClr val="336600"/>
                </a:solidFill>
                <a:latin typeface="Arial"/>
                <a:cs typeface="Arial"/>
              </a:rPr>
              <a:t>specific</a:t>
            </a:r>
            <a:r>
              <a:rPr sz="2800" spc="5" dirty="0">
                <a:solidFill>
                  <a:srgbClr val="336600"/>
                </a:solidFill>
                <a:latin typeface="Arial"/>
                <a:cs typeface="Arial"/>
              </a:rPr>
              <a:t> </a:t>
            </a:r>
            <a:r>
              <a:rPr sz="2800" spc="-5" dirty="0">
                <a:solidFill>
                  <a:srgbClr val="336600"/>
                </a:solidFill>
                <a:latin typeface="Arial"/>
                <a:cs typeface="Arial"/>
              </a:rPr>
              <a:t>category</a:t>
            </a:r>
            <a:endParaRPr sz="2800" dirty="0">
              <a:latin typeface="Arial"/>
              <a:cs typeface="Arial"/>
            </a:endParaRPr>
          </a:p>
          <a:p>
            <a:pPr marL="748665" marR="398145" lvl="1" indent="-279400">
              <a:lnSpc>
                <a:spcPts val="3329"/>
              </a:lnSpc>
              <a:spcBef>
                <a:spcPts val="745"/>
              </a:spcBef>
              <a:buChar char="–"/>
              <a:tabLst>
                <a:tab pos="755650" algn="l"/>
              </a:tabLst>
            </a:pPr>
            <a:r>
              <a:rPr sz="2800" spc="-5" dirty="0">
                <a:solidFill>
                  <a:srgbClr val="336600"/>
                </a:solidFill>
                <a:latin typeface="Arial"/>
                <a:cs typeface="Arial"/>
              </a:rPr>
              <a:t>Image captioning: </a:t>
            </a:r>
            <a:r>
              <a:rPr sz="2800" dirty="0">
                <a:solidFill>
                  <a:srgbClr val="336600"/>
                </a:solidFill>
                <a:latin typeface="Arial"/>
                <a:cs typeface="Arial"/>
              </a:rPr>
              <a:t>observe an image and </a:t>
            </a:r>
            <a:r>
              <a:rPr sz="2800" spc="-5" dirty="0">
                <a:solidFill>
                  <a:srgbClr val="336600"/>
                </a:solidFill>
                <a:latin typeface="Arial"/>
                <a:cs typeface="Arial"/>
              </a:rPr>
              <a:t>output </a:t>
            </a:r>
            <a:r>
              <a:rPr sz="2800" dirty="0">
                <a:solidFill>
                  <a:srgbClr val="336600"/>
                </a:solidFill>
                <a:latin typeface="Arial"/>
                <a:cs typeface="Arial"/>
              </a:rPr>
              <a:t>a  </a:t>
            </a:r>
            <a:r>
              <a:rPr sz="2800" spc="-5" dirty="0">
                <a:solidFill>
                  <a:srgbClr val="336600"/>
                </a:solidFill>
                <a:latin typeface="Arial"/>
                <a:cs typeface="Arial"/>
              </a:rPr>
              <a:t>sentence </a:t>
            </a:r>
            <a:r>
              <a:rPr sz="2800" dirty="0">
                <a:solidFill>
                  <a:srgbClr val="336600"/>
                </a:solidFill>
                <a:latin typeface="Arial"/>
                <a:cs typeface="Arial"/>
              </a:rPr>
              <a:t>describing </a:t>
            </a:r>
            <a:r>
              <a:rPr sz="2800" spc="-5" dirty="0">
                <a:solidFill>
                  <a:srgbClr val="336600"/>
                </a:solidFill>
                <a:latin typeface="Arial"/>
                <a:cs typeface="Arial"/>
              </a:rPr>
              <a:t>the</a:t>
            </a:r>
            <a:r>
              <a:rPr sz="2800" dirty="0">
                <a:solidFill>
                  <a:srgbClr val="336600"/>
                </a:solidFill>
                <a:latin typeface="Arial"/>
                <a:cs typeface="Arial"/>
              </a:rPr>
              <a:t> image</a:t>
            </a:r>
            <a:endParaRPr sz="2800" dirty="0">
              <a:latin typeface="Arial"/>
              <a:cs typeface="Arial"/>
            </a:endParaRPr>
          </a:p>
          <a:p>
            <a:pPr marL="355600" marR="564515" indent="-342900">
              <a:lnSpc>
                <a:spcPct val="100000"/>
              </a:lnSpc>
              <a:spcBef>
                <a:spcPts val="700"/>
              </a:spcBef>
              <a:buChar char="•"/>
              <a:tabLst>
                <a:tab pos="354965" algn="l"/>
                <a:tab pos="355600" algn="l"/>
              </a:tabLst>
            </a:pPr>
            <a:r>
              <a:rPr sz="3200" dirty="0">
                <a:solidFill>
                  <a:srgbClr val="3333CC"/>
                </a:solidFill>
                <a:latin typeface="Arial"/>
                <a:cs typeface="Arial"/>
              </a:rPr>
              <a:t>Called </a:t>
            </a:r>
            <a:r>
              <a:rPr sz="3200" spc="-5" dirty="0">
                <a:solidFill>
                  <a:srgbClr val="3333CC"/>
                </a:solidFill>
                <a:latin typeface="Arial"/>
                <a:cs typeface="Arial"/>
              </a:rPr>
              <a:t>structured </a:t>
            </a:r>
            <a:r>
              <a:rPr sz="3200" dirty="0">
                <a:solidFill>
                  <a:srgbClr val="3333CC"/>
                </a:solidFill>
                <a:latin typeface="Arial"/>
                <a:cs typeface="Arial"/>
              </a:rPr>
              <a:t>because </a:t>
            </a:r>
            <a:r>
              <a:rPr sz="3200" spc="-5" dirty="0">
                <a:solidFill>
                  <a:srgbClr val="3333CC"/>
                </a:solidFill>
                <a:latin typeface="Arial"/>
                <a:cs typeface="Arial"/>
              </a:rPr>
              <a:t>outputs </a:t>
            </a:r>
            <a:r>
              <a:rPr sz="3200" dirty="0">
                <a:solidFill>
                  <a:srgbClr val="3333CC"/>
                </a:solidFill>
                <a:latin typeface="Arial"/>
                <a:cs typeface="Arial"/>
              </a:rPr>
              <a:t>of several  values are</a:t>
            </a:r>
            <a:r>
              <a:rPr sz="3200" spc="-10" dirty="0">
                <a:solidFill>
                  <a:srgbClr val="3333CC"/>
                </a:solidFill>
                <a:latin typeface="Arial"/>
                <a:cs typeface="Arial"/>
              </a:rPr>
              <a:t> </a:t>
            </a:r>
            <a:r>
              <a:rPr sz="3200" spc="-5" dirty="0">
                <a:solidFill>
                  <a:srgbClr val="3333CC"/>
                </a:solidFill>
                <a:latin typeface="Arial"/>
                <a:cs typeface="Arial"/>
              </a:rPr>
              <a:t>inter-related</a:t>
            </a:r>
            <a:endParaRPr sz="3200" dirty="0">
              <a:latin typeface="Arial"/>
              <a:cs typeface="Arial"/>
            </a:endParaRPr>
          </a:p>
          <a:p>
            <a:pPr marL="755650" lvl="1" indent="-286385">
              <a:lnSpc>
                <a:spcPct val="100000"/>
              </a:lnSpc>
              <a:spcBef>
                <a:spcPts val="725"/>
              </a:spcBef>
              <a:buChar char="–"/>
              <a:tabLst>
                <a:tab pos="755650" algn="l"/>
              </a:tabLst>
            </a:pPr>
            <a:r>
              <a:rPr sz="2800" spc="-5" dirty="0">
                <a:solidFill>
                  <a:srgbClr val="336600"/>
                </a:solidFill>
                <a:latin typeface="Arial"/>
                <a:cs typeface="Arial"/>
              </a:rPr>
              <a:t>Words </a:t>
            </a:r>
            <a:r>
              <a:rPr sz="2800" dirty="0">
                <a:solidFill>
                  <a:srgbClr val="336600"/>
                </a:solidFill>
                <a:latin typeface="Arial"/>
                <a:cs typeface="Arial"/>
              </a:rPr>
              <a:t>produced by </a:t>
            </a:r>
            <a:r>
              <a:rPr sz="2800" spc="-5" dirty="0">
                <a:solidFill>
                  <a:srgbClr val="336600"/>
                </a:solidFill>
                <a:latin typeface="Arial"/>
                <a:cs typeface="Arial"/>
              </a:rPr>
              <a:t>captioning </a:t>
            </a:r>
            <a:r>
              <a:rPr sz="2800" dirty="0">
                <a:solidFill>
                  <a:srgbClr val="336600"/>
                </a:solidFill>
                <a:latin typeface="Arial"/>
                <a:cs typeface="Arial"/>
              </a:rPr>
              <a:t>program must </a:t>
            </a:r>
            <a:r>
              <a:rPr sz="2800" spc="-5" dirty="0">
                <a:solidFill>
                  <a:srgbClr val="336600"/>
                </a:solidFill>
                <a:latin typeface="Arial"/>
                <a:cs typeface="Arial"/>
              </a:rPr>
              <a:t>form</a:t>
            </a:r>
            <a:r>
              <a:rPr sz="2800" spc="-35" dirty="0">
                <a:solidFill>
                  <a:srgbClr val="336600"/>
                </a:solidFill>
                <a:latin typeface="Arial"/>
                <a:cs typeface="Arial"/>
              </a:rPr>
              <a:t> </a:t>
            </a:r>
            <a:r>
              <a:rPr sz="2800" dirty="0">
                <a:solidFill>
                  <a:srgbClr val="336600"/>
                </a:solidFill>
                <a:latin typeface="Arial"/>
                <a:cs typeface="Arial"/>
              </a:rPr>
              <a:t>a</a:t>
            </a:r>
            <a:r>
              <a:rPr lang="en-US" sz="2800" dirty="0">
                <a:solidFill>
                  <a:srgbClr val="336600"/>
                </a:solidFill>
                <a:latin typeface="Arial"/>
                <a:cs typeface="Arial"/>
              </a:rPr>
              <a:t> valid sentence</a:t>
            </a:r>
            <a:endParaRPr sz="2800" dirty="0">
              <a:latin typeface="Arial"/>
              <a:cs typeface="Aria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03876" y="816813"/>
            <a:ext cx="8843423" cy="751488"/>
          </a:xfrm>
          <a:prstGeom prst="rect">
            <a:avLst/>
          </a:prstGeom>
        </p:spPr>
        <p:txBody>
          <a:bodyPr vert="horz" wrap="square" lIns="0" tIns="12700" rIns="0" bIns="0" rtlCol="0">
            <a:spAutoFit/>
          </a:bodyPr>
          <a:lstStyle/>
          <a:p>
            <a:pPr marL="12700">
              <a:lnSpc>
                <a:spcPct val="100000"/>
              </a:lnSpc>
              <a:spcBef>
                <a:spcPts val="100"/>
              </a:spcBef>
              <a:tabLst>
                <a:tab pos="1435100" algn="l"/>
                <a:tab pos="3773804" algn="l"/>
              </a:tabLst>
            </a:pPr>
            <a:r>
              <a:rPr sz="4800" dirty="0"/>
              <a:t>PCA	</a:t>
            </a:r>
            <a:r>
              <a:rPr lang="en-US" sz="4800" dirty="0"/>
              <a:t>L</a:t>
            </a:r>
            <a:r>
              <a:rPr sz="4800" dirty="0"/>
              <a:t>earns</a:t>
            </a:r>
            <a:r>
              <a:rPr sz="4800" spc="-5" dirty="0"/>
              <a:t> </a:t>
            </a:r>
            <a:r>
              <a:rPr sz="4800" dirty="0"/>
              <a:t>a</a:t>
            </a:r>
            <a:r>
              <a:rPr lang="en-US" sz="4800" dirty="0"/>
              <a:t> L</a:t>
            </a:r>
            <a:r>
              <a:rPr sz="4800" dirty="0"/>
              <a:t>inear</a:t>
            </a:r>
            <a:r>
              <a:rPr sz="4800" spc="-60" dirty="0"/>
              <a:t> </a:t>
            </a:r>
            <a:r>
              <a:rPr lang="en-US" sz="4800" spc="-5" dirty="0"/>
              <a:t>P</a:t>
            </a:r>
            <a:r>
              <a:rPr sz="4800" spc="-5" dirty="0"/>
              <a:t>rojection</a:t>
            </a:r>
            <a:endParaRPr sz="4800" dirty="0"/>
          </a:p>
        </p:txBody>
      </p:sp>
      <p:sp>
        <p:nvSpPr>
          <p:cNvPr id="5" name="object 5"/>
          <p:cNvSpPr txBox="1"/>
          <p:nvPr/>
        </p:nvSpPr>
        <p:spPr>
          <a:xfrm>
            <a:off x="776778" y="1677554"/>
            <a:ext cx="8453755"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dirty="0">
                <a:solidFill>
                  <a:srgbClr val="3333CC"/>
                </a:solidFill>
                <a:latin typeface="Arial"/>
                <a:cs typeface="Arial"/>
              </a:rPr>
              <a:t>PCA </a:t>
            </a:r>
            <a:r>
              <a:rPr sz="3200" spc="-5" dirty="0">
                <a:solidFill>
                  <a:srgbClr val="3333CC"/>
                </a:solidFill>
                <a:latin typeface="Arial"/>
                <a:cs typeface="Arial"/>
              </a:rPr>
              <a:t>projects </a:t>
            </a:r>
            <a:r>
              <a:rPr sz="3200" dirty="0">
                <a:solidFill>
                  <a:srgbClr val="3333CC"/>
                </a:solidFill>
                <a:latin typeface="Arial"/>
                <a:cs typeface="Arial"/>
              </a:rPr>
              <a:t>an input </a:t>
            </a:r>
            <a:r>
              <a:rPr sz="3200" b="1" i="1" spc="190" dirty="0">
                <a:latin typeface="Palatino Linotype"/>
                <a:cs typeface="Palatino Linotype"/>
              </a:rPr>
              <a:t>x </a:t>
            </a:r>
            <a:r>
              <a:rPr sz="3200" spc="-5" dirty="0">
                <a:solidFill>
                  <a:srgbClr val="3333CC"/>
                </a:solidFill>
                <a:latin typeface="Arial"/>
                <a:cs typeface="Arial"/>
              </a:rPr>
              <a:t>to </a:t>
            </a:r>
            <a:r>
              <a:rPr sz="3200" dirty="0">
                <a:solidFill>
                  <a:srgbClr val="3333CC"/>
                </a:solidFill>
                <a:latin typeface="Arial"/>
                <a:cs typeface="Arial"/>
              </a:rPr>
              <a:t>a </a:t>
            </a:r>
            <a:r>
              <a:rPr sz="3200" spc="-5" dirty="0">
                <a:solidFill>
                  <a:srgbClr val="3333CC"/>
                </a:solidFill>
                <a:latin typeface="Arial"/>
                <a:cs typeface="Arial"/>
              </a:rPr>
              <a:t>representation</a:t>
            </a:r>
            <a:r>
              <a:rPr sz="3200" spc="-110" dirty="0">
                <a:solidFill>
                  <a:srgbClr val="3333CC"/>
                </a:solidFill>
                <a:latin typeface="Arial"/>
                <a:cs typeface="Arial"/>
              </a:rPr>
              <a:t> </a:t>
            </a:r>
            <a:r>
              <a:rPr sz="3200" b="1" i="1" spc="-35" dirty="0">
                <a:latin typeface="Palatino Linotype"/>
                <a:cs typeface="Palatino Linotype"/>
              </a:rPr>
              <a:t>z</a:t>
            </a:r>
            <a:endParaRPr sz="3200">
              <a:latin typeface="Palatino Linotype"/>
              <a:cs typeface="Palatino Linotype"/>
            </a:endParaRPr>
          </a:p>
        </p:txBody>
      </p:sp>
      <p:sp>
        <p:nvSpPr>
          <p:cNvPr id="7" name="object 7"/>
          <p:cNvSpPr/>
          <p:nvPr/>
        </p:nvSpPr>
        <p:spPr>
          <a:xfrm>
            <a:off x="1147051" y="3945020"/>
            <a:ext cx="7079671" cy="3253297"/>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386377" y="2668154"/>
            <a:ext cx="3312795" cy="1252220"/>
          </a:xfrm>
          <a:prstGeom prst="rect">
            <a:avLst/>
          </a:prstGeom>
        </p:spPr>
        <p:txBody>
          <a:bodyPr vert="horz" wrap="square" lIns="0" tIns="12700" rIns="0" bIns="0" rtlCol="0">
            <a:spAutoFit/>
          </a:bodyPr>
          <a:lstStyle/>
          <a:p>
            <a:pPr marL="546100" marR="808990">
              <a:lnSpc>
                <a:spcPct val="100000"/>
              </a:lnSpc>
              <a:spcBef>
                <a:spcPts val="100"/>
              </a:spcBef>
            </a:pPr>
            <a:r>
              <a:rPr sz="2000" spc="-5" dirty="0">
                <a:solidFill>
                  <a:srgbClr val="336600"/>
                </a:solidFill>
                <a:latin typeface="Arial"/>
                <a:cs typeface="Arial"/>
              </a:rPr>
              <a:t>Original data  with </a:t>
            </a:r>
            <a:r>
              <a:rPr sz="2000" dirty="0">
                <a:solidFill>
                  <a:srgbClr val="336600"/>
                </a:solidFill>
                <a:latin typeface="Arial"/>
                <a:cs typeface="Arial"/>
              </a:rPr>
              <a:t>samples in</a:t>
            </a:r>
            <a:r>
              <a:rPr sz="2000" spc="-90" dirty="0">
                <a:solidFill>
                  <a:srgbClr val="336600"/>
                </a:solidFill>
                <a:latin typeface="Arial"/>
                <a:cs typeface="Arial"/>
              </a:rPr>
              <a:t> </a:t>
            </a:r>
            <a:r>
              <a:rPr sz="2000" b="1" i="1" spc="120" dirty="0">
                <a:latin typeface="Palatino Linotype"/>
                <a:cs typeface="Palatino Linotype"/>
              </a:rPr>
              <a:t>x</a:t>
            </a:r>
            <a:endParaRPr sz="2000">
              <a:latin typeface="Palatino Linotype"/>
              <a:cs typeface="Palatino Linotype"/>
            </a:endParaRPr>
          </a:p>
          <a:p>
            <a:pPr marL="12700" marR="5080">
              <a:lnSpc>
                <a:spcPts val="2100"/>
              </a:lnSpc>
              <a:spcBef>
                <a:spcPts val="720"/>
              </a:spcBef>
            </a:pPr>
            <a:r>
              <a:rPr sz="1800" spc="-20" dirty="0">
                <a:solidFill>
                  <a:srgbClr val="660066"/>
                </a:solidFill>
                <a:latin typeface="Arial"/>
                <a:cs typeface="Arial"/>
              </a:rPr>
              <a:t>Variance </a:t>
            </a:r>
            <a:r>
              <a:rPr sz="1800" dirty="0">
                <a:solidFill>
                  <a:srgbClr val="660066"/>
                </a:solidFill>
                <a:latin typeface="Arial"/>
                <a:cs typeface="Arial"/>
              </a:rPr>
              <a:t>occurs along </a:t>
            </a:r>
            <a:r>
              <a:rPr sz="1800" spc="-5" dirty="0">
                <a:solidFill>
                  <a:srgbClr val="660066"/>
                </a:solidFill>
                <a:latin typeface="Arial"/>
                <a:cs typeface="Arial"/>
              </a:rPr>
              <a:t>directions  </a:t>
            </a:r>
            <a:r>
              <a:rPr sz="1800" dirty="0">
                <a:solidFill>
                  <a:srgbClr val="660066"/>
                </a:solidFill>
                <a:latin typeface="Arial"/>
                <a:cs typeface="Arial"/>
              </a:rPr>
              <a:t>not</a:t>
            </a:r>
            <a:r>
              <a:rPr sz="1800" spc="-10" dirty="0">
                <a:solidFill>
                  <a:srgbClr val="660066"/>
                </a:solidFill>
                <a:latin typeface="Arial"/>
                <a:cs typeface="Arial"/>
              </a:rPr>
              <a:t> </a:t>
            </a:r>
            <a:r>
              <a:rPr sz="1800" dirty="0">
                <a:solidFill>
                  <a:srgbClr val="660066"/>
                </a:solidFill>
                <a:latin typeface="Arial"/>
                <a:cs typeface="Arial"/>
              </a:rPr>
              <a:t>axis-aligned</a:t>
            </a:r>
            <a:endParaRPr sz="1800">
              <a:latin typeface="Arial"/>
              <a:cs typeface="Arial"/>
            </a:endParaRPr>
          </a:p>
        </p:txBody>
      </p:sp>
      <p:sp>
        <p:nvSpPr>
          <p:cNvPr id="9" name="object 9"/>
          <p:cNvSpPr txBox="1"/>
          <p:nvPr/>
        </p:nvSpPr>
        <p:spPr>
          <a:xfrm>
            <a:off x="5399577" y="2668154"/>
            <a:ext cx="3981450" cy="1252220"/>
          </a:xfrm>
          <a:prstGeom prst="rect">
            <a:avLst/>
          </a:prstGeom>
        </p:spPr>
        <p:txBody>
          <a:bodyPr vert="horz" wrap="square" lIns="0" tIns="12700" rIns="0" bIns="0" rtlCol="0">
            <a:spAutoFit/>
          </a:bodyPr>
          <a:lstStyle/>
          <a:p>
            <a:pPr marL="266700">
              <a:lnSpc>
                <a:spcPct val="100000"/>
              </a:lnSpc>
              <a:spcBef>
                <a:spcPts val="100"/>
              </a:spcBef>
            </a:pPr>
            <a:r>
              <a:rPr sz="2000" spc="-10" dirty="0">
                <a:solidFill>
                  <a:srgbClr val="336600"/>
                </a:solidFill>
                <a:latin typeface="Arial"/>
                <a:cs typeface="Arial"/>
              </a:rPr>
              <a:t>Transformed</a:t>
            </a:r>
            <a:r>
              <a:rPr sz="2000" spc="-5" dirty="0">
                <a:solidFill>
                  <a:srgbClr val="336600"/>
                </a:solidFill>
                <a:latin typeface="Arial"/>
                <a:cs typeface="Arial"/>
              </a:rPr>
              <a:t> data</a:t>
            </a:r>
            <a:endParaRPr sz="2000">
              <a:latin typeface="Arial"/>
              <a:cs typeface="Arial"/>
            </a:endParaRPr>
          </a:p>
          <a:p>
            <a:pPr marL="266700">
              <a:lnSpc>
                <a:spcPct val="100000"/>
              </a:lnSpc>
            </a:pPr>
            <a:r>
              <a:rPr sz="2000" spc="-5" dirty="0">
                <a:solidFill>
                  <a:srgbClr val="336600"/>
                </a:solidFill>
                <a:latin typeface="Arial"/>
                <a:cs typeface="Arial"/>
              </a:rPr>
              <a:t>with </a:t>
            </a:r>
            <a:r>
              <a:rPr sz="2000" dirty="0">
                <a:solidFill>
                  <a:srgbClr val="336600"/>
                </a:solidFill>
                <a:latin typeface="Arial"/>
                <a:cs typeface="Arial"/>
              </a:rPr>
              <a:t>samples in</a:t>
            </a:r>
            <a:r>
              <a:rPr sz="2000" spc="-20" dirty="0">
                <a:solidFill>
                  <a:srgbClr val="336600"/>
                </a:solidFill>
                <a:latin typeface="Arial"/>
                <a:cs typeface="Arial"/>
              </a:rPr>
              <a:t> </a:t>
            </a:r>
            <a:r>
              <a:rPr sz="2000" b="1" i="1" spc="245" dirty="0">
                <a:latin typeface="Palatino Linotype"/>
                <a:cs typeface="Palatino Linotype"/>
              </a:rPr>
              <a:t>z</a:t>
            </a:r>
            <a:r>
              <a:rPr sz="2000" spc="245" dirty="0">
                <a:latin typeface="Calibri"/>
                <a:cs typeface="Calibri"/>
              </a:rPr>
              <a:t>=</a:t>
            </a:r>
            <a:r>
              <a:rPr sz="2000" b="1" i="1" spc="245" dirty="0">
                <a:latin typeface="Palatino Linotype"/>
                <a:cs typeface="Palatino Linotype"/>
              </a:rPr>
              <a:t>x</a:t>
            </a:r>
            <a:r>
              <a:rPr sz="1950" b="1" i="1" spc="367" baseline="25641" dirty="0">
                <a:latin typeface="Palatino Linotype"/>
                <a:cs typeface="Palatino Linotype"/>
              </a:rPr>
              <a:t>T</a:t>
            </a:r>
            <a:r>
              <a:rPr sz="2000" b="1" i="1" spc="245" dirty="0">
                <a:latin typeface="Palatino Linotype"/>
                <a:cs typeface="Palatino Linotype"/>
              </a:rPr>
              <a:t>W</a:t>
            </a:r>
            <a:endParaRPr sz="2000">
              <a:latin typeface="Palatino Linotype"/>
              <a:cs typeface="Palatino Linotype"/>
            </a:endParaRPr>
          </a:p>
          <a:p>
            <a:pPr marL="38100">
              <a:lnSpc>
                <a:spcPts val="2130"/>
              </a:lnSpc>
              <a:spcBef>
                <a:spcPts val="600"/>
              </a:spcBef>
            </a:pPr>
            <a:r>
              <a:rPr sz="1800" spc="-25" dirty="0">
                <a:solidFill>
                  <a:srgbClr val="660066"/>
                </a:solidFill>
                <a:latin typeface="Arial"/>
                <a:cs typeface="Arial"/>
              </a:rPr>
              <a:t>Varies </a:t>
            </a:r>
            <a:r>
              <a:rPr sz="1800" dirty="0">
                <a:solidFill>
                  <a:srgbClr val="660066"/>
                </a:solidFill>
                <a:latin typeface="Arial"/>
                <a:cs typeface="Arial"/>
              </a:rPr>
              <a:t>most along axis</a:t>
            </a:r>
            <a:r>
              <a:rPr sz="1800" spc="-5" dirty="0">
                <a:solidFill>
                  <a:srgbClr val="660066"/>
                </a:solidFill>
                <a:latin typeface="Arial"/>
                <a:cs typeface="Arial"/>
              </a:rPr>
              <a:t> </a:t>
            </a:r>
            <a:r>
              <a:rPr sz="1800" i="1" spc="-45" dirty="0">
                <a:latin typeface="Cambria"/>
                <a:cs typeface="Cambria"/>
              </a:rPr>
              <a:t>z</a:t>
            </a:r>
            <a:r>
              <a:rPr sz="1800" spc="-67" baseline="-20833" dirty="0">
                <a:latin typeface="Calibri"/>
                <a:cs typeface="Calibri"/>
              </a:rPr>
              <a:t>1</a:t>
            </a:r>
            <a:endParaRPr sz="1800" baseline="-20833">
              <a:latin typeface="Calibri"/>
              <a:cs typeface="Calibri"/>
            </a:endParaRPr>
          </a:p>
          <a:p>
            <a:pPr marL="38100">
              <a:lnSpc>
                <a:spcPts val="2130"/>
              </a:lnSpc>
            </a:pPr>
            <a:r>
              <a:rPr sz="1800" spc="-5" dirty="0">
                <a:solidFill>
                  <a:srgbClr val="660066"/>
                </a:solidFill>
                <a:latin typeface="Arial"/>
                <a:cs typeface="Arial"/>
              </a:rPr>
              <a:t>Direction </a:t>
            </a:r>
            <a:r>
              <a:rPr sz="1800" dirty="0">
                <a:solidFill>
                  <a:srgbClr val="660066"/>
                </a:solidFill>
                <a:latin typeface="Arial"/>
                <a:cs typeface="Arial"/>
              </a:rPr>
              <a:t>of second most variance is</a:t>
            </a:r>
            <a:r>
              <a:rPr sz="1800" spc="-60" dirty="0">
                <a:solidFill>
                  <a:srgbClr val="660066"/>
                </a:solidFill>
                <a:latin typeface="Arial"/>
                <a:cs typeface="Arial"/>
              </a:rPr>
              <a:t> </a:t>
            </a:r>
            <a:r>
              <a:rPr sz="1800" i="1" spc="-45" dirty="0">
                <a:latin typeface="Cambria"/>
                <a:cs typeface="Cambria"/>
              </a:rPr>
              <a:t>z</a:t>
            </a:r>
            <a:r>
              <a:rPr sz="1800" spc="-67" baseline="-20833" dirty="0">
                <a:latin typeface="Calibri"/>
                <a:cs typeface="Calibri"/>
              </a:rPr>
              <a:t>2</a:t>
            </a:r>
            <a:endParaRPr sz="1800" baseline="-20833">
              <a:latin typeface="Calibri"/>
              <a:cs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660558" y="572654"/>
            <a:ext cx="3224530" cy="695960"/>
          </a:xfrm>
          <a:prstGeom prst="rect">
            <a:avLst/>
          </a:prstGeom>
        </p:spPr>
        <p:txBody>
          <a:bodyPr vert="horz" wrap="square" lIns="0" tIns="12700" rIns="0" bIns="0" rtlCol="0">
            <a:spAutoFit/>
          </a:bodyPr>
          <a:lstStyle/>
          <a:p>
            <a:pPr marL="12700">
              <a:lnSpc>
                <a:spcPct val="100000"/>
              </a:lnSpc>
              <a:spcBef>
                <a:spcPts val="100"/>
              </a:spcBef>
            </a:pPr>
            <a:r>
              <a:rPr dirty="0"/>
              <a:t>Uses of</a:t>
            </a:r>
            <a:r>
              <a:rPr spc="-110" dirty="0"/>
              <a:t> </a:t>
            </a:r>
            <a:r>
              <a:rPr dirty="0"/>
              <a:t>PCA</a:t>
            </a:r>
          </a:p>
        </p:txBody>
      </p:sp>
      <p:sp>
        <p:nvSpPr>
          <p:cNvPr id="5" name="object 5"/>
          <p:cNvSpPr txBox="1"/>
          <p:nvPr/>
        </p:nvSpPr>
        <p:spPr>
          <a:xfrm>
            <a:off x="861445" y="1525154"/>
            <a:ext cx="8952865" cy="4873129"/>
          </a:xfrm>
          <a:prstGeom prst="rect">
            <a:avLst/>
          </a:prstGeom>
        </p:spPr>
        <p:txBody>
          <a:bodyPr vert="horz" wrap="square" lIns="0" tIns="33020" rIns="0" bIns="0" rtlCol="0">
            <a:spAutoFit/>
          </a:bodyPr>
          <a:lstStyle/>
          <a:p>
            <a:pPr marL="355600" marR="1314450" indent="-342900">
              <a:lnSpc>
                <a:spcPts val="3800"/>
              </a:lnSpc>
              <a:spcBef>
                <a:spcPts val="260"/>
              </a:spcBef>
              <a:buChar char="•"/>
              <a:tabLst>
                <a:tab pos="354965" algn="l"/>
                <a:tab pos="355600" algn="l"/>
              </a:tabLst>
            </a:pPr>
            <a:r>
              <a:rPr lang="en-US" sz="3200" spc="-5" dirty="0">
                <a:solidFill>
                  <a:srgbClr val="3333CC"/>
                </a:solidFill>
                <a:latin typeface="Arial"/>
                <a:cs typeface="Arial"/>
              </a:rPr>
              <a:t>L</a:t>
            </a:r>
            <a:r>
              <a:rPr sz="3200" dirty="0">
                <a:solidFill>
                  <a:srgbClr val="3333CC"/>
                </a:solidFill>
                <a:latin typeface="Arial"/>
                <a:cs typeface="Arial"/>
              </a:rPr>
              <a:t>earn a one-dimensional </a:t>
            </a:r>
            <a:r>
              <a:rPr sz="3200" spc="-5" dirty="0">
                <a:solidFill>
                  <a:srgbClr val="3333CC"/>
                </a:solidFill>
                <a:latin typeface="Arial"/>
                <a:cs typeface="Arial"/>
              </a:rPr>
              <a:t>representation that </a:t>
            </a:r>
            <a:r>
              <a:rPr sz="3200" dirty="0">
                <a:solidFill>
                  <a:srgbClr val="3333CC"/>
                </a:solidFill>
                <a:latin typeface="Arial"/>
                <a:cs typeface="Arial"/>
              </a:rPr>
              <a:t>best </a:t>
            </a:r>
            <a:r>
              <a:rPr sz="3200" spc="-5" dirty="0">
                <a:solidFill>
                  <a:srgbClr val="3333CC"/>
                </a:solidFill>
                <a:latin typeface="Arial"/>
                <a:cs typeface="Arial"/>
              </a:rPr>
              <a:t>reconstructs the </a:t>
            </a:r>
            <a:r>
              <a:rPr sz="3200" dirty="0">
                <a:solidFill>
                  <a:srgbClr val="3333CC"/>
                </a:solidFill>
                <a:latin typeface="Arial"/>
                <a:cs typeface="Arial"/>
              </a:rPr>
              <a:t>original</a:t>
            </a:r>
            <a:r>
              <a:rPr sz="3200" spc="-5" dirty="0">
                <a:solidFill>
                  <a:srgbClr val="3333CC"/>
                </a:solidFill>
                <a:latin typeface="Arial"/>
                <a:cs typeface="Arial"/>
              </a:rPr>
              <a:t> data</a:t>
            </a:r>
            <a:endParaRPr sz="3200" dirty="0">
              <a:latin typeface="Arial"/>
              <a:cs typeface="Arial"/>
            </a:endParaRPr>
          </a:p>
          <a:p>
            <a:pPr marL="755650" lvl="1" indent="-286385">
              <a:lnSpc>
                <a:spcPct val="100000"/>
              </a:lnSpc>
              <a:spcBef>
                <a:spcPts val="610"/>
              </a:spcBef>
              <a:buChar char="–"/>
              <a:tabLst>
                <a:tab pos="755650" algn="l"/>
              </a:tabLst>
            </a:pPr>
            <a:r>
              <a:rPr sz="2800" spc="-5" dirty="0">
                <a:solidFill>
                  <a:srgbClr val="336600"/>
                </a:solidFill>
                <a:latin typeface="Arial"/>
                <a:cs typeface="Arial"/>
              </a:rPr>
              <a:t>It </a:t>
            </a:r>
            <a:r>
              <a:rPr sz="2800" dirty="0">
                <a:solidFill>
                  <a:srgbClr val="336600"/>
                </a:solidFill>
                <a:latin typeface="Arial"/>
                <a:cs typeface="Arial"/>
              </a:rPr>
              <a:t>corresponds </a:t>
            </a:r>
            <a:r>
              <a:rPr sz="2800" spc="-5" dirty="0">
                <a:solidFill>
                  <a:srgbClr val="336600"/>
                </a:solidFill>
                <a:latin typeface="Arial"/>
                <a:cs typeface="Arial"/>
              </a:rPr>
              <a:t>to the first </a:t>
            </a:r>
            <a:r>
              <a:rPr sz="2800" dirty="0">
                <a:solidFill>
                  <a:srgbClr val="336600"/>
                </a:solidFill>
                <a:latin typeface="Arial"/>
                <a:cs typeface="Arial"/>
              </a:rPr>
              <a:t>principal</a:t>
            </a:r>
            <a:r>
              <a:rPr sz="2800" spc="-20" dirty="0">
                <a:solidFill>
                  <a:srgbClr val="336600"/>
                </a:solidFill>
                <a:latin typeface="Arial"/>
                <a:cs typeface="Arial"/>
              </a:rPr>
              <a:t> </a:t>
            </a:r>
            <a:r>
              <a:rPr sz="2800" dirty="0">
                <a:solidFill>
                  <a:srgbClr val="336600"/>
                </a:solidFill>
                <a:latin typeface="Arial"/>
                <a:cs typeface="Arial"/>
              </a:rPr>
              <a:t>component</a:t>
            </a:r>
            <a:endParaRPr sz="2800" dirty="0">
              <a:latin typeface="Arial"/>
              <a:cs typeface="Arial"/>
            </a:endParaRPr>
          </a:p>
          <a:p>
            <a:pPr marL="355600" marR="614680" indent="-342900">
              <a:lnSpc>
                <a:spcPct val="100000"/>
              </a:lnSpc>
              <a:spcBef>
                <a:spcPts val="735"/>
              </a:spcBef>
              <a:buChar char="•"/>
              <a:tabLst>
                <a:tab pos="354965" algn="l"/>
                <a:tab pos="355600" algn="l"/>
              </a:tabLst>
            </a:pPr>
            <a:r>
              <a:rPr sz="3200" dirty="0">
                <a:solidFill>
                  <a:srgbClr val="3333CC"/>
                </a:solidFill>
                <a:latin typeface="Arial"/>
                <a:cs typeface="Arial"/>
              </a:rPr>
              <a:t>PCA is a simple and </a:t>
            </a:r>
            <a:r>
              <a:rPr sz="3200" spc="-5" dirty="0">
                <a:solidFill>
                  <a:srgbClr val="3333CC"/>
                </a:solidFill>
                <a:latin typeface="Arial"/>
                <a:cs typeface="Arial"/>
              </a:rPr>
              <a:t>effective dimensionality  reduction method</a:t>
            </a:r>
            <a:endParaRPr sz="3200" dirty="0">
              <a:latin typeface="Arial"/>
              <a:cs typeface="Arial"/>
            </a:endParaRPr>
          </a:p>
          <a:p>
            <a:pPr marL="755650" lvl="1" indent="-286385">
              <a:lnSpc>
                <a:spcPct val="100000"/>
              </a:lnSpc>
              <a:spcBef>
                <a:spcPts val="725"/>
              </a:spcBef>
              <a:buChar char="–"/>
              <a:tabLst>
                <a:tab pos="755650" algn="l"/>
              </a:tabLst>
            </a:pPr>
            <a:r>
              <a:rPr lang="en-US" sz="2800" spc="-5" dirty="0">
                <a:solidFill>
                  <a:srgbClr val="336600"/>
                </a:solidFill>
                <a:latin typeface="Arial"/>
                <a:cs typeface="Arial"/>
              </a:rPr>
              <a:t>P</a:t>
            </a:r>
            <a:r>
              <a:rPr sz="2800" dirty="0">
                <a:solidFill>
                  <a:srgbClr val="336600"/>
                </a:solidFill>
                <a:latin typeface="Arial"/>
                <a:cs typeface="Arial"/>
              </a:rPr>
              <a:t>reserves as much of </a:t>
            </a:r>
            <a:r>
              <a:rPr sz="2800" spc="-5" dirty="0">
                <a:solidFill>
                  <a:srgbClr val="336600"/>
                </a:solidFill>
                <a:latin typeface="Arial"/>
                <a:cs typeface="Arial"/>
              </a:rPr>
              <a:t>the data </a:t>
            </a:r>
            <a:r>
              <a:rPr sz="2800" dirty="0">
                <a:solidFill>
                  <a:srgbClr val="336600"/>
                </a:solidFill>
                <a:latin typeface="Arial"/>
                <a:cs typeface="Arial"/>
              </a:rPr>
              <a:t>as</a:t>
            </a:r>
            <a:r>
              <a:rPr sz="2800" spc="-45" dirty="0">
                <a:solidFill>
                  <a:srgbClr val="336600"/>
                </a:solidFill>
                <a:latin typeface="Arial"/>
                <a:cs typeface="Arial"/>
              </a:rPr>
              <a:t> </a:t>
            </a:r>
            <a:r>
              <a:rPr sz="2800" dirty="0">
                <a:solidFill>
                  <a:srgbClr val="336600"/>
                </a:solidFill>
                <a:latin typeface="Arial"/>
                <a:cs typeface="Arial"/>
              </a:rPr>
              <a:t>possible</a:t>
            </a:r>
            <a:endParaRPr sz="2800" dirty="0">
              <a:latin typeface="Arial"/>
              <a:cs typeface="Arial"/>
            </a:endParaRPr>
          </a:p>
          <a:p>
            <a:pPr marL="1155700" lvl="2" indent="-229235">
              <a:lnSpc>
                <a:spcPct val="100000"/>
              </a:lnSpc>
              <a:spcBef>
                <a:spcPts val="545"/>
              </a:spcBef>
              <a:buChar char="•"/>
              <a:tabLst>
                <a:tab pos="1155700" algn="l"/>
              </a:tabLst>
            </a:pPr>
            <a:r>
              <a:rPr sz="2400" dirty="0">
                <a:solidFill>
                  <a:srgbClr val="660066"/>
                </a:solidFill>
                <a:latin typeface="Arial"/>
                <a:cs typeface="Arial"/>
              </a:rPr>
              <a:t>Measured by least squares </a:t>
            </a:r>
            <a:r>
              <a:rPr sz="2400" spc="-5" dirty="0">
                <a:solidFill>
                  <a:srgbClr val="660066"/>
                </a:solidFill>
                <a:latin typeface="Arial"/>
                <a:cs typeface="Arial"/>
              </a:rPr>
              <a:t>reconstruction</a:t>
            </a:r>
            <a:r>
              <a:rPr sz="2400" spc="-25" dirty="0">
                <a:solidFill>
                  <a:srgbClr val="660066"/>
                </a:solidFill>
                <a:latin typeface="Arial"/>
                <a:cs typeface="Arial"/>
              </a:rPr>
              <a:t> </a:t>
            </a:r>
            <a:r>
              <a:rPr sz="2400" dirty="0">
                <a:solidFill>
                  <a:srgbClr val="660066"/>
                </a:solidFill>
                <a:latin typeface="Arial"/>
                <a:cs typeface="Arial"/>
              </a:rPr>
              <a:t>error</a:t>
            </a:r>
            <a:endParaRPr sz="2400" dirty="0">
              <a:latin typeface="Arial"/>
              <a:cs typeface="Arial"/>
            </a:endParaRPr>
          </a:p>
          <a:p>
            <a:pPr marL="355600" marR="5080" indent="-342900">
              <a:lnSpc>
                <a:spcPct val="100000"/>
              </a:lnSpc>
              <a:spcBef>
                <a:spcPts val="710"/>
              </a:spcBef>
              <a:buChar char="•"/>
              <a:tabLst>
                <a:tab pos="354965" algn="l"/>
                <a:tab pos="355600" algn="l"/>
              </a:tabLst>
            </a:pPr>
            <a:r>
              <a:rPr sz="3200" spc="-5" dirty="0">
                <a:solidFill>
                  <a:srgbClr val="3333CC"/>
                </a:solidFill>
                <a:latin typeface="Arial"/>
                <a:cs typeface="Arial"/>
              </a:rPr>
              <a:t>In the following </a:t>
            </a:r>
            <a:r>
              <a:rPr sz="3200" dirty="0">
                <a:solidFill>
                  <a:srgbClr val="3333CC"/>
                </a:solidFill>
                <a:latin typeface="Arial"/>
                <a:cs typeface="Arial"/>
              </a:rPr>
              <a:t>we </a:t>
            </a:r>
            <a:r>
              <a:rPr sz="3200" spc="-5" dirty="0">
                <a:solidFill>
                  <a:srgbClr val="3333CC"/>
                </a:solidFill>
                <a:latin typeface="Arial"/>
                <a:cs typeface="Arial"/>
              </a:rPr>
              <a:t>study </a:t>
            </a:r>
            <a:r>
              <a:rPr sz="3200" dirty="0">
                <a:solidFill>
                  <a:srgbClr val="3333CC"/>
                </a:solidFill>
                <a:latin typeface="Arial"/>
                <a:cs typeface="Arial"/>
              </a:rPr>
              <a:t>how PCA </a:t>
            </a:r>
            <a:r>
              <a:rPr sz="3200" spc="-5" dirty="0">
                <a:solidFill>
                  <a:srgbClr val="3333CC"/>
                </a:solidFill>
                <a:latin typeface="Arial"/>
                <a:cs typeface="Arial"/>
              </a:rPr>
              <a:t>decorrelates  the </a:t>
            </a:r>
            <a:r>
              <a:rPr sz="3200" dirty="0">
                <a:solidFill>
                  <a:srgbClr val="3333CC"/>
                </a:solidFill>
                <a:latin typeface="Arial"/>
                <a:cs typeface="Arial"/>
              </a:rPr>
              <a:t>original </a:t>
            </a:r>
            <a:r>
              <a:rPr sz="3200" spc="-5" dirty="0">
                <a:solidFill>
                  <a:srgbClr val="3333CC"/>
                </a:solidFill>
                <a:latin typeface="Arial"/>
                <a:cs typeface="Arial"/>
              </a:rPr>
              <a:t>data representation</a:t>
            </a:r>
            <a:r>
              <a:rPr sz="3200" dirty="0">
                <a:solidFill>
                  <a:srgbClr val="3333CC"/>
                </a:solidFill>
                <a:latin typeface="Arial"/>
                <a:cs typeface="Arial"/>
              </a:rPr>
              <a:t> </a:t>
            </a:r>
            <a:r>
              <a:rPr sz="3200" b="1" i="1" spc="455" dirty="0">
                <a:latin typeface="Palatino Linotype"/>
                <a:cs typeface="Palatino Linotype"/>
              </a:rPr>
              <a:t>X</a:t>
            </a:r>
            <a:endParaRPr sz="3200" dirty="0">
              <a:latin typeface="Palatino Linotype"/>
              <a:cs typeface="Palatino Linotype"/>
            </a:endParaRPr>
          </a:p>
          <a:p>
            <a:pPr marR="431165" algn="r">
              <a:lnSpc>
                <a:spcPct val="100000"/>
              </a:lnSpc>
              <a:spcBef>
                <a:spcPts val="330"/>
              </a:spcBef>
            </a:pPr>
            <a:endParaRPr sz="1400" dirty="0">
              <a:latin typeface="Arial"/>
              <a:cs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46231" y="462588"/>
            <a:ext cx="8532291" cy="689932"/>
          </a:xfrm>
          <a:prstGeom prst="rect">
            <a:avLst/>
          </a:prstGeom>
        </p:spPr>
        <p:txBody>
          <a:bodyPr vert="horz" wrap="square" lIns="0" tIns="12700" rIns="0" bIns="0" rtlCol="0">
            <a:spAutoFit/>
          </a:bodyPr>
          <a:lstStyle/>
          <a:p>
            <a:pPr marL="12700">
              <a:lnSpc>
                <a:spcPct val="100000"/>
              </a:lnSpc>
              <a:spcBef>
                <a:spcPts val="100"/>
              </a:spcBef>
              <a:tabLst>
                <a:tab pos="1285240" algn="l"/>
              </a:tabLst>
            </a:pPr>
            <a:r>
              <a:rPr dirty="0"/>
              <a:t>How	PCA </a:t>
            </a:r>
            <a:r>
              <a:rPr lang="en-US" spc="-5" dirty="0" err="1"/>
              <a:t>U</a:t>
            </a:r>
            <a:r>
              <a:rPr spc="-5" dirty="0" err="1"/>
              <a:t>ncorrelates</a:t>
            </a:r>
            <a:r>
              <a:rPr spc="-5" dirty="0"/>
              <a:t> </a:t>
            </a:r>
            <a:r>
              <a:rPr dirty="0"/>
              <a:t>the</a:t>
            </a:r>
            <a:r>
              <a:rPr spc="-50" dirty="0"/>
              <a:t> </a:t>
            </a:r>
            <a:r>
              <a:rPr lang="en-US" spc="-5" dirty="0"/>
              <a:t>D</a:t>
            </a:r>
            <a:r>
              <a:rPr spc="-5" dirty="0"/>
              <a:t>ata</a:t>
            </a:r>
          </a:p>
        </p:txBody>
      </p:sp>
      <p:sp>
        <p:nvSpPr>
          <p:cNvPr id="5" name="object 5"/>
          <p:cNvSpPr txBox="1"/>
          <p:nvPr/>
        </p:nvSpPr>
        <p:spPr>
          <a:xfrm>
            <a:off x="814878" y="1128626"/>
            <a:ext cx="8904605" cy="3564254"/>
          </a:xfrm>
          <a:prstGeom prst="rect">
            <a:avLst/>
          </a:prstGeom>
        </p:spPr>
        <p:txBody>
          <a:bodyPr vert="horz" wrap="square" lIns="0" tIns="104139" rIns="0" bIns="0" rtlCol="0">
            <a:spAutoFit/>
          </a:bodyPr>
          <a:lstStyle/>
          <a:p>
            <a:pPr marL="393700" indent="-342900">
              <a:lnSpc>
                <a:spcPct val="100000"/>
              </a:lnSpc>
              <a:spcBef>
                <a:spcPts val="819"/>
              </a:spcBef>
              <a:buChar char="•"/>
              <a:tabLst>
                <a:tab pos="393065" algn="l"/>
                <a:tab pos="393700" algn="l"/>
              </a:tabLst>
            </a:pPr>
            <a:r>
              <a:rPr sz="3200" dirty="0">
                <a:solidFill>
                  <a:srgbClr val="3333CC"/>
                </a:solidFill>
                <a:latin typeface="Arial"/>
                <a:cs typeface="Arial"/>
              </a:rPr>
              <a:t>Consider </a:t>
            </a:r>
            <a:r>
              <a:rPr sz="3200" i="1" spc="60" dirty="0">
                <a:latin typeface="Cambria"/>
                <a:cs typeface="Cambria"/>
              </a:rPr>
              <a:t>m </a:t>
            </a:r>
            <a:r>
              <a:rPr sz="3200" dirty="0">
                <a:latin typeface="Arial"/>
                <a:cs typeface="Arial"/>
              </a:rPr>
              <a:t>x </a:t>
            </a:r>
            <a:r>
              <a:rPr sz="3200" i="1" spc="85" dirty="0">
                <a:latin typeface="Cambria"/>
                <a:cs typeface="Cambria"/>
              </a:rPr>
              <a:t>n </a:t>
            </a:r>
            <a:r>
              <a:rPr sz="3200" dirty="0">
                <a:solidFill>
                  <a:srgbClr val="3333CC"/>
                </a:solidFill>
                <a:latin typeface="Arial"/>
                <a:cs typeface="Arial"/>
              </a:rPr>
              <a:t>dimensional design </a:t>
            </a:r>
            <a:r>
              <a:rPr sz="3200" spc="-5" dirty="0">
                <a:solidFill>
                  <a:srgbClr val="3333CC"/>
                </a:solidFill>
                <a:latin typeface="Arial"/>
                <a:cs typeface="Arial"/>
              </a:rPr>
              <a:t>matrix</a:t>
            </a:r>
            <a:r>
              <a:rPr sz="3200" spc="165" dirty="0">
                <a:solidFill>
                  <a:srgbClr val="3333CC"/>
                </a:solidFill>
                <a:latin typeface="Arial"/>
                <a:cs typeface="Arial"/>
              </a:rPr>
              <a:t> </a:t>
            </a:r>
            <a:r>
              <a:rPr sz="2800" b="1" i="1" spc="395" dirty="0">
                <a:latin typeface="Palatino Linotype"/>
                <a:cs typeface="Palatino Linotype"/>
              </a:rPr>
              <a:t>X</a:t>
            </a:r>
            <a:endParaRPr sz="2800">
              <a:latin typeface="Palatino Linotype"/>
              <a:cs typeface="Palatino Linotype"/>
            </a:endParaRPr>
          </a:p>
          <a:p>
            <a:pPr marL="793750" lvl="1" indent="-286385">
              <a:lnSpc>
                <a:spcPct val="100000"/>
              </a:lnSpc>
              <a:spcBef>
                <a:spcPts val="635"/>
              </a:spcBef>
              <a:buChar char="–"/>
              <a:tabLst>
                <a:tab pos="793750" algn="l"/>
              </a:tabLst>
            </a:pPr>
            <a:r>
              <a:rPr sz="2800" spc="-5" dirty="0">
                <a:solidFill>
                  <a:srgbClr val="336600"/>
                </a:solidFill>
                <a:latin typeface="Arial"/>
                <a:cs typeface="Arial"/>
              </a:rPr>
              <a:t>We </a:t>
            </a:r>
            <a:r>
              <a:rPr sz="2800" dirty="0">
                <a:solidFill>
                  <a:srgbClr val="336600"/>
                </a:solidFill>
                <a:latin typeface="Arial"/>
                <a:cs typeface="Arial"/>
              </a:rPr>
              <a:t>assume </a:t>
            </a:r>
            <a:r>
              <a:rPr sz="2800" spc="-5" dirty="0">
                <a:solidFill>
                  <a:srgbClr val="336600"/>
                </a:solidFill>
                <a:latin typeface="Arial"/>
                <a:cs typeface="Arial"/>
              </a:rPr>
              <a:t>data </a:t>
            </a:r>
            <a:r>
              <a:rPr sz="2800" dirty="0">
                <a:solidFill>
                  <a:srgbClr val="336600"/>
                </a:solidFill>
                <a:latin typeface="Arial"/>
                <a:cs typeface="Arial"/>
              </a:rPr>
              <a:t>has mean zero,</a:t>
            </a:r>
            <a:r>
              <a:rPr sz="2800" spc="-15" dirty="0">
                <a:solidFill>
                  <a:srgbClr val="336600"/>
                </a:solidFill>
                <a:latin typeface="Arial"/>
                <a:cs typeface="Arial"/>
              </a:rPr>
              <a:t> </a:t>
            </a:r>
            <a:r>
              <a:rPr sz="2800" spc="229" dirty="0">
                <a:latin typeface="Calibri"/>
                <a:cs typeface="Calibri"/>
              </a:rPr>
              <a:t>E[x]=0</a:t>
            </a:r>
            <a:endParaRPr sz="2800">
              <a:latin typeface="Calibri"/>
              <a:cs typeface="Calibri"/>
            </a:endParaRPr>
          </a:p>
          <a:p>
            <a:pPr marL="1193800" lvl="2" indent="-229235">
              <a:lnSpc>
                <a:spcPct val="100000"/>
              </a:lnSpc>
              <a:spcBef>
                <a:spcPts val="540"/>
              </a:spcBef>
              <a:buChar char="•"/>
              <a:tabLst>
                <a:tab pos="1193800" algn="l"/>
              </a:tabLst>
            </a:pPr>
            <a:r>
              <a:rPr sz="2400" spc="-5" dirty="0">
                <a:solidFill>
                  <a:srgbClr val="660066"/>
                </a:solidFill>
                <a:latin typeface="Arial"/>
                <a:cs typeface="Arial"/>
              </a:rPr>
              <a:t>Otherwise, subtract the </a:t>
            </a:r>
            <a:r>
              <a:rPr sz="2400" dirty="0">
                <a:solidFill>
                  <a:srgbClr val="660066"/>
                </a:solidFill>
                <a:latin typeface="Arial"/>
                <a:cs typeface="Arial"/>
              </a:rPr>
              <a:t>mean </a:t>
            </a:r>
            <a:r>
              <a:rPr sz="2400" spc="-5" dirty="0">
                <a:solidFill>
                  <a:srgbClr val="660066"/>
                </a:solidFill>
                <a:latin typeface="Arial"/>
                <a:cs typeface="Arial"/>
              </a:rPr>
              <a:t>from </a:t>
            </a:r>
            <a:r>
              <a:rPr sz="2400" dirty="0">
                <a:solidFill>
                  <a:srgbClr val="660066"/>
                </a:solidFill>
                <a:latin typeface="Arial"/>
                <a:cs typeface="Arial"/>
              </a:rPr>
              <a:t>all</a:t>
            </a:r>
            <a:r>
              <a:rPr sz="2400" spc="5" dirty="0">
                <a:solidFill>
                  <a:srgbClr val="660066"/>
                </a:solidFill>
                <a:latin typeface="Arial"/>
                <a:cs typeface="Arial"/>
              </a:rPr>
              <a:t> </a:t>
            </a:r>
            <a:r>
              <a:rPr sz="2400" dirty="0">
                <a:solidFill>
                  <a:srgbClr val="660066"/>
                </a:solidFill>
                <a:latin typeface="Arial"/>
                <a:cs typeface="Arial"/>
              </a:rPr>
              <a:t>examples</a:t>
            </a:r>
            <a:endParaRPr sz="2400">
              <a:latin typeface="Arial"/>
              <a:cs typeface="Arial"/>
            </a:endParaRPr>
          </a:p>
          <a:p>
            <a:pPr marL="786765" marR="17780" lvl="1" indent="-279400">
              <a:lnSpc>
                <a:spcPts val="3329"/>
              </a:lnSpc>
              <a:spcBef>
                <a:spcPts val="855"/>
              </a:spcBef>
              <a:buChar char="–"/>
              <a:tabLst>
                <a:tab pos="793750" algn="l"/>
              </a:tabLst>
            </a:pPr>
            <a:r>
              <a:rPr sz="2800" spc="-5" dirty="0">
                <a:solidFill>
                  <a:srgbClr val="336600"/>
                </a:solidFill>
                <a:latin typeface="Arial"/>
                <a:cs typeface="Arial"/>
              </a:rPr>
              <a:t>The </a:t>
            </a:r>
            <a:r>
              <a:rPr sz="2800" dirty="0">
                <a:solidFill>
                  <a:srgbClr val="336600"/>
                </a:solidFill>
                <a:latin typeface="Arial"/>
                <a:cs typeface="Arial"/>
              </a:rPr>
              <a:t>unbiased sample covariance </a:t>
            </a:r>
            <a:r>
              <a:rPr sz="2800" spc="-5" dirty="0">
                <a:solidFill>
                  <a:srgbClr val="336600"/>
                </a:solidFill>
                <a:latin typeface="Arial"/>
                <a:cs typeface="Arial"/>
              </a:rPr>
              <a:t>matrix associated  with </a:t>
            </a:r>
            <a:r>
              <a:rPr sz="2400" b="1" i="1" spc="340" dirty="0">
                <a:latin typeface="Palatino Linotype"/>
                <a:cs typeface="Palatino Linotype"/>
              </a:rPr>
              <a:t>X</a:t>
            </a:r>
            <a:r>
              <a:rPr sz="2400" b="1" i="1" spc="175" dirty="0">
                <a:latin typeface="Palatino Linotype"/>
                <a:cs typeface="Palatino Linotype"/>
              </a:rPr>
              <a:t> </a:t>
            </a:r>
            <a:r>
              <a:rPr sz="2800" dirty="0">
                <a:solidFill>
                  <a:srgbClr val="336600"/>
                </a:solidFill>
                <a:latin typeface="Arial"/>
                <a:cs typeface="Arial"/>
              </a:rPr>
              <a:t>is</a:t>
            </a:r>
            <a:endParaRPr sz="2800">
              <a:latin typeface="Arial"/>
              <a:cs typeface="Arial"/>
            </a:endParaRPr>
          </a:p>
          <a:p>
            <a:pPr marL="393700" marR="224154" indent="-342900">
              <a:lnSpc>
                <a:spcPct val="100000"/>
              </a:lnSpc>
              <a:spcBef>
                <a:spcPts val="700"/>
              </a:spcBef>
              <a:buChar char="•"/>
              <a:tabLst>
                <a:tab pos="393065" algn="l"/>
                <a:tab pos="393700" algn="l"/>
              </a:tabLst>
            </a:pPr>
            <a:r>
              <a:rPr sz="3200" dirty="0">
                <a:solidFill>
                  <a:srgbClr val="3333CC"/>
                </a:solidFill>
                <a:latin typeface="Arial"/>
                <a:cs typeface="Arial"/>
              </a:rPr>
              <a:t>PCA </a:t>
            </a:r>
            <a:r>
              <a:rPr sz="3200" spc="-5" dirty="0">
                <a:solidFill>
                  <a:srgbClr val="3333CC"/>
                </a:solidFill>
                <a:latin typeface="Arial"/>
                <a:cs typeface="Arial"/>
              </a:rPr>
              <a:t>finds </a:t>
            </a:r>
            <a:r>
              <a:rPr sz="3200" dirty="0">
                <a:solidFill>
                  <a:srgbClr val="3333CC"/>
                </a:solidFill>
                <a:latin typeface="Arial"/>
                <a:cs typeface="Arial"/>
              </a:rPr>
              <a:t>a </a:t>
            </a:r>
            <a:r>
              <a:rPr sz="3200" spc="-5" dirty="0">
                <a:solidFill>
                  <a:srgbClr val="3333CC"/>
                </a:solidFill>
                <a:latin typeface="Arial"/>
                <a:cs typeface="Arial"/>
              </a:rPr>
              <a:t>representation (through </a:t>
            </a:r>
            <a:r>
              <a:rPr sz="3200" dirty="0">
                <a:solidFill>
                  <a:srgbClr val="3333CC"/>
                </a:solidFill>
                <a:latin typeface="Arial"/>
                <a:cs typeface="Arial"/>
              </a:rPr>
              <a:t>a linear  </a:t>
            </a:r>
            <a:r>
              <a:rPr sz="3200" spc="-5" dirty="0">
                <a:solidFill>
                  <a:srgbClr val="3333CC"/>
                </a:solidFill>
                <a:latin typeface="Arial"/>
                <a:cs typeface="Arial"/>
              </a:rPr>
              <a:t>transformation) </a:t>
            </a:r>
            <a:r>
              <a:rPr sz="2400" b="1" i="1" spc="-25" dirty="0">
                <a:latin typeface="Palatino Linotype"/>
                <a:cs typeface="Palatino Linotype"/>
              </a:rPr>
              <a:t>z </a:t>
            </a:r>
            <a:r>
              <a:rPr sz="2400" spc="670" dirty="0">
                <a:latin typeface="Calibri"/>
                <a:cs typeface="Calibri"/>
              </a:rPr>
              <a:t>= </a:t>
            </a:r>
            <a:r>
              <a:rPr sz="2400" b="1" i="1" spc="254" dirty="0">
                <a:latin typeface="Palatino Linotype"/>
                <a:cs typeface="Palatino Linotype"/>
              </a:rPr>
              <a:t>x</a:t>
            </a:r>
            <a:r>
              <a:rPr sz="2400" spc="382" baseline="24305" dirty="0">
                <a:latin typeface="Calibri"/>
                <a:cs typeface="Calibri"/>
              </a:rPr>
              <a:t>T</a:t>
            </a:r>
            <a:r>
              <a:rPr sz="2400" i="1" spc="254" dirty="0">
                <a:latin typeface="Cambria"/>
                <a:cs typeface="Cambria"/>
              </a:rPr>
              <a:t>W </a:t>
            </a:r>
            <a:r>
              <a:rPr sz="3200" dirty="0">
                <a:solidFill>
                  <a:srgbClr val="3333CC"/>
                </a:solidFill>
                <a:latin typeface="Arial"/>
                <a:cs typeface="Arial"/>
              </a:rPr>
              <a:t>where </a:t>
            </a:r>
            <a:r>
              <a:rPr sz="2400" spc="70" dirty="0">
                <a:latin typeface="Calibri"/>
                <a:cs typeface="Calibri"/>
              </a:rPr>
              <a:t>Var[</a:t>
            </a:r>
            <a:r>
              <a:rPr sz="2400" b="1" i="1" spc="70" dirty="0">
                <a:latin typeface="Palatino Linotype"/>
                <a:cs typeface="Palatino Linotype"/>
              </a:rPr>
              <a:t>z</a:t>
            </a:r>
            <a:r>
              <a:rPr sz="2400" spc="70" dirty="0">
                <a:latin typeface="Calibri"/>
                <a:cs typeface="Calibri"/>
              </a:rPr>
              <a:t>] </a:t>
            </a:r>
            <a:r>
              <a:rPr sz="3200" dirty="0">
                <a:solidFill>
                  <a:srgbClr val="3333CC"/>
                </a:solidFill>
                <a:latin typeface="Arial"/>
                <a:cs typeface="Arial"/>
              </a:rPr>
              <a:t>is</a:t>
            </a:r>
            <a:r>
              <a:rPr sz="3200" spc="-325" dirty="0">
                <a:solidFill>
                  <a:srgbClr val="3333CC"/>
                </a:solidFill>
                <a:latin typeface="Arial"/>
                <a:cs typeface="Arial"/>
              </a:rPr>
              <a:t> </a:t>
            </a:r>
            <a:r>
              <a:rPr sz="3200" dirty="0">
                <a:solidFill>
                  <a:srgbClr val="3333CC"/>
                </a:solidFill>
                <a:latin typeface="Arial"/>
                <a:cs typeface="Arial"/>
              </a:rPr>
              <a:t>diagonal</a:t>
            </a:r>
            <a:endParaRPr sz="3200">
              <a:latin typeface="Arial"/>
              <a:cs typeface="Arial"/>
            </a:endParaRPr>
          </a:p>
        </p:txBody>
      </p:sp>
      <p:sp>
        <p:nvSpPr>
          <p:cNvPr id="6" name="object 6"/>
          <p:cNvSpPr/>
          <p:nvPr/>
        </p:nvSpPr>
        <p:spPr>
          <a:xfrm>
            <a:off x="3136437" y="3168534"/>
            <a:ext cx="2529415" cy="655773"/>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3131675" y="3163772"/>
            <a:ext cx="2539365" cy="665480"/>
          </a:xfrm>
          <a:custGeom>
            <a:avLst/>
            <a:gdLst/>
            <a:ahLst/>
            <a:cxnLst/>
            <a:rect l="l" t="t" r="r" b="b"/>
            <a:pathLst>
              <a:path w="2539365" h="665479">
                <a:moveTo>
                  <a:pt x="0" y="0"/>
                </a:moveTo>
                <a:lnTo>
                  <a:pt x="2538809" y="0"/>
                </a:lnTo>
                <a:lnTo>
                  <a:pt x="2538809" y="665162"/>
                </a:lnTo>
                <a:lnTo>
                  <a:pt x="0" y="665162"/>
                </a:lnTo>
                <a:lnTo>
                  <a:pt x="0" y="0"/>
                </a:lnTo>
                <a:close/>
              </a:path>
            </a:pathLst>
          </a:custGeom>
          <a:ln w="9524">
            <a:solidFill>
              <a:srgbClr val="000000"/>
            </a:solidFill>
          </a:ln>
        </p:spPr>
        <p:txBody>
          <a:bodyPr wrap="square" lIns="0" tIns="0" rIns="0" bIns="0" rtlCol="0"/>
          <a:lstStyle/>
          <a:p>
            <a:endParaRPr/>
          </a:p>
        </p:txBody>
      </p:sp>
      <p:sp>
        <p:nvSpPr>
          <p:cNvPr id="8" name="object 8"/>
          <p:cNvSpPr/>
          <p:nvPr/>
        </p:nvSpPr>
        <p:spPr>
          <a:xfrm>
            <a:off x="1178634" y="5272727"/>
            <a:ext cx="2713953" cy="1637729"/>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150475" y="5221172"/>
            <a:ext cx="2752725" cy="1723389"/>
          </a:xfrm>
          <a:custGeom>
            <a:avLst/>
            <a:gdLst/>
            <a:ahLst/>
            <a:cxnLst/>
            <a:rect l="l" t="t" r="r" b="b"/>
            <a:pathLst>
              <a:path w="2752725" h="1723390">
                <a:moveTo>
                  <a:pt x="0" y="0"/>
                </a:moveTo>
                <a:lnTo>
                  <a:pt x="2752724" y="0"/>
                </a:lnTo>
                <a:lnTo>
                  <a:pt x="2752724" y="1723230"/>
                </a:lnTo>
                <a:lnTo>
                  <a:pt x="0" y="1723230"/>
                </a:lnTo>
                <a:lnTo>
                  <a:pt x="0" y="0"/>
                </a:lnTo>
                <a:close/>
              </a:path>
            </a:pathLst>
          </a:custGeom>
          <a:ln w="9524">
            <a:solidFill>
              <a:srgbClr val="000000"/>
            </a:solidFill>
          </a:ln>
        </p:spPr>
        <p:txBody>
          <a:bodyPr wrap="square" lIns="0" tIns="0" rIns="0" bIns="0" rtlCol="0"/>
          <a:lstStyle/>
          <a:p>
            <a:endParaRPr/>
          </a:p>
        </p:txBody>
      </p:sp>
      <p:sp>
        <p:nvSpPr>
          <p:cNvPr id="10" name="object 10"/>
          <p:cNvSpPr/>
          <p:nvPr/>
        </p:nvSpPr>
        <p:spPr>
          <a:xfrm>
            <a:off x="4315009" y="5279291"/>
            <a:ext cx="2531513" cy="1665937"/>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274675" y="5221172"/>
            <a:ext cx="2600325" cy="1764664"/>
          </a:xfrm>
          <a:custGeom>
            <a:avLst/>
            <a:gdLst/>
            <a:ahLst/>
            <a:cxnLst/>
            <a:rect l="l" t="t" r="r" b="b"/>
            <a:pathLst>
              <a:path w="2600325" h="1764665">
                <a:moveTo>
                  <a:pt x="0" y="0"/>
                </a:moveTo>
                <a:lnTo>
                  <a:pt x="2600324" y="0"/>
                </a:lnTo>
                <a:lnTo>
                  <a:pt x="2600324" y="1764505"/>
                </a:lnTo>
                <a:lnTo>
                  <a:pt x="0" y="1764505"/>
                </a:lnTo>
                <a:lnTo>
                  <a:pt x="0" y="0"/>
                </a:lnTo>
                <a:close/>
              </a:path>
            </a:pathLst>
          </a:custGeom>
          <a:ln w="9524">
            <a:solidFill>
              <a:srgbClr val="000000"/>
            </a:solidFill>
          </a:ln>
        </p:spPr>
        <p:txBody>
          <a:bodyPr wrap="square" lIns="0" tIns="0" rIns="0" bIns="0" rtlCol="0"/>
          <a:lstStyle/>
          <a:p>
            <a:endParaRPr/>
          </a:p>
        </p:txBody>
      </p:sp>
      <p:sp>
        <p:nvSpPr>
          <p:cNvPr id="12" name="object 12"/>
          <p:cNvSpPr txBox="1"/>
          <p:nvPr/>
        </p:nvSpPr>
        <p:spPr>
          <a:xfrm>
            <a:off x="1284777" y="4801754"/>
            <a:ext cx="2413635" cy="299720"/>
          </a:xfrm>
          <a:prstGeom prst="rect">
            <a:avLst/>
          </a:prstGeom>
        </p:spPr>
        <p:txBody>
          <a:bodyPr vert="horz" wrap="square" lIns="0" tIns="12700" rIns="0" bIns="0" rtlCol="0">
            <a:spAutoFit/>
          </a:bodyPr>
          <a:lstStyle/>
          <a:p>
            <a:pPr marL="38100">
              <a:lnSpc>
                <a:spcPct val="100000"/>
              </a:lnSpc>
              <a:spcBef>
                <a:spcPts val="100"/>
              </a:spcBef>
            </a:pPr>
            <a:r>
              <a:rPr sz="1800" dirty="0">
                <a:solidFill>
                  <a:srgbClr val="660066"/>
                </a:solidFill>
                <a:latin typeface="Arial"/>
                <a:cs typeface="Arial"/>
              </a:rPr>
              <a:t>Using </a:t>
            </a:r>
            <a:r>
              <a:rPr sz="1800" spc="-5" dirty="0">
                <a:solidFill>
                  <a:srgbClr val="660066"/>
                </a:solidFill>
                <a:latin typeface="Arial"/>
                <a:cs typeface="Arial"/>
              </a:rPr>
              <a:t>SVD</a:t>
            </a:r>
            <a:r>
              <a:rPr sz="1800" spc="-5" dirty="0">
                <a:latin typeface="Arial"/>
                <a:cs typeface="Arial"/>
              </a:rPr>
              <a:t>:</a:t>
            </a:r>
            <a:r>
              <a:rPr sz="1800" spc="-60" dirty="0">
                <a:latin typeface="Arial"/>
                <a:cs typeface="Arial"/>
              </a:rPr>
              <a:t> </a:t>
            </a:r>
            <a:r>
              <a:rPr sz="1800" b="1" i="1" spc="260" dirty="0">
                <a:latin typeface="Palatino Linotype"/>
                <a:cs typeface="Palatino Linotype"/>
              </a:rPr>
              <a:t>X</a:t>
            </a:r>
            <a:r>
              <a:rPr sz="1800" spc="260" dirty="0">
                <a:latin typeface="Calibri"/>
                <a:cs typeface="Calibri"/>
              </a:rPr>
              <a:t>=</a:t>
            </a:r>
            <a:r>
              <a:rPr sz="1800" b="1" i="1" spc="260" dirty="0">
                <a:latin typeface="Palatino Linotype"/>
                <a:cs typeface="Palatino Linotype"/>
              </a:rPr>
              <a:t>U</a:t>
            </a:r>
            <a:r>
              <a:rPr sz="1800" spc="260" dirty="0">
                <a:latin typeface="Times New Roman"/>
                <a:cs typeface="Times New Roman"/>
              </a:rPr>
              <a:t>Σ</a:t>
            </a:r>
            <a:r>
              <a:rPr sz="1800" b="1" i="1" spc="260" dirty="0">
                <a:latin typeface="Palatino Linotype"/>
                <a:cs typeface="Palatino Linotype"/>
              </a:rPr>
              <a:t>W</a:t>
            </a:r>
            <a:r>
              <a:rPr sz="1800" spc="390" baseline="25462" dirty="0">
                <a:latin typeface="Calibri"/>
                <a:cs typeface="Calibri"/>
              </a:rPr>
              <a:t>T</a:t>
            </a:r>
            <a:endParaRPr sz="1800" baseline="25462">
              <a:latin typeface="Calibri"/>
              <a:cs typeface="Calibri"/>
            </a:endParaRPr>
          </a:p>
        </p:txBody>
      </p:sp>
      <p:sp>
        <p:nvSpPr>
          <p:cNvPr id="13" name="object 13"/>
          <p:cNvSpPr txBox="1"/>
          <p:nvPr/>
        </p:nvSpPr>
        <p:spPr>
          <a:xfrm>
            <a:off x="7075977" y="5258954"/>
            <a:ext cx="2427605" cy="1658620"/>
          </a:xfrm>
          <a:prstGeom prst="rect">
            <a:avLst/>
          </a:prstGeom>
        </p:spPr>
        <p:txBody>
          <a:bodyPr vert="horz" wrap="square" lIns="0" tIns="15240" rIns="0" bIns="0" rtlCol="0">
            <a:spAutoFit/>
          </a:bodyPr>
          <a:lstStyle/>
          <a:p>
            <a:pPr marL="38100" marR="30480">
              <a:lnSpc>
                <a:spcPct val="99100"/>
              </a:lnSpc>
              <a:spcBef>
                <a:spcPts val="120"/>
              </a:spcBef>
            </a:pPr>
            <a:r>
              <a:rPr sz="1800" spc="-5" dirty="0">
                <a:solidFill>
                  <a:srgbClr val="660066"/>
                </a:solidFill>
                <a:latin typeface="Arial"/>
                <a:cs typeface="Arial"/>
              </a:rPr>
              <a:t>The representation</a:t>
            </a:r>
            <a:r>
              <a:rPr sz="1800" spc="-25" dirty="0">
                <a:solidFill>
                  <a:srgbClr val="660066"/>
                </a:solidFill>
                <a:latin typeface="Arial"/>
                <a:cs typeface="Arial"/>
              </a:rPr>
              <a:t> </a:t>
            </a:r>
            <a:r>
              <a:rPr sz="1800" dirty="0">
                <a:solidFill>
                  <a:srgbClr val="660066"/>
                </a:solidFill>
                <a:latin typeface="Arial"/>
                <a:cs typeface="Arial"/>
              </a:rPr>
              <a:t>has  a diagonal covariance  </a:t>
            </a:r>
            <a:r>
              <a:rPr sz="1800" spc="-5" dirty="0">
                <a:solidFill>
                  <a:srgbClr val="660066"/>
                </a:solidFill>
                <a:latin typeface="Arial"/>
                <a:cs typeface="Arial"/>
              </a:rPr>
              <a:t>matrix </a:t>
            </a:r>
            <a:r>
              <a:rPr sz="1800" dirty="0">
                <a:solidFill>
                  <a:srgbClr val="660066"/>
                </a:solidFill>
                <a:latin typeface="Arial"/>
                <a:cs typeface="Arial"/>
              </a:rPr>
              <a:t>given by </a:t>
            </a:r>
            <a:r>
              <a:rPr sz="1800" spc="25" dirty="0">
                <a:latin typeface="Times New Roman"/>
                <a:cs typeface="Times New Roman"/>
              </a:rPr>
              <a:t>Σ</a:t>
            </a:r>
            <a:r>
              <a:rPr sz="1800" spc="37" baseline="25462" dirty="0">
                <a:latin typeface="Times New Roman"/>
                <a:cs typeface="Times New Roman"/>
              </a:rPr>
              <a:t>2  </a:t>
            </a:r>
            <a:r>
              <a:rPr sz="1800" dirty="0">
                <a:solidFill>
                  <a:srgbClr val="660066"/>
                </a:solidFill>
                <a:latin typeface="Arial"/>
                <a:cs typeface="Arial"/>
              </a:rPr>
              <a:t>which implies </a:t>
            </a:r>
            <a:r>
              <a:rPr sz="1800" spc="-5" dirty="0">
                <a:solidFill>
                  <a:srgbClr val="660066"/>
                </a:solidFill>
                <a:latin typeface="Arial"/>
                <a:cs typeface="Arial"/>
              </a:rPr>
              <a:t>that the  elements </a:t>
            </a:r>
            <a:r>
              <a:rPr sz="1800" dirty="0">
                <a:solidFill>
                  <a:srgbClr val="660066"/>
                </a:solidFill>
                <a:latin typeface="Arial"/>
                <a:cs typeface="Arial"/>
              </a:rPr>
              <a:t>of </a:t>
            </a:r>
            <a:r>
              <a:rPr sz="1800" b="1" i="1" spc="-20" dirty="0">
                <a:latin typeface="Palatino Linotype"/>
                <a:cs typeface="Palatino Linotype"/>
              </a:rPr>
              <a:t>z </a:t>
            </a:r>
            <a:r>
              <a:rPr sz="1800" dirty="0">
                <a:solidFill>
                  <a:srgbClr val="660066"/>
                </a:solidFill>
                <a:latin typeface="Arial"/>
                <a:cs typeface="Arial"/>
              </a:rPr>
              <a:t>are  </a:t>
            </a:r>
            <a:r>
              <a:rPr sz="1800" spc="-5" dirty="0">
                <a:solidFill>
                  <a:srgbClr val="660066"/>
                </a:solidFill>
                <a:latin typeface="Arial"/>
                <a:cs typeface="Arial"/>
              </a:rPr>
              <a:t>mutually</a:t>
            </a:r>
            <a:r>
              <a:rPr sz="1800" spc="-10" dirty="0">
                <a:solidFill>
                  <a:srgbClr val="660066"/>
                </a:solidFill>
                <a:latin typeface="Arial"/>
                <a:cs typeface="Arial"/>
              </a:rPr>
              <a:t> </a:t>
            </a:r>
            <a:r>
              <a:rPr sz="1800" spc="-5" dirty="0">
                <a:solidFill>
                  <a:srgbClr val="660066"/>
                </a:solidFill>
                <a:latin typeface="Arial"/>
                <a:cs typeface="Arial"/>
              </a:rPr>
              <a:t>uncorrelated</a:t>
            </a:r>
            <a:endParaRPr sz="1800">
              <a:latin typeface="Arial"/>
              <a:cs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55993" y="633774"/>
            <a:ext cx="6372107" cy="689932"/>
          </a:xfrm>
          <a:prstGeom prst="rect">
            <a:avLst/>
          </a:prstGeom>
        </p:spPr>
        <p:txBody>
          <a:bodyPr vert="horz" wrap="square" lIns="0" tIns="12700" rIns="0" bIns="0" rtlCol="0">
            <a:spAutoFit/>
          </a:bodyPr>
          <a:lstStyle/>
          <a:p>
            <a:pPr marL="12700">
              <a:lnSpc>
                <a:spcPct val="100000"/>
              </a:lnSpc>
              <a:spcBef>
                <a:spcPts val="100"/>
              </a:spcBef>
              <a:tabLst>
                <a:tab pos="1316355" algn="l"/>
              </a:tabLst>
            </a:pPr>
            <a:r>
              <a:rPr dirty="0"/>
              <a:t>PCA	as a</a:t>
            </a:r>
            <a:r>
              <a:rPr spc="-55" dirty="0"/>
              <a:t> </a:t>
            </a:r>
            <a:r>
              <a:rPr lang="en-US" spc="-5" dirty="0" err="1"/>
              <a:t>D</a:t>
            </a:r>
            <a:r>
              <a:rPr spc="-5" dirty="0" err="1"/>
              <a:t>isentangler</a:t>
            </a:r>
            <a:endParaRPr spc="-5" dirty="0"/>
          </a:p>
        </p:txBody>
      </p:sp>
      <p:sp>
        <p:nvSpPr>
          <p:cNvPr id="5" name="object 5"/>
          <p:cNvSpPr txBox="1"/>
          <p:nvPr/>
        </p:nvSpPr>
        <p:spPr>
          <a:xfrm>
            <a:off x="827578" y="1357224"/>
            <a:ext cx="8844280" cy="5634355"/>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spc="-5" dirty="0">
                <a:solidFill>
                  <a:srgbClr val="3333CC"/>
                </a:solidFill>
                <a:latin typeface="Arial"/>
                <a:cs typeface="Arial"/>
              </a:rPr>
              <a:t>Very important property </a:t>
            </a:r>
            <a:r>
              <a:rPr sz="3200" dirty="0">
                <a:solidFill>
                  <a:srgbClr val="3333CC"/>
                </a:solidFill>
                <a:latin typeface="Arial"/>
                <a:cs typeface="Arial"/>
              </a:rPr>
              <a:t>of</a:t>
            </a:r>
            <a:r>
              <a:rPr sz="3200" spc="-10" dirty="0">
                <a:solidFill>
                  <a:srgbClr val="3333CC"/>
                </a:solidFill>
                <a:latin typeface="Arial"/>
                <a:cs typeface="Arial"/>
              </a:rPr>
              <a:t> </a:t>
            </a:r>
            <a:r>
              <a:rPr sz="3200" dirty="0">
                <a:solidFill>
                  <a:srgbClr val="3333CC"/>
                </a:solidFill>
                <a:latin typeface="Arial"/>
                <a:cs typeface="Arial"/>
              </a:rPr>
              <a:t>PCA:</a:t>
            </a:r>
            <a:endParaRPr sz="3200" dirty="0">
              <a:latin typeface="Arial"/>
              <a:cs typeface="Arial"/>
            </a:endParaRPr>
          </a:p>
          <a:p>
            <a:pPr marL="748665" marR="332105" lvl="1" indent="-279400">
              <a:lnSpc>
                <a:spcPts val="3329"/>
              </a:lnSpc>
              <a:spcBef>
                <a:spcPts val="770"/>
              </a:spcBef>
              <a:buChar char="–"/>
              <a:tabLst>
                <a:tab pos="755650" algn="l"/>
              </a:tabLst>
            </a:pPr>
            <a:r>
              <a:rPr sz="2800" spc="-5" dirty="0">
                <a:solidFill>
                  <a:srgbClr val="336600"/>
                </a:solidFill>
                <a:latin typeface="Arial"/>
                <a:cs typeface="Arial"/>
              </a:rPr>
              <a:t>The ability to transform data into </a:t>
            </a:r>
            <a:r>
              <a:rPr sz="2800" dirty="0">
                <a:solidFill>
                  <a:srgbClr val="336600"/>
                </a:solidFill>
                <a:latin typeface="Arial"/>
                <a:cs typeface="Arial"/>
              </a:rPr>
              <a:t>a </a:t>
            </a:r>
            <a:r>
              <a:rPr sz="2800" spc="-5" dirty="0">
                <a:solidFill>
                  <a:srgbClr val="336600"/>
                </a:solidFill>
                <a:latin typeface="Arial"/>
                <a:cs typeface="Arial"/>
              </a:rPr>
              <a:t>representation  </a:t>
            </a:r>
            <a:r>
              <a:rPr sz="2800" dirty="0">
                <a:solidFill>
                  <a:srgbClr val="336600"/>
                </a:solidFill>
                <a:latin typeface="Arial"/>
                <a:cs typeface="Arial"/>
              </a:rPr>
              <a:t>where </a:t>
            </a:r>
            <a:r>
              <a:rPr sz="2800" spc="-5" dirty="0">
                <a:solidFill>
                  <a:srgbClr val="336600"/>
                </a:solidFill>
                <a:latin typeface="Arial"/>
                <a:cs typeface="Arial"/>
              </a:rPr>
              <a:t>the elements </a:t>
            </a:r>
            <a:r>
              <a:rPr sz="2800" dirty="0">
                <a:solidFill>
                  <a:srgbClr val="336600"/>
                </a:solidFill>
                <a:latin typeface="Arial"/>
                <a:cs typeface="Arial"/>
              </a:rPr>
              <a:t>are </a:t>
            </a:r>
            <a:r>
              <a:rPr sz="2800" spc="-5" dirty="0">
                <a:solidFill>
                  <a:srgbClr val="336600"/>
                </a:solidFill>
                <a:latin typeface="Arial"/>
                <a:cs typeface="Arial"/>
              </a:rPr>
              <a:t>mutually</a:t>
            </a:r>
            <a:r>
              <a:rPr sz="2800" spc="15" dirty="0">
                <a:solidFill>
                  <a:srgbClr val="336600"/>
                </a:solidFill>
                <a:latin typeface="Arial"/>
                <a:cs typeface="Arial"/>
              </a:rPr>
              <a:t> </a:t>
            </a:r>
            <a:r>
              <a:rPr sz="2800" spc="-5" dirty="0">
                <a:solidFill>
                  <a:srgbClr val="336600"/>
                </a:solidFill>
                <a:latin typeface="Arial"/>
                <a:cs typeface="Arial"/>
              </a:rPr>
              <a:t>uncorrelated</a:t>
            </a:r>
            <a:endParaRPr sz="2800" dirty="0">
              <a:latin typeface="Arial"/>
              <a:cs typeface="Arial"/>
            </a:endParaRPr>
          </a:p>
          <a:p>
            <a:pPr marL="748665" marR="55244" lvl="1" indent="-279400">
              <a:lnSpc>
                <a:spcPct val="100099"/>
              </a:lnSpc>
              <a:spcBef>
                <a:spcPts val="600"/>
              </a:spcBef>
              <a:buChar char="–"/>
              <a:tabLst>
                <a:tab pos="755650" algn="l"/>
              </a:tabLst>
            </a:pPr>
            <a:r>
              <a:rPr sz="2800" dirty="0">
                <a:solidFill>
                  <a:srgbClr val="336600"/>
                </a:solidFill>
                <a:latin typeface="Arial"/>
                <a:cs typeface="Arial"/>
              </a:rPr>
              <a:t>A simple example of a </a:t>
            </a:r>
            <a:r>
              <a:rPr sz="2800" spc="-5" dirty="0">
                <a:solidFill>
                  <a:srgbClr val="336600"/>
                </a:solidFill>
                <a:latin typeface="Arial"/>
                <a:cs typeface="Arial"/>
              </a:rPr>
              <a:t>representation that attempts  to disentangle </a:t>
            </a:r>
            <a:r>
              <a:rPr sz="2800" dirty="0">
                <a:solidFill>
                  <a:srgbClr val="336600"/>
                </a:solidFill>
                <a:latin typeface="Arial"/>
                <a:cs typeface="Arial"/>
              </a:rPr>
              <a:t>unknown </a:t>
            </a:r>
            <a:r>
              <a:rPr sz="2800" spc="-5" dirty="0">
                <a:solidFill>
                  <a:srgbClr val="336600"/>
                </a:solidFill>
                <a:latin typeface="Arial"/>
                <a:cs typeface="Arial"/>
              </a:rPr>
              <a:t>factors </a:t>
            </a:r>
            <a:r>
              <a:rPr sz="2800" dirty="0">
                <a:solidFill>
                  <a:srgbClr val="336600"/>
                </a:solidFill>
                <a:latin typeface="Arial"/>
                <a:cs typeface="Arial"/>
              </a:rPr>
              <a:t>of </a:t>
            </a:r>
            <a:r>
              <a:rPr sz="2800" spc="-5" dirty="0">
                <a:solidFill>
                  <a:srgbClr val="336600"/>
                </a:solidFill>
                <a:latin typeface="Arial"/>
                <a:cs typeface="Arial"/>
              </a:rPr>
              <a:t>variation  </a:t>
            </a:r>
            <a:r>
              <a:rPr sz="2800" dirty="0">
                <a:solidFill>
                  <a:srgbClr val="336600"/>
                </a:solidFill>
                <a:latin typeface="Arial"/>
                <a:cs typeface="Arial"/>
              </a:rPr>
              <a:t>underlying </a:t>
            </a:r>
            <a:r>
              <a:rPr sz="2800" spc="-5" dirty="0">
                <a:solidFill>
                  <a:srgbClr val="336600"/>
                </a:solidFill>
                <a:latin typeface="Arial"/>
                <a:cs typeface="Arial"/>
              </a:rPr>
              <a:t>the data</a:t>
            </a:r>
            <a:endParaRPr sz="2800" dirty="0">
              <a:latin typeface="Arial"/>
              <a:cs typeface="Arial"/>
            </a:endParaRPr>
          </a:p>
          <a:p>
            <a:pPr marL="1155065" marR="5080" lvl="2" indent="-228600">
              <a:lnSpc>
                <a:spcPct val="101099"/>
              </a:lnSpc>
              <a:spcBef>
                <a:spcPts val="484"/>
              </a:spcBef>
              <a:buChar char="•"/>
              <a:tabLst>
                <a:tab pos="1155700" algn="l"/>
              </a:tabLst>
            </a:pPr>
            <a:r>
              <a:rPr sz="2400" dirty="0">
                <a:solidFill>
                  <a:srgbClr val="660066"/>
                </a:solidFill>
                <a:latin typeface="Arial"/>
                <a:cs typeface="Arial"/>
              </a:rPr>
              <a:t>PCA </a:t>
            </a:r>
            <a:r>
              <a:rPr sz="2400" spc="-5" dirty="0">
                <a:solidFill>
                  <a:srgbClr val="660066"/>
                </a:solidFill>
                <a:latin typeface="Arial"/>
                <a:cs typeface="Arial"/>
              </a:rPr>
              <a:t>rotates </a:t>
            </a:r>
            <a:r>
              <a:rPr sz="2400" dirty="0">
                <a:solidFill>
                  <a:srgbClr val="660066"/>
                </a:solidFill>
                <a:latin typeface="Arial"/>
                <a:cs typeface="Arial"/>
              </a:rPr>
              <a:t>input space (by </a:t>
            </a:r>
            <a:r>
              <a:rPr sz="2400" b="1" i="1" spc="190" dirty="0">
                <a:latin typeface="Palatino Linotype"/>
                <a:cs typeface="Palatino Linotype"/>
              </a:rPr>
              <a:t>W</a:t>
            </a:r>
            <a:r>
              <a:rPr sz="2400" spc="190" dirty="0">
                <a:solidFill>
                  <a:srgbClr val="660066"/>
                </a:solidFill>
                <a:latin typeface="Arial"/>
                <a:cs typeface="Arial"/>
              </a:rPr>
              <a:t>) </a:t>
            </a:r>
            <a:r>
              <a:rPr sz="2400" spc="-5" dirty="0">
                <a:solidFill>
                  <a:srgbClr val="660066"/>
                </a:solidFill>
                <a:latin typeface="Arial"/>
                <a:cs typeface="Arial"/>
              </a:rPr>
              <a:t>that </a:t>
            </a:r>
            <a:r>
              <a:rPr sz="2400" dirty="0">
                <a:solidFill>
                  <a:srgbClr val="660066"/>
                </a:solidFill>
                <a:latin typeface="Arial"/>
                <a:cs typeface="Arial"/>
              </a:rPr>
              <a:t>aligns </a:t>
            </a:r>
            <a:r>
              <a:rPr sz="2400" spc="-5" dirty="0">
                <a:solidFill>
                  <a:srgbClr val="660066"/>
                </a:solidFill>
                <a:latin typeface="Arial"/>
                <a:cs typeface="Arial"/>
              </a:rPr>
              <a:t>the </a:t>
            </a:r>
            <a:r>
              <a:rPr sz="2400" dirty="0">
                <a:solidFill>
                  <a:srgbClr val="660066"/>
                </a:solidFill>
                <a:latin typeface="Arial"/>
                <a:cs typeface="Arial"/>
              </a:rPr>
              <a:t>principal  axes of variance </a:t>
            </a:r>
            <a:r>
              <a:rPr sz="2400" spc="-5" dirty="0">
                <a:solidFill>
                  <a:srgbClr val="660066"/>
                </a:solidFill>
                <a:latin typeface="Arial"/>
                <a:cs typeface="Arial"/>
              </a:rPr>
              <a:t>with the </a:t>
            </a:r>
            <a:r>
              <a:rPr sz="2400" dirty="0">
                <a:solidFill>
                  <a:srgbClr val="660066"/>
                </a:solidFill>
                <a:latin typeface="Arial"/>
                <a:cs typeface="Arial"/>
              </a:rPr>
              <a:t>basis of </a:t>
            </a:r>
            <a:r>
              <a:rPr sz="2400" spc="-5" dirty="0">
                <a:solidFill>
                  <a:srgbClr val="660066"/>
                </a:solidFill>
                <a:latin typeface="Arial"/>
                <a:cs typeface="Arial"/>
              </a:rPr>
              <a:t>the </a:t>
            </a:r>
            <a:r>
              <a:rPr sz="2400" dirty="0">
                <a:solidFill>
                  <a:srgbClr val="660066"/>
                </a:solidFill>
                <a:latin typeface="Arial"/>
                <a:cs typeface="Arial"/>
              </a:rPr>
              <a:t>new </a:t>
            </a:r>
            <a:r>
              <a:rPr sz="2400" spc="-5" dirty="0">
                <a:solidFill>
                  <a:srgbClr val="660066"/>
                </a:solidFill>
                <a:latin typeface="Arial"/>
                <a:cs typeface="Arial"/>
              </a:rPr>
              <a:t>representation  </a:t>
            </a:r>
            <a:r>
              <a:rPr sz="2400" dirty="0">
                <a:solidFill>
                  <a:srgbClr val="660066"/>
                </a:solidFill>
                <a:latin typeface="Arial"/>
                <a:cs typeface="Arial"/>
              </a:rPr>
              <a:t>space </a:t>
            </a:r>
            <a:r>
              <a:rPr sz="2400" spc="-5" dirty="0">
                <a:solidFill>
                  <a:srgbClr val="660066"/>
                </a:solidFill>
                <a:latin typeface="Arial"/>
                <a:cs typeface="Arial"/>
              </a:rPr>
              <a:t>associated with </a:t>
            </a:r>
            <a:r>
              <a:rPr sz="2400" b="1" i="1" spc="-25" dirty="0">
                <a:latin typeface="Palatino Linotype"/>
                <a:cs typeface="Palatino Linotype"/>
              </a:rPr>
              <a:t>z</a:t>
            </a:r>
            <a:endParaRPr sz="2400" dirty="0">
              <a:latin typeface="Palatino Linotype"/>
              <a:cs typeface="Palatino Linotype"/>
            </a:endParaRPr>
          </a:p>
          <a:p>
            <a:pPr marL="355600" marR="347345" indent="-342900">
              <a:lnSpc>
                <a:spcPct val="99400"/>
              </a:lnSpc>
              <a:spcBef>
                <a:spcPts val="810"/>
              </a:spcBef>
              <a:buChar char="•"/>
              <a:tabLst>
                <a:tab pos="354965" algn="l"/>
                <a:tab pos="355600" algn="l"/>
              </a:tabLst>
            </a:pPr>
            <a:r>
              <a:rPr sz="3200" spc="-5" dirty="0">
                <a:solidFill>
                  <a:srgbClr val="3333CC"/>
                </a:solidFill>
                <a:latin typeface="Arial"/>
                <a:cs typeface="Arial"/>
              </a:rPr>
              <a:t>We </a:t>
            </a:r>
            <a:r>
              <a:rPr sz="3200" dirty="0">
                <a:solidFill>
                  <a:srgbClr val="3333CC"/>
                </a:solidFill>
                <a:latin typeface="Arial"/>
                <a:cs typeface="Arial"/>
              </a:rPr>
              <a:t>are also </a:t>
            </a:r>
            <a:r>
              <a:rPr sz="3200" spc="-5" dirty="0">
                <a:solidFill>
                  <a:srgbClr val="3333CC"/>
                </a:solidFill>
                <a:latin typeface="Arial"/>
                <a:cs typeface="Arial"/>
              </a:rPr>
              <a:t>interested </a:t>
            </a:r>
            <a:r>
              <a:rPr sz="3200" dirty="0">
                <a:solidFill>
                  <a:srgbClr val="3333CC"/>
                </a:solidFill>
                <a:latin typeface="Arial"/>
                <a:cs typeface="Arial"/>
              </a:rPr>
              <a:t>in more </a:t>
            </a:r>
            <a:r>
              <a:rPr sz="3200" spc="-5" dirty="0">
                <a:solidFill>
                  <a:srgbClr val="3333CC"/>
                </a:solidFill>
                <a:latin typeface="Arial"/>
                <a:cs typeface="Arial"/>
              </a:rPr>
              <a:t>complicated  forms </a:t>
            </a:r>
            <a:r>
              <a:rPr sz="3200" dirty="0">
                <a:solidFill>
                  <a:srgbClr val="3333CC"/>
                </a:solidFill>
                <a:latin typeface="Arial"/>
                <a:cs typeface="Arial"/>
              </a:rPr>
              <a:t>of </a:t>
            </a:r>
            <a:r>
              <a:rPr sz="3200" spc="-5" dirty="0">
                <a:solidFill>
                  <a:srgbClr val="3333CC"/>
                </a:solidFill>
                <a:latin typeface="Arial"/>
                <a:cs typeface="Arial"/>
              </a:rPr>
              <a:t>feature </a:t>
            </a:r>
            <a:r>
              <a:rPr sz="3200" dirty="0">
                <a:solidFill>
                  <a:srgbClr val="3333CC"/>
                </a:solidFill>
                <a:latin typeface="Arial"/>
                <a:cs typeface="Arial"/>
              </a:rPr>
              <a:t>dependencies </a:t>
            </a:r>
            <a:r>
              <a:rPr sz="3200" spc="-5" dirty="0">
                <a:solidFill>
                  <a:srgbClr val="3333CC"/>
                </a:solidFill>
                <a:latin typeface="Arial"/>
                <a:cs typeface="Arial"/>
              </a:rPr>
              <a:t>than </a:t>
            </a:r>
            <a:r>
              <a:rPr sz="3200" dirty="0">
                <a:solidFill>
                  <a:srgbClr val="3333CC"/>
                </a:solidFill>
                <a:latin typeface="Arial"/>
                <a:cs typeface="Arial"/>
              </a:rPr>
              <a:t>what</a:t>
            </a:r>
            <a:r>
              <a:rPr sz="3200" spc="-55" dirty="0">
                <a:solidFill>
                  <a:srgbClr val="3333CC"/>
                </a:solidFill>
                <a:latin typeface="Arial"/>
                <a:cs typeface="Arial"/>
              </a:rPr>
              <a:t> </a:t>
            </a:r>
            <a:r>
              <a:rPr sz="3200" dirty="0">
                <a:solidFill>
                  <a:srgbClr val="3333CC"/>
                </a:solidFill>
                <a:latin typeface="Arial"/>
                <a:cs typeface="Arial"/>
              </a:rPr>
              <a:t>can  be done </a:t>
            </a:r>
            <a:r>
              <a:rPr sz="3200" spc="-5" dirty="0">
                <a:solidFill>
                  <a:srgbClr val="3333CC"/>
                </a:solidFill>
                <a:latin typeface="Arial"/>
                <a:cs typeface="Arial"/>
              </a:rPr>
              <a:t>with </a:t>
            </a:r>
            <a:r>
              <a:rPr sz="3200" dirty="0">
                <a:solidFill>
                  <a:srgbClr val="3333CC"/>
                </a:solidFill>
                <a:latin typeface="Arial"/>
                <a:cs typeface="Arial"/>
              </a:rPr>
              <a:t>a simple linear</a:t>
            </a:r>
            <a:r>
              <a:rPr sz="3200" spc="-20" dirty="0">
                <a:solidFill>
                  <a:srgbClr val="3333CC"/>
                </a:solidFill>
                <a:latin typeface="Arial"/>
                <a:cs typeface="Arial"/>
              </a:rPr>
              <a:t> </a:t>
            </a:r>
            <a:r>
              <a:rPr sz="3200" spc="-5" dirty="0">
                <a:solidFill>
                  <a:srgbClr val="3333CC"/>
                </a:solidFill>
                <a:latin typeface="Arial"/>
                <a:cs typeface="Arial"/>
              </a:rPr>
              <a:t>transformation</a:t>
            </a:r>
            <a:endParaRPr sz="3200" dirty="0">
              <a:latin typeface="Arial"/>
              <a:cs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313700" y="598054"/>
            <a:ext cx="8833600" cy="695960"/>
          </a:xfrm>
          <a:prstGeom prst="rect">
            <a:avLst/>
          </a:prstGeom>
        </p:spPr>
        <p:txBody>
          <a:bodyPr vert="horz" wrap="square" lIns="0" tIns="12700" rIns="0" bIns="0" rtlCol="0">
            <a:spAutoFit/>
          </a:bodyPr>
          <a:lstStyle/>
          <a:p>
            <a:pPr marL="12700">
              <a:lnSpc>
                <a:spcPct val="100000"/>
              </a:lnSpc>
              <a:spcBef>
                <a:spcPts val="100"/>
              </a:spcBef>
              <a:tabLst>
                <a:tab pos="4950460" algn="l"/>
                <a:tab pos="6038215" algn="l"/>
              </a:tabLst>
            </a:pPr>
            <a:r>
              <a:rPr dirty="0"/>
              <a:t>K-means</a:t>
            </a:r>
            <a:r>
              <a:rPr spc="15" dirty="0"/>
              <a:t> </a:t>
            </a:r>
            <a:r>
              <a:rPr lang="en-US" spc="-5" dirty="0"/>
              <a:t>C</a:t>
            </a:r>
            <a:r>
              <a:rPr spc="-5" dirty="0"/>
              <a:t>lustering	</a:t>
            </a:r>
            <a:r>
              <a:rPr lang="en-US" spc="-5" dirty="0"/>
              <a:t> </a:t>
            </a:r>
            <a:r>
              <a:rPr lang="en-US" dirty="0"/>
              <a:t>and </a:t>
            </a:r>
            <a:r>
              <a:rPr spc="-5" dirty="0"/>
              <a:t>One-hot</a:t>
            </a:r>
          </a:p>
        </p:txBody>
      </p:sp>
      <p:sp>
        <p:nvSpPr>
          <p:cNvPr id="5" name="object 5"/>
          <p:cNvSpPr txBox="1"/>
          <p:nvPr/>
        </p:nvSpPr>
        <p:spPr>
          <a:xfrm>
            <a:off x="840278" y="1357224"/>
            <a:ext cx="8997950" cy="5509260"/>
          </a:xfrm>
          <a:prstGeom prst="rect">
            <a:avLst/>
          </a:prstGeom>
        </p:spPr>
        <p:txBody>
          <a:bodyPr vert="horz" wrap="square" lIns="0" tIns="104139" rIns="0" bIns="0" rtlCol="0">
            <a:spAutoFit/>
          </a:bodyPr>
          <a:lstStyle/>
          <a:p>
            <a:pPr marL="368300" indent="-342900">
              <a:lnSpc>
                <a:spcPct val="100000"/>
              </a:lnSpc>
              <a:spcBef>
                <a:spcPts val="819"/>
              </a:spcBef>
              <a:buChar char="•"/>
              <a:tabLst>
                <a:tab pos="367665" algn="l"/>
                <a:tab pos="368300" algn="l"/>
              </a:tabLst>
            </a:pPr>
            <a:r>
              <a:rPr sz="3200" dirty="0">
                <a:solidFill>
                  <a:srgbClr val="3333CC"/>
                </a:solidFill>
                <a:latin typeface="Arial"/>
                <a:cs typeface="Arial"/>
              </a:rPr>
              <a:t>Divides </a:t>
            </a:r>
            <a:r>
              <a:rPr sz="3200" spc="-5" dirty="0">
                <a:solidFill>
                  <a:srgbClr val="3333CC"/>
                </a:solidFill>
                <a:latin typeface="Arial"/>
                <a:cs typeface="Arial"/>
              </a:rPr>
              <a:t>the training </a:t>
            </a:r>
            <a:r>
              <a:rPr sz="3200" dirty="0">
                <a:solidFill>
                  <a:srgbClr val="3333CC"/>
                </a:solidFill>
                <a:latin typeface="Arial"/>
                <a:cs typeface="Arial"/>
              </a:rPr>
              <a:t>set </a:t>
            </a:r>
            <a:r>
              <a:rPr sz="3200" spc="-5" dirty="0">
                <a:solidFill>
                  <a:srgbClr val="3333CC"/>
                </a:solidFill>
                <a:latin typeface="Arial"/>
                <a:cs typeface="Arial"/>
              </a:rPr>
              <a:t>into </a:t>
            </a:r>
            <a:r>
              <a:rPr sz="3200" i="1" spc="-120" dirty="0">
                <a:latin typeface="Cambria"/>
                <a:cs typeface="Cambria"/>
              </a:rPr>
              <a:t>k</a:t>
            </a:r>
            <a:r>
              <a:rPr sz="3200" i="1" spc="175" dirty="0">
                <a:latin typeface="Cambria"/>
                <a:cs typeface="Cambria"/>
              </a:rPr>
              <a:t> </a:t>
            </a:r>
            <a:r>
              <a:rPr sz="3200" spc="-5" dirty="0">
                <a:solidFill>
                  <a:srgbClr val="3333CC"/>
                </a:solidFill>
                <a:latin typeface="Arial"/>
                <a:cs typeface="Arial"/>
              </a:rPr>
              <a:t>clusters</a:t>
            </a:r>
            <a:endParaRPr sz="3200" dirty="0">
              <a:latin typeface="Arial"/>
              <a:cs typeface="Arial"/>
            </a:endParaRPr>
          </a:p>
          <a:p>
            <a:pPr marL="768350" lvl="1" indent="-286385">
              <a:lnSpc>
                <a:spcPct val="100000"/>
              </a:lnSpc>
              <a:spcBef>
                <a:spcPts val="635"/>
              </a:spcBef>
              <a:buChar char="–"/>
              <a:tabLst>
                <a:tab pos="768350" algn="l"/>
              </a:tabLst>
            </a:pPr>
            <a:r>
              <a:rPr sz="2800" dirty="0">
                <a:solidFill>
                  <a:srgbClr val="336600"/>
                </a:solidFill>
                <a:latin typeface="Arial"/>
                <a:cs typeface="Arial"/>
              </a:rPr>
              <a:t>A </a:t>
            </a:r>
            <a:r>
              <a:rPr sz="2800" spc="-5" dirty="0">
                <a:solidFill>
                  <a:srgbClr val="336600"/>
                </a:solidFill>
                <a:latin typeface="Arial"/>
                <a:cs typeface="Arial"/>
              </a:rPr>
              <a:t>cluster </a:t>
            </a:r>
            <a:r>
              <a:rPr sz="2800" dirty="0">
                <a:solidFill>
                  <a:srgbClr val="336600"/>
                </a:solidFill>
                <a:latin typeface="Arial"/>
                <a:cs typeface="Arial"/>
              </a:rPr>
              <a:t>has examples near </a:t>
            </a:r>
            <a:r>
              <a:rPr sz="2800" spc="-5" dirty="0">
                <a:solidFill>
                  <a:srgbClr val="336600"/>
                </a:solidFill>
                <a:latin typeface="Arial"/>
                <a:cs typeface="Arial"/>
              </a:rPr>
              <a:t>to </a:t>
            </a:r>
            <a:r>
              <a:rPr sz="2800" dirty="0">
                <a:solidFill>
                  <a:srgbClr val="336600"/>
                </a:solidFill>
                <a:latin typeface="Arial"/>
                <a:cs typeface="Arial"/>
              </a:rPr>
              <a:t>each</a:t>
            </a:r>
            <a:r>
              <a:rPr sz="2800" spc="-25" dirty="0">
                <a:solidFill>
                  <a:srgbClr val="336600"/>
                </a:solidFill>
                <a:latin typeface="Arial"/>
                <a:cs typeface="Arial"/>
              </a:rPr>
              <a:t> </a:t>
            </a:r>
            <a:r>
              <a:rPr sz="2800" spc="-5" dirty="0">
                <a:solidFill>
                  <a:srgbClr val="336600"/>
                </a:solidFill>
                <a:latin typeface="Arial"/>
                <a:cs typeface="Arial"/>
              </a:rPr>
              <a:t>other</a:t>
            </a:r>
            <a:endParaRPr sz="2800" dirty="0">
              <a:latin typeface="Arial"/>
              <a:cs typeface="Arial"/>
            </a:endParaRPr>
          </a:p>
          <a:p>
            <a:pPr marL="368300" indent="-342900">
              <a:lnSpc>
                <a:spcPct val="100000"/>
              </a:lnSpc>
              <a:spcBef>
                <a:spcPts val="735"/>
              </a:spcBef>
              <a:buChar char="•"/>
              <a:tabLst>
                <a:tab pos="367665" algn="l"/>
                <a:tab pos="368300" algn="l"/>
              </a:tabLst>
            </a:pPr>
            <a:r>
              <a:rPr sz="3200" dirty="0">
                <a:solidFill>
                  <a:srgbClr val="3333CC"/>
                </a:solidFill>
                <a:latin typeface="Arial"/>
                <a:cs typeface="Arial"/>
              </a:rPr>
              <a:t>An input </a:t>
            </a:r>
            <a:r>
              <a:rPr sz="3200" b="1" i="1" spc="190" dirty="0">
                <a:latin typeface="Palatino Linotype"/>
                <a:cs typeface="Palatino Linotype"/>
              </a:rPr>
              <a:t>x </a:t>
            </a:r>
            <a:r>
              <a:rPr sz="3200" dirty="0">
                <a:solidFill>
                  <a:srgbClr val="3333CC"/>
                </a:solidFill>
                <a:latin typeface="Arial"/>
                <a:cs typeface="Arial"/>
              </a:rPr>
              <a:t>is </a:t>
            </a:r>
            <a:r>
              <a:rPr sz="3200" spc="-5" dirty="0">
                <a:solidFill>
                  <a:srgbClr val="3333CC"/>
                </a:solidFill>
                <a:latin typeface="Arial"/>
                <a:cs typeface="Arial"/>
              </a:rPr>
              <a:t>represented </a:t>
            </a:r>
            <a:r>
              <a:rPr sz="3200" dirty="0">
                <a:solidFill>
                  <a:srgbClr val="3333CC"/>
                </a:solidFill>
                <a:latin typeface="Arial"/>
                <a:cs typeface="Arial"/>
              </a:rPr>
              <a:t>by a </a:t>
            </a:r>
            <a:r>
              <a:rPr sz="3200" i="1" dirty="0">
                <a:solidFill>
                  <a:srgbClr val="3333CC"/>
                </a:solidFill>
                <a:latin typeface="Arial"/>
                <a:cs typeface="Arial"/>
              </a:rPr>
              <a:t>one-hot </a:t>
            </a:r>
            <a:r>
              <a:rPr sz="3200" i="1" spc="-5" dirty="0">
                <a:solidFill>
                  <a:srgbClr val="3333CC"/>
                </a:solidFill>
                <a:latin typeface="Arial"/>
                <a:cs typeface="Arial"/>
              </a:rPr>
              <a:t>vector</a:t>
            </a:r>
            <a:r>
              <a:rPr sz="3200" i="1" spc="-150" dirty="0">
                <a:solidFill>
                  <a:srgbClr val="3333CC"/>
                </a:solidFill>
                <a:latin typeface="Arial"/>
                <a:cs typeface="Arial"/>
              </a:rPr>
              <a:t> </a:t>
            </a:r>
            <a:r>
              <a:rPr sz="3200" b="1" i="1" spc="110" dirty="0">
                <a:latin typeface="Palatino Linotype"/>
                <a:cs typeface="Palatino Linotype"/>
              </a:rPr>
              <a:t>h</a:t>
            </a:r>
            <a:endParaRPr sz="3200" dirty="0">
              <a:latin typeface="Palatino Linotype"/>
              <a:cs typeface="Palatino Linotype"/>
            </a:endParaRPr>
          </a:p>
          <a:p>
            <a:pPr marL="768350" lvl="1" indent="-286385">
              <a:lnSpc>
                <a:spcPct val="100000"/>
              </a:lnSpc>
              <a:spcBef>
                <a:spcPts val="665"/>
              </a:spcBef>
              <a:buChar char="–"/>
              <a:tabLst>
                <a:tab pos="768350" algn="l"/>
              </a:tabLst>
            </a:pPr>
            <a:r>
              <a:rPr sz="2800" dirty="0">
                <a:solidFill>
                  <a:srgbClr val="336600"/>
                </a:solidFill>
                <a:latin typeface="Arial"/>
                <a:cs typeface="Arial"/>
              </a:rPr>
              <a:t>If </a:t>
            </a:r>
            <a:r>
              <a:rPr sz="2800" b="1" i="1" spc="165" dirty="0">
                <a:latin typeface="Palatino Linotype"/>
                <a:cs typeface="Palatino Linotype"/>
              </a:rPr>
              <a:t>x </a:t>
            </a:r>
            <a:r>
              <a:rPr sz="2800" dirty="0">
                <a:solidFill>
                  <a:srgbClr val="336600"/>
                </a:solidFill>
                <a:latin typeface="Arial"/>
                <a:cs typeface="Arial"/>
              </a:rPr>
              <a:t>is in </a:t>
            </a:r>
            <a:r>
              <a:rPr sz="2800" spc="-5" dirty="0">
                <a:solidFill>
                  <a:srgbClr val="336600"/>
                </a:solidFill>
                <a:latin typeface="Arial"/>
                <a:cs typeface="Arial"/>
              </a:rPr>
              <a:t>cluster </a:t>
            </a:r>
            <a:r>
              <a:rPr sz="2800" i="1" spc="100" dirty="0">
                <a:latin typeface="Cambria"/>
                <a:cs typeface="Cambria"/>
              </a:rPr>
              <a:t>i </a:t>
            </a:r>
            <a:r>
              <a:rPr sz="2800" dirty="0">
                <a:solidFill>
                  <a:srgbClr val="336600"/>
                </a:solidFill>
                <a:latin typeface="Arial"/>
                <a:cs typeface="Arial"/>
              </a:rPr>
              <a:t>then </a:t>
            </a:r>
            <a:r>
              <a:rPr sz="2800" i="1" spc="165" dirty="0">
                <a:latin typeface="Cambria"/>
                <a:cs typeface="Cambria"/>
              </a:rPr>
              <a:t>h</a:t>
            </a:r>
            <a:r>
              <a:rPr sz="2775" i="1" spc="247" baseline="-21021" dirty="0">
                <a:latin typeface="Cambria"/>
                <a:cs typeface="Cambria"/>
              </a:rPr>
              <a:t>i</a:t>
            </a:r>
            <a:r>
              <a:rPr sz="2800" i="1" spc="165" dirty="0">
                <a:latin typeface="Cambria"/>
                <a:cs typeface="Cambria"/>
              </a:rPr>
              <a:t>=</a:t>
            </a:r>
            <a:r>
              <a:rPr sz="2800" spc="165" dirty="0">
                <a:latin typeface="Calibri"/>
                <a:cs typeface="Calibri"/>
              </a:rPr>
              <a:t>1 </a:t>
            </a:r>
            <a:r>
              <a:rPr sz="2800" dirty="0">
                <a:solidFill>
                  <a:srgbClr val="336600"/>
                </a:solidFill>
                <a:latin typeface="Arial"/>
                <a:cs typeface="Arial"/>
              </a:rPr>
              <a:t>and all </a:t>
            </a:r>
            <a:r>
              <a:rPr sz="2800" spc="-5" dirty="0">
                <a:solidFill>
                  <a:srgbClr val="336600"/>
                </a:solidFill>
                <a:latin typeface="Arial"/>
                <a:cs typeface="Arial"/>
              </a:rPr>
              <a:t>others </a:t>
            </a:r>
            <a:r>
              <a:rPr sz="2800" dirty="0">
                <a:solidFill>
                  <a:srgbClr val="336600"/>
                </a:solidFill>
                <a:latin typeface="Arial"/>
                <a:cs typeface="Arial"/>
              </a:rPr>
              <a:t>are</a:t>
            </a:r>
            <a:r>
              <a:rPr sz="2800" spc="55" dirty="0">
                <a:solidFill>
                  <a:srgbClr val="336600"/>
                </a:solidFill>
                <a:latin typeface="Arial"/>
                <a:cs typeface="Arial"/>
              </a:rPr>
              <a:t> </a:t>
            </a:r>
            <a:r>
              <a:rPr sz="2800" dirty="0">
                <a:solidFill>
                  <a:srgbClr val="336600"/>
                </a:solidFill>
                <a:latin typeface="Arial"/>
                <a:cs typeface="Arial"/>
              </a:rPr>
              <a:t>zero</a:t>
            </a:r>
            <a:endParaRPr sz="2800" dirty="0">
              <a:latin typeface="Arial"/>
              <a:cs typeface="Arial"/>
            </a:endParaRPr>
          </a:p>
          <a:p>
            <a:pPr marL="368300" indent="-342900">
              <a:lnSpc>
                <a:spcPct val="100000"/>
              </a:lnSpc>
              <a:spcBef>
                <a:spcPts val="835"/>
              </a:spcBef>
              <a:buChar char="•"/>
              <a:tabLst>
                <a:tab pos="367665" algn="l"/>
                <a:tab pos="368300" algn="l"/>
              </a:tabLst>
            </a:pPr>
            <a:r>
              <a:rPr sz="3200" spc="-5" dirty="0">
                <a:solidFill>
                  <a:srgbClr val="3333CC"/>
                </a:solidFill>
                <a:latin typeface="Arial"/>
                <a:cs typeface="Arial"/>
              </a:rPr>
              <a:t>One-hot vector </a:t>
            </a:r>
            <a:r>
              <a:rPr sz="3200" dirty="0">
                <a:solidFill>
                  <a:srgbClr val="3333CC"/>
                </a:solidFill>
                <a:latin typeface="Arial"/>
                <a:cs typeface="Arial"/>
              </a:rPr>
              <a:t>code is a sparse</a:t>
            </a:r>
            <a:r>
              <a:rPr sz="3200" spc="5" dirty="0">
                <a:solidFill>
                  <a:srgbClr val="3333CC"/>
                </a:solidFill>
                <a:latin typeface="Arial"/>
                <a:cs typeface="Arial"/>
              </a:rPr>
              <a:t> </a:t>
            </a:r>
            <a:r>
              <a:rPr sz="3200" spc="-5" dirty="0">
                <a:solidFill>
                  <a:srgbClr val="3333CC"/>
                </a:solidFill>
                <a:latin typeface="Arial"/>
                <a:cs typeface="Arial"/>
              </a:rPr>
              <a:t>representation</a:t>
            </a:r>
            <a:endParaRPr sz="3200" dirty="0">
              <a:latin typeface="Arial"/>
              <a:cs typeface="Arial"/>
            </a:endParaRPr>
          </a:p>
          <a:p>
            <a:pPr marL="768350" lvl="1" indent="-286385">
              <a:lnSpc>
                <a:spcPct val="100000"/>
              </a:lnSpc>
              <a:spcBef>
                <a:spcPts val="665"/>
              </a:spcBef>
              <a:buChar char="–"/>
              <a:tabLst>
                <a:tab pos="768350" algn="l"/>
              </a:tabLst>
            </a:pPr>
            <a:r>
              <a:rPr sz="2800" dirty="0">
                <a:solidFill>
                  <a:srgbClr val="336600"/>
                </a:solidFill>
                <a:latin typeface="Arial"/>
                <a:cs typeface="Arial"/>
              </a:rPr>
              <a:t>All but one </a:t>
            </a:r>
            <a:r>
              <a:rPr sz="2800" spc="-5" dirty="0">
                <a:solidFill>
                  <a:srgbClr val="336600"/>
                </a:solidFill>
                <a:latin typeface="Arial"/>
                <a:cs typeface="Arial"/>
              </a:rPr>
              <a:t>entry </a:t>
            </a:r>
            <a:r>
              <a:rPr sz="2800" dirty="0">
                <a:solidFill>
                  <a:srgbClr val="336600"/>
                </a:solidFill>
                <a:latin typeface="Arial"/>
                <a:cs typeface="Arial"/>
              </a:rPr>
              <a:t>is zero </a:t>
            </a:r>
            <a:r>
              <a:rPr sz="2800" spc="-5" dirty="0">
                <a:solidFill>
                  <a:srgbClr val="336600"/>
                </a:solidFill>
                <a:latin typeface="Arial"/>
                <a:cs typeface="Arial"/>
              </a:rPr>
              <a:t>for </a:t>
            </a:r>
            <a:r>
              <a:rPr sz="2800" dirty="0">
                <a:solidFill>
                  <a:srgbClr val="336600"/>
                </a:solidFill>
                <a:latin typeface="Arial"/>
                <a:cs typeface="Arial"/>
              </a:rPr>
              <a:t>every</a:t>
            </a:r>
            <a:r>
              <a:rPr sz="2800" spc="-35" dirty="0">
                <a:solidFill>
                  <a:srgbClr val="336600"/>
                </a:solidFill>
                <a:latin typeface="Arial"/>
                <a:cs typeface="Arial"/>
              </a:rPr>
              <a:t> </a:t>
            </a:r>
            <a:r>
              <a:rPr sz="2800" dirty="0">
                <a:solidFill>
                  <a:srgbClr val="336600"/>
                </a:solidFill>
                <a:latin typeface="Arial"/>
                <a:cs typeface="Arial"/>
              </a:rPr>
              <a:t>input</a:t>
            </a:r>
            <a:endParaRPr sz="2800" dirty="0">
              <a:latin typeface="Arial"/>
              <a:cs typeface="Arial"/>
            </a:endParaRPr>
          </a:p>
          <a:p>
            <a:pPr marL="761365" marR="17780" lvl="1" indent="-279400">
              <a:lnSpc>
                <a:spcPts val="3329"/>
              </a:lnSpc>
              <a:spcBef>
                <a:spcPts val="775"/>
              </a:spcBef>
              <a:buChar char="–"/>
              <a:tabLst>
                <a:tab pos="768350" algn="l"/>
              </a:tabLst>
            </a:pPr>
            <a:r>
              <a:rPr sz="2800" spc="-5" dirty="0">
                <a:solidFill>
                  <a:srgbClr val="336600"/>
                </a:solidFill>
                <a:latin typeface="Arial"/>
                <a:cs typeface="Arial"/>
              </a:rPr>
              <a:t>One-hot </a:t>
            </a:r>
            <a:r>
              <a:rPr sz="2800" dirty="0">
                <a:solidFill>
                  <a:srgbClr val="336600"/>
                </a:solidFill>
                <a:latin typeface="Arial"/>
                <a:cs typeface="Arial"/>
              </a:rPr>
              <a:t>: Lose </a:t>
            </a:r>
            <a:r>
              <a:rPr sz="2800" spc="-5" dirty="0">
                <a:solidFill>
                  <a:srgbClr val="336600"/>
                </a:solidFill>
                <a:latin typeface="Arial"/>
                <a:cs typeface="Arial"/>
              </a:rPr>
              <a:t>benefits </a:t>
            </a:r>
            <a:r>
              <a:rPr sz="2800" dirty="0">
                <a:solidFill>
                  <a:srgbClr val="336600"/>
                </a:solidFill>
                <a:latin typeface="Arial"/>
                <a:cs typeface="Arial"/>
              </a:rPr>
              <a:t>of </a:t>
            </a:r>
            <a:r>
              <a:rPr sz="2800" spc="-5" dirty="0">
                <a:solidFill>
                  <a:srgbClr val="336600"/>
                </a:solidFill>
                <a:latin typeface="Arial"/>
                <a:cs typeface="Arial"/>
              </a:rPr>
              <a:t>distributed representation  </a:t>
            </a:r>
            <a:r>
              <a:rPr sz="2800" dirty="0">
                <a:solidFill>
                  <a:srgbClr val="336600"/>
                </a:solidFill>
                <a:latin typeface="Arial"/>
                <a:cs typeface="Arial"/>
              </a:rPr>
              <a:t>but has </a:t>
            </a:r>
            <a:r>
              <a:rPr sz="2800" spc="-5" dirty="0">
                <a:solidFill>
                  <a:srgbClr val="336600"/>
                </a:solidFill>
                <a:latin typeface="Arial"/>
                <a:cs typeface="Arial"/>
              </a:rPr>
              <a:t>statistical </a:t>
            </a:r>
            <a:r>
              <a:rPr sz="2800" dirty="0">
                <a:solidFill>
                  <a:srgbClr val="336600"/>
                </a:solidFill>
                <a:latin typeface="Arial"/>
                <a:cs typeface="Arial"/>
              </a:rPr>
              <a:t>and </a:t>
            </a:r>
            <a:r>
              <a:rPr sz="2800" spc="-5" dirty="0">
                <a:solidFill>
                  <a:srgbClr val="336600"/>
                </a:solidFill>
                <a:latin typeface="Arial"/>
                <a:cs typeface="Arial"/>
              </a:rPr>
              <a:t>computational</a:t>
            </a:r>
            <a:r>
              <a:rPr sz="2800" spc="10" dirty="0">
                <a:solidFill>
                  <a:srgbClr val="336600"/>
                </a:solidFill>
                <a:latin typeface="Arial"/>
                <a:cs typeface="Arial"/>
              </a:rPr>
              <a:t> </a:t>
            </a:r>
            <a:r>
              <a:rPr sz="2800" spc="-5" dirty="0">
                <a:solidFill>
                  <a:srgbClr val="336600"/>
                </a:solidFill>
                <a:latin typeface="Arial"/>
                <a:cs typeface="Arial"/>
              </a:rPr>
              <a:t>advantages</a:t>
            </a:r>
            <a:endParaRPr sz="2800" dirty="0">
              <a:latin typeface="Arial"/>
              <a:cs typeface="Arial"/>
            </a:endParaRPr>
          </a:p>
          <a:p>
            <a:pPr marL="1168400" lvl="2" indent="-229235">
              <a:lnSpc>
                <a:spcPct val="100000"/>
              </a:lnSpc>
              <a:spcBef>
                <a:spcPts val="505"/>
              </a:spcBef>
              <a:buChar char="•"/>
              <a:tabLst>
                <a:tab pos="1168400" algn="l"/>
              </a:tabLst>
            </a:pPr>
            <a:r>
              <a:rPr sz="2400" dirty="0">
                <a:solidFill>
                  <a:srgbClr val="660066"/>
                </a:solidFill>
                <a:latin typeface="Arial"/>
                <a:cs typeface="Arial"/>
              </a:rPr>
              <a:t>All examples similar </a:t>
            </a:r>
            <a:r>
              <a:rPr sz="2400" spc="-5" dirty="0">
                <a:solidFill>
                  <a:srgbClr val="660066"/>
                </a:solidFill>
                <a:latin typeface="Arial"/>
                <a:cs typeface="Arial"/>
              </a:rPr>
              <a:t>to </a:t>
            </a:r>
            <a:r>
              <a:rPr sz="2400" dirty="0">
                <a:solidFill>
                  <a:srgbClr val="660066"/>
                </a:solidFill>
                <a:latin typeface="Arial"/>
                <a:cs typeface="Arial"/>
              </a:rPr>
              <a:t>each</a:t>
            </a:r>
            <a:r>
              <a:rPr sz="2400" spc="-15" dirty="0">
                <a:solidFill>
                  <a:srgbClr val="660066"/>
                </a:solidFill>
                <a:latin typeface="Arial"/>
                <a:cs typeface="Arial"/>
              </a:rPr>
              <a:t> </a:t>
            </a:r>
            <a:r>
              <a:rPr sz="2400" spc="-5" dirty="0">
                <a:solidFill>
                  <a:srgbClr val="660066"/>
                </a:solidFill>
                <a:latin typeface="Arial"/>
                <a:cs typeface="Arial"/>
              </a:rPr>
              <a:t>other</a:t>
            </a:r>
            <a:endParaRPr sz="2400" dirty="0">
              <a:latin typeface="Arial"/>
              <a:cs typeface="Arial"/>
            </a:endParaRPr>
          </a:p>
          <a:p>
            <a:pPr marL="1168400" lvl="2" indent="-229235">
              <a:lnSpc>
                <a:spcPct val="100000"/>
              </a:lnSpc>
              <a:spcBef>
                <a:spcPts val="620"/>
              </a:spcBef>
              <a:buChar char="•"/>
              <a:tabLst>
                <a:tab pos="1168400" algn="l"/>
              </a:tabLst>
            </a:pPr>
            <a:r>
              <a:rPr sz="2400" spc="-5" dirty="0">
                <a:solidFill>
                  <a:srgbClr val="660066"/>
                </a:solidFill>
                <a:latin typeface="Arial"/>
                <a:cs typeface="Arial"/>
              </a:rPr>
              <a:t>Entire representation captured </a:t>
            </a:r>
            <a:r>
              <a:rPr sz="2400" dirty="0">
                <a:solidFill>
                  <a:srgbClr val="660066"/>
                </a:solidFill>
                <a:latin typeface="Arial"/>
                <a:cs typeface="Arial"/>
              </a:rPr>
              <a:t>by single</a:t>
            </a:r>
            <a:r>
              <a:rPr sz="2400" spc="20" dirty="0">
                <a:solidFill>
                  <a:srgbClr val="660066"/>
                </a:solidFill>
                <a:latin typeface="Arial"/>
                <a:cs typeface="Arial"/>
              </a:rPr>
              <a:t> </a:t>
            </a:r>
            <a:r>
              <a:rPr sz="2400" spc="-5" dirty="0">
                <a:solidFill>
                  <a:srgbClr val="660066"/>
                </a:solidFill>
                <a:latin typeface="Arial"/>
                <a:cs typeface="Arial"/>
              </a:rPr>
              <a:t>integer</a:t>
            </a:r>
            <a:endParaRPr sz="2400" dirty="0">
              <a:latin typeface="Arial"/>
              <a:cs typeface="Arial"/>
            </a:endParaRPr>
          </a:p>
          <a:p>
            <a:pPr marR="455295" algn="r">
              <a:lnSpc>
                <a:spcPct val="100000"/>
              </a:lnSpc>
              <a:spcBef>
                <a:spcPts val="1320"/>
              </a:spcBef>
            </a:pPr>
            <a:endParaRPr sz="1400" dirty="0">
              <a:latin typeface="Arial"/>
              <a:cs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136900" y="838200"/>
            <a:ext cx="5334000" cy="689932"/>
          </a:xfrm>
          <a:prstGeom prst="rect">
            <a:avLst/>
          </a:prstGeom>
        </p:spPr>
        <p:txBody>
          <a:bodyPr vert="horz" wrap="square" lIns="0" tIns="12700" rIns="0" bIns="0" rtlCol="0">
            <a:spAutoFit/>
          </a:bodyPr>
          <a:lstStyle/>
          <a:p>
            <a:pPr marL="12700">
              <a:lnSpc>
                <a:spcPct val="100000"/>
              </a:lnSpc>
              <a:spcBef>
                <a:spcPts val="100"/>
              </a:spcBef>
            </a:pPr>
            <a:r>
              <a:rPr dirty="0"/>
              <a:t>K-means</a:t>
            </a:r>
            <a:r>
              <a:rPr spc="-60" dirty="0"/>
              <a:t> </a:t>
            </a:r>
            <a:r>
              <a:rPr lang="en-US" spc="-5" dirty="0"/>
              <a:t>A</a:t>
            </a:r>
            <a:r>
              <a:rPr spc="-5" dirty="0"/>
              <a:t>lgorithm</a:t>
            </a:r>
          </a:p>
        </p:txBody>
      </p:sp>
      <p:sp>
        <p:nvSpPr>
          <p:cNvPr id="5" name="object 5"/>
          <p:cNvSpPr txBox="1"/>
          <p:nvPr/>
        </p:nvSpPr>
        <p:spPr>
          <a:xfrm>
            <a:off x="840278" y="1982354"/>
            <a:ext cx="8823325" cy="3462020"/>
          </a:xfrm>
          <a:prstGeom prst="rect">
            <a:avLst/>
          </a:prstGeom>
        </p:spPr>
        <p:txBody>
          <a:bodyPr vert="horz" wrap="square" lIns="0" tIns="33020" rIns="0" bIns="0" rtlCol="0">
            <a:spAutoFit/>
          </a:bodyPr>
          <a:lstStyle/>
          <a:p>
            <a:pPr marL="368300" marR="912494" indent="-342900">
              <a:lnSpc>
                <a:spcPts val="3800"/>
              </a:lnSpc>
              <a:spcBef>
                <a:spcPts val="260"/>
              </a:spcBef>
              <a:buChar char="•"/>
              <a:tabLst>
                <a:tab pos="367665" algn="l"/>
                <a:tab pos="368300" algn="l"/>
              </a:tabLst>
            </a:pPr>
            <a:r>
              <a:rPr sz="3200" spc="-5" dirty="0">
                <a:solidFill>
                  <a:srgbClr val="3333CC"/>
                </a:solidFill>
                <a:latin typeface="Arial"/>
                <a:cs typeface="Arial"/>
              </a:rPr>
              <a:t>Initialize </a:t>
            </a:r>
            <a:r>
              <a:rPr sz="3200" i="1" dirty="0">
                <a:latin typeface="Times New Roman"/>
                <a:cs typeface="Times New Roman"/>
              </a:rPr>
              <a:t>k </a:t>
            </a:r>
            <a:r>
              <a:rPr sz="3200" spc="-5" dirty="0">
                <a:solidFill>
                  <a:srgbClr val="3333CC"/>
                </a:solidFill>
                <a:latin typeface="Arial"/>
                <a:cs typeface="Arial"/>
              </a:rPr>
              <a:t>centroids </a:t>
            </a:r>
            <a:r>
              <a:rPr sz="3200" spc="10" dirty="0">
                <a:latin typeface="Times New Roman"/>
                <a:cs typeface="Times New Roman"/>
              </a:rPr>
              <a:t>{μ</a:t>
            </a:r>
            <a:r>
              <a:rPr sz="3150" spc="15" baseline="25132" dirty="0">
                <a:latin typeface="Times New Roman"/>
                <a:cs typeface="Times New Roman"/>
              </a:rPr>
              <a:t>(1)</a:t>
            </a:r>
            <a:r>
              <a:rPr sz="3200" spc="10" dirty="0">
                <a:latin typeface="Times New Roman"/>
                <a:cs typeface="Times New Roman"/>
              </a:rPr>
              <a:t>,..,μ</a:t>
            </a:r>
            <a:r>
              <a:rPr sz="3150" spc="15" baseline="25132" dirty="0">
                <a:latin typeface="Times New Roman"/>
                <a:cs typeface="Times New Roman"/>
              </a:rPr>
              <a:t>(</a:t>
            </a:r>
            <a:r>
              <a:rPr sz="3150" i="1" spc="15" baseline="25132" dirty="0">
                <a:latin typeface="Times New Roman"/>
                <a:cs typeface="Times New Roman"/>
              </a:rPr>
              <a:t>k</a:t>
            </a:r>
            <a:r>
              <a:rPr sz="3150" spc="15" baseline="25132" dirty="0">
                <a:latin typeface="Times New Roman"/>
                <a:cs typeface="Times New Roman"/>
              </a:rPr>
              <a:t>)</a:t>
            </a:r>
            <a:r>
              <a:rPr sz="3200" spc="10" dirty="0">
                <a:latin typeface="Times New Roman"/>
                <a:cs typeface="Times New Roman"/>
              </a:rPr>
              <a:t>} </a:t>
            </a:r>
            <a:r>
              <a:rPr sz="3200" spc="-5" dirty="0">
                <a:solidFill>
                  <a:srgbClr val="3333CC"/>
                </a:solidFill>
                <a:latin typeface="Arial"/>
                <a:cs typeface="Arial"/>
              </a:rPr>
              <a:t>to different  </a:t>
            </a:r>
            <a:r>
              <a:rPr sz="3200" dirty="0">
                <a:solidFill>
                  <a:srgbClr val="3333CC"/>
                </a:solidFill>
                <a:latin typeface="Arial"/>
                <a:cs typeface="Arial"/>
              </a:rPr>
              <a:t>values</a:t>
            </a:r>
            <a:endParaRPr sz="3200">
              <a:latin typeface="Arial"/>
              <a:cs typeface="Arial"/>
            </a:endParaRPr>
          </a:p>
          <a:p>
            <a:pPr marL="368300" indent="-342900">
              <a:lnSpc>
                <a:spcPct val="100000"/>
              </a:lnSpc>
              <a:spcBef>
                <a:spcPts val="605"/>
              </a:spcBef>
              <a:buChar char="•"/>
              <a:tabLst>
                <a:tab pos="367665" algn="l"/>
                <a:tab pos="368300" algn="l"/>
              </a:tabLst>
            </a:pPr>
            <a:r>
              <a:rPr sz="3200" spc="-5" dirty="0">
                <a:solidFill>
                  <a:srgbClr val="3333CC"/>
                </a:solidFill>
                <a:latin typeface="Arial"/>
                <a:cs typeface="Arial"/>
              </a:rPr>
              <a:t>Alternate between two steps until</a:t>
            </a:r>
            <a:r>
              <a:rPr sz="3200" spc="25" dirty="0">
                <a:solidFill>
                  <a:srgbClr val="3333CC"/>
                </a:solidFill>
                <a:latin typeface="Arial"/>
                <a:cs typeface="Arial"/>
              </a:rPr>
              <a:t> </a:t>
            </a:r>
            <a:r>
              <a:rPr sz="3200" dirty="0">
                <a:solidFill>
                  <a:srgbClr val="3333CC"/>
                </a:solidFill>
                <a:latin typeface="Arial"/>
                <a:cs typeface="Arial"/>
              </a:rPr>
              <a:t>convergence</a:t>
            </a:r>
            <a:endParaRPr sz="3200">
              <a:latin typeface="Arial"/>
              <a:cs typeface="Arial"/>
            </a:endParaRPr>
          </a:p>
          <a:p>
            <a:pPr marL="761365" marR="574675" lvl="1" indent="-279400">
              <a:lnSpc>
                <a:spcPct val="102000"/>
              </a:lnSpc>
              <a:spcBef>
                <a:spcPts val="600"/>
              </a:spcBef>
              <a:buChar char="–"/>
              <a:tabLst>
                <a:tab pos="768350" algn="l"/>
              </a:tabLst>
            </a:pPr>
            <a:r>
              <a:rPr sz="2800" spc="-5" dirty="0">
                <a:solidFill>
                  <a:srgbClr val="336600"/>
                </a:solidFill>
                <a:latin typeface="Arial"/>
                <a:cs typeface="Arial"/>
              </a:rPr>
              <a:t>Step </a:t>
            </a:r>
            <a:r>
              <a:rPr sz="2800" dirty="0">
                <a:solidFill>
                  <a:srgbClr val="336600"/>
                </a:solidFill>
                <a:latin typeface="Arial"/>
                <a:cs typeface="Arial"/>
              </a:rPr>
              <a:t>1: assign sample </a:t>
            </a:r>
            <a:r>
              <a:rPr sz="2800" spc="-5" dirty="0">
                <a:solidFill>
                  <a:srgbClr val="336600"/>
                </a:solidFill>
                <a:latin typeface="Arial"/>
                <a:cs typeface="Arial"/>
              </a:rPr>
              <a:t>to cluster </a:t>
            </a:r>
            <a:r>
              <a:rPr sz="2800" i="1" spc="100" dirty="0">
                <a:latin typeface="Cambria"/>
                <a:cs typeface="Cambria"/>
              </a:rPr>
              <a:t>i </a:t>
            </a:r>
            <a:r>
              <a:rPr sz="2800" dirty="0">
                <a:solidFill>
                  <a:srgbClr val="336600"/>
                </a:solidFill>
                <a:latin typeface="Arial"/>
                <a:cs typeface="Arial"/>
              </a:rPr>
              <a:t>where </a:t>
            </a:r>
            <a:r>
              <a:rPr sz="2800" i="1" spc="100" dirty="0">
                <a:latin typeface="Cambria"/>
                <a:cs typeface="Cambria"/>
              </a:rPr>
              <a:t>i </a:t>
            </a:r>
            <a:r>
              <a:rPr sz="2800" dirty="0">
                <a:solidFill>
                  <a:srgbClr val="336600"/>
                </a:solidFill>
                <a:latin typeface="Arial"/>
                <a:cs typeface="Arial"/>
              </a:rPr>
              <a:t>is </a:t>
            </a:r>
            <a:r>
              <a:rPr sz="2800" spc="-5" dirty="0">
                <a:solidFill>
                  <a:srgbClr val="336600"/>
                </a:solidFill>
                <a:latin typeface="Arial"/>
                <a:cs typeface="Arial"/>
              </a:rPr>
              <a:t>the  </a:t>
            </a:r>
            <a:r>
              <a:rPr sz="2800" dirty="0">
                <a:solidFill>
                  <a:srgbClr val="336600"/>
                </a:solidFill>
                <a:latin typeface="Arial"/>
                <a:cs typeface="Arial"/>
              </a:rPr>
              <a:t>index of </a:t>
            </a:r>
            <a:r>
              <a:rPr sz="2800" spc="-5" dirty="0">
                <a:solidFill>
                  <a:srgbClr val="336600"/>
                </a:solidFill>
                <a:latin typeface="Arial"/>
                <a:cs typeface="Arial"/>
              </a:rPr>
              <a:t>the </a:t>
            </a:r>
            <a:r>
              <a:rPr sz="2800" dirty="0">
                <a:solidFill>
                  <a:srgbClr val="336600"/>
                </a:solidFill>
                <a:latin typeface="Arial"/>
                <a:cs typeface="Arial"/>
              </a:rPr>
              <a:t>nearest </a:t>
            </a:r>
            <a:r>
              <a:rPr sz="2800" spc="-5" dirty="0">
                <a:solidFill>
                  <a:srgbClr val="336600"/>
                </a:solidFill>
                <a:latin typeface="Arial"/>
                <a:cs typeface="Arial"/>
              </a:rPr>
              <a:t>centroid</a:t>
            </a:r>
            <a:r>
              <a:rPr sz="2800" spc="-25" dirty="0">
                <a:solidFill>
                  <a:srgbClr val="336600"/>
                </a:solidFill>
                <a:latin typeface="Arial"/>
                <a:cs typeface="Arial"/>
              </a:rPr>
              <a:t> </a:t>
            </a:r>
            <a:r>
              <a:rPr sz="2800" spc="30" dirty="0">
                <a:latin typeface="Times New Roman"/>
                <a:cs typeface="Times New Roman"/>
              </a:rPr>
              <a:t>μ</a:t>
            </a:r>
            <a:r>
              <a:rPr sz="2775" spc="44" baseline="25525" dirty="0">
                <a:latin typeface="Times New Roman"/>
                <a:cs typeface="Times New Roman"/>
              </a:rPr>
              <a:t>(</a:t>
            </a:r>
            <a:r>
              <a:rPr sz="2775" i="1" spc="44" baseline="25525" dirty="0">
                <a:latin typeface="Cambria"/>
                <a:cs typeface="Cambria"/>
              </a:rPr>
              <a:t>i</a:t>
            </a:r>
            <a:r>
              <a:rPr sz="2775" spc="44" baseline="25525" dirty="0">
                <a:latin typeface="Times New Roman"/>
                <a:cs typeface="Times New Roman"/>
              </a:rPr>
              <a:t>)</a:t>
            </a:r>
            <a:endParaRPr sz="2775" baseline="25525">
              <a:latin typeface="Times New Roman"/>
              <a:cs typeface="Times New Roman"/>
            </a:endParaRPr>
          </a:p>
          <a:p>
            <a:pPr marL="761365" marR="17780" lvl="1" indent="-279400">
              <a:lnSpc>
                <a:spcPct val="102000"/>
              </a:lnSpc>
              <a:spcBef>
                <a:spcPts val="545"/>
              </a:spcBef>
              <a:buChar char="–"/>
              <a:tabLst>
                <a:tab pos="768350" algn="l"/>
              </a:tabLst>
            </a:pPr>
            <a:r>
              <a:rPr sz="2800" spc="-5" dirty="0">
                <a:solidFill>
                  <a:srgbClr val="336600"/>
                </a:solidFill>
                <a:latin typeface="Arial"/>
                <a:cs typeface="Arial"/>
              </a:rPr>
              <a:t>Step </a:t>
            </a:r>
            <a:r>
              <a:rPr sz="2800" dirty="0">
                <a:solidFill>
                  <a:srgbClr val="336600"/>
                </a:solidFill>
                <a:latin typeface="Arial"/>
                <a:cs typeface="Arial"/>
              </a:rPr>
              <a:t>2: Each </a:t>
            </a:r>
            <a:r>
              <a:rPr sz="2800" spc="-5" dirty="0">
                <a:solidFill>
                  <a:srgbClr val="336600"/>
                </a:solidFill>
                <a:latin typeface="Arial"/>
                <a:cs typeface="Arial"/>
              </a:rPr>
              <a:t>centroid </a:t>
            </a:r>
            <a:r>
              <a:rPr sz="2800" spc="30" dirty="0">
                <a:latin typeface="Times New Roman"/>
                <a:cs typeface="Times New Roman"/>
              </a:rPr>
              <a:t>μ</a:t>
            </a:r>
            <a:r>
              <a:rPr sz="2775" spc="44" baseline="25525" dirty="0">
                <a:latin typeface="Times New Roman"/>
                <a:cs typeface="Times New Roman"/>
              </a:rPr>
              <a:t>(</a:t>
            </a:r>
            <a:r>
              <a:rPr sz="2775" i="1" spc="44" baseline="25525" dirty="0">
                <a:latin typeface="Cambria"/>
                <a:cs typeface="Cambria"/>
              </a:rPr>
              <a:t>i</a:t>
            </a:r>
            <a:r>
              <a:rPr sz="2775" spc="44" baseline="25525" dirty="0">
                <a:latin typeface="Times New Roman"/>
                <a:cs typeface="Times New Roman"/>
              </a:rPr>
              <a:t>) </a:t>
            </a:r>
            <a:r>
              <a:rPr sz="2800" dirty="0">
                <a:solidFill>
                  <a:srgbClr val="336600"/>
                </a:solidFill>
                <a:latin typeface="Arial"/>
                <a:cs typeface="Arial"/>
              </a:rPr>
              <a:t>is </a:t>
            </a:r>
            <a:r>
              <a:rPr sz="2800" spc="-5" dirty="0">
                <a:solidFill>
                  <a:srgbClr val="336600"/>
                </a:solidFill>
                <a:latin typeface="Arial"/>
                <a:cs typeface="Arial"/>
              </a:rPr>
              <a:t>updated to the </a:t>
            </a:r>
            <a:r>
              <a:rPr sz="2800" dirty="0">
                <a:solidFill>
                  <a:srgbClr val="336600"/>
                </a:solidFill>
                <a:latin typeface="Arial"/>
                <a:cs typeface="Arial"/>
              </a:rPr>
              <a:t>mean of  all samples assigned </a:t>
            </a:r>
            <a:r>
              <a:rPr sz="2800" spc="-5" dirty="0">
                <a:solidFill>
                  <a:srgbClr val="336600"/>
                </a:solidFill>
                <a:latin typeface="Arial"/>
                <a:cs typeface="Arial"/>
              </a:rPr>
              <a:t>to cluster</a:t>
            </a:r>
            <a:r>
              <a:rPr sz="2800" spc="-15" dirty="0">
                <a:solidFill>
                  <a:srgbClr val="336600"/>
                </a:solidFill>
                <a:latin typeface="Arial"/>
                <a:cs typeface="Arial"/>
              </a:rPr>
              <a:t> </a:t>
            </a:r>
            <a:r>
              <a:rPr sz="2800" i="1" spc="100" dirty="0">
                <a:latin typeface="Cambria"/>
                <a:cs typeface="Cambria"/>
              </a:rPr>
              <a:t>i</a:t>
            </a:r>
            <a:endParaRPr sz="2800">
              <a:latin typeface="Cambria"/>
              <a:cs typeface="Cambria"/>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14692" y="603135"/>
            <a:ext cx="8945880" cy="635000"/>
          </a:xfrm>
          <a:prstGeom prst="rect">
            <a:avLst/>
          </a:prstGeom>
        </p:spPr>
        <p:txBody>
          <a:bodyPr vert="horz" wrap="square" lIns="0" tIns="12700" rIns="0" bIns="0" rtlCol="0">
            <a:spAutoFit/>
          </a:bodyPr>
          <a:lstStyle/>
          <a:p>
            <a:pPr marL="12700">
              <a:lnSpc>
                <a:spcPct val="100000"/>
              </a:lnSpc>
              <a:spcBef>
                <a:spcPts val="100"/>
              </a:spcBef>
              <a:tabLst>
                <a:tab pos="5207635" algn="l"/>
              </a:tabLst>
            </a:pPr>
            <a:r>
              <a:rPr sz="4000" spc="-5" dirty="0"/>
              <a:t>One-hot</a:t>
            </a:r>
            <a:r>
              <a:rPr sz="4000" spc="15" dirty="0"/>
              <a:t> </a:t>
            </a:r>
            <a:r>
              <a:rPr sz="4000" dirty="0"/>
              <a:t>vs</a:t>
            </a:r>
            <a:r>
              <a:rPr sz="4000" spc="20" dirty="0"/>
              <a:t> </a:t>
            </a:r>
            <a:r>
              <a:rPr sz="4000" spc="-5" dirty="0"/>
              <a:t>Distributed	</a:t>
            </a:r>
            <a:r>
              <a:rPr lang="en-US" sz="4000" spc="-5" dirty="0"/>
              <a:t>R</a:t>
            </a:r>
            <a:r>
              <a:rPr sz="4000" spc="-5" dirty="0"/>
              <a:t>epresentation</a:t>
            </a:r>
            <a:endParaRPr sz="4000" dirty="0"/>
          </a:p>
        </p:txBody>
      </p:sp>
      <p:sp>
        <p:nvSpPr>
          <p:cNvPr id="5" name="object 5"/>
          <p:cNvSpPr txBox="1"/>
          <p:nvPr/>
        </p:nvSpPr>
        <p:spPr>
          <a:xfrm>
            <a:off x="852978" y="1204824"/>
            <a:ext cx="8945880" cy="5227955"/>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A </a:t>
            </a:r>
            <a:r>
              <a:rPr sz="3200" spc="-5" dirty="0">
                <a:solidFill>
                  <a:srgbClr val="3333CC"/>
                </a:solidFill>
                <a:latin typeface="Arial"/>
                <a:cs typeface="Arial"/>
              </a:rPr>
              <a:t>difficulty pertaining to</a:t>
            </a:r>
            <a:r>
              <a:rPr sz="3200" spc="10" dirty="0">
                <a:solidFill>
                  <a:srgbClr val="3333CC"/>
                </a:solidFill>
                <a:latin typeface="Arial"/>
                <a:cs typeface="Arial"/>
              </a:rPr>
              <a:t> </a:t>
            </a:r>
            <a:r>
              <a:rPr sz="3200" spc="-5" dirty="0">
                <a:solidFill>
                  <a:srgbClr val="3333CC"/>
                </a:solidFill>
                <a:latin typeface="Arial"/>
                <a:cs typeface="Arial"/>
              </a:rPr>
              <a:t>clustering:</a:t>
            </a:r>
            <a:endParaRPr sz="3200" dirty="0">
              <a:latin typeface="Arial"/>
              <a:cs typeface="Arial"/>
            </a:endParaRPr>
          </a:p>
          <a:p>
            <a:pPr marL="748665" marR="17780" lvl="1" indent="-279400">
              <a:lnSpc>
                <a:spcPts val="3329"/>
              </a:lnSpc>
              <a:spcBef>
                <a:spcPts val="770"/>
              </a:spcBef>
              <a:buChar char="–"/>
              <a:tabLst>
                <a:tab pos="755650" algn="l"/>
              </a:tabLst>
            </a:pPr>
            <a:r>
              <a:rPr sz="2800" dirty="0">
                <a:solidFill>
                  <a:srgbClr val="336600"/>
                </a:solidFill>
                <a:latin typeface="Arial"/>
                <a:cs typeface="Arial"/>
              </a:rPr>
              <a:t>Suppose we run </a:t>
            </a:r>
            <a:r>
              <a:rPr sz="2800" spc="-5" dirty="0">
                <a:solidFill>
                  <a:srgbClr val="336600"/>
                </a:solidFill>
                <a:latin typeface="Arial"/>
                <a:cs typeface="Arial"/>
              </a:rPr>
              <a:t>two clustering algorithms </a:t>
            </a:r>
            <a:r>
              <a:rPr sz="2800" dirty="0">
                <a:solidFill>
                  <a:srgbClr val="336600"/>
                </a:solidFill>
                <a:latin typeface="Arial"/>
                <a:cs typeface="Arial"/>
              </a:rPr>
              <a:t>on a </a:t>
            </a:r>
            <a:r>
              <a:rPr sz="2800" spc="-5" dirty="0">
                <a:solidFill>
                  <a:srgbClr val="336600"/>
                </a:solidFill>
                <a:latin typeface="Arial"/>
                <a:cs typeface="Arial"/>
              </a:rPr>
              <a:t>data  </a:t>
            </a:r>
            <a:r>
              <a:rPr sz="2800" dirty="0">
                <a:solidFill>
                  <a:srgbClr val="336600"/>
                </a:solidFill>
                <a:latin typeface="Arial"/>
                <a:cs typeface="Arial"/>
              </a:rPr>
              <a:t>set of red cars, red </a:t>
            </a:r>
            <a:r>
              <a:rPr sz="2800" spc="-5" dirty="0">
                <a:solidFill>
                  <a:srgbClr val="336600"/>
                </a:solidFill>
                <a:latin typeface="Arial"/>
                <a:cs typeface="Arial"/>
              </a:rPr>
              <a:t>trucks, </a:t>
            </a:r>
            <a:r>
              <a:rPr sz="2800" dirty="0">
                <a:solidFill>
                  <a:srgbClr val="336600"/>
                </a:solidFill>
                <a:latin typeface="Arial"/>
                <a:cs typeface="Arial"/>
              </a:rPr>
              <a:t>gray cars, grey</a:t>
            </a:r>
            <a:r>
              <a:rPr sz="2800" spc="-60" dirty="0">
                <a:solidFill>
                  <a:srgbClr val="336600"/>
                </a:solidFill>
                <a:latin typeface="Arial"/>
                <a:cs typeface="Arial"/>
              </a:rPr>
              <a:t> </a:t>
            </a:r>
            <a:r>
              <a:rPr sz="2800" spc="-5" dirty="0">
                <a:solidFill>
                  <a:srgbClr val="336600"/>
                </a:solidFill>
                <a:latin typeface="Arial"/>
                <a:cs typeface="Arial"/>
              </a:rPr>
              <a:t>trucks</a:t>
            </a:r>
            <a:endParaRPr sz="2800" dirty="0">
              <a:latin typeface="Arial"/>
              <a:cs typeface="Arial"/>
            </a:endParaRPr>
          </a:p>
          <a:p>
            <a:pPr marL="1155700" lvl="2" indent="-229235">
              <a:lnSpc>
                <a:spcPct val="100000"/>
              </a:lnSpc>
              <a:spcBef>
                <a:spcPts val="505"/>
              </a:spcBef>
              <a:buChar char="•"/>
              <a:tabLst>
                <a:tab pos="1155700" algn="l"/>
                <a:tab pos="2273300" algn="l"/>
                <a:tab pos="5950585" algn="l"/>
              </a:tabLst>
            </a:pPr>
            <a:r>
              <a:rPr sz="2400" dirty="0">
                <a:solidFill>
                  <a:srgbClr val="660066"/>
                </a:solidFill>
                <a:latin typeface="Arial"/>
                <a:cs typeface="Arial"/>
              </a:rPr>
              <a:t>Algo</a:t>
            </a:r>
            <a:r>
              <a:rPr sz="2400" spc="-5" dirty="0">
                <a:solidFill>
                  <a:srgbClr val="660066"/>
                </a:solidFill>
                <a:latin typeface="Arial"/>
                <a:cs typeface="Arial"/>
              </a:rPr>
              <a:t> </a:t>
            </a:r>
            <a:r>
              <a:rPr sz="2400" dirty="0">
                <a:solidFill>
                  <a:srgbClr val="660066"/>
                </a:solidFill>
                <a:latin typeface="Arial"/>
                <a:cs typeface="Arial"/>
              </a:rPr>
              <a:t>1:	red vehicles</a:t>
            </a:r>
            <a:r>
              <a:rPr sz="2400" spc="5" dirty="0">
                <a:solidFill>
                  <a:srgbClr val="660066"/>
                </a:solidFill>
                <a:latin typeface="Arial"/>
                <a:cs typeface="Arial"/>
              </a:rPr>
              <a:t> </a:t>
            </a:r>
            <a:r>
              <a:rPr sz="2400" spc="-5" dirty="0">
                <a:solidFill>
                  <a:srgbClr val="660066"/>
                </a:solidFill>
                <a:latin typeface="Arial"/>
                <a:cs typeface="Arial"/>
              </a:rPr>
              <a:t>together,</a:t>
            </a:r>
            <a:r>
              <a:rPr sz="2400" spc="5" dirty="0">
                <a:solidFill>
                  <a:srgbClr val="660066"/>
                </a:solidFill>
                <a:latin typeface="Arial"/>
                <a:cs typeface="Arial"/>
              </a:rPr>
              <a:t> </a:t>
            </a:r>
            <a:r>
              <a:rPr sz="2400" dirty="0">
                <a:solidFill>
                  <a:srgbClr val="660066"/>
                </a:solidFill>
                <a:latin typeface="Arial"/>
                <a:cs typeface="Arial"/>
              </a:rPr>
              <a:t>and	grey vehicles</a:t>
            </a:r>
            <a:r>
              <a:rPr sz="2400" spc="-75" dirty="0">
                <a:solidFill>
                  <a:srgbClr val="660066"/>
                </a:solidFill>
                <a:latin typeface="Arial"/>
                <a:cs typeface="Arial"/>
              </a:rPr>
              <a:t> </a:t>
            </a:r>
            <a:r>
              <a:rPr sz="2400" spc="-5" dirty="0">
                <a:solidFill>
                  <a:srgbClr val="660066"/>
                </a:solidFill>
                <a:latin typeface="Arial"/>
                <a:cs typeface="Arial"/>
              </a:rPr>
              <a:t>together</a:t>
            </a:r>
            <a:endParaRPr sz="2400" dirty="0">
              <a:latin typeface="Arial"/>
              <a:cs typeface="Arial"/>
            </a:endParaRPr>
          </a:p>
          <a:p>
            <a:pPr marL="1155700" lvl="2" indent="-229235">
              <a:lnSpc>
                <a:spcPct val="100000"/>
              </a:lnSpc>
              <a:spcBef>
                <a:spcPts val="520"/>
              </a:spcBef>
              <a:buChar char="•"/>
              <a:tabLst>
                <a:tab pos="1155700" algn="l"/>
                <a:tab pos="2273300" algn="l"/>
                <a:tab pos="4306570" algn="l"/>
                <a:tab pos="4984750" algn="l"/>
              </a:tabLst>
            </a:pPr>
            <a:r>
              <a:rPr sz="2400" dirty="0">
                <a:solidFill>
                  <a:srgbClr val="660066"/>
                </a:solidFill>
                <a:latin typeface="Arial"/>
                <a:cs typeface="Arial"/>
              </a:rPr>
              <a:t>Algo</a:t>
            </a:r>
            <a:r>
              <a:rPr sz="2400" spc="-5" dirty="0">
                <a:solidFill>
                  <a:srgbClr val="660066"/>
                </a:solidFill>
                <a:latin typeface="Arial"/>
                <a:cs typeface="Arial"/>
              </a:rPr>
              <a:t> </a:t>
            </a:r>
            <a:r>
              <a:rPr sz="2400" dirty="0">
                <a:solidFill>
                  <a:srgbClr val="660066"/>
                </a:solidFill>
                <a:latin typeface="Arial"/>
                <a:cs typeface="Arial"/>
              </a:rPr>
              <a:t>2:	cars</a:t>
            </a:r>
            <a:r>
              <a:rPr sz="2400" spc="5" dirty="0">
                <a:solidFill>
                  <a:srgbClr val="660066"/>
                </a:solidFill>
                <a:latin typeface="Arial"/>
                <a:cs typeface="Arial"/>
              </a:rPr>
              <a:t> </a:t>
            </a:r>
            <a:r>
              <a:rPr sz="2400" spc="-5" dirty="0">
                <a:solidFill>
                  <a:srgbClr val="660066"/>
                </a:solidFill>
                <a:latin typeface="Arial"/>
                <a:cs typeface="Arial"/>
              </a:rPr>
              <a:t>together,	</a:t>
            </a:r>
            <a:r>
              <a:rPr sz="2400" dirty="0">
                <a:solidFill>
                  <a:srgbClr val="660066"/>
                </a:solidFill>
                <a:latin typeface="Arial"/>
                <a:cs typeface="Arial"/>
              </a:rPr>
              <a:t>and	</a:t>
            </a:r>
            <a:r>
              <a:rPr sz="2400" spc="-5" dirty="0">
                <a:solidFill>
                  <a:srgbClr val="660066"/>
                </a:solidFill>
                <a:latin typeface="Arial"/>
                <a:cs typeface="Arial"/>
              </a:rPr>
              <a:t>trucks</a:t>
            </a:r>
            <a:r>
              <a:rPr sz="2400" spc="-10" dirty="0">
                <a:solidFill>
                  <a:srgbClr val="660066"/>
                </a:solidFill>
                <a:latin typeface="Arial"/>
                <a:cs typeface="Arial"/>
              </a:rPr>
              <a:t> </a:t>
            </a:r>
            <a:r>
              <a:rPr sz="2400" spc="-5" dirty="0">
                <a:solidFill>
                  <a:srgbClr val="660066"/>
                </a:solidFill>
                <a:latin typeface="Arial"/>
                <a:cs typeface="Arial"/>
              </a:rPr>
              <a:t>together</a:t>
            </a:r>
            <a:endParaRPr sz="2400" dirty="0">
              <a:latin typeface="Arial"/>
              <a:cs typeface="Arial"/>
            </a:endParaRPr>
          </a:p>
          <a:p>
            <a:pPr marL="748665" marR="393065" lvl="1" indent="-279400">
              <a:lnSpc>
                <a:spcPts val="3329"/>
              </a:lnSpc>
              <a:spcBef>
                <a:spcPts val="855"/>
              </a:spcBef>
              <a:buChar char="–"/>
              <a:tabLst>
                <a:tab pos="755650" algn="l"/>
              </a:tabLst>
            </a:pPr>
            <a:r>
              <a:rPr sz="2800" spc="-5" dirty="0">
                <a:solidFill>
                  <a:srgbClr val="336600"/>
                </a:solidFill>
                <a:latin typeface="Arial"/>
                <a:cs typeface="Arial"/>
              </a:rPr>
              <a:t>Clustering </a:t>
            </a:r>
            <a:r>
              <a:rPr sz="2800" dirty="0">
                <a:solidFill>
                  <a:srgbClr val="336600"/>
                </a:solidFill>
                <a:latin typeface="Arial"/>
                <a:cs typeface="Arial"/>
              </a:rPr>
              <a:t>along one </a:t>
            </a:r>
            <a:r>
              <a:rPr sz="2800" spc="-5" dirty="0">
                <a:solidFill>
                  <a:srgbClr val="336600"/>
                </a:solidFill>
                <a:latin typeface="Arial"/>
                <a:cs typeface="Arial"/>
              </a:rPr>
              <a:t>feature </a:t>
            </a:r>
            <a:r>
              <a:rPr sz="2800" dirty="0">
                <a:solidFill>
                  <a:srgbClr val="336600"/>
                </a:solidFill>
                <a:latin typeface="Arial"/>
                <a:cs typeface="Arial"/>
              </a:rPr>
              <a:t>may be relevant and  irrelevant along</a:t>
            </a:r>
            <a:r>
              <a:rPr sz="2800" spc="-10" dirty="0">
                <a:solidFill>
                  <a:srgbClr val="336600"/>
                </a:solidFill>
                <a:latin typeface="Arial"/>
                <a:cs typeface="Arial"/>
              </a:rPr>
              <a:t> </a:t>
            </a:r>
            <a:r>
              <a:rPr sz="2800" spc="-5" dirty="0">
                <a:solidFill>
                  <a:srgbClr val="336600"/>
                </a:solidFill>
                <a:latin typeface="Arial"/>
                <a:cs typeface="Arial"/>
              </a:rPr>
              <a:t>another</a:t>
            </a:r>
            <a:endParaRPr sz="2800" dirty="0">
              <a:latin typeface="Arial"/>
              <a:cs typeface="Arial"/>
            </a:endParaRPr>
          </a:p>
          <a:p>
            <a:pPr marL="1155065" marR="377825" lvl="2" indent="-228600">
              <a:lnSpc>
                <a:spcPts val="2820"/>
              </a:lnSpc>
              <a:spcBef>
                <a:spcPts val="650"/>
              </a:spcBef>
              <a:buChar char="•"/>
              <a:tabLst>
                <a:tab pos="1155700" algn="l"/>
              </a:tabLst>
            </a:pPr>
            <a:r>
              <a:rPr sz="2400" spc="-5" dirty="0">
                <a:solidFill>
                  <a:srgbClr val="660066"/>
                </a:solidFill>
                <a:latin typeface="Arial"/>
                <a:cs typeface="Arial"/>
              </a:rPr>
              <a:t>Third </a:t>
            </a:r>
            <a:r>
              <a:rPr sz="2400" dirty="0">
                <a:solidFill>
                  <a:srgbClr val="660066"/>
                </a:solidFill>
                <a:latin typeface="Arial"/>
                <a:cs typeface="Arial"/>
              </a:rPr>
              <a:t>Algo </a:t>
            </a:r>
            <a:r>
              <a:rPr sz="2400" spc="-5" dirty="0">
                <a:solidFill>
                  <a:srgbClr val="660066"/>
                </a:solidFill>
                <a:latin typeface="Arial"/>
                <a:cs typeface="Arial"/>
              </a:rPr>
              <a:t>obtains four clusters capturing both features  </a:t>
            </a:r>
            <a:r>
              <a:rPr sz="2400" dirty="0">
                <a:solidFill>
                  <a:srgbClr val="660066"/>
                </a:solidFill>
                <a:latin typeface="Arial"/>
                <a:cs typeface="Arial"/>
              </a:rPr>
              <a:t>but loses</a:t>
            </a:r>
            <a:r>
              <a:rPr sz="2400" spc="-15" dirty="0">
                <a:solidFill>
                  <a:srgbClr val="660066"/>
                </a:solidFill>
                <a:latin typeface="Arial"/>
                <a:cs typeface="Arial"/>
              </a:rPr>
              <a:t> </a:t>
            </a:r>
            <a:r>
              <a:rPr sz="2400" spc="-5" dirty="0">
                <a:solidFill>
                  <a:srgbClr val="660066"/>
                </a:solidFill>
                <a:latin typeface="Arial"/>
                <a:cs typeface="Arial"/>
              </a:rPr>
              <a:t>similarity</a:t>
            </a:r>
            <a:endParaRPr sz="2400" dirty="0">
              <a:latin typeface="Arial"/>
              <a:cs typeface="Arial"/>
            </a:endParaRPr>
          </a:p>
          <a:p>
            <a:pPr marL="355600" marR="787400" indent="-342900">
              <a:lnSpc>
                <a:spcPct val="100000"/>
              </a:lnSpc>
              <a:spcBef>
                <a:spcPts val="710"/>
              </a:spcBef>
              <a:buChar char="•"/>
              <a:tabLst>
                <a:tab pos="354965" algn="l"/>
                <a:tab pos="355600" algn="l"/>
              </a:tabLst>
            </a:pPr>
            <a:r>
              <a:rPr sz="3200" spc="-5" dirty="0">
                <a:solidFill>
                  <a:srgbClr val="3333CC"/>
                </a:solidFill>
                <a:latin typeface="Arial"/>
                <a:cs typeface="Arial"/>
              </a:rPr>
              <a:t>These illustrate </a:t>
            </a:r>
            <a:r>
              <a:rPr sz="3200" dirty="0">
                <a:solidFill>
                  <a:srgbClr val="3333CC"/>
                </a:solidFill>
                <a:latin typeface="Arial"/>
                <a:cs typeface="Arial"/>
              </a:rPr>
              <a:t>as </a:t>
            </a:r>
            <a:r>
              <a:rPr sz="3200" spc="-5" dirty="0">
                <a:solidFill>
                  <a:srgbClr val="3333CC"/>
                </a:solidFill>
                <a:latin typeface="Arial"/>
                <a:cs typeface="Arial"/>
              </a:rPr>
              <a:t>to </a:t>
            </a:r>
            <a:r>
              <a:rPr sz="3200" dirty="0">
                <a:solidFill>
                  <a:srgbClr val="3333CC"/>
                </a:solidFill>
                <a:latin typeface="Arial"/>
                <a:cs typeface="Arial"/>
              </a:rPr>
              <a:t>why </a:t>
            </a:r>
            <a:r>
              <a:rPr sz="3200" spc="-5" dirty="0">
                <a:solidFill>
                  <a:srgbClr val="3333CC"/>
                </a:solidFill>
                <a:latin typeface="Arial"/>
                <a:cs typeface="Arial"/>
              </a:rPr>
              <a:t>distributed  representations </a:t>
            </a:r>
            <a:r>
              <a:rPr sz="3200" dirty="0">
                <a:solidFill>
                  <a:srgbClr val="3333CC"/>
                </a:solidFill>
                <a:latin typeface="Arial"/>
                <a:cs typeface="Arial"/>
              </a:rPr>
              <a:t>may be </a:t>
            </a:r>
            <a:r>
              <a:rPr sz="3200" spc="-5" dirty="0">
                <a:solidFill>
                  <a:srgbClr val="3333CC"/>
                </a:solidFill>
                <a:latin typeface="Arial"/>
                <a:cs typeface="Arial"/>
              </a:rPr>
              <a:t>better than </a:t>
            </a:r>
            <a:r>
              <a:rPr sz="3200" dirty="0">
                <a:solidFill>
                  <a:srgbClr val="3333CC"/>
                </a:solidFill>
                <a:latin typeface="Arial"/>
                <a:cs typeface="Arial"/>
              </a:rPr>
              <a:t>one-hot</a:t>
            </a:r>
            <a:endParaRPr sz="3200" dirty="0">
              <a:latin typeface="Arial"/>
              <a:cs typeface="Arial"/>
            </a:endParaRPr>
          </a:p>
        </p:txBody>
      </p:sp>
      <p:sp>
        <p:nvSpPr>
          <p:cNvPr id="6" name="object 6"/>
          <p:cNvSpPr txBox="1"/>
          <p:nvPr/>
        </p:nvSpPr>
        <p:spPr>
          <a:xfrm>
            <a:off x="1310177" y="6499998"/>
            <a:ext cx="7131684"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5" dirty="0">
                <a:solidFill>
                  <a:srgbClr val="336600"/>
                </a:solidFill>
                <a:latin typeface="Arial"/>
                <a:cs typeface="Arial"/>
              </a:rPr>
              <a:t>It contains information </a:t>
            </a:r>
            <a:r>
              <a:rPr sz="2800" dirty="0">
                <a:solidFill>
                  <a:srgbClr val="336600"/>
                </a:solidFill>
                <a:latin typeface="Arial"/>
                <a:cs typeface="Arial"/>
              </a:rPr>
              <a:t>about </a:t>
            </a:r>
            <a:r>
              <a:rPr sz="2800" spc="-5" dirty="0">
                <a:solidFill>
                  <a:srgbClr val="336600"/>
                </a:solidFill>
                <a:latin typeface="Arial"/>
                <a:cs typeface="Arial"/>
              </a:rPr>
              <a:t>both</a:t>
            </a:r>
            <a:r>
              <a:rPr sz="2800" spc="-60" dirty="0">
                <a:solidFill>
                  <a:srgbClr val="336600"/>
                </a:solidFill>
                <a:latin typeface="Arial"/>
                <a:cs typeface="Arial"/>
              </a:rPr>
              <a:t> </a:t>
            </a:r>
            <a:r>
              <a:rPr sz="2800" spc="-5" dirty="0">
                <a:solidFill>
                  <a:srgbClr val="336600"/>
                </a:solidFill>
                <a:latin typeface="Arial"/>
                <a:cs typeface="Arial"/>
              </a:rPr>
              <a:t>attributes</a:t>
            </a:r>
            <a:endParaRPr sz="2800">
              <a:latin typeface="Arial"/>
              <a:cs typeface="Arial"/>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651510">
              <a:lnSpc>
                <a:spcPct val="100000"/>
              </a:lnSpc>
              <a:spcBef>
                <a:spcPts val="100"/>
              </a:spcBef>
            </a:pPr>
            <a:r>
              <a:rPr spc="-5" dirty="0"/>
              <a:t>T</a:t>
            </a:r>
            <a:r>
              <a:rPr dirty="0"/>
              <a:t>opics</a:t>
            </a:r>
          </a:p>
        </p:txBody>
      </p:sp>
      <p:sp>
        <p:nvSpPr>
          <p:cNvPr id="5" name="object 5"/>
          <p:cNvSpPr txBox="1"/>
          <p:nvPr/>
        </p:nvSpPr>
        <p:spPr>
          <a:xfrm>
            <a:off x="852978" y="1371230"/>
            <a:ext cx="7084522" cy="5687454"/>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808080"/>
                </a:solidFill>
                <a:latin typeface="Arial"/>
                <a:cs typeface="Arial"/>
              </a:rPr>
              <a:t>Capacity, Overfitting and</a:t>
            </a:r>
            <a:r>
              <a:rPr sz="2800" spc="10" dirty="0">
                <a:solidFill>
                  <a:srgbClr val="808080"/>
                </a:solidFill>
                <a:latin typeface="Arial"/>
                <a:cs typeface="Arial"/>
              </a:rPr>
              <a:t> </a:t>
            </a:r>
            <a:r>
              <a:rPr sz="2800" spc="-5" dirty="0">
                <a:solidFill>
                  <a:srgbClr val="808080"/>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808080"/>
                </a:solidFill>
                <a:latin typeface="Arial"/>
                <a:cs typeface="Arial"/>
              </a:rPr>
              <a:t>Hyperparameters </a:t>
            </a:r>
            <a:r>
              <a:rPr sz="2800" dirty="0">
                <a:solidFill>
                  <a:srgbClr val="808080"/>
                </a:solidFill>
                <a:latin typeface="Arial"/>
                <a:cs typeface="Arial"/>
              </a:rPr>
              <a:t>and </a:t>
            </a:r>
            <a:r>
              <a:rPr sz="2800" spc="-5" dirty="0">
                <a:solidFill>
                  <a:srgbClr val="808080"/>
                </a:solidFill>
                <a:latin typeface="Arial"/>
                <a:cs typeface="Arial"/>
              </a:rPr>
              <a:t>Validation</a:t>
            </a:r>
            <a:r>
              <a:rPr sz="2800" spc="15" dirty="0">
                <a:solidFill>
                  <a:srgbClr val="808080"/>
                </a:solidFill>
                <a:latin typeface="Arial"/>
                <a:cs typeface="Arial"/>
              </a:rPr>
              <a:t> </a:t>
            </a:r>
            <a:r>
              <a:rPr sz="2800" spc="-5" dirty="0">
                <a:solidFill>
                  <a:srgbClr val="808080"/>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808080"/>
                </a:solidFill>
                <a:latin typeface="Arial"/>
                <a:cs typeface="Arial"/>
              </a:rPr>
              <a:t>Estimators, </a:t>
            </a:r>
            <a:r>
              <a:rPr sz="2800" dirty="0">
                <a:solidFill>
                  <a:srgbClr val="808080"/>
                </a:solidFill>
                <a:latin typeface="Arial"/>
                <a:cs typeface="Arial"/>
              </a:rPr>
              <a:t>Bias and</a:t>
            </a:r>
            <a:r>
              <a:rPr sz="2800" spc="-15" dirty="0">
                <a:solidFill>
                  <a:srgbClr val="808080"/>
                </a:solidFill>
                <a:latin typeface="Arial"/>
                <a:cs typeface="Arial"/>
              </a:rPr>
              <a:t> </a:t>
            </a:r>
            <a:r>
              <a:rPr sz="2800" dirty="0">
                <a:solidFill>
                  <a:srgbClr val="808080"/>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Maximum Likelihood</a:t>
            </a:r>
            <a:r>
              <a:rPr sz="2800" spc="-15" dirty="0">
                <a:solidFill>
                  <a:srgbClr val="808080"/>
                </a:solidFill>
                <a:latin typeface="Arial"/>
                <a:cs typeface="Arial"/>
              </a:rPr>
              <a:t> </a:t>
            </a:r>
            <a:r>
              <a:rPr sz="2800" spc="-5" dirty="0">
                <a:solidFill>
                  <a:srgbClr val="808080"/>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808080"/>
                </a:solidFill>
                <a:latin typeface="Arial"/>
                <a:cs typeface="Arial"/>
              </a:rPr>
              <a:t>Supervised Learning</a:t>
            </a:r>
            <a:r>
              <a:rPr sz="2800" spc="-10"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Unsupervised Learning</a:t>
            </a:r>
            <a:r>
              <a:rPr sz="2800" spc="-15"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3333CC"/>
                </a:solidFill>
                <a:latin typeface="Arial"/>
                <a:cs typeface="Arial"/>
              </a:rPr>
              <a:t>  </a:t>
            </a:r>
            <a:r>
              <a:rPr sz="2800" spc="-5" dirty="0">
                <a:solidFill>
                  <a:srgbClr val="3333CC"/>
                </a:solidFill>
                <a:latin typeface="Arial"/>
                <a:cs typeface="Arial"/>
              </a:rPr>
              <a:t>Stochastic Gradient </a:t>
            </a:r>
            <a:r>
              <a:rPr sz="2800" dirty="0">
                <a:solidFill>
                  <a:srgbClr val="3333CC"/>
                </a:solidFill>
                <a:latin typeface="Arial"/>
                <a:cs typeface="Arial"/>
              </a:rPr>
              <a:t>Descent </a:t>
            </a:r>
            <a:r>
              <a:rPr lang="en-US" sz="2800" dirty="0">
                <a:solidFill>
                  <a:srgbClr val="3333CC"/>
                </a:solidFill>
                <a:latin typeface="Arial"/>
                <a:cs typeface="Arial"/>
              </a:rPr>
              <a:t> - next time</a:t>
            </a:r>
            <a:r>
              <a:rPr sz="2800" dirty="0">
                <a:solidFill>
                  <a:srgbClr val="808080"/>
                </a:solidFill>
                <a:latin typeface="Arial"/>
                <a:cs typeface="Arial"/>
              </a:rPr>
              <a:t> </a:t>
            </a:r>
            <a:endParaRPr lang="en-US" sz="2800" spc="10" dirty="0">
              <a:solidFill>
                <a:srgbClr val="808080"/>
              </a:solidFill>
              <a:latin typeface="Arial"/>
              <a:cs typeface="Arial"/>
            </a:endParaRPr>
          </a:p>
          <a:p>
            <a:pPr marL="12700" marR="5080">
              <a:lnSpc>
                <a:spcPts val="4100"/>
              </a:lnSpc>
              <a:spcBef>
                <a:spcPts val="160"/>
              </a:spcBef>
              <a:buAutoNum type="arabicPeriod"/>
              <a:tabLst>
                <a:tab pos="526415" algn="l"/>
                <a:tab pos="527050" algn="l"/>
              </a:tabLst>
            </a:pPr>
            <a:r>
              <a:rPr lang="en-US" sz="2800" spc="10" dirty="0">
                <a:solidFill>
                  <a:srgbClr val="808080"/>
                </a:solidFill>
                <a:latin typeface="Arial"/>
                <a:cs typeface="Arial"/>
              </a:rPr>
              <a:t> </a:t>
            </a:r>
            <a:r>
              <a:rPr sz="2800" spc="10" dirty="0">
                <a:solidFill>
                  <a:srgbClr val="808080"/>
                </a:solidFill>
                <a:latin typeface="Arial"/>
                <a:cs typeface="Arial"/>
              </a:rPr>
              <a:t>Building </a:t>
            </a:r>
            <a:r>
              <a:rPr sz="2800" dirty="0">
                <a:solidFill>
                  <a:srgbClr val="808080"/>
                </a:solidFill>
                <a:latin typeface="Arial"/>
                <a:cs typeface="Arial"/>
              </a:rPr>
              <a:t>a Machine Learning</a:t>
            </a:r>
            <a:r>
              <a:rPr sz="2800" spc="-25" dirty="0">
                <a:solidFill>
                  <a:srgbClr val="808080"/>
                </a:solidFill>
                <a:latin typeface="Arial"/>
                <a:cs typeface="Arial"/>
              </a:rPr>
              <a:t> </a:t>
            </a:r>
            <a:r>
              <a:rPr sz="2800" spc="-5" dirty="0">
                <a:solidFill>
                  <a:srgbClr val="808080"/>
                </a:solidFill>
                <a:latin typeface="Arial"/>
                <a:cs typeface="Arial"/>
              </a:rPr>
              <a:t>Algorithm</a:t>
            </a:r>
            <a:endParaRPr sz="2800" dirty="0">
              <a:latin typeface="Arial"/>
              <a:cs typeface="Arial"/>
            </a:endParaRPr>
          </a:p>
          <a:p>
            <a:pPr marL="12700">
              <a:lnSpc>
                <a:spcPct val="100000"/>
              </a:lnSpc>
              <a:spcBef>
                <a:spcPts val="380"/>
              </a:spcBef>
            </a:pPr>
            <a:r>
              <a:rPr sz="2800" dirty="0">
                <a:solidFill>
                  <a:srgbClr val="808080"/>
                </a:solidFill>
                <a:latin typeface="Arial"/>
                <a:cs typeface="Arial"/>
              </a:rPr>
              <a:t>11. Challenges </a:t>
            </a:r>
            <a:r>
              <a:rPr sz="2800" spc="-5" dirty="0">
                <a:solidFill>
                  <a:srgbClr val="808080"/>
                </a:solidFill>
                <a:latin typeface="Arial"/>
                <a:cs typeface="Arial"/>
              </a:rPr>
              <a:t>Motivating </a:t>
            </a:r>
            <a:r>
              <a:rPr sz="2800" dirty="0">
                <a:solidFill>
                  <a:srgbClr val="808080"/>
                </a:solidFill>
                <a:latin typeface="Arial"/>
                <a:cs typeface="Arial"/>
              </a:rPr>
              <a:t>Deep</a:t>
            </a:r>
            <a:r>
              <a:rPr sz="2800" spc="-459" dirty="0">
                <a:solidFill>
                  <a:srgbClr val="808080"/>
                </a:solidFill>
                <a:latin typeface="Arial"/>
                <a:cs typeface="Arial"/>
              </a:rPr>
              <a:t> </a:t>
            </a:r>
            <a:r>
              <a:rPr sz="2800" dirty="0">
                <a:solidFill>
                  <a:srgbClr val="808080"/>
                </a:solidFill>
                <a:latin typeface="Arial"/>
                <a:cs typeface="Arial"/>
              </a:rPr>
              <a:t>Learning</a:t>
            </a:r>
            <a:endParaRPr sz="2800" dirty="0">
              <a:latin typeface="Arial"/>
              <a:cs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26114" y="847293"/>
            <a:ext cx="8845550" cy="695960"/>
          </a:xfrm>
          <a:prstGeom prst="rect">
            <a:avLst/>
          </a:prstGeom>
        </p:spPr>
        <p:txBody>
          <a:bodyPr vert="horz" wrap="square" lIns="0" tIns="12700" rIns="0" bIns="0" rtlCol="0">
            <a:spAutoFit/>
          </a:bodyPr>
          <a:lstStyle/>
          <a:p>
            <a:pPr marL="12700">
              <a:lnSpc>
                <a:spcPct val="100000"/>
              </a:lnSpc>
              <a:spcBef>
                <a:spcPts val="100"/>
              </a:spcBef>
            </a:pPr>
            <a:r>
              <a:rPr spc="-5" dirty="0"/>
              <a:t>Stochastic Gradient </a:t>
            </a:r>
            <a:r>
              <a:rPr dirty="0"/>
              <a:t>Descent</a:t>
            </a:r>
            <a:r>
              <a:rPr spc="-10" dirty="0"/>
              <a:t> </a:t>
            </a:r>
            <a:r>
              <a:rPr spc="-5" dirty="0"/>
              <a:t>(SGD)</a:t>
            </a:r>
          </a:p>
        </p:txBody>
      </p:sp>
      <p:sp>
        <p:nvSpPr>
          <p:cNvPr id="4" name="object 4"/>
          <p:cNvSpPr txBox="1"/>
          <p:nvPr/>
        </p:nvSpPr>
        <p:spPr>
          <a:xfrm>
            <a:off x="852978" y="1982354"/>
            <a:ext cx="8931275" cy="4883785"/>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dirty="0">
                <a:solidFill>
                  <a:srgbClr val="3333CC"/>
                </a:solidFill>
                <a:latin typeface="Arial"/>
                <a:cs typeface="Arial"/>
              </a:rPr>
              <a:t>Nearly all deep learning is powered by one</a:t>
            </a:r>
            <a:r>
              <a:rPr sz="3200" spc="-114" dirty="0">
                <a:solidFill>
                  <a:srgbClr val="3333CC"/>
                </a:solidFill>
                <a:latin typeface="Arial"/>
                <a:cs typeface="Arial"/>
              </a:rPr>
              <a:t> </a:t>
            </a:r>
            <a:r>
              <a:rPr sz="3200" dirty="0">
                <a:solidFill>
                  <a:srgbClr val="3333CC"/>
                </a:solidFill>
                <a:latin typeface="Arial"/>
                <a:cs typeface="Arial"/>
              </a:rPr>
              <a:t>very  </a:t>
            </a:r>
            <a:r>
              <a:rPr sz="3200" spc="-5" dirty="0">
                <a:solidFill>
                  <a:srgbClr val="3333CC"/>
                </a:solidFill>
                <a:latin typeface="Arial"/>
                <a:cs typeface="Arial"/>
              </a:rPr>
              <a:t>important algorithm:</a:t>
            </a:r>
            <a:r>
              <a:rPr sz="3200" spc="-10" dirty="0">
                <a:solidFill>
                  <a:srgbClr val="3333CC"/>
                </a:solidFill>
                <a:latin typeface="Arial"/>
                <a:cs typeface="Arial"/>
              </a:rPr>
              <a:t> </a:t>
            </a:r>
            <a:r>
              <a:rPr sz="3200" spc="-5" dirty="0">
                <a:solidFill>
                  <a:srgbClr val="3333CC"/>
                </a:solidFill>
                <a:latin typeface="Arial"/>
                <a:cs typeface="Arial"/>
              </a:rPr>
              <a:t>SGD</a:t>
            </a:r>
            <a:endParaRPr sz="3200" dirty="0">
              <a:latin typeface="Arial"/>
              <a:cs typeface="Arial"/>
            </a:endParaRPr>
          </a:p>
          <a:p>
            <a:pPr marL="355600" marR="614680" indent="-342900">
              <a:lnSpc>
                <a:spcPct val="100000"/>
              </a:lnSpc>
              <a:spcBef>
                <a:spcPts val="605"/>
              </a:spcBef>
              <a:buChar char="•"/>
              <a:tabLst>
                <a:tab pos="354965" algn="l"/>
                <a:tab pos="355600" algn="l"/>
              </a:tabLst>
            </a:pPr>
            <a:r>
              <a:rPr sz="3200" spc="-5" dirty="0">
                <a:solidFill>
                  <a:srgbClr val="3333CC"/>
                </a:solidFill>
                <a:latin typeface="Arial"/>
                <a:cs typeface="Arial"/>
              </a:rPr>
              <a:t>SGD </a:t>
            </a:r>
            <a:r>
              <a:rPr sz="3200" dirty="0">
                <a:solidFill>
                  <a:srgbClr val="3333CC"/>
                </a:solidFill>
                <a:latin typeface="Arial"/>
                <a:cs typeface="Arial"/>
              </a:rPr>
              <a:t>is an </a:t>
            </a:r>
            <a:r>
              <a:rPr sz="3200" spc="-5" dirty="0">
                <a:solidFill>
                  <a:srgbClr val="3333CC"/>
                </a:solidFill>
                <a:latin typeface="Arial"/>
                <a:cs typeface="Arial"/>
              </a:rPr>
              <a:t>extension </a:t>
            </a:r>
            <a:r>
              <a:rPr sz="3200" dirty="0">
                <a:solidFill>
                  <a:srgbClr val="3333CC"/>
                </a:solidFill>
                <a:latin typeface="Arial"/>
                <a:cs typeface="Arial"/>
              </a:rPr>
              <a:t>of </a:t>
            </a:r>
            <a:r>
              <a:rPr sz="3200" spc="-5" dirty="0">
                <a:solidFill>
                  <a:srgbClr val="3333CC"/>
                </a:solidFill>
                <a:latin typeface="Arial"/>
                <a:cs typeface="Arial"/>
              </a:rPr>
              <a:t>the </a:t>
            </a:r>
            <a:r>
              <a:rPr sz="3200" dirty="0">
                <a:solidFill>
                  <a:srgbClr val="3333CC"/>
                </a:solidFill>
                <a:latin typeface="Arial"/>
                <a:cs typeface="Arial"/>
              </a:rPr>
              <a:t>gradient</a:t>
            </a:r>
            <a:r>
              <a:rPr sz="3200" spc="-40" dirty="0">
                <a:solidFill>
                  <a:srgbClr val="3333CC"/>
                </a:solidFill>
                <a:latin typeface="Arial"/>
                <a:cs typeface="Arial"/>
              </a:rPr>
              <a:t> </a:t>
            </a:r>
            <a:r>
              <a:rPr sz="3200" dirty="0">
                <a:solidFill>
                  <a:srgbClr val="3333CC"/>
                </a:solidFill>
                <a:latin typeface="Arial"/>
                <a:cs typeface="Arial"/>
              </a:rPr>
              <a:t>descent  </a:t>
            </a:r>
            <a:r>
              <a:rPr sz="3200" spc="-5" dirty="0">
                <a:solidFill>
                  <a:srgbClr val="3333CC"/>
                </a:solidFill>
                <a:latin typeface="Arial"/>
                <a:cs typeface="Arial"/>
              </a:rPr>
              <a:t>algorithm</a:t>
            </a:r>
            <a:endParaRPr sz="3200" dirty="0">
              <a:latin typeface="Arial"/>
              <a:cs typeface="Arial"/>
            </a:endParaRPr>
          </a:p>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A recurring problem in machine</a:t>
            </a:r>
            <a:r>
              <a:rPr sz="3200" spc="-40" dirty="0">
                <a:solidFill>
                  <a:srgbClr val="3333CC"/>
                </a:solidFill>
                <a:latin typeface="Arial"/>
                <a:cs typeface="Arial"/>
              </a:rPr>
              <a:t> </a:t>
            </a:r>
            <a:r>
              <a:rPr sz="3200" dirty="0">
                <a:solidFill>
                  <a:srgbClr val="3333CC"/>
                </a:solidFill>
                <a:latin typeface="Arial"/>
                <a:cs typeface="Arial"/>
              </a:rPr>
              <a:t>learning:</a:t>
            </a:r>
            <a:endParaRPr sz="3200" dirty="0">
              <a:latin typeface="Arial"/>
              <a:cs typeface="Arial"/>
            </a:endParaRPr>
          </a:p>
          <a:p>
            <a:pPr marL="748665" marR="1623695" lvl="1" indent="-279400">
              <a:lnSpc>
                <a:spcPts val="3329"/>
              </a:lnSpc>
              <a:spcBef>
                <a:spcPts val="800"/>
              </a:spcBef>
              <a:buChar char="–"/>
              <a:tabLst>
                <a:tab pos="755650" algn="l"/>
              </a:tabLst>
            </a:pPr>
            <a:r>
              <a:rPr sz="2800" dirty="0">
                <a:solidFill>
                  <a:srgbClr val="336600"/>
                </a:solidFill>
                <a:latin typeface="Arial"/>
                <a:cs typeface="Arial"/>
              </a:rPr>
              <a:t>large </a:t>
            </a:r>
            <a:r>
              <a:rPr sz="2800" spc="-5" dirty="0">
                <a:solidFill>
                  <a:srgbClr val="336600"/>
                </a:solidFill>
                <a:latin typeface="Arial"/>
                <a:cs typeface="Arial"/>
              </a:rPr>
              <a:t>training sets </a:t>
            </a:r>
            <a:r>
              <a:rPr sz="2800" dirty="0">
                <a:solidFill>
                  <a:srgbClr val="336600"/>
                </a:solidFill>
                <a:latin typeface="Arial"/>
                <a:cs typeface="Arial"/>
              </a:rPr>
              <a:t>are necessary </a:t>
            </a:r>
            <a:r>
              <a:rPr sz="2800" spc="-5" dirty="0">
                <a:solidFill>
                  <a:srgbClr val="336600"/>
                </a:solidFill>
                <a:latin typeface="Arial"/>
                <a:cs typeface="Arial"/>
              </a:rPr>
              <a:t>for </a:t>
            </a:r>
            <a:r>
              <a:rPr sz="2800" dirty="0">
                <a:solidFill>
                  <a:srgbClr val="336600"/>
                </a:solidFill>
                <a:latin typeface="Arial"/>
                <a:cs typeface="Arial"/>
              </a:rPr>
              <a:t>good  </a:t>
            </a:r>
            <a:r>
              <a:rPr sz="2800" spc="-5" dirty="0">
                <a:solidFill>
                  <a:srgbClr val="336600"/>
                </a:solidFill>
                <a:latin typeface="Arial"/>
                <a:cs typeface="Arial"/>
              </a:rPr>
              <a:t>generalization</a:t>
            </a:r>
            <a:endParaRPr sz="2800" dirty="0">
              <a:latin typeface="Arial"/>
              <a:cs typeface="Arial"/>
            </a:endParaRPr>
          </a:p>
          <a:p>
            <a:pPr marL="748665" marR="833119" lvl="1" indent="-279400">
              <a:lnSpc>
                <a:spcPts val="3329"/>
              </a:lnSpc>
              <a:spcBef>
                <a:spcPts val="740"/>
              </a:spcBef>
              <a:buChar char="–"/>
              <a:tabLst>
                <a:tab pos="755650" algn="l"/>
              </a:tabLst>
            </a:pPr>
            <a:r>
              <a:rPr sz="2800" dirty="0">
                <a:solidFill>
                  <a:srgbClr val="336600"/>
                </a:solidFill>
                <a:latin typeface="Arial"/>
                <a:cs typeface="Arial"/>
              </a:rPr>
              <a:t>but large </a:t>
            </a:r>
            <a:r>
              <a:rPr sz="2800" spc="-5" dirty="0">
                <a:solidFill>
                  <a:srgbClr val="336600"/>
                </a:solidFill>
                <a:latin typeface="Arial"/>
                <a:cs typeface="Arial"/>
              </a:rPr>
              <a:t>training sets </a:t>
            </a:r>
            <a:r>
              <a:rPr sz="2800" dirty="0">
                <a:solidFill>
                  <a:srgbClr val="336600"/>
                </a:solidFill>
                <a:latin typeface="Arial"/>
                <a:cs typeface="Arial"/>
              </a:rPr>
              <a:t>are also </a:t>
            </a:r>
            <a:r>
              <a:rPr sz="2800" spc="-5" dirty="0">
                <a:solidFill>
                  <a:srgbClr val="336600"/>
                </a:solidFill>
                <a:latin typeface="Arial"/>
                <a:cs typeface="Arial"/>
              </a:rPr>
              <a:t>computationally  </a:t>
            </a:r>
            <a:r>
              <a:rPr sz="2800" dirty="0">
                <a:solidFill>
                  <a:srgbClr val="336600"/>
                </a:solidFill>
                <a:latin typeface="Arial"/>
                <a:cs typeface="Arial"/>
              </a:rPr>
              <a:t>expensive</a:t>
            </a:r>
            <a:endParaRPr sz="2800" dirty="0">
              <a:latin typeface="Arial"/>
              <a:cs typeface="Arial"/>
            </a:endParaRPr>
          </a:p>
          <a:p>
            <a:pPr marR="401320" algn="r">
              <a:lnSpc>
                <a:spcPct val="100000"/>
              </a:lnSpc>
              <a:spcBef>
                <a:spcPts val="1010"/>
              </a:spcBef>
            </a:pPr>
            <a:endParaRPr sz="1400" dirty="0">
              <a:latin typeface="Arial"/>
              <a:cs typeface="Aria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41667" y="725054"/>
            <a:ext cx="7014845" cy="695960"/>
          </a:xfrm>
          <a:prstGeom prst="rect">
            <a:avLst/>
          </a:prstGeom>
        </p:spPr>
        <p:txBody>
          <a:bodyPr vert="horz" wrap="square" lIns="0" tIns="12700" rIns="0" bIns="0" rtlCol="0">
            <a:spAutoFit/>
          </a:bodyPr>
          <a:lstStyle/>
          <a:p>
            <a:pPr marL="12700">
              <a:lnSpc>
                <a:spcPct val="100000"/>
              </a:lnSpc>
              <a:spcBef>
                <a:spcPts val="100"/>
              </a:spcBef>
              <a:tabLst>
                <a:tab pos="2031364" algn="l"/>
              </a:tabLst>
            </a:pPr>
            <a:r>
              <a:rPr spc="-5" dirty="0"/>
              <a:t>Method	</a:t>
            </a:r>
            <a:r>
              <a:rPr dirty="0"/>
              <a:t>of </a:t>
            </a:r>
            <a:r>
              <a:rPr spc="-5" dirty="0"/>
              <a:t>Gradient</a:t>
            </a:r>
            <a:r>
              <a:rPr spc="-75" dirty="0"/>
              <a:t> </a:t>
            </a:r>
            <a:r>
              <a:rPr dirty="0"/>
              <a:t>Descent</a:t>
            </a:r>
          </a:p>
        </p:txBody>
      </p:sp>
      <p:sp>
        <p:nvSpPr>
          <p:cNvPr id="6" name="object 6"/>
          <p:cNvSpPr txBox="1"/>
          <p:nvPr/>
        </p:nvSpPr>
        <p:spPr>
          <a:xfrm>
            <a:off x="927100" y="1524000"/>
            <a:ext cx="9484822" cy="3611245"/>
          </a:xfrm>
          <a:prstGeom prst="rect">
            <a:avLst/>
          </a:prstGeom>
        </p:spPr>
        <p:txBody>
          <a:bodyPr vert="horz" wrap="square" lIns="0" tIns="33020" rIns="0" bIns="0" rtlCol="0">
            <a:spAutoFit/>
          </a:bodyPr>
          <a:lstStyle/>
          <a:p>
            <a:pPr marL="393700" marR="188595" indent="-342900">
              <a:lnSpc>
                <a:spcPts val="3800"/>
              </a:lnSpc>
              <a:spcBef>
                <a:spcPts val="260"/>
              </a:spcBef>
              <a:buClr>
                <a:srgbClr val="3333CC"/>
              </a:buClr>
              <a:buFont typeface="Arial"/>
              <a:buChar char="•"/>
              <a:tabLst>
                <a:tab pos="506095" algn="l"/>
                <a:tab pos="506730" algn="l"/>
              </a:tabLst>
            </a:pPr>
            <a:r>
              <a:rPr dirty="0"/>
              <a:t>	</a:t>
            </a:r>
            <a:r>
              <a:rPr sz="3200" spc="-5" dirty="0">
                <a:solidFill>
                  <a:srgbClr val="3333CC"/>
                </a:solidFill>
                <a:latin typeface="Arial"/>
                <a:cs typeface="Arial"/>
              </a:rPr>
              <a:t>Criterion </a:t>
            </a:r>
            <a:r>
              <a:rPr sz="3200" i="1" spc="215" dirty="0">
                <a:latin typeface="Cambria"/>
                <a:cs typeface="Cambria"/>
              </a:rPr>
              <a:t>f</a:t>
            </a:r>
            <a:r>
              <a:rPr sz="3200" b="1" spc="215" dirty="0">
                <a:latin typeface="Calibri"/>
                <a:cs typeface="Calibri"/>
              </a:rPr>
              <a:t>(</a:t>
            </a:r>
            <a:r>
              <a:rPr sz="3200" b="1" i="1" spc="215" dirty="0">
                <a:latin typeface="Calibri"/>
                <a:cs typeface="Calibri"/>
              </a:rPr>
              <a:t>x</a:t>
            </a:r>
            <a:r>
              <a:rPr sz="3200" b="1" spc="215" dirty="0">
                <a:latin typeface="Calibri"/>
                <a:cs typeface="Calibri"/>
              </a:rPr>
              <a:t>) </a:t>
            </a:r>
            <a:r>
              <a:rPr sz="3200" dirty="0">
                <a:solidFill>
                  <a:srgbClr val="3333CC"/>
                </a:solidFill>
                <a:latin typeface="Arial"/>
                <a:cs typeface="Arial"/>
              </a:rPr>
              <a:t>is minimized by moving </a:t>
            </a:r>
            <a:r>
              <a:rPr sz="3200" spc="-5" dirty="0">
                <a:solidFill>
                  <a:srgbClr val="3333CC"/>
                </a:solidFill>
                <a:latin typeface="Arial"/>
                <a:cs typeface="Arial"/>
              </a:rPr>
              <a:t>from</a:t>
            </a:r>
            <a:r>
              <a:rPr sz="3200" spc="-100" dirty="0">
                <a:solidFill>
                  <a:srgbClr val="3333CC"/>
                </a:solidFill>
                <a:latin typeface="Arial"/>
                <a:cs typeface="Arial"/>
              </a:rPr>
              <a:t> </a:t>
            </a:r>
            <a:r>
              <a:rPr sz="3200" spc="-5" dirty="0">
                <a:solidFill>
                  <a:srgbClr val="3333CC"/>
                </a:solidFill>
                <a:latin typeface="Arial"/>
                <a:cs typeface="Arial"/>
              </a:rPr>
              <a:t>the  </a:t>
            </a:r>
            <a:r>
              <a:rPr sz="3200" dirty="0">
                <a:solidFill>
                  <a:srgbClr val="3333CC"/>
                </a:solidFill>
                <a:latin typeface="Arial"/>
                <a:cs typeface="Arial"/>
              </a:rPr>
              <a:t>current </a:t>
            </a:r>
            <a:r>
              <a:rPr sz="3200" spc="-5" dirty="0">
                <a:solidFill>
                  <a:srgbClr val="3333CC"/>
                </a:solidFill>
                <a:latin typeface="Arial"/>
                <a:cs typeface="Arial"/>
              </a:rPr>
              <a:t>solution </a:t>
            </a:r>
            <a:r>
              <a:rPr sz="3200" dirty="0">
                <a:solidFill>
                  <a:srgbClr val="3333CC"/>
                </a:solidFill>
                <a:latin typeface="Arial"/>
                <a:cs typeface="Arial"/>
              </a:rPr>
              <a:t>in </a:t>
            </a:r>
            <a:r>
              <a:rPr sz="3200" spc="-5" dirty="0">
                <a:solidFill>
                  <a:srgbClr val="3333CC"/>
                </a:solidFill>
                <a:latin typeface="Arial"/>
                <a:cs typeface="Arial"/>
              </a:rPr>
              <a:t>direction </a:t>
            </a:r>
            <a:r>
              <a:rPr sz="3200" dirty="0">
                <a:solidFill>
                  <a:srgbClr val="3333CC"/>
                </a:solidFill>
                <a:latin typeface="Arial"/>
                <a:cs typeface="Arial"/>
              </a:rPr>
              <a:t>of </a:t>
            </a:r>
            <a:r>
              <a:rPr sz="3200" spc="-5" dirty="0">
                <a:solidFill>
                  <a:srgbClr val="3333CC"/>
                </a:solidFill>
                <a:latin typeface="Arial"/>
                <a:cs typeface="Arial"/>
              </a:rPr>
              <a:t>the negative </a:t>
            </a:r>
            <a:r>
              <a:rPr sz="3200" dirty="0">
                <a:solidFill>
                  <a:srgbClr val="3333CC"/>
                </a:solidFill>
                <a:latin typeface="Arial"/>
                <a:cs typeface="Arial"/>
              </a:rPr>
              <a:t>of  gradient</a:t>
            </a:r>
            <a:endParaRPr sz="3200" dirty="0">
              <a:latin typeface="Arial"/>
              <a:cs typeface="Arial"/>
            </a:endParaRPr>
          </a:p>
          <a:p>
            <a:pPr marL="393700" indent="-342900">
              <a:lnSpc>
                <a:spcPts val="3345"/>
              </a:lnSpc>
              <a:spcBef>
                <a:spcPts val="705"/>
              </a:spcBef>
              <a:buChar char="•"/>
              <a:tabLst>
                <a:tab pos="393065" algn="l"/>
                <a:tab pos="393700" algn="l"/>
              </a:tabLst>
            </a:pPr>
            <a:r>
              <a:rPr sz="3200" spc="-5" dirty="0">
                <a:solidFill>
                  <a:srgbClr val="3333CC"/>
                </a:solidFill>
                <a:latin typeface="Arial"/>
                <a:cs typeface="Arial"/>
              </a:rPr>
              <a:t>Steepest </a:t>
            </a:r>
            <a:r>
              <a:rPr sz="3200" dirty="0">
                <a:solidFill>
                  <a:srgbClr val="3333CC"/>
                </a:solidFill>
                <a:latin typeface="Arial"/>
                <a:cs typeface="Arial"/>
              </a:rPr>
              <a:t>descent proposes a new</a:t>
            </a:r>
            <a:r>
              <a:rPr sz="3200" spc="-30" dirty="0">
                <a:solidFill>
                  <a:srgbClr val="3333CC"/>
                </a:solidFill>
                <a:latin typeface="Arial"/>
                <a:cs typeface="Arial"/>
              </a:rPr>
              <a:t> </a:t>
            </a:r>
            <a:r>
              <a:rPr sz="3200" dirty="0">
                <a:solidFill>
                  <a:srgbClr val="3333CC"/>
                </a:solidFill>
                <a:latin typeface="Arial"/>
                <a:cs typeface="Arial"/>
              </a:rPr>
              <a:t>point</a:t>
            </a:r>
            <a:endParaRPr sz="3200" dirty="0">
              <a:latin typeface="Arial"/>
              <a:cs typeface="Arial"/>
            </a:endParaRPr>
          </a:p>
          <a:p>
            <a:pPr marL="1783080">
              <a:lnSpc>
                <a:spcPts val="4425"/>
              </a:lnSpc>
            </a:pPr>
            <a:r>
              <a:rPr sz="2700" b="1" i="1" spc="-5" dirty="0">
                <a:latin typeface="Times New Roman"/>
                <a:cs typeface="Times New Roman"/>
              </a:rPr>
              <a:t>x' </a:t>
            </a:r>
            <a:r>
              <a:rPr sz="2700" spc="-55" dirty="0">
                <a:latin typeface="Lucida Sans Unicode"/>
                <a:cs typeface="Lucida Sans Unicode"/>
              </a:rPr>
              <a:t>= </a:t>
            </a:r>
            <a:r>
              <a:rPr sz="2700" b="1" i="1" spc="-5" dirty="0">
                <a:latin typeface="Times New Roman"/>
                <a:cs typeface="Times New Roman"/>
              </a:rPr>
              <a:t>x </a:t>
            </a:r>
            <a:r>
              <a:rPr sz="2700" spc="-55" dirty="0">
                <a:latin typeface="Lucida Sans Unicode"/>
                <a:cs typeface="Lucida Sans Unicode"/>
              </a:rPr>
              <a:t>−</a:t>
            </a:r>
            <a:r>
              <a:rPr sz="2700" spc="-540" dirty="0">
                <a:latin typeface="Lucida Sans Unicode"/>
                <a:cs typeface="Lucida Sans Unicode"/>
              </a:rPr>
              <a:t> </a:t>
            </a:r>
            <a:r>
              <a:rPr sz="2700" i="1" dirty="0">
                <a:latin typeface="Calibri"/>
                <a:cs typeface="Calibri"/>
              </a:rPr>
              <a:t>ε</a:t>
            </a:r>
            <a:r>
              <a:rPr sz="2700" dirty="0">
                <a:latin typeface="Lucida Sans Unicode"/>
                <a:cs typeface="Lucida Sans Unicode"/>
              </a:rPr>
              <a:t>∇</a:t>
            </a:r>
            <a:r>
              <a:rPr sz="2325" b="1" i="1" baseline="-34050" dirty="0">
                <a:latin typeface="Times New Roman"/>
                <a:cs typeface="Times New Roman"/>
              </a:rPr>
              <a:t>x </a:t>
            </a:r>
            <a:r>
              <a:rPr sz="2700" i="1" dirty="0">
                <a:latin typeface="Calibri"/>
                <a:cs typeface="Calibri"/>
              </a:rPr>
              <a:t>f </a:t>
            </a:r>
            <a:r>
              <a:rPr sz="6150" spc="-127" baseline="-4742" dirty="0">
                <a:latin typeface="Lucida Sans Unicode"/>
                <a:cs typeface="Lucida Sans Unicode"/>
              </a:rPr>
              <a:t>(</a:t>
            </a:r>
            <a:r>
              <a:rPr sz="2700" b="1" i="1" spc="-85" dirty="0">
                <a:latin typeface="Times New Roman"/>
                <a:cs typeface="Times New Roman"/>
              </a:rPr>
              <a:t>x</a:t>
            </a:r>
            <a:r>
              <a:rPr sz="6150" spc="-127" baseline="-4742" dirty="0">
                <a:latin typeface="Lucida Sans Unicode"/>
                <a:cs typeface="Lucida Sans Unicode"/>
              </a:rPr>
              <a:t>)</a:t>
            </a:r>
            <a:endParaRPr sz="6150" baseline="-4742" dirty="0">
              <a:latin typeface="Lucida Sans Unicode"/>
              <a:cs typeface="Lucida Sans Unicode"/>
            </a:endParaRPr>
          </a:p>
          <a:p>
            <a:pPr marL="786765" marR="30480" indent="-279400">
              <a:lnSpc>
                <a:spcPts val="3329"/>
              </a:lnSpc>
              <a:spcBef>
                <a:spcPts val="1475"/>
              </a:spcBef>
              <a:tabLst>
                <a:tab pos="8602980" algn="l"/>
              </a:tabLst>
            </a:pPr>
            <a:r>
              <a:rPr sz="2800" dirty="0">
                <a:solidFill>
                  <a:srgbClr val="336600"/>
                </a:solidFill>
                <a:latin typeface="Arial"/>
                <a:cs typeface="Arial"/>
              </a:rPr>
              <a:t>–</a:t>
            </a:r>
            <a:r>
              <a:rPr sz="2800" spc="-90" dirty="0">
                <a:solidFill>
                  <a:srgbClr val="336600"/>
                </a:solidFill>
                <a:latin typeface="Arial"/>
                <a:cs typeface="Arial"/>
              </a:rPr>
              <a:t> </a:t>
            </a:r>
            <a:r>
              <a:rPr sz="2800" dirty="0">
                <a:solidFill>
                  <a:srgbClr val="336600"/>
                </a:solidFill>
                <a:latin typeface="Arial"/>
                <a:cs typeface="Arial"/>
              </a:rPr>
              <a:t>where</a:t>
            </a:r>
            <a:r>
              <a:rPr sz="2800" spc="-5" dirty="0">
                <a:solidFill>
                  <a:srgbClr val="336600"/>
                </a:solidFill>
                <a:latin typeface="Arial"/>
                <a:cs typeface="Arial"/>
              </a:rPr>
              <a:t> </a:t>
            </a:r>
            <a:r>
              <a:rPr sz="2800" i="1" dirty="0">
                <a:latin typeface="Times New Roman"/>
                <a:cs typeface="Times New Roman"/>
              </a:rPr>
              <a:t>ε</a:t>
            </a:r>
            <a:r>
              <a:rPr sz="2800" i="1" spc="75" dirty="0">
                <a:latin typeface="Times New Roman"/>
                <a:cs typeface="Times New Roman"/>
              </a:rPr>
              <a:t> </a:t>
            </a:r>
            <a:r>
              <a:rPr sz="2800" dirty="0">
                <a:solidFill>
                  <a:srgbClr val="336600"/>
                </a:solidFill>
                <a:latin typeface="Arial"/>
                <a:cs typeface="Arial"/>
              </a:rPr>
              <a:t>is</a:t>
            </a:r>
            <a:r>
              <a:rPr sz="2800" spc="-5" dirty="0">
                <a:solidFill>
                  <a:srgbClr val="336600"/>
                </a:solidFill>
                <a:latin typeface="Arial"/>
                <a:cs typeface="Arial"/>
              </a:rPr>
              <a:t> t</a:t>
            </a:r>
            <a:r>
              <a:rPr sz="2800" dirty="0">
                <a:solidFill>
                  <a:srgbClr val="336600"/>
                </a:solidFill>
                <a:latin typeface="Arial"/>
                <a:cs typeface="Arial"/>
              </a:rPr>
              <a:t>he learning</a:t>
            </a:r>
            <a:r>
              <a:rPr lang="en-US" sz="2800" dirty="0">
                <a:solidFill>
                  <a:srgbClr val="336600"/>
                </a:solidFill>
                <a:latin typeface="Arial"/>
                <a:cs typeface="Arial"/>
              </a:rPr>
              <a:t> rate, a scalar set to a small constant.</a:t>
            </a:r>
            <a:endParaRPr sz="2800" dirty="0">
              <a:latin typeface="Arial"/>
              <a:cs typeface="Arial"/>
            </a:endParaRPr>
          </a:p>
        </p:txBody>
      </p:sp>
      <p:sp>
        <p:nvSpPr>
          <p:cNvPr id="7" name="object 7"/>
          <p:cNvSpPr/>
          <p:nvPr/>
        </p:nvSpPr>
        <p:spPr>
          <a:xfrm>
            <a:off x="5827264" y="4800600"/>
            <a:ext cx="4114798" cy="301624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3236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680413" y="847293"/>
            <a:ext cx="5337175" cy="695960"/>
          </a:xfrm>
          <a:prstGeom prst="rect">
            <a:avLst/>
          </a:prstGeom>
        </p:spPr>
        <p:txBody>
          <a:bodyPr vert="horz" wrap="square" lIns="0" tIns="12700" rIns="0" bIns="0" rtlCol="0">
            <a:spAutoFit/>
          </a:bodyPr>
          <a:lstStyle/>
          <a:p>
            <a:pPr marL="12700">
              <a:lnSpc>
                <a:spcPct val="100000"/>
              </a:lnSpc>
              <a:spcBef>
                <a:spcPts val="100"/>
              </a:spcBef>
            </a:pPr>
            <a:r>
              <a:rPr dirty="0"/>
              <a:t>7. Anomaly</a:t>
            </a:r>
            <a:r>
              <a:rPr spc="-75" dirty="0"/>
              <a:t> </a:t>
            </a:r>
            <a:r>
              <a:rPr spc="-5" dirty="0"/>
              <a:t>Detection</a:t>
            </a:r>
          </a:p>
        </p:txBody>
      </p:sp>
      <p:sp>
        <p:nvSpPr>
          <p:cNvPr id="4" name="object 4"/>
          <p:cNvSpPr txBox="1"/>
          <p:nvPr/>
        </p:nvSpPr>
        <p:spPr>
          <a:xfrm>
            <a:off x="852978" y="1982354"/>
            <a:ext cx="8862695" cy="394462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Computer </a:t>
            </a:r>
            <a:r>
              <a:rPr sz="3200" dirty="0">
                <a:solidFill>
                  <a:srgbClr val="3333CC"/>
                </a:solidFill>
                <a:latin typeface="Arial"/>
                <a:cs typeface="Arial"/>
              </a:rPr>
              <a:t>program </a:t>
            </a:r>
            <a:r>
              <a:rPr sz="3200" spc="-5" dirty="0">
                <a:solidFill>
                  <a:srgbClr val="3333CC"/>
                </a:solidFill>
                <a:latin typeface="Arial"/>
                <a:cs typeface="Arial"/>
              </a:rPr>
              <a:t>sifts through </a:t>
            </a:r>
            <a:r>
              <a:rPr sz="3200" dirty="0">
                <a:solidFill>
                  <a:srgbClr val="3333CC"/>
                </a:solidFill>
                <a:latin typeface="Arial"/>
                <a:cs typeface="Arial"/>
              </a:rPr>
              <a:t>a set of </a:t>
            </a:r>
            <a:r>
              <a:rPr sz="3200" spc="-5" dirty="0">
                <a:solidFill>
                  <a:srgbClr val="3333CC"/>
                </a:solidFill>
                <a:latin typeface="Arial"/>
                <a:cs typeface="Arial"/>
              </a:rPr>
              <a:t>events  </a:t>
            </a:r>
            <a:r>
              <a:rPr sz="3200" dirty="0">
                <a:solidFill>
                  <a:srgbClr val="3333CC"/>
                </a:solidFill>
                <a:latin typeface="Arial"/>
                <a:cs typeface="Arial"/>
              </a:rPr>
              <a:t>or </a:t>
            </a:r>
            <a:r>
              <a:rPr sz="3200" spc="-5" dirty="0">
                <a:solidFill>
                  <a:srgbClr val="3333CC"/>
                </a:solidFill>
                <a:latin typeface="Arial"/>
                <a:cs typeface="Arial"/>
              </a:rPr>
              <a:t>objects </a:t>
            </a:r>
            <a:r>
              <a:rPr sz="3200" dirty="0">
                <a:solidFill>
                  <a:srgbClr val="3333CC"/>
                </a:solidFill>
                <a:latin typeface="Arial"/>
                <a:cs typeface="Arial"/>
              </a:rPr>
              <a:t>and </a:t>
            </a:r>
            <a:r>
              <a:rPr sz="3200" spc="-5" dirty="0">
                <a:solidFill>
                  <a:srgbClr val="3333CC"/>
                </a:solidFill>
                <a:latin typeface="Arial"/>
                <a:cs typeface="Arial"/>
              </a:rPr>
              <a:t>flags </a:t>
            </a:r>
            <a:r>
              <a:rPr sz="3200" dirty="0">
                <a:solidFill>
                  <a:srgbClr val="3333CC"/>
                </a:solidFill>
                <a:latin typeface="Arial"/>
                <a:cs typeface="Arial"/>
              </a:rPr>
              <a:t>some</a:t>
            </a:r>
            <a:r>
              <a:rPr sz="3200" spc="-5" dirty="0">
                <a:solidFill>
                  <a:srgbClr val="3333CC"/>
                </a:solidFill>
                <a:latin typeface="Arial"/>
                <a:cs typeface="Arial"/>
              </a:rPr>
              <a:t> </a:t>
            </a:r>
            <a:r>
              <a:rPr sz="3200" dirty="0">
                <a:solidFill>
                  <a:srgbClr val="3333CC"/>
                </a:solidFill>
                <a:latin typeface="Arial"/>
                <a:cs typeface="Arial"/>
              </a:rPr>
              <a:t>as being unusual or</a:t>
            </a:r>
            <a:r>
              <a:rPr sz="3200" spc="-10" dirty="0">
                <a:solidFill>
                  <a:srgbClr val="3333CC"/>
                </a:solidFill>
                <a:latin typeface="Arial"/>
                <a:cs typeface="Arial"/>
              </a:rPr>
              <a:t> </a:t>
            </a:r>
            <a:r>
              <a:rPr sz="3200" spc="-5" dirty="0">
                <a:solidFill>
                  <a:srgbClr val="3333CC"/>
                </a:solidFill>
                <a:latin typeface="Arial"/>
                <a:cs typeface="Arial"/>
              </a:rPr>
              <a:t>atypical</a:t>
            </a:r>
            <a:endParaRPr sz="3200" dirty="0">
              <a:latin typeface="Arial"/>
              <a:cs typeface="Arial"/>
            </a:endParaRPr>
          </a:p>
          <a:p>
            <a:pPr marL="355600" indent="-342900">
              <a:lnSpc>
                <a:spcPct val="100000"/>
              </a:lnSpc>
              <a:spcBef>
                <a:spcPts val="705"/>
              </a:spcBef>
              <a:buChar char="•"/>
              <a:tabLst>
                <a:tab pos="354965" algn="l"/>
                <a:tab pos="355600" algn="l"/>
              </a:tabLst>
            </a:pPr>
            <a:r>
              <a:rPr sz="3200" dirty="0">
                <a:solidFill>
                  <a:srgbClr val="3333CC"/>
                </a:solidFill>
                <a:latin typeface="Arial"/>
                <a:cs typeface="Arial"/>
              </a:rPr>
              <a:t>Ex: credit card </a:t>
            </a:r>
            <a:r>
              <a:rPr sz="3200" spc="-5" dirty="0">
                <a:solidFill>
                  <a:srgbClr val="3333CC"/>
                </a:solidFill>
                <a:latin typeface="Arial"/>
                <a:cs typeface="Arial"/>
              </a:rPr>
              <a:t>fraud</a:t>
            </a:r>
            <a:r>
              <a:rPr sz="3200" spc="-20" dirty="0">
                <a:solidFill>
                  <a:srgbClr val="3333CC"/>
                </a:solidFill>
                <a:latin typeface="Arial"/>
                <a:cs typeface="Arial"/>
              </a:rPr>
              <a:t> </a:t>
            </a:r>
            <a:r>
              <a:rPr sz="3200" spc="-5" dirty="0">
                <a:solidFill>
                  <a:srgbClr val="3333CC"/>
                </a:solidFill>
                <a:latin typeface="Arial"/>
                <a:cs typeface="Arial"/>
              </a:rPr>
              <a:t>detection</a:t>
            </a:r>
            <a:endParaRPr sz="3200" dirty="0">
              <a:latin typeface="Arial"/>
              <a:cs typeface="Arial"/>
            </a:endParaRPr>
          </a:p>
          <a:p>
            <a:pPr marL="748665" marR="843915" lvl="1" indent="-279400">
              <a:lnSpc>
                <a:spcPts val="3329"/>
              </a:lnSpc>
              <a:spcBef>
                <a:spcPts val="800"/>
              </a:spcBef>
              <a:buChar char="–"/>
              <a:tabLst>
                <a:tab pos="755650" algn="l"/>
              </a:tabLst>
            </a:pPr>
            <a:r>
              <a:rPr sz="2800" dirty="0">
                <a:solidFill>
                  <a:srgbClr val="336600"/>
                </a:solidFill>
                <a:latin typeface="Arial"/>
                <a:cs typeface="Arial"/>
              </a:rPr>
              <a:t>By modeling purchase </a:t>
            </a:r>
            <a:r>
              <a:rPr sz="2800" spc="-5" dirty="0">
                <a:solidFill>
                  <a:srgbClr val="336600"/>
                </a:solidFill>
                <a:latin typeface="Arial"/>
                <a:cs typeface="Arial"/>
              </a:rPr>
              <a:t>habits detect </a:t>
            </a:r>
            <a:r>
              <a:rPr sz="2800" dirty="0">
                <a:solidFill>
                  <a:srgbClr val="336600"/>
                </a:solidFill>
                <a:latin typeface="Arial"/>
                <a:cs typeface="Arial"/>
              </a:rPr>
              <a:t>misuse</a:t>
            </a:r>
            <a:r>
              <a:rPr sz="2800" spc="-50" dirty="0">
                <a:solidFill>
                  <a:srgbClr val="336600"/>
                </a:solidFill>
                <a:latin typeface="Arial"/>
                <a:cs typeface="Arial"/>
              </a:rPr>
              <a:t> </a:t>
            </a:r>
            <a:r>
              <a:rPr sz="2800" dirty="0">
                <a:solidFill>
                  <a:srgbClr val="336600"/>
                </a:solidFill>
                <a:latin typeface="Arial"/>
                <a:cs typeface="Arial"/>
              </a:rPr>
              <a:t>of  cards</a:t>
            </a:r>
            <a:endParaRPr sz="2800" dirty="0">
              <a:latin typeface="Arial"/>
              <a:cs typeface="Arial"/>
            </a:endParaRPr>
          </a:p>
          <a:p>
            <a:pPr marL="748665" marR="429259" lvl="1" indent="-279400">
              <a:lnSpc>
                <a:spcPts val="3329"/>
              </a:lnSpc>
              <a:spcBef>
                <a:spcPts val="740"/>
              </a:spcBef>
              <a:buChar char="–"/>
              <a:tabLst>
                <a:tab pos="755650" algn="l"/>
              </a:tabLst>
            </a:pPr>
            <a:r>
              <a:rPr lang="en-US" sz="2800" spc="-5" dirty="0">
                <a:solidFill>
                  <a:srgbClr val="336600"/>
                </a:solidFill>
                <a:latin typeface="Arial"/>
                <a:cs typeface="Arial"/>
              </a:rPr>
              <a:t>Identification fraudulent</a:t>
            </a:r>
            <a:r>
              <a:rPr sz="2800" spc="-5" dirty="0">
                <a:solidFill>
                  <a:srgbClr val="336600"/>
                </a:solidFill>
                <a:latin typeface="Arial"/>
                <a:cs typeface="Arial"/>
              </a:rPr>
              <a:t> </a:t>
            </a:r>
            <a:r>
              <a:rPr sz="2800" dirty="0">
                <a:solidFill>
                  <a:srgbClr val="336600"/>
                </a:solidFill>
                <a:latin typeface="Arial"/>
                <a:cs typeface="Arial"/>
              </a:rPr>
              <a:t>purchases come </a:t>
            </a:r>
            <a:r>
              <a:rPr sz="2800" spc="-5" dirty="0">
                <a:solidFill>
                  <a:srgbClr val="336600"/>
                </a:solidFill>
                <a:latin typeface="Arial"/>
                <a:cs typeface="Arial"/>
              </a:rPr>
              <a:t>from probability distributions </a:t>
            </a:r>
            <a:r>
              <a:rPr lang="en-US" sz="2800" spc="-5" dirty="0">
                <a:solidFill>
                  <a:srgbClr val="336600"/>
                </a:solidFill>
                <a:latin typeface="Arial"/>
                <a:cs typeface="Arial"/>
              </a:rPr>
              <a:t>different </a:t>
            </a:r>
            <a:r>
              <a:rPr sz="2800" spc="-5" dirty="0">
                <a:solidFill>
                  <a:srgbClr val="336600"/>
                </a:solidFill>
                <a:latin typeface="Arial"/>
                <a:cs typeface="Arial"/>
              </a:rPr>
              <a:t>than </a:t>
            </a:r>
            <a:r>
              <a:rPr sz="2800" dirty="0">
                <a:solidFill>
                  <a:srgbClr val="336600"/>
                </a:solidFill>
                <a:latin typeface="Arial"/>
                <a:cs typeface="Arial"/>
              </a:rPr>
              <a:t>your</a:t>
            </a:r>
            <a:r>
              <a:rPr sz="2800" spc="-5" dirty="0">
                <a:solidFill>
                  <a:srgbClr val="336600"/>
                </a:solidFill>
                <a:latin typeface="Arial"/>
                <a:cs typeface="Arial"/>
              </a:rPr>
              <a:t> </a:t>
            </a:r>
            <a:r>
              <a:rPr sz="2800" dirty="0">
                <a:solidFill>
                  <a:srgbClr val="336600"/>
                </a:solidFill>
                <a:latin typeface="Arial"/>
                <a:cs typeface="Arial"/>
              </a:rPr>
              <a:t>own</a:t>
            </a:r>
            <a:endParaRPr sz="2800" dirty="0">
              <a:latin typeface="Arial"/>
              <a:cs typeface="Aria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77972" y="572355"/>
            <a:ext cx="9550328" cy="695960"/>
          </a:xfrm>
          <a:prstGeom prst="rect">
            <a:avLst/>
          </a:prstGeom>
        </p:spPr>
        <p:txBody>
          <a:bodyPr vert="horz" wrap="square" lIns="0" tIns="12700" rIns="0" bIns="0" rtlCol="0">
            <a:spAutoFit/>
          </a:bodyPr>
          <a:lstStyle/>
          <a:p>
            <a:pPr marL="12700">
              <a:lnSpc>
                <a:spcPct val="100000"/>
              </a:lnSpc>
              <a:spcBef>
                <a:spcPts val="100"/>
              </a:spcBef>
              <a:tabLst>
                <a:tab pos="3429000" algn="l"/>
              </a:tabLst>
            </a:pPr>
            <a:r>
              <a:rPr dirty="0"/>
              <a:t>Cost</a:t>
            </a:r>
            <a:r>
              <a:rPr spc="10" dirty="0"/>
              <a:t> </a:t>
            </a:r>
            <a:r>
              <a:rPr lang="en-US" spc="-5" dirty="0"/>
              <a:t>F</a:t>
            </a:r>
            <a:r>
              <a:rPr spc="-5" dirty="0"/>
              <a:t>unction	</a:t>
            </a:r>
            <a:r>
              <a:rPr dirty="0"/>
              <a:t>is </a:t>
            </a:r>
            <a:r>
              <a:rPr lang="en-US" dirty="0"/>
              <a:t>S</a:t>
            </a:r>
            <a:r>
              <a:rPr dirty="0"/>
              <a:t>um over</a:t>
            </a:r>
            <a:r>
              <a:rPr spc="-114" dirty="0"/>
              <a:t> </a:t>
            </a:r>
            <a:r>
              <a:rPr lang="en-US" spc="-114" dirty="0"/>
              <a:t>S</a:t>
            </a:r>
            <a:r>
              <a:rPr dirty="0"/>
              <a:t>amples</a:t>
            </a:r>
          </a:p>
        </p:txBody>
      </p:sp>
      <p:sp>
        <p:nvSpPr>
          <p:cNvPr id="4" name="object 4"/>
          <p:cNvSpPr txBox="1"/>
          <p:nvPr/>
        </p:nvSpPr>
        <p:spPr>
          <a:xfrm>
            <a:off x="184534" y="1285552"/>
            <a:ext cx="9751270" cy="2600648"/>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lang="en-US" sz="3200" spc="-5" dirty="0">
                <a:solidFill>
                  <a:srgbClr val="3333CC"/>
                </a:solidFill>
                <a:latin typeface="Arial"/>
                <a:cs typeface="Arial"/>
              </a:rPr>
              <a:t>Fundamental</a:t>
            </a:r>
            <a:r>
              <a:rPr sz="3200" spc="-5" dirty="0">
                <a:solidFill>
                  <a:srgbClr val="3333CC"/>
                </a:solidFill>
                <a:latin typeface="Arial"/>
                <a:cs typeface="Arial"/>
              </a:rPr>
              <a:t> </a:t>
            </a:r>
            <a:r>
              <a:rPr lang="en-US" sz="3200" spc="-5" dirty="0">
                <a:solidFill>
                  <a:srgbClr val="3333CC"/>
                </a:solidFill>
                <a:latin typeface="Arial"/>
                <a:cs typeface="Arial"/>
              </a:rPr>
              <a:t>to</a:t>
            </a:r>
            <a:r>
              <a:rPr sz="3200" dirty="0">
                <a:solidFill>
                  <a:srgbClr val="3333CC"/>
                </a:solidFill>
                <a:latin typeface="Arial"/>
                <a:cs typeface="Arial"/>
              </a:rPr>
              <a:t> machine learning is a cost</a:t>
            </a:r>
            <a:r>
              <a:rPr sz="3200" spc="-35" dirty="0">
                <a:solidFill>
                  <a:srgbClr val="3333CC"/>
                </a:solidFill>
                <a:latin typeface="Arial"/>
                <a:cs typeface="Arial"/>
              </a:rPr>
              <a:t> </a:t>
            </a:r>
            <a:r>
              <a:rPr sz="3200" spc="-5" dirty="0">
                <a:solidFill>
                  <a:srgbClr val="3333CC"/>
                </a:solidFill>
                <a:latin typeface="Arial"/>
                <a:cs typeface="Arial"/>
              </a:rPr>
              <a:t>function</a:t>
            </a:r>
            <a:endParaRPr sz="3200" dirty="0">
              <a:latin typeface="Arial"/>
              <a:cs typeface="Arial"/>
            </a:endParaRPr>
          </a:p>
          <a:p>
            <a:pPr marL="355600" marR="298450" indent="-342900">
              <a:lnSpc>
                <a:spcPct val="100000"/>
              </a:lnSpc>
              <a:spcBef>
                <a:spcPts val="730"/>
              </a:spcBef>
              <a:buChar char="•"/>
              <a:tabLst>
                <a:tab pos="354965" algn="l"/>
                <a:tab pos="355600" algn="l"/>
              </a:tabLst>
            </a:pPr>
            <a:r>
              <a:rPr sz="3200" dirty="0">
                <a:solidFill>
                  <a:srgbClr val="3333CC"/>
                </a:solidFill>
                <a:latin typeface="Arial"/>
                <a:cs typeface="Arial"/>
              </a:rPr>
              <a:t>Cost </a:t>
            </a:r>
            <a:r>
              <a:rPr sz="3200" spc="-5" dirty="0">
                <a:solidFill>
                  <a:srgbClr val="3333CC"/>
                </a:solidFill>
                <a:latin typeface="Arial"/>
                <a:cs typeface="Arial"/>
              </a:rPr>
              <a:t>function often </a:t>
            </a:r>
            <a:r>
              <a:rPr sz="3200" dirty="0">
                <a:solidFill>
                  <a:srgbClr val="3333CC"/>
                </a:solidFill>
                <a:latin typeface="Arial"/>
                <a:cs typeface="Arial"/>
              </a:rPr>
              <a:t>decomposes as a sum</a:t>
            </a:r>
            <a:r>
              <a:rPr sz="3200" spc="-65" dirty="0">
                <a:solidFill>
                  <a:srgbClr val="3333CC"/>
                </a:solidFill>
                <a:latin typeface="Arial"/>
                <a:cs typeface="Arial"/>
              </a:rPr>
              <a:t> </a:t>
            </a:r>
            <a:r>
              <a:rPr sz="3200" dirty="0">
                <a:solidFill>
                  <a:srgbClr val="3333CC"/>
                </a:solidFill>
                <a:latin typeface="Arial"/>
                <a:cs typeface="Arial"/>
              </a:rPr>
              <a:t>of  per sample loss</a:t>
            </a:r>
            <a:r>
              <a:rPr sz="3200" spc="-20" dirty="0">
                <a:solidFill>
                  <a:srgbClr val="3333CC"/>
                </a:solidFill>
                <a:latin typeface="Arial"/>
                <a:cs typeface="Arial"/>
              </a:rPr>
              <a:t> </a:t>
            </a:r>
            <a:r>
              <a:rPr sz="3200" spc="-5" dirty="0">
                <a:solidFill>
                  <a:srgbClr val="3333CC"/>
                </a:solidFill>
                <a:latin typeface="Arial"/>
                <a:cs typeface="Arial"/>
              </a:rPr>
              <a:t>function</a:t>
            </a:r>
            <a:endParaRPr sz="3200" dirty="0">
              <a:latin typeface="Arial"/>
              <a:cs typeface="Arial"/>
            </a:endParaRPr>
          </a:p>
          <a:p>
            <a:pPr marL="748665" marR="50165" indent="-279400">
              <a:lnSpc>
                <a:spcPct val="102000"/>
              </a:lnSpc>
              <a:spcBef>
                <a:spcPts val="555"/>
              </a:spcBef>
            </a:pPr>
            <a:r>
              <a:rPr sz="2800" dirty="0">
                <a:solidFill>
                  <a:srgbClr val="336600"/>
                </a:solidFill>
                <a:latin typeface="Arial"/>
                <a:cs typeface="Arial"/>
              </a:rPr>
              <a:t>– </a:t>
            </a:r>
            <a:r>
              <a:rPr sz="2800" spc="-5" dirty="0">
                <a:solidFill>
                  <a:srgbClr val="336600"/>
                </a:solidFill>
                <a:latin typeface="Arial"/>
                <a:cs typeface="Arial"/>
              </a:rPr>
              <a:t>E.g., Negative conditional </a:t>
            </a:r>
            <a:r>
              <a:rPr sz="2800" dirty="0">
                <a:solidFill>
                  <a:srgbClr val="336600"/>
                </a:solidFill>
                <a:latin typeface="Arial"/>
                <a:cs typeface="Arial"/>
              </a:rPr>
              <a:t>log-likelihood of </a:t>
            </a:r>
            <a:r>
              <a:rPr sz="2800" spc="-5" dirty="0">
                <a:solidFill>
                  <a:srgbClr val="336600"/>
                </a:solidFill>
                <a:latin typeface="Arial"/>
                <a:cs typeface="Arial"/>
              </a:rPr>
              <a:t>training  data </a:t>
            </a:r>
            <a:r>
              <a:rPr sz="2800" dirty="0">
                <a:solidFill>
                  <a:srgbClr val="336600"/>
                </a:solidFill>
                <a:latin typeface="Arial"/>
                <a:cs typeface="Arial"/>
              </a:rPr>
              <a:t>is</a:t>
            </a:r>
            <a:endParaRPr sz="2800" dirty="0">
              <a:latin typeface="Arial"/>
              <a:cs typeface="Arial"/>
            </a:endParaRPr>
          </a:p>
        </p:txBody>
      </p:sp>
      <p:sp>
        <p:nvSpPr>
          <p:cNvPr id="5" name="object 5"/>
          <p:cNvSpPr txBox="1"/>
          <p:nvPr/>
        </p:nvSpPr>
        <p:spPr>
          <a:xfrm>
            <a:off x="1653077" y="5113666"/>
            <a:ext cx="6814184" cy="914400"/>
          </a:xfrm>
          <a:prstGeom prst="rect">
            <a:avLst/>
          </a:prstGeom>
        </p:spPr>
        <p:txBody>
          <a:bodyPr vert="horz" wrap="square" lIns="0" tIns="91440" rIns="0" bIns="0" rtlCol="0">
            <a:spAutoFit/>
          </a:bodyPr>
          <a:lstStyle/>
          <a:p>
            <a:pPr marL="12700">
              <a:lnSpc>
                <a:spcPct val="100000"/>
              </a:lnSpc>
              <a:spcBef>
                <a:spcPts val="720"/>
              </a:spcBef>
            </a:pPr>
            <a:r>
              <a:rPr sz="2400" dirty="0">
                <a:solidFill>
                  <a:srgbClr val="660066"/>
                </a:solidFill>
                <a:latin typeface="Arial"/>
                <a:cs typeface="Arial"/>
              </a:rPr>
              <a:t>where </a:t>
            </a:r>
            <a:r>
              <a:rPr sz="2400" i="1" spc="45" dirty="0">
                <a:solidFill>
                  <a:srgbClr val="660066"/>
                </a:solidFill>
                <a:latin typeface="Cambria"/>
                <a:cs typeface="Cambria"/>
              </a:rPr>
              <a:t>m </a:t>
            </a:r>
            <a:r>
              <a:rPr sz="2400" dirty="0">
                <a:solidFill>
                  <a:srgbClr val="660066"/>
                </a:solidFill>
                <a:latin typeface="Arial"/>
                <a:cs typeface="Arial"/>
              </a:rPr>
              <a:t>is </a:t>
            </a:r>
            <a:r>
              <a:rPr sz="2400" spc="-5" dirty="0">
                <a:solidFill>
                  <a:srgbClr val="660066"/>
                </a:solidFill>
                <a:latin typeface="Arial"/>
                <a:cs typeface="Arial"/>
              </a:rPr>
              <a:t>the </a:t>
            </a:r>
            <a:r>
              <a:rPr sz="2400" dirty="0">
                <a:solidFill>
                  <a:srgbClr val="660066"/>
                </a:solidFill>
                <a:latin typeface="Arial"/>
                <a:cs typeface="Arial"/>
              </a:rPr>
              <a:t>no. of samples</a:t>
            </a:r>
            <a:r>
              <a:rPr sz="2400" spc="50" dirty="0">
                <a:solidFill>
                  <a:srgbClr val="660066"/>
                </a:solidFill>
                <a:latin typeface="Arial"/>
                <a:cs typeface="Arial"/>
              </a:rPr>
              <a:t> </a:t>
            </a:r>
            <a:r>
              <a:rPr sz="2400" dirty="0">
                <a:solidFill>
                  <a:srgbClr val="660066"/>
                </a:solidFill>
                <a:latin typeface="Arial"/>
                <a:cs typeface="Arial"/>
              </a:rPr>
              <a:t>and</a:t>
            </a:r>
            <a:endParaRPr sz="2400">
              <a:latin typeface="Arial"/>
              <a:cs typeface="Arial"/>
            </a:endParaRPr>
          </a:p>
          <a:p>
            <a:pPr marL="12700">
              <a:lnSpc>
                <a:spcPct val="100000"/>
              </a:lnSpc>
              <a:spcBef>
                <a:spcPts val="620"/>
              </a:spcBef>
              <a:tabLst>
                <a:tab pos="3591560" algn="l"/>
              </a:tabLst>
            </a:pPr>
            <a:r>
              <a:rPr sz="2400" i="1" spc="245" dirty="0">
                <a:latin typeface="Cambria"/>
                <a:cs typeface="Cambria"/>
              </a:rPr>
              <a:t>L </a:t>
            </a:r>
            <a:r>
              <a:rPr sz="2400" dirty="0">
                <a:solidFill>
                  <a:srgbClr val="660066"/>
                </a:solidFill>
                <a:latin typeface="Arial"/>
                <a:cs typeface="Arial"/>
              </a:rPr>
              <a:t>is </a:t>
            </a:r>
            <a:r>
              <a:rPr sz="2400" spc="-5" dirty="0">
                <a:solidFill>
                  <a:srgbClr val="660066"/>
                </a:solidFill>
                <a:latin typeface="Arial"/>
                <a:cs typeface="Arial"/>
              </a:rPr>
              <a:t>the</a:t>
            </a:r>
            <a:r>
              <a:rPr sz="2400" spc="-110" dirty="0">
                <a:solidFill>
                  <a:srgbClr val="660066"/>
                </a:solidFill>
                <a:latin typeface="Arial"/>
                <a:cs typeface="Arial"/>
              </a:rPr>
              <a:t> </a:t>
            </a:r>
            <a:r>
              <a:rPr sz="2400" dirty="0">
                <a:solidFill>
                  <a:srgbClr val="660066"/>
                </a:solidFill>
                <a:latin typeface="Arial"/>
                <a:cs typeface="Arial"/>
              </a:rPr>
              <a:t>per-example loss	</a:t>
            </a:r>
            <a:r>
              <a:rPr sz="2400" i="1" spc="245" dirty="0">
                <a:latin typeface="Cambria"/>
                <a:cs typeface="Cambria"/>
              </a:rPr>
              <a:t>L</a:t>
            </a:r>
            <a:r>
              <a:rPr sz="2400" spc="245" dirty="0">
                <a:latin typeface="Calibri"/>
                <a:cs typeface="Calibri"/>
              </a:rPr>
              <a:t>(</a:t>
            </a:r>
            <a:r>
              <a:rPr sz="2400" b="1" i="1" spc="245" dirty="0">
                <a:latin typeface="Calibri"/>
                <a:cs typeface="Calibri"/>
              </a:rPr>
              <a:t>x</a:t>
            </a:r>
            <a:r>
              <a:rPr sz="2400" i="1" spc="245" dirty="0">
                <a:latin typeface="Cambria"/>
                <a:cs typeface="Cambria"/>
              </a:rPr>
              <a:t>,y,</a:t>
            </a:r>
            <a:r>
              <a:rPr sz="2400" b="1" spc="245" dirty="0">
                <a:latin typeface="Times New Roman"/>
                <a:cs typeface="Times New Roman"/>
              </a:rPr>
              <a:t>θ</a:t>
            </a:r>
            <a:r>
              <a:rPr sz="2400" spc="245" dirty="0">
                <a:latin typeface="Calibri"/>
                <a:cs typeface="Calibri"/>
              </a:rPr>
              <a:t>)= </a:t>
            </a:r>
            <a:r>
              <a:rPr sz="2400" i="1" spc="90" dirty="0">
                <a:latin typeface="Cambria"/>
                <a:cs typeface="Cambria"/>
              </a:rPr>
              <a:t>- </a:t>
            </a:r>
            <a:r>
              <a:rPr sz="2400" spc="40" dirty="0">
                <a:latin typeface="Calibri"/>
                <a:cs typeface="Calibri"/>
              </a:rPr>
              <a:t>log</a:t>
            </a:r>
            <a:r>
              <a:rPr sz="2400" spc="400" dirty="0">
                <a:latin typeface="Calibri"/>
                <a:cs typeface="Calibri"/>
              </a:rPr>
              <a:t> </a:t>
            </a:r>
            <a:r>
              <a:rPr sz="2400" i="1" spc="80" dirty="0">
                <a:latin typeface="Cambria"/>
                <a:cs typeface="Cambria"/>
              </a:rPr>
              <a:t>p(y|</a:t>
            </a:r>
            <a:r>
              <a:rPr sz="2400" b="1" i="1" spc="80" dirty="0">
                <a:latin typeface="Calibri"/>
                <a:cs typeface="Calibri"/>
              </a:rPr>
              <a:t>x</a:t>
            </a:r>
            <a:r>
              <a:rPr sz="2400" i="1" spc="80" dirty="0">
                <a:latin typeface="Cambria"/>
                <a:cs typeface="Cambria"/>
              </a:rPr>
              <a:t>;</a:t>
            </a:r>
            <a:r>
              <a:rPr sz="2400" b="1" spc="80" dirty="0">
                <a:latin typeface="Times New Roman"/>
                <a:cs typeface="Times New Roman"/>
              </a:rPr>
              <a:t>θ</a:t>
            </a:r>
            <a:r>
              <a:rPr sz="2400" spc="80" dirty="0">
                <a:latin typeface="Calibri"/>
                <a:cs typeface="Calibri"/>
              </a:rPr>
              <a:t>)</a:t>
            </a:r>
            <a:endParaRPr sz="2400">
              <a:latin typeface="Calibri"/>
              <a:cs typeface="Calibri"/>
            </a:endParaRPr>
          </a:p>
        </p:txBody>
      </p:sp>
      <p:pic>
        <p:nvPicPr>
          <p:cNvPr id="15" name="Picture 14">
            <a:extLst>
              <a:ext uri="{FF2B5EF4-FFF2-40B4-BE49-F238E27FC236}">
                <a16:creationId xmlns:a16="http://schemas.microsoft.com/office/drawing/2014/main" id="{A5015EB7-A4D4-904D-AA78-3636D003F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107" y="3886200"/>
            <a:ext cx="7899400" cy="1371600"/>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28306" y="829118"/>
            <a:ext cx="9695194" cy="689932"/>
          </a:xfrm>
          <a:prstGeom prst="rect">
            <a:avLst/>
          </a:prstGeom>
        </p:spPr>
        <p:txBody>
          <a:bodyPr vert="horz" wrap="square" lIns="0" tIns="12700" rIns="0" bIns="0" rtlCol="0">
            <a:spAutoFit/>
          </a:bodyPr>
          <a:lstStyle/>
          <a:p>
            <a:pPr marL="12700">
              <a:lnSpc>
                <a:spcPct val="100000"/>
              </a:lnSpc>
              <a:spcBef>
                <a:spcPts val="100"/>
              </a:spcBef>
            </a:pPr>
            <a:r>
              <a:rPr spc="-5" dirty="0"/>
              <a:t>Gradient </a:t>
            </a:r>
            <a:r>
              <a:rPr dirty="0"/>
              <a:t>is </a:t>
            </a:r>
            <a:r>
              <a:rPr lang="en-US" dirty="0"/>
              <a:t>A</a:t>
            </a:r>
            <a:r>
              <a:rPr dirty="0"/>
              <a:t>lso </a:t>
            </a:r>
            <a:r>
              <a:rPr lang="en-US" dirty="0"/>
              <a:t>a S</a:t>
            </a:r>
            <a:r>
              <a:rPr dirty="0"/>
              <a:t>um </a:t>
            </a:r>
            <a:r>
              <a:rPr lang="en-US" dirty="0"/>
              <a:t>O</a:t>
            </a:r>
            <a:r>
              <a:rPr dirty="0"/>
              <a:t>ver</a:t>
            </a:r>
            <a:r>
              <a:rPr spc="-80" dirty="0"/>
              <a:t> </a:t>
            </a:r>
            <a:r>
              <a:rPr lang="en-US" spc="-80" dirty="0"/>
              <a:t>S</a:t>
            </a:r>
            <a:r>
              <a:rPr dirty="0"/>
              <a:t>amples</a:t>
            </a:r>
          </a:p>
        </p:txBody>
      </p:sp>
      <p:sp>
        <p:nvSpPr>
          <p:cNvPr id="4" name="object 4"/>
          <p:cNvSpPr txBox="1"/>
          <p:nvPr/>
        </p:nvSpPr>
        <p:spPr>
          <a:xfrm>
            <a:off x="852978" y="1753754"/>
            <a:ext cx="7891145" cy="99568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For these additive </a:t>
            </a:r>
            <a:r>
              <a:rPr sz="3200" dirty="0">
                <a:solidFill>
                  <a:srgbClr val="3333CC"/>
                </a:solidFill>
                <a:latin typeface="Arial"/>
                <a:cs typeface="Arial"/>
              </a:rPr>
              <a:t>cost </a:t>
            </a:r>
            <a:r>
              <a:rPr sz="3200" spc="-5" dirty="0">
                <a:solidFill>
                  <a:srgbClr val="3333CC"/>
                </a:solidFill>
                <a:latin typeface="Arial"/>
                <a:cs typeface="Arial"/>
              </a:rPr>
              <a:t>functions, </a:t>
            </a:r>
            <a:r>
              <a:rPr sz="3200" dirty="0">
                <a:solidFill>
                  <a:srgbClr val="3333CC"/>
                </a:solidFill>
                <a:latin typeface="Arial"/>
                <a:cs typeface="Arial"/>
              </a:rPr>
              <a:t>gradient  descent requires</a:t>
            </a:r>
            <a:r>
              <a:rPr sz="3200" spc="-15" dirty="0">
                <a:solidFill>
                  <a:srgbClr val="3333CC"/>
                </a:solidFill>
                <a:latin typeface="Arial"/>
                <a:cs typeface="Arial"/>
              </a:rPr>
              <a:t> </a:t>
            </a:r>
            <a:r>
              <a:rPr sz="3200" spc="-5" dirty="0">
                <a:solidFill>
                  <a:srgbClr val="3333CC"/>
                </a:solidFill>
                <a:latin typeface="Arial"/>
                <a:cs typeface="Arial"/>
              </a:rPr>
              <a:t>computing</a:t>
            </a:r>
            <a:endParaRPr sz="3200">
              <a:latin typeface="Arial"/>
              <a:cs typeface="Arial"/>
            </a:endParaRPr>
          </a:p>
        </p:txBody>
      </p:sp>
      <p:sp>
        <p:nvSpPr>
          <p:cNvPr id="5" name="object 5"/>
          <p:cNvSpPr txBox="1"/>
          <p:nvPr/>
        </p:nvSpPr>
        <p:spPr>
          <a:xfrm>
            <a:off x="852978" y="3875670"/>
            <a:ext cx="8331200" cy="2188845"/>
          </a:xfrm>
          <a:prstGeom prst="rect">
            <a:avLst/>
          </a:prstGeom>
        </p:spPr>
        <p:txBody>
          <a:bodyPr vert="horz" wrap="square" lIns="0" tIns="121920" rIns="0" bIns="0" rtlCol="0">
            <a:spAutoFit/>
          </a:bodyPr>
          <a:lstStyle/>
          <a:p>
            <a:pPr marL="355600" indent="-342900">
              <a:lnSpc>
                <a:spcPct val="100000"/>
              </a:lnSpc>
              <a:spcBef>
                <a:spcPts val="960"/>
              </a:spcBef>
              <a:buChar char="•"/>
              <a:tabLst>
                <a:tab pos="354965" algn="l"/>
                <a:tab pos="355600" algn="l"/>
              </a:tabLst>
            </a:pPr>
            <a:r>
              <a:rPr sz="3200" spc="-5" dirty="0">
                <a:solidFill>
                  <a:srgbClr val="3333CC"/>
                </a:solidFill>
                <a:latin typeface="Arial"/>
                <a:cs typeface="Arial"/>
              </a:rPr>
              <a:t>Computational </a:t>
            </a:r>
            <a:r>
              <a:rPr sz="3200" dirty="0">
                <a:solidFill>
                  <a:srgbClr val="3333CC"/>
                </a:solidFill>
                <a:latin typeface="Arial"/>
                <a:cs typeface="Arial"/>
              </a:rPr>
              <a:t>cost of </a:t>
            </a:r>
            <a:r>
              <a:rPr sz="3200" spc="-5" dirty="0">
                <a:solidFill>
                  <a:srgbClr val="3333CC"/>
                </a:solidFill>
                <a:latin typeface="Arial"/>
                <a:cs typeface="Arial"/>
              </a:rPr>
              <a:t>this operation </a:t>
            </a:r>
            <a:r>
              <a:rPr sz="3200" dirty="0">
                <a:solidFill>
                  <a:srgbClr val="3333CC"/>
                </a:solidFill>
                <a:latin typeface="Arial"/>
                <a:cs typeface="Arial"/>
              </a:rPr>
              <a:t>is</a:t>
            </a:r>
            <a:r>
              <a:rPr sz="3200" spc="15" dirty="0">
                <a:solidFill>
                  <a:srgbClr val="3333CC"/>
                </a:solidFill>
                <a:latin typeface="Arial"/>
                <a:cs typeface="Arial"/>
              </a:rPr>
              <a:t> </a:t>
            </a:r>
            <a:r>
              <a:rPr sz="3200" i="1" spc="265" dirty="0">
                <a:latin typeface="Cambria"/>
                <a:cs typeface="Cambria"/>
              </a:rPr>
              <a:t>O</a:t>
            </a:r>
            <a:r>
              <a:rPr sz="3200" spc="265" dirty="0">
                <a:latin typeface="Calibri"/>
                <a:cs typeface="Calibri"/>
              </a:rPr>
              <a:t>(</a:t>
            </a:r>
            <a:r>
              <a:rPr sz="3200" i="1" spc="265" dirty="0">
                <a:latin typeface="Cambria"/>
                <a:cs typeface="Cambria"/>
              </a:rPr>
              <a:t>m</a:t>
            </a:r>
            <a:r>
              <a:rPr sz="3200" spc="265" dirty="0">
                <a:latin typeface="Calibri"/>
                <a:cs typeface="Calibri"/>
              </a:rPr>
              <a:t>)</a:t>
            </a:r>
            <a:endParaRPr sz="3200" dirty="0">
              <a:latin typeface="Calibri"/>
              <a:cs typeface="Calibri"/>
            </a:endParaRPr>
          </a:p>
          <a:p>
            <a:pPr marL="355600" marR="445770" indent="-342900">
              <a:lnSpc>
                <a:spcPct val="99400"/>
              </a:lnSpc>
              <a:spcBef>
                <a:spcPts val="880"/>
              </a:spcBef>
              <a:buChar char="•"/>
              <a:tabLst>
                <a:tab pos="354965" algn="l"/>
                <a:tab pos="355600" algn="l"/>
                <a:tab pos="7109459" algn="l"/>
              </a:tabLst>
            </a:pPr>
            <a:r>
              <a:rPr sz="3200" dirty="0">
                <a:solidFill>
                  <a:srgbClr val="3333CC"/>
                </a:solidFill>
                <a:latin typeface="Arial"/>
                <a:cs typeface="Arial"/>
              </a:rPr>
              <a:t>As </a:t>
            </a:r>
            <a:r>
              <a:rPr sz="3200" spc="-5" dirty="0">
                <a:solidFill>
                  <a:srgbClr val="3333CC"/>
                </a:solidFill>
                <a:latin typeface="Arial"/>
                <a:cs typeface="Arial"/>
              </a:rPr>
              <a:t>t</a:t>
            </a:r>
            <a:r>
              <a:rPr sz="3200" dirty="0">
                <a:solidFill>
                  <a:srgbClr val="3333CC"/>
                </a:solidFill>
                <a:latin typeface="Arial"/>
                <a:cs typeface="Arial"/>
              </a:rPr>
              <a:t>raining set</a:t>
            </a:r>
            <a:r>
              <a:rPr sz="3200" spc="-5" dirty="0">
                <a:solidFill>
                  <a:srgbClr val="3333CC"/>
                </a:solidFill>
                <a:latin typeface="Arial"/>
                <a:cs typeface="Arial"/>
              </a:rPr>
              <a:t> </a:t>
            </a:r>
            <a:r>
              <a:rPr sz="3200" dirty="0">
                <a:solidFill>
                  <a:srgbClr val="3333CC"/>
                </a:solidFill>
                <a:latin typeface="Arial"/>
                <a:cs typeface="Arial"/>
              </a:rPr>
              <a:t>size grows</a:t>
            </a:r>
            <a:r>
              <a:rPr sz="3200" spc="-5" dirty="0">
                <a:solidFill>
                  <a:srgbClr val="3333CC"/>
                </a:solidFill>
                <a:latin typeface="Arial"/>
                <a:cs typeface="Arial"/>
              </a:rPr>
              <a:t> t</a:t>
            </a:r>
            <a:r>
              <a:rPr sz="3200" dirty="0">
                <a:solidFill>
                  <a:srgbClr val="3333CC"/>
                </a:solidFill>
                <a:latin typeface="Arial"/>
                <a:cs typeface="Arial"/>
              </a:rPr>
              <a:t>o billions,</a:t>
            </a:r>
            <a:r>
              <a:rPr lang="en-US" sz="3200" dirty="0">
                <a:solidFill>
                  <a:srgbClr val="3333CC"/>
                </a:solidFill>
                <a:latin typeface="Arial"/>
                <a:cs typeface="Arial"/>
              </a:rPr>
              <a:t> </a:t>
            </a:r>
            <a:r>
              <a:rPr sz="3200" spc="-5" dirty="0">
                <a:solidFill>
                  <a:srgbClr val="3333CC"/>
                </a:solidFill>
                <a:latin typeface="Arial"/>
                <a:cs typeface="Arial"/>
              </a:rPr>
              <a:t>t</a:t>
            </a:r>
            <a:r>
              <a:rPr sz="3200" dirty="0">
                <a:solidFill>
                  <a:srgbClr val="3333CC"/>
                </a:solidFill>
                <a:latin typeface="Arial"/>
                <a:cs typeface="Arial"/>
              </a:rPr>
              <a:t>ime  </a:t>
            </a:r>
            <a:r>
              <a:rPr sz="3200" spc="-5" dirty="0">
                <a:solidFill>
                  <a:srgbClr val="3333CC"/>
                </a:solidFill>
                <a:latin typeface="Arial"/>
                <a:cs typeface="Arial"/>
              </a:rPr>
              <a:t>taken for </a:t>
            </a:r>
            <a:r>
              <a:rPr sz="3200" dirty="0">
                <a:solidFill>
                  <a:srgbClr val="3333CC"/>
                </a:solidFill>
                <a:latin typeface="Arial"/>
                <a:cs typeface="Arial"/>
              </a:rPr>
              <a:t>single gradient </a:t>
            </a:r>
            <a:r>
              <a:rPr sz="3200" spc="-5" dirty="0">
                <a:solidFill>
                  <a:srgbClr val="3333CC"/>
                </a:solidFill>
                <a:latin typeface="Arial"/>
                <a:cs typeface="Arial"/>
              </a:rPr>
              <a:t>step </a:t>
            </a:r>
            <a:r>
              <a:rPr sz="3200" dirty="0">
                <a:solidFill>
                  <a:srgbClr val="3333CC"/>
                </a:solidFill>
                <a:latin typeface="Arial"/>
                <a:cs typeface="Arial"/>
              </a:rPr>
              <a:t>becomes  </a:t>
            </a:r>
            <a:r>
              <a:rPr sz="3200" spc="-5" dirty="0">
                <a:solidFill>
                  <a:srgbClr val="3333CC"/>
                </a:solidFill>
                <a:latin typeface="Arial"/>
                <a:cs typeface="Arial"/>
              </a:rPr>
              <a:t>prohibitively</a:t>
            </a:r>
            <a:r>
              <a:rPr sz="3200" spc="-10" dirty="0">
                <a:solidFill>
                  <a:srgbClr val="3333CC"/>
                </a:solidFill>
                <a:latin typeface="Arial"/>
                <a:cs typeface="Arial"/>
              </a:rPr>
              <a:t> </a:t>
            </a:r>
            <a:r>
              <a:rPr sz="3200" dirty="0">
                <a:solidFill>
                  <a:srgbClr val="3333CC"/>
                </a:solidFill>
                <a:latin typeface="Arial"/>
                <a:cs typeface="Arial"/>
              </a:rPr>
              <a:t>long</a:t>
            </a:r>
            <a:endParaRPr sz="3200" dirty="0">
              <a:latin typeface="Arial"/>
              <a:cs typeface="Arial"/>
            </a:endParaRPr>
          </a:p>
        </p:txBody>
      </p:sp>
      <p:pic>
        <p:nvPicPr>
          <p:cNvPr id="6" name="Picture 5">
            <a:extLst>
              <a:ext uri="{FF2B5EF4-FFF2-40B4-BE49-F238E27FC236}">
                <a16:creationId xmlns:a16="http://schemas.microsoft.com/office/drawing/2014/main" id="{7933CD38-C066-8945-B631-65571D8E4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00" y="2864481"/>
            <a:ext cx="5708650" cy="1164671"/>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19158" y="572654"/>
            <a:ext cx="3659504" cy="695960"/>
          </a:xfrm>
          <a:prstGeom prst="rect">
            <a:avLst/>
          </a:prstGeom>
        </p:spPr>
        <p:txBody>
          <a:bodyPr vert="horz" wrap="square" lIns="0" tIns="12700" rIns="0" bIns="0" rtlCol="0">
            <a:spAutoFit/>
          </a:bodyPr>
          <a:lstStyle/>
          <a:p>
            <a:pPr marL="12700">
              <a:lnSpc>
                <a:spcPct val="100000"/>
              </a:lnSpc>
              <a:spcBef>
                <a:spcPts val="100"/>
              </a:spcBef>
            </a:pPr>
            <a:r>
              <a:rPr lang="en-US" spc="-5" dirty="0"/>
              <a:t>Why </a:t>
            </a:r>
            <a:r>
              <a:rPr spc="-5" dirty="0"/>
              <a:t>SGD</a:t>
            </a:r>
          </a:p>
        </p:txBody>
      </p:sp>
      <p:sp>
        <p:nvSpPr>
          <p:cNvPr id="5" name="object 5"/>
          <p:cNvSpPr txBox="1"/>
          <p:nvPr/>
        </p:nvSpPr>
        <p:spPr>
          <a:xfrm>
            <a:off x="827578" y="1281024"/>
            <a:ext cx="9243522" cy="5591017"/>
          </a:xfrm>
          <a:prstGeom prst="rect">
            <a:avLst/>
          </a:prstGeom>
        </p:spPr>
        <p:txBody>
          <a:bodyPr vert="horz" wrap="square" lIns="0" tIns="104139" rIns="0" bIns="0" rtlCol="0">
            <a:spAutoFit/>
          </a:bodyPr>
          <a:lstStyle/>
          <a:p>
            <a:pPr marL="381000" indent="-342900">
              <a:lnSpc>
                <a:spcPct val="100000"/>
              </a:lnSpc>
              <a:spcBef>
                <a:spcPts val="819"/>
              </a:spcBef>
              <a:buChar char="•"/>
              <a:tabLst>
                <a:tab pos="380365" algn="l"/>
                <a:tab pos="381000" algn="l"/>
              </a:tabLst>
            </a:pPr>
            <a:r>
              <a:rPr sz="3200" spc="-5" dirty="0">
                <a:solidFill>
                  <a:srgbClr val="3333CC"/>
                </a:solidFill>
                <a:latin typeface="Arial"/>
                <a:cs typeface="Arial"/>
              </a:rPr>
              <a:t>Insight: Gradient </a:t>
            </a:r>
            <a:r>
              <a:rPr sz="3200" dirty="0">
                <a:solidFill>
                  <a:srgbClr val="3333CC"/>
                </a:solidFill>
                <a:latin typeface="Arial"/>
                <a:cs typeface="Arial"/>
              </a:rPr>
              <a:t>descent is an</a:t>
            </a:r>
            <a:r>
              <a:rPr sz="3200" spc="-10" dirty="0">
                <a:solidFill>
                  <a:srgbClr val="3333CC"/>
                </a:solidFill>
                <a:latin typeface="Arial"/>
                <a:cs typeface="Arial"/>
              </a:rPr>
              <a:t> </a:t>
            </a:r>
            <a:r>
              <a:rPr sz="3200" spc="-5" dirty="0">
                <a:solidFill>
                  <a:srgbClr val="3333CC"/>
                </a:solidFill>
                <a:latin typeface="Arial"/>
                <a:cs typeface="Arial"/>
              </a:rPr>
              <a:t>expectation</a:t>
            </a:r>
            <a:endParaRPr sz="3200" dirty="0">
              <a:latin typeface="Arial"/>
              <a:cs typeface="Arial"/>
            </a:endParaRPr>
          </a:p>
          <a:p>
            <a:pPr marL="774065" marR="30480" lvl="1" indent="-279400">
              <a:lnSpc>
                <a:spcPts val="3329"/>
              </a:lnSpc>
              <a:spcBef>
                <a:spcPts val="770"/>
              </a:spcBef>
              <a:buChar char="–"/>
              <a:tabLst>
                <a:tab pos="781050" algn="l"/>
              </a:tabLst>
            </a:pPr>
            <a:r>
              <a:rPr sz="2800" spc="-5" dirty="0">
                <a:solidFill>
                  <a:srgbClr val="336600"/>
                </a:solidFill>
                <a:latin typeface="Arial"/>
                <a:cs typeface="Arial"/>
              </a:rPr>
              <a:t>Expectation </a:t>
            </a:r>
            <a:r>
              <a:rPr sz="2800" dirty="0">
                <a:solidFill>
                  <a:srgbClr val="336600"/>
                </a:solidFill>
                <a:latin typeface="Arial"/>
                <a:cs typeface="Arial"/>
              </a:rPr>
              <a:t>may be </a:t>
            </a:r>
            <a:r>
              <a:rPr sz="2800" spc="-5" dirty="0">
                <a:solidFill>
                  <a:srgbClr val="336600"/>
                </a:solidFill>
                <a:latin typeface="Arial"/>
                <a:cs typeface="Arial"/>
              </a:rPr>
              <a:t>approximated </a:t>
            </a:r>
            <a:r>
              <a:rPr sz="2800" dirty="0">
                <a:solidFill>
                  <a:srgbClr val="336600"/>
                </a:solidFill>
                <a:latin typeface="Arial"/>
                <a:cs typeface="Arial"/>
              </a:rPr>
              <a:t>using</a:t>
            </a:r>
            <a:r>
              <a:rPr lang="en-US" sz="2800" dirty="0">
                <a:solidFill>
                  <a:srgbClr val="336600"/>
                </a:solidFill>
                <a:latin typeface="Arial"/>
                <a:cs typeface="Arial"/>
              </a:rPr>
              <a:t> a</a:t>
            </a:r>
            <a:r>
              <a:rPr sz="2800" dirty="0">
                <a:solidFill>
                  <a:srgbClr val="336600"/>
                </a:solidFill>
                <a:latin typeface="Arial"/>
                <a:cs typeface="Arial"/>
              </a:rPr>
              <a:t> small set of  samples</a:t>
            </a:r>
            <a:endParaRPr sz="2800" dirty="0">
              <a:latin typeface="Arial"/>
              <a:cs typeface="Arial"/>
            </a:endParaRPr>
          </a:p>
          <a:p>
            <a:pPr marL="381000" indent="-342900">
              <a:lnSpc>
                <a:spcPts val="3835"/>
              </a:lnSpc>
              <a:spcBef>
                <a:spcPts val="700"/>
              </a:spcBef>
              <a:buChar char="•"/>
              <a:tabLst>
                <a:tab pos="380365" algn="l"/>
                <a:tab pos="381000" algn="l"/>
              </a:tabLst>
            </a:pPr>
            <a:r>
              <a:rPr sz="3200" spc="-5" dirty="0">
                <a:solidFill>
                  <a:srgbClr val="3333CC"/>
                </a:solidFill>
                <a:latin typeface="Arial"/>
                <a:cs typeface="Arial"/>
              </a:rPr>
              <a:t>In </a:t>
            </a:r>
            <a:r>
              <a:rPr sz="3200" dirty="0">
                <a:solidFill>
                  <a:srgbClr val="3333CC"/>
                </a:solidFill>
                <a:latin typeface="Arial"/>
                <a:cs typeface="Arial"/>
              </a:rPr>
              <a:t>each </a:t>
            </a:r>
            <a:r>
              <a:rPr sz="3200" spc="-5" dirty="0">
                <a:solidFill>
                  <a:srgbClr val="3333CC"/>
                </a:solidFill>
                <a:latin typeface="Arial"/>
                <a:cs typeface="Arial"/>
              </a:rPr>
              <a:t>step </a:t>
            </a:r>
            <a:r>
              <a:rPr sz="3200" dirty="0">
                <a:solidFill>
                  <a:srgbClr val="3333CC"/>
                </a:solidFill>
                <a:latin typeface="Arial"/>
                <a:cs typeface="Arial"/>
              </a:rPr>
              <a:t>of </a:t>
            </a:r>
            <a:r>
              <a:rPr sz="3200" spc="-5" dirty="0">
                <a:solidFill>
                  <a:srgbClr val="3333CC"/>
                </a:solidFill>
                <a:latin typeface="Arial"/>
                <a:cs typeface="Arial"/>
              </a:rPr>
              <a:t>SGD </a:t>
            </a:r>
            <a:r>
              <a:rPr sz="3200" dirty="0">
                <a:solidFill>
                  <a:srgbClr val="3333CC"/>
                </a:solidFill>
                <a:latin typeface="Arial"/>
                <a:cs typeface="Arial"/>
              </a:rPr>
              <a:t>we can sample</a:t>
            </a:r>
            <a:r>
              <a:rPr sz="3200" spc="-15" dirty="0">
                <a:solidFill>
                  <a:srgbClr val="3333CC"/>
                </a:solidFill>
                <a:latin typeface="Arial"/>
                <a:cs typeface="Arial"/>
              </a:rPr>
              <a:t> </a:t>
            </a:r>
            <a:r>
              <a:rPr sz="3200" dirty="0">
                <a:solidFill>
                  <a:srgbClr val="3333CC"/>
                </a:solidFill>
                <a:latin typeface="Arial"/>
                <a:cs typeface="Arial"/>
              </a:rPr>
              <a:t>a</a:t>
            </a:r>
            <a:endParaRPr sz="3200" dirty="0">
              <a:latin typeface="Arial"/>
              <a:cs typeface="Arial"/>
            </a:endParaRPr>
          </a:p>
          <a:p>
            <a:pPr marL="381000">
              <a:lnSpc>
                <a:spcPts val="3835"/>
              </a:lnSpc>
              <a:tabLst>
                <a:tab pos="4958080" algn="l"/>
              </a:tabLst>
            </a:pPr>
            <a:r>
              <a:rPr sz="3200" i="1" spc="-5" dirty="0">
                <a:solidFill>
                  <a:srgbClr val="3333CC"/>
                </a:solidFill>
                <a:latin typeface="Arial"/>
                <a:cs typeface="Arial"/>
              </a:rPr>
              <a:t>minibatch </a:t>
            </a:r>
            <a:r>
              <a:rPr sz="3200" dirty="0">
                <a:solidFill>
                  <a:srgbClr val="3333CC"/>
                </a:solidFill>
                <a:latin typeface="Arial"/>
                <a:cs typeface="Arial"/>
              </a:rPr>
              <a:t>of</a:t>
            </a:r>
            <a:r>
              <a:rPr sz="3200" spc="10" dirty="0">
                <a:solidFill>
                  <a:srgbClr val="3333CC"/>
                </a:solidFill>
                <a:latin typeface="Arial"/>
                <a:cs typeface="Arial"/>
              </a:rPr>
              <a:t> </a:t>
            </a:r>
            <a:r>
              <a:rPr sz="3200" dirty="0">
                <a:solidFill>
                  <a:srgbClr val="3333CC"/>
                </a:solidFill>
                <a:latin typeface="Arial"/>
                <a:cs typeface="Arial"/>
              </a:rPr>
              <a:t>examples</a:t>
            </a:r>
            <a:r>
              <a:rPr sz="3200" spc="5" dirty="0">
                <a:solidFill>
                  <a:srgbClr val="3333CC"/>
                </a:solidFill>
                <a:latin typeface="Arial"/>
                <a:cs typeface="Arial"/>
              </a:rPr>
              <a:t> </a:t>
            </a:r>
            <a:r>
              <a:rPr sz="3200" i="1" spc="345" dirty="0">
                <a:latin typeface="Cambria"/>
                <a:cs typeface="Cambria"/>
              </a:rPr>
              <a:t>B	</a:t>
            </a:r>
            <a:r>
              <a:rPr sz="3200" i="1" spc="275" dirty="0">
                <a:latin typeface="Cambria"/>
                <a:cs typeface="Cambria"/>
              </a:rPr>
              <a:t>=</a:t>
            </a:r>
            <a:r>
              <a:rPr sz="3200" spc="275" dirty="0">
                <a:latin typeface="Calibri"/>
                <a:cs typeface="Calibri"/>
              </a:rPr>
              <a:t>{</a:t>
            </a:r>
            <a:r>
              <a:rPr sz="3200" i="1" spc="275" dirty="0">
                <a:latin typeface="Cambria"/>
                <a:cs typeface="Cambria"/>
              </a:rPr>
              <a:t>x</a:t>
            </a:r>
            <a:r>
              <a:rPr sz="3150" spc="412" baseline="25132" dirty="0">
                <a:latin typeface="Calibri"/>
                <a:cs typeface="Calibri"/>
              </a:rPr>
              <a:t>(1)</a:t>
            </a:r>
            <a:r>
              <a:rPr sz="3200" i="1" spc="275" dirty="0">
                <a:latin typeface="Cambria"/>
                <a:cs typeface="Cambria"/>
              </a:rPr>
              <a:t>,..,x</a:t>
            </a:r>
            <a:r>
              <a:rPr sz="3150" spc="412" baseline="25132" dirty="0">
                <a:latin typeface="Calibri"/>
                <a:cs typeface="Calibri"/>
              </a:rPr>
              <a:t>(</a:t>
            </a:r>
            <a:r>
              <a:rPr sz="3150" i="1" spc="412" baseline="25132" dirty="0">
                <a:latin typeface="Cambria"/>
                <a:cs typeface="Cambria"/>
              </a:rPr>
              <a:t>m’</a:t>
            </a:r>
            <a:r>
              <a:rPr sz="3150" spc="412" baseline="25132" dirty="0">
                <a:latin typeface="Calibri"/>
                <a:cs typeface="Calibri"/>
              </a:rPr>
              <a:t>)</a:t>
            </a:r>
            <a:r>
              <a:rPr sz="3200" spc="275" dirty="0">
                <a:latin typeface="Calibri"/>
                <a:cs typeface="Calibri"/>
              </a:rPr>
              <a:t>}</a:t>
            </a:r>
            <a:endParaRPr sz="3200" dirty="0">
              <a:latin typeface="Calibri"/>
              <a:cs typeface="Calibri"/>
            </a:endParaRPr>
          </a:p>
          <a:p>
            <a:pPr marL="781050" lvl="1" indent="-286385">
              <a:lnSpc>
                <a:spcPct val="100000"/>
              </a:lnSpc>
              <a:spcBef>
                <a:spcPts val="630"/>
              </a:spcBef>
              <a:buChar char="–"/>
              <a:tabLst>
                <a:tab pos="781050" algn="l"/>
              </a:tabLst>
            </a:pPr>
            <a:r>
              <a:rPr sz="2800" dirty="0">
                <a:solidFill>
                  <a:srgbClr val="336600"/>
                </a:solidFill>
                <a:latin typeface="Arial"/>
                <a:cs typeface="Arial"/>
              </a:rPr>
              <a:t>drawn </a:t>
            </a:r>
            <a:r>
              <a:rPr sz="2800" spc="-5" dirty="0">
                <a:solidFill>
                  <a:srgbClr val="336600"/>
                </a:solidFill>
                <a:latin typeface="Arial"/>
                <a:cs typeface="Arial"/>
              </a:rPr>
              <a:t>uniformly from the training</a:t>
            </a:r>
            <a:r>
              <a:rPr sz="2800" spc="5" dirty="0">
                <a:solidFill>
                  <a:srgbClr val="336600"/>
                </a:solidFill>
                <a:latin typeface="Arial"/>
                <a:cs typeface="Arial"/>
              </a:rPr>
              <a:t> </a:t>
            </a:r>
            <a:r>
              <a:rPr sz="2800" dirty="0">
                <a:solidFill>
                  <a:srgbClr val="336600"/>
                </a:solidFill>
                <a:latin typeface="Arial"/>
                <a:cs typeface="Arial"/>
              </a:rPr>
              <a:t>set</a:t>
            </a:r>
            <a:endParaRPr sz="2800" dirty="0">
              <a:latin typeface="Arial"/>
              <a:cs typeface="Arial"/>
            </a:endParaRPr>
          </a:p>
          <a:p>
            <a:pPr marL="781050" lvl="1" indent="-286385">
              <a:lnSpc>
                <a:spcPts val="3345"/>
              </a:lnSpc>
              <a:spcBef>
                <a:spcPts val="740"/>
              </a:spcBef>
              <a:buChar char="–"/>
              <a:tabLst>
                <a:tab pos="781050" algn="l"/>
              </a:tabLst>
            </a:pPr>
            <a:r>
              <a:rPr lang="en-US" sz="2800" spc="-5" dirty="0">
                <a:solidFill>
                  <a:srgbClr val="336600"/>
                </a:solidFill>
                <a:latin typeface="Arial"/>
                <a:cs typeface="Arial"/>
              </a:rPr>
              <a:t>m</a:t>
            </a:r>
            <a:r>
              <a:rPr sz="2800" spc="-5" dirty="0">
                <a:solidFill>
                  <a:srgbClr val="336600"/>
                </a:solidFill>
                <a:latin typeface="Arial"/>
                <a:cs typeface="Arial"/>
              </a:rPr>
              <a:t>inibatch </a:t>
            </a:r>
            <a:r>
              <a:rPr sz="2800" dirty="0">
                <a:solidFill>
                  <a:srgbClr val="336600"/>
                </a:solidFill>
                <a:latin typeface="Arial"/>
                <a:cs typeface="Arial"/>
              </a:rPr>
              <a:t>size </a:t>
            </a:r>
            <a:r>
              <a:rPr sz="2800" i="1" spc="155" dirty="0">
                <a:latin typeface="Cambria"/>
                <a:cs typeface="Cambria"/>
              </a:rPr>
              <a:t>m’ </a:t>
            </a:r>
            <a:r>
              <a:rPr sz="2800" dirty="0">
                <a:solidFill>
                  <a:srgbClr val="336600"/>
                </a:solidFill>
                <a:latin typeface="Arial"/>
                <a:cs typeface="Arial"/>
              </a:rPr>
              <a:t>is </a:t>
            </a:r>
            <a:r>
              <a:rPr sz="2800" spc="-5" dirty="0">
                <a:solidFill>
                  <a:srgbClr val="336600"/>
                </a:solidFill>
                <a:latin typeface="Arial"/>
                <a:cs typeface="Arial"/>
              </a:rPr>
              <a:t>typically </a:t>
            </a:r>
            <a:r>
              <a:rPr sz="2800" dirty="0">
                <a:solidFill>
                  <a:srgbClr val="336600"/>
                </a:solidFill>
                <a:latin typeface="Arial"/>
                <a:cs typeface="Arial"/>
              </a:rPr>
              <a:t>chosen </a:t>
            </a:r>
            <a:r>
              <a:rPr sz="2800" spc="-5" dirty="0">
                <a:solidFill>
                  <a:srgbClr val="336600"/>
                </a:solidFill>
                <a:latin typeface="Arial"/>
                <a:cs typeface="Arial"/>
              </a:rPr>
              <a:t>to </a:t>
            </a:r>
            <a:r>
              <a:rPr sz="2800" dirty="0">
                <a:solidFill>
                  <a:srgbClr val="336600"/>
                </a:solidFill>
                <a:latin typeface="Arial"/>
                <a:cs typeface="Arial"/>
              </a:rPr>
              <a:t>be small:</a:t>
            </a:r>
            <a:r>
              <a:rPr sz="2800" spc="-90" dirty="0">
                <a:solidFill>
                  <a:srgbClr val="336600"/>
                </a:solidFill>
                <a:latin typeface="Arial"/>
                <a:cs typeface="Arial"/>
              </a:rPr>
              <a:t> </a:t>
            </a:r>
            <a:r>
              <a:rPr sz="2800" spc="-20" dirty="0">
                <a:solidFill>
                  <a:srgbClr val="00B050"/>
                </a:solidFill>
                <a:latin typeface="Calibri"/>
                <a:cs typeface="Calibri"/>
              </a:rPr>
              <a:t>1</a:t>
            </a:r>
            <a:endParaRPr sz="2800" dirty="0">
              <a:solidFill>
                <a:srgbClr val="00B050"/>
              </a:solidFill>
              <a:latin typeface="Calibri"/>
              <a:cs typeface="Calibri"/>
            </a:endParaRPr>
          </a:p>
          <a:p>
            <a:pPr marL="774065">
              <a:lnSpc>
                <a:spcPts val="3345"/>
              </a:lnSpc>
            </a:pPr>
            <a:r>
              <a:rPr sz="2800" spc="-5" dirty="0">
                <a:solidFill>
                  <a:srgbClr val="336600"/>
                </a:solidFill>
                <a:latin typeface="Arial"/>
                <a:cs typeface="Arial"/>
              </a:rPr>
              <a:t>to </a:t>
            </a:r>
            <a:r>
              <a:rPr sz="2800" dirty="0">
                <a:solidFill>
                  <a:srgbClr val="336600"/>
                </a:solidFill>
                <a:latin typeface="Arial"/>
                <a:cs typeface="Arial"/>
              </a:rPr>
              <a:t>a hundred</a:t>
            </a:r>
            <a:endParaRPr sz="2800" dirty="0">
              <a:latin typeface="Arial"/>
              <a:cs typeface="Arial"/>
            </a:endParaRPr>
          </a:p>
          <a:p>
            <a:pPr marL="1181100" lvl="2" indent="-229235">
              <a:lnSpc>
                <a:spcPct val="100000"/>
              </a:lnSpc>
              <a:spcBef>
                <a:spcPts val="615"/>
              </a:spcBef>
              <a:buChar char="•"/>
              <a:tabLst>
                <a:tab pos="1181100" algn="l"/>
              </a:tabLst>
            </a:pPr>
            <a:r>
              <a:rPr sz="2400" dirty="0">
                <a:solidFill>
                  <a:srgbClr val="660066"/>
                </a:solidFill>
                <a:latin typeface="Arial"/>
                <a:cs typeface="Arial"/>
              </a:rPr>
              <a:t>Crucially </a:t>
            </a:r>
            <a:r>
              <a:rPr sz="2400" i="1" spc="135" dirty="0">
                <a:latin typeface="Cambria"/>
                <a:cs typeface="Cambria"/>
              </a:rPr>
              <a:t>m’ </a:t>
            </a:r>
            <a:r>
              <a:rPr sz="2400" dirty="0">
                <a:solidFill>
                  <a:srgbClr val="660066"/>
                </a:solidFill>
                <a:latin typeface="Arial"/>
                <a:cs typeface="Arial"/>
              </a:rPr>
              <a:t>is held </a:t>
            </a:r>
            <a:r>
              <a:rPr sz="2400" spc="-5" dirty="0">
                <a:solidFill>
                  <a:srgbClr val="660066"/>
                </a:solidFill>
                <a:latin typeface="Arial"/>
                <a:cs typeface="Arial"/>
              </a:rPr>
              <a:t>fixed </a:t>
            </a:r>
            <a:r>
              <a:rPr sz="2400" dirty="0">
                <a:solidFill>
                  <a:srgbClr val="660066"/>
                </a:solidFill>
                <a:latin typeface="Arial"/>
                <a:cs typeface="Arial"/>
              </a:rPr>
              <a:t>even if </a:t>
            </a:r>
            <a:r>
              <a:rPr lang="en-US" sz="2400" dirty="0">
                <a:solidFill>
                  <a:srgbClr val="660066"/>
                </a:solidFill>
                <a:latin typeface="Arial"/>
                <a:cs typeface="Arial"/>
              </a:rPr>
              <a:t>the </a:t>
            </a:r>
            <a:r>
              <a:rPr sz="2400" dirty="0">
                <a:solidFill>
                  <a:srgbClr val="660066"/>
                </a:solidFill>
                <a:latin typeface="Arial"/>
                <a:cs typeface="Arial"/>
              </a:rPr>
              <a:t>sample set is in</a:t>
            </a:r>
            <a:r>
              <a:rPr sz="2400" spc="55" dirty="0">
                <a:solidFill>
                  <a:srgbClr val="660066"/>
                </a:solidFill>
                <a:latin typeface="Arial"/>
                <a:cs typeface="Arial"/>
              </a:rPr>
              <a:t> </a:t>
            </a:r>
            <a:r>
              <a:rPr sz="2400" dirty="0">
                <a:solidFill>
                  <a:srgbClr val="660066"/>
                </a:solidFill>
                <a:latin typeface="Arial"/>
                <a:cs typeface="Arial"/>
              </a:rPr>
              <a:t>billions</a:t>
            </a:r>
            <a:endParaRPr sz="2400" dirty="0">
              <a:latin typeface="Arial"/>
              <a:cs typeface="Arial"/>
            </a:endParaRPr>
          </a:p>
          <a:p>
            <a:pPr marL="1180465" marR="398780" lvl="2" indent="-228600">
              <a:lnSpc>
                <a:spcPct val="101499"/>
              </a:lnSpc>
              <a:spcBef>
                <a:spcPts val="480"/>
              </a:spcBef>
              <a:buChar char="•"/>
              <a:tabLst>
                <a:tab pos="1181100" algn="l"/>
              </a:tabLst>
            </a:pPr>
            <a:r>
              <a:rPr sz="2400" spc="-5" dirty="0">
                <a:solidFill>
                  <a:srgbClr val="660066"/>
                </a:solidFill>
                <a:latin typeface="Arial"/>
                <a:cs typeface="Arial"/>
              </a:rPr>
              <a:t>We</a:t>
            </a:r>
            <a:r>
              <a:rPr lang="en-US" sz="2400" spc="-5" dirty="0">
                <a:solidFill>
                  <a:srgbClr val="660066"/>
                </a:solidFill>
                <a:latin typeface="Arial"/>
                <a:cs typeface="Arial"/>
              </a:rPr>
              <a:t> now</a:t>
            </a:r>
            <a:r>
              <a:rPr sz="2400" dirty="0">
                <a:solidFill>
                  <a:srgbClr val="660066"/>
                </a:solidFill>
                <a:latin typeface="Arial"/>
                <a:cs typeface="Arial"/>
              </a:rPr>
              <a:t> </a:t>
            </a:r>
            <a:r>
              <a:rPr sz="2400" spc="-5" dirty="0">
                <a:solidFill>
                  <a:srgbClr val="660066"/>
                </a:solidFill>
                <a:latin typeface="Arial"/>
                <a:cs typeface="Arial"/>
              </a:rPr>
              <a:t>fit </a:t>
            </a:r>
            <a:r>
              <a:rPr sz="2400" dirty="0">
                <a:solidFill>
                  <a:srgbClr val="660066"/>
                </a:solidFill>
                <a:latin typeface="Arial"/>
                <a:cs typeface="Arial"/>
              </a:rPr>
              <a:t>a </a:t>
            </a:r>
            <a:r>
              <a:rPr sz="2400" spc="-5" dirty="0">
                <a:solidFill>
                  <a:srgbClr val="660066"/>
                </a:solidFill>
                <a:latin typeface="Arial"/>
                <a:cs typeface="Arial"/>
              </a:rPr>
              <a:t>training </a:t>
            </a:r>
            <a:r>
              <a:rPr sz="2400" dirty="0">
                <a:solidFill>
                  <a:srgbClr val="660066"/>
                </a:solidFill>
                <a:latin typeface="Arial"/>
                <a:cs typeface="Arial"/>
              </a:rPr>
              <a:t>set </a:t>
            </a:r>
            <a:r>
              <a:rPr sz="2400" spc="-5" dirty="0">
                <a:solidFill>
                  <a:srgbClr val="660066"/>
                </a:solidFill>
                <a:latin typeface="Arial"/>
                <a:cs typeface="Arial"/>
              </a:rPr>
              <a:t>with </a:t>
            </a:r>
            <a:r>
              <a:rPr sz="2400" dirty="0">
                <a:solidFill>
                  <a:srgbClr val="660066"/>
                </a:solidFill>
                <a:latin typeface="Arial"/>
                <a:cs typeface="Arial"/>
              </a:rPr>
              <a:t>billions of examples using  </a:t>
            </a:r>
            <a:r>
              <a:rPr sz="2400" spc="-5" dirty="0">
                <a:solidFill>
                  <a:srgbClr val="660066"/>
                </a:solidFill>
                <a:latin typeface="Arial"/>
                <a:cs typeface="Arial"/>
              </a:rPr>
              <a:t>updates computed </a:t>
            </a:r>
            <a:r>
              <a:rPr sz="2400" dirty="0">
                <a:solidFill>
                  <a:srgbClr val="660066"/>
                </a:solidFill>
                <a:latin typeface="Arial"/>
                <a:cs typeface="Arial"/>
              </a:rPr>
              <a:t>on only a hundred</a:t>
            </a:r>
            <a:r>
              <a:rPr sz="2400" spc="-15" dirty="0">
                <a:solidFill>
                  <a:srgbClr val="660066"/>
                </a:solidFill>
                <a:latin typeface="Arial"/>
                <a:cs typeface="Arial"/>
              </a:rPr>
              <a:t> </a:t>
            </a:r>
            <a:r>
              <a:rPr sz="2400" dirty="0">
                <a:solidFill>
                  <a:srgbClr val="660066"/>
                </a:solidFill>
                <a:latin typeface="Arial"/>
                <a:cs typeface="Arial"/>
              </a:rPr>
              <a:t>examples</a:t>
            </a:r>
            <a:endParaRPr sz="2400" dirty="0">
              <a:latin typeface="Arial"/>
              <a:cs typeface="Arial"/>
            </a:endParaRPr>
          </a:p>
          <a:p>
            <a:pPr marR="487045" algn="r">
              <a:lnSpc>
                <a:spcPct val="100000"/>
              </a:lnSpc>
              <a:spcBef>
                <a:spcPts val="495"/>
              </a:spcBef>
            </a:pPr>
            <a:endParaRPr sz="1400" dirty="0">
              <a:latin typeface="Arial"/>
              <a:cs typeface="Aria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04287" y="877454"/>
            <a:ext cx="7404813" cy="695960"/>
          </a:xfrm>
          <a:prstGeom prst="rect">
            <a:avLst/>
          </a:prstGeom>
        </p:spPr>
        <p:txBody>
          <a:bodyPr vert="horz" wrap="square" lIns="0" tIns="12700" rIns="0" bIns="0" rtlCol="0">
            <a:spAutoFit/>
          </a:bodyPr>
          <a:lstStyle/>
          <a:p>
            <a:pPr marL="12700">
              <a:lnSpc>
                <a:spcPct val="100000"/>
              </a:lnSpc>
              <a:spcBef>
                <a:spcPts val="100"/>
              </a:spcBef>
              <a:tabLst>
                <a:tab pos="1378585" algn="l"/>
                <a:tab pos="3707765" algn="l"/>
                <a:tab pos="4484370" algn="l"/>
              </a:tabLst>
            </a:pPr>
            <a:r>
              <a:rPr spc="-5" dirty="0"/>
              <a:t>SGD	Estimate	</a:t>
            </a:r>
            <a:r>
              <a:rPr dirty="0"/>
              <a:t>on	</a:t>
            </a:r>
            <a:r>
              <a:rPr lang="en-US" spc="-5" dirty="0"/>
              <a:t>M</a:t>
            </a:r>
            <a:r>
              <a:rPr spc="-5" dirty="0"/>
              <a:t>inibatch</a:t>
            </a:r>
          </a:p>
        </p:txBody>
      </p:sp>
      <p:sp>
        <p:nvSpPr>
          <p:cNvPr id="5" name="object 5"/>
          <p:cNvSpPr txBox="1"/>
          <p:nvPr/>
        </p:nvSpPr>
        <p:spPr>
          <a:xfrm>
            <a:off x="1337391" y="1807794"/>
            <a:ext cx="7770323" cy="505267"/>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spc="-5" dirty="0">
                <a:solidFill>
                  <a:srgbClr val="3333CC"/>
                </a:solidFill>
                <a:latin typeface="Arial"/>
                <a:cs typeface="Arial"/>
              </a:rPr>
              <a:t>Estimate </a:t>
            </a:r>
            <a:r>
              <a:rPr sz="3200" dirty="0">
                <a:solidFill>
                  <a:srgbClr val="3333CC"/>
                </a:solidFill>
                <a:latin typeface="Arial"/>
                <a:cs typeface="Arial"/>
              </a:rPr>
              <a:t>of gradient </a:t>
            </a:r>
            <a:r>
              <a:rPr lang="en-US" sz="3200" dirty="0">
                <a:solidFill>
                  <a:srgbClr val="3333CC"/>
                </a:solidFill>
                <a:latin typeface="Arial"/>
                <a:cs typeface="Arial"/>
              </a:rPr>
              <a:t>can be written </a:t>
            </a:r>
            <a:r>
              <a:rPr sz="3200" spc="-55" dirty="0">
                <a:solidFill>
                  <a:srgbClr val="3333CC"/>
                </a:solidFill>
                <a:latin typeface="Arial"/>
                <a:cs typeface="Arial"/>
              </a:rPr>
              <a:t> </a:t>
            </a:r>
            <a:r>
              <a:rPr sz="3200" dirty="0">
                <a:solidFill>
                  <a:srgbClr val="3333CC"/>
                </a:solidFill>
                <a:latin typeface="Arial"/>
                <a:cs typeface="Arial"/>
              </a:rPr>
              <a:t>as</a:t>
            </a:r>
            <a:endParaRPr sz="3200" dirty="0">
              <a:latin typeface="Arial"/>
              <a:cs typeface="Arial"/>
            </a:endParaRPr>
          </a:p>
        </p:txBody>
      </p:sp>
      <p:sp>
        <p:nvSpPr>
          <p:cNvPr id="13" name="object 13"/>
          <p:cNvSpPr txBox="1"/>
          <p:nvPr/>
        </p:nvSpPr>
        <p:spPr>
          <a:xfrm>
            <a:off x="1310177" y="3052710"/>
            <a:ext cx="7642859" cy="2975173"/>
          </a:xfrm>
          <a:prstGeom prst="rect">
            <a:avLst/>
          </a:prstGeom>
        </p:spPr>
        <p:txBody>
          <a:bodyPr vert="horz" wrap="square" lIns="0" tIns="93980" rIns="0" bIns="0" rtlCol="0">
            <a:spAutoFit/>
          </a:bodyPr>
          <a:lstStyle/>
          <a:p>
            <a:pPr marL="469900">
              <a:lnSpc>
                <a:spcPct val="100000"/>
              </a:lnSpc>
              <a:spcBef>
                <a:spcPts val="740"/>
              </a:spcBef>
            </a:pPr>
            <a:r>
              <a:rPr sz="2800" dirty="0">
                <a:solidFill>
                  <a:srgbClr val="336600"/>
                </a:solidFill>
                <a:latin typeface="Arial"/>
                <a:cs typeface="Arial"/>
              </a:rPr>
              <a:t>– using examples </a:t>
            </a:r>
            <a:r>
              <a:rPr sz="2800" spc="-5" dirty="0">
                <a:solidFill>
                  <a:srgbClr val="336600"/>
                </a:solidFill>
                <a:latin typeface="Arial"/>
                <a:cs typeface="Arial"/>
              </a:rPr>
              <a:t>from minibatch</a:t>
            </a:r>
            <a:r>
              <a:rPr sz="2800" spc="-110" dirty="0">
                <a:solidFill>
                  <a:srgbClr val="336600"/>
                </a:solidFill>
                <a:latin typeface="Arial"/>
                <a:cs typeface="Arial"/>
              </a:rPr>
              <a:t> </a:t>
            </a:r>
            <a:r>
              <a:rPr sz="2800" i="1" dirty="0">
                <a:latin typeface="Times New Roman"/>
                <a:cs typeface="Times New Roman"/>
              </a:rPr>
              <a:t>B</a:t>
            </a:r>
            <a:endParaRPr sz="2800" dirty="0">
              <a:latin typeface="Times New Roman"/>
              <a:cs typeface="Times New Roman"/>
            </a:endParaRPr>
          </a:p>
          <a:p>
            <a:pPr marL="355600" marR="5080" indent="-342900">
              <a:lnSpc>
                <a:spcPct val="100000"/>
              </a:lnSpc>
              <a:spcBef>
                <a:spcPts val="740"/>
              </a:spcBef>
              <a:buChar char="•"/>
              <a:tabLst>
                <a:tab pos="354965" algn="l"/>
                <a:tab pos="355600" algn="l"/>
              </a:tabLst>
            </a:pPr>
            <a:r>
              <a:rPr sz="3200" spc="-5" dirty="0">
                <a:solidFill>
                  <a:srgbClr val="3333CC"/>
                </a:solidFill>
                <a:latin typeface="Arial"/>
                <a:cs typeface="Arial"/>
              </a:rPr>
              <a:t>SGD then follows the estimated </a:t>
            </a:r>
            <a:r>
              <a:rPr sz="3200" dirty="0">
                <a:solidFill>
                  <a:srgbClr val="3333CC"/>
                </a:solidFill>
                <a:latin typeface="Arial"/>
                <a:cs typeface="Arial"/>
              </a:rPr>
              <a:t>gradient  </a:t>
            </a:r>
            <a:r>
              <a:rPr sz="3200" spc="-5" dirty="0">
                <a:solidFill>
                  <a:srgbClr val="3333CC"/>
                </a:solidFill>
                <a:latin typeface="Arial"/>
                <a:cs typeface="Arial"/>
              </a:rPr>
              <a:t>downhill</a:t>
            </a:r>
            <a:endParaRPr sz="3200" dirty="0">
              <a:latin typeface="Arial"/>
              <a:cs typeface="Arial"/>
            </a:endParaRPr>
          </a:p>
          <a:p>
            <a:pPr marL="469900">
              <a:lnSpc>
                <a:spcPct val="100000"/>
              </a:lnSpc>
              <a:spcBef>
                <a:spcPts val="1985"/>
              </a:spcBef>
            </a:pPr>
            <a:endParaRPr lang="en-US" sz="2800" dirty="0">
              <a:solidFill>
                <a:srgbClr val="336600"/>
              </a:solidFill>
              <a:latin typeface="Arial"/>
              <a:cs typeface="Arial"/>
            </a:endParaRPr>
          </a:p>
          <a:p>
            <a:pPr marL="469900">
              <a:lnSpc>
                <a:spcPct val="100000"/>
              </a:lnSpc>
              <a:spcBef>
                <a:spcPts val="1985"/>
              </a:spcBef>
            </a:pPr>
            <a:r>
              <a:rPr sz="2800" dirty="0">
                <a:solidFill>
                  <a:srgbClr val="336600"/>
                </a:solidFill>
                <a:latin typeface="Arial"/>
                <a:cs typeface="Arial"/>
              </a:rPr>
              <a:t>– where </a:t>
            </a:r>
            <a:r>
              <a:rPr sz="2800" i="1" dirty="0">
                <a:latin typeface="Times New Roman"/>
                <a:cs typeface="Times New Roman"/>
              </a:rPr>
              <a:t>ε </a:t>
            </a:r>
            <a:r>
              <a:rPr sz="2800" dirty="0">
                <a:solidFill>
                  <a:srgbClr val="336600"/>
                </a:solidFill>
                <a:latin typeface="Arial"/>
                <a:cs typeface="Arial"/>
              </a:rPr>
              <a:t>is </a:t>
            </a:r>
            <a:r>
              <a:rPr sz="2800" spc="-5" dirty="0">
                <a:solidFill>
                  <a:srgbClr val="336600"/>
                </a:solidFill>
                <a:latin typeface="Arial"/>
                <a:cs typeface="Arial"/>
              </a:rPr>
              <a:t>the </a:t>
            </a:r>
            <a:r>
              <a:rPr sz="2800" dirty="0">
                <a:solidFill>
                  <a:srgbClr val="336600"/>
                </a:solidFill>
                <a:latin typeface="Arial"/>
                <a:cs typeface="Arial"/>
              </a:rPr>
              <a:t>learning</a:t>
            </a:r>
            <a:r>
              <a:rPr sz="2800" spc="-35" dirty="0">
                <a:solidFill>
                  <a:srgbClr val="336600"/>
                </a:solidFill>
                <a:latin typeface="Arial"/>
                <a:cs typeface="Arial"/>
              </a:rPr>
              <a:t> </a:t>
            </a:r>
            <a:r>
              <a:rPr sz="2800" spc="-5" dirty="0">
                <a:solidFill>
                  <a:srgbClr val="336600"/>
                </a:solidFill>
                <a:latin typeface="Arial"/>
                <a:cs typeface="Arial"/>
              </a:rPr>
              <a:t>rate</a:t>
            </a:r>
            <a:endParaRPr sz="2800" dirty="0">
              <a:latin typeface="Arial"/>
              <a:cs typeface="Arial"/>
            </a:endParaRPr>
          </a:p>
        </p:txBody>
      </p:sp>
      <p:pic>
        <p:nvPicPr>
          <p:cNvPr id="3" name="Picture 2">
            <a:extLst>
              <a:ext uri="{FF2B5EF4-FFF2-40B4-BE49-F238E27FC236}">
                <a16:creationId xmlns:a16="http://schemas.microsoft.com/office/drawing/2014/main" id="{EB34B42E-62F4-2B47-995F-6746754A4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700" y="2362200"/>
            <a:ext cx="3581400" cy="804157"/>
          </a:xfrm>
          <a:prstGeom prst="rect">
            <a:avLst/>
          </a:prstGeom>
        </p:spPr>
      </p:pic>
      <p:pic>
        <p:nvPicPr>
          <p:cNvPr id="14" name="Picture 13">
            <a:extLst>
              <a:ext uri="{FF2B5EF4-FFF2-40B4-BE49-F238E27FC236}">
                <a16:creationId xmlns:a16="http://schemas.microsoft.com/office/drawing/2014/main" id="{3C635F07-4A44-F441-ACFE-211CB1B3B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900" y="4694842"/>
            <a:ext cx="2413000" cy="715358"/>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960086" y="847293"/>
            <a:ext cx="5663214" cy="695960"/>
          </a:xfrm>
          <a:prstGeom prst="rect">
            <a:avLst/>
          </a:prstGeom>
        </p:spPr>
        <p:txBody>
          <a:bodyPr vert="horz" wrap="square" lIns="0" tIns="12700" rIns="0" bIns="0" rtlCol="0">
            <a:spAutoFit/>
          </a:bodyPr>
          <a:lstStyle/>
          <a:p>
            <a:pPr marL="12700">
              <a:lnSpc>
                <a:spcPct val="100000"/>
              </a:lnSpc>
              <a:spcBef>
                <a:spcPts val="100"/>
              </a:spcBef>
              <a:tabLst>
                <a:tab pos="1285240" algn="l"/>
                <a:tab pos="2684145" algn="l"/>
              </a:tabLst>
            </a:pPr>
            <a:r>
              <a:rPr dirty="0"/>
              <a:t>How	</a:t>
            </a:r>
            <a:r>
              <a:rPr lang="en-US" dirty="0"/>
              <a:t>G</a:t>
            </a:r>
            <a:r>
              <a:rPr dirty="0"/>
              <a:t>ood	</a:t>
            </a:r>
            <a:r>
              <a:rPr lang="en-US" dirty="0"/>
              <a:t> </a:t>
            </a:r>
            <a:r>
              <a:rPr dirty="0"/>
              <a:t>is</a:t>
            </a:r>
            <a:r>
              <a:rPr spc="-85" dirty="0"/>
              <a:t> </a:t>
            </a:r>
            <a:r>
              <a:rPr spc="-5" dirty="0"/>
              <a:t>SGD?</a:t>
            </a:r>
          </a:p>
        </p:txBody>
      </p:sp>
      <p:sp>
        <p:nvSpPr>
          <p:cNvPr id="4" name="object 4"/>
          <p:cNvSpPr txBox="1"/>
          <p:nvPr/>
        </p:nvSpPr>
        <p:spPr>
          <a:xfrm>
            <a:off x="852978" y="1982354"/>
            <a:ext cx="8818245" cy="4883785"/>
          </a:xfrm>
          <a:prstGeom prst="rect">
            <a:avLst/>
          </a:prstGeom>
        </p:spPr>
        <p:txBody>
          <a:bodyPr vert="horz" wrap="square" lIns="0" tIns="33020" rIns="0" bIns="0" rtlCol="0">
            <a:spAutoFit/>
          </a:bodyPr>
          <a:lstStyle/>
          <a:p>
            <a:pPr marL="355600" marR="320675" indent="-342900">
              <a:lnSpc>
                <a:spcPts val="3800"/>
              </a:lnSpc>
              <a:spcBef>
                <a:spcPts val="260"/>
              </a:spcBef>
              <a:buChar char="•"/>
              <a:tabLst>
                <a:tab pos="354965" algn="l"/>
                <a:tab pos="355600" algn="l"/>
              </a:tabLst>
            </a:pPr>
            <a:r>
              <a:rPr sz="3200" spc="-5" dirty="0">
                <a:solidFill>
                  <a:srgbClr val="3333CC"/>
                </a:solidFill>
                <a:latin typeface="Arial"/>
                <a:cs typeface="Arial"/>
              </a:rPr>
              <a:t>In the </a:t>
            </a:r>
            <a:r>
              <a:rPr sz="3200" dirty="0">
                <a:solidFill>
                  <a:srgbClr val="3333CC"/>
                </a:solidFill>
                <a:latin typeface="Arial"/>
                <a:cs typeface="Arial"/>
              </a:rPr>
              <a:t>past gradient descent was regarded</a:t>
            </a:r>
            <a:r>
              <a:rPr sz="3200" spc="-95" dirty="0">
                <a:solidFill>
                  <a:srgbClr val="3333CC"/>
                </a:solidFill>
                <a:latin typeface="Arial"/>
                <a:cs typeface="Arial"/>
              </a:rPr>
              <a:t> </a:t>
            </a:r>
            <a:r>
              <a:rPr sz="3200" dirty="0">
                <a:solidFill>
                  <a:srgbClr val="3333CC"/>
                </a:solidFill>
                <a:latin typeface="Arial"/>
                <a:cs typeface="Arial"/>
              </a:rPr>
              <a:t>as  slow and</a:t>
            </a:r>
            <a:r>
              <a:rPr sz="3200" spc="-5" dirty="0">
                <a:solidFill>
                  <a:srgbClr val="3333CC"/>
                </a:solidFill>
                <a:latin typeface="Arial"/>
                <a:cs typeface="Arial"/>
              </a:rPr>
              <a:t> </a:t>
            </a:r>
            <a:r>
              <a:rPr sz="3200" dirty="0">
                <a:solidFill>
                  <a:srgbClr val="3333CC"/>
                </a:solidFill>
                <a:latin typeface="Arial"/>
                <a:cs typeface="Arial"/>
              </a:rPr>
              <a:t>unreliable</a:t>
            </a:r>
            <a:endParaRPr sz="3200" dirty="0">
              <a:latin typeface="Arial"/>
              <a:cs typeface="Arial"/>
            </a:endParaRPr>
          </a:p>
          <a:p>
            <a:pPr marL="355600" marR="229870" indent="-342900">
              <a:lnSpc>
                <a:spcPct val="100699"/>
              </a:lnSpc>
              <a:spcBef>
                <a:spcPts val="580"/>
              </a:spcBef>
              <a:buChar char="•"/>
              <a:tabLst>
                <a:tab pos="354965" algn="l"/>
                <a:tab pos="355600" algn="l"/>
              </a:tabLst>
            </a:pPr>
            <a:r>
              <a:rPr sz="3200" spc="-5" dirty="0">
                <a:solidFill>
                  <a:srgbClr val="3333CC"/>
                </a:solidFill>
                <a:latin typeface="Arial"/>
                <a:cs typeface="Arial"/>
              </a:rPr>
              <a:t>Application </a:t>
            </a:r>
            <a:r>
              <a:rPr sz="3200" dirty="0">
                <a:solidFill>
                  <a:srgbClr val="3333CC"/>
                </a:solidFill>
                <a:latin typeface="Arial"/>
                <a:cs typeface="Arial"/>
              </a:rPr>
              <a:t>of gradient descent </a:t>
            </a:r>
            <a:r>
              <a:rPr sz="3200" spc="-5" dirty="0">
                <a:solidFill>
                  <a:srgbClr val="3333CC"/>
                </a:solidFill>
                <a:latin typeface="Arial"/>
                <a:cs typeface="Arial"/>
              </a:rPr>
              <a:t>to</a:t>
            </a:r>
            <a:r>
              <a:rPr sz="3200" spc="-55" dirty="0">
                <a:solidFill>
                  <a:srgbClr val="3333CC"/>
                </a:solidFill>
                <a:latin typeface="Arial"/>
                <a:cs typeface="Arial"/>
              </a:rPr>
              <a:t> </a:t>
            </a:r>
            <a:r>
              <a:rPr sz="3200" dirty="0">
                <a:solidFill>
                  <a:srgbClr val="3333CC"/>
                </a:solidFill>
                <a:latin typeface="Arial"/>
                <a:cs typeface="Arial"/>
              </a:rPr>
              <a:t>non-convex  </a:t>
            </a:r>
            <a:r>
              <a:rPr sz="3200" spc="-5" dirty="0">
                <a:solidFill>
                  <a:srgbClr val="3333CC"/>
                </a:solidFill>
                <a:latin typeface="Arial"/>
                <a:cs typeface="Arial"/>
              </a:rPr>
              <a:t>optimization problems </a:t>
            </a:r>
            <a:r>
              <a:rPr sz="3200" dirty="0">
                <a:solidFill>
                  <a:srgbClr val="3333CC"/>
                </a:solidFill>
                <a:latin typeface="Arial"/>
                <a:cs typeface="Arial"/>
              </a:rPr>
              <a:t>was regarded as  unprincipled</a:t>
            </a:r>
            <a:endParaRPr sz="3200" dirty="0">
              <a:latin typeface="Arial"/>
              <a:cs typeface="Arial"/>
            </a:endParaRPr>
          </a:p>
          <a:p>
            <a:pPr marL="355600" marR="5080" indent="-342900">
              <a:lnSpc>
                <a:spcPct val="100000"/>
              </a:lnSpc>
              <a:spcBef>
                <a:spcPts val="730"/>
              </a:spcBef>
              <a:buChar char="•"/>
              <a:tabLst>
                <a:tab pos="354965" algn="l"/>
                <a:tab pos="355600" algn="l"/>
              </a:tabLst>
            </a:pPr>
            <a:r>
              <a:rPr sz="3200" spc="-5" dirty="0">
                <a:solidFill>
                  <a:srgbClr val="3333CC"/>
                </a:solidFill>
                <a:latin typeface="Arial"/>
                <a:cs typeface="Arial"/>
              </a:rPr>
              <a:t>SGD </a:t>
            </a:r>
            <a:r>
              <a:rPr sz="3200" dirty="0">
                <a:solidFill>
                  <a:srgbClr val="3333CC"/>
                </a:solidFill>
                <a:latin typeface="Arial"/>
                <a:cs typeface="Arial"/>
              </a:rPr>
              <a:t>is not </a:t>
            </a:r>
            <a:r>
              <a:rPr sz="3200" spc="-5" dirty="0">
                <a:solidFill>
                  <a:srgbClr val="3333CC"/>
                </a:solidFill>
                <a:latin typeface="Arial"/>
                <a:cs typeface="Arial"/>
              </a:rPr>
              <a:t>guaranteed to </a:t>
            </a:r>
            <a:r>
              <a:rPr sz="3200" dirty="0">
                <a:solidFill>
                  <a:srgbClr val="3333CC"/>
                </a:solidFill>
                <a:latin typeface="Arial"/>
                <a:cs typeface="Arial"/>
              </a:rPr>
              <a:t>arrive at even a</a:t>
            </a:r>
            <a:r>
              <a:rPr sz="3200" spc="-40" dirty="0">
                <a:solidFill>
                  <a:srgbClr val="3333CC"/>
                </a:solidFill>
                <a:latin typeface="Arial"/>
                <a:cs typeface="Arial"/>
              </a:rPr>
              <a:t> </a:t>
            </a:r>
            <a:r>
              <a:rPr sz="3200" dirty="0">
                <a:solidFill>
                  <a:srgbClr val="3333CC"/>
                </a:solidFill>
                <a:latin typeface="Arial"/>
                <a:cs typeface="Arial"/>
              </a:rPr>
              <a:t>local  minumum in reasonable</a:t>
            </a:r>
            <a:r>
              <a:rPr sz="3200" spc="-15" dirty="0">
                <a:solidFill>
                  <a:srgbClr val="3333CC"/>
                </a:solidFill>
                <a:latin typeface="Arial"/>
                <a:cs typeface="Arial"/>
              </a:rPr>
              <a:t> </a:t>
            </a:r>
            <a:r>
              <a:rPr sz="3200" spc="-5" dirty="0">
                <a:solidFill>
                  <a:srgbClr val="3333CC"/>
                </a:solidFill>
                <a:latin typeface="Arial"/>
                <a:cs typeface="Arial"/>
              </a:rPr>
              <a:t>time</a:t>
            </a:r>
            <a:endParaRPr sz="3200" dirty="0">
              <a:latin typeface="Arial"/>
              <a:cs typeface="Arial"/>
            </a:endParaRPr>
          </a:p>
          <a:p>
            <a:pPr marL="355600" marR="524510" indent="-342900">
              <a:lnSpc>
                <a:spcPct val="100000"/>
              </a:lnSpc>
              <a:spcBef>
                <a:spcPts val="820"/>
              </a:spcBef>
              <a:buChar char="•"/>
              <a:tabLst>
                <a:tab pos="354965" algn="l"/>
                <a:tab pos="355600" algn="l"/>
              </a:tabLst>
            </a:pPr>
            <a:r>
              <a:rPr sz="3200" dirty="0">
                <a:solidFill>
                  <a:srgbClr val="3333CC"/>
                </a:solidFill>
                <a:latin typeface="Arial"/>
                <a:cs typeface="Arial"/>
              </a:rPr>
              <a:t>But it </a:t>
            </a:r>
            <a:r>
              <a:rPr sz="3200" spc="-5" dirty="0">
                <a:solidFill>
                  <a:srgbClr val="3333CC"/>
                </a:solidFill>
                <a:latin typeface="Arial"/>
                <a:cs typeface="Arial"/>
              </a:rPr>
              <a:t>often finds </a:t>
            </a:r>
            <a:r>
              <a:rPr sz="3200" dirty="0">
                <a:solidFill>
                  <a:srgbClr val="3333CC"/>
                </a:solidFill>
                <a:latin typeface="Arial"/>
                <a:cs typeface="Arial"/>
              </a:rPr>
              <a:t>a </a:t>
            </a:r>
            <a:r>
              <a:rPr sz="3200" spc="-5" dirty="0">
                <a:solidFill>
                  <a:srgbClr val="3333CC"/>
                </a:solidFill>
                <a:latin typeface="Arial"/>
                <a:cs typeface="Arial"/>
              </a:rPr>
              <a:t>very </a:t>
            </a:r>
            <a:r>
              <a:rPr sz="3200" dirty="0">
                <a:solidFill>
                  <a:srgbClr val="3333CC"/>
                </a:solidFill>
                <a:latin typeface="Arial"/>
                <a:cs typeface="Arial"/>
              </a:rPr>
              <a:t>low value of </a:t>
            </a:r>
            <a:r>
              <a:rPr sz="3200" spc="-5" dirty="0">
                <a:solidFill>
                  <a:srgbClr val="3333CC"/>
                </a:solidFill>
                <a:latin typeface="Arial"/>
                <a:cs typeface="Arial"/>
              </a:rPr>
              <a:t>the </a:t>
            </a:r>
            <a:r>
              <a:rPr sz="3200" dirty="0">
                <a:solidFill>
                  <a:srgbClr val="3333CC"/>
                </a:solidFill>
                <a:latin typeface="Arial"/>
                <a:cs typeface="Arial"/>
              </a:rPr>
              <a:t>cost  </a:t>
            </a:r>
            <a:r>
              <a:rPr sz="3200" spc="-5" dirty="0">
                <a:solidFill>
                  <a:srgbClr val="3333CC"/>
                </a:solidFill>
                <a:latin typeface="Arial"/>
                <a:cs typeface="Arial"/>
              </a:rPr>
              <a:t>function </a:t>
            </a:r>
            <a:r>
              <a:rPr sz="3200" dirty="0">
                <a:solidFill>
                  <a:srgbClr val="3333CC"/>
                </a:solidFill>
                <a:latin typeface="Arial"/>
                <a:cs typeface="Arial"/>
              </a:rPr>
              <a:t>quickly</a:t>
            </a:r>
            <a:endParaRPr sz="3200" dirty="0">
              <a:latin typeface="Arial"/>
              <a:cs typeface="Arial"/>
            </a:endParaRPr>
          </a:p>
          <a:p>
            <a:pPr marR="288290" algn="r">
              <a:lnSpc>
                <a:spcPts val="1405"/>
              </a:lnSpc>
            </a:pPr>
            <a:endParaRPr sz="1400" dirty="0">
              <a:latin typeface="Arial"/>
              <a:cs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81640" y="847293"/>
            <a:ext cx="6734809" cy="695960"/>
          </a:xfrm>
          <a:prstGeom prst="rect">
            <a:avLst/>
          </a:prstGeom>
        </p:spPr>
        <p:txBody>
          <a:bodyPr vert="horz" wrap="square" lIns="0" tIns="12700" rIns="0" bIns="0" rtlCol="0">
            <a:spAutoFit/>
          </a:bodyPr>
          <a:lstStyle/>
          <a:p>
            <a:pPr marL="12700">
              <a:lnSpc>
                <a:spcPct val="100000"/>
              </a:lnSpc>
              <a:spcBef>
                <a:spcPts val="100"/>
              </a:spcBef>
              <a:tabLst>
                <a:tab pos="1378585" algn="l"/>
                <a:tab pos="2466340" algn="l"/>
                <a:tab pos="4640580" algn="l"/>
              </a:tabLst>
            </a:pPr>
            <a:r>
              <a:rPr spc="-5" dirty="0"/>
              <a:t>SGD	</a:t>
            </a:r>
            <a:r>
              <a:rPr dirty="0"/>
              <a:t>and	</a:t>
            </a:r>
            <a:r>
              <a:rPr spc="-5" dirty="0"/>
              <a:t>Training	</a:t>
            </a:r>
            <a:r>
              <a:rPr dirty="0"/>
              <a:t>Set</a:t>
            </a:r>
            <a:r>
              <a:rPr spc="-100" dirty="0"/>
              <a:t> </a:t>
            </a:r>
            <a:r>
              <a:rPr dirty="0"/>
              <a:t>Size</a:t>
            </a:r>
          </a:p>
        </p:txBody>
      </p:sp>
      <p:sp>
        <p:nvSpPr>
          <p:cNvPr id="4" name="object 4"/>
          <p:cNvSpPr txBox="1"/>
          <p:nvPr/>
        </p:nvSpPr>
        <p:spPr>
          <a:xfrm>
            <a:off x="852978" y="1982354"/>
            <a:ext cx="8932545" cy="4700270"/>
          </a:xfrm>
          <a:prstGeom prst="rect">
            <a:avLst/>
          </a:prstGeom>
        </p:spPr>
        <p:txBody>
          <a:bodyPr vert="horz" wrap="square" lIns="0" tIns="33020" rIns="0" bIns="0" rtlCol="0">
            <a:spAutoFit/>
          </a:bodyPr>
          <a:lstStyle/>
          <a:p>
            <a:pPr marL="355600" marR="1295400" indent="-342900">
              <a:lnSpc>
                <a:spcPts val="3800"/>
              </a:lnSpc>
              <a:spcBef>
                <a:spcPts val="260"/>
              </a:spcBef>
              <a:buChar char="•"/>
              <a:tabLst>
                <a:tab pos="354965" algn="l"/>
                <a:tab pos="355600" algn="l"/>
              </a:tabLst>
            </a:pPr>
            <a:r>
              <a:rPr sz="3200" spc="-5" dirty="0">
                <a:solidFill>
                  <a:srgbClr val="3333CC"/>
                </a:solidFill>
                <a:latin typeface="Arial"/>
                <a:cs typeface="Arial"/>
              </a:rPr>
              <a:t>SGD </a:t>
            </a:r>
            <a:r>
              <a:rPr sz="3200" dirty="0">
                <a:solidFill>
                  <a:srgbClr val="3333CC"/>
                </a:solidFill>
                <a:latin typeface="Arial"/>
                <a:cs typeface="Arial"/>
              </a:rPr>
              <a:t>is </a:t>
            </a:r>
            <a:r>
              <a:rPr sz="3200" spc="-5" dirty="0">
                <a:solidFill>
                  <a:srgbClr val="3333CC"/>
                </a:solidFill>
                <a:latin typeface="Arial"/>
                <a:cs typeface="Arial"/>
              </a:rPr>
              <a:t>the </a:t>
            </a:r>
            <a:r>
              <a:rPr sz="3200" dirty="0">
                <a:solidFill>
                  <a:srgbClr val="3333CC"/>
                </a:solidFill>
                <a:latin typeface="Arial"/>
                <a:cs typeface="Arial"/>
              </a:rPr>
              <a:t>main way </a:t>
            </a:r>
            <a:r>
              <a:rPr sz="3200" spc="-5" dirty="0">
                <a:solidFill>
                  <a:srgbClr val="3333CC"/>
                </a:solidFill>
                <a:latin typeface="Arial"/>
                <a:cs typeface="Arial"/>
              </a:rPr>
              <a:t>to train </a:t>
            </a:r>
            <a:r>
              <a:rPr sz="3200" dirty="0">
                <a:solidFill>
                  <a:srgbClr val="3333CC"/>
                </a:solidFill>
                <a:latin typeface="Arial"/>
                <a:cs typeface="Arial"/>
              </a:rPr>
              <a:t>large</a:t>
            </a:r>
            <a:r>
              <a:rPr sz="3200" spc="-45" dirty="0">
                <a:solidFill>
                  <a:srgbClr val="3333CC"/>
                </a:solidFill>
                <a:latin typeface="Arial"/>
                <a:cs typeface="Arial"/>
              </a:rPr>
              <a:t> </a:t>
            </a:r>
            <a:r>
              <a:rPr sz="3200" dirty="0">
                <a:solidFill>
                  <a:srgbClr val="3333CC"/>
                </a:solidFill>
                <a:latin typeface="Arial"/>
                <a:cs typeface="Arial"/>
              </a:rPr>
              <a:t>linear  models on </a:t>
            </a:r>
            <a:r>
              <a:rPr sz="3200" spc="-5" dirty="0">
                <a:solidFill>
                  <a:srgbClr val="3333CC"/>
                </a:solidFill>
                <a:latin typeface="Arial"/>
                <a:cs typeface="Arial"/>
              </a:rPr>
              <a:t>very </a:t>
            </a:r>
            <a:r>
              <a:rPr sz="3200" dirty="0">
                <a:solidFill>
                  <a:srgbClr val="3333CC"/>
                </a:solidFill>
                <a:latin typeface="Arial"/>
                <a:cs typeface="Arial"/>
              </a:rPr>
              <a:t>large </a:t>
            </a:r>
            <a:r>
              <a:rPr sz="3200" spc="-5" dirty="0">
                <a:solidFill>
                  <a:srgbClr val="3333CC"/>
                </a:solidFill>
                <a:latin typeface="Arial"/>
                <a:cs typeface="Arial"/>
              </a:rPr>
              <a:t>data</a:t>
            </a:r>
            <a:r>
              <a:rPr sz="3200" spc="-20" dirty="0">
                <a:solidFill>
                  <a:srgbClr val="3333CC"/>
                </a:solidFill>
                <a:latin typeface="Arial"/>
                <a:cs typeface="Arial"/>
              </a:rPr>
              <a:t> </a:t>
            </a:r>
            <a:r>
              <a:rPr sz="3200" spc="-5" dirty="0">
                <a:solidFill>
                  <a:srgbClr val="3333CC"/>
                </a:solidFill>
                <a:latin typeface="Arial"/>
                <a:cs typeface="Arial"/>
              </a:rPr>
              <a:t>sets</a:t>
            </a:r>
            <a:endParaRPr sz="3200" dirty="0">
              <a:latin typeface="Arial"/>
              <a:cs typeface="Arial"/>
            </a:endParaRPr>
          </a:p>
          <a:p>
            <a:pPr marL="355600" marR="5080" indent="-342900">
              <a:lnSpc>
                <a:spcPct val="100699"/>
              </a:lnSpc>
              <a:spcBef>
                <a:spcPts val="580"/>
              </a:spcBef>
              <a:buChar char="•"/>
              <a:tabLst>
                <a:tab pos="354965" algn="l"/>
                <a:tab pos="355600" algn="l"/>
              </a:tabLst>
            </a:pPr>
            <a:r>
              <a:rPr sz="3200" spc="-5" dirty="0">
                <a:solidFill>
                  <a:srgbClr val="3333CC"/>
                </a:solidFill>
                <a:latin typeface="Arial"/>
                <a:cs typeface="Arial"/>
              </a:rPr>
              <a:t>For </a:t>
            </a:r>
            <a:r>
              <a:rPr sz="3200" dirty="0">
                <a:solidFill>
                  <a:srgbClr val="3333CC"/>
                </a:solidFill>
                <a:latin typeface="Arial"/>
                <a:cs typeface="Arial"/>
              </a:rPr>
              <a:t>a </a:t>
            </a:r>
            <a:r>
              <a:rPr sz="3200" spc="-5" dirty="0">
                <a:solidFill>
                  <a:srgbClr val="3333CC"/>
                </a:solidFill>
                <a:latin typeface="Arial"/>
                <a:cs typeface="Arial"/>
              </a:rPr>
              <a:t>fixed </a:t>
            </a:r>
            <a:r>
              <a:rPr sz="3200" dirty="0">
                <a:solidFill>
                  <a:srgbClr val="3333CC"/>
                </a:solidFill>
                <a:latin typeface="Arial"/>
                <a:cs typeface="Arial"/>
              </a:rPr>
              <a:t>model size, </a:t>
            </a:r>
            <a:r>
              <a:rPr sz="3200" spc="-5" dirty="0">
                <a:solidFill>
                  <a:srgbClr val="3333CC"/>
                </a:solidFill>
                <a:latin typeface="Arial"/>
                <a:cs typeface="Arial"/>
              </a:rPr>
              <a:t>the </a:t>
            </a:r>
            <a:r>
              <a:rPr sz="3200" dirty="0">
                <a:solidFill>
                  <a:srgbClr val="3333CC"/>
                </a:solidFill>
                <a:latin typeface="Arial"/>
                <a:cs typeface="Arial"/>
              </a:rPr>
              <a:t>cost per </a:t>
            </a:r>
            <a:r>
              <a:rPr sz="3200" spc="-5" dirty="0">
                <a:solidFill>
                  <a:srgbClr val="3333CC"/>
                </a:solidFill>
                <a:latin typeface="Arial"/>
                <a:cs typeface="Arial"/>
              </a:rPr>
              <a:t>SGD  update </a:t>
            </a:r>
            <a:r>
              <a:rPr sz="3200" dirty="0">
                <a:solidFill>
                  <a:srgbClr val="3333CC"/>
                </a:solidFill>
                <a:latin typeface="Arial"/>
                <a:cs typeface="Arial"/>
              </a:rPr>
              <a:t>does not depend on </a:t>
            </a:r>
            <a:r>
              <a:rPr sz="3200" spc="-5" dirty="0">
                <a:solidFill>
                  <a:srgbClr val="3333CC"/>
                </a:solidFill>
                <a:latin typeface="Arial"/>
                <a:cs typeface="Arial"/>
              </a:rPr>
              <a:t>the training </a:t>
            </a:r>
            <a:r>
              <a:rPr sz="3200" dirty="0">
                <a:solidFill>
                  <a:srgbClr val="3333CC"/>
                </a:solidFill>
                <a:latin typeface="Arial"/>
                <a:cs typeface="Arial"/>
              </a:rPr>
              <a:t>set size </a:t>
            </a:r>
            <a:r>
              <a:rPr sz="3200" dirty="0">
                <a:latin typeface="Arial"/>
                <a:cs typeface="Arial"/>
              </a:rPr>
              <a:t> </a:t>
            </a:r>
            <a:r>
              <a:rPr sz="3200" i="1" dirty="0">
                <a:latin typeface="Times New Roman"/>
                <a:cs typeface="Times New Roman"/>
              </a:rPr>
              <a:t>m</a:t>
            </a:r>
            <a:endParaRPr sz="3200" dirty="0">
              <a:latin typeface="Times New Roman"/>
              <a:cs typeface="Times New Roman"/>
            </a:endParaRPr>
          </a:p>
          <a:p>
            <a:pPr marL="355600" marR="90170" indent="-342900">
              <a:lnSpc>
                <a:spcPct val="100699"/>
              </a:lnSpc>
              <a:spcBef>
                <a:spcPts val="700"/>
              </a:spcBef>
              <a:buChar char="•"/>
              <a:tabLst>
                <a:tab pos="354965" algn="l"/>
                <a:tab pos="355600" algn="l"/>
              </a:tabLst>
            </a:pPr>
            <a:r>
              <a:rPr sz="3200" dirty="0">
                <a:solidFill>
                  <a:srgbClr val="3333CC"/>
                </a:solidFill>
                <a:latin typeface="Arial"/>
                <a:cs typeface="Arial"/>
              </a:rPr>
              <a:t>As </a:t>
            </a:r>
            <a:r>
              <a:rPr sz="3200" i="1" spc="30" dirty="0">
                <a:latin typeface="Cambria"/>
                <a:cs typeface="Cambria"/>
              </a:rPr>
              <a:t>m</a:t>
            </a:r>
            <a:r>
              <a:rPr sz="3200" spc="30" dirty="0">
                <a:latin typeface="Wingdings"/>
                <a:cs typeface="Wingdings"/>
              </a:rPr>
              <a:t></a:t>
            </a:r>
            <a:r>
              <a:rPr sz="3200" spc="30" dirty="0">
                <a:latin typeface="Times New Roman"/>
                <a:cs typeface="Times New Roman"/>
              </a:rPr>
              <a:t> </a:t>
            </a:r>
            <a:r>
              <a:rPr sz="3200" spc="470" dirty="0">
                <a:latin typeface="Calibri"/>
                <a:cs typeface="Calibri"/>
              </a:rPr>
              <a:t>∞ </a:t>
            </a:r>
            <a:r>
              <a:rPr lang="en-US" sz="3200" dirty="0">
                <a:solidFill>
                  <a:srgbClr val="3333CC"/>
                </a:solidFill>
                <a:latin typeface="Arial"/>
                <a:cs typeface="Arial"/>
              </a:rPr>
              <a:t>a m</a:t>
            </a:r>
            <a:r>
              <a:rPr sz="3200" dirty="0">
                <a:solidFill>
                  <a:srgbClr val="3333CC"/>
                </a:solidFill>
                <a:latin typeface="Arial"/>
                <a:cs typeface="Arial"/>
              </a:rPr>
              <a:t>odel will </a:t>
            </a:r>
            <a:r>
              <a:rPr sz="3200" spc="-5" dirty="0">
                <a:solidFill>
                  <a:srgbClr val="3333CC"/>
                </a:solidFill>
                <a:latin typeface="Arial"/>
                <a:cs typeface="Arial"/>
              </a:rPr>
              <a:t>eventually </a:t>
            </a:r>
            <a:r>
              <a:rPr sz="3200" dirty="0">
                <a:solidFill>
                  <a:srgbClr val="3333CC"/>
                </a:solidFill>
                <a:latin typeface="Arial"/>
                <a:cs typeface="Arial"/>
              </a:rPr>
              <a:t>converge </a:t>
            </a:r>
            <a:r>
              <a:rPr sz="3200" spc="-5" dirty="0">
                <a:solidFill>
                  <a:srgbClr val="3333CC"/>
                </a:solidFill>
                <a:latin typeface="Arial"/>
                <a:cs typeface="Arial"/>
              </a:rPr>
              <a:t>to its  </a:t>
            </a:r>
            <a:r>
              <a:rPr sz="3200" dirty="0">
                <a:solidFill>
                  <a:srgbClr val="3333CC"/>
                </a:solidFill>
                <a:latin typeface="Arial"/>
                <a:cs typeface="Arial"/>
              </a:rPr>
              <a:t>best possible </a:t>
            </a:r>
            <a:r>
              <a:rPr sz="3200" spc="-5" dirty="0">
                <a:solidFill>
                  <a:srgbClr val="3333CC"/>
                </a:solidFill>
                <a:latin typeface="Arial"/>
                <a:cs typeface="Arial"/>
              </a:rPr>
              <a:t>test </a:t>
            </a:r>
            <a:r>
              <a:rPr sz="3200" dirty="0">
                <a:solidFill>
                  <a:srgbClr val="3333CC"/>
                </a:solidFill>
                <a:latin typeface="Arial"/>
                <a:cs typeface="Arial"/>
              </a:rPr>
              <a:t>error </a:t>
            </a:r>
            <a:r>
              <a:rPr sz="3200" spc="-5" dirty="0">
                <a:solidFill>
                  <a:srgbClr val="3333CC"/>
                </a:solidFill>
                <a:latin typeface="Arial"/>
                <a:cs typeface="Arial"/>
              </a:rPr>
              <a:t>before SGD </a:t>
            </a:r>
            <a:r>
              <a:rPr sz="3200" dirty="0">
                <a:solidFill>
                  <a:srgbClr val="3333CC"/>
                </a:solidFill>
                <a:latin typeface="Arial"/>
                <a:cs typeface="Arial"/>
              </a:rPr>
              <a:t>has  sampled </a:t>
            </a:r>
            <a:r>
              <a:rPr sz="3200" spc="-5" dirty="0">
                <a:solidFill>
                  <a:srgbClr val="3333CC"/>
                </a:solidFill>
                <a:latin typeface="Arial"/>
                <a:cs typeface="Arial"/>
              </a:rPr>
              <a:t>every </a:t>
            </a:r>
            <a:r>
              <a:rPr sz="3200" dirty="0">
                <a:solidFill>
                  <a:srgbClr val="3333CC"/>
                </a:solidFill>
                <a:latin typeface="Arial"/>
                <a:cs typeface="Arial"/>
              </a:rPr>
              <a:t>example in </a:t>
            </a:r>
            <a:r>
              <a:rPr sz="3200" spc="-5" dirty="0">
                <a:solidFill>
                  <a:srgbClr val="3333CC"/>
                </a:solidFill>
                <a:latin typeface="Arial"/>
                <a:cs typeface="Arial"/>
              </a:rPr>
              <a:t>the training</a:t>
            </a:r>
            <a:r>
              <a:rPr sz="3200" spc="-10" dirty="0">
                <a:solidFill>
                  <a:srgbClr val="3333CC"/>
                </a:solidFill>
                <a:latin typeface="Arial"/>
                <a:cs typeface="Arial"/>
              </a:rPr>
              <a:t> </a:t>
            </a:r>
            <a:r>
              <a:rPr sz="3200" dirty="0">
                <a:solidFill>
                  <a:srgbClr val="3333CC"/>
                </a:solidFill>
                <a:latin typeface="Arial"/>
                <a:cs typeface="Arial"/>
              </a:rPr>
              <a:t>set</a:t>
            </a:r>
            <a:endParaRPr sz="3200" dirty="0">
              <a:latin typeface="Arial"/>
              <a:cs typeface="Arial"/>
            </a:endParaRPr>
          </a:p>
          <a:p>
            <a:pPr marL="355600" indent="-342900">
              <a:lnSpc>
                <a:spcPct val="100000"/>
              </a:lnSpc>
              <a:spcBef>
                <a:spcPts val="730"/>
              </a:spcBef>
              <a:buChar char="•"/>
              <a:tabLst>
                <a:tab pos="354965" algn="l"/>
                <a:tab pos="355600" algn="l"/>
              </a:tabLst>
            </a:pPr>
            <a:r>
              <a:rPr sz="3200" spc="-5" dirty="0">
                <a:solidFill>
                  <a:srgbClr val="3333CC"/>
                </a:solidFill>
                <a:latin typeface="Arial"/>
                <a:cs typeface="Arial"/>
              </a:rPr>
              <a:t>Asymptotic </a:t>
            </a:r>
            <a:r>
              <a:rPr sz="3200" dirty="0">
                <a:solidFill>
                  <a:srgbClr val="3333CC"/>
                </a:solidFill>
                <a:latin typeface="Arial"/>
                <a:cs typeface="Arial"/>
              </a:rPr>
              <a:t>cost of </a:t>
            </a:r>
            <a:r>
              <a:rPr sz="3200" spc="-5" dirty="0">
                <a:solidFill>
                  <a:srgbClr val="3333CC"/>
                </a:solidFill>
                <a:latin typeface="Arial"/>
                <a:cs typeface="Arial"/>
              </a:rPr>
              <a:t>training </a:t>
            </a:r>
            <a:r>
              <a:rPr sz="3200" dirty="0">
                <a:solidFill>
                  <a:srgbClr val="3333CC"/>
                </a:solidFill>
                <a:latin typeface="Arial"/>
                <a:cs typeface="Arial"/>
              </a:rPr>
              <a:t>a model </a:t>
            </a:r>
            <a:r>
              <a:rPr sz="3200" spc="-5" dirty="0">
                <a:solidFill>
                  <a:srgbClr val="3333CC"/>
                </a:solidFill>
                <a:latin typeface="Arial"/>
                <a:cs typeface="Arial"/>
              </a:rPr>
              <a:t>with SGD</a:t>
            </a:r>
            <a:r>
              <a:rPr sz="3200" dirty="0">
                <a:solidFill>
                  <a:srgbClr val="3333CC"/>
                </a:solidFill>
                <a:latin typeface="Arial"/>
                <a:cs typeface="Arial"/>
              </a:rPr>
              <a:t> is</a:t>
            </a:r>
            <a:endParaRPr sz="3200" dirty="0">
              <a:latin typeface="Arial"/>
              <a:cs typeface="Arial"/>
            </a:endParaRPr>
          </a:p>
        </p:txBody>
      </p:sp>
      <p:sp>
        <p:nvSpPr>
          <p:cNvPr id="5" name="object 5"/>
          <p:cNvSpPr txBox="1"/>
          <p:nvPr/>
        </p:nvSpPr>
        <p:spPr>
          <a:xfrm>
            <a:off x="1195878" y="6655954"/>
            <a:ext cx="4193540" cy="513080"/>
          </a:xfrm>
          <a:prstGeom prst="rect">
            <a:avLst/>
          </a:prstGeom>
        </p:spPr>
        <p:txBody>
          <a:bodyPr vert="horz" wrap="square" lIns="0" tIns="12700" rIns="0" bIns="0" rtlCol="0">
            <a:spAutoFit/>
          </a:bodyPr>
          <a:lstStyle/>
          <a:p>
            <a:pPr marL="12700">
              <a:lnSpc>
                <a:spcPct val="100000"/>
              </a:lnSpc>
              <a:spcBef>
                <a:spcPts val="100"/>
              </a:spcBef>
            </a:pPr>
            <a:r>
              <a:rPr sz="3200" i="1" spc="245" dirty="0">
                <a:latin typeface="Cambria"/>
                <a:cs typeface="Cambria"/>
              </a:rPr>
              <a:t>O</a:t>
            </a:r>
            <a:r>
              <a:rPr sz="3200" spc="245" dirty="0">
                <a:latin typeface="Calibri"/>
                <a:cs typeface="Calibri"/>
              </a:rPr>
              <a:t>(1) </a:t>
            </a:r>
            <a:r>
              <a:rPr sz="3200" dirty="0">
                <a:solidFill>
                  <a:srgbClr val="3333CC"/>
                </a:solidFill>
                <a:latin typeface="Arial"/>
                <a:cs typeface="Arial"/>
              </a:rPr>
              <a:t>as a </a:t>
            </a:r>
            <a:r>
              <a:rPr sz="3200" spc="-5" dirty="0">
                <a:solidFill>
                  <a:srgbClr val="3333CC"/>
                </a:solidFill>
                <a:latin typeface="Arial"/>
                <a:cs typeface="Arial"/>
              </a:rPr>
              <a:t>function </a:t>
            </a:r>
            <a:r>
              <a:rPr sz="3200" dirty="0">
                <a:solidFill>
                  <a:srgbClr val="3333CC"/>
                </a:solidFill>
                <a:latin typeface="Arial"/>
                <a:cs typeface="Arial"/>
              </a:rPr>
              <a:t>of</a:t>
            </a:r>
            <a:r>
              <a:rPr sz="3200" spc="30" dirty="0">
                <a:solidFill>
                  <a:srgbClr val="3333CC"/>
                </a:solidFill>
                <a:latin typeface="Arial"/>
                <a:cs typeface="Arial"/>
              </a:rPr>
              <a:t> </a:t>
            </a:r>
            <a:r>
              <a:rPr sz="3200" i="1" spc="60" dirty="0">
                <a:latin typeface="Cambria"/>
                <a:cs typeface="Cambria"/>
              </a:rPr>
              <a:t>m</a:t>
            </a:r>
            <a:endParaRPr sz="3200">
              <a:latin typeface="Cambria"/>
              <a:cs typeface="Cambria"/>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62950" y="598054"/>
            <a:ext cx="5772150" cy="695960"/>
          </a:xfrm>
          <a:prstGeom prst="rect">
            <a:avLst/>
          </a:prstGeom>
        </p:spPr>
        <p:txBody>
          <a:bodyPr vert="horz" wrap="square" lIns="0" tIns="12700" rIns="0" bIns="0" rtlCol="0">
            <a:spAutoFit/>
          </a:bodyPr>
          <a:lstStyle/>
          <a:p>
            <a:pPr marL="12700">
              <a:lnSpc>
                <a:spcPct val="100000"/>
              </a:lnSpc>
              <a:spcBef>
                <a:spcPts val="100"/>
              </a:spcBef>
              <a:tabLst>
                <a:tab pos="1503680" algn="l"/>
                <a:tab pos="3834129" algn="l"/>
              </a:tabLst>
            </a:pPr>
            <a:r>
              <a:rPr dirty="0"/>
              <a:t>Deep	Learning	vs</a:t>
            </a:r>
            <a:r>
              <a:rPr spc="-100" dirty="0"/>
              <a:t> </a:t>
            </a:r>
            <a:r>
              <a:rPr dirty="0"/>
              <a:t>SVM</a:t>
            </a:r>
          </a:p>
        </p:txBody>
      </p:sp>
      <p:sp>
        <p:nvSpPr>
          <p:cNvPr id="5" name="object 5"/>
          <p:cNvSpPr txBox="1"/>
          <p:nvPr/>
        </p:nvSpPr>
        <p:spPr>
          <a:xfrm>
            <a:off x="814878" y="1448954"/>
            <a:ext cx="8870950" cy="5328920"/>
          </a:xfrm>
          <a:prstGeom prst="rect">
            <a:avLst/>
          </a:prstGeom>
        </p:spPr>
        <p:txBody>
          <a:bodyPr vert="horz" wrap="square" lIns="0" tIns="33020" rIns="0" bIns="0" rtlCol="0">
            <a:spAutoFit/>
          </a:bodyPr>
          <a:lstStyle/>
          <a:p>
            <a:pPr marL="393700" marR="132715" indent="-342900">
              <a:lnSpc>
                <a:spcPts val="3800"/>
              </a:lnSpc>
              <a:spcBef>
                <a:spcPts val="260"/>
              </a:spcBef>
              <a:buChar char="•"/>
              <a:tabLst>
                <a:tab pos="393065" algn="l"/>
                <a:tab pos="393700" algn="l"/>
              </a:tabLst>
            </a:pPr>
            <a:r>
              <a:rPr sz="3200" dirty="0">
                <a:solidFill>
                  <a:srgbClr val="3333CC"/>
                </a:solidFill>
                <a:latin typeface="Arial"/>
                <a:cs typeface="Arial"/>
              </a:rPr>
              <a:t>Prior </a:t>
            </a:r>
            <a:r>
              <a:rPr sz="3200" spc="-5" dirty="0">
                <a:solidFill>
                  <a:srgbClr val="3333CC"/>
                </a:solidFill>
                <a:latin typeface="Arial"/>
                <a:cs typeface="Arial"/>
              </a:rPr>
              <a:t>to </a:t>
            </a:r>
            <a:r>
              <a:rPr sz="3200" dirty="0">
                <a:solidFill>
                  <a:srgbClr val="3333CC"/>
                </a:solidFill>
                <a:latin typeface="Arial"/>
                <a:cs typeface="Arial"/>
              </a:rPr>
              <a:t>advent of DL main way </a:t>
            </a:r>
            <a:r>
              <a:rPr sz="3200" spc="-5" dirty="0">
                <a:solidFill>
                  <a:srgbClr val="3333CC"/>
                </a:solidFill>
                <a:latin typeface="Arial"/>
                <a:cs typeface="Arial"/>
              </a:rPr>
              <a:t>to </a:t>
            </a:r>
            <a:r>
              <a:rPr sz="3200" dirty="0">
                <a:solidFill>
                  <a:srgbClr val="3333CC"/>
                </a:solidFill>
                <a:latin typeface="Arial"/>
                <a:cs typeface="Arial"/>
              </a:rPr>
              <a:t>learn  nonlinear models was </a:t>
            </a:r>
            <a:r>
              <a:rPr sz="3200" spc="-5" dirty="0">
                <a:solidFill>
                  <a:srgbClr val="3333CC"/>
                </a:solidFill>
                <a:latin typeface="Arial"/>
                <a:cs typeface="Arial"/>
              </a:rPr>
              <a:t>to </a:t>
            </a:r>
            <a:r>
              <a:rPr sz="3200" dirty="0">
                <a:solidFill>
                  <a:srgbClr val="3333CC"/>
                </a:solidFill>
                <a:latin typeface="Arial"/>
                <a:cs typeface="Arial"/>
              </a:rPr>
              <a:t>use </a:t>
            </a:r>
            <a:r>
              <a:rPr sz="3200" spc="-5" dirty="0">
                <a:solidFill>
                  <a:srgbClr val="3333CC"/>
                </a:solidFill>
                <a:latin typeface="Arial"/>
                <a:cs typeface="Arial"/>
              </a:rPr>
              <a:t>the </a:t>
            </a:r>
            <a:r>
              <a:rPr sz="3200" dirty="0">
                <a:solidFill>
                  <a:srgbClr val="3333CC"/>
                </a:solidFill>
                <a:latin typeface="Arial"/>
                <a:cs typeface="Arial"/>
              </a:rPr>
              <a:t>kernel </a:t>
            </a:r>
            <a:r>
              <a:rPr sz="3200" spc="-5" dirty="0">
                <a:solidFill>
                  <a:srgbClr val="3333CC"/>
                </a:solidFill>
                <a:latin typeface="Arial"/>
                <a:cs typeface="Arial"/>
              </a:rPr>
              <a:t>trick</a:t>
            </a:r>
            <a:r>
              <a:rPr sz="3200" spc="-75" dirty="0">
                <a:solidFill>
                  <a:srgbClr val="3333CC"/>
                </a:solidFill>
                <a:latin typeface="Arial"/>
                <a:cs typeface="Arial"/>
              </a:rPr>
              <a:t> </a:t>
            </a:r>
            <a:r>
              <a:rPr sz="3200" dirty="0">
                <a:solidFill>
                  <a:srgbClr val="3333CC"/>
                </a:solidFill>
                <a:latin typeface="Arial"/>
                <a:cs typeface="Arial"/>
              </a:rPr>
              <a:t>in  </a:t>
            </a:r>
            <a:r>
              <a:rPr sz="3200" spc="-5" dirty="0">
                <a:solidFill>
                  <a:srgbClr val="3333CC"/>
                </a:solidFill>
                <a:latin typeface="Arial"/>
                <a:cs typeface="Arial"/>
              </a:rPr>
              <a:t>combination with </a:t>
            </a:r>
            <a:r>
              <a:rPr sz="3200" dirty="0">
                <a:solidFill>
                  <a:srgbClr val="3333CC"/>
                </a:solidFill>
                <a:latin typeface="Arial"/>
                <a:cs typeface="Arial"/>
              </a:rPr>
              <a:t>a linear</a:t>
            </a:r>
            <a:r>
              <a:rPr sz="3200" spc="-5" dirty="0">
                <a:solidFill>
                  <a:srgbClr val="3333CC"/>
                </a:solidFill>
                <a:latin typeface="Arial"/>
                <a:cs typeface="Arial"/>
              </a:rPr>
              <a:t> </a:t>
            </a:r>
            <a:r>
              <a:rPr sz="3200" dirty="0">
                <a:solidFill>
                  <a:srgbClr val="3333CC"/>
                </a:solidFill>
                <a:latin typeface="Arial"/>
                <a:cs typeface="Arial"/>
              </a:rPr>
              <a:t>model</a:t>
            </a:r>
            <a:endParaRPr sz="3200">
              <a:latin typeface="Arial"/>
              <a:cs typeface="Arial"/>
            </a:endParaRPr>
          </a:p>
          <a:p>
            <a:pPr marL="786765" marR="1312545" lvl="1" indent="-279400">
              <a:lnSpc>
                <a:spcPts val="3329"/>
              </a:lnSpc>
              <a:spcBef>
                <a:spcPts val="745"/>
              </a:spcBef>
              <a:buChar char="–"/>
              <a:tabLst>
                <a:tab pos="793750" algn="l"/>
              </a:tabLst>
            </a:pPr>
            <a:r>
              <a:rPr sz="2800" dirty="0">
                <a:solidFill>
                  <a:srgbClr val="336600"/>
                </a:solidFill>
                <a:latin typeface="Arial"/>
                <a:cs typeface="Arial"/>
              </a:rPr>
              <a:t>Many kernel learning </a:t>
            </a:r>
            <a:r>
              <a:rPr sz="2800" spc="-5" dirty="0">
                <a:solidFill>
                  <a:srgbClr val="336600"/>
                </a:solidFill>
                <a:latin typeface="Arial"/>
                <a:cs typeface="Arial"/>
              </a:rPr>
              <a:t>algorithms </a:t>
            </a:r>
            <a:r>
              <a:rPr sz="2800" dirty="0">
                <a:solidFill>
                  <a:srgbClr val="336600"/>
                </a:solidFill>
                <a:latin typeface="Arial"/>
                <a:cs typeface="Arial"/>
              </a:rPr>
              <a:t>require  </a:t>
            </a:r>
            <a:r>
              <a:rPr sz="2800" spc="-5" dirty="0">
                <a:solidFill>
                  <a:srgbClr val="336600"/>
                </a:solidFill>
                <a:latin typeface="Arial"/>
                <a:cs typeface="Arial"/>
              </a:rPr>
              <a:t>constructing </a:t>
            </a:r>
            <a:r>
              <a:rPr sz="2800" dirty="0">
                <a:solidFill>
                  <a:srgbClr val="336600"/>
                </a:solidFill>
                <a:latin typeface="Arial"/>
                <a:cs typeface="Arial"/>
              </a:rPr>
              <a:t>an </a:t>
            </a:r>
            <a:r>
              <a:rPr sz="2800" i="1" spc="50" dirty="0">
                <a:latin typeface="Cambria"/>
                <a:cs typeface="Cambria"/>
              </a:rPr>
              <a:t>m </a:t>
            </a:r>
            <a:r>
              <a:rPr sz="2800" dirty="0">
                <a:latin typeface="Arial"/>
                <a:cs typeface="Arial"/>
              </a:rPr>
              <a:t>x </a:t>
            </a:r>
            <a:r>
              <a:rPr sz="2800" i="1" spc="50" dirty="0">
                <a:latin typeface="Cambria"/>
                <a:cs typeface="Cambria"/>
              </a:rPr>
              <a:t>m </a:t>
            </a:r>
            <a:r>
              <a:rPr sz="2800" spc="-5" dirty="0">
                <a:solidFill>
                  <a:srgbClr val="336600"/>
                </a:solidFill>
                <a:latin typeface="Arial"/>
                <a:cs typeface="Arial"/>
              </a:rPr>
              <a:t>matrix</a:t>
            </a:r>
            <a:r>
              <a:rPr sz="2800" spc="15" dirty="0">
                <a:solidFill>
                  <a:srgbClr val="336600"/>
                </a:solidFill>
                <a:latin typeface="Arial"/>
                <a:cs typeface="Arial"/>
              </a:rPr>
              <a:t> </a:t>
            </a:r>
            <a:r>
              <a:rPr sz="2800" i="1" spc="180" dirty="0">
                <a:latin typeface="Cambria"/>
                <a:cs typeface="Cambria"/>
              </a:rPr>
              <a:t>G</a:t>
            </a:r>
            <a:r>
              <a:rPr sz="2775" i="1" spc="270" baseline="-21021" dirty="0">
                <a:latin typeface="Cambria"/>
                <a:cs typeface="Cambria"/>
              </a:rPr>
              <a:t>i,j</a:t>
            </a:r>
            <a:r>
              <a:rPr sz="2800" i="1" spc="180" dirty="0">
                <a:latin typeface="Cambria"/>
                <a:cs typeface="Cambria"/>
              </a:rPr>
              <a:t>=k</a:t>
            </a:r>
            <a:r>
              <a:rPr sz="2800" spc="180" dirty="0">
                <a:latin typeface="Calibri"/>
                <a:cs typeface="Calibri"/>
              </a:rPr>
              <a:t>(</a:t>
            </a:r>
            <a:r>
              <a:rPr sz="2800" i="1" spc="180" dirty="0">
                <a:latin typeface="Cambria"/>
                <a:cs typeface="Cambria"/>
              </a:rPr>
              <a:t>x</a:t>
            </a:r>
            <a:r>
              <a:rPr sz="2775" spc="270" baseline="25525" dirty="0">
                <a:latin typeface="Calibri"/>
                <a:cs typeface="Calibri"/>
              </a:rPr>
              <a:t>(</a:t>
            </a:r>
            <a:r>
              <a:rPr sz="2775" i="1" spc="270" baseline="25525" dirty="0">
                <a:latin typeface="Cambria"/>
                <a:cs typeface="Cambria"/>
              </a:rPr>
              <a:t>i</a:t>
            </a:r>
            <a:r>
              <a:rPr sz="2775" spc="270" baseline="25525" dirty="0">
                <a:latin typeface="Calibri"/>
                <a:cs typeface="Calibri"/>
              </a:rPr>
              <a:t>)</a:t>
            </a:r>
            <a:r>
              <a:rPr sz="2800" i="1" spc="180" dirty="0">
                <a:latin typeface="Cambria"/>
                <a:cs typeface="Cambria"/>
              </a:rPr>
              <a:t>,x</a:t>
            </a:r>
            <a:r>
              <a:rPr sz="2775" spc="270" baseline="25525" dirty="0">
                <a:latin typeface="Calibri"/>
                <a:cs typeface="Calibri"/>
              </a:rPr>
              <a:t>(</a:t>
            </a:r>
            <a:r>
              <a:rPr sz="2775" i="1" spc="270" baseline="25525" dirty="0">
                <a:latin typeface="Cambria"/>
                <a:cs typeface="Cambria"/>
              </a:rPr>
              <a:t>j</a:t>
            </a:r>
            <a:r>
              <a:rPr sz="2775" spc="270" baseline="25525" dirty="0">
                <a:latin typeface="Calibri"/>
                <a:cs typeface="Calibri"/>
              </a:rPr>
              <a:t>)</a:t>
            </a:r>
            <a:r>
              <a:rPr sz="2800" spc="180" dirty="0">
                <a:latin typeface="Calibri"/>
                <a:cs typeface="Calibri"/>
              </a:rPr>
              <a:t>)</a:t>
            </a:r>
            <a:endParaRPr sz="2800">
              <a:latin typeface="Calibri"/>
              <a:cs typeface="Calibri"/>
            </a:endParaRPr>
          </a:p>
          <a:p>
            <a:pPr marL="1193800" lvl="2" indent="-229235">
              <a:lnSpc>
                <a:spcPct val="100000"/>
              </a:lnSpc>
              <a:spcBef>
                <a:spcPts val="509"/>
              </a:spcBef>
              <a:buChar char="•"/>
              <a:tabLst>
                <a:tab pos="1193800" algn="l"/>
              </a:tabLst>
            </a:pPr>
            <a:r>
              <a:rPr sz="2400" spc="-5" dirty="0">
                <a:solidFill>
                  <a:srgbClr val="660066"/>
                </a:solidFill>
                <a:latin typeface="Arial"/>
                <a:cs typeface="Arial"/>
              </a:rPr>
              <a:t>Constructing this matrix </a:t>
            </a:r>
            <a:r>
              <a:rPr sz="2400" dirty="0">
                <a:solidFill>
                  <a:srgbClr val="660066"/>
                </a:solidFill>
                <a:latin typeface="Arial"/>
                <a:cs typeface="Arial"/>
              </a:rPr>
              <a:t>is </a:t>
            </a:r>
            <a:r>
              <a:rPr sz="2400" i="1" spc="155" dirty="0">
                <a:latin typeface="Cambria"/>
                <a:cs typeface="Cambria"/>
              </a:rPr>
              <a:t>O</a:t>
            </a:r>
            <a:r>
              <a:rPr sz="2400" spc="155" dirty="0">
                <a:latin typeface="Calibri"/>
                <a:cs typeface="Calibri"/>
              </a:rPr>
              <a:t>(</a:t>
            </a:r>
            <a:r>
              <a:rPr sz="2400" i="1" spc="155" dirty="0">
                <a:latin typeface="Cambria"/>
                <a:cs typeface="Cambria"/>
              </a:rPr>
              <a:t>m</a:t>
            </a:r>
            <a:r>
              <a:rPr sz="2400" spc="232" baseline="24305" dirty="0">
                <a:latin typeface="Calibri"/>
                <a:cs typeface="Calibri"/>
              </a:rPr>
              <a:t>2</a:t>
            </a:r>
            <a:r>
              <a:rPr sz="2400" spc="155" dirty="0">
                <a:latin typeface="Calibri"/>
                <a:cs typeface="Calibri"/>
              </a:rPr>
              <a:t>)</a:t>
            </a:r>
            <a:endParaRPr sz="2400">
              <a:latin typeface="Calibri"/>
              <a:cs typeface="Calibri"/>
            </a:endParaRPr>
          </a:p>
          <a:p>
            <a:pPr marL="393700" indent="-342900">
              <a:lnSpc>
                <a:spcPct val="100000"/>
              </a:lnSpc>
              <a:spcBef>
                <a:spcPts val="710"/>
              </a:spcBef>
              <a:buChar char="•"/>
              <a:tabLst>
                <a:tab pos="393065" algn="l"/>
                <a:tab pos="393700" algn="l"/>
              </a:tabLst>
            </a:pPr>
            <a:r>
              <a:rPr sz="3200" spc="-5" dirty="0">
                <a:solidFill>
                  <a:srgbClr val="3333CC"/>
                </a:solidFill>
                <a:latin typeface="Arial"/>
                <a:cs typeface="Arial"/>
              </a:rPr>
              <a:t>Growth </a:t>
            </a:r>
            <a:r>
              <a:rPr sz="3200" dirty="0">
                <a:solidFill>
                  <a:srgbClr val="3333CC"/>
                </a:solidFill>
                <a:latin typeface="Arial"/>
                <a:cs typeface="Arial"/>
              </a:rPr>
              <a:t>of </a:t>
            </a:r>
            <a:r>
              <a:rPr sz="3200" spc="-5" dirty="0">
                <a:solidFill>
                  <a:srgbClr val="3333CC"/>
                </a:solidFill>
                <a:latin typeface="Arial"/>
                <a:cs typeface="Arial"/>
              </a:rPr>
              <a:t>Interest </a:t>
            </a:r>
            <a:r>
              <a:rPr sz="3200" dirty="0">
                <a:solidFill>
                  <a:srgbClr val="3333CC"/>
                </a:solidFill>
                <a:latin typeface="Arial"/>
                <a:cs typeface="Arial"/>
              </a:rPr>
              <a:t>in Deep</a:t>
            </a:r>
            <a:r>
              <a:rPr sz="3200" spc="-15"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786765" marR="346710" lvl="1" indent="-279400">
              <a:lnSpc>
                <a:spcPct val="102000"/>
              </a:lnSpc>
              <a:spcBef>
                <a:spcPts val="600"/>
              </a:spcBef>
              <a:buChar char="–"/>
              <a:tabLst>
                <a:tab pos="793750" algn="l"/>
              </a:tabLst>
            </a:pPr>
            <a:r>
              <a:rPr sz="2800" spc="-5" dirty="0">
                <a:solidFill>
                  <a:srgbClr val="336600"/>
                </a:solidFill>
                <a:latin typeface="Arial"/>
                <a:cs typeface="Arial"/>
              </a:rPr>
              <a:t>In the </a:t>
            </a:r>
            <a:r>
              <a:rPr sz="2800" dirty="0">
                <a:solidFill>
                  <a:srgbClr val="336600"/>
                </a:solidFill>
                <a:latin typeface="Arial"/>
                <a:cs typeface="Arial"/>
              </a:rPr>
              <a:t>beginning because it </a:t>
            </a:r>
            <a:r>
              <a:rPr sz="2800" spc="-5" dirty="0">
                <a:solidFill>
                  <a:srgbClr val="336600"/>
                </a:solidFill>
                <a:latin typeface="Arial"/>
                <a:cs typeface="Arial"/>
              </a:rPr>
              <a:t>performed better </a:t>
            </a:r>
            <a:r>
              <a:rPr sz="2800" dirty="0">
                <a:solidFill>
                  <a:srgbClr val="336600"/>
                </a:solidFill>
                <a:latin typeface="Arial"/>
                <a:cs typeface="Arial"/>
              </a:rPr>
              <a:t>on  medium sized </a:t>
            </a:r>
            <a:r>
              <a:rPr sz="2800" spc="-5" dirty="0">
                <a:solidFill>
                  <a:srgbClr val="336600"/>
                </a:solidFill>
                <a:latin typeface="Arial"/>
                <a:cs typeface="Arial"/>
              </a:rPr>
              <a:t>data sets (thousands </a:t>
            </a:r>
            <a:r>
              <a:rPr sz="2800" dirty="0">
                <a:solidFill>
                  <a:srgbClr val="336600"/>
                </a:solidFill>
                <a:latin typeface="Arial"/>
                <a:cs typeface="Arial"/>
              </a:rPr>
              <a:t>of</a:t>
            </a:r>
            <a:r>
              <a:rPr sz="2800" spc="-30" dirty="0">
                <a:solidFill>
                  <a:srgbClr val="336600"/>
                </a:solidFill>
                <a:latin typeface="Arial"/>
                <a:cs typeface="Arial"/>
              </a:rPr>
              <a:t> </a:t>
            </a:r>
            <a:r>
              <a:rPr sz="2800" dirty="0">
                <a:solidFill>
                  <a:srgbClr val="336600"/>
                </a:solidFill>
                <a:latin typeface="Arial"/>
                <a:cs typeface="Arial"/>
              </a:rPr>
              <a:t>examples)</a:t>
            </a:r>
            <a:endParaRPr sz="2800">
              <a:latin typeface="Arial"/>
              <a:cs typeface="Arial"/>
            </a:endParaRPr>
          </a:p>
          <a:p>
            <a:pPr marL="786765" marR="43180" lvl="1" indent="-279400">
              <a:lnSpc>
                <a:spcPct val="102000"/>
              </a:lnSpc>
              <a:spcBef>
                <a:spcPts val="545"/>
              </a:spcBef>
              <a:buChar char="–"/>
              <a:tabLst>
                <a:tab pos="793750" algn="l"/>
              </a:tabLst>
            </a:pPr>
            <a:r>
              <a:rPr sz="2800" spc="-5" dirty="0">
                <a:solidFill>
                  <a:srgbClr val="336600"/>
                </a:solidFill>
                <a:latin typeface="Arial"/>
                <a:cs typeface="Arial"/>
              </a:rPr>
              <a:t>Additional interest </a:t>
            </a:r>
            <a:r>
              <a:rPr sz="2800" dirty="0">
                <a:solidFill>
                  <a:srgbClr val="336600"/>
                </a:solidFill>
                <a:latin typeface="Arial"/>
                <a:cs typeface="Arial"/>
              </a:rPr>
              <a:t>in </a:t>
            </a:r>
            <a:r>
              <a:rPr sz="2800" spc="-5" dirty="0">
                <a:solidFill>
                  <a:srgbClr val="336600"/>
                </a:solidFill>
                <a:latin typeface="Arial"/>
                <a:cs typeface="Arial"/>
              </a:rPr>
              <a:t>industry </a:t>
            </a:r>
            <a:r>
              <a:rPr sz="2800" dirty="0">
                <a:solidFill>
                  <a:srgbClr val="336600"/>
                </a:solidFill>
                <a:latin typeface="Arial"/>
                <a:cs typeface="Arial"/>
              </a:rPr>
              <a:t>because it provided a  scalable way of </a:t>
            </a:r>
            <a:r>
              <a:rPr sz="2800" spc="-5" dirty="0">
                <a:solidFill>
                  <a:srgbClr val="336600"/>
                </a:solidFill>
                <a:latin typeface="Arial"/>
                <a:cs typeface="Arial"/>
              </a:rPr>
              <a:t>training </a:t>
            </a:r>
            <a:r>
              <a:rPr sz="2800" dirty="0">
                <a:solidFill>
                  <a:srgbClr val="336600"/>
                </a:solidFill>
                <a:latin typeface="Arial"/>
                <a:cs typeface="Arial"/>
              </a:rPr>
              <a:t>nonlinear models on</a:t>
            </a:r>
            <a:r>
              <a:rPr sz="2800" spc="-70" dirty="0">
                <a:solidFill>
                  <a:srgbClr val="336600"/>
                </a:solidFill>
                <a:latin typeface="Arial"/>
                <a:cs typeface="Arial"/>
              </a:rPr>
              <a:t> </a:t>
            </a:r>
            <a:r>
              <a:rPr sz="2800" dirty="0">
                <a:solidFill>
                  <a:srgbClr val="336600"/>
                </a:solidFill>
                <a:latin typeface="Arial"/>
                <a:cs typeface="Arial"/>
              </a:rPr>
              <a:t>large</a:t>
            </a:r>
            <a:endParaRPr sz="2800">
              <a:latin typeface="Arial"/>
              <a:cs typeface="Arial"/>
            </a:endParaRPr>
          </a:p>
        </p:txBody>
      </p:sp>
      <p:sp>
        <p:nvSpPr>
          <p:cNvPr id="6" name="object 6"/>
          <p:cNvSpPr txBox="1"/>
          <p:nvPr/>
        </p:nvSpPr>
        <p:spPr>
          <a:xfrm>
            <a:off x="1589577" y="6744854"/>
            <a:ext cx="1370330"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336600"/>
                </a:solidFill>
                <a:latin typeface="Arial"/>
                <a:cs typeface="Arial"/>
              </a:rPr>
              <a:t>datasets</a:t>
            </a:r>
            <a:endParaRPr sz="2800">
              <a:latin typeface="Arial"/>
              <a:cs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651510">
              <a:lnSpc>
                <a:spcPct val="100000"/>
              </a:lnSpc>
              <a:spcBef>
                <a:spcPts val="100"/>
              </a:spcBef>
            </a:pPr>
            <a:r>
              <a:rPr spc="-5" dirty="0"/>
              <a:t>T</a:t>
            </a:r>
            <a:r>
              <a:rPr dirty="0"/>
              <a:t>opics</a:t>
            </a:r>
          </a:p>
        </p:txBody>
      </p:sp>
      <p:sp>
        <p:nvSpPr>
          <p:cNvPr id="5" name="object 5"/>
          <p:cNvSpPr txBox="1"/>
          <p:nvPr/>
        </p:nvSpPr>
        <p:spPr>
          <a:xfrm>
            <a:off x="852978" y="1371230"/>
            <a:ext cx="7008322" cy="5687454"/>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808080"/>
                </a:solidFill>
                <a:latin typeface="Arial"/>
                <a:cs typeface="Arial"/>
              </a:rPr>
              <a:t>Capacity, Overfitting </a:t>
            </a:r>
            <a:r>
              <a:rPr sz="2800" dirty="0">
                <a:solidFill>
                  <a:srgbClr val="808080"/>
                </a:solidFill>
                <a:latin typeface="Arial"/>
                <a:cs typeface="Arial"/>
              </a:rPr>
              <a:t>and</a:t>
            </a:r>
            <a:r>
              <a:rPr sz="2800" spc="15" dirty="0">
                <a:solidFill>
                  <a:srgbClr val="808080"/>
                </a:solidFill>
                <a:latin typeface="Arial"/>
                <a:cs typeface="Arial"/>
              </a:rPr>
              <a:t> </a:t>
            </a:r>
            <a:r>
              <a:rPr sz="2800" spc="-5" dirty="0">
                <a:solidFill>
                  <a:srgbClr val="808080"/>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808080"/>
                </a:solidFill>
                <a:latin typeface="Arial"/>
                <a:cs typeface="Arial"/>
              </a:rPr>
              <a:t>Hyperparameters </a:t>
            </a:r>
            <a:r>
              <a:rPr sz="2800" dirty="0">
                <a:solidFill>
                  <a:srgbClr val="808080"/>
                </a:solidFill>
                <a:latin typeface="Arial"/>
                <a:cs typeface="Arial"/>
              </a:rPr>
              <a:t>and </a:t>
            </a:r>
            <a:r>
              <a:rPr sz="2800" spc="-5" dirty="0">
                <a:solidFill>
                  <a:srgbClr val="808080"/>
                </a:solidFill>
                <a:latin typeface="Arial"/>
                <a:cs typeface="Arial"/>
              </a:rPr>
              <a:t>Validation</a:t>
            </a:r>
            <a:r>
              <a:rPr sz="2800" spc="15" dirty="0">
                <a:solidFill>
                  <a:srgbClr val="808080"/>
                </a:solidFill>
                <a:latin typeface="Arial"/>
                <a:cs typeface="Arial"/>
              </a:rPr>
              <a:t> </a:t>
            </a:r>
            <a:r>
              <a:rPr sz="2800" spc="-5" dirty="0">
                <a:solidFill>
                  <a:srgbClr val="808080"/>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808080"/>
                </a:solidFill>
                <a:latin typeface="Arial"/>
                <a:cs typeface="Arial"/>
              </a:rPr>
              <a:t>Estimators, </a:t>
            </a:r>
            <a:r>
              <a:rPr sz="2800" dirty="0">
                <a:solidFill>
                  <a:srgbClr val="808080"/>
                </a:solidFill>
                <a:latin typeface="Arial"/>
                <a:cs typeface="Arial"/>
              </a:rPr>
              <a:t>Bias and</a:t>
            </a:r>
            <a:r>
              <a:rPr sz="2800" spc="-15" dirty="0">
                <a:solidFill>
                  <a:srgbClr val="808080"/>
                </a:solidFill>
                <a:latin typeface="Arial"/>
                <a:cs typeface="Arial"/>
              </a:rPr>
              <a:t> </a:t>
            </a:r>
            <a:r>
              <a:rPr sz="2800" dirty="0">
                <a:solidFill>
                  <a:srgbClr val="808080"/>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Maximum Likelihood</a:t>
            </a:r>
            <a:r>
              <a:rPr sz="2800" spc="-15" dirty="0">
                <a:solidFill>
                  <a:srgbClr val="808080"/>
                </a:solidFill>
                <a:latin typeface="Arial"/>
                <a:cs typeface="Arial"/>
              </a:rPr>
              <a:t> </a:t>
            </a:r>
            <a:r>
              <a:rPr sz="2800" spc="-5" dirty="0">
                <a:solidFill>
                  <a:srgbClr val="808080"/>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808080"/>
                </a:solidFill>
                <a:latin typeface="Arial"/>
                <a:cs typeface="Arial"/>
              </a:rPr>
              <a:t>Supervised Learning</a:t>
            </a:r>
            <a:r>
              <a:rPr sz="2800" spc="-10"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Unsupervised Learning</a:t>
            </a:r>
            <a:r>
              <a:rPr sz="2800" spc="-15"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808080"/>
                </a:solidFill>
                <a:latin typeface="Arial"/>
                <a:cs typeface="Arial"/>
              </a:rPr>
              <a:t>  </a:t>
            </a:r>
            <a:r>
              <a:rPr sz="2800" spc="-5" dirty="0">
                <a:solidFill>
                  <a:srgbClr val="808080"/>
                </a:solidFill>
                <a:latin typeface="Arial"/>
                <a:cs typeface="Arial"/>
              </a:rPr>
              <a:t>Stochastic Gradient </a:t>
            </a:r>
            <a:r>
              <a:rPr sz="2800" dirty="0">
                <a:solidFill>
                  <a:srgbClr val="808080"/>
                </a:solidFill>
                <a:latin typeface="Arial"/>
                <a:cs typeface="Arial"/>
              </a:rPr>
              <a:t>Descent </a:t>
            </a:r>
            <a:r>
              <a:rPr sz="2800" dirty="0">
                <a:solidFill>
                  <a:srgbClr val="3333CC"/>
                </a:solidFill>
                <a:latin typeface="Arial"/>
                <a:cs typeface="Arial"/>
              </a:rPr>
              <a:t> </a:t>
            </a:r>
            <a:endParaRPr lang="en-US" sz="2800" spc="10" dirty="0">
              <a:solidFill>
                <a:srgbClr val="3333CC"/>
              </a:solidFill>
              <a:latin typeface="Arial"/>
              <a:cs typeface="Arial"/>
            </a:endParaRPr>
          </a:p>
          <a:p>
            <a:pPr marL="12700" marR="5080">
              <a:lnSpc>
                <a:spcPts val="4100"/>
              </a:lnSpc>
              <a:spcBef>
                <a:spcPts val="160"/>
              </a:spcBef>
              <a:buAutoNum type="arabicPeriod"/>
              <a:tabLst>
                <a:tab pos="526415" algn="l"/>
                <a:tab pos="527050" algn="l"/>
              </a:tabLst>
            </a:pPr>
            <a:r>
              <a:rPr lang="en-US" sz="2800" spc="10" dirty="0">
                <a:solidFill>
                  <a:srgbClr val="3333CC"/>
                </a:solidFill>
                <a:latin typeface="Arial"/>
                <a:cs typeface="Arial"/>
              </a:rPr>
              <a:t> </a:t>
            </a:r>
            <a:r>
              <a:rPr sz="2800" spc="10" dirty="0">
                <a:solidFill>
                  <a:srgbClr val="3333CC"/>
                </a:solidFill>
                <a:latin typeface="Arial"/>
                <a:cs typeface="Arial"/>
              </a:rPr>
              <a:t>Building </a:t>
            </a:r>
            <a:r>
              <a:rPr sz="2800" dirty="0">
                <a:solidFill>
                  <a:srgbClr val="3333CC"/>
                </a:solidFill>
                <a:latin typeface="Arial"/>
                <a:cs typeface="Arial"/>
              </a:rPr>
              <a:t>a Machine Learning</a:t>
            </a:r>
            <a:r>
              <a:rPr sz="2800" spc="-25" dirty="0">
                <a:solidFill>
                  <a:srgbClr val="3333CC"/>
                </a:solidFill>
                <a:latin typeface="Arial"/>
                <a:cs typeface="Arial"/>
              </a:rPr>
              <a:t> </a:t>
            </a:r>
            <a:r>
              <a:rPr sz="2800" spc="-5" dirty="0">
                <a:solidFill>
                  <a:srgbClr val="3333CC"/>
                </a:solidFill>
                <a:latin typeface="Arial"/>
                <a:cs typeface="Arial"/>
              </a:rPr>
              <a:t>Algorithm</a:t>
            </a:r>
            <a:endParaRPr sz="2800" dirty="0">
              <a:latin typeface="Arial"/>
              <a:cs typeface="Arial"/>
            </a:endParaRPr>
          </a:p>
          <a:p>
            <a:pPr marL="12700">
              <a:lnSpc>
                <a:spcPct val="100000"/>
              </a:lnSpc>
              <a:spcBef>
                <a:spcPts val="380"/>
              </a:spcBef>
            </a:pPr>
            <a:r>
              <a:rPr sz="2800" dirty="0">
                <a:solidFill>
                  <a:srgbClr val="808080"/>
                </a:solidFill>
                <a:latin typeface="Arial"/>
                <a:cs typeface="Arial"/>
              </a:rPr>
              <a:t>11. Challenges </a:t>
            </a:r>
            <a:r>
              <a:rPr sz="2800" spc="-5" dirty="0">
                <a:solidFill>
                  <a:srgbClr val="808080"/>
                </a:solidFill>
                <a:latin typeface="Arial"/>
                <a:cs typeface="Arial"/>
              </a:rPr>
              <a:t>Motivating </a:t>
            </a:r>
            <a:r>
              <a:rPr sz="2800" dirty="0">
                <a:solidFill>
                  <a:srgbClr val="808080"/>
                </a:solidFill>
                <a:latin typeface="Arial"/>
                <a:cs typeface="Arial"/>
              </a:rPr>
              <a:t>Deep</a:t>
            </a:r>
            <a:r>
              <a:rPr sz="2800" spc="-459" dirty="0">
                <a:solidFill>
                  <a:srgbClr val="808080"/>
                </a:solidFill>
                <a:latin typeface="Arial"/>
                <a:cs typeface="Arial"/>
              </a:rPr>
              <a:t> </a:t>
            </a:r>
            <a:r>
              <a:rPr sz="2800" dirty="0">
                <a:solidFill>
                  <a:srgbClr val="808080"/>
                </a:solidFill>
                <a:latin typeface="Arial"/>
                <a:cs typeface="Arial"/>
              </a:rPr>
              <a:t>Learning</a:t>
            </a:r>
            <a:endParaRPr sz="2800" dirty="0">
              <a:latin typeface="Arial"/>
              <a:cs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88648" y="603135"/>
            <a:ext cx="6521450" cy="635000"/>
          </a:xfrm>
          <a:prstGeom prst="rect">
            <a:avLst/>
          </a:prstGeom>
        </p:spPr>
        <p:txBody>
          <a:bodyPr vert="horz" wrap="square" lIns="0" tIns="12700" rIns="0" bIns="0" rtlCol="0">
            <a:spAutoFit/>
          </a:bodyPr>
          <a:lstStyle/>
          <a:p>
            <a:pPr marL="12700">
              <a:lnSpc>
                <a:spcPct val="100000"/>
              </a:lnSpc>
              <a:spcBef>
                <a:spcPts val="100"/>
              </a:spcBef>
              <a:tabLst>
                <a:tab pos="1734820" algn="l"/>
                <a:tab pos="4530090" algn="l"/>
              </a:tabLst>
            </a:pPr>
            <a:r>
              <a:rPr sz="4000" dirty="0"/>
              <a:t>Recipe	</a:t>
            </a:r>
            <a:r>
              <a:rPr sz="4000" spc="-5" dirty="0"/>
              <a:t>f</a:t>
            </a:r>
            <a:r>
              <a:rPr sz="4000" dirty="0"/>
              <a:t>or</a:t>
            </a:r>
            <a:r>
              <a:rPr sz="4000" spc="-5" dirty="0"/>
              <a:t> </a:t>
            </a:r>
            <a:r>
              <a:rPr sz="4000" dirty="0"/>
              <a:t>Machine	Learning</a:t>
            </a:r>
          </a:p>
        </p:txBody>
      </p:sp>
      <p:sp>
        <p:nvSpPr>
          <p:cNvPr id="5" name="object 5"/>
          <p:cNvSpPr txBox="1"/>
          <p:nvPr/>
        </p:nvSpPr>
        <p:spPr>
          <a:xfrm>
            <a:off x="852978" y="1525154"/>
            <a:ext cx="8682355" cy="195072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dirty="0">
                <a:solidFill>
                  <a:srgbClr val="3333CC"/>
                </a:solidFill>
                <a:latin typeface="Arial"/>
                <a:cs typeface="Arial"/>
              </a:rPr>
              <a:t>All Machine Learning </a:t>
            </a:r>
            <a:r>
              <a:rPr sz="3200" spc="-5" dirty="0">
                <a:solidFill>
                  <a:srgbClr val="3333CC"/>
                </a:solidFill>
                <a:latin typeface="Arial"/>
                <a:cs typeface="Arial"/>
              </a:rPr>
              <a:t>algorithms </a:t>
            </a:r>
            <a:r>
              <a:rPr sz="3200" dirty="0">
                <a:solidFill>
                  <a:srgbClr val="3333CC"/>
                </a:solidFill>
                <a:latin typeface="Arial"/>
                <a:cs typeface="Arial"/>
              </a:rPr>
              <a:t>are </a:t>
            </a:r>
            <a:r>
              <a:rPr sz="3200" spc="-5" dirty="0">
                <a:solidFill>
                  <a:srgbClr val="3333CC"/>
                </a:solidFill>
                <a:latin typeface="Arial"/>
                <a:cs typeface="Arial"/>
              </a:rPr>
              <a:t>instances  </a:t>
            </a:r>
            <a:r>
              <a:rPr sz="3200" dirty="0">
                <a:solidFill>
                  <a:srgbClr val="3333CC"/>
                </a:solidFill>
                <a:latin typeface="Arial"/>
                <a:cs typeface="Arial"/>
              </a:rPr>
              <a:t>of a</a:t>
            </a:r>
            <a:r>
              <a:rPr sz="3200" spc="-10" dirty="0">
                <a:solidFill>
                  <a:srgbClr val="3333CC"/>
                </a:solidFill>
                <a:latin typeface="Arial"/>
                <a:cs typeface="Arial"/>
              </a:rPr>
              <a:t> </a:t>
            </a:r>
            <a:r>
              <a:rPr sz="3200" dirty="0">
                <a:solidFill>
                  <a:srgbClr val="3333CC"/>
                </a:solidFill>
                <a:latin typeface="Arial"/>
                <a:cs typeface="Arial"/>
              </a:rPr>
              <a:t>recipe:</a:t>
            </a:r>
            <a:endParaRPr sz="3200">
              <a:latin typeface="Arial"/>
              <a:cs typeface="Arial"/>
            </a:endParaRPr>
          </a:p>
          <a:p>
            <a:pPr marL="984250" lvl="1" indent="-514984">
              <a:lnSpc>
                <a:spcPct val="100000"/>
              </a:lnSpc>
              <a:spcBef>
                <a:spcPts val="509"/>
              </a:spcBef>
              <a:buAutoNum type="arabicPeriod"/>
              <a:tabLst>
                <a:tab pos="983615" algn="l"/>
                <a:tab pos="984250" algn="l"/>
              </a:tabLst>
            </a:pPr>
            <a:r>
              <a:rPr sz="2800" spc="-5" dirty="0">
                <a:solidFill>
                  <a:srgbClr val="336600"/>
                </a:solidFill>
                <a:latin typeface="Arial"/>
                <a:cs typeface="Arial"/>
              </a:rPr>
              <a:t>Specification </a:t>
            </a:r>
            <a:r>
              <a:rPr sz="2800" dirty="0">
                <a:solidFill>
                  <a:srgbClr val="336600"/>
                </a:solidFill>
                <a:latin typeface="Arial"/>
                <a:cs typeface="Arial"/>
              </a:rPr>
              <a:t>of a</a:t>
            </a:r>
            <a:r>
              <a:rPr sz="2800" spc="-5" dirty="0">
                <a:solidFill>
                  <a:srgbClr val="336600"/>
                </a:solidFill>
                <a:latin typeface="Arial"/>
                <a:cs typeface="Arial"/>
              </a:rPr>
              <a:t> dataset</a:t>
            </a:r>
            <a:endParaRPr sz="2800">
              <a:latin typeface="Arial"/>
              <a:cs typeface="Arial"/>
            </a:endParaRPr>
          </a:p>
          <a:p>
            <a:pPr marL="1377950" lvl="2" indent="-514984">
              <a:lnSpc>
                <a:spcPct val="100000"/>
              </a:lnSpc>
              <a:spcBef>
                <a:spcPts val="645"/>
              </a:spcBef>
              <a:buChar char="•"/>
              <a:tabLst>
                <a:tab pos="1377315" algn="l"/>
                <a:tab pos="1377950" algn="l"/>
              </a:tabLst>
            </a:pPr>
            <a:r>
              <a:rPr sz="2400" spc="-5" dirty="0">
                <a:solidFill>
                  <a:srgbClr val="660066"/>
                </a:solidFill>
                <a:latin typeface="Arial"/>
                <a:cs typeface="Arial"/>
              </a:rPr>
              <a:t>In </a:t>
            </a:r>
            <a:r>
              <a:rPr sz="2400" dirty="0">
                <a:solidFill>
                  <a:srgbClr val="660066"/>
                </a:solidFill>
                <a:latin typeface="Arial"/>
                <a:cs typeface="Arial"/>
              </a:rPr>
              <a:t>Linear regression </a:t>
            </a:r>
            <a:r>
              <a:rPr sz="2400" b="1" i="1" dirty="0">
                <a:latin typeface="Times New Roman"/>
                <a:cs typeface="Times New Roman"/>
              </a:rPr>
              <a:t>X </a:t>
            </a:r>
            <a:r>
              <a:rPr sz="2400" spc="-5" dirty="0">
                <a:solidFill>
                  <a:srgbClr val="660066"/>
                </a:solidFill>
                <a:latin typeface="Arial"/>
                <a:cs typeface="Arial"/>
              </a:rPr>
              <a:t>and</a:t>
            </a:r>
            <a:r>
              <a:rPr sz="2400" spc="50" dirty="0">
                <a:solidFill>
                  <a:srgbClr val="660066"/>
                </a:solidFill>
                <a:latin typeface="Arial"/>
                <a:cs typeface="Arial"/>
              </a:rPr>
              <a:t> </a:t>
            </a:r>
            <a:r>
              <a:rPr sz="2400" i="1" dirty="0">
                <a:latin typeface="Times New Roman"/>
                <a:cs typeface="Times New Roman"/>
              </a:rPr>
              <a:t>y</a:t>
            </a:r>
            <a:endParaRPr sz="2400">
              <a:latin typeface="Times New Roman"/>
              <a:cs typeface="Times New Roman"/>
            </a:endParaRPr>
          </a:p>
        </p:txBody>
      </p:sp>
      <p:sp>
        <p:nvSpPr>
          <p:cNvPr id="6" name="object 6"/>
          <p:cNvSpPr txBox="1"/>
          <p:nvPr/>
        </p:nvSpPr>
        <p:spPr>
          <a:xfrm>
            <a:off x="1310177" y="3528198"/>
            <a:ext cx="2872740" cy="452120"/>
          </a:xfrm>
          <a:prstGeom prst="rect">
            <a:avLst/>
          </a:prstGeom>
        </p:spPr>
        <p:txBody>
          <a:bodyPr vert="horz" wrap="square" lIns="0" tIns="12700" rIns="0" bIns="0" rtlCol="0">
            <a:spAutoFit/>
          </a:bodyPr>
          <a:lstStyle/>
          <a:p>
            <a:pPr marL="12700">
              <a:lnSpc>
                <a:spcPct val="100000"/>
              </a:lnSpc>
              <a:spcBef>
                <a:spcPts val="100"/>
              </a:spcBef>
              <a:tabLst>
                <a:tab pos="526415" algn="l"/>
              </a:tabLst>
            </a:pPr>
            <a:r>
              <a:rPr sz="2800" dirty="0">
                <a:solidFill>
                  <a:srgbClr val="336600"/>
                </a:solidFill>
                <a:latin typeface="Arial"/>
                <a:cs typeface="Arial"/>
              </a:rPr>
              <a:t>2.	A cost</a:t>
            </a:r>
            <a:r>
              <a:rPr sz="2800" spc="-70" dirty="0">
                <a:solidFill>
                  <a:srgbClr val="336600"/>
                </a:solidFill>
                <a:latin typeface="Arial"/>
                <a:cs typeface="Arial"/>
              </a:rPr>
              <a:t> </a:t>
            </a:r>
            <a:r>
              <a:rPr sz="2800" spc="-5" dirty="0">
                <a:solidFill>
                  <a:srgbClr val="336600"/>
                </a:solidFill>
                <a:latin typeface="Arial"/>
                <a:cs typeface="Arial"/>
              </a:rPr>
              <a:t>function</a:t>
            </a:r>
            <a:endParaRPr sz="2800">
              <a:latin typeface="Arial"/>
              <a:cs typeface="Arial"/>
            </a:endParaRPr>
          </a:p>
        </p:txBody>
      </p:sp>
      <p:sp>
        <p:nvSpPr>
          <p:cNvPr id="7" name="object 7"/>
          <p:cNvSpPr txBox="1"/>
          <p:nvPr/>
        </p:nvSpPr>
        <p:spPr>
          <a:xfrm>
            <a:off x="1310177" y="3968295"/>
            <a:ext cx="5862320" cy="967740"/>
          </a:xfrm>
          <a:prstGeom prst="rect">
            <a:avLst/>
          </a:prstGeom>
        </p:spPr>
        <p:txBody>
          <a:bodyPr vert="horz" wrap="square" lIns="0" tIns="93345" rIns="0" bIns="0" rtlCol="0">
            <a:spAutoFit/>
          </a:bodyPr>
          <a:lstStyle/>
          <a:p>
            <a:pPr marL="527050" indent="-514350">
              <a:lnSpc>
                <a:spcPct val="100000"/>
              </a:lnSpc>
              <a:spcBef>
                <a:spcPts val="735"/>
              </a:spcBef>
              <a:buAutoNum type="arabicPeriod" startAt="3"/>
              <a:tabLst>
                <a:tab pos="526415" algn="l"/>
                <a:tab pos="527050" algn="l"/>
              </a:tabLst>
            </a:pPr>
            <a:r>
              <a:rPr sz="2800" dirty="0">
                <a:solidFill>
                  <a:srgbClr val="336600"/>
                </a:solidFill>
                <a:latin typeface="Arial"/>
                <a:cs typeface="Arial"/>
              </a:rPr>
              <a:t>An </a:t>
            </a:r>
            <a:r>
              <a:rPr sz="2800" spc="-5" dirty="0">
                <a:solidFill>
                  <a:srgbClr val="336600"/>
                </a:solidFill>
                <a:latin typeface="Arial"/>
                <a:cs typeface="Arial"/>
              </a:rPr>
              <a:t>optimization</a:t>
            </a:r>
            <a:r>
              <a:rPr sz="2800" spc="-10" dirty="0">
                <a:solidFill>
                  <a:srgbClr val="336600"/>
                </a:solidFill>
                <a:latin typeface="Arial"/>
                <a:cs typeface="Arial"/>
              </a:rPr>
              <a:t> </a:t>
            </a:r>
            <a:r>
              <a:rPr sz="2800" dirty="0">
                <a:solidFill>
                  <a:srgbClr val="336600"/>
                </a:solidFill>
                <a:latin typeface="Arial"/>
                <a:cs typeface="Arial"/>
              </a:rPr>
              <a:t>procedure</a:t>
            </a:r>
            <a:endParaRPr sz="2800">
              <a:latin typeface="Arial"/>
              <a:cs typeface="Arial"/>
            </a:endParaRPr>
          </a:p>
          <a:p>
            <a:pPr marL="749300" lvl="1" indent="-342900">
              <a:lnSpc>
                <a:spcPct val="100000"/>
              </a:lnSpc>
              <a:spcBef>
                <a:spcPts val="540"/>
              </a:spcBef>
              <a:buChar char="•"/>
              <a:tabLst>
                <a:tab pos="748665" algn="l"/>
                <a:tab pos="749300" algn="l"/>
              </a:tabLst>
            </a:pPr>
            <a:r>
              <a:rPr sz="2400" spc="-5" dirty="0">
                <a:solidFill>
                  <a:srgbClr val="660066"/>
                </a:solidFill>
                <a:latin typeface="Arial"/>
                <a:cs typeface="Arial"/>
              </a:rPr>
              <a:t>In </a:t>
            </a:r>
            <a:r>
              <a:rPr sz="2400" dirty="0">
                <a:solidFill>
                  <a:srgbClr val="660066"/>
                </a:solidFill>
                <a:latin typeface="Arial"/>
                <a:cs typeface="Arial"/>
              </a:rPr>
              <a:t>linear regression: normal</a:t>
            </a:r>
            <a:r>
              <a:rPr sz="2400" spc="-60" dirty="0">
                <a:solidFill>
                  <a:srgbClr val="660066"/>
                </a:solidFill>
                <a:latin typeface="Arial"/>
                <a:cs typeface="Arial"/>
              </a:rPr>
              <a:t> </a:t>
            </a:r>
            <a:r>
              <a:rPr sz="2400" spc="-5" dirty="0">
                <a:solidFill>
                  <a:srgbClr val="660066"/>
                </a:solidFill>
                <a:latin typeface="Arial"/>
                <a:cs typeface="Arial"/>
              </a:rPr>
              <a:t>equations</a:t>
            </a:r>
            <a:endParaRPr sz="2400">
              <a:latin typeface="Arial"/>
              <a:cs typeface="Arial"/>
            </a:endParaRPr>
          </a:p>
        </p:txBody>
      </p:sp>
      <p:sp>
        <p:nvSpPr>
          <p:cNvPr id="8" name="object 8"/>
          <p:cNvSpPr txBox="1"/>
          <p:nvPr/>
        </p:nvSpPr>
        <p:spPr>
          <a:xfrm>
            <a:off x="1310177" y="4988698"/>
            <a:ext cx="1844675" cy="452120"/>
          </a:xfrm>
          <a:prstGeom prst="rect">
            <a:avLst/>
          </a:prstGeom>
        </p:spPr>
        <p:txBody>
          <a:bodyPr vert="horz" wrap="square" lIns="0" tIns="12700" rIns="0" bIns="0" rtlCol="0">
            <a:spAutoFit/>
          </a:bodyPr>
          <a:lstStyle/>
          <a:p>
            <a:pPr marL="12700">
              <a:lnSpc>
                <a:spcPct val="100000"/>
              </a:lnSpc>
              <a:spcBef>
                <a:spcPts val="100"/>
              </a:spcBef>
              <a:tabLst>
                <a:tab pos="526415" algn="l"/>
              </a:tabLst>
            </a:pPr>
            <a:r>
              <a:rPr sz="2800" dirty="0">
                <a:solidFill>
                  <a:srgbClr val="336600"/>
                </a:solidFill>
                <a:latin typeface="Arial"/>
                <a:cs typeface="Arial"/>
              </a:rPr>
              <a:t>4.	A</a:t>
            </a:r>
            <a:r>
              <a:rPr sz="2800" spc="-90" dirty="0">
                <a:solidFill>
                  <a:srgbClr val="336600"/>
                </a:solidFill>
                <a:latin typeface="Arial"/>
                <a:cs typeface="Arial"/>
              </a:rPr>
              <a:t> </a:t>
            </a:r>
            <a:r>
              <a:rPr sz="2800" dirty="0">
                <a:solidFill>
                  <a:srgbClr val="336600"/>
                </a:solidFill>
                <a:latin typeface="Arial"/>
                <a:cs typeface="Arial"/>
              </a:rPr>
              <a:t>model</a:t>
            </a:r>
            <a:endParaRPr sz="2800">
              <a:latin typeface="Arial"/>
              <a:cs typeface="Arial"/>
            </a:endParaRPr>
          </a:p>
        </p:txBody>
      </p:sp>
      <p:sp>
        <p:nvSpPr>
          <p:cNvPr id="9" name="object 9"/>
          <p:cNvSpPr txBox="1"/>
          <p:nvPr/>
        </p:nvSpPr>
        <p:spPr>
          <a:xfrm>
            <a:off x="852978" y="6029590"/>
            <a:ext cx="7372350" cy="1000125"/>
          </a:xfrm>
          <a:prstGeom prst="rect">
            <a:avLst/>
          </a:prstGeom>
        </p:spPr>
        <p:txBody>
          <a:bodyPr vert="horz" wrap="square" lIns="0" tIns="12700" rIns="0" bIns="0" rtlCol="0">
            <a:spAutoFit/>
          </a:bodyPr>
          <a:lstStyle/>
          <a:p>
            <a:pPr marL="355600" marR="5080" indent="-342900">
              <a:lnSpc>
                <a:spcPct val="100000"/>
              </a:lnSpc>
              <a:spcBef>
                <a:spcPts val="100"/>
              </a:spcBef>
              <a:buChar char="•"/>
              <a:tabLst>
                <a:tab pos="354965" algn="l"/>
                <a:tab pos="355600" algn="l"/>
              </a:tabLst>
            </a:pPr>
            <a:r>
              <a:rPr sz="3200" dirty="0">
                <a:solidFill>
                  <a:srgbClr val="3333CC"/>
                </a:solidFill>
                <a:latin typeface="Arial"/>
                <a:cs typeface="Arial"/>
              </a:rPr>
              <a:t>Example of building a linear</a:t>
            </a:r>
            <a:r>
              <a:rPr sz="3200" spc="-110" dirty="0">
                <a:solidFill>
                  <a:srgbClr val="3333CC"/>
                </a:solidFill>
                <a:latin typeface="Arial"/>
                <a:cs typeface="Arial"/>
              </a:rPr>
              <a:t> </a:t>
            </a:r>
            <a:r>
              <a:rPr sz="3200" dirty="0">
                <a:solidFill>
                  <a:srgbClr val="3333CC"/>
                </a:solidFill>
                <a:latin typeface="Arial"/>
                <a:cs typeface="Arial"/>
              </a:rPr>
              <a:t>regression  </a:t>
            </a:r>
            <a:r>
              <a:rPr sz="3200" spc="-5" dirty="0">
                <a:solidFill>
                  <a:srgbClr val="3333CC"/>
                </a:solidFill>
                <a:latin typeface="Arial"/>
                <a:cs typeface="Arial"/>
              </a:rPr>
              <a:t>algorithm </a:t>
            </a:r>
            <a:r>
              <a:rPr sz="3200" dirty="0">
                <a:solidFill>
                  <a:srgbClr val="3333CC"/>
                </a:solidFill>
                <a:latin typeface="Arial"/>
                <a:cs typeface="Arial"/>
              </a:rPr>
              <a:t>is shown</a:t>
            </a:r>
            <a:r>
              <a:rPr sz="3200" spc="-15" dirty="0">
                <a:solidFill>
                  <a:srgbClr val="3333CC"/>
                </a:solidFill>
                <a:latin typeface="Arial"/>
                <a:cs typeface="Arial"/>
              </a:rPr>
              <a:t> </a:t>
            </a:r>
            <a:r>
              <a:rPr sz="3200" dirty="0">
                <a:solidFill>
                  <a:srgbClr val="3333CC"/>
                </a:solidFill>
                <a:latin typeface="Arial"/>
                <a:cs typeface="Arial"/>
              </a:rPr>
              <a:t>next</a:t>
            </a:r>
            <a:endParaRPr sz="3200">
              <a:latin typeface="Arial"/>
              <a:cs typeface="Arial"/>
            </a:endParaRPr>
          </a:p>
        </p:txBody>
      </p:sp>
      <p:sp>
        <p:nvSpPr>
          <p:cNvPr id="11" name="object 11"/>
          <p:cNvSpPr txBox="1"/>
          <p:nvPr/>
        </p:nvSpPr>
        <p:spPr>
          <a:xfrm>
            <a:off x="4548094" y="3659468"/>
            <a:ext cx="3418204" cy="398145"/>
          </a:xfrm>
          <a:prstGeom prst="rect">
            <a:avLst/>
          </a:prstGeom>
        </p:spPr>
        <p:txBody>
          <a:bodyPr vert="horz" wrap="square" lIns="0" tIns="12700" rIns="0" bIns="0" rtlCol="0">
            <a:spAutoFit/>
          </a:bodyPr>
          <a:lstStyle/>
          <a:p>
            <a:pPr marL="50800">
              <a:lnSpc>
                <a:spcPts val="2095"/>
              </a:lnSpc>
              <a:spcBef>
                <a:spcPts val="100"/>
              </a:spcBef>
              <a:tabLst>
                <a:tab pos="1948814" algn="l"/>
              </a:tabLst>
            </a:pPr>
            <a:r>
              <a:rPr sz="2700" i="1" spc="254" baseline="1543" dirty="0">
                <a:latin typeface="Cambria"/>
                <a:cs typeface="Cambria"/>
              </a:rPr>
              <a:t>J</a:t>
            </a:r>
            <a:r>
              <a:rPr sz="2700" spc="254" baseline="1543" dirty="0">
                <a:latin typeface="Calibri"/>
                <a:cs typeface="Calibri"/>
              </a:rPr>
              <a:t>(</a:t>
            </a:r>
            <a:r>
              <a:rPr sz="2700" b="1" i="1" spc="254" baseline="1543" dirty="0">
                <a:latin typeface="Calibri"/>
                <a:cs typeface="Calibri"/>
              </a:rPr>
              <a:t>w</a:t>
            </a:r>
            <a:r>
              <a:rPr sz="2700" spc="254" baseline="1543" dirty="0">
                <a:latin typeface="Calibri"/>
                <a:cs typeface="Calibri"/>
              </a:rPr>
              <a:t>,</a:t>
            </a:r>
            <a:r>
              <a:rPr sz="2700" b="1" i="1" spc="254" baseline="1543" dirty="0">
                <a:latin typeface="Calibri"/>
                <a:cs typeface="Calibri"/>
              </a:rPr>
              <a:t>b</a:t>
            </a:r>
            <a:r>
              <a:rPr sz="2700" spc="254" baseline="1543" dirty="0">
                <a:latin typeface="Calibri"/>
                <a:cs typeface="Calibri"/>
              </a:rPr>
              <a:t>)</a:t>
            </a:r>
            <a:r>
              <a:rPr sz="2700" spc="-120" baseline="1543" dirty="0">
                <a:latin typeface="Calibri"/>
                <a:cs typeface="Calibri"/>
              </a:rPr>
              <a:t> </a:t>
            </a:r>
            <a:r>
              <a:rPr sz="2700" spc="7" baseline="1543" dirty="0">
                <a:latin typeface="Lucida Sans Unicode"/>
                <a:cs typeface="Lucida Sans Unicode"/>
              </a:rPr>
              <a:t>=</a:t>
            </a:r>
            <a:r>
              <a:rPr sz="2700" spc="-284" baseline="1543" dirty="0">
                <a:latin typeface="Lucida Sans Unicode"/>
                <a:cs typeface="Lucida Sans Unicode"/>
              </a:rPr>
              <a:t> </a:t>
            </a:r>
            <a:r>
              <a:rPr sz="2700" spc="-82" baseline="1543" dirty="0">
                <a:latin typeface="Lucida Sans Unicode"/>
                <a:cs typeface="Lucida Sans Unicode"/>
              </a:rPr>
              <a:t>−</a:t>
            </a:r>
            <a:r>
              <a:rPr sz="2700" i="1" spc="-82" baseline="1543" dirty="0">
                <a:latin typeface="Cambria"/>
                <a:cs typeface="Cambria"/>
              </a:rPr>
              <a:t>E</a:t>
            </a:r>
            <a:r>
              <a:rPr sz="1575" i="1" spc="-82" baseline="-31746" dirty="0">
                <a:latin typeface="Cambria"/>
                <a:cs typeface="Cambria"/>
              </a:rPr>
              <a:t>x</a:t>
            </a:r>
            <a:r>
              <a:rPr sz="1575" spc="-82" baseline="-31746" dirty="0">
                <a:latin typeface="Calibri"/>
                <a:cs typeface="Calibri"/>
              </a:rPr>
              <a:t>,</a:t>
            </a:r>
            <a:r>
              <a:rPr sz="1575" i="1" spc="-82" baseline="-31746" dirty="0">
                <a:latin typeface="Cambria"/>
                <a:cs typeface="Cambria"/>
              </a:rPr>
              <a:t>y</a:t>
            </a:r>
            <a:r>
              <a:rPr sz="1575" spc="-82" baseline="-31746" dirty="0">
                <a:latin typeface="Lucida Sans Unicode"/>
                <a:cs typeface="Lucida Sans Unicode"/>
              </a:rPr>
              <a:t>∼</a:t>
            </a:r>
            <a:r>
              <a:rPr sz="1575" i="1" spc="-82" baseline="-31746" dirty="0">
                <a:latin typeface="Cambria"/>
                <a:cs typeface="Cambria"/>
              </a:rPr>
              <a:t>p</a:t>
            </a:r>
            <a:r>
              <a:rPr sz="1050" spc="-55" dirty="0">
                <a:latin typeface="Lucida Sans Unicode"/>
                <a:cs typeface="Lucida Sans Unicode"/>
              </a:rPr>
              <a:t>⌢	</a:t>
            </a:r>
            <a:r>
              <a:rPr sz="2700" spc="67" baseline="1543" dirty="0">
                <a:latin typeface="Calibri"/>
                <a:cs typeface="Calibri"/>
              </a:rPr>
              <a:t>log </a:t>
            </a:r>
            <a:r>
              <a:rPr sz="2700" i="1" spc="44" baseline="1543" dirty="0">
                <a:latin typeface="Cambria"/>
                <a:cs typeface="Cambria"/>
              </a:rPr>
              <a:t>p</a:t>
            </a:r>
            <a:r>
              <a:rPr sz="1575" spc="44" baseline="-31746" dirty="0">
                <a:latin typeface="Calibri"/>
                <a:cs typeface="Calibri"/>
              </a:rPr>
              <a:t>model</a:t>
            </a:r>
            <a:r>
              <a:rPr sz="2700" spc="44" baseline="1543" dirty="0">
                <a:latin typeface="Calibri"/>
                <a:cs typeface="Calibri"/>
              </a:rPr>
              <a:t>(</a:t>
            </a:r>
            <a:r>
              <a:rPr sz="2700" i="1" spc="44" baseline="1543" dirty="0">
                <a:latin typeface="Cambria"/>
                <a:cs typeface="Cambria"/>
              </a:rPr>
              <a:t>y</a:t>
            </a:r>
            <a:r>
              <a:rPr sz="2700" i="1" spc="-254" baseline="1543" dirty="0">
                <a:latin typeface="Cambria"/>
                <a:cs typeface="Cambria"/>
              </a:rPr>
              <a:t> </a:t>
            </a:r>
            <a:r>
              <a:rPr sz="2700" spc="-480" baseline="1543" dirty="0">
                <a:latin typeface="Calibri"/>
                <a:cs typeface="Calibri"/>
              </a:rPr>
              <a:t>| </a:t>
            </a:r>
            <a:r>
              <a:rPr sz="2700" b="1" i="1" spc="390" baseline="1543" dirty="0">
                <a:latin typeface="Calibri"/>
                <a:cs typeface="Calibri"/>
              </a:rPr>
              <a:t>x</a:t>
            </a:r>
            <a:r>
              <a:rPr sz="2700" spc="390" baseline="1543" dirty="0">
                <a:latin typeface="Calibri"/>
                <a:cs typeface="Calibri"/>
              </a:rPr>
              <a:t>)</a:t>
            </a:r>
            <a:endParaRPr sz="2700" baseline="1543">
              <a:latin typeface="Calibri"/>
              <a:cs typeface="Calibri"/>
            </a:endParaRPr>
          </a:p>
          <a:p>
            <a:pPr marL="156210" algn="ctr">
              <a:lnSpc>
                <a:spcPts val="835"/>
              </a:lnSpc>
            </a:pPr>
            <a:r>
              <a:rPr sz="750" i="1" spc="-15" dirty="0">
                <a:latin typeface="Cambria"/>
                <a:cs typeface="Cambria"/>
              </a:rPr>
              <a:t>data</a:t>
            </a:r>
            <a:endParaRPr sz="750">
              <a:latin typeface="Cambria"/>
              <a:cs typeface="Cambria"/>
            </a:endParaRPr>
          </a:p>
        </p:txBody>
      </p:sp>
      <p:sp>
        <p:nvSpPr>
          <p:cNvPr id="12" name="object 12"/>
          <p:cNvSpPr/>
          <p:nvPr/>
        </p:nvSpPr>
        <p:spPr>
          <a:xfrm>
            <a:off x="4579475" y="3620972"/>
            <a:ext cx="3351529" cy="447675"/>
          </a:xfrm>
          <a:custGeom>
            <a:avLst/>
            <a:gdLst/>
            <a:ahLst/>
            <a:cxnLst/>
            <a:rect l="l" t="t" r="r" b="b"/>
            <a:pathLst>
              <a:path w="3351529" h="447675">
                <a:moveTo>
                  <a:pt x="0" y="0"/>
                </a:moveTo>
                <a:lnTo>
                  <a:pt x="3351212" y="0"/>
                </a:lnTo>
                <a:lnTo>
                  <a:pt x="3351212" y="447674"/>
                </a:lnTo>
                <a:lnTo>
                  <a:pt x="0" y="447674"/>
                </a:lnTo>
                <a:lnTo>
                  <a:pt x="0" y="0"/>
                </a:lnTo>
                <a:close/>
              </a:path>
            </a:pathLst>
          </a:custGeom>
          <a:ln w="9524">
            <a:solidFill>
              <a:srgbClr val="000000"/>
            </a:solidFill>
          </a:ln>
        </p:spPr>
        <p:txBody>
          <a:bodyPr wrap="square" lIns="0" tIns="0" rIns="0" bIns="0" rtlCol="0"/>
          <a:lstStyle/>
          <a:p>
            <a:endParaRPr/>
          </a:p>
        </p:txBody>
      </p:sp>
      <p:sp>
        <p:nvSpPr>
          <p:cNvPr id="13" name="object 13"/>
          <p:cNvSpPr txBox="1"/>
          <p:nvPr/>
        </p:nvSpPr>
        <p:spPr>
          <a:xfrm>
            <a:off x="3677455" y="5201328"/>
            <a:ext cx="360680" cy="184150"/>
          </a:xfrm>
          <a:prstGeom prst="rect">
            <a:avLst/>
          </a:prstGeom>
        </p:spPr>
        <p:txBody>
          <a:bodyPr vert="horz" wrap="square" lIns="0" tIns="11430" rIns="0" bIns="0" rtlCol="0">
            <a:spAutoFit/>
          </a:bodyPr>
          <a:lstStyle/>
          <a:p>
            <a:pPr>
              <a:lnSpc>
                <a:spcPct val="100000"/>
              </a:lnSpc>
              <a:spcBef>
                <a:spcPts val="90"/>
              </a:spcBef>
            </a:pPr>
            <a:r>
              <a:rPr sz="1050" spc="25" dirty="0">
                <a:latin typeface="Calibri"/>
                <a:cs typeface="Calibri"/>
              </a:rPr>
              <a:t>m</a:t>
            </a:r>
            <a:r>
              <a:rPr sz="1050" spc="5" dirty="0">
                <a:latin typeface="Calibri"/>
                <a:cs typeface="Calibri"/>
              </a:rPr>
              <a:t>o</a:t>
            </a:r>
            <a:r>
              <a:rPr sz="1050" spc="-5" dirty="0">
                <a:latin typeface="Calibri"/>
                <a:cs typeface="Calibri"/>
              </a:rPr>
              <a:t>d</a:t>
            </a:r>
            <a:r>
              <a:rPr sz="1050" spc="-60" dirty="0">
                <a:latin typeface="Calibri"/>
                <a:cs typeface="Calibri"/>
              </a:rPr>
              <a:t>e</a:t>
            </a:r>
            <a:r>
              <a:rPr sz="1050" spc="55" dirty="0">
                <a:latin typeface="Calibri"/>
                <a:cs typeface="Calibri"/>
              </a:rPr>
              <a:t>l</a:t>
            </a:r>
            <a:endParaRPr sz="1050">
              <a:latin typeface="Calibri"/>
              <a:cs typeface="Calibri"/>
            </a:endParaRPr>
          </a:p>
        </p:txBody>
      </p:sp>
      <p:sp>
        <p:nvSpPr>
          <p:cNvPr id="14" name="object 14"/>
          <p:cNvSpPr txBox="1"/>
          <p:nvPr/>
        </p:nvSpPr>
        <p:spPr>
          <a:xfrm>
            <a:off x="5503609" y="5016781"/>
            <a:ext cx="109855" cy="184150"/>
          </a:xfrm>
          <a:prstGeom prst="rect">
            <a:avLst/>
          </a:prstGeom>
        </p:spPr>
        <p:txBody>
          <a:bodyPr vert="horz" wrap="square" lIns="0" tIns="11430" rIns="0" bIns="0" rtlCol="0">
            <a:spAutoFit/>
          </a:bodyPr>
          <a:lstStyle/>
          <a:p>
            <a:pPr>
              <a:lnSpc>
                <a:spcPct val="100000"/>
              </a:lnSpc>
              <a:spcBef>
                <a:spcPts val="90"/>
              </a:spcBef>
            </a:pPr>
            <a:r>
              <a:rPr sz="1050" i="1" spc="160" dirty="0">
                <a:latin typeface="Cambria"/>
                <a:cs typeface="Cambria"/>
              </a:rPr>
              <a:t>T</a:t>
            </a:r>
            <a:endParaRPr sz="1050">
              <a:latin typeface="Cambria"/>
              <a:cs typeface="Cambria"/>
            </a:endParaRPr>
          </a:p>
        </p:txBody>
      </p:sp>
      <p:sp>
        <p:nvSpPr>
          <p:cNvPr id="15" name="object 15"/>
          <p:cNvSpPr txBox="1"/>
          <p:nvPr/>
        </p:nvSpPr>
        <p:spPr>
          <a:xfrm>
            <a:off x="3551639" y="5022734"/>
            <a:ext cx="2903855" cy="299720"/>
          </a:xfrm>
          <a:prstGeom prst="rect">
            <a:avLst/>
          </a:prstGeom>
        </p:spPr>
        <p:txBody>
          <a:bodyPr vert="horz" wrap="square" lIns="0" tIns="12700" rIns="0" bIns="0" rtlCol="0">
            <a:spAutoFit/>
          </a:bodyPr>
          <a:lstStyle/>
          <a:p>
            <a:pPr>
              <a:lnSpc>
                <a:spcPct val="100000"/>
              </a:lnSpc>
              <a:spcBef>
                <a:spcPts val="100"/>
              </a:spcBef>
              <a:tabLst>
                <a:tab pos="481330" algn="l"/>
              </a:tabLst>
            </a:pPr>
            <a:r>
              <a:rPr sz="1800" i="1" spc="-5" dirty="0">
                <a:latin typeface="Cambria"/>
                <a:cs typeface="Cambria"/>
              </a:rPr>
              <a:t>p	</a:t>
            </a:r>
            <a:r>
              <a:rPr sz="1800" spc="60" dirty="0">
                <a:latin typeface="Calibri"/>
                <a:cs typeface="Calibri"/>
              </a:rPr>
              <a:t>(</a:t>
            </a:r>
            <a:r>
              <a:rPr sz="1800" i="1" spc="60" dirty="0">
                <a:latin typeface="Cambria"/>
                <a:cs typeface="Cambria"/>
              </a:rPr>
              <a:t>y </a:t>
            </a:r>
            <a:r>
              <a:rPr sz="1800" spc="-320" dirty="0">
                <a:latin typeface="Calibri"/>
                <a:cs typeface="Calibri"/>
              </a:rPr>
              <a:t>| </a:t>
            </a:r>
            <a:r>
              <a:rPr sz="1800" b="1" i="1" spc="260" dirty="0">
                <a:latin typeface="Calibri"/>
                <a:cs typeface="Calibri"/>
              </a:rPr>
              <a:t>x</a:t>
            </a:r>
            <a:r>
              <a:rPr sz="1800" spc="260" dirty="0">
                <a:latin typeface="Calibri"/>
                <a:cs typeface="Calibri"/>
              </a:rPr>
              <a:t>)</a:t>
            </a:r>
            <a:r>
              <a:rPr sz="1800" spc="-310" dirty="0">
                <a:latin typeface="Calibri"/>
                <a:cs typeface="Calibri"/>
              </a:rPr>
              <a:t> </a:t>
            </a:r>
            <a:r>
              <a:rPr sz="1800" spc="5" dirty="0">
                <a:latin typeface="Lucida Sans Unicode"/>
                <a:cs typeface="Lucida Sans Unicode"/>
              </a:rPr>
              <a:t>= </a:t>
            </a:r>
            <a:r>
              <a:rPr sz="1800" i="1" spc="155" dirty="0">
                <a:latin typeface="Cambria"/>
                <a:cs typeface="Cambria"/>
              </a:rPr>
              <a:t>N</a:t>
            </a:r>
            <a:r>
              <a:rPr sz="1800" spc="155" dirty="0">
                <a:latin typeface="Calibri"/>
                <a:cs typeface="Calibri"/>
              </a:rPr>
              <a:t>(</a:t>
            </a:r>
            <a:r>
              <a:rPr sz="1800" i="1" spc="155" dirty="0">
                <a:latin typeface="Cambria"/>
                <a:cs typeface="Cambria"/>
              </a:rPr>
              <a:t>y</a:t>
            </a:r>
            <a:r>
              <a:rPr sz="1800" spc="155" dirty="0">
                <a:latin typeface="Calibri"/>
                <a:cs typeface="Calibri"/>
              </a:rPr>
              <a:t>;</a:t>
            </a:r>
            <a:r>
              <a:rPr sz="1800" b="1" i="1" spc="155" dirty="0">
                <a:latin typeface="Calibri"/>
                <a:cs typeface="Calibri"/>
              </a:rPr>
              <a:t>x </a:t>
            </a:r>
            <a:r>
              <a:rPr sz="1800" b="1" i="1" spc="75" dirty="0">
                <a:latin typeface="Calibri"/>
                <a:cs typeface="Calibri"/>
              </a:rPr>
              <a:t>w </a:t>
            </a:r>
            <a:r>
              <a:rPr sz="1800" spc="5" dirty="0">
                <a:latin typeface="Lucida Sans Unicode"/>
                <a:cs typeface="Lucida Sans Unicode"/>
              </a:rPr>
              <a:t>+ </a:t>
            </a:r>
            <a:r>
              <a:rPr sz="1800" b="1" i="1" spc="50" dirty="0">
                <a:latin typeface="Calibri"/>
                <a:cs typeface="Calibri"/>
              </a:rPr>
              <a:t>b</a:t>
            </a:r>
            <a:r>
              <a:rPr sz="1800" spc="50" dirty="0">
                <a:latin typeface="Calibri"/>
                <a:cs typeface="Calibri"/>
              </a:rPr>
              <a:t>,1)</a:t>
            </a:r>
            <a:endParaRPr sz="1800">
              <a:latin typeface="Calibri"/>
              <a:cs typeface="Calibri"/>
            </a:endParaRPr>
          </a:p>
        </p:txBody>
      </p:sp>
      <p:sp>
        <p:nvSpPr>
          <p:cNvPr id="16" name="object 16"/>
          <p:cNvSpPr/>
          <p:nvPr/>
        </p:nvSpPr>
        <p:spPr>
          <a:xfrm>
            <a:off x="3512675" y="4992572"/>
            <a:ext cx="2961005" cy="409575"/>
          </a:xfrm>
          <a:custGeom>
            <a:avLst/>
            <a:gdLst/>
            <a:ahLst/>
            <a:cxnLst/>
            <a:rect l="l" t="t" r="r" b="b"/>
            <a:pathLst>
              <a:path w="2961004" h="409575">
                <a:moveTo>
                  <a:pt x="0" y="0"/>
                </a:moveTo>
                <a:lnTo>
                  <a:pt x="2960687" y="0"/>
                </a:lnTo>
                <a:lnTo>
                  <a:pt x="2960687" y="409574"/>
                </a:lnTo>
                <a:lnTo>
                  <a:pt x="0" y="40957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23188" y="628535"/>
            <a:ext cx="7451725" cy="635000"/>
          </a:xfrm>
          <a:prstGeom prst="rect">
            <a:avLst/>
          </a:prstGeom>
        </p:spPr>
        <p:txBody>
          <a:bodyPr vert="horz" wrap="square" lIns="0" tIns="12700" rIns="0" bIns="0" rtlCol="0">
            <a:spAutoFit/>
          </a:bodyPr>
          <a:lstStyle/>
          <a:p>
            <a:pPr marL="12700">
              <a:lnSpc>
                <a:spcPct val="100000"/>
              </a:lnSpc>
              <a:spcBef>
                <a:spcPts val="100"/>
              </a:spcBef>
              <a:tabLst>
                <a:tab pos="1028700" algn="l"/>
                <a:tab pos="5292725" algn="l"/>
              </a:tabLst>
            </a:pPr>
            <a:r>
              <a:rPr sz="4000" dirty="0"/>
              <a:t>Ex:	Linear</a:t>
            </a:r>
            <a:r>
              <a:rPr sz="4000" spc="-5" dirty="0"/>
              <a:t> </a:t>
            </a:r>
            <a:r>
              <a:rPr sz="4000" dirty="0"/>
              <a:t>Regression	</a:t>
            </a:r>
            <a:r>
              <a:rPr sz="4000" spc="-5" dirty="0"/>
              <a:t>Algorithm</a:t>
            </a:r>
            <a:endParaRPr sz="4000" dirty="0"/>
          </a:p>
        </p:txBody>
      </p:sp>
      <p:sp>
        <p:nvSpPr>
          <p:cNvPr id="5" name="object 5"/>
          <p:cNvSpPr txBox="1"/>
          <p:nvPr/>
        </p:nvSpPr>
        <p:spPr>
          <a:xfrm>
            <a:off x="1310177" y="1371230"/>
            <a:ext cx="3326765" cy="1034415"/>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spc="-5" dirty="0">
                <a:solidFill>
                  <a:srgbClr val="336600"/>
                </a:solidFill>
                <a:latin typeface="Arial"/>
                <a:cs typeface="Arial"/>
              </a:rPr>
              <a:t>Data </a:t>
            </a:r>
            <a:r>
              <a:rPr sz="2800" dirty="0">
                <a:solidFill>
                  <a:srgbClr val="336600"/>
                </a:solidFill>
                <a:latin typeface="Arial"/>
                <a:cs typeface="Arial"/>
              </a:rPr>
              <a:t>set : </a:t>
            </a:r>
            <a:r>
              <a:rPr sz="2800" i="1" dirty="0">
                <a:latin typeface="Times New Roman"/>
                <a:cs typeface="Times New Roman"/>
              </a:rPr>
              <a:t>X </a:t>
            </a:r>
            <a:r>
              <a:rPr sz="2800" spc="-5" dirty="0">
                <a:solidFill>
                  <a:srgbClr val="336600"/>
                </a:solidFill>
                <a:latin typeface="Arial"/>
                <a:cs typeface="Arial"/>
              </a:rPr>
              <a:t>and</a:t>
            </a:r>
            <a:r>
              <a:rPr sz="2800" spc="-10" dirty="0">
                <a:solidFill>
                  <a:srgbClr val="336600"/>
                </a:solidFill>
                <a:latin typeface="Arial"/>
                <a:cs typeface="Arial"/>
              </a:rPr>
              <a:t> </a:t>
            </a:r>
            <a:r>
              <a:rPr sz="2800" i="1" dirty="0">
                <a:latin typeface="Times New Roman"/>
                <a:cs typeface="Times New Roman"/>
              </a:rPr>
              <a:t>y</a:t>
            </a:r>
            <a:endParaRPr sz="2800">
              <a:latin typeface="Times New Roman"/>
              <a:cs typeface="Times New Roman"/>
            </a:endParaRPr>
          </a:p>
          <a:p>
            <a:pPr marL="527050" indent="-514350">
              <a:lnSpc>
                <a:spcPct val="100000"/>
              </a:lnSpc>
              <a:spcBef>
                <a:spcPts val="615"/>
              </a:spcBef>
              <a:buAutoNum type="arabicPeriod"/>
              <a:tabLst>
                <a:tab pos="526415" algn="l"/>
                <a:tab pos="527050" algn="l"/>
              </a:tabLst>
            </a:pPr>
            <a:r>
              <a:rPr sz="2800" dirty="0">
                <a:solidFill>
                  <a:srgbClr val="336600"/>
                </a:solidFill>
                <a:latin typeface="Arial"/>
                <a:cs typeface="Arial"/>
              </a:rPr>
              <a:t>Cost</a:t>
            </a:r>
            <a:r>
              <a:rPr sz="2800" spc="-15" dirty="0">
                <a:solidFill>
                  <a:srgbClr val="336600"/>
                </a:solidFill>
                <a:latin typeface="Arial"/>
                <a:cs typeface="Arial"/>
              </a:rPr>
              <a:t> </a:t>
            </a:r>
            <a:r>
              <a:rPr sz="2800" spc="-5" dirty="0">
                <a:solidFill>
                  <a:srgbClr val="336600"/>
                </a:solidFill>
                <a:latin typeface="Arial"/>
                <a:cs typeface="Arial"/>
              </a:rPr>
              <a:t>function:</a:t>
            </a:r>
            <a:endParaRPr sz="2800">
              <a:latin typeface="Arial"/>
              <a:cs typeface="Arial"/>
            </a:endParaRPr>
          </a:p>
        </p:txBody>
      </p:sp>
      <p:sp>
        <p:nvSpPr>
          <p:cNvPr id="6" name="object 6"/>
          <p:cNvSpPr txBox="1"/>
          <p:nvPr/>
        </p:nvSpPr>
        <p:spPr>
          <a:xfrm>
            <a:off x="1310177" y="2982098"/>
            <a:ext cx="3663315" cy="452120"/>
          </a:xfrm>
          <a:prstGeom prst="rect">
            <a:avLst/>
          </a:prstGeom>
        </p:spPr>
        <p:txBody>
          <a:bodyPr vert="horz" wrap="square" lIns="0" tIns="12700" rIns="0" bIns="0" rtlCol="0">
            <a:spAutoFit/>
          </a:bodyPr>
          <a:lstStyle/>
          <a:p>
            <a:pPr marL="12700">
              <a:lnSpc>
                <a:spcPct val="100000"/>
              </a:lnSpc>
              <a:spcBef>
                <a:spcPts val="100"/>
              </a:spcBef>
              <a:tabLst>
                <a:tab pos="526415" algn="l"/>
              </a:tabLst>
            </a:pPr>
            <a:r>
              <a:rPr sz="2800" dirty="0">
                <a:solidFill>
                  <a:srgbClr val="336600"/>
                </a:solidFill>
                <a:latin typeface="Arial"/>
                <a:cs typeface="Arial"/>
              </a:rPr>
              <a:t>3.	Model</a:t>
            </a:r>
            <a:r>
              <a:rPr sz="2800" spc="-35" dirty="0">
                <a:solidFill>
                  <a:srgbClr val="336600"/>
                </a:solidFill>
                <a:latin typeface="Arial"/>
                <a:cs typeface="Arial"/>
              </a:rPr>
              <a:t> </a:t>
            </a:r>
            <a:r>
              <a:rPr sz="2800" spc="-5" dirty="0">
                <a:solidFill>
                  <a:srgbClr val="336600"/>
                </a:solidFill>
                <a:latin typeface="Arial"/>
                <a:cs typeface="Arial"/>
              </a:rPr>
              <a:t>specification:</a:t>
            </a:r>
            <a:endParaRPr sz="2800">
              <a:latin typeface="Arial"/>
              <a:cs typeface="Arial"/>
            </a:endParaRPr>
          </a:p>
        </p:txBody>
      </p:sp>
      <p:sp>
        <p:nvSpPr>
          <p:cNvPr id="7" name="object 7"/>
          <p:cNvSpPr txBox="1"/>
          <p:nvPr/>
        </p:nvSpPr>
        <p:spPr>
          <a:xfrm>
            <a:off x="852978" y="3998098"/>
            <a:ext cx="8764905" cy="1465580"/>
          </a:xfrm>
          <a:prstGeom prst="rect">
            <a:avLst/>
          </a:prstGeom>
        </p:spPr>
        <p:txBody>
          <a:bodyPr vert="horz" wrap="square" lIns="0" tIns="3810" rIns="0" bIns="0" rtlCol="0">
            <a:spAutoFit/>
          </a:bodyPr>
          <a:lstStyle/>
          <a:p>
            <a:pPr marL="977265" marR="5080" indent="-508000">
              <a:lnSpc>
                <a:spcPct val="102000"/>
              </a:lnSpc>
              <a:spcBef>
                <a:spcPts val="30"/>
              </a:spcBef>
              <a:tabLst>
                <a:tab pos="983615" algn="l"/>
              </a:tabLst>
            </a:pPr>
            <a:r>
              <a:rPr sz="2800" dirty="0">
                <a:solidFill>
                  <a:srgbClr val="336600"/>
                </a:solidFill>
                <a:latin typeface="Arial"/>
                <a:cs typeface="Arial"/>
              </a:rPr>
              <a:t>4.		</a:t>
            </a:r>
            <a:r>
              <a:rPr sz="2800" spc="-5" dirty="0">
                <a:solidFill>
                  <a:srgbClr val="336600"/>
                </a:solidFill>
                <a:latin typeface="Arial"/>
                <a:cs typeface="Arial"/>
              </a:rPr>
              <a:t>Optimization algorithm: </a:t>
            </a:r>
            <a:r>
              <a:rPr sz="2800" dirty="0">
                <a:solidFill>
                  <a:srgbClr val="336600"/>
                </a:solidFill>
                <a:latin typeface="Arial"/>
                <a:cs typeface="Arial"/>
              </a:rPr>
              <a:t>solving </a:t>
            </a:r>
            <a:r>
              <a:rPr sz="2800" spc="-5" dirty="0">
                <a:solidFill>
                  <a:srgbClr val="336600"/>
                </a:solidFill>
                <a:latin typeface="Arial"/>
                <a:cs typeface="Arial"/>
              </a:rPr>
              <a:t>for </a:t>
            </a:r>
            <a:r>
              <a:rPr sz="2800" dirty="0">
                <a:solidFill>
                  <a:srgbClr val="336600"/>
                </a:solidFill>
                <a:latin typeface="Arial"/>
                <a:cs typeface="Arial"/>
              </a:rPr>
              <a:t>where </a:t>
            </a:r>
            <a:r>
              <a:rPr sz="2800" spc="-5" dirty="0">
                <a:solidFill>
                  <a:srgbClr val="336600"/>
                </a:solidFill>
                <a:latin typeface="Arial"/>
                <a:cs typeface="Arial"/>
              </a:rPr>
              <a:t>the </a:t>
            </a:r>
            <a:r>
              <a:rPr sz="2800" dirty="0">
                <a:solidFill>
                  <a:srgbClr val="336600"/>
                </a:solidFill>
                <a:latin typeface="Arial"/>
                <a:cs typeface="Arial"/>
              </a:rPr>
              <a:t>cost  is zero using </a:t>
            </a:r>
            <a:r>
              <a:rPr sz="2800" spc="-5" dirty="0">
                <a:solidFill>
                  <a:srgbClr val="336600"/>
                </a:solidFill>
                <a:latin typeface="Arial"/>
                <a:cs typeface="Arial"/>
              </a:rPr>
              <a:t>the </a:t>
            </a:r>
            <a:r>
              <a:rPr sz="2800" dirty="0">
                <a:solidFill>
                  <a:srgbClr val="336600"/>
                </a:solidFill>
                <a:latin typeface="Arial"/>
                <a:cs typeface="Arial"/>
              </a:rPr>
              <a:t>normal</a:t>
            </a:r>
            <a:r>
              <a:rPr sz="2800" spc="-10" dirty="0">
                <a:solidFill>
                  <a:srgbClr val="336600"/>
                </a:solidFill>
                <a:latin typeface="Arial"/>
                <a:cs typeface="Arial"/>
              </a:rPr>
              <a:t> </a:t>
            </a:r>
            <a:r>
              <a:rPr sz="2800" spc="-5" dirty="0">
                <a:solidFill>
                  <a:srgbClr val="336600"/>
                </a:solidFill>
                <a:latin typeface="Arial"/>
                <a:cs typeface="Arial"/>
              </a:rPr>
              <a:t>equations</a:t>
            </a:r>
            <a:endParaRPr sz="2800">
              <a:latin typeface="Arial"/>
              <a:cs typeface="Arial"/>
            </a:endParaRPr>
          </a:p>
          <a:p>
            <a:pPr marL="355600" indent="-342900">
              <a:lnSpc>
                <a:spcPct val="100000"/>
              </a:lnSpc>
              <a:spcBef>
                <a:spcPts val="710"/>
              </a:spcBef>
              <a:buChar char="•"/>
              <a:tabLst>
                <a:tab pos="354965" algn="l"/>
                <a:tab pos="355600" algn="l"/>
              </a:tabLst>
            </a:pPr>
            <a:r>
              <a:rPr sz="3200" spc="-5" dirty="0">
                <a:solidFill>
                  <a:srgbClr val="3333CC"/>
                </a:solidFill>
                <a:latin typeface="Arial"/>
                <a:cs typeface="Arial"/>
              </a:rPr>
              <a:t>We </a:t>
            </a:r>
            <a:r>
              <a:rPr sz="3200" dirty="0">
                <a:solidFill>
                  <a:srgbClr val="3333CC"/>
                </a:solidFill>
                <a:latin typeface="Arial"/>
                <a:cs typeface="Arial"/>
              </a:rPr>
              <a:t>can replace any of </a:t>
            </a:r>
            <a:r>
              <a:rPr sz="3200" spc="-5" dirty="0">
                <a:solidFill>
                  <a:srgbClr val="3333CC"/>
                </a:solidFill>
                <a:latin typeface="Arial"/>
                <a:cs typeface="Arial"/>
              </a:rPr>
              <a:t>these</a:t>
            </a:r>
            <a:r>
              <a:rPr sz="3200" spc="-20" dirty="0">
                <a:solidFill>
                  <a:srgbClr val="3333CC"/>
                </a:solidFill>
                <a:latin typeface="Arial"/>
                <a:cs typeface="Arial"/>
              </a:rPr>
              <a:t> </a:t>
            </a:r>
            <a:r>
              <a:rPr sz="3200" spc="-5" dirty="0">
                <a:solidFill>
                  <a:srgbClr val="3333CC"/>
                </a:solidFill>
                <a:latin typeface="Arial"/>
                <a:cs typeface="Arial"/>
              </a:rPr>
              <a:t>components</a:t>
            </a:r>
            <a:endParaRPr sz="3200">
              <a:latin typeface="Arial"/>
              <a:cs typeface="Arial"/>
            </a:endParaRPr>
          </a:p>
        </p:txBody>
      </p:sp>
      <p:sp>
        <p:nvSpPr>
          <p:cNvPr id="8" name="object 8"/>
          <p:cNvSpPr txBox="1"/>
          <p:nvPr/>
        </p:nvSpPr>
        <p:spPr>
          <a:xfrm>
            <a:off x="1195878" y="5436754"/>
            <a:ext cx="7480934" cy="1008380"/>
          </a:xfrm>
          <a:prstGeom prst="rect">
            <a:avLst/>
          </a:prstGeom>
        </p:spPr>
        <p:txBody>
          <a:bodyPr vert="horz" wrap="square" lIns="0" tIns="4445" rIns="0" bIns="0" rtlCol="0">
            <a:spAutoFit/>
          </a:bodyPr>
          <a:lstStyle/>
          <a:p>
            <a:pPr marL="12700" marR="5080">
              <a:lnSpc>
                <a:spcPct val="101600"/>
              </a:lnSpc>
              <a:spcBef>
                <a:spcPts val="35"/>
              </a:spcBef>
            </a:pPr>
            <a:r>
              <a:rPr sz="3200" spc="-5" dirty="0">
                <a:solidFill>
                  <a:srgbClr val="3333CC"/>
                </a:solidFill>
                <a:latin typeface="Arial"/>
                <a:cs typeface="Arial"/>
              </a:rPr>
              <a:t>mostly independently from the others </a:t>
            </a:r>
            <a:r>
              <a:rPr sz="3200" dirty="0">
                <a:solidFill>
                  <a:srgbClr val="3333CC"/>
                </a:solidFill>
                <a:latin typeface="Arial"/>
                <a:cs typeface="Arial"/>
              </a:rPr>
              <a:t>and  </a:t>
            </a:r>
            <a:r>
              <a:rPr sz="3200" spc="-5" dirty="0">
                <a:solidFill>
                  <a:srgbClr val="3333CC"/>
                </a:solidFill>
                <a:latin typeface="Arial"/>
                <a:cs typeface="Arial"/>
              </a:rPr>
              <a:t>obtain </a:t>
            </a:r>
            <a:r>
              <a:rPr sz="3200" dirty="0">
                <a:solidFill>
                  <a:srgbClr val="3333CC"/>
                </a:solidFill>
                <a:latin typeface="Arial"/>
                <a:cs typeface="Arial"/>
              </a:rPr>
              <a:t>a </a:t>
            </a:r>
            <a:r>
              <a:rPr sz="3200" spc="-5" dirty="0">
                <a:solidFill>
                  <a:srgbClr val="3333CC"/>
                </a:solidFill>
                <a:latin typeface="Arial"/>
                <a:cs typeface="Arial"/>
              </a:rPr>
              <a:t>variety </a:t>
            </a:r>
            <a:r>
              <a:rPr sz="3200" dirty="0">
                <a:solidFill>
                  <a:srgbClr val="3333CC"/>
                </a:solidFill>
                <a:latin typeface="Arial"/>
                <a:cs typeface="Arial"/>
              </a:rPr>
              <a:t>of </a:t>
            </a:r>
            <a:r>
              <a:rPr sz="3200" spc="-5" dirty="0">
                <a:solidFill>
                  <a:srgbClr val="3333CC"/>
                </a:solidFill>
                <a:latin typeface="Arial"/>
                <a:cs typeface="Arial"/>
              </a:rPr>
              <a:t>algorithms</a:t>
            </a:r>
            <a:endParaRPr sz="3200">
              <a:latin typeface="Arial"/>
              <a:cs typeface="Arial"/>
            </a:endParaRPr>
          </a:p>
        </p:txBody>
      </p:sp>
      <p:sp>
        <p:nvSpPr>
          <p:cNvPr id="10" name="object 10"/>
          <p:cNvSpPr txBox="1"/>
          <p:nvPr/>
        </p:nvSpPr>
        <p:spPr>
          <a:xfrm>
            <a:off x="1804894" y="2516468"/>
            <a:ext cx="3418204" cy="398145"/>
          </a:xfrm>
          <a:prstGeom prst="rect">
            <a:avLst/>
          </a:prstGeom>
        </p:spPr>
        <p:txBody>
          <a:bodyPr vert="horz" wrap="square" lIns="0" tIns="12700" rIns="0" bIns="0" rtlCol="0">
            <a:spAutoFit/>
          </a:bodyPr>
          <a:lstStyle/>
          <a:p>
            <a:pPr marL="50800">
              <a:lnSpc>
                <a:spcPts val="2095"/>
              </a:lnSpc>
              <a:spcBef>
                <a:spcPts val="100"/>
              </a:spcBef>
              <a:tabLst>
                <a:tab pos="1948814" algn="l"/>
              </a:tabLst>
            </a:pPr>
            <a:r>
              <a:rPr sz="2700" i="1" spc="254" baseline="1543" dirty="0">
                <a:latin typeface="Cambria"/>
                <a:cs typeface="Cambria"/>
              </a:rPr>
              <a:t>J</a:t>
            </a:r>
            <a:r>
              <a:rPr sz="2700" spc="254" baseline="1543" dirty="0">
                <a:latin typeface="Calibri"/>
                <a:cs typeface="Calibri"/>
              </a:rPr>
              <a:t>(</a:t>
            </a:r>
            <a:r>
              <a:rPr sz="2700" b="1" i="1" spc="254" baseline="1543" dirty="0">
                <a:latin typeface="Calibri"/>
                <a:cs typeface="Calibri"/>
              </a:rPr>
              <a:t>w</a:t>
            </a:r>
            <a:r>
              <a:rPr sz="2700" spc="254" baseline="1543" dirty="0">
                <a:latin typeface="Calibri"/>
                <a:cs typeface="Calibri"/>
              </a:rPr>
              <a:t>,</a:t>
            </a:r>
            <a:r>
              <a:rPr sz="2700" b="1" i="1" spc="254" baseline="1543" dirty="0">
                <a:latin typeface="Calibri"/>
                <a:cs typeface="Calibri"/>
              </a:rPr>
              <a:t>b</a:t>
            </a:r>
            <a:r>
              <a:rPr sz="2700" spc="254" baseline="1543" dirty="0">
                <a:latin typeface="Calibri"/>
                <a:cs typeface="Calibri"/>
              </a:rPr>
              <a:t>)</a:t>
            </a:r>
            <a:r>
              <a:rPr sz="2700" spc="-120" baseline="1543" dirty="0">
                <a:latin typeface="Calibri"/>
                <a:cs typeface="Calibri"/>
              </a:rPr>
              <a:t> </a:t>
            </a:r>
            <a:r>
              <a:rPr sz="2700" spc="7" baseline="1543" dirty="0">
                <a:latin typeface="Lucida Sans Unicode"/>
                <a:cs typeface="Lucida Sans Unicode"/>
              </a:rPr>
              <a:t>=</a:t>
            </a:r>
            <a:r>
              <a:rPr sz="2700" spc="-284" baseline="1543" dirty="0">
                <a:latin typeface="Lucida Sans Unicode"/>
                <a:cs typeface="Lucida Sans Unicode"/>
              </a:rPr>
              <a:t> </a:t>
            </a:r>
            <a:r>
              <a:rPr sz="2700" spc="-82" baseline="1543" dirty="0">
                <a:latin typeface="Lucida Sans Unicode"/>
                <a:cs typeface="Lucida Sans Unicode"/>
              </a:rPr>
              <a:t>−</a:t>
            </a:r>
            <a:r>
              <a:rPr sz="2700" i="1" spc="-82" baseline="1543" dirty="0">
                <a:latin typeface="Cambria"/>
                <a:cs typeface="Cambria"/>
              </a:rPr>
              <a:t>E</a:t>
            </a:r>
            <a:r>
              <a:rPr sz="1575" i="1" spc="-82" baseline="-31746" dirty="0">
                <a:latin typeface="Cambria"/>
                <a:cs typeface="Cambria"/>
              </a:rPr>
              <a:t>x</a:t>
            </a:r>
            <a:r>
              <a:rPr sz="1575" spc="-82" baseline="-31746" dirty="0">
                <a:latin typeface="Calibri"/>
                <a:cs typeface="Calibri"/>
              </a:rPr>
              <a:t>,</a:t>
            </a:r>
            <a:r>
              <a:rPr sz="1575" i="1" spc="-82" baseline="-31746" dirty="0">
                <a:latin typeface="Cambria"/>
                <a:cs typeface="Cambria"/>
              </a:rPr>
              <a:t>y</a:t>
            </a:r>
            <a:r>
              <a:rPr sz="1575" spc="-82" baseline="-31746" dirty="0">
                <a:latin typeface="Lucida Sans Unicode"/>
                <a:cs typeface="Lucida Sans Unicode"/>
              </a:rPr>
              <a:t>∼</a:t>
            </a:r>
            <a:r>
              <a:rPr sz="1575" i="1" spc="-82" baseline="-31746" dirty="0">
                <a:latin typeface="Cambria"/>
                <a:cs typeface="Cambria"/>
              </a:rPr>
              <a:t>p</a:t>
            </a:r>
            <a:r>
              <a:rPr sz="1050" spc="-55" dirty="0">
                <a:latin typeface="Lucida Sans Unicode"/>
                <a:cs typeface="Lucida Sans Unicode"/>
              </a:rPr>
              <a:t>⌢	</a:t>
            </a:r>
            <a:r>
              <a:rPr sz="2700" spc="67" baseline="1543" dirty="0">
                <a:latin typeface="Calibri"/>
                <a:cs typeface="Calibri"/>
              </a:rPr>
              <a:t>log </a:t>
            </a:r>
            <a:r>
              <a:rPr sz="2700" i="1" spc="44" baseline="1543" dirty="0">
                <a:latin typeface="Cambria"/>
                <a:cs typeface="Cambria"/>
              </a:rPr>
              <a:t>p</a:t>
            </a:r>
            <a:r>
              <a:rPr sz="1575" spc="44" baseline="-31746" dirty="0">
                <a:latin typeface="Calibri"/>
                <a:cs typeface="Calibri"/>
              </a:rPr>
              <a:t>model</a:t>
            </a:r>
            <a:r>
              <a:rPr sz="2700" spc="44" baseline="1543" dirty="0">
                <a:latin typeface="Calibri"/>
                <a:cs typeface="Calibri"/>
              </a:rPr>
              <a:t>(</a:t>
            </a:r>
            <a:r>
              <a:rPr sz="2700" i="1" spc="44" baseline="1543" dirty="0">
                <a:latin typeface="Cambria"/>
                <a:cs typeface="Cambria"/>
              </a:rPr>
              <a:t>y</a:t>
            </a:r>
            <a:r>
              <a:rPr sz="2700" i="1" spc="-254" baseline="1543" dirty="0">
                <a:latin typeface="Cambria"/>
                <a:cs typeface="Cambria"/>
              </a:rPr>
              <a:t> </a:t>
            </a:r>
            <a:r>
              <a:rPr sz="2700" spc="-480" baseline="1543" dirty="0">
                <a:latin typeface="Calibri"/>
                <a:cs typeface="Calibri"/>
              </a:rPr>
              <a:t>| </a:t>
            </a:r>
            <a:r>
              <a:rPr sz="2700" b="1" i="1" spc="390" baseline="1543" dirty="0">
                <a:latin typeface="Calibri"/>
                <a:cs typeface="Calibri"/>
              </a:rPr>
              <a:t>x</a:t>
            </a:r>
            <a:r>
              <a:rPr sz="2700" spc="390" baseline="1543" dirty="0">
                <a:latin typeface="Calibri"/>
                <a:cs typeface="Calibri"/>
              </a:rPr>
              <a:t>)</a:t>
            </a:r>
            <a:endParaRPr sz="2700" baseline="1543">
              <a:latin typeface="Calibri"/>
              <a:cs typeface="Calibri"/>
            </a:endParaRPr>
          </a:p>
          <a:p>
            <a:pPr marL="156210" algn="ctr">
              <a:lnSpc>
                <a:spcPts val="835"/>
              </a:lnSpc>
            </a:pPr>
            <a:r>
              <a:rPr sz="750" i="1" spc="-15" dirty="0">
                <a:latin typeface="Cambria"/>
                <a:cs typeface="Cambria"/>
              </a:rPr>
              <a:t>data</a:t>
            </a:r>
            <a:endParaRPr sz="750">
              <a:latin typeface="Cambria"/>
              <a:cs typeface="Cambria"/>
            </a:endParaRPr>
          </a:p>
        </p:txBody>
      </p:sp>
      <p:sp>
        <p:nvSpPr>
          <p:cNvPr id="11" name="object 11"/>
          <p:cNvSpPr/>
          <p:nvPr/>
        </p:nvSpPr>
        <p:spPr>
          <a:xfrm>
            <a:off x="1836275" y="2477972"/>
            <a:ext cx="3351529" cy="447675"/>
          </a:xfrm>
          <a:custGeom>
            <a:avLst/>
            <a:gdLst/>
            <a:ahLst/>
            <a:cxnLst/>
            <a:rect l="l" t="t" r="r" b="b"/>
            <a:pathLst>
              <a:path w="3351529" h="447675">
                <a:moveTo>
                  <a:pt x="0" y="0"/>
                </a:moveTo>
                <a:lnTo>
                  <a:pt x="3351212" y="0"/>
                </a:lnTo>
                <a:lnTo>
                  <a:pt x="3351212" y="447674"/>
                </a:lnTo>
                <a:lnTo>
                  <a:pt x="0" y="447674"/>
                </a:lnTo>
                <a:lnTo>
                  <a:pt x="0" y="0"/>
                </a:lnTo>
                <a:close/>
              </a:path>
            </a:pathLst>
          </a:custGeom>
          <a:ln w="9524">
            <a:solidFill>
              <a:srgbClr val="000000"/>
            </a:solidFill>
          </a:ln>
        </p:spPr>
        <p:txBody>
          <a:bodyPr wrap="square" lIns="0" tIns="0" rIns="0" bIns="0" rtlCol="0"/>
          <a:lstStyle/>
          <a:p>
            <a:endParaRPr/>
          </a:p>
        </p:txBody>
      </p:sp>
      <p:sp>
        <p:nvSpPr>
          <p:cNvPr id="12" name="object 12"/>
          <p:cNvSpPr txBox="1"/>
          <p:nvPr/>
        </p:nvSpPr>
        <p:spPr>
          <a:xfrm>
            <a:off x="2001055" y="3753528"/>
            <a:ext cx="360680" cy="184150"/>
          </a:xfrm>
          <a:prstGeom prst="rect">
            <a:avLst/>
          </a:prstGeom>
        </p:spPr>
        <p:txBody>
          <a:bodyPr vert="horz" wrap="square" lIns="0" tIns="11430" rIns="0" bIns="0" rtlCol="0">
            <a:spAutoFit/>
          </a:bodyPr>
          <a:lstStyle/>
          <a:p>
            <a:pPr>
              <a:lnSpc>
                <a:spcPct val="100000"/>
              </a:lnSpc>
              <a:spcBef>
                <a:spcPts val="90"/>
              </a:spcBef>
            </a:pPr>
            <a:r>
              <a:rPr sz="1050" spc="25" dirty="0">
                <a:latin typeface="Calibri"/>
                <a:cs typeface="Calibri"/>
              </a:rPr>
              <a:t>m</a:t>
            </a:r>
            <a:r>
              <a:rPr sz="1050" spc="5" dirty="0">
                <a:latin typeface="Calibri"/>
                <a:cs typeface="Calibri"/>
              </a:rPr>
              <a:t>o</a:t>
            </a:r>
            <a:r>
              <a:rPr sz="1050" spc="-5" dirty="0">
                <a:latin typeface="Calibri"/>
                <a:cs typeface="Calibri"/>
              </a:rPr>
              <a:t>d</a:t>
            </a:r>
            <a:r>
              <a:rPr sz="1050" spc="-60" dirty="0">
                <a:latin typeface="Calibri"/>
                <a:cs typeface="Calibri"/>
              </a:rPr>
              <a:t>e</a:t>
            </a:r>
            <a:r>
              <a:rPr sz="1050" spc="55" dirty="0">
                <a:latin typeface="Calibri"/>
                <a:cs typeface="Calibri"/>
              </a:rPr>
              <a:t>l</a:t>
            </a:r>
            <a:endParaRPr sz="1050">
              <a:latin typeface="Calibri"/>
              <a:cs typeface="Calibri"/>
            </a:endParaRPr>
          </a:p>
        </p:txBody>
      </p:sp>
      <p:sp>
        <p:nvSpPr>
          <p:cNvPr id="13" name="object 13"/>
          <p:cNvSpPr txBox="1"/>
          <p:nvPr/>
        </p:nvSpPr>
        <p:spPr>
          <a:xfrm>
            <a:off x="3827209" y="3568981"/>
            <a:ext cx="109855" cy="184150"/>
          </a:xfrm>
          <a:prstGeom prst="rect">
            <a:avLst/>
          </a:prstGeom>
        </p:spPr>
        <p:txBody>
          <a:bodyPr vert="horz" wrap="square" lIns="0" tIns="11430" rIns="0" bIns="0" rtlCol="0">
            <a:spAutoFit/>
          </a:bodyPr>
          <a:lstStyle/>
          <a:p>
            <a:pPr>
              <a:lnSpc>
                <a:spcPct val="100000"/>
              </a:lnSpc>
              <a:spcBef>
                <a:spcPts val="90"/>
              </a:spcBef>
            </a:pPr>
            <a:r>
              <a:rPr sz="1050" i="1" spc="160" dirty="0">
                <a:latin typeface="Cambria"/>
                <a:cs typeface="Cambria"/>
              </a:rPr>
              <a:t>T</a:t>
            </a:r>
            <a:endParaRPr sz="1050">
              <a:latin typeface="Cambria"/>
              <a:cs typeface="Cambria"/>
            </a:endParaRPr>
          </a:p>
        </p:txBody>
      </p:sp>
      <p:sp>
        <p:nvSpPr>
          <p:cNvPr id="14" name="object 14"/>
          <p:cNvSpPr txBox="1"/>
          <p:nvPr/>
        </p:nvSpPr>
        <p:spPr>
          <a:xfrm>
            <a:off x="1875239" y="3574934"/>
            <a:ext cx="2903855" cy="299720"/>
          </a:xfrm>
          <a:prstGeom prst="rect">
            <a:avLst/>
          </a:prstGeom>
        </p:spPr>
        <p:txBody>
          <a:bodyPr vert="horz" wrap="square" lIns="0" tIns="12700" rIns="0" bIns="0" rtlCol="0">
            <a:spAutoFit/>
          </a:bodyPr>
          <a:lstStyle/>
          <a:p>
            <a:pPr>
              <a:lnSpc>
                <a:spcPct val="100000"/>
              </a:lnSpc>
              <a:spcBef>
                <a:spcPts val="100"/>
              </a:spcBef>
              <a:tabLst>
                <a:tab pos="481330" algn="l"/>
              </a:tabLst>
            </a:pPr>
            <a:r>
              <a:rPr sz="1800" i="1" spc="-5" dirty="0">
                <a:latin typeface="Cambria"/>
                <a:cs typeface="Cambria"/>
              </a:rPr>
              <a:t>p	</a:t>
            </a:r>
            <a:r>
              <a:rPr sz="1800" spc="60" dirty="0">
                <a:latin typeface="Calibri"/>
                <a:cs typeface="Calibri"/>
              </a:rPr>
              <a:t>(</a:t>
            </a:r>
            <a:r>
              <a:rPr sz="1800" i="1" spc="60" dirty="0">
                <a:latin typeface="Cambria"/>
                <a:cs typeface="Cambria"/>
              </a:rPr>
              <a:t>y </a:t>
            </a:r>
            <a:r>
              <a:rPr sz="1800" spc="-320" dirty="0">
                <a:latin typeface="Calibri"/>
                <a:cs typeface="Calibri"/>
              </a:rPr>
              <a:t>| </a:t>
            </a:r>
            <a:r>
              <a:rPr sz="1800" b="1" i="1" spc="260" dirty="0">
                <a:latin typeface="Calibri"/>
                <a:cs typeface="Calibri"/>
              </a:rPr>
              <a:t>x</a:t>
            </a:r>
            <a:r>
              <a:rPr sz="1800" spc="260" dirty="0">
                <a:latin typeface="Calibri"/>
                <a:cs typeface="Calibri"/>
              </a:rPr>
              <a:t>)</a:t>
            </a:r>
            <a:r>
              <a:rPr sz="1800" spc="-310" dirty="0">
                <a:latin typeface="Calibri"/>
                <a:cs typeface="Calibri"/>
              </a:rPr>
              <a:t> </a:t>
            </a:r>
            <a:r>
              <a:rPr sz="1800" spc="5" dirty="0">
                <a:latin typeface="Lucida Sans Unicode"/>
                <a:cs typeface="Lucida Sans Unicode"/>
              </a:rPr>
              <a:t>= </a:t>
            </a:r>
            <a:r>
              <a:rPr sz="1800" i="1" spc="155" dirty="0">
                <a:latin typeface="Cambria"/>
                <a:cs typeface="Cambria"/>
              </a:rPr>
              <a:t>N</a:t>
            </a:r>
            <a:r>
              <a:rPr sz="1800" spc="155" dirty="0">
                <a:latin typeface="Calibri"/>
                <a:cs typeface="Calibri"/>
              </a:rPr>
              <a:t>(</a:t>
            </a:r>
            <a:r>
              <a:rPr sz="1800" i="1" spc="155" dirty="0">
                <a:latin typeface="Cambria"/>
                <a:cs typeface="Cambria"/>
              </a:rPr>
              <a:t>y</a:t>
            </a:r>
            <a:r>
              <a:rPr sz="1800" spc="155" dirty="0">
                <a:latin typeface="Calibri"/>
                <a:cs typeface="Calibri"/>
              </a:rPr>
              <a:t>;</a:t>
            </a:r>
            <a:r>
              <a:rPr sz="1800" b="1" i="1" spc="155" dirty="0">
                <a:latin typeface="Calibri"/>
                <a:cs typeface="Calibri"/>
              </a:rPr>
              <a:t>x </a:t>
            </a:r>
            <a:r>
              <a:rPr sz="1800" b="1" i="1" spc="75" dirty="0">
                <a:latin typeface="Calibri"/>
                <a:cs typeface="Calibri"/>
              </a:rPr>
              <a:t>w </a:t>
            </a:r>
            <a:r>
              <a:rPr sz="1800" spc="5" dirty="0">
                <a:latin typeface="Lucida Sans Unicode"/>
                <a:cs typeface="Lucida Sans Unicode"/>
              </a:rPr>
              <a:t>+ </a:t>
            </a:r>
            <a:r>
              <a:rPr sz="1800" b="1" i="1" spc="50" dirty="0">
                <a:latin typeface="Calibri"/>
                <a:cs typeface="Calibri"/>
              </a:rPr>
              <a:t>b</a:t>
            </a:r>
            <a:r>
              <a:rPr sz="1800" spc="50" dirty="0">
                <a:latin typeface="Calibri"/>
                <a:cs typeface="Calibri"/>
              </a:rPr>
              <a:t>,1)</a:t>
            </a:r>
            <a:endParaRPr sz="1800">
              <a:latin typeface="Calibri"/>
              <a:cs typeface="Calibri"/>
            </a:endParaRPr>
          </a:p>
        </p:txBody>
      </p:sp>
      <p:sp>
        <p:nvSpPr>
          <p:cNvPr id="15" name="object 15"/>
          <p:cNvSpPr/>
          <p:nvPr/>
        </p:nvSpPr>
        <p:spPr>
          <a:xfrm>
            <a:off x="1836275" y="3544772"/>
            <a:ext cx="2961005" cy="409575"/>
          </a:xfrm>
          <a:custGeom>
            <a:avLst/>
            <a:gdLst/>
            <a:ahLst/>
            <a:cxnLst/>
            <a:rect l="l" t="t" r="r" b="b"/>
            <a:pathLst>
              <a:path w="2961004" h="409575">
                <a:moveTo>
                  <a:pt x="0" y="0"/>
                </a:moveTo>
                <a:lnTo>
                  <a:pt x="2960687" y="0"/>
                </a:lnTo>
                <a:lnTo>
                  <a:pt x="2960687" y="409574"/>
                </a:lnTo>
                <a:lnTo>
                  <a:pt x="0" y="409574"/>
                </a:lnTo>
                <a:lnTo>
                  <a:pt x="0" y="0"/>
                </a:lnTo>
                <a:close/>
              </a:path>
            </a:pathLst>
          </a:custGeom>
          <a:ln w="9524">
            <a:solidFill>
              <a:srgbClr val="000000"/>
            </a:solidFill>
          </a:ln>
        </p:spPr>
        <p:txBody>
          <a:bodyPr wrap="square" lIns="0" tIns="0" rIns="0" bIns="0" rtlCol="0"/>
          <a:lstStyle/>
          <a:p>
            <a:endParaRPr/>
          </a:p>
        </p:txBody>
      </p:sp>
      <p:sp>
        <p:nvSpPr>
          <p:cNvPr id="16" name="object 16"/>
          <p:cNvSpPr/>
          <p:nvPr/>
        </p:nvSpPr>
        <p:spPr>
          <a:xfrm>
            <a:off x="5421200" y="1601819"/>
            <a:ext cx="4432516" cy="207108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3262" y="720852"/>
            <a:ext cx="3691254" cy="741680"/>
          </a:xfrm>
          <a:prstGeom prst="rect">
            <a:avLst/>
          </a:prstGeom>
        </p:spPr>
        <p:txBody>
          <a:bodyPr vert="horz" wrap="square" lIns="0" tIns="12700" rIns="0" bIns="0" rtlCol="0">
            <a:spAutoFit/>
          </a:bodyPr>
          <a:lstStyle/>
          <a:p>
            <a:pPr marL="12700">
              <a:lnSpc>
                <a:spcPct val="100000"/>
              </a:lnSpc>
              <a:spcBef>
                <a:spcPts val="100"/>
              </a:spcBef>
            </a:pPr>
            <a:r>
              <a:rPr sz="4700" spc="-15" dirty="0">
                <a:latin typeface="Calibri"/>
                <a:cs typeface="Calibri"/>
              </a:rPr>
              <a:t>Notations</a:t>
            </a:r>
            <a:r>
              <a:rPr sz="4700" spc="-65" dirty="0">
                <a:latin typeface="Calibri"/>
                <a:cs typeface="Calibri"/>
              </a:rPr>
              <a:t> </a:t>
            </a:r>
            <a:r>
              <a:rPr sz="4700" spc="-5" dirty="0">
                <a:latin typeface="Calibri"/>
                <a:cs typeface="Calibri"/>
              </a:rPr>
              <a:t>used</a:t>
            </a:r>
            <a:endParaRPr sz="4700" dirty="0">
              <a:latin typeface="Calibri"/>
              <a:cs typeface="Calibri"/>
            </a:endParaRPr>
          </a:p>
        </p:txBody>
      </p:sp>
      <p:sp>
        <p:nvSpPr>
          <p:cNvPr id="3" name="object 3"/>
          <p:cNvSpPr txBox="1"/>
          <p:nvPr/>
        </p:nvSpPr>
        <p:spPr>
          <a:xfrm>
            <a:off x="723391" y="1961896"/>
            <a:ext cx="8589010" cy="2439670"/>
          </a:xfrm>
          <a:prstGeom prst="rect">
            <a:avLst/>
          </a:prstGeom>
        </p:spPr>
        <p:txBody>
          <a:bodyPr vert="horz" wrap="square" lIns="0" tIns="128270" rIns="0" bIns="0" rtlCol="0">
            <a:spAutoFit/>
          </a:bodyPr>
          <a:lstStyle/>
          <a:p>
            <a:pPr marL="378460" indent="-365760">
              <a:lnSpc>
                <a:spcPct val="100000"/>
              </a:lnSpc>
              <a:spcBef>
                <a:spcPts val="1010"/>
              </a:spcBef>
              <a:buFont typeface="Arial"/>
              <a:buChar char="•"/>
              <a:tabLst>
                <a:tab pos="377825" algn="l"/>
                <a:tab pos="378460" algn="l"/>
              </a:tabLst>
            </a:pPr>
            <a:r>
              <a:rPr sz="3400" dirty="0">
                <a:latin typeface="Calibri"/>
                <a:cs typeface="Calibri"/>
              </a:rPr>
              <a:t>Please see </a:t>
            </a:r>
            <a:r>
              <a:rPr sz="3400" spc="5" dirty="0">
                <a:latin typeface="Calibri"/>
                <a:cs typeface="Calibri"/>
              </a:rPr>
              <a:t>the </a:t>
            </a:r>
            <a:r>
              <a:rPr sz="3400" spc="-5" dirty="0">
                <a:latin typeface="Calibri"/>
                <a:cs typeface="Calibri"/>
              </a:rPr>
              <a:t>notation </a:t>
            </a:r>
            <a:r>
              <a:rPr sz="3400" dirty="0">
                <a:latin typeface="Calibri"/>
                <a:cs typeface="Calibri"/>
              </a:rPr>
              <a:t>page </a:t>
            </a:r>
            <a:r>
              <a:rPr sz="3400" spc="-25" dirty="0">
                <a:latin typeface="Calibri"/>
                <a:cs typeface="Calibri"/>
              </a:rPr>
              <a:t>for </a:t>
            </a:r>
            <a:r>
              <a:rPr sz="3400" spc="5" dirty="0">
                <a:latin typeface="Calibri"/>
                <a:cs typeface="Calibri"/>
              </a:rPr>
              <a:t>the </a:t>
            </a:r>
            <a:r>
              <a:rPr sz="3400" spc="-5" dirty="0">
                <a:latin typeface="Calibri"/>
                <a:cs typeface="Calibri"/>
              </a:rPr>
              <a:t>textbook.</a:t>
            </a:r>
            <a:endParaRPr sz="3400" dirty="0">
              <a:latin typeface="Calibri"/>
              <a:cs typeface="Calibri"/>
            </a:endParaRPr>
          </a:p>
          <a:p>
            <a:pPr marL="378460" indent="-365760">
              <a:lnSpc>
                <a:spcPct val="100000"/>
              </a:lnSpc>
              <a:spcBef>
                <a:spcPts val="910"/>
              </a:spcBef>
              <a:buFont typeface="Arial"/>
              <a:buChar char="•"/>
              <a:tabLst>
                <a:tab pos="377825" algn="l"/>
                <a:tab pos="378460" algn="l"/>
              </a:tabLst>
            </a:pPr>
            <a:r>
              <a:rPr sz="3400" spc="-10" dirty="0">
                <a:latin typeface="Calibri"/>
                <a:cs typeface="Calibri"/>
              </a:rPr>
              <a:t>Available </a:t>
            </a:r>
            <a:r>
              <a:rPr sz="3400" spc="-15" dirty="0">
                <a:latin typeface="Calibri"/>
                <a:cs typeface="Calibri"/>
              </a:rPr>
              <a:t>from </a:t>
            </a:r>
            <a:r>
              <a:rPr sz="3400" spc="5" dirty="0">
                <a:latin typeface="Calibri"/>
                <a:cs typeface="Calibri"/>
              </a:rPr>
              <a:t>book link </a:t>
            </a:r>
            <a:r>
              <a:rPr sz="3400" dirty="0">
                <a:latin typeface="Calibri"/>
                <a:cs typeface="Calibri"/>
              </a:rPr>
              <a:t>on </a:t>
            </a:r>
            <a:r>
              <a:rPr sz="3400" spc="-15" dirty="0">
                <a:latin typeface="Calibri"/>
                <a:cs typeface="Calibri"/>
              </a:rPr>
              <a:t>course</a:t>
            </a:r>
            <a:r>
              <a:rPr sz="3400" spc="70" dirty="0">
                <a:latin typeface="Calibri"/>
                <a:cs typeface="Calibri"/>
              </a:rPr>
              <a:t> </a:t>
            </a:r>
            <a:r>
              <a:rPr sz="3400" dirty="0">
                <a:latin typeface="Calibri"/>
                <a:cs typeface="Calibri"/>
              </a:rPr>
              <a:t>homepage</a:t>
            </a:r>
          </a:p>
          <a:p>
            <a:pPr marL="378460" marR="5080" indent="-365760">
              <a:lnSpc>
                <a:spcPct val="100600"/>
              </a:lnSpc>
              <a:spcBef>
                <a:spcPts val="820"/>
              </a:spcBef>
              <a:buFont typeface="Arial"/>
              <a:buChar char="•"/>
              <a:tabLst>
                <a:tab pos="377825" algn="l"/>
                <a:tab pos="378460" algn="l"/>
              </a:tabLst>
            </a:pPr>
            <a:r>
              <a:rPr sz="3400" spc="-5" dirty="0">
                <a:latin typeface="Calibri"/>
                <a:cs typeface="Calibri"/>
                <a:hlinkClick r:id="rId3"/>
              </a:rPr>
              <a:t>http://www.deeplearningbook.o</a:t>
            </a:r>
            <a:r>
              <a:rPr lang="en-US" sz="3400" spc="-5" dirty="0">
                <a:latin typeface="Calibri"/>
                <a:cs typeface="Calibri"/>
                <a:hlinkClick r:id="rId3"/>
              </a:rPr>
              <a:t>rg/contents/notation</a:t>
            </a:r>
            <a:endParaRPr sz="34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93900" y="304800"/>
            <a:ext cx="6642734" cy="695960"/>
          </a:xfrm>
          <a:prstGeom prst="rect">
            <a:avLst/>
          </a:prstGeom>
        </p:spPr>
        <p:txBody>
          <a:bodyPr vert="horz" wrap="square" lIns="0" tIns="12700" rIns="0" bIns="0" rtlCol="0">
            <a:spAutoFit/>
          </a:bodyPr>
          <a:lstStyle/>
          <a:p>
            <a:pPr marL="12700">
              <a:lnSpc>
                <a:spcPct val="100000"/>
              </a:lnSpc>
              <a:spcBef>
                <a:spcPts val="100"/>
              </a:spcBef>
              <a:tabLst>
                <a:tab pos="4299585" algn="l"/>
              </a:tabLst>
            </a:pPr>
            <a:r>
              <a:rPr dirty="0"/>
              <a:t>8.</a:t>
            </a:r>
            <a:r>
              <a:rPr spc="-5" dirty="0"/>
              <a:t> </a:t>
            </a:r>
            <a:r>
              <a:rPr dirty="0"/>
              <a:t>Syn</a:t>
            </a:r>
            <a:r>
              <a:rPr spc="-5" dirty="0"/>
              <a:t>t</a:t>
            </a:r>
            <a:r>
              <a:rPr dirty="0"/>
              <a:t>hesis</a:t>
            </a:r>
            <a:r>
              <a:rPr spc="-5" dirty="0"/>
              <a:t> </a:t>
            </a:r>
            <a:r>
              <a:rPr dirty="0"/>
              <a:t>and	Sampling</a:t>
            </a:r>
          </a:p>
        </p:txBody>
      </p:sp>
      <p:sp>
        <p:nvSpPr>
          <p:cNvPr id="5" name="object 5"/>
          <p:cNvSpPr txBox="1"/>
          <p:nvPr/>
        </p:nvSpPr>
        <p:spPr>
          <a:xfrm>
            <a:off x="850900" y="1219200"/>
            <a:ext cx="9370522" cy="6334298"/>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dirty="0">
                <a:solidFill>
                  <a:srgbClr val="3333CC"/>
                </a:solidFill>
                <a:latin typeface="Arial"/>
                <a:cs typeface="Arial"/>
              </a:rPr>
              <a:t>ML </a:t>
            </a:r>
            <a:r>
              <a:rPr sz="3200" spc="-5" dirty="0">
                <a:solidFill>
                  <a:srgbClr val="3333CC"/>
                </a:solidFill>
                <a:latin typeface="Arial"/>
                <a:cs typeface="Arial"/>
              </a:rPr>
              <a:t>algorithm </a:t>
            </a:r>
            <a:r>
              <a:rPr sz="3200" dirty="0">
                <a:solidFill>
                  <a:srgbClr val="3333CC"/>
                </a:solidFill>
                <a:latin typeface="Arial"/>
                <a:cs typeface="Arial"/>
              </a:rPr>
              <a:t>is asked </a:t>
            </a:r>
            <a:r>
              <a:rPr sz="3200" spc="-5" dirty="0">
                <a:solidFill>
                  <a:srgbClr val="3333CC"/>
                </a:solidFill>
                <a:latin typeface="Arial"/>
                <a:cs typeface="Arial"/>
              </a:rPr>
              <a:t>to generate </a:t>
            </a:r>
            <a:r>
              <a:rPr sz="3200" dirty="0">
                <a:solidFill>
                  <a:srgbClr val="3333CC"/>
                </a:solidFill>
                <a:latin typeface="Arial"/>
                <a:cs typeface="Arial"/>
              </a:rPr>
              <a:t>new samples  similar </a:t>
            </a:r>
            <a:r>
              <a:rPr sz="3200" spc="-5" dirty="0">
                <a:solidFill>
                  <a:srgbClr val="3333CC"/>
                </a:solidFill>
                <a:latin typeface="Arial"/>
                <a:cs typeface="Arial"/>
              </a:rPr>
              <a:t>to those </a:t>
            </a:r>
            <a:r>
              <a:rPr sz="3200" dirty="0">
                <a:solidFill>
                  <a:srgbClr val="3333CC"/>
                </a:solidFill>
                <a:latin typeface="Arial"/>
                <a:cs typeface="Arial"/>
              </a:rPr>
              <a:t>in </a:t>
            </a:r>
            <a:r>
              <a:rPr sz="3200" spc="-5" dirty="0">
                <a:solidFill>
                  <a:srgbClr val="3333CC"/>
                </a:solidFill>
                <a:latin typeface="Arial"/>
                <a:cs typeface="Arial"/>
              </a:rPr>
              <a:t>the training</a:t>
            </a:r>
            <a:r>
              <a:rPr sz="3200" spc="5" dirty="0">
                <a:solidFill>
                  <a:srgbClr val="3333CC"/>
                </a:solidFill>
                <a:latin typeface="Arial"/>
                <a:cs typeface="Arial"/>
              </a:rPr>
              <a:t> </a:t>
            </a:r>
            <a:r>
              <a:rPr sz="3200" spc="-5" dirty="0">
                <a:solidFill>
                  <a:srgbClr val="3333CC"/>
                </a:solidFill>
                <a:latin typeface="Arial"/>
                <a:cs typeface="Arial"/>
              </a:rPr>
              <a:t>data</a:t>
            </a:r>
            <a:endParaRPr sz="3200" dirty="0">
              <a:latin typeface="Arial"/>
              <a:cs typeface="Arial"/>
            </a:endParaRPr>
          </a:p>
          <a:p>
            <a:pPr marL="355600" marR="161925" indent="-342900">
              <a:lnSpc>
                <a:spcPct val="100699"/>
              </a:lnSpc>
              <a:spcBef>
                <a:spcPts val="580"/>
              </a:spcBef>
              <a:buChar char="•"/>
              <a:tabLst>
                <a:tab pos="354965" algn="l"/>
                <a:tab pos="355600" algn="l"/>
              </a:tabLst>
            </a:pPr>
            <a:r>
              <a:rPr sz="3200" spc="-5" dirty="0">
                <a:solidFill>
                  <a:srgbClr val="3333CC"/>
                </a:solidFill>
                <a:latin typeface="Arial"/>
                <a:cs typeface="Arial"/>
              </a:rPr>
              <a:t>Useful </a:t>
            </a:r>
            <a:r>
              <a:rPr sz="3200" dirty="0">
                <a:solidFill>
                  <a:srgbClr val="3333CC"/>
                </a:solidFill>
                <a:latin typeface="Arial"/>
                <a:cs typeface="Arial"/>
              </a:rPr>
              <a:t>in media </a:t>
            </a:r>
            <a:r>
              <a:rPr sz="3200" spc="-5" dirty="0">
                <a:solidFill>
                  <a:srgbClr val="3333CC"/>
                </a:solidFill>
                <a:latin typeface="Arial"/>
                <a:cs typeface="Arial"/>
              </a:rPr>
              <a:t>applications </a:t>
            </a:r>
            <a:r>
              <a:rPr sz="3200" dirty="0">
                <a:solidFill>
                  <a:srgbClr val="3333CC"/>
                </a:solidFill>
                <a:latin typeface="Arial"/>
                <a:cs typeface="Arial"/>
              </a:rPr>
              <a:t>when </a:t>
            </a:r>
            <a:r>
              <a:rPr sz="3200" spc="-5" dirty="0">
                <a:solidFill>
                  <a:srgbClr val="3333CC"/>
                </a:solidFill>
                <a:latin typeface="Arial"/>
                <a:cs typeface="Arial"/>
              </a:rPr>
              <a:t>generating  </a:t>
            </a:r>
            <a:r>
              <a:rPr sz="3200" dirty="0">
                <a:solidFill>
                  <a:srgbClr val="3333CC"/>
                </a:solidFill>
                <a:latin typeface="Arial"/>
                <a:cs typeface="Arial"/>
              </a:rPr>
              <a:t>large volumes of </a:t>
            </a:r>
            <a:r>
              <a:rPr sz="3200" spc="-5" dirty="0">
                <a:solidFill>
                  <a:srgbClr val="3333CC"/>
                </a:solidFill>
                <a:latin typeface="Arial"/>
                <a:cs typeface="Arial"/>
              </a:rPr>
              <a:t>content </a:t>
            </a:r>
            <a:r>
              <a:rPr lang="en-US" sz="3200" spc="-5" dirty="0">
                <a:solidFill>
                  <a:srgbClr val="3333CC"/>
                </a:solidFill>
                <a:latin typeface="Arial"/>
                <a:cs typeface="Arial"/>
              </a:rPr>
              <a:t>manually</a:t>
            </a:r>
            <a:r>
              <a:rPr sz="3200" dirty="0">
                <a:solidFill>
                  <a:srgbClr val="3333CC"/>
                </a:solidFill>
                <a:latin typeface="Arial"/>
                <a:cs typeface="Arial"/>
              </a:rPr>
              <a:t> is</a:t>
            </a:r>
            <a:r>
              <a:rPr sz="3200" spc="-90" dirty="0">
                <a:solidFill>
                  <a:srgbClr val="3333CC"/>
                </a:solidFill>
                <a:latin typeface="Arial"/>
                <a:cs typeface="Arial"/>
              </a:rPr>
              <a:t> </a:t>
            </a:r>
            <a:r>
              <a:rPr sz="3200" dirty="0">
                <a:solidFill>
                  <a:srgbClr val="3333CC"/>
                </a:solidFill>
                <a:latin typeface="Arial"/>
                <a:cs typeface="Arial"/>
              </a:rPr>
              <a:t>expensive</a:t>
            </a:r>
            <a:r>
              <a:rPr lang="en-US" sz="3200" dirty="0">
                <a:solidFill>
                  <a:srgbClr val="3333CC"/>
                </a:solidFill>
                <a:latin typeface="Arial"/>
                <a:cs typeface="Arial"/>
              </a:rPr>
              <a:t>, tedious</a:t>
            </a:r>
            <a:r>
              <a:rPr lang="en-US" sz="3200" spc="-5" dirty="0">
                <a:solidFill>
                  <a:srgbClr val="3333CC"/>
                </a:solidFill>
                <a:latin typeface="Arial"/>
                <a:cs typeface="Arial"/>
              </a:rPr>
              <a:t> or </a:t>
            </a:r>
            <a:r>
              <a:rPr sz="3200" spc="-5" dirty="0">
                <a:solidFill>
                  <a:srgbClr val="3333CC"/>
                </a:solidFill>
                <a:latin typeface="Arial"/>
                <a:cs typeface="Arial"/>
              </a:rPr>
              <a:t>require</a:t>
            </a:r>
            <a:r>
              <a:rPr lang="en-US" sz="3200" spc="-5" dirty="0">
                <a:solidFill>
                  <a:srgbClr val="3333CC"/>
                </a:solidFill>
                <a:latin typeface="Arial"/>
                <a:cs typeface="Arial"/>
              </a:rPr>
              <a:t>s</a:t>
            </a:r>
            <a:r>
              <a:rPr sz="3200" spc="-5" dirty="0">
                <a:solidFill>
                  <a:srgbClr val="3333CC"/>
                </a:solidFill>
                <a:latin typeface="Arial"/>
                <a:cs typeface="Arial"/>
              </a:rPr>
              <a:t> too </a:t>
            </a:r>
            <a:r>
              <a:rPr sz="3200" dirty="0">
                <a:solidFill>
                  <a:srgbClr val="3333CC"/>
                </a:solidFill>
                <a:latin typeface="Arial"/>
                <a:cs typeface="Arial"/>
              </a:rPr>
              <a:t>much </a:t>
            </a:r>
            <a:r>
              <a:rPr sz="3200" spc="-5" dirty="0">
                <a:solidFill>
                  <a:srgbClr val="3333CC"/>
                </a:solidFill>
                <a:latin typeface="Arial"/>
                <a:cs typeface="Arial"/>
              </a:rPr>
              <a:t>time.</a:t>
            </a:r>
            <a:r>
              <a:rPr sz="3200" spc="5" dirty="0">
                <a:solidFill>
                  <a:srgbClr val="3333CC"/>
                </a:solidFill>
                <a:latin typeface="Arial"/>
                <a:cs typeface="Arial"/>
              </a:rPr>
              <a:t> </a:t>
            </a:r>
            <a:endParaRPr lang="en-US" sz="3200" spc="5" dirty="0">
              <a:solidFill>
                <a:srgbClr val="3333CC"/>
              </a:solidFill>
              <a:latin typeface="Arial"/>
              <a:cs typeface="Arial"/>
            </a:endParaRPr>
          </a:p>
          <a:p>
            <a:pPr marL="355600" marR="161925" indent="-342900">
              <a:lnSpc>
                <a:spcPct val="100699"/>
              </a:lnSpc>
              <a:spcBef>
                <a:spcPts val="580"/>
              </a:spcBef>
              <a:buChar char="•"/>
              <a:tabLst>
                <a:tab pos="354965" algn="l"/>
                <a:tab pos="355600" algn="l"/>
              </a:tabLst>
            </a:pPr>
            <a:r>
              <a:rPr sz="3200" spc="-5" dirty="0">
                <a:solidFill>
                  <a:srgbClr val="3333CC"/>
                </a:solidFill>
                <a:latin typeface="Arial"/>
                <a:cs typeface="Arial"/>
              </a:rPr>
              <a:t>E</a:t>
            </a:r>
            <a:r>
              <a:rPr lang="en-US" sz="3200" spc="-5" dirty="0">
                <a:solidFill>
                  <a:srgbClr val="3333CC"/>
                </a:solidFill>
                <a:latin typeface="Arial"/>
                <a:cs typeface="Arial"/>
              </a:rPr>
              <a:t>xamples</a:t>
            </a:r>
            <a:r>
              <a:rPr sz="3200" spc="-5" dirty="0">
                <a:solidFill>
                  <a:srgbClr val="3333CC"/>
                </a:solidFill>
                <a:latin typeface="Arial"/>
                <a:cs typeface="Arial"/>
              </a:rPr>
              <a:t>:</a:t>
            </a:r>
            <a:endParaRPr sz="3200" dirty="0">
              <a:latin typeface="Arial"/>
              <a:cs typeface="Arial"/>
            </a:endParaRPr>
          </a:p>
          <a:p>
            <a:pPr marL="748665" marR="8255" lvl="1" indent="-279400">
              <a:lnSpc>
                <a:spcPct val="100099"/>
              </a:lnSpc>
              <a:spcBef>
                <a:spcPts val="630"/>
              </a:spcBef>
              <a:buChar char="–"/>
              <a:tabLst>
                <a:tab pos="755650" algn="l"/>
              </a:tabLst>
            </a:pPr>
            <a:r>
              <a:rPr sz="2800" dirty="0">
                <a:solidFill>
                  <a:srgbClr val="336600"/>
                </a:solidFill>
                <a:latin typeface="Arial"/>
                <a:cs typeface="Arial"/>
              </a:rPr>
              <a:t>Videogames can </a:t>
            </a:r>
            <a:r>
              <a:rPr sz="2800" spc="-5" dirty="0">
                <a:solidFill>
                  <a:srgbClr val="336600"/>
                </a:solidFill>
                <a:latin typeface="Arial"/>
                <a:cs typeface="Arial"/>
              </a:rPr>
              <a:t>automatically generate textures for  </a:t>
            </a:r>
            <a:r>
              <a:rPr sz="2800" dirty="0">
                <a:solidFill>
                  <a:srgbClr val="336600"/>
                </a:solidFill>
                <a:latin typeface="Arial"/>
                <a:cs typeface="Arial"/>
              </a:rPr>
              <a:t>large </a:t>
            </a:r>
            <a:r>
              <a:rPr sz="2800" spc="-5" dirty="0">
                <a:solidFill>
                  <a:srgbClr val="336600"/>
                </a:solidFill>
                <a:latin typeface="Arial"/>
                <a:cs typeface="Arial"/>
              </a:rPr>
              <a:t>objects </a:t>
            </a:r>
            <a:r>
              <a:rPr sz="2800" dirty="0">
                <a:solidFill>
                  <a:srgbClr val="336600"/>
                </a:solidFill>
                <a:latin typeface="Arial"/>
                <a:cs typeface="Arial"/>
              </a:rPr>
              <a:t>or landscapes </a:t>
            </a:r>
            <a:r>
              <a:rPr sz="2800" spc="-5" dirty="0">
                <a:solidFill>
                  <a:srgbClr val="336600"/>
                </a:solidFill>
                <a:latin typeface="Arial"/>
                <a:cs typeface="Arial"/>
              </a:rPr>
              <a:t>rather than </a:t>
            </a:r>
            <a:r>
              <a:rPr sz="2800" dirty="0">
                <a:solidFill>
                  <a:srgbClr val="336600"/>
                </a:solidFill>
                <a:latin typeface="Arial"/>
                <a:cs typeface="Arial"/>
              </a:rPr>
              <a:t>requiring </a:t>
            </a:r>
            <a:r>
              <a:rPr lang="en-US" sz="2800" dirty="0">
                <a:solidFill>
                  <a:srgbClr val="336600"/>
                </a:solidFill>
                <a:latin typeface="Arial"/>
                <a:cs typeface="Arial"/>
              </a:rPr>
              <a:t>an</a:t>
            </a:r>
            <a:r>
              <a:rPr sz="2800" dirty="0">
                <a:solidFill>
                  <a:srgbClr val="336600"/>
                </a:solidFill>
                <a:latin typeface="Arial"/>
                <a:cs typeface="Arial"/>
              </a:rPr>
              <a:t> </a:t>
            </a:r>
            <a:r>
              <a:rPr sz="2800" spc="-5" dirty="0">
                <a:solidFill>
                  <a:srgbClr val="336600"/>
                </a:solidFill>
                <a:latin typeface="Arial"/>
                <a:cs typeface="Arial"/>
              </a:rPr>
              <a:t>artist to </a:t>
            </a:r>
            <a:r>
              <a:rPr sz="2800" dirty="0">
                <a:solidFill>
                  <a:srgbClr val="336600"/>
                </a:solidFill>
                <a:latin typeface="Arial"/>
                <a:cs typeface="Arial"/>
              </a:rPr>
              <a:t>manually label</a:t>
            </a:r>
            <a:r>
              <a:rPr sz="2800" spc="-10" dirty="0">
                <a:solidFill>
                  <a:srgbClr val="336600"/>
                </a:solidFill>
                <a:latin typeface="Arial"/>
                <a:cs typeface="Arial"/>
              </a:rPr>
              <a:t> </a:t>
            </a:r>
            <a:r>
              <a:rPr sz="2800" dirty="0">
                <a:solidFill>
                  <a:srgbClr val="336600"/>
                </a:solidFill>
                <a:latin typeface="Arial"/>
                <a:cs typeface="Arial"/>
              </a:rPr>
              <a:t>pixels</a:t>
            </a:r>
            <a:endParaRPr sz="2800" dirty="0">
              <a:latin typeface="Arial"/>
              <a:cs typeface="Arial"/>
            </a:endParaRPr>
          </a:p>
          <a:p>
            <a:pPr marL="748665" marR="304165" lvl="1" indent="-279400" algn="just">
              <a:lnSpc>
                <a:spcPct val="100099"/>
              </a:lnSpc>
              <a:spcBef>
                <a:spcPts val="705"/>
              </a:spcBef>
              <a:buChar char="–"/>
              <a:tabLst>
                <a:tab pos="755650" algn="l"/>
              </a:tabLst>
            </a:pPr>
            <a:r>
              <a:rPr sz="2800" dirty="0">
                <a:solidFill>
                  <a:srgbClr val="336600"/>
                </a:solidFill>
                <a:latin typeface="Arial"/>
                <a:cs typeface="Arial"/>
              </a:rPr>
              <a:t>Speech </a:t>
            </a:r>
            <a:r>
              <a:rPr sz="2800" spc="-5" dirty="0">
                <a:solidFill>
                  <a:srgbClr val="336600"/>
                </a:solidFill>
                <a:latin typeface="Arial"/>
                <a:cs typeface="Arial"/>
              </a:rPr>
              <a:t>synthesis: </a:t>
            </a:r>
            <a:r>
              <a:rPr sz="2800" dirty="0">
                <a:solidFill>
                  <a:srgbClr val="336600"/>
                </a:solidFill>
                <a:latin typeface="Arial"/>
                <a:cs typeface="Arial"/>
              </a:rPr>
              <a:t>provide input </a:t>
            </a:r>
            <a:r>
              <a:rPr sz="2800" spc="-5" dirty="0">
                <a:solidFill>
                  <a:srgbClr val="336600"/>
                </a:solidFill>
                <a:latin typeface="Arial"/>
                <a:cs typeface="Arial"/>
              </a:rPr>
              <a:t>sentence </a:t>
            </a:r>
            <a:r>
              <a:rPr sz="2800" dirty="0">
                <a:solidFill>
                  <a:srgbClr val="336600"/>
                </a:solidFill>
                <a:latin typeface="Arial"/>
                <a:cs typeface="Arial"/>
              </a:rPr>
              <a:t>and </a:t>
            </a:r>
            <a:r>
              <a:rPr lang="en-US" sz="2800" dirty="0">
                <a:solidFill>
                  <a:srgbClr val="336600"/>
                </a:solidFill>
                <a:latin typeface="Arial"/>
                <a:cs typeface="Arial"/>
              </a:rPr>
              <a:t>use</a:t>
            </a:r>
            <a:r>
              <a:rPr sz="2800" dirty="0">
                <a:solidFill>
                  <a:srgbClr val="336600"/>
                </a:solidFill>
                <a:latin typeface="Arial"/>
                <a:cs typeface="Arial"/>
              </a:rPr>
              <a:t> </a:t>
            </a:r>
            <a:r>
              <a:rPr lang="en-US" sz="2800" dirty="0">
                <a:solidFill>
                  <a:srgbClr val="336600"/>
                </a:solidFill>
                <a:latin typeface="Arial"/>
                <a:cs typeface="Arial"/>
              </a:rPr>
              <a:t>a </a:t>
            </a:r>
            <a:r>
              <a:rPr sz="2800" dirty="0">
                <a:solidFill>
                  <a:srgbClr val="336600"/>
                </a:solidFill>
                <a:latin typeface="Arial"/>
                <a:cs typeface="Arial"/>
              </a:rPr>
              <a:t>program </a:t>
            </a:r>
            <a:r>
              <a:rPr sz="2800" spc="-5" dirty="0">
                <a:solidFill>
                  <a:srgbClr val="336600"/>
                </a:solidFill>
                <a:latin typeface="Arial"/>
                <a:cs typeface="Arial"/>
              </a:rPr>
              <a:t>to generate </a:t>
            </a:r>
            <a:r>
              <a:rPr sz="2800" dirty="0">
                <a:solidFill>
                  <a:srgbClr val="336600"/>
                </a:solidFill>
                <a:latin typeface="Arial"/>
                <a:cs typeface="Arial"/>
              </a:rPr>
              <a:t>audio </a:t>
            </a:r>
            <a:r>
              <a:rPr sz="2800" spc="-5" dirty="0">
                <a:solidFill>
                  <a:srgbClr val="336600"/>
                </a:solidFill>
                <a:latin typeface="Arial"/>
                <a:cs typeface="Arial"/>
              </a:rPr>
              <a:t>waveform containing </a:t>
            </a:r>
            <a:r>
              <a:rPr sz="2800" dirty="0">
                <a:solidFill>
                  <a:srgbClr val="336600"/>
                </a:solidFill>
                <a:latin typeface="Arial"/>
                <a:cs typeface="Arial"/>
              </a:rPr>
              <a:t>a  spoken version, but requiring large </a:t>
            </a:r>
            <a:r>
              <a:rPr sz="2800" spc="-5" dirty="0">
                <a:solidFill>
                  <a:srgbClr val="336600"/>
                </a:solidFill>
                <a:latin typeface="Arial"/>
                <a:cs typeface="Arial"/>
              </a:rPr>
              <a:t>variation</a:t>
            </a:r>
            <a:r>
              <a:rPr sz="2800" spc="-40" dirty="0">
                <a:solidFill>
                  <a:srgbClr val="336600"/>
                </a:solidFill>
                <a:latin typeface="Arial"/>
                <a:cs typeface="Arial"/>
              </a:rPr>
              <a:t> </a:t>
            </a:r>
            <a:r>
              <a:rPr sz="2800" dirty="0">
                <a:solidFill>
                  <a:srgbClr val="336600"/>
                </a:solidFill>
                <a:latin typeface="Arial"/>
                <a:cs typeface="Arial"/>
              </a:rPr>
              <a:t>in</a:t>
            </a:r>
            <a:r>
              <a:rPr lang="en-US" sz="2800" dirty="0">
                <a:solidFill>
                  <a:srgbClr val="336600"/>
                </a:solidFill>
                <a:latin typeface="Arial"/>
                <a:cs typeface="Arial"/>
              </a:rPr>
              <a:t> the output so as to seem natural</a:t>
            </a:r>
            <a:endParaRPr sz="2800" dirty="0">
              <a:latin typeface="Arial"/>
              <a:cs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61313" y="471054"/>
            <a:ext cx="6175375" cy="695960"/>
          </a:xfrm>
          <a:prstGeom prst="rect">
            <a:avLst/>
          </a:prstGeom>
        </p:spPr>
        <p:txBody>
          <a:bodyPr vert="horz" wrap="square" lIns="0" tIns="12700" rIns="0" bIns="0" rtlCol="0">
            <a:spAutoFit/>
          </a:bodyPr>
          <a:lstStyle/>
          <a:p>
            <a:pPr marL="12700">
              <a:lnSpc>
                <a:spcPct val="100000"/>
              </a:lnSpc>
              <a:spcBef>
                <a:spcPts val="100"/>
              </a:spcBef>
              <a:tabLst>
                <a:tab pos="1906905" algn="l"/>
              </a:tabLst>
            </a:pPr>
            <a:r>
              <a:rPr dirty="0"/>
              <a:t>Recipe	</a:t>
            </a:r>
            <a:r>
              <a:rPr spc="-5" dirty="0"/>
              <a:t>for </a:t>
            </a:r>
            <a:r>
              <a:rPr dirty="0"/>
              <a:t>Cost</a:t>
            </a:r>
            <a:r>
              <a:rPr spc="-65" dirty="0"/>
              <a:t> </a:t>
            </a:r>
            <a:r>
              <a:rPr spc="-5" dirty="0"/>
              <a:t>Function</a:t>
            </a:r>
          </a:p>
        </p:txBody>
      </p:sp>
      <p:sp>
        <p:nvSpPr>
          <p:cNvPr id="5" name="object 5"/>
          <p:cNvSpPr txBox="1"/>
          <p:nvPr/>
        </p:nvSpPr>
        <p:spPr>
          <a:xfrm>
            <a:off x="852978" y="1296554"/>
            <a:ext cx="8695055" cy="3039745"/>
          </a:xfrm>
          <a:prstGeom prst="rect">
            <a:avLst/>
          </a:prstGeom>
        </p:spPr>
        <p:txBody>
          <a:bodyPr vert="horz" wrap="square" lIns="0" tIns="33020" rIns="0" bIns="0" rtlCol="0">
            <a:spAutoFit/>
          </a:bodyPr>
          <a:lstStyle/>
          <a:p>
            <a:pPr marL="520065" marR="5080" indent="-508000">
              <a:lnSpc>
                <a:spcPts val="3800"/>
              </a:lnSpc>
              <a:spcBef>
                <a:spcPts val="260"/>
              </a:spcBef>
              <a:buAutoNum type="arabicPeriod"/>
              <a:tabLst>
                <a:tab pos="526415" algn="l"/>
                <a:tab pos="527050" algn="l"/>
              </a:tabLst>
            </a:pPr>
            <a:r>
              <a:rPr sz="3200" dirty="0">
                <a:solidFill>
                  <a:srgbClr val="3333CC"/>
                </a:solidFill>
                <a:latin typeface="Arial"/>
                <a:cs typeface="Arial"/>
              </a:rPr>
              <a:t>Cost </a:t>
            </a:r>
            <a:r>
              <a:rPr sz="3200" spc="-5" dirty="0">
                <a:solidFill>
                  <a:srgbClr val="3333CC"/>
                </a:solidFill>
                <a:latin typeface="Arial"/>
                <a:cs typeface="Arial"/>
              </a:rPr>
              <a:t>function typically </a:t>
            </a:r>
            <a:r>
              <a:rPr sz="3200" dirty="0">
                <a:solidFill>
                  <a:srgbClr val="3333CC"/>
                </a:solidFill>
                <a:latin typeface="Arial"/>
                <a:cs typeface="Arial"/>
              </a:rPr>
              <a:t>has a </a:t>
            </a:r>
            <a:r>
              <a:rPr sz="3200" spc="-5" dirty="0">
                <a:solidFill>
                  <a:srgbClr val="3333CC"/>
                </a:solidFill>
                <a:latin typeface="Arial"/>
                <a:cs typeface="Arial"/>
              </a:rPr>
              <a:t>term that </a:t>
            </a:r>
            <a:r>
              <a:rPr sz="3200" dirty="0">
                <a:solidFill>
                  <a:srgbClr val="3333CC"/>
                </a:solidFill>
                <a:latin typeface="Arial"/>
                <a:cs typeface="Arial"/>
              </a:rPr>
              <a:t>causes  learning </a:t>
            </a:r>
            <a:r>
              <a:rPr sz="3200" spc="-5" dirty="0">
                <a:solidFill>
                  <a:srgbClr val="3333CC"/>
                </a:solidFill>
                <a:latin typeface="Arial"/>
                <a:cs typeface="Arial"/>
              </a:rPr>
              <a:t>to perform statistical</a:t>
            </a:r>
            <a:r>
              <a:rPr sz="3200" spc="5" dirty="0">
                <a:solidFill>
                  <a:srgbClr val="3333CC"/>
                </a:solidFill>
                <a:latin typeface="Arial"/>
                <a:cs typeface="Arial"/>
              </a:rPr>
              <a:t> </a:t>
            </a:r>
            <a:r>
              <a:rPr sz="3200" spc="-5" dirty="0">
                <a:solidFill>
                  <a:srgbClr val="3333CC"/>
                </a:solidFill>
                <a:latin typeface="Arial"/>
                <a:cs typeface="Arial"/>
              </a:rPr>
              <a:t>estimation</a:t>
            </a:r>
            <a:endParaRPr sz="3200">
              <a:latin typeface="Arial"/>
              <a:cs typeface="Arial"/>
            </a:endParaRPr>
          </a:p>
          <a:p>
            <a:pPr marL="755650" lvl="1" indent="-286385">
              <a:lnSpc>
                <a:spcPct val="100000"/>
              </a:lnSpc>
              <a:spcBef>
                <a:spcPts val="509"/>
              </a:spcBef>
              <a:buChar char="–"/>
              <a:tabLst>
                <a:tab pos="755650" algn="l"/>
              </a:tabLst>
            </a:pPr>
            <a:r>
              <a:rPr sz="2800" dirty="0">
                <a:solidFill>
                  <a:srgbClr val="336600"/>
                </a:solidFill>
                <a:latin typeface="Arial"/>
                <a:cs typeface="Arial"/>
              </a:rPr>
              <a:t>Most common </a:t>
            </a:r>
            <a:r>
              <a:rPr sz="2800" spc="-5" dirty="0">
                <a:solidFill>
                  <a:srgbClr val="336600"/>
                </a:solidFill>
                <a:latin typeface="Arial"/>
                <a:cs typeface="Arial"/>
              </a:rPr>
              <a:t>cost: negative</a:t>
            </a:r>
            <a:r>
              <a:rPr sz="2800" spc="-20" dirty="0">
                <a:solidFill>
                  <a:srgbClr val="336600"/>
                </a:solidFill>
                <a:latin typeface="Arial"/>
                <a:cs typeface="Arial"/>
              </a:rPr>
              <a:t> </a:t>
            </a:r>
            <a:r>
              <a:rPr sz="2800" dirty="0">
                <a:solidFill>
                  <a:srgbClr val="336600"/>
                </a:solidFill>
                <a:latin typeface="Arial"/>
                <a:cs typeface="Arial"/>
              </a:rPr>
              <a:t>log-likelihood</a:t>
            </a:r>
            <a:endParaRPr sz="2800">
              <a:latin typeface="Arial"/>
              <a:cs typeface="Arial"/>
            </a:endParaRPr>
          </a:p>
          <a:p>
            <a:pPr marL="1155700" lvl="2" indent="-229235">
              <a:lnSpc>
                <a:spcPct val="100000"/>
              </a:lnSpc>
              <a:spcBef>
                <a:spcPts val="645"/>
              </a:spcBef>
              <a:buChar char="•"/>
              <a:tabLst>
                <a:tab pos="1155700" algn="l"/>
              </a:tabLst>
            </a:pPr>
            <a:r>
              <a:rPr sz="2400" dirty="0">
                <a:solidFill>
                  <a:srgbClr val="660066"/>
                </a:solidFill>
                <a:latin typeface="Arial"/>
                <a:cs typeface="Arial"/>
              </a:rPr>
              <a:t>Minimizing </a:t>
            </a:r>
            <a:r>
              <a:rPr sz="2400" spc="-5" dirty="0">
                <a:solidFill>
                  <a:srgbClr val="660066"/>
                </a:solidFill>
                <a:latin typeface="Arial"/>
                <a:cs typeface="Arial"/>
              </a:rPr>
              <a:t>the </a:t>
            </a:r>
            <a:r>
              <a:rPr sz="2400" dirty="0">
                <a:solidFill>
                  <a:srgbClr val="660066"/>
                </a:solidFill>
                <a:latin typeface="Arial"/>
                <a:cs typeface="Arial"/>
              </a:rPr>
              <a:t>cost maximizes </a:t>
            </a:r>
            <a:r>
              <a:rPr sz="2400" spc="-5" dirty="0">
                <a:solidFill>
                  <a:srgbClr val="660066"/>
                </a:solidFill>
                <a:latin typeface="Arial"/>
                <a:cs typeface="Arial"/>
              </a:rPr>
              <a:t>the</a:t>
            </a:r>
            <a:r>
              <a:rPr sz="2400" spc="-85" dirty="0">
                <a:solidFill>
                  <a:srgbClr val="660066"/>
                </a:solidFill>
                <a:latin typeface="Arial"/>
                <a:cs typeface="Arial"/>
              </a:rPr>
              <a:t> </a:t>
            </a:r>
            <a:r>
              <a:rPr sz="2400" dirty="0">
                <a:solidFill>
                  <a:srgbClr val="660066"/>
                </a:solidFill>
                <a:latin typeface="Arial"/>
                <a:cs typeface="Arial"/>
              </a:rPr>
              <a:t>likelihood</a:t>
            </a:r>
            <a:endParaRPr sz="2400">
              <a:latin typeface="Arial"/>
              <a:cs typeface="Arial"/>
            </a:endParaRPr>
          </a:p>
          <a:p>
            <a:pPr marL="527050" indent="-514350">
              <a:lnSpc>
                <a:spcPct val="100000"/>
              </a:lnSpc>
              <a:spcBef>
                <a:spcPts val="710"/>
              </a:spcBef>
              <a:buAutoNum type="arabicPeriod"/>
              <a:tabLst>
                <a:tab pos="526415" algn="l"/>
                <a:tab pos="527050" algn="l"/>
                <a:tab pos="4004945" algn="l"/>
              </a:tabLst>
            </a:pPr>
            <a:r>
              <a:rPr sz="3200" dirty="0">
                <a:solidFill>
                  <a:srgbClr val="3333CC"/>
                </a:solidFill>
                <a:latin typeface="Arial"/>
                <a:cs typeface="Arial"/>
              </a:rPr>
              <a:t>Cost </a:t>
            </a:r>
            <a:r>
              <a:rPr sz="3200" spc="-5" dirty="0">
                <a:solidFill>
                  <a:srgbClr val="3333CC"/>
                </a:solidFill>
                <a:latin typeface="Arial"/>
                <a:cs typeface="Arial"/>
              </a:rPr>
              <a:t>function</a:t>
            </a:r>
            <a:r>
              <a:rPr sz="3200" spc="10" dirty="0">
                <a:solidFill>
                  <a:srgbClr val="3333CC"/>
                </a:solidFill>
                <a:latin typeface="Arial"/>
                <a:cs typeface="Arial"/>
              </a:rPr>
              <a:t> </a:t>
            </a:r>
            <a:r>
              <a:rPr sz="3200" dirty="0">
                <a:solidFill>
                  <a:srgbClr val="3333CC"/>
                </a:solidFill>
                <a:latin typeface="Arial"/>
                <a:cs typeface="Arial"/>
              </a:rPr>
              <a:t>may	include </a:t>
            </a:r>
            <a:r>
              <a:rPr sz="3200" spc="-5" dirty="0">
                <a:solidFill>
                  <a:srgbClr val="3333CC"/>
                </a:solidFill>
                <a:latin typeface="Arial"/>
                <a:cs typeface="Arial"/>
              </a:rPr>
              <a:t>additional</a:t>
            </a:r>
            <a:r>
              <a:rPr sz="3200" spc="-50" dirty="0">
                <a:solidFill>
                  <a:srgbClr val="3333CC"/>
                </a:solidFill>
                <a:latin typeface="Arial"/>
                <a:cs typeface="Arial"/>
              </a:rPr>
              <a:t> </a:t>
            </a:r>
            <a:r>
              <a:rPr sz="3200" spc="-5" dirty="0">
                <a:solidFill>
                  <a:srgbClr val="3333CC"/>
                </a:solidFill>
                <a:latin typeface="Arial"/>
                <a:cs typeface="Arial"/>
              </a:rPr>
              <a:t>terms</a:t>
            </a:r>
            <a:endParaRPr sz="3200">
              <a:latin typeface="Arial"/>
              <a:cs typeface="Arial"/>
            </a:endParaRPr>
          </a:p>
          <a:p>
            <a:pPr marL="755650" lvl="1" indent="-286385">
              <a:lnSpc>
                <a:spcPct val="100000"/>
              </a:lnSpc>
              <a:spcBef>
                <a:spcPts val="665"/>
              </a:spcBef>
              <a:buChar char="–"/>
              <a:tabLst>
                <a:tab pos="755650" algn="l"/>
              </a:tabLst>
            </a:pPr>
            <a:r>
              <a:rPr sz="2800" spc="-5" dirty="0">
                <a:solidFill>
                  <a:srgbClr val="336600"/>
                </a:solidFill>
                <a:latin typeface="Arial"/>
                <a:cs typeface="Arial"/>
              </a:rPr>
              <a:t>E.g., </a:t>
            </a:r>
            <a:r>
              <a:rPr sz="2800" dirty="0">
                <a:solidFill>
                  <a:srgbClr val="336600"/>
                </a:solidFill>
                <a:latin typeface="Arial"/>
                <a:cs typeface="Arial"/>
              </a:rPr>
              <a:t>we can add weight decay </a:t>
            </a:r>
            <a:r>
              <a:rPr sz="2800" spc="-5" dirty="0">
                <a:solidFill>
                  <a:srgbClr val="336600"/>
                </a:solidFill>
                <a:latin typeface="Arial"/>
                <a:cs typeface="Arial"/>
              </a:rPr>
              <a:t>to</a:t>
            </a:r>
            <a:r>
              <a:rPr sz="2800" spc="-30" dirty="0">
                <a:solidFill>
                  <a:srgbClr val="336600"/>
                </a:solidFill>
                <a:latin typeface="Arial"/>
                <a:cs typeface="Arial"/>
              </a:rPr>
              <a:t> </a:t>
            </a:r>
            <a:r>
              <a:rPr sz="2800" dirty="0">
                <a:solidFill>
                  <a:srgbClr val="336600"/>
                </a:solidFill>
                <a:latin typeface="Arial"/>
                <a:cs typeface="Arial"/>
              </a:rPr>
              <a:t>get</a:t>
            </a:r>
            <a:endParaRPr sz="2800">
              <a:latin typeface="Arial"/>
              <a:cs typeface="Arial"/>
            </a:endParaRPr>
          </a:p>
        </p:txBody>
      </p:sp>
      <p:sp>
        <p:nvSpPr>
          <p:cNvPr id="6" name="object 6"/>
          <p:cNvSpPr txBox="1"/>
          <p:nvPr/>
        </p:nvSpPr>
        <p:spPr>
          <a:xfrm>
            <a:off x="827578" y="4832488"/>
            <a:ext cx="8782050" cy="2043430"/>
          </a:xfrm>
          <a:prstGeom prst="rect">
            <a:avLst/>
          </a:prstGeom>
        </p:spPr>
        <p:txBody>
          <a:bodyPr vert="horz" wrap="square" lIns="0" tIns="80010" rIns="0" bIns="0" rtlCol="0">
            <a:spAutoFit/>
          </a:bodyPr>
          <a:lstStyle/>
          <a:p>
            <a:pPr marL="1181100" indent="-229235">
              <a:lnSpc>
                <a:spcPct val="100000"/>
              </a:lnSpc>
              <a:spcBef>
                <a:spcPts val="630"/>
              </a:spcBef>
              <a:buChar char="•"/>
              <a:tabLst>
                <a:tab pos="1181100" algn="l"/>
              </a:tabLst>
            </a:pPr>
            <a:r>
              <a:rPr sz="2400" dirty="0">
                <a:solidFill>
                  <a:srgbClr val="660066"/>
                </a:solidFill>
                <a:latin typeface="Arial"/>
                <a:cs typeface="Arial"/>
              </a:rPr>
              <a:t>which </a:t>
            </a:r>
            <a:r>
              <a:rPr sz="2400" spc="-5" dirty="0">
                <a:solidFill>
                  <a:srgbClr val="660066"/>
                </a:solidFill>
                <a:latin typeface="Arial"/>
                <a:cs typeface="Arial"/>
              </a:rPr>
              <a:t>still </a:t>
            </a:r>
            <a:r>
              <a:rPr sz="2400" dirty="0">
                <a:solidFill>
                  <a:srgbClr val="660066"/>
                </a:solidFill>
                <a:latin typeface="Arial"/>
                <a:cs typeface="Arial"/>
              </a:rPr>
              <a:t>allows </a:t>
            </a:r>
            <a:r>
              <a:rPr sz="2400" spc="-5" dirty="0">
                <a:solidFill>
                  <a:srgbClr val="660066"/>
                </a:solidFill>
                <a:latin typeface="Arial"/>
                <a:cs typeface="Arial"/>
              </a:rPr>
              <a:t>closed-form optimization</a:t>
            </a:r>
            <a:endParaRPr sz="2400" dirty="0">
              <a:latin typeface="Arial"/>
              <a:cs typeface="Arial"/>
            </a:endParaRPr>
          </a:p>
          <a:p>
            <a:pPr marL="545465" marR="43180" indent="-508000">
              <a:lnSpc>
                <a:spcPct val="102400"/>
              </a:lnSpc>
              <a:spcBef>
                <a:spcPts val="620"/>
              </a:spcBef>
              <a:buChar char="•"/>
              <a:tabLst>
                <a:tab pos="551815" algn="l"/>
                <a:tab pos="552450" algn="l"/>
              </a:tabLst>
            </a:pPr>
            <a:r>
              <a:rPr sz="3200" spc="-5" dirty="0">
                <a:solidFill>
                  <a:srgbClr val="3333CC"/>
                </a:solidFill>
                <a:latin typeface="Arial"/>
                <a:cs typeface="Arial"/>
              </a:rPr>
              <a:t>If </a:t>
            </a:r>
            <a:r>
              <a:rPr sz="3200" dirty="0">
                <a:solidFill>
                  <a:srgbClr val="3333CC"/>
                </a:solidFill>
                <a:latin typeface="Arial"/>
                <a:cs typeface="Arial"/>
              </a:rPr>
              <a:t>we change model </a:t>
            </a:r>
            <a:r>
              <a:rPr sz="3200" spc="-5" dirty="0">
                <a:solidFill>
                  <a:srgbClr val="3333CC"/>
                </a:solidFill>
                <a:latin typeface="Arial"/>
                <a:cs typeface="Arial"/>
              </a:rPr>
              <a:t>to </a:t>
            </a:r>
            <a:r>
              <a:rPr sz="3200" dirty="0">
                <a:solidFill>
                  <a:srgbClr val="3333CC"/>
                </a:solidFill>
                <a:latin typeface="Arial"/>
                <a:cs typeface="Arial"/>
              </a:rPr>
              <a:t>be nonlinear most</a:t>
            </a:r>
            <a:r>
              <a:rPr sz="3200" spc="-95" dirty="0">
                <a:solidFill>
                  <a:srgbClr val="3333CC"/>
                </a:solidFill>
                <a:latin typeface="Arial"/>
                <a:cs typeface="Arial"/>
              </a:rPr>
              <a:t> </a:t>
            </a:r>
            <a:r>
              <a:rPr sz="3200" dirty="0">
                <a:solidFill>
                  <a:srgbClr val="3333CC"/>
                </a:solidFill>
                <a:latin typeface="Arial"/>
                <a:cs typeface="Arial"/>
              </a:rPr>
              <a:t>cost  </a:t>
            </a:r>
            <a:r>
              <a:rPr sz="3200" spc="-5" dirty="0">
                <a:solidFill>
                  <a:srgbClr val="3333CC"/>
                </a:solidFill>
                <a:latin typeface="Arial"/>
                <a:cs typeface="Arial"/>
              </a:rPr>
              <a:t>functions </a:t>
            </a:r>
            <a:r>
              <a:rPr sz="3200" dirty="0">
                <a:solidFill>
                  <a:srgbClr val="3333CC"/>
                </a:solidFill>
                <a:latin typeface="Arial"/>
                <a:cs typeface="Arial"/>
              </a:rPr>
              <a:t>cannot be </a:t>
            </a:r>
            <a:r>
              <a:rPr sz="3200" spc="-5" dirty="0">
                <a:solidFill>
                  <a:srgbClr val="3333CC"/>
                </a:solidFill>
                <a:latin typeface="Arial"/>
                <a:cs typeface="Arial"/>
              </a:rPr>
              <a:t>optimized </a:t>
            </a:r>
            <a:r>
              <a:rPr sz="3200" dirty="0">
                <a:solidFill>
                  <a:srgbClr val="3333CC"/>
                </a:solidFill>
                <a:latin typeface="Arial"/>
                <a:cs typeface="Arial"/>
              </a:rPr>
              <a:t>in</a:t>
            </a:r>
            <a:r>
              <a:rPr sz="3200" spc="10" dirty="0">
                <a:solidFill>
                  <a:srgbClr val="3333CC"/>
                </a:solidFill>
                <a:latin typeface="Arial"/>
                <a:cs typeface="Arial"/>
              </a:rPr>
              <a:t> </a:t>
            </a:r>
            <a:r>
              <a:rPr sz="3200" spc="-5" dirty="0">
                <a:solidFill>
                  <a:srgbClr val="3333CC"/>
                </a:solidFill>
                <a:latin typeface="Arial"/>
                <a:cs typeface="Arial"/>
              </a:rPr>
              <a:t>closed-form</a:t>
            </a:r>
            <a:endParaRPr sz="3200" dirty="0">
              <a:latin typeface="Arial"/>
              <a:cs typeface="Arial"/>
            </a:endParaRPr>
          </a:p>
          <a:p>
            <a:pPr marL="494665">
              <a:lnSpc>
                <a:spcPct val="100000"/>
              </a:lnSpc>
              <a:spcBef>
                <a:spcPts val="635"/>
              </a:spcBef>
            </a:pPr>
            <a:r>
              <a:rPr sz="2800" dirty="0">
                <a:solidFill>
                  <a:srgbClr val="336600"/>
                </a:solidFill>
                <a:latin typeface="Arial"/>
                <a:cs typeface="Arial"/>
              </a:rPr>
              <a:t>– Requires numerical </a:t>
            </a:r>
            <a:r>
              <a:rPr sz="2800" spc="-5" dirty="0">
                <a:solidFill>
                  <a:srgbClr val="336600"/>
                </a:solidFill>
                <a:latin typeface="Arial"/>
                <a:cs typeface="Arial"/>
              </a:rPr>
              <a:t>optimization: </a:t>
            </a:r>
            <a:r>
              <a:rPr sz="2800" dirty="0">
                <a:solidFill>
                  <a:srgbClr val="336600"/>
                </a:solidFill>
                <a:latin typeface="Arial"/>
                <a:cs typeface="Arial"/>
              </a:rPr>
              <a:t>gradient </a:t>
            </a:r>
            <a:r>
              <a:rPr sz="2800" spc="-140" dirty="0" err="1">
                <a:solidFill>
                  <a:srgbClr val="336600"/>
                </a:solidFill>
                <a:latin typeface="Arial"/>
                <a:cs typeface="Arial"/>
              </a:rPr>
              <a:t>descen</a:t>
            </a:r>
            <a:r>
              <a:rPr sz="2100" spc="-509" baseline="-7936" dirty="0">
                <a:latin typeface="Arial"/>
                <a:cs typeface="Arial"/>
              </a:rPr>
              <a:t> </a:t>
            </a:r>
            <a:r>
              <a:rPr sz="2800" dirty="0">
                <a:solidFill>
                  <a:srgbClr val="336600"/>
                </a:solidFill>
                <a:latin typeface="Arial"/>
                <a:cs typeface="Arial"/>
              </a:rPr>
              <a:t>t</a:t>
            </a:r>
            <a:endParaRPr sz="2800" dirty="0">
              <a:latin typeface="Arial"/>
              <a:cs typeface="Arial"/>
            </a:endParaRPr>
          </a:p>
        </p:txBody>
      </p:sp>
      <p:sp>
        <p:nvSpPr>
          <p:cNvPr id="7" name="object 7"/>
          <p:cNvSpPr txBox="1"/>
          <p:nvPr/>
        </p:nvSpPr>
        <p:spPr>
          <a:xfrm>
            <a:off x="3150725" y="4489334"/>
            <a:ext cx="1348105" cy="299720"/>
          </a:xfrm>
          <a:prstGeom prst="rect">
            <a:avLst/>
          </a:prstGeom>
        </p:spPr>
        <p:txBody>
          <a:bodyPr vert="horz" wrap="square" lIns="0" tIns="12700" rIns="0" bIns="0" rtlCol="0">
            <a:spAutoFit/>
          </a:bodyPr>
          <a:lstStyle/>
          <a:p>
            <a:pPr>
              <a:lnSpc>
                <a:spcPct val="100000"/>
              </a:lnSpc>
              <a:spcBef>
                <a:spcPts val="100"/>
              </a:spcBef>
            </a:pPr>
            <a:r>
              <a:rPr sz="1800" i="1" spc="150" dirty="0">
                <a:latin typeface="Cambria"/>
                <a:cs typeface="Cambria"/>
              </a:rPr>
              <a:t>J</a:t>
            </a:r>
            <a:r>
              <a:rPr sz="1800" spc="150" dirty="0">
                <a:latin typeface="Calibri"/>
                <a:cs typeface="Calibri"/>
              </a:rPr>
              <a:t>(</a:t>
            </a:r>
            <a:r>
              <a:rPr sz="1800" b="1" i="1" spc="150" dirty="0">
                <a:latin typeface="Calibri"/>
                <a:cs typeface="Calibri"/>
              </a:rPr>
              <a:t>w</a:t>
            </a:r>
            <a:r>
              <a:rPr sz="1800" spc="150" dirty="0">
                <a:latin typeface="Calibri"/>
                <a:cs typeface="Calibri"/>
              </a:rPr>
              <a:t>,</a:t>
            </a:r>
            <a:r>
              <a:rPr sz="1800" b="1" i="1" spc="150" dirty="0">
                <a:latin typeface="Calibri"/>
                <a:cs typeface="Calibri"/>
              </a:rPr>
              <a:t>b</a:t>
            </a:r>
            <a:r>
              <a:rPr sz="1800" spc="150" dirty="0">
                <a:latin typeface="Calibri"/>
                <a:cs typeface="Calibri"/>
              </a:rPr>
              <a:t>) </a:t>
            </a:r>
            <a:r>
              <a:rPr sz="1800" spc="-35" dirty="0">
                <a:latin typeface="Lucida Sans Unicode"/>
                <a:cs typeface="Lucida Sans Unicode"/>
              </a:rPr>
              <a:t>= </a:t>
            </a:r>
            <a:r>
              <a:rPr sz="1800" i="1" spc="215" dirty="0">
                <a:latin typeface="Calibri"/>
                <a:cs typeface="Calibri"/>
              </a:rPr>
              <a:t>λ</a:t>
            </a:r>
            <a:r>
              <a:rPr sz="1800" i="1" spc="-190" dirty="0">
                <a:latin typeface="Calibri"/>
                <a:cs typeface="Calibri"/>
              </a:rPr>
              <a:t> </a:t>
            </a:r>
            <a:r>
              <a:rPr sz="1800" b="1" i="1" spc="40" dirty="0">
                <a:latin typeface="Calibri"/>
                <a:cs typeface="Calibri"/>
              </a:rPr>
              <a:t>w</a:t>
            </a:r>
            <a:endParaRPr sz="1800">
              <a:latin typeface="Calibri"/>
              <a:cs typeface="Calibri"/>
            </a:endParaRPr>
          </a:p>
        </p:txBody>
      </p:sp>
      <p:sp>
        <p:nvSpPr>
          <p:cNvPr id="8" name="object 8"/>
          <p:cNvSpPr/>
          <p:nvPr/>
        </p:nvSpPr>
        <p:spPr>
          <a:xfrm>
            <a:off x="4312478" y="4498463"/>
            <a:ext cx="0" cy="350520"/>
          </a:xfrm>
          <a:custGeom>
            <a:avLst/>
            <a:gdLst/>
            <a:ahLst/>
            <a:cxnLst/>
            <a:rect l="l" t="t" r="r" b="b"/>
            <a:pathLst>
              <a:path h="350520">
                <a:moveTo>
                  <a:pt x="0" y="0"/>
                </a:moveTo>
                <a:lnTo>
                  <a:pt x="0" y="350043"/>
                </a:lnTo>
              </a:path>
            </a:pathLst>
          </a:custGeom>
          <a:ln w="11310">
            <a:solidFill>
              <a:srgbClr val="000000"/>
            </a:solidFill>
          </a:ln>
        </p:spPr>
        <p:txBody>
          <a:bodyPr wrap="square" lIns="0" tIns="0" rIns="0" bIns="0" rtlCol="0"/>
          <a:lstStyle/>
          <a:p>
            <a:endParaRPr/>
          </a:p>
        </p:txBody>
      </p:sp>
      <p:sp>
        <p:nvSpPr>
          <p:cNvPr id="9" name="object 9"/>
          <p:cNvSpPr/>
          <p:nvPr/>
        </p:nvSpPr>
        <p:spPr>
          <a:xfrm>
            <a:off x="4255922" y="4498463"/>
            <a:ext cx="0" cy="350520"/>
          </a:xfrm>
          <a:custGeom>
            <a:avLst/>
            <a:gdLst/>
            <a:ahLst/>
            <a:cxnLst/>
            <a:rect l="l" t="t" r="r" b="b"/>
            <a:pathLst>
              <a:path h="350520">
                <a:moveTo>
                  <a:pt x="0" y="0"/>
                </a:moveTo>
                <a:lnTo>
                  <a:pt x="0" y="350043"/>
                </a:lnTo>
              </a:path>
            </a:pathLst>
          </a:custGeom>
          <a:ln w="11310">
            <a:solidFill>
              <a:srgbClr val="000000"/>
            </a:solidFill>
          </a:ln>
        </p:spPr>
        <p:txBody>
          <a:bodyPr wrap="square" lIns="0" tIns="0" rIns="0" bIns="0" rtlCol="0"/>
          <a:lstStyle/>
          <a:p>
            <a:endParaRPr/>
          </a:p>
        </p:txBody>
      </p:sp>
      <p:sp>
        <p:nvSpPr>
          <p:cNvPr id="10" name="object 10"/>
          <p:cNvSpPr/>
          <p:nvPr/>
        </p:nvSpPr>
        <p:spPr>
          <a:xfrm>
            <a:off x="4564890" y="4498463"/>
            <a:ext cx="0" cy="350520"/>
          </a:xfrm>
          <a:custGeom>
            <a:avLst/>
            <a:gdLst/>
            <a:ahLst/>
            <a:cxnLst/>
            <a:rect l="l" t="t" r="r" b="b"/>
            <a:pathLst>
              <a:path h="350520">
                <a:moveTo>
                  <a:pt x="0" y="0"/>
                </a:moveTo>
                <a:lnTo>
                  <a:pt x="0" y="350043"/>
                </a:lnTo>
              </a:path>
            </a:pathLst>
          </a:custGeom>
          <a:ln w="11310">
            <a:solidFill>
              <a:srgbClr val="000000"/>
            </a:solidFill>
          </a:ln>
        </p:spPr>
        <p:txBody>
          <a:bodyPr wrap="square" lIns="0" tIns="0" rIns="0" bIns="0" rtlCol="0"/>
          <a:lstStyle/>
          <a:p>
            <a:endParaRPr/>
          </a:p>
        </p:txBody>
      </p:sp>
      <p:sp>
        <p:nvSpPr>
          <p:cNvPr id="11" name="object 11"/>
          <p:cNvSpPr/>
          <p:nvPr/>
        </p:nvSpPr>
        <p:spPr>
          <a:xfrm>
            <a:off x="4508334" y="4498463"/>
            <a:ext cx="0" cy="350520"/>
          </a:xfrm>
          <a:custGeom>
            <a:avLst/>
            <a:gdLst/>
            <a:ahLst/>
            <a:cxnLst/>
            <a:rect l="l" t="t" r="r" b="b"/>
            <a:pathLst>
              <a:path h="350520">
                <a:moveTo>
                  <a:pt x="0" y="0"/>
                </a:moveTo>
                <a:lnTo>
                  <a:pt x="0" y="350043"/>
                </a:lnTo>
              </a:path>
            </a:pathLst>
          </a:custGeom>
          <a:ln w="11310">
            <a:solidFill>
              <a:srgbClr val="000000"/>
            </a:solidFill>
          </a:ln>
        </p:spPr>
        <p:txBody>
          <a:bodyPr wrap="square" lIns="0" tIns="0" rIns="0" bIns="0" rtlCol="0"/>
          <a:lstStyle/>
          <a:p>
            <a:endParaRPr/>
          </a:p>
        </p:txBody>
      </p:sp>
      <p:sp>
        <p:nvSpPr>
          <p:cNvPr id="12" name="object 12"/>
          <p:cNvSpPr txBox="1"/>
          <p:nvPr/>
        </p:nvSpPr>
        <p:spPr>
          <a:xfrm>
            <a:off x="4571736" y="4713767"/>
            <a:ext cx="79375" cy="184150"/>
          </a:xfrm>
          <a:prstGeom prst="rect">
            <a:avLst/>
          </a:prstGeom>
        </p:spPr>
        <p:txBody>
          <a:bodyPr vert="horz" wrap="square" lIns="0" tIns="11430" rIns="0" bIns="0" rtlCol="0">
            <a:spAutoFit/>
          </a:bodyPr>
          <a:lstStyle/>
          <a:p>
            <a:pPr>
              <a:lnSpc>
                <a:spcPct val="100000"/>
              </a:lnSpc>
              <a:spcBef>
                <a:spcPts val="90"/>
              </a:spcBef>
            </a:pPr>
            <a:r>
              <a:rPr sz="1050" spc="-15" dirty="0">
                <a:latin typeface="Calibri"/>
                <a:cs typeface="Calibri"/>
              </a:rPr>
              <a:t>2</a:t>
            </a:r>
            <a:endParaRPr sz="1050">
              <a:latin typeface="Calibri"/>
              <a:cs typeface="Calibri"/>
            </a:endParaRPr>
          </a:p>
        </p:txBody>
      </p:sp>
      <p:sp>
        <p:nvSpPr>
          <p:cNvPr id="13" name="object 13"/>
          <p:cNvSpPr txBox="1"/>
          <p:nvPr/>
        </p:nvSpPr>
        <p:spPr>
          <a:xfrm>
            <a:off x="4571736" y="4408967"/>
            <a:ext cx="79375" cy="184150"/>
          </a:xfrm>
          <a:prstGeom prst="rect">
            <a:avLst/>
          </a:prstGeom>
        </p:spPr>
        <p:txBody>
          <a:bodyPr vert="horz" wrap="square" lIns="0" tIns="11430" rIns="0" bIns="0" rtlCol="0">
            <a:spAutoFit/>
          </a:bodyPr>
          <a:lstStyle/>
          <a:p>
            <a:pPr>
              <a:lnSpc>
                <a:spcPct val="100000"/>
              </a:lnSpc>
              <a:spcBef>
                <a:spcPts val="90"/>
              </a:spcBef>
            </a:pPr>
            <a:r>
              <a:rPr sz="1050" spc="-15" dirty="0">
                <a:latin typeface="Calibri"/>
                <a:cs typeface="Calibri"/>
              </a:rPr>
              <a:t>2</a:t>
            </a:r>
            <a:endParaRPr sz="1050">
              <a:latin typeface="Calibri"/>
              <a:cs typeface="Calibri"/>
            </a:endParaRPr>
          </a:p>
        </p:txBody>
      </p:sp>
      <p:sp>
        <p:nvSpPr>
          <p:cNvPr id="14" name="object 14"/>
          <p:cNvSpPr txBox="1"/>
          <p:nvPr/>
        </p:nvSpPr>
        <p:spPr>
          <a:xfrm>
            <a:off x="4665398" y="4571487"/>
            <a:ext cx="786130" cy="299720"/>
          </a:xfrm>
          <a:prstGeom prst="rect">
            <a:avLst/>
          </a:prstGeom>
        </p:spPr>
        <p:txBody>
          <a:bodyPr vert="horz" wrap="square" lIns="0" tIns="12700" rIns="0" bIns="0" rtlCol="0">
            <a:spAutoFit/>
          </a:bodyPr>
          <a:lstStyle/>
          <a:p>
            <a:pPr marL="25400">
              <a:lnSpc>
                <a:spcPct val="100000"/>
              </a:lnSpc>
              <a:spcBef>
                <a:spcPts val="100"/>
              </a:spcBef>
            </a:pPr>
            <a:r>
              <a:rPr sz="2700" spc="-52" baseline="20061" dirty="0">
                <a:latin typeface="Lucida Sans Unicode"/>
                <a:cs typeface="Lucida Sans Unicode"/>
              </a:rPr>
              <a:t>−</a:t>
            </a:r>
            <a:r>
              <a:rPr sz="2700" spc="-585" baseline="20061" dirty="0">
                <a:latin typeface="Lucida Sans Unicode"/>
                <a:cs typeface="Lucida Sans Unicode"/>
              </a:rPr>
              <a:t> </a:t>
            </a:r>
            <a:r>
              <a:rPr sz="2700" i="1" spc="-89" baseline="20061" dirty="0">
                <a:latin typeface="Cambria"/>
                <a:cs typeface="Cambria"/>
              </a:rPr>
              <a:t>E</a:t>
            </a:r>
            <a:r>
              <a:rPr sz="1050" i="1" spc="-60" dirty="0">
                <a:latin typeface="Cambria"/>
                <a:cs typeface="Cambria"/>
              </a:rPr>
              <a:t>x</a:t>
            </a:r>
            <a:r>
              <a:rPr sz="1050" spc="-60" dirty="0">
                <a:latin typeface="Calibri"/>
                <a:cs typeface="Calibri"/>
              </a:rPr>
              <a:t>,</a:t>
            </a:r>
            <a:r>
              <a:rPr sz="1050" i="1" spc="-60" dirty="0">
                <a:latin typeface="Cambria"/>
                <a:cs typeface="Cambria"/>
              </a:rPr>
              <a:t>y</a:t>
            </a:r>
            <a:r>
              <a:rPr sz="1050" spc="-60" dirty="0">
                <a:latin typeface="Lucida Sans Unicode"/>
                <a:cs typeface="Lucida Sans Unicode"/>
              </a:rPr>
              <a:t>∼</a:t>
            </a:r>
            <a:r>
              <a:rPr sz="1050" i="1" spc="-60" dirty="0">
                <a:latin typeface="Cambria"/>
                <a:cs typeface="Cambria"/>
              </a:rPr>
              <a:t>p</a:t>
            </a:r>
            <a:r>
              <a:rPr sz="1575" spc="-89" baseline="31746" dirty="0">
                <a:latin typeface="Lucida Sans Unicode"/>
                <a:cs typeface="Lucida Sans Unicode"/>
              </a:rPr>
              <a:t>⌢</a:t>
            </a:r>
            <a:endParaRPr sz="1575" baseline="31746">
              <a:latin typeface="Lucida Sans Unicode"/>
              <a:cs typeface="Lucida Sans Unicode"/>
            </a:endParaRPr>
          </a:p>
        </p:txBody>
      </p:sp>
      <p:sp>
        <p:nvSpPr>
          <p:cNvPr id="15" name="object 15"/>
          <p:cNvSpPr txBox="1"/>
          <p:nvPr/>
        </p:nvSpPr>
        <p:spPr>
          <a:xfrm>
            <a:off x="5403982" y="4754843"/>
            <a:ext cx="186690" cy="140970"/>
          </a:xfrm>
          <a:prstGeom prst="rect">
            <a:avLst/>
          </a:prstGeom>
        </p:spPr>
        <p:txBody>
          <a:bodyPr vert="horz" wrap="square" lIns="0" tIns="13335" rIns="0" bIns="0" rtlCol="0">
            <a:spAutoFit/>
          </a:bodyPr>
          <a:lstStyle/>
          <a:p>
            <a:pPr>
              <a:lnSpc>
                <a:spcPct val="100000"/>
              </a:lnSpc>
              <a:spcBef>
                <a:spcPts val="105"/>
              </a:spcBef>
            </a:pPr>
            <a:r>
              <a:rPr sz="750" i="1" spc="-25" dirty="0">
                <a:latin typeface="Cambria"/>
                <a:cs typeface="Cambria"/>
              </a:rPr>
              <a:t>da</a:t>
            </a:r>
            <a:r>
              <a:rPr sz="750" i="1" spc="-30" dirty="0">
                <a:latin typeface="Cambria"/>
                <a:cs typeface="Cambria"/>
              </a:rPr>
              <a:t>t</a:t>
            </a:r>
            <a:r>
              <a:rPr sz="750" i="1" spc="-10" dirty="0">
                <a:latin typeface="Cambria"/>
                <a:cs typeface="Cambria"/>
              </a:rPr>
              <a:t>a</a:t>
            </a:r>
            <a:endParaRPr sz="750">
              <a:latin typeface="Cambria"/>
              <a:cs typeface="Cambria"/>
            </a:endParaRPr>
          </a:p>
        </p:txBody>
      </p:sp>
      <p:sp>
        <p:nvSpPr>
          <p:cNvPr id="16" name="object 16"/>
          <p:cNvSpPr txBox="1"/>
          <p:nvPr/>
        </p:nvSpPr>
        <p:spPr>
          <a:xfrm>
            <a:off x="5623851" y="4489334"/>
            <a:ext cx="1433195" cy="299720"/>
          </a:xfrm>
          <a:prstGeom prst="rect">
            <a:avLst/>
          </a:prstGeom>
        </p:spPr>
        <p:txBody>
          <a:bodyPr vert="horz" wrap="square" lIns="0" tIns="12700" rIns="0" bIns="0" rtlCol="0">
            <a:spAutoFit/>
          </a:bodyPr>
          <a:lstStyle/>
          <a:p>
            <a:pPr marL="25400">
              <a:lnSpc>
                <a:spcPct val="100000"/>
              </a:lnSpc>
              <a:spcBef>
                <a:spcPts val="100"/>
              </a:spcBef>
            </a:pPr>
            <a:r>
              <a:rPr sz="1800" spc="25" dirty="0">
                <a:latin typeface="Calibri"/>
                <a:cs typeface="Calibri"/>
              </a:rPr>
              <a:t>log </a:t>
            </a:r>
            <a:r>
              <a:rPr sz="1800" i="1" spc="10" dirty="0">
                <a:latin typeface="Cambria"/>
                <a:cs typeface="Cambria"/>
              </a:rPr>
              <a:t>p</a:t>
            </a:r>
            <a:r>
              <a:rPr sz="1575" spc="15" baseline="-34391" dirty="0">
                <a:latin typeface="Calibri"/>
                <a:cs typeface="Calibri"/>
              </a:rPr>
              <a:t>model</a:t>
            </a:r>
            <a:r>
              <a:rPr sz="1800" spc="10" dirty="0">
                <a:latin typeface="Calibri"/>
                <a:cs typeface="Calibri"/>
              </a:rPr>
              <a:t>(</a:t>
            </a:r>
            <a:r>
              <a:rPr sz="1800" i="1" spc="10" dirty="0">
                <a:latin typeface="Cambria"/>
                <a:cs typeface="Cambria"/>
              </a:rPr>
              <a:t>y </a:t>
            </a:r>
            <a:r>
              <a:rPr sz="1800" spc="-330" dirty="0">
                <a:latin typeface="Calibri"/>
                <a:cs typeface="Calibri"/>
              </a:rPr>
              <a:t>|</a:t>
            </a:r>
            <a:r>
              <a:rPr sz="1800" spc="-320" dirty="0">
                <a:latin typeface="Calibri"/>
                <a:cs typeface="Calibri"/>
              </a:rPr>
              <a:t> </a:t>
            </a:r>
            <a:r>
              <a:rPr sz="1800" b="1" i="1" spc="240" dirty="0">
                <a:latin typeface="Calibri"/>
                <a:cs typeface="Calibri"/>
              </a:rPr>
              <a:t>x</a:t>
            </a:r>
            <a:r>
              <a:rPr sz="1800" spc="240" dirty="0">
                <a:latin typeface="Calibri"/>
                <a:cs typeface="Calibri"/>
              </a:rPr>
              <a:t>)</a:t>
            </a:r>
            <a:endParaRPr sz="1800">
              <a:latin typeface="Calibri"/>
              <a:cs typeface="Calibri"/>
            </a:endParaRPr>
          </a:p>
        </p:txBody>
      </p:sp>
      <p:sp>
        <p:nvSpPr>
          <p:cNvPr id="17" name="object 17"/>
          <p:cNvSpPr/>
          <p:nvPr/>
        </p:nvSpPr>
        <p:spPr>
          <a:xfrm>
            <a:off x="3131675" y="4382972"/>
            <a:ext cx="3914775" cy="523875"/>
          </a:xfrm>
          <a:custGeom>
            <a:avLst/>
            <a:gdLst/>
            <a:ahLst/>
            <a:cxnLst/>
            <a:rect l="l" t="t" r="r" b="b"/>
            <a:pathLst>
              <a:path w="3914775" h="523875">
                <a:moveTo>
                  <a:pt x="0" y="0"/>
                </a:moveTo>
                <a:lnTo>
                  <a:pt x="3914773" y="0"/>
                </a:lnTo>
                <a:lnTo>
                  <a:pt x="3914773" y="523874"/>
                </a:lnTo>
                <a:lnTo>
                  <a:pt x="0" y="52387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25953" y="801254"/>
            <a:ext cx="9226147" cy="695960"/>
          </a:xfrm>
          <a:prstGeom prst="rect">
            <a:avLst/>
          </a:prstGeom>
        </p:spPr>
        <p:txBody>
          <a:bodyPr vert="horz" wrap="square" lIns="0" tIns="12700" rIns="0" bIns="0" rtlCol="0">
            <a:spAutoFit/>
          </a:bodyPr>
          <a:lstStyle/>
          <a:p>
            <a:pPr marL="12700">
              <a:lnSpc>
                <a:spcPct val="100000"/>
              </a:lnSpc>
              <a:spcBef>
                <a:spcPts val="100"/>
              </a:spcBef>
              <a:tabLst>
                <a:tab pos="1906905" algn="l"/>
                <a:tab pos="6194425" algn="l"/>
              </a:tabLst>
            </a:pPr>
            <a:r>
              <a:rPr dirty="0"/>
              <a:t>Recipe	</a:t>
            </a:r>
            <a:r>
              <a:rPr spc="-5" dirty="0"/>
              <a:t>f</a:t>
            </a:r>
            <a:r>
              <a:rPr dirty="0"/>
              <a:t>or</a:t>
            </a:r>
            <a:r>
              <a:rPr spc="-5" dirty="0"/>
              <a:t> </a:t>
            </a:r>
            <a:r>
              <a:rPr lang="en-US" spc="-5" dirty="0"/>
              <a:t>U</a:t>
            </a:r>
            <a:r>
              <a:rPr dirty="0"/>
              <a:t>nsupervised	</a:t>
            </a:r>
            <a:r>
              <a:rPr lang="en-US" dirty="0"/>
              <a:t> L</a:t>
            </a:r>
            <a:r>
              <a:rPr dirty="0"/>
              <a:t>earning</a:t>
            </a:r>
          </a:p>
        </p:txBody>
      </p:sp>
      <p:sp>
        <p:nvSpPr>
          <p:cNvPr id="4" name="object 4"/>
          <p:cNvSpPr txBox="1"/>
          <p:nvPr/>
        </p:nvSpPr>
        <p:spPr>
          <a:xfrm>
            <a:off x="878378" y="1829954"/>
            <a:ext cx="8891905" cy="3106420"/>
          </a:xfrm>
          <a:prstGeom prst="rect">
            <a:avLst/>
          </a:prstGeom>
        </p:spPr>
        <p:txBody>
          <a:bodyPr vert="horz" wrap="square" lIns="0" tIns="33020" rIns="0" bIns="0" rtlCol="0">
            <a:spAutoFit/>
          </a:bodyPr>
          <a:lstStyle/>
          <a:p>
            <a:pPr marL="355600" marR="1885950" indent="-342900">
              <a:lnSpc>
                <a:spcPts val="3800"/>
              </a:lnSpc>
              <a:spcBef>
                <a:spcPts val="260"/>
              </a:spcBef>
              <a:buChar char="•"/>
              <a:tabLst>
                <a:tab pos="354965" algn="l"/>
                <a:tab pos="355600" algn="l"/>
              </a:tabLst>
            </a:pPr>
            <a:r>
              <a:rPr sz="3200" dirty="0">
                <a:solidFill>
                  <a:srgbClr val="3333CC"/>
                </a:solidFill>
                <a:latin typeface="Arial"/>
                <a:cs typeface="Arial"/>
              </a:rPr>
              <a:t>Same recipe </a:t>
            </a:r>
            <a:r>
              <a:rPr sz="3200" spc="-5" dirty="0">
                <a:solidFill>
                  <a:srgbClr val="3333CC"/>
                </a:solidFill>
                <a:latin typeface="Arial"/>
                <a:cs typeface="Arial"/>
              </a:rPr>
              <a:t>for both </a:t>
            </a:r>
            <a:r>
              <a:rPr sz="3200" dirty="0">
                <a:solidFill>
                  <a:srgbClr val="3333CC"/>
                </a:solidFill>
                <a:latin typeface="Arial"/>
                <a:cs typeface="Arial"/>
              </a:rPr>
              <a:t>supervised</a:t>
            </a:r>
            <a:r>
              <a:rPr sz="3200" spc="-70" dirty="0">
                <a:solidFill>
                  <a:srgbClr val="3333CC"/>
                </a:solidFill>
                <a:latin typeface="Arial"/>
                <a:cs typeface="Arial"/>
              </a:rPr>
              <a:t> </a:t>
            </a:r>
            <a:r>
              <a:rPr sz="3200" dirty="0">
                <a:solidFill>
                  <a:srgbClr val="3333CC"/>
                </a:solidFill>
                <a:latin typeface="Arial"/>
                <a:cs typeface="Arial"/>
              </a:rPr>
              <a:t>and  unsupervised</a:t>
            </a:r>
            <a:r>
              <a:rPr sz="3200" spc="-5"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355600" indent="-342900">
              <a:lnSpc>
                <a:spcPct val="100000"/>
              </a:lnSpc>
              <a:spcBef>
                <a:spcPts val="605"/>
              </a:spcBef>
              <a:buChar char="•"/>
              <a:tabLst>
                <a:tab pos="354965" algn="l"/>
                <a:tab pos="355600" algn="l"/>
              </a:tabLst>
            </a:pPr>
            <a:r>
              <a:rPr sz="3200" spc="-5" dirty="0">
                <a:solidFill>
                  <a:srgbClr val="3333CC"/>
                </a:solidFill>
                <a:latin typeface="Arial"/>
                <a:cs typeface="Arial"/>
              </a:rPr>
              <a:t>Data </a:t>
            </a:r>
            <a:r>
              <a:rPr sz="3200" dirty="0">
                <a:solidFill>
                  <a:srgbClr val="3333CC"/>
                </a:solidFill>
                <a:latin typeface="Arial"/>
                <a:cs typeface="Arial"/>
              </a:rPr>
              <a:t>set </a:t>
            </a:r>
            <a:r>
              <a:rPr sz="3200" spc="-5" dirty="0">
                <a:solidFill>
                  <a:srgbClr val="3333CC"/>
                </a:solidFill>
                <a:latin typeface="Arial"/>
                <a:cs typeface="Arial"/>
              </a:rPr>
              <a:t>contains </a:t>
            </a:r>
            <a:r>
              <a:rPr sz="3200" dirty="0">
                <a:solidFill>
                  <a:srgbClr val="3333CC"/>
                </a:solidFill>
                <a:latin typeface="Arial"/>
                <a:cs typeface="Arial"/>
              </a:rPr>
              <a:t>only</a:t>
            </a:r>
            <a:r>
              <a:rPr sz="3200" spc="-10" dirty="0">
                <a:solidFill>
                  <a:srgbClr val="3333CC"/>
                </a:solidFill>
                <a:latin typeface="Arial"/>
                <a:cs typeface="Arial"/>
              </a:rPr>
              <a:t> </a:t>
            </a:r>
            <a:r>
              <a:rPr sz="3200" b="1" i="1" spc="1005" dirty="0">
                <a:latin typeface="Calibri"/>
                <a:cs typeface="Calibri"/>
              </a:rPr>
              <a:t>X</a:t>
            </a:r>
            <a:endParaRPr sz="3200">
              <a:latin typeface="Calibri"/>
              <a:cs typeface="Calibri"/>
            </a:endParaRPr>
          </a:p>
          <a:p>
            <a:pPr marL="355600" indent="-342900">
              <a:lnSpc>
                <a:spcPct val="100000"/>
              </a:lnSpc>
              <a:spcBef>
                <a:spcPts val="760"/>
              </a:spcBef>
              <a:buChar char="•"/>
              <a:tabLst>
                <a:tab pos="354965" algn="l"/>
                <a:tab pos="355600" algn="l"/>
              </a:tabLst>
            </a:pPr>
            <a:r>
              <a:rPr sz="3200" dirty="0">
                <a:solidFill>
                  <a:srgbClr val="3333CC"/>
                </a:solidFill>
                <a:latin typeface="Arial"/>
                <a:cs typeface="Arial"/>
              </a:rPr>
              <a:t>Cost and model</a:t>
            </a:r>
            <a:r>
              <a:rPr sz="3200" spc="-15" dirty="0">
                <a:solidFill>
                  <a:srgbClr val="3333CC"/>
                </a:solidFill>
                <a:latin typeface="Arial"/>
                <a:cs typeface="Arial"/>
              </a:rPr>
              <a:t> </a:t>
            </a:r>
            <a:r>
              <a:rPr sz="3200" dirty="0">
                <a:solidFill>
                  <a:srgbClr val="3333CC"/>
                </a:solidFill>
                <a:latin typeface="Arial"/>
                <a:cs typeface="Arial"/>
              </a:rPr>
              <a:t>needed</a:t>
            </a:r>
            <a:endParaRPr sz="3200">
              <a:latin typeface="Arial"/>
              <a:cs typeface="Arial"/>
            </a:endParaRPr>
          </a:p>
          <a:p>
            <a:pPr marL="748665" marR="5080" indent="-279400">
              <a:lnSpc>
                <a:spcPct val="102000"/>
              </a:lnSpc>
              <a:spcBef>
                <a:spcPts val="600"/>
              </a:spcBef>
            </a:pPr>
            <a:r>
              <a:rPr sz="2800" dirty="0">
                <a:solidFill>
                  <a:srgbClr val="336600"/>
                </a:solidFill>
                <a:latin typeface="Arial"/>
                <a:cs typeface="Arial"/>
              </a:rPr>
              <a:t>– Ex: we can </a:t>
            </a:r>
            <a:r>
              <a:rPr sz="2800" spc="-5" dirty="0">
                <a:solidFill>
                  <a:srgbClr val="336600"/>
                </a:solidFill>
                <a:latin typeface="Arial"/>
                <a:cs typeface="Arial"/>
              </a:rPr>
              <a:t>obtain the first </a:t>
            </a:r>
            <a:r>
              <a:rPr sz="2800" dirty="0">
                <a:solidFill>
                  <a:srgbClr val="336600"/>
                </a:solidFill>
                <a:latin typeface="Arial"/>
                <a:cs typeface="Arial"/>
              </a:rPr>
              <a:t>PCA </a:t>
            </a:r>
            <a:r>
              <a:rPr sz="2800" spc="-5" dirty="0">
                <a:solidFill>
                  <a:srgbClr val="336600"/>
                </a:solidFill>
                <a:latin typeface="Arial"/>
                <a:cs typeface="Arial"/>
              </a:rPr>
              <a:t>vector </a:t>
            </a:r>
            <a:r>
              <a:rPr sz="2800" dirty="0">
                <a:solidFill>
                  <a:srgbClr val="336600"/>
                </a:solidFill>
                <a:latin typeface="Arial"/>
                <a:cs typeface="Arial"/>
              </a:rPr>
              <a:t>by</a:t>
            </a:r>
            <a:r>
              <a:rPr sz="2800" spc="-70" dirty="0">
                <a:solidFill>
                  <a:srgbClr val="336600"/>
                </a:solidFill>
                <a:latin typeface="Arial"/>
                <a:cs typeface="Arial"/>
              </a:rPr>
              <a:t> </a:t>
            </a:r>
            <a:r>
              <a:rPr sz="2800" spc="-5" dirty="0">
                <a:solidFill>
                  <a:srgbClr val="336600"/>
                </a:solidFill>
                <a:latin typeface="Arial"/>
                <a:cs typeface="Arial"/>
              </a:rPr>
              <a:t>specifying  </a:t>
            </a:r>
            <a:r>
              <a:rPr sz="2800" dirty="0">
                <a:solidFill>
                  <a:srgbClr val="336600"/>
                </a:solidFill>
                <a:latin typeface="Arial"/>
                <a:cs typeface="Arial"/>
              </a:rPr>
              <a:t>loss</a:t>
            </a:r>
            <a:endParaRPr sz="2800">
              <a:latin typeface="Arial"/>
              <a:cs typeface="Arial"/>
            </a:endParaRPr>
          </a:p>
        </p:txBody>
      </p:sp>
      <p:sp>
        <p:nvSpPr>
          <p:cNvPr id="5" name="object 5"/>
          <p:cNvSpPr txBox="1"/>
          <p:nvPr/>
        </p:nvSpPr>
        <p:spPr>
          <a:xfrm>
            <a:off x="1767377" y="5560706"/>
            <a:ext cx="7367270" cy="762635"/>
          </a:xfrm>
          <a:prstGeom prst="rect">
            <a:avLst/>
          </a:prstGeom>
        </p:spPr>
        <p:txBody>
          <a:bodyPr vert="horz" wrap="square" lIns="0" tIns="6985" rIns="0" bIns="0" rtlCol="0">
            <a:spAutoFit/>
          </a:bodyPr>
          <a:lstStyle/>
          <a:p>
            <a:pPr marL="266700" marR="30480" indent="-228600">
              <a:lnSpc>
                <a:spcPct val="101499"/>
              </a:lnSpc>
              <a:spcBef>
                <a:spcPts val="55"/>
              </a:spcBef>
              <a:buChar char="•"/>
              <a:tabLst>
                <a:tab pos="266700" algn="l"/>
              </a:tabLst>
            </a:pPr>
            <a:r>
              <a:rPr sz="2400" spc="-5" dirty="0">
                <a:solidFill>
                  <a:srgbClr val="660066"/>
                </a:solidFill>
                <a:latin typeface="Arial"/>
                <a:cs typeface="Arial"/>
              </a:rPr>
              <a:t>While </a:t>
            </a:r>
            <a:r>
              <a:rPr sz="2400" dirty="0">
                <a:solidFill>
                  <a:srgbClr val="660066"/>
                </a:solidFill>
                <a:latin typeface="Arial"/>
                <a:cs typeface="Arial"/>
              </a:rPr>
              <a:t>model is </a:t>
            </a:r>
            <a:r>
              <a:rPr sz="2400" spc="-5" dirty="0">
                <a:solidFill>
                  <a:srgbClr val="660066"/>
                </a:solidFill>
                <a:latin typeface="Arial"/>
                <a:cs typeface="Arial"/>
              </a:rPr>
              <a:t>defined to </a:t>
            </a:r>
            <a:r>
              <a:rPr sz="2400" dirty="0">
                <a:solidFill>
                  <a:srgbClr val="660066"/>
                </a:solidFill>
                <a:latin typeface="Arial"/>
                <a:cs typeface="Arial"/>
              </a:rPr>
              <a:t>have </a:t>
            </a:r>
            <a:r>
              <a:rPr sz="2400" b="1" i="1" spc="50" dirty="0">
                <a:latin typeface="Calibri"/>
                <a:cs typeface="Calibri"/>
              </a:rPr>
              <a:t>w </a:t>
            </a:r>
            <a:r>
              <a:rPr sz="2400" spc="-5" dirty="0">
                <a:solidFill>
                  <a:srgbClr val="660066"/>
                </a:solidFill>
                <a:latin typeface="Arial"/>
                <a:cs typeface="Arial"/>
              </a:rPr>
              <a:t>with </a:t>
            </a:r>
            <a:r>
              <a:rPr sz="2400" dirty="0">
                <a:solidFill>
                  <a:srgbClr val="660066"/>
                </a:solidFill>
                <a:latin typeface="Arial"/>
                <a:cs typeface="Arial"/>
              </a:rPr>
              <a:t>norm one and  </a:t>
            </a:r>
            <a:r>
              <a:rPr sz="2400" spc="-5" dirty="0">
                <a:solidFill>
                  <a:srgbClr val="660066"/>
                </a:solidFill>
                <a:latin typeface="Arial"/>
                <a:cs typeface="Arial"/>
              </a:rPr>
              <a:t>reconstructed function</a:t>
            </a:r>
            <a:r>
              <a:rPr sz="2400" dirty="0">
                <a:solidFill>
                  <a:srgbClr val="660066"/>
                </a:solidFill>
                <a:latin typeface="Arial"/>
                <a:cs typeface="Arial"/>
              </a:rPr>
              <a:t> </a:t>
            </a:r>
            <a:r>
              <a:rPr sz="2400" spc="235" dirty="0">
                <a:latin typeface="Calibri"/>
                <a:cs typeface="Calibri"/>
              </a:rPr>
              <a:t>r(</a:t>
            </a:r>
            <a:r>
              <a:rPr sz="2400" b="1" i="1" spc="235" dirty="0">
                <a:latin typeface="Calibri"/>
                <a:cs typeface="Calibri"/>
              </a:rPr>
              <a:t>x</a:t>
            </a:r>
            <a:r>
              <a:rPr sz="2400" spc="235" dirty="0">
                <a:latin typeface="Calibri"/>
                <a:cs typeface="Calibri"/>
              </a:rPr>
              <a:t>)=</a:t>
            </a:r>
            <a:r>
              <a:rPr sz="2400" b="1" i="1" spc="235" dirty="0">
                <a:latin typeface="Calibri"/>
                <a:cs typeface="Calibri"/>
              </a:rPr>
              <a:t>w</a:t>
            </a:r>
            <a:r>
              <a:rPr sz="2400" spc="352" baseline="24305" dirty="0">
                <a:latin typeface="Calibri"/>
                <a:cs typeface="Calibri"/>
              </a:rPr>
              <a:t>T</a:t>
            </a:r>
            <a:r>
              <a:rPr sz="2400" b="1" i="1" spc="235" dirty="0">
                <a:latin typeface="Calibri"/>
                <a:cs typeface="Calibri"/>
              </a:rPr>
              <a:t>xw</a:t>
            </a:r>
            <a:endParaRPr sz="2400">
              <a:latin typeface="Calibri"/>
              <a:cs typeface="Calibri"/>
            </a:endParaRPr>
          </a:p>
        </p:txBody>
      </p:sp>
      <p:sp>
        <p:nvSpPr>
          <p:cNvPr id="7" name="object 7"/>
          <p:cNvSpPr txBox="1"/>
          <p:nvPr/>
        </p:nvSpPr>
        <p:spPr>
          <a:xfrm>
            <a:off x="3797324" y="5120175"/>
            <a:ext cx="608965" cy="241935"/>
          </a:xfrm>
          <a:prstGeom prst="rect">
            <a:avLst/>
          </a:prstGeom>
        </p:spPr>
        <p:txBody>
          <a:bodyPr vert="horz" wrap="square" lIns="0" tIns="14604" rIns="0" bIns="0" rtlCol="0">
            <a:spAutoFit/>
          </a:bodyPr>
          <a:lstStyle/>
          <a:p>
            <a:pPr marL="25400">
              <a:lnSpc>
                <a:spcPct val="100000"/>
              </a:lnSpc>
              <a:spcBef>
                <a:spcPts val="114"/>
              </a:spcBef>
            </a:pPr>
            <a:r>
              <a:rPr sz="2100" b="1" i="1" spc="-52" baseline="21825" dirty="0">
                <a:latin typeface="Calibri"/>
                <a:cs typeface="Calibri"/>
              </a:rPr>
              <a:t>x</a:t>
            </a:r>
            <a:r>
              <a:rPr sz="2100" spc="-52" baseline="21825" dirty="0">
                <a:latin typeface="Calibri"/>
                <a:cs typeface="Calibri"/>
              </a:rPr>
              <a:t>~</a:t>
            </a:r>
            <a:r>
              <a:rPr sz="2100" i="1" spc="-52" baseline="21825" dirty="0">
                <a:latin typeface="Cambria"/>
                <a:cs typeface="Cambria"/>
              </a:rPr>
              <a:t>p</a:t>
            </a:r>
            <a:r>
              <a:rPr sz="2100" spc="-52" baseline="21825" dirty="0">
                <a:latin typeface="Calibri"/>
                <a:cs typeface="Calibri"/>
              </a:rPr>
              <a:t>ˆ</a:t>
            </a:r>
            <a:r>
              <a:rPr sz="1000" i="1" spc="-35" dirty="0">
                <a:latin typeface="Cambria"/>
                <a:cs typeface="Cambria"/>
              </a:rPr>
              <a:t>data</a:t>
            </a:r>
            <a:endParaRPr sz="1000">
              <a:latin typeface="Cambria"/>
              <a:cs typeface="Cambria"/>
            </a:endParaRPr>
          </a:p>
        </p:txBody>
      </p:sp>
      <p:sp>
        <p:nvSpPr>
          <p:cNvPr id="8" name="object 8"/>
          <p:cNvSpPr txBox="1"/>
          <p:nvPr/>
        </p:nvSpPr>
        <p:spPr>
          <a:xfrm>
            <a:off x="6283181" y="5051240"/>
            <a:ext cx="102870" cy="241935"/>
          </a:xfrm>
          <a:prstGeom prst="rect">
            <a:avLst/>
          </a:prstGeom>
        </p:spPr>
        <p:txBody>
          <a:bodyPr vert="horz" wrap="square" lIns="0" tIns="14604" rIns="0" bIns="0" rtlCol="0">
            <a:spAutoFit/>
          </a:bodyPr>
          <a:lstStyle/>
          <a:p>
            <a:pPr>
              <a:lnSpc>
                <a:spcPct val="100000"/>
              </a:lnSpc>
              <a:spcBef>
                <a:spcPts val="114"/>
              </a:spcBef>
            </a:pPr>
            <a:r>
              <a:rPr sz="1400" spc="-5" dirty="0">
                <a:latin typeface="Calibri"/>
                <a:cs typeface="Calibri"/>
              </a:rPr>
              <a:t>2</a:t>
            </a:r>
            <a:endParaRPr sz="1400">
              <a:latin typeface="Calibri"/>
              <a:cs typeface="Calibri"/>
            </a:endParaRPr>
          </a:p>
        </p:txBody>
      </p:sp>
      <p:sp>
        <p:nvSpPr>
          <p:cNvPr id="9" name="object 9"/>
          <p:cNvSpPr txBox="1"/>
          <p:nvPr/>
        </p:nvSpPr>
        <p:spPr>
          <a:xfrm>
            <a:off x="2597100" y="4807938"/>
            <a:ext cx="3827145" cy="399415"/>
          </a:xfrm>
          <a:prstGeom prst="rect">
            <a:avLst/>
          </a:prstGeom>
        </p:spPr>
        <p:txBody>
          <a:bodyPr vert="horz" wrap="square" lIns="0" tIns="12700" rIns="0" bIns="0" rtlCol="0">
            <a:spAutoFit/>
          </a:bodyPr>
          <a:lstStyle/>
          <a:p>
            <a:pPr marL="25400">
              <a:lnSpc>
                <a:spcPct val="100000"/>
              </a:lnSpc>
              <a:spcBef>
                <a:spcPts val="100"/>
              </a:spcBef>
              <a:tabLst>
                <a:tab pos="1878330" algn="l"/>
              </a:tabLst>
            </a:pPr>
            <a:r>
              <a:rPr sz="2450" i="1" spc="285" dirty="0">
                <a:latin typeface="Cambria"/>
                <a:cs typeface="Cambria"/>
              </a:rPr>
              <a:t>J</a:t>
            </a:r>
            <a:r>
              <a:rPr sz="2450" spc="285" dirty="0">
                <a:latin typeface="Calibri"/>
                <a:cs typeface="Calibri"/>
              </a:rPr>
              <a:t>(</a:t>
            </a:r>
            <a:r>
              <a:rPr sz="2450" b="1" i="1" spc="285" dirty="0">
                <a:latin typeface="Calibri"/>
                <a:cs typeface="Calibri"/>
              </a:rPr>
              <a:t>w</a:t>
            </a:r>
            <a:r>
              <a:rPr sz="2450" spc="285" dirty="0">
                <a:latin typeface="Calibri"/>
                <a:cs typeface="Calibri"/>
              </a:rPr>
              <a:t>)</a:t>
            </a:r>
            <a:r>
              <a:rPr sz="2450" spc="-20" dirty="0">
                <a:latin typeface="Calibri"/>
                <a:cs typeface="Calibri"/>
              </a:rPr>
              <a:t> </a:t>
            </a:r>
            <a:r>
              <a:rPr sz="2450" dirty="0">
                <a:latin typeface="Symbol"/>
                <a:cs typeface="Symbol"/>
              </a:rPr>
              <a:t></a:t>
            </a:r>
            <a:r>
              <a:rPr sz="2450" spc="45" dirty="0">
                <a:latin typeface="Times New Roman"/>
                <a:cs typeface="Times New Roman"/>
              </a:rPr>
              <a:t> </a:t>
            </a:r>
            <a:r>
              <a:rPr sz="2450" i="1" spc="270" dirty="0">
                <a:latin typeface="Cambria"/>
                <a:cs typeface="Cambria"/>
              </a:rPr>
              <a:t>E	</a:t>
            </a:r>
            <a:r>
              <a:rPr sz="2450" spc="-459" dirty="0">
                <a:latin typeface="Calibri"/>
                <a:cs typeface="Calibri"/>
              </a:rPr>
              <a:t>|| </a:t>
            </a:r>
            <a:r>
              <a:rPr sz="2450" b="1" i="1" spc="245" dirty="0">
                <a:latin typeface="Calibri"/>
                <a:cs typeface="Calibri"/>
              </a:rPr>
              <a:t>x </a:t>
            </a:r>
            <a:r>
              <a:rPr sz="2450" dirty="0">
                <a:latin typeface="Symbol"/>
                <a:cs typeface="Symbol"/>
              </a:rPr>
              <a:t></a:t>
            </a:r>
            <a:r>
              <a:rPr sz="2450" dirty="0">
                <a:latin typeface="Times New Roman"/>
                <a:cs typeface="Times New Roman"/>
              </a:rPr>
              <a:t> </a:t>
            </a:r>
            <a:r>
              <a:rPr sz="2450" i="1" spc="165" dirty="0">
                <a:latin typeface="Cambria"/>
                <a:cs typeface="Cambria"/>
              </a:rPr>
              <a:t>r</a:t>
            </a:r>
            <a:r>
              <a:rPr sz="2450" spc="165" dirty="0">
                <a:latin typeface="Calibri"/>
                <a:cs typeface="Calibri"/>
              </a:rPr>
              <a:t>(</a:t>
            </a:r>
            <a:r>
              <a:rPr sz="2450" b="1" i="1" spc="165" dirty="0">
                <a:latin typeface="Calibri"/>
                <a:cs typeface="Calibri"/>
              </a:rPr>
              <a:t>x</a:t>
            </a:r>
            <a:r>
              <a:rPr sz="2450" spc="165" dirty="0">
                <a:latin typeface="Calibri"/>
                <a:cs typeface="Calibri"/>
              </a:rPr>
              <a:t>;</a:t>
            </a:r>
            <a:r>
              <a:rPr sz="2450" b="1" i="1" spc="165" dirty="0">
                <a:latin typeface="Calibri"/>
                <a:cs typeface="Calibri"/>
              </a:rPr>
              <a:t>w</a:t>
            </a:r>
            <a:r>
              <a:rPr sz="2450" spc="165" dirty="0">
                <a:latin typeface="Calibri"/>
                <a:cs typeface="Calibri"/>
              </a:rPr>
              <a:t>)</a:t>
            </a:r>
            <a:r>
              <a:rPr sz="2450" spc="-450" dirty="0">
                <a:latin typeface="Calibri"/>
                <a:cs typeface="Calibri"/>
              </a:rPr>
              <a:t> </a:t>
            </a:r>
            <a:r>
              <a:rPr sz="2450" spc="-355" dirty="0">
                <a:latin typeface="Calibri"/>
                <a:cs typeface="Calibri"/>
              </a:rPr>
              <a:t>||</a:t>
            </a:r>
            <a:r>
              <a:rPr sz="2100" spc="-532" baseline="43650" dirty="0">
                <a:latin typeface="Calibri"/>
                <a:cs typeface="Calibri"/>
              </a:rPr>
              <a:t>2</a:t>
            </a:r>
            <a:endParaRPr sz="2100" baseline="43650">
              <a:latin typeface="Calibri"/>
              <a:cs typeface="Calibri"/>
            </a:endParaRPr>
          </a:p>
        </p:txBody>
      </p:sp>
      <p:sp>
        <p:nvSpPr>
          <p:cNvPr id="10" name="object 10"/>
          <p:cNvSpPr/>
          <p:nvPr/>
        </p:nvSpPr>
        <p:spPr>
          <a:xfrm>
            <a:off x="2598275" y="4763972"/>
            <a:ext cx="3824604" cy="606425"/>
          </a:xfrm>
          <a:custGeom>
            <a:avLst/>
            <a:gdLst/>
            <a:ahLst/>
            <a:cxnLst/>
            <a:rect l="l" t="t" r="r" b="b"/>
            <a:pathLst>
              <a:path w="3824604" h="606425">
                <a:moveTo>
                  <a:pt x="0" y="0"/>
                </a:moveTo>
                <a:lnTo>
                  <a:pt x="3824285" y="0"/>
                </a:lnTo>
                <a:lnTo>
                  <a:pt x="3824285" y="606424"/>
                </a:lnTo>
                <a:lnTo>
                  <a:pt x="0" y="60642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02872" y="847293"/>
            <a:ext cx="8744428" cy="689932"/>
          </a:xfrm>
          <a:prstGeom prst="rect">
            <a:avLst/>
          </a:prstGeom>
        </p:spPr>
        <p:txBody>
          <a:bodyPr vert="horz" wrap="square" lIns="0" tIns="12700" rIns="0" bIns="0" rtlCol="0">
            <a:spAutoFit/>
          </a:bodyPr>
          <a:lstStyle/>
          <a:p>
            <a:pPr marL="12700">
              <a:lnSpc>
                <a:spcPct val="100000"/>
              </a:lnSpc>
              <a:spcBef>
                <a:spcPts val="100"/>
              </a:spcBef>
              <a:tabLst>
                <a:tab pos="1906905" algn="l"/>
                <a:tab pos="4827270" algn="l"/>
              </a:tabLst>
            </a:pPr>
            <a:r>
              <a:rPr dirty="0"/>
              <a:t>Recipe	</a:t>
            </a:r>
            <a:r>
              <a:rPr lang="en-US" dirty="0"/>
              <a:t>E</a:t>
            </a:r>
            <a:r>
              <a:rPr dirty="0"/>
              <a:t>xplains</a:t>
            </a:r>
            <a:r>
              <a:rPr spc="-5" dirty="0"/>
              <a:t> </a:t>
            </a:r>
            <a:r>
              <a:rPr dirty="0"/>
              <a:t>all	ML</a:t>
            </a:r>
            <a:r>
              <a:rPr spc="-55" dirty="0"/>
              <a:t> </a:t>
            </a:r>
            <a:r>
              <a:rPr lang="en-US" spc="-5" dirty="0"/>
              <a:t>A</a:t>
            </a:r>
            <a:r>
              <a:rPr spc="-5" dirty="0"/>
              <a:t>lgorithms</a:t>
            </a:r>
          </a:p>
        </p:txBody>
      </p:sp>
      <p:sp>
        <p:nvSpPr>
          <p:cNvPr id="4" name="object 4"/>
          <p:cNvSpPr txBox="1"/>
          <p:nvPr/>
        </p:nvSpPr>
        <p:spPr>
          <a:xfrm>
            <a:off x="852978" y="1982354"/>
            <a:ext cx="8862695" cy="4883785"/>
          </a:xfrm>
          <a:prstGeom prst="rect">
            <a:avLst/>
          </a:prstGeom>
        </p:spPr>
        <p:txBody>
          <a:bodyPr vert="horz" wrap="square" lIns="0" tIns="33020" rIns="0" bIns="0" rtlCol="0">
            <a:spAutoFit/>
          </a:bodyPr>
          <a:lstStyle/>
          <a:p>
            <a:pPr marL="355600" marR="95250" indent="-342900">
              <a:lnSpc>
                <a:spcPts val="3800"/>
              </a:lnSpc>
              <a:spcBef>
                <a:spcPts val="260"/>
              </a:spcBef>
              <a:buChar char="•"/>
              <a:tabLst>
                <a:tab pos="354965" algn="l"/>
                <a:tab pos="355600" algn="l"/>
              </a:tabLst>
            </a:pPr>
            <a:r>
              <a:rPr sz="3200" dirty="0">
                <a:solidFill>
                  <a:srgbClr val="3333CC"/>
                </a:solidFill>
                <a:latin typeface="Arial"/>
                <a:cs typeface="Arial"/>
              </a:rPr>
              <a:t>Most machine learning </a:t>
            </a:r>
            <a:r>
              <a:rPr sz="3200" spc="-5" dirty="0">
                <a:solidFill>
                  <a:srgbClr val="3333CC"/>
                </a:solidFill>
                <a:latin typeface="Arial"/>
                <a:cs typeface="Arial"/>
              </a:rPr>
              <a:t>algorithms </a:t>
            </a:r>
            <a:r>
              <a:rPr sz="3200" dirty="0">
                <a:solidFill>
                  <a:srgbClr val="3333CC"/>
                </a:solidFill>
                <a:latin typeface="Arial"/>
                <a:cs typeface="Arial"/>
              </a:rPr>
              <a:t>make use</a:t>
            </a:r>
            <a:r>
              <a:rPr sz="3200" spc="-65" dirty="0">
                <a:solidFill>
                  <a:srgbClr val="3333CC"/>
                </a:solidFill>
                <a:latin typeface="Arial"/>
                <a:cs typeface="Arial"/>
              </a:rPr>
              <a:t> </a:t>
            </a:r>
            <a:r>
              <a:rPr sz="3200" dirty="0">
                <a:solidFill>
                  <a:srgbClr val="3333CC"/>
                </a:solidFill>
                <a:latin typeface="Arial"/>
                <a:cs typeface="Arial"/>
              </a:rPr>
              <a:t>of  </a:t>
            </a:r>
            <a:r>
              <a:rPr sz="3200" spc="-5" dirty="0">
                <a:solidFill>
                  <a:srgbClr val="3333CC"/>
                </a:solidFill>
                <a:latin typeface="Arial"/>
                <a:cs typeface="Arial"/>
              </a:rPr>
              <a:t>this</a:t>
            </a:r>
            <a:r>
              <a:rPr sz="3200" spc="-10" dirty="0">
                <a:solidFill>
                  <a:srgbClr val="3333CC"/>
                </a:solidFill>
                <a:latin typeface="Arial"/>
                <a:cs typeface="Arial"/>
              </a:rPr>
              <a:t> </a:t>
            </a:r>
            <a:r>
              <a:rPr sz="3200" dirty="0">
                <a:solidFill>
                  <a:srgbClr val="3333CC"/>
                </a:solidFill>
                <a:latin typeface="Arial"/>
                <a:cs typeface="Arial"/>
              </a:rPr>
              <a:t>recipe</a:t>
            </a:r>
            <a:endParaRPr sz="3200" dirty="0">
              <a:latin typeface="Arial"/>
              <a:cs typeface="Arial"/>
            </a:endParaRPr>
          </a:p>
          <a:p>
            <a:pPr marL="355600" marR="637540" indent="-342900">
              <a:lnSpc>
                <a:spcPct val="100000"/>
              </a:lnSpc>
              <a:spcBef>
                <a:spcPts val="605"/>
              </a:spcBef>
              <a:buChar char="•"/>
              <a:tabLst>
                <a:tab pos="354965" algn="l"/>
                <a:tab pos="355600" algn="l"/>
              </a:tabLst>
            </a:pPr>
            <a:r>
              <a:rPr sz="3200" dirty="0">
                <a:solidFill>
                  <a:srgbClr val="3333CC"/>
                </a:solidFill>
                <a:latin typeface="Arial"/>
                <a:cs typeface="Arial"/>
              </a:rPr>
              <a:t>Some models such as decision </a:t>
            </a:r>
            <a:r>
              <a:rPr sz="3200" spc="-5" dirty="0">
                <a:solidFill>
                  <a:srgbClr val="3333CC"/>
                </a:solidFill>
                <a:latin typeface="Arial"/>
                <a:cs typeface="Arial"/>
              </a:rPr>
              <a:t>trees </a:t>
            </a:r>
            <a:r>
              <a:rPr sz="3200" dirty="0">
                <a:solidFill>
                  <a:srgbClr val="3333CC"/>
                </a:solidFill>
                <a:latin typeface="Arial"/>
                <a:cs typeface="Arial"/>
              </a:rPr>
              <a:t>and</a:t>
            </a:r>
            <a:r>
              <a:rPr sz="3200" spc="-90" dirty="0">
                <a:solidFill>
                  <a:srgbClr val="3333CC"/>
                </a:solidFill>
                <a:latin typeface="Arial"/>
                <a:cs typeface="Arial"/>
              </a:rPr>
              <a:t> </a:t>
            </a:r>
            <a:r>
              <a:rPr sz="3200" dirty="0">
                <a:solidFill>
                  <a:srgbClr val="3333CC"/>
                </a:solidFill>
                <a:latin typeface="Arial"/>
                <a:cs typeface="Arial"/>
              </a:rPr>
              <a:t>k-  means require special case</a:t>
            </a:r>
            <a:r>
              <a:rPr sz="3200" spc="-30" dirty="0">
                <a:solidFill>
                  <a:srgbClr val="3333CC"/>
                </a:solidFill>
                <a:latin typeface="Arial"/>
                <a:cs typeface="Arial"/>
              </a:rPr>
              <a:t> </a:t>
            </a:r>
            <a:r>
              <a:rPr sz="3200" spc="-5" dirty="0">
                <a:solidFill>
                  <a:srgbClr val="3333CC"/>
                </a:solidFill>
                <a:latin typeface="Arial"/>
                <a:cs typeface="Arial"/>
              </a:rPr>
              <a:t>optimizers</a:t>
            </a:r>
            <a:endParaRPr sz="3200" dirty="0">
              <a:latin typeface="Arial"/>
              <a:cs typeface="Arial"/>
            </a:endParaRPr>
          </a:p>
          <a:p>
            <a:pPr marL="748665" marR="843915" indent="-279400">
              <a:lnSpc>
                <a:spcPts val="3329"/>
              </a:lnSpc>
              <a:spcBef>
                <a:spcPts val="860"/>
              </a:spcBef>
            </a:pPr>
            <a:r>
              <a:rPr sz="2800" dirty="0">
                <a:solidFill>
                  <a:srgbClr val="336600"/>
                </a:solidFill>
                <a:latin typeface="Arial"/>
                <a:cs typeface="Arial"/>
              </a:rPr>
              <a:t>– Because </a:t>
            </a:r>
            <a:r>
              <a:rPr sz="2800" spc="-5" dirty="0">
                <a:solidFill>
                  <a:srgbClr val="336600"/>
                </a:solidFill>
                <a:latin typeface="Arial"/>
                <a:cs typeface="Arial"/>
              </a:rPr>
              <a:t>their </a:t>
            </a:r>
            <a:r>
              <a:rPr sz="2800" dirty="0">
                <a:solidFill>
                  <a:srgbClr val="336600"/>
                </a:solidFill>
                <a:latin typeface="Arial"/>
                <a:cs typeface="Arial"/>
              </a:rPr>
              <a:t>cost </a:t>
            </a:r>
            <a:r>
              <a:rPr sz="2800" spc="-5" dirty="0">
                <a:solidFill>
                  <a:srgbClr val="336600"/>
                </a:solidFill>
                <a:latin typeface="Arial"/>
                <a:cs typeface="Arial"/>
              </a:rPr>
              <a:t>functions </a:t>
            </a:r>
            <a:r>
              <a:rPr sz="2800" dirty="0">
                <a:solidFill>
                  <a:srgbClr val="336600"/>
                </a:solidFill>
                <a:latin typeface="Arial"/>
                <a:cs typeface="Arial"/>
              </a:rPr>
              <a:t>have </a:t>
            </a:r>
            <a:r>
              <a:rPr sz="2800" spc="-5" dirty="0">
                <a:solidFill>
                  <a:srgbClr val="336600"/>
                </a:solidFill>
                <a:latin typeface="Arial"/>
                <a:cs typeface="Arial"/>
              </a:rPr>
              <a:t>flat</a:t>
            </a:r>
            <a:r>
              <a:rPr sz="2800" spc="-130" dirty="0">
                <a:solidFill>
                  <a:srgbClr val="336600"/>
                </a:solidFill>
                <a:latin typeface="Arial"/>
                <a:cs typeface="Arial"/>
              </a:rPr>
              <a:t> </a:t>
            </a:r>
            <a:r>
              <a:rPr sz="2800" dirty="0">
                <a:solidFill>
                  <a:srgbClr val="336600"/>
                </a:solidFill>
                <a:latin typeface="Arial"/>
                <a:cs typeface="Arial"/>
              </a:rPr>
              <a:t>regions,  </a:t>
            </a:r>
            <a:r>
              <a:rPr sz="2800" spc="-5" dirty="0">
                <a:solidFill>
                  <a:srgbClr val="336600"/>
                </a:solidFill>
                <a:latin typeface="Arial"/>
                <a:cs typeface="Arial"/>
              </a:rPr>
              <a:t>gradient-based optimization </a:t>
            </a:r>
            <a:r>
              <a:rPr sz="2800" dirty="0">
                <a:solidFill>
                  <a:srgbClr val="336600"/>
                </a:solidFill>
                <a:latin typeface="Arial"/>
                <a:cs typeface="Arial"/>
              </a:rPr>
              <a:t>is</a:t>
            </a:r>
            <a:r>
              <a:rPr sz="2800" spc="35" dirty="0">
                <a:solidFill>
                  <a:srgbClr val="336600"/>
                </a:solidFill>
                <a:latin typeface="Arial"/>
                <a:cs typeface="Arial"/>
              </a:rPr>
              <a:t> </a:t>
            </a:r>
            <a:r>
              <a:rPr sz="2800" spc="-5" dirty="0">
                <a:solidFill>
                  <a:srgbClr val="336600"/>
                </a:solidFill>
                <a:latin typeface="Arial"/>
                <a:cs typeface="Arial"/>
              </a:rPr>
              <a:t>inappropriate</a:t>
            </a:r>
            <a:endParaRPr sz="2800" dirty="0">
              <a:latin typeface="Arial"/>
              <a:cs typeface="Arial"/>
            </a:endParaRPr>
          </a:p>
          <a:p>
            <a:pPr marL="355600" marR="5080" indent="-342900">
              <a:lnSpc>
                <a:spcPct val="99400"/>
              </a:lnSpc>
              <a:spcBef>
                <a:spcPts val="725"/>
              </a:spcBef>
              <a:buChar char="•"/>
              <a:tabLst>
                <a:tab pos="354965" algn="l"/>
                <a:tab pos="355600" algn="l"/>
              </a:tabLst>
            </a:pPr>
            <a:r>
              <a:rPr sz="3200" dirty="0">
                <a:solidFill>
                  <a:srgbClr val="3333CC"/>
                </a:solidFill>
                <a:latin typeface="Arial"/>
                <a:cs typeface="Arial"/>
              </a:rPr>
              <a:t>Recipe helps </a:t>
            </a:r>
            <a:r>
              <a:rPr sz="3200" spc="-5" dirty="0">
                <a:solidFill>
                  <a:srgbClr val="3333CC"/>
                </a:solidFill>
                <a:latin typeface="Arial"/>
                <a:cs typeface="Arial"/>
              </a:rPr>
              <a:t>to </a:t>
            </a:r>
            <a:r>
              <a:rPr sz="3200" dirty="0">
                <a:solidFill>
                  <a:srgbClr val="3333CC"/>
                </a:solidFill>
                <a:latin typeface="Arial"/>
                <a:cs typeface="Arial"/>
              </a:rPr>
              <a:t>see </a:t>
            </a:r>
            <a:r>
              <a:rPr sz="3200" spc="-5" dirty="0">
                <a:solidFill>
                  <a:srgbClr val="3333CC"/>
                </a:solidFill>
                <a:latin typeface="Arial"/>
                <a:cs typeface="Arial"/>
              </a:rPr>
              <a:t>different algorithms </a:t>
            </a:r>
            <a:r>
              <a:rPr sz="3200" dirty="0">
                <a:solidFill>
                  <a:srgbClr val="3333CC"/>
                </a:solidFill>
                <a:latin typeface="Arial"/>
                <a:cs typeface="Arial"/>
              </a:rPr>
              <a:t>as part  of a </a:t>
            </a:r>
            <a:r>
              <a:rPr sz="3200" spc="-5" dirty="0">
                <a:solidFill>
                  <a:srgbClr val="3333CC"/>
                </a:solidFill>
                <a:latin typeface="Arial"/>
                <a:cs typeface="Arial"/>
              </a:rPr>
              <a:t>taxonomy </a:t>
            </a:r>
            <a:r>
              <a:rPr sz="3200" dirty="0">
                <a:solidFill>
                  <a:srgbClr val="3333CC"/>
                </a:solidFill>
                <a:latin typeface="Arial"/>
                <a:cs typeface="Arial"/>
              </a:rPr>
              <a:t>of </a:t>
            </a:r>
            <a:r>
              <a:rPr sz="3200" spc="-5" dirty="0">
                <a:solidFill>
                  <a:srgbClr val="3333CC"/>
                </a:solidFill>
                <a:latin typeface="Arial"/>
                <a:cs typeface="Arial"/>
              </a:rPr>
              <a:t>methods for </a:t>
            </a:r>
            <a:r>
              <a:rPr sz="3200" dirty="0">
                <a:solidFill>
                  <a:srgbClr val="3333CC"/>
                </a:solidFill>
                <a:latin typeface="Arial"/>
                <a:cs typeface="Arial"/>
              </a:rPr>
              <a:t>doing </a:t>
            </a:r>
            <a:r>
              <a:rPr sz="3200" spc="-5" dirty="0">
                <a:solidFill>
                  <a:srgbClr val="3333CC"/>
                </a:solidFill>
                <a:latin typeface="Arial"/>
                <a:cs typeface="Arial"/>
              </a:rPr>
              <a:t>related  tasks</a:t>
            </a:r>
            <a:endParaRPr sz="3200" dirty="0">
              <a:latin typeface="Arial"/>
              <a:cs typeface="Arial"/>
            </a:endParaRPr>
          </a:p>
          <a:p>
            <a:pPr marR="332740" algn="r">
              <a:lnSpc>
                <a:spcPct val="100000"/>
              </a:lnSpc>
              <a:spcBef>
                <a:spcPts val="835"/>
              </a:spcBef>
            </a:pPr>
            <a:endParaRPr sz="1400" dirty="0">
              <a:latin typeface="Arial"/>
              <a:cs typeface="Aria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79322" y="847293"/>
            <a:ext cx="3939540" cy="695960"/>
          </a:xfrm>
          <a:prstGeom prst="rect">
            <a:avLst/>
          </a:prstGeom>
        </p:spPr>
        <p:txBody>
          <a:bodyPr vert="horz" wrap="square" lIns="0" tIns="12700" rIns="0" bIns="0" rtlCol="0">
            <a:spAutoFit/>
          </a:bodyPr>
          <a:lstStyle/>
          <a:p>
            <a:pPr marL="12700">
              <a:lnSpc>
                <a:spcPct val="100000"/>
              </a:lnSpc>
              <a:spcBef>
                <a:spcPts val="100"/>
              </a:spcBef>
              <a:tabLst>
                <a:tab pos="2776855" algn="l"/>
              </a:tabLst>
            </a:pPr>
            <a:r>
              <a:rPr spc="-5" dirty="0"/>
              <a:t>I</a:t>
            </a:r>
            <a:r>
              <a:rPr dirty="0"/>
              <a:t>n</a:t>
            </a:r>
            <a:r>
              <a:rPr spc="-5" dirty="0"/>
              <a:t>t</a:t>
            </a:r>
            <a:r>
              <a:rPr dirty="0"/>
              <a:t>rac</a:t>
            </a:r>
            <a:r>
              <a:rPr spc="-5" dirty="0"/>
              <a:t>t</a:t>
            </a:r>
            <a:r>
              <a:rPr dirty="0"/>
              <a:t>able	Cost</a:t>
            </a:r>
          </a:p>
        </p:txBody>
      </p:sp>
      <p:sp>
        <p:nvSpPr>
          <p:cNvPr id="4" name="object 4"/>
          <p:cNvSpPr txBox="1"/>
          <p:nvPr/>
        </p:nvSpPr>
        <p:spPr>
          <a:xfrm>
            <a:off x="852978" y="1982354"/>
            <a:ext cx="8873490" cy="3004820"/>
          </a:xfrm>
          <a:prstGeom prst="rect">
            <a:avLst/>
          </a:prstGeom>
        </p:spPr>
        <p:txBody>
          <a:bodyPr vert="horz" wrap="square" lIns="0" tIns="33020" rIns="0" bIns="0" rtlCol="0">
            <a:spAutoFit/>
          </a:bodyPr>
          <a:lstStyle/>
          <a:p>
            <a:pPr marL="355600" marR="1301750" indent="-342900">
              <a:lnSpc>
                <a:spcPts val="3800"/>
              </a:lnSpc>
              <a:spcBef>
                <a:spcPts val="260"/>
              </a:spcBef>
              <a:buChar char="•"/>
              <a:tabLst>
                <a:tab pos="354965" algn="l"/>
                <a:tab pos="355600" algn="l"/>
              </a:tabLst>
            </a:pPr>
            <a:r>
              <a:rPr sz="3200" spc="-5" dirty="0">
                <a:solidFill>
                  <a:srgbClr val="3333CC"/>
                </a:solidFill>
                <a:latin typeface="Arial"/>
                <a:cs typeface="Arial"/>
              </a:rPr>
              <a:t>Sometimes the </a:t>
            </a:r>
            <a:r>
              <a:rPr sz="3200" dirty="0">
                <a:solidFill>
                  <a:srgbClr val="3333CC"/>
                </a:solidFill>
                <a:latin typeface="Arial"/>
                <a:cs typeface="Arial"/>
              </a:rPr>
              <a:t>cost </a:t>
            </a:r>
            <a:r>
              <a:rPr sz="3200" spc="-5" dirty="0">
                <a:solidFill>
                  <a:srgbClr val="3333CC"/>
                </a:solidFill>
                <a:latin typeface="Arial"/>
                <a:cs typeface="Arial"/>
              </a:rPr>
              <a:t>function </a:t>
            </a:r>
            <a:r>
              <a:rPr sz="3200" dirty="0">
                <a:solidFill>
                  <a:srgbClr val="3333CC"/>
                </a:solidFill>
                <a:latin typeface="Arial"/>
                <a:cs typeface="Arial"/>
              </a:rPr>
              <a:t>cannot be  </a:t>
            </a:r>
            <a:r>
              <a:rPr sz="3200" spc="-5" dirty="0">
                <a:solidFill>
                  <a:srgbClr val="3333CC"/>
                </a:solidFill>
                <a:latin typeface="Arial"/>
                <a:cs typeface="Arial"/>
              </a:rPr>
              <a:t>evaluated </a:t>
            </a:r>
            <a:r>
              <a:rPr sz="3200" dirty="0">
                <a:solidFill>
                  <a:srgbClr val="3333CC"/>
                </a:solidFill>
                <a:latin typeface="Arial"/>
                <a:cs typeface="Arial"/>
              </a:rPr>
              <a:t>due </a:t>
            </a:r>
            <a:r>
              <a:rPr sz="3200" spc="-5" dirty="0">
                <a:solidFill>
                  <a:srgbClr val="3333CC"/>
                </a:solidFill>
                <a:latin typeface="Arial"/>
                <a:cs typeface="Arial"/>
              </a:rPr>
              <a:t>to computational</a:t>
            </a:r>
            <a:r>
              <a:rPr sz="3200" spc="10" dirty="0">
                <a:solidFill>
                  <a:srgbClr val="3333CC"/>
                </a:solidFill>
                <a:latin typeface="Arial"/>
                <a:cs typeface="Arial"/>
              </a:rPr>
              <a:t> </a:t>
            </a:r>
            <a:r>
              <a:rPr sz="3200" dirty="0">
                <a:solidFill>
                  <a:srgbClr val="3333CC"/>
                </a:solidFill>
                <a:latin typeface="Arial"/>
                <a:cs typeface="Arial"/>
              </a:rPr>
              <a:t>reasons</a:t>
            </a:r>
            <a:endParaRPr sz="3200">
              <a:latin typeface="Arial"/>
              <a:cs typeface="Arial"/>
            </a:endParaRPr>
          </a:p>
          <a:p>
            <a:pPr marL="355600" marR="671195" indent="-342900">
              <a:lnSpc>
                <a:spcPct val="100000"/>
              </a:lnSpc>
              <a:spcBef>
                <a:spcPts val="605"/>
              </a:spcBef>
              <a:buChar char="•"/>
              <a:tabLst>
                <a:tab pos="354965" algn="l"/>
                <a:tab pos="355600" algn="l"/>
              </a:tabLst>
            </a:pPr>
            <a:r>
              <a:rPr sz="3200" spc="-5" dirty="0">
                <a:solidFill>
                  <a:srgbClr val="3333CC"/>
                </a:solidFill>
                <a:latin typeface="Arial"/>
                <a:cs typeface="Arial"/>
              </a:rPr>
              <a:t>In these </a:t>
            </a:r>
            <a:r>
              <a:rPr sz="3200" dirty="0">
                <a:solidFill>
                  <a:srgbClr val="3333CC"/>
                </a:solidFill>
                <a:latin typeface="Arial"/>
                <a:cs typeface="Arial"/>
              </a:rPr>
              <a:t>cases we can </a:t>
            </a:r>
            <a:r>
              <a:rPr sz="3200" spc="-5" dirty="0">
                <a:solidFill>
                  <a:srgbClr val="3333CC"/>
                </a:solidFill>
                <a:latin typeface="Arial"/>
                <a:cs typeface="Arial"/>
              </a:rPr>
              <a:t>still </a:t>
            </a:r>
            <a:r>
              <a:rPr sz="3200" dirty="0">
                <a:solidFill>
                  <a:srgbClr val="3333CC"/>
                </a:solidFill>
                <a:latin typeface="Arial"/>
                <a:cs typeface="Arial"/>
              </a:rPr>
              <a:t>minimize it</a:t>
            </a:r>
            <a:r>
              <a:rPr sz="3200" spc="-50" dirty="0">
                <a:solidFill>
                  <a:srgbClr val="3333CC"/>
                </a:solidFill>
                <a:latin typeface="Arial"/>
                <a:cs typeface="Arial"/>
              </a:rPr>
              <a:t> </a:t>
            </a:r>
            <a:r>
              <a:rPr sz="3200" dirty="0">
                <a:solidFill>
                  <a:srgbClr val="3333CC"/>
                </a:solidFill>
                <a:latin typeface="Arial"/>
                <a:cs typeface="Arial"/>
              </a:rPr>
              <a:t>using  </a:t>
            </a:r>
            <a:r>
              <a:rPr sz="3200" spc="-5" dirty="0">
                <a:solidFill>
                  <a:srgbClr val="3333CC"/>
                </a:solidFill>
                <a:latin typeface="Arial"/>
                <a:cs typeface="Arial"/>
              </a:rPr>
              <a:t>iterative </a:t>
            </a:r>
            <a:r>
              <a:rPr sz="3200" dirty="0">
                <a:solidFill>
                  <a:srgbClr val="3333CC"/>
                </a:solidFill>
                <a:latin typeface="Arial"/>
                <a:cs typeface="Arial"/>
              </a:rPr>
              <a:t>numerical </a:t>
            </a:r>
            <a:r>
              <a:rPr sz="3200" spc="-5" dirty="0">
                <a:solidFill>
                  <a:srgbClr val="3333CC"/>
                </a:solidFill>
                <a:latin typeface="Arial"/>
                <a:cs typeface="Arial"/>
              </a:rPr>
              <a:t>optimization</a:t>
            </a:r>
            <a:endParaRPr sz="3200">
              <a:latin typeface="Arial"/>
              <a:cs typeface="Arial"/>
            </a:endParaRPr>
          </a:p>
          <a:p>
            <a:pPr marL="748665" marR="5080" indent="-279400">
              <a:lnSpc>
                <a:spcPts val="3329"/>
              </a:lnSpc>
              <a:spcBef>
                <a:spcPts val="860"/>
              </a:spcBef>
            </a:pPr>
            <a:r>
              <a:rPr sz="2800" dirty="0">
                <a:solidFill>
                  <a:srgbClr val="336600"/>
                </a:solidFill>
                <a:latin typeface="Arial"/>
                <a:cs typeface="Arial"/>
              </a:rPr>
              <a:t>– As long as we have some way of </a:t>
            </a:r>
            <a:r>
              <a:rPr sz="2800" spc="-5" dirty="0">
                <a:solidFill>
                  <a:srgbClr val="336600"/>
                </a:solidFill>
                <a:latin typeface="Arial"/>
                <a:cs typeface="Arial"/>
              </a:rPr>
              <a:t>approximating</a:t>
            </a:r>
            <a:r>
              <a:rPr sz="2800" spc="-135" dirty="0">
                <a:solidFill>
                  <a:srgbClr val="336600"/>
                </a:solidFill>
                <a:latin typeface="Arial"/>
                <a:cs typeface="Arial"/>
              </a:rPr>
              <a:t> </a:t>
            </a:r>
            <a:r>
              <a:rPr sz="2800" spc="-5" dirty="0">
                <a:solidFill>
                  <a:srgbClr val="336600"/>
                </a:solidFill>
                <a:latin typeface="Arial"/>
                <a:cs typeface="Arial"/>
              </a:rPr>
              <a:t>the  </a:t>
            </a:r>
            <a:r>
              <a:rPr sz="2800" dirty="0">
                <a:solidFill>
                  <a:srgbClr val="336600"/>
                </a:solidFill>
                <a:latin typeface="Arial"/>
                <a:cs typeface="Arial"/>
              </a:rPr>
              <a:t>gradient</a:t>
            </a:r>
            <a:endParaRPr sz="2800">
              <a:latin typeface="Arial"/>
              <a:cs typeface="Aria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852978" y="1371230"/>
            <a:ext cx="7770322" cy="5136515"/>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808080"/>
                </a:solidFill>
                <a:latin typeface="Arial"/>
                <a:cs typeface="Arial"/>
              </a:rPr>
              <a:t>Capacity, Overfitting </a:t>
            </a:r>
            <a:r>
              <a:rPr sz="2800" dirty="0">
                <a:solidFill>
                  <a:srgbClr val="808080"/>
                </a:solidFill>
                <a:latin typeface="Arial"/>
                <a:cs typeface="Arial"/>
              </a:rPr>
              <a:t>and</a:t>
            </a:r>
            <a:r>
              <a:rPr sz="2800" spc="15" dirty="0">
                <a:solidFill>
                  <a:srgbClr val="808080"/>
                </a:solidFill>
                <a:latin typeface="Arial"/>
                <a:cs typeface="Arial"/>
              </a:rPr>
              <a:t> </a:t>
            </a:r>
            <a:r>
              <a:rPr sz="2800" spc="-5" dirty="0">
                <a:solidFill>
                  <a:srgbClr val="808080"/>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808080"/>
                </a:solidFill>
                <a:latin typeface="Arial"/>
                <a:cs typeface="Arial"/>
              </a:rPr>
              <a:t>Hyperparameters </a:t>
            </a:r>
            <a:r>
              <a:rPr sz="2800" dirty="0">
                <a:solidFill>
                  <a:srgbClr val="808080"/>
                </a:solidFill>
                <a:latin typeface="Arial"/>
                <a:cs typeface="Arial"/>
              </a:rPr>
              <a:t>and </a:t>
            </a:r>
            <a:r>
              <a:rPr sz="2800" spc="-5" dirty="0">
                <a:solidFill>
                  <a:srgbClr val="808080"/>
                </a:solidFill>
                <a:latin typeface="Arial"/>
                <a:cs typeface="Arial"/>
              </a:rPr>
              <a:t>Validation</a:t>
            </a:r>
            <a:r>
              <a:rPr sz="2800" spc="15" dirty="0">
                <a:solidFill>
                  <a:srgbClr val="808080"/>
                </a:solidFill>
                <a:latin typeface="Arial"/>
                <a:cs typeface="Arial"/>
              </a:rPr>
              <a:t> </a:t>
            </a:r>
            <a:r>
              <a:rPr sz="2800" spc="-5" dirty="0">
                <a:solidFill>
                  <a:srgbClr val="808080"/>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808080"/>
                </a:solidFill>
                <a:latin typeface="Arial"/>
                <a:cs typeface="Arial"/>
              </a:rPr>
              <a:t>Estimators, </a:t>
            </a:r>
            <a:r>
              <a:rPr sz="2800" dirty="0">
                <a:solidFill>
                  <a:srgbClr val="808080"/>
                </a:solidFill>
                <a:latin typeface="Arial"/>
                <a:cs typeface="Arial"/>
              </a:rPr>
              <a:t>Bias and</a:t>
            </a:r>
            <a:r>
              <a:rPr sz="2800" spc="-15" dirty="0">
                <a:solidFill>
                  <a:srgbClr val="808080"/>
                </a:solidFill>
                <a:latin typeface="Arial"/>
                <a:cs typeface="Arial"/>
              </a:rPr>
              <a:t> </a:t>
            </a:r>
            <a:r>
              <a:rPr sz="2800" dirty="0">
                <a:solidFill>
                  <a:srgbClr val="808080"/>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Maximum Likelihood</a:t>
            </a:r>
            <a:r>
              <a:rPr sz="2800" spc="-15" dirty="0">
                <a:solidFill>
                  <a:srgbClr val="808080"/>
                </a:solidFill>
                <a:latin typeface="Arial"/>
                <a:cs typeface="Arial"/>
              </a:rPr>
              <a:t> </a:t>
            </a:r>
            <a:r>
              <a:rPr sz="2800" spc="-5" dirty="0">
                <a:solidFill>
                  <a:srgbClr val="808080"/>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808080"/>
                </a:solidFill>
                <a:latin typeface="Arial"/>
                <a:cs typeface="Arial"/>
              </a:rPr>
              <a:t>Supervised Learning</a:t>
            </a:r>
            <a:r>
              <a:rPr sz="2800" spc="-10"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Unsupervised Learning</a:t>
            </a:r>
            <a:r>
              <a:rPr sz="2800" spc="-15"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808080"/>
                </a:solidFill>
                <a:latin typeface="Arial"/>
                <a:cs typeface="Arial"/>
              </a:rPr>
              <a:t>  </a:t>
            </a:r>
            <a:r>
              <a:rPr sz="2800" spc="-5" dirty="0">
                <a:solidFill>
                  <a:srgbClr val="808080"/>
                </a:solidFill>
                <a:latin typeface="Arial"/>
                <a:cs typeface="Arial"/>
              </a:rPr>
              <a:t>Stochastic Gradient </a:t>
            </a:r>
            <a:r>
              <a:rPr sz="2800" dirty="0">
                <a:solidFill>
                  <a:srgbClr val="808080"/>
                </a:solidFill>
                <a:latin typeface="Arial"/>
                <a:cs typeface="Arial"/>
              </a:rPr>
              <a:t>Descent  </a:t>
            </a:r>
            <a:endParaRPr lang="en-US" sz="2800" dirty="0">
              <a:solidFill>
                <a:srgbClr val="808080"/>
              </a:solidFill>
              <a:latin typeface="Arial"/>
              <a:cs typeface="Arial"/>
            </a:endParaRPr>
          </a:p>
          <a:p>
            <a:pPr marL="12700" marR="5080">
              <a:lnSpc>
                <a:spcPts val="4100"/>
              </a:lnSpc>
              <a:spcBef>
                <a:spcPts val="160"/>
              </a:spcBef>
              <a:buAutoNum type="arabicPeriod"/>
              <a:tabLst>
                <a:tab pos="526415" algn="l"/>
                <a:tab pos="527050" algn="l"/>
              </a:tabLst>
            </a:pPr>
            <a:r>
              <a:rPr lang="en-US" sz="2800" spc="10" dirty="0">
                <a:solidFill>
                  <a:srgbClr val="808080"/>
                </a:solidFill>
                <a:latin typeface="Arial"/>
                <a:cs typeface="Arial"/>
              </a:rPr>
              <a:t> </a:t>
            </a:r>
            <a:r>
              <a:rPr sz="2800" spc="10" dirty="0">
                <a:solidFill>
                  <a:srgbClr val="808080"/>
                </a:solidFill>
                <a:latin typeface="Arial"/>
                <a:cs typeface="Arial"/>
              </a:rPr>
              <a:t>Building </a:t>
            </a:r>
            <a:r>
              <a:rPr sz="2800" dirty="0">
                <a:solidFill>
                  <a:srgbClr val="808080"/>
                </a:solidFill>
                <a:latin typeface="Arial"/>
                <a:cs typeface="Arial"/>
              </a:rPr>
              <a:t>a Machine Learning</a:t>
            </a:r>
            <a:r>
              <a:rPr sz="2800" spc="-25" dirty="0">
                <a:solidFill>
                  <a:srgbClr val="808080"/>
                </a:solidFill>
                <a:latin typeface="Arial"/>
                <a:cs typeface="Arial"/>
              </a:rPr>
              <a:t> </a:t>
            </a:r>
            <a:r>
              <a:rPr sz="2800" spc="-5" dirty="0">
                <a:solidFill>
                  <a:srgbClr val="808080"/>
                </a:solidFill>
                <a:latin typeface="Arial"/>
                <a:cs typeface="Arial"/>
              </a:rPr>
              <a:t>Algorithm</a:t>
            </a:r>
            <a:endParaRPr sz="2800" dirty="0">
              <a:latin typeface="Arial"/>
              <a:cs typeface="Arial"/>
            </a:endParaRPr>
          </a:p>
        </p:txBody>
      </p:sp>
      <p:sp>
        <p:nvSpPr>
          <p:cNvPr id="4" name="object 4"/>
          <p:cNvSpPr txBox="1"/>
          <p:nvPr/>
        </p:nvSpPr>
        <p:spPr>
          <a:xfrm>
            <a:off x="852978" y="6563498"/>
            <a:ext cx="649732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33CC"/>
                </a:solidFill>
                <a:latin typeface="Arial"/>
                <a:cs typeface="Arial"/>
              </a:rPr>
              <a:t>11. Challenges </a:t>
            </a:r>
            <a:r>
              <a:rPr sz="2800" spc="-5" dirty="0">
                <a:solidFill>
                  <a:srgbClr val="3333CC"/>
                </a:solidFill>
                <a:latin typeface="Arial"/>
                <a:cs typeface="Arial"/>
              </a:rPr>
              <a:t>Motivating </a:t>
            </a:r>
            <a:r>
              <a:rPr sz="2800" dirty="0">
                <a:solidFill>
                  <a:srgbClr val="3333CC"/>
                </a:solidFill>
                <a:latin typeface="Arial"/>
                <a:cs typeface="Arial"/>
              </a:rPr>
              <a:t>Deep</a:t>
            </a:r>
            <a:r>
              <a:rPr sz="2800" spc="-475" dirty="0">
                <a:solidFill>
                  <a:srgbClr val="3333CC"/>
                </a:solidFill>
                <a:latin typeface="Arial"/>
                <a:cs typeface="Arial"/>
              </a:rPr>
              <a:t> </a:t>
            </a:r>
            <a:r>
              <a:rPr sz="2800" dirty="0">
                <a:solidFill>
                  <a:srgbClr val="3333CC"/>
                </a:solidFill>
                <a:latin typeface="Arial"/>
                <a:cs typeface="Arial"/>
              </a:rPr>
              <a:t>Learning</a:t>
            </a:r>
            <a:endParaRPr sz="2800">
              <a:latin typeface="Arial"/>
              <a:cs typeface="Arial"/>
            </a:endParaRPr>
          </a:p>
        </p:txBody>
      </p:sp>
      <p:sp>
        <p:nvSpPr>
          <p:cNvPr id="6" name="TextBox 5">
            <a:extLst>
              <a:ext uri="{FF2B5EF4-FFF2-40B4-BE49-F238E27FC236}">
                <a16:creationId xmlns:a16="http://schemas.microsoft.com/office/drawing/2014/main" id="{8320569B-CC38-664F-A1B0-EEC4A2FAC300}"/>
              </a:ext>
            </a:extLst>
          </p:cNvPr>
          <p:cNvSpPr txBox="1"/>
          <p:nvPr/>
        </p:nvSpPr>
        <p:spPr>
          <a:xfrm>
            <a:off x="2755900" y="457200"/>
            <a:ext cx="5334000" cy="707886"/>
          </a:xfrm>
          <a:prstGeom prst="rect">
            <a:avLst/>
          </a:prstGeom>
          <a:noFill/>
        </p:spPr>
        <p:txBody>
          <a:bodyPr wrap="square" rtlCol="0">
            <a:spAutoFit/>
          </a:bodyPr>
          <a:lstStyle/>
          <a:p>
            <a:r>
              <a:rPr lang="en-US" sz="4000" dirty="0">
                <a:solidFill>
                  <a:srgbClr val="FF0000"/>
                </a:solidFill>
              </a:rPr>
              <a:t>Challenges/Motivation</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41259" y="847293"/>
            <a:ext cx="5615940" cy="695960"/>
          </a:xfrm>
          <a:prstGeom prst="rect">
            <a:avLst/>
          </a:prstGeom>
        </p:spPr>
        <p:txBody>
          <a:bodyPr vert="horz" wrap="square" lIns="0" tIns="12700" rIns="0" bIns="0" rtlCol="0">
            <a:spAutoFit/>
          </a:bodyPr>
          <a:lstStyle/>
          <a:p>
            <a:pPr marL="12700">
              <a:lnSpc>
                <a:spcPct val="100000"/>
              </a:lnSpc>
              <a:spcBef>
                <a:spcPts val="100"/>
              </a:spcBef>
              <a:tabLst>
                <a:tab pos="2403475" algn="l"/>
              </a:tabLst>
            </a:pPr>
            <a:r>
              <a:rPr spc="-5" dirty="0"/>
              <a:t>Topics</a:t>
            </a:r>
            <a:r>
              <a:rPr spc="5" dirty="0"/>
              <a:t> </a:t>
            </a:r>
            <a:r>
              <a:rPr dirty="0"/>
              <a:t>in	</a:t>
            </a:r>
            <a:r>
              <a:rPr spc="-5" dirty="0"/>
              <a:t>“Motivations”</a:t>
            </a:r>
          </a:p>
        </p:txBody>
      </p:sp>
      <p:sp>
        <p:nvSpPr>
          <p:cNvPr id="5" name="object 5"/>
          <p:cNvSpPr txBox="1"/>
          <p:nvPr/>
        </p:nvSpPr>
        <p:spPr>
          <a:xfrm>
            <a:off x="1310177" y="1889898"/>
            <a:ext cx="6490970" cy="283718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spc="-5" dirty="0">
                <a:solidFill>
                  <a:srgbClr val="3333CC"/>
                </a:solidFill>
                <a:latin typeface="Arial"/>
                <a:cs typeface="Arial"/>
              </a:rPr>
              <a:t>Shortcomings </a:t>
            </a:r>
            <a:r>
              <a:rPr sz="3200" dirty="0">
                <a:solidFill>
                  <a:srgbClr val="3333CC"/>
                </a:solidFill>
                <a:latin typeface="Arial"/>
                <a:cs typeface="Arial"/>
              </a:rPr>
              <a:t>of </a:t>
            </a:r>
            <a:r>
              <a:rPr sz="3200" spc="-5" dirty="0">
                <a:solidFill>
                  <a:srgbClr val="3333CC"/>
                </a:solidFill>
                <a:latin typeface="Arial"/>
                <a:cs typeface="Arial"/>
              </a:rPr>
              <a:t>conventional</a:t>
            </a:r>
            <a:r>
              <a:rPr sz="3200" dirty="0">
                <a:solidFill>
                  <a:srgbClr val="3333CC"/>
                </a:solidFill>
                <a:latin typeface="Arial"/>
                <a:cs typeface="Arial"/>
              </a:rPr>
              <a:t> ML</a:t>
            </a:r>
            <a:endParaRPr sz="3200" dirty="0">
              <a:latin typeface="Arial"/>
              <a:cs typeface="Arial"/>
            </a:endParaRPr>
          </a:p>
          <a:p>
            <a:pPr marL="467995" indent="-455930">
              <a:lnSpc>
                <a:spcPct val="100000"/>
              </a:lnSpc>
              <a:spcBef>
                <a:spcPts val="730"/>
              </a:spcBef>
              <a:buAutoNum type="arabicPeriod"/>
              <a:tabLst>
                <a:tab pos="468630" algn="l"/>
              </a:tabLst>
            </a:pPr>
            <a:r>
              <a:rPr sz="3200" spc="-5" dirty="0">
                <a:solidFill>
                  <a:srgbClr val="3333CC"/>
                </a:solidFill>
                <a:latin typeface="Arial"/>
                <a:cs typeface="Arial"/>
              </a:rPr>
              <a:t>The </a:t>
            </a:r>
            <a:r>
              <a:rPr sz="3200" dirty="0">
                <a:solidFill>
                  <a:srgbClr val="3333CC"/>
                </a:solidFill>
                <a:latin typeface="Arial"/>
                <a:cs typeface="Arial"/>
              </a:rPr>
              <a:t>curse of</a:t>
            </a:r>
            <a:r>
              <a:rPr sz="3200" spc="-10" dirty="0">
                <a:solidFill>
                  <a:srgbClr val="3333CC"/>
                </a:solidFill>
                <a:latin typeface="Arial"/>
                <a:cs typeface="Arial"/>
              </a:rPr>
              <a:t> </a:t>
            </a:r>
            <a:r>
              <a:rPr sz="3200" spc="-5" dirty="0">
                <a:solidFill>
                  <a:srgbClr val="3333CC"/>
                </a:solidFill>
                <a:latin typeface="Arial"/>
                <a:cs typeface="Arial"/>
              </a:rPr>
              <a:t>dimensionality</a:t>
            </a:r>
            <a:endParaRPr sz="3200" dirty="0">
              <a:latin typeface="Arial"/>
              <a:cs typeface="Arial"/>
            </a:endParaRPr>
          </a:p>
          <a:p>
            <a:pPr marL="355600" marR="5080" indent="-342900">
              <a:lnSpc>
                <a:spcPct val="100000"/>
              </a:lnSpc>
              <a:spcBef>
                <a:spcPts val="760"/>
              </a:spcBef>
              <a:buAutoNum type="arabicPeriod"/>
              <a:tabLst>
                <a:tab pos="468630" algn="l"/>
              </a:tabLst>
            </a:pPr>
            <a:r>
              <a:rPr lang="en-US" sz="3200" dirty="0">
                <a:solidFill>
                  <a:srgbClr val="3333CC"/>
                </a:solidFill>
                <a:latin typeface="Arial"/>
                <a:cs typeface="Arial"/>
              </a:rPr>
              <a:t> </a:t>
            </a:r>
            <a:r>
              <a:rPr sz="3200" dirty="0">
                <a:solidFill>
                  <a:srgbClr val="3333CC"/>
                </a:solidFill>
                <a:latin typeface="Arial"/>
                <a:cs typeface="Arial"/>
              </a:rPr>
              <a:t>Local </a:t>
            </a:r>
            <a:r>
              <a:rPr sz="3200" spc="-5" dirty="0">
                <a:solidFill>
                  <a:srgbClr val="3333CC"/>
                </a:solidFill>
                <a:latin typeface="Arial"/>
                <a:cs typeface="Arial"/>
              </a:rPr>
              <a:t>constancy </a:t>
            </a:r>
            <a:r>
              <a:rPr sz="3200" dirty="0">
                <a:solidFill>
                  <a:srgbClr val="3333CC"/>
                </a:solidFill>
                <a:latin typeface="Arial"/>
                <a:cs typeface="Arial"/>
              </a:rPr>
              <a:t>and </a:t>
            </a:r>
            <a:r>
              <a:rPr sz="3200" spc="-5" dirty="0">
                <a:solidFill>
                  <a:srgbClr val="3333CC"/>
                </a:solidFill>
                <a:latin typeface="Arial"/>
                <a:cs typeface="Arial"/>
              </a:rPr>
              <a:t>smoothness  regularization</a:t>
            </a:r>
            <a:endParaRPr sz="3200" dirty="0">
              <a:latin typeface="Arial"/>
              <a:cs typeface="Arial"/>
            </a:endParaRPr>
          </a:p>
          <a:p>
            <a:pPr marL="467995" indent="-455930">
              <a:lnSpc>
                <a:spcPct val="100000"/>
              </a:lnSpc>
              <a:spcBef>
                <a:spcPts val="720"/>
              </a:spcBef>
              <a:buAutoNum type="arabicPeriod"/>
              <a:tabLst>
                <a:tab pos="468630" algn="l"/>
              </a:tabLst>
            </a:pPr>
            <a:r>
              <a:rPr sz="3200" spc="-5" dirty="0">
                <a:solidFill>
                  <a:srgbClr val="3333CC"/>
                </a:solidFill>
                <a:latin typeface="Arial"/>
                <a:cs typeface="Arial"/>
              </a:rPr>
              <a:t>Manifold </a:t>
            </a:r>
            <a:r>
              <a:rPr sz="3200" dirty="0">
                <a:solidFill>
                  <a:srgbClr val="3333CC"/>
                </a:solidFill>
                <a:latin typeface="Arial"/>
                <a:cs typeface="Arial"/>
              </a:rPr>
              <a:t>learning</a:t>
            </a:r>
            <a:endParaRPr sz="3200" dirty="0">
              <a:latin typeface="Arial"/>
              <a:cs typeface="Aria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152309" y="847293"/>
            <a:ext cx="6393815" cy="695960"/>
          </a:xfrm>
          <a:prstGeom prst="rect">
            <a:avLst/>
          </a:prstGeom>
        </p:spPr>
        <p:txBody>
          <a:bodyPr vert="horz" wrap="square" lIns="0" tIns="12700" rIns="0" bIns="0" rtlCol="0">
            <a:spAutoFit/>
          </a:bodyPr>
          <a:lstStyle/>
          <a:p>
            <a:pPr marL="12700">
              <a:lnSpc>
                <a:spcPct val="100000"/>
              </a:lnSpc>
              <a:spcBef>
                <a:spcPts val="100"/>
              </a:spcBef>
              <a:tabLst>
                <a:tab pos="5666105" algn="l"/>
              </a:tabLst>
            </a:pPr>
            <a:r>
              <a:rPr dirty="0"/>
              <a:t>Challenges</a:t>
            </a:r>
            <a:r>
              <a:rPr spc="-5" dirty="0"/>
              <a:t> </a:t>
            </a:r>
            <a:r>
              <a:rPr dirty="0"/>
              <a:t>Mo</a:t>
            </a:r>
            <a:r>
              <a:rPr spc="-5" dirty="0"/>
              <a:t>t</a:t>
            </a:r>
            <a:r>
              <a:rPr dirty="0"/>
              <a:t>iva</a:t>
            </a:r>
            <a:r>
              <a:rPr spc="-5" dirty="0"/>
              <a:t>t</a:t>
            </a:r>
            <a:r>
              <a:rPr dirty="0"/>
              <a:t>ing	DL</a:t>
            </a:r>
          </a:p>
        </p:txBody>
      </p:sp>
      <p:sp>
        <p:nvSpPr>
          <p:cNvPr id="4" name="object 4"/>
          <p:cNvSpPr txBox="1"/>
          <p:nvPr/>
        </p:nvSpPr>
        <p:spPr>
          <a:xfrm>
            <a:off x="852978" y="1982354"/>
            <a:ext cx="8908415" cy="4119879"/>
          </a:xfrm>
          <a:prstGeom prst="rect">
            <a:avLst/>
          </a:prstGeom>
        </p:spPr>
        <p:txBody>
          <a:bodyPr vert="horz" wrap="square" lIns="0" tIns="33020" rIns="0" bIns="0" rtlCol="0">
            <a:spAutoFit/>
          </a:bodyPr>
          <a:lstStyle/>
          <a:p>
            <a:pPr marL="355600" marR="119380" indent="-342900">
              <a:lnSpc>
                <a:spcPts val="3800"/>
              </a:lnSpc>
              <a:spcBef>
                <a:spcPts val="260"/>
              </a:spcBef>
              <a:buChar char="•"/>
              <a:tabLst>
                <a:tab pos="354965" algn="l"/>
                <a:tab pos="355600" algn="l"/>
              </a:tabLst>
            </a:pPr>
            <a:r>
              <a:rPr sz="3200" dirty="0">
                <a:solidFill>
                  <a:srgbClr val="3333CC"/>
                </a:solidFill>
                <a:latin typeface="Arial"/>
                <a:cs typeface="Arial"/>
              </a:rPr>
              <a:t>Simple ML </a:t>
            </a:r>
            <a:r>
              <a:rPr sz="3200" spc="-5" dirty="0">
                <a:solidFill>
                  <a:srgbClr val="3333CC"/>
                </a:solidFill>
                <a:latin typeface="Arial"/>
                <a:cs typeface="Arial"/>
              </a:rPr>
              <a:t>algorithms work very </a:t>
            </a:r>
            <a:r>
              <a:rPr sz="3200" dirty="0">
                <a:solidFill>
                  <a:srgbClr val="3333CC"/>
                </a:solidFill>
                <a:latin typeface="Arial"/>
                <a:cs typeface="Arial"/>
              </a:rPr>
              <a:t>well on a wide  </a:t>
            </a:r>
            <a:r>
              <a:rPr sz="3200" spc="-5" dirty="0">
                <a:solidFill>
                  <a:srgbClr val="3333CC"/>
                </a:solidFill>
                <a:latin typeface="Arial"/>
                <a:cs typeface="Arial"/>
              </a:rPr>
              <a:t>variety </a:t>
            </a:r>
            <a:r>
              <a:rPr sz="3200" dirty="0">
                <a:solidFill>
                  <a:srgbClr val="3333CC"/>
                </a:solidFill>
                <a:latin typeface="Arial"/>
                <a:cs typeface="Arial"/>
              </a:rPr>
              <a:t>of </a:t>
            </a:r>
            <a:r>
              <a:rPr sz="3200" spc="-5" dirty="0">
                <a:solidFill>
                  <a:srgbClr val="3333CC"/>
                </a:solidFill>
                <a:latin typeface="Arial"/>
                <a:cs typeface="Arial"/>
              </a:rPr>
              <a:t>important</a:t>
            </a:r>
            <a:r>
              <a:rPr sz="3200" spc="-10" dirty="0">
                <a:solidFill>
                  <a:srgbClr val="3333CC"/>
                </a:solidFill>
                <a:latin typeface="Arial"/>
                <a:cs typeface="Arial"/>
              </a:rPr>
              <a:t> </a:t>
            </a:r>
            <a:r>
              <a:rPr sz="3200" spc="-5" dirty="0">
                <a:solidFill>
                  <a:srgbClr val="3333CC"/>
                </a:solidFill>
                <a:latin typeface="Arial"/>
                <a:cs typeface="Arial"/>
              </a:rPr>
              <a:t>problems</a:t>
            </a:r>
            <a:endParaRPr sz="3200">
              <a:latin typeface="Arial"/>
              <a:cs typeface="Arial"/>
            </a:endParaRPr>
          </a:p>
          <a:p>
            <a:pPr marL="355600" marR="501015" indent="-342900">
              <a:lnSpc>
                <a:spcPct val="100699"/>
              </a:lnSpc>
              <a:spcBef>
                <a:spcPts val="580"/>
              </a:spcBef>
              <a:buChar char="•"/>
              <a:tabLst>
                <a:tab pos="354965" algn="l"/>
                <a:tab pos="355600" algn="l"/>
              </a:tabLst>
            </a:pPr>
            <a:r>
              <a:rPr sz="3200" dirty="0">
                <a:solidFill>
                  <a:srgbClr val="3333CC"/>
                </a:solidFill>
                <a:latin typeface="Arial"/>
                <a:cs typeface="Arial"/>
              </a:rPr>
              <a:t>However </a:t>
            </a:r>
            <a:r>
              <a:rPr sz="3200" spc="-5" dirty="0">
                <a:solidFill>
                  <a:srgbClr val="3333CC"/>
                </a:solidFill>
                <a:latin typeface="Arial"/>
                <a:cs typeface="Arial"/>
              </a:rPr>
              <a:t>they </a:t>
            </a:r>
            <a:r>
              <a:rPr sz="3200" dirty="0">
                <a:solidFill>
                  <a:srgbClr val="3333CC"/>
                </a:solidFill>
                <a:latin typeface="Arial"/>
                <a:cs typeface="Arial"/>
              </a:rPr>
              <a:t>have not succeeded in</a:t>
            </a:r>
            <a:r>
              <a:rPr sz="3200" spc="-95" dirty="0">
                <a:solidFill>
                  <a:srgbClr val="3333CC"/>
                </a:solidFill>
                <a:latin typeface="Arial"/>
                <a:cs typeface="Arial"/>
              </a:rPr>
              <a:t> </a:t>
            </a:r>
            <a:r>
              <a:rPr sz="3200" dirty="0">
                <a:solidFill>
                  <a:srgbClr val="3333CC"/>
                </a:solidFill>
                <a:latin typeface="Arial"/>
                <a:cs typeface="Arial"/>
              </a:rPr>
              <a:t>solving  </a:t>
            </a:r>
            <a:r>
              <a:rPr sz="3200" spc="-5" dirty="0">
                <a:solidFill>
                  <a:srgbClr val="3333CC"/>
                </a:solidFill>
                <a:latin typeface="Arial"/>
                <a:cs typeface="Arial"/>
              </a:rPr>
              <a:t>central problems </a:t>
            </a:r>
            <a:r>
              <a:rPr sz="3200" dirty="0">
                <a:solidFill>
                  <a:srgbClr val="3333CC"/>
                </a:solidFill>
                <a:latin typeface="Arial"/>
                <a:cs typeface="Arial"/>
              </a:rPr>
              <a:t>of </a:t>
            </a:r>
            <a:r>
              <a:rPr sz="3200" spc="-5" dirty="0">
                <a:solidFill>
                  <a:srgbClr val="3333CC"/>
                </a:solidFill>
                <a:latin typeface="Arial"/>
                <a:cs typeface="Arial"/>
              </a:rPr>
              <a:t>AI, </a:t>
            </a:r>
            <a:r>
              <a:rPr sz="3200" dirty="0">
                <a:solidFill>
                  <a:srgbClr val="3333CC"/>
                </a:solidFill>
                <a:latin typeface="Arial"/>
                <a:cs typeface="Arial"/>
              </a:rPr>
              <a:t>such as recognizing  speech and recognizing</a:t>
            </a:r>
            <a:r>
              <a:rPr sz="3200" spc="-10" dirty="0">
                <a:solidFill>
                  <a:srgbClr val="3333CC"/>
                </a:solidFill>
                <a:latin typeface="Arial"/>
                <a:cs typeface="Arial"/>
              </a:rPr>
              <a:t> </a:t>
            </a:r>
            <a:r>
              <a:rPr sz="3200" spc="-5" dirty="0">
                <a:solidFill>
                  <a:srgbClr val="3333CC"/>
                </a:solidFill>
                <a:latin typeface="Arial"/>
                <a:cs typeface="Arial"/>
              </a:rPr>
              <a:t>objects</a:t>
            </a:r>
            <a:endParaRPr sz="3200">
              <a:latin typeface="Arial"/>
              <a:cs typeface="Arial"/>
            </a:endParaRPr>
          </a:p>
          <a:p>
            <a:pPr marL="355600" marR="5080" indent="-342900">
              <a:lnSpc>
                <a:spcPct val="100699"/>
              </a:lnSpc>
              <a:spcBef>
                <a:spcPts val="700"/>
              </a:spcBef>
              <a:buChar char="•"/>
              <a:tabLst>
                <a:tab pos="354965" algn="l"/>
                <a:tab pos="355600" algn="l"/>
                <a:tab pos="1552575" algn="l"/>
              </a:tabLst>
            </a:pPr>
            <a:r>
              <a:rPr sz="3200" dirty="0">
                <a:solidFill>
                  <a:srgbClr val="3333CC"/>
                </a:solidFill>
                <a:latin typeface="Arial"/>
                <a:cs typeface="Arial"/>
              </a:rPr>
              <a:t>Deep	learning was </a:t>
            </a:r>
            <a:r>
              <a:rPr sz="3200" spc="-5" dirty="0">
                <a:solidFill>
                  <a:srgbClr val="3333CC"/>
                </a:solidFill>
                <a:latin typeface="Arial"/>
                <a:cs typeface="Arial"/>
              </a:rPr>
              <a:t>motivated </a:t>
            </a:r>
            <a:r>
              <a:rPr sz="3200" dirty="0">
                <a:solidFill>
                  <a:srgbClr val="3333CC"/>
                </a:solidFill>
                <a:latin typeface="Arial"/>
                <a:cs typeface="Arial"/>
              </a:rPr>
              <a:t>by </a:t>
            </a:r>
            <a:r>
              <a:rPr sz="3200" spc="-5" dirty="0">
                <a:solidFill>
                  <a:srgbClr val="3333CC"/>
                </a:solidFill>
                <a:latin typeface="Arial"/>
                <a:cs typeface="Arial"/>
              </a:rPr>
              <a:t>failure </a:t>
            </a:r>
            <a:r>
              <a:rPr sz="3200" dirty="0">
                <a:solidFill>
                  <a:srgbClr val="3333CC"/>
                </a:solidFill>
                <a:latin typeface="Arial"/>
                <a:cs typeface="Arial"/>
              </a:rPr>
              <a:t>of  </a:t>
            </a:r>
            <a:r>
              <a:rPr sz="3200" spc="-5" dirty="0">
                <a:solidFill>
                  <a:srgbClr val="3333CC"/>
                </a:solidFill>
                <a:latin typeface="Arial"/>
                <a:cs typeface="Arial"/>
              </a:rPr>
              <a:t>traditional algorithms to </a:t>
            </a:r>
            <a:r>
              <a:rPr sz="3200" dirty="0">
                <a:solidFill>
                  <a:srgbClr val="3333CC"/>
                </a:solidFill>
                <a:latin typeface="Arial"/>
                <a:cs typeface="Arial"/>
              </a:rPr>
              <a:t>generalize well on such  </a:t>
            </a:r>
            <a:r>
              <a:rPr sz="3200" spc="-5" dirty="0">
                <a:solidFill>
                  <a:srgbClr val="3333CC"/>
                </a:solidFill>
                <a:latin typeface="Arial"/>
                <a:cs typeface="Arial"/>
              </a:rPr>
              <a:t>tasks</a:t>
            </a:r>
            <a:endParaRPr sz="3200">
              <a:latin typeface="Arial"/>
              <a:cs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32118" y="847293"/>
            <a:ext cx="6419782" cy="689932"/>
          </a:xfrm>
          <a:prstGeom prst="rect">
            <a:avLst/>
          </a:prstGeom>
        </p:spPr>
        <p:txBody>
          <a:bodyPr vert="horz" wrap="square" lIns="0" tIns="12700" rIns="0" bIns="0" rtlCol="0">
            <a:spAutoFit/>
          </a:bodyPr>
          <a:lstStyle/>
          <a:p>
            <a:pPr marL="12700">
              <a:lnSpc>
                <a:spcPct val="100000"/>
              </a:lnSpc>
              <a:spcBef>
                <a:spcPts val="100"/>
              </a:spcBef>
            </a:pPr>
            <a:r>
              <a:rPr dirty="0"/>
              <a:t>Curse of</a:t>
            </a:r>
            <a:r>
              <a:rPr spc="-40" dirty="0"/>
              <a:t> </a:t>
            </a:r>
            <a:r>
              <a:rPr lang="en-US" spc="-5" dirty="0"/>
              <a:t>D</a:t>
            </a:r>
            <a:r>
              <a:rPr spc="-5" dirty="0"/>
              <a:t>imensionality</a:t>
            </a:r>
          </a:p>
        </p:txBody>
      </p:sp>
      <p:sp>
        <p:nvSpPr>
          <p:cNvPr id="5" name="object 5"/>
          <p:cNvSpPr txBox="1"/>
          <p:nvPr/>
        </p:nvSpPr>
        <p:spPr>
          <a:xfrm>
            <a:off x="852978" y="2270898"/>
            <a:ext cx="8319770" cy="4478020"/>
          </a:xfrm>
          <a:prstGeom prst="rect">
            <a:avLst/>
          </a:prstGeom>
        </p:spPr>
        <p:txBody>
          <a:bodyPr vert="horz" wrap="square" lIns="0" tIns="12065" rIns="0" bIns="0" rtlCol="0">
            <a:spAutoFit/>
          </a:bodyPr>
          <a:lstStyle/>
          <a:p>
            <a:pPr marL="351155" marR="3531870" indent="-339090">
              <a:lnSpc>
                <a:spcPct val="119000"/>
              </a:lnSpc>
              <a:spcBef>
                <a:spcPts val="95"/>
              </a:spcBef>
              <a:buChar char="•"/>
              <a:tabLst>
                <a:tab pos="354965" algn="l"/>
                <a:tab pos="355600" algn="l"/>
              </a:tabLst>
            </a:pPr>
            <a:r>
              <a:rPr sz="3200" dirty="0">
                <a:solidFill>
                  <a:srgbClr val="3333CC"/>
                </a:solidFill>
                <a:latin typeface="Arial"/>
                <a:cs typeface="Arial"/>
              </a:rPr>
              <a:t>No of possible </a:t>
            </a:r>
            <a:r>
              <a:rPr sz="3200" spc="-5" dirty="0">
                <a:solidFill>
                  <a:srgbClr val="3333CC"/>
                </a:solidFill>
                <a:latin typeface="Arial"/>
                <a:cs typeface="Arial"/>
              </a:rPr>
              <a:t>distinct  configurations </a:t>
            </a:r>
            <a:r>
              <a:rPr sz="3200" dirty="0">
                <a:solidFill>
                  <a:srgbClr val="3333CC"/>
                </a:solidFill>
                <a:latin typeface="Arial"/>
                <a:cs typeface="Arial"/>
              </a:rPr>
              <a:t>of a set</a:t>
            </a:r>
            <a:r>
              <a:rPr sz="3200" spc="-50" dirty="0">
                <a:solidFill>
                  <a:srgbClr val="3333CC"/>
                </a:solidFill>
                <a:latin typeface="Arial"/>
                <a:cs typeface="Arial"/>
              </a:rPr>
              <a:t> </a:t>
            </a:r>
            <a:r>
              <a:rPr sz="3200" dirty="0">
                <a:solidFill>
                  <a:srgbClr val="3333CC"/>
                </a:solidFill>
                <a:latin typeface="Arial"/>
                <a:cs typeface="Arial"/>
              </a:rPr>
              <a:t>of</a:t>
            </a:r>
            <a:endParaRPr sz="3200">
              <a:latin typeface="Arial"/>
              <a:cs typeface="Arial"/>
            </a:endParaRPr>
          </a:p>
          <a:p>
            <a:pPr marL="351155" marR="142875">
              <a:lnSpc>
                <a:spcPct val="119800"/>
              </a:lnSpc>
            </a:pPr>
            <a:r>
              <a:rPr sz="3200" dirty="0">
                <a:solidFill>
                  <a:srgbClr val="3333CC"/>
                </a:solidFill>
                <a:latin typeface="Arial"/>
                <a:cs typeface="Arial"/>
              </a:rPr>
              <a:t>variables increases </a:t>
            </a:r>
            <a:r>
              <a:rPr sz="3200" spc="-5" dirty="0">
                <a:solidFill>
                  <a:srgbClr val="3333CC"/>
                </a:solidFill>
                <a:latin typeface="Arial"/>
                <a:cs typeface="Arial"/>
              </a:rPr>
              <a:t>exponentially with </a:t>
            </a:r>
            <a:r>
              <a:rPr sz="3200" dirty="0">
                <a:solidFill>
                  <a:srgbClr val="3333CC"/>
                </a:solidFill>
                <a:latin typeface="Arial"/>
                <a:cs typeface="Arial"/>
              </a:rPr>
              <a:t>no of  variables</a:t>
            </a:r>
            <a:endParaRPr sz="3200">
              <a:latin typeface="Arial"/>
              <a:cs typeface="Arial"/>
            </a:endParaRPr>
          </a:p>
          <a:p>
            <a:pPr marL="755650" lvl="1" indent="-286385">
              <a:lnSpc>
                <a:spcPct val="100000"/>
              </a:lnSpc>
              <a:spcBef>
                <a:spcPts val="665"/>
              </a:spcBef>
              <a:buChar char="–"/>
              <a:tabLst>
                <a:tab pos="755650" algn="l"/>
              </a:tabLst>
            </a:pPr>
            <a:r>
              <a:rPr sz="2800" dirty="0">
                <a:solidFill>
                  <a:srgbClr val="336600"/>
                </a:solidFill>
                <a:latin typeface="Arial"/>
                <a:cs typeface="Arial"/>
              </a:rPr>
              <a:t>Poses a </a:t>
            </a:r>
            <a:r>
              <a:rPr sz="2800" spc="-5" dirty="0">
                <a:solidFill>
                  <a:srgbClr val="336600"/>
                </a:solidFill>
                <a:latin typeface="Arial"/>
                <a:cs typeface="Arial"/>
              </a:rPr>
              <a:t>statistical</a:t>
            </a:r>
            <a:r>
              <a:rPr sz="2800" spc="-15" dirty="0">
                <a:solidFill>
                  <a:srgbClr val="336600"/>
                </a:solidFill>
                <a:latin typeface="Arial"/>
                <a:cs typeface="Arial"/>
              </a:rPr>
              <a:t> </a:t>
            </a:r>
            <a:r>
              <a:rPr sz="2800" dirty="0">
                <a:solidFill>
                  <a:srgbClr val="336600"/>
                </a:solidFill>
                <a:latin typeface="Arial"/>
                <a:cs typeface="Arial"/>
              </a:rPr>
              <a:t>challenge</a:t>
            </a:r>
            <a:endParaRPr sz="2800">
              <a:latin typeface="Arial"/>
              <a:cs typeface="Arial"/>
            </a:endParaRPr>
          </a:p>
          <a:p>
            <a:pPr marL="355600" indent="-342900">
              <a:lnSpc>
                <a:spcPct val="100000"/>
              </a:lnSpc>
              <a:spcBef>
                <a:spcPts val="735"/>
              </a:spcBef>
              <a:buChar char="•"/>
              <a:tabLst>
                <a:tab pos="354965" algn="l"/>
                <a:tab pos="355600" algn="l"/>
              </a:tabLst>
            </a:pPr>
            <a:r>
              <a:rPr sz="3200" dirty="0">
                <a:solidFill>
                  <a:srgbClr val="3333CC"/>
                </a:solidFill>
                <a:latin typeface="Arial"/>
                <a:cs typeface="Arial"/>
              </a:rPr>
              <a:t>Ex: 10 regions of </a:t>
            </a:r>
            <a:r>
              <a:rPr sz="3200" spc="-5" dirty="0">
                <a:solidFill>
                  <a:srgbClr val="3333CC"/>
                </a:solidFill>
                <a:latin typeface="Arial"/>
                <a:cs typeface="Arial"/>
              </a:rPr>
              <a:t>interest with </a:t>
            </a:r>
            <a:r>
              <a:rPr sz="3200" dirty="0">
                <a:solidFill>
                  <a:srgbClr val="3333CC"/>
                </a:solidFill>
                <a:latin typeface="Arial"/>
                <a:cs typeface="Arial"/>
              </a:rPr>
              <a:t>one</a:t>
            </a:r>
            <a:r>
              <a:rPr sz="3200" spc="-50" dirty="0">
                <a:solidFill>
                  <a:srgbClr val="3333CC"/>
                </a:solidFill>
                <a:latin typeface="Arial"/>
                <a:cs typeface="Arial"/>
              </a:rPr>
              <a:t> </a:t>
            </a:r>
            <a:r>
              <a:rPr sz="3200" dirty="0">
                <a:solidFill>
                  <a:srgbClr val="3333CC"/>
                </a:solidFill>
                <a:latin typeface="Arial"/>
                <a:cs typeface="Arial"/>
              </a:rPr>
              <a:t>variable</a:t>
            </a:r>
            <a:endParaRPr sz="3200">
              <a:latin typeface="Arial"/>
              <a:cs typeface="Arial"/>
            </a:endParaRPr>
          </a:p>
          <a:p>
            <a:pPr marL="755650" lvl="1" indent="-286385">
              <a:lnSpc>
                <a:spcPct val="100000"/>
              </a:lnSpc>
              <a:spcBef>
                <a:spcPts val="765"/>
              </a:spcBef>
              <a:buChar char="–"/>
              <a:tabLst>
                <a:tab pos="755650" algn="l"/>
              </a:tabLst>
            </a:pPr>
            <a:r>
              <a:rPr sz="2800" spc="-5" dirty="0">
                <a:solidFill>
                  <a:srgbClr val="336600"/>
                </a:solidFill>
                <a:latin typeface="Arial"/>
                <a:cs typeface="Arial"/>
              </a:rPr>
              <a:t>We </a:t>
            </a:r>
            <a:r>
              <a:rPr sz="2800" dirty="0">
                <a:solidFill>
                  <a:srgbClr val="336600"/>
                </a:solidFill>
                <a:latin typeface="Arial"/>
                <a:cs typeface="Arial"/>
              </a:rPr>
              <a:t>need </a:t>
            </a:r>
            <a:r>
              <a:rPr sz="2800" spc="-5" dirty="0">
                <a:solidFill>
                  <a:srgbClr val="336600"/>
                </a:solidFill>
                <a:latin typeface="Arial"/>
                <a:cs typeface="Arial"/>
              </a:rPr>
              <a:t>to track </a:t>
            </a:r>
            <a:r>
              <a:rPr sz="2800" dirty="0">
                <a:solidFill>
                  <a:srgbClr val="336600"/>
                </a:solidFill>
                <a:latin typeface="Arial"/>
                <a:cs typeface="Arial"/>
              </a:rPr>
              <a:t>100 regions </a:t>
            </a:r>
            <a:r>
              <a:rPr sz="2800" spc="-5" dirty="0">
                <a:solidFill>
                  <a:srgbClr val="336600"/>
                </a:solidFill>
                <a:latin typeface="Arial"/>
                <a:cs typeface="Arial"/>
              </a:rPr>
              <a:t>with two</a:t>
            </a:r>
            <a:r>
              <a:rPr sz="2800" spc="-35" dirty="0">
                <a:solidFill>
                  <a:srgbClr val="336600"/>
                </a:solidFill>
                <a:latin typeface="Arial"/>
                <a:cs typeface="Arial"/>
              </a:rPr>
              <a:t> </a:t>
            </a:r>
            <a:r>
              <a:rPr sz="2800" dirty="0">
                <a:solidFill>
                  <a:srgbClr val="336600"/>
                </a:solidFill>
                <a:latin typeface="Arial"/>
                <a:cs typeface="Arial"/>
              </a:rPr>
              <a:t>variables</a:t>
            </a:r>
            <a:endParaRPr sz="2800">
              <a:latin typeface="Arial"/>
              <a:cs typeface="Arial"/>
            </a:endParaRPr>
          </a:p>
          <a:p>
            <a:pPr marL="755650" lvl="1" indent="-286385">
              <a:lnSpc>
                <a:spcPct val="100000"/>
              </a:lnSpc>
              <a:spcBef>
                <a:spcPts val="640"/>
              </a:spcBef>
              <a:buChar char="–"/>
              <a:tabLst>
                <a:tab pos="755650" algn="l"/>
              </a:tabLst>
            </a:pPr>
            <a:r>
              <a:rPr sz="2800" dirty="0">
                <a:solidFill>
                  <a:srgbClr val="336600"/>
                </a:solidFill>
                <a:latin typeface="Arial"/>
                <a:cs typeface="Arial"/>
              </a:rPr>
              <a:t>1000 regions </a:t>
            </a:r>
            <a:r>
              <a:rPr sz="2800" spc="-5" dirty="0">
                <a:solidFill>
                  <a:srgbClr val="336600"/>
                </a:solidFill>
                <a:latin typeface="Arial"/>
                <a:cs typeface="Arial"/>
              </a:rPr>
              <a:t>with three</a:t>
            </a:r>
            <a:r>
              <a:rPr sz="2800" spc="-10" dirty="0">
                <a:solidFill>
                  <a:srgbClr val="336600"/>
                </a:solidFill>
                <a:latin typeface="Arial"/>
                <a:cs typeface="Arial"/>
              </a:rPr>
              <a:t> </a:t>
            </a:r>
            <a:r>
              <a:rPr sz="2800" dirty="0">
                <a:solidFill>
                  <a:srgbClr val="336600"/>
                </a:solidFill>
                <a:latin typeface="Arial"/>
                <a:cs typeface="Arial"/>
              </a:rPr>
              <a:t>variables</a:t>
            </a:r>
            <a:endParaRPr sz="2800">
              <a:latin typeface="Arial"/>
              <a:cs typeface="Arial"/>
            </a:endParaRPr>
          </a:p>
        </p:txBody>
      </p:sp>
      <p:sp>
        <p:nvSpPr>
          <p:cNvPr id="7" name="object 7"/>
          <p:cNvSpPr/>
          <p:nvPr/>
        </p:nvSpPr>
        <p:spPr>
          <a:xfrm>
            <a:off x="5846141" y="1769851"/>
            <a:ext cx="4014716" cy="143150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5720887" y="1639772"/>
            <a:ext cx="4164329" cy="1609725"/>
          </a:xfrm>
          <a:custGeom>
            <a:avLst/>
            <a:gdLst/>
            <a:ahLst/>
            <a:cxnLst/>
            <a:rect l="l" t="t" r="r" b="b"/>
            <a:pathLst>
              <a:path w="4164329" h="1609725">
                <a:moveTo>
                  <a:pt x="0" y="0"/>
                </a:moveTo>
                <a:lnTo>
                  <a:pt x="4164011" y="0"/>
                </a:lnTo>
                <a:lnTo>
                  <a:pt x="4164011" y="1609724"/>
                </a:lnTo>
                <a:lnTo>
                  <a:pt x="0" y="160972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460500" y="224675"/>
            <a:ext cx="8991600" cy="1346522"/>
          </a:xfrm>
          <a:prstGeom prst="rect">
            <a:avLst/>
          </a:prstGeom>
        </p:spPr>
        <p:txBody>
          <a:bodyPr vert="horz" wrap="square" lIns="0" tIns="12700" rIns="0" bIns="0" rtlCol="0">
            <a:spAutoFit/>
          </a:bodyPr>
          <a:lstStyle/>
          <a:p>
            <a:pPr algn="ctr">
              <a:lnSpc>
                <a:spcPts val="5240"/>
              </a:lnSpc>
              <a:spcBef>
                <a:spcPts val="100"/>
              </a:spcBef>
              <a:tabLst>
                <a:tab pos="589915" algn="l"/>
                <a:tab pos="3913504" algn="l"/>
              </a:tabLst>
            </a:pPr>
            <a:r>
              <a:rPr lang="en-US" sz="4400" dirty="0">
                <a:solidFill>
                  <a:srgbClr val="FF0000"/>
                </a:solidFill>
                <a:latin typeface="Arial"/>
                <a:cs typeface="Arial"/>
              </a:rPr>
              <a:t>Local </a:t>
            </a:r>
            <a:r>
              <a:rPr sz="4400" dirty="0">
                <a:solidFill>
                  <a:srgbClr val="FF0000"/>
                </a:solidFill>
                <a:latin typeface="Arial"/>
                <a:cs typeface="Arial"/>
              </a:rPr>
              <a:t>Cons</a:t>
            </a:r>
            <a:r>
              <a:rPr sz="4400" spc="-5" dirty="0">
                <a:solidFill>
                  <a:srgbClr val="FF0000"/>
                </a:solidFill>
                <a:latin typeface="Arial"/>
                <a:cs typeface="Arial"/>
              </a:rPr>
              <a:t>t</a:t>
            </a:r>
            <a:r>
              <a:rPr lang="en-US" sz="4400" spc="-5" dirty="0">
                <a:solidFill>
                  <a:srgbClr val="FF0000"/>
                </a:solidFill>
                <a:latin typeface="Arial"/>
                <a:cs typeface="Arial"/>
              </a:rPr>
              <a:t>a</a:t>
            </a:r>
            <a:r>
              <a:rPr sz="4400" dirty="0">
                <a:solidFill>
                  <a:srgbClr val="FF0000"/>
                </a:solidFill>
                <a:latin typeface="Arial"/>
                <a:cs typeface="Arial"/>
              </a:rPr>
              <a:t>ncy</a:t>
            </a:r>
            <a:r>
              <a:rPr sz="4400" spc="-5" dirty="0">
                <a:solidFill>
                  <a:srgbClr val="FF0000"/>
                </a:solidFill>
                <a:latin typeface="Arial"/>
                <a:cs typeface="Arial"/>
              </a:rPr>
              <a:t> </a:t>
            </a:r>
            <a:r>
              <a:rPr sz="4400" dirty="0">
                <a:solidFill>
                  <a:srgbClr val="FF0000"/>
                </a:solidFill>
                <a:latin typeface="Arial"/>
                <a:cs typeface="Arial"/>
              </a:rPr>
              <a:t>&amp;</a:t>
            </a:r>
            <a:r>
              <a:rPr lang="en-US" sz="4400" dirty="0">
                <a:solidFill>
                  <a:srgbClr val="FF0000"/>
                </a:solidFill>
                <a:latin typeface="Arial"/>
                <a:cs typeface="Arial"/>
              </a:rPr>
              <a:t> </a:t>
            </a:r>
            <a:r>
              <a:rPr sz="4400" dirty="0">
                <a:solidFill>
                  <a:srgbClr val="FF0000"/>
                </a:solidFill>
                <a:latin typeface="Arial"/>
                <a:cs typeface="Arial"/>
              </a:rPr>
              <a:t>Smoo</a:t>
            </a:r>
            <a:r>
              <a:rPr sz="4400" spc="-5" dirty="0">
                <a:solidFill>
                  <a:srgbClr val="FF0000"/>
                </a:solidFill>
                <a:latin typeface="Arial"/>
                <a:cs typeface="Arial"/>
              </a:rPr>
              <a:t>t</a:t>
            </a:r>
            <a:r>
              <a:rPr sz="4400" dirty="0">
                <a:solidFill>
                  <a:srgbClr val="FF0000"/>
                </a:solidFill>
                <a:latin typeface="Arial"/>
                <a:cs typeface="Arial"/>
              </a:rPr>
              <a:t>hnes</a:t>
            </a:r>
            <a:r>
              <a:rPr sz="4400" spc="190" dirty="0">
                <a:solidFill>
                  <a:srgbClr val="FF0000"/>
                </a:solidFill>
                <a:latin typeface="Arial"/>
                <a:cs typeface="Arial"/>
              </a:rPr>
              <a:t>s</a:t>
            </a:r>
            <a:endParaRPr sz="1800" baseline="34722" dirty="0">
              <a:latin typeface="Arial"/>
              <a:cs typeface="Arial"/>
            </a:endParaRPr>
          </a:p>
          <a:p>
            <a:pPr marR="1202690" algn="ctr">
              <a:lnSpc>
                <a:spcPts val="5240"/>
              </a:lnSpc>
            </a:pPr>
            <a:r>
              <a:rPr sz="4400" spc="-5" dirty="0">
                <a:solidFill>
                  <a:srgbClr val="FF0000"/>
                </a:solidFill>
                <a:latin typeface="Arial"/>
                <a:cs typeface="Arial"/>
              </a:rPr>
              <a:t>Regularization</a:t>
            </a:r>
            <a:endParaRPr sz="4400" dirty="0">
              <a:latin typeface="Arial"/>
              <a:cs typeface="Arial"/>
            </a:endParaRPr>
          </a:p>
        </p:txBody>
      </p:sp>
      <p:sp>
        <p:nvSpPr>
          <p:cNvPr id="4" name="object 4"/>
          <p:cNvSpPr txBox="1"/>
          <p:nvPr/>
        </p:nvSpPr>
        <p:spPr>
          <a:xfrm>
            <a:off x="852978" y="1585824"/>
            <a:ext cx="8854440" cy="5074285"/>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Prior</a:t>
            </a:r>
            <a:r>
              <a:rPr sz="3200" spc="-10" dirty="0">
                <a:solidFill>
                  <a:srgbClr val="3333CC"/>
                </a:solidFill>
                <a:latin typeface="Arial"/>
                <a:cs typeface="Arial"/>
              </a:rPr>
              <a:t> </a:t>
            </a:r>
            <a:r>
              <a:rPr sz="3200" spc="-5" dirty="0">
                <a:solidFill>
                  <a:srgbClr val="3333CC"/>
                </a:solidFill>
                <a:latin typeface="Arial"/>
                <a:cs typeface="Arial"/>
              </a:rPr>
              <a:t>beliefs</a:t>
            </a:r>
            <a:endParaRPr sz="3200">
              <a:latin typeface="Arial"/>
              <a:cs typeface="Arial"/>
            </a:endParaRPr>
          </a:p>
          <a:p>
            <a:pPr marL="755650" lvl="1" indent="-286385">
              <a:lnSpc>
                <a:spcPct val="100000"/>
              </a:lnSpc>
              <a:spcBef>
                <a:spcPts val="635"/>
              </a:spcBef>
              <a:buChar char="–"/>
              <a:tabLst>
                <a:tab pos="755650" algn="l"/>
              </a:tabLst>
            </a:pPr>
            <a:r>
              <a:rPr sz="2800" spc="-5" dirty="0">
                <a:solidFill>
                  <a:srgbClr val="336600"/>
                </a:solidFill>
                <a:latin typeface="Arial"/>
                <a:cs typeface="Arial"/>
              </a:rPr>
              <a:t>To </a:t>
            </a:r>
            <a:r>
              <a:rPr sz="2800" dirty="0">
                <a:solidFill>
                  <a:srgbClr val="336600"/>
                </a:solidFill>
                <a:latin typeface="Arial"/>
                <a:cs typeface="Arial"/>
              </a:rPr>
              <a:t>generalize well ML </a:t>
            </a:r>
            <a:r>
              <a:rPr sz="2800" spc="-5" dirty="0">
                <a:solidFill>
                  <a:srgbClr val="336600"/>
                </a:solidFill>
                <a:latin typeface="Arial"/>
                <a:cs typeface="Arial"/>
              </a:rPr>
              <a:t>algorithms </a:t>
            </a:r>
            <a:r>
              <a:rPr sz="2800" dirty="0">
                <a:solidFill>
                  <a:srgbClr val="336600"/>
                </a:solidFill>
                <a:latin typeface="Arial"/>
                <a:cs typeface="Arial"/>
              </a:rPr>
              <a:t>need prior</a:t>
            </a:r>
            <a:r>
              <a:rPr sz="2800" spc="-20" dirty="0">
                <a:solidFill>
                  <a:srgbClr val="336600"/>
                </a:solidFill>
                <a:latin typeface="Arial"/>
                <a:cs typeface="Arial"/>
              </a:rPr>
              <a:t> </a:t>
            </a:r>
            <a:r>
              <a:rPr sz="2800" spc="-5" dirty="0">
                <a:solidFill>
                  <a:srgbClr val="336600"/>
                </a:solidFill>
                <a:latin typeface="Arial"/>
                <a:cs typeface="Arial"/>
              </a:rPr>
              <a:t>beliefs</a:t>
            </a:r>
            <a:endParaRPr sz="2800">
              <a:latin typeface="Arial"/>
              <a:cs typeface="Arial"/>
            </a:endParaRPr>
          </a:p>
          <a:p>
            <a:pPr marL="1155700" lvl="2" indent="-229235">
              <a:lnSpc>
                <a:spcPct val="100000"/>
              </a:lnSpc>
              <a:spcBef>
                <a:spcPts val="540"/>
              </a:spcBef>
              <a:buChar char="•"/>
              <a:tabLst>
                <a:tab pos="1155700" algn="l"/>
              </a:tabLst>
            </a:pPr>
            <a:r>
              <a:rPr sz="2400" spc="-5" dirty="0">
                <a:solidFill>
                  <a:srgbClr val="660066"/>
                </a:solidFill>
                <a:latin typeface="Arial"/>
                <a:cs typeface="Arial"/>
              </a:rPr>
              <a:t>Form </a:t>
            </a:r>
            <a:r>
              <a:rPr sz="2400" dirty="0">
                <a:solidFill>
                  <a:srgbClr val="660066"/>
                </a:solidFill>
                <a:latin typeface="Arial"/>
                <a:cs typeface="Arial"/>
              </a:rPr>
              <a:t>of </a:t>
            </a:r>
            <a:r>
              <a:rPr sz="2400" spc="-5" dirty="0">
                <a:solidFill>
                  <a:srgbClr val="660066"/>
                </a:solidFill>
                <a:latin typeface="Arial"/>
                <a:cs typeface="Arial"/>
              </a:rPr>
              <a:t>probability distributions </a:t>
            </a:r>
            <a:r>
              <a:rPr sz="2400" dirty="0">
                <a:solidFill>
                  <a:srgbClr val="660066"/>
                </a:solidFill>
                <a:latin typeface="Arial"/>
                <a:cs typeface="Arial"/>
              </a:rPr>
              <a:t>over</a:t>
            </a:r>
            <a:r>
              <a:rPr sz="2400" spc="5" dirty="0">
                <a:solidFill>
                  <a:srgbClr val="660066"/>
                </a:solidFill>
                <a:latin typeface="Arial"/>
                <a:cs typeface="Arial"/>
              </a:rPr>
              <a:t> </a:t>
            </a:r>
            <a:r>
              <a:rPr sz="2400" spc="-5" dirty="0">
                <a:solidFill>
                  <a:srgbClr val="660066"/>
                </a:solidFill>
                <a:latin typeface="Arial"/>
                <a:cs typeface="Arial"/>
              </a:rPr>
              <a:t>parameters</a:t>
            </a:r>
            <a:endParaRPr sz="2400">
              <a:latin typeface="Arial"/>
              <a:cs typeface="Arial"/>
            </a:endParaRPr>
          </a:p>
          <a:p>
            <a:pPr marL="1155065" marR="828675" lvl="2" indent="-228600">
              <a:lnSpc>
                <a:spcPts val="2820"/>
              </a:lnSpc>
              <a:spcBef>
                <a:spcPts val="765"/>
              </a:spcBef>
              <a:buChar char="•"/>
              <a:tabLst>
                <a:tab pos="1155700" algn="l"/>
              </a:tabLst>
            </a:pPr>
            <a:r>
              <a:rPr sz="2400" spc="-5" dirty="0">
                <a:solidFill>
                  <a:srgbClr val="660066"/>
                </a:solidFill>
                <a:latin typeface="Arial"/>
                <a:cs typeface="Arial"/>
              </a:rPr>
              <a:t>Influencing the function itself, </a:t>
            </a:r>
            <a:r>
              <a:rPr sz="2400" dirty="0">
                <a:solidFill>
                  <a:srgbClr val="660066"/>
                </a:solidFill>
                <a:latin typeface="Arial"/>
                <a:cs typeface="Arial"/>
              </a:rPr>
              <a:t>while </a:t>
            </a:r>
            <a:r>
              <a:rPr sz="2400" spc="-5" dirty="0">
                <a:solidFill>
                  <a:srgbClr val="660066"/>
                </a:solidFill>
                <a:latin typeface="Arial"/>
                <a:cs typeface="Arial"/>
              </a:rPr>
              <a:t>parameters </a:t>
            </a:r>
            <a:r>
              <a:rPr sz="2400" dirty="0">
                <a:solidFill>
                  <a:srgbClr val="660066"/>
                </a:solidFill>
                <a:latin typeface="Arial"/>
                <a:cs typeface="Arial"/>
              </a:rPr>
              <a:t>are  </a:t>
            </a:r>
            <a:r>
              <a:rPr sz="2400" spc="-5" dirty="0">
                <a:solidFill>
                  <a:srgbClr val="660066"/>
                </a:solidFill>
                <a:latin typeface="Arial"/>
                <a:cs typeface="Arial"/>
              </a:rPr>
              <a:t>influenced </a:t>
            </a:r>
            <a:r>
              <a:rPr sz="2400" dirty="0">
                <a:solidFill>
                  <a:srgbClr val="660066"/>
                </a:solidFill>
                <a:latin typeface="Arial"/>
                <a:cs typeface="Arial"/>
              </a:rPr>
              <a:t>only</a:t>
            </a:r>
            <a:r>
              <a:rPr sz="2400" spc="-5" dirty="0">
                <a:solidFill>
                  <a:srgbClr val="660066"/>
                </a:solidFill>
                <a:latin typeface="Arial"/>
                <a:cs typeface="Arial"/>
              </a:rPr>
              <a:t> indirectly</a:t>
            </a:r>
            <a:endParaRPr sz="2400">
              <a:latin typeface="Arial"/>
              <a:cs typeface="Arial"/>
            </a:endParaRPr>
          </a:p>
          <a:p>
            <a:pPr marL="1155700" lvl="2" indent="-229235">
              <a:lnSpc>
                <a:spcPct val="100000"/>
              </a:lnSpc>
              <a:spcBef>
                <a:spcPts val="515"/>
              </a:spcBef>
              <a:buChar char="•"/>
              <a:tabLst>
                <a:tab pos="1155700" algn="l"/>
              </a:tabLst>
            </a:pPr>
            <a:r>
              <a:rPr sz="2400" spc="-5" dirty="0">
                <a:solidFill>
                  <a:srgbClr val="660066"/>
                </a:solidFill>
                <a:latin typeface="Arial"/>
                <a:cs typeface="Arial"/>
              </a:rPr>
              <a:t>Algorithms </a:t>
            </a:r>
            <a:r>
              <a:rPr sz="2400" dirty="0">
                <a:solidFill>
                  <a:srgbClr val="660066"/>
                </a:solidFill>
                <a:latin typeface="Arial"/>
                <a:cs typeface="Arial"/>
              </a:rPr>
              <a:t>biased </a:t>
            </a:r>
            <a:r>
              <a:rPr sz="2400" spc="-5" dirty="0">
                <a:solidFill>
                  <a:srgbClr val="660066"/>
                </a:solidFill>
                <a:latin typeface="Arial"/>
                <a:cs typeface="Arial"/>
              </a:rPr>
              <a:t>towards preferring </a:t>
            </a:r>
            <a:r>
              <a:rPr sz="2400" dirty="0">
                <a:solidFill>
                  <a:srgbClr val="660066"/>
                </a:solidFill>
                <a:latin typeface="Arial"/>
                <a:cs typeface="Arial"/>
              </a:rPr>
              <a:t>a class of</a:t>
            </a:r>
            <a:r>
              <a:rPr sz="2400" spc="40" dirty="0">
                <a:solidFill>
                  <a:srgbClr val="660066"/>
                </a:solidFill>
                <a:latin typeface="Arial"/>
                <a:cs typeface="Arial"/>
              </a:rPr>
              <a:t> </a:t>
            </a:r>
            <a:r>
              <a:rPr sz="2400" spc="-5" dirty="0">
                <a:solidFill>
                  <a:srgbClr val="660066"/>
                </a:solidFill>
                <a:latin typeface="Arial"/>
                <a:cs typeface="Arial"/>
              </a:rPr>
              <a:t>functions</a:t>
            </a:r>
            <a:endParaRPr sz="2400">
              <a:latin typeface="Arial"/>
              <a:cs typeface="Arial"/>
            </a:endParaRPr>
          </a:p>
          <a:p>
            <a:pPr marL="1612265" marR="455930" indent="-228600">
              <a:lnSpc>
                <a:spcPct val="100800"/>
              </a:lnSpc>
              <a:spcBef>
                <a:spcPts val="505"/>
              </a:spcBef>
            </a:pPr>
            <a:r>
              <a:rPr sz="2000" dirty="0">
                <a:latin typeface="Arial"/>
                <a:cs typeface="Arial"/>
              </a:rPr>
              <a:t>– </a:t>
            </a:r>
            <a:r>
              <a:rPr sz="2000" spc="-5" dirty="0">
                <a:latin typeface="Arial"/>
                <a:cs typeface="Arial"/>
              </a:rPr>
              <a:t>These </a:t>
            </a:r>
            <a:r>
              <a:rPr sz="2000" dirty="0">
                <a:latin typeface="Arial"/>
                <a:cs typeface="Arial"/>
              </a:rPr>
              <a:t>biases may not be expressed in </a:t>
            </a:r>
            <a:r>
              <a:rPr sz="2000" spc="-5" dirty="0">
                <a:latin typeface="Arial"/>
                <a:cs typeface="Arial"/>
              </a:rPr>
              <a:t>terms </a:t>
            </a:r>
            <a:r>
              <a:rPr sz="2000" dirty="0">
                <a:latin typeface="Arial"/>
                <a:cs typeface="Arial"/>
              </a:rPr>
              <a:t>of a </a:t>
            </a:r>
            <a:r>
              <a:rPr sz="2000" spc="-5" dirty="0">
                <a:latin typeface="Arial"/>
                <a:cs typeface="Arial"/>
              </a:rPr>
              <a:t>probability  distribution</a:t>
            </a:r>
            <a:endParaRPr sz="2000">
              <a:latin typeface="Arial"/>
              <a:cs typeface="Arial"/>
            </a:endParaRPr>
          </a:p>
          <a:p>
            <a:pPr marL="355600" indent="-342900">
              <a:lnSpc>
                <a:spcPct val="100000"/>
              </a:lnSpc>
              <a:spcBef>
                <a:spcPts val="770"/>
              </a:spcBef>
              <a:buChar char="•"/>
              <a:tabLst>
                <a:tab pos="354965" algn="l"/>
                <a:tab pos="355600" algn="l"/>
              </a:tabLst>
            </a:pPr>
            <a:r>
              <a:rPr sz="3200" dirty="0">
                <a:solidFill>
                  <a:srgbClr val="3333CC"/>
                </a:solidFill>
                <a:latin typeface="Arial"/>
                <a:cs typeface="Arial"/>
              </a:rPr>
              <a:t>Most widely used prior is</a:t>
            </a:r>
            <a:r>
              <a:rPr sz="3200" spc="-35" dirty="0">
                <a:solidFill>
                  <a:srgbClr val="3333CC"/>
                </a:solidFill>
                <a:latin typeface="Arial"/>
                <a:cs typeface="Arial"/>
              </a:rPr>
              <a:t> </a:t>
            </a:r>
            <a:r>
              <a:rPr sz="3200" spc="-5" dirty="0">
                <a:solidFill>
                  <a:srgbClr val="3333CC"/>
                </a:solidFill>
                <a:latin typeface="Arial"/>
                <a:cs typeface="Arial"/>
              </a:rPr>
              <a:t>smoothness</a:t>
            </a:r>
            <a:endParaRPr sz="3200">
              <a:latin typeface="Arial"/>
              <a:cs typeface="Arial"/>
            </a:endParaRPr>
          </a:p>
          <a:p>
            <a:pPr marL="755650" lvl="1" indent="-286385">
              <a:lnSpc>
                <a:spcPct val="100000"/>
              </a:lnSpc>
              <a:spcBef>
                <a:spcPts val="665"/>
              </a:spcBef>
              <a:buChar char="–"/>
              <a:tabLst>
                <a:tab pos="755650" algn="l"/>
              </a:tabLst>
            </a:pPr>
            <a:r>
              <a:rPr sz="2800" dirty="0">
                <a:solidFill>
                  <a:srgbClr val="336600"/>
                </a:solidFill>
                <a:latin typeface="Arial"/>
                <a:cs typeface="Arial"/>
              </a:rPr>
              <a:t>Also called local </a:t>
            </a:r>
            <a:r>
              <a:rPr sz="2800" spc="-5" dirty="0">
                <a:solidFill>
                  <a:srgbClr val="336600"/>
                </a:solidFill>
                <a:latin typeface="Arial"/>
                <a:cs typeface="Arial"/>
              </a:rPr>
              <a:t>constancy</a:t>
            </a:r>
            <a:r>
              <a:rPr sz="2800" spc="-15" dirty="0">
                <a:solidFill>
                  <a:srgbClr val="336600"/>
                </a:solidFill>
                <a:latin typeface="Arial"/>
                <a:cs typeface="Arial"/>
              </a:rPr>
              <a:t> </a:t>
            </a:r>
            <a:r>
              <a:rPr sz="2800" dirty="0">
                <a:solidFill>
                  <a:srgbClr val="336600"/>
                </a:solidFill>
                <a:latin typeface="Arial"/>
                <a:cs typeface="Arial"/>
              </a:rPr>
              <a:t>prior</a:t>
            </a:r>
            <a:endParaRPr sz="2800">
              <a:latin typeface="Arial"/>
              <a:cs typeface="Arial"/>
            </a:endParaRPr>
          </a:p>
          <a:p>
            <a:pPr marL="755650" lvl="1" indent="-286385">
              <a:lnSpc>
                <a:spcPct val="100000"/>
              </a:lnSpc>
              <a:spcBef>
                <a:spcPts val="640"/>
              </a:spcBef>
              <a:buChar char="–"/>
              <a:tabLst>
                <a:tab pos="755650" algn="l"/>
              </a:tabLst>
            </a:pPr>
            <a:r>
              <a:rPr sz="2800" spc="-5" dirty="0">
                <a:solidFill>
                  <a:srgbClr val="336600"/>
                </a:solidFill>
                <a:latin typeface="Arial"/>
                <a:cs typeface="Arial"/>
              </a:rPr>
              <a:t>States that the function </a:t>
            </a:r>
            <a:r>
              <a:rPr sz="2800" dirty="0">
                <a:solidFill>
                  <a:srgbClr val="336600"/>
                </a:solidFill>
                <a:latin typeface="Arial"/>
                <a:cs typeface="Arial"/>
              </a:rPr>
              <a:t>we learn should not</a:t>
            </a:r>
            <a:r>
              <a:rPr sz="2800" spc="-20" dirty="0">
                <a:solidFill>
                  <a:srgbClr val="336600"/>
                </a:solidFill>
                <a:latin typeface="Arial"/>
                <a:cs typeface="Arial"/>
              </a:rPr>
              <a:t> </a:t>
            </a:r>
            <a:r>
              <a:rPr sz="2800" dirty="0">
                <a:solidFill>
                  <a:srgbClr val="336600"/>
                </a:solidFill>
                <a:latin typeface="Arial"/>
                <a:cs typeface="Arial"/>
              </a:rPr>
              <a:t>change</a:t>
            </a:r>
            <a:endParaRPr sz="2800">
              <a:latin typeface="Arial"/>
              <a:cs typeface="Arial"/>
            </a:endParaRPr>
          </a:p>
        </p:txBody>
      </p:sp>
      <p:sp>
        <p:nvSpPr>
          <p:cNvPr id="5" name="object 5"/>
          <p:cNvSpPr txBox="1"/>
          <p:nvPr/>
        </p:nvSpPr>
        <p:spPr>
          <a:xfrm>
            <a:off x="1589577" y="6630554"/>
            <a:ext cx="498665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very much </a:t>
            </a:r>
            <a:r>
              <a:rPr sz="2800" spc="-5" dirty="0">
                <a:solidFill>
                  <a:srgbClr val="336600"/>
                </a:solidFill>
                <a:latin typeface="Arial"/>
                <a:cs typeface="Arial"/>
              </a:rPr>
              <a:t>within </a:t>
            </a:r>
            <a:r>
              <a:rPr sz="2800" dirty="0">
                <a:solidFill>
                  <a:srgbClr val="336600"/>
                </a:solidFill>
                <a:latin typeface="Arial"/>
                <a:cs typeface="Arial"/>
              </a:rPr>
              <a:t>a small</a:t>
            </a:r>
            <a:r>
              <a:rPr sz="2800" spc="-75" dirty="0">
                <a:solidFill>
                  <a:srgbClr val="336600"/>
                </a:solidFill>
                <a:latin typeface="Arial"/>
                <a:cs typeface="Arial"/>
              </a:rPr>
              <a:t> </a:t>
            </a:r>
            <a:r>
              <a:rPr sz="2800" dirty="0">
                <a:solidFill>
                  <a:srgbClr val="336600"/>
                </a:solidFill>
                <a:latin typeface="Arial"/>
                <a:cs typeface="Arial"/>
              </a:rPr>
              <a:t>region</a:t>
            </a:r>
            <a:endParaRPr sz="2800">
              <a:latin typeface="Arial"/>
              <a:cs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02923" y="585354"/>
            <a:ext cx="5492115" cy="695960"/>
          </a:xfrm>
          <a:prstGeom prst="rect">
            <a:avLst/>
          </a:prstGeom>
        </p:spPr>
        <p:txBody>
          <a:bodyPr vert="horz" wrap="square" lIns="0" tIns="12700" rIns="0" bIns="0" rtlCol="0">
            <a:spAutoFit/>
          </a:bodyPr>
          <a:lstStyle/>
          <a:p>
            <a:pPr marL="12700">
              <a:lnSpc>
                <a:spcPct val="100000"/>
              </a:lnSpc>
              <a:spcBef>
                <a:spcPts val="100"/>
              </a:spcBef>
              <a:tabLst>
                <a:tab pos="1503680" algn="l"/>
              </a:tabLst>
            </a:pPr>
            <a:r>
              <a:rPr dirty="0"/>
              <a:t>Local	</a:t>
            </a:r>
            <a:r>
              <a:rPr spc="-5" dirty="0"/>
              <a:t>Constancy</a:t>
            </a:r>
            <a:r>
              <a:rPr spc="-60" dirty="0"/>
              <a:t> </a:t>
            </a:r>
            <a:r>
              <a:rPr dirty="0"/>
              <a:t>Prior</a:t>
            </a:r>
          </a:p>
        </p:txBody>
      </p:sp>
      <p:sp>
        <p:nvSpPr>
          <p:cNvPr id="5" name="object 5"/>
          <p:cNvSpPr txBox="1"/>
          <p:nvPr/>
        </p:nvSpPr>
        <p:spPr>
          <a:xfrm>
            <a:off x="852978" y="1753754"/>
            <a:ext cx="8929370" cy="4725670"/>
          </a:xfrm>
          <a:prstGeom prst="rect">
            <a:avLst/>
          </a:prstGeom>
        </p:spPr>
        <p:txBody>
          <a:bodyPr vert="horz" wrap="square" lIns="0" tIns="33020" rIns="0" bIns="0" rtlCol="0">
            <a:spAutoFit/>
          </a:bodyPr>
          <a:lstStyle/>
          <a:p>
            <a:pPr marL="355600" marR="93345" indent="-342900">
              <a:lnSpc>
                <a:spcPts val="3800"/>
              </a:lnSpc>
              <a:spcBef>
                <a:spcPts val="260"/>
              </a:spcBef>
              <a:buChar char="•"/>
              <a:tabLst>
                <a:tab pos="354965" algn="l"/>
                <a:tab pos="355600" algn="l"/>
              </a:tabLst>
            </a:pPr>
            <a:r>
              <a:rPr sz="3200" spc="-5" dirty="0">
                <a:solidFill>
                  <a:srgbClr val="3333CC"/>
                </a:solidFill>
                <a:latin typeface="Arial"/>
                <a:cs typeface="Arial"/>
              </a:rPr>
              <a:t>Function </a:t>
            </a:r>
            <a:r>
              <a:rPr sz="3200" dirty="0">
                <a:solidFill>
                  <a:srgbClr val="3333CC"/>
                </a:solidFill>
                <a:latin typeface="Arial"/>
                <a:cs typeface="Arial"/>
              </a:rPr>
              <a:t>should not change </a:t>
            </a:r>
            <a:r>
              <a:rPr sz="3200" spc="-5" dirty="0">
                <a:solidFill>
                  <a:srgbClr val="3333CC"/>
                </a:solidFill>
                <a:latin typeface="Arial"/>
                <a:cs typeface="Arial"/>
              </a:rPr>
              <a:t>very </a:t>
            </a:r>
            <a:r>
              <a:rPr sz="3200" dirty="0">
                <a:solidFill>
                  <a:srgbClr val="3333CC"/>
                </a:solidFill>
                <a:latin typeface="Arial"/>
                <a:cs typeface="Arial"/>
              </a:rPr>
              <a:t>much </a:t>
            </a:r>
            <a:r>
              <a:rPr sz="3200" spc="-5" dirty="0">
                <a:solidFill>
                  <a:srgbClr val="3333CC"/>
                </a:solidFill>
                <a:latin typeface="Arial"/>
                <a:cs typeface="Arial"/>
              </a:rPr>
              <a:t>within </a:t>
            </a:r>
            <a:r>
              <a:rPr sz="3200" dirty="0">
                <a:solidFill>
                  <a:srgbClr val="3333CC"/>
                </a:solidFill>
                <a:latin typeface="Arial"/>
                <a:cs typeface="Arial"/>
              </a:rPr>
              <a:t>a  small</a:t>
            </a:r>
            <a:r>
              <a:rPr sz="3200" spc="-5" dirty="0">
                <a:solidFill>
                  <a:srgbClr val="3333CC"/>
                </a:solidFill>
                <a:latin typeface="Arial"/>
                <a:cs typeface="Arial"/>
              </a:rPr>
              <a:t> </a:t>
            </a:r>
            <a:r>
              <a:rPr sz="3200" dirty="0">
                <a:solidFill>
                  <a:srgbClr val="3333CC"/>
                </a:solidFill>
                <a:latin typeface="Arial"/>
                <a:cs typeface="Arial"/>
              </a:rPr>
              <a:t>region</a:t>
            </a:r>
            <a:endParaRPr sz="3200">
              <a:latin typeface="Arial"/>
              <a:cs typeface="Arial"/>
            </a:endParaRPr>
          </a:p>
          <a:p>
            <a:pPr marL="355600" marR="5080" indent="-342900">
              <a:lnSpc>
                <a:spcPct val="100000"/>
              </a:lnSpc>
              <a:spcBef>
                <a:spcPts val="605"/>
              </a:spcBef>
              <a:buChar char="•"/>
              <a:tabLst>
                <a:tab pos="354965" algn="l"/>
                <a:tab pos="355600" algn="l"/>
              </a:tabLst>
            </a:pPr>
            <a:r>
              <a:rPr sz="3200" dirty="0">
                <a:solidFill>
                  <a:srgbClr val="3333CC"/>
                </a:solidFill>
                <a:latin typeface="Arial"/>
                <a:cs typeface="Arial"/>
              </a:rPr>
              <a:t>Many simpler </a:t>
            </a:r>
            <a:r>
              <a:rPr sz="3200" spc="-5" dirty="0">
                <a:solidFill>
                  <a:srgbClr val="3333CC"/>
                </a:solidFill>
                <a:latin typeface="Arial"/>
                <a:cs typeface="Arial"/>
              </a:rPr>
              <a:t>algorithms </a:t>
            </a:r>
            <a:r>
              <a:rPr sz="3200" dirty="0">
                <a:solidFill>
                  <a:srgbClr val="3333CC"/>
                </a:solidFill>
                <a:latin typeface="Arial"/>
                <a:cs typeface="Arial"/>
              </a:rPr>
              <a:t>rely exclusively on</a:t>
            </a:r>
            <a:r>
              <a:rPr sz="3200" spc="-65" dirty="0">
                <a:solidFill>
                  <a:srgbClr val="3333CC"/>
                </a:solidFill>
                <a:latin typeface="Arial"/>
                <a:cs typeface="Arial"/>
              </a:rPr>
              <a:t> </a:t>
            </a:r>
            <a:r>
              <a:rPr sz="3200" spc="-5" dirty="0">
                <a:solidFill>
                  <a:srgbClr val="3333CC"/>
                </a:solidFill>
                <a:latin typeface="Arial"/>
                <a:cs typeface="Arial"/>
              </a:rPr>
              <a:t>this  </a:t>
            </a:r>
            <a:r>
              <a:rPr sz="3200" dirty="0">
                <a:solidFill>
                  <a:srgbClr val="3333CC"/>
                </a:solidFill>
                <a:latin typeface="Arial"/>
                <a:cs typeface="Arial"/>
              </a:rPr>
              <a:t>prior </a:t>
            </a:r>
            <a:r>
              <a:rPr sz="3200" spc="-5" dirty="0">
                <a:solidFill>
                  <a:srgbClr val="3333CC"/>
                </a:solidFill>
                <a:latin typeface="Arial"/>
                <a:cs typeface="Arial"/>
              </a:rPr>
              <a:t>to </a:t>
            </a:r>
            <a:r>
              <a:rPr sz="3200" dirty="0">
                <a:solidFill>
                  <a:srgbClr val="3333CC"/>
                </a:solidFill>
                <a:latin typeface="Arial"/>
                <a:cs typeface="Arial"/>
              </a:rPr>
              <a:t>generalize</a:t>
            </a:r>
            <a:r>
              <a:rPr sz="3200" spc="-10" dirty="0">
                <a:solidFill>
                  <a:srgbClr val="3333CC"/>
                </a:solidFill>
                <a:latin typeface="Arial"/>
                <a:cs typeface="Arial"/>
              </a:rPr>
              <a:t> </a:t>
            </a:r>
            <a:r>
              <a:rPr sz="3200" dirty="0">
                <a:solidFill>
                  <a:srgbClr val="3333CC"/>
                </a:solidFill>
                <a:latin typeface="Arial"/>
                <a:cs typeface="Arial"/>
              </a:rPr>
              <a:t>well</a:t>
            </a:r>
            <a:endParaRPr sz="3200">
              <a:latin typeface="Arial"/>
              <a:cs typeface="Arial"/>
            </a:endParaRPr>
          </a:p>
          <a:p>
            <a:pPr marL="469265">
              <a:lnSpc>
                <a:spcPct val="100000"/>
              </a:lnSpc>
              <a:spcBef>
                <a:spcPts val="725"/>
              </a:spcBef>
            </a:pPr>
            <a:r>
              <a:rPr sz="2800" dirty="0">
                <a:solidFill>
                  <a:srgbClr val="336600"/>
                </a:solidFill>
                <a:latin typeface="Arial"/>
                <a:cs typeface="Arial"/>
              </a:rPr>
              <a:t>– </a:t>
            </a:r>
            <a:r>
              <a:rPr sz="2800" spc="-5" dirty="0">
                <a:solidFill>
                  <a:srgbClr val="336600"/>
                </a:solidFill>
                <a:latin typeface="Arial"/>
                <a:cs typeface="Arial"/>
              </a:rPr>
              <a:t>Thus fail to </a:t>
            </a:r>
            <a:r>
              <a:rPr sz="2800" dirty="0">
                <a:solidFill>
                  <a:srgbClr val="336600"/>
                </a:solidFill>
                <a:latin typeface="Arial"/>
                <a:cs typeface="Arial"/>
              </a:rPr>
              <a:t>scale </a:t>
            </a:r>
            <a:r>
              <a:rPr sz="2800" spc="-5" dirty="0">
                <a:solidFill>
                  <a:srgbClr val="336600"/>
                </a:solidFill>
                <a:latin typeface="Arial"/>
                <a:cs typeface="Arial"/>
              </a:rPr>
              <a:t>statistical </a:t>
            </a:r>
            <a:r>
              <a:rPr sz="2800" dirty="0">
                <a:solidFill>
                  <a:srgbClr val="336600"/>
                </a:solidFill>
                <a:latin typeface="Arial"/>
                <a:cs typeface="Arial"/>
              </a:rPr>
              <a:t>challenges in AI</a:t>
            </a:r>
            <a:r>
              <a:rPr sz="2800" spc="-90" dirty="0">
                <a:solidFill>
                  <a:srgbClr val="336600"/>
                </a:solidFill>
                <a:latin typeface="Arial"/>
                <a:cs typeface="Arial"/>
              </a:rPr>
              <a:t> </a:t>
            </a:r>
            <a:r>
              <a:rPr sz="2800" spc="-5" dirty="0">
                <a:solidFill>
                  <a:srgbClr val="336600"/>
                </a:solidFill>
                <a:latin typeface="Arial"/>
                <a:cs typeface="Arial"/>
              </a:rPr>
              <a:t>tasks</a:t>
            </a:r>
            <a:endParaRPr sz="2800">
              <a:latin typeface="Arial"/>
              <a:cs typeface="Arial"/>
            </a:endParaRPr>
          </a:p>
          <a:p>
            <a:pPr marL="355600" marR="702945" indent="-342900">
              <a:lnSpc>
                <a:spcPct val="100699"/>
              </a:lnSpc>
              <a:spcBef>
                <a:spcPts val="710"/>
              </a:spcBef>
              <a:buChar char="•"/>
              <a:tabLst>
                <a:tab pos="354965" algn="l"/>
                <a:tab pos="355600" algn="l"/>
                <a:tab pos="2749550" algn="l"/>
              </a:tabLst>
            </a:pPr>
            <a:r>
              <a:rPr sz="3200" dirty="0">
                <a:solidFill>
                  <a:srgbClr val="3333CC"/>
                </a:solidFill>
                <a:latin typeface="Arial"/>
                <a:cs typeface="Arial"/>
              </a:rPr>
              <a:t>Deep learning </a:t>
            </a:r>
            <a:r>
              <a:rPr sz="3200" spc="-5" dirty="0">
                <a:solidFill>
                  <a:srgbClr val="3333CC"/>
                </a:solidFill>
                <a:latin typeface="Arial"/>
                <a:cs typeface="Arial"/>
              </a:rPr>
              <a:t>introduces additional </a:t>
            </a:r>
            <a:r>
              <a:rPr sz="3200" dirty="0">
                <a:solidFill>
                  <a:srgbClr val="3333CC"/>
                </a:solidFill>
                <a:latin typeface="Arial"/>
                <a:cs typeface="Arial"/>
              </a:rPr>
              <a:t>(explicit  and</a:t>
            </a:r>
            <a:r>
              <a:rPr sz="3200" spc="10" dirty="0">
                <a:solidFill>
                  <a:srgbClr val="3333CC"/>
                </a:solidFill>
                <a:latin typeface="Arial"/>
                <a:cs typeface="Arial"/>
              </a:rPr>
              <a:t> </a:t>
            </a:r>
            <a:r>
              <a:rPr sz="3200" spc="-5" dirty="0">
                <a:solidFill>
                  <a:srgbClr val="3333CC"/>
                </a:solidFill>
                <a:latin typeface="Arial"/>
                <a:cs typeface="Arial"/>
              </a:rPr>
              <a:t>implicit)	priors </a:t>
            </a:r>
            <a:r>
              <a:rPr sz="3200" dirty="0">
                <a:solidFill>
                  <a:srgbClr val="3333CC"/>
                </a:solidFill>
                <a:latin typeface="Arial"/>
                <a:cs typeface="Arial"/>
              </a:rPr>
              <a:t>in order </a:t>
            </a:r>
            <a:r>
              <a:rPr sz="3200" spc="-5" dirty="0">
                <a:solidFill>
                  <a:srgbClr val="3333CC"/>
                </a:solidFill>
                <a:latin typeface="Arial"/>
                <a:cs typeface="Arial"/>
              </a:rPr>
              <a:t>to </a:t>
            </a:r>
            <a:r>
              <a:rPr sz="3200" dirty="0">
                <a:solidFill>
                  <a:srgbClr val="3333CC"/>
                </a:solidFill>
                <a:latin typeface="Arial"/>
                <a:cs typeface="Arial"/>
              </a:rPr>
              <a:t>reduce  </a:t>
            </a:r>
            <a:r>
              <a:rPr sz="3200" spc="-5" dirty="0">
                <a:solidFill>
                  <a:srgbClr val="3333CC"/>
                </a:solidFill>
                <a:latin typeface="Arial"/>
                <a:cs typeface="Arial"/>
              </a:rPr>
              <a:t>generalization </a:t>
            </a:r>
            <a:r>
              <a:rPr sz="3200" dirty="0">
                <a:solidFill>
                  <a:srgbClr val="3333CC"/>
                </a:solidFill>
                <a:latin typeface="Arial"/>
                <a:cs typeface="Arial"/>
              </a:rPr>
              <a:t>error on </a:t>
            </a:r>
            <a:r>
              <a:rPr sz="3200" spc="-5" dirty="0">
                <a:solidFill>
                  <a:srgbClr val="3333CC"/>
                </a:solidFill>
                <a:latin typeface="Arial"/>
                <a:cs typeface="Arial"/>
              </a:rPr>
              <a:t>sophisticated</a:t>
            </a:r>
            <a:r>
              <a:rPr sz="3200" spc="25" dirty="0">
                <a:solidFill>
                  <a:srgbClr val="3333CC"/>
                </a:solidFill>
                <a:latin typeface="Arial"/>
                <a:cs typeface="Arial"/>
              </a:rPr>
              <a:t> </a:t>
            </a:r>
            <a:r>
              <a:rPr sz="3200" spc="-5" dirty="0">
                <a:solidFill>
                  <a:srgbClr val="3333CC"/>
                </a:solidFill>
                <a:latin typeface="Arial"/>
                <a:cs typeface="Arial"/>
              </a:rPr>
              <a:t>tasks</a:t>
            </a:r>
            <a:endParaRPr sz="3200">
              <a:latin typeface="Arial"/>
              <a:cs typeface="Arial"/>
            </a:endParaRPr>
          </a:p>
          <a:p>
            <a:pPr marL="355600" indent="-342900">
              <a:lnSpc>
                <a:spcPct val="100000"/>
              </a:lnSpc>
              <a:spcBef>
                <a:spcPts val="730"/>
              </a:spcBef>
              <a:buChar char="•"/>
              <a:tabLst>
                <a:tab pos="354965" algn="l"/>
                <a:tab pos="355600" algn="l"/>
              </a:tabLst>
            </a:pPr>
            <a:r>
              <a:rPr sz="3200" spc="-5" dirty="0">
                <a:solidFill>
                  <a:srgbClr val="3333CC"/>
                </a:solidFill>
                <a:latin typeface="Arial"/>
                <a:cs typeface="Arial"/>
              </a:rPr>
              <a:t>We </a:t>
            </a:r>
            <a:r>
              <a:rPr sz="3200" dirty="0">
                <a:solidFill>
                  <a:srgbClr val="3333CC"/>
                </a:solidFill>
                <a:latin typeface="Arial"/>
                <a:cs typeface="Arial"/>
              </a:rPr>
              <a:t>now explain why </a:t>
            </a:r>
            <a:r>
              <a:rPr sz="3200" spc="-5" dirty="0">
                <a:solidFill>
                  <a:srgbClr val="3333CC"/>
                </a:solidFill>
                <a:latin typeface="Arial"/>
                <a:cs typeface="Arial"/>
              </a:rPr>
              <a:t>smoothness </a:t>
            </a:r>
            <a:r>
              <a:rPr sz="3200" dirty="0">
                <a:solidFill>
                  <a:srgbClr val="3333CC"/>
                </a:solidFill>
                <a:latin typeface="Arial"/>
                <a:cs typeface="Arial"/>
              </a:rPr>
              <a:t>alone</a:t>
            </a:r>
            <a:r>
              <a:rPr sz="3200" spc="-20" dirty="0">
                <a:solidFill>
                  <a:srgbClr val="3333CC"/>
                </a:solidFill>
                <a:latin typeface="Arial"/>
                <a:cs typeface="Arial"/>
              </a:rPr>
              <a:t> </a:t>
            </a:r>
            <a:r>
              <a:rPr sz="3200" dirty="0">
                <a:solidFill>
                  <a:srgbClr val="3333CC"/>
                </a:solidFill>
                <a:latin typeface="Arial"/>
                <a:cs typeface="Arial"/>
              </a:rPr>
              <a:t>is</a:t>
            </a:r>
            <a:endParaRPr sz="3200">
              <a:latin typeface="Arial"/>
              <a:cs typeface="Arial"/>
            </a:endParaRPr>
          </a:p>
        </p:txBody>
      </p:sp>
      <p:sp>
        <p:nvSpPr>
          <p:cNvPr id="6" name="object 6"/>
          <p:cNvSpPr txBox="1"/>
          <p:nvPr/>
        </p:nvSpPr>
        <p:spPr>
          <a:xfrm>
            <a:off x="1195878" y="6452754"/>
            <a:ext cx="194627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3333CC"/>
                </a:solidFill>
                <a:latin typeface="Arial"/>
                <a:cs typeface="Arial"/>
              </a:rPr>
              <a:t>insufficient</a:t>
            </a:r>
            <a:endParaRPr sz="32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53536" y="847293"/>
            <a:ext cx="7791450" cy="695960"/>
          </a:xfrm>
          <a:prstGeom prst="rect">
            <a:avLst/>
          </a:prstGeom>
        </p:spPr>
        <p:txBody>
          <a:bodyPr vert="horz" wrap="square" lIns="0" tIns="12700" rIns="0" bIns="0" rtlCol="0">
            <a:spAutoFit/>
          </a:bodyPr>
          <a:lstStyle/>
          <a:p>
            <a:pPr marL="12700">
              <a:lnSpc>
                <a:spcPct val="100000"/>
              </a:lnSpc>
              <a:spcBef>
                <a:spcPts val="100"/>
              </a:spcBef>
              <a:tabLst>
                <a:tab pos="3398520" algn="l"/>
                <a:tab pos="6069330" algn="l"/>
              </a:tabLst>
            </a:pPr>
            <a:r>
              <a:rPr dirty="0"/>
              <a:t>9.</a:t>
            </a:r>
            <a:r>
              <a:rPr spc="-5" dirty="0"/>
              <a:t> I</a:t>
            </a:r>
            <a:r>
              <a:rPr dirty="0"/>
              <a:t>mpu</a:t>
            </a:r>
            <a:r>
              <a:rPr spc="-5" dirty="0"/>
              <a:t>t</a:t>
            </a:r>
            <a:r>
              <a:rPr dirty="0"/>
              <a:t>a</a:t>
            </a:r>
            <a:r>
              <a:rPr spc="-5" dirty="0"/>
              <a:t>t</a:t>
            </a:r>
            <a:r>
              <a:rPr dirty="0"/>
              <a:t>ion	of</a:t>
            </a:r>
            <a:r>
              <a:rPr spc="-5" dirty="0"/>
              <a:t> </a:t>
            </a:r>
            <a:r>
              <a:rPr dirty="0"/>
              <a:t>Missing	Values</a:t>
            </a:r>
          </a:p>
        </p:txBody>
      </p:sp>
      <p:sp>
        <p:nvSpPr>
          <p:cNvPr id="4" name="object 4"/>
          <p:cNvSpPr txBox="1"/>
          <p:nvPr/>
        </p:nvSpPr>
        <p:spPr>
          <a:xfrm>
            <a:off x="840278" y="1890624"/>
            <a:ext cx="8662035" cy="2179955"/>
          </a:xfrm>
          <a:prstGeom prst="rect">
            <a:avLst/>
          </a:prstGeom>
        </p:spPr>
        <p:txBody>
          <a:bodyPr vert="horz" wrap="square" lIns="0" tIns="104139" rIns="0" bIns="0" rtlCol="0">
            <a:spAutoFit/>
          </a:bodyPr>
          <a:lstStyle/>
          <a:p>
            <a:pPr marL="368300" indent="-342900">
              <a:lnSpc>
                <a:spcPct val="100000"/>
              </a:lnSpc>
              <a:spcBef>
                <a:spcPts val="819"/>
              </a:spcBef>
              <a:buChar char="•"/>
              <a:tabLst>
                <a:tab pos="367665" algn="l"/>
                <a:tab pos="368300" algn="l"/>
                <a:tab pos="7562850" algn="l"/>
              </a:tabLst>
            </a:pPr>
            <a:r>
              <a:rPr sz="3200" dirty="0">
                <a:solidFill>
                  <a:srgbClr val="3333CC"/>
                </a:solidFill>
                <a:latin typeface="Arial"/>
                <a:cs typeface="Arial"/>
              </a:rPr>
              <a:t>ML </a:t>
            </a:r>
            <a:r>
              <a:rPr sz="3200" spc="-5" dirty="0">
                <a:solidFill>
                  <a:srgbClr val="3333CC"/>
                </a:solidFill>
                <a:latin typeface="Arial"/>
                <a:cs typeface="Arial"/>
              </a:rPr>
              <a:t>algorithm </a:t>
            </a:r>
            <a:r>
              <a:rPr sz="3200" dirty="0">
                <a:solidFill>
                  <a:srgbClr val="3333CC"/>
                </a:solidFill>
                <a:latin typeface="Arial"/>
                <a:cs typeface="Arial"/>
              </a:rPr>
              <a:t>is given a new</a:t>
            </a:r>
            <a:r>
              <a:rPr sz="3200" spc="20" dirty="0">
                <a:solidFill>
                  <a:srgbClr val="3333CC"/>
                </a:solidFill>
                <a:latin typeface="Arial"/>
                <a:cs typeface="Arial"/>
              </a:rPr>
              <a:t> </a:t>
            </a:r>
            <a:r>
              <a:rPr sz="3200" dirty="0">
                <a:solidFill>
                  <a:srgbClr val="3333CC"/>
                </a:solidFill>
                <a:latin typeface="Arial"/>
                <a:cs typeface="Arial"/>
              </a:rPr>
              <a:t>example </a:t>
            </a:r>
            <a:r>
              <a:rPr sz="3200" b="1" i="1" spc="320" dirty="0">
                <a:latin typeface="Calibri"/>
                <a:cs typeface="Calibri"/>
              </a:rPr>
              <a:t>x	</a:t>
            </a:r>
            <a:r>
              <a:rPr sz="3200" dirty="0">
                <a:latin typeface="Times New Roman"/>
                <a:cs typeface="Times New Roman"/>
              </a:rPr>
              <a:t>ε</a:t>
            </a:r>
            <a:r>
              <a:rPr sz="3200" spc="-20" dirty="0">
                <a:latin typeface="Times New Roman"/>
                <a:cs typeface="Times New Roman"/>
              </a:rPr>
              <a:t> </a:t>
            </a:r>
            <a:r>
              <a:rPr sz="3200" spc="220" dirty="0">
                <a:latin typeface="Cambria"/>
                <a:cs typeface="Cambria"/>
              </a:rPr>
              <a:t>R</a:t>
            </a:r>
            <a:r>
              <a:rPr sz="3150" i="1" spc="330" baseline="25132" dirty="0">
                <a:latin typeface="Cambria"/>
                <a:cs typeface="Cambria"/>
              </a:rPr>
              <a:t>n</a:t>
            </a:r>
            <a:endParaRPr sz="3150" baseline="25132" dirty="0">
              <a:latin typeface="Cambria"/>
              <a:cs typeface="Cambria"/>
            </a:endParaRPr>
          </a:p>
          <a:p>
            <a:pPr marL="481965">
              <a:lnSpc>
                <a:spcPct val="100000"/>
              </a:lnSpc>
              <a:spcBef>
                <a:spcPts val="635"/>
              </a:spcBef>
            </a:pPr>
            <a:r>
              <a:rPr sz="2800" dirty="0">
                <a:solidFill>
                  <a:srgbClr val="336600"/>
                </a:solidFill>
                <a:latin typeface="Arial"/>
                <a:cs typeface="Arial"/>
              </a:rPr>
              <a:t>– But </a:t>
            </a:r>
            <a:r>
              <a:rPr sz="2800" spc="-5" dirty="0">
                <a:solidFill>
                  <a:srgbClr val="336600"/>
                </a:solidFill>
                <a:latin typeface="Arial"/>
                <a:cs typeface="Arial"/>
              </a:rPr>
              <a:t>with </a:t>
            </a:r>
            <a:r>
              <a:rPr sz="2800" dirty="0">
                <a:solidFill>
                  <a:srgbClr val="336600"/>
                </a:solidFill>
                <a:latin typeface="Arial"/>
                <a:cs typeface="Arial"/>
              </a:rPr>
              <a:t>some </a:t>
            </a:r>
            <a:r>
              <a:rPr sz="2800" spc="-5" dirty="0">
                <a:solidFill>
                  <a:srgbClr val="336600"/>
                </a:solidFill>
                <a:latin typeface="Arial"/>
                <a:cs typeface="Arial"/>
              </a:rPr>
              <a:t>entries </a:t>
            </a:r>
            <a:r>
              <a:rPr sz="2800" i="1" spc="55" dirty="0">
                <a:latin typeface="Cambria"/>
                <a:cs typeface="Cambria"/>
              </a:rPr>
              <a:t>x</a:t>
            </a:r>
            <a:r>
              <a:rPr sz="2775" i="1" spc="82" baseline="-21021" dirty="0">
                <a:latin typeface="Cambria"/>
                <a:cs typeface="Cambria"/>
              </a:rPr>
              <a:t>i </a:t>
            </a:r>
            <a:r>
              <a:rPr sz="2800" spc="-5" dirty="0">
                <a:solidFill>
                  <a:srgbClr val="336600"/>
                </a:solidFill>
                <a:latin typeface="Arial"/>
                <a:cs typeface="Arial"/>
              </a:rPr>
              <a:t>of </a:t>
            </a:r>
            <a:r>
              <a:rPr sz="2800" b="1" i="1" spc="280" dirty="0">
                <a:latin typeface="Calibri"/>
                <a:cs typeface="Calibri"/>
              </a:rPr>
              <a:t>x</a:t>
            </a:r>
            <a:r>
              <a:rPr sz="2800" b="1" i="1" spc="200" dirty="0">
                <a:latin typeface="Calibri"/>
                <a:cs typeface="Calibri"/>
              </a:rPr>
              <a:t> </a:t>
            </a:r>
            <a:r>
              <a:rPr sz="2800" dirty="0">
                <a:solidFill>
                  <a:srgbClr val="336600"/>
                </a:solidFill>
                <a:latin typeface="Arial"/>
                <a:cs typeface="Arial"/>
              </a:rPr>
              <a:t>missing</a:t>
            </a:r>
            <a:endParaRPr sz="2800" dirty="0">
              <a:latin typeface="Arial"/>
              <a:cs typeface="Arial"/>
            </a:endParaRPr>
          </a:p>
          <a:p>
            <a:pPr marL="368300" marR="17780" indent="-342900">
              <a:lnSpc>
                <a:spcPct val="100000"/>
              </a:lnSpc>
              <a:spcBef>
                <a:spcPts val="735"/>
              </a:spcBef>
              <a:buChar char="•"/>
              <a:tabLst>
                <a:tab pos="367665" algn="l"/>
                <a:tab pos="368300" algn="l"/>
              </a:tabLst>
            </a:pPr>
            <a:r>
              <a:rPr sz="3200" spc="-5" dirty="0">
                <a:solidFill>
                  <a:srgbClr val="3333CC"/>
                </a:solidFill>
                <a:latin typeface="Arial"/>
                <a:cs typeface="Arial"/>
              </a:rPr>
              <a:t>The algorithm </a:t>
            </a:r>
            <a:r>
              <a:rPr sz="3200" dirty="0">
                <a:solidFill>
                  <a:srgbClr val="3333CC"/>
                </a:solidFill>
                <a:latin typeface="Arial"/>
                <a:cs typeface="Arial"/>
              </a:rPr>
              <a:t>provide</a:t>
            </a:r>
            <a:r>
              <a:rPr lang="en-US" sz="3200" dirty="0">
                <a:solidFill>
                  <a:srgbClr val="3333CC"/>
                </a:solidFill>
                <a:latin typeface="Arial"/>
                <a:cs typeface="Arial"/>
              </a:rPr>
              <a:t>s</a:t>
            </a:r>
            <a:r>
              <a:rPr sz="3200" dirty="0">
                <a:solidFill>
                  <a:srgbClr val="3333CC"/>
                </a:solidFill>
                <a:latin typeface="Arial"/>
                <a:cs typeface="Arial"/>
              </a:rPr>
              <a:t> a </a:t>
            </a:r>
            <a:r>
              <a:rPr sz="3200" spc="-5" dirty="0">
                <a:solidFill>
                  <a:srgbClr val="3333CC"/>
                </a:solidFill>
                <a:latin typeface="Arial"/>
                <a:cs typeface="Arial"/>
              </a:rPr>
              <a:t>prediction </a:t>
            </a:r>
            <a:r>
              <a:rPr sz="3200" dirty="0">
                <a:solidFill>
                  <a:srgbClr val="3333CC"/>
                </a:solidFill>
                <a:latin typeface="Arial"/>
                <a:cs typeface="Arial"/>
              </a:rPr>
              <a:t>of </a:t>
            </a:r>
            <a:r>
              <a:rPr sz="3200" spc="-5" dirty="0">
                <a:solidFill>
                  <a:srgbClr val="3333CC"/>
                </a:solidFill>
                <a:latin typeface="Arial"/>
                <a:cs typeface="Arial"/>
              </a:rPr>
              <a:t>the  </a:t>
            </a:r>
            <a:r>
              <a:rPr sz="3200" dirty="0">
                <a:solidFill>
                  <a:srgbClr val="3333CC"/>
                </a:solidFill>
                <a:latin typeface="Arial"/>
                <a:cs typeface="Arial"/>
              </a:rPr>
              <a:t>values of </a:t>
            </a:r>
            <a:r>
              <a:rPr sz="3200" spc="-5" dirty="0">
                <a:solidFill>
                  <a:srgbClr val="3333CC"/>
                </a:solidFill>
                <a:latin typeface="Arial"/>
                <a:cs typeface="Arial"/>
              </a:rPr>
              <a:t>the </a:t>
            </a:r>
            <a:r>
              <a:rPr sz="3200" dirty="0">
                <a:solidFill>
                  <a:srgbClr val="3333CC"/>
                </a:solidFill>
                <a:latin typeface="Arial"/>
                <a:cs typeface="Arial"/>
              </a:rPr>
              <a:t>missing</a:t>
            </a:r>
            <a:r>
              <a:rPr sz="3200" spc="-15" dirty="0">
                <a:solidFill>
                  <a:srgbClr val="3333CC"/>
                </a:solidFill>
                <a:latin typeface="Arial"/>
                <a:cs typeface="Arial"/>
              </a:rPr>
              <a:t> </a:t>
            </a:r>
            <a:r>
              <a:rPr sz="3200" spc="-5" dirty="0">
                <a:solidFill>
                  <a:srgbClr val="3333CC"/>
                </a:solidFill>
                <a:latin typeface="Arial"/>
                <a:cs typeface="Arial"/>
              </a:rPr>
              <a:t>entries</a:t>
            </a:r>
            <a:endParaRPr sz="3200" dirty="0">
              <a:latin typeface="Arial"/>
              <a:cs typeface="Aria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462950" y="847293"/>
            <a:ext cx="6465150" cy="695960"/>
          </a:xfrm>
          <a:prstGeom prst="rect">
            <a:avLst/>
          </a:prstGeom>
        </p:spPr>
        <p:txBody>
          <a:bodyPr vert="horz" wrap="square" lIns="0" tIns="12700" rIns="0" bIns="0" rtlCol="0">
            <a:spAutoFit/>
          </a:bodyPr>
          <a:lstStyle/>
          <a:p>
            <a:pPr marL="12700">
              <a:lnSpc>
                <a:spcPct val="100000"/>
              </a:lnSpc>
              <a:spcBef>
                <a:spcPts val="100"/>
              </a:spcBef>
              <a:tabLst>
                <a:tab pos="2746375" algn="l"/>
              </a:tabLst>
            </a:pPr>
            <a:r>
              <a:rPr spc="-5" dirty="0"/>
              <a:t>Specifying	</a:t>
            </a:r>
            <a:r>
              <a:rPr lang="en-US" spc="-5" dirty="0"/>
              <a:t>S</a:t>
            </a:r>
            <a:r>
              <a:rPr spc="-5" dirty="0"/>
              <a:t>moothness</a:t>
            </a:r>
          </a:p>
        </p:txBody>
      </p:sp>
      <p:sp>
        <p:nvSpPr>
          <p:cNvPr id="4" name="object 4"/>
          <p:cNvSpPr txBox="1"/>
          <p:nvPr/>
        </p:nvSpPr>
        <p:spPr>
          <a:xfrm>
            <a:off x="852978" y="1982354"/>
            <a:ext cx="8834120" cy="4693920"/>
          </a:xfrm>
          <a:prstGeom prst="rect">
            <a:avLst/>
          </a:prstGeom>
        </p:spPr>
        <p:txBody>
          <a:bodyPr vert="horz" wrap="square" lIns="0" tIns="33020" rIns="0" bIns="0" rtlCol="0">
            <a:spAutoFit/>
          </a:bodyPr>
          <a:lstStyle/>
          <a:p>
            <a:pPr marL="355600" marR="1036955" indent="-342900">
              <a:lnSpc>
                <a:spcPts val="3800"/>
              </a:lnSpc>
              <a:spcBef>
                <a:spcPts val="260"/>
              </a:spcBef>
              <a:buChar char="•"/>
              <a:tabLst>
                <a:tab pos="354965" algn="l"/>
                <a:tab pos="355600" algn="l"/>
              </a:tabLst>
            </a:pPr>
            <a:r>
              <a:rPr sz="3200" dirty="0">
                <a:solidFill>
                  <a:srgbClr val="3333CC"/>
                </a:solidFill>
                <a:latin typeface="Arial"/>
                <a:cs typeface="Arial"/>
              </a:rPr>
              <a:t>Several </a:t>
            </a:r>
            <a:r>
              <a:rPr sz="3200" spc="-5" dirty="0">
                <a:solidFill>
                  <a:srgbClr val="3333CC"/>
                </a:solidFill>
                <a:latin typeface="Arial"/>
                <a:cs typeface="Arial"/>
              </a:rPr>
              <a:t>methods to </a:t>
            </a:r>
            <a:r>
              <a:rPr sz="3200" dirty="0">
                <a:solidFill>
                  <a:srgbClr val="3333CC"/>
                </a:solidFill>
                <a:latin typeface="Arial"/>
                <a:cs typeface="Arial"/>
              </a:rPr>
              <a:t>encourage learning</a:t>
            </a:r>
            <a:r>
              <a:rPr sz="3200" spc="-60" dirty="0">
                <a:solidFill>
                  <a:srgbClr val="3333CC"/>
                </a:solidFill>
                <a:latin typeface="Arial"/>
                <a:cs typeface="Arial"/>
              </a:rPr>
              <a:t> </a:t>
            </a:r>
            <a:r>
              <a:rPr sz="3200" dirty="0">
                <a:solidFill>
                  <a:srgbClr val="3333CC"/>
                </a:solidFill>
                <a:latin typeface="Arial"/>
                <a:cs typeface="Arial"/>
              </a:rPr>
              <a:t>a  </a:t>
            </a:r>
            <a:r>
              <a:rPr sz="3200" spc="-5" dirty="0">
                <a:solidFill>
                  <a:srgbClr val="3333CC"/>
                </a:solidFill>
                <a:latin typeface="Arial"/>
                <a:cs typeface="Arial"/>
              </a:rPr>
              <a:t>function </a:t>
            </a:r>
            <a:r>
              <a:rPr sz="3200" i="1" spc="25" dirty="0">
                <a:latin typeface="Cambria"/>
                <a:cs typeface="Cambria"/>
              </a:rPr>
              <a:t>f</a:t>
            </a:r>
            <a:r>
              <a:rPr sz="3200" spc="25" dirty="0">
                <a:latin typeface="Calibri"/>
                <a:cs typeface="Calibri"/>
              </a:rPr>
              <a:t>* </a:t>
            </a:r>
            <a:r>
              <a:rPr sz="3200" spc="-5" dirty="0">
                <a:solidFill>
                  <a:srgbClr val="3333CC"/>
                </a:solidFill>
                <a:latin typeface="Arial"/>
                <a:cs typeface="Arial"/>
              </a:rPr>
              <a:t>that satisfies the</a:t>
            </a:r>
            <a:r>
              <a:rPr sz="3200" spc="-415" dirty="0">
                <a:solidFill>
                  <a:srgbClr val="3333CC"/>
                </a:solidFill>
                <a:latin typeface="Arial"/>
                <a:cs typeface="Arial"/>
              </a:rPr>
              <a:t> </a:t>
            </a:r>
            <a:r>
              <a:rPr sz="3200" spc="-5" dirty="0">
                <a:solidFill>
                  <a:srgbClr val="3333CC"/>
                </a:solidFill>
                <a:latin typeface="Arial"/>
                <a:cs typeface="Arial"/>
              </a:rPr>
              <a:t>condition</a:t>
            </a:r>
            <a:endParaRPr sz="3200">
              <a:latin typeface="Arial"/>
              <a:cs typeface="Arial"/>
            </a:endParaRPr>
          </a:p>
          <a:p>
            <a:pPr marL="1841500">
              <a:lnSpc>
                <a:spcPct val="100000"/>
              </a:lnSpc>
              <a:spcBef>
                <a:spcPts val="605"/>
              </a:spcBef>
            </a:pPr>
            <a:r>
              <a:rPr sz="3200" i="1" spc="265" dirty="0">
                <a:latin typeface="Cambria"/>
                <a:cs typeface="Cambria"/>
              </a:rPr>
              <a:t>f</a:t>
            </a:r>
            <a:r>
              <a:rPr sz="3200" spc="265" dirty="0">
                <a:latin typeface="Calibri"/>
                <a:cs typeface="Calibri"/>
              </a:rPr>
              <a:t>*(</a:t>
            </a:r>
            <a:r>
              <a:rPr sz="3200" b="1" i="1" spc="265" dirty="0">
                <a:latin typeface="Palatino Linotype"/>
                <a:cs typeface="Palatino Linotype"/>
              </a:rPr>
              <a:t>x</a:t>
            </a:r>
            <a:r>
              <a:rPr sz="3200" spc="265" dirty="0">
                <a:latin typeface="Calibri"/>
                <a:cs typeface="Calibri"/>
              </a:rPr>
              <a:t>)≈</a:t>
            </a:r>
            <a:r>
              <a:rPr sz="3200" i="1" spc="265" dirty="0">
                <a:latin typeface="Cambria"/>
                <a:cs typeface="Cambria"/>
              </a:rPr>
              <a:t>f</a:t>
            </a:r>
            <a:r>
              <a:rPr sz="3200" spc="265" dirty="0">
                <a:latin typeface="Calibri"/>
                <a:cs typeface="Calibri"/>
              </a:rPr>
              <a:t>*(</a:t>
            </a:r>
            <a:r>
              <a:rPr sz="3200" b="1" i="1" spc="265" dirty="0">
                <a:latin typeface="Palatino Linotype"/>
                <a:cs typeface="Palatino Linotype"/>
              </a:rPr>
              <a:t>x</a:t>
            </a:r>
            <a:r>
              <a:rPr sz="3200" spc="265" dirty="0">
                <a:latin typeface="Calibri"/>
                <a:cs typeface="Calibri"/>
              </a:rPr>
              <a:t>+</a:t>
            </a:r>
            <a:r>
              <a:rPr sz="3200" spc="265" dirty="0">
                <a:latin typeface="Times New Roman"/>
                <a:cs typeface="Times New Roman"/>
              </a:rPr>
              <a:t>ε</a:t>
            </a:r>
            <a:r>
              <a:rPr sz="3200" spc="265" dirty="0">
                <a:latin typeface="Calibri"/>
                <a:cs typeface="Calibri"/>
              </a:rPr>
              <a:t>)</a:t>
            </a:r>
            <a:endParaRPr sz="3200">
              <a:latin typeface="Calibri"/>
              <a:cs typeface="Calibri"/>
            </a:endParaRPr>
          </a:p>
          <a:p>
            <a:pPr marL="755650" lvl="1" indent="-286385">
              <a:lnSpc>
                <a:spcPct val="100000"/>
              </a:lnSpc>
              <a:spcBef>
                <a:spcPts val="665"/>
              </a:spcBef>
              <a:buChar char="–"/>
              <a:tabLst>
                <a:tab pos="755650" algn="l"/>
              </a:tabLst>
            </a:pPr>
            <a:r>
              <a:rPr sz="2800" spc="-5" dirty="0">
                <a:solidFill>
                  <a:srgbClr val="336600"/>
                </a:solidFill>
                <a:latin typeface="Arial"/>
                <a:cs typeface="Arial"/>
              </a:rPr>
              <a:t>For </a:t>
            </a:r>
            <a:r>
              <a:rPr sz="2800" dirty="0">
                <a:solidFill>
                  <a:srgbClr val="336600"/>
                </a:solidFill>
                <a:latin typeface="Arial"/>
                <a:cs typeface="Arial"/>
              </a:rPr>
              <a:t>most </a:t>
            </a:r>
            <a:r>
              <a:rPr sz="2800" spc="-5" dirty="0">
                <a:solidFill>
                  <a:srgbClr val="336600"/>
                </a:solidFill>
                <a:latin typeface="Arial"/>
                <a:cs typeface="Arial"/>
              </a:rPr>
              <a:t>configurations </a:t>
            </a:r>
            <a:r>
              <a:rPr sz="2800" b="1" i="1" spc="165" dirty="0">
                <a:latin typeface="Palatino Linotype"/>
                <a:cs typeface="Palatino Linotype"/>
              </a:rPr>
              <a:t>x </a:t>
            </a:r>
            <a:r>
              <a:rPr sz="2800" dirty="0">
                <a:solidFill>
                  <a:srgbClr val="336600"/>
                </a:solidFill>
                <a:latin typeface="Arial"/>
                <a:cs typeface="Arial"/>
              </a:rPr>
              <a:t>and small change</a:t>
            </a:r>
            <a:r>
              <a:rPr sz="2800" spc="-114" dirty="0">
                <a:solidFill>
                  <a:srgbClr val="336600"/>
                </a:solidFill>
                <a:latin typeface="Arial"/>
                <a:cs typeface="Arial"/>
              </a:rPr>
              <a:t> </a:t>
            </a:r>
            <a:r>
              <a:rPr sz="2800" spc="65" dirty="0">
                <a:latin typeface="Times New Roman"/>
                <a:cs typeface="Times New Roman"/>
              </a:rPr>
              <a:t>ε</a:t>
            </a:r>
            <a:endParaRPr sz="2800">
              <a:latin typeface="Times New Roman"/>
              <a:cs typeface="Times New Roman"/>
            </a:endParaRPr>
          </a:p>
          <a:p>
            <a:pPr marL="355600" marR="154940" indent="-342900">
              <a:lnSpc>
                <a:spcPct val="100000"/>
              </a:lnSpc>
              <a:spcBef>
                <a:spcPts val="835"/>
              </a:spcBef>
              <a:buChar char="•"/>
              <a:tabLst>
                <a:tab pos="354965" algn="l"/>
                <a:tab pos="355600" algn="l"/>
              </a:tabLst>
            </a:pPr>
            <a:r>
              <a:rPr sz="3200" spc="-5" dirty="0">
                <a:solidFill>
                  <a:srgbClr val="3333CC"/>
                </a:solidFill>
                <a:latin typeface="Arial"/>
                <a:cs typeface="Arial"/>
              </a:rPr>
              <a:t>If </a:t>
            </a:r>
            <a:r>
              <a:rPr sz="3200" dirty="0">
                <a:solidFill>
                  <a:srgbClr val="3333CC"/>
                </a:solidFill>
                <a:latin typeface="Arial"/>
                <a:cs typeface="Arial"/>
              </a:rPr>
              <a:t>we know a good answer </a:t>
            </a:r>
            <a:r>
              <a:rPr sz="3200" spc="-5" dirty="0">
                <a:solidFill>
                  <a:srgbClr val="3333CC"/>
                </a:solidFill>
                <a:latin typeface="Arial"/>
                <a:cs typeface="Arial"/>
              </a:rPr>
              <a:t>for </a:t>
            </a:r>
            <a:r>
              <a:rPr sz="3200" dirty="0">
                <a:solidFill>
                  <a:srgbClr val="3333CC"/>
                </a:solidFill>
                <a:latin typeface="Arial"/>
                <a:cs typeface="Arial"/>
              </a:rPr>
              <a:t>input </a:t>
            </a:r>
            <a:r>
              <a:rPr sz="3200" b="1" i="1" spc="190" dirty="0">
                <a:latin typeface="Palatino Linotype"/>
                <a:cs typeface="Palatino Linotype"/>
              </a:rPr>
              <a:t>x </a:t>
            </a:r>
            <a:r>
              <a:rPr sz="3200" dirty="0">
                <a:solidFill>
                  <a:srgbClr val="3333CC"/>
                </a:solidFill>
                <a:latin typeface="Arial"/>
                <a:cs typeface="Arial"/>
              </a:rPr>
              <a:t>then</a:t>
            </a:r>
            <a:r>
              <a:rPr sz="3200" spc="-200" dirty="0">
                <a:solidFill>
                  <a:srgbClr val="3333CC"/>
                </a:solidFill>
                <a:latin typeface="Arial"/>
                <a:cs typeface="Arial"/>
              </a:rPr>
              <a:t> </a:t>
            </a:r>
            <a:r>
              <a:rPr sz="3200" dirty="0">
                <a:solidFill>
                  <a:srgbClr val="3333CC"/>
                </a:solidFill>
                <a:latin typeface="Arial"/>
                <a:cs typeface="Arial"/>
              </a:rPr>
              <a:t>that  answer is good in </a:t>
            </a:r>
            <a:r>
              <a:rPr sz="3200" spc="-5" dirty="0">
                <a:solidFill>
                  <a:srgbClr val="3333CC"/>
                </a:solidFill>
                <a:latin typeface="Arial"/>
                <a:cs typeface="Arial"/>
              </a:rPr>
              <a:t>the </a:t>
            </a:r>
            <a:r>
              <a:rPr sz="3200" dirty="0">
                <a:solidFill>
                  <a:srgbClr val="3333CC"/>
                </a:solidFill>
                <a:latin typeface="Arial"/>
                <a:cs typeface="Arial"/>
              </a:rPr>
              <a:t>neighborhood of</a:t>
            </a:r>
            <a:r>
              <a:rPr sz="3200" spc="-50" dirty="0">
                <a:solidFill>
                  <a:srgbClr val="3333CC"/>
                </a:solidFill>
                <a:latin typeface="Arial"/>
                <a:cs typeface="Arial"/>
              </a:rPr>
              <a:t> </a:t>
            </a:r>
            <a:r>
              <a:rPr sz="3200" b="1" i="1" spc="190" dirty="0">
                <a:latin typeface="Palatino Linotype"/>
                <a:cs typeface="Palatino Linotype"/>
              </a:rPr>
              <a:t>x</a:t>
            </a:r>
            <a:endParaRPr sz="3200">
              <a:latin typeface="Palatino Linotype"/>
              <a:cs typeface="Palatino Linotype"/>
            </a:endParaRPr>
          </a:p>
          <a:p>
            <a:pPr marL="355600" indent="-342900">
              <a:lnSpc>
                <a:spcPct val="100000"/>
              </a:lnSpc>
              <a:spcBef>
                <a:spcPts val="720"/>
              </a:spcBef>
              <a:buChar char="•"/>
              <a:tabLst>
                <a:tab pos="354965" algn="l"/>
                <a:tab pos="355600" algn="l"/>
              </a:tabLst>
            </a:pPr>
            <a:r>
              <a:rPr sz="3200" dirty="0">
                <a:solidFill>
                  <a:srgbClr val="3333CC"/>
                </a:solidFill>
                <a:latin typeface="Arial"/>
                <a:cs typeface="Arial"/>
              </a:rPr>
              <a:t>An </a:t>
            </a:r>
            <a:r>
              <a:rPr sz="3200" spc="-5" dirty="0">
                <a:solidFill>
                  <a:srgbClr val="3333CC"/>
                </a:solidFill>
                <a:latin typeface="Arial"/>
                <a:cs typeface="Arial"/>
              </a:rPr>
              <a:t>extreme </a:t>
            </a:r>
            <a:r>
              <a:rPr sz="3200" dirty="0">
                <a:solidFill>
                  <a:srgbClr val="3333CC"/>
                </a:solidFill>
                <a:latin typeface="Arial"/>
                <a:cs typeface="Arial"/>
              </a:rPr>
              <a:t>example is </a:t>
            </a:r>
            <a:r>
              <a:rPr sz="3200" i="1" spc="-15" dirty="0">
                <a:solidFill>
                  <a:srgbClr val="434DD6"/>
                </a:solidFill>
                <a:latin typeface="Cambria"/>
                <a:cs typeface="Cambria"/>
              </a:rPr>
              <a:t>k</a:t>
            </a:r>
            <a:r>
              <a:rPr sz="3200" spc="-15" dirty="0">
                <a:solidFill>
                  <a:srgbClr val="3333CC"/>
                </a:solidFill>
                <a:latin typeface="Arial"/>
                <a:cs typeface="Arial"/>
              </a:rPr>
              <a:t>-nearest</a:t>
            </a:r>
            <a:r>
              <a:rPr sz="3200" spc="-30" dirty="0">
                <a:solidFill>
                  <a:srgbClr val="3333CC"/>
                </a:solidFill>
                <a:latin typeface="Arial"/>
                <a:cs typeface="Arial"/>
              </a:rPr>
              <a:t> </a:t>
            </a:r>
            <a:r>
              <a:rPr sz="3200" dirty="0">
                <a:solidFill>
                  <a:srgbClr val="3333CC"/>
                </a:solidFill>
                <a:latin typeface="Arial"/>
                <a:cs typeface="Arial"/>
              </a:rPr>
              <a:t>neighbor</a:t>
            </a:r>
            <a:endParaRPr sz="3200">
              <a:latin typeface="Arial"/>
              <a:cs typeface="Arial"/>
            </a:endParaRPr>
          </a:p>
          <a:p>
            <a:pPr marL="748665" marR="5080" lvl="1" indent="-279400">
              <a:lnSpc>
                <a:spcPct val="102000"/>
              </a:lnSpc>
              <a:spcBef>
                <a:spcPts val="600"/>
              </a:spcBef>
              <a:buChar char="–"/>
              <a:tabLst>
                <a:tab pos="755650" algn="l"/>
              </a:tabLst>
            </a:pPr>
            <a:r>
              <a:rPr sz="2800" spc="-5" dirty="0">
                <a:solidFill>
                  <a:srgbClr val="336600"/>
                </a:solidFill>
                <a:latin typeface="Arial"/>
                <a:cs typeface="Arial"/>
              </a:rPr>
              <a:t>Points </a:t>
            </a:r>
            <a:r>
              <a:rPr sz="2800" dirty="0">
                <a:solidFill>
                  <a:srgbClr val="336600"/>
                </a:solidFill>
                <a:latin typeface="Arial"/>
                <a:cs typeface="Arial"/>
              </a:rPr>
              <a:t>having </a:t>
            </a:r>
            <a:r>
              <a:rPr sz="2800" spc="-5" dirty="0">
                <a:solidFill>
                  <a:srgbClr val="336600"/>
                </a:solidFill>
                <a:latin typeface="Arial"/>
                <a:cs typeface="Arial"/>
              </a:rPr>
              <a:t>the </a:t>
            </a:r>
            <a:r>
              <a:rPr sz="2800" dirty="0">
                <a:solidFill>
                  <a:srgbClr val="336600"/>
                </a:solidFill>
                <a:latin typeface="Arial"/>
                <a:cs typeface="Arial"/>
              </a:rPr>
              <a:t>same set of nearest neighbors</a:t>
            </a:r>
            <a:r>
              <a:rPr sz="2800" spc="-80" dirty="0">
                <a:solidFill>
                  <a:srgbClr val="336600"/>
                </a:solidFill>
                <a:latin typeface="Arial"/>
                <a:cs typeface="Arial"/>
              </a:rPr>
              <a:t> </a:t>
            </a:r>
            <a:r>
              <a:rPr sz="2800" dirty="0">
                <a:solidFill>
                  <a:srgbClr val="336600"/>
                </a:solidFill>
                <a:latin typeface="Arial"/>
                <a:cs typeface="Arial"/>
              </a:rPr>
              <a:t>all  have </a:t>
            </a:r>
            <a:r>
              <a:rPr sz="2800" spc="-5" dirty="0">
                <a:solidFill>
                  <a:srgbClr val="336600"/>
                </a:solidFill>
                <a:latin typeface="Arial"/>
                <a:cs typeface="Arial"/>
              </a:rPr>
              <a:t>the </a:t>
            </a:r>
            <a:r>
              <a:rPr sz="2800" dirty="0">
                <a:solidFill>
                  <a:srgbClr val="336600"/>
                </a:solidFill>
                <a:latin typeface="Arial"/>
                <a:cs typeface="Arial"/>
              </a:rPr>
              <a:t>same </a:t>
            </a:r>
            <a:r>
              <a:rPr sz="2800" spc="-5" dirty="0">
                <a:solidFill>
                  <a:srgbClr val="336600"/>
                </a:solidFill>
                <a:latin typeface="Arial"/>
                <a:cs typeface="Arial"/>
              </a:rPr>
              <a:t>prediction</a:t>
            </a:r>
            <a:endParaRPr sz="2800">
              <a:latin typeface="Arial"/>
              <a:cs typeface="Arial"/>
            </a:endParaRPr>
          </a:p>
        </p:txBody>
      </p:sp>
      <p:sp>
        <p:nvSpPr>
          <p:cNvPr id="5" name="object 5"/>
          <p:cNvSpPr txBox="1"/>
          <p:nvPr/>
        </p:nvSpPr>
        <p:spPr>
          <a:xfrm>
            <a:off x="1310177" y="6728598"/>
            <a:ext cx="7966709"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5" dirty="0">
                <a:solidFill>
                  <a:srgbClr val="336600"/>
                </a:solidFill>
                <a:latin typeface="Arial"/>
                <a:cs typeface="Arial"/>
              </a:rPr>
              <a:t>For </a:t>
            </a:r>
            <a:r>
              <a:rPr sz="2800" i="1" spc="165" dirty="0">
                <a:latin typeface="Cambria"/>
                <a:cs typeface="Cambria"/>
              </a:rPr>
              <a:t>k</a:t>
            </a:r>
            <a:r>
              <a:rPr sz="2800" spc="165" dirty="0">
                <a:latin typeface="Calibri"/>
                <a:cs typeface="Calibri"/>
              </a:rPr>
              <a:t>=1</a:t>
            </a:r>
            <a:r>
              <a:rPr sz="2800" spc="165" dirty="0">
                <a:solidFill>
                  <a:srgbClr val="336600"/>
                </a:solidFill>
                <a:latin typeface="Arial"/>
                <a:cs typeface="Arial"/>
              </a:rPr>
              <a:t>, </a:t>
            </a:r>
            <a:r>
              <a:rPr sz="2800" dirty="0">
                <a:solidFill>
                  <a:srgbClr val="336600"/>
                </a:solidFill>
                <a:latin typeface="Arial"/>
                <a:cs typeface="Arial"/>
              </a:rPr>
              <a:t>no of regions </a:t>
            </a:r>
            <a:r>
              <a:rPr sz="2800" spc="780" dirty="0">
                <a:latin typeface="Calibri"/>
                <a:cs typeface="Calibri"/>
              </a:rPr>
              <a:t>≤</a:t>
            </a:r>
            <a:r>
              <a:rPr sz="2800" spc="-175" dirty="0">
                <a:latin typeface="Calibri"/>
                <a:cs typeface="Calibri"/>
              </a:rPr>
              <a:t> </a:t>
            </a:r>
            <a:r>
              <a:rPr sz="2800" dirty="0">
                <a:solidFill>
                  <a:srgbClr val="336600"/>
                </a:solidFill>
                <a:latin typeface="Arial"/>
                <a:cs typeface="Arial"/>
              </a:rPr>
              <a:t>no of </a:t>
            </a:r>
            <a:r>
              <a:rPr sz="2800" spc="-5" dirty="0">
                <a:solidFill>
                  <a:srgbClr val="336600"/>
                </a:solidFill>
                <a:latin typeface="Arial"/>
                <a:cs typeface="Arial"/>
              </a:rPr>
              <a:t>training </a:t>
            </a:r>
            <a:r>
              <a:rPr sz="2800" dirty="0">
                <a:solidFill>
                  <a:srgbClr val="336600"/>
                </a:solidFill>
                <a:latin typeface="Arial"/>
                <a:cs typeface="Arial"/>
              </a:rPr>
              <a:t>examples</a:t>
            </a:r>
            <a:endParaRPr sz="2800">
              <a:latin typeface="Arial"/>
              <a:cs typeface="Aria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1006" y="598054"/>
            <a:ext cx="9020094" cy="695960"/>
          </a:xfrm>
          <a:prstGeom prst="rect">
            <a:avLst/>
          </a:prstGeom>
        </p:spPr>
        <p:txBody>
          <a:bodyPr vert="horz" wrap="square" lIns="0" tIns="12700" rIns="0" bIns="0" rtlCol="0">
            <a:spAutoFit/>
          </a:bodyPr>
          <a:lstStyle/>
          <a:p>
            <a:pPr marL="12700">
              <a:lnSpc>
                <a:spcPct val="100000"/>
              </a:lnSpc>
              <a:spcBef>
                <a:spcPts val="100"/>
              </a:spcBef>
              <a:tabLst>
                <a:tab pos="1783080" algn="l"/>
                <a:tab pos="5417820" algn="l"/>
              </a:tabLst>
            </a:pPr>
            <a:r>
              <a:rPr dirty="0"/>
              <a:t>Kernel	</a:t>
            </a:r>
            <a:r>
              <a:rPr lang="en-US" dirty="0"/>
              <a:t>M</a:t>
            </a:r>
            <a:r>
              <a:rPr dirty="0"/>
              <a:t>achines</a:t>
            </a:r>
            <a:r>
              <a:rPr spc="-5" dirty="0"/>
              <a:t> </a:t>
            </a:r>
            <a:r>
              <a:rPr dirty="0"/>
              <a:t>and	</a:t>
            </a:r>
            <a:r>
              <a:rPr lang="en-US" spc="-5" dirty="0"/>
              <a:t>S</a:t>
            </a:r>
            <a:r>
              <a:rPr spc="-5" dirty="0"/>
              <a:t>moothness</a:t>
            </a:r>
          </a:p>
        </p:txBody>
      </p:sp>
      <p:sp>
        <p:nvSpPr>
          <p:cNvPr id="4" name="object 4"/>
          <p:cNvSpPr txBox="1"/>
          <p:nvPr/>
        </p:nvSpPr>
        <p:spPr>
          <a:xfrm>
            <a:off x="789478" y="1525154"/>
            <a:ext cx="8552815" cy="5157470"/>
          </a:xfrm>
          <a:prstGeom prst="rect">
            <a:avLst/>
          </a:prstGeom>
        </p:spPr>
        <p:txBody>
          <a:bodyPr vert="horz" wrap="square" lIns="0" tIns="33020" rIns="0" bIns="0" rtlCol="0">
            <a:spAutoFit/>
          </a:bodyPr>
          <a:lstStyle/>
          <a:p>
            <a:pPr marL="381000" marR="30480" indent="-342900">
              <a:lnSpc>
                <a:spcPts val="3800"/>
              </a:lnSpc>
              <a:spcBef>
                <a:spcPts val="260"/>
              </a:spcBef>
              <a:buChar char="•"/>
              <a:tabLst>
                <a:tab pos="380365" algn="l"/>
                <a:tab pos="381000" algn="l"/>
              </a:tabLst>
            </a:pPr>
            <a:r>
              <a:rPr sz="3200" dirty="0">
                <a:solidFill>
                  <a:srgbClr val="3333CC"/>
                </a:solidFill>
                <a:latin typeface="Arial"/>
                <a:cs typeface="Arial"/>
              </a:rPr>
              <a:t>Kernel machines </a:t>
            </a:r>
            <a:r>
              <a:rPr sz="3200" spc="-5" dirty="0">
                <a:solidFill>
                  <a:srgbClr val="3333CC"/>
                </a:solidFill>
                <a:latin typeface="Arial"/>
                <a:cs typeface="Arial"/>
              </a:rPr>
              <a:t>interpolate between training  </a:t>
            </a:r>
            <a:r>
              <a:rPr sz="3200" dirty="0">
                <a:solidFill>
                  <a:srgbClr val="3333CC"/>
                </a:solidFill>
                <a:latin typeface="Arial"/>
                <a:cs typeface="Arial"/>
              </a:rPr>
              <a:t>set </a:t>
            </a:r>
            <a:r>
              <a:rPr sz="3200" spc="-5" dirty="0">
                <a:solidFill>
                  <a:srgbClr val="3333CC"/>
                </a:solidFill>
                <a:latin typeface="Arial"/>
                <a:cs typeface="Arial"/>
              </a:rPr>
              <a:t>outputs associated with </a:t>
            </a:r>
            <a:r>
              <a:rPr sz="3200" dirty="0">
                <a:solidFill>
                  <a:srgbClr val="3333CC"/>
                </a:solidFill>
                <a:latin typeface="Arial"/>
                <a:cs typeface="Arial"/>
              </a:rPr>
              <a:t>nearby </a:t>
            </a:r>
            <a:r>
              <a:rPr sz="3200" spc="-5" dirty="0">
                <a:solidFill>
                  <a:srgbClr val="3333CC"/>
                </a:solidFill>
                <a:latin typeface="Arial"/>
                <a:cs typeface="Arial"/>
              </a:rPr>
              <a:t>training  </a:t>
            </a:r>
            <a:r>
              <a:rPr sz="3200" dirty="0">
                <a:solidFill>
                  <a:srgbClr val="3333CC"/>
                </a:solidFill>
                <a:latin typeface="Arial"/>
                <a:cs typeface="Arial"/>
              </a:rPr>
              <a:t>examples</a:t>
            </a:r>
            <a:endParaRPr sz="3200">
              <a:latin typeface="Arial"/>
              <a:cs typeface="Arial"/>
            </a:endParaRPr>
          </a:p>
          <a:p>
            <a:pPr marL="381000" indent="-342900">
              <a:lnSpc>
                <a:spcPts val="3835"/>
              </a:lnSpc>
              <a:spcBef>
                <a:spcPts val="705"/>
              </a:spcBef>
              <a:buChar char="•"/>
              <a:tabLst>
                <a:tab pos="380365" algn="l"/>
                <a:tab pos="381000" algn="l"/>
              </a:tabLst>
            </a:pPr>
            <a:r>
              <a:rPr sz="3200" spc="-5" dirty="0">
                <a:solidFill>
                  <a:srgbClr val="3333CC"/>
                </a:solidFill>
                <a:latin typeface="Arial"/>
                <a:cs typeface="Arial"/>
              </a:rPr>
              <a:t>With </a:t>
            </a:r>
            <a:r>
              <a:rPr sz="3200" dirty="0">
                <a:solidFill>
                  <a:srgbClr val="3333CC"/>
                </a:solidFill>
                <a:latin typeface="Arial"/>
                <a:cs typeface="Arial"/>
              </a:rPr>
              <a:t>local kernels: </a:t>
            </a:r>
            <a:r>
              <a:rPr sz="3200" i="1" spc="145" dirty="0">
                <a:latin typeface="Cambria"/>
                <a:cs typeface="Cambria"/>
              </a:rPr>
              <a:t>k</a:t>
            </a:r>
            <a:r>
              <a:rPr sz="3200" spc="145" dirty="0">
                <a:latin typeface="Calibri"/>
                <a:cs typeface="Calibri"/>
              </a:rPr>
              <a:t>(</a:t>
            </a:r>
            <a:r>
              <a:rPr sz="3200" b="1" i="1" spc="145" dirty="0">
                <a:latin typeface="Palatino Linotype"/>
                <a:cs typeface="Palatino Linotype"/>
              </a:rPr>
              <a:t>u,v</a:t>
            </a:r>
            <a:r>
              <a:rPr sz="3200" spc="145" dirty="0">
                <a:latin typeface="Calibri"/>
                <a:cs typeface="Calibri"/>
              </a:rPr>
              <a:t>) </a:t>
            </a:r>
            <a:r>
              <a:rPr sz="3200" dirty="0">
                <a:solidFill>
                  <a:srgbClr val="3333CC"/>
                </a:solidFill>
                <a:latin typeface="Arial"/>
                <a:cs typeface="Arial"/>
              </a:rPr>
              <a:t>is large when</a:t>
            </a:r>
            <a:r>
              <a:rPr sz="3200" spc="-40" dirty="0">
                <a:solidFill>
                  <a:srgbClr val="3333CC"/>
                </a:solidFill>
                <a:latin typeface="Arial"/>
                <a:cs typeface="Arial"/>
              </a:rPr>
              <a:t> </a:t>
            </a:r>
            <a:r>
              <a:rPr sz="3200" b="1" i="1" spc="340" dirty="0">
                <a:latin typeface="Palatino Linotype"/>
                <a:cs typeface="Palatino Linotype"/>
              </a:rPr>
              <a:t>u</a:t>
            </a:r>
            <a:r>
              <a:rPr sz="3200" spc="340" dirty="0">
                <a:latin typeface="Calibri"/>
                <a:cs typeface="Calibri"/>
              </a:rPr>
              <a:t>=</a:t>
            </a:r>
            <a:r>
              <a:rPr sz="3200" b="1" i="1" spc="340" dirty="0">
                <a:latin typeface="Palatino Linotype"/>
                <a:cs typeface="Palatino Linotype"/>
              </a:rPr>
              <a:t>v</a:t>
            </a:r>
            <a:endParaRPr sz="3200">
              <a:latin typeface="Palatino Linotype"/>
              <a:cs typeface="Palatino Linotype"/>
            </a:endParaRPr>
          </a:p>
          <a:p>
            <a:pPr marL="381000">
              <a:lnSpc>
                <a:spcPts val="3835"/>
              </a:lnSpc>
            </a:pPr>
            <a:r>
              <a:rPr sz="3200" dirty="0">
                <a:solidFill>
                  <a:srgbClr val="3333CC"/>
                </a:solidFill>
                <a:latin typeface="Arial"/>
                <a:cs typeface="Arial"/>
              </a:rPr>
              <a:t>and decreases as </a:t>
            </a:r>
            <a:r>
              <a:rPr sz="3200" b="1" i="1" spc="200" dirty="0">
                <a:latin typeface="Palatino Linotype"/>
                <a:cs typeface="Palatino Linotype"/>
              </a:rPr>
              <a:t>u </a:t>
            </a:r>
            <a:r>
              <a:rPr sz="3200" spc="-5" dirty="0">
                <a:solidFill>
                  <a:srgbClr val="3333CC"/>
                </a:solidFill>
                <a:latin typeface="Arial"/>
                <a:cs typeface="Arial"/>
              </a:rPr>
              <a:t>and </a:t>
            </a:r>
            <a:r>
              <a:rPr sz="3200" b="1" i="1" spc="-80" dirty="0">
                <a:latin typeface="Palatino Linotype"/>
                <a:cs typeface="Palatino Linotype"/>
              </a:rPr>
              <a:t>v </a:t>
            </a:r>
            <a:r>
              <a:rPr sz="3200" dirty="0">
                <a:solidFill>
                  <a:srgbClr val="3333CC"/>
                </a:solidFill>
                <a:latin typeface="Arial"/>
                <a:cs typeface="Arial"/>
              </a:rPr>
              <a:t>grow </a:t>
            </a:r>
            <a:r>
              <a:rPr sz="3200" spc="-5" dirty="0">
                <a:solidFill>
                  <a:srgbClr val="3333CC"/>
                </a:solidFill>
                <a:latin typeface="Arial"/>
                <a:cs typeface="Arial"/>
              </a:rPr>
              <a:t>further</a:t>
            </a:r>
            <a:r>
              <a:rPr sz="3200" spc="-15" dirty="0">
                <a:solidFill>
                  <a:srgbClr val="3333CC"/>
                </a:solidFill>
                <a:latin typeface="Arial"/>
                <a:cs typeface="Arial"/>
              </a:rPr>
              <a:t> </a:t>
            </a:r>
            <a:r>
              <a:rPr sz="3200" dirty="0">
                <a:solidFill>
                  <a:srgbClr val="3333CC"/>
                </a:solidFill>
                <a:latin typeface="Arial"/>
                <a:cs typeface="Arial"/>
              </a:rPr>
              <a:t>apart</a:t>
            </a:r>
            <a:endParaRPr sz="3200">
              <a:latin typeface="Arial"/>
              <a:cs typeface="Arial"/>
            </a:endParaRPr>
          </a:p>
          <a:p>
            <a:pPr marL="381000" marR="31115" indent="-342900">
              <a:lnSpc>
                <a:spcPct val="100000"/>
              </a:lnSpc>
              <a:spcBef>
                <a:spcPts val="730"/>
              </a:spcBef>
              <a:buChar char="•"/>
              <a:tabLst>
                <a:tab pos="380365" algn="l"/>
                <a:tab pos="381000" algn="l"/>
              </a:tabLst>
            </a:pPr>
            <a:r>
              <a:rPr sz="3200" dirty="0">
                <a:solidFill>
                  <a:srgbClr val="3333CC"/>
                </a:solidFill>
                <a:latin typeface="Arial"/>
                <a:cs typeface="Arial"/>
              </a:rPr>
              <a:t>Can be </a:t>
            </a:r>
            <a:r>
              <a:rPr sz="3200" spc="-5" dirty="0">
                <a:solidFill>
                  <a:srgbClr val="3333CC"/>
                </a:solidFill>
                <a:latin typeface="Arial"/>
                <a:cs typeface="Arial"/>
              </a:rPr>
              <a:t>thought </a:t>
            </a:r>
            <a:r>
              <a:rPr sz="3200" dirty="0">
                <a:solidFill>
                  <a:srgbClr val="3333CC"/>
                </a:solidFill>
                <a:latin typeface="Arial"/>
                <a:cs typeface="Arial"/>
              </a:rPr>
              <a:t>of as a </a:t>
            </a:r>
            <a:r>
              <a:rPr sz="3200" spc="-5" dirty="0">
                <a:solidFill>
                  <a:srgbClr val="3333CC"/>
                </a:solidFill>
                <a:latin typeface="Arial"/>
                <a:cs typeface="Arial"/>
              </a:rPr>
              <a:t>similarity function that  performs template matching</a:t>
            </a:r>
            <a:endParaRPr sz="3200">
              <a:latin typeface="Arial"/>
              <a:cs typeface="Arial"/>
            </a:endParaRPr>
          </a:p>
          <a:p>
            <a:pPr marL="494665">
              <a:lnSpc>
                <a:spcPts val="3345"/>
              </a:lnSpc>
              <a:spcBef>
                <a:spcPts val="725"/>
              </a:spcBef>
            </a:pPr>
            <a:r>
              <a:rPr sz="2800" dirty="0">
                <a:solidFill>
                  <a:srgbClr val="336600"/>
                </a:solidFill>
                <a:latin typeface="Arial"/>
                <a:cs typeface="Arial"/>
              </a:rPr>
              <a:t>– By measuring how closely </a:t>
            </a:r>
            <a:r>
              <a:rPr sz="2800" spc="-5" dirty="0">
                <a:solidFill>
                  <a:srgbClr val="336600"/>
                </a:solidFill>
                <a:latin typeface="Arial"/>
                <a:cs typeface="Arial"/>
              </a:rPr>
              <a:t>test </a:t>
            </a:r>
            <a:r>
              <a:rPr sz="2800" dirty="0">
                <a:solidFill>
                  <a:srgbClr val="336600"/>
                </a:solidFill>
                <a:latin typeface="Arial"/>
                <a:cs typeface="Arial"/>
              </a:rPr>
              <a:t>example</a:t>
            </a:r>
            <a:r>
              <a:rPr sz="2800" spc="-130" dirty="0">
                <a:solidFill>
                  <a:srgbClr val="336600"/>
                </a:solidFill>
                <a:latin typeface="Arial"/>
                <a:cs typeface="Arial"/>
              </a:rPr>
              <a:t> </a:t>
            </a:r>
            <a:r>
              <a:rPr sz="2800" b="1" i="1" spc="165" dirty="0">
                <a:latin typeface="Palatino Linotype"/>
                <a:cs typeface="Palatino Linotype"/>
              </a:rPr>
              <a:t>x</a:t>
            </a:r>
            <a:endParaRPr sz="2800">
              <a:latin typeface="Palatino Linotype"/>
              <a:cs typeface="Palatino Linotype"/>
            </a:endParaRPr>
          </a:p>
          <a:p>
            <a:pPr marL="774065">
              <a:lnSpc>
                <a:spcPts val="3345"/>
              </a:lnSpc>
              <a:tabLst>
                <a:tab pos="5339715" algn="l"/>
              </a:tabLst>
            </a:pPr>
            <a:r>
              <a:rPr sz="2800" dirty="0">
                <a:solidFill>
                  <a:srgbClr val="336600"/>
                </a:solidFill>
                <a:latin typeface="Arial"/>
                <a:cs typeface="Arial"/>
              </a:rPr>
              <a:t>resembles </a:t>
            </a:r>
            <a:r>
              <a:rPr sz="2800" spc="-5" dirty="0">
                <a:solidFill>
                  <a:srgbClr val="336600"/>
                </a:solidFill>
                <a:latin typeface="Arial"/>
                <a:cs typeface="Arial"/>
              </a:rPr>
              <a:t>training</a:t>
            </a:r>
            <a:r>
              <a:rPr sz="2800" spc="10" dirty="0">
                <a:solidFill>
                  <a:srgbClr val="336600"/>
                </a:solidFill>
                <a:latin typeface="Arial"/>
                <a:cs typeface="Arial"/>
              </a:rPr>
              <a:t> </a:t>
            </a:r>
            <a:r>
              <a:rPr sz="2800" dirty="0">
                <a:solidFill>
                  <a:srgbClr val="336600"/>
                </a:solidFill>
                <a:latin typeface="Arial"/>
                <a:cs typeface="Arial"/>
              </a:rPr>
              <a:t>example	</a:t>
            </a:r>
            <a:r>
              <a:rPr sz="2800" b="1" i="1" spc="140" dirty="0">
                <a:latin typeface="Palatino Linotype"/>
                <a:cs typeface="Palatino Linotype"/>
              </a:rPr>
              <a:t>x</a:t>
            </a:r>
            <a:r>
              <a:rPr sz="2775" spc="209" baseline="25525" dirty="0">
                <a:latin typeface="Calibri"/>
                <a:cs typeface="Calibri"/>
              </a:rPr>
              <a:t>(</a:t>
            </a:r>
            <a:r>
              <a:rPr sz="2775" i="1" spc="209" baseline="25525" dirty="0">
                <a:latin typeface="Cambria"/>
                <a:cs typeface="Cambria"/>
              </a:rPr>
              <a:t>i</a:t>
            </a:r>
            <a:r>
              <a:rPr sz="2775" spc="209" baseline="25525" dirty="0">
                <a:latin typeface="Calibri"/>
                <a:cs typeface="Calibri"/>
              </a:rPr>
              <a:t>)</a:t>
            </a:r>
            <a:endParaRPr sz="2775" baseline="25525">
              <a:latin typeface="Calibri"/>
              <a:cs typeface="Calibri"/>
            </a:endParaRPr>
          </a:p>
          <a:p>
            <a:pPr marL="381000" indent="-342900">
              <a:lnSpc>
                <a:spcPct val="100000"/>
              </a:lnSpc>
              <a:spcBef>
                <a:spcPts val="805"/>
              </a:spcBef>
              <a:buChar char="•"/>
              <a:tabLst>
                <a:tab pos="380365" algn="l"/>
                <a:tab pos="381000" algn="l"/>
              </a:tabLst>
            </a:pPr>
            <a:r>
              <a:rPr sz="3200" dirty="0">
                <a:solidFill>
                  <a:srgbClr val="3333CC"/>
                </a:solidFill>
                <a:latin typeface="Arial"/>
                <a:cs typeface="Arial"/>
              </a:rPr>
              <a:t>Much of deep learning is </a:t>
            </a:r>
            <a:r>
              <a:rPr sz="3200" spc="-5" dirty="0">
                <a:solidFill>
                  <a:srgbClr val="3333CC"/>
                </a:solidFill>
                <a:latin typeface="Arial"/>
                <a:cs typeface="Arial"/>
              </a:rPr>
              <a:t>motivated</a:t>
            </a:r>
            <a:r>
              <a:rPr sz="3200" spc="-35" dirty="0">
                <a:solidFill>
                  <a:srgbClr val="3333CC"/>
                </a:solidFill>
                <a:latin typeface="Arial"/>
                <a:cs typeface="Arial"/>
              </a:rPr>
              <a:t> </a:t>
            </a:r>
            <a:r>
              <a:rPr sz="3200" dirty="0">
                <a:solidFill>
                  <a:srgbClr val="3333CC"/>
                </a:solidFill>
                <a:latin typeface="Arial"/>
                <a:cs typeface="Arial"/>
              </a:rPr>
              <a:t>by</a:t>
            </a:r>
            <a:endParaRPr sz="3200">
              <a:latin typeface="Arial"/>
              <a:cs typeface="Arial"/>
            </a:endParaRPr>
          </a:p>
        </p:txBody>
      </p:sp>
      <p:sp>
        <p:nvSpPr>
          <p:cNvPr id="5" name="object 5"/>
          <p:cNvSpPr txBox="1"/>
          <p:nvPr/>
        </p:nvSpPr>
        <p:spPr>
          <a:xfrm>
            <a:off x="1157778" y="6655954"/>
            <a:ext cx="571817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3333CC"/>
                </a:solidFill>
                <a:latin typeface="Arial"/>
                <a:cs typeface="Arial"/>
              </a:rPr>
              <a:t>limitations </a:t>
            </a:r>
            <a:r>
              <a:rPr sz="3200" dirty="0">
                <a:solidFill>
                  <a:srgbClr val="3333CC"/>
                </a:solidFill>
                <a:latin typeface="Arial"/>
                <a:cs typeface="Arial"/>
              </a:rPr>
              <a:t>of </a:t>
            </a:r>
            <a:r>
              <a:rPr sz="3200" spc="-5" dirty="0">
                <a:solidFill>
                  <a:srgbClr val="3333CC"/>
                </a:solidFill>
                <a:latin typeface="Arial"/>
                <a:cs typeface="Arial"/>
              </a:rPr>
              <a:t>template</a:t>
            </a:r>
            <a:r>
              <a:rPr sz="3200" dirty="0">
                <a:solidFill>
                  <a:srgbClr val="3333CC"/>
                </a:solidFill>
                <a:latin typeface="Arial"/>
                <a:cs typeface="Arial"/>
              </a:rPr>
              <a:t> </a:t>
            </a:r>
            <a:r>
              <a:rPr sz="3200" spc="-5" dirty="0">
                <a:solidFill>
                  <a:srgbClr val="3333CC"/>
                </a:solidFill>
                <a:latin typeface="Arial"/>
                <a:cs typeface="Arial"/>
              </a:rPr>
              <a:t>matching</a:t>
            </a:r>
            <a:endParaRPr sz="3200">
              <a:latin typeface="Arial"/>
              <a:cs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98284" y="801254"/>
            <a:ext cx="8101965" cy="695960"/>
          </a:xfrm>
          <a:prstGeom prst="rect">
            <a:avLst/>
          </a:prstGeom>
        </p:spPr>
        <p:txBody>
          <a:bodyPr vert="horz" wrap="square" lIns="0" tIns="12700" rIns="0" bIns="0" rtlCol="0">
            <a:spAutoFit/>
          </a:bodyPr>
          <a:lstStyle/>
          <a:p>
            <a:pPr marL="12700">
              <a:lnSpc>
                <a:spcPct val="100000"/>
              </a:lnSpc>
              <a:spcBef>
                <a:spcPts val="100"/>
              </a:spcBef>
              <a:tabLst>
                <a:tab pos="2310765" algn="l"/>
                <a:tab pos="4982210" algn="l"/>
              </a:tabLst>
            </a:pPr>
            <a:r>
              <a:rPr dirty="0"/>
              <a:t>Decision	</a:t>
            </a:r>
            <a:r>
              <a:rPr spc="-5" dirty="0"/>
              <a:t>Trees</a:t>
            </a:r>
            <a:r>
              <a:rPr spc="5" dirty="0"/>
              <a:t> </a:t>
            </a:r>
            <a:r>
              <a:rPr dirty="0"/>
              <a:t>and	</a:t>
            </a:r>
            <a:r>
              <a:rPr spc="-5" dirty="0"/>
              <a:t>Smoothness</a:t>
            </a:r>
          </a:p>
        </p:txBody>
      </p:sp>
      <p:sp>
        <p:nvSpPr>
          <p:cNvPr id="4" name="object 4"/>
          <p:cNvSpPr txBox="1"/>
          <p:nvPr/>
        </p:nvSpPr>
        <p:spPr>
          <a:xfrm>
            <a:off x="852978" y="1982354"/>
            <a:ext cx="8551545" cy="3814445"/>
          </a:xfrm>
          <a:prstGeom prst="rect">
            <a:avLst/>
          </a:prstGeom>
        </p:spPr>
        <p:txBody>
          <a:bodyPr vert="horz" wrap="square" lIns="0" tIns="33020" rIns="0" bIns="0" rtlCol="0">
            <a:spAutoFit/>
          </a:bodyPr>
          <a:lstStyle/>
          <a:p>
            <a:pPr marL="355600" marR="621030" indent="-342900">
              <a:lnSpc>
                <a:spcPts val="3800"/>
              </a:lnSpc>
              <a:spcBef>
                <a:spcPts val="260"/>
              </a:spcBef>
              <a:buChar char="•"/>
              <a:tabLst>
                <a:tab pos="354965" algn="l"/>
                <a:tab pos="355600" algn="l"/>
              </a:tabLst>
            </a:pPr>
            <a:r>
              <a:rPr sz="3200" dirty="0">
                <a:solidFill>
                  <a:srgbClr val="3333CC"/>
                </a:solidFill>
                <a:latin typeface="Arial"/>
                <a:cs typeface="Arial"/>
              </a:rPr>
              <a:t>Also </a:t>
            </a:r>
            <a:r>
              <a:rPr sz="3200" spc="-5" dirty="0">
                <a:solidFill>
                  <a:srgbClr val="3333CC"/>
                </a:solidFill>
                <a:latin typeface="Arial"/>
                <a:cs typeface="Arial"/>
              </a:rPr>
              <a:t>suffers from </a:t>
            </a:r>
            <a:r>
              <a:rPr sz="3200" dirty="0">
                <a:solidFill>
                  <a:srgbClr val="3333CC"/>
                </a:solidFill>
                <a:latin typeface="Arial"/>
                <a:cs typeface="Arial"/>
              </a:rPr>
              <a:t>exclusively </a:t>
            </a:r>
            <a:r>
              <a:rPr sz="3200" spc="-5" dirty="0">
                <a:solidFill>
                  <a:srgbClr val="3333CC"/>
                </a:solidFill>
                <a:latin typeface="Arial"/>
                <a:cs typeface="Arial"/>
              </a:rPr>
              <a:t>smoothness-  </a:t>
            </a:r>
            <a:r>
              <a:rPr sz="3200" dirty="0">
                <a:solidFill>
                  <a:srgbClr val="3333CC"/>
                </a:solidFill>
                <a:latin typeface="Arial"/>
                <a:cs typeface="Arial"/>
              </a:rPr>
              <a:t>based</a:t>
            </a:r>
            <a:r>
              <a:rPr sz="3200" spc="-5"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748665" marR="5080" lvl="1" indent="-279400">
              <a:lnSpc>
                <a:spcPct val="100099"/>
              </a:lnSpc>
              <a:spcBef>
                <a:spcPts val="505"/>
              </a:spcBef>
              <a:buChar char="–"/>
              <a:tabLst>
                <a:tab pos="755650" algn="l"/>
              </a:tabLst>
            </a:pPr>
            <a:r>
              <a:rPr sz="2800" spc="-5" dirty="0">
                <a:solidFill>
                  <a:srgbClr val="336600"/>
                </a:solidFill>
                <a:latin typeface="Arial"/>
                <a:cs typeface="Arial"/>
              </a:rPr>
              <a:t>They </a:t>
            </a:r>
            <a:r>
              <a:rPr sz="2800" dirty="0">
                <a:solidFill>
                  <a:srgbClr val="336600"/>
                </a:solidFill>
                <a:latin typeface="Arial"/>
                <a:cs typeface="Arial"/>
              </a:rPr>
              <a:t>break input space </a:t>
            </a:r>
            <a:r>
              <a:rPr sz="2800" spc="-5" dirty="0">
                <a:solidFill>
                  <a:srgbClr val="336600"/>
                </a:solidFill>
                <a:latin typeface="Arial"/>
                <a:cs typeface="Arial"/>
              </a:rPr>
              <a:t>into </a:t>
            </a:r>
            <a:r>
              <a:rPr sz="2800" dirty="0">
                <a:solidFill>
                  <a:srgbClr val="336600"/>
                </a:solidFill>
                <a:latin typeface="Arial"/>
                <a:cs typeface="Arial"/>
              </a:rPr>
              <a:t>as many regions as  </a:t>
            </a:r>
            <a:r>
              <a:rPr sz="2800" spc="-5" dirty="0">
                <a:solidFill>
                  <a:srgbClr val="336600"/>
                </a:solidFill>
                <a:latin typeface="Arial"/>
                <a:cs typeface="Arial"/>
              </a:rPr>
              <a:t>there </a:t>
            </a:r>
            <a:r>
              <a:rPr sz="2800" dirty="0">
                <a:solidFill>
                  <a:srgbClr val="336600"/>
                </a:solidFill>
                <a:latin typeface="Arial"/>
                <a:cs typeface="Arial"/>
              </a:rPr>
              <a:t>are leaves and use a </a:t>
            </a:r>
            <a:r>
              <a:rPr sz="2800" spc="-5" dirty="0">
                <a:solidFill>
                  <a:srgbClr val="336600"/>
                </a:solidFill>
                <a:latin typeface="Arial"/>
                <a:cs typeface="Arial"/>
              </a:rPr>
              <a:t>separate parameter </a:t>
            </a:r>
            <a:r>
              <a:rPr sz="2800" dirty="0">
                <a:solidFill>
                  <a:srgbClr val="336600"/>
                </a:solidFill>
                <a:latin typeface="Arial"/>
                <a:cs typeface="Arial"/>
              </a:rPr>
              <a:t>in  each</a:t>
            </a:r>
            <a:r>
              <a:rPr sz="2800" spc="-5" dirty="0">
                <a:solidFill>
                  <a:srgbClr val="336600"/>
                </a:solidFill>
                <a:latin typeface="Arial"/>
                <a:cs typeface="Arial"/>
              </a:rPr>
              <a:t> </a:t>
            </a:r>
            <a:r>
              <a:rPr sz="2800" dirty="0">
                <a:solidFill>
                  <a:srgbClr val="336600"/>
                </a:solidFill>
                <a:latin typeface="Arial"/>
                <a:cs typeface="Arial"/>
              </a:rPr>
              <a:t>region</a:t>
            </a:r>
            <a:endParaRPr sz="2800">
              <a:latin typeface="Arial"/>
              <a:cs typeface="Arial"/>
            </a:endParaRPr>
          </a:p>
          <a:p>
            <a:pPr marL="748665" marR="889000" lvl="1" indent="-279400">
              <a:lnSpc>
                <a:spcPts val="3329"/>
              </a:lnSpc>
              <a:spcBef>
                <a:spcPts val="850"/>
              </a:spcBef>
              <a:buChar char="–"/>
              <a:tabLst>
                <a:tab pos="755650" algn="l"/>
              </a:tabLst>
            </a:pPr>
            <a:r>
              <a:rPr sz="2800" spc="-5" dirty="0">
                <a:solidFill>
                  <a:srgbClr val="336600"/>
                </a:solidFill>
                <a:latin typeface="Arial"/>
                <a:cs typeface="Arial"/>
              </a:rPr>
              <a:t>For </a:t>
            </a:r>
            <a:r>
              <a:rPr sz="2800" dirty="0">
                <a:solidFill>
                  <a:srgbClr val="336600"/>
                </a:solidFill>
                <a:latin typeface="Arial"/>
                <a:cs typeface="Arial"/>
              </a:rPr>
              <a:t>n leaves, at least n </a:t>
            </a:r>
            <a:r>
              <a:rPr sz="2800" spc="-5" dirty="0">
                <a:solidFill>
                  <a:srgbClr val="336600"/>
                </a:solidFill>
                <a:latin typeface="Arial"/>
                <a:cs typeface="Arial"/>
              </a:rPr>
              <a:t>training </a:t>
            </a:r>
            <a:r>
              <a:rPr sz="2800" dirty="0">
                <a:solidFill>
                  <a:srgbClr val="336600"/>
                </a:solidFill>
                <a:latin typeface="Arial"/>
                <a:cs typeface="Arial"/>
              </a:rPr>
              <a:t>samples</a:t>
            </a:r>
            <a:r>
              <a:rPr sz="2800" spc="-70" dirty="0">
                <a:solidFill>
                  <a:srgbClr val="336600"/>
                </a:solidFill>
                <a:latin typeface="Arial"/>
                <a:cs typeface="Arial"/>
              </a:rPr>
              <a:t> </a:t>
            </a:r>
            <a:r>
              <a:rPr sz="2800" dirty="0">
                <a:solidFill>
                  <a:srgbClr val="336600"/>
                </a:solidFill>
                <a:latin typeface="Arial"/>
                <a:cs typeface="Arial"/>
              </a:rPr>
              <a:t>are  required</a:t>
            </a:r>
            <a:endParaRPr sz="2800">
              <a:latin typeface="Arial"/>
              <a:cs typeface="Arial"/>
            </a:endParaRPr>
          </a:p>
          <a:p>
            <a:pPr marL="755650" lvl="1" indent="-286385">
              <a:lnSpc>
                <a:spcPct val="100000"/>
              </a:lnSpc>
              <a:spcBef>
                <a:spcPts val="605"/>
              </a:spcBef>
              <a:buChar char="–"/>
              <a:tabLst>
                <a:tab pos="755650" algn="l"/>
              </a:tabLst>
            </a:pPr>
            <a:r>
              <a:rPr sz="2800" dirty="0">
                <a:solidFill>
                  <a:srgbClr val="336600"/>
                </a:solidFill>
                <a:latin typeface="Arial"/>
                <a:cs typeface="Arial"/>
              </a:rPr>
              <a:t>Many more needed </a:t>
            </a:r>
            <a:r>
              <a:rPr sz="2800" spc="-5" dirty="0">
                <a:solidFill>
                  <a:srgbClr val="336600"/>
                </a:solidFill>
                <a:latin typeface="Arial"/>
                <a:cs typeface="Arial"/>
              </a:rPr>
              <a:t>for statistical</a:t>
            </a:r>
            <a:r>
              <a:rPr sz="2800" spc="-10" dirty="0">
                <a:solidFill>
                  <a:srgbClr val="336600"/>
                </a:solidFill>
                <a:latin typeface="Arial"/>
                <a:cs typeface="Arial"/>
              </a:rPr>
              <a:t> </a:t>
            </a:r>
            <a:r>
              <a:rPr sz="2800" spc="-5" dirty="0">
                <a:solidFill>
                  <a:srgbClr val="336600"/>
                </a:solidFill>
                <a:latin typeface="Arial"/>
                <a:cs typeface="Arial"/>
              </a:rPr>
              <a:t>confidence</a:t>
            </a:r>
            <a:endParaRPr sz="2800">
              <a:latin typeface="Arial"/>
              <a:cs typeface="Aria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82080" y="517132"/>
            <a:ext cx="9065219" cy="695960"/>
          </a:xfrm>
          <a:prstGeom prst="rect">
            <a:avLst/>
          </a:prstGeom>
        </p:spPr>
        <p:txBody>
          <a:bodyPr vert="horz" wrap="square" lIns="0" tIns="12700" rIns="0" bIns="0" rtlCol="0">
            <a:spAutoFit/>
          </a:bodyPr>
          <a:lstStyle/>
          <a:p>
            <a:pPr marL="12700">
              <a:lnSpc>
                <a:spcPct val="100000"/>
              </a:lnSpc>
              <a:spcBef>
                <a:spcPts val="100"/>
              </a:spcBef>
              <a:tabLst>
                <a:tab pos="5293360" algn="l"/>
              </a:tabLst>
            </a:pPr>
            <a:r>
              <a:rPr lang="en-US" dirty="0"/>
              <a:t>no. </a:t>
            </a:r>
            <a:r>
              <a:rPr dirty="0"/>
              <a:t>of</a:t>
            </a:r>
            <a:r>
              <a:rPr spc="-10" dirty="0"/>
              <a:t> </a:t>
            </a:r>
            <a:r>
              <a:rPr lang="en-US" spc="-10" dirty="0"/>
              <a:t>E</a:t>
            </a:r>
            <a:r>
              <a:rPr dirty="0"/>
              <a:t>xamples</a:t>
            </a:r>
            <a:r>
              <a:rPr spc="-5" dirty="0"/>
              <a:t> </a:t>
            </a:r>
            <a:r>
              <a:rPr dirty="0"/>
              <a:t>and</a:t>
            </a:r>
            <a:r>
              <a:rPr lang="en-US" dirty="0"/>
              <a:t> </a:t>
            </a:r>
            <a:r>
              <a:rPr dirty="0"/>
              <a:t>no. of</a:t>
            </a:r>
            <a:r>
              <a:rPr spc="-110" dirty="0"/>
              <a:t> </a:t>
            </a:r>
            <a:r>
              <a:rPr lang="en-US" spc="-110" dirty="0"/>
              <a:t>R</a:t>
            </a:r>
            <a:r>
              <a:rPr dirty="0"/>
              <a:t>egions</a:t>
            </a:r>
          </a:p>
        </p:txBody>
      </p:sp>
      <p:sp>
        <p:nvSpPr>
          <p:cNvPr id="4" name="object 4"/>
          <p:cNvSpPr txBox="1"/>
          <p:nvPr/>
        </p:nvSpPr>
        <p:spPr>
          <a:xfrm>
            <a:off x="827578" y="1433424"/>
            <a:ext cx="8930005" cy="4655185"/>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All of </a:t>
            </a:r>
            <a:r>
              <a:rPr sz="3200" spc="-5" dirty="0">
                <a:solidFill>
                  <a:srgbClr val="3333CC"/>
                </a:solidFill>
                <a:latin typeface="Arial"/>
                <a:cs typeface="Arial"/>
              </a:rPr>
              <a:t>the </a:t>
            </a:r>
            <a:r>
              <a:rPr sz="3200" dirty="0">
                <a:solidFill>
                  <a:srgbClr val="3333CC"/>
                </a:solidFill>
                <a:latin typeface="Arial"/>
                <a:cs typeface="Arial"/>
              </a:rPr>
              <a:t>above </a:t>
            </a:r>
            <a:r>
              <a:rPr sz="3200" spc="-5" dirty="0">
                <a:solidFill>
                  <a:srgbClr val="3333CC"/>
                </a:solidFill>
                <a:latin typeface="Arial"/>
                <a:cs typeface="Arial"/>
              </a:rPr>
              <a:t>methods</a:t>
            </a:r>
            <a:r>
              <a:rPr sz="3200" spc="-20" dirty="0">
                <a:solidFill>
                  <a:srgbClr val="3333CC"/>
                </a:solidFill>
                <a:latin typeface="Arial"/>
                <a:cs typeface="Arial"/>
              </a:rPr>
              <a:t> </a:t>
            </a:r>
            <a:r>
              <a:rPr sz="3200" dirty="0">
                <a:solidFill>
                  <a:srgbClr val="3333CC"/>
                </a:solidFill>
                <a:latin typeface="Arial"/>
                <a:cs typeface="Arial"/>
              </a:rPr>
              <a:t>require:</a:t>
            </a:r>
            <a:endParaRPr sz="3200">
              <a:latin typeface="Arial"/>
              <a:cs typeface="Arial"/>
            </a:endParaRPr>
          </a:p>
          <a:p>
            <a:pPr marL="755650" lvl="1" indent="-286385">
              <a:lnSpc>
                <a:spcPct val="100000"/>
              </a:lnSpc>
              <a:spcBef>
                <a:spcPts val="635"/>
              </a:spcBef>
              <a:buFont typeface="Calibri"/>
              <a:buChar char="–"/>
              <a:tabLst>
                <a:tab pos="755650" algn="l"/>
              </a:tabLst>
            </a:pPr>
            <a:r>
              <a:rPr sz="2800" i="1" spc="195" dirty="0">
                <a:latin typeface="Cambria"/>
                <a:cs typeface="Cambria"/>
              </a:rPr>
              <a:t>O</a:t>
            </a:r>
            <a:r>
              <a:rPr sz="2800" spc="195" dirty="0">
                <a:latin typeface="Calibri"/>
                <a:cs typeface="Calibri"/>
              </a:rPr>
              <a:t>(</a:t>
            </a:r>
            <a:r>
              <a:rPr sz="2800" i="1" spc="195" dirty="0">
                <a:latin typeface="Cambria"/>
                <a:cs typeface="Cambria"/>
              </a:rPr>
              <a:t>k</a:t>
            </a:r>
            <a:r>
              <a:rPr sz="2800" spc="195" dirty="0">
                <a:latin typeface="Calibri"/>
                <a:cs typeface="Calibri"/>
              </a:rPr>
              <a:t>) </a:t>
            </a:r>
            <a:r>
              <a:rPr sz="2800" dirty="0">
                <a:solidFill>
                  <a:srgbClr val="336600"/>
                </a:solidFill>
                <a:latin typeface="Arial"/>
                <a:cs typeface="Arial"/>
              </a:rPr>
              <a:t>regions need </a:t>
            </a:r>
            <a:r>
              <a:rPr sz="2800" i="1" spc="195" dirty="0">
                <a:latin typeface="Cambria"/>
                <a:cs typeface="Cambria"/>
              </a:rPr>
              <a:t>O</a:t>
            </a:r>
            <a:r>
              <a:rPr sz="2800" spc="195" dirty="0">
                <a:latin typeface="Calibri"/>
                <a:cs typeface="Calibri"/>
              </a:rPr>
              <a:t>(</a:t>
            </a:r>
            <a:r>
              <a:rPr sz="2800" i="1" spc="195" dirty="0">
                <a:latin typeface="Cambria"/>
                <a:cs typeface="Cambria"/>
              </a:rPr>
              <a:t>k</a:t>
            </a:r>
            <a:r>
              <a:rPr sz="2800" spc="195" dirty="0">
                <a:latin typeface="Calibri"/>
                <a:cs typeface="Calibri"/>
              </a:rPr>
              <a:t>)</a:t>
            </a:r>
            <a:r>
              <a:rPr sz="2800" spc="215" dirty="0">
                <a:latin typeface="Calibri"/>
                <a:cs typeface="Calibri"/>
              </a:rPr>
              <a:t> </a:t>
            </a:r>
            <a:r>
              <a:rPr sz="2800" dirty="0">
                <a:solidFill>
                  <a:srgbClr val="336600"/>
                </a:solidFill>
                <a:latin typeface="Arial"/>
                <a:cs typeface="Arial"/>
              </a:rPr>
              <a:t>examples;</a:t>
            </a:r>
            <a:endParaRPr sz="2800">
              <a:latin typeface="Arial"/>
              <a:cs typeface="Arial"/>
            </a:endParaRPr>
          </a:p>
          <a:p>
            <a:pPr marL="748665" marR="302895" lvl="1" indent="-279400">
              <a:lnSpc>
                <a:spcPct val="102000"/>
              </a:lnSpc>
              <a:spcBef>
                <a:spcPts val="570"/>
              </a:spcBef>
              <a:buFont typeface="Calibri"/>
              <a:buChar char="–"/>
              <a:tabLst>
                <a:tab pos="755650" algn="l"/>
              </a:tabLst>
            </a:pPr>
            <a:r>
              <a:rPr sz="2800" i="1" spc="195" dirty="0">
                <a:latin typeface="Cambria"/>
                <a:cs typeface="Cambria"/>
              </a:rPr>
              <a:t>O</a:t>
            </a:r>
            <a:r>
              <a:rPr sz="2800" spc="195" dirty="0">
                <a:latin typeface="Calibri"/>
                <a:cs typeface="Calibri"/>
              </a:rPr>
              <a:t>(</a:t>
            </a:r>
            <a:r>
              <a:rPr sz="2800" i="1" spc="195" dirty="0">
                <a:latin typeface="Cambria"/>
                <a:cs typeface="Cambria"/>
              </a:rPr>
              <a:t>k</a:t>
            </a:r>
            <a:r>
              <a:rPr sz="2800" spc="195" dirty="0">
                <a:latin typeface="Calibri"/>
                <a:cs typeface="Calibri"/>
              </a:rPr>
              <a:t>) </a:t>
            </a:r>
            <a:r>
              <a:rPr sz="2800" spc="-5" dirty="0">
                <a:solidFill>
                  <a:srgbClr val="336600"/>
                </a:solidFill>
                <a:latin typeface="Arial"/>
                <a:cs typeface="Arial"/>
              </a:rPr>
              <a:t>parameters with </a:t>
            </a:r>
            <a:r>
              <a:rPr sz="2800" i="1" spc="215" dirty="0">
                <a:latin typeface="Cambria"/>
                <a:cs typeface="Cambria"/>
              </a:rPr>
              <a:t>O</a:t>
            </a:r>
            <a:r>
              <a:rPr sz="2800" spc="215" dirty="0">
                <a:latin typeface="Calibri"/>
                <a:cs typeface="Calibri"/>
              </a:rPr>
              <a:t>(1) </a:t>
            </a:r>
            <a:r>
              <a:rPr sz="2800" spc="-5" dirty="0">
                <a:solidFill>
                  <a:srgbClr val="336600"/>
                </a:solidFill>
                <a:latin typeface="Arial"/>
                <a:cs typeface="Arial"/>
              </a:rPr>
              <a:t>parameters</a:t>
            </a:r>
            <a:r>
              <a:rPr sz="2800" spc="-80" dirty="0">
                <a:solidFill>
                  <a:srgbClr val="336600"/>
                </a:solidFill>
                <a:latin typeface="Arial"/>
                <a:cs typeface="Arial"/>
              </a:rPr>
              <a:t> </a:t>
            </a:r>
            <a:r>
              <a:rPr sz="2800" spc="-5" dirty="0">
                <a:solidFill>
                  <a:srgbClr val="336600"/>
                </a:solidFill>
                <a:latin typeface="Arial"/>
                <a:cs typeface="Arial"/>
              </a:rPr>
              <a:t>associated  with </a:t>
            </a:r>
            <a:r>
              <a:rPr sz="2800" i="1" spc="195" dirty="0">
                <a:latin typeface="Cambria"/>
                <a:cs typeface="Cambria"/>
              </a:rPr>
              <a:t>O</a:t>
            </a:r>
            <a:r>
              <a:rPr sz="2800" spc="195" dirty="0">
                <a:latin typeface="Calibri"/>
                <a:cs typeface="Calibri"/>
              </a:rPr>
              <a:t>(</a:t>
            </a:r>
            <a:r>
              <a:rPr sz="2800" i="1" spc="195" dirty="0">
                <a:latin typeface="Cambria"/>
                <a:cs typeface="Cambria"/>
              </a:rPr>
              <a:t>k</a:t>
            </a:r>
            <a:r>
              <a:rPr sz="2800" spc="195" dirty="0">
                <a:latin typeface="Calibri"/>
                <a:cs typeface="Calibri"/>
              </a:rPr>
              <a:t>)</a:t>
            </a:r>
            <a:r>
              <a:rPr sz="2800" spc="140" dirty="0">
                <a:latin typeface="Calibri"/>
                <a:cs typeface="Calibri"/>
              </a:rPr>
              <a:t> </a:t>
            </a:r>
            <a:r>
              <a:rPr sz="2800" dirty="0">
                <a:solidFill>
                  <a:srgbClr val="336600"/>
                </a:solidFill>
                <a:latin typeface="Arial"/>
                <a:cs typeface="Arial"/>
              </a:rPr>
              <a:t>regions</a:t>
            </a:r>
            <a:endParaRPr sz="2800">
              <a:latin typeface="Arial"/>
              <a:cs typeface="Arial"/>
            </a:endParaRPr>
          </a:p>
          <a:p>
            <a:pPr marL="355600" marR="5080" indent="-342900">
              <a:lnSpc>
                <a:spcPct val="100000"/>
              </a:lnSpc>
              <a:spcBef>
                <a:spcPts val="710"/>
              </a:spcBef>
              <a:buChar char="•"/>
              <a:tabLst>
                <a:tab pos="354965" algn="l"/>
                <a:tab pos="355600" algn="l"/>
              </a:tabLst>
            </a:pPr>
            <a:r>
              <a:rPr sz="3200" spc="-5" dirty="0">
                <a:solidFill>
                  <a:srgbClr val="3333CC"/>
                </a:solidFill>
                <a:latin typeface="Arial"/>
                <a:cs typeface="Arial"/>
              </a:rPr>
              <a:t>Nearest-neighbor </a:t>
            </a:r>
            <a:r>
              <a:rPr sz="3200" dirty="0">
                <a:solidFill>
                  <a:srgbClr val="3333CC"/>
                </a:solidFill>
                <a:latin typeface="Arial"/>
                <a:cs typeface="Arial"/>
              </a:rPr>
              <a:t>: each </a:t>
            </a:r>
            <a:r>
              <a:rPr sz="3200" spc="-5" dirty="0">
                <a:solidFill>
                  <a:srgbClr val="3333CC"/>
                </a:solidFill>
                <a:latin typeface="Arial"/>
                <a:cs typeface="Arial"/>
              </a:rPr>
              <a:t>training </a:t>
            </a:r>
            <a:r>
              <a:rPr sz="3200" dirty="0">
                <a:solidFill>
                  <a:srgbClr val="3333CC"/>
                </a:solidFill>
                <a:latin typeface="Arial"/>
                <a:cs typeface="Arial"/>
              </a:rPr>
              <a:t>sample (circle)  </a:t>
            </a:r>
            <a:r>
              <a:rPr sz="3200" spc="-5" dirty="0">
                <a:solidFill>
                  <a:srgbClr val="3333CC"/>
                </a:solidFill>
                <a:latin typeface="Arial"/>
                <a:cs typeface="Arial"/>
              </a:rPr>
              <a:t>defines </a:t>
            </a:r>
            <a:r>
              <a:rPr sz="3200" dirty="0">
                <a:solidFill>
                  <a:srgbClr val="3333CC"/>
                </a:solidFill>
                <a:latin typeface="Arial"/>
                <a:cs typeface="Arial"/>
              </a:rPr>
              <a:t>at most one</a:t>
            </a:r>
            <a:r>
              <a:rPr sz="3200" spc="-20" dirty="0">
                <a:solidFill>
                  <a:srgbClr val="3333CC"/>
                </a:solidFill>
                <a:latin typeface="Arial"/>
                <a:cs typeface="Arial"/>
              </a:rPr>
              <a:t> </a:t>
            </a:r>
            <a:r>
              <a:rPr sz="3200" dirty="0">
                <a:solidFill>
                  <a:srgbClr val="3333CC"/>
                </a:solidFill>
                <a:latin typeface="Arial"/>
                <a:cs typeface="Arial"/>
              </a:rPr>
              <a:t>region</a:t>
            </a:r>
            <a:endParaRPr sz="3200">
              <a:latin typeface="Arial"/>
              <a:cs typeface="Arial"/>
            </a:endParaRPr>
          </a:p>
          <a:p>
            <a:pPr marL="469265" marR="4399280" lvl="1">
              <a:lnSpc>
                <a:spcPct val="119000"/>
              </a:lnSpc>
              <a:spcBef>
                <a:spcPts val="85"/>
              </a:spcBef>
              <a:buFont typeface="Calibri"/>
              <a:buChar char="–"/>
              <a:tabLst>
                <a:tab pos="755650" algn="l"/>
              </a:tabLst>
            </a:pPr>
            <a:r>
              <a:rPr sz="2800" i="1" spc="70" dirty="0">
                <a:latin typeface="Cambria"/>
                <a:cs typeface="Cambria"/>
              </a:rPr>
              <a:t>y </a:t>
            </a:r>
            <a:r>
              <a:rPr sz="2800" dirty="0">
                <a:solidFill>
                  <a:srgbClr val="336600"/>
                </a:solidFill>
                <a:latin typeface="Arial"/>
                <a:cs typeface="Arial"/>
              </a:rPr>
              <a:t>value </a:t>
            </a:r>
            <a:r>
              <a:rPr sz="2800" spc="-5" dirty="0">
                <a:solidFill>
                  <a:srgbClr val="336600"/>
                </a:solidFill>
                <a:latin typeface="Arial"/>
                <a:cs typeface="Arial"/>
              </a:rPr>
              <a:t>associated with  </a:t>
            </a:r>
            <a:r>
              <a:rPr sz="2800" dirty="0">
                <a:solidFill>
                  <a:srgbClr val="336600"/>
                </a:solidFill>
                <a:latin typeface="Arial"/>
                <a:cs typeface="Arial"/>
              </a:rPr>
              <a:t>each example </a:t>
            </a:r>
            <a:r>
              <a:rPr sz="2800" spc="-5" dirty="0">
                <a:solidFill>
                  <a:srgbClr val="336600"/>
                </a:solidFill>
                <a:latin typeface="Arial"/>
                <a:cs typeface="Arial"/>
              </a:rPr>
              <a:t>defines</a:t>
            </a:r>
            <a:r>
              <a:rPr sz="2800" spc="-65" dirty="0">
                <a:solidFill>
                  <a:srgbClr val="336600"/>
                </a:solidFill>
                <a:latin typeface="Arial"/>
                <a:cs typeface="Arial"/>
              </a:rPr>
              <a:t> </a:t>
            </a:r>
            <a:r>
              <a:rPr sz="2800" spc="-5" dirty="0">
                <a:solidFill>
                  <a:srgbClr val="336600"/>
                </a:solidFill>
                <a:latin typeface="Arial"/>
                <a:cs typeface="Arial"/>
              </a:rPr>
              <a:t>the</a:t>
            </a:r>
            <a:endParaRPr sz="2800">
              <a:latin typeface="Arial"/>
              <a:cs typeface="Arial"/>
            </a:endParaRPr>
          </a:p>
          <a:p>
            <a:pPr marL="469265">
              <a:lnSpc>
                <a:spcPct val="100000"/>
              </a:lnSpc>
              <a:spcBef>
                <a:spcPts val="640"/>
              </a:spcBef>
            </a:pPr>
            <a:r>
              <a:rPr sz="2800" spc="-5" dirty="0">
                <a:solidFill>
                  <a:srgbClr val="336600"/>
                </a:solidFill>
                <a:latin typeface="Arial"/>
                <a:cs typeface="Arial"/>
              </a:rPr>
              <a:t>output for </a:t>
            </a:r>
            <a:r>
              <a:rPr sz="2800" dirty="0">
                <a:solidFill>
                  <a:srgbClr val="336600"/>
                </a:solidFill>
                <a:latin typeface="Arial"/>
                <a:cs typeface="Arial"/>
              </a:rPr>
              <a:t>all </a:t>
            </a:r>
            <a:r>
              <a:rPr sz="2800" spc="-5" dirty="0">
                <a:solidFill>
                  <a:srgbClr val="336600"/>
                </a:solidFill>
                <a:latin typeface="Arial"/>
                <a:cs typeface="Arial"/>
              </a:rPr>
              <a:t>points within </a:t>
            </a:r>
            <a:r>
              <a:rPr sz="2800" dirty="0">
                <a:solidFill>
                  <a:srgbClr val="336600"/>
                </a:solidFill>
                <a:latin typeface="Arial"/>
                <a:cs typeface="Arial"/>
              </a:rPr>
              <a:t>region</a:t>
            </a:r>
            <a:endParaRPr sz="2800">
              <a:latin typeface="Arial"/>
              <a:cs typeface="Arial"/>
            </a:endParaRPr>
          </a:p>
        </p:txBody>
      </p:sp>
      <p:sp>
        <p:nvSpPr>
          <p:cNvPr id="6" name="object 6"/>
          <p:cNvSpPr/>
          <p:nvPr/>
        </p:nvSpPr>
        <p:spPr>
          <a:xfrm>
            <a:off x="6866881" y="4338048"/>
            <a:ext cx="2557182" cy="244515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6636874" y="4154372"/>
            <a:ext cx="2917825" cy="2673350"/>
          </a:xfrm>
          <a:custGeom>
            <a:avLst/>
            <a:gdLst/>
            <a:ahLst/>
            <a:cxnLst/>
            <a:rect l="l" t="t" r="r" b="b"/>
            <a:pathLst>
              <a:path w="2917825" h="2673350">
                <a:moveTo>
                  <a:pt x="0" y="0"/>
                </a:moveTo>
                <a:lnTo>
                  <a:pt x="2917824" y="0"/>
                </a:lnTo>
                <a:lnTo>
                  <a:pt x="2917824" y="2673349"/>
                </a:lnTo>
                <a:lnTo>
                  <a:pt x="0" y="2673349"/>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10699" y="847293"/>
            <a:ext cx="8412801" cy="695960"/>
          </a:xfrm>
          <a:prstGeom prst="rect">
            <a:avLst/>
          </a:prstGeom>
        </p:spPr>
        <p:txBody>
          <a:bodyPr vert="horz" wrap="square" lIns="0" tIns="12700" rIns="0" bIns="0" rtlCol="0">
            <a:spAutoFit/>
          </a:bodyPr>
          <a:lstStyle/>
          <a:p>
            <a:pPr marL="12700">
              <a:lnSpc>
                <a:spcPct val="100000"/>
              </a:lnSpc>
              <a:spcBef>
                <a:spcPts val="100"/>
              </a:spcBef>
              <a:tabLst>
                <a:tab pos="4671695" algn="l"/>
              </a:tabLst>
            </a:pPr>
            <a:r>
              <a:rPr dirty="0"/>
              <a:t>More </a:t>
            </a:r>
            <a:r>
              <a:rPr lang="en-US" dirty="0"/>
              <a:t>R</a:t>
            </a:r>
            <a:r>
              <a:rPr dirty="0"/>
              <a:t>egions</a:t>
            </a:r>
            <a:r>
              <a:rPr spc="-5" dirty="0"/>
              <a:t> t</a:t>
            </a:r>
            <a:r>
              <a:rPr dirty="0"/>
              <a:t>han</a:t>
            </a:r>
            <a:r>
              <a:rPr lang="en-US" dirty="0"/>
              <a:t> E</a:t>
            </a:r>
            <a:r>
              <a:rPr dirty="0"/>
              <a:t>xamples</a:t>
            </a:r>
          </a:p>
        </p:txBody>
      </p:sp>
      <p:sp>
        <p:nvSpPr>
          <p:cNvPr id="4" name="object 4"/>
          <p:cNvSpPr txBox="1"/>
          <p:nvPr/>
        </p:nvSpPr>
        <p:spPr>
          <a:xfrm>
            <a:off x="840278" y="1889898"/>
            <a:ext cx="8889365" cy="4595495"/>
          </a:xfrm>
          <a:prstGeom prst="rect">
            <a:avLst/>
          </a:prstGeom>
        </p:spPr>
        <p:txBody>
          <a:bodyPr vert="horz" wrap="square" lIns="0" tIns="104775" rIns="0" bIns="0" rtlCol="0">
            <a:spAutoFit/>
          </a:bodyPr>
          <a:lstStyle/>
          <a:p>
            <a:pPr marL="368300" indent="-342900">
              <a:lnSpc>
                <a:spcPct val="100000"/>
              </a:lnSpc>
              <a:spcBef>
                <a:spcPts val="825"/>
              </a:spcBef>
              <a:buChar char="•"/>
              <a:tabLst>
                <a:tab pos="367665" algn="l"/>
                <a:tab pos="368300" algn="l"/>
              </a:tabLst>
            </a:pPr>
            <a:r>
              <a:rPr sz="3200" dirty="0">
                <a:solidFill>
                  <a:srgbClr val="3333CC"/>
                </a:solidFill>
                <a:latin typeface="Arial"/>
                <a:cs typeface="Arial"/>
              </a:rPr>
              <a:t>Suppose we need more regions </a:t>
            </a:r>
            <a:r>
              <a:rPr sz="3200" spc="-5" dirty="0">
                <a:solidFill>
                  <a:srgbClr val="3333CC"/>
                </a:solidFill>
                <a:latin typeface="Arial"/>
                <a:cs typeface="Arial"/>
              </a:rPr>
              <a:t>than</a:t>
            </a:r>
            <a:r>
              <a:rPr sz="3200" spc="-90" dirty="0">
                <a:solidFill>
                  <a:srgbClr val="3333CC"/>
                </a:solidFill>
                <a:latin typeface="Arial"/>
                <a:cs typeface="Arial"/>
              </a:rPr>
              <a:t> </a:t>
            </a:r>
            <a:r>
              <a:rPr sz="3200" dirty="0">
                <a:solidFill>
                  <a:srgbClr val="3333CC"/>
                </a:solidFill>
                <a:latin typeface="Arial"/>
                <a:cs typeface="Arial"/>
              </a:rPr>
              <a:t>examples</a:t>
            </a:r>
            <a:endParaRPr sz="3200">
              <a:latin typeface="Arial"/>
              <a:cs typeface="Arial"/>
            </a:endParaRPr>
          </a:p>
          <a:p>
            <a:pPr marL="368300" indent="-342900">
              <a:lnSpc>
                <a:spcPct val="100000"/>
              </a:lnSpc>
              <a:spcBef>
                <a:spcPts val="730"/>
              </a:spcBef>
              <a:buChar char="•"/>
              <a:tabLst>
                <a:tab pos="367665" algn="l"/>
                <a:tab pos="368300" algn="l"/>
              </a:tabLst>
            </a:pPr>
            <a:r>
              <a:rPr sz="3200" spc="-5" dirty="0">
                <a:solidFill>
                  <a:srgbClr val="3333CC"/>
                </a:solidFill>
                <a:latin typeface="Arial"/>
                <a:cs typeface="Arial"/>
              </a:rPr>
              <a:t>Two questions </a:t>
            </a:r>
            <a:r>
              <a:rPr sz="3200" dirty="0">
                <a:solidFill>
                  <a:srgbClr val="3333CC"/>
                </a:solidFill>
                <a:latin typeface="Arial"/>
                <a:cs typeface="Arial"/>
              </a:rPr>
              <a:t>of</a:t>
            </a:r>
            <a:r>
              <a:rPr sz="3200" spc="-5" dirty="0">
                <a:solidFill>
                  <a:srgbClr val="3333CC"/>
                </a:solidFill>
                <a:latin typeface="Arial"/>
                <a:cs typeface="Arial"/>
              </a:rPr>
              <a:t> interest</a:t>
            </a:r>
            <a:endParaRPr sz="3200">
              <a:latin typeface="Arial"/>
              <a:cs typeface="Arial"/>
            </a:endParaRPr>
          </a:p>
          <a:p>
            <a:pPr marL="989965" marR="688975" lvl="1" indent="-508000">
              <a:lnSpc>
                <a:spcPts val="3329"/>
              </a:lnSpc>
              <a:spcBef>
                <a:spcPts val="800"/>
              </a:spcBef>
              <a:buAutoNum type="arabicPeriod"/>
              <a:tabLst>
                <a:tab pos="996315" algn="l"/>
                <a:tab pos="996950" algn="l"/>
              </a:tabLst>
            </a:pPr>
            <a:r>
              <a:rPr sz="2800" spc="-5" dirty="0">
                <a:solidFill>
                  <a:srgbClr val="336600"/>
                </a:solidFill>
                <a:latin typeface="Arial"/>
                <a:cs typeface="Arial"/>
              </a:rPr>
              <a:t>Is </a:t>
            </a:r>
            <a:r>
              <a:rPr sz="2800" dirty="0">
                <a:solidFill>
                  <a:srgbClr val="336600"/>
                </a:solidFill>
                <a:latin typeface="Arial"/>
                <a:cs typeface="Arial"/>
              </a:rPr>
              <a:t>it possible represent a </a:t>
            </a:r>
            <a:r>
              <a:rPr sz="2800" spc="-5" dirty="0">
                <a:solidFill>
                  <a:srgbClr val="336600"/>
                </a:solidFill>
                <a:latin typeface="Arial"/>
                <a:cs typeface="Arial"/>
              </a:rPr>
              <a:t>complicated function  efficiently?</a:t>
            </a:r>
            <a:endParaRPr sz="2800">
              <a:latin typeface="Arial"/>
              <a:cs typeface="Arial"/>
            </a:endParaRPr>
          </a:p>
          <a:p>
            <a:pPr marL="989965" marR="1440180" lvl="1" indent="-508000">
              <a:lnSpc>
                <a:spcPts val="3329"/>
              </a:lnSpc>
              <a:spcBef>
                <a:spcPts val="740"/>
              </a:spcBef>
              <a:buAutoNum type="arabicPeriod"/>
              <a:tabLst>
                <a:tab pos="996315" algn="l"/>
                <a:tab pos="996950" algn="l"/>
              </a:tabLst>
            </a:pPr>
            <a:r>
              <a:rPr sz="2800" spc="-5" dirty="0">
                <a:solidFill>
                  <a:srgbClr val="336600"/>
                </a:solidFill>
                <a:latin typeface="Arial"/>
                <a:cs typeface="Arial"/>
              </a:rPr>
              <a:t>Is </a:t>
            </a:r>
            <a:r>
              <a:rPr sz="2800" dirty="0">
                <a:solidFill>
                  <a:srgbClr val="336600"/>
                </a:solidFill>
                <a:latin typeface="Arial"/>
                <a:cs typeface="Arial"/>
              </a:rPr>
              <a:t>it possible </a:t>
            </a:r>
            <a:r>
              <a:rPr sz="2800" spc="-5" dirty="0">
                <a:solidFill>
                  <a:srgbClr val="336600"/>
                </a:solidFill>
                <a:latin typeface="Arial"/>
                <a:cs typeface="Arial"/>
              </a:rPr>
              <a:t>for the estimated function to  </a:t>
            </a:r>
            <a:r>
              <a:rPr sz="2800" dirty="0">
                <a:solidFill>
                  <a:srgbClr val="336600"/>
                </a:solidFill>
                <a:latin typeface="Arial"/>
                <a:cs typeface="Arial"/>
              </a:rPr>
              <a:t>generalize well </a:t>
            </a:r>
            <a:r>
              <a:rPr sz="2800" spc="-5" dirty="0">
                <a:solidFill>
                  <a:srgbClr val="336600"/>
                </a:solidFill>
                <a:latin typeface="Arial"/>
                <a:cs typeface="Arial"/>
              </a:rPr>
              <a:t>for </a:t>
            </a:r>
            <a:r>
              <a:rPr sz="2800" dirty="0">
                <a:solidFill>
                  <a:srgbClr val="336600"/>
                </a:solidFill>
                <a:latin typeface="Arial"/>
                <a:cs typeface="Arial"/>
              </a:rPr>
              <a:t>new</a:t>
            </a:r>
            <a:r>
              <a:rPr sz="2800" spc="-15" dirty="0">
                <a:solidFill>
                  <a:srgbClr val="336600"/>
                </a:solidFill>
                <a:latin typeface="Arial"/>
                <a:cs typeface="Arial"/>
              </a:rPr>
              <a:t> </a:t>
            </a:r>
            <a:r>
              <a:rPr sz="2800" spc="-5" dirty="0">
                <a:solidFill>
                  <a:srgbClr val="336600"/>
                </a:solidFill>
                <a:latin typeface="Arial"/>
                <a:cs typeface="Arial"/>
              </a:rPr>
              <a:t>inputs?</a:t>
            </a:r>
            <a:endParaRPr sz="2800">
              <a:latin typeface="Arial"/>
              <a:cs typeface="Arial"/>
            </a:endParaRPr>
          </a:p>
          <a:p>
            <a:pPr marL="368300" indent="-342900">
              <a:lnSpc>
                <a:spcPct val="100000"/>
              </a:lnSpc>
              <a:spcBef>
                <a:spcPts val="700"/>
              </a:spcBef>
              <a:buChar char="•"/>
              <a:tabLst>
                <a:tab pos="367665" algn="l"/>
                <a:tab pos="368300" algn="l"/>
              </a:tabLst>
            </a:pPr>
            <a:r>
              <a:rPr sz="3200" dirty="0">
                <a:solidFill>
                  <a:srgbClr val="3333CC"/>
                </a:solidFill>
                <a:latin typeface="Arial"/>
                <a:cs typeface="Arial"/>
              </a:rPr>
              <a:t>Answer </a:t>
            </a:r>
            <a:r>
              <a:rPr sz="3200" spc="-5" dirty="0">
                <a:solidFill>
                  <a:srgbClr val="3333CC"/>
                </a:solidFill>
                <a:latin typeface="Arial"/>
                <a:cs typeface="Arial"/>
              </a:rPr>
              <a:t>to both </a:t>
            </a:r>
            <a:r>
              <a:rPr sz="3200" dirty="0">
                <a:solidFill>
                  <a:srgbClr val="3333CC"/>
                </a:solidFill>
                <a:latin typeface="Arial"/>
                <a:cs typeface="Arial"/>
              </a:rPr>
              <a:t>is</a:t>
            </a:r>
            <a:r>
              <a:rPr sz="3200" spc="-10" dirty="0">
                <a:solidFill>
                  <a:srgbClr val="3333CC"/>
                </a:solidFill>
                <a:latin typeface="Arial"/>
                <a:cs typeface="Arial"/>
              </a:rPr>
              <a:t> </a:t>
            </a:r>
            <a:r>
              <a:rPr sz="3200" dirty="0">
                <a:solidFill>
                  <a:srgbClr val="3333CC"/>
                </a:solidFill>
                <a:latin typeface="Arial"/>
                <a:cs typeface="Arial"/>
              </a:rPr>
              <a:t>yes</a:t>
            </a:r>
            <a:endParaRPr sz="3200">
              <a:latin typeface="Arial"/>
              <a:cs typeface="Arial"/>
            </a:endParaRPr>
          </a:p>
          <a:p>
            <a:pPr marL="996950" indent="-514984">
              <a:lnSpc>
                <a:spcPct val="100000"/>
              </a:lnSpc>
              <a:spcBef>
                <a:spcPts val="665"/>
              </a:spcBef>
              <a:buFont typeface="Calibri"/>
              <a:buChar char="–"/>
              <a:tabLst>
                <a:tab pos="996315" algn="l"/>
                <a:tab pos="996950" algn="l"/>
              </a:tabLst>
            </a:pPr>
            <a:r>
              <a:rPr sz="2800" i="1" spc="160" dirty="0">
                <a:latin typeface="Cambria"/>
                <a:cs typeface="Cambria"/>
              </a:rPr>
              <a:t>O</a:t>
            </a:r>
            <a:r>
              <a:rPr sz="2800" spc="160" dirty="0">
                <a:latin typeface="Calibri"/>
                <a:cs typeface="Calibri"/>
              </a:rPr>
              <a:t>(2</a:t>
            </a:r>
            <a:r>
              <a:rPr sz="2775" i="1" spc="240" baseline="25525" dirty="0">
                <a:latin typeface="Cambria"/>
                <a:cs typeface="Cambria"/>
              </a:rPr>
              <a:t>k</a:t>
            </a:r>
            <a:r>
              <a:rPr sz="2800" spc="160" dirty="0">
                <a:latin typeface="Calibri"/>
                <a:cs typeface="Calibri"/>
              </a:rPr>
              <a:t>) </a:t>
            </a:r>
            <a:r>
              <a:rPr sz="2800" dirty="0">
                <a:solidFill>
                  <a:srgbClr val="336600"/>
                </a:solidFill>
                <a:latin typeface="Arial"/>
                <a:cs typeface="Arial"/>
              </a:rPr>
              <a:t>regions can be </a:t>
            </a:r>
            <a:r>
              <a:rPr sz="2800" spc="-5" dirty="0">
                <a:solidFill>
                  <a:srgbClr val="336600"/>
                </a:solidFill>
                <a:latin typeface="Arial"/>
                <a:cs typeface="Arial"/>
              </a:rPr>
              <a:t>defined with </a:t>
            </a:r>
            <a:r>
              <a:rPr sz="2800" i="1" spc="195" dirty="0">
                <a:latin typeface="Cambria"/>
                <a:cs typeface="Cambria"/>
              </a:rPr>
              <a:t>O</a:t>
            </a:r>
            <a:r>
              <a:rPr sz="2800" spc="195" dirty="0">
                <a:latin typeface="Calibri"/>
                <a:cs typeface="Calibri"/>
              </a:rPr>
              <a:t>(</a:t>
            </a:r>
            <a:r>
              <a:rPr sz="2800" i="1" spc="195" dirty="0">
                <a:latin typeface="Cambria"/>
                <a:cs typeface="Cambria"/>
              </a:rPr>
              <a:t>k</a:t>
            </a:r>
            <a:r>
              <a:rPr sz="2800" spc="195" dirty="0">
                <a:latin typeface="Calibri"/>
                <a:cs typeface="Calibri"/>
              </a:rPr>
              <a:t>)</a:t>
            </a:r>
            <a:r>
              <a:rPr sz="2800" spc="385" dirty="0">
                <a:latin typeface="Calibri"/>
                <a:cs typeface="Calibri"/>
              </a:rPr>
              <a:t> </a:t>
            </a:r>
            <a:r>
              <a:rPr sz="2800" dirty="0">
                <a:solidFill>
                  <a:srgbClr val="336600"/>
                </a:solidFill>
                <a:latin typeface="Arial"/>
                <a:cs typeface="Arial"/>
              </a:rPr>
              <a:t>examples</a:t>
            </a:r>
            <a:endParaRPr sz="2800">
              <a:latin typeface="Arial"/>
              <a:cs typeface="Arial"/>
            </a:endParaRPr>
          </a:p>
          <a:p>
            <a:pPr marL="1390650" lvl="1" indent="-514984">
              <a:lnSpc>
                <a:spcPct val="100000"/>
              </a:lnSpc>
              <a:spcBef>
                <a:spcPts val="540"/>
              </a:spcBef>
              <a:buChar char="•"/>
              <a:tabLst>
                <a:tab pos="1390015" algn="l"/>
                <a:tab pos="1390650" algn="l"/>
              </a:tabLst>
            </a:pPr>
            <a:r>
              <a:rPr sz="2400" dirty="0">
                <a:solidFill>
                  <a:srgbClr val="660066"/>
                </a:solidFill>
                <a:latin typeface="Arial"/>
                <a:cs typeface="Arial"/>
              </a:rPr>
              <a:t>By </a:t>
            </a:r>
            <a:r>
              <a:rPr sz="2400" spc="-5" dirty="0">
                <a:solidFill>
                  <a:srgbClr val="660066"/>
                </a:solidFill>
                <a:latin typeface="Arial"/>
                <a:cs typeface="Arial"/>
              </a:rPr>
              <a:t>introducing </a:t>
            </a:r>
            <a:r>
              <a:rPr sz="2400" dirty="0">
                <a:solidFill>
                  <a:srgbClr val="660066"/>
                </a:solidFill>
                <a:latin typeface="Arial"/>
                <a:cs typeface="Arial"/>
              </a:rPr>
              <a:t>dependencies </a:t>
            </a:r>
            <a:r>
              <a:rPr sz="2400" spc="-5" dirty="0">
                <a:solidFill>
                  <a:srgbClr val="660066"/>
                </a:solidFill>
                <a:latin typeface="Arial"/>
                <a:cs typeface="Arial"/>
              </a:rPr>
              <a:t>between </a:t>
            </a:r>
            <a:r>
              <a:rPr sz="2400" dirty="0">
                <a:solidFill>
                  <a:srgbClr val="660066"/>
                </a:solidFill>
                <a:latin typeface="Arial"/>
                <a:cs typeface="Arial"/>
              </a:rPr>
              <a:t>regions</a:t>
            </a:r>
            <a:r>
              <a:rPr sz="2400" spc="5" dirty="0">
                <a:solidFill>
                  <a:srgbClr val="660066"/>
                </a:solidFill>
                <a:latin typeface="Arial"/>
                <a:cs typeface="Arial"/>
              </a:rPr>
              <a:t> </a:t>
            </a:r>
            <a:r>
              <a:rPr sz="2400" spc="-5" dirty="0">
                <a:solidFill>
                  <a:srgbClr val="660066"/>
                </a:solidFill>
                <a:latin typeface="Arial"/>
                <a:cs typeface="Arial"/>
              </a:rPr>
              <a:t>through</a:t>
            </a:r>
            <a:endParaRPr sz="2400">
              <a:latin typeface="Arial"/>
              <a:cs typeface="Arial"/>
            </a:endParaRPr>
          </a:p>
        </p:txBody>
      </p:sp>
      <p:sp>
        <p:nvSpPr>
          <p:cNvPr id="5" name="object 5"/>
          <p:cNvSpPr txBox="1"/>
          <p:nvPr/>
        </p:nvSpPr>
        <p:spPr>
          <a:xfrm>
            <a:off x="2224577" y="6465454"/>
            <a:ext cx="5922645" cy="391160"/>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660066"/>
                </a:solidFill>
                <a:latin typeface="Arial"/>
                <a:cs typeface="Arial"/>
              </a:rPr>
              <a:t>assumptions </a:t>
            </a:r>
            <a:r>
              <a:rPr sz="2400" dirty="0">
                <a:solidFill>
                  <a:srgbClr val="660066"/>
                </a:solidFill>
                <a:latin typeface="Arial"/>
                <a:cs typeface="Arial"/>
              </a:rPr>
              <a:t>on </a:t>
            </a:r>
            <a:r>
              <a:rPr sz="2400" spc="-5" dirty="0">
                <a:solidFill>
                  <a:srgbClr val="660066"/>
                </a:solidFill>
                <a:latin typeface="Arial"/>
                <a:cs typeface="Arial"/>
              </a:rPr>
              <a:t>data generating</a:t>
            </a:r>
            <a:r>
              <a:rPr sz="2400" spc="60" dirty="0">
                <a:solidFill>
                  <a:srgbClr val="660066"/>
                </a:solidFill>
                <a:latin typeface="Arial"/>
                <a:cs typeface="Arial"/>
              </a:rPr>
              <a:t> </a:t>
            </a:r>
            <a:r>
              <a:rPr sz="2400" spc="-5" dirty="0">
                <a:solidFill>
                  <a:srgbClr val="660066"/>
                </a:solidFill>
                <a:latin typeface="Arial"/>
                <a:cs typeface="Arial"/>
              </a:rPr>
              <a:t>distribution</a:t>
            </a:r>
            <a:endParaRPr sz="2400">
              <a:latin typeface="Arial"/>
              <a:cs typeface="Aria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758839" y="270078"/>
            <a:ext cx="7628890" cy="695960"/>
          </a:xfrm>
          <a:prstGeom prst="rect">
            <a:avLst/>
          </a:prstGeom>
        </p:spPr>
        <p:txBody>
          <a:bodyPr vert="horz" wrap="square" lIns="0" tIns="12700" rIns="0" bIns="0" rtlCol="0">
            <a:spAutoFit/>
          </a:bodyPr>
          <a:lstStyle/>
          <a:p>
            <a:pPr marL="38100">
              <a:lnSpc>
                <a:spcPct val="100000"/>
              </a:lnSpc>
              <a:spcBef>
                <a:spcPts val="100"/>
              </a:spcBef>
              <a:tabLst>
                <a:tab pos="3582035" algn="l"/>
                <a:tab pos="5601335" algn="l"/>
              </a:tabLst>
            </a:pPr>
            <a:r>
              <a:rPr sz="4400" dirty="0"/>
              <a:t>Core </a:t>
            </a:r>
            <a:r>
              <a:rPr lang="en-US" sz="4400" dirty="0"/>
              <a:t>I</a:t>
            </a:r>
            <a:r>
              <a:rPr sz="4400" dirty="0"/>
              <a:t>dea</a:t>
            </a:r>
            <a:r>
              <a:rPr lang="en-US" sz="4400" dirty="0"/>
              <a:t> </a:t>
            </a:r>
            <a:r>
              <a:rPr sz="4400" dirty="0"/>
              <a:t>of</a:t>
            </a:r>
            <a:r>
              <a:rPr sz="4400" spc="-5" dirty="0"/>
              <a:t> </a:t>
            </a:r>
            <a:r>
              <a:rPr lang="en-US" spc="-5" dirty="0"/>
              <a:t>D</a:t>
            </a:r>
            <a:r>
              <a:rPr sz="4400" dirty="0"/>
              <a:t>eep</a:t>
            </a:r>
            <a:r>
              <a:rPr lang="en-US" sz="4400" dirty="0"/>
              <a:t> </a:t>
            </a:r>
            <a:r>
              <a:rPr lang="en-US" dirty="0"/>
              <a:t>L</a:t>
            </a:r>
            <a:r>
              <a:rPr sz="4400" dirty="0"/>
              <a:t>earning</a:t>
            </a:r>
          </a:p>
        </p:txBody>
      </p:sp>
      <p:sp>
        <p:nvSpPr>
          <p:cNvPr id="4" name="object 4"/>
          <p:cNvSpPr txBox="1"/>
          <p:nvPr/>
        </p:nvSpPr>
        <p:spPr>
          <a:xfrm>
            <a:off x="840278" y="1220355"/>
            <a:ext cx="8888730" cy="5420360"/>
          </a:xfrm>
          <a:prstGeom prst="rect">
            <a:avLst/>
          </a:prstGeom>
        </p:spPr>
        <p:txBody>
          <a:bodyPr vert="horz" wrap="square" lIns="0" tIns="33020" rIns="0" bIns="0" rtlCol="0">
            <a:spAutoFit/>
          </a:bodyPr>
          <a:lstStyle/>
          <a:p>
            <a:pPr marL="368300" marR="85090" indent="-342900">
              <a:lnSpc>
                <a:spcPts val="3800"/>
              </a:lnSpc>
              <a:spcBef>
                <a:spcPts val="260"/>
              </a:spcBef>
              <a:buChar char="•"/>
              <a:tabLst>
                <a:tab pos="367665" algn="l"/>
                <a:tab pos="368300" algn="l"/>
              </a:tabLst>
            </a:pPr>
            <a:r>
              <a:rPr sz="3200" dirty="0">
                <a:solidFill>
                  <a:srgbClr val="3333CC"/>
                </a:solidFill>
                <a:latin typeface="Arial"/>
                <a:cs typeface="Arial"/>
              </a:rPr>
              <a:t>Assume </a:t>
            </a:r>
            <a:r>
              <a:rPr sz="3200" spc="-5" dirty="0">
                <a:solidFill>
                  <a:srgbClr val="3333CC"/>
                </a:solidFill>
                <a:latin typeface="Arial"/>
                <a:cs typeface="Arial"/>
              </a:rPr>
              <a:t>data </a:t>
            </a:r>
            <a:r>
              <a:rPr sz="3200" dirty="0">
                <a:solidFill>
                  <a:srgbClr val="3333CC"/>
                </a:solidFill>
                <a:latin typeface="Arial"/>
                <a:cs typeface="Arial"/>
              </a:rPr>
              <a:t>was </a:t>
            </a:r>
            <a:r>
              <a:rPr sz="3200" spc="-5" dirty="0">
                <a:solidFill>
                  <a:srgbClr val="3333CC"/>
                </a:solidFill>
                <a:latin typeface="Arial"/>
                <a:cs typeface="Arial"/>
              </a:rPr>
              <a:t>generated </a:t>
            </a:r>
            <a:r>
              <a:rPr sz="3200" dirty="0">
                <a:solidFill>
                  <a:srgbClr val="3333CC"/>
                </a:solidFill>
                <a:latin typeface="Arial"/>
                <a:cs typeface="Arial"/>
              </a:rPr>
              <a:t>by </a:t>
            </a:r>
            <a:r>
              <a:rPr sz="3200" spc="-5" dirty="0">
                <a:solidFill>
                  <a:srgbClr val="3333CC"/>
                </a:solidFill>
                <a:latin typeface="Arial"/>
                <a:cs typeface="Arial"/>
              </a:rPr>
              <a:t>composition </a:t>
            </a:r>
            <a:r>
              <a:rPr sz="3200" dirty="0">
                <a:solidFill>
                  <a:srgbClr val="3333CC"/>
                </a:solidFill>
                <a:latin typeface="Arial"/>
                <a:cs typeface="Arial"/>
              </a:rPr>
              <a:t>of  </a:t>
            </a:r>
            <a:r>
              <a:rPr sz="3200" spc="-5" dirty="0">
                <a:solidFill>
                  <a:srgbClr val="3333CC"/>
                </a:solidFill>
                <a:latin typeface="Arial"/>
                <a:cs typeface="Arial"/>
              </a:rPr>
              <a:t>factors, </a:t>
            </a:r>
            <a:r>
              <a:rPr sz="3200" dirty="0">
                <a:solidFill>
                  <a:srgbClr val="3333CC"/>
                </a:solidFill>
                <a:latin typeface="Arial"/>
                <a:cs typeface="Arial"/>
              </a:rPr>
              <a:t>at </a:t>
            </a:r>
            <a:r>
              <a:rPr sz="3200" spc="-5" dirty="0">
                <a:solidFill>
                  <a:srgbClr val="3333CC"/>
                </a:solidFill>
                <a:latin typeface="Arial"/>
                <a:cs typeface="Arial"/>
              </a:rPr>
              <a:t>multiple </a:t>
            </a:r>
            <a:r>
              <a:rPr sz="3200" dirty="0">
                <a:solidFill>
                  <a:srgbClr val="3333CC"/>
                </a:solidFill>
                <a:latin typeface="Arial"/>
                <a:cs typeface="Arial"/>
              </a:rPr>
              <a:t>levels in a</a:t>
            </a:r>
            <a:r>
              <a:rPr sz="3200" spc="-20" dirty="0">
                <a:solidFill>
                  <a:srgbClr val="3333CC"/>
                </a:solidFill>
                <a:latin typeface="Arial"/>
                <a:cs typeface="Arial"/>
              </a:rPr>
              <a:t> </a:t>
            </a:r>
            <a:r>
              <a:rPr sz="3200" dirty="0">
                <a:solidFill>
                  <a:srgbClr val="3333CC"/>
                </a:solidFill>
                <a:latin typeface="Arial"/>
                <a:cs typeface="Arial"/>
              </a:rPr>
              <a:t>hierarchy</a:t>
            </a:r>
            <a:endParaRPr sz="3200">
              <a:latin typeface="Arial"/>
              <a:cs typeface="Arial"/>
            </a:endParaRPr>
          </a:p>
          <a:p>
            <a:pPr marL="768350" lvl="1" indent="-286385">
              <a:lnSpc>
                <a:spcPct val="100000"/>
              </a:lnSpc>
              <a:spcBef>
                <a:spcPts val="509"/>
              </a:spcBef>
              <a:buChar char="–"/>
              <a:tabLst>
                <a:tab pos="768350" algn="l"/>
              </a:tabLst>
            </a:pPr>
            <a:r>
              <a:rPr sz="2800" dirty="0">
                <a:solidFill>
                  <a:srgbClr val="336600"/>
                </a:solidFill>
                <a:latin typeface="Arial"/>
                <a:cs typeface="Arial"/>
              </a:rPr>
              <a:t>Many </a:t>
            </a:r>
            <a:r>
              <a:rPr sz="2800" spc="-5" dirty="0">
                <a:solidFill>
                  <a:srgbClr val="336600"/>
                </a:solidFill>
                <a:latin typeface="Arial"/>
                <a:cs typeface="Arial"/>
              </a:rPr>
              <a:t>other </a:t>
            </a:r>
            <a:r>
              <a:rPr sz="2800" dirty="0">
                <a:solidFill>
                  <a:srgbClr val="336600"/>
                </a:solidFill>
                <a:latin typeface="Arial"/>
                <a:cs typeface="Arial"/>
              </a:rPr>
              <a:t>similarly generic</a:t>
            </a:r>
            <a:r>
              <a:rPr sz="2800" spc="-25" dirty="0">
                <a:solidFill>
                  <a:srgbClr val="336600"/>
                </a:solidFill>
                <a:latin typeface="Arial"/>
                <a:cs typeface="Arial"/>
              </a:rPr>
              <a:t> </a:t>
            </a:r>
            <a:r>
              <a:rPr sz="2800" spc="-5" dirty="0">
                <a:solidFill>
                  <a:srgbClr val="336600"/>
                </a:solidFill>
                <a:latin typeface="Arial"/>
                <a:cs typeface="Arial"/>
              </a:rPr>
              <a:t>assumptions</a:t>
            </a:r>
            <a:endParaRPr sz="2800">
              <a:latin typeface="Arial"/>
              <a:cs typeface="Arial"/>
            </a:endParaRPr>
          </a:p>
          <a:p>
            <a:pPr marL="368300" marR="17780" indent="-342900">
              <a:lnSpc>
                <a:spcPct val="100000"/>
              </a:lnSpc>
              <a:spcBef>
                <a:spcPts val="835"/>
              </a:spcBef>
              <a:buChar char="•"/>
              <a:tabLst>
                <a:tab pos="367665" algn="l"/>
                <a:tab pos="368300" algn="l"/>
              </a:tabLst>
            </a:pPr>
            <a:r>
              <a:rPr sz="3200" spc="-5" dirty="0">
                <a:solidFill>
                  <a:srgbClr val="3333CC"/>
                </a:solidFill>
                <a:latin typeface="Arial"/>
                <a:cs typeface="Arial"/>
              </a:rPr>
              <a:t>These </a:t>
            </a:r>
            <a:r>
              <a:rPr sz="3200" dirty="0">
                <a:solidFill>
                  <a:srgbClr val="3333CC"/>
                </a:solidFill>
                <a:latin typeface="Arial"/>
                <a:cs typeface="Arial"/>
              </a:rPr>
              <a:t>mild </a:t>
            </a:r>
            <a:r>
              <a:rPr sz="3200" spc="-5" dirty="0">
                <a:solidFill>
                  <a:srgbClr val="3333CC"/>
                </a:solidFill>
                <a:latin typeface="Arial"/>
                <a:cs typeface="Arial"/>
              </a:rPr>
              <a:t>assumptions </a:t>
            </a:r>
            <a:r>
              <a:rPr sz="3200" dirty="0">
                <a:solidFill>
                  <a:srgbClr val="3333CC"/>
                </a:solidFill>
                <a:latin typeface="Arial"/>
                <a:cs typeface="Arial"/>
              </a:rPr>
              <a:t>allow </a:t>
            </a:r>
            <a:r>
              <a:rPr sz="3200" spc="-5" dirty="0">
                <a:solidFill>
                  <a:srgbClr val="3333CC"/>
                </a:solidFill>
                <a:latin typeface="Arial"/>
                <a:cs typeface="Arial"/>
              </a:rPr>
              <a:t>exponential </a:t>
            </a:r>
            <a:r>
              <a:rPr sz="3200" dirty="0">
                <a:solidFill>
                  <a:srgbClr val="3333CC"/>
                </a:solidFill>
                <a:latin typeface="Arial"/>
                <a:cs typeface="Arial"/>
              </a:rPr>
              <a:t>gain  in no of samples and no of</a:t>
            </a:r>
            <a:r>
              <a:rPr sz="3200" spc="-45" dirty="0">
                <a:solidFill>
                  <a:srgbClr val="3333CC"/>
                </a:solidFill>
                <a:latin typeface="Arial"/>
                <a:cs typeface="Arial"/>
              </a:rPr>
              <a:t> </a:t>
            </a:r>
            <a:r>
              <a:rPr sz="3200" dirty="0">
                <a:solidFill>
                  <a:srgbClr val="3333CC"/>
                </a:solidFill>
                <a:latin typeface="Arial"/>
                <a:cs typeface="Arial"/>
              </a:rPr>
              <a:t>regions</a:t>
            </a:r>
            <a:endParaRPr sz="3200">
              <a:latin typeface="Arial"/>
              <a:cs typeface="Arial"/>
            </a:endParaRPr>
          </a:p>
          <a:p>
            <a:pPr marL="761365" marR="777875" lvl="1" indent="-279400">
              <a:lnSpc>
                <a:spcPts val="3329"/>
              </a:lnSpc>
              <a:spcBef>
                <a:spcPts val="760"/>
              </a:spcBef>
              <a:buChar char="–"/>
              <a:tabLst>
                <a:tab pos="768350" algn="l"/>
              </a:tabLst>
            </a:pPr>
            <a:r>
              <a:rPr sz="2800" dirty="0">
                <a:solidFill>
                  <a:srgbClr val="336600"/>
                </a:solidFill>
                <a:latin typeface="Arial"/>
                <a:cs typeface="Arial"/>
              </a:rPr>
              <a:t>An example of a </a:t>
            </a:r>
            <a:r>
              <a:rPr sz="2800" spc="-5" dirty="0">
                <a:solidFill>
                  <a:srgbClr val="336600"/>
                </a:solidFill>
                <a:latin typeface="Arial"/>
                <a:cs typeface="Arial"/>
              </a:rPr>
              <a:t>distributed representation </a:t>
            </a:r>
            <a:r>
              <a:rPr sz="2800" dirty="0">
                <a:solidFill>
                  <a:srgbClr val="336600"/>
                </a:solidFill>
                <a:latin typeface="Arial"/>
                <a:cs typeface="Arial"/>
              </a:rPr>
              <a:t>is a  </a:t>
            </a:r>
            <a:r>
              <a:rPr sz="2800" spc="-5" dirty="0">
                <a:solidFill>
                  <a:srgbClr val="336600"/>
                </a:solidFill>
                <a:latin typeface="Arial"/>
                <a:cs typeface="Arial"/>
              </a:rPr>
              <a:t>vector </a:t>
            </a:r>
            <a:r>
              <a:rPr sz="2800" dirty="0">
                <a:solidFill>
                  <a:srgbClr val="336600"/>
                </a:solidFill>
                <a:latin typeface="Arial"/>
                <a:cs typeface="Arial"/>
              </a:rPr>
              <a:t>of </a:t>
            </a:r>
            <a:r>
              <a:rPr sz="2800" i="1" spc="75" dirty="0">
                <a:latin typeface="Cambria"/>
                <a:cs typeface="Cambria"/>
              </a:rPr>
              <a:t>n </a:t>
            </a:r>
            <a:r>
              <a:rPr sz="2800" dirty="0">
                <a:solidFill>
                  <a:srgbClr val="336600"/>
                </a:solidFill>
                <a:latin typeface="Arial"/>
                <a:cs typeface="Arial"/>
              </a:rPr>
              <a:t>binary</a:t>
            </a:r>
            <a:r>
              <a:rPr sz="2800" spc="70" dirty="0">
                <a:solidFill>
                  <a:srgbClr val="336600"/>
                </a:solidFill>
                <a:latin typeface="Arial"/>
                <a:cs typeface="Arial"/>
              </a:rPr>
              <a:t> </a:t>
            </a:r>
            <a:r>
              <a:rPr sz="2800" spc="-5" dirty="0">
                <a:solidFill>
                  <a:srgbClr val="336600"/>
                </a:solidFill>
                <a:latin typeface="Arial"/>
                <a:cs typeface="Arial"/>
              </a:rPr>
              <a:t>features</a:t>
            </a:r>
            <a:endParaRPr sz="2800">
              <a:latin typeface="Arial"/>
              <a:cs typeface="Arial"/>
            </a:endParaRPr>
          </a:p>
          <a:p>
            <a:pPr marL="1168400" lvl="2" indent="-229235">
              <a:lnSpc>
                <a:spcPct val="100000"/>
              </a:lnSpc>
              <a:spcBef>
                <a:spcPts val="509"/>
              </a:spcBef>
              <a:buChar char="•"/>
              <a:tabLst>
                <a:tab pos="1168400" algn="l"/>
              </a:tabLst>
            </a:pPr>
            <a:r>
              <a:rPr sz="2400" spc="-5" dirty="0">
                <a:solidFill>
                  <a:srgbClr val="660066"/>
                </a:solidFill>
                <a:latin typeface="Arial"/>
                <a:cs typeface="Arial"/>
              </a:rPr>
              <a:t>It </a:t>
            </a:r>
            <a:r>
              <a:rPr sz="2400" dirty="0">
                <a:solidFill>
                  <a:srgbClr val="660066"/>
                </a:solidFill>
                <a:latin typeface="Arial"/>
                <a:cs typeface="Arial"/>
              </a:rPr>
              <a:t>can </a:t>
            </a:r>
            <a:r>
              <a:rPr sz="2400" spc="-5" dirty="0">
                <a:solidFill>
                  <a:srgbClr val="660066"/>
                </a:solidFill>
                <a:latin typeface="Arial"/>
                <a:cs typeface="Arial"/>
              </a:rPr>
              <a:t>take </a:t>
            </a:r>
            <a:r>
              <a:rPr sz="2400" spc="10" dirty="0">
                <a:latin typeface="Calibri"/>
                <a:cs typeface="Calibri"/>
              </a:rPr>
              <a:t>2</a:t>
            </a:r>
            <a:r>
              <a:rPr sz="2400" i="1" spc="15" baseline="24305" dirty="0">
                <a:latin typeface="Cambria"/>
                <a:cs typeface="Cambria"/>
              </a:rPr>
              <a:t>n</a:t>
            </a:r>
            <a:r>
              <a:rPr sz="2400" i="1" spc="465" baseline="24305" dirty="0">
                <a:latin typeface="Cambria"/>
                <a:cs typeface="Cambria"/>
              </a:rPr>
              <a:t> </a:t>
            </a:r>
            <a:r>
              <a:rPr sz="2400" spc="-5" dirty="0">
                <a:solidFill>
                  <a:srgbClr val="660066"/>
                </a:solidFill>
                <a:latin typeface="Arial"/>
                <a:cs typeface="Arial"/>
              </a:rPr>
              <a:t>configurations</a:t>
            </a:r>
            <a:endParaRPr sz="2400">
              <a:latin typeface="Arial"/>
              <a:cs typeface="Arial"/>
            </a:endParaRPr>
          </a:p>
          <a:p>
            <a:pPr marL="1615440" marR="4327525" indent="-282575">
              <a:lnSpc>
                <a:spcPct val="119400"/>
              </a:lnSpc>
              <a:spcBef>
                <a:spcPts val="60"/>
              </a:spcBef>
              <a:tabLst>
                <a:tab pos="1675764" algn="l"/>
              </a:tabLst>
            </a:pPr>
            <a:r>
              <a:rPr sz="2000" dirty="0">
                <a:latin typeface="Arial"/>
                <a:cs typeface="Arial"/>
              </a:rPr>
              <a:t>–		</a:t>
            </a:r>
            <a:r>
              <a:rPr sz="2000" spc="-5" dirty="0">
                <a:latin typeface="Arial"/>
                <a:cs typeface="Arial"/>
              </a:rPr>
              <a:t>Whereas </a:t>
            </a:r>
            <a:r>
              <a:rPr sz="2000" dirty="0">
                <a:latin typeface="Arial"/>
                <a:cs typeface="Arial"/>
              </a:rPr>
              <a:t>in a symbolic  </a:t>
            </a:r>
            <a:r>
              <a:rPr sz="2000" spc="-5" dirty="0">
                <a:latin typeface="Arial"/>
                <a:cs typeface="Arial"/>
              </a:rPr>
              <a:t>representation, </a:t>
            </a:r>
            <a:r>
              <a:rPr sz="2000" dirty="0">
                <a:latin typeface="Arial"/>
                <a:cs typeface="Arial"/>
              </a:rPr>
              <a:t>each</a:t>
            </a:r>
            <a:r>
              <a:rPr sz="2000" spc="-35" dirty="0">
                <a:latin typeface="Arial"/>
                <a:cs typeface="Arial"/>
              </a:rPr>
              <a:t> </a:t>
            </a:r>
            <a:r>
              <a:rPr sz="2000" dirty="0">
                <a:latin typeface="Arial"/>
                <a:cs typeface="Arial"/>
              </a:rPr>
              <a:t>input  is </a:t>
            </a:r>
            <a:r>
              <a:rPr sz="2000" spc="-5" dirty="0">
                <a:latin typeface="Arial"/>
                <a:cs typeface="Arial"/>
              </a:rPr>
              <a:t>associated with </a:t>
            </a:r>
            <a:r>
              <a:rPr sz="2000" dirty="0">
                <a:latin typeface="Arial"/>
                <a:cs typeface="Arial"/>
              </a:rPr>
              <a:t>a</a:t>
            </a:r>
            <a:r>
              <a:rPr sz="2000" spc="-35" dirty="0">
                <a:latin typeface="Arial"/>
                <a:cs typeface="Arial"/>
              </a:rPr>
              <a:t> </a:t>
            </a:r>
            <a:r>
              <a:rPr sz="2000" dirty="0">
                <a:latin typeface="Arial"/>
                <a:cs typeface="Arial"/>
              </a:rPr>
              <a:t>single  symbol (or</a:t>
            </a:r>
            <a:r>
              <a:rPr sz="2000" spc="-20" dirty="0">
                <a:latin typeface="Arial"/>
                <a:cs typeface="Arial"/>
              </a:rPr>
              <a:t> </a:t>
            </a:r>
            <a:r>
              <a:rPr sz="2000" spc="-5" dirty="0">
                <a:latin typeface="Arial"/>
                <a:cs typeface="Arial"/>
              </a:rPr>
              <a:t>category)</a:t>
            </a:r>
            <a:endParaRPr sz="2000">
              <a:latin typeface="Arial"/>
              <a:cs typeface="Arial"/>
            </a:endParaRPr>
          </a:p>
        </p:txBody>
      </p:sp>
      <p:sp>
        <p:nvSpPr>
          <p:cNvPr id="5" name="object 5"/>
          <p:cNvSpPr txBox="1"/>
          <p:nvPr/>
        </p:nvSpPr>
        <p:spPr>
          <a:xfrm>
            <a:off x="2135677" y="6678814"/>
            <a:ext cx="5255895" cy="330200"/>
          </a:xfrm>
          <a:prstGeom prst="rect">
            <a:avLst/>
          </a:prstGeom>
        </p:spPr>
        <p:txBody>
          <a:bodyPr vert="horz" wrap="square" lIns="0" tIns="12700" rIns="0" bIns="0" rtlCol="0">
            <a:spAutoFit/>
          </a:bodyPr>
          <a:lstStyle/>
          <a:p>
            <a:pPr marL="38100">
              <a:lnSpc>
                <a:spcPct val="100000"/>
              </a:lnSpc>
              <a:spcBef>
                <a:spcPts val="100"/>
              </a:spcBef>
              <a:tabLst>
                <a:tab pos="380365" algn="l"/>
              </a:tabLst>
            </a:pPr>
            <a:r>
              <a:rPr sz="2000" dirty="0">
                <a:latin typeface="Arial"/>
                <a:cs typeface="Arial"/>
              </a:rPr>
              <a:t>–	Here </a:t>
            </a:r>
            <a:r>
              <a:rPr sz="2000" i="1" spc="5" dirty="0">
                <a:latin typeface="Cambria"/>
                <a:cs typeface="Cambria"/>
              </a:rPr>
              <a:t>h</a:t>
            </a:r>
            <a:r>
              <a:rPr sz="1950" spc="7" baseline="-21367" dirty="0">
                <a:latin typeface="Calibri"/>
                <a:cs typeface="Calibri"/>
              </a:rPr>
              <a:t>1</a:t>
            </a:r>
            <a:r>
              <a:rPr sz="2000" spc="5" dirty="0">
                <a:latin typeface="Calibri"/>
                <a:cs typeface="Calibri"/>
              </a:rPr>
              <a:t>, </a:t>
            </a:r>
            <a:r>
              <a:rPr sz="2000" i="1" spc="-20" dirty="0">
                <a:latin typeface="Cambria"/>
                <a:cs typeface="Cambria"/>
              </a:rPr>
              <a:t>h</a:t>
            </a:r>
            <a:r>
              <a:rPr sz="1950" spc="-30" baseline="-21367" dirty="0">
                <a:latin typeface="Calibri"/>
                <a:cs typeface="Calibri"/>
              </a:rPr>
              <a:t>2 </a:t>
            </a:r>
            <a:r>
              <a:rPr sz="2000" spc="-5" dirty="0">
                <a:latin typeface="Arial"/>
                <a:cs typeface="Arial"/>
              </a:rPr>
              <a:t>and </a:t>
            </a:r>
            <a:r>
              <a:rPr sz="2000" i="1" spc="-20" dirty="0">
                <a:latin typeface="Cambria"/>
                <a:cs typeface="Cambria"/>
              </a:rPr>
              <a:t>h</a:t>
            </a:r>
            <a:r>
              <a:rPr sz="1950" spc="-30" baseline="-21367" dirty="0">
                <a:latin typeface="Calibri"/>
                <a:cs typeface="Calibri"/>
              </a:rPr>
              <a:t>3 </a:t>
            </a:r>
            <a:r>
              <a:rPr sz="2000" dirty="0">
                <a:latin typeface="Arial"/>
                <a:cs typeface="Arial"/>
              </a:rPr>
              <a:t>are </a:t>
            </a:r>
            <a:r>
              <a:rPr sz="2000" spc="-5" dirty="0">
                <a:latin typeface="Arial"/>
                <a:cs typeface="Arial"/>
              </a:rPr>
              <a:t>three </a:t>
            </a:r>
            <a:r>
              <a:rPr sz="2000" dirty="0">
                <a:latin typeface="Arial"/>
                <a:cs typeface="Arial"/>
              </a:rPr>
              <a:t>binary</a:t>
            </a:r>
            <a:r>
              <a:rPr sz="2000" spc="-150" dirty="0">
                <a:latin typeface="Arial"/>
                <a:cs typeface="Arial"/>
              </a:rPr>
              <a:t> </a:t>
            </a:r>
            <a:r>
              <a:rPr sz="2000" spc="-5" dirty="0">
                <a:latin typeface="Arial"/>
                <a:cs typeface="Arial"/>
              </a:rPr>
              <a:t>features</a:t>
            </a:r>
            <a:endParaRPr sz="2000">
              <a:latin typeface="Arial"/>
              <a:cs typeface="Arial"/>
            </a:endParaRPr>
          </a:p>
        </p:txBody>
      </p:sp>
      <p:sp>
        <p:nvSpPr>
          <p:cNvPr id="7" name="object 7"/>
          <p:cNvSpPr/>
          <p:nvPr/>
        </p:nvSpPr>
        <p:spPr>
          <a:xfrm>
            <a:off x="6489237" y="4311534"/>
            <a:ext cx="2971798" cy="243840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6484475" y="4306772"/>
            <a:ext cx="2981325" cy="2447925"/>
          </a:xfrm>
          <a:custGeom>
            <a:avLst/>
            <a:gdLst/>
            <a:ahLst/>
            <a:cxnLst/>
            <a:rect l="l" t="t" r="r" b="b"/>
            <a:pathLst>
              <a:path w="2981325" h="2447925">
                <a:moveTo>
                  <a:pt x="0" y="0"/>
                </a:moveTo>
                <a:lnTo>
                  <a:pt x="2981324" y="0"/>
                </a:lnTo>
                <a:lnTo>
                  <a:pt x="2981324" y="2447924"/>
                </a:lnTo>
                <a:lnTo>
                  <a:pt x="0" y="244792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114929" y="847293"/>
            <a:ext cx="4468495" cy="695960"/>
          </a:xfrm>
          <a:prstGeom prst="rect">
            <a:avLst/>
          </a:prstGeom>
        </p:spPr>
        <p:txBody>
          <a:bodyPr vert="horz" wrap="square" lIns="0" tIns="12700" rIns="0" bIns="0" rtlCol="0">
            <a:spAutoFit/>
          </a:bodyPr>
          <a:lstStyle/>
          <a:p>
            <a:pPr marL="12700">
              <a:lnSpc>
                <a:spcPct val="100000"/>
              </a:lnSpc>
              <a:spcBef>
                <a:spcPts val="100"/>
              </a:spcBef>
              <a:tabLst>
                <a:tab pos="2279650" algn="l"/>
              </a:tabLst>
            </a:pPr>
            <a:r>
              <a:rPr dirty="0"/>
              <a:t>Mani</a:t>
            </a:r>
            <a:r>
              <a:rPr spc="-5" dirty="0"/>
              <a:t>f</a:t>
            </a:r>
            <a:r>
              <a:rPr dirty="0"/>
              <a:t>old	Learning</a:t>
            </a:r>
          </a:p>
        </p:txBody>
      </p:sp>
      <p:sp>
        <p:nvSpPr>
          <p:cNvPr id="4" name="object 4"/>
          <p:cNvSpPr txBox="1"/>
          <p:nvPr/>
        </p:nvSpPr>
        <p:spPr>
          <a:xfrm>
            <a:off x="852978" y="1982354"/>
            <a:ext cx="8809990" cy="3832860"/>
          </a:xfrm>
          <a:prstGeom prst="rect">
            <a:avLst/>
          </a:prstGeom>
        </p:spPr>
        <p:txBody>
          <a:bodyPr vert="horz" wrap="square" lIns="0" tIns="33020" rIns="0" bIns="0" rtlCol="0">
            <a:spAutoFit/>
          </a:bodyPr>
          <a:lstStyle/>
          <a:p>
            <a:pPr marL="355600" marR="651510" indent="-342900">
              <a:lnSpc>
                <a:spcPts val="3800"/>
              </a:lnSpc>
              <a:spcBef>
                <a:spcPts val="260"/>
              </a:spcBef>
              <a:buChar char="•"/>
              <a:tabLst>
                <a:tab pos="354965" algn="l"/>
                <a:tab pos="355600" algn="l"/>
              </a:tabLst>
            </a:pPr>
            <a:r>
              <a:rPr sz="3200" dirty="0">
                <a:solidFill>
                  <a:srgbClr val="3333CC"/>
                </a:solidFill>
                <a:latin typeface="Arial"/>
                <a:cs typeface="Arial"/>
              </a:rPr>
              <a:t>An </a:t>
            </a:r>
            <a:r>
              <a:rPr sz="3200" spc="-5" dirty="0">
                <a:solidFill>
                  <a:srgbClr val="3333CC"/>
                </a:solidFill>
                <a:latin typeface="Arial"/>
                <a:cs typeface="Arial"/>
              </a:rPr>
              <a:t>important </a:t>
            </a:r>
            <a:r>
              <a:rPr sz="3200" dirty="0">
                <a:solidFill>
                  <a:srgbClr val="3333CC"/>
                </a:solidFill>
                <a:latin typeface="Arial"/>
                <a:cs typeface="Arial"/>
              </a:rPr>
              <a:t>idea underlying many ideas</a:t>
            </a:r>
            <a:r>
              <a:rPr sz="3200" spc="-70" dirty="0">
                <a:solidFill>
                  <a:srgbClr val="3333CC"/>
                </a:solidFill>
                <a:latin typeface="Arial"/>
                <a:cs typeface="Arial"/>
              </a:rPr>
              <a:t> </a:t>
            </a:r>
            <a:r>
              <a:rPr sz="3200" dirty="0">
                <a:solidFill>
                  <a:srgbClr val="3333CC"/>
                </a:solidFill>
                <a:latin typeface="Arial"/>
                <a:cs typeface="Arial"/>
              </a:rPr>
              <a:t>in  machine</a:t>
            </a:r>
            <a:r>
              <a:rPr sz="3200" spc="-5"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355600" indent="-342900">
              <a:lnSpc>
                <a:spcPct val="100000"/>
              </a:lnSpc>
              <a:spcBef>
                <a:spcPts val="605"/>
              </a:spcBef>
              <a:buChar char="•"/>
              <a:tabLst>
                <a:tab pos="354965" algn="l"/>
                <a:tab pos="355600" algn="l"/>
              </a:tabLst>
            </a:pPr>
            <a:r>
              <a:rPr sz="3200" dirty="0">
                <a:solidFill>
                  <a:srgbClr val="3333CC"/>
                </a:solidFill>
                <a:latin typeface="Arial"/>
                <a:cs typeface="Arial"/>
              </a:rPr>
              <a:t>A </a:t>
            </a:r>
            <a:r>
              <a:rPr sz="3200" spc="-5" dirty="0">
                <a:solidFill>
                  <a:srgbClr val="3333CC"/>
                </a:solidFill>
                <a:latin typeface="Arial"/>
                <a:cs typeface="Arial"/>
              </a:rPr>
              <a:t>manifold </a:t>
            </a:r>
            <a:r>
              <a:rPr sz="3200" dirty="0">
                <a:solidFill>
                  <a:srgbClr val="3333CC"/>
                </a:solidFill>
                <a:latin typeface="Arial"/>
                <a:cs typeface="Arial"/>
              </a:rPr>
              <a:t>is a </a:t>
            </a:r>
            <a:r>
              <a:rPr sz="3200" spc="-5" dirty="0">
                <a:solidFill>
                  <a:srgbClr val="3333CC"/>
                </a:solidFill>
                <a:latin typeface="Arial"/>
                <a:cs typeface="Arial"/>
              </a:rPr>
              <a:t>connected </a:t>
            </a:r>
            <a:r>
              <a:rPr sz="3200" dirty="0">
                <a:solidFill>
                  <a:srgbClr val="3333CC"/>
                </a:solidFill>
                <a:latin typeface="Arial"/>
                <a:cs typeface="Arial"/>
              </a:rPr>
              <a:t>region</a:t>
            </a:r>
            <a:endParaRPr sz="3200">
              <a:latin typeface="Arial"/>
              <a:cs typeface="Arial"/>
            </a:endParaRPr>
          </a:p>
          <a:p>
            <a:pPr marL="748665" marR="2057400" lvl="1" indent="-279400">
              <a:lnSpc>
                <a:spcPct val="102000"/>
              </a:lnSpc>
              <a:spcBef>
                <a:spcPts val="600"/>
              </a:spcBef>
              <a:buChar char="–"/>
              <a:tabLst>
                <a:tab pos="755650" algn="l"/>
              </a:tabLst>
            </a:pPr>
            <a:r>
              <a:rPr sz="2800" spc="-5" dirty="0">
                <a:solidFill>
                  <a:srgbClr val="336600"/>
                </a:solidFill>
                <a:latin typeface="Arial"/>
                <a:cs typeface="Arial"/>
              </a:rPr>
              <a:t>Mathematically </a:t>
            </a:r>
            <a:r>
              <a:rPr sz="2800" dirty="0">
                <a:solidFill>
                  <a:srgbClr val="336600"/>
                </a:solidFill>
                <a:latin typeface="Arial"/>
                <a:cs typeface="Arial"/>
              </a:rPr>
              <a:t>it is a set of </a:t>
            </a:r>
            <a:r>
              <a:rPr sz="2800" spc="-5" dirty="0">
                <a:solidFill>
                  <a:srgbClr val="336600"/>
                </a:solidFill>
                <a:latin typeface="Arial"/>
                <a:cs typeface="Arial"/>
              </a:rPr>
              <a:t>points </a:t>
            </a:r>
            <a:r>
              <a:rPr sz="2800" dirty="0">
                <a:solidFill>
                  <a:srgbClr val="336600"/>
                </a:solidFill>
                <a:latin typeface="Arial"/>
                <a:cs typeface="Arial"/>
              </a:rPr>
              <a:t>in a  neighborhood</a:t>
            </a:r>
            <a:endParaRPr sz="2800">
              <a:latin typeface="Arial"/>
              <a:cs typeface="Arial"/>
            </a:endParaRPr>
          </a:p>
          <a:p>
            <a:pPr marL="755650" lvl="1" indent="-286385">
              <a:lnSpc>
                <a:spcPct val="100000"/>
              </a:lnSpc>
              <a:spcBef>
                <a:spcPts val="610"/>
              </a:spcBef>
              <a:buChar char="–"/>
              <a:tabLst>
                <a:tab pos="755650" algn="l"/>
              </a:tabLst>
            </a:pPr>
            <a:r>
              <a:rPr sz="2800" spc="-5" dirty="0">
                <a:solidFill>
                  <a:srgbClr val="336600"/>
                </a:solidFill>
                <a:latin typeface="Arial"/>
                <a:cs typeface="Arial"/>
              </a:rPr>
              <a:t>It </a:t>
            </a:r>
            <a:r>
              <a:rPr sz="2800" dirty="0">
                <a:solidFill>
                  <a:srgbClr val="336600"/>
                </a:solidFill>
                <a:latin typeface="Arial"/>
                <a:cs typeface="Arial"/>
              </a:rPr>
              <a:t>appears </a:t>
            </a:r>
            <a:r>
              <a:rPr sz="2800" spc="-5" dirty="0">
                <a:solidFill>
                  <a:srgbClr val="336600"/>
                </a:solidFill>
                <a:latin typeface="Arial"/>
                <a:cs typeface="Arial"/>
              </a:rPr>
              <a:t>to </a:t>
            </a:r>
            <a:r>
              <a:rPr sz="2800" dirty="0">
                <a:solidFill>
                  <a:srgbClr val="336600"/>
                </a:solidFill>
                <a:latin typeface="Arial"/>
                <a:cs typeface="Arial"/>
              </a:rPr>
              <a:t>be in a Euclidean</a:t>
            </a:r>
            <a:r>
              <a:rPr sz="2800" spc="-25" dirty="0">
                <a:solidFill>
                  <a:srgbClr val="336600"/>
                </a:solidFill>
                <a:latin typeface="Arial"/>
                <a:cs typeface="Arial"/>
              </a:rPr>
              <a:t> </a:t>
            </a:r>
            <a:r>
              <a:rPr sz="2800" dirty="0">
                <a:solidFill>
                  <a:srgbClr val="336600"/>
                </a:solidFill>
                <a:latin typeface="Arial"/>
                <a:cs typeface="Arial"/>
              </a:rPr>
              <a:t>space</a:t>
            </a:r>
            <a:endParaRPr sz="2800">
              <a:latin typeface="Arial"/>
              <a:cs typeface="Arial"/>
            </a:endParaRPr>
          </a:p>
          <a:p>
            <a:pPr marL="1155065" marR="5080" lvl="2" indent="-228600">
              <a:lnSpc>
                <a:spcPts val="2820"/>
              </a:lnSpc>
              <a:spcBef>
                <a:spcPts val="790"/>
              </a:spcBef>
              <a:buChar char="•"/>
              <a:tabLst>
                <a:tab pos="1155700" algn="l"/>
              </a:tabLst>
            </a:pPr>
            <a:r>
              <a:rPr sz="2400" spc="-5" dirty="0">
                <a:solidFill>
                  <a:srgbClr val="660066"/>
                </a:solidFill>
                <a:latin typeface="Arial"/>
                <a:cs typeface="Arial"/>
              </a:rPr>
              <a:t>E.g., </a:t>
            </a:r>
            <a:r>
              <a:rPr sz="2400" dirty="0">
                <a:solidFill>
                  <a:srgbClr val="660066"/>
                </a:solidFill>
                <a:latin typeface="Arial"/>
                <a:cs typeface="Arial"/>
              </a:rPr>
              <a:t>we experience </a:t>
            </a:r>
            <a:r>
              <a:rPr sz="2400" spc="-5" dirty="0">
                <a:solidFill>
                  <a:srgbClr val="660066"/>
                </a:solidFill>
                <a:latin typeface="Arial"/>
                <a:cs typeface="Arial"/>
              </a:rPr>
              <a:t>the </a:t>
            </a:r>
            <a:r>
              <a:rPr sz="2400" dirty="0">
                <a:solidFill>
                  <a:srgbClr val="660066"/>
                </a:solidFill>
                <a:latin typeface="Arial"/>
                <a:cs typeface="Arial"/>
              </a:rPr>
              <a:t>world as a 2-D plane while it is</a:t>
            </a:r>
            <a:r>
              <a:rPr sz="2400" spc="-85" dirty="0">
                <a:solidFill>
                  <a:srgbClr val="660066"/>
                </a:solidFill>
                <a:latin typeface="Arial"/>
                <a:cs typeface="Arial"/>
              </a:rPr>
              <a:t> </a:t>
            </a:r>
            <a:r>
              <a:rPr sz="2400" dirty="0">
                <a:solidFill>
                  <a:srgbClr val="660066"/>
                </a:solidFill>
                <a:latin typeface="Arial"/>
                <a:cs typeface="Arial"/>
              </a:rPr>
              <a:t>a  spherical </a:t>
            </a:r>
            <a:r>
              <a:rPr sz="2400" spc="-5" dirty="0">
                <a:solidFill>
                  <a:srgbClr val="660066"/>
                </a:solidFill>
                <a:latin typeface="Arial"/>
                <a:cs typeface="Arial"/>
              </a:rPr>
              <a:t>manifold </a:t>
            </a:r>
            <a:r>
              <a:rPr sz="2400" dirty="0">
                <a:solidFill>
                  <a:srgbClr val="660066"/>
                </a:solidFill>
                <a:latin typeface="Arial"/>
                <a:cs typeface="Arial"/>
              </a:rPr>
              <a:t>in 3-D</a:t>
            </a:r>
            <a:r>
              <a:rPr sz="2400" spc="-5" dirty="0">
                <a:solidFill>
                  <a:srgbClr val="660066"/>
                </a:solidFill>
                <a:latin typeface="Arial"/>
                <a:cs typeface="Arial"/>
              </a:rPr>
              <a:t> </a:t>
            </a:r>
            <a:r>
              <a:rPr sz="2400" dirty="0">
                <a:solidFill>
                  <a:srgbClr val="660066"/>
                </a:solidFill>
                <a:latin typeface="Arial"/>
                <a:cs typeface="Arial"/>
              </a:rPr>
              <a:t>space</a:t>
            </a:r>
            <a:endParaRPr sz="2400">
              <a:latin typeface="Arial"/>
              <a:cs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86142" y="598054"/>
            <a:ext cx="7325995" cy="695960"/>
          </a:xfrm>
          <a:prstGeom prst="rect">
            <a:avLst/>
          </a:prstGeom>
        </p:spPr>
        <p:txBody>
          <a:bodyPr vert="horz" wrap="square" lIns="0" tIns="12700" rIns="0" bIns="0" rtlCol="0">
            <a:spAutoFit/>
          </a:bodyPr>
          <a:lstStyle/>
          <a:p>
            <a:pPr marL="12700">
              <a:lnSpc>
                <a:spcPct val="100000"/>
              </a:lnSpc>
              <a:spcBef>
                <a:spcPts val="100"/>
              </a:spcBef>
              <a:tabLst>
                <a:tab pos="2279650" algn="l"/>
                <a:tab pos="2870200" algn="l"/>
                <a:tab pos="5137785" algn="l"/>
              </a:tabLst>
            </a:pPr>
            <a:r>
              <a:rPr dirty="0"/>
              <a:t>Mani</a:t>
            </a:r>
            <a:r>
              <a:rPr spc="-5" dirty="0"/>
              <a:t>f</a:t>
            </a:r>
            <a:r>
              <a:rPr dirty="0"/>
              <a:t>old	in	Machine	Learning</a:t>
            </a:r>
          </a:p>
        </p:txBody>
      </p:sp>
      <p:sp>
        <p:nvSpPr>
          <p:cNvPr id="5" name="object 5"/>
          <p:cNvSpPr txBox="1"/>
          <p:nvPr/>
        </p:nvSpPr>
        <p:spPr>
          <a:xfrm>
            <a:off x="852978" y="1356498"/>
            <a:ext cx="8874125" cy="2551430"/>
          </a:xfrm>
          <a:prstGeom prst="rect">
            <a:avLst/>
          </a:prstGeom>
        </p:spPr>
        <p:txBody>
          <a:bodyPr vert="horz" wrap="square" lIns="0" tIns="12065" rIns="0" bIns="0" rtlCol="0">
            <a:spAutoFit/>
          </a:bodyPr>
          <a:lstStyle/>
          <a:p>
            <a:pPr marL="351155" marR="467359" indent="-339090">
              <a:lnSpc>
                <a:spcPct val="119000"/>
              </a:lnSpc>
              <a:spcBef>
                <a:spcPts val="95"/>
              </a:spcBef>
              <a:buChar char="•"/>
              <a:tabLst>
                <a:tab pos="354965" algn="l"/>
                <a:tab pos="355600" algn="l"/>
              </a:tabLst>
            </a:pPr>
            <a:r>
              <a:rPr sz="3200" spc="-5" dirty="0">
                <a:solidFill>
                  <a:srgbClr val="3333CC"/>
                </a:solidFill>
                <a:latin typeface="Arial"/>
                <a:cs typeface="Arial"/>
              </a:rPr>
              <a:t>Although manifold </a:t>
            </a:r>
            <a:r>
              <a:rPr sz="3200" dirty="0">
                <a:solidFill>
                  <a:srgbClr val="3333CC"/>
                </a:solidFill>
                <a:latin typeface="Arial"/>
                <a:cs typeface="Arial"/>
              </a:rPr>
              <a:t>is </a:t>
            </a:r>
            <a:r>
              <a:rPr sz="3200" spc="-5" dirty="0">
                <a:solidFill>
                  <a:srgbClr val="3333CC"/>
                </a:solidFill>
                <a:latin typeface="Arial"/>
                <a:cs typeface="Arial"/>
              </a:rPr>
              <a:t>mathematically defined,  </a:t>
            </a:r>
            <a:r>
              <a:rPr sz="3200" dirty="0">
                <a:solidFill>
                  <a:srgbClr val="3333CC"/>
                </a:solidFill>
                <a:latin typeface="Arial"/>
                <a:cs typeface="Arial"/>
              </a:rPr>
              <a:t>in machine learning it is loosely</a:t>
            </a:r>
            <a:r>
              <a:rPr sz="3200" spc="-45" dirty="0">
                <a:solidFill>
                  <a:srgbClr val="3333CC"/>
                </a:solidFill>
                <a:latin typeface="Arial"/>
                <a:cs typeface="Arial"/>
              </a:rPr>
              <a:t> </a:t>
            </a:r>
            <a:r>
              <a:rPr sz="3200" spc="-5" dirty="0">
                <a:solidFill>
                  <a:srgbClr val="3333CC"/>
                </a:solidFill>
                <a:latin typeface="Arial"/>
                <a:cs typeface="Arial"/>
              </a:rPr>
              <a:t>defined:</a:t>
            </a:r>
            <a:endParaRPr sz="3200">
              <a:latin typeface="Arial"/>
              <a:cs typeface="Arial"/>
            </a:endParaRPr>
          </a:p>
          <a:p>
            <a:pPr marL="748665" marR="5080" indent="-279400">
              <a:lnSpc>
                <a:spcPct val="100099"/>
              </a:lnSpc>
              <a:spcBef>
                <a:spcPts val="665"/>
              </a:spcBef>
            </a:pPr>
            <a:r>
              <a:rPr sz="2800" dirty="0">
                <a:solidFill>
                  <a:srgbClr val="336600"/>
                </a:solidFill>
                <a:latin typeface="Arial"/>
                <a:cs typeface="Arial"/>
              </a:rPr>
              <a:t>– A </a:t>
            </a:r>
            <a:r>
              <a:rPr sz="2800" spc="-5" dirty="0">
                <a:solidFill>
                  <a:srgbClr val="336600"/>
                </a:solidFill>
                <a:latin typeface="Arial"/>
                <a:cs typeface="Arial"/>
              </a:rPr>
              <a:t>connected </a:t>
            </a:r>
            <a:r>
              <a:rPr sz="2800" dirty="0">
                <a:solidFill>
                  <a:srgbClr val="336600"/>
                </a:solidFill>
                <a:latin typeface="Arial"/>
                <a:cs typeface="Arial"/>
              </a:rPr>
              <a:t>set of </a:t>
            </a:r>
            <a:r>
              <a:rPr sz="2800" spc="-5" dirty="0">
                <a:solidFill>
                  <a:srgbClr val="336600"/>
                </a:solidFill>
                <a:latin typeface="Arial"/>
                <a:cs typeface="Arial"/>
              </a:rPr>
              <a:t>points that </a:t>
            </a:r>
            <a:r>
              <a:rPr sz="2800" dirty="0">
                <a:solidFill>
                  <a:srgbClr val="336600"/>
                </a:solidFill>
                <a:latin typeface="Arial"/>
                <a:cs typeface="Arial"/>
              </a:rPr>
              <a:t>can be</a:t>
            </a:r>
            <a:r>
              <a:rPr sz="2800" spc="-65" dirty="0">
                <a:solidFill>
                  <a:srgbClr val="336600"/>
                </a:solidFill>
                <a:latin typeface="Arial"/>
                <a:cs typeface="Arial"/>
              </a:rPr>
              <a:t> </a:t>
            </a:r>
            <a:r>
              <a:rPr sz="2800" spc="-5" dirty="0">
                <a:solidFill>
                  <a:srgbClr val="336600"/>
                </a:solidFill>
                <a:latin typeface="Arial"/>
                <a:cs typeface="Arial"/>
              </a:rPr>
              <a:t>approximated  </a:t>
            </a:r>
            <a:r>
              <a:rPr sz="2800" dirty="0">
                <a:solidFill>
                  <a:srgbClr val="336600"/>
                </a:solidFill>
                <a:latin typeface="Arial"/>
                <a:cs typeface="Arial"/>
              </a:rPr>
              <a:t>well by considering only a small no of degrees of  </a:t>
            </a:r>
            <a:r>
              <a:rPr sz="2800" spc="-5" dirty="0">
                <a:solidFill>
                  <a:srgbClr val="336600"/>
                </a:solidFill>
                <a:latin typeface="Arial"/>
                <a:cs typeface="Arial"/>
              </a:rPr>
              <a:t>freedom </a:t>
            </a:r>
            <a:r>
              <a:rPr sz="2800" dirty="0">
                <a:solidFill>
                  <a:srgbClr val="336600"/>
                </a:solidFill>
                <a:latin typeface="Arial"/>
                <a:cs typeface="Arial"/>
              </a:rPr>
              <a:t>embedded in a higher-dimensional</a:t>
            </a:r>
            <a:r>
              <a:rPr sz="2800" spc="-50" dirty="0">
                <a:solidFill>
                  <a:srgbClr val="336600"/>
                </a:solidFill>
                <a:latin typeface="Arial"/>
                <a:cs typeface="Arial"/>
              </a:rPr>
              <a:t> </a:t>
            </a:r>
            <a:r>
              <a:rPr sz="2800" dirty="0">
                <a:solidFill>
                  <a:srgbClr val="336600"/>
                </a:solidFill>
                <a:latin typeface="Arial"/>
                <a:cs typeface="Arial"/>
              </a:rPr>
              <a:t>space</a:t>
            </a:r>
            <a:endParaRPr sz="2800">
              <a:latin typeface="Arial"/>
              <a:cs typeface="Arial"/>
            </a:endParaRPr>
          </a:p>
        </p:txBody>
      </p:sp>
      <p:sp>
        <p:nvSpPr>
          <p:cNvPr id="6" name="object 6"/>
          <p:cNvSpPr/>
          <p:nvPr/>
        </p:nvSpPr>
        <p:spPr>
          <a:xfrm>
            <a:off x="774238" y="5023220"/>
            <a:ext cx="4134286" cy="2127188"/>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1386377" y="4268354"/>
            <a:ext cx="3028950" cy="566420"/>
          </a:xfrm>
          <a:prstGeom prst="rect">
            <a:avLst/>
          </a:prstGeom>
        </p:spPr>
        <p:txBody>
          <a:bodyPr vert="horz" wrap="square" lIns="0" tIns="27939" rIns="0" bIns="0" rtlCol="0">
            <a:spAutoFit/>
          </a:bodyPr>
          <a:lstStyle/>
          <a:p>
            <a:pPr marL="12700" marR="5080">
              <a:lnSpc>
                <a:spcPts val="2100"/>
              </a:lnSpc>
              <a:spcBef>
                <a:spcPts val="219"/>
              </a:spcBef>
            </a:pPr>
            <a:r>
              <a:rPr sz="1800" spc="-10" dirty="0">
                <a:solidFill>
                  <a:srgbClr val="660066"/>
                </a:solidFill>
                <a:latin typeface="Arial"/>
                <a:cs typeface="Arial"/>
              </a:rPr>
              <a:t>Training </a:t>
            </a:r>
            <a:r>
              <a:rPr sz="1800" spc="-5" dirty="0">
                <a:solidFill>
                  <a:srgbClr val="660066"/>
                </a:solidFill>
                <a:latin typeface="Arial"/>
                <a:cs typeface="Arial"/>
              </a:rPr>
              <a:t>data </a:t>
            </a:r>
            <a:r>
              <a:rPr sz="1800" dirty="0">
                <a:solidFill>
                  <a:srgbClr val="660066"/>
                </a:solidFill>
                <a:latin typeface="Arial"/>
                <a:cs typeface="Arial"/>
              </a:rPr>
              <a:t>lying near a</a:t>
            </a:r>
            <a:r>
              <a:rPr sz="1800" spc="-65" dirty="0">
                <a:solidFill>
                  <a:srgbClr val="660066"/>
                </a:solidFill>
                <a:latin typeface="Arial"/>
                <a:cs typeface="Arial"/>
              </a:rPr>
              <a:t> </a:t>
            </a:r>
            <a:r>
              <a:rPr sz="1800" dirty="0">
                <a:solidFill>
                  <a:srgbClr val="660066"/>
                </a:solidFill>
                <a:latin typeface="Arial"/>
                <a:cs typeface="Arial"/>
              </a:rPr>
              <a:t>1-D  </a:t>
            </a:r>
            <a:r>
              <a:rPr sz="1800" spc="-5" dirty="0">
                <a:solidFill>
                  <a:srgbClr val="660066"/>
                </a:solidFill>
                <a:latin typeface="Arial"/>
                <a:cs typeface="Arial"/>
              </a:rPr>
              <a:t>Manifold </a:t>
            </a:r>
            <a:r>
              <a:rPr sz="1800" dirty="0">
                <a:solidFill>
                  <a:srgbClr val="660066"/>
                </a:solidFill>
                <a:latin typeface="Arial"/>
                <a:cs typeface="Arial"/>
              </a:rPr>
              <a:t>in a 2-D</a:t>
            </a:r>
            <a:r>
              <a:rPr sz="1800" spc="-15" dirty="0">
                <a:solidFill>
                  <a:srgbClr val="660066"/>
                </a:solidFill>
                <a:latin typeface="Arial"/>
                <a:cs typeface="Arial"/>
              </a:rPr>
              <a:t> </a:t>
            </a:r>
            <a:r>
              <a:rPr sz="1800" dirty="0">
                <a:solidFill>
                  <a:srgbClr val="660066"/>
                </a:solidFill>
                <a:latin typeface="Arial"/>
                <a:cs typeface="Arial"/>
              </a:rPr>
              <a:t>space</a:t>
            </a:r>
            <a:endParaRPr sz="1800">
              <a:latin typeface="Arial"/>
              <a:cs typeface="Arial"/>
            </a:endParaRPr>
          </a:p>
        </p:txBody>
      </p:sp>
      <p:sp>
        <p:nvSpPr>
          <p:cNvPr id="8" name="object 8"/>
          <p:cNvSpPr txBox="1"/>
          <p:nvPr/>
        </p:nvSpPr>
        <p:spPr>
          <a:xfrm>
            <a:off x="5120177" y="4268354"/>
            <a:ext cx="3838575" cy="566420"/>
          </a:xfrm>
          <a:prstGeom prst="rect">
            <a:avLst/>
          </a:prstGeom>
        </p:spPr>
        <p:txBody>
          <a:bodyPr vert="horz" wrap="square" lIns="0" tIns="27939" rIns="0" bIns="0" rtlCol="0">
            <a:spAutoFit/>
          </a:bodyPr>
          <a:lstStyle/>
          <a:p>
            <a:pPr marL="12700" marR="5080">
              <a:lnSpc>
                <a:spcPts val="2100"/>
              </a:lnSpc>
              <a:spcBef>
                <a:spcPts val="219"/>
              </a:spcBef>
            </a:pPr>
            <a:r>
              <a:rPr sz="1800" spc="-5" dirty="0">
                <a:solidFill>
                  <a:srgbClr val="660066"/>
                </a:solidFill>
                <a:latin typeface="Arial"/>
                <a:cs typeface="Arial"/>
              </a:rPr>
              <a:t>The </a:t>
            </a:r>
            <a:r>
              <a:rPr sz="1800" dirty="0">
                <a:solidFill>
                  <a:srgbClr val="660066"/>
                </a:solidFill>
                <a:latin typeface="Arial"/>
                <a:cs typeface="Arial"/>
              </a:rPr>
              <a:t>solid line </a:t>
            </a:r>
            <a:r>
              <a:rPr sz="1800" spc="-5" dirty="0">
                <a:solidFill>
                  <a:srgbClr val="660066"/>
                </a:solidFill>
                <a:latin typeface="Arial"/>
                <a:cs typeface="Arial"/>
              </a:rPr>
              <a:t>indicates the</a:t>
            </a:r>
            <a:r>
              <a:rPr sz="1800" spc="-35" dirty="0">
                <a:solidFill>
                  <a:srgbClr val="660066"/>
                </a:solidFill>
                <a:latin typeface="Arial"/>
                <a:cs typeface="Arial"/>
              </a:rPr>
              <a:t> </a:t>
            </a:r>
            <a:r>
              <a:rPr sz="1800" dirty="0">
                <a:solidFill>
                  <a:srgbClr val="660066"/>
                </a:solidFill>
                <a:latin typeface="Arial"/>
                <a:cs typeface="Arial"/>
              </a:rPr>
              <a:t>underlying  </a:t>
            </a:r>
            <a:r>
              <a:rPr sz="1800" spc="-5" dirty="0">
                <a:solidFill>
                  <a:srgbClr val="660066"/>
                </a:solidFill>
                <a:latin typeface="Arial"/>
                <a:cs typeface="Arial"/>
              </a:rPr>
              <a:t>manifold that the </a:t>
            </a:r>
            <a:r>
              <a:rPr sz="1800" dirty="0">
                <a:solidFill>
                  <a:srgbClr val="660066"/>
                </a:solidFill>
                <a:latin typeface="Arial"/>
                <a:cs typeface="Arial"/>
              </a:rPr>
              <a:t>learner should</a:t>
            </a:r>
            <a:r>
              <a:rPr sz="1800" spc="-10" dirty="0">
                <a:solidFill>
                  <a:srgbClr val="660066"/>
                </a:solidFill>
                <a:latin typeface="Arial"/>
                <a:cs typeface="Arial"/>
              </a:rPr>
              <a:t> </a:t>
            </a:r>
            <a:r>
              <a:rPr sz="1800" spc="-5" dirty="0">
                <a:solidFill>
                  <a:srgbClr val="660066"/>
                </a:solidFill>
                <a:latin typeface="Arial"/>
                <a:cs typeface="Arial"/>
              </a:rPr>
              <a:t>infer</a:t>
            </a:r>
            <a:endParaRPr sz="1800">
              <a:latin typeface="Arial"/>
              <a:cs typeface="Arial"/>
            </a:endParaRPr>
          </a:p>
        </p:txBody>
      </p:sp>
      <p:sp>
        <p:nvSpPr>
          <p:cNvPr id="9" name="object 9"/>
          <p:cNvSpPr txBox="1"/>
          <p:nvPr/>
        </p:nvSpPr>
        <p:spPr>
          <a:xfrm>
            <a:off x="4829665" y="5106554"/>
            <a:ext cx="4973955" cy="1851660"/>
          </a:xfrm>
          <a:prstGeom prst="rect">
            <a:avLst/>
          </a:prstGeom>
        </p:spPr>
        <p:txBody>
          <a:bodyPr vert="horz" wrap="square" lIns="0" tIns="15875" rIns="0" bIns="0" rtlCol="0">
            <a:spAutoFit/>
          </a:bodyPr>
          <a:lstStyle/>
          <a:p>
            <a:pPr marL="38100" marR="504825" algn="just">
              <a:lnSpc>
                <a:spcPct val="99000"/>
              </a:lnSpc>
              <a:spcBef>
                <a:spcPts val="125"/>
              </a:spcBef>
            </a:pPr>
            <a:r>
              <a:rPr sz="2400" spc="-5" dirty="0">
                <a:solidFill>
                  <a:srgbClr val="336600"/>
                </a:solidFill>
                <a:latin typeface="Arial"/>
                <a:cs typeface="Arial"/>
              </a:rPr>
              <a:t>In </a:t>
            </a:r>
            <a:r>
              <a:rPr sz="2400" dirty="0">
                <a:solidFill>
                  <a:srgbClr val="336600"/>
                </a:solidFill>
                <a:latin typeface="Arial"/>
                <a:cs typeface="Arial"/>
              </a:rPr>
              <a:t>machine learning we allow</a:t>
            </a:r>
            <a:r>
              <a:rPr sz="2400" spc="-80" dirty="0">
                <a:solidFill>
                  <a:srgbClr val="336600"/>
                </a:solidFill>
                <a:latin typeface="Arial"/>
                <a:cs typeface="Arial"/>
              </a:rPr>
              <a:t> </a:t>
            </a:r>
            <a:r>
              <a:rPr sz="2400" spc="-5" dirty="0">
                <a:solidFill>
                  <a:srgbClr val="336600"/>
                </a:solidFill>
                <a:latin typeface="Arial"/>
                <a:cs typeface="Arial"/>
              </a:rPr>
              <a:t>the  dimensionality </a:t>
            </a:r>
            <a:r>
              <a:rPr sz="2400" dirty="0">
                <a:solidFill>
                  <a:srgbClr val="336600"/>
                </a:solidFill>
                <a:latin typeface="Arial"/>
                <a:cs typeface="Arial"/>
              </a:rPr>
              <a:t>of </a:t>
            </a:r>
            <a:r>
              <a:rPr sz="2400" spc="-5" dirty="0">
                <a:solidFill>
                  <a:srgbClr val="336600"/>
                </a:solidFill>
                <a:latin typeface="Arial"/>
                <a:cs typeface="Arial"/>
              </a:rPr>
              <a:t>the manifold to  </a:t>
            </a:r>
            <a:r>
              <a:rPr sz="2400" dirty="0">
                <a:solidFill>
                  <a:srgbClr val="336600"/>
                </a:solidFill>
                <a:latin typeface="Arial"/>
                <a:cs typeface="Arial"/>
              </a:rPr>
              <a:t>vary </a:t>
            </a:r>
            <a:r>
              <a:rPr sz="2400" spc="-5" dirty="0">
                <a:solidFill>
                  <a:srgbClr val="336600"/>
                </a:solidFill>
                <a:latin typeface="Arial"/>
                <a:cs typeface="Arial"/>
              </a:rPr>
              <a:t>from </a:t>
            </a:r>
            <a:r>
              <a:rPr sz="2400" dirty="0">
                <a:solidFill>
                  <a:srgbClr val="336600"/>
                </a:solidFill>
                <a:latin typeface="Arial"/>
                <a:cs typeface="Arial"/>
              </a:rPr>
              <a:t>one point </a:t>
            </a:r>
            <a:r>
              <a:rPr sz="2400" spc="-5" dirty="0">
                <a:solidFill>
                  <a:srgbClr val="336600"/>
                </a:solidFill>
                <a:latin typeface="Arial"/>
                <a:cs typeface="Arial"/>
              </a:rPr>
              <a:t>to</a:t>
            </a:r>
            <a:r>
              <a:rPr sz="2400" spc="-50" dirty="0">
                <a:solidFill>
                  <a:srgbClr val="336600"/>
                </a:solidFill>
                <a:latin typeface="Arial"/>
                <a:cs typeface="Arial"/>
              </a:rPr>
              <a:t> </a:t>
            </a:r>
            <a:r>
              <a:rPr sz="2400" spc="-20" dirty="0">
                <a:solidFill>
                  <a:srgbClr val="336600"/>
                </a:solidFill>
                <a:latin typeface="Arial"/>
                <a:cs typeface="Arial"/>
              </a:rPr>
              <a:t>another.</a:t>
            </a:r>
            <a:endParaRPr sz="2400" dirty="0">
              <a:latin typeface="Arial"/>
              <a:cs typeface="Arial"/>
            </a:endParaRPr>
          </a:p>
          <a:p>
            <a:pPr marL="38100" marR="30480" algn="just">
              <a:lnSpc>
                <a:spcPct val="100699"/>
              </a:lnSpc>
            </a:pPr>
            <a:r>
              <a:rPr sz="2400" spc="-5" dirty="0">
                <a:solidFill>
                  <a:srgbClr val="336600"/>
                </a:solidFill>
                <a:latin typeface="Arial"/>
                <a:cs typeface="Arial"/>
              </a:rPr>
              <a:t>This often </a:t>
            </a:r>
            <a:r>
              <a:rPr sz="2400" dirty="0">
                <a:solidFill>
                  <a:srgbClr val="336600"/>
                </a:solidFill>
                <a:latin typeface="Arial"/>
                <a:cs typeface="Arial"/>
              </a:rPr>
              <a:t>happens when a </a:t>
            </a:r>
            <a:r>
              <a:rPr sz="2400" spc="-5" dirty="0">
                <a:solidFill>
                  <a:srgbClr val="336600"/>
                </a:solidFill>
                <a:latin typeface="Arial"/>
                <a:cs typeface="Arial"/>
              </a:rPr>
              <a:t>manifold  Intersects itself, </a:t>
            </a:r>
            <a:r>
              <a:rPr sz="2400" dirty="0">
                <a:solidFill>
                  <a:srgbClr val="336600"/>
                </a:solidFill>
                <a:latin typeface="Arial"/>
                <a:cs typeface="Arial"/>
              </a:rPr>
              <a:t>as in a</a:t>
            </a:r>
            <a:r>
              <a:rPr sz="2400" spc="-5" dirty="0">
                <a:solidFill>
                  <a:srgbClr val="336600"/>
                </a:solidFill>
                <a:latin typeface="Arial"/>
                <a:cs typeface="Arial"/>
              </a:rPr>
              <a:t> </a:t>
            </a:r>
            <a:r>
              <a:rPr sz="2400" spc="-114" dirty="0">
                <a:solidFill>
                  <a:srgbClr val="336600"/>
                </a:solidFill>
                <a:latin typeface="Arial"/>
                <a:cs typeface="Arial"/>
              </a:rPr>
              <a:t>figure-eight</a:t>
            </a:r>
            <a:endParaRPr sz="2400" dirty="0">
              <a:latin typeface="Arial"/>
              <a:cs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12908" y="585354"/>
            <a:ext cx="8581992" cy="695960"/>
          </a:xfrm>
          <a:prstGeom prst="rect">
            <a:avLst/>
          </a:prstGeom>
        </p:spPr>
        <p:txBody>
          <a:bodyPr vert="horz" wrap="square" lIns="0" tIns="12700" rIns="0" bIns="0" rtlCol="0">
            <a:spAutoFit/>
          </a:bodyPr>
          <a:lstStyle/>
          <a:p>
            <a:pPr marL="38100">
              <a:lnSpc>
                <a:spcPct val="100000"/>
              </a:lnSpc>
              <a:spcBef>
                <a:spcPts val="100"/>
              </a:spcBef>
              <a:tabLst>
                <a:tab pos="2305050" algn="l"/>
                <a:tab pos="4448810" algn="l"/>
              </a:tabLst>
            </a:pPr>
            <a:r>
              <a:rPr spc="-5" dirty="0"/>
              <a:t>Manifold	</a:t>
            </a:r>
            <a:r>
              <a:rPr lang="en-US" spc="-5" dirty="0"/>
              <a:t>L</a:t>
            </a:r>
            <a:r>
              <a:rPr dirty="0"/>
              <a:t>earning	</a:t>
            </a:r>
            <a:r>
              <a:rPr lang="en-US" spc="-5" dirty="0"/>
              <a:t>over</a:t>
            </a:r>
            <a:r>
              <a:rPr spc="-55" dirty="0"/>
              <a:t> </a:t>
            </a:r>
            <a:r>
              <a:rPr spc="470" dirty="0">
                <a:solidFill>
                  <a:srgbClr val="000000"/>
                </a:solidFill>
                <a:latin typeface="Calibri"/>
                <a:cs typeface="Calibri"/>
              </a:rPr>
              <a:t>R</a:t>
            </a:r>
            <a:r>
              <a:rPr sz="4350" i="1" spc="705" baseline="24904" dirty="0">
                <a:solidFill>
                  <a:srgbClr val="000000"/>
                </a:solidFill>
                <a:latin typeface="Cambria"/>
                <a:cs typeface="Cambria"/>
              </a:rPr>
              <a:t>n</a:t>
            </a:r>
            <a:endParaRPr sz="4350" baseline="24904" dirty="0">
              <a:latin typeface="Cambria"/>
              <a:cs typeface="Cambria"/>
            </a:endParaRPr>
          </a:p>
        </p:txBody>
      </p:sp>
      <p:sp>
        <p:nvSpPr>
          <p:cNvPr id="5" name="object 5"/>
          <p:cNvSpPr txBox="1"/>
          <p:nvPr/>
        </p:nvSpPr>
        <p:spPr>
          <a:xfrm>
            <a:off x="827578" y="1525154"/>
            <a:ext cx="8912860" cy="5542280"/>
          </a:xfrm>
          <a:prstGeom prst="rect">
            <a:avLst/>
          </a:prstGeom>
        </p:spPr>
        <p:txBody>
          <a:bodyPr vert="horz" wrap="square" lIns="0" tIns="33020" rIns="0" bIns="0" rtlCol="0">
            <a:spAutoFit/>
          </a:bodyPr>
          <a:lstStyle/>
          <a:p>
            <a:pPr marL="381000" marR="30480" indent="-342900">
              <a:lnSpc>
                <a:spcPts val="3800"/>
              </a:lnSpc>
              <a:spcBef>
                <a:spcPts val="260"/>
              </a:spcBef>
              <a:buChar char="•"/>
              <a:tabLst>
                <a:tab pos="380365" algn="l"/>
                <a:tab pos="381000" algn="l"/>
              </a:tabLst>
            </a:pPr>
            <a:r>
              <a:rPr sz="3200" spc="-5" dirty="0">
                <a:solidFill>
                  <a:srgbClr val="3333CC"/>
                </a:solidFill>
                <a:latin typeface="Arial"/>
                <a:cs typeface="Arial"/>
              </a:rPr>
              <a:t>It </a:t>
            </a:r>
            <a:r>
              <a:rPr sz="3200" dirty="0">
                <a:solidFill>
                  <a:srgbClr val="3333CC"/>
                </a:solidFill>
                <a:latin typeface="Arial"/>
                <a:cs typeface="Arial"/>
              </a:rPr>
              <a:t>is </a:t>
            </a:r>
            <a:r>
              <a:rPr sz="3200" spc="-5" dirty="0">
                <a:solidFill>
                  <a:srgbClr val="3333CC"/>
                </a:solidFill>
                <a:latin typeface="Arial"/>
                <a:cs typeface="Arial"/>
              </a:rPr>
              <a:t>sometimes </a:t>
            </a:r>
            <a:r>
              <a:rPr sz="3200" dirty="0">
                <a:solidFill>
                  <a:srgbClr val="3333CC"/>
                </a:solidFill>
                <a:latin typeface="Arial"/>
                <a:cs typeface="Arial"/>
              </a:rPr>
              <a:t>hopeless </a:t>
            </a:r>
            <a:r>
              <a:rPr sz="3200" spc="-5" dirty="0">
                <a:solidFill>
                  <a:srgbClr val="3333CC"/>
                </a:solidFill>
                <a:latin typeface="Arial"/>
                <a:cs typeface="Arial"/>
              </a:rPr>
              <a:t>to </a:t>
            </a:r>
            <a:r>
              <a:rPr sz="3200" dirty="0">
                <a:solidFill>
                  <a:srgbClr val="3333CC"/>
                </a:solidFill>
                <a:latin typeface="Arial"/>
                <a:cs typeface="Arial"/>
              </a:rPr>
              <a:t>learn </a:t>
            </a:r>
            <a:r>
              <a:rPr sz="3200" spc="-5" dirty="0">
                <a:solidFill>
                  <a:srgbClr val="3333CC"/>
                </a:solidFill>
                <a:latin typeface="Arial"/>
                <a:cs typeface="Arial"/>
              </a:rPr>
              <a:t>functions with  variations </a:t>
            </a:r>
            <a:r>
              <a:rPr sz="3200" dirty="0">
                <a:solidFill>
                  <a:srgbClr val="3333CC"/>
                </a:solidFill>
                <a:latin typeface="Arial"/>
                <a:cs typeface="Arial"/>
              </a:rPr>
              <a:t>across all of</a:t>
            </a:r>
            <a:r>
              <a:rPr sz="3200" spc="-20" dirty="0">
                <a:solidFill>
                  <a:srgbClr val="3333CC"/>
                </a:solidFill>
                <a:latin typeface="Arial"/>
                <a:cs typeface="Arial"/>
              </a:rPr>
              <a:t> </a:t>
            </a:r>
            <a:r>
              <a:rPr sz="3200" spc="345" dirty="0">
                <a:latin typeface="Calibri"/>
                <a:cs typeface="Calibri"/>
              </a:rPr>
              <a:t>R</a:t>
            </a:r>
            <a:r>
              <a:rPr sz="3150" i="1" spc="517" baseline="25132" dirty="0">
                <a:latin typeface="Cambria"/>
                <a:cs typeface="Cambria"/>
              </a:rPr>
              <a:t>n</a:t>
            </a:r>
            <a:endParaRPr sz="3150" baseline="25132">
              <a:latin typeface="Cambria"/>
              <a:cs typeface="Cambria"/>
            </a:endParaRPr>
          </a:p>
          <a:p>
            <a:pPr marL="381000" marR="550545" indent="-342900">
              <a:lnSpc>
                <a:spcPct val="100699"/>
              </a:lnSpc>
              <a:spcBef>
                <a:spcPts val="580"/>
              </a:spcBef>
              <a:buChar char="•"/>
              <a:tabLst>
                <a:tab pos="380365" algn="l"/>
                <a:tab pos="381000" algn="l"/>
                <a:tab pos="6433820" algn="l"/>
              </a:tabLst>
            </a:pPr>
            <a:r>
              <a:rPr sz="3200" spc="-5" dirty="0">
                <a:solidFill>
                  <a:srgbClr val="3333CC"/>
                </a:solidFill>
                <a:latin typeface="Arial"/>
                <a:cs typeface="Arial"/>
              </a:rPr>
              <a:t>Manifold </a:t>
            </a:r>
            <a:r>
              <a:rPr sz="3200" dirty="0">
                <a:solidFill>
                  <a:srgbClr val="3333CC"/>
                </a:solidFill>
                <a:latin typeface="Arial"/>
                <a:cs typeface="Arial"/>
              </a:rPr>
              <a:t>learning </a:t>
            </a:r>
            <a:r>
              <a:rPr sz="3200" spc="-5" dirty="0">
                <a:solidFill>
                  <a:srgbClr val="3333CC"/>
                </a:solidFill>
                <a:latin typeface="Arial"/>
                <a:cs typeface="Arial"/>
              </a:rPr>
              <a:t>algorithms </a:t>
            </a:r>
            <a:r>
              <a:rPr sz="3200" dirty="0">
                <a:solidFill>
                  <a:srgbClr val="3333CC"/>
                </a:solidFill>
                <a:latin typeface="Arial"/>
                <a:cs typeface="Arial"/>
              </a:rPr>
              <a:t>surmount </a:t>
            </a:r>
            <a:r>
              <a:rPr sz="3200" spc="-5" dirty="0">
                <a:solidFill>
                  <a:srgbClr val="3333CC"/>
                </a:solidFill>
                <a:latin typeface="Arial"/>
                <a:cs typeface="Arial"/>
              </a:rPr>
              <a:t>this  obstacle </a:t>
            </a:r>
            <a:r>
              <a:rPr sz="3200" dirty="0">
                <a:solidFill>
                  <a:srgbClr val="3333CC"/>
                </a:solidFill>
                <a:latin typeface="Arial"/>
                <a:cs typeface="Arial"/>
              </a:rPr>
              <a:t>by assuming most</a:t>
            </a:r>
            <a:r>
              <a:rPr sz="3200" spc="15" dirty="0">
                <a:solidFill>
                  <a:srgbClr val="3333CC"/>
                </a:solidFill>
                <a:latin typeface="Arial"/>
                <a:cs typeface="Arial"/>
              </a:rPr>
              <a:t> </a:t>
            </a:r>
            <a:r>
              <a:rPr sz="3200" dirty="0">
                <a:solidFill>
                  <a:srgbClr val="3333CC"/>
                </a:solidFill>
                <a:latin typeface="Arial"/>
                <a:cs typeface="Arial"/>
              </a:rPr>
              <a:t>of</a:t>
            </a:r>
            <a:r>
              <a:rPr sz="3200" spc="5" dirty="0">
                <a:solidFill>
                  <a:srgbClr val="3333CC"/>
                </a:solidFill>
                <a:latin typeface="Arial"/>
                <a:cs typeface="Arial"/>
              </a:rPr>
              <a:t> </a:t>
            </a:r>
            <a:r>
              <a:rPr sz="3200" spc="345" dirty="0">
                <a:latin typeface="Calibri"/>
                <a:cs typeface="Calibri"/>
              </a:rPr>
              <a:t>R</a:t>
            </a:r>
            <a:r>
              <a:rPr sz="3150" i="1" spc="517" baseline="25132" dirty="0">
                <a:latin typeface="Cambria"/>
                <a:cs typeface="Cambria"/>
              </a:rPr>
              <a:t>n	</a:t>
            </a:r>
            <a:r>
              <a:rPr sz="3200" spc="-5" dirty="0">
                <a:solidFill>
                  <a:srgbClr val="3333CC"/>
                </a:solidFill>
                <a:latin typeface="Arial"/>
                <a:cs typeface="Arial"/>
              </a:rPr>
              <a:t>consists</a:t>
            </a:r>
            <a:r>
              <a:rPr sz="3200" spc="-70" dirty="0">
                <a:solidFill>
                  <a:srgbClr val="3333CC"/>
                </a:solidFill>
                <a:latin typeface="Arial"/>
                <a:cs typeface="Arial"/>
              </a:rPr>
              <a:t> </a:t>
            </a:r>
            <a:r>
              <a:rPr sz="3200" dirty="0">
                <a:solidFill>
                  <a:srgbClr val="3333CC"/>
                </a:solidFill>
                <a:latin typeface="Arial"/>
                <a:cs typeface="Arial"/>
              </a:rPr>
              <a:t>of  invalid</a:t>
            </a:r>
            <a:r>
              <a:rPr sz="3200" spc="-5" dirty="0">
                <a:solidFill>
                  <a:srgbClr val="3333CC"/>
                </a:solidFill>
                <a:latin typeface="Arial"/>
                <a:cs typeface="Arial"/>
              </a:rPr>
              <a:t> inputs</a:t>
            </a:r>
            <a:endParaRPr sz="3200">
              <a:latin typeface="Arial"/>
              <a:cs typeface="Arial"/>
            </a:endParaRPr>
          </a:p>
          <a:p>
            <a:pPr marL="774065" marR="552450" indent="-279400">
              <a:lnSpc>
                <a:spcPct val="102000"/>
              </a:lnSpc>
              <a:spcBef>
                <a:spcPts val="565"/>
              </a:spcBef>
            </a:pPr>
            <a:r>
              <a:rPr sz="2800" dirty="0">
                <a:solidFill>
                  <a:srgbClr val="336600"/>
                </a:solidFill>
                <a:latin typeface="Arial"/>
                <a:cs typeface="Arial"/>
              </a:rPr>
              <a:t>– And </a:t>
            </a:r>
            <a:r>
              <a:rPr sz="2800" spc="-5" dirty="0">
                <a:solidFill>
                  <a:srgbClr val="336600"/>
                </a:solidFill>
                <a:latin typeface="Arial"/>
                <a:cs typeface="Arial"/>
              </a:rPr>
              <a:t>that intersecting inputs </a:t>
            </a:r>
            <a:r>
              <a:rPr sz="2800" dirty="0">
                <a:solidFill>
                  <a:srgbClr val="336600"/>
                </a:solidFill>
                <a:latin typeface="Arial"/>
                <a:cs typeface="Arial"/>
              </a:rPr>
              <a:t>occur only along</a:t>
            </a:r>
            <a:r>
              <a:rPr sz="2800" spc="-95" dirty="0">
                <a:solidFill>
                  <a:srgbClr val="336600"/>
                </a:solidFill>
                <a:latin typeface="Arial"/>
                <a:cs typeface="Arial"/>
              </a:rPr>
              <a:t> </a:t>
            </a:r>
            <a:r>
              <a:rPr sz="2800" spc="-5" dirty="0">
                <a:solidFill>
                  <a:srgbClr val="336600"/>
                </a:solidFill>
                <a:latin typeface="Arial"/>
                <a:cs typeface="Arial"/>
              </a:rPr>
              <a:t>the  manifolds</a:t>
            </a:r>
            <a:endParaRPr sz="2800">
              <a:latin typeface="Arial"/>
              <a:cs typeface="Arial"/>
            </a:endParaRPr>
          </a:p>
          <a:p>
            <a:pPr marL="381000" marR="1202690" indent="-342900">
              <a:lnSpc>
                <a:spcPct val="100099"/>
              </a:lnSpc>
              <a:spcBef>
                <a:spcPts val="705"/>
              </a:spcBef>
              <a:buChar char="•"/>
              <a:tabLst>
                <a:tab pos="380365" algn="l"/>
                <a:tab pos="381000" algn="l"/>
              </a:tabLst>
            </a:pPr>
            <a:r>
              <a:rPr sz="3200" spc="-5" dirty="0">
                <a:solidFill>
                  <a:srgbClr val="3333CC"/>
                </a:solidFill>
                <a:latin typeface="Arial"/>
                <a:cs typeface="Arial"/>
              </a:rPr>
              <a:t>Introduced for continuous data </a:t>
            </a:r>
            <a:r>
              <a:rPr sz="3200" dirty="0">
                <a:solidFill>
                  <a:srgbClr val="3333CC"/>
                </a:solidFill>
                <a:latin typeface="Arial"/>
                <a:cs typeface="Arial"/>
              </a:rPr>
              <a:t>and in  unsupervised learning, </a:t>
            </a:r>
            <a:r>
              <a:rPr sz="3200" spc="-5" dirty="0">
                <a:solidFill>
                  <a:srgbClr val="3333CC"/>
                </a:solidFill>
                <a:latin typeface="Arial"/>
                <a:cs typeface="Arial"/>
              </a:rPr>
              <a:t>the probability  concentration </a:t>
            </a:r>
            <a:r>
              <a:rPr sz="3200" dirty="0">
                <a:solidFill>
                  <a:srgbClr val="3333CC"/>
                </a:solidFill>
                <a:latin typeface="Arial"/>
                <a:cs typeface="Arial"/>
              </a:rPr>
              <a:t>idea can be generalized</a:t>
            </a:r>
            <a:r>
              <a:rPr sz="3200" spc="-35" dirty="0">
                <a:solidFill>
                  <a:srgbClr val="3333CC"/>
                </a:solidFill>
                <a:latin typeface="Arial"/>
                <a:cs typeface="Arial"/>
              </a:rPr>
              <a:t> </a:t>
            </a:r>
            <a:r>
              <a:rPr sz="3200" spc="-5" dirty="0">
                <a:solidFill>
                  <a:srgbClr val="3333CC"/>
                </a:solidFill>
                <a:latin typeface="Arial"/>
                <a:cs typeface="Arial"/>
              </a:rPr>
              <a:t>to  discrete </a:t>
            </a:r>
            <a:r>
              <a:rPr sz="3200" dirty="0">
                <a:solidFill>
                  <a:srgbClr val="3333CC"/>
                </a:solidFill>
                <a:latin typeface="Arial"/>
                <a:cs typeface="Arial"/>
              </a:rPr>
              <a:t>and unsupervised</a:t>
            </a:r>
            <a:r>
              <a:rPr sz="3200" spc="-5" dirty="0">
                <a:solidFill>
                  <a:srgbClr val="3333CC"/>
                </a:solidFill>
                <a:latin typeface="Arial"/>
                <a:cs typeface="Arial"/>
              </a:rPr>
              <a:t> settings</a:t>
            </a:r>
            <a:endParaRPr sz="3200">
              <a:latin typeface="Arial"/>
              <a:cs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69088" y="572654"/>
            <a:ext cx="8144811" cy="695960"/>
          </a:xfrm>
          <a:prstGeom prst="rect">
            <a:avLst/>
          </a:prstGeom>
        </p:spPr>
        <p:txBody>
          <a:bodyPr vert="horz" wrap="square" lIns="0" tIns="12700" rIns="0" bIns="0" rtlCol="0">
            <a:spAutoFit/>
          </a:bodyPr>
          <a:lstStyle/>
          <a:p>
            <a:pPr marL="12700">
              <a:lnSpc>
                <a:spcPct val="100000"/>
              </a:lnSpc>
              <a:spcBef>
                <a:spcPts val="100"/>
              </a:spcBef>
              <a:tabLst>
                <a:tab pos="2279650" algn="l"/>
              </a:tabLst>
            </a:pPr>
            <a:r>
              <a:rPr spc="-5" dirty="0"/>
              <a:t>Manifold	</a:t>
            </a:r>
            <a:r>
              <a:rPr lang="en-US" spc="-5" dirty="0"/>
              <a:t>H</a:t>
            </a:r>
            <a:r>
              <a:rPr spc="-5" dirty="0"/>
              <a:t>ypothesis for</a:t>
            </a:r>
            <a:r>
              <a:rPr spc="-25" dirty="0"/>
              <a:t> </a:t>
            </a:r>
            <a:r>
              <a:rPr spc="-5" dirty="0"/>
              <a:t>Images</a:t>
            </a:r>
          </a:p>
        </p:txBody>
      </p:sp>
      <p:sp>
        <p:nvSpPr>
          <p:cNvPr id="5" name="object 5"/>
          <p:cNvSpPr txBox="1"/>
          <p:nvPr/>
        </p:nvSpPr>
        <p:spPr>
          <a:xfrm>
            <a:off x="844511" y="1296554"/>
            <a:ext cx="4998085" cy="4772660"/>
          </a:xfrm>
          <a:prstGeom prst="rect">
            <a:avLst/>
          </a:prstGeom>
        </p:spPr>
        <p:txBody>
          <a:bodyPr vert="horz" wrap="square" lIns="0" tIns="33020" rIns="0" bIns="0" rtlCol="0">
            <a:spAutoFit/>
          </a:bodyPr>
          <a:lstStyle/>
          <a:p>
            <a:pPr marL="354965" marR="500380" indent="-342900">
              <a:lnSpc>
                <a:spcPts val="3800"/>
              </a:lnSpc>
              <a:spcBef>
                <a:spcPts val="260"/>
              </a:spcBef>
              <a:buChar char="•"/>
              <a:tabLst>
                <a:tab pos="354965" algn="l"/>
                <a:tab pos="355600" algn="l"/>
              </a:tabLst>
            </a:pPr>
            <a:r>
              <a:rPr sz="3200" spc="-5" dirty="0">
                <a:solidFill>
                  <a:srgbClr val="3333CC"/>
                </a:solidFill>
                <a:latin typeface="Arial"/>
                <a:cs typeface="Arial"/>
              </a:rPr>
              <a:t>Manifold assumption </a:t>
            </a:r>
            <a:r>
              <a:rPr sz="3200" dirty="0">
                <a:solidFill>
                  <a:srgbClr val="3333CC"/>
                </a:solidFill>
                <a:latin typeface="Arial"/>
                <a:cs typeface="Arial"/>
              </a:rPr>
              <a:t>is  </a:t>
            </a:r>
            <a:r>
              <a:rPr sz="3200" spc="-5" dirty="0">
                <a:solidFill>
                  <a:srgbClr val="3333CC"/>
                </a:solidFill>
                <a:latin typeface="Arial"/>
                <a:cs typeface="Arial"/>
              </a:rPr>
              <a:t>justified </a:t>
            </a:r>
            <a:r>
              <a:rPr sz="3200" dirty="0">
                <a:solidFill>
                  <a:srgbClr val="3333CC"/>
                </a:solidFill>
                <a:latin typeface="Arial"/>
                <a:cs typeface="Arial"/>
              </a:rPr>
              <a:t>since:</a:t>
            </a:r>
            <a:endParaRPr sz="3200">
              <a:latin typeface="Arial"/>
              <a:cs typeface="Arial"/>
            </a:endParaRPr>
          </a:p>
          <a:p>
            <a:pPr marL="354965" marR="523240" indent="-342900">
              <a:lnSpc>
                <a:spcPct val="100000"/>
              </a:lnSpc>
              <a:spcBef>
                <a:spcPts val="605"/>
              </a:spcBef>
              <a:buChar char="•"/>
              <a:tabLst>
                <a:tab pos="354965" algn="l"/>
                <a:tab pos="355600" algn="l"/>
              </a:tabLst>
            </a:pPr>
            <a:r>
              <a:rPr sz="3200" spc="-5" dirty="0">
                <a:solidFill>
                  <a:srgbClr val="3333CC"/>
                </a:solidFill>
                <a:latin typeface="Arial"/>
                <a:cs typeface="Arial"/>
              </a:rPr>
              <a:t>Distributions </a:t>
            </a:r>
            <a:r>
              <a:rPr sz="3200" dirty="0">
                <a:solidFill>
                  <a:srgbClr val="3333CC"/>
                </a:solidFill>
                <a:latin typeface="Arial"/>
                <a:cs typeface="Arial"/>
              </a:rPr>
              <a:t>are</a:t>
            </a:r>
            <a:r>
              <a:rPr sz="3200" spc="-45" dirty="0">
                <a:solidFill>
                  <a:srgbClr val="3333CC"/>
                </a:solidFill>
                <a:latin typeface="Arial"/>
                <a:cs typeface="Arial"/>
              </a:rPr>
              <a:t> </a:t>
            </a:r>
            <a:r>
              <a:rPr sz="3200" dirty="0">
                <a:solidFill>
                  <a:srgbClr val="3333CC"/>
                </a:solidFill>
                <a:latin typeface="Arial"/>
                <a:cs typeface="Arial"/>
              </a:rPr>
              <a:t>highly  </a:t>
            </a:r>
            <a:r>
              <a:rPr sz="3200" spc="-5" dirty="0">
                <a:solidFill>
                  <a:srgbClr val="3333CC"/>
                </a:solidFill>
                <a:latin typeface="Arial"/>
                <a:cs typeface="Arial"/>
              </a:rPr>
              <a:t>concentrated</a:t>
            </a:r>
            <a:endParaRPr sz="3200">
              <a:latin typeface="Arial"/>
              <a:cs typeface="Arial"/>
            </a:endParaRPr>
          </a:p>
          <a:p>
            <a:pPr marL="765810" marR="241935" lvl="1" indent="-296545">
              <a:lnSpc>
                <a:spcPct val="119000"/>
              </a:lnSpc>
              <a:spcBef>
                <a:spcPts val="85"/>
              </a:spcBef>
              <a:buChar char="–"/>
              <a:tabLst>
                <a:tab pos="755650" algn="l"/>
              </a:tabLst>
            </a:pPr>
            <a:r>
              <a:rPr sz="2800" spc="-5" dirty="0">
                <a:solidFill>
                  <a:srgbClr val="336600"/>
                </a:solidFill>
                <a:latin typeface="Arial"/>
                <a:cs typeface="Arial"/>
              </a:rPr>
              <a:t>Uniformly </a:t>
            </a:r>
            <a:r>
              <a:rPr sz="2800" dirty="0">
                <a:solidFill>
                  <a:srgbClr val="336600"/>
                </a:solidFill>
                <a:latin typeface="Arial"/>
                <a:cs typeface="Arial"/>
              </a:rPr>
              <a:t>sampled</a:t>
            </a:r>
            <a:r>
              <a:rPr sz="2800" spc="-35" dirty="0">
                <a:solidFill>
                  <a:srgbClr val="336600"/>
                </a:solidFill>
                <a:latin typeface="Arial"/>
                <a:cs typeface="Arial"/>
              </a:rPr>
              <a:t> </a:t>
            </a:r>
            <a:r>
              <a:rPr sz="2800" spc="-5" dirty="0">
                <a:solidFill>
                  <a:srgbClr val="336600"/>
                </a:solidFill>
                <a:latin typeface="Arial"/>
                <a:cs typeface="Arial"/>
              </a:rPr>
              <a:t>points  </a:t>
            </a:r>
            <a:r>
              <a:rPr sz="2800" dirty="0">
                <a:solidFill>
                  <a:srgbClr val="336600"/>
                </a:solidFill>
                <a:latin typeface="Arial"/>
                <a:cs typeface="Arial"/>
              </a:rPr>
              <a:t>look like </a:t>
            </a:r>
            <a:r>
              <a:rPr sz="2800" spc="-5" dirty="0">
                <a:solidFill>
                  <a:srgbClr val="336600"/>
                </a:solidFill>
                <a:latin typeface="Arial"/>
                <a:cs typeface="Arial"/>
              </a:rPr>
              <a:t>static </a:t>
            </a:r>
            <a:r>
              <a:rPr sz="2800" dirty="0">
                <a:solidFill>
                  <a:srgbClr val="336600"/>
                </a:solidFill>
                <a:latin typeface="Arial"/>
                <a:cs typeface="Arial"/>
              </a:rPr>
              <a:t>noise,  never</a:t>
            </a:r>
            <a:r>
              <a:rPr sz="2800" spc="-10" dirty="0">
                <a:solidFill>
                  <a:srgbClr val="336600"/>
                </a:solidFill>
                <a:latin typeface="Arial"/>
                <a:cs typeface="Arial"/>
              </a:rPr>
              <a:t> </a:t>
            </a:r>
            <a:r>
              <a:rPr sz="2800" spc="-5" dirty="0">
                <a:solidFill>
                  <a:srgbClr val="336600"/>
                </a:solidFill>
                <a:latin typeface="Arial"/>
                <a:cs typeface="Arial"/>
              </a:rPr>
              <a:t>structured</a:t>
            </a:r>
            <a:endParaRPr sz="2800">
              <a:latin typeface="Arial"/>
              <a:cs typeface="Arial"/>
            </a:endParaRPr>
          </a:p>
          <a:p>
            <a:pPr marL="1155065" marR="5080" lvl="2" indent="-228600">
              <a:lnSpc>
                <a:spcPct val="99400"/>
              </a:lnSpc>
              <a:spcBef>
                <a:spcPts val="665"/>
              </a:spcBef>
              <a:buChar char="•"/>
              <a:tabLst>
                <a:tab pos="1155700" algn="l"/>
              </a:tabLst>
            </a:pPr>
            <a:r>
              <a:rPr sz="2400" spc="-5" dirty="0">
                <a:solidFill>
                  <a:srgbClr val="660066"/>
                </a:solidFill>
                <a:latin typeface="Arial"/>
                <a:cs typeface="Arial"/>
              </a:rPr>
              <a:t>Although there </a:t>
            </a:r>
            <a:r>
              <a:rPr sz="2400" dirty="0">
                <a:solidFill>
                  <a:srgbClr val="660066"/>
                </a:solidFill>
                <a:latin typeface="Arial"/>
                <a:cs typeface="Arial"/>
              </a:rPr>
              <a:t>is a</a:t>
            </a:r>
            <a:r>
              <a:rPr sz="2400" spc="-40" dirty="0">
                <a:solidFill>
                  <a:srgbClr val="660066"/>
                </a:solidFill>
                <a:latin typeface="Arial"/>
                <a:cs typeface="Arial"/>
              </a:rPr>
              <a:t> </a:t>
            </a:r>
            <a:r>
              <a:rPr sz="2400" dirty="0">
                <a:solidFill>
                  <a:srgbClr val="660066"/>
                </a:solidFill>
                <a:latin typeface="Arial"/>
                <a:cs typeface="Arial"/>
              </a:rPr>
              <a:t>non-zero  </a:t>
            </a:r>
            <a:r>
              <a:rPr sz="2400" spc="-5" dirty="0">
                <a:solidFill>
                  <a:srgbClr val="660066"/>
                </a:solidFill>
                <a:latin typeface="Arial"/>
                <a:cs typeface="Arial"/>
              </a:rPr>
              <a:t>probability </a:t>
            </a:r>
            <a:r>
              <a:rPr sz="2400" dirty="0">
                <a:solidFill>
                  <a:srgbClr val="660066"/>
                </a:solidFill>
                <a:latin typeface="Arial"/>
                <a:cs typeface="Arial"/>
              </a:rPr>
              <a:t>of </a:t>
            </a:r>
            <a:r>
              <a:rPr sz="2400" spc="-5" dirty="0">
                <a:solidFill>
                  <a:srgbClr val="660066"/>
                </a:solidFill>
                <a:latin typeface="Arial"/>
                <a:cs typeface="Arial"/>
              </a:rPr>
              <a:t>generating </a:t>
            </a:r>
            <a:r>
              <a:rPr sz="2400" dirty="0">
                <a:solidFill>
                  <a:srgbClr val="660066"/>
                </a:solidFill>
                <a:latin typeface="Arial"/>
                <a:cs typeface="Arial"/>
              </a:rPr>
              <a:t>a  </a:t>
            </a:r>
            <a:r>
              <a:rPr sz="2400" spc="-5" dirty="0">
                <a:solidFill>
                  <a:srgbClr val="660066"/>
                </a:solidFill>
                <a:latin typeface="Arial"/>
                <a:cs typeface="Arial"/>
              </a:rPr>
              <a:t>face, </a:t>
            </a:r>
            <a:r>
              <a:rPr sz="2400" dirty="0">
                <a:solidFill>
                  <a:srgbClr val="660066"/>
                </a:solidFill>
                <a:latin typeface="Arial"/>
                <a:cs typeface="Arial"/>
              </a:rPr>
              <a:t>it is never</a:t>
            </a:r>
            <a:r>
              <a:rPr sz="2400" spc="-50" dirty="0">
                <a:solidFill>
                  <a:srgbClr val="660066"/>
                </a:solidFill>
                <a:latin typeface="Arial"/>
                <a:cs typeface="Arial"/>
              </a:rPr>
              <a:t> </a:t>
            </a:r>
            <a:r>
              <a:rPr sz="2400" dirty="0">
                <a:solidFill>
                  <a:srgbClr val="660066"/>
                </a:solidFill>
                <a:latin typeface="Arial"/>
                <a:cs typeface="Arial"/>
              </a:rPr>
              <a:t>observed</a:t>
            </a:r>
            <a:endParaRPr sz="2400">
              <a:latin typeface="Arial"/>
              <a:cs typeface="Arial"/>
            </a:endParaRPr>
          </a:p>
        </p:txBody>
      </p:sp>
      <p:sp>
        <p:nvSpPr>
          <p:cNvPr id="7" name="object 7"/>
          <p:cNvSpPr/>
          <p:nvPr/>
        </p:nvSpPr>
        <p:spPr>
          <a:xfrm>
            <a:off x="6032037" y="1644535"/>
            <a:ext cx="3809174" cy="47243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27480" y="847293"/>
            <a:ext cx="3442970" cy="695960"/>
          </a:xfrm>
          <a:prstGeom prst="rect">
            <a:avLst/>
          </a:prstGeom>
        </p:spPr>
        <p:txBody>
          <a:bodyPr vert="horz" wrap="square" lIns="0" tIns="12700" rIns="0" bIns="0" rtlCol="0">
            <a:spAutoFit/>
          </a:bodyPr>
          <a:lstStyle/>
          <a:p>
            <a:pPr marL="12700">
              <a:lnSpc>
                <a:spcPct val="100000"/>
              </a:lnSpc>
              <a:spcBef>
                <a:spcPts val="100"/>
              </a:spcBef>
            </a:pPr>
            <a:r>
              <a:rPr spc="-5" dirty="0"/>
              <a:t>10.</a:t>
            </a:r>
            <a:r>
              <a:rPr spc="-90" dirty="0"/>
              <a:t> </a:t>
            </a:r>
            <a:r>
              <a:rPr dirty="0"/>
              <a:t>Denoising</a:t>
            </a:r>
          </a:p>
        </p:txBody>
      </p:sp>
      <p:sp>
        <p:nvSpPr>
          <p:cNvPr id="4" name="object 4"/>
          <p:cNvSpPr txBox="1"/>
          <p:nvPr/>
        </p:nvSpPr>
        <p:spPr>
          <a:xfrm>
            <a:off x="840278" y="1982354"/>
            <a:ext cx="9230822" cy="3624579"/>
          </a:xfrm>
          <a:prstGeom prst="rect">
            <a:avLst/>
          </a:prstGeom>
        </p:spPr>
        <p:txBody>
          <a:bodyPr vert="horz" wrap="square" lIns="0" tIns="33020" rIns="0" bIns="0" rtlCol="0">
            <a:spAutoFit/>
          </a:bodyPr>
          <a:lstStyle/>
          <a:p>
            <a:pPr marL="368300" marR="40640" indent="-342900">
              <a:lnSpc>
                <a:spcPts val="3800"/>
              </a:lnSpc>
              <a:spcBef>
                <a:spcPts val="260"/>
              </a:spcBef>
              <a:buChar char="•"/>
              <a:tabLst>
                <a:tab pos="367665" algn="l"/>
                <a:tab pos="368300" algn="l"/>
              </a:tabLst>
            </a:pPr>
            <a:r>
              <a:rPr sz="3200" spc="-5" dirty="0">
                <a:solidFill>
                  <a:srgbClr val="3333CC"/>
                </a:solidFill>
                <a:latin typeface="Arial"/>
                <a:cs typeface="Arial"/>
              </a:rPr>
              <a:t>The </a:t>
            </a:r>
            <a:r>
              <a:rPr sz="3200" dirty="0">
                <a:solidFill>
                  <a:srgbClr val="3333CC"/>
                </a:solidFill>
                <a:latin typeface="Arial"/>
                <a:cs typeface="Arial"/>
              </a:rPr>
              <a:t>ML </a:t>
            </a:r>
            <a:r>
              <a:rPr sz="3200" spc="-5" dirty="0">
                <a:solidFill>
                  <a:srgbClr val="3333CC"/>
                </a:solidFill>
                <a:latin typeface="Arial"/>
                <a:cs typeface="Arial"/>
              </a:rPr>
              <a:t>algorithm </a:t>
            </a:r>
            <a:r>
              <a:rPr sz="3200" dirty="0">
                <a:solidFill>
                  <a:srgbClr val="3333CC"/>
                </a:solidFill>
                <a:latin typeface="Arial"/>
                <a:cs typeface="Arial"/>
              </a:rPr>
              <a:t>is given </a:t>
            </a:r>
            <a:r>
              <a:rPr lang="en-US" sz="3200" dirty="0">
                <a:solidFill>
                  <a:srgbClr val="3333CC"/>
                </a:solidFill>
                <a:latin typeface="Arial"/>
                <a:cs typeface="Arial"/>
              </a:rPr>
              <a:t>as </a:t>
            </a:r>
            <a:r>
              <a:rPr sz="3200" dirty="0">
                <a:solidFill>
                  <a:srgbClr val="3333CC"/>
                </a:solidFill>
                <a:latin typeface="Arial"/>
                <a:cs typeface="Arial"/>
              </a:rPr>
              <a:t>an input </a:t>
            </a:r>
            <a:r>
              <a:rPr sz="3200" spc="-5" dirty="0">
                <a:solidFill>
                  <a:srgbClr val="3333CC"/>
                </a:solidFill>
                <a:latin typeface="Arial"/>
                <a:cs typeface="Arial"/>
              </a:rPr>
              <a:t>corrupted  </a:t>
            </a:r>
            <a:r>
              <a:rPr sz="3200" dirty="0">
                <a:solidFill>
                  <a:srgbClr val="3333CC"/>
                </a:solidFill>
                <a:latin typeface="Arial"/>
                <a:cs typeface="Arial"/>
              </a:rPr>
              <a:t>examples </a:t>
            </a:r>
            <a:r>
              <a:rPr sz="3200" b="1" i="1" spc="260" dirty="0">
                <a:latin typeface="Calibri"/>
                <a:cs typeface="Calibri"/>
              </a:rPr>
              <a:t>x</a:t>
            </a:r>
            <a:r>
              <a:rPr sz="3150" b="1" i="1" spc="390" baseline="25132" dirty="0">
                <a:latin typeface="Calibri"/>
                <a:cs typeface="Calibri"/>
              </a:rPr>
              <a:t>~</a:t>
            </a:r>
            <a:r>
              <a:rPr sz="3200" spc="260" dirty="0">
                <a:latin typeface="Times New Roman"/>
                <a:cs typeface="Times New Roman"/>
              </a:rPr>
              <a:t>ε </a:t>
            </a:r>
            <a:r>
              <a:rPr sz="3200" spc="220" dirty="0">
                <a:latin typeface="Cambria"/>
                <a:cs typeface="Cambria"/>
              </a:rPr>
              <a:t>R</a:t>
            </a:r>
            <a:r>
              <a:rPr sz="3150" i="1" spc="330" baseline="25132" dirty="0">
                <a:latin typeface="Cambria"/>
                <a:cs typeface="Cambria"/>
              </a:rPr>
              <a:t>n </a:t>
            </a:r>
            <a:r>
              <a:rPr lang="en-US" sz="3200" spc="-5" dirty="0">
                <a:solidFill>
                  <a:srgbClr val="3333CC"/>
                </a:solidFill>
                <a:latin typeface="Arial"/>
                <a:cs typeface="Arial"/>
              </a:rPr>
              <a:t>from</a:t>
            </a:r>
            <a:r>
              <a:rPr sz="3200" spc="-5" dirty="0">
                <a:solidFill>
                  <a:srgbClr val="3333CC"/>
                </a:solidFill>
                <a:latin typeface="Arial"/>
                <a:cs typeface="Arial"/>
              </a:rPr>
              <a:t> </a:t>
            </a:r>
            <a:r>
              <a:rPr sz="3200" dirty="0">
                <a:solidFill>
                  <a:srgbClr val="3333CC"/>
                </a:solidFill>
                <a:latin typeface="Arial"/>
                <a:cs typeface="Arial"/>
              </a:rPr>
              <a:t>an unknown  </a:t>
            </a:r>
            <a:r>
              <a:rPr sz="3200" spc="-5" dirty="0">
                <a:solidFill>
                  <a:srgbClr val="3333CC"/>
                </a:solidFill>
                <a:latin typeface="Arial"/>
                <a:cs typeface="Arial"/>
              </a:rPr>
              <a:t>corruption </a:t>
            </a:r>
            <a:r>
              <a:rPr sz="3200" dirty="0">
                <a:solidFill>
                  <a:srgbClr val="3333CC"/>
                </a:solidFill>
                <a:latin typeface="Arial"/>
                <a:cs typeface="Arial"/>
              </a:rPr>
              <a:t>process</a:t>
            </a:r>
            <a:endParaRPr sz="3200" dirty="0">
              <a:latin typeface="Arial"/>
              <a:cs typeface="Arial"/>
            </a:endParaRPr>
          </a:p>
          <a:p>
            <a:pPr marL="368300" marR="17780" indent="-342900">
              <a:lnSpc>
                <a:spcPct val="100000"/>
              </a:lnSpc>
              <a:spcBef>
                <a:spcPts val="705"/>
              </a:spcBef>
              <a:buChar char="•"/>
              <a:tabLst>
                <a:tab pos="367665" algn="l"/>
                <a:tab pos="368300" algn="l"/>
              </a:tabLst>
            </a:pPr>
            <a:r>
              <a:rPr sz="3200" dirty="0">
                <a:solidFill>
                  <a:srgbClr val="3333CC"/>
                </a:solidFill>
                <a:latin typeface="Arial"/>
                <a:cs typeface="Arial"/>
              </a:rPr>
              <a:t>Learner must predict </a:t>
            </a:r>
            <a:r>
              <a:rPr sz="3200" spc="-5" dirty="0">
                <a:solidFill>
                  <a:srgbClr val="3333CC"/>
                </a:solidFill>
                <a:latin typeface="Arial"/>
                <a:cs typeface="Arial"/>
              </a:rPr>
              <a:t>the </a:t>
            </a:r>
            <a:r>
              <a:rPr sz="3200" dirty="0">
                <a:solidFill>
                  <a:srgbClr val="3333CC"/>
                </a:solidFill>
                <a:latin typeface="Arial"/>
                <a:cs typeface="Arial"/>
              </a:rPr>
              <a:t>clean example </a:t>
            </a:r>
            <a:r>
              <a:rPr sz="3200" b="1" i="1" spc="320" dirty="0">
                <a:latin typeface="Calibri"/>
                <a:cs typeface="Calibri"/>
              </a:rPr>
              <a:t>x</a:t>
            </a:r>
            <a:r>
              <a:rPr sz="3200" b="1" i="1" spc="75" dirty="0">
                <a:latin typeface="Calibri"/>
                <a:cs typeface="Calibri"/>
              </a:rPr>
              <a:t> </a:t>
            </a:r>
            <a:r>
              <a:rPr sz="3200" spc="-5" dirty="0">
                <a:solidFill>
                  <a:srgbClr val="3333CC"/>
                </a:solidFill>
                <a:latin typeface="Arial"/>
                <a:cs typeface="Arial"/>
              </a:rPr>
              <a:t>from  its corrupted </a:t>
            </a:r>
            <a:r>
              <a:rPr sz="3200" dirty="0">
                <a:solidFill>
                  <a:srgbClr val="3333CC"/>
                </a:solidFill>
                <a:latin typeface="Arial"/>
                <a:cs typeface="Arial"/>
              </a:rPr>
              <a:t>version</a:t>
            </a:r>
            <a:r>
              <a:rPr sz="3200" spc="-5" dirty="0">
                <a:solidFill>
                  <a:srgbClr val="3333CC"/>
                </a:solidFill>
                <a:latin typeface="Arial"/>
                <a:cs typeface="Arial"/>
              </a:rPr>
              <a:t> </a:t>
            </a:r>
            <a:r>
              <a:rPr sz="3200" b="1" i="1" spc="390" dirty="0">
                <a:latin typeface="Calibri"/>
                <a:cs typeface="Calibri"/>
              </a:rPr>
              <a:t>x</a:t>
            </a:r>
            <a:r>
              <a:rPr sz="3150" b="1" i="1" spc="585" baseline="25132" dirty="0">
                <a:latin typeface="Calibri"/>
                <a:cs typeface="Calibri"/>
              </a:rPr>
              <a:t>~</a:t>
            </a:r>
            <a:endParaRPr sz="3150" baseline="25132" dirty="0">
              <a:latin typeface="Calibri"/>
              <a:cs typeface="Calibri"/>
            </a:endParaRPr>
          </a:p>
          <a:p>
            <a:pPr marL="368300" marR="469900" indent="-342900">
              <a:lnSpc>
                <a:spcPct val="100000"/>
              </a:lnSpc>
              <a:spcBef>
                <a:spcPts val="720"/>
              </a:spcBef>
              <a:buChar char="•"/>
              <a:tabLst>
                <a:tab pos="367665" algn="l"/>
                <a:tab pos="368300" algn="l"/>
              </a:tabLst>
            </a:pPr>
            <a:r>
              <a:rPr sz="3200" spc="-5" dirty="0">
                <a:solidFill>
                  <a:srgbClr val="3333CC"/>
                </a:solidFill>
                <a:latin typeface="Arial"/>
                <a:cs typeface="Arial"/>
              </a:rPr>
              <a:t>Or </a:t>
            </a:r>
            <a:r>
              <a:rPr sz="3200" dirty="0">
                <a:solidFill>
                  <a:srgbClr val="3333CC"/>
                </a:solidFill>
                <a:latin typeface="Arial"/>
                <a:cs typeface="Arial"/>
              </a:rPr>
              <a:t>more generally </a:t>
            </a:r>
            <a:r>
              <a:rPr sz="3200" spc="-5" dirty="0">
                <a:solidFill>
                  <a:srgbClr val="3333CC"/>
                </a:solidFill>
                <a:latin typeface="Arial"/>
                <a:cs typeface="Arial"/>
              </a:rPr>
              <a:t>the conditional probability  distribution</a:t>
            </a:r>
            <a:r>
              <a:rPr sz="3200" spc="-10" dirty="0">
                <a:solidFill>
                  <a:srgbClr val="3333CC"/>
                </a:solidFill>
                <a:latin typeface="Arial"/>
                <a:cs typeface="Arial"/>
              </a:rPr>
              <a:t> </a:t>
            </a:r>
            <a:r>
              <a:rPr sz="3200" i="1" spc="204" dirty="0">
                <a:latin typeface="Cambria"/>
                <a:cs typeface="Cambria"/>
              </a:rPr>
              <a:t>p</a:t>
            </a:r>
            <a:r>
              <a:rPr sz="3200" b="1" i="1" spc="204" dirty="0">
                <a:latin typeface="Calibri"/>
                <a:cs typeface="Calibri"/>
              </a:rPr>
              <a:t>(x|x</a:t>
            </a:r>
            <a:r>
              <a:rPr sz="3150" b="1" i="1" spc="307" baseline="25132" dirty="0">
                <a:latin typeface="Calibri"/>
                <a:cs typeface="Calibri"/>
              </a:rPr>
              <a:t>~</a:t>
            </a:r>
            <a:r>
              <a:rPr sz="3200" b="1" i="1" spc="204" dirty="0">
                <a:latin typeface="Calibri"/>
                <a:cs typeface="Calibri"/>
              </a:rPr>
              <a:t>)</a:t>
            </a:r>
            <a:endParaRPr sz="3200" dirty="0">
              <a:latin typeface="Calibri"/>
              <a:cs typeface="Calibri"/>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07772" y="877773"/>
            <a:ext cx="8479155" cy="635000"/>
          </a:xfrm>
          <a:prstGeom prst="rect">
            <a:avLst/>
          </a:prstGeom>
        </p:spPr>
        <p:txBody>
          <a:bodyPr vert="horz" wrap="square" lIns="0" tIns="12700" rIns="0" bIns="0" rtlCol="0">
            <a:spAutoFit/>
          </a:bodyPr>
          <a:lstStyle/>
          <a:p>
            <a:pPr marL="12700">
              <a:lnSpc>
                <a:spcPct val="100000"/>
              </a:lnSpc>
              <a:spcBef>
                <a:spcPts val="100"/>
              </a:spcBef>
              <a:tabLst>
                <a:tab pos="2073910" algn="l"/>
                <a:tab pos="3937635" algn="l"/>
                <a:tab pos="4473575" algn="l"/>
              </a:tabLst>
            </a:pPr>
            <a:r>
              <a:rPr sz="4000" spc="-5" dirty="0"/>
              <a:t>Manifold	</a:t>
            </a:r>
            <a:r>
              <a:rPr lang="en-US" sz="4000" spc="-5" dirty="0"/>
              <a:t>J</a:t>
            </a:r>
            <a:r>
              <a:rPr sz="4000" spc="-5" dirty="0"/>
              <a:t>ustified	</a:t>
            </a:r>
            <a:r>
              <a:rPr lang="en-US" sz="4000" spc="-5" dirty="0"/>
              <a:t> </a:t>
            </a:r>
            <a:r>
              <a:rPr sz="4000" dirty="0"/>
              <a:t>in	</a:t>
            </a:r>
            <a:r>
              <a:rPr sz="4000" spc="-5" dirty="0"/>
              <a:t>Text</a:t>
            </a:r>
            <a:r>
              <a:rPr sz="4000" spc="-85" dirty="0"/>
              <a:t> </a:t>
            </a:r>
            <a:r>
              <a:rPr lang="en-US" sz="4000" spc="-85" dirty="0"/>
              <a:t>D</a:t>
            </a:r>
            <a:r>
              <a:rPr sz="4000" dirty="0"/>
              <a:t>omain</a:t>
            </a:r>
          </a:p>
        </p:txBody>
      </p:sp>
      <p:sp>
        <p:nvSpPr>
          <p:cNvPr id="5" name="object 5"/>
          <p:cNvSpPr txBox="1"/>
          <p:nvPr/>
        </p:nvSpPr>
        <p:spPr>
          <a:xfrm>
            <a:off x="852978" y="1982354"/>
            <a:ext cx="8479155" cy="255778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If </a:t>
            </a:r>
            <a:r>
              <a:rPr sz="3200" dirty="0">
                <a:solidFill>
                  <a:srgbClr val="3333CC"/>
                </a:solidFill>
                <a:latin typeface="Arial"/>
                <a:cs typeface="Arial"/>
              </a:rPr>
              <a:t>you </a:t>
            </a:r>
            <a:r>
              <a:rPr sz="3200" spc="-5" dirty="0">
                <a:solidFill>
                  <a:srgbClr val="3333CC"/>
                </a:solidFill>
                <a:latin typeface="Arial"/>
                <a:cs typeface="Arial"/>
              </a:rPr>
              <a:t>generate </a:t>
            </a:r>
            <a:r>
              <a:rPr sz="3200" dirty="0">
                <a:solidFill>
                  <a:srgbClr val="3333CC"/>
                </a:solidFill>
                <a:latin typeface="Arial"/>
                <a:cs typeface="Arial"/>
              </a:rPr>
              <a:t>a document by randomly  </a:t>
            </a:r>
            <a:r>
              <a:rPr sz="3200" spc="-5" dirty="0">
                <a:solidFill>
                  <a:srgbClr val="3333CC"/>
                </a:solidFill>
                <a:latin typeface="Arial"/>
                <a:cs typeface="Arial"/>
              </a:rPr>
              <a:t>generating text, </a:t>
            </a:r>
            <a:r>
              <a:rPr sz="3200" dirty="0">
                <a:solidFill>
                  <a:srgbClr val="3333CC"/>
                </a:solidFill>
                <a:latin typeface="Arial"/>
                <a:cs typeface="Arial"/>
              </a:rPr>
              <a:t>it is a near zero </a:t>
            </a:r>
            <a:r>
              <a:rPr sz="3200" spc="-5" dirty="0">
                <a:solidFill>
                  <a:srgbClr val="3333CC"/>
                </a:solidFill>
                <a:latin typeface="Arial"/>
                <a:cs typeface="Arial"/>
              </a:rPr>
              <a:t>probability </a:t>
            </a:r>
            <a:r>
              <a:rPr sz="3200" dirty="0">
                <a:solidFill>
                  <a:srgbClr val="3333CC"/>
                </a:solidFill>
                <a:latin typeface="Arial"/>
                <a:cs typeface="Arial"/>
              </a:rPr>
              <a:t>of  </a:t>
            </a:r>
            <a:r>
              <a:rPr sz="3200" spc="-5" dirty="0">
                <a:solidFill>
                  <a:srgbClr val="3333CC"/>
                </a:solidFill>
                <a:latin typeface="Arial"/>
                <a:cs typeface="Arial"/>
              </a:rPr>
              <a:t>generating meaningful</a:t>
            </a:r>
            <a:r>
              <a:rPr sz="3200" spc="5" dirty="0">
                <a:solidFill>
                  <a:srgbClr val="3333CC"/>
                </a:solidFill>
                <a:latin typeface="Arial"/>
                <a:cs typeface="Arial"/>
              </a:rPr>
              <a:t> </a:t>
            </a:r>
            <a:r>
              <a:rPr sz="3200" spc="-5" dirty="0">
                <a:solidFill>
                  <a:srgbClr val="3333CC"/>
                </a:solidFill>
                <a:latin typeface="Arial"/>
                <a:cs typeface="Arial"/>
              </a:rPr>
              <a:t>text</a:t>
            </a:r>
            <a:endParaRPr sz="3200">
              <a:latin typeface="Arial"/>
              <a:cs typeface="Arial"/>
            </a:endParaRPr>
          </a:p>
          <a:p>
            <a:pPr marL="355600" marR="72390" indent="-342900">
              <a:lnSpc>
                <a:spcPct val="100000"/>
              </a:lnSpc>
              <a:spcBef>
                <a:spcPts val="705"/>
              </a:spcBef>
              <a:buChar char="•"/>
              <a:tabLst>
                <a:tab pos="354965" algn="l"/>
                <a:tab pos="355600" algn="l"/>
              </a:tabLst>
            </a:pPr>
            <a:r>
              <a:rPr sz="3200" spc="-5" dirty="0">
                <a:solidFill>
                  <a:srgbClr val="3333CC"/>
                </a:solidFill>
                <a:latin typeface="Arial"/>
                <a:cs typeface="Arial"/>
              </a:rPr>
              <a:t>Natural </a:t>
            </a:r>
            <a:r>
              <a:rPr sz="3200" dirty="0">
                <a:solidFill>
                  <a:srgbClr val="3333CC"/>
                </a:solidFill>
                <a:latin typeface="Arial"/>
                <a:cs typeface="Arial"/>
              </a:rPr>
              <a:t>language sequences occupy a small  volume of </a:t>
            </a:r>
            <a:r>
              <a:rPr sz="3200" spc="-5" dirty="0">
                <a:solidFill>
                  <a:srgbClr val="3333CC"/>
                </a:solidFill>
                <a:latin typeface="Arial"/>
                <a:cs typeface="Arial"/>
              </a:rPr>
              <a:t>total </a:t>
            </a:r>
            <a:r>
              <a:rPr sz="3200" dirty="0">
                <a:solidFill>
                  <a:srgbClr val="3333CC"/>
                </a:solidFill>
                <a:latin typeface="Arial"/>
                <a:cs typeface="Arial"/>
              </a:rPr>
              <a:t>space of sequences of</a:t>
            </a:r>
            <a:r>
              <a:rPr sz="3200" spc="-85" dirty="0">
                <a:solidFill>
                  <a:srgbClr val="3333CC"/>
                </a:solidFill>
                <a:latin typeface="Arial"/>
                <a:cs typeface="Arial"/>
              </a:rPr>
              <a:t> </a:t>
            </a:r>
            <a:r>
              <a:rPr sz="3200" spc="-5" dirty="0">
                <a:solidFill>
                  <a:srgbClr val="3333CC"/>
                </a:solidFill>
                <a:latin typeface="Arial"/>
                <a:cs typeface="Arial"/>
              </a:rPr>
              <a:t>letters</a:t>
            </a:r>
            <a:endParaRPr sz="3200">
              <a:latin typeface="Arial"/>
              <a:cs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03865" y="409439"/>
            <a:ext cx="9395835" cy="695960"/>
          </a:xfrm>
          <a:prstGeom prst="rect">
            <a:avLst/>
          </a:prstGeom>
        </p:spPr>
        <p:txBody>
          <a:bodyPr vert="horz" wrap="square" lIns="0" tIns="12700" rIns="0" bIns="0" rtlCol="0">
            <a:spAutoFit/>
          </a:bodyPr>
          <a:lstStyle/>
          <a:p>
            <a:pPr marL="12700">
              <a:lnSpc>
                <a:spcPct val="100000"/>
              </a:lnSpc>
              <a:spcBef>
                <a:spcPts val="100"/>
              </a:spcBef>
              <a:tabLst>
                <a:tab pos="4267835" algn="l"/>
              </a:tabLst>
            </a:pPr>
            <a:r>
              <a:rPr spc="-5" dirty="0"/>
              <a:t>Manifolds</a:t>
            </a:r>
            <a:r>
              <a:rPr spc="25" dirty="0"/>
              <a:t> </a:t>
            </a:r>
            <a:r>
              <a:rPr lang="en-US" spc="-5" dirty="0"/>
              <a:t>T</a:t>
            </a:r>
            <a:r>
              <a:rPr spc="-5" dirty="0"/>
              <a:t>raced	</a:t>
            </a:r>
            <a:r>
              <a:rPr dirty="0"/>
              <a:t>by</a:t>
            </a:r>
            <a:r>
              <a:rPr spc="-40" dirty="0"/>
              <a:t> </a:t>
            </a:r>
            <a:r>
              <a:rPr lang="en-US" spc="-5" dirty="0"/>
              <a:t>T</a:t>
            </a:r>
            <a:r>
              <a:rPr spc="-5" dirty="0"/>
              <a:t>ransformations</a:t>
            </a:r>
          </a:p>
        </p:txBody>
      </p:sp>
      <p:sp>
        <p:nvSpPr>
          <p:cNvPr id="4" name="object 4"/>
          <p:cNvSpPr txBox="1"/>
          <p:nvPr/>
        </p:nvSpPr>
        <p:spPr>
          <a:xfrm>
            <a:off x="852978" y="1372754"/>
            <a:ext cx="8727440" cy="1576070"/>
          </a:xfrm>
          <a:prstGeom prst="rect">
            <a:avLst/>
          </a:prstGeom>
        </p:spPr>
        <p:txBody>
          <a:bodyPr vert="horz" wrap="square" lIns="0" tIns="33020" rIns="0" bIns="0" rtlCol="0">
            <a:spAutoFit/>
          </a:bodyPr>
          <a:lstStyle/>
          <a:p>
            <a:pPr marL="355600" marR="1021715" indent="-342900">
              <a:lnSpc>
                <a:spcPts val="3800"/>
              </a:lnSpc>
              <a:spcBef>
                <a:spcPts val="260"/>
              </a:spcBef>
              <a:buChar char="•"/>
              <a:tabLst>
                <a:tab pos="354965" algn="l"/>
                <a:tab pos="355600" algn="l"/>
              </a:tabLst>
            </a:pPr>
            <a:r>
              <a:rPr sz="3200" spc="-5" dirty="0">
                <a:solidFill>
                  <a:srgbClr val="3333CC"/>
                </a:solidFill>
                <a:latin typeface="Arial"/>
                <a:cs typeface="Arial"/>
              </a:rPr>
              <a:t>Manifolds </a:t>
            </a:r>
            <a:r>
              <a:rPr sz="3200" dirty="0">
                <a:solidFill>
                  <a:srgbClr val="3333CC"/>
                </a:solidFill>
                <a:latin typeface="Arial"/>
                <a:cs typeface="Arial"/>
              </a:rPr>
              <a:t>can be </a:t>
            </a:r>
            <a:r>
              <a:rPr sz="3200" spc="-5" dirty="0">
                <a:solidFill>
                  <a:srgbClr val="3333CC"/>
                </a:solidFill>
                <a:latin typeface="Arial"/>
                <a:cs typeface="Arial"/>
              </a:rPr>
              <a:t>traced </a:t>
            </a:r>
            <a:r>
              <a:rPr sz="3200" dirty="0">
                <a:solidFill>
                  <a:srgbClr val="3333CC"/>
                </a:solidFill>
                <a:latin typeface="Arial"/>
                <a:cs typeface="Arial"/>
              </a:rPr>
              <a:t>by making</a:t>
            </a:r>
            <a:r>
              <a:rPr sz="3200" spc="-35" dirty="0">
                <a:solidFill>
                  <a:srgbClr val="3333CC"/>
                </a:solidFill>
                <a:latin typeface="Arial"/>
                <a:cs typeface="Arial"/>
              </a:rPr>
              <a:t> </a:t>
            </a:r>
            <a:r>
              <a:rPr sz="3200" dirty="0">
                <a:solidFill>
                  <a:srgbClr val="3333CC"/>
                </a:solidFill>
                <a:latin typeface="Arial"/>
                <a:cs typeface="Arial"/>
              </a:rPr>
              <a:t>small  </a:t>
            </a:r>
            <a:r>
              <a:rPr sz="3200" spc="-5" dirty="0">
                <a:solidFill>
                  <a:srgbClr val="3333CC"/>
                </a:solidFill>
                <a:latin typeface="Arial"/>
                <a:cs typeface="Arial"/>
              </a:rPr>
              <a:t>transformations</a:t>
            </a:r>
            <a:endParaRPr sz="3200">
              <a:latin typeface="Arial"/>
              <a:cs typeface="Arial"/>
            </a:endParaRPr>
          </a:p>
          <a:p>
            <a:pPr marL="355600" indent="-342900">
              <a:lnSpc>
                <a:spcPct val="100000"/>
              </a:lnSpc>
              <a:spcBef>
                <a:spcPts val="605"/>
              </a:spcBef>
              <a:buChar char="•"/>
              <a:tabLst>
                <a:tab pos="354965" algn="l"/>
                <a:tab pos="355600" algn="l"/>
              </a:tabLst>
            </a:pPr>
            <a:r>
              <a:rPr sz="3200" spc="-5" dirty="0">
                <a:solidFill>
                  <a:srgbClr val="3333CC"/>
                </a:solidFill>
                <a:latin typeface="Arial"/>
                <a:cs typeface="Arial"/>
              </a:rPr>
              <a:t>Manifold structure </a:t>
            </a:r>
            <a:r>
              <a:rPr sz="3200" dirty="0">
                <a:solidFill>
                  <a:srgbClr val="3333CC"/>
                </a:solidFill>
                <a:latin typeface="Arial"/>
                <a:cs typeface="Arial"/>
              </a:rPr>
              <a:t>of a </a:t>
            </a:r>
            <a:r>
              <a:rPr sz="3200" spc="-5" dirty="0">
                <a:solidFill>
                  <a:srgbClr val="3333CC"/>
                </a:solidFill>
                <a:latin typeface="Arial"/>
                <a:cs typeface="Arial"/>
              </a:rPr>
              <a:t>dataset </a:t>
            </a:r>
            <a:r>
              <a:rPr sz="3200" dirty="0">
                <a:solidFill>
                  <a:srgbClr val="3333CC"/>
                </a:solidFill>
                <a:latin typeface="Arial"/>
                <a:cs typeface="Arial"/>
              </a:rPr>
              <a:t>of human</a:t>
            </a:r>
            <a:r>
              <a:rPr sz="3200" spc="15" dirty="0">
                <a:solidFill>
                  <a:srgbClr val="3333CC"/>
                </a:solidFill>
                <a:latin typeface="Arial"/>
                <a:cs typeface="Arial"/>
              </a:rPr>
              <a:t> </a:t>
            </a:r>
            <a:r>
              <a:rPr sz="3200" spc="-5" dirty="0">
                <a:solidFill>
                  <a:srgbClr val="3333CC"/>
                </a:solidFill>
                <a:latin typeface="Arial"/>
                <a:cs typeface="Arial"/>
              </a:rPr>
              <a:t>faces</a:t>
            </a:r>
            <a:endParaRPr sz="3200">
              <a:latin typeface="Arial"/>
              <a:cs typeface="Arial"/>
            </a:endParaRPr>
          </a:p>
        </p:txBody>
      </p:sp>
      <p:sp>
        <p:nvSpPr>
          <p:cNvPr id="6" name="object 6"/>
          <p:cNvSpPr/>
          <p:nvPr/>
        </p:nvSpPr>
        <p:spPr>
          <a:xfrm>
            <a:off x="1868262" y="3216179"/>
            <a:ext cx="6949142" cy="255232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31508" y="877773"/>
            <a:ext cx="9291991" cy="635000"/>
          </a:xfrm>
          <a:prstGeom prst="rect">
            <a:avLst/>
          </a:prstGeom>
        </p:spPr>
        <p:txBody>
          <a:bodyPr vert="horz" wrap="square" lIns="0" tIns="12700" rIns="0" bIns="0" rtlCol="0">
            <a:spAutoFit/>
          </a:bodyPr>
          <a:lstStyle/>
          <a:p>
            <a:pPr marL="12700">
              <a:lnSpc>
                <a:spcPct val="100000"/>
              </a:lnSpc>
              <a:spcBef>
                <a:spcPts val="100"/>
              </a:spcBef>
              <a:tabLst>
                <a:tab pos="4925695" algn="l"/>
                <a:tab pos="7439025" algn="l"/>
              </a:tabLst>
            </a:pPr>
            <a:r>
              <a:rPr sz="4000" dirty="0"/>
              <a:t>Mani</a:t>
            </a:r>
            <a:r>
              <a:rPr sz="4000" spc="-5" dirty="0"/>
              <a:t>f</a:t>
            </a:r>
            <a:r>
              <a:rPr sz="4000" dirty="0"/>
              <a:t>olds</a:t>
            </a:r>
            <a:r>
              <a:rPr sz="4000" spc="-5" dirty="0"/>
              <a:t> </a:t>
            </a:r>
            <a:r>
              <a:rPr lang="en-US" sz="4000" spc="-5" dirty="0"/>
              <a:t>D</a:t>
            </a:r>
            <a:r>
              <a:rPr sz="4000" dirty="0"/>
              <a:t>iscovered	</a:t>
            </a:r>
            <a:r>
              <a:rPr sz="4000" spc="-5" dirty="0"/>
              <a:t>f</a:t>
            </a:r>
            <a:r>
              <a:rPr sz="4000" dirty="0"/>
              <a:t>or</a:t>
            </a:r>
            <a:r>
              <a:rPr sz="4000" spc="-5" dirty="0"/>
              <a:t> </a:t>
            </a:r>
            <a:r>
              <a:rPr sz="4000" dirty="0"/>
              <a:t>Human	</a:t>
            </a:r>
            <a:r>
              <a:rPr sz="4000" spc="-5" dirty="0"/>
              <a:t>F</a:t>
            </a:r>
            <a:r>
              <a:rPr sz="4000" dirty="0"/>
              <a:t>aces</a:t>
            </a:r>
          </a:p>
        </p:txBody>
      </p:sp>
      <p:sp>
        <p:nvSpPr>
          <p:cNvPr id="4" name="object 4"/>
          <p:cNvSpPr txBox="1"/>
          <p:nvPr/>
        </p:nvSpPr>
        <p:spPr>
          <a:xfrm>
            <a:off x="1005378" y="1982354"/>
            <a:ext cx="4073525" cy="3484245"/>
          </a:xfrm>
          <a:prstGeom prst="rect">
            <a:avLst/>
          </a:prstGeom>
        </p:spPr>
        <p:txBody>
          <a:bodyPr vert="horz" wrap="square" lIns="0" tIns="14604" rIns="0" bIns="0" rtlCol="0">
            <a:spAutoFit/>
          </a:bodyPr>
          <a:lstStyle/>
          <a:p>
            <a:pPr marL="354965" marR="5080" indent="-342900">
              <a:lnSpc>
                <a:spcPct val="99600"/>
              </a:lnSpc>
              <a:spcBef>
                <a:spcPts val="114"/>
              </a:spcBef>
              <a:buChar char="•"/>
              <a:tabLst>
                <a:tab pos="354965" algn="l"/>
                <a:tab pos="355600" algn="l"/>
              </a:tabLst>
            </a:pPr>
            <a:r>
              <a:rPr sz="3200" spc="-5" dirty="0">
                <a:solidFill>
                  <a:srgbClr val="3333CC"/>
                </a:solidFill>
                <a:latin typeface="Arial"/>
                <a:cs typeface="Arial"/>
              </a:rPr>
              <a:t>Variational  autoencoder  discovers</a:t>
            </a:r>
            <a:r>
              <a:rPr sz="3200" spc="-65" dirty="0">
                <a:solidFill>
                  <a:srgbClr val="3333CC"/>
                </a:solidFill>
                <a:latin typeface="Arial"/>
                <a:cs typeface="Arial"/>
              </a:rPr>
              <a:t> </a:t>
            </a:r>
            <a:r>
              <a:rPr sz="3200" dirty="0">
                <a:solidFill>
                  <a:srgbClr val="3333CC"/>
                </a:solidFill>
                <a:latin typeface="Arial"/>
                <a:cs typeface="Arial"/>
              </a:rPr>
              <a:t>underlying  </a:t>
            </a:r>
            <a:r>
              <a:rPr sz="3200" spc="-5" dirty="0">
                <a:solidFill>
                  <a:srgbClr val="3333CC"/>
                </a:solidFill>
                <a:latin typeface="Arial"/>
                <a:cs typeface="Arial"/>
              </a:rPr>
              <a:t>two-dimensional  coordinate</a:t>
            </a:r>
            <a:r>
              <a:rPr sz="3200" spc="-10" dirty="0">
                <a:solidFill>
                  <a:srgbClr val="3333CC"/>
                </a:solidFill>
                <a:latin typeface="Arial"/>
                <a:cs typeface="Arial"/>
              </a:rPr>
              <a:t> </a:t>
            </a:r>
            <a:r>
              <a:rPr sz="3200" spc="-5" dirty="0">
                <a:solidFill>
                  <a:srgbClr val="3333CC"/>
                </a:solidFill>
                <a:latin typeface="Arial"/>
                <a:cs typeface="Arial"/>
              </a:rPr>
              <a:t>system:</a:t>
            </a:r>
            <a:endParaRPr sz="3200" dirty="0">
              <a:latin typeface="Arial"/>
              <a:cs typeface="Arial"/>
            </a:endParaRPr>
          </a:p>
          <a:p>
            <a:pPr marL="984250" lvl="1" indent="-514984">
              <a:lnSpc>
                <a:spcPct val="100000"/>
              </a:lnSpc>
              <a:spcBef>
                <a:spcPts val="730"/>
              </a:spcBef>
              <a:buAutoNum type="arabicPeriod"/>
              <a:tabLst>
                <a:tab pos="983615" algn="l"/>
                <a:tab pos="984250" algn="l"/>
              </a:tabLst>
            </a:pPr>
            <a:r>
              <a:rPr sz="2800" spc="-5" dirty="0">
                <a:solidFill>
                  <a:srgbClr val="336600"/>
                </a:solidFill>
                <a:latin typeface="Arial"/>
                <a:cs typeface="Arial"/>
              </a:rPr>
              <a:t>Rotation</a:t>
            </a:r>
            <a:endParaRPr sz="2800" dirty="0">
              <a:latin typeface="Arial"/>
              <a:cs typeface="Arial"/>
            </a:endParaRPr>
          </a:p>
          <a:p>
            <a:pPr marL="984250" lvl="1" indent="-514984">
              <a:lnSpc>
                <a:spcPct val="100000"/>
              </a:lnSpc>
              <a:spcBef>
                <a:spcPts val="640"/>
              </a:spcBef>
              <a:buAutoNum type="arabicPeriod"/>
              <a:tabLst>
                <a:tab pos="983615" algn="l"/>
                <a:tab pos="984250" algn="l"/>
              </a:tabLst>
            </a:pPr>
            <a:r>
              <a:rPr sz="2800" spc="-5" dirty="0">
                <a:solidFill>
                  <a:srgbClr val="336600"/>
                </a:solidFill>
                <a:latin typeface="Arial"/>
                <a:cs typeface="Arial"/>
              </a:rPr>
              <a:t>Emotion</a:t>
            </a:r>
            <a:endParaRPr sz="2800" dirty="0">
              <a:latin typeface="Arial"/>
              <a:cs typeface="Arial"/>
            </a:endParaRPr>
          </a:p>
        </p:txBody>
      </p:sp>
      <p:sp>
        <p:nvSpPr>
          <p:cNvPr id="5" name="object 5"/>
          <p:cNvSpPr txBox="1"/>
          <p:nvPr/>
        </p:nvSpPr>
        <p:spPr>
          <a:xfrm>
            <a:off x="9176909" y="6656921"/>
            <a:ext cx="198120" cy="198755"/>
          </a:xfrm>
          <a:prstGeom prst="rect">
            <a:avLst/>
          </a:prstGeom>
        </p:spPr>
        <p:txBody>
          <a:bodyPr vert="horz" wrap="square" lIns="0" tIns="0" rIns="0" bIns="0" rtlCol="0">
            <a:spAutoFit/>
          </a:bodyPr>
          <a:lstStyle/>
          <a:p>
            <a:pPr>
              <a:lnSpc>
                <a:spcPts val="1545"/>
              </a:lnSpc>
            </a:pPr>
            <a:r>
              <a:rPr sz="1400" spc="-5" dirty="0">
                <a:latin typeface="Arial"/>
                <a:cs typeface="Arial"/>
              </a:rPr>
              <a:t>20</a:t>
            </a:r>
            <a:endParaRPr sz="1400">
              <a:latin typeface="Arial"/>
              <a:cs typeface="Arial"/>
            </a:endParaRPr>
          </a:p>
        </p:txBody>
      </p:sp>
      <p:sp>
        <p:nvSpPr>
          <p:cNvPr id="6" name="object 6"/>
          <p:cNvSpPr/>
          <p:nvPr/>
        </p:nvSpPr>
        <p:spPr>
          <a:xfrm>
            <a:off x="5747022" y="1760306"/>
            <a:ext cx="3709735" cy="519363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04" y="440397"/>
            <a:ext cx="8227796" cy="1046440"/>
          </a:xfrm>
        </p:spPr>
        <p:txBody>
          <a:bodyPr/>
          <a:lstStyle/>
          <a:p>
            <a:r>
              <a:rPr lang="en-US" sz="3400" dirty="0"/>
              <a:t>All machine learning algorithms are instances of a recipe</a:t>
            </a:r>
          </a:p>
        </p:txBody>
      </p:sp>
      <p:sp>
        <p:nvSpPr>
          <p:cNvPr id="3" name="Content Placeholder 2"/>
          <p:cNvSpPr>
            <a:spLocks noGrp="1"/>
          </p:cNvSpPr>
          <p:nvPr>
            <p:ph idx="1"/>
          </p:nvPr>
        </p:nvSpPr>
        <p:spPr>
          <a:xfrm>
            <a:off x="600693" y="2002612"/>
            <a:ext cx="7604560" cy="3566159"/>
          </a:xfrm>
        </p:spPr>
        <p:txBody>
          <a:bodyPr>
            <a:normAutofit/>
          </a:bodyPr>
          <a:lstStyle/>
          <a:p>
            <a:pPr marL="777217" lvl="1" indent="-437185">
              <a:buFont typeface="Arial" panose="020B0604020202020204" pitchFamily="34" charset="0"/>
              <a:buChar char="•"/>
            </a:pPr>
            <a:r>
              <a:rPr lang="en-US" sz="3600" dirty="0"/>
              <a:t>Specification and representation of a dataset</a:t>
            </a:r>
          </a:p>
          <a:p>
            <a:pPr marL="777217" lvl="1" indent="-437185">
              <a:buFont typeface="Arial" panose="020B0604020202020204" pitchFamily="34" charset="0"/>
              <a:buChar char="•"/>
            </a:pPr>
            <a:r>
              <a:rPr lang="en-US" sz="3600" dirty="0"/>
              <a:t>Math model of the ML architecture</a:t>
            </a:r>
          </a:p>
          <a:p>
            <a:pPr marL="777217" lvl="1" indent="-437185">
              <a:buFont typeface="Arial" panose="020B0604020202020204" pitchFamily="34" charset="0"/>
              <a:buChar char="•"/>
            </a:pPr>
            <a:r>
              <a:rPr lang="en-US" sz="3600" dirty="0"/>
              <a:t>Evaluation (training/generalization) with a cost function </a:t>
            </a:r>
          </a:p>
          <a:p>
            <a:pPr marL="777217" lvl="1" indent="-437185">
              <a:buFont typeface="Arial" panose="020B0604020202020204" pitchFamily="34" charset="0"/>
              <a:buChar char="•"/>
            </a:pPr>
            <a:r>
              <a:rPr lang="en-US" sz="3600" dirty="0"/>
              <a:t>Optimization procedure </a:t>
            </a:r>
            <a:r>
              <a:rPr lang="en-US" sz="3600"/>
              <a:t>for training</a:t>
            </a:r>
            <a:endParaRPr lang="en-US" sz="3600" dirty="0"/>
          </a:p>
          <a:p>
            <a:pPr marL="777217" lvl="1" indent="-437185"/>
            <a:endParaRPr lang="en-US" sz="2720" dirty="0"/>
          </a:p>
          <a:p>
            <a:pPr marL="777217" lvl="1" indent="-437185"/>
            <a:endParaRPr lang="en-US" sz="2550" dirty="0"/>
          </a:p>
        </p:txBody>
      </p:sp>
      <p:sp>
        <p:nvSpPr>
          <p:cNvPr id="4" name="TextBox 3">
            <a:extLst>
              <a:ext uri="{FF2B5EF4-FFF2-40B4-BE49-F238E27FC236}">
                <a16:creationId xmlns:a16="http://schemas.microsoft.com/office/drawing/2014/main" id="{732EE7D5-74D8-B34E-8DD1-F1D1E8E75177}"/>
              </a:ext>
            </a:extLst>
          </p:cNvPr>
          <p:cNvSpPr txBox="1"/>
          <p:nvPr/>
        </p:nvSpPr>
        <p:spPr>
          <a:xfrm>
            <a:off x="1915638" y="6084546"/>
            <a:ext cx="6862123" cy="1661993"/>
          </a:xfrm>
          <a:prstGeom prst="rect">
            <a:avLst/>
          </a:prstGeom>
          <a:noFill/>
        </p:spPr>
        <p:txBody>
          <a:bodyPr wrap="square" rtlCol="0">
            <a:spAutoFit/>
          </a:bodyPr>
          <a:lstStyle/>
          <a:p>
            <a:r>
              <a:rPr lang="en-US" sz="2040" dirty="0"/>
              <a:t>Machine learning vs optimization: </a:t>
            </a:r>
          </a:p>
          <a:p>
            <a:endParaRPr lang="en-US" sz="2040" dirty="0"/>
          </a:p>
          <a:p>
            <a:r>
              <a:rPr lang="en-US" sz="2040" dirty="0"/>
              <a:t>ML derives the data generating distribution </a:t>
            </a:r>
          </a:p>
          <a:p>
            <a:r>
              <a:rPr lang="en-US" sz="2040" dirty="0"/>
              <a:t>vs </a:t>
            </a:r>
          </a:p>
          <a:p>
            <a:r>
              <a:rPr lang="en-US" sz="2040" dirty="0"/>
              <a:t>optimization derives the experimental data distribution</a:t>
            </a:r>
          </a:p>
        </p:txBody>
      </p:sp>
    </p:spTree>
    <p:extLst>
      <p:ext uri="{BB962C8B-B14F-4D97-AF65-F5344CB8AC3E}">
        <p14:creationId xmlns:p14="http://schemas.microsoft.com/office/powerpoint/2010/main" val="33226639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44539" y="720852"/>
            <a:ext cx="6569709" cy="741680"/>
          </a:xfrm>
          <a:prstGeom prst="rect">
            <a:avLst/>
          </a:prstGeom>
        </p:spPr>
        <p:txBody>
          <a:bodyPr vert="horz" wrap="square" lIns="0" tIns="12700" rIns="0" bIns="0" rtlCol="0">
            <a:spAutoFit/>
          </a:bodyPr>
          <a:lstStyle/>
          <a:p>
            <a:pPr marL="12700">
              <a:lnSpc>
                <a:spcPct val="100000"/>
              </a:lnSpc>
              <a:spcBef>
                <a:spcPts val="100"/>
              </a:spcBef>
            </a:pPr>
            <a:r>
              <a:rPr sz="4700" spc="-70" dirty="0">
                <a:latin typeface="Calibri"/>
                <a:cs typeface="Calibri"/>
              </a:rPr>
              <a:t>Topics </a:t>
            </a:r>
            <a:r>
              <a:rPr sz="4700" dirty="0">
                <a:latin typeface="Calibri"/>
                <a:cs typeface="Calibri"/>
              </a:rPr>
              <a:t>in </a:t>
            </a:r>
            <a:r>
              <a:rPr sz="4700" spc="-5" dirty="0">
                <a:latin typeface="Calibri"/>
                <a:cs typeface="Calibri"/>
              </a:rPr>
              <a:t>Machine</a:t>
            </a:r>
            <a:r>
              <a:rPr sz="4700" spc="5" dirty="0">
                <a:latin typeface="Calibri"/>
                <a:cs typeface="Calibri"/>
              </a:rPr>
              <a:t> </a:t>
            </a:r>
            <a:r>
              <a:rPr sz="4700" spc="-5" dirty="0">
                <a:latin typeface="Calibri"/>
                <a:cs typeface="Calibri"/>
              </a:rPr>
              <a:t>Learning</a:t>
            </a:r>
            <a:endParaRPr sz="4700" dirty="0">
              <a:latin typeface="Calibri"/>
              <a:cs typeface="Calibri"/>
            </a:endParaRPr>
          </a:p>
        </p:txBody>
      </p:sp>
      <p:sp>
        <p:nvSpPr>
          <p:cNvPr id="3" name="object 3"/>
          <p:cNvSpPr txBox="1"/>
          <p:nvPr/>
        </p:nvSpPr>
        <p:spPr>
          <a:xfrm>
            <a:off x="723391" y="1353447"/>
            <a:ext cx="6927215" cy="6122670"/>
          </a:xfrm>
          <a:prstGeom prst="rect">
            <a:avLst/>
          </a:prstGeom>
        </p:spPr>
        <p:txBody>
          <a:bodyPr vert="horz" wrap="square" lIns="0" tIns="114935" rIns="0" bIns="0" rtlCol="0">
            <a:spAutoFit/>
          </a:bodyPr>
          <a:lstStyle/>
          <a:p>
            <a:pPr marL="378460" indent="-365760">
              <a:lnSpc>
                <a:spcPct val="100000"/>
              </a:lnSpc>
              <a:spcBef>
                <a:spcPts val="905"/>
              </a:spcBef>
              <a:buFont typeface="Arial"/>
              <a:buChar char="•"/>
              <a:tabLst>
                <a:tab pos="377825" algn="l"/>
                <a:tab pos="378460" algn="l"/>
              </a:tabLst>
            </a:pPr>
            <a:r>
              <a:rPr sz="3400" spc="5" dirty="0">
                <a:latin typeface="Calibri"/>
                <a:cs typeface="Calibri"/>
              </a:rPr>
              <a:t>1</a:t>
            </a:r>
            <a:r>
              <a:rPr sz="3000" spc="5" dirty="0">
                <a:latin typeface="Calibri"/>
                <a:cs typeface="Calibri"/>
              </a:rPr>
              <a:t>. </a:t>
            </a:r>
            <a:r>
              <a:rPr sz="3000" spc="-10" dirty="0">
                <a:latin typeface="Calibri"/>
                <a:cs typeface="Calibri"/>
              </a:rPr>
              <a:t>Learning</a:t>
            </a:r>
            <a:r>
              <a:rPr sz="3000" spc="-15" dirty="0">
                <a:latin typeface="Calibri"/>
                <a:cs typeface="Calibri"/>
              </a:rPr>
              <a:t> Algorithms</a:t>
            </a:r>
            <a:endParaRPr sz="3000" dirty="0">
              <a:latin typeface="Calibri"/>
              <a:cs typeface="Calibri"/>
            </a:endParaRPr>
          </a:p>
          <a:p>
            <a:pPr marL="378460" indent="-365760">
              <a:lnSpc>
                <a:spcPct val="100000"/>
              </a:lnSpc>
              <a:spcBef>
                <a:spcPts val="710"/>
              </a:spcBef>
              <a:buFont typeface="Arial"/>
              <a:buChar char="•"/>
              <a:tabLst>
                <a:tab pos="377825" algn="l"/>
                <a:tab pos="378460" algn="l"/>
              </a:tabLst>
            </a:pPr>
            <a:r>
              <a:rPr sz="3000" spc="-5" dirty="0">
                <a:latin typeface="Calibri"/>
                <a:cs typeface="Calibri"/>
              </a:rPr>
              <a:t>2. </a:t>
            </a:r>
            <a:r>
              <a:rPr sz="3000" spc="-35" dirty="0">
                <a:latin typeface="Calibri"/>
                <a:cs typeface="Calibri"/>
              </a:rPr>
              <a:t>Capacity, </a:t>
            </a:r>
            <a:r>
              <a:rPr sz="3000" spc="-20" dirty="0">
                <a:latin typeface="Calibri"/>
                <a:cs typeface="Calibri"/>
              </a:rPr>
              <a:t>Overfitting </a:t>
            </a:r>
            <a:r>
              <a:rPr sz="3000" spc="-5" dirty="0">
                <a:latin typeface="Calibri"/>
                <a:cs typeface="Calibri"/>
              </a:rPr>
              <a:t>and</a:t>
            </a:r>
            <a:r>
              <a:rPr sz="3000" spc="40" dirty="0">
                <a:latin typeface="Calibri"/>
                <a:cs typeface="Calibri"/>
              </a:rPr>
              <a:t> </a:t>
            </a:r>
            <a:r>
              <a:rPr sz="3000" spc="-15" dirty="0">
                <a:latin typeface="Calibri"/>
                <a:cs typeface="Calibri"/>
              </a:rPr>
              <a:t>Underfitting</a:t>
            </a:r>
            <a:endParaRPr sz="3000" dirty="0">
              <a:latin typeface="Calibri"/>
              <a:cs typeface="Calibri"/>
            </a:endParaRPr>
          </a:p>
          <a:p>
            <a:pPr marL="378460" indent="-365760">
              <a:lnSpc>
                <a:spcPct val="100000"/>
              </a:lnSpc>
              <a:spcBef>
                <a:spcPts val="700"/>
              </a:spcBef>
              <a:buFont typeface="Arial"/>
              <a:buChar char="•"/>
              <a:tabLst>
                <a:tab pos="377825" algn="l"/>
                <a:tab pos="378460" algn="l"/>
              </a:tabLst>
            </a:pPr>
            <a:r>
              <a:rPr sz="3000" spc="-5" dirty="0">
                <a:latin typeface="Calibri"/>
                <a:cs typeface="Calibri"/>
              </a:rPr>
              <a:t>3. </a:t>
            </a:r>
            <a:r>
              <a:rPr sz="3000" spc="-25" dirty="0">
                <a:latin typeface="Calibri"/>
                <a:cs typeface="Calibri"/>
              </a:rPr>
              <a:t>Hyperparameters </a:t>
            </a:r>
            <a:r>
              <a:rPr sz="3000" spc="-5" dirty="0">
                <a:latin typeface="Calibri"/>
                <a:cs typeface="Calibri"/>
              </a:rPr>
              <a:t>and </a:t>
            </a:r>
            <a:r>
              <a:rPr sz="3000" spc="-30" dirty="0">
                <a:latin typeface="Calibri"/>
                <a:cs typeface="Calibri"/>
              </a:rPr>
              <a:t>Validation</a:t>
            </a:r>
            <a:r>
              <a:rPr sz="3000" spc="30" dirty="0">
                <a:latin typeface="Calibri"/>
                <a:cs typeface="Calibri"/>
              </a:rPr>
              <a:t> </a:t>
            </a:r>
            <a:r>
              <a:rPr sz="3000" spc="-15" dirty="0">
                <a:latin typeface="Calibri"/>
                <a:cs typeface="Calibri"/>
              </a:rPr>
              <a:t>Sets</a:t>
            </a:r>
            <a:endParaRPr sz="3000" dirty="0">
              <a:latin typeface="Calibri"/>
              <a:cs typeface="Calibri"/>
            </a:endParaRPr>
          </a:p>
          <a:p>
            <a:pPr marL="378460" indent="-365760">
              <a:lnSpc>
                <a:spcPct val="100000"/>
              </a:lnSpc>
              <a:spcBef>
                <a:spcPts val="815"/>
              </a:spcBef>
              <a:buFont typeface="Arial"/>
              <a:buChar char="•"/>
              <a:tabLst>
                <a:tab pos="377825" algn="l"/>
                <a:tab pos="378460" algn="l"/>
              </a:tabLst>
            </a:pPr>
            <a:r>
              <a:rPr sz="3000" spc="-5" dirty="0">
                <a:latin typeface="Calibri"/>
                <a:cs typeface="Calibri"/>
              </a:rPr>
              <a:t>4. </a:t>
            </a:r>
            <a:r>
              <a:rPr sz="3000" spc="-25" dirty="0">
                <a:latin typeface="Calibri"/>
                <a:cs typeface="Calibri"/>
              </a:rPr>
              <a:t>Estimators, </a:t>
            </a:r>
            <a:r>
              <a:rPr sz="3000" spc="-10" dirty="0">
                <a:latin typeface="Calibri"/>
                <a:cs typeface="Calibri"/>
              </a:rPr>
              <a:t>Bias </a:t>
            </a:r>
            <a:r>
              <a:rPr sz="3000" spc="-5" dirty="0">
                <a:latin typeface="Calibri"/>
                <a:cs typeface="Calibri"/>
              </a:rPr>
              <a:t>and</a:t>
            </a:r>
            <a:r>
              <a:rPr sz="3000" spc="25" dirty="0">
                <a:latin typeface="Calibri"/>
                <a:cs typeface="Calibri"/>
              </a:rPr>
              <a:t> </a:t>
            </a:r>
            <a:r>
              <a:rPr sz="3000" spc="-30" dirty="0">
                <a:latin typeface="Calibri"/>
                <a:cs typeface="Calibri"/>
              </a:rPr>
              <a:t>Variance</a:t>
            </a:r>
            <a:endParaRPr sz="3000" dirty="0">
              <a:latin typeface="Calibri"/>
              <a:cs typeface="Calibri"/>
            </a:endParaRPr>
          </a:p>
          <a:p>
            <a:pPr marL="378460" indent="-365760">
              <a:lnSpc>
                <a:spcPct val="100000"/>
              </a:lnSpc>
              <a:spcBef>
                <a:spcPts val="695"/>
              </a:spcBef>
              <a:buFont typeface="Arial"/>
              <a:buChar char="•"/>
              <a:tabLst>
                <a:tab pos="377825" algn="l"/>
                <a:tab pos="378460" algn="l"/>
              </a:tabLst>
            </a:pPr>
            <a:r>
              <a:rPr sz="3000" spc="-5" dirty="0">
                <a:latin typeface="Calibri"/>
                <a:cs typeface="Calibri"/>
              </a:rPr>
              <a:t>5. </a:t>
            </a:r>
            <a:r>
              <a:rPr sz="3000" spc="-15" dirty="0">
                <a:latin typeface="Calibri"/>
                <a:cs typeface="Calibri"/>
              </a:rPr>
              <a:t>Maximum </a:t>
            </a:r>
            <a:r>
              <a:rPr sz="3000" spc="-20" dirty="0">
                <a:latin typeface="Calibri"/>
                <a:cs typeface="Calibri"/>
              </a:rPr>
              <a:t>Likelihood</a:t>
            </a:r>
            <a:r>
              <a:rPr sz="3000" dirty="0">
                <a:latin typeface="Calibri"/>
                <a:cs typeface="Calibri"/>
              </a:rPr>
              <a:t> </a:t>
            </a:r>
            <a:r>
              <a:rPr sz="3000" spc="-15" dirty="0">
                <a:latin typeface="Calibri"/>
                <a:cs typeface="Calibri"/>
              </a:rPr>
              <a:t>Estimation</a:t>
            </a:r>
            <a:endParaRPr sz="3000" dirty="0">
              <a:latin typeface="Calibri"/>
              <a:cs typeface="Calibri"/>
            </a:endParaRPr>
          </a:p>
          <a:p>
            <a:pPr marL="378460" indent="-365760">
              <a:lnSpc>
                <a:spcPct val="100000"/>
              </a:lnSpc>
              <a:spcBef>
                <a:spcPts val="695"/>
              </a:spcBef>
              <a:buFont typeface="Arial"/>
              <a:buChar char="•"/>
              <a:tabLst>
                <a:tab pos="377825" algn="l"/>
                <a:tab pos="378460" algn="l"/>
              </a:tabLst>
            </a:pPr>
            <a:r>
              <a:rPr sz="3000" spc="-5" dirty="0">
                <a:latin typeface="Calibri"/>
                <a:cs typeface="Calibri"/>
              </a:rPr>
              <a:t>6. </a:t>
            </a:r>
            <a:r>
              <a:rPr sz="3000" spc="-25" dirty="0">
                <a:latin typeface="Calibri"/>
                <a:cs typeface="Calibri"/>
              </a:rPr>
              <a:t>Bayesian</a:t>
            </a:r>
            <a:r>
              <a:rPr sz="3000" dirty="0">
                <a:latin typeface="Calibri"/>
                <a:cs typeface="Calibri"/>
              </a:rPr>
              <a:t> </a:t>
            </a:r>
            <a:r>
              <a:rPr sz="3000" spc="-20" dirty="0">
                <a:latin typeface="Calibri"/>
                <a:cs typeface="Calibri"/>
              </a:rPr>
              <a:t>Statistics</a:t>
            </a:r>
            <a:endParaRPr sz="3000" dirty="0">
              <a:latin typeface="Calibri"/>
              <a:cs typeface="Calibri"/>
            </a:endParaRPr>
          </a:p>
          <a:p>
            <a:pPr marL="378460" indent="-365760">
              <a:lnSpc>
                <a:spcPct val="100000"/>
              </a:lnSpc>
              <a:spcBef>
                <a:spcPts val="695"/>
              </a:spcBef>
              <a:buFont typeface="Arial"/>
              <a:buChar char="•"/>
              <a:tabLst>
                <a:tab pos="377825" algn="l"/>
                <a:tab pos="378460" algn="l"/>
              </a:tabLst>
            </a:pPr>
            <a:r>
              <a:rPr sz="3000" spc="-5" dirty="0">
                <a:latin typeface="Calibri"/>
                <a:cs typeface="Calibri"/>
              </a:rPr>
              <a:t>7. </a:t>
            </a:r>
            <a:r>
              <a:rPr sz="3000" spc="-10" dirty="0">
                <a:latin typeface="Calibri"/>
                <a:cs typeface="Calibri"/>
              </a:rPr>
              <a:t>Supervised Learning</a:t>
            </a:r>
            <a:r>
              <a:rPr sz="3000" dirty="0">
                <a:latin typeface="Calibri"/>
                <a:cs typeface="Calibri"/>
              </a:rPr>
              <a:t> </a:t>
            </a:r>
            <a:r>
              <a:rPr sz="3000" spc="-15" dirty="0">
                <a:latin typeface="Calibri"/>
                <a:cs typeface="Calibri"/>
              </a:rPr>
              <a:t>Algorithms</a:t>
            </a:r>
            <a:endParaRPr sz="3000" dirty="0">
              <a:latin typeface="Calibri"/>
              <a:cs typeface="Calibri"/>
            </a:endParaRPr>
          </a:p>
          <a:p>
            <a:pPr marL="378460" indent="-365760">
              <a:lnSpc>
                <a:spcPct val="100000"/>
              </a:lnSpc>
              <a:spcBef>
                <a:spcPts val="700"/>
              </a:spcBef>
              <a:buFont typeface="Arial"/>
              <a:buChar char="•"/>
              <a:tabLst>
                <a:tab pos="377825" algn="l"/>
                <a:tab pos="378460" algn="l"/>
              </a:tabLst>
            </a:pPr>
            <a:r>
              <a:rPr sz="3000" spc="-5" dirty="0">
                <a:latin typeface="Calibri"/>
                <a:cs typeface="Calibri"/>
              </a:rPr>
              <a:t>8. </a:t>
            </a:r>
            <a:r>
              <a:rPr sz="3000" spc="-10" dirty="0">
                <a:latin typeface="Calibri"/>
                <a:cs typeface="Calibri"/>
              </a:rPr>
              <a:t>Unsupervised Learning</a:t>
            </a:r>
            <a:r>
              <a:rPr sz="3000" dirty="0">
                <a:latin typeface="Calibri"/>
                <a:cs typeface="Calibri"/>
              </a:rPr>
              <a:t> </a:t>
            </a:r>
            <a:r>
              <a:rPr sz="3000" spc="-15" dirty="0">
                <a:latin typeface="Calibri"/>
                <a:cs typeface="Calibri"/>
              </a:rPr>
              <a:t>Algorithms</a:t>
            </a:r>
            <a:endParaRPr sz="3000" dirty="0">
              <a:latin typeface="Calibri"/>
              <a:cs typeface="Calibri"/>
            </a:endParaRPr>
          </a:p>
          <a:p>
            <a:pPr marL="378460" indent="-365760">
              <a:lnSpc>
                <a:spcPct val="100000"/>
              </a:lnSpc>
              <a:spcBef>
                <a:spcPts val="720"/>
              </a:spcBef>
              <a:buFont typeface="Arial"/>
              <a:buChar char="•"/>
              <a:tabLst>
                <a:tab pos="377825" algn="l"/>
                <a:tab pos="378460" algn="l"/>
              </a:tabLst>
            </a:pPr>
            <a:r>
              <a:rPr sz="3000" spc="-5" dirty="0">
                <a:latin typeface="Calibri"/>
                <a:cs typeface="Calibri"/>
              </a:rPr>
              <a:t>9. </a:t>
            </a:r>
            <a:r>
              <a:rPr sz="3000" spc="-15" dirty="0">
                <a:latin typeface="Calibri"/>
                <a:cs typeface="Calibri"/>
              </a:rPr>
              <a:t>Stochastic </a:t>
            </a:r>
            <a:r>
              <a:rPr sz="3000" spc="-20" dirty="0">
                <a:latin typeface="Calibri"/>
                <a:cs typeface="Calibri"/>
              </a:rPr>
              <a:t>Gradient</a:t>
            </a:r>
            <a:r>
              <a:rPr sz="3000" spc="5" dirty="0">
                <a:latin typeface="Calibri"/>
                <a:cs typeface="Calibri"/>
              </a:rPr>
              <a:t> </a:t>
            </a:r>
            <a:r>
              <a:rPr sz="3000" spc="-15" dirty="0">
                <a:latin typeface="Calibri"/>
                <a:cs typeface="Calibri"/>
              </a:rPr>
              <a:t>Descent</a:t>
            </a:r>
            <a:r>
              <a:rPr lang="en-US" sz="3000" spc="-15" dirty="0">
                <a:latin typeface="Calibri"/>
                <a:cs typeface="Calibri"/>
              </a:rPr>
              <a:t> – next time</a:t>
            </a:r>
            <a:endParaRPr sz="3000" dirty="0">
              <a:latin typeface="Calibri"/>
              <a:cs typeface="Calibri"/>
            </a:endParaRPr>
          </a:p>
          <a:p>
            <a:pPr marL="378460" indent="-365760">
              <a:lnSpc>
                <a:spcPct val="100000"/>
              </a:lnSpc>
              <a:spcBef>
                <a:spcPts val="695"/>
              </a:spcBef>
              <a:buFont typeface="Arial"/>
              <a:buChar char="•"/>
              <a:tabLst>
                <a:tab pos="377825" algn="l"/>
                <a:tab pos="378460" algn="l"/>
              </a:tabLst>
            </a:pPr>
            <a:r>
              <a:rPr sz="3000" spc="-5" dirty="0">
                <a:latin typeface="Calibri"/>
                <a:cs typeface="Calibri"/>
              </a:rPr>
              <a:t>10. </a:t>
            </a:r>
            <a:r>
              <a:rPr sz="3000" spc="-10" dirty="0">
                <a:latin typeface="Calibri"/>
                <a:cs typeface="Calibri"/>
              </a:rPr>
              <a:t>Building </a:t>
            </a:r>
            <a:r>
              <a:rPr sz="3000" dirty="0">
                <a:latin typeface="Calibri"/>
                <a:cs typeface="Calibri"/>
              </a:rPr>
              <a:t>a </a:t>
            </a:r>
            <a:r>
              <a:rPr sz="3000" spc="-10" dirty="0">
                <a:latin typeface="Calibri"/>
                <a:cs typeface="Calibri"/>
              </a:rPr>
              <a:t>Machine Learning</a:t>
            </a:r>
            <a:r>
              <a:rPr sz="3000" spc="-15" dirty="0">
                <a:latin typeface="Calibri"/>
                <a:cs typeface="Calibri"/>
              </a:rPr>
              <a:t> Algorithm</a:t>
            </a:r>
            <a:endParaRPr sz="3000" dirty="0">
              <a:latin typeface="Calibri"/>
              <a:cs typeface="Calibri"/>
            </a:endParaRPr>
          </a:p>
          <a:p>
            <a:pPr marL="378460" indent="-365760">
              <a:lnSpc>
                <a:spcPct val="100000"/>
              </a:lnSpc>
              <a:spcBef>
                <a:spcPts val="695"/>
              </a:spcBef>
              <a:buFont typeface="Arial"/>
              <a:buChar char="•"/>
              <a:tabLst>
                <a:tab pos="377825" algn="l"/>
                <a:tab pos="378460" algn="l"/>
              </a:tabLst>
            </a:pPr>
            <a:r>
              <a:rPr sz="3000" spc="-5" dirty="0">
                <a:latin typeface="Calibri"/>
                <a:cs typeface="Calibri"/>
              </a:rPr>
              <a:t>11. </a:t>
            </a:r>
            <a:r>
              <a:rPr sz="3000" spc="-15" dirty="0">
                <a:latin typeface="Calibri"/>
                <a:cs typeface="Calibri"/>
              </a:rPr>
              <a:t>Challenges Motivating </a:t>
            </a:r>
            <a:r>
              <a:rPr sz="3000" spc="-10" dirty="0">
                <a:latin typeface="Calibri"/>
                <a:cs typeface="Calibri"/>
              </a:rPr>
              <a:t>Deep</a:t>
            </a:r>
            <a:r>
              <a:rPr sz="3000" spc="-15" dirty="0">
                <a:latin typeface="Calibri"/>
                <a:cs typeface="Calibri"/>
              </a:rPr>
              <a:t> </a:t>
            </a:r>
            <a:r>
              <a:rPr sz="3000" spc="-10" dirty="0">
                <a:latin typeface="Calibri"/>
                <a:cs typeface="Calibri"/>
              </a:rPr>
              <a:t>Learning</a:t>
            </a:r>
            <a:endParaRPr sz="3000" dirty="0">
              <a:latin typeface="Calibri"/>
              <a:cs typeface="Calibri"/>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CFF2-6D2E-5C40-ADAF-F5ECBC4E5807}"/>
              </a:ext>
            </a:extLst>
          </p:cNvPr>
          <p:cNvSpPr>
            <a:spLocks noGrp="1"/>
          </p:cNvSpPr>
          <p:nvPr>
            <p:ph type="title"/>
          </p:nvPr>
        </p:nvSpPr>
        <p:spPr>
          <a:xfrm>
            <a:off x="2374900" y="381000"/>
            <a:ext cx="6324600" cy="1354217"/>
          </a:xfrm>
        </p:spPr>
        <p:txBody>
          <a:bodyPr/>
          <a:lstStyle/>
          <a:p>
            <a:r>
              <a:rPr lang="en-US" dirty="0"/>
              <a:t>Why Machine Learning</a:t>
            </a:r>
          </a:p>
        </p:txBody>
      </p:sp>
      <p:sp>
        <p:nvSpPr>
          <p:cNvPr id="3" name="Text Placeholder 2">
            <a:extLst>
              <a:ext uri="{FF2B5EF4-FFF2-40B4-BE49-F238E27FC236}">
                <a16:creationId xmlns:a16="http://schemas.microsoft.com/office/drawing/2014/main" id="{9DCBC2A0-AA3C-4244-8512-EDF4FEEDA367}"/>
              </a:ext>
            </a:extLst>
          </p:cNvPr>
          <p:cNvSpPr>
            <a:spLocks noGrp="1"/>
          </p:cNvSpPr>
          <p:nvPr>
            <p:ph type="body" idx="1"/>
          </p:nvPr>
        </p:nvSpPr>
        <p:spPr>
          <a:xfrm>
            <a:off x="852978" y="1448954"/>
            <a:ext cx="8912225" cy="492443"/>
          </a:xfrm>
        </p:spPr>
        <p:txBody>
          <a:bodyPr/>
          <a:lstStyle/>
          <a:p>
            <a:r>
              <a:rPr lang="en-US" dirty="0"/>
              <a:t>Because there regularities in nature</a:t>
            </a:r>
          </a:p>
        </p:txBody>
      </p:sp>
    </p:spTree>
    <p:extLst>
      <p:ext uri="{BB962C8B-B14F-4D97-AF65-F5344CB8AC3E}">
        <p14:creationId xmlns:p14="http://schemas.microsoft.com/office/powerpoint/2010/main" val="112060891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CFF2-6D2E-5C40-ADAF-F5ECBC4E5807}"/>
              </a:ext>
            </a:extLst>
          </p:cNvPr>
          <p:cNvSpPr>
            <a:spLocks noGrp="1"/>
          </p:cNvSpPr>
          <p:nvPr>
            <p:ph type="title"/>
          </p:nvPr>
        </p:nvSpPr>
        <p:spPr>
          <a:xfrm>
            <a:off x="2374900" y="381000"/>
            <a:ext cx="6324600" cy="677108"/>
          </a:xfrm>
        </p:spPr>
        <p:txBody>
          <a:bodyPr/>
          <a:lstStyle/>
          <a:p>
            <a:r>
              <a:rPr lang="en-US" dirty="0"/>
              <a:t>Many ML platforms:</a:t>
            </a:r>
          </a:p>
        </p:txBody>
      </p:sp>
      <p:pic>
        <p:nvPicPr>
          <p:cNvPr id="7" name="Picture 6">
            <a:extLst>
              <a:ext uri="{FF2B5EF4-FFF2-40B4-BE49-F238E27FC236}">
                <a16:creationId xmlns:a16="http://schemas.microsoft.com/office/drawing/2014/main" id="{57055F9B-C888-61EF-C5B8-C03F4292D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300" y="1355361"/>
            <a:ext cx="3657600" cy="6340839"/>
          </a:xfrm>
          <a:prstGeom prst="rect">
            <a:avLst/>
          </a:prstGeom>
        </p:spPr>
      </p:pic>
      <p:sp>
        <p:nvSpPr>
          <p:cNvPr id="8" name="TextBox 7">
            <a:extLst>
              <a:ext uri="{FF2B5EF4-FFF2-40B4-BE49-F238E27FC236}">
                <a16:creationId xmlns:a16="http://schemas.microsoft.com/office/drawing/2014/main" id="{9CFBD0CE-0A78-0378-21B3-D21C59E6F070}"/>
              </a:ext>
            </a:extLst>
          </p:cNvPr>
          <p:cNvSpPr txBox="1"/>
          <p:nvPr/>
        </p:nvSpPr>
        <p:spPr>
          <a:xfrm>
            <a:off x="1003300" y="2286000"/>
            <a:ext cx="2743200" cy="3046988"/>
          </a:xfrm>
          <a:prstGeom prst="rect">
            <a:avLst/>
          </a:prstGeom>
          <a:noFill/>
        </p:spPr>
        <p:txBody>
          <a:bodyPr wrap="square" rtlCol="0">
            <a:spAutoFit/>
          </a:bodyPr>
          <a:lstStyle/>
          <a:p>
            <a:r>
              <a:rPr lang="en-US" sz="3200" dirty="0"/>
              <a:t>Most are open source, many in Python</a:t>
            </a:r>
          </a:p>
          <a:p>
            <a:endParaRPr lang="en-US" sz="3200" dirty="0"/>
          </a:p>
          <a:p>
            <a:r>
              <a:rPr lang="en-US" sz="3200" dirty="0"/>
              <a:t>Our favorite - </a:t>
            </a:r>
            <a:r>
              <a:rPr lang="en-US" sz="3200" dirty="0" err="1"/>
              <a:t>PyTorch</a:t>
            </a:r>
            <a:endParaRPr lang="en-US" sz="3200" dirty="0"/>
          </a:p>
        </p:txBody>
      </p:sp>
    </p:spTree>
    <p:extLst>
      <p:ext uri="{BB962C8B-B14F-4D97-AF65-F5344CB8AC3E}">
        <p14:creationId xmlns:p14="http://schemas.microsoft.com/office/powerpoint/2010/main" val="2701395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5370" y="609600"/>
            <a:ext cx="8589010" cy="1120140"/>
          </a:xfrm>
          <a:prstGeom prst="rect">
            <a:avLst/>
          </a:prstGeom>
        </p:spPr>
        <p:txBody>
          <a:bodyPr vert="horz" wrap="square" lIns="0" tIns="33020" rIns="0" bIns="0" rtlCol="0">
            <a:spAutoFit/>
          </a:bodyPr>
          <a:lstStyle/>
          <a:p>
            <a:pPr marL="2350135" marR="5080" indent="-2338070">
              <a:lnSpc>
                <a:spcPts val="4300"/>
              </a:lnSpc>
              <a:spcBef>
                <a:spcPts val="260"/>
              </a:spcBef>
            </a:pPr>
            <a:r>
              <a:rPr sz="3600" dirty="0"/>
              <a:t>11. </a:t>
            </a:r>
            <a:r>
              <a:rPr sz="3600" spc="-5" dirty="0"/>
              <a:t>Density Estimation </a:t>
            </a:r>
            <a:r>
              <a:rPr sz="3600" dirty="0"/>
              <a:t>or </a:t>
            </a:r>
            <a:r>
              <a:rPr sz="3600" spc="-5" dirty="0"/>
              <a:t>Probability </a:t>
            </a:r>
            <a:r>
              <a:rPr sz="3600" dirty="0"/>
              <a:t>Mass  </a:t>
            </a:r>
            <a:r>
              <a:rPr sz="3600" spc="-5" dirty="0"/>
              <a:t>Function Estimation</a:t>
            </a:r>
            <a:endParaRPr sz="3600" dirty="0"/>
          </a:p>
        </p:txBody>
      </p:sp>
      <p:sp>
        <p:nvSpPr>
          <p:cNvPr id="4" name="object 4"/>
          <p:cNvSpPr txBox="1"/>
          <p:nvPr/>
        </p:nvSpPr>
        <p:spPr>
          <a:xfrm>
            <a:off x="827578" y="1982354"/>
            <a:ext cx="8824595" cy="4998720"/>
          </a:xfrm>
          <a:prstGeom prst="rect">
            <a:avLst/>
          </a:prstGeom>
        </p:spPr>
        <p:txBody>
          <a:bodyPr vert="horz" wrap="square" lIns="0" tIns="33020" rIns="0" bIns="0" rtlCol="0">
            <a:spAutoFit/>
          </a:bodyPr>
          <a:lstStyle/>
          <a:p>
            <a:pPr marL="381000" marR="169545" indent="-342900">
              <a:lnSpc>
                <a:spcPts val="3800"/>
              </a:lnSpc>
              <a:spcBef>
                <a:spcPts val="260"/>
              </a:spcBef>
              <a:buChar char="•"/>
              <a:tabLst>
                <a:tab pos="380365" algn="l"/>
                <a:tab pos="381000" algn="l"/>
                <a:tab pos="5832475" algn="l"/>
                <a:tab pos="8102600" algn="l"/>
              </a:tabLst>
            </a:pPr>
            <a:r>
              <a:rPr sz="3200" dirty="0">
                <a:solidFill>
                  <a:srgbClr val="3333CC"/>
                </a:solidFill>
                <a:latin typeface="Arial"/>
                <a:cs typeface="Arial"/>
              </a:rPr>
              <a:t>Learn a </a:t>
            </a:r>
            <a:r>
              <a:rPr sz="3200" spc="-5" dirty="0">
                <a:solidFill>
                  <a:srgbClr val="3333CC"/>
                </a:solidFill>
                <a:latin typeface="Arial"/>
                <a:cs typeface="Arial"/>
              </a:rPr>
              <a:t>f</a:t>
            </a:r>
            <a:r>
              <a:rPr sz="3200" dirty="0">
                <a:solidFill>
                  <a:srgbClr val="3333CC"/>
                </a:solidFill>
                <a:latin typeface="Arial"/>
                <a:cs typeface="Arial"/>
              </a:rPr>
              <a:t>unc</a:t>
            </a:r>
            <a:r>
              <a:rPr sz="3200" spc="-5" dirty="0">
                <a:solidFill>
                  <a:srgbClr val="3333CC"/>
                </a:solidFill>
                <a:latin typeface="Arial"/>
                <a:cs typeface="Arial"/>
              </a:rPr>
              <a:t>t</a:t>
            </a:r>
            <a:r>
              <a:rPr sz="3200" dirty="0">
                <a:solidFill>
                  <a:srgbClr val="3333CC"/>
                </a:solidFill>
                <a:latin typeface="Arial"/>
                <a:cs typeface="Arial"/>
              </a:rPr>
              <a:t>ion</a:t>
            </a:r>
            <a:r>
              <a:rPr sz="3200" spc="-5" dirty="0">
                <a:solidFill>
                  <a:srgbClr val="3333CC"/>
                </a:solidFill>
                <a:latin typeface="Arial"/>
                <a:cs typeface="Arial"/>
              </a:rPr>
              <a:t> </a:t>
            </a:r>
            <a:r>
              <a:rPr sz="3200" i="1" spc="-55" dirty="0">
                <a:latin typeface="Cambria"/>
                <a:cs typeface="Cambria"/>
              </a:rPr>
              <a:t>p</a:t>
            </a:r>
            <a:r>
              <a:rPr sz="3150" spc="-22" baseline="-21164" dirty="0">
                <a:latin typeface="Cambria"/>
                <a:cs typeface="Cambria"/>
              </a:rPr>
              <a:t>model</a:t>
            </a:r>
            <a:r>
              <a:rPr sz="3200" spc="45" dirty="0">
                <a:latin typeface="Cambria"/>
                <a:cs typeface="Cambria"/>
              </a:rPr>
              <a:t>:</a:t>
            </a:r>
            <a:r>
              <a:rPr sz="3200" spc="180" dirty="0">
                <a:latin typeface="Cambria"/>
                <a:cs typeface="Cambria"/>
              </a:rPr>
              <a:t> </a:t>
            </a:r>
            <a:r>
              <a:rPr sz="3200" spc="365" dirty="0">
                <a:latin typeface="Cambria"/>
                <a:cs typeface="Cambria"/>
              </a:rPr>
              <a:t>R</a:t>
            </a:r>
            <a:r>
              <a:rPr sz="3150" i="1" spc="112" baseline="25132" dirty="0">
                <a:latin typeface="Cambria"/>
                <a:cs typeface="Cambria"/>
              </a:rPr>
              <a:t>n</a:t>
            </a:r>
            <a:r>
              <a:rPr sz="3200" dirty="0">
                <a:latin typeface="Wingdings"/>
                <a:cs typeface="Wingdings"/>
              </a:rPr>
              <a:t></a:t>
            </a:r>
            <a:r>
              <a:rPr sz="3200" spc="365" dirty="0">
                <a:latin typeface="Cambria"/>
                <a:cs typeface="Cambria"/>
              </a:rPr>
              <a:t>R</a:t>
            </a:r>
            <a:r>
              <a:rPr sz="3200" dirty="0">
                <a:latin typeface="Cambria"/>
                <a:cs typeface="Cambria"/>
              </a:rPr>
              <a:t>	</a:t>
            </a:r>
            <a:r>
              <a:rPr sz="3200" dirty="0">
                <a:solidFill>
                  <a:srgbClr val="3333CC"/>
                </a:solidFill>
                <a:latin typeface="Arial"/>
                <a:cs typeface="Arial"/>
              </a:rPr>
              <a:t>where</a:t>
            </a:r>
            <a:r>
              <a:rPr sz="3200" spc="-5" dirty="0">
                <a:solidFill>
                  <a:srgbClr val="3333CC"/>
                </a:solidFill>
                <a:latin typeface="Arial"/>
                <a:cs typeface="Arial"/>
              </a:rPr>
              <a:t> </a:t>
            </a:r>
            <a:r>
              <a:rPr sz="3200" i="1" spc="-55" dirty="0">
                <a:latin typeface="Cambria"/>
                <a:cs typeface="Cambria"/>
              </a:rPr>
              <a:t>p</a:t>
            </a:r>
            <a:r>
              <a:rPr sz="3150" spc="-22" baseline="-21164" dirty="0">
                <a:latin typeface="Cambria"/>
                <a:cs typeface="Cambria"/>
              </a:rPr>
              <a:t>model</a:t>
            </a:r>
            <a:r>
              <a:rPr sz="3150" baseline="-21164" dirty="0">
                <a:latin typeface="Cambria"/>
                <a:cs typeface="Cambria"/>
              </a:rPr>
              <a:t>	</a:t>
            </a:r>
            <a:r>
              <a:rPr sz="3200" spc="15" dirty="0">
                <a:latin typeface="Cambria"/>
                <a:cs typeface="Cambria"/>
              </a:rPr>
              <a:t>(</a:t>
            </a:r>
            <a:r>
              <a:rPr sz="3200" b="1" i="1" spc="320" dirty="0">
                <a:latin typeface="Calibri"/>
                <a:cs typeface="Calibri"/>
              </a:rPr>
              <a:t>x</a:t>
            </a:r>
            <a:r>
              <a:rPr sz="3200" spc="15" dirty="0">
                <a:latin typeface="Cambria"/>
                <a:cs typeface="Cambria"/>
              </a:rPr>
              <a:t>)  </a:t>
            </a:r>
            <a:r>
              <a:rPr sz="3200" dirty="0">
                <a:solidFill>
                  <a:srgbClr val="3333CC"/>
                </a:solidFill>
                <a:latin typeface="Arial"/>
                <a:cs typeface="Arial"/>
              </a:rPr>
              <a:t>can be </a:t>
            </a:r>
            <a:r>
              <a:rPr sz="3200" spc="-5" dirty="0">
                <a:solidFill>
                  <a:srgbClr val="3333CC"/>
                </a:solidFill>
                <a:latin typeface="Arial"/>
                <a:cs typeface="Arial"/>
              </a:rPr>
              <a:t>interpreted </a:t>
            </a:r>
            <a:r>
              <a:rPr sz="3200" dirty="0">
                <a:solidFill>
                  <a:srgbClr val="3333CC"/>
                </a:solidFill>
                <a:latin typeface="Arial"/>
                <a:cs typeface="Arial"/>
              </a:rPr>
              <a:t>as a pdf if x is </a:t>
            </a:r>
            <a:r>
              <a:rPr sz="3200" spc="-5" dirty="0">
                <a:solidFill>
                  <a:srgbClr val="3333CC"/>
                </a:solidFill>
                <a:latin typeface="Arial"/>
                <a:cs typeface="Arial"/>
              </a:rPr>
              <a:t>continuous  and </a:t>
            </a:r>
            <a:r>
              <a:rPr sz="3200" dirty="0">
                <a:solidFill>
                  <a:srgbClr val="3333CC"/>
                </a:solidFill>
                <a:latin typeface="Arial"/>
                <a:cs typeface="Arial"/>
              </a:rPr>
              <a:t>pmf </a:t>
            </a:r>
            <a:r>
              <a:rPr sz="3200" spc="-5" dirty="0">
                <a:solidFill>
                  <a:srgbClr val="3333CC"/>
                </a:solidFill>
                <a:latin typeface="Arial"/>
                <a:cs typeface="Arial"/>
              </a:rPr>
              <a:t>if </a:t>
            </a:r>
            <a:r>
              <a:rPr sz="3200" b="1" i="1" spc="320" dirty="0">
                <a:latin typeface="Calibri"/>
                <a:cs typeface="Calibri"/>
              </a:rPr>
              <a:t>x </a:t>
            </a:r>
            <a:r>
              <a:rPr sz="3200" dirty="0">
                <a:solidFill>
                  <a:srgbClr val="3333CC"/>
                </a:solidFill>
                <a:latin typeface="Arial"/>
                <a:cs typeface="Arial"/>
              </a:rPr>
              <a:t>is</a:t>
            </a:r>
            <a:r>
              <a:rPr sz="3200" spc="-165" dirty="0">
                <a:solidFill>
                  <a:srgbClr val="3333CC"/>
                </a:solidFill>
                <a:latin typeface="Arial"/>
                <a:cs typeface="Arial"/>
              </a:rPr>
              <a:t> </a:t>
            </a:r>
            <a:r>
              <a:rPr sz="3200" spc="-5" dirty="0">
                <a:solidFill>
                  <a:srgbClr val="3333CC"/>
                </a:solidFill>
                <a:latin typeface="Arial"/>
                <a:cs typeface="Arial"/>
              </a:rPr>
              <a:t>discrete</a:t>
            </a:r>
            <a:endParaRPr sz="3200" dirty="0">
              <a:latin typeface="Arial"/>
              <a:cs typeface="Arial"/>
            </a:endParaRPr>
          </a:p>
          <a:p>
            <a:pPr marL="381000" marR="597535" indent="-342900">
              <a:lnSpc>
                <a:spcPct val="100000"/>
              </a:lnSpc>
              <a:spcBef>
                <a:spcPts val="705"/>
              </a:spcBef>
              <a:buChar char="•"/>
              <a:tabLst>
                <a:tab pos="380365" algn="l"/>
                <a:tab pos="381000" algn="l"/>
              </a:tabLst>
            </a:pPr>
            <a:r>
              <a:rPr sz="3200" spc="-5" dirty="0">
                <a:solidFill>
                  <a:srgbClr val="3333CC"/>
                </a:solidFill>
                <a:latin typeface="Arial"/>
                <a:cs typeface="Arial"/>
              </a:rPr>
              <a:t>It </a:t>
            </a:r>
            <a:r>
              <a:rPr sz="3200" dirty="0">
                <a:solidFill>
                  <a:srgbClr val="3333CC"/>
                </a:solidFill>
                <a:latin typeface="Arial"/>
                <a:cs typeface="Arial"/>
              </a:rPr>
              <a:t>must know where examples </a:t>
            </a:r>
            <a:r>
              <a:rPr sz="3200" spc="-5" dirty="0">
                <a:solidFill>
                  <a:srgbClr val="3333CC"/>
                </a:solidFill>
                <a:latin typeface="Arial"/>
                <a:cs typeface="Arial"/>
              </a:rPr>
              <a:t>cluster</a:t>
            </a:r>
            <a:r>
              <a:rPr sz="3200" spc="-55" dirty="0">
                <a:solidFill>
                  <a:srgbClr val="3333CC"/>
                </a:solidFill>
                <a:latin typeface="Arial"/>
                <a:cs typeface="Arial"/>
              </a:rPr>
              <a:t> </a:t>
            </a:r>
            <a:r>
              <a:rPr sz="3200" spc="-5" dirty="0">
                <a:solidFill>
                  <a:srgbClr val="3333CC"/>
                </a:solidFill>
                <a:latin typeface="Arial"/>
                <a:cs typeface="Arial"/>
              </a:rPr>
              <a:t>tightly  </a:t>
            </a:r>
            <a:r>
              <a:rPr sz="3200" dirty="0">
                <a:solidFill>
                  <a:srgbClr val="3333CC"/>
                </a:solidFill>
                <a:latin typeface="Arial"/>
                <a:cs typeface="Arial"/>
              </a:rPr>
              <a:t>and where </a:t>
            </a:r>
            <a:r>
              <a:rPr sz="3200" spc="-5" dirty="0">
                <a:solidFill>
                  <a:srgbClr val="3333CC"/>
                </a:solidFill>
                <a:latin typeface="Arial"/>
                <a:cs typeface="Arial"/>
              </a:rPr>
              <a:t>they </a:t>
            </a:r>
            <a:r>
              <a:rPr sz="3200" dirty="0">
                <a:solidFill>
                  <a:srgbClr val="3333CC"/>
                </a:solidFill>
                <a:latin typeface="Arial"/>
                <a:cs typeface="Arial"/>
              </a:rPr>
              <a:t>are</a:t>
            </a:r>
            <a:r>
              <a:rPr sz="3200" spc="-15" dirty="0">
                <a:solidFill>
                  <a:srgbClr val="3333CC"/>
                </a:solidFill>
                <a:latin typeface="Arial"/>
                <a:cs typeface="Arial"/>
              </a:rPr>
              <a:t> </a:t>
            </a:r>
            <a:r>
              <a:rPr sz="3200" dirty="0">
                <a:solidFill>
                  <a:srgbClr val="3333CC"/>
                </a:solidFill>
                <a:latin typeface="Arial"/>
                <a:cs typeface="Arial"/>
              </a:rPr>
              <a:t>unlikely</a:t>
            </a:r>
            <a:r>
              <a:rPr lang="en-US" sz="3200" dirty="0">
                <a:solidFill>
                  <a:srgbClr val="3333CC"/>
                </a:solidFill>
                <a:latin typeface="Arial"/>
                <a:cs typeface="Arial"/>
              </a:rPr>
              <a:t> to cluster</a:t>
            </a:r>
            <a:endParaRPr sz="3200" dirty="0">
              <a:latin typeface="Arial"/>
              <a:cs typeface="Arial"/>
            </a:endParaRPr>
          </a:p>
          <a:p>
            <a:pPr marL="381000" marR="529590" indent="-342900">
              <a:lnSpc>
                <a:spcPct val="100000"/>
              </a:lnSpc>
              <a:spcBef>
                <a:spcPts val="720"/>
              </a:spcBef>
              <a:buChar char="•"/>
              <a:tabLst>
                <a:tab pos="380365" algn="l"/>
                <a:tab pos="381000" algn="l"/>
              </a:tabLst>
            </a:pPr>
            <a:r>
              <a:rPr sz="3200" spc="-5" dirty="0">
                <a:solidFill>
                  <a:srgbClr val="3333CC"/>
                </a:solidFill>
                <a:latin typeface="Arial"/>
                <a:cs typeface="Arial"/>
              </a:rPr>
              <a:t>If </a:t>
            </a:r>
            <a:r>
              <a:rPr sz="3200" dirty="0">
                <a:solidFill>
                  <a:srgbClr val="3333CC"/>
                </a:solidFill>
                <a:latin typeface="Arial"/>
                <a:cs typeface="Arial"/>
              </a:rPr>
              <a:t>we can </a:t>
            </a:r>
            <a:r>
              <a:rPr sz="3200" spc="-5" dirty="0">
                <a:solidFill>
                  <a:srgbClr val="3333CC"/>
                </a:solidFill>
                <a:latin typeface="Arial"/>
                <a:cs typeface="Arial"/>
              </a:rPr>
              <a:t>explicitly cature the distribution </a:t>
            </a:r>
            <a:r>
              <a:rPr sz="3200" dirty="0">
                <a:solidFill>
                  <a:srgbClr val="3333CC"/>
                </a:solidFill>
                <a:latin typeface="Arial"/>
                <a:cs typeface="Arial"/>
              </a:rPr>
              <a:t>we  can solve </a:t>
            </a:r>
            <a:r>
              <a:rPr sz="3200" spc="-5" dirty="0">
                <a:solidFill>
                  <a:srgbClr val="3333CC"/>
                </a:solidFill>
                <a:latin typeface="Arial"/>
                <a:cs typeface="Arial"/>
              </a:rPr>
              <a:t>other tasks </a:t>
            </a:r>
            <a:r>
              <a:rPr sz="3200" dirty="0">
                <a:solidFill>
                  <a:srgbClr val="3333CC"/>
                </a:solidFill>
                <a:latin typeface="Arial"/>
                <a:cs typeface="Arial"/>
              </a:rPr>
              <a:t>as</a:t>
            </a:r>
            <a:r>
              <a:rPr sz="3200" spc="-20" dirty="0">
                <a:solidFill>
                  <a:srgbClr val="3333CC"/>
                </a:solidFill>
                <a:latin typeface="Arial"/>
                <a:cs typeface="Arial"/>
              </a:rPr>
              <a:t> </a:t>
            </a:r>
            <a:r>
              <a:rPr sz="3200" dirty="0">
                <a:solidFill>
                  <a:srgbClr val="3333CC"/>
                </a:solidFill>
                <a:latin typeface="Arial"/>
                <a:cs typeface="Arial"/>
              </a:rPr>
              <a:t>well</a:t>
            </a:r>
            <a:endParaRPr sz="3200" dirty="0">
              <a:latin typeface="Arial"/>
              <a:cs typeface="Arial"/>
            </a:endParaRPr>
          </a:p>
          <a:p>
            <a:pPr marL="774065" marR="30480" indent="-279400">
              <a:lnSpc>
                <a:spcPct val="100099"/>
              </a:lnSpc>
              <a:spcBef>
                <a:spcPts val="720"/>
              </a:spcBef>
              <a:tabLst>
                <a:tab pos="1821814" algn="l"/>
              </a:tabLst>
            </a:pPr>
            <a:r>
              <a:rPr sz="2800" dirty="0">
                <a:solidFill>
                  <a:srgbClr val="336600"/>
                </a:solidFill>
                <a:latin typeface="Arial"/>
                <a:cs typeface="Arial"/>
              </a:rPr>
              <a:t>– </a:t>
            </a:r>
            <a:r>
              <a:rPr sz="2800" spc="-5" dirty="0">
                <a:solidFill>
                  <a:srgbClr val="336600"/>
                </a:solidFill>
                <a:latin typeface="Arial"/>
                <a:cs typeface="Arial"/>
              </a:rPr>
              <a:t>If </a:t>
            </a:r>
            <a:r>
              <a:rPr sz="2800" dirty="0">
                <a:solidFill>
                  <a:srgbClr val="336600"/>
                </a:solidFill>
                <a:latin typeface="Arial"/>
                <a:cs typeface="Arial"/>
              </a:rPr>
              <a:t>we can </a:t>
            </a:r>
            <a:r>
              <a:rPr sz="2800" spc="-5" dirty="0">
                <a:solidFill>
                  <a:srgbClr val="336600"/>
                </a:solidFill>
                <a:latin typeface="Arial"/>
                <a:cs typeface="Arial"/>
              </a:rPr>
              <a:t>capture </a:t>
            </a:r>
            <a:r>
              <a:rPr sz="2800" i="1" spc="65" dirty="0">
                <a:latin typeface="Cambria"/>
                <a:cs typeface="Cambria"/>
              </a:rPr>
              <a:t>p</a:t>
            </a:r>
            <a:r>
              <a:rPr sz="2800" spc="65" dirty="0">
                <a:latin typeface="Cambria"/>
                <a:cs typeface="Cambria"/>
              </a:rPr>
              <a:t>(</a:t>
            </a:r>
            <a:r>
              <a:rPr sz="2800" b="1" i="1" spc="65" dirty="0">
                <a:latin typeface="Calibri"/>
                <a:cs typeface="Calibri"/>
              </a:rPr>
              <a:t>x</a:t>
            </a:r>
            <a:r>
              <a:rPr sz="2800" spc="65" dirty="0">
                <a:latin typeface="Cambria"/>
                <a:cs typeface="Cambria"/>
              </a:rPr>
              <a:t>) </a:t>
            </a:r>
            <a:r>
              <a:rPr sz="2800" dirty="0">
                <a:solidFill>
                  <a:srgbClr val="336600"/>
                </a:solidFill>
                <a:latin typeface="Arial"/>
                <a:cs typeface="Arial"/>
              </a:rPr>
              <a:t>we can solve missing value  </a:t>
            </a:r>
            <a:r>
              <a:rPr sz="2800" spc="-5" dirty="0">
                <a:solidFill>
                  <a:srgbClr val="336600"/>
                </a:solidFill>
                <a:latin typeface="Arial"/>
                <a:cs typeface="Arial"/>
              </a:rPr>
              <a:t>imputation task. If </a:t>
            </a:r>
            <a:r>
              <a:rPr sz="2800" i="1" spc="55" dirty="0">
                <a:latin typeface="Cambria"/>
                <a:cs typeface="Cambria"/>
              </a:rPr>
              <a:t>x</a:t>
            </a:r>
            <a:r>
              <a:rPr sz="2775" i="1" spc="82" baseline="-21021" dirty="0">
                <a:latin typeface="Cambria"/>
                <a:cs typeface="Cambria"/>
              </a:rPr>
              <a:t>i </a:t>
            </a:r>
            <a:r>
              <a:rPr sz="2800" dirty="0">
                <a:solidFill>
                  <a:srgbClr val="336600"/>
                </a:solidFill>
                <a:latin typeface="Arial"/>
                <a:cs typeface="Arial"/>
              </a:rPr>
              <a:t>is missing and values of </a:t>
            </a:r>
            <a:r>
              <a:rPr sz="2800" i="1" spc="60" dirty="0">
                <a:latin typeface="Cambria"/>
                <a:cs typeface="Cambria"/>
              </a:rPr>
              <a:t>x</a:t>
            </a:r>
            <a:r>
              <a:rPr sz="2775" i="1" spc="89" baseline="-21021" dirty="0">
                <a:latin typeface="Cambria"/>
                <a:cs typeface="Cambria"/>
              </a:rPr>
              <a:t>-i </a:t>
            </a:r>
            <a:r>
              <a:rPr sz="2800" dirty="0">
                <a:solidFill>
                  <a:srgbClr val="336600"/>
                </a:solidFill>
                <a:latin typeface="Arial"/>
                <a:cs typeface="Arial"/>
              </a:rPr>
              <a:t>are  given	</a:t>
            </a:r>
            <a:r>
              <a:rPr sz="2800" spc="-5" dirty="0">
                <a:solidFill>
                  <a:srgbClr val="336600"/>
                </a:solidFill>
                <a:latin typeface="Arial"/>
                <a:cs typeface="Arial"/>
              </a:rPr>
              <a:t>then </a:t>
            </a:r>
            <a:r>
              <a:rPr sz="2800" dirty="0">
                <a:solidFill>
                  <a:srgbClr val="336600"/>
                </a:solidFill>
                <a:latin typeface="Arial"/>
                <a:cs typeface="Arial"/>
              </a:rPr>
              <a:t>we get</a:t>
            </a:r>
            <a:r>
              <a:rPr sz="2800" spc="-10" dirty="0">
                <a:solidFill>
                  <a:srgbClr val="336600"/>
                </a:solidFill>
                <a:latin typeface="Arial"/>
                <a:cs typeface="Arial"/>
              </a:rPr>
              <a:t> </a:t>
            </a:r>
            <a:r>
              <a:rPr sz="2800" i="1" spc="65" dirty="0">
                <a:latin typeface="Cambria"/>
                <a:cs typeface="Cambria"/>
              </a:rPr>
              <a:t>p(x|</a:t>
            </a:r>
            <a:r>
              <a:rPr sz="2800" b="1" i="1" spc="65" dirty="0">
                <a:latin typeface="Calibri"/>
                <a:cs typeface="Calibri"/>
              </a:rPr>
              <a:t>x</a:t>
            </a:r>
            <a:r>
              <a:rPr sz="2775" i="1" spc="97" baseline="-21021" dirty="0">
                <a:latin typeface="Cambria"/>
                <a:cs typeface="Cambria"/>
              </a:rPr>
              <a:t>-i</a:t>
            </a:r>
            <a:r>
              <a:rPr sz="2800" i="1" spc="65" dirty="0">
                <a:latin typeface="Cambria"/>
                <a:cs typeface="Cambria"/>
              </a:rPr>
              <a:t>)</a:t>
            </a:r>
            <a:endParaRPr sz="2800" dirty="0">
              <a:latin typeface="Cambria"/>
              <a:cs typeface="Cambr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00739" y="572654"/>
            <a:ext cx="7696834" cy="695960"/>
          </a:xfrm>
          <a:prstGeom prst="rect">
            <a:avLst/>
          </a:prstGeom>
        </p:spPr>
        <p:txBody>
          <a:bodyPr vert="horz" wrap="square" lIns="0" tIns="12700" rIns="0" bIns="0" rtlCol="0">
            <a:spAutoFit/>
          </a:bodyPr>
          <a:lstStyle/>
          <a:p>
            <a:pPr marL="12700">
              <a:lnSpc>
                <a:spcPct val="100000"/>
              </a:lnSpc>
              <a:spcBef>
                <a:spcPts val="100"/>
              </a:spcBef>
              <a:tabLst>
                <a:tab pos="1223010" algn="l"/>
              </a:tabLst>
            </a:pPr>
            <a:r>
              <a:rPr spc="-5" dirty="0"/>
              <a:t>Two	</a:t>
            </a:r>
            <a:r>
              <a:rPr dirty="0"/>
              <a:t>Examples of ML</a:t>
            </a:r>
            <a:r>
              <a:rPr spc="-110" dirty="0"/>
              <a:t> </a:t>
            </a:r>
            <a:r>
              <a:rPr dirty="0"/>
              <a:t>problems</a:t>
            </a:r>
          </a:p>
        </p:txBody>
      </p:sp>
      <p:sp>
        <p:nvSpPr>
          <p:cNvPr id="5" name="object 5"/>
          <p:cNvSpPr txBox="1"/>
          <p:nvPr/>
        </p:nvSpPr>
        <p:spPr>
          <a:xfrm>
            <a:off x="852978" y="1321664"/>
            <a:ext cx="8856980" cy="5092804"/>
          </a:xfrm>
          <a:prstGeom prst="rect">
            <a:avLst/>
          </a:prstGeom>
        </p:spPr>
        <p:txBody>
          <a:bodyPr vert="horz" wrap="square" lIns="0" tIns="63500" rIns="0" bIns="0" rtlCol="0">
            <a:spAutoFit/>
          </a:bodyPr>
          <a:lstStyle/>
          <a:p>
            <a:pPr marL="527050" indent="-514350">
              <a:lnSpc>
                <a:spcPct val="100000"/>
              </a:lnSpc>
              <a:spcBef>
                <a:spcPts val="500"/>
              </a:spcBef>
              <a:buAutoNum type="arabicPeriod"/>
              <a:tabLst>
                <a:tab pos="526415" algn="l"/>
                <a:tab pos="527050" algn="l"/>
              </a:tabLst>
            </a:pPr>
            <a:r>
              <a:rPr sz="3200" dirty="0">
                <a:solidFill>
                  <a:srgbClr val="3333CC"/>
                </a:solidFill>
                <a:latin typeface="Arial"/>
                <a:cs typeface="Arial"/>
              </a:rPr>
              <a:t>A Robot Driving Learning</a:t>
            </a:r>
            <a:r>
              <a:rPr sz="3200" spc="-25" dirty="0">
                <a:solidFill>
                  <a:srgbClr val="3333CC"/>
                </a:solidFill>
                <a:latin typeface="Arial"/>
                <a:cs typeface="Arial"/>
              </a:rPr>
              <a:t> </a:t>
            </a:r>
            <a:r>
              <a:rPr sz="3200" dirty="0">
                <a:solidFill>
                  <a:srgbClr val="3333CC"/>
                </a:solidFill>
                <a:latin typeface="Arial"/>
                <a:cs typeface="Arial"/>
              </a:rPr>
              <a:t>Problem</a:t>
            </a:r>
            <a:endParaRPr sz="3200" dirty="0">
              <a:latin typeface="Arial"/>
              <a:cs typeface="Arial"/>
            </a:endParaRPr>
          </a:p>
          <a:p>
            <a:pPr marL="755650" lvl="1" indent="-286385">
              <a:lnSpc>
                <a:spcPct val="100000"/>
              </a:lnSpc>
              <a:spcBef>
                <a:spcPts val="355"/>
              </a:spcBef>
              <a:buChar char="–"/>
              <a:tabLst>
                <a:tab pos="755650" algn="l"/>
              </a:tabLst>
            </a:pPr>
            <a:r>
              <a:rPr sz="2800" spc="-5" dirty="0">
                <a:solidFill>
                  <a:srgbClr val="336600"/>
                </a:solidFill>
                <a:latin typeface="Arial"/>
                <a:cs typeface="Arial"/>
              </a:rPr>
              <a:t>Task </a:t>
            </a:r>
            <a:r>
              <a:rPr sz="2800" i="1" spc="395" dirty="0">
                <a:latin typeface="Cambria"/>
                <a:cs typeface="Cambria"/>
              </a:rPr>
              <a:t>T </a:t>
            </a:r>
            <a:r>
              <a:rPr sz="2800" dirty="0">
                <a:latin typeface="Arial"/>
                <a:cs typeface="Arial"/>
              </a:rPr>
              <a:t>: </a:t>
            </a:r>
            <a:r>
              <a:rPr sz="2400" dirty="0">
                <a:solidFill>
                  <a:srgbClr val="660066"/>
                </a:solidFill>
                <a:latin typeface="Arial"/>
                <a:cs typeface="Arial"/>
              </a:rPr>
              <a:t>driving on public highway using vision</a:t>
            </a:r>
            <a:r>
              <a:rPr sz="2400" spc="-295" dirty="0">
                <a:solidFill>
                  <a:srgbClr val="660066"/>
                </a:solidFill>
                <a:latin typeface="Arial"/>
                <a:cs typeface="Arial"/>
              </a:rPr>
              <a:t> </a:t>
            </a:r>
            <a:r>
              <a:rPr sz="2400" dirty="0">
                <a:solidFill>
                  <a:srgbClr val="660066"/>
                </a:solidFill>
                <a:latin typeface="Arial"/>
                <a:cs typeface="Arial"/>
              </a:rPr>
              <a:t>sensors</a:t>
            </a:r>
            <a:endParaRPr sz="2400" dirty="0">
              <a:latin typeface="Arial"/>
              <a:cs typeface="Arial"/>
            </a:endParaRPr>
          </a:p>
          <a:p>
            <a:pPr marL="748665" marR="5080" lvl="1" indent="-279400">
              <a:lnSpc>
                <a:spcPct val="90100"/>
              </a:lnSpc>
              <a:spcBef>
                <a:spcPts val="670"/>
              </a:spcBef>
              <a:buChar char="–"/>
              <a:tabLst>
                <a:tab pos="755650" algn="l"/>
              </a:tabLst>
            </a:pPr>
            <a:r>
              <a:rPr sz="2800" spc="-5" dirty="0">
                <a:solidFill>
                  <a:srgbClr val="336600"/>
                </a:solidFill>
                <a:latin typeface="Arial"/>
                <a:cs typeface="Arial"/>
              </a:rPr>
              <a:t>Performance </a:t>
            </a:r>
            <a:r>
              <a:rPr sz="2800" dirty="0">
                <a:solidFill>
                  <a:srgbClr val="336600"/>
                </a:solidFill>
                <a:latin typeface="Arial"/>
                <a:cs typeface="Arial"/>
              </a:rPr>
              <a:t>measure </a:t>
            </a:r>
            <a:r>
              <a:rPr sz="2800" i="1" spc="340" dirty="0">
                <a:latin typeface="Cambria"/>
                <a:cs typeface="Cambria"/>
              </a:rPr>
              <a:t>P </a:t>
            </a:r>
            <a:r>
              <a:rPr sz="2800" dirty="0">
                <a:solidFill>
                  <a:srgbClr val="336600"/>
                </a:solidFill>
                <a:latin typeface="Arial"/>
                <a:cs typeface="Arial"/>
              </a:rPr>
              <a:t>: </a:t>
            </a:r>
            <a:r>
              <a:rPr sz="2400" dirty="0">
                <a:solidFill>
                  <a:srgbClr val="660066"/>
                </a:solidFill>
                <a:latin typeface="Arial"/>
                <a:cs typeface="Arial"/>
              </a:rPr>
              <a:t>ave</a:t>
            </a:r>
            <a:r>
              <a:rPr lang="en-US" sz="2400" dirty="0">
                <a:solidFill>
                  <a:srgbClr val="660066"/>
                </a:solidFill>
                <a:latin typeface="Arial"/>
                <a:cs typeface="Arial"/>
              </a:rPr>
              <a:t>rage</a:t>
            </a:r>
            <a:r>
              <a:rPr sz="2400" dirty="0">
                <a:solidFill>
                  <a:srgbClr val="660066"/>
                </a:solidFill>
                <a:latin typeface="Arial"/>
                <a:cs typeface="Arial"/>
              </a:rPr>
              <a:t> </a:t>
            </a:r>
            <a:r>
              <a:rPr sz="2400" spc="-5" dirty="0">
                <a:solidFill>
                  <a:srgbClr val="660066"/>
                </a:solidFill>
                <a:latin typeface="Arial"/>
                <a:cs typeface="Arial"/>
              </a:rPr>
              <a:t>distance traveled before  </a:t>
            </a:r>
            <a:r>
              <a:rPr sz="2400" dirty="0">
                <a:solidFill>
                  <a:srgbClr val="660066"/>
                </a:solidFill>
                <a:latin typeface="Arial"/>
                <a:cs typeface="Arial"/>
              </a:rPr>
              <a:t>an error (as judged by human</a:t>
            </a:r>
            <a:r>
              <a:rPr sz="2400" spc="-35" dirty="0">
                <a:solidFill>
                  <a:srgbClr val="660066"/>
                </a:solidFill>
                <a:latin typeface="Arial"/>
                <a:cs typeface="Arial"/>
              </a:rPr>
              <a:t> </a:t>
            </a:r>
            <a:r>
              <a:rPr sz="2400" dirty="0">
                <a:solidFill>
                  <a:srgbClr val="660066"/>
                </a:solidFill>
                <a:latin typeface="Arial"/>
                <a:cs typeface="Arial"/>
              </a:rPr>
              <a:t>overseer)</a:t>
            </a:r>
            <a:endParaRPr sz="2400" dirty="0">
              <a:latin typeface="Arial"/>
              <a:cs typeface="Arial"/>
            </a:endParaRPr>
          </a:p>
          <a:p>
            <a:pPr marL="748665" marR="627380" lvl="1" indent="-279400">
              <a:lnSpc>
                <a:spcPct val="90100"/>
              </a:lnSpc>
              <a:spcBef>
                <a:spcPts val="685"/>
              </a:spcBef>
              <a:buChar char="–"/>
              <a:tabLst>
                <a:tab pos="755650" algn="l"/>
              </a:tabLst>
            </a:pPr>
            <a:r>
              <a:rPr sz="2800" spc="-5" dirty="0">
                <a:solidFill>
                  <a:srgbClr val="336600"/>
                </a:solidFill>
                <a:latin typeface="Arial"/>
                <a:cs typeface="Arial"/>
              </a:rPr>
              <a:t>Training </a:t>
            </a:r>
            <a:r>
              <a:rPr sz="2800" dirty="0">
                <a:solidFill>
                  <a:srgbClr val="336600"/>
                </a:solidFill>
                <a:latin typeface="Arial"/>
                <a:cs typeface="Arial"/>
              </a:rPr>
              <a:t>experience </a:t>
            </a:r>
            <a:r>
              <a:rPr sz="2800" i="1" spc="305" dirty="0">
                <a:latin typeface="Cambria"/>
                <a:cs typeface="Cambria"/>
              </a:rPr>
              <a:t>E </a:t>
            </a:r>
            <a:r>
              <a:rPr sz="2800" dirty="0">
                <a:solidFill>
                  <a:srgbClr val="336600"/>
                </a:solidFill>
                <a:latin typeface="Arial"/>
                <a:cs typeface="Arial"/>
              </a:rPr>
              <a:t>: </a:t>
            </a:r>
            <a:r>
              <a:rPr sz="2400" dirty="0">
                <a:solidFill>
                  <a:srgbClr val="660066"/>
                </a:solidFill>
                <a:latin typeface="Arial"/>
                <a:cs typeface="Arial"/>
              </a:rPr>
              <a:t>sequence of images and  </a:t>
            </a:r>
            <a:r>
              <a:rPr sz="2400" spc="-5" dirty="0">
                <a:solidFill>
                  <a:srgbClr val="660066"/>
                </a:solidFill>
                <a:latin typeface="Arial"/>
                <a:cs typeface="Arial"/>
              </a:rPr>
              <a:t>steering </a:t>
            </a:r>
            <a:r>
              <a:rPr sz="2400" dirty="0">
                <a:solidFill>
                  <a:srgbClr val="660066"/>
                </a:solidFill>
                <a:latin typeface="Arial"/>
                <a:cs typeface="Arial"/>
              </a:rPr>
              <a:t>commands recorded observing a human</a:t>
            </a:r>
            <a:r>
              <a:rPr sz="2400" spc="-65" dirty="0">
                <a:solidFill>
                  <a:srgbClr val="660066"/>
                </a:solidFill>
                <a:latin typeface="Arial"/>
                <a:cs typeface="Arial"/>
              </a:rPr>
              <a:t> </a:t>
            </a:r>
            <a:r>
              <a:rPr sz="2400" dirty="0">
                <a:solidFill>
                  <a:srgbClr val="660066"/>
                </a:solidFill>
                <a:latin typeface="Arial"/>
                <a:cs typeface="Arial"/>
              </a:rPr>
              <a:t>driver</a:t>
            </a:r>
            <a:endParaRPr sz="2400" dirty="0">
              <a:latin typeface="Arial"/>
              <a:cs typeface="Arial"/>
            </a:endParaRPr>
          </a:p>
          <a:p>
            <a:pPr marL="527050" indent="-514350">
              <a:lnSpc>
                <a:spcPct val="100000"/>
              </a:lnSpc>
              <a:spcBef>
                <a:spcPts val="409"/>
              </a:spcBef>
              <a:buAutoNum type="arabicPeriod"/>
              <a:tabLst>
                <a:tab pos="526415" algn="l"/>
                <a:tab pos="527050" algn="l"/>
              </a:tabLst>
            </a:pPr>
            <a:r>
              <a:rPr sz="3200" spc="-5" dirty="0">
                <a:solidFill>
                  <a:srgbClr val="3333CC"/>
                </a:solidFill>
                <a:latin typeface="Arial"/>
                <a:cs typeface="Arial"/>
              </a:rPr>
              <a:t>Text Categorization </a:t>
            </a:r>
            <a:r>
              <a:rPr sz="3200" dirty="0">
                <a:solidFill>
                  <a:srgbClr val="3333CC"/>
                </a:solidFill>
                <a:latin typeface="Arial"/>
                <a:cs typeface="Arial"/>
              </a:rPr>
              <a:t>Problem</a:t>
            </a:r>
            <a:endParaRPr sz="3200" dirty="0">
              <a:latin typeface="Arial"/>
              <a:cs typeface="Arial"/>
            </a:endParaRPr>
          </a:p>
          <a:p>
            <a:pPr marL="755650" lvl="1" indent="-286385">
              <a:lnSpc>
                <a:spcPct val="100000"/>
              </a:lnSpc>
              <a:spcBef>
                <a:spcPts val="580"/>
              </a:spcBef>
              <a:buChar char="–"/>
              <a:tabLst>
                <a:tab pos="755650" algn="l"/>
              </a:tabLst>
            </a:pPr>
            <a:r>
              <a:rPr sz="2800" spc="-5" dirty="0">
                <a:solidFill>
                  <a:srgbClr val="336600"/>
                </a:solidFill>
                <a:latin typeface="Arial"/>
                <a:cs typeface="Arial"/>
              </a:rPr>
              <a:t>Task </a:t>
            </a:r>
            <a:r>
              <a:rPr sz="2800" i="1" spc="395" dirty="0">
                <a:latin typeface="Cambria"/>
                <a:cs typeface="Cambria"/>
              </a:rPr>
              <a:t>T </a:t>
            </a:r>
            <a:r>
              <a:rPr sz="2800" dirty="0">
                <a:solidFill>
                  <a:srgbClr val="336600"/>
                </a:solidFill>
                <a:latin typeface="Arial"/>
                <a:cs typeface="Arial"/>
              </a:rPr>
              <a:t>: </a:t>
            </a:r>
            <a:r>
              <a:rPr sz="2400" dirty="0">
                <a:solidFill>
                  <a:srgbClr val="660066"/>
                </a:solidFill>
                <a:latin typeface="Arial"/>
                <a:cs typeface="Arial"/>
              </a:rPr>
              <a:t>assign a document </a:t>
            </a:r>
            <a:r>
              <a:rPr sz="2400" spc="-5" dirty="0">
                <a:solidFill>
                  <a:srgbClr val="660066"/>
                </a:solidFill>
                <a:latin typeface="Arial"/>
                <a:cs typeface="Arial"/>
              </a:rPr>
              <a:t>to its content</a:t>
            </a:r>
            <a:r>
              <a:rPr sz="2400" spc="-90" dirty="0">
                <a:solidFill>
                  <a:srgbClr val="660066"/>
                </a:solidFill>
                <a:latin typeface="Arial"/>
                <a:cs typeface="Arial"/>
              </a:rPr>
              <a:t> </a:t>
            </a:r>
            <a:r>
              <a:rPr sz="2400" spc="-5" dirty="0">
                <a:solidFill>
                  <a:srgbClr val="660066"/>
                </a:solidFill>
                <a:latin typeface="Arial"/>
                <a:cs typeface="Arial"/>
              </a:rPr>
              <a:t>category</a:t>
            </a:r>
            <a:endParaRPr sz="2400" dirty="0">
              <a:latin typeface="Arial"/>
              <a:cs typeface="Arial"/>
            </a:endParaRPr>
          </a:p>
          <a:p>
            <a:pPr marL="755650" lvl="1" indent="-286385">
              <a:lnSpc>
                <a:spcPct val="100000"/>
              </a:lnSpc>
              <a:spcBef>
                <a:spcPts val="640"/>
              </a:spcBef>
              <a:buChar char="–"/>
              <a:tabLst>
                <a:tab pos="755650" algn="l"/>
              </a:tabLst>
            </a:pPr>
            <a:r>
              <a:rPr sz="2800" spc="-5" dirty="0">
                <a:solidFill>
                  <a:srgbClr val="336600"/>
                </a:solidFill>
                <a:latin typeface="Arial"/>
                <a:cs typeface="Arial"/>
              </a:rPr>
              <a:t>Performance </a:t>
            </a:r>
            <a:r>
              <a:rPr sz="2800" dirty="0">
                <a:solidFill>
                  <a:srgbClr val="336600"/>
                </a:solidFill>
                <a:latin typeface="Arial"/>
                <a:cs typeface="Arial"/>
              </a:rPr>
              <a:t>measure </a:t>
            </a:r>
            <a:r>
              <a:rPr sz="2800" i="1" spc="340" dirty="0">
                <a:latin typeface="Cambria"/>
                <a:cs typeface="Cambria"/>
              </a:rPr>
              <a:t>P </a:t>
            </a:r>
            <a:r>
              <a:rPr sz="2800" b="1" dirty="0">
                <a:solidFill>
                  <a:srgbClr val="336600"/>
                </a:solidFill>
                <a:latin typeface="Arial"/>
                <a:cs typeface="Arial"/>
              </a:rPr>
              <a:t>: </a:t>
            </a:r>
            <a:r>
              <a:rPr sz="2400" dirty="0">
                <a:solidFill>
                  <a:srgbClr val="660066"/>
                </a:solidFill>
                <a:latin typeface="Arial"/>
                <a:cs typeface="Arial"/>
              </a:rPr>
              <a:t>Precision and</a:t>
            </a:r>
            <a:r>
              <a:rPr sz="2400" spc="-45" dirty="0">
                <a:solidFill>
                  <a:srgbClr val="660066"/>
                </a:solidFill>
                <a:latin typeface="Arial"/>
                <a:cs typeface="Arial"/>
              </a:rPr>
              <a:t> </a:t>
            </a:r>
            <a:r>
              <a:rPr sz="2400" dirty="0">
                <a:solidFill>
                  <a:srgbClr val="660066"/>
                </a:solidFill>
                <a:latin typeface="Arial"/>
                <a:cs typeface="Arial"/>
              </a:rPr>
              <a:t>Recall</a:t>
            </a:r>
            <a:endParaRPr sz="2400" dirty="0">
              <a:latin typeface="Arial"/>
              <a:cs typeface="Arial"/>
            </a:endParaRPr>
          </a:p>
          <a:p>
            <a:pPr marL="748665" marR="1266825" lvl="1" indent="-279400">
              <a:lnSpc>
                <a:spcPts val="2930"/>
              </a:lnSpc>
              <a:spcBef>
                <a:spcPts val="1200"/>
              </a:spcBef>
              <a:buChar char="–"/>
              <a:tabLst>
                <a:tab pos="755650" algn="l"/>
              </a:tabLst>
            </a:pPr>
            <a:r>
              <a:rPr sz="2800" spc="-5" dirty="0">
                <a:solidFill>
                  <a:srgbClr val="336600"/>
                </a:solidFill>
                <a:latin typeface="Arial"/>
                <a:cs typeface="Arial"/>
              </a:rPr>
              <a:t>Training </a:t>
            </a:r>
            <a:r>
              <a:rPr sz="2800" dirty="0">
                <a:solidFill>
                  <a:srgbClr val="336600"/>
                </a:solidFill>
                <a:latin typeface="Arial"/>
                <a:cs typeface="Arial"/>
              </a:rPr>
              <a:t>experience </a:t>
            </a:r>
            <a:r>
              <a:rPr sz="2800" i="1" spc="305" dirty="0">
                <a:solidFill>
                  <a:srgbClr val="407700"/>
                </a:solidFill>
                <a:latin typeface="Cambria"/>
                <a:cs typeface="Cambria"/>
              </a:rPr>
              <a:t>E </a:t>
            </a:r>
            <a:r>
              <a:rPr sz="2800" dirty="0">
                <a:solidFill>
                  <a:srgbClr val="336600"/>
                </a:solidFill>
                <a:latin typeface="Arial"/>
                <a:cs typeface="Arial"/>
              </a:rPr>
              <a:t>: </a:t>
            </a:r>
            <a:r>
              <a:rPr sz="2400" dirty="0">
                <a:solidFill>
                  <a:srgbClr val="660066"/>
                </a:solidFill>
                <a:latin typeface="Arial"/>
                <a:cs typeface="Arial"/>
              </a:rPr>
              <a:t>Example</a:t>
            </a:r>
            <a:r>
              <a:rPr sz="2400" spc="-145" dirty="0">
                <a:solidFill>
                  <a:srgbClr val="660066"/>
                </a:solidFill>
                <a:latin typeface="Arial"/>
                <a:cs typeface="Arial"/>
              </a:rPr>
              <a:t> </a:t>
            </a:r>
            <a:r>
              <a:rPr sz="2400" spc="-5" dirty="0">
                <a:solidFill>
                  <a:srgbClr val="660066"/>
                </a:solidFill>
                <a:latin typeface="Arial"/>
                <a:cs typeface="Arial"/>
              </a:rPr>
              <a:t>pre-classified  documents</a:t>
            </a:r>
            <a:endParaRPr sz="2400" dirty="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90571" y="585354"/>
            <a:ext cx="7516495" cy="695960"/>
          </a:xfrm>
          <a:prstGeom prst="rect">
            <a:avLst/>
          </a:prstGeom>
        </p:spPr>
        <p:txBody>
          <a:bodyPr vert="horz" wrap="square" lIns="0" tIns="12700" rIns="0" bIns="0" rtlCol="0">
            <a:spAutoFit/>
          </a:bodyPr>
          <a:lstStyle/>
          <a:p>
            <a:pPr marL="12700">
              <a:lnSpc>
                <a:spcPct val="100000"/>
              </a:lnSpc>
              <a:spcBef>
                <a:spcPts val="100"/>
              </a:spcBef>
              <a:tabLst>
                <a:tab pos="1130300" algn="l"/>
                <a:tab pos="7124700" algn="l"/>
              </a:tabLst>
            </a:pPr>
            <a:r>
              <a:rPr spc="-5" dirty="0"/>
              <a:t>T</a:t>
            </a:r>
            <a:r>
              <a:rPr dirty="0"/>
              <a:t>he	Per</a:t>
            </a:r>
            <a:r>
              <a:rPr spc="-5" dirty="0"/>
              <a:t>f</a:t>
            </a:r>
            <a:r>
              <a:rPr dirty="0"/>
              <a:t>ormance Measure,	</a:t>
            </a:r>
            <a:r>
              <a:rPr i="1" spc="540" dirty="0">
                <a:solidFill>
                  <a:srgbClr val="000000"/>
                </a:solidFill>
                <a:latin typeface="Cambria"/>
                <a:cs typeface="Cambria"/>
              </a:rPr>
              <a:t>P</a:t>
            </a:r>
          </a:p>
        </p:txBody>
      </p:sp>
      <p:sp>
        <p:nvSpPr>
          <p:cNvPr id="5" name="object 5"/>
          <p:cNvSpPr txBox="1"/>
          <p:nvPr/>
        </p:nvSpPr>
        <p:spPr>
          <a:xfrm>
            <a:off x="802178" y="1357224"/>
            <a:ext cx="9497522" cy="6733637"/>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lang="en-US" sz="3200" dirty="0">
                <a:solidFill>
                  <a:srgbClr val="3333CC"/>
                </a:solidFill>
                <a:latin typeface="Arial"/>
                <a:cs typeface="Arial"/>
              </a:rPr>
              <a:t>M</a:t>
            </a:r>
            <a:r>
              <a:rPr sz="3200" dirty="0">
                <a:solidFill>
                  <a:srgbClr val="3333CC"/>
                </a:solidFill>
                <a:latin typeface="Arial"/>
                <a:cs typeface="Arial"/>
              </a:rPr>
              <a:t>easure of </a:t>
            </a:r>
            <a:r>
              <a:rPr sz="3200" spc="-5" dirty="0">
                <a:solidFill>
                  <a:srgbClr val="3333CC"/>
                </a:solidFill>
                <a:latin typeface="Arial"/>
                <a:cs typeface="Arial"/>
              </a:rPr>
              <a:t>performance specific </a:t>
            </a:r>
            <a:r>
              <a:rPr lang="en-US" sz="3200" spc="-5" dirty="0">
                <a:solidFill>
                  <a:srgbClr val="3333CC"/>
                </a:solidFill>
                <a:latin typeface="Arial"/>
                <a:cs typeface="Arial"/>
              </a:rPr>
              <a:t>to</a:t>
            </a:r>
            <a:r>
              <a:rPr sz="3200" spc="-5" dirty="0">
                <a:solidFill>
                  <a:srgbClr val="3333CC"/>
                </a:solidFill>
                <a:latin typeface="Arial"/>
                <a:cs typeface="Arial"/>
              </a:rPr>
              <a:t> task</a:t>
            </a:r>
            <a:r>
              <a:rPr lang="en-US" sz="3200" spc="-5" dirty="0">
                <a:solidFill>
                  <a:srgbClr val="3333CC"/>
                </a:solidFill>
                <a:latin typeface="Arial"/>
                <a:cs typeface="Arial"/>
              </a:rPr>
              <a:t>s</a:t>
            </a:r>
            <a:r>
              <a:rPr sz="3200" spc="5" dirty="0">
                <a:solidFill>
                  <a:srgbClr val="3333CC"/>
                </a:solidFill>
                <a:latin typeface="Arial"/>
                <a:cs typeface="Arial"/>
              </a:rPr>
              <a:t> </a:t>
            </a:r>
            <a:r>
              <a:rPr sz="3200" i="1" spc="450" dirty="0">
                <a:latin typeface="Cambria"/>
                <a:cs typeface="Cambria"/>
              </a:rPr>
              <a:t>T</a:t>
            </a:r>
            <a:endParaRPr sz="3200" dirty="0">
              <a:latin typeface="Cambria"/>
              <a:cs typeface="Cambria"/>
            </a:endParaRPr>
          </a:p>
          <a:p>
            <a:pPr marL="748665" marR="353060" lvl="1" indent="-279400">
              <a:lnSpc>
                <a:spcPts val="3329"/>
              </a:lnSpc>
              <a:spcBef>
                <a:spcPts val="770"/>
              </a:spcBef>
              <a:buChar char="–"/>
              <a:tabLst>
                <a:tab pos="755650" algn="l"/>
              </a:tabLst>
            </a:pPr>
            <a:r>
              <a:rPr sz="2800" spc="-5" dirty="0">
                <a:solidFill>
                  <a:srgbClr val="336600"/>
                </a:solidFill>
                <a:latin typeface="Arial"/>
                <a:cs typeface="Arial"/>
              </a:rPr>
              <a:t>For classification, classification with </a:t>
            </a:r>
            <a:r>
              <a:rPr sz="2800" dirty="0">
                <a:solidFill>
                  <a:srgbClr val="336600"/>
                </a:solidFill>
                <a:latin typeface="Arial"/>
                <a:cs typeface="Arial"/>
              </a:rPr>
              <a:t>missing </a:t>
            </a:r>
            <a:r>
              <a:rPr sz="2800" spc="-5" dirty="0">
                <a:solidFill>
                  <a:srgbClr val="336600"/>
                </a:solidFill>
                <a:latin typeface="Arial"/>
                <a:cs typeface="Arial"/>
              </a:rPr>
              <a:t>inputs  </a:t>
            </a:r>
            <a:r>
              <a:rPr sz="2800" dirty="0">
                <a:solidFill>
                  <a:srgbClr val="336600"/>
                </a:solidFill>
                <a:latin typeface="Arial"/>
                <a:cs typeface="Arial"/>
              </a:rPr>
              <a:t>and</a:t>
            </a:r>
            <a:r>
              <a:rPr sz="2800" spc="-5" dirty="0">
                <a:solidFill>
                  <a:srgbClr val="336600"/>
                </a:solidFill>
                <a:latin typeface="Arial"/>
                <a:cs typeface="Arial"/>
              </a:rPr>
              <a:t> transcription:</a:t>
            </a:r>
            <a:endParaRPr sz="2800" dirty="0">
              <a:latin typeface="Arial"/>
              <a:cs typeface="Arial"/>
            </a:endParaRPr>
          </a:p>
          <a:p>
            <a:pPr marL="1155065" marR="257810" lvl="2" indent="-228600">
              <a:lnSpc>
                <a:spcPts val="2820"/>
              </a:lnSpc>
              <a:spcBef>
                <a:spcPts val="650"/>
              </a:spcBef>
              <a:buClr>
                <a:srgbClr val="660066"/>
              </a:buClr>
              <a:buFont typeface="Arial"/>
              <a:buChar char="•"/>
              <a:tabLst>
                <a:tab pos="1155700" algn="l"/>
              </a:tabLst>
            </a:pPr>
            <a:r>
              <a:rPr sz="2400" i="1" spc="-5" dirty="0">
                <a:solidFill>
                  <a:srgbClr val="7B1979"/>
                </a:solidFill>
                <a:latin typeface="Arial"/>
                <a:cs typeface="Arial"/>
              </a:rPr>
              <a:t>Accuracy</a:t>
            </a:r>
            <a:r>
              <a:rPr sz="2400" spc="-5" dirty="0">
                <a:solidFill>
                  <a:srgbClr val="660066"/>
                </a:solidFill>
                <a:latin typeface="Arial"/>
                <a:cs typeface="Arial"/>
              </a:rPr>
              <a:t>: Proportion </a:t>
            </a:r>
            <a:r>
              <a:rPr sz="2400" dirty="0">
                <a:solidFill>
                  <a:srgbClr val="660066"/>
                </a:solidFill>
                <a:latin typeface="Arial"/>
                <a:cs typeface="Arial"/>
              </a:rPr>
              <a:t>of samples </a:t>
            </a:r>
            <a:r>
              <a:rPr sz="2400" spc="-5" dirty="0">
                <a:solidFill>
                  <a:srgbClr val="660066"/>
                </a:solidFill>
                <a:latin typeface="Arial"/>
                <a:cs typeface="Arial"/>
              </a:rPr>
              <a:t>for </a:t>
            </a:r>
            <a:r>
              <a:rPr sz="2400" dirty="0">
                <a:solidFill>
                  <a:srgbClr val="660066"/>
                </a:solidFill>
                <a:latin typeface="Arial"/>
                <a:cs typeface="Arial"/>
              </a:rPr>
              <a:t>which </a:t>
            </a:r>
            <a:r>
              <a:rPr lang="en-US" sz="2400" dirty="0">
                <a:solidFill>
                  <a:srgbClr val="660066"/>
                </a:solidFill>
                <a:latin typeface="Arial"/>
                <a:cs typeface="Arial"/>
              </a:rPr>
              <a:t>the </a:t>
            </a:r>
            <a:r>
              <a:rPr sz="2400" dirty="0">
                <a:solidFill>
                  <a:srgbClr val="660066"/>
                </a:solidFill>
                <a:latin typeface="Arial"/>
                <a:cs typeface="Arial"/>
              </a:rPr>
              <a:t>correct </a:t>
            </a:r>
            <a:r>
              <a:rPr sz="2400" spc="-5" dirty="0">
                <a:solidFill>
                  <a:srgbClr val="660066"/>
                </a:solidFill>
                <a:latin typeface="Arial"/>
                <a:cs typeface="Arial"/>
              </a:rPr>
              <a:t>output  </a:t>
            </a:r>
            <a:r>
              <a:rPr sz="2400" dirty="0">
                <a:solidFill>
                  <a:srgbClr val="660066"/>
                </a:solidFill>
                <a:latin typeface="Arial"/>
                <a:cs typeface="Arial"/>
              </a:rPr>
              <a:t>is</a:t>
            </a:r>
            <a:r>
              <a:rPr sz="2400" spc="-10" dirty="0">
                <a:solidFill>
                  <a:srgbClr val="660066"/>
                </a:solidFill>
                <a:latin typeface="Arial"/>
                <a:cs typeface="Arial"/>
              </a:rPr>
              <a:t> </a:t>
            </a:r>
            <a:r>
              <a:rPr sz="2400" dirty="0">
                <a:solidFill>
                  <a:srgbClr val="660066"/>
                </a:solidFill>
                <a:latin typeface="Arial"/>
                <a:cs typeface="Arial"/>
              </a:rPr>
              <a:t>produced</a:t>
            </a:r>
            <a:endParaRPr sz="2400" dirty="0">
              <a:latin typeface="Arial"/>
              <a:cs typeface="Arial"/>
            </a:endParaRPr>
          </a:p>
          <a:p>
            <a:pPr marL="1612265" marR="282575" indent="-228600">
              <a:lnSpc>
                <a:spcPct val="100800"/>
              </a:lnSpc>
              <a:spcBef>
                <a:spcPts val="400"/>
              </a:spcBef>
            </a:pPr>
            <a:r>
              <a:rPr sz="2000" dirty="0">
                <a:latin typeface="Arial"/>
                <a:cs typeface="Arial"/>
              </a:rPr>
              <a:t>– Equivalent </a:t>
            </a:r>
            <a:r>
              <a:rPr sz="2000" spc="-5" dirty="0">
                <a:latin typeface="Arial"/>
                <a:cs typeface="Arial"/>
              </a:rPr>
              <a:t>to </a:t>
            </a:r>
            <a:r>
              <a:rPr sz="2000" i="1" dirty="0">
                <a:latin typeface="Arial"/>
                <a:cs typeface="Arial"/>
              </a:rPr>
              <a:t>error </a:t>
            </a:r>
            <a:r>
              <a:rPr sz="2000" i="1" spc="-5" dirty="0">
                <a:latin typeface="Arial"/>
                <a:cs typeface="Arial"/>
              </a:rPr>
              <a:t>rate</a:t>
            </a:r>
            <a:r>
              <a:rPr sz="2000" spc="-5" dirty="0">
                <a:latin typeface="Arial"/>
                <a:cs typeface="Arial"/>
              </a:rPr>
              <a:t>, proportion </a:t>
            </a:r>
            <a:r>
              <a:rPr sz="2000" dirty="0">
                <a:latin typeface="Arial"/>
                <a:cs typeface="Arial"/>
              </a:rPr>
              <a:t>of examples </a:t>
            </a:r>
            <a:r>
              <a:rPr sz="2000" spc="-5" dirty="0">
                <a:latin typeface="Arial"/>
                <a:cs typeface="Arial"/>
              </a:rPr>
              <a:t>for </a:t>
            </a:r>
            <a:r>
              <a:rPr sz="2000" dirty="0">
                <a:latin typeface="Arial"/>
                <a:cs typeface="Arial"/>
              </a:rPr>
              <a:t>which model  produces incorrect</a:t>
            </a:r>
            <a:r>
              <a:rPr sz="2000" spc="-15" dirty="0">
                <a:latin typeface="Arial"/>
                <a:cs typeface="Arial"/>
              </a:rPr>
              <a:t> </a:t>
            </a:r>
            <a:r>
              <a:rPr sz="2000" spc="-5" dirty="0">
                <a:latin typeface="Arial"/>
                <a:cs typeface="Arial"/>
              </a:rPr>
              <a:t>output</a:t>
            </a:r>
            <a:endParaRPr sz="2000" dirty="0">
              <a:latin typeface="Arial"/>
              <a:cs typeface="Arial"/>
            </a:endParaRPr>
          </a:p>
          <a:p>
            <a:pPr marL="1840864">
              <a:lnSpc>
                <a:spcPct val="100000"/>
              </a:lnSpc>
              <a:spcBef>
                <a:spcPts val="480"/>
              </a:spcBef>
            </a:pPr>
            <a:r>
              <a:rPr sz="2000" dirty="0">
                <a:latin typeface="Arial"/>
                <a:cs typeface="Arial"/>
              </a:rPr>
              <a:t>» Called 0-1 loss, 0 loss if </a:t>
            </a:r>
            <a:r>
              <a:rPr sz="2000" spc="-5" dirty="0">
                <a:latin typeface="Arial"/>
                <a:cs typeface="Arial"/>
              </a:rPr>
              <a:t>correct, </a:t>
            </a:r>
            <a:r>
              <a:rPr sz="2000" dirty="0">
                <a:latin typeface="Arial"/>
                <a:cs typeface="Arial"/>
              </a:rPr>
              <a:t>1 loss if</a:t>
            </a:r>
            <a:r>
              <a:rPr sz="2000" spc="80" dirty="0">
                <a:latin typeface="Arial"/>
                <a:cs typeface="Arial"/>
              </a:rPr>
              <a:t> </a:t>
            </a:r>
            <a:r>
              <a:rPr sz="2000" dirty="0">
                <a:latin typeface="Arial"/>
                <a:cs typeface="Arial"/>
              </a:rPr>
              <a:t>incorrect</a:t>
            </a:r>
          </a:p>
          <a:p>
            <a:pPr marL="755650" lvl="1" indent="-286385">
              <a:lnSpc>
                <a:spcPct val="100000"/>
              </a:lnSpc>
              <a:spcBef>
                <a:spcPts val="695"/>
              </a:spcBef>
              <a:buChar char="–"/>
              <a:tabLst>
                <a:tab pos="755650" algn="l"/>
              </a:tabLst>
            </a:pPr>
            <a:r>
              <a:rPr sz="2800" spc="-5" dirty="0">
                <a:solidFill>
                  <a:srgbClr val="336600"/>
                </a:solidFill>
                <a:latin typeface="Arial"/>
                <a:cs typeface="Arial"/>
              </a:rPr>
              <a:t>For density</a:t>
            </a:r>
            <a:r>
              <a:rPr sz="2800" spc="-10" dirty="0">
                <a:solidFill>
                  <a:srgbClr val="336600"/>
                </a:solidFill>
                <a:latin typeface="Arial"/>
                <a:cs typeface="Arial"/>
              </a:rPr>
              <a:t> </a:t>
            </a:r>
            <a:r>
              <a:rPr sz="2800" spc="-5" dirty="0">
                <a:solidFill>
                  <a:srgbClr val="336600"/>
                </a:solidFill>
                <a:latin typeface="Arial"/>
                <a:cs typeface="Arial"/>
              </a:rPr>
              <a:t>estimation</a:t>
            </a:r>
            <a:endParaRPr sz="2800" dirty="0">
              <a:latin typeface="Arial"/>
              <a:cs typeface="Arial"/>
            </a:endParaRPr>
          </a:p>
          <a:p>
            <a:pPr marL="1155700" lvl="2" indent="-229235">
              <a:lnSpc>
                <a:spcPct val="100000"/>
              </a:lnSpc>
              <a:spcBef>
                <a:spcPts val="545"/>
              </a:spcBef>
              <a:buChar char="•"/>
              <a:tabLst>
                <a:tab pos="1155700" algn="l"/>
              </a:tabLst>
            </a:pPr>
            <a:r>
              <a:rPr sz="2400" dirty="0">
                <a:solidFill>
                  <a:srgbClr val="660066"/>
                </a:solidFill>
                <a:latin typeface="Arial"/>
                <a:cs typeface="Arial"/>
              </a:rPr>
              <a:t>Average log </a:t>
            </a:r>
            <a:r>
              <a:rPr sz="2400" spc="-5" dirty="0">
                <a:solidFill>
                  <a:srgbClr val="660066"/>
                </a:solidFill>
                <a:latin typeface="Arial"/>
                <a:cs typeface="Arial"/>
              </a:rPr>
              <a:t>probability </a:t>
            </a:r>
            <a:r>
              <a:rPr sz="2400" dirty="0">
                <a:solidFill>
                  <a:srgbClr val="660066"/>
                </a:solidFill>
                <a:latin typeface="Arial"/>
                <a:cs typeface="Arial"/>
              </a:rPr>
              <a:t>assigned </a:t>
            </a:r>
            <a:r>
              <a:rPr sz="2400" spc="-5" dirty="0">
                <a:solidFill>
                  <a:srgbClr val="660066"/>
                </a:solidFill>
                <a:latin typeface="Arial"/>
                <a:cs typeface="Arial"/>
              </a:rPr>
              <a:t>to </a:t>
            </a:r>
            <a:r>
              <a:rPr sz="2400" dirty="0">
                <a:solidFill>
                  <a:srgbClr val="660066"/>
                </a:solidFill>
                <a:latin typeface="Arial"/>
                <a:cs typeface="Arial"/>
              </a:rPr>
              <a:t>some</a:t>
            </a:r>
            <a:r>
              <a:rPr sz="2400" spc="-15" dirty="0">
                <a:solidFill>
                  <a:srgbClr val="660066"/>
                </a:solidFill>
                <a:latin typeface="Arial"/>
                <a:cs typeface="Arial"/>
              </a:rPr>
              <a:t> </a:t>
            </a:r>
            <a:r>
              <a:rPr sz="2400" dirty="0">
                <a:solidFill>
                  <a:srgbClr val="660066"/>
                </a:solidFill>
                <a:latin typeface="Arial"/>
                <a:cs typeface="Arial"/>
              </a:rPr>
              <a:t>examples</a:t>
            </a:r>
            <a:endParaRPr sz="2400" dirty="0">
              <a:latin typeface="Arial"/>
              <a:cs typeface="Arial"/>
            </a:endParaRPr>
          </a:p>
          <a:p>
            <a:pPr marL="355600" indent="-342900">
              <a:lnSpc>
                <a:spcPct val="100000"/>
              </a:lnSpc>
              <a:spcBef>
                <a:spcPts val="810"/>
              </a:spcBef>
              <a:buChar char="•"/>
              <a:tabLst>
                <a:tab pos="354965" algn="l"/>
                <a:tab pos="355600" algn="l"/>
              </a:tabLst>
            </a:pPr>
            <a:r>
              <a:rPr lang="en-US" sz="3200" dirty="0">
                <a:solidFill>
                  <a:srgbClr val="3333CC"/>
                </a:solidFill>
                <a:latin typeface="Arial"/>
                <a:cs typeface="Arial"/>
              </a:rPr>
              <a:t>O</a:t>
            </a:r>
            <a:r>
              <a:rPr sz="3200" dirty="0">
                <a:solidFill>
                  <a:srgbClr val="3333CC"/>
                </a:solidFill>
                <a:latin typeface="Arial"/>
                <a:cs typeface="Arial"/>
              </a:rPr>
              <a:t>n </a:t>
            </a:r>
            <a:r>
              <a:rPr sz="3200" spc="-5" dirty="0">
                <a:solidFill>
                  <a:srgbClr val="3333CC"/>
                </a:solidFill>
                <a:latin typeface="Arial"/>
                <a:cs typeface="Arial"/>
              </a:rPr>
              <a:t>data </a:t>
            </a:r>
            <a:r>
              <a:rPr sz="3200" dirty="0">
                <a:solidFill>
                  <a:srgbClr val="3333CC"/>
                </a:solidFill>
                <a:latin typeface="Arial"/>
                <a:cs typeface="Arial"/>
              </a:rPr>
              <a:t>not seen </a:t>
            </a:r>
            <a:r>
              <a:rPr sz="3200" spc="-5" dirty="0">
                <a:solidFill>
                  <a:srgbClr val="3333CC"/>
                </a:solidFill>
                <a:latin typeface="Arial"/>
                <a:cs typeface="Arial"/>
              </a:rPr>
              <a:t>before</a:t>
            </a:r>
            <a:endParaRPr lang="en-US" sz="3200" spc="-5" dirty="0">
              <a:solidFill>
                <a:srgbClr val="3333CC"/>
              </a:solidFill>
              <a:latin typeface="Arial"/>
              <a:cs typeface="Arial"/>
            </a:endParaRPr>
          </a:p>
          <a:p>
            <a:pPr marL="812800" lvl="1" indent="-342900">
              <a:spcBef>
                <a:spcPts val="810"/>
              </a:spcBef>
              <a:buChar char="•"/>
              <a:tabLst>
                <a:tab pos="354965" algn="l"/>
                <a:tab pos="355600" algn="l"/>
              </a:tabLst>
            </a:pPr>
            <a:r>
              <a:rPr lang="en-US" sz="2800" spc="-5" dirty="0">
                <a:solidFill>
                  <a:schemeClr val="accent3">
                    <a:lumMod val="75000"/>
                  </a:schemeClr>
                </a:solidFill>
                <a:latin typeface="Arial"/>
                <a:cs typeface="Arial"/>
              </a:rPr>
              <a:t>Use a separate </a:t>
            </a:r>
            <a:r>
              <a:rPr sz="2800" spc="-5" dirty="0">
                <a:solidFill>
                  <a:schemeClr val="accent3">
                    <a:lumMod val="75000"/>
                  </a:schemeClr>
                </a:solidFill>
                <a:latin typeface="Arial"/>
                <a:cs typeface="Arial"/>
              </a:rPr>
              <a:t>test</a:t>
            </a:r>
            <a:r>
              <a:rPr sz="2800" spc="-30" dirty="0">
                <a:solidFill>
                  <a:schemeClr val="accent3">
                    <a:lumMod val="75000"/>
                  </a:schemeClr>
                </a:solidFill>
                <a:latin typeface="Arial"/>
                <a:cs typeface="Arial"/>
              </a:rPr>
              <a:t> </a:t>
            </a:r>
            <a:r>
              <a:rPr sz="2800" dirty="0">
                <a:solidFill>
                  <a:schemeClr val="accent3">
                    <a:lumMod val="75000"/>
                  </a:schemeClr>
                </a:solidFill>
                <a:latin typeface="Arial"/>
                <a:cs typeface="Arial"/>
              </a:rPr>
              <a:t>set</a:t>
            </a:r>
            <a:endParaRPr lang="en-US" sz="2800" dirty="0">
              <a:solidFill>
                <a:schemeClr val="accent3">
                  <a:lumMod val="75000"/>
                </a:schemeClr>
              </a:solidFill>
              <a:latin typeface="Arial"/>
              <a:cs typeface="Arial"/>
            </a:endParaRPr>
          </a:p>
          <a:p>
            <a:pPr marL="355600" indent="-342900">
              <a:spcBef>
                <a:spcPts val="810"/>
              </a:spcBef>
              <a:buChar char="•"/>
              <a:tabLst>
                <a:tab pos="354965" algn="l"/>
                <a:tab pos="355600" algn="l"/>
              </a:tabLst>
            </a:pPr>
            <a:r>
              <a:rPr lang="en-US" sz="3200" spc="-5" dirty="0">
                <a:solidFill>
                  <a:srgbClr val="3333CC"/>
                </a:solidFill>
                <a:latin typeface="Arial"/>
                <a:cs typeface="Arial"/>
              </a:rPr>
              <a:t>Often difficult to </a:t>
            </a:r>
            <a:r>
              <a:rPr lang="en-US" sz="3200" dirty="0">
                <a:solidFill>
                  <a:srgbClr val="3333CC"/>
                </a:solidFill>
                <a:latin typeface="Arial"/>
                <a:cs typeface="Arial"/>
              </a:rPr>
              <a:t>choose a good</a:t>
            </a:r>
            <a:r>
              <a:rPr lang="en-US" sz="3200" spc="-40" dirty="0">
                <a:solidFill>
                  <a:srgbClr val="3333CC"/>
                </a:solidFill>
                <a:latin typeface="Arial"/>
                <a:cs typeface="Arial"/>
              </a:rPr>
              <a:t> </a:t>
            </a:r>
            <a:r>
              <a:rPr lang="en-US" sz="3200" dirty="0">
                <a:solidFill>
                  <a:srgbClr val="3333CC"/>
                </a:solidFill>
                <a:latin typeface="Arial"/>
                <a:cs typeface="Arial"/>
              </a:rPr>
              <a:t>measure</a:t>
            </a:r>
            <a:endParaRPr lang="en-US" sz="3200" dirty="0">
              <a:latin typeface="Arial"/>
              <a:cs typeface="Arial"/>
            </a:endParaRPr>
          </a:p>
          <a:p>
            <a:pPr marL="812800" lvl="1" indent="-342900">
              <a:spcBef>
                <a:spcPts val="810"/>
              </a:spcBef>
              <a:buChar char="•"/>
              <a:tabLst>
                <a:tab pos="354965" algn="l"/>
                <a:tab pos="355600" algn="l"/>
              </a:tabLst>
            </a:pPr>
            <a:endParaRPr sz="3200" dirty="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56876" y="847293"/>
            <a:ext cx="4784090" cy="695960"/>
          </a:xfrm>
          <a:prstGeom prst="rect">
            <a:avLst/>
          </a:prstGeom>
        </p:spPr>
        <p:txBody>
          <a:bodyPr vert="horz" wrap="square" lIns="0" tIns="12700" rIns="0" bIns="0" rtlCol="0">
            <a:spAutoFit/>
          </a:bodyPr>
          <a:lstStyle/>
          <a:p>
            <a:pPr marL="12700">
              <a:lnSpc>
                <a:spcPct val="100000"/>
              </a:lnSpc>
              <a:spcBef>
                <a:spcPts val="100"/>
              </a:spcBef>
              <a:tabLst>
                <a:tab pos="1130300" algn="l"/>
                <a:tab pos="4391660" algn="l"/>
              </a:tabLst>
            </a:pPr>
            <a:r>
              <a:rPr spc="-5" dirty="0"/>
              <a:t>T</a:t>
            </a:r>
            <a:r>
              <a:rPr dirty="0"/>
              <a:t>he	Experience	</a:t>
            </a:r>
            <a:r>
              <a:rPr i="1" spc="480" dirty="0">
                <a:solidFill>
                  <a:srgbClr val="000000"/>
                </a:solidFill>
                <a:latin typeface="Cambria"/>
                <a:cs typeface="Cambria"/>
              </a:rPr>
              <a:t>E</a:t>
            </a:r>
          </a:p>
        </p:txBody>
      </p:sp>
      <p:sp>
        <p:nvSpPr>
          <p:cNvPr id="5" name="object 5"/>
          <p:cNvSpPr txBox="1"/>
          <p:nvPr/>
        </p:nvSpPr>
        <p:spPr>
          <a:xfrm>
            <a:off x="1310176" y="1982354"/>
            <a:ext cx="8760923" cy="3644587"/>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lang="en-US" sz="3200" dirty="0">
                <a:solidFill>
                  <a:srgbClr val="3333CC"/>
                </a:solidFill>
                <a:latin typeface="Arial"/>
                <a:cs typeface="Arial"/>
              </a:rPr>
              <a:t>What kind of experience </a:t>
            </a:r>
            <a:r>
              <a:rPr lang="en-US" sz="3200" i="1" spc="480" dirty="0">
                <a:solidFill>
                  <a:srgbClr val="000000"/>
                </a:solidFill>
                <a:latin typeface="Cambria"/>
                <a:cs typeface="Cambria"/>
              </a:rPr>
              <a:t>E </a:t>
            </a:r>
            <a:r>
              <a:rPr lang="en-US" sz="3200" dirty="0">
                <a:solidFill>
                  <a:srgbClr val="3333CC"/>
                </a:solidFill>
                <a:latin typeface="Arial"/>
                <a:cs typeface="Arial"/>
              </a:rPr>
              <a:t>the ML is allowed during the learning process</a:t>
            </a:r>
          </a:p>
          <a:p>
            <a:pPr marL="812800" marR="5080" lvl="1" indent="-342900">
              <a:lnSpc>
                <a:spcPts val="3800"/>
              </a:lnSpc>
              <a:spcBef>
                <a:spcPts val="260"/>
              </a:spcBef>
              <a:buChar char="•"/>
              <a:tabLst>
                <a:tab pos="354965" algn="l"/>
                <a:tab pos="355600" algn="l"/>
              </a:tabLst>
            </a:pPr>
            <a:r>
              <a:rPr sz="2800" dirty="0">
                <a:solidFill>
                  <a:srgbClr val="3333CC"/>
                </a:solidFill>
                <a:latin typeface="Arial"/>
                <a:cs typeface="Arial"/>
              </a:rPr>
              <a:t>Broadly </a:t>
            </a:r>
            <a:r>
              <a:rPr sz="2800" spc="-5" dirty="0">
                <a:solidFill>
                  <a:srgbClr val="3333CC"/>
                </a:solidFill>
                <a:latin typeface="Arial"/>
                <a:cs typeface="Arial"/>
              </a:rPr>
              <a:t>categorized </a:t>
            </a:r>
            <a:r>
              <a:rPr sz="2800" dirty="0">
                <a:solidFill>
                  <a:srgbClr val="3333CC"/>
                </a:solidFill>
                <a:latin typeface="Arial"/>
                <a:cs typeface="Arial"/>
              </a:rPr>
              <a:t>as unsupervised</a:t>
            </a:r>
            <a:r>
              <a:rPr sz="2800" spc="-55" dirty="0">
                <a:solidFill>
                  <a:srgbClr val="3333CC"/>
                </a:solidFill>
                <a:latin typeface="Arial"/>
                <a:cs typeface="Arial"/>
              </a:rPr>
              <a:t> </a:t>
            </a:r>
            <a:r>
              <a:rPr sz="2800" dirty="0">
                <a:solidFill>
                  <a:srgbClr val="3333CC"/>
                </a:solidFill>
                <a:latin typeface="Arial"/>
                <a:cs typeface="Arial"/>
              </a:rPr>
              <a:t>or  supervised</a:t>
            </a:r>
            <a:endParaRPr sz="2800" dirty="0">
              <a:latin typeface="Arial"/>
              <a:cs typeface="Arial"/>
            </a:endParaRPr>
          </a:p>
          <a:p>
            <a:pPr marL="355600" indent="-342900">
              <a:lnSpc>
                <a:spcPct val="100000"/>
              </a:lnSpc>
              <a:spcBef>
                <a:spcPts val="705"/>
              </a:spcBef>
              <a:buChar char="•"/>
              <a:tabLst>
                <a:tab pos="354965" algn="l"/>
                <a:tab pos="355600" algn="l"/>
              </a:tabLst>
            </a:pPr>
            <a:r>
              <a:rPr sz="3200" dirty="0">
                <a:solidFill>
                  <a:srgbClr val="3333CC"/>
                </a:solidFill>
                <a:latin typeface="Arial"/>
                <a:cs typeface="Arial"/>
              </a:rPr>
              <a:t>Most </a:t>
            </a:r>
            <a:r>
              <a:rPr sz="3200" spc="-5" dirty="0">
                <a:solidFill>
                  <a:srgbClr val="3333CC"/>
                </a:solidFill>
                <a:latin typeface="Arial"/>
                <a:cs typeface="Arial"/>
              </a:rPr>
              <a:t>algorithms </a:t>
            </a:r>
            <a:r>
              <a:rPr sz="3200" dirty="0">
                <a:solidFill>
                  <a:srgbClr val="3333CC"/>
                </a:solidFill>
                <a:latin typeface="Arial"/>
                <a:cs typeface="Arial"/>
              </a:rPr>
              <a:t>experience a</a:t>
            </a:r>
            <a:r>
              <a:rPr lang="en-US" sz="3200" spc="-25" dirty="0">
                <a:solidFill>
                  <a:srgbClr val="3333CC"/>
                </a:solidFill>
                <a:latin typeface="Arial"/>
                <a:cs typeface="Arial"/>
              </a:rPr>
              <a:t>n entire </a:t>
            </a:r>
            <a:r>
              <a:rPr sz="3200" spc="-5" dirty="0">
                <a:solidFill>
                  <a:srgbClr val="3333CC"/>
                </a:solidFill>
                <a:latin typeface="Arial"/>
                <a:cs typeface="Arial"/>
              </a:rPr>
              <a:t>dataset</a:t>
            </a:r>
            <a:endParaRPr sz="3200" dirty="0">
              <a:latin typeface="Arial"/>
              <a:cs typeface="Arial"/>
            </a:endParaRPr>
          </a:p>
          <a:p>
            <a:pPr marL="755650" lvl="1" indent="-285750">
              <a:lnSpc>
                <a:spcPct val="100000"/>
              </a:lnSpc>
              <a:spcBef>
                <a:spcPts val="665"/>
              </a:spcBef>
              <a:buChar char="–"/>
              <a:tabLst>
                <a:tab pos="755650" algn="l"/>
              </a:tabLst>
            </a:pPr>
            <a:r>
              <a:rPr lang="en-US" sz="2800" dirty="0">
                <a:solidFill>
                  <a:srgbClr val="336600"/>
                </a:solidFill>
                <a:latin typeface="Arial"/>
                <a:cs typeface="Arial"/>
              </a:rPr>
              <a:t>A collection of many examples</a:t>
            </a:r>
          </a:p>
          <a:p>
            <a:pPr marL="755650" lvl="1" indent="-285750">
              <a:lnSpc>
                <a:spcPct val="100000"/>
              </a:lnSpc>
              <a:spcBef>
                <a:spcPts val="665"/>
              </a:spcBef>
              <a:buChar char="–"/>
              <a:tabLst>
                <a:tab pos="755650" algn="l"/>
              </a:tabLst>
            </a:pPr>
            <a:r>
              <a:rPr sz="2800" dirty="0">
                <a:solidFill>
                  <a:srgbClr val="336600"/>
                </a:solidFill>
                <a:latin typeface="Arial"/>
                <a:cs typeface="Arial"/>
              </a:rPr>
              <a:t>Also called </a:t>
            </a:r>
            <a:r>
              <a:rPr sz="2800" spc="-5" dirty="0">
                <a:solidFill>
                  <a:srgbClr val="336600"/>
                </a:solidFill>
                <a:latin typeface="Arial"/>
                <a:cs typeface="Arial"/>
              </a:rPr>
              <a:t>data</a:t>
            </a:r>
            <a:r>
              <a:rPr sz="2800" spc="-10" dirty="0">
                <a:solidFill>
                  <a:srgbClr val="336600"/>
                </a:solidFill>
                <a:latin typeface="Arial"/>
                <a:cs typeface="Arial"/>
              </a:rPr>
              <a:t> </a:t>
            </a:r>
            <a:r>
              <a:rPr sz="2800" spc="-5" dirty="0">
                <a:solidFill>
                  <a:srgbClr val="336600"/>
                </a:solidFill>
                <a:latin typeface="Arial"/>
                <a:cs typeface="Arial"/>
              </a:rPr>
              <a:t>points</a:t>
            </a:r>
            <a:endParaRPr sz="2800"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633619" y="420254"/>
            <a:ext cx="5431155" cy="695960"/>
          </a:xfrm>
          <a:prstGeom prst="rect">
            <a:avLst/>
          </a:prstGeom>
        </p:spPr>
        <p:txBody>
          <a:bodyPr vert="horz" wrap="square" lIns="0" tIns="12700" rIns="0" bIns="0" rtlCol="0">
            <a:spAutoFit/>
          </a:bodyPr>
          <a:lstStyle/>
          <a:p>
            <a:pPr marL="12700">
              <a:lnSpc>
                <a:spcPct val="100000"/>
              </a:lnSpc>
              <a:spcBef>
                <a:spcPts val="100"/>
              </a:spcBef>
              <a:tabLst>
                <a:tab pos="2341880" algn="l"/>
                <a:tab pos="3429000" algn="l"/>
                <a:tab pos="4672330" algn="l"/>
              </a:tabLst>
            </a:pPr>
            <a:r>
              <a:rPr dirty="0"/>
              <a:t>Example	of</a:t>
            </a:r>
            <a:r>
              <a:rPr spc="-5" dirty="0"/>
              <a:t> </a:t>
            </a:r>
            <a:r>
              <a:rPr dirty="0"/>
              <a:t>a	da</a:t>
            </a:r>
            <a:r>
              <a:rPr spc="-5" dirty="0"/>
              <a:t>t</a:t>
            </a:r>
            <a:r>
              <a:rPr dirty="0"/>
              <a:t>a	set</a:t>
            </a:r>
          </a:p>
        </p:txBody>
      </p:sp>
      <p:sp>
        <p:nvSpPr>
          <p:cNvPr id="5" name="object 5"/>
          <p:cNvSpPr txBox="1"/>
          <p:nvPr/>
        </p:nvSpPr>
        <p:spPr>
          <a:xfrm>
            <a:off x="852978" y="1128626"/>
            <a:ext cx="9020068" cy="1910778"/>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Anderson’s </a:t>
            </a:r>
            <a:r>
              <a:rPr sz="3200" spc="-5" dirty="0">
                <a:solidFill>
                  <a:srgbClr val="3333CC"/>
                </a:solidFill>
                <a:latin typeface="Arial"/>
                <a:cs typeface="Arial"/>
              </a:rPr>
              <a:t>Iris data </a:t>
            </a:r>
            <a:r>
              <a:rPr sz="3200" dirty="0">
                <a:solidFill>
                  <a:srgbClr val="3333CC"/>
                </a:solidFill>
                <a:latin typeface="Arial"/>
                <a:cs typeface="Arial"/>
              </a:rPr>
              <a:t>(oldest set in</a:t>
            </a:r>
            <a:r>
              <a:rPr sz="3200" spc="-55" dirty="0">
                <a:solidFill>
                  <a:srgbClr val="3333CC"/>
                </a:solidFill>
                <a:latin typeface="Arial"/>
                <a:cs typeface="Arial"/>
              </a:rPr>
              <a:t> </a:t>
            </a:r>
            <a:r>
              <a:rPr sz="3200" spc="-5" dirty="0">
                <a:solidFill>
                  <a:srgbClr val="3333CC"/>
                </a:solidFill>
                <a:latin typeface="Arial"/>
                <a:cs typeface="Arial"/>
              </a:rPr>
              <a:t>stat/ML</a:t>
            </a:r>
            <a:r>
              <a:rPr lang="en-US" sz="3200" spc="-5" dirty="0">
                <a:solidFill>
                  <a:srgbClr val="3333CC"/>
                </a:solidFill>
                <a:latin typeface="Arial"/>
                <a:cs typeface="Arial"/>
              </a:rPr>
              <a:t> 1936</a:t>
            </a:r>
            <a:r>
              <a:rPr sz="3200" spc="-5" dirty="0">
                <a:solidFill>
                  <a:srgbClr val="3333CC"/>
                </a:solidFill>
                <a:latin typeface="Arial"/>
                <a:cs typeface="Arial"/>
              </a:rPr>
              <a:t>)</a:t>
            </a:r>
            <a:endParaRPr sz="3200" dirty="0">
              <a:latin typeface="Arial"/>
              <a:cs typeface="Arial"/>
            </a:endParaRPr>
          </a:p>
          <a:p>
            <a:pPr marL="755650" lvl="1" indent="-286385">
              <a:lnSpc>
                <a:spcPct val="100000"/>
              </a:lnSpc>
              <a:spcBef>
                <a:spcPts val="635"/>
              </a:spcBef>
              <a:buChar char="–"/>
              <a:tabLst>
                <a:tab pos="755650" algn="l"/>
              </a:tabLst>
            </a:pPr>
            <a:r>
              <a:rPr sz="2800" spc="-5" dirty="0">
                <a:solidFill>
                  <a:srgbClr val="336600"/>
                </a:solidFill>
                <a:latin typeface="Arial"/>
                <a:cs typeface="Arial"/>
              </a:rPr>
              <a:t>Measurements </a:t>
            </a:r>
            <a:r>
              <a:rPr sz="2800" dirty="0">
                <a:solidFill>
                  <a:srgbClr val="336600"/>
                </a:solidFill>
                <a:latin typeface="Arial"/>
                <a:cs typeface="Arial"/>
              </a:rPr>
              <a:t>of 150 iris</a:t>
            </a:r>
            <a:r>
              <a:rPr sz="2800" spc="-15" dirty="0">
                <a:solidFill>
                  <a:srgbClr val="336600"/>
                </a:solidFill>
                <a:latin typeface="Arial"/>
                <a:cs typeface="Arial"/>
              </a:rPr>
              <a:t> </a:t>
            </a:r>
            <a:r>
              <a:rPr sz="2800" spc="-5" dirty="0">
                <a:solidFill>
                  <a:srgbClr val="336600"/>
                </a:solidFill>
                <a:latin typeface="Arial"/>
                <a:cs typeface="Arial"/>
              </a:rPr>
              <a:t>flowers</a:t>
            </a:r>
            <a:endParaRPr sz="2800" dirty="0">
              <a:latin typeface="Arial"/>
              <a:cs typeface="Arial"/>
            </a:endParaRPr>
          </a:p>
          <a:p>
            <a:pPr marL="1155700" lvl="2" indent="-229235">
              <a:lnSpc>
                <a:spcPct val="100000"/>
              </a:lnSpc>
              <a:spcBef>
                <a:spcPts val="540"/>
              </a:spcBef>
              <a:buChar char="•"/>
              <a:tabLst>
                <a:tab pos="1155700" algn="l"/>
              </a:tabLst>
            </a:pPr>
            <a:r>
              <a:rPr sz="2400" dirty="0">
                <a:solidFill>
                  <a:srgbClr val="660066"/>
                </a:solidFill>
                <a:latin typeface="Arial"/>
                <a:cs typeface="Arial"/>
              </a:rPr>
              <a:t>sepal </a:t>
            </a:r>
            <a:r>
              <a:rPr sz="2400" spc="-5" dirty="0">
                <a:solidFill>
                  <a:srgbClr val="660066"/>
                </a:solidFill>
                <a:latin typeface="Arial"/>
                <a:cs typeface="Arial"/>
              </a:rPr>
              <a:t>length, </a:t>
            </a:r>
            <a:r>
              <a:rPr sz="2400" dirty="0">
                <a:solidFill>
                  <a:srgbClr val="660066"/>
                </a:solidFill>
                <a:latin typeface="Arial"/>
                <a:cs typeface="Arial"/>
              </a:rPr>
              <a:t>sepal </a:t>
            </a:r>
            <a:r>
              <a:rPr sz="2400" spc="-5" dirty="0">
                <a:solidFill>
                  <a:srgbClr val="660066"/>
                </a:solidFill>
                <a:latin typeface="Arial"/>
                <a:cs typeface="Arial"/>
              </a:rPr>
              <a:t>width, petal length, petal</a:t>
            </a:r>
            <a:r>
              <a:rPr sz="2400" spc="40" dirty="0">
                <a:solidFill>
                  <a:srgbClr val="660066"/>
                </a:solidFill>
                <a:latin typeface="Arial"/>
                <a:cs typeface="Arial"/>
              </a:rPr>
              <a:t> </a:t>
            </a:r>
            <a:r>
              <a:rPr sz="2400" spc="-5" dirty="0">
                <a:solidFill>
                  <a:srgbClr val="660066"/>
                </a:solidFill>
                <a:latin typeface="Arial"/>
                <a:cs typeface="Arial"/>
              </a:rPr>
              <a:t>width</a:t>
            </a:r>
            <a:endParaRPr sz="2400" dirty="0">
              <a:latin typeface="Arial"/>
              <a:cs typeface="Arial"/>
            </a:endParaRPr>
          </a:p>
          <a:p>
            <a:pPr marL="1383665">
              <a:lnSpc>
                <a:spcPct val="100000"/>
              </a:lnSpc>
              <a:spcBef>
                <a:spcPts val="525"/>
              </a:spcBef>
            </a:pPr>
            <a:r>
              <a:rPr sz="2000" dirty="0">
                <a:latin typeface="Arial"/>
                <a:cs typeface="Arial"/>
              </a:rPr>
              <a:t>– in 3 species: </a:t>
            </a:r>
            <a:r>
              <a:rPr sz="2000" spc="-5" dirty="0">
                <a:latin typeface="Arial"/>
                <a:cs typeface="Arial"/>
              </a:rPr>
              <a:t>Setosa, </a:t>
            </a:r>
            <a:r>
              <a:rPr sz="2000" dirty="0">
                <a:latin typeface="Arial"/>
                <a:cs typeface="Arial"/>
              </a:rPr>
              <a:t>versicolor,</a:t>
            </a:r>
            <a:r>
              <a:rPr sz="2000" spc="105" dirty="0">
                <a:latin typeface="Arial"/>
                <a:cs typeface="Arial"/>
              </a:rPr>
              <a:t> </a:t>
            </a:r>
            <a:r>
              <a:rPr sz="2000" dirty="0">
                <a:latin typeface="Arial"/>
                <a:cs typeface="Arial"/>
              </a:rPr>
              <a:t>virginica</a:t>
            </a:r>
          </a:p>
        </p:txBody>
      </p:sp>
      <p:sp>
        <p:nvSpPr>
          <p:cNvPr id="6" name="object 6"/>
          <p:cNvSpPr txBox="1"/>
          <p:nvPr/>
        </p:nvSpPr>
        <p:spPr>
          <a:xfrm>
            <a:off x="9176909" y="6656921"/>
            <a:ext cx="198120" cy="198755"/>
          </a:xfrm>
          <a:prstGeom prst="rect">
            <a:avLst/>
          </a:prstGeom>
        </p:spPr>
        <p:txBody>
          <a:bodyPr vert="horz" wrap="square" lIns="0" tIns="0" rIns="0" bIns="0" rtlCol="0">
            <a:spAutoFit/>
          </a:bodyPr>
          <a:lstStyle/>
          <a:p>
            <a:pPr>
              <a:lnSpc>
                <a:spcPts val="1545"/>
              </a:lnSpc>
            </a:pPr>
            <a:r>
              <a:rPr sz="1400" spc="-5" dirty="0">
                <a:latin typeface="Arial"/>
                <a:cs typeface="Arial"/>
              </a:rPr>
              <a:t>23</a:t>
            </a:r>
            <a:endParaRPr sz="1400">
              <a:latin typeface="Arial"/>
              <a:cs typeface="Arial"/>
            </a:endParaRPr>
          </a:p>
        </p:txBody>
      </p:sp>
      <p:sp>
        <p:nvSpPr>
          <p:cNvPr id="7" name="object 7"/>
          <p:cNvSpPr/>
          <p:nvPr/>
        </p:nvSpPr>
        <p:spPr>
          <a:xfrm>
            <a:off x="1002838" y="3092334"/>
            <a:ext cx="1600200" cy="128428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831637" y="3092334"/>
            <a:ext cx="1506537" cy="129540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431837" y="3092334"/>
            <a:ext cx="1485898" cy="126999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75935" y="4500087"/>
            <a:ext cx="5018499" cy="202124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6039568" y="3092334"/>
            <a:ext cx="3833478" cy="1592262"/>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091971" y="5302134"/>
            <a:ext cx="3758629" cy="1752600"/>
          </a:xfrm>
          <a:prstGeom prst="rect">
            <a:avLst/>
          </a:prstGeom>
          <a:blipFill>
            <a:blip r:embed="rId7" cstate="print"/>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34F6CF20-8FB2-BD44-A61B-4821293202A8}"/>
              </a:ext>
            </a:extLst>
          </p:cNvPr>
          <p:cNvSpPr txBox="1"/>
          <p:nvPr/>
        </p:nvSpPr>
        <p:spPr>
          <a:xfrm>
            <a:off x="1013994" y="7311974"/>
            <a:ext cx="4942379" cy="369332"/>
          </a:xfrm>
          <a:prstGeom prst="rect">
            <a:avLst/>
          </a:prstGeom>
          <a:noFill/>
        </p:spPr>
        <p:txBody>
          <a:bodyPr wrap="none" rtlCol="0">
            <a:spAutoFit/>
          </a:bodyPr>
          <a:lstStyle/>
          <a:p>
            <a:r>
              <a:rPr lang="en-US" dirty="0"/>
              <a:t>https://</a:t>
            </a:r>
            <a:r>
              <a:rPr lang="en-US" dirty="0" err="1"/>
              <a:t>en.wikipedia.org</a:t>
            </a:r>
            <a:r>
              <a:rPr lang="en-US" dirty="0"/>
              <a:t>/wiki/</a:t>
            </a:r>
            <a:r>
              <a:rPr lang="en-US" dirty="0" err="1"/>
              <a:t>Iris_flower_data_set</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6811-059D-3969-898E-AA4138A1395B}"/>
              </a:ext>
            </a:extLst>
          </p:cNvPr>
          <p:cNvSpPr>
            <a:spLocks noGrp="1"/>
          </p:cNvSpPr>
          <p:nvPr>
            <p:ph type="title"/>
          </p:nvPr>
        </p:nvSpPr>
        <p:spPr>
          <a:xfrm>
            <a:off x="1530466" y="228600"/>
            <a:ext cx="5562600" cy="677108"/>
          </a:xfrm>
        </p:spPr>
        <p:txBody>
          <a:bodyPr/>
          <a:lstStyle/>
          <a:p>
            <a:r>
              <a:rPr lang="en-US" dirty="0"/>
              <a:t>ML datasets - </a:t>
            </a:r>
            <a:r>
              <a:rPr lang="en-US" dirty="0">
                <a:hlinkClick r:id="rId2"/>
              </a:rPr>
              <a:t>Kaggle</a:t>
            </a:r>
            <a:endParaRPr lang="en-US" dirty="0"/>
          </a:p>
        </p:txBody>
      </p:sp>
      <p:pic>
        <p:nvPicPr>
          <p:cNvPr id="5" name="Picture 4">
            <a:extLst>
              <a:ext uri="{FF2B5EF4-FFF2-40B4-BE49-F238E27FC236}">
                <a16:creationId xmlns:a16="http://schemas.microsoft.com/office/drawing/2014/main" id="{4E4867FE-E0B4-875D-D6D1-D24EB31B7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364" y="982250"/>
            <a:ext cx="6940434" cy="6817692"/>
          </a:xfrm>
          <a:prstGeom prst="rect">
            <a:avLst/>
          </a:prstGeom>
        </p:spPr>
      </p:pic>
    </p:spTree>
    <p:extLst>
      <p:ext uri="{BB962C8B-B14F-4D97-AF65-F5344CB8AC3E}">
        <p14:creationId xmlns:p14="http://schemas.microsoft.com/office/powerpoint/2010/main" val="135694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59116" y="572654"/>
            <a:ext cx="9264384" cy="689932"/>
          </a:xfrm>
          <a:prstGeom prst="rect">
            <a:avLst/>
          </a:prstGeom>
        </p:spPr>
        <p:txBody>
          <a:bodyPr vert="horz" wrap="square" lIns="0" tIns="12700" rIns="0" bIns="0" rtlCol="0">
            <a:spAutoFit/>
          </a:bodyPr>
          <a:lstStyle/>
          <a:p>
            <a:pPr marL="12700">
              <a:lnSpc>
                <a:spcPct val="100000"/>
              </a:lnSpc>
              <a:spcBef>
                <a:spcPts val="100"/>
              </a:spcBef>
              <a:tabLst>
                <a:tab pos="3584575" algn="l"/>
                <a:tab pos="5728335" algn="l"/>
              </a:tabLst>
            </a:pPr>
            <a:r>
              <a:rPr dirty="0"/>
              <a:t>Unsupervised	</a:t>
            </a:r>
            <a:r>
              <a:rPr lang="en-US" dirty="0"/>
              <a:t>L</a:t>
            </a:r>
            <a:r>
              <a:rPr dirty="0"/>
              <a:t>earning</a:t>
            </a:r>
            <a:r>
              <a:rPr lang="en-US" dirty="0"/>
              <a:t> E</a:t>
            </a:r>
            <a:r>
              <a:rPr dirty="0"/>
              <a:t>xperience</a:t>
            </a:r>
          </a:p>
        </p:txBody>
      </p:sp>
      <p:sp>
        <p:nvSpPr>
          <p:cNvPr id="4" name="object 4"/>
          <p:cNvSpPr txBox="1"/>
          <p:nvPr/>
        </p:nvSpPr>
        <p:spPr>
          <a:xfrm>
            <a:off x="852978" y="1889898"/>
            <a:ext cx="8050530" cy="4812030"/>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spc="-5" dirty="0">
                <a:solidFill>
                  <a:srgbClr val="3333CC"/>
                </a:solidFill>
                <a:latin typeface="Arial"/>
                <a:cs typeface="Arial"/>
              </a:rPr>
              <a:t>Data </a:t>
            </a:r>
            <a:r>
              <a:rPr sz="3200" dirty="0">
                <a:solidFill>
                  <a:srgbClr val="3333CC"/>
                </a:solidFill>
                <a:latin typeface="Arial"/>
                <a:cs typeface="Arial"/>
              </a:rPr>
              <a:t>set </a:t>
            </a:r>
            <a:r>
              <a:rPr sz="3200" spc="-5" dirty="0">
                <a:solidFill>
                  <a:srgbClr val="3333CC"/>
                </a:solidFill>
                <a:latin typeface="Arial"/>
                <a:cs typeface="Arial"/>
              </a:rPr>
              <a:t>contains </a:t>
            </a:r>
            <a:r>
              <a:rPr sz="3200" dirty="0">
                <a:solidFill>
                  <a:srgbClr val="3333CC"/>
                </a:solidFill>
                <a:latin typeface="Arial"/>
                <a:cs typeface="Arial"/>
              </a:rPr>
              <a:t>many </a:t>
            </a:r>
            <a:r>
              <a:rPr sz="3200" spc="-5" dirty="0">
                <a:solidFill>
                  <a:srgbClr val="3333CC"/>
                </a:solidFill>
                <a:latin typeface="Arial"/>
                <a:cs typeface="Arial"/>
              </a:rPr>
              <a:t>useful features</a:t>
            </a:r>
            <a:endParaRPr sz="3200" dirty="0">
              <a:latin typeface="Arial"/>
              <a:cs typeface="Arial"/>
            </a:endParaRPr>
          </a:p>
          <a:p>
            <a:pPr marL="355600" indent="-342900">
              <a:lnSpc>
                <a:spcPct val="100000"/>
              </a:lnSpc>
              <a:spcBef>
                <a:spcPts val="730"/>
              </a:spcBef>
              <a:buChar char="•"/>
              <a:tabLst>
                <a:tab pos="354965" algn="l"/>
                <a:tab pos="355600" algn="l"/>
              </a:tabLst>
            </a:pPr>
            <a:r>
              <a:rPr sz="3200" dirty="0">
                <a:solidFill>
                  <a:srgbClr val="3333CC"/>
                </a:solidFill>
                <a:latin typeface="Arial"/>
                <a:cs typeface="Arial"/>
              </a:rPr>
              <a:t>Learn </a:t>
            </a:r>
            <a:r>
              <a:rPr lang="en-US" sz="3200" dirty="0">
                <a:solidFill>
                  <a:srgbClr val="3333CC"/>
                </a:solidFill>
                <a:latin typeface="Arial"/>
                <a:cs typeface="Arial"/>
              </a:rPr>
              <a:t>the </a:t>
            </a:r>
            <a:r>
              <a:rPr sz="3200" spc="-5" dirty="0">
                <a:solidFill>
                  <a:srgbClr val="3333CC"/>
                </a:solidFill>
                <a:latin typeface="Arial"/>
                <a:cs typeface="Arial"/>
              </a:rPr>
              <a:t>structure </a:t>
            </a:r>
            <a:r>
              <a:rPr sz="3200" dirty="0">
                <a:solidFill>
                  <a:srgbClr val="3333CC"/>
                </a:solidFill>
                <a:latin typeface="Arial"/>
                <a:cs typeface="Arial"/>
              </a:rPr>
              <a:t>of </a:t>
            </a:r>
            <a:r>
              <a:rPr sz="3200" spc="-5" dirty="0">
                <a:solidFill>
                  <a:srgbClr val="3333CC"/>
                </a:solidFill>
                <a:latin typeface="Arial"/>
                <a:cs typeface="Arial"/>
              </a:rPr>
              <a:t>this data</a:t>
            </a:r>
            <a:r>
              <a:rPr sz="3200" spc="-10" dirty="0">
                <a:solidFill>
                  <a:srgbClr val="3333CC"/>
                </a:solidFill>
                <a:latin typeface="Arial"/>
                <a:cs typeface="Arial"/>
              </a:rPr>
              <a:t> </a:t>
            </a:r>
            <a:r>
              <a:rPr sz="3200" dirty="0">
                <a:solidFill>
                  <a:srgbClr val="3333CC"/>
                </a:solidFill>
                <a:latin typeface="Arial"/>
                <a:cs typeface="Arial"/>
              </a:rPr>
              <a:t>set</a:t>
            </a:r>
            <a:endParaRPr sz="3200" dirty="0">
              <a:latin typeface="Arial"/>
              <a:cs typeface="Arial"/>
            </a:endParaRPr>
          </a:p>
          <a:p>
            <a:pPr marL="355600" marR="5080" indent="-342900">
              <a:lnSpc>
                <a:spcPct val="100000"/>
              </a:lnSpc>
              <a:spcBef>
                <a:spcPts val="760"/>
              </a:spcBef>
              <a:buChar char="•"/>
              <a:tabLst>
                <a:tab pos="354965" algn="l"/>
                <a:tab pos="355600" algn="l"/>
              </a:tabLst>
            </a:pPr>
            <a:r>
              <a:rPr sz="3200" dirty="0">
                <a:solidFill>
                  <a:srgbClr val="3333CC"/>
                </a:solidFill>
                <a:latin typeface="Arial"/>
                <a:cs typeface="Arial"/>
              </a:rPr>
              <a:t>Learn </a:t>
            </a:r>
            <a:r>
              <a:rPr sz="3200" spc="-5" dirty="0">
                <a:solidFill>
                  <a:srgbClr val="3333CC"/>
                </a:solidFill>
                <a:latin typeface="Arial"/>
                <a:cs typeface="Arial"/>
              </a:rPr>
              <a:t>the entire probability distribution that  generated this data</a:t>
            </a:r>
            <a:r>
              <a:rPr sz="3200" dirty="0">
                <a:solidFill>
                  <a:srgbClr val="3333CC"/>
                </a:solidFill>
                <a:latin typeface="Arial"/>
                <a:cs typeface="Arial"/>
              </a:rPr>
              <a:t> set</a:t>
            </a:r>
            <a:endParaRPr sz="3200" dirty="0">
              <a:latin typeface="Arial"/>
              <a:cs typeface="Arial"/>
            </a:endParaRPr>
          </a:p>
          <a:p>
            <a:pPr marL="755650" lvl="1" indent="-286385">
              <a:lnSpc>
                <a:spcPct val="100000"/>
              </a:lnSpc>
              <a:spcBef>
                <a:spcPts val="625"/>
              </a:spcBef>
              <a:buChar char="–"/>
              <a:tabLst>
                <a:tab pos="755650" algn="l"/>
              </a:tabLst>
            </a:pPr>
            <a:r>
              <a:rPr sz="2800" spc="-5" dirty="0">
                <a:solidFill>
                  <a:srgbClr val="336600"/>
                </a:solidFill>
                <a:latin typeface="Arial"/>
                <a:cs typeface="Arial"/>
              </a:rPr>
              <a:t>Explicitly for density estimation</a:t>
            </a:r>
            <a:endParaRPr sz="2800" dirty="0">
              <a:latin typeface="Arial"/>
              <a:cs typeface="Arial"/>
            </a:endParaRPr>
          </a:p>
          <a:p>
            <a:pPr marL="755650" lvl="1" indent="-286385">
              <a:lnSpc>
                <a:spcPct val="100000"/>
              </a:lnSpc>
              <a:spcBef>
                <a:spcPts val="740"/>
              </a:spcBef>
              <a:buChar char="–"/>
              <a:tabLst>
                <a:tab pos="755650" algn="l"/>
              </a:tabLst>
            </a:pPr>
            <a:r>
              <a:rPr sz="2800" spc="-5" dirty="0">
                <a:solidFill>
                  <a:srgbClr val="336600"/>
                </a:solidFill>
                <a:latin typeface="Arial"/>
                <a:cs typeface="Arial"/>
              </a:rPr>
              <a:t>Implicitly for synthesis </a:t>
            </a:r>
            <a:r>
              <a:rPr sz="2800" dirty="0">
                <a:solidFill>
                  <a:srgbClr val="336600"/>
                </a:solidFill>
                <a:latin typeface="Arial"/>
                <a:cs typeface="Arial"/>
              </a:rPr>
              <a:t>or</a:t>
            </a:r>
            <a:r>
              <a:rPr sz="2800" spc="-10" dirty="0">
                <a:solidFill>
                  <a:srgbClr val="336600"/>
                </a:solidFill>
                <a:latin typeface="Arial"/>
                <a:cs typeface="Arial"/>
              </a:rPr>
              <a:t> </a:t>
            </a:r>
            <a:r>
              <a:rPr sz="2800" dirty="0">
                <a:solidFill>
                  <a:srgbClr val="336600"/>
                </a:solidFill>
                <a:latin typeface="Arial"/>
                <a:cs typeface="Arial"/>
              </a:rPr>
              <a:t>denoising</a:t>
            </a:r>
            <a:endParaRPr sz="2800" dirty="0">
              <a:latin typeface="Arial"/>
              <a:cs typeface="Arial"/>
            </a:endParaRPr>
          </a:p>
          <a:p>
            <a:pPr marL="355600" indent="-342900">
              <a:lnSpc>
                <a:spcPct val="100000"/>
              </a:lnSpc>
              <a:spcBef>
                <a:spcPts val="735"/>
              </a:spcBef>
              <a:buChar char="•"/>
              <a:tabLst>
                <a:tab pos="354965" algn="l"/>
                <a:tab pos="355600" algn="l"/>
              </a:tabLst>
            </a:pPr>
            <a:r>
              <a:rPr sz="3200" spc="-5" dirty="0">
                <a:solidFill>
                  <a:srgbClr val="3333CC"/>
                </a:solidFill>
                <a:latin typeface="Arial"/>
                <a:cs typeface="Arial"/>
              </a:rPr>
              <a:t>Perform </a:t>
            </a:r>
            <a:r>
              <a:rPr sz="3200" dirty="0">
                <a:solidFill>
                  <a:srgbClr val="3333CC"/>
                </a:solidFill>
                <a:latin typeface="Arial"/>
                <a:cs typeface="Arial"/>
              </a:rPr>
              <a:t>a role such as</a:t>
            </a:r>
            <a:r>
              <a:rPr sz="3200" spc="-15" dirty="0">
                <a:solidFill>
                  <a:srgbClr val="3333CC"/>
                </a:solidFill>
                <a:latin typeface="Arial"/>
                <a:cs typeface="Arial"/>
              </a:rPr>
              <a:t> </a:t>
            </a:r>
            <a:r>
              <a:rPr sz="3200" spc="-5" dirty="0">
                <a:solidFill>
                  <a:srgbClr val="3333CC"/>
                </a:solidFill>
                <a:latin typeface="Arial"/>
                <a:cs typeface="Arial"/>
              </a:rPr>
              <a:t>clustering</a:t>
            </a:r>
            <a:endParaRPr sz="3200" dirty="0">
              <a:latin typeface="Arial"/>
              <a:cs typeface="Arial"/>
            </a:endParaRPr>
          </a:p>
          <a:p>
            <a:pPr marL="748665" marR="526415" lvl="1" indent="-279400">
              <a:lnSpc>
                <a:spcPct val="102000"/>
              </a:lnSpc>
              <a:spcBef>
                <a:spcPts val="595"/>
              </a:spcBef>
              <a:buChar char="–"/>
              <a:tabLst>
                <a:tab pos="755650" algn="l"/>
              </a:tabLst>
            </a:pPr>
            <a:r>
              <a:rPr sz="2800" spc="-5" dirty="0">
                <a:solidFill>
                  <a:srgbClr val="336600"/>
                </a:solidFill>
                <a:latin typeface="Arial"/>
                <a:cs typeface="Arial"/>
              </a:rPr>
              <a:t>i.e., </a:t>
            </a:r>
            <a:r>
              <a:rPr sz="2800" dirty="0">
                <a:solidFill>
                  <a:srgbClr val="336600"/>
                </a:solidFill>
                <a:latin typeface="Arial"/>
                <a:cs typeface="Arial"/>
              </a:rPr>
              <a:t>dividing </a:t>
            </a:r>
            <a:r>
              <a:rPr sz="2800" spc="-5" dirty="0">
                <a:solidFill>
                  <a:srgbClr val="336600"/>
                </a:solidFill>
                <a:latin typeface="Arial"/>
                <a:cs typeface="Arial"/>
              </a:rPr>
              <a:t>data </a:t>
            </a:r>
            <a:r>
              <a:rPr sz="2800" dirty="0">
                <a:solidFill>
                  <a:srgbClr val="336600"/>
                </a:solidFill>
                <a:latin typeface="Arial"/>
                <a:cs typeface="Arial"/>
              </a:rPr>
              <a:t>set </a:t>
            </a:r>
            <a:r>
              <a:rPr sz="2800" spc="-5" dirty="0">
                <a:solidFill>
                  <a:srgbClr val="336600"/>
                </a:solidFill>
                <a:latin typeface="Arial"/>
                <a:cs typeface="Arial"/>
              </a:rPr>
              <a:t>into clusters </a:t>
            </a:r>
            <a:r>
              <a:rPr sz="2800" dirty="0">
                <a:solidFill>
                  <a:srgbClr val="336600"/>
                </a:solidFill>
                <a:latin typeface="Arial"/>
                <a:cs typeface="Arial"/>
              </a:rPr>
              <a:t>of similar  examples</a:t>
            </a:r>
            <a:endParaRPr sz="28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402712" y="1099704"/>
            <a:ext cx="6372987" cy="689932"/>
          </a:xfrm>
          <a:prstGeom prst="rect">
            <a:avLst/>
          </a:prstGeom>
        </p:spPr>
        <p:txBody>
          <a:bodyPr vert="horz" wrap="square" lIns="0" tIns="12700" rIns="0" bIns="0" rtlCol="0">
            <a:spAutoFit/>
          </a:bodyPr>
          <a:lstStyle/>
          <a:p>
            <a:pPr marL="12700">
              <a:lnSpc>
                <a:spcPct val="100000"/>
              </a:lnSpc>
              <a:spcBef>
                <a:spcPts val="100"/>
              </a:spcBef>
              <a:tabLst>
                <a:tab pos="2496820" algn="l"/>
              </a:tabLst>
            </a:pPr>
            <a:r>
              <a:rPr spc="-5" dirty="0"/>
              <a:t>Overview	</a:t>
            </a:r>
            <a:r>
              <a:rPr dirty="0"/>
              <a:t>of</a:t>
            </a:r>
            <a:r>
              <a:rPr lang="en-US" spc="-100" dirty="0"/>
              <a:t> Presentation</a:t>
            </a:r>
            <a:endParaRPr dirty="0"/>
          </a:p>
        </p:txBody>
      </p:sp>
      <p:sp>
        <p:nvSpPr>
          <p:cNvPr id="5" name="object 5"/>
          <p:cNvSpPr txBox="1"/>
          <p:nvPr/>
        </p:nvSpPr>
        <p:spPr>
          <a:xfrm>
            <a:off x="840278" y="2287154"/>
            <a:ext cx="8885555" cy="4797980"/>
          </a:xfrm>
          <a:prstGeom prst="rect">
            <a:avLst/>
          </a:prstGeom>
        </p:spPr>
        <p:txBody>
          <a:bodyPr vert="horz" wrap="square" lIns="0" tIns="33020" rIns="0" bIns="0" rtlCol="0">
            <a:spAutoFit/>
          </a:bodyPr>
          <a:lstStyle/>
          <a:p>
            <a:pPr marL="355600" marR="817880" indent="-342900">
              <a:lnSpc>
                <a:spcPts val="3800"/>
              </a:lnSpc>
              <a:spcBef>
                <a:spcPts val="260"/>
              </a:spcBef>
              <a:buChar char="•"/>
              <a:tabLst>
                <a:tab pos="354965" algn="l"/>
                <a:tab pos="355600" algn="l"/>
              </a:tabLst>
            </a:pPr>
            <a:r>
              <a:rPr sz="3200" dirty="0">
                <a:solidFill>
                  <a:srgbClr val="3333CC"/>
                </a:solidFill>
                <a:latin typeface="Arial"/>
                <a:cs typeface="Arial"/>
              </a:rPr>
              <a:t>Deep learning is a </a:t>
            </a:r>
            <a:r>
              <a:rPr sz="3200" spc="-5" dirty="0">
                <a:solidFill>
                  <a:srgbClr val="3333CC"/>
                </a:solidFill>
                <a:latin typeface="Arial"/>
                <a:cs typeface="Arial"/>
              </a:rPr>
              <a:t>specific </a:t>
            </a:r>
            <a:r>
              <a:rPr sz="3200" dirty="0">
                <a:solidFill>
                  <a:srgbClr val="3333CC"/>
                </a:solidFill>
                <a:latin typeface="Arial"/>
                <a:cs typeface="Arial"/>
              </a:rPr>
              <a:t>kind of</a:t>
            </a:r>
            <a:r>
              <a:rPr sz="3200" spc="-75" dirty="0">
                <a:solidFill>
                  <a:srgbClr val="3333CC"/>
                </a:solidFill>
                <a:latin typeface="Arial"/>
                <a:cs typeface="Arial"/>
              </a:rPr>
              <a:t> </a:t>
            </a:r>
            <a:r>
              <a:rPr sz="3200" dirty="0">
                <a:solidFill>
                  <a:srgbClr val="3333CC"/>
                </a:solidFill>
                <a:latin typeface="Arial"/>
                <a:cs typeface="Arial"/>
              </a:rPr>
              <a:t>Machine  Learning</a:t>
            </a:r>
            <a:r>
              <a:rPr lang="en-US" sz="3200" dirty="0">
                <a:solidFill>
                  <a:srgbClr val="3333CC"/>
                </a:solidFill>
                <a:latin typeface="Arial"/>
                <a:cs typeface="Arial"/>
              </a:rPr>
              <a:t> (ML)</a:t>
            </a:r>
            <a:endParaRPr sz="3200" dirty="0">
              <a:latin typeface="Arial"/>
              <a:cs typeface="Arial"/>
            </a:endParaRPr>
          </a:p>
          <a:p>
            <a:pPr marL="748665" marR="708025" indent="-279400">
              <a:lnSpc>
                <a:spcPct val="102000"/>
              </a:lnSpc>
              <a:spcBef>
                <a:spcPts val="445"/>
              </a:spcBef>
            </a:pPr>
            <a:r>
              <a:rPr sz="2800" dirty="0">
                <a:solidFill>
                  <a:srgbClr val="336600"/>
                </a:solidFill>
                <a:latin typeface="Arial"/>
                <a:cs typeface="Arial"/>
              </a:rPr>
              <a:t>– </a:t>
            </a:r>
            <a:r>
              <a:rPr sz="2800" spc="-5" dirty="0">
                <a:solidFill>
                  <a:srgbClr val="336600"/>
                </a:solidFill>
                <a:latin typeface="Arial"/>
                <a:cs typeface="Arial"/>
              </a:rPr>
              <a:t>To understand </a:t>
            </a:r>
            <a:r>
              <a:rPr sz="2800" dirty="0">
                <a:solidFill>
                  <a:srgbClr val="336600"/>
                </a:solidFill>
                <a:latin typeface="Arial"/>
                <a:cs typeface="Arial"/>
              </a:rPr>
              <a:t>deep learning well, one needs</a:t>
            </a:r>
            <a:r>
              <a:rPr sz="2800" spc="-140" dirty="0">
                <a:solidFill>
                  <a:srgbClr val="336600"/>
                </a:solidFill>
                <a:latin typeface="Arial"/>
                <a:cs typeface="Arial"/>
              </a:rPr>
              <a:t> </a:t>
            </a:r>
            <a:r>
              <a:rPr sz="2800" dirty="0">
                <a:solidFill>
                  <a:srgbClr val="336600"/>
                </a:solidFill>
                <a:latin typeface="Arial"/>
                <a:cs typeface="Arial"/>
              </a:rPr>
              <a:t>a  solid </a:t>
            </a:r>
            <a:r>
              <a:rPr sz="2800" spc="-5" dirty="0">
                <a:solidFill>
                  <a:srgbClr val="336600"/>
                </a:solidFill>
                <a:latin typeface="Arial"/>
                <a:cs typeface="Arial"/>
              </a:rPr>
              <a:t>understanding </a:t>
            </a:r>
            <a:r>
              <a:rPr sz="2800" dirty="0">
                <a:solidFill>
                  <a:srgbClr val="336600"/>
                </a:solidFill>
                <a:latin typeface="Arial"/>
                <a:cs typeface="Arial"/>
              </a:rPr>
              <a:t>of </a:t>
            </a:r>
            <a:r>
              <a:rPr lang="en-US" sz="2800" dirty="0" err="1">
                <a:solidFill>
                  <a:srgbClr val="336600"/>
                </a:solidFill>
                <a:latin typeface="Arial"/>
                <a:cs typeface="Arial"/>
              </a:rPr>
              <a:t>th</a:t>
            </a:r>
            <a:r>
              <a:rPr lang="en-US" sz="2800" dirty="0">
                <a:solidFill>
                  <a:srgbClr val="336600"/>
                </a:solidFill>
                <a:latin typeface="Arial"/>
                <a:cs typeface="Arial"/>
              </a:rPr>
              <a:t> </a:t>
            </a:r>
            <a:r>
              <a:rPr sz="2800" dirty="0">
                <a:solidFill>
                  <a:srgbClr val="336600"/>
                </a:solidFill>
                <a:latin typeface="Arial"/>
                <a:cs typeface="Arial"/>
              </a:rPr>
              <a:t>basic principles </a:t>
            </a:r>
            <a:r>
              <a:rPr lang="en-US" sz="2800" dirty="0">
                <a:solidFill>
                  <a:srgbClr val="336600"/>
                </a:solidFill>
                <a:latin typeface="Arial"/>
                <a:cs typeface="Arial"/>
              </a:rPr>
              <a:t>in</a:t>
            </a:r>
            <a:r>
              <a:rPr sz="2800" spc="-40" dirty="0">
                <a:solidFill>
                  <a:srgbClr val="336600"/>
                </a:solidFill>
                <a:latin typeface="Arial"/>
                <a:cs typeface="Arial"/>
              </a:rPr>
              <a:t> </a:t>
            </a:r>
            <a:r>
              <a:rPr sz="2800" dirty="0">
                <a:solidFill>
                  <a:srgbClr val="336600"/>
                </a:solidFill>
                <a:latin typeface="Arial"/>
                <a:cs typeface="Arial"/>
              </a:rPr>
              <a:t>ML</a:t>
            </a:r>
            <a:endParaRPr sz="2800" dirty="0">
              <a:latin typeface="Arial"/>
              <a:cs typeface="Arial"/>
            </a:endParaRPr>
          </a:p>
          <a:p>
            <a:pPr marL="355600" marR="931544" indent="-342900">
              <a:lnSpc>
                <a:spcPct val="100000"/>
              </a:lnSpc>
              <a:spcBef>
                <a:spcPts val="705"/>
              </a:spcBef>
              <a:buChar char="•"/>
              <a:tabLst>
                <a:tab pos="354965" algn="l"/>
                <a:tab pos="355600" algn="l"/>
              </a:tabLst>
            </a:pPr>
            <a:r>
              <a:rPr sz="3200" spc="-5" dirty="0">
                <a:solidFill>
                  <a:srgbClr val="3333CC"/>
                </a:solidFill>
                <a:latin typeface="Arial"/>
                <a:cs typeface="Arial"/>
              </a:rPr>
              <a:t>This </a:t>
            </a:r>
            <a:r>
              <a:rPr sz="3200" dirty="0">
                <a:solidFill>
                  <a:srgbClr val="3333CC"/>
                </a:solidFill>
                <a:latin typeface="Arial"/>
                <a:cs typeface="Arial"/>
              </a:rPr>
              <a:t>is a brief </a:t>
            </a:r>
            <a:r>
              <a:rPr lang="en-US" sz="3200" dirty="0">
                <a:solidFill>
                  <a:srgbClr val="3333CC"/>
                </a:solidFill>
                <a:latin typeface="Arial"/>
                <a:cs typeface="Arial"/>
              </a:rPr>
              <a:t>presentation</a:t>
            </a:r>
            <a:r>
              <a:rPr sz="3200" dirty="0">
                <a:solidFill>
                  <a:srgbClr val="3333CC"/>
                </a:solidFill>
                <a:latin typeface="Arial"/>
                <a:cs typeface="Arial"/>
              </a:rPr>
              <a:t> on </a:t>
            </a:r>
            <a:r>
              <a:rPr sz="3200" spc="-5" dirty="0">
                <a:solidFill>
                  <a:srgbClr val="3333CC"/>
                </a:solidFill>
                <a:latin typeface="Arial"/>
                <a:cs typeface="Arial"/>
              </a:rPr>
              <a:t>important </a:t>
            </a:r>
            <a:r>
              <a:rPr sz="3200" dirty="0">
                <a:solidFill>
                  <a:srgbClr val="3333CC"/>
                </a:solidFill>
                <a:latin typeface="Arial"/>
                <a:cs typeface="Arial"/>
              </a:rPr>
              <a:t>general principles of</a:t>
            </a:r>
            <a:r>
              <a:rPr sz="3200" spc="-20" dirty="0">
                <a:solidFill>
                  <a:srgbClr val="3333CC"/>
                </a:solidFill>
                <a:latin typeface="Arial"/>
                <a:cs typeface="Arial"/>
              </a:rPr>
              <a:t> </a:t>
            </a:r>
            <a:r>
              <a:rPr sz="3200" dirty="0">
                <a:solidFill>
                  <a:srgbClr val="3333CC"/>
                </a:solidFill>
                <a:latin typeface="Arial"/>
                <a:cs typeface="Arial"/>
              </a:rPr>
              <a:t>ML</a:t>
            </a:r>
            <a:endParaRPr sz="3200" dirty="0">
              <a:latin typeface="Arial"/>
              <a:cs typeface="Arial"/>
            </a:endParaRPr>
          </a:p>
          <a:p>
            <a:pPr marL="355600" indent="-342900">
              <a:lnSpc>
                <a:spcPct val="100000"/>
              </a:lnSpc>
              <a:spcBef>
                <a:spcPts val="819"/>
              </a:spcBef>
              <a:buChar char="•"/>
              <a:tabLst>
                <a:tab pos="354965" algn="l"/>
                <a:tab pos="355600" algn="l"/>
              </a:tabLst>
            </a:pPr>
            <a:r>
              <a:rPr lang="en-US" sz="3200" dirty="0">
                <a:solidFill>
                  <a:srgbClr val="3333CC"/>
                </a:solidFill>
                <a:latin typeface="Arial"/>
                <a:cs typeface="Arial"/>
              </a:rPr>
              <a:t>Good Reference: </a:t>
            </a:r>
          </a:p>
          <a:p>
            <a:pPr marL="812800" lvl="1" indent="-342900">
              <a:spcBef>
                <a:spcPts val="819"/>
              </a:spcBef>
              <a:buChar char="•"/>
              <a:tabLst>
                <a:tab pos="354965" algn="l"/>
                <a:tab pos="355600" algn="l"/>
              </a:tabLst>
            </a:pPr>
            <a:r>
              <a:rPr sz="3200" spc="-5" dirty="0">
                <a:solidFill>
                  <a:srgbClr val="3333CC"/>
                </a:solidFill>
                <a:latin typeface="Arial"/>
                <a:cs typeface="Arial"/>
              </a:rPr>
              <a:t>Intro to </a:t>
            </a:r>
            <a:r>
              <a:rPr sz="3200" dirty="0">
                <a:solidFill>
                  <a:srgbClr val="3333CC"/>
                </a:solidFill>
                <a:latin typeface="Arial"/>
                <a:cs typeface="Arial"/>
              </a:rPr>
              <a:t>ML (Bishop</a:t>
            </a:r>
            <a:r>
              <a:rPr sz="3200" spc="-75" dirty="0">
                <a:solidFill>
                  <a:srgbClr val="3333CC"/>
                </a:solidFill>
                <a:latin typeface="Arial"/>
                <a:cs typeface="Arial"/>
              </a:rPr>
              <a:t> </a:t>
            </a:r>
            <a:r>
              <a:rPr sz="3200" dirty="0">
                <a:solidFill>
                  <a:srgbClr val="3333CC"/>
                </a:solidFill>
                <a:latin typeface="Arial"/>
                <a:cs typeface="Arial"/>
              </a:rPr>
              <a:t>2006)</a:t>
            </a:r>
            <a:endParaRPr lang="en-US" sz="3200" dirty="0">
              <a:solidFill>
                <a:srgbClr val="3333CC"/>
              </a:solidFill>
              <a:latin typeface="Arial"/>
              <a:cs typeface="Arial"/>
            </a:endParaRPr>
          </a:p>
          <a:p>
            <a:pPr marL="812800" lvl="1" indent="-342900">
              <a:spcBef>
                <a:spcPts val="819"/>
              </a:spcBef>
              <a:buChar char="•"/>
              <a:tabLst>
                <a:tab pos="354965" algn="l"/>
                <a:tab pos="355600" algn="l"/>
              </a:tabLst>
            </a:pPr>
            <a:r>
              <a:rPr lang="en-US" sz="3200" dirty="0">
                <a:solidFill>
                  <a:srgbClr val="3333CC"/>
                </a:solidFill>
                <a:latin typeface="Arial"/>
                <a:cs typeface="Arial"/>
              </a:rPr>
              <a:t>Learning from Data (Abu-Mostafa, 2012)</a:t>
            </a:r>
            <a:endParaRPr sz="3200" dirty="0">
              <a:latin typeface="Arial"/>
              <a:cs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31900" y="593922"/>
            <a:ext cx="8455309" cy="689932"/>
          </a:xfrm>
          <a:prstGeom prst="rect">
            <a:avLst/>
          </a:prstGeom>
        </p:spPr>
        <p:txBody>
          <a:bodyPr vert="horz" wrap="square" lIns="0" tIns="12700" rIns="0" bIns="0" rtlCol="0">
            <a:spAutoFit/>
          </a:bodyPr>
          <a:lstStyle/>
          <a:p>
            <a:pPr marL="12700">
              <a:lnSpc>
                <a:spcPct val="100000"/>
              </a:lnSpc>
              <a:spcBef>
                <a:spcPts val="100"/>
              </a:spcBef>
              <a:tabLst>
                <a:tab pos="2963545" algn="l"/>
                <a:tab pos="5293995" algn="l"/>
              </a:tabLst>
            </a:pPr>
            <a:r>
              <a:rPr dirty="0"/>
              <a:t>Supervised	Learning	</a:t>
            </a:r>
            <a:r>
              <a:rPr lang="en-US" dirty="0"/>
              <a:t>E</a:t>
            </a:r>
            <a:r>
              <a:rPr dirty="0"/>
              <a:t>xperience</a:t>
            </a:r>
          </a:p>
        </p:txBody>
      </p:sp>
      <p:sp>
        <p:nvSpPr>
          <p:cNvPr id="4" name="object 4"/>
          <p:cNvSpPr txBox="1"/>
          <p:nvPr/>
        </p:nvSpPr>
        <p:spPr>
          <a:xfrm>
            <a:off x="852978" y="1525154"/>
            <a:ext cx="8930640" cy="314198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Data </a:t>
            </a:r>
            <a:r>
              <a:rPr sz="3200" dirty="0">
                <a:solidFill>
                  <a:srgbClr val="3333CC"/>
                </a:solidFill>
                <a:latin typeface="Arial"/>
                <a:cs typeface="Arial"/>
              </a:rPr>
              <a:t>set </a:t>
            </a:r>
            <a:r>
              <a:rPr sz="3200" spc="-5" dirty="0">
                <a:solidFill>
                  <a:srgbClr val="3333CC"/>
                </a:solidFill>
                <a:latin typeface="Arial"/>
                <a:cs typeface="Arial"/>
              </a:rPr>
              <a:t>contains features, </a:t>
            </a:r>
            <a:r>
              <a:rPr sz="3200" dirty="0">
                <a:solidFill>
                  <a:srgbClr val="3333CC"/>
                </a:solidFill>
                <a:latin typeface="Arial"/>
                <a:cs typeface="Arial"/>
              </a:rPr>
              <a:t>but each example is  </a:t>
            </a:r>
            <a:r>
              <a:rPr sz="3200" spc="-5" dirty="0">
                <a:solidFill>
                  <a:srgbClr val="3333CC"/>
                </a:solidFill>
                <a:latin typeface="Arial"/>
                <a:cs typeface="Arial"/>
              </a:rPr>
              <a:t>associated with </a:t>
            </a:r>
            <a:r>
              <a:rPr sz="3200" dirty="0">
                <a:solidFill>
                  <a:srgbClr val="3333CC"/>
                </a:solidFill>
                <a:latin typeface="Arial"/>
                <a:cs typeface="Arial"/>
              </a:rPr>
              <a:t>a label or </a:t>
            </a:r>
            <a:r>
              <a:rPr sz="3200" spc="-5" dirty="0">
                <a:solidFill>
                  <a:srgbClr val="3333CC"/>
                </a:solidFill>
                <a:latin typeface="Arial"/>
                <a:cs typeface="Arial"/>
              </a:rPr>
              <a:t>target</a:t>
            </a:r>
            <a:endParaRPr sz="3200" dirty="0">
              <a:latin typeface="Arial"/>
              <a:cs typeface="Arial"/>
            </a:endParaRPr>
          </a:p>
          <a:p>
            <a:pPr marL="355600" marR="795655" indent="-342900">
              <a:lnSpc>
                <a:spcPct val="100000"/>
              </a:lnSpc>
              <a:spcBef>
                <a:spcPts val="605"/>
              </a:spcBef>
              <a:buChar char="•"/>
              <a:tabLst>
                <a:tab pos="354965" algn="l"/>
                <a:tab pos="355600" algn="l"/>
              </a:tabLst>
            </a:pPr>
            <a:r>
              <a:rPr sz="3200" spc="-5" dirty="0">
                <a:solidFill>
                  <a:srgbClr val="3333CC"/>
                </a:solidFill>
                <a:latin typeface="Arial"/>
                <a:cs typeface="Arial"/>
              </a:rPr>
              <a:t>Iris dataset </a:t>
            </a:r>
            <a:r>
              <a:rPr sz="3200" dirty="0">
                <a:solidFill>
                  <a:srgbClr val="3333CC"/>
                </a:solidFill>
                <a:latin typeface="Arial"/>
                <a:cs typeface="Arial"/>
              </a:rPr>
              <a:t>is </a:t>
            </a:r>
            <a:r>
              <a:rPr sz="3200" spc="-5" dirty="0">
                <a:solidFill>
                  <a:srgbClr val="3333CC"/>
                </a:solidFill>
                <a:latin typeface="Arial"/>
                <a:cs typeface="Arial"/>
              </a:rPr>
              <a:t>annotated with the </a:t>
            </a:r>
            <a:r>
              <a:rPr sz="3200" dirty="0">
                <a:solidFill>
                  <a:srgbClr val="3333CC"/>
                </a:solidFill>
                <a:latin typeface="Arial"/>
                <a:cs typeface="Arial"/>
              </a:rPr>
              <a:t>species of  each iris</a:t>
            </a:r>
            <a:r>
              <a:rPr sz="3200" spc="-10" dirty="0">
                <a:solidFill>
                  <a:srgbClr val="3333CC"/>
                </a:solidFill>
                <a:latin typeface="Arial"/>
                <a:cs typeface="Arial"/>
              </a:rPr>
              <a:t> </a:t>
            </a:r>
            <a:r>
              <a:rPr sz="3200" dirty="0">
                <a:solidFill>
                  <a:srgbClr val="3333CC"/>
                </a:solidFill>
                <a:latin typeface="Arial"/>
                <a:cs typeface="Arial"/>
              </a:rPr>
              <a:t>plant</a:t>
            </a:r>
            <a:endParaRPr sz="3200" dirty="0">
              <a:latin typeface="Arial"/>
              <a:cs typeface="Arial"/>
            </a:endParaRPr>
          </a:p>
          <a:p>
            <a:pPr marL="355600" marR="525145" indent="-342900">
              <a:lnSpc>
                <a:spcPct val="100000"/>
              </a:lnSpc>
              <a:spcBef>
                <a:spcPts val="819"/>
              </a:spcBef>
              <a:buChar char="•"/>
              <a:tabLst>
                <a:tab pos="354965" algn="l"/>
                <a:tab pos="355600" algn="l"/>
              </a:tabLst>
            </a:pPr>
            <a:r>
              <a:rPr sz="3200" dirty="0">
                <a:solidFill>
                  <a:srgbClr val="3333CC"/>
                </a:solidFill>
                <a:latin typeface="Arial"/>
                <a:cs typeface="Arial"/>
              </a:rPr>
              <a:t>A supervised learning </a:t>
            </a:r>
            <a:r>
              <a:rPr sz="3200" spc="-5" dirty="0">
                <a:solidFill>
                  <a:srgbClr val="3333CC"/>
                </a:solidFill>
                <a:latin typeface="Arial"/>
                <a:cs typeface="Arial"/>
              </a:rPr>
              <a:t>algorithm </a:t>
            </a:r>
            <a:r>
              <a:rPr sz="3200" dirty="0">
                <a:solidFill>
                  <a:srgbClr val="3333CC"/>
                </a:solidFill>
                <a:latin typeface="Arial"/>
                <a:cs typeface="Arial"/>
              </a:rPr>
              <a:t>can learn </a:t>
            </a:r>
            <a:r>
              <a:rPr sz="3200" spc="-5" dirty="0">
                <a:solidFill>
                  <a:srgbClr val="3333CC"/>
                </a:solidFill>
                <a:latin typeface="Arial"/>
                <a:cs typeface="Arial"/>
              </a:rPr>
              <a:t>to  classify </a:t>
            </a:r>
            <a:r>
              <a:rPr sz="3200" dirty="0">
                <a:solidFill>
                  <a:srgbClr val="3333CC"/>
                </a:solidFill>
                <a:latin typeface="Arial"/>
                <a:cs typeface="Arial"/>
              </a:rPr>
              <a:t>iris </a:t>
            </a:r>
            <a:r>
              <a:rPr sz="3200" spc="-5" dirty="0">
                <a:solidFill>
                  <a:srgbClr val="3333CC"/>
                </a:solidFill>
                <a:latin typeface="Arial"/>
                <a:cs typeface="Arial"/>
              </a:rPr>
              <a:t>plants into three different</a:t>
            </a:r>
            <a:r>
              <a:rPr sz="3200" spc="25" dirty="0">
                <a:solidFill>
                  <a:srgbClr val="3333CC"/>
                </a:solidFill>
                <a:latin typeface="Arial"/>
                <a:cs typeface="Arial"/>
              </a:rPr>
              <a:t> </a:t>
            </a:r>
            <a:r>
              <a:rPr sz="3200" dirty="0">
                <a:solidFill>
                  <a:srgbClr val="3333CC"/>
                </a:solidFill>
                <a:latin typeface="Arial"/>
                <a:cs typeface="Arial"/>
              </a:rPr>
              <a:t>species</a:t>
            </a:r>
            <a:endParaRPr sz="3200" dirty="0">
              <a:latin typeface="Arial"/>
              <a:cs typeface="Arial"/>
            </a:endParaRPr>
          </a:p>
        </p:txBody>
      </p:sp>
      <p:sp>
        <p:nvSpPr>
          <p:cNvPr id="6" name="object 6"/>
          <p:cNvSpPr/>
          <p:nvPr/>
        </p:nvSpPr>
        <p:spPr>
          <a:xfrm>
            <a:off x="3060237" y="5149734"/>
            <a:ext cx="1749425" cy="1524000"/>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1538777" y="5335154"/>
            <a:ext cx="940435" cy="566420"/>
          </a:xfrm>
          <a:prstGeom prst="rect">
            <a:avLst/>
          </a:prstGeom>
        </p:spPr>
        <p:txBody>
          <a:bodyPr vert="horz" wrap="square" lIns="0" tIns="27939" rIns="0" bIns="0" rtlCol="0">
            <a:spAutoFit/>
          </a:bodyPr>
          <a:lstStyle/>
          <a:p>
            <a:pPr marL="12700" marR="5080">
              <a:lnSpc>
                <a:spcPts val="2100"/>
              </a:lnSpc>
              <a:spcBef>
                <a:spcPts val="219"/>
              </a:spcBef>
            </a:pPr>
            <a:r>
              <a:rPr lang="en-US" sz="1800" dirty="0">
                <a:latin typeface="Arial"/>
                <a:cs typeface="Arial"/>
              </a:rPr>
              <a:t>Sample </a:t>
            </a:r>
            <a:r>
              <a:rPr sz="1800" spc="-5" dirty="0">
                <a:latin typeface="Arial"/>
                <a:cs typeface="Arial"/>
              </a:rPr>
              <a:t>test</a:t>
            </a:r>
            <a:r>
              <a:rPr sz="1800" spc="-90" dirty="0">
                <a:latin typeface="Arial"/>
                <a:cs typeface="Arial"/>
              </a:rPr>
              <a:t> </a:t>
            </a:r>
            <a:r>
              <a:rPr sz="1800" dirty="0">
                <a:latin typeface="Arial"/>
                <a:cs typeface="Arial"/>
              </a:rPr>
              <a:t>case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70597" y="63274"/>
            <a:ext cx="8752205" cy="635000"/>
          </a:xfrm>
          <a:prstGeom prst="rect">
            <a:avLst/>
          </a:prstGeom>
        </p:spPr>
        <p:txBody>
          <a:bodyPr vert="horz" wrap="square" lIns="0" tIns="12700" rIns="0" bIns="0" rtlCol="0">
            <a:spAutoFit/>
          </a:bodyPr>
          <a:lstStyle/>
          <a:p>
            <a:pPr marL="12700">
              <a:lnSpc>
                <a:spcPct val="100000"/>
              </a:lnSpc>
              <a:spcBef>
                <a:spcPts val="100"/>
              </a:spcBef>
              <a:tabLst>
                <a:tab pos="3119120" algn="l"/>
              </a:tabLst>
            </a:pPr>
            <a:r>
              <a:rPr sz="4000" dirty="0"/>
              <a:t>Blur</a:t>
            </a:r>
            <a:r>
              <a:rPr sz="4000" spc="10" dirty="0"/>
              <a:t> </a:t>
            </a:r>
            <a:r>
              <a:rPr sz="4000" spc="-5" dirty="0"/>
              <a:t>between	supervised/unsupervised</a:t>
            </a:r>
            <a:endParaRPr sz="4000" dirty="0"/>
          </a:p>
        </p:txBody>
      </p:sp>
      <p:sp>
        <p:nvSpPr>
          <p:cNvPr id="4" name="object 4"/>
          <p:cNvSpPr txBox="1"/>
          <p:nvPr/>
        </p:nvSpPr>
        <p:spPr>
          <a:xfrm>
            <a:off x="1767377" y="5055409"/>
            <a:ext cx="8014334" cy="2144395"/>
          </a:xfrm>
          <a:prstGeom prst="rect">
            <a:avLst/>
          </a:prstGeom>
        </p:spPr>
        <p:txBody>
          <a:bodyPr vert="horz" wrap="square" lIns="0" tIns="27940" rIns="0" bIns="0" rtlCol="0">
            <a:spAutoFit/>
          </a:bodyPr>
          <a:lstStyle/>
          <a:p>
            <a:pPr marL="2311400">
              <a:lnSpc>
                <a:spcPct val="100000"/>
              </a:lnSpc>
              <a:spcBef>
                <a:spcPts val="220"/>
              </a:spcBef>
            </a:pPr>
            <a:r>
              <a:rPr sz="1100" i="1" spc="85" dirty="0">
                <a:latin typeface="Calibri"/>
                <a:cs typeface="Calibri"/>
              </a:rPr>
              <a:t>i</a:t>
            </a:r>
            <a:r>
              <a:rPr sz="1100" i="1" spc="-135" dirty="0">
                <a:latin typeface="Calibri"/>
                <a:cs typeface="Calibri"/>
              </a:rPr>
              <a:t> </a:t>
            </a:r>
            <a:r>
              <a:rPr sz="1100" spc="-5" dirty="0">
                <a:latin typeface="Symbol"/>
                <a:cs typeface="Symbol"/>
              </a:rPr>
              <a:t></a:t>
            </a:r>
            <a:r>
              <a:rPr sz="1100" spc="-5" dirty="0">
                <a:latin typeface="Calibri"/>
                <a:cs typeface="Calibri"/>
              </a:rPr>
              <a:t>1</a:t>
            </a:r>
            <a:endParaRPr sz="1100" dirty="0">
              <a:latin typeface="Calibri"/>
              <a:cs typeface="Calibri"/>
            </a:endParaRPr>
          </a:p>
          <a:p>
            <a:pPr marL="241300" marR="1009015" indent="-228600" algn="just">
              <a:lnSpc>
                <a:spcPct val="101499"/>
              </a:lnSpc>
              <a:spcBef>
                <a:spcPts val="195"/>
              </a:spcBef>
              <a:buChar char="•"/>
              <a:tabLst>
                <a:tab pos="241300" algn="l"/>
              </a:tabLst>
            </a:pPr>
            <a:r>
              <a:rPr lang="en-US" sz="2400" spc="-5" dirty="0">
                <a:latin typeface="Arial"/>
                <a:cs typeface="Arial"/>
              </a:rPr>
              <a:t>M</a:t>
            </a:r>
            <a:r>
              <a:rPr sz="2400" dirty="0">
                <a:latin typeface="Arial"/>
                <a:cs typeface="Arial"/>
              </a:rPr>
              <a:t>odel </a:t>
            </a:r>
            <a:r>
              <a:rPr sz="2400" i="1" spc="40" dirty="0">
                <a:latin typeface="Cambria"/>
                <a:cs typeface="Cambria"/>
              </a:rPr>
              <a:t>p</a:t>
            </a:r>
            <a:r>
              <a:rPr sz="2400" spc="40" dirty="0">
                <a:latin typeface="Cambria"/>
                <a:cs typeface="Cambria"/>
              </a:rPr>
              <a:t>(</a:t>
            </a:r>
            <a:r>
              <a:rPr sz="2400" b="1" spc="40" dirty="0">
                <a:latin typeface="Calibri"/>
                <a:cs typeface="Calibri"/>
              </a:rPr>
              <a:t>x</a:t>
            </a:r>
            <a:r>
              <a:rPr sz="2400" spc="40" dirty="0">
                <a:latin typeface="Cambria"/>
                <a:cs typeface="Cambria"/>
              </a:rPr>
              <a:t>) </a:t>
            </a:r>
            <a:r>
              <a:rPr sz="2400" dirty="0">
                <a:latin typeface="Arial"/>
                <a:cs typeface="Arial"/>
              </a:rPr>
              <a:t>by </a:t>
            </a:r>
            <a:r>
              <a:rPr sz="2400" spc="-5" dirty="0">
                <a:latin typeface="Arial"/>
                <a:cs typeface="Arial"/>
              </a:rPr>
              <a:t>splitting </a:t>
            </a:r>
            <a:r>
              <a:rPr sz="2400" dirty="0">
                <a:latin typeface="Arial"/>
                <a:cs typeface="Arial"/>
              </a:rPr>
              <a:t>it </a:t>
            </a:r>
            <a:r>
              <a:rPr sz="2400" spc="-5" dirty="0">
                <a:latin typeface="Arial"/>
                <a:cs typeface="Arial"/>
              </a:rPr>
              <a:t>into </a:t>
            </a:r>
            <a:r>
              <a:rPr sz="2400" i="1" spc="60" dirty="0">
                <a:latin typeface="Cambria"/>
                <a:cs typeface="Cambria"/>
              </a:rPr>
              <a:t>n </a:t>
            </a:r>
            <a:r>
              <a:rPr sz="2400" dirty="0">
                <a:latin typeface="Arial"/>
                <a:cs typeface="Arial"/>
              </a:rPr>
              <a:t>supervised  learning</a:t>
            </a:r>
            <a:r>
              <a:rPr sz="2400" spc="-5" dirty="0">
                <a:latin typeface="Arial"/>
                <a:cs typeface="Arial"/>
              </a:rPr>
              <a:t> </a:t>
            </a:r>
            <a:r>
              <a:rPr sz="2400" dirty="0">
                <a:latin typeface="Arial"/>
                <a:cs typeface="Arial"/>
              </a:rPr>
              <a:t>problems</a:t>
            </a:r>
          </a:p>
          <a:p>
            <a:pPr marL="241300" marR="5080" indent="-228600" algn="just">
              <a:lnSpc>
                <a:spcPct val="101099"/>
              </a:lnSpc>
              <a:spcBef>
                <a:spcPts val="464"/>
              </a:spcBef>
              <a:buChar char="•"/>
              <a:tabLst>
                <a:tab pos="241300" algn="l"/>
              </a:tabLst>
            </a:pPr>
            <a:r>
              <a:rPr sz="2400" spc="-5" dirty="0">
                <a:latin typeface="Arial"/>
                <a:cs typeface="Arial"/>
              </a:rPr>
              <a:t>Alternatively </a:t>
            </a:r>
            <a:r>
              <a:rPr sz="2400" dirty="0">
                <a:latin typeface="Arial"/>
                <a:cs typeface="Arial"/>
              </a:rPr>
              <a:t>solve supervised problem of</a:t>
            </a:r>
            <a:r>
              <a:rPr sz="2400" spc="-55" dirty="0">
                <a:latin typeface="Arial"/>
                <a:cs typeface="Arial"/>
              </a:rPr>
              <a:t> </a:t>
            </a:r>
            <a:r>
              <a:rPr sz="2400" dirty="0">
                <a:latin typeface="Arial"/>
                <a:cs typeface="Arial"/>
              </a:rPr>
              <a:t>learning  </a:t>
            </a:r>
            <a:r>
              <a:rPr sz="2400" i="1" spc="20" dirty="0">
                <a:latin typeface="Cambria"/>
                <a:cs typeface="Cambria"/>
              </a:rPr>
              <a:t>p</a:t>
            </a:r>
            <a:r>
              <a:rPr sz="2400" spc="20" dirty="0">
                <a:latin typeface="Cambria"/>
                <a:cs typeface="Cambria"/>
              </a:rPr>
              <a:t>(</a:t>
            </a:r>
            <a:r>
              <a:rPr sz="2400" i="1" spc="20" dirty="0">
                <a:latin typeface="Cambria"/>
                <a:cs typeface="Cambria"/>
              </a:rPr>
              <a:t>y</a:t>
            </a:r>
            <a:r>
              <a:rPr sz="2400" spc="20" dirty="0">
                <a:latin typeface="Cambria"/>
                <a:cs typeface="Cambria"/>
              </a:rPr>
              <a:t>|</a:t>
            </a:r>
            <a:r>
              <a:rPr sz="2400" b="1" spc="20" dirty="0">
                <a:latin typeface="Calibri"/>
                <a:cs typeface="Calibri"/>
              </a:rPr>
              <a:t>x</a:t>
            </a:r>
            <a:r>
              <a:rPr sz="2400" spc="20" dirty="0">
                <a:latin typeface="Cambria"/>
                <a:cs typeface="Cambria"/>
              </a:rPr>
              <a:t>) </a:t>
            </a:r>
            <a:r>
              <a:rPr sz="2400" dirty="0">
                <a:latin typeface="Arial"/>
                <a:cs typeface="Arial"/>
              </a:rPr>
              <a:t>by using unsupervised learning </a:t>
            </a:r>
            <a:r>
              <a:rPr sz="2400" spc="-5" dirty="0">
                <a:latin typeface="Arial"/>
                <a:cs typeface="Arial"/>
              </a:rPr>
              <a:t>to determine </a:t>
            </a:r>
            <a:r>
              <a:rPr sz="2400" i="1" spc="65" dirty="0">
                <a:latin typeface="Cambria"/>
                <a:cs typeface="Cambria"/>
              </a:rPr>
              <a:t>p</a:t>
            </a:r>
            <a:r>
              <a:rPr sz="2400" spc="65" dirty="0">
                <a:latin typeface="Cambria"/>
                <a:cs typeface="Cambria"/>
              </a:rPr>
              <a:t>(</a:t>
            </a:r>
            <a:r>
              <a:rPr sz="2400" b="1" spc="65" dirty="0">
                <a:latin typeface="Calibri"/>
                <a:cs typeface="Calibri"/>
              </a:rPr>
              <a:t>x</a:t>
            </a:r>
            <a:r>
              <a:rPr sz="2400" spc="65" dirty="0">
                <a:latin typeface="Cambria"/>
                <a:cs typeface="Cambria"/>
              </a:rPr>
              <a:t>,</a:t>
            </a:r>
            <a:r>
              <a:rPr sz="2400" i="1" spc="65" dirty="0">
                <a:latin typeface="Cambria"/>
                <a:cs typeface="Cambria"/>
              </a:rPr>
              <a:t>y</a:t>
            </a:r>
            <a:r>
              <a:rPr sz="2400" spc="65" dirty="0">
                <a:latin typeface="Cambria"/>
                <a:cs typeface="Cambria"/>
              </a:rPr>
              <a:t>)  </a:t>
            </a:r>
            <a:r>
              <a:rPr sz="2400" dirty="0">
                <a:latin typeface="Arial"/>
                <a:cs typeface="Arial"/>
              </a:rPr>
              <a:t>and </a:t>
            </a:r>
            <a:r>
              <a:rPr sz="2400" spc="-5" dirty="0">
                <a:latin typeface="Arial"/>
                <a:cs typeface="Arial"/>
              </a:rPr>
              <a:t>then inferring </a:t>
            </a:r>
            <a:r>
              <a:rPr sz="2400" i="1" spc="20" dirty="0">
                <a:latin typeface="Cambria"/>
                <a:cs typeface="Cambria"/>
              </a:rPr>
              <a:t>p</a:t>
            </a:r>
            <a:r>
              <a:rPr sz="2400" spc="20" dirty="0">
                <a:latin typeface="Cambria"/>
                <a:cs typeface="Cambria"/>
              </a:rPr>
              <a:t>(</a:t>
            </a:r>
            <a:r>
              <a:rPr sz="2400" i="1" spc="20" dirty="0">
                <a:latin typeface="Cambria"/>
                <a:cs typeface="Cambria"/>
              </a:rPr>
              <a:t>y</a:t>
            </a:r>
            <a:r>
              <a:rPr sz="2400" spc="20" dirty="0">
                <a:latin typeface="Cambria"/>
                <a:cs typeface="Cambria"/>
              </a:rPr>
              <a:t>|</a:t>
            </a:r>
            <a:r>
              <a:rPr sz="2400" b="1" spc="20" dirty="0">
                <a:latin typeface="Calibri"/>
                <a:cs typeface="Calibri"/>
              </a:rPr>
              <a:t>x</a:t>
            </a:r>
            <a:r>
              <a:rPr sz="2400" spc="20" dirty="0">
                <a:latin typeface="Cambria"/>
                <a:cs typeface="Cambria"/>
              </a:rPr>
              <a:t>)</a:t>
            </a:r>
            <a:endParaRPr sz="2400" dirty="0">
              <a:latin typeface="Cambria"/>
              <a:cs typeface="Cambria"/>
            </a:endParaRPr>
          </a:p>
        </p:txBody>
      </p:sp>
      <p:sp>
        <p:nvSpPr>
          <p:cNvPr id="5" name="object 5"/>
          <p:cNvSpPr txBox="1"/>
          <p:nvPr/>
        </p:nvSpPr>
        <p:spPr>
          <a:xfrm>
            <a:off x="344898" y="842174"/>
            <a:ext cx="10003601" cy="3911327"/>
          </a:xfrm>
          <a:prstGeom prst="rect">
            <a:avLst/>
          </a:prstGeom>
        </p:spPr>
        <p:txBody>
          <a:bodyPr vert="horz" wrap="square" lIns="0" tIns="12700" rIns="0" bIns="0" rtlCol="0">
            <a:spAutoFit/>
          </a:bodyPr>
          <a:lstStyle/>
          <a:p>
            <a:pPr marL="368300" indent="-342900">
              <a:lnSpc>
                <a:spcPts val="3820"/>
              </a:lnSpc>
              <a:spcBef>
                <a:spcPts val="100"/>
              </a:spcBef>
              <a:buChar char="•"/>
              <a:tabLst>
                <a:tab pos="367665" algn="l"/>
                <a:tab pos="368300" algn="l"/>
              </a:tabLst>
            </a:pPr>
            <a:r>
              <a:rPr lang="en-US" sz="3200" dirty="0">
                <a:solidFill>
                  <a:srgbClr val="3333CC"/>
                </a:solidFill>
                <a:latin typeface="Arial"/>
                <a:cs typeface="Arial"/>
              </a:rPr>
              <a:t>Supervised/unsupervised not formally defined terms</a:t>
            </a:r>
          </a:p>
          <a:p>
            <a:pPr marL="368300" indent="-342900">
              <a:lnSpc>
                <a:spcPts val="3820"/>
              </a:lnSpc>
              <a:spcBef>
                <a:spcPts val="100"/>
              </a:spcBef>
              <a:buChar char="•"/>
              <a:tabLst>
                <a:tab pos="367665" algn="l"/>
                <a:tab pos="368300" algn="l"/>
              </a:tabLst>
            </a:pPr>
            <a:r>
              <a:rPr sz="3200" dirty="0">
                <a:solidFill>
                  <a:srgbClr val="3333CC"/>
                </a:solidFill>
                <a:latin typeface="Arial"/>
                <a:cs typeface="Arial"/>
              </a:rPr>
              <a:t>Unsupervised: observe several examples of</a:t>
            </a:r>
            <a:r>
              <a:rPr sz="3200" spc="-110" dirty="0">
                <a:solidFill>
                  <a:srgbClr val="3333CC"/>
                </a:solidFill>
                <a:latin typeface="Arial"/>
                <a:cs typeface="Arial"/>
              </a:rPr>
              <a:t> </a:t>
            </a:r>
            <a:r>
              <a:rPr sz="3200" b="1" spc="215" dirty="0">
                <a:latin typeface="Calibri"/>
                <a:cs typeface="Calibri"/>
              </a:rPr>
              <a:t>x</a:t>
            </a:r>
            <a:endParaRPr sz="3200" dirty="0">
              <a:latin typeface="Calibri"/>
              <a:cs typeface="Calibri"/>
            </a:endParaRPr>
          </a:p>
          <a:p>
            <a:pPr marL="368300">
              <a:lnSpc>
                <a:spcPts val="3820"/>
              </a:lnSpc>
            </a:pPr>
            <a:r>
              <a:rPr sz="3200" dirty="0">
                <a:solidFill>
                  <a:srgbClr val="3333CC"/>
                </a:solidFill>
                <a:latin typeface="Arial"/>
                <a:cs typeface="Arial"/>
              </a:rPr>
              <a:t>and learn</a:t>
            </a:r>
            <a:r>
              <a:rPr sz="3200" spc="-10" dirty="0">
                <a:solidFill>
                  <a:srgbClr val="3333CC"/>
                </a:solidFill>
                <a:latin typeface="Arial"/>
                <a:cs typeface="Arial"/>
              </a:rPr>
              <a:t> </a:t>
            </a:r>
            <a:r>
              <a:rPr sz="3200" i="1" spc="50" dirty="0">
                <a:latin typeface="Cambria"/>
                <a:cs typeface="Cambria"/>
              </a:rPr>
              <a:t>p</a:t>
            </a:r>
            <a:r>
              <a:rPr sz="3200" spc="50" dirty="0">
                <a:latin typeface="Cambria"/>
                <a:cs typeface="Cambria"/>
              </a:rPr>
              <a:t>(</a:t>
            </a:r>
            <a:r>
              <a:rPr sz="3200" b="1" spc="50" dirty="0">
                <a:latin typeface="Calibri"/>
                <a:cs typeface="Calibri"/>
              </a:rPr>
              <a:t>x</a:t>
            </a:r>
            <a:r>
              <a:rPr sz="3200" spc="50" dirty="0">
                <a:latin typeface="Cambria"/>
                <a:cs typeface="Cambria"/>
              </a:rPr>
              <a:t>)</a:t>
            </a:r>
            <a:endParaRPr sz="3200" dirty="0">
              <a:latin typeface="Cambria"/>
              <a:cs typeface="Cambria"/>
            </a:endParaRPr>
          </a:p>
          <a:p>
            <a:pPr marL="368300" marR="17780" indent="-342900">
              <a:lnSpc>
                <a:spcPct val="100000"/>
              </a:lnSpc>
              <a:spcBef>
                <a:spcPts val="725"/>
              </a:spcBef>
              <a:buChar char="•"/>
              <a:tabLst>
                <a:tab pos="367665" algn="l"/>
                <a:tab pos="368300" algn="l"/>
              </a:tabLst>
            </a:pPr>
            <a:r>
              <a:rPr sz="3200" dirty="0">
                <a:solidFill>
                  <a:srgbClr val="3333CC"/>
                </a:solidFill>
                <a:latin typeface="Arial"/>
                <a:cs typeface="Arial"/>
              </a:rPr>
              <a:t>Supervised: observe examples of </a:t>
            </a:r>
            <a:r>
              <a:rPr sz="3200" b="1" spc="215" dirty="0">
                <a:latin typeface="Calibri"/>
                <a:cs typeface="Calibri"/>
              </a:rPr>
              <a:t>x </a:t>
            </a:r>
            <a:r>
              <a:rPr sz="3200" spc="-5" dirty="0">
                <a:solidFill>
                  <a:srgbClr val="3333CC"/>
                </a:solidFill>
                <a:latin typeface="Arial"/>
                <a:cs typeface="Arial"/>
              </a:rPr>
              <a:t>and </a:t>
            </a:r>
            <a:r>
              <a:rPr sz="3200" i="1" spc="80" dirty="0">
                <a:latin typeface="Cambria"/>
                <a:cs typeface="Cambria"/>
              </a:rPr>
              <a:t>y</a:t>
            </a:r>
            <a:r>
              <a:rPr sz="3200" i="1" spc="25" dirty="0">
                <a:latin typeface="Cambria"/>
                <a:cs typeface="Cambria"/>
              </a:rPr>
              <a:t> </a:t>
            </a:r>
            <a:r>
              <a:rPr sz="3200" spc="-5" dirty="0">
                <a:solidFill>
                  <a:srgbClr val="3333CC"/>
                </a:solidFill>
                <a:latin typeface="Arial"/>
                <a:cs typeface="Arial"/>
              </a:rPr>
              <a:t>and </a:t>
            </a:r>
            <a:r>
              <a:rPr sz="3200" dirty="0">
                <a:solidFill>
                  <a:srgbClr val="3333CC"/>
                </a:solidFill>
                <a:latin typeface="Arial"/>
                <a:cs typeface="Arial"/>
              </a:rPr>
              <a:t>learn </a:t>
            </a:r>
            <a:r>
              <a:rPr sz="3200" spc="-5" dirty="0">
                <a:solidFill>
                  <a:srgbClr val="3333CC"/>
                </a:solidFill>
                <a:latin typeface="Arial"/>
                <a:cs typeface="Arial"/>
              </a:rPr>
              <a:t>to estimate </a:t>
            </a:r>
            <a:r>
              <a:rPr sz="3200" i="1" spc="15" dirty="0">
                <a:latin typeface="Cambria"/>
                <a:cs typeface="Cambria"/>
              </a:rPr>
              <a:t>p</a:t>
            </a:r>
            <a:r>
              <a:rPr sz="3200" spc="15" dirty="0">
                <a:latin typeface="Cambria"/>
                <a:cs typeface="Cambria"/>
              </a:rPr>
              <a:t>(</a:t>
            </a:r>
            <a:r>
              <a:rPr sz="3200" i="1" spc="15" dirty="0">
                <a:latin typeface="Cambria"/>
                <a:cs typeface="Cambria"/>
              </a:rPr>
              <a:t>y</a:t>
            </a:r>
            <a:r>
              <a:rPr sz="3200" spc="15" dirty="0">
                <a:latin typeface="Cambria"/>
                <a:cs typeface="Cambria"/>
              </a:rPr>
              <a:t>|x)</a:t>
            </a:r>
            <a:endParaRPr sz="3200" dirty="0">
              <a:latin typeface="Cambria"/>
              <a:cs typeface="Cambria"/>
            </a:endParaRPr>
          </a:p>
          <a:p>
            <a:pPr marL="368300" indent="-342900">
              <a:lnSpc>
                <a:spcPct val="100000"/>
              </a:lnSpc>
              <a:spcBef>
                <a:spcPts val="819"/>
              </a:spcBef>
              <a:buChar char="•"/>
              <a:tabLst>
                <a:tab pos="367665" algn="l"/>
                <a:tab pos="368300" algn="l"/>
              </a:tabLst>
            </a:pPr>
            <a:r>
              <a:rPr sz="3200" dirty="0">
                <a:solidFill>
                  <a:srgbClr val="3333CC"/>
                </a:solidFill>
                <a:latin typeface="Arial"/>
                <a:cs typeface="Arial"/>
              </a:rPr>
              <a:t>Many ML </a:t>
            </a:r>
            <a:r>
              <a:rPr sz="3200" spc="-5" dirty="0">
                <a:solidFill>
                  <a:srgbClr val="3333CC"/>
                </a:solidFill>
                <a:latin typeface="Arial"/>
                <a:cs typeface="Arial"/>
              </a:rPr>
              <a:t>methods </a:t>
            </a:r>
            <a:r>
              <a:rPr sz="3200" dirty="0">
                <a:solidFill>
                  <a:srgbClr val="3333CC"/>
                </a:solidFill>
                <a:latin typeface="Arial"/>
                <a:cs typeface="Arial"/>
              </a:rPr>
              <a:t>can be used </a:t>
            </a:r>
            <a:r>
              <a:rPr sz="3200" spc="-5" dirty="0">
                <a:solidFill>
                  <a:srgbClr val="3333CC"/>
                </a:solidFill>
                <a:latin typeface="Arial"/>
                <a:cs typeface="Arial"/>
              </a:rPr>
              <a:t>for both</a:t>
            </a:r>
            <a:r>
              <a:rPr sz="3200" spc="-30" dirty="0">
                <a:solidFill>
                  <a:srgbClr val="3333CC"/>
                </a:solidFill>
                <a:latin typeface="Arial"/>
                <a:cs typeface="Arial"/>
              </a:rPr>
              <a:t> </a:t>
            </a:r>
            <a:r>
              <a:rPr sz="3200" spc="-5" dirty="0">
                <a:solidFill>
                  <a:srgbClr val="3333CC"/>
                </a:solidFill>
                <a:latin typeface="Arial"/>
                <a:cs typeface="Arial"/>
              </a:rPr>
              <a:t>tasks</a:t>
            </a:r>
            <a:endParaRPr sz="3200" dirty="0">
              <a:latin typeface="Arial"/>
              <a:cs typeface="Arial"/>
            </a:endParaRPr>
          </a:p>
          <a:p>
            <a:pPr marL="481965">
              <a:lnSpc>
                <a:spcPct val="100000"/>
              </a:lnSpc>
              <a:spcBef>
                <a:spcPts val="665"/>
              </a:spcBef>
            </a:pPr>
            <a:r>
              <a:rPr sz="2800" dirty="0">
                <a:solidFill>
                  <a:srgbClr val="336600"/>
                </a:solidFill>
                <a:latin typeface="Arial"/>
                <a:cs typeface="Arial"/>
              </a:rPr>
              <a:t>– </a:t>
            </a:r>
            <a:r>
              <a:rPr sz="2800" spc="-5" dirty="0">
                <a:solidFill>
                  <a:srgbClr val="336600"/>
                </a:solidFill>
                <a:latin typeface="Arial"/>
                <a:cs typeface="Arial"/>
              </a:rPr>
              <a:t>E.g., </a:t>
            </a:r>
            <a:r>
              <a:rPr sz="2800" dirty="0">
                <a:solidFill>
                  <a:srgbClr val="336600"/>
                </a:solidFill>
                <a:latin typeface="Arial"/>
                <a:cs typeface="Arial"/>
              </a:rPr>
              <a:t>Us</a:t>
            </a:r>
            <a:r>
              <a:rPr lang="en-US" sz="2800" dirty="0">
                <a:solidFill>
                  <a:srgbClr val="336600"/>
                </a:solidFill>
                <a:latin typeface="Arial"/>
                <a:cs typeface="Arial"/>
              </a:rPr>
              <a:t>e the</a:t>
            </a:r>
            <a:r>
              <a:rPr sz="2800" dirty="0">
                <a:solidFill>
                  <a:srgbClr val="336600"/>
                </a:solidFill>
                <a:latin typeface="Arial"/>
                <a:cs typeface="Arial"/>
              </a:rPr>
              <a:t> chain rule of </a:t>
            </a:r>
            <a:r>
              <a:rPr sz="2800" spc="-5" dirty="0">
                <a:solidFill>
                  <a:srgbClr val="336600"/>
                </a:solidFill>
                <a:latin typeface="Arial"/>
                <a:cs typeface="Arial"/>
              </a:rPr>
              <a:t>probability, for</a:t>
            </a:r>
            <a:r>
              <a:rPr sz="2800" spc="-105" dirty="0">
                <a:solidFill>
                  <a:srgbClr val="336600"/>
                </a:solidFill>
                <a:latin typeface="Arial"/>
                <a:cs typeface="Arial"/>
              </a:rPr>
              <a:t> </a:t>
            </a:r>
            <a:r>
              <a:rPr sz="2800" spc="140" dirty="0">
                <a:latin typeface="Cambria"/>
                <a:cs typeface="Cambria"/>
              </a:rPr>
              <a:t>x</a:t>
            </a:r>
            <a:r>
              <a:rPr sz="2800" spc="140" dirty="0">
                <a:latin typeface="MS PGothic"/>
                <a:cs typeface="MS PGothic"/>
              </a:rPr>
              <a:t>ε</a:t>
            </a:r>
            <a:r>
              <a:rPr sz="2800" i="1" spc="140" dirty="0">
                <a:latin typeface="Cambria"/>
                <a:cs typeface="Cambria"/>
              </a:rPr>
              <a:t>R</a:t>
            </a:r>
            <a:r>
              <a:rPr sz="2775" i="1" spc="209" baseline="25525" dirty="0">
                <a:latin typeface="Cambria"/>
                <a:cs typeface="Cambria"/>
              </a:rPr>
              <a:t>n</a:t>
            </a:r>
            <a:endParaRPr sz="2775" baseline="25525" dirty="0">
              <a:latin typeface="Cambria"/>
              <a:cs typeface="Cambria"/>
            </a:endParaRPr>
          </a:p>
          <a:p>
            <a:pPr marR="1945005" algn="ctr">
              <a:lnSpc>
                <a:spcPct val="100000"/>
              </a:lnSpc>
              <a:spcBef>
                <a:spcPts val="509"/>
              </a:spcBef>
            </a:pPr>
            <a:r>
              <a:rPr sz="1100" i="1" spc="60" dirty="0">
                <a:latin typeface="Calibri"/>
                <a:cs typeface="Calibri"/>
              </a:rPr>
              <a:t>n</a:t>
            </a:r>
            <a:endParaRPr sz="1100" dirty="0">
              <a:latin typeface="Calibri"/>
              <a:cs typeface="Calibri"/>
            </a:endParaRPr>
          </a:p>
        </p:txBody>
      </p:sp>
      <p:sp>
        <p:nvSpPr>
          <p:cNvPr id="6" name="object 6"/>
          <p:cNvSpPr txBox="1"/>
          <p:nvPr/>
        </p:nvSpPr>
        <p:spPr>
          <a:xfrm>
            <a:off x="3289300" y="4502344"/>
            <a:ext cx="2606675" cy="466725"/>
          </a:xfrm>
          <a:prstGeom prst="rect">
            <a:avLst/>
          </a:prstGeom>
        </p:spPr>
        <p:txBody>
          <a:bodyPr vert="horz" wrap="square" lIns="0" tIns="11430" rIns="0" bIns="0" rtlCol="0">
            <a:spAutoFit/>
          </a:bodyPr>
          <a:lstStyle/>
          <a:p>
            <a:pPr marL="38100">
              <a:lnSpc>
                <a:spcPct val="100000"/>
              </a:lnSpc>
              <a:spcBef>
                <a:spcPts val="90"/>
              </a:spcBef>
            </a:pPr>
            <a:r>
              <a:rPr sz="1900" i="1" spc="130" dirty="0">
                <a:latin typeface="Calibri"/>
                <a:cs typeface="Calibri"/>
              </a:rPr>
              <a:t>p</a:t>
            </a:r>
            <a:r>
              <a:rPr sz="1900" spc="130" dirty="0">
                <a:latin typeface="Calibri"/>
                <a:cs typeface="Calibri"/>
              </a:rPr>
              <a:t>(x) </a:t>
            </a:r>
            <a:r>
              <a:rPr sz="1900" spc="15" dirty="0">
                <a:latin typeface="Symbol"/>
                <a:cs typeface="Symbol"/>
              </a:rPr>
              <a:t></a:t>
            </a:r>
            <a:r>
              <a:rPr sz="1900" spc="15" dirty="0">
                <a:latin typeface="Times New Roman"/>
                <a:cs typeface="Times New Roman"/>
              </a:rPr>
              <a:t> </a:t>
            </a:r>
            <a:r>
              <a:rPr sz="4350" spc="-15" baseline="-7662" dirty="0">
                <a:latin typeface="Symbol"/>
                <a:cs typeface="Symbol"/>
              </a:rPr>
              <a:t></a:t>
            </a:r>
            <a:r>
              <a:rPr sz="4350" spc="-637" baseline="-7662" dirty="0">
                <a:latin typeface="Times New Roman"/>
                <a:cs typeface="Times New Roman"/>
              </a:rPr>
              <a:t> </a:t>
            </a:r>
            <a:r>
              <a:rPr sz="1900" i="1" spc="70" dirty="0">
                <a:latin typeface="Calibri"/>
                <a:cs typeface="Calibri"/>
              </a:rPr>
              <a:t>p</a:t>
            </a:r>
            <a:r>
              <a:rPr sz="1900" spc="70" dirty="0">
                <a:latin typeface="Calibri"/>
                <a:cs typeface="Calibri"/>
              </a:rPr>
              <a:t>(</a:t>
            </a:r>
            <a:r>
              <a:rPr sz="1900" i="1" spc="70" dirty="0">
                <a:latin typeface="Calibri"/>
                <a:cs typeface="Calibri"/>
              </a:rPr>
              <a:t>x</a:t>
            </a:r>
            <a:r>
              <a:rPr sz="1650" i="1" spc="104" baseline="-35353" dirty="0">
                <a:latin typeface="Calibri"/>
                <a:cs typeface="Calibri"/>
              </a:rPr>
              <a:t>i </a:t>
            </a:r>
            <a:r>
              <a:rPr sz="1900" spc="-340" dirty="0">
                <a:latin typeface="Calibri"/>
                <a:cs typeface="Calibri"/>
              </a:rPr>
              <a:t>| </a:t>
            </a:r>
            <a:r>
              <a:rPr sz="1900" i="1" spc="100" dirty="0">
                <a:latin typeface="Calibri"/>
                <a:cs typeface="Calibri"/>
              </a:rPr>
              <a:t>x</a:t>
            </a:r>
            <a:r>
              <a:rPr sz="1650" spc="150" baseline="-35353" dirty="0">
                <a:latin typeface="Calibri"/>
                <a:cs typeface="Calibri"/>
              </a:rPr>
              <a:t>1</a:t>
            </a:r>
            <a:r>
              <a:rPr sz="1900" spc="100" dirty="0">
                <a:latin typeface="Calibri"/>
                <a:cs typeface="Calibri"/>
              </a:rPr>
              <a:t>,..,</a:t>
            </a:r>
            <a:r>
              <a:rPr sz="1900" i="1" spc="100" dirty="0">
                <a:latin typeface="Calibri"/>
                <a:cs typeface="Calibri"/>
              </a:rPr>
              <a:t>x</a:t>
            </a:r>
            <a:r>
              <a:rPr sz="1650" i="1" spc="150" baseline="-35353" dirty="0">
                <a:latin typeface="Calibri"/>
                <a:cs typeface="Calibri"/>
              </a:rPr>
              <a:t>i </a:t>
            </a:r>
            <a:r>
              <a:rPr sz="1650" spc="120" baseline="-35353" dirty="0">
                <a:latin typeface="Symbol"/>
                <a:cs typeface="Symbol"/>
              </a:rPr>
              <a:t></a:t>
            </a:r>
            <a:r>
              <a:rPr sz="1650" spc="120" baseline="-35353" dirty="0">
                <a:latin typeface="Calibri"/>
                <a:cs typeface="Calibri"/>
              </a:rPr>
              <a:t>1</a:t>
            </a:r>
            <a:r>
              <a:rPr sz="1900" spc="80" dirty="0">
                <a:latin typeface="Calibri"/>
                <a:cs typeface="Calibri"/>
              </a:rPr>
              <a:t>)</a:t>
            </a:r>
            <a:endParaRPr sz="1900" dirty="0">
              <a:latin typeface="Calibri"/>
              <a:cs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90235" y="847293"/>
            <a:ext cx="6518275" cy="695960"/>
          </a:xfrm>
          <a:prstGeom prst="rect">
            <a:avLst/>
          </a:prstGeom>
        </p:spPr>
        <p:txBody>
          <a:bodyPr vert="horz" wrap="square" lIns="0" tIns="12700" rIns="0" bIns="0" rtlCol="0">
            <a:spAutoFit/>
          </a:bodyPr>
          <a:lstStyle/>
          <a:p>
            <a:pPr marL="12700">
              <a:lnSpc>
                <a:spcPct val="100000"/>
              </a:lnSpc>
              <a:spcBef>
                <a:spcPts val="100"/>
              </a:spcBef>
              <a:tabLst>
                <a:tab pos="4329430" algn="l"/>
              </a:tabLst>
            </a:pPr>
            <a:r>
              <a:rPr dirty="0"/>
              <a:t>Semi-supervised	Learning</a:t>
            </a:r>
          </a:p>
        </p:txBody>
      </p:sp>
      <p:sp>
        <p:nvSpPr>
          <p:cNvPr id="4" name="object 4"/>
          <p:cNvSpPr txBox="1"/>
          <p:nvPr/>
        </p:nvSpPr>
        <p:spPr>
          <a:xfrm>
            <a:off x="852978" y="1982354"/>
            <a:ext cx="8952865" cy="3040380"/>
          </a:xfrm>
          <a:prstGeom prst="rect">
            <a:avLst/>
          </a:prstGeom>
        </p:spPr>
        <p:txBody>
          <a:bodyPr vert="horz" wrap="square" lIns="0" tIns="33020" rIns="0" bIns="0" rtlCol="0">
            <a:spAutoFit/>
          </a:bodyPr>
          <a:lstStyle/>
          <a:p>
            <a:pPr marL="355600" marR="614045" indent="-342900">
              <a:lnSpc>
                <a:spcPts val="3800"/>
              </a:lnSpc>
              <a:spcBef>
                <a:spcPts val="260"/>
              </a:spcBef>
              <a:buChar char="•"/>
              <a:tabLst>
                <a:tab pos="354965" algn="l"/>
                <a:tab pos="355600" algn="l"/>
              </a:tabLst>
            </a:pPr>
            <a:r>
              <a:rPr sz="3200" dirty="0">
                <a:solidFill>
                  <a:srgbClr val="3333CC"/>
                </a:solidFill>
                <a:latin typeface="Arial"/>
                <a:cs typeface="Arial"/>
              </a:rPr>
              <a:t>Some examples include a supervision</a:t>
            </a:r>
            <a:r>
              <a:rPr sz="3200" spc="-80" dirty="0">
                <a:solidFill>
                  <a:srgbClr val="3333CC"/>
                </a:solidFill>
                <a:latin typeface="Arial"/>
                <a:cs typeface="Arial"/>
              </a:rPr>
              <a:t> </a:t>
            </a:r>
            <a:r>
              <a:rPr sz="3200" spc="-5" dirty="0">
                <a:solidFill>
                  <a:srgbClr val="3333CC"/>
                </a:solidFill>
                <a:latin typeface="Arial"/>
                <a:cs typeface="Arial"/>
              </a:rPr>
              <a:t>target  </a:t>
            </a:r>
            <a:r>
              <a:rPr sz="3200" dirty="0">
                <a:solidFill>
                  <a:srgbClr val="3333CC"/>
                </a:solidFill>
                <a:latin typeface="Arial"/>
                <a:cs typeface="Arial"/>
              </a:rPr>
              <a:t>but </a:t>
            </a:r>
            <a:r>
              <a:rPr sz="3200" spc="-5" dirty="0">
                <a:solidFill>
                  <a:srgbClr val="3333CC"/>
                </a:solidFill>
                <a:latin typeface="Arial"/>
                <a:cs typeface="Arial"/>
              </a:rPr>
              <a:t>others </a:t>
            </a:r>
            <a:r>
              <a:rPr sz="3200" dirty="0">
                <a:solidFill>
                  <a:srgbClr val="3333CC"/>
                </a:solidFill>
                <a:latin typeface="Arial"/>
                <a:cs typeface="Arial"/>
              </a:rPr>
              <a:t>do</a:t>
            </a:r>
            <a:r>
              <a:rPr sz="3200" spc="-15" dirty="0">
                <a:solidFill>
                  <a:srgbClr val="3333CC"/>
                </a:solidFill>
                <a:latin typeface="Arial"/>
                <a:cs typeface="Arial"/>
              </a:rPr>
              <a:t> </a:t>
            </a:r>
            <a:r>
              <a:rPr sz="3200" dirty="0">
                <a:solidFill>
                  <a:srgbClr val="3333CC"/>
                </a:solidFill>
                <a:latin typeface="Arial"/>
                <a:cs typeface="Arial"/>
              </a:rPr>
              <a:t>not</a:t>
            </a:r>
            <a:endParaRPr sz="3200">
              <a:latin typeface="Arial"/>
              <a:cs typeface="Arial"/>
            </a:endParaRPr>
          </a:p>
          <a:p>
            <a:pPr marL="355600" marR="5080" indent="-342900">
              <a:lnSpc>
                <a:spcPct val="100099"/>
              </a:lnSpc>
              <a:spcBef>
                <a:spcPts val="605"/>
              </a:spcBef>
              <a:buChar char="•"/>
              <a:tabLst>
                <a:tab pos="354965" algn="l"/>
                <a:tab pos="355600" algn="l"/>
              </a:tabLst>
            </a:pPr>
            <a:r>
              <a:rPr sz="3200" dirty="0">
                <a:solidFill>
                  <a:srgbClr val="3333CC"/>
                </a:solidFill>
                <a:latin typeface="Arial"/>
                <a:cs typeface="Arial"/>
              </a:rPr>
              <a:t>In </a:t>
            </a:r>
            <a:r>
              <a:rPr sz="3200" i="1" spc="-5" dirty="0">
                <a:solidFill>
                  <a:srgbClr val="434DD6"/>
                </a:solidFill>
                <a:latin typeface="Arial"/>
                <a:cs typeface="Arial"/>
              </a:rPr>
              <a:t>multi-instance learning</a:t>
            </a:r>
            <a:r>
              <a:rPr sz="3200" spc="-5" dirty="0">
                <a:solidFill>
                  <a:srgbClr val="3333CC"/>
                </a:solidFill>
                <a:latin typeface="Arial"/>
                <a:cs typeface="Arial"/>
              </a:rPr>
              <a:t>, </a:t>
            </a:r>
            <a:r>
              <a:rPr sz="3200" dirty="0">
                <a:solidFill>
                  <a:srgbClr val="3333CC"/>
                </a:solidFill>
                <a:latin typeface="Arial"/>
                <a:cs typeface="Arial"/>
              </a:rPr>
              <a:t>an </a:t>
            </a:r>
            <a:r>
              <a:rPr sz="3200" spc="-5" dirty="0">
                <a:solidFill>
                  <a:srgbClr val="3333CC"/>
                </a:solidFill>
                <a:latin typeface="Arial"/>
                <a:cs typeface="Arial"/>
              </a:rPr>
              <a:t>entire collection </a:t>
            </a:r>
            <a:r>
              <a:rPr sz="3200" dirty="0">
                <a:solidFill>
                  <a:srgbClr val="3333CC"/>
                </a:solidFill>
                <a:latin typeface="Arial"/>
                <a:cs typeface="Arial"/>
              </a:rPr>
              <a:t>of  samples is labeled as </a:t>
            </a:r>
            <a:r>
              <a:rPr sz="3200" spc="-5" dirty="0">
                <a:solidFill>
                  <a:srgbClr val="3333CC"/>
                </a:solidFill>
                <a:latin typeface="Arial"/>
                <a:cs typeface="Arial"/>
              </a:rPr>
              <a:t>containing </a:t>
            </a:r>
            <a:r>
              <a:rPr sz="3200" dirty="0">
                <a:solidFill>
                  <a:srgbClr val="3333CC"/>
                </a:solidFill>
                <a:latin typeface="Arial"/>
                <a:cs typeface="Arial"/>
              </a:rPr>
              <a:t>or not  </a:t>
            </a:r>
            <a:r>
              <a:rPr sz="3200" spc="-5" dirty="0">
                <a:solidFill>
                  <a:srgbClr val="3333CC"/>
                </a:solidFill>
                <a:latin typeface="Arial"/>
                <a:cs typeface="Arial"/>
              </a:rPr>
              <a:t>containing </a:t>
            </a:r>
            <a:r>
              <a:rPr sz="3200" dirty="0">
                <a:solidFill>
                  <a:srgbClr val="3333CC"/>
                </a:solidFill>
                <a:latin typeface="Arial"/>
                <a:cs typeface="Arial"/>
              </a:rPr>
              <a:t>an example of a class, but individual  </a:t>
            </a:r>
            <a:r>
              <a:rPr sz="3200" spc="-5" dirty="0">
                <a:solidFill>
                  <a:srgbClr val="3333CC"/>
                </a:solidFill>
                <a:latin typeface="Arial"/>
                <a:cs typeface="Arial"/>
              </a:rPr>
              <a:t>members </a:t>
            </a:r>
            <a:r>
              <a:rPr sz="3200" dirty="0">
                <a:solidFill>
                  <a:srgbClr val="3333CC"/>
                </a:solidFill>
                <a:latin typeface="Arial"/>
                <a:cs typeface="Arial"/>
              </a:rPr>
              <a:t>of </a:t>
            </a:r>
            <a:r>
              <a:rPr sz="3200" spc="-5" dirty="0">
                <a:solidFill>
                  <a:srgbClr val="3333CC"/>
                </a:solidFill>
                <a:latin typeface="Arial"/>
                <a:cs typeface="Arial"/>
              </a:rPr>
              <a:t>the collection </a:t>
            </a:r>
            <a:r>
              <a:rPr sz="3200" dirty="0">
                <a:solidFill>
                  <a:srgbClr val="3333CC"/>
                </a:solidFill>
                <a:latin typeface="Arial"/>
                <a:cs typeface="Arial"/>
              </a:rPr>
              <a:t>are not</a:t>
            </a:r>
            <a:r>
              <a:rPr sz="3200" spc="-10" dirty="0">
                <a:solidFill>
                  <a:srgbClr val="3333CC"/>
                </a:solidFill>
                <a:latin typeface="Arial"/>
                <a:cs typeface="Arial"/>
              </a:rPr>
              <a:t> </a:t>
            </a:r>
            <a:r>
              <a:rPr sz="3200" dirty="0">
                <a:solidFill>
                  <a:srgbClr val="3333CC"/>
                </a:solidFill>
                <a:latin typeface="Arial"/>
                <a:cs typeface="Arial"/>
              </a:rPr>
              <a:t>labeled</a:t>
            </a:r>
            <a:endParaRPr sz="32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77883" y="384536"/>
            <a:ext cx="5989955" cy="695960"/>
          </a:xfrm>
          <a:prstGeom prst="rect">
            <a:avLst/>
          </a:prstGeom>
        </p:spPr>
        <p:txBody>
          <a:bodyPr vert="horz" wrap="square" lIns="0" tIns="12700" rIns="0" bIns="0" rtlCol="0">
            <a:spAutoFit/>
          </a:bodyPr>
          <a:lstStyle/>
          <a:p>
            <a:pPr marL="12700">
              <a:lnSpc>
                <a:spcPct val="100000"/>
              </a:lnSpc>
              <a:spcBef>
                <a:spcPts val="100"/>
              </a:spcBef>
            </a:pPr>
            <a:r>
              <a:rPr spc="-5" dirty="0"/>
              <a:t>Reinforcement</a:t>
            </a:r>
            <a:r>
              <a:rPr spc="-45" dirty="0"/>
              <a:t> </a:t>
            </a:r>
            <a:r>
              <a:rPr dirty="0"/>
              <a:t>Learning</a:t>
            </a:r>
          </a:p>
        </p:txBody>
      </p:sp>
      <p:sp>
        <p:nvSpPr>
          <p:cNvPr id="5" name="object 5"/>
          <p:cNvSpPr txBox="1"/>
          <p:nvPr/>
        </p:nvSpPr>
        <p:spPr>
          <a:xfrm>
            <a:off x="852978" y="1296554"/>
            <a:ext cx="8705850" cy="4988560"/>
          </a:xfrm>
          <a:prstGeom prst="rect">
            <a:avLst/>
          </a:prstGeom>
        </p:spPr>
        <p:txBody>
          <a:bodyPr vert="horz" wrap="square" lIns="0" tIns="33020" rIns="0" bIns="0" rtlCol="0">
            <a:spAutoFit/>
          </a:bodyPr>
          <a:lstStyle/>
          <a:p>
            <a:pPr marL="355600" marR="864869" indent="-342900">
              <a:lnSpc>
                <a:spcPts val="3800"/>
              </a:lnSpc>
              <a:spcBef>
                <a:spcPts val="260"/>
              </a:spcBef>
              <a:buChar char="•"/>
              <a:tabLst>
                <a:tab pos="354965" algn="l"/>
                <a:tab pos="355600" algn="l"/>
              </a:tabLst>
            </a:pPr>
            <a:r>
              <a:rPr sz="3200" spc="-5" dirty="0">
                <a:solidFill>
                  <a:srgbClr val="3333CC"/>
                </a:solidFill>
                <a:latin typeface="Arial"/>
                <a:cs typeface="Arial"/>
              </a:rPr>
              <a:t>Reinforcement algorithms interact with </a:t>
            </a:r>
            <a:r>
              <a:rPr sz="3200" dirty="0">
                <a:solidFill>
                  <a:srgbClr val="3333CC"/>
                </a:solidFill>
                <a:latin typeface="Arial"/>
                <a:cs typeface="Arial"/>
              </a:rPr>
              <a:t>an  </a:t>
            </a:r>
            <a:r>
              <a:rPr sz="3200" spc="-5" dirty="0">
                <a:solidFill>
                  <a:srgbClr val="3333CC"/>
                </a:solidFill>
                <a:latin typeface="Arial"/>
                <a:cs typeface="Arial"/>
              </a:rPr>
              <a:t>environment, </a:t>
            </a:r>
            <a:r>
              <a:rPr sz="3200" dirty="0">
                <a:solidFill>
                  <a:srgbClr val="3333CC"/>
                </a:solidFill>
                <a:latin typeface="Arial"/>
                <a:cs typeface="Arial"/>
              </a:rPr>
              <a:t>no </a:t>
            </a:r>
            <a:r>
              <a:rPr sz="3200" spc="-5" dirty="0">
                <a:solidFill>
                  <a:srgbClr val="3333CC"/>
                </a:solidFill>
                <a:latin typeface="Arial"/>
                <a:cs typeface="Arial"/>
              </a:rPr>
              <a:t>fixed data</a:t>
            </a:r>
            <a:r>
              <a:rPr sz="3200" dirty="0">
                <a:solidFill>
                  <a:srgbClr val="3333CC"/>
                </a:solidFill>
                <a:latin typeface="Arial"/>
                <a:cs typeface="Arial"/>
              </a:rPr>
              <a:t> set</a:t>
            </a:r>
            <a:endParaRPr sz="3200" dirty="0">
              <a:latin typeface="Arial"/>
              <a:cs typeface="Arial"/>
            </a:endParaRPr>
          </a:p>
          <a:p>
            <a:pPr marL="355600" marR="5080" indent="-342900">
              <a:lnSpc>
                <a:spcPct val="100000"/>
              </a:lnSpc>
              <a:spcBef>
                <a:spcPts val="605"/>
              </a:spcBef>
              <a:buChar char="•"/>
              <a:tabLst>
                <a:tab pos="354965" algn="l"/>
                <a:tab pos="355600" algn="l"/>
              </a:tabLst>
            </a:pPr>
            <a:r>
              <a:rPr sz="3200" spc="-5" dirty="0">
                <a:solidFill>
                  <a:srgbClr val="3333CC"/>
                </a:solidFill>
                <a:latin typeface="Arial"/>
                <a:cs typeface="Arial"/>
              </a:rPr>
              <a:t>There </a:t>
            </a:r>
            <a:r>
              <a:rPr sz="3200" dirty="0">
                <a:solidFill>
                  <a:srgbClr val="3333CC"/>
                </a:solidFill>
                <a:latin typeface="Arial"/>
                <a:cs typeface="Arial"/>
              </a:rPr>
              <a:t>is a </a:t>
            </a:r>
            <a:r>
              <a:rPr sz="3200" spc="-5" dirty="0">
                <a:solidFill>
                  <a:srgbClr val="3333CC"/>
                </a:solidFill>
                <a:latin typeface="Arial"/>
                <a:cs typeface="Arial"/>
              </a:rPr>
              <a:t>feedback </a:t>
            </a:r>
            <a:r>
              <a:rPr sz="3200" dirty="0">
                <a:solidFill>
                  <a:srgbClr val="3333CC"/>
                </a:solidFill>
                <a:latin typeface="Arial"/>
                <a:cs typeface="Arial"/>
              </a:rPr>
              <a:t>loop </a:t>
            </a:r>
            <a:r>
              <a:rPr sz="3200" spc="-5" dirty="0">
                <a:solidFill>
                  <a:srgbClr val="3333CC"/>
                </a:solidFill>
                <a:latin typeface="Arial"/>
                <a:cs typeface="Arial"/>
              </a:rPr>
              <a:t>between the </a:t>
            </a:r>
            <a:r>
              <a:rPr sz="3200" dirty="0">
                <a:solidFill>
                  <a:srgbClr val="3333CC"/>
                </a:solidFill>
                <a:latin typeface="Arial"/>
                <a:cs typeface="Arial"/>
              </a:rPr>
              <a:t>learning  </a:t>
            </a:r>
            <a:r>
              <a:rPr sz="3200" spc="-5" dirty="0">
                <a:solidFill>
                  <a:srgbClr val="3333CC"/>
                </a:solidFill>
                <a:latin typeface="Arial"/>
                <a:cs typeface="Arial"/>
              </a:rPr>
              <a:t>system </a:t>
            </a:r>
            <a:r>
              <a:rPr sz="3200" dirty="0">
                <a:solidFill>
                  <a:srgbClr val="3333CC"/>
                </a:solidFill>
                <a:latin typeface="Arial"/>
                <a:cs typeface="Arial"/>
              </a:rPr>
              <a:t>and </a:t>
            </a:r>
            <a:r>
              <a:rPr sz="3200" spc="-5" dirty="0">
                <a:solidFill>
                  <a:srgbClr val="3333CC"/>
                </a:solidFill>
                <a:latin typeface="Arial"/>
                <a:cs typeface="Arial"/>
              </a:rPr>
              <a:t>its</a:t>
            </a:r>
            <a:r>
              <a:rPr sz="3200" spc="-15" dirty="0">
                <a:solidFill>
                  <a:srgbClr val="3333CC"/>
                </a:solidFill>
                <a:latin typeface="Arial"/>
                <a:cs typeface="Arial"/>
              </a:rPr>
              <a:t> </a:t>
            </a:r>
            <a:r>
              <a:rPr sz="3200" dirty="0">
                <a:solidFill>
                  <a:srgbClr val="3333CC"/>
                </a:solidFill>
                <a:latin typeface="Arial"/>
                <a:cs typeface="Arial"/>
              </a:rPr>
              <a:t>experience</a:t>
            </a:r>
            <a:endParaRPr sz="3200" dirty="0">
              <a:latin typeface="Arial"/>
              <a:cs typeface="Arial"/>
            </a:endParaRPr>
          </a:p>
          <a:p>
            <a:pPr marL="355600" indent="-342900">
              <a:lnSpc>
                <a:spcPct val="100000"/>
              </a:lnSpc>
              <a:spcBef>
                <a:spcPts val="819"/>
              </a:spcBef>
              <a:buClr>
                <a:srgbClr val="3333CC"/>
              </a:buClr>
              <a:buChar char="•"/>
              <a:tabLst>
                <a:tab pos="354965" algn="l"/>
                <a:tab pos="355600" algn="l"/>
              </a:tabLst>
            </a:pPr>
            <a:r>
              <a:rPr sz="3200" dirty="0">
                <a:solidFill>
                  <a:srgbClr val="434DD6"/>
                </a:solidFill>
                <a:latin typeface="Arial"/>
                <a:cs typeface="Arial"/>
              </a:rPr>
              <a:t>No supervised </a:t>
            </a:r>
            <a:r>
              <a:rPr sz="3200" spc="-5" dirty="0">
                <a:solidFill>
                  <a:srgbClr val="434DD6"/>
                </a:solidFill>
                <a:latin typeface="Arial"/>
                <a:cs typeface="Arial"/>
              </a:rPr>
              <a:t>output </a:t>
            </a:r>
            <a:r>
              <a:rPr sz="3200" dirty="0">
                <a:solidFill>
                  <a:srgbClr val="434DD6"/>
                </a:solidFill>
                <a:latin typeface="Arial"/>
                <a:cs typeface="Arial"/>
              </a:rPr>
              <a:t>but delayed</a:t>
            </a:r>
            <a:r>
              <a:rPr sz="3200" spc="-35" dirty="0">
                <a:solidFill>
                  <a:srgbClr val="434DD6"/>
                </a:solidFill>
                <a:latin typeface="Arial"/>
                <a:cs typeface="Arial"/>
              </a:rPr>
              <a:t> </a:t>
            </a:r>
            <a:r>
              <a:rPr sz="3200" dirty="0">
                <a:solidFill>
                  <a:srgbClr val="434DD6"/>
                </a:solidFill>
                <a:latin typeface="Arial"/>
                <a:cs typeface="Arial"/>
              </a:rPr>
              <a:t>reward</a:t>
            </a:r>
            <a:endParaRPr sz="3200" dirty="0">
              <a:latin typeface="Arial"/>
              <a:cs typeface="Arial"/>
            </a:endParaRPr>
          </a:p>
          <a:p>
            <a:pPr marL="755650" lvl="1" indent="-286385">
              <a:lnSpc>
                <a:spcPct val="100000"/>
              </a:lnSpc>
              <a:spcBef>
                <a:spcPts val="665"/>
              </a:spcBef>
              <a:buClr>
                <a:srgbClr val="336600"/>
              </a:buClr>
              <a:buChar char="–"/>
              <a:tabLst>
                <a:tab pos="755650" algn="l"/>
              </a:tabLst>
            </a:pPr>
            <a:r>
              <a:rPr sz="2800" dirty="0">
                <a:solidFill>
                  <a:srgbClr val="407700"/>
                </a:solidFill>
                <a:latin typeface="Arial"/>
                <a:cs typeface="Arial"/>
              </a:rPr>
              <a:t>Credit</a:t>
            </a:r>
            <a:r>
              <a:rPr sz="2800" spc="-10" dirty="0">
                <a:solidFill>
                  <a:srgbClr val="407700"/>
                </a:solidFill>
                <a:latin typeface="Arial"/>
                <a:cs typeface="Arial"/>
              </a:rPr>
              <a:t> </a:t>
            </a:r>
            <a:r>
              <a:rPr sz="2800" dirty="0">
                <a:solidFill>
                  <a:srgbClr val="407700"/>
                </a:solidFill>
                <a:latin typeface="Arial"/>
                <a:cs typeface="Arial"/>
              </a:rPr>
              <a:t>assignment</a:t>
            </a:r>
            <a:r>
              <a:rPr lang="en-US" sz="2800" dirty="0">
                <a:solidFill>
                  <a:srgbClr val="407700"/>
                </a:solidFill>
                <a:latin typeface="Arial"/>
                <a:cs typeface="Arial"/>
              </a:rPr>
              <a:t> problem</a:t>
            </a:r>
            <a:endParaRPr sz="2800" dirty="0">
              <a:latin typeface="Arial"/>
              <a:cs typeface="Arial"/>
            </a:endParaRPr>
          </a:p>
          <a:p>
            <a:pPr marL="1155700" lvl="2" indent="-229235">
              <a:lnSpc>
                <a:spcPct val="100000"/>
              </a:lnSpc>
              <a:spcBef>
                <a:spcPts val="545"/>
              </a:spcBef>
              <a:buChar char="•"/>
              <a:tabLst>
                <a:tab pos="1155700" algn="l"/>
              </a:tabLst>
            </a:pPr>
            <a:r>
              <a:rPr sz="2400" dirty="0">
                <a:solidFill>
                  <a:srgbClr val="660066"/>
                </a:solidFill>
                <a:latin typeface="Arial"/>
                <a:cs typeface="Arial"/>
              </a:rPr>
              <a:t>what </a:t>
            </a:r>
            <a:r>
              <a:rPr lang="en-US" sz="2400" dirty="0">
                <a:solidFill>
                  <a:srgbClr val="660066"/>
                </a:solidFill>
                <a:latin typeface="Arial"/>
                <a:cs typeface="Arial"/>
              </a:rPr>
              <a:t>action </a:t>
            </a:r>
            <a:r>
              <a:rPr sz="2400" dirty="0">
                <a:solidFill>
                  <a:srgbClr val="660066"/>
                </a:solidFill>
                <a:latin typeface="Arial"/>
                <a:cs typeface="Arial"/>
              </a:rPr>
              <a:t>was responsible </a:t>
            </a:r>
            <a:r>
              <a:rPr sz="2400" spc="-5" dirty="0">
                <a:solidFill>
                  <a:srgbClr val="660066"/>
                </a:solidFill>
                <a:latin typeface="Arial"/>
                <a:cs typeface="Arial"/>
              </a:rPr>
              <a:t>for</a:t>
            </a:r>
            <a:r>
              <a:rPr sz="2400" spc="-25" dirty="0">
                <a:solidFill>
                  <a:srgbClr val="660066"/>
                </a:solidFill>
                <a:latin typeface="Arial"/>
                <a:cs typeface="Arial"/>
              </a:rPr>
              <a:t> </a:t>
            </a:r>
            <a:r>
              <a:rPr sz="2400" spc="-5" dirty="0">
                <a:solidFill>
                  <a:srgbClr val="660066"/>
                </a:solidFill>
                <a:latin typeface="Arial"/>
                <a:cs typeface="Arial"/>
              </a:rPr>
              <a:t>outcome</a:t>
            </a:r>
            <a:endParaRPr sz="2400" dirty="0">
              <a:latin typeface="Arial"/>
              <a:cs typeface="Arial"/>
            </a:endParaRPr>
          </a:p>
          <a:p>
            <a:pPr marL="355600" indent="-342900">
              <a:lnSpc>
                <a:spcPct val="100000"/>
              </a:lnSpc>
              <a:spcBef>
                <a:spcPts val="810"/>
              </a:spcBef>
              <a:buChar char="•"/>
              <a:tabLst>
                <a:tab pos="354965" algn="l"/>
                <a:tab pos="355600" algn="l"/>
              </a:tabLst>
            </a:pPr>
            <a:r>
              <a:rPr sz="3200" spc="-5" dirty="0">
                <a:solidFill>
                  <a:srgbClr val="3333CC"/>
                </a:solidFill>
                <a:latin typeface="Arial"/>
                <a:cs typeface="Arial"/>
              </a:rPr>
              <a:t>Applications:</a:t>
            </a:r>
            <a:endParaRPr sz="3200" dirty="0">
              <a:latin typeface="Arial"/>
              <a:cs typeface="Arial"/>
            </a:endParaRPr>
          </a:p>
          <a:p>
            <a:pPr marL="748665" marR="453390" lvl="1" indent="-279400">
              <a:lnSpc>
                <a:spcPts val="2820"/>
              </a:lnSpc>
              <a:spcBef>
                <a:spcPts val="715"/>
              </a:spcBef>
              <a:buChar char="–"/>
              <a:tabLst>
                <a:tab pos="755650" algn="l"/>
              </a:tabLst>
            </a:pPr>
            <a:r>
              <a:rPr sz="2400" spc="-5" dirty="0">
                <a:solidFill>
                  <a:srgbClr val="336600"/>
                </a:solidFill>
                <a:latin typeface="Arial"/>
                <a:cs typeface="Arial"/>
              </a:rPr>
              <a:t>Game </a:t>
            </a:r>
            <a:r>
              <a:rPr sz="2400" dirty="0">
                <a:solidFill>
                  <a:srgbClr val="336600"/>
                </a:solidFill>
                <a:latin typeface="Arial"/>
                <a:cs typeface="Arial"/>
              </a:rPr>
              <a:t>playing, </a:t>
            </a:r>
            <a:r>
              <a:rPr lang="en-US" sz="2400" dirty="0">
                <a:solidFill>
                  <a:srgbClr val="336600"/>
                </a:solidFill>
                <a:latin typeface="Arial"/>
                <a:cs typeface="Arial"/>
              </a:rPr>
              <a:t>r</a:t>
            </a:r>
            <a:r>
              <a:rPr sz="2400" dirty="0">
                <a:solidFill>
                  <a:srgbClr val="336600"/>
                </a:solidFill>
                <a:latin typeface="Arial"/>
                <a:cs typeface="Arial"/>
              </a:rPr>
              <a:t>obot in a maze, </a:t>
            </a:r>
            <a:r>
              <a:rPr lang="en-US" sz="2400" spc="-5" dirty="0">
                <a:solidFill>
                  <a:srgbClr val="336600"/>
                </a:solidFill>
                <a:latin typeface="Arial"/>
                <a:cs typeface="Arial"/>
              </a:rPr>
              <a:t>m</a:t>
            </a:r>
            <a:r>
              <a:rPr sz="2400" spc="-5" dirty="0">
                <a:solidFill>
                  <a:srgbClr val="336600"/>
                </a:solidFill>
                <a:latin typeface="Arial"/>
                <a:cs typeface="Arial"/>
              </a:rPr>
              <a:t>ultiple agents, partial  observability,</a:t>
            </a:r>
            <a:r>
              <a:rPr sz="2400" spc="-10" dirty="0">
                <a:solidFill>
                  <a:srgbClr val="336600"/>
                </a:solidFill>
                <a:latin typeface="Arial"/>
                <a:cs typeface="Arial"/>
              </a:rPr>
              <a:t> </a:t>
            </a:r>
            <a:r>
              <a:rPr lang="en-US" sz="2400" spc="-10" dirty="0">
                <a:solidFill>
                  <a:srgbClr val="336600"/>
                </a:solidFill>
                <a:latin typeface="Arial"/>
                <a:cs typeface="Arial"/>
              </a:rPr>
              <a:t>LLMs,</a:t>
            </a:r>
            <a:r>
              <a:rPr sz="2400" dirty="0">
                <a:solidFill>
                  <a:srgbClr val="336600"/>
                </a:solidFill>
                <a:latin typeface="Arial"/>
                <a:cs typeface="Arial"/>
              </a:rPr>
              <a:t>…</a:t>
            </a:r>
            <a:endParaRPr sz="2400" dirty="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46100" y="533400"/>
            <a:ext cx="9448800" cy="689932"/>
          </a:xfrm>
          <a:prstGeom prst="rect">
            <a:avLst/>
          </a:prstGeom>
        </p:spPr>
        <p:txBody>
          <a:bodyPr vert="horz" wrap="square" lIns="0" tIns="12700" rIns="0" bIns="0" rtlCol="0">
            <a:spAutoFit/>
          </a:bodyPr>
          <a:lstStyle/>
          <a:p>
            <a:pPr marL="12700">
              <a:lnSpc>
                <a:spcPct val="100000"/>
              </a:lnSpc>
              <a:spcBef>
                <a:spcPts val="100"/>
              </a:spcBef>
              <a:tabLst>
                <a:tab pos="2807970" algn="l"/>
                <a:tab pos="3273425" algn="l"/>
                <a:tab pos="4516755" algn="l"/>
              </a:tabLst>
            </a:pPr>
            <a:r>
              <a:rPr dirty="0"/>
              <a:t>Describing	a	</a:t>
            </a:r>
            <a:r>
              <a:rPr lang="en-US" dirty="0"/>
              <a:t>D</a:t>
            </a:r>
            <a:r>
              <a:rPr dirty="0"/>
              <a:t>a</a:t>
            </a:r>
            <a:r>
              <a:rPr spc="-5" dirty="0"/>
              <a:t>t</a:t>
            </a:r>
            <a:r>
              <a:rPr dirty="0"/>
              <a:t>a	</a:t>
            </a:r>
            <a:r>
              <a:rPr lang="en-US" dirty="0"/>
              <a:t>S</a:t>
            </a:r>
            <a:r>
              <a:rPr dirty="0"/>
              <a:t>et</a:t>
            </a:r>
            <a:r>
              <a:rPr lang="en-US" dirty="0"/>
              <a:t> – Design Matrix </a:t>
            </a:r>
            <a:endParaRPr dirty="0"/>
          </a:p>
        </p:txBody>
      </p:sp>
      <p:sp>
        <p:nvSpPr>
          <p:cNvPr id="5" name="object 5"/>
          <p:cNvSpPr txBox="1"/>
          <p:nvPr/>
        </p:nvSpPr>
        <p:spPr>
          <a:xfrm>
            <a:off x="827578" y="1525154"/>
            <a:ext cx="8869045" cy="5340985"/>
          </a:xfrm>
          <a:prstGeom prst="rect">
            <a:avLst/>
          </a:prstGeom>
        </p:spPr>
        <p:txBody>
          <a:bodyPr vert="horz" wrap="square" lIns="0" tIns="33020" rIns="0" bIns="0" rtlCol="0">
            <a:spAutoFit/>
          </a:bodyPr>
          <a:lstStyle/>
          <a:p>
            <a:pPr marL="381000" marR="99060" indent="-342900">
              <a:lnSpc>
                <a:spcPts val="3800"/>
              </a:lnSpc>
              <a:spcBef>
                <a:spcPts val="260"/>
              </a:spcBef>
              <a:buChar char="•"/>
              <a:tabLst>
                <a:tab pos="380365" algn="l"/>
                <a:tab pos="381000" algn="l"/>
              </a:tabLst>
            </a:pPr>
            <a:r>
              <a:rPr sz="3200" dirty="0">
                <a:solidFill>
                  <a:srgbClr val="3333CC"/>
                </a:solidFill>
                <a:latin typeface="Arial"/>
                <a:cs typeface="Arial"/>
              </a:rPr>
              <a:t>Common way of describing a </a:t>
            </a:r>
            <a:r>
              <a:rPr sz="3200" spc="-5" dirty="0">
                <a:solidFill>
                  <a:srgbClr val="3333CC"/>
                </a:solidFill>
                <a:latin typeface="Arial"/>
                <a:cs typeface="Arial"/>
              </a:rPr>
              <a:t>data </a:t>
            </a:r>
            <a:r>
              <a:rPr sz="3200" dirty="0">
                <a:solidFill>
                  <a:srgbClr val="3333CC"/>
                </a:solidFill>
                <a:latin typeface="Arial"/>
                <a:cs typeface="Arial"/>
              </a:rPr>
              <a:t>set is </a:t>
            </a:r>
            <a:r>
              <a:rPr sz="3200" spc="-5" dirty="0">
                <a:solidFill>
                  <a:srgbClr val="3333CC"/>
                </a:solidFill>
                <a:latin typeface="Arial"/>
                <a:cs typeface="Arial"/>
              </a:rPr>
              <a:t>with</a:t>
            </a:r>
            <a:r>
              <a:rPr sz="3200" spc="-85" dirty="0">
                <a:solidFill>
                  <a:srgbClr val="3333CC"/>
                </a:solidFill>
                <a:latin typeface="Arial"/>
                <a:cs typeface="Arial"/>
              </a:rPr>
              <a:t> </a:t>
            </a:r>
            <a:r>
              <a:rPr sz="3200" dirty="0">
                <a:solidFill>
                  <a:srgbClr val="3333CC"/>
                </a:solidFill>
                <a:latin typeface="Arial"/>
                <a:cs typeface="Arial"/>
              </a:rPr>
              <a:t>a  </a:t>
            </a:r>
            <a:r>
              <a:rPr sz="3200" u="sng" dirty="0">
                <a:solidFill>
                  <a:srgbClr val="3333CC"/>
                </a:solidFill>
                <a:latin typeface="Arial"/>
                <a:cs typeface="Arial"/>
              </a:rPr>
              <a:t>design</a:t>
            </a:r>
            <a:r>
              <a:rPr sz="3200" u="sng" spc="-5" dirty="0">
                <a:solidFill>
                  <a:srgbClr val="3333CC"/>
                </a:solidFill>
                <a:latin typeface="Arial"/>
                <a:cs typeface="Arial"/>
              </a:rPr>
              <a:t> matrix</a:t>
            </a:r>
            <a:endParaRPr sz="3200" u="sng" dirty="0">
              <a:latin typeface="Arial"/>
              <a:cs typeface="Arial"/>
            </a:endParaRPr>
          </a:p>
          <a:p>
            <a:pPr marL="381000" indent="-342900">
              <a:lnSpc>
                <a:spcPct val="100000"/>
              </a:lnSpc>
              <a:spcBef>
                <a:spcPts val="605"/>
              </a:spcBef>
              <a:buChar char="•"/>
              <a:tabLst>
                <a:tab pos="380365" algn="l"/>
                <a:tab pos="381000" algn="l"/>
              </a:tabLst>
            </a:pPr>
            <a:r>
              <a:rPr lang="en-US" sz="3200" spc="-5" dirty="0">
                <a:solidFill>
                  <a:srgbClr val="3333CC"/>
                </a:solidFill>
                <a:latin typeface="Arial"/>
                <a:cs typeface="Arial"/>
              </a:rPr>
              <a:t>D</a:t>
            </a:r>
            <a:r>
              <a:rPr sz="3200" spc="-5" dirty="0">
                <a:solidFill>
                  <a:srgbClr val="3333CC"/>
                </a:solidFill>
                <a:latin typeface="Arial"/>
                <a:cs typeface="Arial"/>
              </a:rPr>
              <a:t>ifferent </a:t>
            </a:r>
            <a:r>
              <a:rPr sz="3200" dirty="0">
                <a:solidFill>
                  <a:srgbClr val="3333CC"/>
                </a:solidFill>
                <a:latin typeface="Arial"/>
                <a:cs typeface="Arial"/>
              </a:rPr>
              <a:t>examples in each</a:t>
            </a:r>
            <a:r>
              <a:rPr sz="3200" spc="-15" dirty="0">
                <a:solidFill>
                  <a:srgbClr val="3333CC"/>
                </a:solidFill>
                <a:latin typeface="Arial"/>
                <a:cs typeface="Arial"/>
              </a:rPr>
              <a:t> </a:t>
            </a:r>
            <a:r>
              <a:rPr sz="3200" dirty="0">
                <a:solidFill>
                  <a:srgbClr val="3333CC"/>
                </a:solidFill>
                <a:latin typeface="Arial"/>
                <a:cs typeface="Arial"/>
              </a:rPr>
              <a:t>row</a:t>
            </a:r>
            <a:endParaRPr sz="3200" dirty="0">
              <a:latin typeface="Arial"/>
              <a:cs typeface="Arial"/>
            </a:endParaRPr>
          </a:p>
          <a:p>
            <a:pPr marL="381000" indent="-342900">
              <a:lnSpc>
                <a:spcPct val="100000"/>
              </a:lnSpc>
              <a:spcBef>
                <a:spcPts val="760"/>
              </a:spcBef>
              <a:buChar char="•"/>
              <a:tabLst>
                <a:tab pos="380365" algn="l"/>
                <a:tab pos="381000" algn="l"/>
              </a:tabLst>
            </a:pPr>
            <a:r>
              <a:rPr sz="3200" dirty="0">
                <a:solidFill>
                  <a:srgbClr val="3333CC"/>
                </a:solidFill>
                <a:latin typeface="Arial"/>
                <a:cs typeface="Arial"/>
              </a:rPr>
              <a:t>Each column corresponds </a:t>
            </a:r>
            <a:r>
              <a:rPr sz="3200" spc="-5" dirty="0">
                <a:solidFill>
                  <a:srgbClr val="3333CC"/>
                </a:solidFill>
                <a:latin typeface="Arial"/>
                <a:cs typeface="Arial"/>
              </a:rPr>
              <a:t>to </a:t>
            </a:r>
            <a:r>
              <a:rPr sz="3200" dirty="0">
                <a:solidFill>
                  <a:srgbClr val="3333CC"/>
                </a:solidFill>
                <a:latin typeface="Arial"/>
                <a:cs typeface="Arial"/>
              </a:rPr>
              <a:t>a </a:t>
            </a:r>
            <a:r>
              <a:rPr sz="3200" spc="-5" dirty="0">
                <a:solidFill>
                  <a:srgbClr val="3333CC"/>
                </a:solidFill>
                <a:latin typeface="Arial"/>
                <a:cs typeface="Arial"/>
              </a:rPr>
              <a:t>different</a:t>
            </a:r>
            <a:r>
              <a:rPr sz="3200" spc="-40" dirty="0">
                <a:solidFill>
                  <a:srgbClr val="3333CC"/>
                </a:solidFill>
                <a:latin typeface="Arial"/>
                <a:cs typeface="Arial"/>
              </a:rPr>
              <a:t> </a:t>
            </a:r>
            <a:r>
              <a:rPr sz="3200" spc="-5" dirty="0">
                <a:solidFill>
                  <a:srgbClr val="3333CC"/>
                </a:solidFill>
                <a:latin typeface="Arial"/>
                <a:cs typeface="Arial"/>
              </a:rPr>
              <a:t>feature</a:t>
            </a:r>
            <a:endParaRPr sz="3200" dirty="0">
              <a:latin typeface="Arial"/>
              <a:cs typeface="Arial"/>
            </a:endParaRPr>
          </a:p>
          <a:p>
            <a:pPr marL="381000" marR="641350" indent="-342900">
              <a:lnSpc>
                <a:spcPct val="102400"/>
              </a:lnSpc>
              <a:spcBef>
                <a:spcPts val="670"/>
              </a:spcBef>
              <a:buChar char="•"/>
              <a:tabLst>
                <a:tab pos="380365" algn="l"/>
                <a:tab pos="381000" algn="l"/>
              </a:tabLst>
            </a:pPr>
            <a:r>
              <a:rPr sz="3200" spc="-5" dirty="0">
                <a:solidFill>
                  <a:srgbClr val="3333CC"/>
                </a:solidFill>
                <a:latin typeface="Arial"/>
                <a:cs typeface="Arial"/>
              </a:rPr>
              <a:t>Iris data</a:t>
            </a:r>
            <a:r>
              <a:rPr lang="en-US" sz="3200" spc="-5" dirty="0">
                <a:solidFill>
                  <a:srgbClr val="3333CC"/>
                </a:solidFill>
                <a:latin typeface="Arial"/>
                <a:cs typeface="Arial"/>
              </a:rPr>
              <a:t> </a:t>
            </a:r>
            <a:r>
              <a:rPr sz="3200" spc="-5" dirty="0">
                <a:solidFill>
                  <a:srgbClr val="3333CC"/>
                </a:solidFill>
                <a:latin typeface="Arial"/>
                <a:cs typeface="Arial"/>
              </a:rPr>
              <a:t>set contains </a:t>
            </a:r>
            <a:r>
              <a:rPr sz="3200" spc="-175" dirty="0">
                <a:latin typeface="Cambria"/>
                <a:cs typeface="Cambria"/>
              </a:rPr>
              <a:t>150 </a:t>
            </a:r>
            <a:r>
              <a:rPr sz="3200" dirty="0">
                <a:solidFill>
                  <a:srgbClr val="3333CC"/>
                </a:solidFill>
                <a:latin typeface="Arial"/>
                <a:cs typeface="Arial"/>
              </a:rPr>
              <a:t>examples </a:t>
            </a:r>
            <a:r>
              <a:rPr sz="3200" spc="-5" dirty="0">
                <a:solidFill>
                  <a:srgbClr val="3333CC"/>
                </a:solidFill>
                <a:latin typeface="Arial"/>
                <a:cs typeface="Arial"/>
              </a:rPr>
              <a:t>with </a:t>
            </a:r>
            <a:r>
              <a:rPr lang="en-US" sz="3200" spc="-5" dirty="0">
                <a:latin typeface="Cambria" panose="02040503050406030204" pitchFamily="18" charset="0"/>
                <a:cs typeface="Arial"/>
              </a:rPr>
              <a:t>4</a:t>
            </a:r>
            <a:r>
              <a:rPr sz="3200" spc="-5" dirty="0">
                <a:solidFill>
                  <a:srgbClr val="3333CC"/>
                </a:solidFill>
                <a:latin typeface="Arial"/>
                <a:cs typeface="Arial"/>
              </a:rPr>
              <a:t>  features for </a:t>
            </a:r>
            <a:r>
              <a:rPr sz="3200" dirty="0">
                <a:solidFill>
                  <a:srgbClr val="3333CC"/>
                </a:solidFill>
                <a:latin typeface="Arial"/>
                <a:cs typeface="Arial"/>
              </a:rPr>
              <a:t>each</a:t>
            </a:r>
            <a:r>
              <a:rPr sz="3200" spc="-10" dirty="0">
                <a:solidFill>
                  <a:srgbClr val="3333CC"/>
                </a:solidFill>
                <a:latin typeface="Arial"/>
                <a:cs typeface="Arial"/>
              </a:rPr>
              <a:t> </a:t>
            </a:r>
            <a:r>
              <a:rPr sz="3200" dirty="0">
                <a:solidFill>
                  <a:srgbClr val="3333CC"/>
                </a:solidFill>
                <a:latin typeface="Arial"/>
                <a:cs typeface="Arial"/>
              </a:rPr>
              <a:t>example</a:t>
            </a:r>
            <a:r>
              <a:rPr lang="en-US" sz="3200" dirty="0">
                <a:solidFill>
                  <a:srgbClr val="3333CC"/>
                </a:solidFill>
                <a:latin typeface="Arial"/>
                <a:cs typeface="Arial"/>
              </a:rPr>
              <a:t> for </a:t>
            </a:r>
            <a:r>
              <a:rPr lang="en-US" sz="3200" spc="-5" dirty="0">
                <a:latin typeface="Cambria" panose="02040503050406030204" pitchFamily="18" charset="0"/>
                <a:cs typeface="Arial"/>
              </a:rPr>
              <a:t>3</a:t>
            </a:r>
            <a:r>
              <a:rPr lang="en-US" sz="3200" dirty="0">
                <a:solidFill>
                  <a:srgbClr val="3333CC"/>
                </a:solidFill>
                <a:latin typeface="Arial"/>
                <a:cs typeface="Arial"/>
              </a:rPr>
              <a:t> species</a:t>
            </a:r>
            <a:endParaRPr sz="3200" dirty="0">
              <a:latin typeface="Arial"/>
              <a:cs typeface="Arial"/>
            </a:endParaRPr>
          </a:p>
          <a:p>
            <a:pPr marL="381000" indent="-342900">
              <a:lnSpc>
                <a:spcPct val="100000"/>
              </a:lnSpc>
              <a:spcBef>
                <a:spcPts val="725"/>
              </a:spcBef>
              <a:buChar char="•"/>
              <a:tabLst>
                <a:tab pos="380365" algn="l"/>
                <a:tab pos="381000" algn="l"/>
              </a:tabLst>
            </a:pPr>
            <a:r>
              <a:rPr sz="3200" spc="-5" dirty="0">
                <a:solidFill>
                  <a:srgbClr val="3333CC"/>
                </a:solidFill>
                <a:latin typeface="Arial"/>
                <a:cs typeface="Arial"/>
              </a:rPr>
              <a:t>Data </a:t>
            </a:r>
            <a:r>
              <a:rPr sz="3200" dirty="0">
                <a:solidFill>
                  <a:srgbClr val="3333CC"/>
                </a:solidFill>
                <a:latin typeface="Arial"/>
                <a:cs typeface="Arial"/>
              </a:rPr>
              <a:t>set is a design </a:t>
            </a:r>
            <a:r>
              <a:rPr sz="3200" spc="-5" dirty="0">
                <a:solidFill>
                  <a:srgbClr val="3333CC"/>
                </a:solidFill>
                <a:latin typeface="Arial"/>
                <a:cs typeface="Arial"/>
              </a:rPr>
              <a:t>matrix</a:t>
            </a:r>
            <a:r>
              <a:rPr sz="3200" spc="-30" dirty="0">
                <a:solidFill>
                  <a:srgbClr val="3333CC"/>
                </a:solidFill>
                <a:latin typeface="Arial"/>
                <a:cs typeface="Arial"/>
              </a:rPr>
              <a:t> </a:t>
            </a:r>
            <a:r>
              <a:rPr sz="3200" spc="10" dirty="0">
                <a:latin typeface="Cambria"/>
                <a:cs typeface="Cambria"/>
              </a:rPr>
              <a:t>X</a:t>
            </a:r>
            <a:r>
              <a:rPr sz="3200" spc="10" dirty="0">
                <a:latin typeface="MS PGothic"/>
                <a:cs typeface="MS PGothic"/>
              </a:rPr>
              <a:t>ε</a:t>
            </a:r>
            <a:r>
              <a:rPr sz="3200" spc="10" dirty="0">
                <a:latin typeface="Cambria"/>
                <a:cs typeface="Cambria"/>
              </a:rPr>
              <a:t>R</a:t>
            </a:r>
            <a:r>
              <a:rPr sz="3150" spc="15" baseline="25132" dirty="0">
                <a:latin typeface="Cambria"/>
                <a:cs typeface="Cambria"/>
              </a:rPr>
              <a:t>150</a:t>
            </a:r>
            <a:r>
              <a:rPr sz="3150" spc="15" baseline="25132" dirty="0">
                <a:latin typeface="MS UI Gothic"/>
                <a:cs typeface="MS UI Gothic"/>
              </a:rPr>
              <a:t>✕</a:t>
            </a:r>
            <a:r>
              <a:rPr sz="3150" spc="15" baseline="25132" dirty="0">
                <a:latin typeface="Cambria"/>
                <a:cs typeface="Cambria"/>
              </a:rPr>
              <a:t>4</a:t>
            </a:r>
            <a:endParaRPr sz="3150" baseline="25132" dirty="0">
              <a:latin typeface="Cambria"/>
              <a:cs typeface="Cambria"/>
            </a:endParaRPr>
          </a:p>
          <a:p>
            <a:pPr marL="381000" marR="132080" indent="-342900">
              <a:lnSpc>
                <a:spcPct val="100000"/>
              </a:lnSpc>
              <a:spcBef>
                <a:spcPts val="760"/>
              </a:spcBef>
              <a:buChar char="•"/>
              <a:tabLst>
                <a:tab pos="380365" algn="l"/>
                <a:tab pos="381000" algn="l"/>
                <a:tab pos="5599430" algn="l"/>
              </a:tabLst>
            </a:pPr>
            <a:r>
              <a:rPr sz="3200" spc="180" dirty="0">
                <a:latin typeface="Cambria"/>
                <a:cs typeface="Cambria"/>
              </a:rPr>
              <a:t>X</a:t>
            </a:r>
            <a:r>
              <a:rPr sz="3150" i="1" spc="270" baseline="-21164" dirty="0">
                <a:latin typeface="Cambria"/>
                <a:cs typeface="Cambria"/>
              </a:rPr>
              <a:t>i</a:t>
            </a:r>
            <a:r>
              <a:rPr sz="3150" spc="270" baseline="-21164" dirty="0">
                <a:latin typeface="Cambria"/>
                <a:cs typeface="Cambria"/>
              </a:rPr>
              <a:t>,1 </a:t>
            </a:r>
            <a:r>
              <a:rPr sz="3200" dirty="0">
                <a:solidFill>
                  <a:srgbClr val="3333CC"/>
                </a:solidFill>
                <a:latin typeface="Arial"/>
                <a:cs typeface="Arial"/>
              </a:rPr>
              <a:t>is sepal </a:t>
            </a:r>
            <a:r>
              <a:rPr sz="3200" spc="-5" dirty="0">
                <a:solidFill>
                  <a:srgbClr val="3333CC"/>
                </a:solidFill>
                <a:latin typeface="Arial"/>
                <a:cs typeface="Arial"/>
              </a:rPr>
              <a:t>length </a:t>
            </a:r>
            <a:r>
              <a:rPr sz="3200" dirty="0">
                <a:solidFill>
                  <a:srgbClr val="3333CC"/>
                </a:solidFill>
                <a:latin typeface="Arial"/>
                <a:cs typeface="Arial"/>
              </a:rPr>
              <a:t>of</a:t>
            </a:r>
            <a:r>
              <a:rPr sz="3200" spc="85" dirty="0">
                <a:solidFill>
                  <a:srgbClr val="3333CC"/>
                </a:solidFill>
                <a:latin typeface="Arial"/>
                <a:cs typeface="Arial"/>
              </a:rPr>
              <a:t> </a:t>
            </a:r>
            <a:r>
              <a:rPr sz="3200" dirty="0">
                <a:solidFill>
                  <a:srgbClr val="3333CC"/>
                </a:solidFill>
                <a:latin typeface="Arial"/>
                <a:cs typeface="Arial"/>
              </a:rPr>
              <a:t>plant </a:t>
            </a:r>
            <a:r>
              <a:rPr sz="3200" i="1" spc="170" dirty="0">
                <a:latin typeface="Cambria"/>
                <a:cs typeface="Cambria"/>
              </a:rPr>
              <a:t>i</a:t>
            </a:r>
            <a:r>
              <a:rPr sz="3200" spc="170" dirty="0">
                <a:latin typeface="Cambria"/>
                <a:cs typeface="Cambria"/>
              </a:rPr>
              <a:t>,	</a:t>
            </a:r>
            <a:r>
              <a:rPr sz="3200" spc="180" dirty="0">
                <a:latin typeface="Cambria"/>
                <a:cs typeface="Cambria"/>
              </a:rPr>
              <a:t>X</a:t>
            </a:r>
            <a:r>
              <a:rPr sz="3150" i="1" spc="270" baseline="-21164" dirty="0">
                <a:latin typeface="Cambria"/>
                <a:cs typeface="Cambria"/>
              </a:rPr>
              <a:t>i</a:t>
            </a:r>
            <a:r>
              <a:rPr sz="3150" spc="270" baseline="-21164" dirty="0">
                <a:latin typeface="Cambria"/>
                <a:cs typeface="Cambria"/>
              </a:rPr>
              <a:t>,2 </a:t>
            </a:r>
            <a:r>
              <a:rPr sz="3200" dirty="0">
                <a:solidFill>
                  <a:srgbClr val="3333CC"/>
                </a:solidFill>
                <a:latin typeface="Arial"/>
                <a:cs typeface="Arial"/>
              </a:rPr>
              <a:t>is sepal </a:t>
            </a:r>
            <a:r>
              <a:rPr sz="3200" spc="-5" dirty="0">
                <a:solidFill>
                  <a:srgbClr val="3333CC"/>
                </a:solidFill>
                <a:latin typeface="Arial"/>
                <a:cs typeface="Arial"/>
              </a:rPr>
              <a:t>width  of plant</a:t>
            </a:r>
            <a:r>
              <a:rPr sz="3200" dirty="0">
                <a:solidFill>
                  <a:srgbClr val="3333CC"/>
                </a:solidFill>
                <a:latin typeface="Arial"/>
                <a:cs typeface="Arial"/>
              </a:rPr>
              <a:t> </a:t>
            </a:r>
            <a:r>
              <a:rPr sz="3200" i="1" spc="114" dirty="0">
                <a:latin typeface="Cambria"/>
                <a:cs typeface="Cambria"/>
              </a:rPr>
              <a:t>i</a:t>
            </a:r>
            <a:endParaRPr sz="3200" dirty="0">
              <a:latin typeface="Cambria"/>
              <a:cs typeface="Cambria"/>
            </a:endParaRPr>
          </a:p>
          <a:p>
            <a:pPr marR="313690" algn="r">
              <a:lnSpc>
                <a:spcPct val="100000"/>
              </a:lnSpc>
              <a:spcBef>
                <a:spcPts val="1830"/>
              </a:spcBef>
            </a:pPr>
            <a:endParaRPr sz="1400" dirty="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28682" y="359087"/>
            <a:ext cx="7437481" cy="689932"/>
          </a:xfrm>
          <a:prstGeom prst="rect">
            <a:avLst/>
          </a:prstGeom>
        </p:spPr>
        <p:txBody>
          <a:bodyPr vert="horz" wrap="square" lIns="0" tIns="12700" rIns="0" bIns="0" rtlCol="0">
            <a:spAutoFit/>
          </a:bodyPr>
          <a:lstStyle/>
          <a:p>
            <a:pPr marL="12700">
              <a:lnSpc>
                <a:spcPct val="100000"/>
              </a:lnSpc>
              <a:spcBef>
                <a:spcPts val="100"/>
              </a:spcBef>
              <a:tabLst>
                <a:tab pos="2341880" algn="l"/>
                <a:tab pos="3429000" algn="l"/>
                <a:tab pos="4672330" algn="l"/>
              </a:tabLst>
            </a:pPr>
            <a:r>
              <a:rPr dirty="0"/>
              <a:t>Example	of</a:t>
            </a:r>
            <a:r>
              <a:rPr spc="-5" dirty="0"/>
              <a:t> </a:t>
            </a:r>
            <a:r>
              <a:rPr dirty="0"/>
              <a:t>a	</a:t>
            </a:r>
            <a:r>
              <a:rPr lang="en-US" dirty="0"/>
              <a:t>Design Matrix</a:t>
            </a:r>
            <a:endParaRPr dirty="0"/>
          </a:p>
        </p:txBody>
      </p:sp>
      <p:sp>
        <p:nvSpPr>
          <p:cNvPr id="5" name="object 5"/>
          <p:cNvSpPr txBox="1"/>
          <p:nvPr/>
        </p:nvSpPr>
        <p:spPr>
          <a:xfrm>
            <a:off x="852978" y="1128626"/>
            <a:ext cx="9020068" cy="1910778"/>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Anderson’s </a:t>
            </a:r>
            <a:r>
              <a:rPr sz="3200" spc="-5" dirty="0">
                <a:solidFill>
                  <a:srgbClr val="3333CC"/>
                </a:solidFill>
                <a:latin typeface="Arial"/>
                <a:cs typeface="Arial"/>
              </a:rPr>
              <a:t>Iris data </a:t>
            </a:r>
            <a:r>
              <a:rPr sz="3200" dirty="0">
                <a:solidFill>
                  <a:srgbClr val="3333CC"/>
                </a:solidFill>
                <a:latin typeface="Arial"/>
                <a:cs typeface="Arial"/>
              </a:rPr>
              <a:t>(oldest set in</a:t>
            </a:r>
            <a:r>
              <a:rPr sz="3200" spc="-55" dirty="0">
                <a:solidFill>
                  <a:srgbClr val="3333CC"/>
                </a:solidFill>
                <a:latin typeface="Arial"/>
                <a:cs typeface="Arial"/>
              </a:rPr>
              <a:t> </a:t>
            </a:r>
            <a:r>
              <a:rPr sz="3200" spc="-5" dirty="0">
                <a:solidFill>
                  <a:srgbClr val="3333CC"/>
                </a:solidFill>
                <a:latin typeface="Arial"/>
                <a:cs typeface="Arial"/>
              </a:rPr>
              <a:t>stat/ML</a:t>
            </a:r>
            <a:r>
              <a:rPr lang="en-US" sz="3200" spc="-5" dirty="0">
                <a:solidFill>
                  <a:srgbClr val="3333CC"/>
                </a:solidFill>
                <a:latin typeface="Arial"/>
                <a:cs typeface="Arial"/>
              </a:rPr>
              <a:t> 1936</a:t>
            </a:r>
            <a:r>
              <a:rPr sz="3200" spc="-5" dirty="0">
                <a:solidFill>
                  <a:srgbClr val="3333CC"/>
                </a:solidFill>
                <a:latin typeface="Arial"/>
                <a:cs typeface="Arial"/>
              </a:rPr>
              <a:t>)</a:t>
            </a:r>
            <a:endParaRPr sz="3200" dirty="0">
              <a:latin typeface="Arial"/>
              <a:cs typeface="Arial"/>
            </a:endParaRPr>
          </a:p>
          <a:p>
            <a:pPr marL="755650" lvl="1" indent="-286385">
              <a:lnSpc>
                <a:spcPct val="100000"/>
              </a:lnSpc>
              <a:spcBef>
                <a:spcPts val="635"/>
              </a:spcBef>
              <a:buChar char="–"/>
              <a:tabLst>
                <a:tab pos="755650" algn="l"/>
              </a:tabLst>
            </a:pPr>
            <a:r>
              <a:rPr sz="2800" spc="-5" dirty="0">
                <a:solidFill>
                  <a:srgbClr val="336600"/>
                </a:solidFill>
                <a:latin typeface="Arial"/>
                <a:cs typeface="Arial"/>
              </a:rPr>
              <a:t>Measurements </a:t>
            </a:r>
            <a:r>
              <a:rPr sz="2800" dirty="0">
                <a:solidFill>
                  <a:srgbClr val="336600"/>
                </a:solidFill>
                <a:latin typeface="Arial"/>
                <a:cs typeface="Arial"/>
              </a:rPr>
              <a:t>of 150 iris</a:t>
            </a:r>
            <a:r>
              <a:rPr sz="2800" spc="-15" dirty="0">
                <a:solidFill>
                  <a:srgbClr val="336600"/>
                </a:solidFill>
                <a:latin typeface="Arial"/>
                <a:cs typeface="Arial"/>
              </a:rPr>
              <a:t> </a:t>
            </a:r>
            <a:r>
              <a:rPr sz="2800" spc="-5" dirty="0">
                <a:solidFill>
                  <a:srgbClr val="336600"/>
                </a:solidFill>
                <a:latin typeface="Arial"/>
                <a:cs typeface="Arial"/>
              </a:rPr>
              <a:t>flowers</a:t>
            </a:r>
            <a:endParaRPr sz="2800" dirty="0">
              <a:latin typeface="Arial"/>
              <a:cs typeface="Arial"/>
            </a:endParaRPr>
          </a:p>
          <a:p>
            <a:pPr marL="1155700" lvl="2" indent="-229235">
              <a:lnSpc>
                <a:spcPct val="100000"/>
              </a:lnSpc>
              <a:spcBef>
                <a:spcPts val="540"/>
              </a:spcBef>
              <a:buChar char="•"/>
              <a:tabLst>
                <a:tab pos="1155700" algn="l"/>
              </a:tabLst>
            </a:pPr>
            <a:r>
              <a:rPr sz="2400" dirty="0">
                <a:solidFill>
                  <a:srgbClr val="660066"/>
                </a:solidFill>
                <a:latin typeface="Arial"/>
                <a:cs typeface="Arial"/>
              </a:rPr>
              <a:t>sepal </a:t>
            </a:r>
            <a:r>
              <a:rPr sz="2400" spc="-5" dirty="0">
                <a:solidFill>
                  <a:srgbClr val="660066"/>
                </a:solidFill>
                <a:latin typeface="Arial"/>
                <a:cs typeface="Arial"/>
              </a:rPr>
              <a:t>length, </a:t>
            </a:r>
            <a:r>
              <a:rPr sz="2400" dirty="0">
                <a:solidFill>
                  <a:srgbClr val="660066"/>
                </a:solidFill>
                <a:latin typeface="Arial"/>
                <a:cs typeface="Arial"/>
              </a:rPr>
              <a:t>sepal </a:t>
            </a:r>
            <a:r>
              <a:rPr sz="2400" spc="-5" dirty="0">
                <a:solidFill>
                  <a:srgbClr val="660066"/>
                </a:solidFill>
                <a:latin typeface="Arial"/>
                <a:cs typeface="Arial"/>
              </a:rPr>
              <a:t>width, petal length, petal</a:t>
            </a:r>
            <a:r>
              <a:rPr sz="2400" spc="40" dirty="0">
                <a:solidFill>
                  <a:srgbClr val="660066"/>
                </a:solidFill>
                <a:latin typeface="Arial"/>
                <a:cs typeface="Arial"/>
              </a:rPr>
              <a:t> </a:t>
            </a:r>
            <a:r>
              <a:rPr sz="2400" spc="-5" dirty="0">
                <a:solidFill>
                  <a:srgbClr val="660066"/>
                </a:solidFill>
                <a:latin typeface="Arial"/>
                <a:cs typeface="Arial"/>
              </a:rPr>
              <a:t>width</a:t>
            </a:r>
            <a:endParaRPr sz="2400" dirty="0">
              <a:latin typeface="Arial"/>
              <a:cs typeface="Arial"/>
            </a:endParaRPr>
          </a:p>
          <a:p>
            <a:pPr marL="1383665">
              <a:lnSpc>
                <a:spcPct val="100000"/>
              </a:lnSpc>
              <a:spcBef>
                <a:spcPts val="525"/>
              </a:spcBef>
            </a:pPr>
            <a:r>
              <a:rPr sz="2000" dirty="0">
                <a:latin typeface="Arial"/>
                <a:cs typeface="Arial"/>
              </a:rPr>
              <a:t>– in 3 species: </a:t>
            </a:r>
            <a:r>
              <a:rPr sz="2000" spc="-5" dirty="0">
                <a:latin typeface="Arial"/>
                <a:cs typeface="Arial"/>
              </a:rPr>
              <a:t>Setosa, </a:t>
            </a:r>
            <a:r>
              <a:rPr sz="2000" dirty="0">
                <a:latin typeface="Arial"/>
                <a:cs typeface="Arial"/>
              </a:rPr>
              <a:t>versicolor,</a:t>
            </a:r>
            <a:r>
              <a:rPr sz="2000" spc="105" dirty="0">
                <a:latin typeface="Arial"/>
                <a:cs typeface="Arial"/>
              </a:rPr>
              <a:t> </a:t>
            </a:r>
            <a:r>
              <a:rPr sz="2000" dirty="0">
                <a:latin typeface="Arial"/>
                <a:cs typeface="Arial"/>
              </a:rPr>
              <a:t>virginica</a:t>
            </a:r>
          </a:p>
        </p:txBody>
      </p:sp>
      <p:sp>
        <p:nvSpPr>
          <p:cNvPr id="6" name="object 6"/>
          <p:cNvSpPr txBox="1"/>
          <p:nvPr/>
        </p:nvSpPr>
        <p:spPr>
          <a:xfrm>
            <a:off x="9176909" y="6656921"/>
            <a:ext cx="198120" cy="198755"/>
          </a:xfrm>
          <a:prstGeom prst="rect">
            <a:avLst/>
          </a:prstGeom>
        </p:spPr>
        <p:txBody>
          <a:bodyPr vert="horz" wrap="square" lIns="0" tIns="0" rIns="0" bIns="0" rtlCol="0">
            <a:spAutoFit/>
          </a:bodyPr>
          <a:lstStyle/>
          <a:p>
            <a:pPr>
              <a:lnSpc>
                <a:spcPts val="1545"/>
              </a:lnSpc>
            </a:pPr>
            <a:r>
              <a:rPr sz="1400" spc="-5" dirty="0">
                <a:latin typeface="Arial"/>
                <a:cs typeface="Arial"/>
              </a:rPr>
              <a:t>23</a:t>
            </a:r>
            <a:endParaRPr sz="1400">
              <a:latin typeface="Arial"/>
              <a:cs typeface="Arial"/>
            </a:endParaRPr>
          </a:p>
        </p:txBody>
      </p:sp>
      <p:sp>
        <p:nvSpPr>
          <p:cNvPr id="7" name="object 7"/>
          <p:cNvSpPr/>
          <p:nvPr/>
        </p:nvSpPr>
        <p:spPr>
          <a:xfrm>
            <a:off x="1002838" y="3092334"/>
            <a:ext cx="1600200" cy="128428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831637" y="3092334"/>
            <a:ext cx="1506537" cy="129540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431837" y="3092334"/>
            <a:ext cx="1485898" cy="1269999"/>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975935" y="4500087"/>
            <a:ext cx="5018499" cy="202124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6039568" y="3092334"/>
            <a:ext cx="3833478" cy="1592262"/>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091971" y="5302134"/>
            <a:ext cx="3758629" cy="1752600"/>
          </a:xfrm>
          <a:prstGeom prst="rect">
            <a:avLst/>
          </a:prstGeom>
          <a:blipFill>
            <a:blip r:embed="rId7" cstate="print"/>
            <a:stretch>
              <a:fillRect/>
            </a:stretch>
          </a:blipFill>
        </p:spPr>
        <p:txBody>
          <a:bodyPr wrap="square" lIns="0" tIns="0" rIns="0" bIns="0" rtlCol="0"/>
          <a:lstStyle/>
          <a:p>
            <a:endParaRPr/>
          </a:p>
        </p:txBody>
      </p:sp>
      <p:sp>
        <p:nvSpPr>
          <p:cNvPr id="2" name="TextBox 1">
            <a:extLst>
              <a:ext uri="{FF2B5EF4-FFF2-40B4-BE49-F238E27FC236}">
                <a16:creationId xmlns:a16="http://schemas.microsoft.com/office/drawing/2014/main" id="{34F6CF20-8FB2-BD44-A61B-4821293202A8}"/>
              </a:ext>
            </a:extLst>
          </p:cNvPr>
          <p:cNvSpPr txBox="1"/>
          <p:nvPr/>
        </p:nvSpPr>
        <p:spPr>
          <a:xfrm>
            <a:off x="1013994" y="7311974"/>
            <a:ext cx="4942379" cy="369332"/>
          </a:xfrm>
          <a:prstGeom prst="rect">
            <a:avLst/>
          </a:prstGeom>
          <a:noFill/>
        </p:spPr>
        <p:txBody>
          <a:bodyPr wrap="none" rtlCol="0">
            <a:spAutoFit/>
          </a:bodyPr>
          <a:lstStyle/>
          <a:p>
            <a:r>
              <a:rPr lang="en-US" dirty="0"/>
              <a:t>https://</a:t>
            </a:r>
            <a:r>
              <a:rPr lang="en-US" dirty="0" err="1"/>
              <a:t>en.wikipedia.org</a:t>
            </a:r>
            <a:r>
              <a:rPr lang="en-US" dirty="0"/>
              <a:t>/wiki/</a:t>
            </a:r>
            <a:r>
              <a:rPr lang="en-US" dirty="0" err="1"/>
              <a:t>Iris_flower_data_set</a:t>
            </a:r>
            <a:endParaRPr lang="en-US" dirty="0"/>
          </a:p>
        </p:txBody>
      </p:sp>
    </p:spTree>
    <p:extLst>
      <p:ext uri="{BB962C8B-B14F-4D97-AF65-F5344CB8AC3E}">
        <p14:creationId xmlns:p14="http://schemas.microsoft.com/office/powerpoint/2010/main" val="3443218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17700" y="516407"/>
            <a:ext cx="6958887" cy="689932"/>
          </a:xfrm>
          <a:prstGeom prst="rect">
            <a:avLst/>
          </a:prstGeom>
        </p:spPr>
        <p:txBody>
          <a:bodyPr vert="horz" wrap="square" lIns="0" tIns="12700" rIns="0" bIns="0" rtlCol="0">
            <a:spAutoFit/>
          </a:bodyPr>
          <a:lstStyle/>
          <a:p>
            <a:pPr marL="12700">
              <a:lnSpc>
                <a:spcPct val="100000"/>
              </a:lnSpc>
              <a:spcBef>
                <a:spcPts val="100"/>
              </a:spcBef>
              <a:tabLst>
                <a:tab pos="2062480" algn="l"/>
                <a:tab pos="3211830" algn="l"/>
                <a:tab pos="5168265" algn="l"/>
              </a:tabLst>
            </a:pPr>
            <a:r>
              <a:rPr dirty="0"/>
              <a:t>Dealing	wi</a:t>
            </a:r>
            <a:r>
              <a:rPr spc="-5" dirty="0"/>
              <a:t>t</a:t>
            </a:r>
            <a:r>
              <a:rPr dirty="0"/>
              <a:t>h	</a:t>
            </a:r>
            <a:r>
              <a:rPr lang="en-US" dirty="0"/>
              <a:t>V</a:t>
            </a:r>
            <a:r>
              <a:rPr dirty="0"/>
              <a:t>arying	</a:t>
            </a:r>
            <a:r>
              <a:rPr lang="en-US" dirty="0"/>
              <a:t>S</a:t>
            </a:r>
            <a:r>
              <a:rPr dirty="0"/>
              <a:t>izes</a:t>
            </a:r>
          </a:p>
        </p:txBody>
      </p:sp>
      <p:sp>
        <p:nvSpPr>
          <p:cNvPr id="5" name="object 5"/>
          <p:cNvSpPr txBox="1"/>
          <p:nvPr/>
        </p:nvSpPr>
        <p:spPr>
          <a:xfrm>
            <a:off x="827578" y="1448954"/>
            <a:ext cx="8687435" cy="5807039"/>
          </a:xfrm>
          <a:prstGeom prst="rect">
            <a:avLst/>
          </a:prstGeom>
        </p:spPr>
        <p:txBody>
          <a:bodyPr vert="horz" wrap="square" lIns="0" tIns="33020" rIns="0" bIns="0" rtlCol="0">
            <a:spAutoFit/>
          </a:bodyPr>
          <a:lstStyle/>
          <a:p>
            <a:pPr marL="381000" marR="98425" indent="-342900">
              <a:lnSpc>
                <a:spcPts val="3800"/>
              </a:lnSpc>
              <a:spcBef>
                <a:spcPts val="260"/>
              </a:spcBef>
              <a:buChar char="•"/>
              <a:tabLst>
                <a:tab pos="380365" algn="l"/>
                <a:tab pos="381000" algn="l"/>
              </a:tabLst>
            </a:pPr>
            <a:r>
              <a:rPr sz="3200" spc="-5" dirty="0">
                <a:solidFill>
                  <a:srgbClr val="3333CC"/>
                </a:solidFill>
                <a:latin typeface="Arial"/>
                <a:cs typeface="Arial"/>
              </a:rPr>
              <a:t>For </a:t>
            </a:r>
            <a:r>
              <a:rPr sz="3200" dirty="0">
                <a:solidFill>
                  <a:srgbClr val="3333CC"/>
                </a:solidFill>
                <a:latin typeface="Arial"/>
                <a:cs typeface="Arial"/>
              </a:rPr>
              <a:t>a design </a:t>
            </a:r>
            <a:r>
              <a:rPr sz="3200" spc="-5" dirty="0">
                <a:solidFill>
                  <a:srgbClr val="3333CC"/>
                </a:solidFill>
                <a:latin typeface="Arial"/>
                <a:cs typeface="Arial"/>
              </a:rPr>
              <a:t>matrix, </a:t>
            </a:r>
            <a:r>
              <a:rPr sz="3200" dirty="0">
                <a:solidFill>
                  <a:srgbClr val="3333CC"/>
                </a:solidFill>
                <a:latin typeface="Arial"/>
                <a:cs typeface="Arial"/>
              </a:rPr>
              <a:t>each example is a</a:t>
            </a:r>
            <a:r>
              <a:rPr sz="3200" spc="-40" dirty="0">
                <a:solidFill>
                  <a:srgbClr val="3333CC"/>
                </a:solidFill>
                <a:latin typeface="Arial"/>
                <a:cs typeface="Arial"/>
              </a:rPr>
              <a:t> </a:t>
            </a:r>
            <a:r>
              <a:rPr sz="3200" spc="-5" dirty="0">
                <a:solidFill>
                  <a:srgbClr val="3333CC"/>
                </a:solidFill>
                <a:latin typeface="Arial"/>
                <a:cs typeface="Arial"/>
              </a:rPr>
              <a:t>vector  </a:t>
            </a:r>
            <a:r>
              <a:rPr sz="3200" dirty="0">
                <a:solidFill>
                  <a:srgbClr val="3333CC"/>
                </a:solidFill>
                <a:latin typeface="Arial"/>
                <a:cs typeface="Arial"/>
              </a:rPr>
              <a:t>of same</a:t>
            </a:r>
            <a:r>
              <a:rPr sz="3200" spc="-10" dirty="0">
                <a:solidFill>
                  <a:srgbClr val="3333CC"/>
                </a:solidFill>
                <a:latin typeface="Arial"/>
                <a:cs typeface="Arial"/>
              </a:rPr>
              <a:t> </a:t>
            </a:r>
            <a:r>
              <a:rPr sz="3200" dirty="0">
                <a:solidFill>
                  <a:srgbClr val="3333CC"/>
                </a:solidFill>
                <a:latin typeface="Arial"/>
                <a:cs typeface="Arial"/>
              </a:rPr>
              <a:t>size</a:t>
            </a:r>
            <a:endParaRPr sz="3200" dirty="0">
              <a:latin typeface="Arial"/>
              <a:cs typeface="Arial"/>
            </a:endParaRPr>
          </a:p>
          <a:p>
            <a:pPr marL="774065" marR="30480" lvl="1" indent="-279400">
              <a:lnSpc>
                <a:spcPct val="102000"/>
              </a:lnSpc>
              <a:spcBef>
                <a:spcPts val="445"/>
              </a:spcBef>
              <a:buChar char="–"/>
              <a:tabLst>
                <a:tab pos="781050" algn="l"/>
              </a:tabLst>
            </a:pPr>
            <a:r>
              <a:rPr lang="en-US" sz="2800" dirty="0">
                <a:solidFill>
                  <a:srgbClr val="336600"/>
                </a:solidFill>
                <a:latin typeface="Arial"/>
                <a:cs typeface="Arial"/>
              </a:rPr>
              <a:t>However</a:t>
            </a:r>
            <a:r>
              <a:rPr sz="2800" dirty="0">
                <a:solidFill>
                  <a:srgbClr val="336600"/>
                </a:solidFill>
                <a:latin typeface="Arial"/>
                <a:cs typeface="Arial"/>
              </a:rPr>
              <a:t> </a:t>
            </a:r>
            <a:r>
              <a:rPr sz="2800" spc="-5" dirty="0">
                <a:solidFill>
                  <a:srgbClr val="336600"/>
                </a:solidFill>
                <a:latin typeface="Arial"/>
                <a:cs typeface="Arial"/>
              </a:rPr>
              <a:t>photos </a:t>
            </a:r>
            <a:r>
              <a:rPr sz="2800" dirty="0">
                <a:solidFill>
                  <a:srgbClr val="336600"/>
                </a:solidFill>
                <a:latin typeface="Arial"/>
                <a:cs typeface="Arial"/>
              </a:rPr>
              <a:t>of varying size </a:t>
            </a:r>
            <a:r>
              <a:rPr sz="2800" spc="-5" dirty="0">
                <a:solidFill>
                  <a:srgbClr val="336600"/>
                </a:solidFill>
                <a:latin typeface="Arial"/>
                <a:cs typeface="Arial"/>
              </a:rPr>
              <a:t>contain different </a:t>
            </a:r>
            <a:r>
              <a:rPr sz="2800" dirty="0">
                <a:solidFill>
                  <a:srgbClr val="336600"/>
                </a:solidFill>
                <a:latin typeface="Arial"/>
                <a:cs typeface="Arial"/>
              </a:rPr>
              <a:t>n</a:t>
            </a:r>
            <a:r>
              <a:rPr lang="en-US" sz="2800" dirty="0">
                <a:solidFill>
                  <a:srgbClr val="336600"/>
                </a:solidFill>
                <a:latin typeface="Arial"/>
                <a:cs typeface="Arial"/>
              </a:rPr>
              <a:t>umbers</a:t>
            </a:r>
            <a:r>
              <a:rPr sz="2800" dirty="0">
                <a:solidFill>
                  <a:srgbClr val="336600"/>
                </a:solidFill>
                <a:latin typeface="Arial"/>
                <a:cs typeface="Arial"/>
              </a:rPr>
              <a:t> of pixels</a:t>
            </a:r>
            <a:endParaRPr sz="2800" dirty="0">
              <a:latin typeface="Arial"/>
              <a:cs typeface="Arial"/>
            </a:endParaRPr>
          </a:p>
          <a:p>
            <a:pPr marL="381000" marR="59690" indent="-342900">
              <a:lnSpc>
                <a:spcPct val="100000"/>
              </a:lnSpc>
              <a:spcBef>
                <a:spcPts val="705"/>
              </a:spcBef>
              <a:buChar char="•"/>
              <a:tabLst>
                <a:tab pos="380365" algn="l"/>
                <a:tab pos="381000" algn="l"/>
              </a:tabLst>
            </a:pPr>
            <a:r>
              <a:rPr sz="3200" spc="-5" dirty="0">
                <a:solidFill>
                  <a:srgbClr val="3333CC"/>
                </a:solidFill>
                <a:latin typeface="Arial"/>
                <a:cs typeface="Arial"/>
              </a:rPr>
              <a:t>Rather than </a:t>
            </a:r>
            <a:r>
              <a:rPr sz="3200" dirty="0">
                <a:solidFill>
                  <a:srgbClr val="3333CC"/>
                </a:solidFill>
                <a:latin typeface="Arial"/>
                <a:cs typeface="Arial"/>
              </a:rPr>
              <a:t>describing </a:t>
            </a:r>
            <a:r>
              <a:rPr sz="3200" spc="-5" dirty="0">
                <a:solidFill>
                  <a:srgbClr val="3333CC"/>
                </a:solidFill>
                <a:latin typeface="Arial"/>
                <a:cs typeface="Arial"/>
              </a:rPr>
              <a:t>the matrix with </a:t>
            </a:r>
            <a:r>
              <a:rPr sz="3200" i="1" spc="60" dirty="0">
                <a:latin typeface="Cambria"/>
                <a:cs typeface="Cambria"/>
              </a:rPr>
              <a:t>m </a:t>
            </a:r>
            <a:r>
              <a:rPr sz="3200" dirty="0">
                <a:solidFill>
                  <a:srgbClr val="3333CC"/>
                </a:solidFill>
                <a:latin typeface="Arial"/>
                <a:cs typeface="Arial"/>
              </a:rPr>
              <a:t>rows  we describe it as a set of </a:t>
            </a:r>
            <a:r>
              <a:rPr sz="3200" i="1" spc="60" dirty="0">
                <a:latin typeface="Cambria"/>
                <a:cs typeface="Cambria"/>
              </a:rPr>
              <a:t>m</a:t>
            </a:r>
            <a:r>
              <a:rPr sz="3200" i="1" spc="135" dirty="0">
                <a:latin typeface="Cambria"/>
                <a:cs typeface="Cambria"/>
              </a:rPr>
              <a:t> </a:t>
            </a:r>
            <a:r>
              <a:rPr sz="3200" spc="-5" dirty="0">
                <a:solidFill>
                  <a:srgbClr val="3333CC"/>
                </a:solidFill>
                <a:latin typeface="Arial"/>
                <a:cs typeface="Arial"/>
              </a:rPr>
              <a:t>elements</a:t>
            </a:r>
            <a:endParaRPr sz="3200" dirty="0">
              <a:latin typeface="Arial"/>
              <a:cs typeface="Arial"/>
            </a:endParaRPr>
          </a:p>
          <a:p>
            <a:pPr marL="381000">
              <a:lnSpc>
                <a:spcPts val="3820"/>
              </a:lnSpc>
              <a:spcBef>
                <a:spcPts val="55"/>
              </a:spcBef>
            </a:pPr>
            <a:r>
              <a:rPr sz="3200" spc="140" dirty="0">
                <a:latin typeface="Cambria"/>
                <a:cs typeface="Cambria"/>
              </a:rPr>
              <a:t>{</a:t>
            </a:r>
            <a:r>
              <a:rPr sz="3200" b="1" i="1" spc="140" dirty="0">
                <a:latin typeface="Calibri"/>
                <a:cs typeface="Calibri"/>
              </a:rPr>
              <a:t>x</a:t>
            </a:r>
            <a:r>
              <a:rPr sz="3150" spc="209" baseline="25132" dirty="0">
                <a:latin typeface="Cambria"/>
                <a:cs typeface="Cambria"/>
              </a:rPr>
              <a:t>(1)</a:t>
            </a:r>
            <a:r>
              <a:rPr sz="3200" spc="140" dirty="0">
                <a:latin typeface="Cambria"/>
                <a:cs typeface="Cambria"/>
              </a:rPr>
              <a:t>,</a:t>
            </a:r>
            <a:r>
              <a:rPr sz="3200" b="1" i="1" spc="140" dirty="0">
                <a:latin typeface="Calibri"/>
                <a:cs typeface="Calibri"/>
              </a:rPr>
              <a:t>x</a:t>
            </a:r>
            <a:r>
              <a:rPr sz="3150" spc="209" baseline="25132" dirty="0">
                <a:latin typeface="Cambria"/>
                <a:cs typeface="Cambria"/>
              </a:rPr>
              <a:t>(2)</a:t>
            </a:r>
            <a:r>
              <a:rPr sz="3200" spc="140" dirty="0">
                <a:latin typeface="Cambria"/>
                <a:cs typeface="Cambria"/>
              </a:rPr>
              <a:t>,..,</a:t>
            </a:r>
            <a:r>
              <a:rPr sz="3200" b="1" i="1" spc="140" dirty="0">
                <a:latin typeface="Calibri"/>
                <a:cs typeface="Calibri"/>
              </a:rPr>
              <a:t>x</a:t>
            </a:r>
            <a:r>
              <a:rPr sz="3150" spc="209" baseline="25132" dirty="0">
                <a:latin typeface="Cambria"/>
                <a:cs typeface="Cambria"/>
              </a:rPr>
              <a:t>(m)</a:t>
            </a:r>
            <a:r>
              <a:rPr sz="3200" spc="140" dirty="0">
                <a:latin typeface="Cambria"/>
                <a:cs typeface="Cambria"/>
              </a:rPr>
              <a:t>}</a:t>
            </a:r>
            <a:r>
              <a:rPr sz="3200" spc="140" dirty="0">
                <a:solidFill>
                  <a:srgbClr val="3333CC"/>
                </a:solidFill>
                <a:latin typeface="Arial"/>
                <a:cs typeface="Arial"/>
              </a:rPr>
              <a:t>. </a:t>
            </a:r>
            <a:r>
              <a:rPr sz="3200" spc="-5" dirty="0">
                <a:solidFill>
                  <a:srgbClr val="3333CC"/>
                </a:solidFill>
                <a:latin typeface="Arial"/>
                <a:cs typeface="Arial"/>
              </a:rPr>
              <a:t>It </a:t>
            </a:r>
            <a:r>
              <a:rPr sz="3200" dirty="0">
                <a:solidFill>
                  <a:srgbClr val="3333CC"/>
                </a:solidFill>
                <a:latin typeface="Arial"/>
                <a:cs typeface="Arial"/>
              </a:rPr>
              <a:t>does not imply </a:t>
            </a:r>
            <a:r>
              <a:rPr sz="3200" spc="-5" dirty="0">
                <a:solidFill>
                  <a:srgbClr val="3333CC"/>
                </a:solidFill>
                <a:latin typeface="Arial"/>
                <a:cs typeface="Arial"/>
              </a:rPr>
              <a:t>that</a:t>
            </a:r>
            <a:r>
              <a:rPr sz="3200" spc="-170" dirty="0">
                <a:solidFill>
                  <a:srgbClr val="3333CC"/>
                </a:solidFill>
                <a:latin typeface="Arial"/>
                <a:cs typeface="Arial"/>
              </a:rPr>
              <a:t> </a:t>
            </a:r>
            <a:r>
              <a:rPr sz="3200" spc="-5" dirty="0">
                <a:solidFill>
                  <a:srgbClr val="3333CC"/>
                </a:solidFill>
                <a:latin typeface="Arial"/>
                <a:cs typeface="Arial"/>
              </a:rPr>
              <a:t>vectors</a:t>
            </a:r>
            <a:endParaRPr sz="3200" dirty="0">
              <a:latin typeface="Arial"/>
              <a:cs typeface="Arial"/>
            </a:endParaRPr>
          </a:p>
          <a:p>
            <a:pPr marL="381000">
              <a:lnSpc>
                <a:spcPts val="3820"/>
              </a:lnSpc>
            </a:pPr>
            <a:r>
              <a:rPr sz="3200" b="1" i="1" spc="225" dirty="0">
                <a:latin typeface="Calibri"/>
                <a:cs typeface="Calibri"/>
              </a:rPr>
              <a:t>x</a:t>
            </a:r>
            <a:r>
              <a:rPr sz="3150" spc="337" baseline="25132" dirty="0">
                <a:latin typeface="Cambria"/>
                <a:cs typeface="Cambria"/>
              </a:rPr>
              <a:t>{</a:t>
            </a:r>
            <a:r>
              <a:rPr sz="3150" i="1" spc="337" baseline="25132" dirty="0">
                <a:latin typeface="Cambria"/>
                <a:cs typeface="Cambria"/>
              </a:rPr>
              <a:t>i</a:t>
            </a:r>
            <a:r>
              <a:rPr sz="3150" spc="337" baseline="25132" dirty="0">
                <a:latin typeface="Cambria"/>
                <a:cs typeface="Cambria"/>
              </a:rPr>
              <a:t>} </a:t>
            </a:r>
            <a:r>
              <a:rPr sz="3200" spc="-5" dirty="0">
                <a:solidFill>
                  <a:srgbClr val="3333CC"/>
                </a:solidFill>
                <a:latin typeface="Arial"/>
                <a:cs typeface="Arial"/>
              </a:rPr>
              <a:t>and </a:t>
            </a:r>
            <a:r>
              <a:rPr sz="3200" b="1" i="1" spc="229" dirty="0">
                <a:latin typeface="Calibri"/>
                <a:cs typeface="Calibri"/>
              </a:rPr>
              <a:t>x</a:t>
            </a:r>
            <a:r>
              <a:rPr sz="3150" spc="345" baseline="25132" dirty="0">
                <a:latin typeface="Cambria"/>
                <a:cs typeface="Cambria"/>
              </a:rPr>
              <a:t>{</a:t>
            </a:r>
            <a:r>
              <a:rPr sz="3150" i="1" spc="345" baseline="25132" dirty="0">
                <a:latin typeface="Cambria"/>
                <a:cs typeface="Cambria"/>
              </a:rPr>
              <a:t>j</a:t>
            </a:r>
            <a:r>
              <a:rPr sz="3150" spc="345" baseline="25132" dirty="0">
                <a:latin typeface="Cambria"/>
                <a:cs typeface="Cambria"/>
              </a:rPr>
              <a:t>} </a:t>
            </a:r>
            <a:r>
              <a:rPr sz="3200" dirty="0">
                <a:solidFill>
                  <a:srgbClr val="3333CC"/>
                </a:solidFill>
                <a:latin typeface="Arial"/>
                <a:cs typeface="Arial"/>
              </a:rPr>
              <a:t>have </a:t>
            </a:r>
            <a:r>
              <a:rPr sz="3200" spc="-5" dirty="0">
                <a:solidFill>
                  <a:srgbClr val="3333CC"/>
                </a:solidFill>
                <a:latin typeface="Arial"/>
                <a:cs typeface="Arial"/>
              </a:rPr>
              <a:t>the </a:t>
            </a:r>
            <a:r>
              <a:rPr sz="3200" dirty="0">
                <a:solidFill>
                  <a:srgbClr val="3333CC"/>
                </a:solidFill>
                <a:latin typeface="Arial"/>
                <a:cs typeface="Arial"/>
              </a:rPr>
              <a:t>same</a:t>
            </a:r>
            <a:r>
              <a:rPr sz="3200" spc="-80" dirty="0">
                <a:solidFill>
                  <a:srgbClr val="3333CC"/>
                </a:solidFill>
                <a:latin typeface="Arial"/>
                <a:cs typeface="Arial"/>
              </a:rPr>
              <a:t> </a:t>
            </a:r>
            <a:r>
              <a:rPr sz="3200" dirty="0">
                <a:solidFill>
                  <a:srgbClr val="3333CC"/>
                </a:solidFill>
                <a:latin typeface="Arial"/>
                <a:cs typeface="Arial"/>
              </a:rPr>
              <a:t>size</a:t>
            </a:r>
            <a:endParaRPr sz="3200" dirty="0">
              <a:latin typeface="Arial"/>
              <a:cs typeface="Arial"/>
            </a:endParaRPr>
          </a:p>
          <a:p>
            <a:pPr marL="774065" marR="194945" lvl="1" indent="-279400">
              <a:lnSpc>
                <a:spcPct val="102000"/>
              </a:lnSpc>
              <a:spcBef>
                <a:spcPts val="565"/>
              </a:spcBef>
              <a:buChar char="–"/>
              <a:tabLst>
                <a:tab pos="781050" algn="l"/>
              </a:tabLst>
            </a:pPr>
            <a:r>
              <a:rPr sz="2800" spc="-5" dirty="0">
                <a:solidFill>
                  <a:srgbClr val="336600"/>
                </a:solidFill>
                <a:latin typeface="Arial"/>
                <a:cs typeface="Arial"/>
              </a:rPr>
              <a:t>Instead </a:t>
            </a:r>
            <a:r>
              <a:rPr sz="2800" dirty="0">
                <a:solidFill>
                  <a:srgbClr val="336600"/>
                </a:solidFill>
                <a:latin typeface="Arial"/>
                <a:cs typeface="Arial"/>
              </a:rPr>
              <a:t>of </a:t>
            </a:r>
            <a:r>
              <a:rPr sz="2800" spc="-5" dirty="0">
                <a:solidFill>
                  <a:srgbClr val="336600"/>
                </a:solidFill>
                <a:latin typeface="Arial"/>
                <a:cs typeface="Arial"/>
              </a:rPr>
              <a:t>multiplying </a:t>
            </a:r>
            <a:r>
              <a:rPr sz="2800" dirty="0">
                <a:solidFill>
                  <a:srgbClr val="336600"/>
                </a:solidFill>
                <a:latin typeface="Arial"/>
                <a:cs typeface="Arial"/>
              </a:rPr>
              <a:t>by a weight </a:t>
            </a:r>
            <a:r>
              <a:rPr sz="2800" spc="-5" dirty="0">
                <a:solidFill>
                  <a:srgbClr val="336600"/>
                </a:solidFill>
                <a:latin typeface="Arial"/>
                <a:cs typeface="Arial"/>
              </a:rPr>
              <a:t>matrix </a:t>
            </a:r>
            <a:r>
              <a:rPr sz="2800" dirty="0">
                <a:solidFill>
                  <a:srgbClr val="336600"/>
                </a:solidFill>
                <a:latin typeface="Arial"/>
                <a:cs typeface="Arial"/>
              </a:rPr>
              <a:t>of </a:t>
            </a:r>
            <a:r>
              <a:rPr sz="2800" spc="-5" dirty="0">
                <a:solidFill>
                  <a:srgbClr val="336600"/>
                </a:solidFill>
                <a:latin typeface="Arial"/>
                <a:cs typeface="Arial"/>
              </a:rPr>
              <a:t>fixed  </a:t>
            </a:r>
            <a:r>
              <a:rPr sz="2800" dirty="0">
                <a:solidFill>
                  <a:srgbClr val="336600"/>
                </a:solidFill>
                <a:latin typeface="Arial"/>
                <a:cs typeface="Arial"/>
              </a:rPr>
              <a:t>size, </a:t>
            </a:r>
            <a:r>
              <a:rPr sz="2800" spc="-5" dirty="0">
                <a:solidFill>
                  <a:srgbClr val="336600"/>
                </a:solidFill>
                <a:latin typeface="Arial"/>
                <a:cs typeface="Arial"/>
              </a:rPr>
              <a:t>convolution with </a:t>
            </a:r>
            <a:r>
              <a:rPr sz="2800" dirty="0">
                <a:solidFill>
                  <a:srgbClr val="336600"/>
                </a:solidFill>
                <a:latin typeface="Arial"/>
                <a:cs typeface="Arial"/>
              </a:rPr>
              <a:t>a kernel is applied</a:t>
            </a:r>
            <a:r>
              <a:rPr lang="en-US" sz="2800" dirty="0">
                <a:solidFill>
                  <a:srgbClr val="336600"/>
                </a:solidFill>
                <a:latin typeface="Arial"/>
                <a:cs typeface="Arial"/>
              </a:rPr>
              <a:t> to a</a:t>
            </a:r>
            <a:r>
              <a:rPr sz="2800" dirty="0">
                <a:solidFill>
                  <a:srgbClr val="336600"/>
                </a:solidFill>
                <a:latin typeface="Arial"/>
                <a:cs typeface="Arial"/>
              </a:rPr>
              <a:t> </a:t>
            </a:r>
            <a:r>
              <a:rPr sz="2800" spc="-5" dirty="0">
                <a:solidFill>
                  <a:srgbClr val="336600"/>
                </a:solidFill>
                <a:latin typeface="Arial"/>
                <a:cs typeface="Arial"/>
              </a:rPr>
              <a:t>different</a:t>
            </a:r>
            <a:r>
              <a:rPr lang="en-US" sz="2800" spc="-5" dirty="0">
                <a:solidFill>
                  <a:srgbClr val="336600"/>
                </a:solidFill>
                <a:latin typeface="Arial"/>
                <a:cs typeface="Arial"/>
              </a:rPr>
              <a:t> n</a:t>
            </a:r>
            <a:r>
              <a:rPr lang="en-US" sz="2800" dirty="0">
                <a:solidFill>
                  <a:srgbClr val="336600"/>
                </a:solidFill>
                <a:latin typeface="Arial"/>
                <a:cs typeface="Arial"/>
              </a:rPr>
              <a:t>umber of </a:t>
            </a:r>
            <a:r>
              <a:rPr lang="en-US" sz="2800" spc="-5" dirty="0">
                <a:solidFill>
                  <a:srgbClr val="336600"/>
                </a:solidFill>
                <a:latin typeface="Arial"/>
                <a:cs typeface="Arial"/>
              </a:rPr>
              <a:t>times </a:t>
            </a:r>
            <a:r>
              <a:rPr lang="en-US" sz="2800" dirty="0">
                <a:solidFill>
                  <a:srgbClr val="336600"/>
                </a:solidFill>
                <a:latin typeface="Arial"/>
                <a:cs typeface="Arial"/>
              </a:rPr>
              <a:t>depending on the size of</a:t>
            </a:r>
            <a:r>
              <a:rPr lang="en-US" sz="2800" spc="-95" dirty="0">
                <a:solidFill>
                  <a:srgbClr val="336600"/>
                </a:solidFill>
                <a:latin typeface="Arial"/>
                <a:cs typeface="Arial"/>
              </a:rPr>
              <a:t> </a:t>
            </a:r>
            <a:r>
              <a:rPr lang="en-US" sz="2800" dirty="0">
                <a:solidFill>
                  <a:srgbClr val="336600"/>
                </a:solidFill>
                <a:latin typeface="Arial"/>
                <a:cs typeface="Arial"/>
              </a:rPr>
              <a:t>input</a:t>
            </a:r>
            <a:endParaRPr sz="2800" dirty="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651510">
              <a:lnSpc>
                <a:spcPct val="100000"/>
              </a:lnSpc>
              <a:spcBef>
                <a:spcPts val="100"/>
              </a:spcBef>
            </a:pPr>
            <a:r>
              <a:rPr spc="-5" dirty="0"/>
              <a:t>T</a:t>
            </a:r>
            <a:r>
              <a:rPr dirty="0"/>
              <a:t>opics</a:t>
            </a:r>
          </a:p>
        </p:txBody>
      </p:sp>
      <p:sp>
        <p:nvSpPr>
          <p:cNvPr id="5" name="object 5"/>
          <p:cNvSpPr txBox="1"/>
          <p:nvPr/>
        </p:nvSpPr>
        <p:spPr>
          <a:xfrm>
            <a:off x="852978" y="1371230"/>
            <a:ext cx="8456122" cy="5644515"/>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3333CC"/>
                </a:solidFill>
                <a:latin typeface="Arial"/>
                <a:cs typeface="Arial"/>
              </a:rPr>
              <a:t>Capacity, Overfitting </a:t>
            </a:r>
            <a:r>
              <a:rPr sz="2800" dirty="0">
                <a:solidFill>
                  <a:srgbClr val="3333CC"/>
                </a:solidFill>
                <a:latin typeface="Arial"/>
                <a:cs typeface="Arial"/>
              </a:rPr>
              <a:t>and</a:t>
            </a:r>
            <a:r>
              <a:rPr sz="2800" spc="15" dirty="0">
                <a:solidFill>
                  <a:srgbClr val="3333CC"/>
                </a:solidFill>
                <a:latin typeface="Arial"/>
                <a:cs typeface="Arial"/>
              </a:rPr>
              <a:t> </a:t>
            </a:r>
            <a:r>
              <a:rPr sz="2800" spc="-5" dirty="0">
                <a:solidFill>
                  <a:srgbClr val="3333CC"/>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808080"/>
                </a:solidFill>
                <a:latin typeface="Arial"/>
                <a:cs typeface="Arial"/>
              </a:rPr>
              <a:t>Hyperparameters </a:t>
            </a:r>
            <a:r>
              <a:rPr sz="2800" dirty="0">
                <a:solidFill>
                  <a:srgbClr val="808080"/>
                </a:solidFill>
                <a:latin typeface="Arial"/>
                <a:cs typeface="Arial"/>
              </a:rPr>
              <a:t>and </a:t>
            </a:r>
            <a:r>
              <a:rPr sz="2800" spc="-5" dirty="0">
                <a:solidFill>
                  <a:srgbClr val="808080"/>
                </a:solidFill>
                <a:latin typeface="Arial"/>
                <a:cs typeface="Arial"/>
              </a:rPr>
              <a:t>Validation</a:t>
            </a:r>
            <a:r>
              <a:rPr sz="2800" spc="15" dirty="0">
                <a:solidFill>
                  <a:srgbClr val="808080"/>
                </a:solidFill>
                <a:latin typeface="Arial"/>
                <a:cs typeface="Arial"/>
              </a:rPr>
              <a:t> </a:t>
            </a:r>
            <a:r>
              <a:rPr sz="2800" spc="-5" dirty="0">
                <a:solidFill>
                  <a:srgbClr val="808080"/>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808080"/>
                </a:solidFill>
                <a:latin typeface="Arial"/>
                <a:cs typeface="Arial"/>
              </a:rPr>
              <a:t>Estimators, </a:t>
            </a:r>
            <a:r>
              <a:rPr sz="2800" dirty="0">
                <a:solidFill>
                  <a:srgbClr val="808080"/>
                </a:solidFill>
                <a:latin typeface="Arial"/>
                <a:cs typeface="Arial"/>
              </a:rPr>
              <a:t>Bias and</a:t>
            </a:r>
            <a:r>
              <a:rPr sz="2800" spc="-15" dirty="0">
                <a:solidFill>
                  <a:srgbClr val="808080"/>
                </a:solidFill>
                <a:latin typeface="Arial"/>
                <a:cs typeface="Arial"/>
              </a:rPr>
              <a:t> </a:t>
            </a:r>
            <a:r>
              <a:rPr sz="2800" dirty="0">
                <a:solidFill>
                  <a:srgbClr val="808080"/>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Maximum Likelihood</a:t>
            </a:r>
            <a:r>
              <a:rPr sz="2800" spc="-15" dirty="0">
                <a:solidFill>
                  <a:srgbClr val="808080"/>
                </a:solidFill>
                <a:latin typeface="Arial"/>
                <a:cs typeface="Arial"/>
              </a:rPr>
              <a:t> </a:t>
            </a:r>
            <a:r>
              <a:rPr sz="2800" spc="-5" dirty="0">
                <a:solidFill>
                  <a:srgbClr val="808080"/>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808080"/>
                </a:solidFill>
                <a:latin typeface="Arial"/>
                <a:cs typeface="Arial"/>
              </a:rPr>
              <a:t>Supervised Learning</a:t>
            </a:r>
            <a:r>
              <a:rPr sz="2800" spc="-10"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Unsupervised Learning</a:t>
            </a:r>
            <a:r>
              <a:rPr sz="2800" spc="-15"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808080"/>
                </a:solidFill>
                <a:latin typeface="Arial"/>
                <a:cs typeface="Arial"/>
              </a:rPr>
              <a:t>  </a:t>
            </a:r>
            <a:r>
              <a:rPr sz="2800" spc="-5" dirty="0">
                <a:solidFill>
                  <a:srgbClr val="808080"/>
                </a:solidFill>
                <a:latin typeface="Arial"/>
                <a:cs typeface="Arial"/>
              </a:rPr>
              <a:t>Stochastic Gradient </a:t>
            </a:r>
            <a:r>
              <a:rPr sz="2800" dirty="0">
                <a:solidFill>
                  <a:srgbClr val="808080"/>
                </a:solidFill>
                <a:latin typeface="Arial"/>
                <a:cs typeface="Arial"/>
              </a:rPr>
              <a:t>Descent  </a:t>
            </a:r>
            <a:endParaRPr lang="en-US" sz="2800" dirty="0">
              <a:solidFill>
                <a:srgbClr val="808080"/>
              </a:solidFill>
              <a:latin typeface="Arial"/>
              <a:cs typeface="Arial"/>
            </a:endParaRPr>
          </a:p>
          <a:p>
            <a:pPr marL="12700" marR="5080">
              <a:lnSpc>
                <a:spcPts val="4100"/>
              </a:lnSpc>
              <a:spcBef>
                <a:spcPts val="160"/>
              </a:spcBef>
              <a:buAutoNum type="arabicPeriod"/>
              <a:tabLst>
                <a:tab pos="526415" algn="l"/>
                <a:tab pos="527050" algn="l"/>
              </a:tabLst>
            </a:pPr>
            <a:r>
              <a:rPr lang="en-US" sz="2800" spc="10" dirty="0">
                <a:solidFill>
                  <a:srgbClr val="808080"/>
                </a:solidFill>
                <a:latin typeface="Arial"/>
                <a:cs typeface="Arial"/>
              </a:rPr>
              <a:t> </a:t>
            </a:r>
            <a:r>
              <a:rPr sz="2800" spc="10" dirty="0">
                <a:solidFill>
                  <a:srgbClr val="808080"/>
                </a:solidFill>
                <a:latin typeface="Arial"/>
                <a:cs typeface="Arial"/>
              </a:rPr>
              <a:t>Building </a:t>
            </a:r>
            <a:r>
              <a:rPr sz="2800" dirty="0">
                <a:solidFill>
                  <a:srgbClr val="808080"/>
                </a:solidFill>
                <a:latin typeface="Arial"/>
                <a:cs typeface="Arial"/>
              </a:rPr>
              <a:t>a Machine Learning</a:t>
            </a:r>
            <a:r>
              <a:rPr sz="2800" spc="-25" dirty="0">
                <a:solidFill>
                  <a:srgbClr val="808080"/>
                </a:solidFill>
                <a:latin typeface="Arial"/>
                <a:cs typeface="Arial"/>
              </a:rPr>
              <a:t> </a:t>
            </a:r>
            <a:r>
              <a:rPr sz="2800" spc="-5" dirty="0">
                <a:solidFill>
                  <a:srgbClr val="808080"/>
                </a:solidFill>
                <a:latin typeface="Arial"/>
                <a:cs typeface="Arial"/>
              </a:rPr>
              <a:t>Algorithm</a:t>
            </a:r>
            <a:endParaRPr sz="2800" dirty="0">
              <a:latin typeface="Arial"/>
              <a:cs typeface="Arial"/>
            </a:endParaRPr>
          </a:p>
          <a:p>
            <a:pPr marL="12700">
              <a:lnSpc>
                <a:spcPct val="100000"/>
              </a:lnSpc>
              <a:spcBef>
                <a:spcPts val="380"/>
              </a:spcBef>
            </a:pPr>
            <a:r>
              <a:rPr sz="2800" dirty="0">
                <a:solidFill>
                  <a:srgbClr val="808080"/>
                </a:solidFill>
                <a:latin typeface="Arial"/>
                <a:cs typeface="Arial"/>
              </a:rPr>
              <a:t>11. Challenges </a:t>
            </a:r>
            <a:r>
              <a:rPr sz="2800" spc="-5" dirty="0">
                <a:solidFill>
                  <a:srgbClr val="808080"/>
                </a:solidFill>
                <a:latin typeface="Arial"/>
                <a:cs typeface="Arial"/>
              </a:rPr>
              <a:t>Motivating </a:t>
            </a:r>
            <a:r>
              <a:rPr sz="2800" dirty="0">
                <a:solidFill>
                  <a:srgbClr val="808080"/>
                </a:solidFill>
                <a:latin typeface="Arial"/>
                <a:cs typeface="Arial"/>
              </a:rPr>
              <a:t>Deep</a:t>
            </a:r>
            <a:r>
              <a:rPr sz="2800" spc="-459" dirty="0">
                <a:solidFill>
                  <a:srgbClr val="808080"/>
                </a:solidFill>
                <a:latin typeface="Arial"/>
                <a:cs typeface="Arial"/>
              </a:rPr>
              <a:t> </a:t>
            </a:r>
            <a:r>
              <a:rPr sz="2800" dirty="0">
                <a:solidFill>
                  <a:srgbClr val="808080"/>
                </a:solidFill>
                <a:latin typeface="Arial"/>
                <a:cs typeface="Arial"/>
              </a:rPr>
              <a:t>Learning</a:t>
            </a:r>
            <a:endParaRPr sz="2800" dirty="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34439" y="598054"/>
            <a:ext cx="3629025" cy="695960"/>
          </a:xfrm>
          <a:prstGeom prst="rect">
            <a:avLst/>
          </a:prstGeom>
        </p:spPr>
        <p:txBody>
          <a:bodyPr vert="horz" wrap="square" lIns="0" tIns="12700" rIns="0" bIns="0" rtlCol="0">
            <a:spAutoFit/>
          </a:bodyPr>
          <a:lstStyle/>
          <a:p>
            <a:pPr marL="12700">
              <a:lnSpc>
                <a:spcPct val="100000"/>
              </a:lnSpc>
              <a:spcBef>
                <a:spcPts val="100"/>
              </a:spcBef>
            </a:pPr>
            <a:r>
              <a:rPr spc="-5" dirty="0"/>
              <a:t>Generalization</a:t>
            </a:r>
          </a:p>
        </p:txBody>
      </p:sp>
      <p:sp>
        <p:nvSpPr>
          <p:cNvPr id="5" name="object 5"/>
          <p:cNvSpPr txBox="1"/>
          <p:nvPr/>
        </p:nvSpPr>
        <p:spPr>
          <a:xfrm>
            <a:off x="852978" y="1433424"/>
            <a:ext cx="8839200" cy="4860881"/>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lang="en-US" sz="3200" dirty="0">
                <a:solidFill>
                  <a:srgbClr val="3333CC"/>
                </a:solidFill>
                <a:latin typeface="Arial"/>
                <a:cs typeface="Arial"/>
              </a:rPr>
              <a:t>Major c</a:t>
            </a:r>
            <a:r>
              <a:rPr sz="3200" dirty="0">
                <a:solidFill>
                  <a:srgbClr val="3333CC"/>
                </a:solidFill>
                <a:latin typeface="Arial"/>
                <a:cs typeface="Arial"/>
              </a:rPr>
              <a:t>hallenge of ML is</a:t>
            </a:r>
            <a:r>
              <a:rPr sz="3200" spc="-20" dirty="0">
                <a:solidFill>
                  <a:srgbClr val="3333CC"/>
                </a:solidFill>
                <a:latin typeface="Arial"/>
                <a:cs typeface="Arial"/>
              </a:rPr>
              <a:t> </a:t>
            </a:r>
            <a:r>
              <a:rPr sz="3200" spc="-5" dirty="0">
                <a:solidFill>
                  <a:srgbClr val="3333CC"/>
                </a:solidFill>
                <a:latin typeface="Arial"/>
                <a:cs typeface="Arial"/>
              </a:rPr>
              <a:t>generalization</a:t>
            </a:r>
            <a:endParaRPr sz="3200" dirty="0">
              <a:latin typeface="Arial"/>
              <a:cs typeface="Arial"/>
            </a:endParaRPr>
          </a:p>
          <a:p>
            <a:pPr marL="755650" lvl="1" indent="-286385">
              <a:lnSpc>
                <a:spcPct val="100000"/>
              </a:lnSpc>
              <a:spcBef>
                <a:spcPts val="635"/>
              </a:spcBef>
              <a:buChar char="–"/>
              <a:tabLst>
                <a:tab pos="755650" algn="l"/>
              </a:tabLst>
            </a:pPr>
            <a:r>
              <a:rPr sz="2800" spc="-5" dirty="0">
                <a:solidFill>
                  <a:srgbClr val="336600"/>
                </a:solidFill>
                <a:latin typeface="Arial"/>
                <a:cs typeface="Arial"/>
              </a:rPr>
              <a:t>Perform </a:t>
            </a:r>
            <a:r>
              <a:rPr sz="2800" dirty="0">
                <a:solidFill>
                  <a:srgbClr val="336600"/>
                </a:solidFill>
                <a:latin typeface="Arial"/>
                <a:cs typeface="Arial"/>
              </a:rPr>
              <a:t>well on previously unseen</a:t>
            </a:r>
            <a:r>
              <a:rPr sz="2800" spc="-20" dirty="0">
                <a:solidFill>
                  <a:srgbClr val="336600"/>
                </a:solidFill>
                <a:latin typeface="Arial"/>
                <a:cs typeface="Arial"/>
              </a:rPr>
              <a:t> </a:t>
            </a:r>
            <a:r>
              <a:rPr sz="2800" spc="-5" dirty="0">
                <a:solidFill>
                  <a:srgbClr val="336600"/>
                </a:solidFill>
                <a:latin typeface="Arial"/>
                <a:cs typeface="Arial"/>
              </a:rPr>
              <a:t>outputs</a:t>
            </a:r>
            <a:endParaRPr sz="2800" dirty="0">
              <a:latin typeface="Arial"/>
              <a:cs typeface="Arial"/>
            </a:endParaRPr>
          </a:p>
          <a:p>
            <a:pPr marL="355600" marR="591185" indent="-342900">
              <a:lnSpc>
                <a:spcPct val="100000"/>
              </a:lnSpc>
              <a:spcBef>
                <a:spcPts val="735"/>
              </a:spcBef>
              <a:buChar char="•"/>
              <a:tabLst>
                <a:tab pos="354965" algn="l"/>
                <a:tab pos="355600" algn="l"/>
              </a:tabLst>
            </a:pPr>
            <a:r>
              <a:rPr sz="3200" dirty="0">
                <a:solidFill>
                  <a:srgbClr val="3333CC"/>
                </a:solidFill>
                <a:latin typeface="Arial"/>
                <a:cs typeface="Arial"/>
              </a:rPr>
              <a:t>ML </a:t>
            </a:r>
            <a:r>
              <a:rPr sz="3200" spc="-5" dirty="0">
                <a:solidFill>
                  <a:srgbClr val="3333CC"/>
                </a:solidFill>
                <a:latin typeface="Arial"/>
                <a:cs typeface="Arial"/>
              </a:rPr>
              <a:t>training algorithm </a:t>
            </a:r>
            <a:r>
              <a:rPr sz="3200" dirty="0">
                <a:solidFill>
                  <a:srgbClr val="3333CC"/>
                </a:solidFill>
                <a:latin typeface="Arial"/>
                <a:cs typeface="Arial"/>
              </a:rPr>
              <a:t>reduces </a:t>
            </a:r>
            <a:r>
              <a:rPr sz="3200" spc="-5" dirty="0">
                <a:solidFill>
                  <a:srgbClr val="3333CC"/>
                </a:solidFill>
                <a:latin typeface="Arial"/>
                <a:cs typeface="Arial"/>
              </a:rPr>
              <a:t>training </a:t>
            </a:r>
            <a:r>
              <a:rPr sz="3200" dirty="0">
                <a:solidFill>
                  <a:srgbClr val="3333CC"/>
                </a:solidFill>
                <a:latin typeface="Arial"/>
                <a:cs typeface="Arial"/>
              </a:rPr>
              <a:t>error,  which is </a:t>
            </a:r>
            <a:r>
              <a:rPr lang="en-US" sz="3200" dirty="0">
                <a:solidFill>
                  <a:srgbClr val="3333CC"/>
                </a:solidFill>
                <a:latin typeface="Arial"/>
                <a:cs typeface="Arial"/>
              </a:rPr>
              <a:t>the</a:t>
            </a:r>
            <a:r>
              <a:rPr sz="3200" dirty="0">
                <a:solidFill>
                  <a:srgbClr val="3333CC"/>
                </a:solidFill>
                <a:latin typeface="Arial"/>
                <a:cs typeface="Arial"/>
              </a:rPr>
              <a:t> </a:t>
            </a:r>
            <a:r>
              <a:rPr sz="3200" spc="-5" dirty="0">
                <a:solidFill>
                  <a:srgbClr val="3333CC"/>
                </a:solidFill>
                <a:latin typeface="Arial"/>
                <a:cs typeface="Arial"/>
              </a:rPr>
              <a:t>task </a:t>
            </a:r>
            <a:r>
              <a:rPr sz="3200" dirty="0">
                <a:solidFill>
                  <a:srgbClr val="3333CC"/>
                </a:solidFill>
                <a:latin typeface="Arial"/>
                <a:cs typeface="Arial"/>
              </a:rPr>
              <a:t>of</a:t>
            </a:r>
            <a:r>
              <a:rPr sz="3200" spc="-20" dirty="0">
                <a:solidFill>
                  <a:srgbClr val="3333CC"/>
                </a:solidFill>
                <a:latin typeface="Arial"/>
                <a:cs typeface="Arial"/>
              </a:rPr>
              <a:t> </a:t>
            </a:r>
            <a:r>
              <a:rPr sz="3200" u="sng" spc="-5" dirty="0">
                <a:solidFill>
                  <a:srgbClr val="3333CC"/>
                </a:solidFill>
                <a:latin typeface="Arial"/>
                <a:cs typeface="Arial"/>
              </a:rPr>
              <a:t>optimization</a:t>
            </a:r>
            <a:endParaRPr sz="3200" u="sng" dirty="0">
              <a:latin typeface="Arial"/>
              <a:cs typeface="Arial"/>
            </a:endParaRPr>
          </a:p>
          <a:p>
            <a:pPr marL="355600" marR="5080" indent="-342900">
              <a:lnSpc>
                <a:spcPct val="99400"/>
              </a:lnSpc>
              <a:spcBef>
                <a:spcPts val="840"/>
              </a:spcBef>
              <a:buChar char="•"/>
              <a:tabLst>
                <a:tab pos="354965" algn="l"/>
                <a:tab pos="355600" algn="l"/>
              </a:tabLst>
            </a:pPr>
            <a:r>
              <a:rPr sz="3200" spc="-5" dirty="0">
                <a:solidFill>
                  <a:srgbClr val="3333CC"/>
                </a:solidFill>
                <a:latin typeface="Arial"/>
                <a:cs typeface="Arial"/>
              </a:rPr>
              <a:t>What differentiates </a:t>
            </a:r>
            <a:r>
              <a:rPr sz="3200" dirty="0">
                <a:solidFill>
                  <a:srgbClr val="3333CC"/>
                </a:solidFill>
                <a:latin typeface="Arial"/>
                <a:cs typeface="Arial"/>
              </a:rPr>
              <a:t>ML </a:t>
            </a:r>
            <a:r>
              <a:rPr sz="3200" spc="-5" dirty="0">
                <a:solidFill>
                  <a:srgbClr val="3333CC"/>
                </a:solidFill>
                <a:latin typeface="Arial"/>
                <a:cs typeface="Arial"/>
              </a:rPr>
              <a:t>from </a:t>
            </a:r>
            <a:r>
              <a:rPr lang="en-US" sz="3200" spc="-5" dirty="0">
                <a:solidFill>
                  <a:srgbClr val="3333CC"/>
                </a:solidFill>
                <a:latin typeface="Arial"/>
                <a:cs typeface="Arial"/>
              </a:rPr>
              <a:t>pure </a:t>
            </a:r>
            <a:r>
              <a:rPr sz="3200" spc="-5" dirty="0">
                <a:solidFill>
                  <a:srgbClr val="3333CC"/>
                </a:solidFill>
                <a:latin typeface="Arial"/>
                <a:cs typeface="Arial"/>
              </a:rPr>
              <a:t>optimization </a:t>
            </a:r>
            <a:r>
              <a:rPr sz="3200" dirty="0">
                <a:solidFill>
                  <a:srgbClr val="3333CC"/>
                </a:solidFill>
                <a:latin typeface="Arial"/>
                <a:cs typeface="Arial"/>
              </a:rPr>
              <a:t>is </a:t>
            </a:r>
            <a:r>
              <a:rPr sz="3200" spc="-5" dirty="0">
                <a:solidFill>
                  <a:srgbClr val="3333CC"/>
                </a:solidFill>
                <a:latin typeface="Arial"/>
                <a:cs typeface="Arial"/>
              </a:rPr>
              <a:t>that  </a:t>
            </a:r>
            <a:r>
              <a:rPr lang="en-US" sz="3200" spc="-5" dirty="0">
                <a:solidFill>
                  <a:srgbClr val="3333CC"/>
                </a:solidFill>
                <a:latin typeface="Arial"/>
                <a:cs typeface="Arial"/>
              </a:rPr>
              <a:t>the</a:t>
            </a:r>
            <a:r>
              <a:rPr sz="3200" dirty="0">
                <a:solidFill>
                  <a:srgbClr val="3333CC"/>
                </a:solidFill>
                <a:latin typeface="Arial"/>
                <a:cs typeface="Arial"/>
              </a:rPr>
              <a:t> </a:t>
            </a:r>
            <a:r>
              <a:rPr sz="3200" spc="-5" dirty="0">
                <a:solidFill>
                  <a:srgbClr val="3333CC"/>
                </a:solidFill>
                <a:latin typeface="Arial"/>
                <a:cs typeface="Arial"/>
              </a:rPr>
              <a:t>test </a:t>
            </a:r>
            <a:r>
              <a:rPr sz="3200" dirty="0">
                <a:solidFill>
                  <a:srgbClr val="3333CC"/>
                </a:solidFill>
                <a:latin typeface="Arial"/>
                <a:cs typeface="Arial"/>
              </a:rPr>
              <a:t>error </a:t>
            </a:r>
            <a:r>
              <a:rPr sz="3200" spc="-5" dirty="0">
                <a:solidFill>
                  <a:srgbClr val="3333CC"/>
                </a:solidFill>
                <a:latin typeface="Arial"/>
                <a:cs typeface="Arial"/>
              </a:rPr>
              <a:t>(generalization error) </a:t>
            </a:r>
            <a:r>
              <a:rPr lang="en-US" sz="3200" spc="-5" dirty="0">
                <a:solidFill>
                  <a:srgbClr val="3333CC"/>
                </a:solidFill>
                <a:latin typeface="Arial"/>
                <a:cs typeface="Arial"/>
              </a:rPr>
              <a:t>needs to be </a:t>
            </a:r>
            <a:r>
              <a:rPr sz="3200" dirty="0">
                <a:solidFill>
                  <a:srgbClr val="3333CC"/>
                </a:solidFill>
                <a:latin typeface="Arial"/>
                <a:cs typeface="Arial"/>
              </a:rPr>
              <a:t>low as</a:t>
            </a:r>
            <a:r>
              <a:rPr sz="3200" spc="-10" dirty="0">
                <a:solidFill>
                  <a:srgbClr val="3333CC"/>
                </a:solidFill>
                <a:latin typeface="Arial"/>
                <a:cs typeface="Arial"/>
              </a:rPr>
              <a:t> </a:t>
            </a:r>
            <a:r>
              <a:rPr sz="3200" dirty="0">
                <a:solidFill>
                  <a:srgbClr val="3333CC"/>
                </a:solidFill>
                <a:latin typeface="Arial"/>
                <a:cs typeface="Arial"/>
              </a:rPr>
              <a:t>well</a:t>
            </a:r>
            <a:endParaRPr sz="3200" dirty="0">
              <a:latin typeface="Arial"/>
              <a:cs typeface="Arial"/>
            </a:endParaRPr>
          </a:p>
          <a:p>
            <a:pPr marL="355600" indent="-342900">
              <a:lnSpc>
                <a:spcPct val="100000"/>
              </a:lnSpc>
              <a:spcBef>
                <a:spcPts val="830"/>
              </a:spcBef>
              <a:buChar char="•"/>
              <a:tabLst>
                <a:tab pos="354965" algn="l"/>
                <a:tab pos="355600" algn="l"/>
              </a:tabLst>
            </a:pPr>
            <a:r>
              <a:rPr sz="3200" spc="-5" dirty="0">
                <a:solidFill>
                  <a:srgbClr val="3333CC"/>
                </a:solidFill>
                <a:latin typeface="Arial"/>
                <a:cs typeface="Arial"/>
              </a:rPr>
              <a:t>Generalization </a:t>
            </a:r>
            <a:r>
              <a:rPr sz="3200" dirty="0">
                <a:solidFill>
                  <a:srgbClr val="3333CC"/>
                </a:solidFill>
                <a:latin typeface="Arial"/>
                <a:cs typeface="Arial"/>
              </a:rPr>
              <a:t>error </a:t>
            </a:r>
            <a:r>
              <a:rPr sz="3200" spc="-5" dirty="0">
                <a:solidFill>
                  <a:srgbClr val="3333CC"/>
                </a:solidFill>
                <a:latin typeface="Arial"/>
                <a:cs typeface="Arial"/>
              </a:rPr>
              <a:t>definition</a:t>
            </a:r>
            <a:endParaRPr sz="3200" dirty="0">
              <a:latin typeface="Arial"/>
              <a:cs typeface="Arial"/>
            </a:endParaRPr>
          </a:p>
          <a:p>
            <a:pPr marL="755650" lvl="1" indent="-286385">
              <a:lnSpc>
                <a:spcPct val="100000"/>
              </a:lnSpc>
              <a:spcBef>
                <a:spcPts val="665"/>
              </a:spcBef>
              <a:buChar char="–"/>
              <a:tabLst>
                <a:tab pos="755650" algn="l"/>
              </a:tabLst>
            </a:pPr>
            <a:r>
              <a:rPr sz="2800" spc="-5" dirty="0">
                <a:solidFill>
                  <a:srgbClr val="336600"/>
                </a:solidFill>
                <a:latin typeface="Arial"/>
                <a:cs typeface="Arial"/>
              </a:rPr>
              <a:t>Expected </a:t>
            </a:r>
            <a:r>
              <a:rPr sz="2800" dirty="0">
                <a:solidFill>
                  <a:srgbClr val="336600"/>
                </a:solidFill>
                <a:latin typeface="Arial"/>
                <a:cs typeface="Arial"/>
              </a:rPr>
              <a:t>error on a new</a:t>
            </a:r>
            <a:r>
              <a:rPr sz="2800" spc="-10" dirty="0">
                <a:solidFill>
                  <a:srgbClr val="336600"/>
                </a:solidFill>
                <a:latin typeface="Arial"/>
                <a:cs typeface="Arial"/>
              </a:rPr>
              <a:t> </a:t>
            </a:r>
            <a:r>
              <a:rPr sz="2800" dirty="0">
                <a:solidFill>
                  <a:srgbClr val="336600"/>
                </a:solidFill>
                <a:latin typeface="Arial"/>
                <a:cs typeface="Arial"/>
              </a:rPr>
              <a:t>input</a:t>
            </a:r>
            <a:endParaRPr sz="2800" dirty="0">
              <a:latin typeface="Arial"/>
              <a:cs typeface="Arial"/>
            </a:endParaRPr>
          </a:p>
        </p:txBody>
      </p:sp>
      <p:sp>
        <p:nvSpPr>
          <p:cNvPr id="6" name="object 6"/>
          <p:cNvSpPr txBox="1"/>
          <p:nvPr/>
        </p:nvSpPr>
        <p:spPr>
          <a:xfrm>
            <a:off x="1310177" y="6334898"/>
            <a:ext cx="8356600" cy="1305486"/>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lang="en-US" sz="2800" dirty="0">
                <a:solidFill>
                  <a:srgbClr val="336600"/>
                </a:solidFill>
                <a:latin typeface="Arial"/>
                <a:cs typeface="Arial"/>
              </a:rPr>
              <a:t>Here the </a:t>
            </a:r>
            <a:r>
              <a:rPr lang="en-US" sz="2800" spc="-5" dirty="0">
                <a:solidFill>
                  <a:srgbClr val="336600"/>
                </a:solidFill>
                <a:latin typeface="Arial"/>
                <a:cs typeface="Arial"/>
              </a:rPr>
              <a:t>e</a:t>
            </a:r>
            <a:r>
              <a:rPr sz="2800" spc="-5" dirty="0">
                <a:solidFill>
                  <a:srgbClr val="336600"/>
                </a:solidFill>
                <a:latin typeface="Arial"/>
                <a:cs typeface="Arial"/>
              </a:rPr>
              <a:t>xpectation </a:t>
            </a:r>
            <a:r>
              <a:rPr lang="en-US" sz="2800" spc="-5" dirty="0">
                <a:solidFill>
                  <a:srgbClr val="336600"/>
                </a:solidFill>
                <a:latin typeface="Arial"/>
                <a:cs typeface="Arial"/>
              </a:rPr>
              <a:t>is taken across different possible inputs drawn </a:t>
            </a:r>
            <a:r>
              <a:rPr sz="2800" dirty="0" err="1">
                <a:solidFill>
                  <a:srgbClr val="336600"/>
                </a:solidFill>
                <a:latin typeface="Arial"/>
                <a:cs typeface="Arial"/>
              </a:rPr>
              <a:t>wrt</a:t>
            </a:r>
            <a:r>
              <a:rPr sz="2800" dirty="0">
                <a:solidFill>
                  <a:srgbClr val="336600"/>
                </a:solidFill>
                <a:latin typeface="Arial"/>
                <a:cs typeface="Arial"/>
              </a:rPr>
              <a:t> </a:t>
            </a:r>
            <a:r>
              <a:rPr lang="en-US" sz="2800" dirty="0">
                <a:solidFill>
                  <a:srgbClr val="336600"/>
                </a:solidFill>
                <a:latin typeface="Arial"/>
                <a:cs typeface="Arial"/>
              </a:rPr>
              <a:t>the expected </a:t>
            </a:r>
            <a:r>
              <a:rPr sz="2800" spc="-5" dirty="0">
                <a:solidFill>
                  <a:srgbClr val="336600"/>
                </a:solidFill>
                <a:latin typeface="Arial"/>
                <a:cs typeface="Arial"/>
              </a:rPr>
              <a:t>distribution encountered </a:t>
            </a:r>
            <a:r>
              <a:rPr sz="2800" dirty="0">
                <a:solidFill>
                  <a:srgbClr val="336600"/>
                </a:solidFill>
                <a:latin typeface="Arial"/>
                <a:cs typeface="Arial"/>
              </a:rPr>
              <a:t>in</a:t>
            </a:r>
            <a:r>
              <a:rPr sz="2800" spc="-5" dirty="0">
                <a:solidFill>
                  <a:srgbClr val="336600"/>
                </a:solidFill>
                <a:latin typeface="Arial"/>
                <a:cs typeface="Arial"/>
              </a:rPr>
              <a:t> practice</a:t>
            </a:r>
            <a:endParaRPr sz="2800" dirty="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84300" y="656094"/>
            <a:ext cx="7576773" cy="689932"/>
          </a:xfrm>
          <a:prstGeom prst="rect">
            <a:avLst/>
          </a:prstGeom>
        </p:spPr>
        <p:txBody>
          <a:bodyPr vert="horz" wrap="square" lIns="0" tIns="12700" rIns="0" bIns="0" rtlCol="0">
            <a:spAutoFit/>
          </a:bodyPr>
          <a:lstStyle/>
          <a:p>
            <a:pPr marL="12700">
              <a:lnSpc>
                <a:spcPct val="100000"/>
              </a:lnSpc>
              <a:spcBef>
                <a:spcPts val="100"/>
              </a:spcBef>
              <a:tabLst>
                <a:tab pos="2963545" algn="l"/>
              </a:tabLst>
            </a:pPr>
            <a:r>
              <a:rPr lang="en-US" spc="-5" dirty="0"/>
              <a:t>Data Set Generating Function </a:t>
            </a:r>
            <a:endParaRPr spc="-5" dirty="0"/>
          </a:p>
        </p:txBody>
      </p:sp>
      <p:sp>
        <p:nvSpPr>
          <p:cNvPr id="4" name="object 4"/>
          <p:cNvSpPr txBox="1"/>
          <p:nvPr/>
        </p:nvSpPr>
        <p:spPr>
          <a:xfrm>
            <a:off x="852978" y="1982354"/>
            <a:ext cx="8979535" cy="4955203"/>
          </a:xfrm>
          <a:prstGeom prst="rect">
            <a:avLst/>
          </a:prstGeom>
        </p:spPr>
        <p:txBody>
          <a:bodyPr vert="horz" wrap="square" lIns="0" tIns="33020" rIns="0" bIns="0" rtlCol="0">
            <a:spAutoFit/>
          </a:bodyPr>
          <a:lstStyle/>
          <a:p>
            <a:pPr marL="355600" marR="552450" indent="-342900">
              <a:lnSpc>
                <a:spcPts val="3800"/>
              </a:lnSpc>
              <a:spcBef>
                <a:spcPts val="260"/>
              </a:spcBef>
              <a:buChar char="•"/>
              <a:tabLst>
                <a:tab pos="354965" algn="l"/>
                <a:tab pos="355600" algn="l"/>
              </a:tabLst>
            </a:pPr>
            <a:r>
              <a:rPr lang="en-US" sz="3200" dirty="0">
                <a:solidFill>
                  <a:srgbClr val="3333CC"/>
                </a:solidFill>
                <a:latin typeface="Arial"/>
                <a:cs typeface="Arial"/>
              </a:rPr>
              <a:t>Assumptions:</a:t>
            </a:r>
          </a:p>
          <a:p>
            <a:pPr marL="355600" marR="552450" indent="-342900">
              <a:lnSpc>
                <a:spcPts val="3800"/>
              </a:lnSpc>
              <a:spcBef>
                <a:spcPts val="260"/>
              </a:spcBef>
              <a:buChar char="•"/>
              <a:tabLst>
                <a:tab pos="354965" algn="l"/>
                <a:tab pos="355600" algn="l"/>
              </a:tabLst>
            </a:pPr>
            <a:r>
              <a:rPr lang="en-US" sz="3200" dirty="0">
                <a:solidFill>
                  <a:srgbClr val="3333CC"/>
                </a:solidFill>
                <a:latin typeface="Arial"/>
                <a:cs typeface="Arial"/>
              </a:rPr>
              <a:t>Training and test data generated by a probability distribution over the data</a:t>
            </a:r>
          </a:p>
          <a:p>
            <a:pPr marL="355600" marR="552450" indent="-342900">
              <a:lnSpc>
                <a:spcPts val="3800"/>
              </a:lnSpc>
              <a:spcBef>
                <a:spcPts val="260"/>
              </a:spcBef>
              <a:buChar char="•"/>
              <a:tabLst>
                <a:tab pos="354965" algn="l"/>
                <a:tab pos="355600" algn="l"/>
              </a:tabLst>
            </a:pPr>
            <a:r>
              <a:rPr lang="en-US" sz="3200" dirty="0">
                <a:solidFill>
                  <a:srgbClr val="3333CC"/>
                </a:solidFill>
                <a:latin typeface="Arial"/>
                <a:cs typeface="Arial"/>
              </a:rPr>
              <a:t>Typically make </a:t>
            </a:r>
            <a:r>
              <a:rPr lang="en-US" sz="3200" dirty="0" err="1">
                <a:latin typeface="Arial"/>
                <a:cs typeface="Arial"/>
              </a:rPr>
              <a:t>i.i.d</a:t>
            </a:r>
            <a:r>
              <a:rPr lang="en-US" sz="3200" dirty="0">
                <a:solidFill>
                  <a:srgbClr val="3333CC"/>
                </a:solidFill>
                <a:latin typeface="Arial"/>
                <a:cs typeface="Arial"/>
              </a:rPr>
              <a:t> assumptions</a:t>
            </a:r>
          </a:p>
          <a:p>
            <a:pPr marL="812800" marR="552450" lvl="1" indent="-342900">
              <a:lnSpc>
                <a:spcPts val="3800"/>
              </a:lnSpc>
              <a:spcBef>
                <a:spcPts val="260"/>
              </a:spcBef>
              <a:buChar char="•"/>
              <a:tabLst>
                <a:tab pos="354965" algn="l"/>
                <a:tab pos="355600" algn="l"/>
              </a:tabLst>
            </a:pPr>
            <a:r>
              <a:rPr lang="en-US" sz="3200" dirty="0">
                <a:solidFill>
                  <a:srgbClr val="3333CC"/>
                </a:solidFill>
                <a:latin typeface="Arial"/>
                <a:cs typeface="Arial"/>
              </a:rPr>
              <a:t>Samples are </a:t>
            </a:r>
            <a:r>
              <a:rPr lang="en-US" sz="3200" dirty="0">
                <a:latin typeface="Arial"/>
                <a:cs typeface="Arial"/>
              </a:rPr>
              <a:t>independent</a:t>
            </a:r>
            <a:r>
              <a:rPr lang="en-US" sz="3200" dirty="0">
                <a:solidFill>
                  <a:srgbClr val="3333CC"/>
                </a:solidFill>
                <a:latin typeface="Arial"/>
                <a:cs typeface="Arial"/>
              </a:rPr>
              <a:t> from each other</a:t>
            </a:r>
          </a:p>
          <a:p>
            <a:pPr marL="812800" marR="552450" lvl="1" indent="-342900">
              <a:lnSpc>
                <a:spcPts val="3800"/>
              </a:lnSpc>
              <a:spcBef>
                <a:spcPts val="260"/>
              </a:spcBef>
              <a:buChar char="•"/>
              <a:tabLst>
                <a:tab pos="354965" algn="l"/>
                <a:tab pos="355600" algn="l"/>
              </a:tabLst>
            </a:pPr>
            <a:r>
              <a:rPr lang="en-US" sz="3200" dirty="0">
                <a:solidFill>
                  <a:srgbClr val="3333CC"/>
                </a:solidFill>
                <a:latin typeface="Arial"/>
                <a:cs typeface="Arial"/>
              </a:rPr>
              <a:t>Training and test sets are </a:t>
            </a:r>
            <a:r>
              <a:rPr lang="en-US" sz="3200" dirty="0">
                <a:latin typeface="Arial"/>
                <a:cs typeface="Arial"/>
              </a:rPr>
              <a:t>identically distributed</a:t>
            </a:r>
            <a:r>
              <a:rPr lang="en-US" sz="3200" dirty="0">
                <a:solidFill>
                  <a:srgbClr val="3333CC"/>
                </a:solidFill>
                <a:latin typeface="Arial"/>
                <a:cs typeface="Arial"/>
              </a:rPr>
              <a:t> (drawn from the same distribution)</a:t>
            </a:r>
          </a:p>
          <a:p>
            <a:pPr marL="355600" marR="552450" indent="-342900">
              <a:lnSpc>
                <a:spcPts val="3800"/>
              </a:lnSpc>
              <a:spcBef>
                <a:spcPts val="260"/>
              </a:spcBef>
              <a:buChar char="•"/>
              <a:tabLst>
                <a:tab pos="354965" algn="l"/>
                <a:tab pos="355600" algn="l"/>
              </a:tabLst>
            </a:pPr>
            <a:endParaRPr sz="2400" dirty="0">
              <a:latin typeface="Arial"/>
              <a:cs typeface="Arial"/>
            </a:endParaRPr>
          </a:p>
          <a:p>
            <a:pPr marR="449580" algn="r">
              <a:lnSpc>
                <a:spcPct val="100000"/>
              </a:lnSpc>
              <a:spcBef>
                <a:spcPts val="1320"/>
              </a:spcBef>
            </a:pPr>
            <a:endParaRPr sz="14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241300" y="171271"/>
            <a:ext cx="9509760" cy="627864"/>
          </a:xfrm>
        </p:spPr>
        <p:txBody>
          <a:bodyPr/>
          <a:lstStyle/>
          <a:p>
            <a:pPr eaLnBrk="1" hangingPunct="1"/>
            <a:r>
              <a:rPr lang="en-US" sz="4080" dirty="0">
                <a:solidFill>
                  <a:srgbClr val="3333FF"/>
                </a:solidFill>
              </a:rPr>
              <a:t>Last time: Algorithmic complexity – big O</a:t>
            </a:r>
          </a:p>
        </p:txBody>
      </p:sp>
      <p:sp>
        <p:nvSpPr>
          <p:cNvPr id="184323" name="Rectangle 3"/>
          <p:cNvSpPr>
            <a:spLocks noGrp="1" noChangeArrowheads="1"/>
          </p:cNvSpPr>
          <p:nvPr>
            <p:ph type="body" idx="1"/>
          </p:nvPr>
        </p:nvSpPr>
        <p:spPr>
          <a:xfrm>
            <a:off x="942340" y="1122680"/>
            <a:ext cx="8808720" cy="5510996"/>
          </a:xfrm>
        </p:spPr>
        <p:txBody>
          <a:bodyPr/>
          <a:lstStyle/>
          <a:p>
            <a:pPr marL="457200" indent="-457200" eaLnBrk="1" hangingPunct="1">
              <a:buFont typeface="Arial" panose="020B0604020202020204" pitchFamily="34" charset="0"/>
              <a:buChar char="•"/>
            </a:pPr>
            <a:r>
              <a:rPr lang="en-US" sz="3173" dirty="0">
                <a:solidFill>
                  <a:schemeClr val="tx2"/>
                </a:solidFill>
              </a:rPr>
              <a:t>Measures of hardness (complicated; many issues remain open)</a:t>
            </a:r>
          </a:p>
          <a:p>
            <a:pPr marL="457200" indent="-457200" eaLnBrk="1" hangingPunct="1">
              <a:buFont typeface="Arial" panose="020B0604020202020204" pitchFamily="34" charset="0"/>
              <a:buChar char="•"/>
            </a:pPr>
            <a:r>
              <a:rPr lang="en-US" sz="3173" dirty="0">
                <a:solidFill>
                  <a:schemeClr val="tx2"/>
                </a:solidFill>
              </a:rPr>
              <a:t>Decidable</a:t>
            </a:r>
          </a:p>
          <a:p>
            <a:pPr marL="914400" lvl="1" indent="-457200" eaLnBrk="1" hangingPunct="1">
              <a:buFont typeface="Arial" panose="020B0604020202020204" pitchFamily="34" charset="0"/>
              <a:buChar char="•"/>
            </a:pPr>
            <a:r>
              <a:rPr lang="en-US" sz="2720" dirty="0">
                <a:solidFill>
                  <a:schemeClr val="tx2"/>
                </a:solidFill>
              </a:rPr>
              <a:t>Tractable</a:t>
            </a:r>
          </a:p>
          <a:p>
            <a:pPr marL="1257300" lvl="2" indent="-342900" eaLnBrk="1" hangingPunct="1">
              <a:buFont typeface="Arial" panose="020B0604020202020204" pitchFamily="34" charset="0"/>
              <a:buChar char="•"/>
            </a:pPr>
            <a:r>
              <a:rPr lang="en-US" sz="2267" dirty="0">
                <a:solidFill>
                  <a:schemeClr val="tx2"/>
                </a:solidFill>
              </a:rPr>
              <a:t>Reasonable</a:t>
            </a:r>
          </a:p>
          <a:p>
            <a:pPr marL="1714500" lvl="3" indent="-342900" eaLnBrk="1" hangingPunct="1">
              <a:buFont typeface="Arial" panose="020B0604020202020204" pitchFamily="34" charset="0"/>
              <a:buChar char="•"/>
            </a:pPr>
            <a:r>
              <a:rPr lang="en-US" sz="2040" dirty="0">
                <a:solidFill>
                  <a:schemeClr val="accent1"/>
                </a:solidFill>
              </a:rPr>
              <a:t>Practical</a:t>
            </a:r>
          </a:p>
          <a:p>
            <a:pPr marL="1714500" lvl="3" indent="-342900" eaLnBrk="1" hangingPunct="1">
              <a:buFont typeface="Arial" panose="020B0604020202020204" pitchFamily="34" charset="0"/>
              <a:buChar char="•"/>
            </a:pPr>
            <a:r>
              <a:rPr lang="en-US" sz="2040" dirty="0">
                <a:solidFill>
                  <a:schemeClr val="tx2"/>
                </a:solidFill>
              </a:rPr>
              <a:t>Impractical</a:t>
            </a:r>
          </a:p>
          <a:p>
            <a:pPr marL="1257300" lvl="2" indent="-342900" eaLnBrk="1" hangingPunct="1">
              <a:buFont typeface="Arial" panose="020B0604020202020204" pitchFamily="34" charset="0"/>
              <a:buChar char="•"/>
            </a:pPr>
            <a:r>
              <a:rPr lang="en-US" sz="2267" dirty="0">
                <a:solidFill>
                  <a:schemeClr val="tx2"/>
                </a:solidFill>
              </a:rPr>
              <a:t>Unreasonable</a:t>
            </a:r>
          </a:p>
          <a:p>
            <a:pPr marL="914400" lvl="1" indent="-457200" eaLnBrk="1" hangingPunct="1">
              <a:buFont typeface="Arial" panose="020B0604020202020204" pitchFamily="34" charset="0"/>
              <a:buChar char="•"/>
            </a:pPr>
            <a:r>
              <a:rPr lang="en-US" sz="2720" dirty="0">
                <a:solidFill>
                  <a:schemeClr val="tx2"/>
                </a:solidFill>
              </a:rPr>
              <a:t>Intractable</a:t>
            </a:r>
          </a:p>
          <a:p>
            <a:pPr marL="914400" lvl="1" indent="-457200" eaLnBrk="1" hangingPunct="1">
              <a:buFont typeface="Arial" panose="020B0604020202020204" pitchFamily="34" charset="0"/>
              <a:buChar char="•"/>
            </a:pPr>
            <a:r>
              <a:rPr lang="en-US" sz="2720" dirty="0">
                <a:solidFill>
                  <a:schemeClr val="tx2"/>
                </a:solidFill>
              </a:rPr>
              <a:t>NP (contains Polynomial class)</a:t>
            </a:r>
          </a:p>
          <a:p>
            <a:pPr marL="457200" indent="-457200" eaLnBrk="1" hangingPunct="1">
              <a:buFont typeface="Arial" panose="020B0604020202020204" pitchFamily="34" charset="0"/>
              <a:buChar char="•"/>
            </a:pPr>
            <a:r>
              <a:rPr lang="en-US" sz="3173" dirty="0">
                <a:solidFill>
                  <a:schemeClr val="tx2"/>
                </a:solidFill>
              </a:rPr>
              <a:t>Undecidable</a:t>
            </a:r>
          </a:p>
          <a:p>
            <a:pPr marL="457200" indent="-457200" eaLnBrk="1" hangingPunct="1">
              <a:buFont typeface="Arial" panose="020B0604020202020204" pitchFamily="34" charset="0"/>
              <a:buChar char="•"/>
            </a:pPr>
            <a:r>
              <a:rPr lang="en-US" sz="3173" dirty="0">
                <a:solidFill>
                  <a:schemeClr val="tx2"/>
                </a:solidFill>
              </a:rPr>
              <a:t>Many AI/ML problems undecidable</a:t>
            </a:r>
          </a:p>
          <a:p>
            <a:pPr marL="457200" indent="-457200" eaLnBrk="1" hangingPunct="1">
              <a:buFont typeface="Arial" panose="020B0604020202020204" pitchFamily="34" charset="0"/>
              <a:buChar char="•"/>
            </a:pPr>
            <a:endParaRPr lang="en-US" sz="3173" dirty="0">
              <a:solidFill>
                <a:schemeClr val="tx2"/>
              </a:solidFill>
            </a:endParaRPr>
          </a:p>
        </p:txBody>
      </p:sp>
      <p:sp>
        <p:nvSpPr>
          <p:cNvPr id="184324" name="TextBox 3"/>
          <p:cNvSpPr txBox="1">
            <a:spLocks noChangeArrowheads="1"/>
          </p:cNvSpPr>
          <p:nvPr/>
        </p:nvSpPr>
        <p:spPr bwMode="auto">
          <a:xfrm>
            <a:off x="405586" y="6400800"/>
            <a:ext cx="9882228" cy="1200329"/>
          </a:xfrm>
          <a:prstGeom prst="rect">
            <a:avLst/>
          </a:prstGeom>
          <a:noFill/>
          <a:ln w="9525">
            <a:noFill/>
            <a:miter lim="800000"/>
            <a:headEnd/>
            <a:tailEnd/>
          </a:ln>
        </p:spPr>
        <p:txBody>
          <a:bodyPr wrap="square">
            <a:prstTxWarp prst="textNoShape">
              <a:avLst/>
            </a:prstTxWarp>
            <a:spAutoFit/>
          </a:bodyPr>
          <a:lstStyle/>
          <a:p>
            <a:r>
              <a:rPr lang="en-US" sz="3600" dirty="0">
                <a:solidFill>
                  <a:srgbClr val="FF0000"/>
                </a:solidFill>
              </a:rPr>
              <a:t>No matter what the complexity of the problem, approximations are often used</a:t>
            </a:r>
          </a:p>
        </p:txBody>
      </p:sp>
    </p:spTree>
    <p:extLst>
      <p:ext uri="{BB962C8B-B14F-4D97-AF65-F5344CB8AC3E}">
        <p14:creationId xmlns:p14="http://schemas.microsoft.com/office/powerpoint/2010/main" val="2725833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494328" y="847293"/>
            <a:ext cx="5709285" cy="695960"/>
          </a:xfrm>
          <a:prstGeom prst="rect">
            <a:avLst/>
          </a:prstGeom>
        </p:spPr>
        <p:txBody>
          <a:bodyPr vert="horz" wrap="square" lIns="0" tIns="12700" rIns="0" bIns="0" rtlCol="0">
            <a:spAutoFit/>
          </a:bodyPr>
          <a:lstStyle/>
          <a:p>
            <a:pPr marL="12700">
              <a:lnSpc>
                <a:spcPct val="100000"/>
              </a:lnSpc>
              <a:spcBef>
                <a:spcPts val="100"/>
              </a:spcBef>
              <a:tabLst>
                <a:tab pos="2963545" algn="l"/>
              </a:tabLst>
            </a:pPr>
            <a:r>
              <a:rPr spc="-5" dirty="0"/>
              <a:t>Under-</a:t>
            </a:r>
            <a:r>
              <a:rPr spc="5" dirty="0"/>
              <a:t> </a:t>
            </a:r>
            <a:r>
              <a:rPr dirty="0"/>
              <a:t>and	</a:t>
            </a:r>
            <a:r>
              <a:rPr spc="-5" dirty="0"/>
              <a:t>Over-fitting</a:t>
            </a:r>
          </a:p>
        </p:txBody>
      </p:sp>
      <p:sp>
        <p:nvSpPr>
          <p:cNvPr id="4" name="object 4"/>
          <p:cNvSpPr txBox="1"/>
          <p:nvPr/>
        </p:nvSpPr>
        <p:spPr>
          <a:xfrm>
            <a:off x="852978" y="1982354"/>
            <a:ext cx="8979535" cy="4883785"/>
          </a:xfrm>
          <a:prstGeom prst="rect">
            <a:avLst/>
          </a:prstGeom>
        </p:spPr>
        <p:txBody>
          <a:bodyPr vert="horz" wrap="square" lIns="0" tIns="33020" rIns="0" bIns="0" rtlCol="0">
            <a:spAutoFit/>
          </a:bodyPr>
          <a:lstStyle/>
          <a:p>
            <a:pPr marL="355600" marR="552450" indent="-342900">
              <a:lnSpc>
                <a:spcPts val="3800"/>
              </a:lnSpc>
              <a:spcBef>
                <a:spcPts val="260"/>
              </a:spcBef>
              <a:buChar char="•"/>
              <a:tabLst>
                <a:tab pos="354965" algn="l"/>
                <a:tab pos="355600" algn="l"/>
              </a:tabLst>
            </a:pPr>
            <a:r>
              <a:rPr sz="3200" dirty="0">
                <a:solidFill>
                  <a:srgbClr val="3333CC"/>
                </a:solidFill>
                <a:latin typeface="Arial"/>
                <a:cs typeface="Arial"/>
              </a:rPr>
              <a:t>How well an ML </a:t>
            </a:r>
            <a:r>
              <a:rPr sz="3200" spc="-5" dirty="0">
                <a:solidFill>
                  <a:srgbClr val="3333CC"/>
                </a:solidFill>
                <a:latin typeface="Arial"/>
                <a:cs typeface="Arial"/>
              </a:rPr>
              <a:t>algorithm </a:t>
            </a:r>
            <a:r>
              <a:rPr sz="3200" dirty="0">
                <a:solidFill>
                  <a:srgbClr val="3333CC"/>
                </a:solidFill>
                <a:latin typeface="Arial"/>
                <a:cs typeface="Arial"/>
              </a:rPr>
              <a:t>will </a:t>
            </a:r>
            <a:r>
              <a:rPr sz="3200" spc="-5" dirty="0">
                <a:solidFill>
                  <a:srgbClr val="3333CC"/>
                </a:solidFill>
                <a:latin typeface="Arial"/>
                <a:cs typeface="Arial"/>
              </a:rPr>
              <a:t>perform </a:t>
            </a:r>
            <a:r>
              <a:rPr lang="en-US" sz="3200" spc="-5" dirty="0">
                <a:solidFill>
                  <a:srgbClr val="3333CC"/>
                </a:solidFill>
                <a:latin typeface="Arial"/>
                <a:cs typeface="Arial"/>
              </a:rPr>
              <a:t>depends on</a:t>
            </a:r>
            <a:r>
              <a:rPr sz="3200" dirty="0">
                <a:solidFill>
                  <a:srgbClr val="3333CC"/>
                </a:solidFill>
                <a:latin typeface="Arial"/>
                <a:cs typeface="Arial"/>
              </a:rPr>
              <a:t> </a:t>
            </a:r>
            <a:r>
              <a:rPr sz="3200" spc="-5" dirty="0">
                <a:solidFill>
                  <a:srgbClr val="3333CC"/>
                </a:solidFill>
                <a:latin typeface="Arial"/>
                <a:cs typeface="Arial"/>
              </a:rPr>
              <a:t>its ability</a:t>
            </a:r>
            <a:r>
              <a:rPr sz="3200" spc="-10" dirty="0">
                <a:solidFill>
                  <a:srgbClr val="3333CC"/>
                </a:solidFill>
                <a:latin typeface="Arial"/>
                <a:cs typeface="Arial"/>
              </a:rPr>
              <a:t> </a:t>
            </a:r>
            <a:r>
              <a:rPr sz="3200" spc="-5" dirty="0">
                <a:solidFill>
                  <a:srgbClr val="3333CC"/>
                </a:solidFill>
                <a:latin typeface="Arial"/>
                <a:cs typeface="Arial"/>
              </a:rPr>
              <a:t>to:</a:t>
            </a:r>
            <a:endParaRPr sz="3200" dirty="0">
              <a:latin typeface="Arial"/>
              <a:cs typeface="Arial"/>
            </a:endParaRPr>
          </a:p>
          <a:p>
            <a:pPr marL="755650" lvl="1" indent="-286385">
              <a:lnSpc>
                <a:spcPct val="100000"/>
              </a:lnSpc>
              <a:spcBef>
                <a:spcPts val="509"/>
              </a:spcBef>
              <a:buChar char="–"/>
              <a:tabLst>
                <a:tab pos="755650" algn="l"/>
              </a:tabLst>
            </a:pPr>
            <a:r>
              <a:rPr sz="2800" dirty="0">
                <a:solidFill>
                  <a:srgbClr val="336600"/>
                </a:solidFill>
                <a:latin typeface="Arial"/>
                <a:cs typeface="Arial"/>
              </a:rPr>
              <a:t>Make </a:t>
            </a:r>
            <a:r>
              <a:rPr sz="2800" spc="-5" dirty="0">
                <a:solidFill>
                  <a:srgbClr val="336600"/>
                </a:solidFill>
                <a:latin typeface="Arial"/>
                <a:cs typeface="Arial"/>
              </a:rPr>
              <a:t>the training </a:t>
            </a:r>
            <a:r>
              <a:rPr sz="2800" dirty="0">
                <a:solidFill>
                  <a:srgbClr val="336600"/>
                </a:solidFill>
                <a:latin typeface="Arial"/>
                <a:cs typeface="Arial"/>
              </a:rPr>
              <a:t>error</a:t>
            </a:r>
            <a:r>
              <a:rPr sz="2800" spc="-5" dirty="0">
                <a:solidFill>
                  <a:srgbClr val="336600"/>
                </a:solidFill>
                <a:latin typeface="Arial"/>
                <a:cs typeface="Arial"/>
              </a:rPr>
              <a:t> </a:t>
            </a:r>
            <a:r>
              <a:rPr sz="2800" dirty="0">
                <a:solidFill>
                  <a:srgbClr val="336600"/>
                </a:solidFill>
                <a:latin typeface="Arial"/>
                <a:cs typeface="Arial"/>
              </a:rPr>
              <a:t>small</a:t>
            </a:r>
            <a:endParaRPr sz="2800" dirty="0">
              <a:latin typeface="Arial"/>
              <a:cs typeface="Arial"/>
            </a:endParaRPr>
          </a:p>
          <a:p>
            <a:pPr marL="755650" lvl="1" indent="-286385">
              <a:lnSpc>
                <a:spcPct val="100000"/>
              </a:lnSpc>
              <a:spcBef>
                <a:spcPts val="740"/>
              </a:spcBef>
              <a:buChar char="–"/>
              <a:tabLst>
                <a:tab pos="755650" algn="l"/>
              </a:tabLst>
            </a:pPr>
            <a:r>
              <a:rPr sz="2800" dirty="0">
                <a:solidFill>
                  <a:srgbClr val="336600"/>
                </a:solidFill>
                <a:latin typeface="Arial"/>
                <a:cs typeface="Arial"/>
              </a:rPr>
              <a:t>Make </a:t>
            </a:r>
            <a:r>
              <a:rPr sz="2800" spc="-5" dirty="0">
                <a:solidFill>
                  <a:srgbClr val="336600"/>
                </a:solidFill>
                <a:latin typeface="Arial"/>
                <a:cs typeface="Arial"/>
              </a:rPr>
              <a:t>the </a:t>
            </a:r>
            <a:r>
              <a:rPr sz="2800" dirty="0">
                <a:solidFill>
                  <a:srgbClr val="336600"/>
                </a:solidFill>
                <a:latin typeface="Arial"/>
                <a:cs typeface="Arial"/>
              </a:rPr>
              <a:t>gap </a:t>
            </a:r>
            <a:r>
              <a:rPr sz="2800" spc="-5" dirty="0">
                <a:solidFill>
                  <a:srgbClr val="336600"/>
                </a:solidFill>
                <a:latin typeface="Arial"/>
                <a:cs typeface="Arial"/>
              </a:rPr>
              <a:t>between training </a:t>
            </a:r>
            <a:r>
              <a:rPr sz="2800" dirty="0">
                <a:solidFill>
                  <a:srgbClr val="336600"/>
                </a:solidFill>
                <a:latin typeface="Arial"/>
                <a:cs typeface="Arial"/>
              </a:rPr>
              <a:t>and </a:t>
            </a:r>
            <a:r>
              <a:rPr sz="2800" spc="-5" dirty="0">
                <a:solidFill>
                  <a:srgbClr val="336600"/>
                </a:solidFill>
                <a:latin typeface="Arial"/>
                <a:cs typeface="Arial"/>
              </a:rPr>
              <a:t>test </a:t>
            </a:r>
            <a:r>
              <a:rPr sz="2800" dirty="0">
                <a:solidFill>
                  <a:srgbClr val="336600"/>
                </a:solidFill>
                <a:latin typeface="Arial"/>
                <a:cs typeface="Arial"/>
              </a:rPr>
              <a:t>error small</a:t>
            </a:r>
            <a:endParaRPr sz="2800" dirty="0">
              <a:latin typeface="Arial"/>
              <a:cs typeface="Arial"/>
            </a:endParaRPr>
          </a:p>
          <a:p>
            <a:pPr marL="355600" indent="-342900">
              <a:lnSpc>
                <a:spcPct val="100000"/>
              </a:lnSpc>
              <a:spcBef>
                <a:spcPts val="735"/>
              </a:spcBef>
              <a:buChar char="•"/>
              <a:tabLst>
                <a:tab pos="354965" algn="l"/>
                <a:tab pos="355600" algn="l"/>
              </a:tabLst>
            </a:pPr>
            <a:r>
              <a:rPr sz="3200" spc="-5" dirty="0">
                <a:solidFill>
                  <a:srgbClr val="3333CC"/>
                </a:solidFill>
                <a:latin typeface="Arial"/>
                <a:cs typeface="Arial"/>
              </a:rPr>
              <a:t>Th</a:t>
            </a:r>
            <a:r>
              <a:rPr lang="en-US" sz="3200" spc="-5" dirty="0">
                <a:solidFill>
                  <a:srgbClr val="3333CC"/>
                </a:solidFill>
                <a:latin typeface="Arial"/>
                <a:cs typeface="Arial"/>
              </a:rPr>
              <a:t>is</a:t>
            </a:r>
            <a:r>
              <a:rPr sz="3200" spc="-5" dirty="0">
                <a:solidFill>
                  <a:srgbClr val="3333CC"/>
                </a:solidFill>
                <a:latin typeface="Arial"/>
                <a:cs typeface="Arial"/>
              </a:rPr>
              <a:t> </a:t>
            </a:r>
            <a:r>
              <a:rPr sz="3200" dirty="0">
                <a:solidFill>
                  <a:srgbClr val="3333CC"/>
                </a:solidFill>
                <a:latin typeface="Arial"/>
                <a:cs typeface="Arial"/>
              </a:rPr>
              <a:t>correspond</a:t>
            </a:r>
            <a:r>
              <a:rPr lang="en-US" sz="3200" dirty="0">
                <a:solidFill>
                  <a:srgbClr val="3333CC"/>
                </a:solidFill>
                <a:latin typeface="Arial"/>
                <a:cs typeface="Arial"/>
              </a:rPr>
              <a:t>s</a:t>
            </a:r>
            <a:r>
              <a:rPr sz="3200" dirty="0">
                <a:solidFill>
                  <a:srgbClr val="3333CC"/>
                </a:solidFill>
                <a:latin typeface="Arial"/>
                <a:cs typeface="Arial"/>
              </a:rPr>
              <a:t> </a:t>
            </a:r>
            <a:r>
              <a:rPr sz="3200" spc="-5" dirty="0">
                <a:solidFill>
                  <a:srgbClr val="3333CC"/>
                </a:solidFill>
                <a:latin typeface="Arial"/>
                <a:cs typeface="Arial"/>
              </a:rPr>
              <a:t>to two </a:t>
            </a:r>
            <a:r>
              <a:rPr sz="3200" dirty="0">
                <a:solidFill>
                  <a:srgbClr val="3333CC"/>
                </a:solidFill>
                <a:latin typeface="Arial"/>
                <a:cs typeface="Arial"/>
              </a:rPr>
              <a:t>ML</a:t>
            </a:r>
            <a:r>
              <a:rPr sz="3200" spc="-10" dirty="0">
                <a:solidFill>
                  <a:srgbClr val="3333CC"/>
                </a:solidFill>
                <a:latin typeface="Arial"/>
                <a:cs typeface="Arial"/>
              </a:rPr>
              <a:t> </a:t>
            </a:r>
            <a:r>
              <a:rPr sz="3200" dirty="0">
                <a:solidFill>
                  <a:srgbClr val="3333CC"/>
                </a:solidFill>
                <a:latin typeface="Arial"/>
                <a:cs typeface="Arial"/>
              </a:rPr>
              <a:t>challenges</a:t>
            </a:r>
            <a:endParaRPr sz="3200" dirty="0">
              <a:latin typeface="Arial"/>
              <a:cs typeface="Arial"/>
            </a:endParaRPr>
          </a:p>
          <a:p>
            <a:pPr marL="755650" lvl="1" indent="-286385">
              <a:lnSpc>
                <a:spcPct val="100000"/>
              </a:lnSpc>
              <a:spcBef>
                <a:spcPts val="665"/>
              </a:spcBef>
              <a:buChar char="–"/>
              <a:tabLst>
                <a:tab pos="755650" algn="l"/>
              </a:tabLst>
            </a:pPr>
            <a:r>
              <a:rPr sz="2800" spc="-5" dirty="0">
                <a:solidFill>
                  <a:srgbClr val="336600"/>
                </a:solidFill>
                <a:latin typeface="Arial"/>
                <a:cs typeface="Arial"/>
              </a:rPr>
              <a:t>Underfitting</a:t>
            </a:r>
            <a:endParaRPr sz="2800" dirty="0">
              <a:latin typeface="Arial"/>
              <a:cs typeface="Arial"/>
            </a:endParaRPr>
          </a:p>
          <a:p>
            <a:pPr marL="1155700" lvl="2" indent="-229235">
              <a:lnSpc>
                <a:spcPct val="100000"/>
              </a:lnSpc>
              <a:spcBef>
                <a:spcPts val="545"/>
              </a:spcBef>
              <a:buChar char="•"/>
              <a:tabLst>
                <a:tab pos="1155700" algn="l"/>
              </a:tabLst>
            </a:pPr>
            <a:r>
              <a:rPr sz="2400" spc="-5" dirty="0">
                <a:solidFill>
                  <a:srgbClr val="660066"/>
                </a:solidFill>
                <a:latin typeface="Arial"/>
                <a:cs typeface="Arial"/>
              </a:rPr>
              <a:t>When </a:t>
            </a:r>
            <a:r>
              <a:rPr sz="2400" dirty="0">
                <a:solidFill>
                  <a:srgbClr val="660066"/>
                </a:solidFill>
                <a:latin typeface="Arial"/>
                <a:cs typeface="Arial"/>
              </a:rPr>
              <a:t>not able </a:t>
            </a:r>
            <a:r>
              <a:rPr sz="2400" spc="-5" dirty="0">
                <a:solidFill>
                  <a:srgbClr val="660066"/>
                </a:solidFill>
                <a:latin typeface="Arial"/>
                <a:cs typeface="Arial"/>
              </a:rPr>
              <a:t>to obtain sufficiently </a:t>
            </a:r>
            <a:r>
              <a:rPr sz="2400" dirty="0">
                <a:solidFill>
                  <a:srgbClr val="660066"/>
                </a:solidFill>
                <a:latin typeface="Arial"/>
                <a:cs typeface="Arial"/>
              </a:rPr>
              <a:t>low error</a:t>
            </a:r>
            <a:r>
              <a:rPr sz="2400" spc="5" dirty="0">
                <a:solidFill>
                  <a:srgbClr val="660066"/>
                </a:solidFill>
                <a:latin typeface="Arial"/>
                <a:cs typeface="Arial"/>
              </a:rPr>
              <a:t> </a:t>
            </a:r>
            <a:r>
              <a:rPr sz="2400" spc="-5" dirty="0">
                <a:solidFill>
                  <a:srgbClr val="660066"/>
                </a:solidFill>
                <a:latin typeface="Arial"/>
                <a:cs typeface="Arial"/>
              </a:rPr>
              <a:t>rate</a:t>
            </a:r>
            <a:endParaRPr sz="2400" dirty="0">
              <a:latin typeface="Arial"/>
              <a:cs typeface="Arial"/>
            </a:endParaRPr>
          </a:p>
          <a:p>
            <a:pPr marL="755650" lvl="1" indent="-286385">
              <a:lnSpc>
                <a:spcPct val="100000"/>
              </a:lnSpc>
              <a:spcBef>
                <a:spcPts val="715"/>
              </a:spcBef>
              <a:buChar char="–"/>
              <a:tabLst>
                <a:tab pos="755650" algn="l"/>
              </a:tabLst>
            </a:pPr>
            <a:r>
              <a:rPr sz="2800" spc="-5" dirty="0">
                <a:solidFill>
                  <a:srgbClr val="336600"/>
                </a:solidFill>
                <a:latin typeface="Arial"/>
                <a:cs typeface="Arial"/>
              </a:rPr>
              <a:t>Overfitting</a:t>
            </a:r>
            <a:endParaRPr sz="2800" dirty="0">
              <a:latin typeface="Arial"/>
              <a:cs typeface="Arial"/>
            </a:endParaRPr>
          </a:p>
          <a:p>
            <a:pPr marL="1155700" lvl="2" indent="-229235">
              <a:lnSpc>
                <a:spcPct val="100000"/>
              </a:lnSpc>
              <a:spcBef>
                <a:spcPts val="545"/>
              </a:spcBef>
              <a:buChar char="•"/>
              <a:tabLst>
                <a:tab pos="1155700" algn="l"/>
              </a:tabLst>
            </a:pPr>
            <a:r>
              <a:rPr sz="2400" spc="-5" dirty="0">
                <a:solidFill>
                  <a:srgbClr val="660066"/>
                </a:solidFill>
                <a:latin typeface="Arial"/>
                <a:cs typeface="Arial"/>
              </a:rPr>
              <a:t>When </a:t>
            </a:r>
            <a:r>
              <a:rPr sz="2400" dirty="0">
                <a:solidFill>
                  <a:srgbClr val="660066"/>
                </a:solidFill>
                <a:latin typeface="Arial"/>
                <a:cs typeface="Arial"/>
              </a:rPr>
              <a:t>gap </a:t>
            </a:r>
            <a:r>
              <a:rPr sz="2400" spc="-5" dirty="0">
                <a:solidFill>
                  <a:srgbClr val="660066"/>
                </a:solidFill>
                <a:latin typeface="Arial"/>
                <a:cs typeface="Arial"/>
              </a:rPr>
              <a:t>between training </a:t>
            </a:r>
            <a:r>
              <a:rPr sz="2400" dirty="0">
                <a:solidFill>
                  <a:srgbClr val="660066"/>
                </a:solidFill>
                <a:latin typeface="Arial"/>
                <a:cs typeface="Arial"/>
              </a:rPr>
              <a:t>error and </a:t>
            </a:r>
            <a:r>
              <a:rPr sz="2400" spc="-5" dirty="0">
                <a:solidFill>
                  <a:srgbClr val="660066"/>
                </a:solidFill>
                <a:latin typeface="Arial"/>
                <a:cs typeface="Arial"/>
              </a:rPr>
              <a:t>testing </a:t>
            </a:r>
            <a:r>
              <a:rPr sz="2400" dirty="0">
                <a:solidFill>
                  <a:srgbClr val="660066"/>
                </a:solidFill>
                <a:latin typeface="Arial"/>
                <a:cs typeface="Arial"/>
              </a:rPr>
              <a:t>error is</a:t>
            </a:r>
            <a:r>
              <a:rPr sz="2400" spc="5" dirty="0">
                <a:solidFill>
                  <a:srgbClr val="660066"/>
                </a:solidFill>
                <a:latin typeface="Arial"/>
                <a:cs typeface="Arial"/>
              </a:rPr>
              <a:t> </a:t>
            </a:r>
            <a:r>
              <a:rPr sz="2400" dirty="0">
                <a:solidFill>
                  <a:srgbClr val="660066"/>
                </a:solidFill>
                <a:latin typeface="Arial"/>
                <a:cs typeface="Arial"/>
              </a:rPr>
              <a:t>large</a:t>
            </a:r>
            <a:endParaRPr sz="2400" dirty="0">
              <a:latin typeface="Arial"/>
              <a:cs typeface="Arial"/>
            </a:endParaRPr>
          </a:p>
          <a:p>
            <a:pPr marR="449580" algn="r">
              <a:lnSpc>
                <a:spcPct val="100000"/>
              </a:lnSpc>
              <a:spcBef>
                <a:spcPts val="1320"/>
              </a:spcBef>
            </a:pPr>
            <a:endParaRPr sz="1400" dirty="0">
              <a:latin typeface="Arial"/>
              <a:cs typeface="Arial"/>
            </a:endParaRPr>
          </a:p>
        </p:txBody>
      </p:sp>
    </p:spTree>
    <p:extLst>
      <p:ext uri="{BB962C8B-B14F-4D97-AF65-F5344CB8AC3E}">
        <p14:creationId xmlns:p14="http://schemas.microsoft.com/office/powerpoint/2010/main" val="4284273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66770" y="426604"/>
            <a:ext cx="4964430" cy="695960"/>
          </a:xfrm>
          <a:prstGeom prst="rect">
            <a:avLst/>
          </a:prstGeom>
        </p:spPr>
        <p:txBody>
          <a:bodyPr vert="horz" wrap="square" lIns="0" tIns="12700" rIns="0" bIns="0" rtlCol="0">
            <a:spAutoFit/>
          </a:bodyPr>
          <a:lstStyle/>
          <a:p>
            <a:pPr marL="12700">
              <a:lnSpc>
                <a:spcPct val="100000"/>
              </a:lnSpc>
              <a:spcBef>
                <a:spcPts val="100"/>
              </a:spcBef>
              <a:tabLst>
                <a:tab pos="3429000" algn="l"/>
              </a:tabLst>
            </a:pPr>
            <a:r>
              <a:rPr dirty="0"/>
              <a:t>Capaci</a:t>
            </a:r>
            <a:r>
              <a:rPr spc="-5" dirty="0"/>
              <a:t>t</a:t>
            </a:r>
            <a:r>
              <a:rPr dirty="0"/>
              <a:t>y</a:t>
            </a:r>
            <a:r>
              <a:rPr spc="-5" dirty="0"/>
              <a:t> </a:t>
            </a:r>
            <a:r>
              <a:rPr dirty="0"/>
              <a:t>of</a:t>
            </a:r>
            <a:r>
              <a:rPr spc="-5" dirty="0"/>
              <a:t> </a:t>
            </a:r>
            <a:r>
              <a:rPr dirty="0"/>
              <a:t>a	</a:t>
            </a:r>
            <a:r>
              <a:rPr lang="en-US" dirty="0"/>
              <a:t>M</a:t>
            </a:r>
            <a:r>
              <a:rPr dirty="0"/>
              <a:t>odel</a:t>
            </a:r>
          </a:p>
        </p:txBody>
      </p:sp>
      <p:sp>
        <p:nvSpPr>
          <p:cNvPr id="5" name="object 5"/>
          <p:cNvSpPr txBox="1"/>
          <p:nvPr/>
        </p:nvSpPr>
        <p:spPr>
          <a:xfrm>
            <a:off x="698500" y="1219200"/>
            <a:ext cx="9675322" cy="3523913"/>
          </a:xfrm>
          <a:prstGeom prst="rect">
            <a:avLst/>
          </a:prstGeom>
        </p:spPr>
        <p:txBody>
          <a:bodyPr vert="horz" wrap="square" lIns="0" tIns="104775" rIns="0" bIns="0" rtlCol="0">
            <a:spAutoFit/>
          </a:bodyPr>
          <a:lstStyle/>
          <a:p>
            <a:pPr marL="355600" indent="-342900">
              <a:lnSpc>
                <a:spcPct val="100000"/>
              </a:lnSpc>
              <a:spcBef>
                <a:spcPts val="825"/>
              </a:spcBef>
              <a:buChar char="•"/>
              <a:tabLst>
                <a:tab pos="354965" algn="l"/>
                <a:tab pos="355600" algn="l"/>
              </a:tabLst>
            </a:pPr>
            <a:r>
              <a:rPr sz="3200" spc="-5" dirty="0">
                <a:solidFill>
                  <a:srgbClr val="3333CC"/>
                </a:solidFill>
                <a:latin typeface="Arial"/>
                <a:cs typeface="Arial"/>
              </a:rPr>
              <a:t>Controls over- </a:t>
            </a:r>
            <a:r>
              <a:rPr sz="3200" dirty="0">
                <a:solidFill>
                  <a:srgbClr val="3333CC"/>
                </a:solidFill>
                <a:latin typeface="Arial"/>
                <a:cs typeface="Arial"/>
              </a:rPr>
              <a:t>and </a:t>
            </a:r>
            <a:r>
              <a:rPr sz="3200" spc="-5" dirty="0">
                <a:solidFill>
                  <a:srgbClr val="3333CC"/>
                </a:solidFill>
                <a:latin typeface="Arial"/>
                <a:cs typeface="Arial"/>
              </a:rPr>
              <a:t>under-fitting</a:t>
            </a:r>
            <a:endParaRPr sz="3200" dirty="0">
              <a:latin typeface="Arial"/>
              <a:cs typeface="Arial"/>
            </a:endParaRPr>
          </a:p>
          <a:p>
            <a:pPr marL="355600" indent="-342900">
              <a:lnSpc>
                <a:spcPct val="100000"/>
              </a:lnSpc>
              <a:spcBef>
                <a:spcPts val="730"/>
              </a:spcBef>
              <a:buChar char="•"/>
              <a:tabLst>
                <a:tab pos="354965" algn="l"/>
                <a:tab pos="355600" algn="l"/>
              </a:tabLst>
            </a:pPr>
            <a:r>
              <a:rPr sz="3200" dirty="0">
                <a:solidFill>
                  <a:srgbClr val="3333CC"/>
                </a:solidFill>
                <a:latin typeface="Arial"/>
                <a:cs typeface="Arial"/>
              </a:rPr>
              <a:t>Model </a:t>
            </a:r>
            <a:r>
              <a:rPr sz="3200" spc="-5" dirty="0">
                <a:solidFill>
                  <a:srgbClr val="3333CC"/>
                </a:solidFill>
                <a:latin typeface="Arial"/>
                <a:cs typeface="Arial"/>
              </a:rPr>
              <a:t>capacity</a:t>
            </a:r>
            <a:r>
              <a:rPr lang="en-US" sz="3200" spc="-5" dirty="0">
                <a:solidFill>
                  <a:srgbClr val="3333CC"/>
                </a:solidFill>
                <a:latin typeface="Arial"/>
                <a:cs typeface="Arial"/>
              </a:rPr>
              <a:t> is its </a:t>
            </a:r>
            <a:r>
              <a:rPr sz="3200" spc="-5" dirty="0">
                <a:solidFill>
                  <a:srgbClr val="3333CC"/>
                </a:solidFill>
                <a:latin typeface="Arial"/>
                <a:cs typeface="Arial"/>
              </a:rPr>
              <a:t>ability to fit variety </a:t>
            </a:r>
            <a:r>
              <a:rPr sz="3200" dirty="0">
                <a:solidFill>
                  <a:srgbClr val="3333CC"/>
                </a:solidFill>
                <a:latin typeface="Arial"/>
                <a:cs typeface="Arial"/>
              </a:rPr>
              <a:t>of</a:t>
            </a:r>
            <a:r>
              <a:rPr sz="3200" spc="45" dirty="0">
                <a:solidFill>
                  <a:srgbClr val="3333CC"/>
                </a:solidFill>
                <a:latin typeface="Arial"/>
                <a:cs typeface="Arial"/>
              </a:rPr>
              <a:t> </a:t>
            </a:r>
            <a:r>
              <a:rPr sz="3200" spc="-5" dirty="0">
                <a:solidFill>
                  <a:srgbClr val="3333CC"/>
                </a:solidFill>
                <a:latin typeface="Arial"/>
                <a:cs typeface="Arial"/>
              </a:rPr>
              <a:t>functions</a:t>
            </a:r>
            <a:endParaRPr sz="3200" dirty="0">
              <a:latin typeface="Arial"/>
              <a:cs typeface="Arial"/>
            </a:endParaRPr>
          </a:p>
          <a:p>
            <a:pPr marL="755650" lvl="1" indent="-286385">
              <a:lnSpc>
                <a:spcPct val="100000"/>
              </a:lnSpc>
              <a:spcBef>
                <a:spcPts val="665"/>
              </a:spcBef>
              <a:buFont typeface="Arial"/>
              <a:buChar char="–"/>
              <a:tabLst>
                <a:tab pos="755650" algn="l"/>
              </a:tabLst>
            </a:pPr>
            <a:r>
              <a:rPr sz="2800" i="1" dirty="0">
                <a:solidFill>
                  <a:srgbClr val="336600"/>
                </a:solidFill>
                <a:latin typeface="Arial"/>
                <a:cs typeface="Arial"/>
              </a:rPr>
              <a:t>Low </a:t>
            </a:r>
            <a:r>
              <a:rPr sz="2800" i="1" spc="-5" dirty="0">
                <a:solidFill>
                  <a:srgbClr val="336600"/>
                </a:solidFill>
                <a:latin typeface="Arial"/>
                <a:cs typeface="Arial"/>
              </a:rPr>
              <a:t>capacity</a:t>
            </a:r>
            <a:r>
              <a:rPr sz="2800" spc="-5" dirty="0">
                <a:solidFill>
                  <a:srgbClr val="336600"/>
                </a:solidFill>
                <a:latin typeface="Arial"/>
                <a:cs typeface="Arial"/>
              </a:rPr>
              <a:t>: struggles to fit the training</a:t>
            </a:r>
            <a:r>
              <a:rPr sz="2800" spc="20" dirty="0">
                <a:solidFill>
                  <a:srgbClr val="336600"/>
                </a:solidFill>
                <a:latin typeface="Arial"/>
                <a:cs typeface="Arial"/>
              </a:rPr>
              <a:t> </a:t>
            </a:r>
            <a:r>
              <a:rPr sz="2800" dirty="0">
                <a:solidFill>
                  <a:srgbClr val="336600"/>
                </a:solidFill>
                <a:latin typeface="Arial"/>
                <a:cs typeface="Arial"/>
              </a:rPr>
              <a:t>set</a:t>
            </a:r>
            <a:endParaRPr sz="2800" dirty="0">
              <a:latin typeface="Arial"/>
              <a:cs typeface="Arial"/>
            </a:endParaRPr>
          </a:p>
          <a:p>
            <a:pPr marL="748665" marR="175260" lvl="1" indent="-279400">
              <a:lnSpc>
                <a:spcPct val="102000"/>
              </a:lnSpc>
              <a:spcBef>
                <a:spcPts val="570"/>
              </a:spcBef>
              <a:buFont typeface="Arial"/>
              <a:buChar char="–"/>
              <a:tabLst>
                <a:tab pos="755650" algn="l"/>
              </a:tabLst>
            </a:pPr>
            <a:r>
              <a:rPr sz="2800" i="1" dirty="0">
                <a:solidFill>
                  <a:srgbClr val="336600"/>
                </a:solidFill>
                <a:latin typeface="Arial"/>
                <a:cs typeface="Arial"/>
              </a:rPr>
              <a:t>High </a:t>
            </a:r>
            <a:r>
              <a:rPr sz="2800" i="1" spc="-5" dirty="0">
                <a:solidFill>
                  <a:srgbClr val="336600"/>
                </a:solidFill>
                <a:latin typeface="Arial"/>
                <a:cs typeface="Arial"/>
              </a:rPr>
              <a:t>capacity</a:t>
            </a:r>
            <a:r>
              <a:rPr sz="2800" spc="-5" dirty="0">
                <a:solidFill>
                  <a:srgbClr val="336600"/>
                </a:solidFill>
                <a:latin typeface="Arial"/>
                <a:cs typeface="Arial"/>
              </a:rPr>
              <a:t>: overfit </a:t>
            </a:r>
            <a:r>
              <a:rPr sz="2800" dirty="0">
                <a:solidFill>
                  <a:srgbClr val="336600"/>
                </a:solidFill>
                <a:latin typeface="Arial"/>
                <a:cs typeface="Arial"/>
              </a:rPr>
              <a:t>by memorizing </a:t>
            </a:r>
            <a:r>
              <a:rPr sz="2800" spc="-5" dirty="0">
                <a:solidFill>
                  <a:srgbClr val="336600"/>
                </a:solidFill>
                <a:latin typeface="Arial"/>
                <a:cs typeface="Arial"/>
              </a:rPr>
              <a:t>properties </a:t>
            </a:r>
            <a:r>
              <a:rPr sz="2800" dirty="0">
                <a:solidFill>
                  <a:srgbClr val="336600"/>
                </a:solidFill>
                <a:latin typeface="Arial"/>
                <a:cs typeface="Arial"/>
              </a:rPr>
              <a:t>of  </a:t>
            </a:r>
            <a:r>
              <a:rPr sz="2800" spc="-5" dirty="0">
                <a:solidFill>
                  <a:srgbClr val="336600"/>
                </a:solidFill>
                <a:latin typeface="Arial"/>
                <a:cs typeface="Arial"/>
              </a:rPr>
              <a:t>training </a:t>
            </a:r>
            <a:r>
              <a:rPr sz="2800" dirty="0">
                <a:solidFill>
                  <a:srgbClr val="336600"/>
                </a:solidFill>
                <a:latin typeface="Arial"/>
                <a:cs typeface="Arial"/>
              </a:rPr>
              <a:t>set </a:t>
            </a:r>
            <a:r>
              <a:rPr sz="2800" spc="-5" dirty="0">
                <a:solidFill>
                  <a:srgbClr val="336600"/>
                </a:solidFill>
                <a:latin typeface="Arial"/>
                <a:cs typeface="Arial"/>
              </a:rPr>
              <a:t>that </a:t>
            </a:r>
            <a:r>
              <a:rPr sz="2800" dirty="0">
                <a:solidFill>
                  <a:srgbClr val="336600"/>
                </a:solidFill>
                <a:latin typeface="Arial"/>
                <a:cs typeface="Arial"/>
              </a:rPr>
              <a:t>don’t serve well on </a:t>
            </a:r>
            <a:r>
              <a:rPr sz="2800" spc="-5" dirty="0">
                <a:solidFill>
                  <a:srgbClr val="336600"/>
                </a:solidFill>
                <a:latin typeface="Arial"/>
                <a:cs typeface="Arial"/>
              </a:rPr>
              <a:t>test</a:t>
            </a:r>
            <a:r>
              <a:rPr sz="2800" spc="-25" dirty="0">
                <a:solidFill>
                  <a:srgbClr val="336600"/>
                </a:solidFill>
                <a:latin typeface="Arial"/>
                <a:cs typeface="Arial"/>
              </a:rPr>
              <a:t> </a:t>
            </a:r>
            <a:r>
              <a:rPr sz="2800" dirty="0">
                <a:solidFill>
                  <a:srgbClr val="336600"/>
                </a:solidFill>
                <a:latin typeface="Arial"/>
                <a:cs typeface="Arial"/>
              </a:rPr>
              <a:t>set</a:t>
            </a:r>
            <a:endParaRPr sz="2800" dirty="0">
              <a:latin typeface="Arial"/>
              <a:cs typeface="Arial"/>
            </a:endParaRPr>
          </a:p>
          <a:p>
            <a:pPr marL="1155700" lvl="2" indent="-229235">
              <a:lnSpc>
                <a:spcPct val="100000"/>
              </a:lnSpc>
              <a:spcBef>
                <a:spcPts val="515"/>
              </a:spcBef>
              <a:buChar char="•"/>
              <a:tabLst>
                <a:tab pos="1155700" algn="l"/>
              </a:tabLst>
            </a:pPr>
            <a:r>
              <a:rPr lang="en-US" sz="2400" spc="-5" dirty="0">
                <a:solidFill>
                  <a:srgbClr val="660066"/>
                </a:solidFill>
                <a:latin typeface="Arial"/>
                <a:cs typeface="Arial"/>
              </a:rPr>
              <a:t>Lower capacity may struggle to fit the training data</a:t>
            </a:r>
          </a:p>
          <a:p>
            <a:pPr marL="1155700" lvl="2" indent="-229235">
              <a:lnSpc>
                <a:spcPct val="100000"/>
              </a:lnSpc>
              <a:spcBef>
                <a:spcPts val="515"/>
              </a:spcBef>
              <a:buChar char="•"/>
              <a:tabLst>
                <a:tab pos="1155700" algn="l"/>
              </a:tabLst>
            </a:pPr>
            <a:r>
              <a:rPr lang="en-US" sz="2400" spc="-5" dirty="0">
                <a:solidFill>
                  <a:srgbClr val="660066"/>
                </a:solidFill>
                <a:latin typeface="Arial"/>
                <a:cs typeface="Arial"/>
              </a:rPr>
              <a:t>H</a:t>
            </a:r>
            <a:r>
              <a:rPr sz="2400" dirty="0">
                <a:solidFill>
                  <a:srgbClr val="660066"/>
                </a:solidFill>
                <a:latin typeface="Arial"/>
                <a:cs typeface="Arial"/>
              </a:rPr>
              <a:t>igher </a:t>
            </a:r>
            <a:r>
              <a:rPr sz="2400" spc="-5" dirty="0">
                <a:solidFill>
                  <a:srgbClr val="660066"/>
                </a:solidFill>
                <a:latin typeface="Arial"/>
                <a:cs typeface="Arial"/>
              </a:rPr>
              <a:t>capacity, </a:t>
            </a:r>
            <a:r>
              <a:rPr lang="en-US" sz="2400" spc="-5" dirty="0">
                <a:solidFill>
                  <a:srgbClr val="660066"/>
                </a:solidFill>
                <a:latin typeface="Arial"/>
                <a:cs typeface="Arial"/>
              </a:rPr>
              <a:t>model</a:t>
            </a:r>
            <a:r>
              <a:rPr sz="2400" spc="-15" dirty="0">
                <a:solidFill>
                  <a:srgbClr val="660066"/>
                </a:solidFill>
                <a:latin typeface="Arial"/>
                <a:cs typeface="Arial"/>
              </a:rPr>
              <a:t> </a:t>
            </a:r>
            <a:r>
              <a:rPr sz="2400" spc="-5" dirty="0">
                <a:solidFill>
                  <a:srgbClr val="660066"/>
                </a:solidFill>
                <a:latin typeface="Arial"/>
                <a:cs typeface="Arial"/>
              </a:rPr>
              <a:t>overfits</a:t>
            </a:r>
            <a:endParaRPr sz="2400" dirty="0">
              <a:latin typeface="Arial"/>
              <a:cs typeface="Arial"/>
            </a:endParaRPr>
          </a:p>
        </p:txBody>
      </p:sp>
      <p:sp>
        <p:nvSpPr>
          <p:cNvPr id="7" name="object 7"/>
          <p:cNvSpPr/>
          <p:nvPr/>
        </p:nvSpPr>
        <p:spPr>
          <a:xfrm>
            <a:off x="1917700" y="5029200"/>
            <a:ext cx="5188576" cy="242428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7987030" y="5646933"/>
            <a:ext cx="1577340" cy="628377"/>
          </a:xfrm>
          <a:prstGeom prst="rect">
            <a:avLst/>
          </a:prstGeom>
        </p:spPr>
        <p:txBody>
          <a:bodyPr vert="horz" wrap="square" lIns="0" tIns="12700" rIns="0" bIns="0" rtlCol="0">
            <a:spAutoFit/>
          </a:bodyPr>
          <a:lstStyle/>
          <a:p>
            <a:pPr marL="12700">
              <a:lnSpc>
                <a:spcPct val="100000"/>
              </a:lnSpc>
              <a:spcBef>
                <a:spcPts val="100"/>
              </a:spcBef>
            </a:pPr>
            <a:r>
              <a:rPr sz="2000" dirty="0">
                <a:latin typeface="Arial"/>
                <a:cs typeface="Arial"/>
              </a:rPr>
              <a:t>Fit</a:t>
            </a:r>
            <a:r>
              <a:rPr lang="en-US" sz="2000" dirty="0">
                <a:latin typeface="Arial"/>
                <a:cs typeface="Arial"/>
              </a:rPr>
              <a:t>ting </a:t>
            </a:r>
            <a:r>
              <a:rPr sz="2000" dirty="0">
                <a:latin typeface="Arial"/>
                <a:cs typeface="Arial"/>
              </a:rPr>
              <a:t>curve</a:t>
            </a:r>
            <a:r>
              <a:rPr lang="en-US" sz="2000" dirty="0">
                <a:latin typeface="Arial"/>
                <a:cs typeface="Arial"/>
              </a:rPr>
              <a:t>s</a:t>
            </a:r>
            <a:r>
              <a:rPr sz="2000" dirty="0">
                <a:latin typeface="Arial"/>
                <a:cs typeface="Arial"/>
              </a:rPr>
              <a:t> to</a:t>
            </a:r>
            <a:r>
              <a:rPr sz="2000" spc="-95" dirty="0">
                <a:latin typeface="Arial"/>
                <a:cs typeface="Arial"/>
              </a:rPr>
              <a:t> </a:t>
            </a:r>
            <a:r>
              <a:rPr sz="2000" dirty="0">
                <a:latin typeface="Arial"/>
                <a:cs typeface="Arial"/>
              </a:rPr>
              <a:t>points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536700" y="381000"/>
            <a:ext cx="7282816" cy="689932"/>
          </a:xfrm>
          <a:prstGeom prst="rect">
            <a:avLst/>
          </a:prstGeom>
        </p:spPr>
        <p:txBody>
          <a:bodyPr vert="horz" wrap="square" lIns="0" tIns="12700" rIns="0" bIns="0" rtlCol="0">
            <a:spAutoFit/>
          </a:bodyPr>
          <a:lstStyle/>
          <a:p>
            <a:pPr marL="12700">
              <a:lnSpc>
                <a:spcPct val="100000"/>
              </a:lnSpc>
              <a:spcBef>
                <a:spcPts val="100"/>
              </a:spcBef>
              <a:tabLst>
                <a:tab pos="3429000" algn="l"/>
              </a:tabLst>
            </a:pPr>
            <a:r>
              <a:rPr dirty="0"/>
              <a:t>Capaci</a:t>
            </a:r>
            <a:r>
              <a:rPr spc="-5" dirty="0"/>
              <a:t>t</a:t>
            </a:r>
            <a:r>
              <a:rPr dirty="0"/>
              <a:t>y</a:t>
            </a:r>
            <a:r>
              <a:rPr spc="-5" dirty="0"/>
              <a:t> </a:t>
            </a:r>
            <a:r>
              <a:rPr dirty="0"/>
              <a:t>of</a:t>
            </a:r>
            <a:r>
              <a:rPr spc="-5" dirty="0"/>
              <a:t> </a:t>
            </a:r>
            <a:r>
              <a:rPr dirty="0"/>
              <a:t>a	</a:t>
            </a:r>
            <a:r>
              <a:rPr lang="en-US" dirty="0"/>
              <a:t>M</a:t>
            </a:r>
            <a:r>
              <a:rPr dirty="0"/>
              <a:t>odel</a:t>
            </a:r>
            <a:r>
              <a:rPr lang="en-US" dirty="0"/>
              <a:t> Choice</a:t>
            </a:r>
            <a:endParaRPr dirty="0"/>
          </a:p>
        </p:txBody>
      </p:sp>
      <p:sp>
        <p:nvSpPr>
          <p:cNvPr id="5" name="object 5"/>
          <p:cNvSpPr txBox="1"/>
          <p:nvPr/>
        </p:nvSpPr>
        <p:spPr>
          <a:xfrm>
            <a:off x="375169" y="1219200"/>
            <a:ext cx="9943061" cy="5768887"/>
          </a:xfrm>
          <a:prstGeom prst="rect">
            <a:avLst/>
          </a:prstGeom>
        </p:spPr>
        <p:txBody>
          <a:bodyPr vert="horz" wrap="square" lIns="0" tIns="104775" rIns="0" bIns="0" rtlCol="0">
            <a:spAutoFit/>
          </a:bodyPr>
          <a:lstStyle/>
          <a:p>
            <a:pPr marL="457200" indent="-457200">
              <a:buFont typeface="Arial" panose="020B0604020202020204" pitchFamily="34" charset="0"/>
              <a:buChar char="•"/>
            </a:pPr>
            <a:r>
              <a:rPr lang="en-US" sz="2800" dirty="0"/>
              <a:t>One way to control the capacity of a learning algorithm is by choosing its hypothesis space, the set of functions that the learning algorithm is allowed to select as being the solution.</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2800" dirty="0"/>
              <a:t>In practice, the learning algorithm does not actually find the best function, but one that significantly reduces the training error.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 These additional limitations, such as the imperfection of the optimization algorithm, mean that the learning algorithm’s effective capacity may be less than the representational capacity of the model family.</a:t>
            </a:r>
          </a:p>
          <a:p>
            <a:endParaRPr lang="en-US" sz="2800" dirty="0"/>
          </a:p>
          <a:p>
            <a:endParaRPr lang="en-US" sz="2800" dirty="0"/>
          </a:p>
        </p:txBody>
      </p:sp>
    </p:spTree>
    <p:extLst>
      <p:ext uri="{BB962C8B-B14F-4D97-AF65-F5344CB8AC3E}">
        <p14:creationId xmlns:p14="http://schemas.microsoft.com/office/powerpoint/2010/main" val="2503097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64485" y="218440"/>
            <a:ext cx="4964430" cy="695960"/>
          </a:xfrm>
          <a:prstGeom prst="rect">
            <a:avLst/>
          </a:prstGeom>
        </p:spPr>
        <p:txBody>
          <a:bodyPr vert="horz" wrap="square" lIns="0" tIns="12700" rIns="0" bIns="0" rtlCol="0">
            <a:spAutoFit/>
          </a:bodyPr>
          <a:lstStyle/>
          <a:p>
            <a:pPr marL="12700">
              <a:lnSpc>
                <a:spcPct val="100000"/>
              </a:lnSpc>
              <a:spcBef>
                <a:spcPts val="100"/>
              </a:spcBef>
              <a:tabLst>
                <a:tab pos="3429000" algn="l"/>
              </a:tabLst>
            </a:pPr>
            <a:r>
              <a:rPr lang="en-US" dirty="0"/>
              <a:t>Occam’s Razor</a:t>
            </a:r>
            <a:endParaRPr dirty="0"/>
          </a:p>
        </p:txBody>
      </p:sp>
      <p:sp>
        <p:nvSpPr>
          <p:cNvPr id="5" name="object 5"/>
          <p:cNvSpPr txBox="1"/>
          <p:nvPr/>
        </p:nvSpPr>
        <p:spPr>
          <a:xfrm>
            <a:off x="546100" y="914400"/>
            <a:ext cx="9943061" cy="6999993"/>
          </a:xfrm>
          <a:prstGeom prst="rect">
            <a:avLst/>
          </a:prstGeom>
        </p:spPr>
        <p:txBody>
          <a:bodyPr vert="horz" wrap="square" lIns="0" tIns="104775" rIns="0" bIns="0" rtlCol="0">
            <a:spAutoFit/>
          </a:bodyPr>
          <a:lstStyle/>
          <a:p>
            <a:endParaRPr lang="en-US" sz="2800" dirty="0"/>
          </a:p>
          <a:p>
            <a:pPr marL="457200" indent="-457200">
              <a:buFont typeface="Arial" panose="020B0604020202020204" pitchFamily="34" charset="0"/>
              <a:buChar char="•"/>
            </a:pPr>
            <a:r>
              <a:rPr lang="en-US" sz="2800" dirty="0"/>
              <a:t>Modern ideas about improving the generalization of machine learning models are refinements of thought dating back to philosophers at least as early as Ptolemy.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Many early scholars invoke a principle of parsimony that is now most widely known as Occam’s razor (c. 1287–1347). This principle states that among competing hypotheses that explain known observations equally well, we should choose the “simplest” one.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This idea was formalized and made more precise in the twentieth century by the founders of statistical learning theory (</a:t>
            </a:r>
            <a:r>
              <a:rPr lang="en-US" sz="2800" dirty="0" err="1"/>
              <a:t>Vapnik</a:t>
            </a:r>
            <a:r>
              <a:rPr lang="en-US" sz="2800" dirty="0"/>
              <a:t> and </a:t>
            </a:r>
            <a:r>
              <a:rPr lang="en-US" sz="2800" dirty="0" err="1"/>
              <a:t>Chervonenkis</a:t>
            </a:r>
            <a:r>
              <a:rPr lang="en-US" sz="2800" dirty="0"/>
              <a:t>, 1971; </a:t>
            </a:r>
            <a:r>
              <a:rPr lang="en-US" sz="2800" dirty="0" err="1"/>
              <a:t>Vapnik</a:t>
            </a:r>
            <a:r>
              <a:rPr lang="en-US" sz="2800" dirty="0"/>
              <a:t>, 1982; Blumer et al., 1989; </a:t>
            </a:r>
            <a:r>
              <a:rPr lang="en-US" sz="2800" dirty="0" err="1"/>
              <a:t>Vapnik</a:t>
            </a:r>
            <a:r>
              <a:rPr lang="en-US" sz="2800" dirty="0"/>
              <a:t>, 1995).</a:t>
            </a:r>
          </a:p>
          <a:p>
            <a:endParaRPr lang="en-US" sz="2800" dirty="0"/>
          </a:p>
        </p:txBody>
      </p:sp>
    </p:spTree>
    <p:extLst>
      <p:ext uri="{BB962C8B-B14F-4D97-AF65-F5344CB8AC3E}">
        <p14:creationId xmlns:p14="http://schemas.microsoft.com/office/powerpoint/2010/main" val="1174135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66770" y="426604"/>
            <a:ext cx="4964430" cy="695960"/>
          </a:xfrm>
          <a:prstGeom prst="rect">
            <a:avLst/>
          </a:prstGeom>
        </p:spPr>
        <p:txBody>
          <a:bodyPr vert="horz" wrap="square" lIns="0" tIns="12700" rIns="0" bIns="0" rtlCol="0">
            <a:spAutoFit/>
          </a:bodyPr>
          <a:lstStyle/>
          <a:p>
            <a:pPr marL="12700">
              <a:lnSpc>
                <a:spcPct val="100000"/>
              </a:lnSpc>
              <a:spcBef>
                <a:spcPts val="100"/>
              </a:spcBef>
              <a:tabLst>
                <a:tab pos="3429000" algn="l"/>
              </a:tabLst>
            </a:pPr>
            <a:r>
              <a:rPr dirty="0"/>
              <a:t>Capaci</a:t>
            </a:r>
            <a:r>
              <a:rPr spc="-5" dirty="0"/>
              <a:t>t</a:t>
            </a:r>
            <a:r>
              <a:rPr dirty="0"/>
              <a:t>y</a:t>
            </a:r>
            <a:r>
              <a:rPr spc="-5" dirty="0"/>
              <a:t> </a:t>
            </a:r>
            <a:r>
              <a:rPr dirty="0"/>
              <a:t>of</a:t>
            </a:r>
            <a:r>
              <a:rPr spc="-5" dirty="0"/>
              <a:t> </a:t>
            </a:r>
            <a:r>
              <a:rPr dirty="0"/>
              <a:t>a	</a:t>
            </a:r>
            <a:r>
              <a:rPr lang="en-US" dirty="0"/>
              <a:t>M</a:t>
            </a:r>
            <a:r>
              <a:rPr dirty="0"/>
              <a:t>odel</a:t>
            </a:r>
          </a:p>
        </p:txBody>
      </p:sp>
      <p:pic>
        <p:nvPicPr>
          <p:cNvPr id="3" name="Picture 2">
            <a:extLst>
              <a:ext uri="{FF2B5EF4-FFF2-40B4-BE49-F238E27FC236}">
                <a16:creationId xmlns:a16="http://schemas.microsoft.com/office/drawing/2014/main" id="{1FAAABB5-E4C9-D24B-A594-AA0F91EA7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6"/>
            <a:ext cx="10693400" cy="7764867"/>
          </a:xfrm>
          <a:prstGeom prst="rect">
            <a:avLst/>
          </a:prstGeom>
        </p:spPr>
      </p:pic>
    </p:spTree>
    <p:extLst>
      <p:ext uri="{BB962C8B-B14F-4D97-AF65-F5344CB8AC3E}">
        <p14:creationId xmlns:p14="http://schemas.microsoft.com/office/powerpoint/2010/main" val="110776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6558621" y="2183535"/>
            <a:ext cx="3359616" cy="349959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409463" y="1432444"/>
            <a:ext cx="2805812" cy="101905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852978" y="2542856"/>
            <a:ext cx="5504180" cy="4337085"/>
          </a:xfrm>
          <a:prstGeom prst="rect">
            <a:avLst/>
          </a:prstGeom>
        </p:spPr>
        <p:txBody>
          <a:bodyPr vert="horz" wrap="square" lIns="0" tIns="12700" rIns="0" bIns="0" rtlCol="0">
            <a:spAutoFit/>
          </a:bodyPr>
          <a:lstStyle/>
          <a:p>
            <a:pPr marL="12700" marR="46355">
              <a:lnSpc>
                <a:spcPct val="100000"/>
              </a:lnSpc>
              <a:spcBef>
                <a:spcPts val="100"/>
              </a:spcBef>
            </a:pPr>
            <a:r>
              <a:rPr sz="2000" spc="-5" dirty="0">
                <a:solidFill>
                  <a:srgbClr val="660066"/>
                </a:solidFill>
                <a:latin typeface="Arial"/>
                <a:cs typeface="Arial"/>
              </a:rPr>
              <a:t>Goal </a:t>
            </a:r>
            <a:r>
              <a:rPr sz="2000" dirty="0">
                <a:solidFill>
                  <a:srgbClr val="660066"/>
                </a:solidFill>
                <a:latin typeface="Arial"/>
                <a:cs typeface="Arial"/>
              </a:rPr>
              <a:t>of learning is </a:t>
            </a:r>
            <a:r>
              <a:rPr sz="2000" spc="-5" dirty="0">
                <a:solidFill>
                  <a:srgbClr val="660066"/>
                </a:solidFill>
                <a:latin typeface="Arial"/>
                <a:cs typeface="Arial"/>
              </a:rPr>
              <a:t>to </a:t>
            </a:r>
            <a:r>
              <a:rPr sz="2000" dirty="0">
                <a:solidFill>
                  <a:srgbClr val="660066"/>
                </a:solidFill>
                <a:latin typeface="Arial"/>
                <a:cs typeface="Arial"/>
              </a:rPr>
              <a:t>choose an </a:t>
            </a:r>
            <a:r>
              <a:rPr sz="2000" spc="-5" dirty="0">
                <a:solidFill>
                  <a:srgbClr val="660066"/>
                </a:solidFill>
                <a:latin typeface="Arial"/>
                <a:cs typeface="Arial"/>
              </a:rPr>
              <a:t>optimal</a:t>
            </a:r>
            <a:r>
              <a:rPr sz="2000" spc="-50" dirty="0">
                <a:solidFill>
                  <a:srgbClr val="660066"/>
                </a:solidFill>
                <a:latin typeface="Arial"/>
                <a:cs typeface="Arial"/>
              </a:rPr>
              <a:t> </a:t>
            </a:r>
            <a:r>
              <a:rPr sz="2000" dirty="0">
                <a:solidFill>
                  <a:srgbClr val="660066"/>
                </a:solidFill>
                <a:latin typeface="Arial"/>
                <a:cs typeface="Arial"/>
              </a:rPr>
              <a:t>element  of a </a:t>
            </a:r>
            <a:r>
              <a:rPr sz="2000" spc="-5" dirty="0">
                <a:solidFill>
                  <a:srgbClr val="660066"/>
                </a:solidFill>
                <a:latin typeface="Arial"/>
                <a:cs typeface="Arial"/>
              </a:rPr>
              <a:t>structure (e.g., </a:t>
            </a:r>
            <a:r>
              <a:rPr sz="2000" dirty="0">
                <a:solidFill>
                  <a:srgbClr val="660066"/>
                </a:solidFill>
                <a:latin typeface="Arial"/>
                <a:cs typeface="Arial"/>
              </a:rPr>
              <a:t>polynomial degree) and  </a:t>
            </a:r>
            <a:r>
              <a:rPr sz="2000" spc="-5" dirty="0">
                <a:solidFill>
                  <a:srgbClr val="660066"/>
                </a:solidFill>
                <a:latin typeface="Arial"/>
                <a:cs typeface="Arial"/>
              </a:rPr>
              <a:t>estimate its coefficients from </a:t>
            </a:r>
            <a:r>
              <a:rPr sz="2000" dirty="0">
                <a:solidFill>
                  <a:srgbClr val="660066"/>
                </a:solidFill>
                <a:latin typeface="Arial"/>
                <a:cs typeface="Arial"/>
              </a:rPr>
              <a:t>a given </a:t>
            </a:r>
            <a:r>
              <a:rPr sz="2000" spc="-5" dirty="0">
                <a:solidFill>
                  <a:srgbClr val="660066"/>
                </a:solidFill>
                <a:latin typeface="Arial"/>
                <a:cs typeface="Arial"/>
              </a:rPr>
              <a:t>training  </a:t>
            </a:r>
            <a:r>
              <a:rPr sz="2000" dirty="0">
                <a:solidFill>
                  <a:srgbClr val="660066"/>
                </a:solidFill>
                <a:latin typeface="Arial"/>
                <a:cs typeface="Arial"/>
              </a:rPr>
              <a:t>sample.</a:t>
            </a:r>
            <a:endParaRPr sz="2000" dirty="0">
              <a:latin typeface="Arial"/>
              <a:cs typeface="Arial"/>
            </a:endParaRPr>
          </a:p>
          <a:p>
            <a:pPr>
              <a:lnSpc>
                <a:spcPct val="100000"/>
              </a:lnSpc>
              <a:spcBef>
                <a:spcPts val="40"/>
              </a:spcBef>
            </a:pPr>
            <a:endParaRPr sz="2050" dirty="0">
              <a:latin typeface="Arial"/>
              <a:cs typeface="Arial"/>
            </a:endParaRPr>
          </a:p>
          <a:p>
            <a:pPr marL="12700" marR="33655" algn="just">
              <a:lnSpc>
                <a:spcPct val="100000"/>
              </a:lnSpc>
            </a:pPr>
            <a:r>
              <a:rPr sz="2000" spc="-5" dirty="0">
                <a:solidFill>
                  <a:srgbClr val="660066"/>
                </a:solidFill>
                <a:latin typeface="Arial"/>
                <a:cs typeface="Arial"/>
              </a:rPr>
              <a:t>For approximating functions </a:t>
            </a:r>
            <a:r>
              <a:rPr sz="2000" i="1" dirty="0">
                <a:solidFill>
                  <a:srgbClr val="7B1979"/>
                </a:solidFill>
                <a:latin typeface="Arial"/>
                <a:cs typeface="Arial"/>
              </a:rPr>
              <a:t>linear </a:t>
            </a:r>
            <a:r>
              <a:rPr sz="2000" dirty="0">
                <a:solidFill>
                  <a:srgbClr val="660066"/>
                </a:solidFill>
                <a:latin typeface="Arial"/>
                <a:cs typeface="Arial"/>
              </a:rPr>
              <a:t>in </a:t>
            </a:r>
            <a:r>
              <a:rPr sz="2000" spc="-5" dirty="0">
                <a:solidFill>
                  <a:srgbClr val="660066"/>
                </a:solidFill>
                <a:latin typeface="Arial"/>
                <a:cs typeface="Arial"/>
              </a:rPr>
              <a:t>parameters  </a:t>
            </a:r>
            <a:r>
              <a:rPr sz="2000" dirty="0">
                <a:solidFill>
                  <a:srgbClr val="660066"/>
                </a:solidFill>
                <a:latin typeface="Arial"/>
                <a:cs typeface="Arial"/>
              </a:rPr>
              <a:t>such as polynomials, </a:t>
            </a:r>
            <a:r>
              <a:rPr sz="2000" spc="-5" dirty="0">
                <a:solidFill>
                  <a:srgbClr val="660066"/>
                </a:solidFill>
                <a:latin typeface="Arial"/>
                <a:cs typeface="Arial"/>
              </a:rPr>
              <a:t>complexity </a:t>
            </a:r>
            <a:r>
              <a:rPr sz="2000" dirty="0">
                <a:solidFill>
                  <a:srgbClr val="660066"/>
                </a:solidFill>
                <a:latin typeface="Arial"/>
                <a:cs typeface="Arial"/>
              </a:rPr>
              <a:t>is given by </a:t>
            </a:r>
            <a:r>
              <a:rPr sz="2000" spc="-5" dirty="0">
                <a:solidFill>
                  <a:srgbClr val="660066"/>
                </a:solidFill>
                <a:latin typeface="Arial"/>
                <a:cs typeface="Arial"/>
              </a:rPr>
              <a:t>the  </a:t>
            </a:r>
            <a:r>
              <a:rPr sz="2000" dirty="0">
                <a:solidFill>
                  <a:srgbClr val="660066"/>
                </a:solidFill>
                <a:latin typeface="Arial"/>
                <a:cs typeface="Arial"/>
              </a:rPr>
              <a:t>no. of </a:t>
            </a:r>
            <a:r>
              <a:rPr sz="2000" spc="-5" dirty="0">
                <a:solidFill>
                  <a:srgbClr val="660066"/>
                </a:solidFill>
                <a:latin typeface="Arial"/>
                <a:cs typeface="Arial"/>
              </a:rPr>
              <a:t>free</a:t>
            </a:r>
            <a:r>
              <a:rPr sz="2000" spc="-15" dirty="0">
                <a:solidFill>
                  <a:srgbClr val="660066"/>
                </a:solidFill>
                <a:latin typeface="Arial"/>
                <a:cs typeface="Arial"/>
              </a:rPr>
              <a:t> </a:t>
            </a:r>
            <a:r>
              <a:rPr sz="2000" spc="-5" dirty="0">
                <a:solidFill>
                  <a:srgbClr val="660066"/>
                </a:solidFill>
                <a:latin typeface="Arial"/>
                <a:cs typeface="Arial"/>
              </a:rPr>
              <a:t>parameters.</a:t>
            </a:r>
            <a:endParaRPr sz="2000" dirty="0">
              <a:latin typeface="Arial"/>
              <a:cs typeface="Arial"/>
            </a:endParaRPr>
          </a:p>
          <a:p>
            <a:pPr>
              <a:lnSpc>
                <a:spcPct val="100000"/>
              </a:lnSpc>
              <a:spcBef>
                <a:spcPts val="45"/>
              </a:spcBef>
            </a:pPr>
            <a:endParaRPr sz="2050" dirty="0">
              <a:latin typeface="Arial"/>
              <a:cs typeface="Arial"/>
            </a:endParaRPr>
          </a:p>
          <a:p>
            <a:pPr marL="12700" marR="781050">
              <a:lnSpc>
                <a:spcPct val="100000"/>
              </a:lnSpc>
            </a:pPr>
            <a:r>
              <a:rPr sz="2000" spc="-5" dirty="0">
                <a:solidFill>
                  <a:srgbClr val="660066"/>
                </a:solidFill>
                <a:latin typeface="Arial"/>
                <a:cs typeface="Arial"/>
              </a:rPr>
              <a:t>For functions </a:t>
            </a:r>
            <a:r>
              <a:rPr sz="2000" dirty="0">
                <a:solidFill>
                  <a:srgbClr val="660066"/>
                </a:solidFill>
                <a:latin typeface="Arial"/>
                <a:cs typeface="Arial"/>
              </a:rPr>
              <a:t>nonlinear in </a:t>
            </a:r>
            <a:r>
              <a:rPr sz="2000" spc="-5" dirty="0">
                <a:solidFill>
                  <a:srgbClr val="660066"/>
                </a:solidFill>
                <a:latin typeface="Arial"/>
                <a:cs typeface="Arial"/>
              </a:rPr>
              <a:t>parameters, the  complexity </a:t>
            </a:r>
            <a:r>
              <a:rPr sz="2000" dirty="0">
                <a:solidFill>
                  <a:srgbClr val="660066"/>
                </a:solidFill>
                <a:latin typeface="Arial"/>
                <a:cs typeface="Arial"/>
              </a:rPr>
              <a:t>is </a:t>
            </a:r>
            <a:r>
              <a:rPr sz="2000" spc="-5" dirty="0">
                <a:solidFill>
                  <a:srgbClr val="660066"/>
                </a:solidFill>
                <a:latin typeface="Arial"/>
                <a:cs typeface="Arial"/>
              </a:rPr>
              <a:t>defined </a:t>
            </a:r>
            <a:r>
              <a:rPr sz="2000" dirty="0">
                <a:solidFill>
                  <a:srgbClr val="660066"/>
                </a:solidFill>
                <a:latin typeface="Arial"/>
                <a:cs typeface="Arial"/>
              </a:rPr>
              <a:t>as</a:t>
            </a:r>
            <a:r>
              <a:rPr sz="2000" spc="-20" dirty="0">
                <a:solidFill>
                  <a:srgbClr val="660066"/>
                </a:solidFill>
                <a:latin typeface="Arial"/>
                <a:cs typeface="Arial"/>
              </a:rPr>
              <a:t> </a:t>
            </a:r>
            <a:r>
              <a:rPr sz="2000" dirty="0">
                <a:solidFill>
                  <a:srgbClr val="660066"/>
                </a:solidFill>
                <a:latin typeface="Arial"/>
                <a:cs typeface="Arial"/>
              </a:rPr>
              <a:t>VC-dimension.</a:t>
            </a:r>
            <a:endParaRPr lang="en-US" sz="2000" dirty="0">
              <a:solidFill>
                <a:srgbClr val="660066"/>
              </a:solidFill>
              <a:latin typeface="Arial"/>
              <a:cs typeface="Arial"/>
            </a:endParaRPr>
          </a:p>
          <a:p>
            <a:pPr marL="12700" marR="781050">
              <a:lnSpc>
                <a:spcPct val="100000"/>
              </a:lnSpc>
            </a:pPr>
            <a:endParaRPr sz="2000" dirty="0">
              <a:latin typeface="Arial"/>
              <a:cs typeface="Arial"/>
            </a:endParaRPr>
          </a:p>
          <a:p>
            <a:pPr marL="12700" marR="5080">
              <a:lnSpc>
                <a:spcPct val="100000"/>
              </a:lnSpc>
            </a:pPr>
            <a:r>
              <a:rPr sz="2000" spc="-5" dirty="0">
                <a:solidFill>
                  <a:srgbClr val="660066"/>
                </a:solidFill>
                <a:latin typeface="Arial"/>
                <a:cs typeface="Arial"/>
              </a:rPr>
              <a:t>The optimal </a:t>
            </a:r>
            <a:r>
              <a:rPr sz="2000" dirty="0">
                <a:solidFill>
                  <a:srgbClr val="660066"/>
                </a:solidFill>
                <a:latin typeface="Arial"/>
                <a:cs typeface="Arial"/>
              </a:rPr>
              <a:t>choice of model </a:t>
            </a:r>
            <a:r>
              <a:rPr sz="2000" spc="-5" dirty="0">
                <a:solidFill>
                  <a:srgbClr val="660066"/>
                </a:solidFill>
                <a:latin typeface="Arial"/>
                <a:cs typeface="Arial"/>
              </a:rPr>
              <a:t>complexity </a:t>
            </a:r>
            <a:r>
              <a:rPr sz="2000" dirty="0">
                <a:solidFill>
                  <a:srgbClr val="660066"/>
                </a:solidFill>
                <a:latin typeface="Arial"/>
                <a:cs typeface="Arial"/>
              </a:rPr>
              <a:t>provides  </a:t>
            </a:r>
            <a:r>
              <a:rPr sz="2000" spc="-5" dirty="0">
                <a:solidFill>
                  <a:srgbClr val="660066"/>
                </a:solidFill>
                <a:latin typeface="Arial"/>
                <a:cs typeface="Arial"/>
              </a:rPr>
              <a:t>the </a:t>
            </a:r>
            <a:r>
              <a:rPr sz="2000" dirty="0">
                <a:solidFill>
                  <a:srgbClr val="660066"/>
                </a:solidFill>
                <a:latin typeface="Arial"/>
                <a:cs typeface="Arial"/>
              </a:rPr>
              <a:t>minimum of </a:t>
            </a:r>
            <a:r>
              <a:rPr sz="2000" spc="-5" dirty="0">
                <a:solidFill>
                  <a:srgbClr val="660066"/>
                </a:solidFill>
                <a:latin typeface="Arial"/>
                <a:cs typeface="Arial"/>
              </a:rPr>
              <a:t>the expected</a:t>
            </a:r>
            <a:r>
              <a:rPr sz="2000" spc="-10" dirty="0">
                <a:solidFill>
                  <a:srgbClr val="660066"/>
                </a:solidFill>
                <a:latin typeface="Arial"/>
                <a:cs typeface="Arial"/>
              </a:rPr>
              <a:t> </a:t>
            </a:r>
            <a:r>
              <a:rPr sz="2000" dirty="0">
                <a:solidFill>
                  <a:srgbClr val="660066"/>
                </a:solidFill>
                <a:latin typeface="Arial"/>
                <a:cs typeface="Arial"/>
              </a:rPr>
              <a:t>risk.</a:t>
            </a:r>
            <a:endParaRPr sz="2000" dirty="0">
              <a:latin typeface="Arial"/>
              <a:cs typeface="Arial"/>
            </a:endParaRPr>
          </a:p>
        </p:txBody>
      </p:sp>
      <p:sp>
        <p:nvSpPr>
          <p:cNvPr id="7" name="TextBox 6">
            <a:extLst>
              <a:ext uri="{FF2B5EF4-FFF2-40B4-BE49-F238E27FC236}">
                <a16:creationId xmlns:a16="http://schemas.microsoft.com/office/drawing/2014/main" id="{7212F399-DC29-E146-AA2B-BD29ABB3B67F}"/>
              </a:ext>
            </a:extLst>
          </p:cNvPr>
          <p:cNvSpPr txBox="1"/>
          <p:nvPr/>
        </p:nvSpPr>
        <p:spPr>
          <a:xfrm>
            <a:off x="852978" y="187648"/>
            <a:ext cx="8695522" cy="1754326"/>
          </a:xfrm>
          <a:prstGeom prst="rect">
            <a:avLst/>
          </a:prstGeom>
          <a:noFill/>
        </p:spPr>
        <p:txBody>
          <a:bodyPr wrap="none" rtlCol="0">
            <a:spAutoFit/>
          </a:bodyPr>
          <a:lstStyle/>
          <a:p>
            <a:r>
              <a:rPr lang="en-US" sz="3600" dirty="0">
                <a:solidFill>
                  <a:srgbClr val="FF0000"/>
                </a:solidFill>
              </a:rPr>
              <a:t>Quantifying Learning Machines by Capacity – </a:t>
            </a:r>
          </a:p>
          <a:p>
            <a:r>
              <a:rPr lang="en-US" sz="3600" dirty="0">
                <a:solidFill>
                  <a:srgbClr val="FF0000"/>
                </a:solidFill>
              </a:rPr>
              <a:t>VC dimension</a:t>
            </a:r>
          </a:p>
          <a:p>
            <a:r>
              <a:rPr lang="en-US" sz="3600" dirty="0">
                <a:solidFill>
                  <a:srgbClr val="FF0000"/>
                </a:solidFill>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69721" y="908253"/>
            <a:ext cx="8159115" cy="574040"/>
          </a:xfrm>
          <a:prstGeom prst="rect">
            <a:avLst/>
          </a:prstGeom>
        </p:spPr>
        <p:txBody>
          <a:bodyPr vert="horz" wrap="square" lIns="0" tIns="12700" rIns="0" bIns="0" rtlCol="0">
            <a:spAutoFit/>
          </a:bodyPr>
          <a:lstStyle/>
          <a:p>
            <a:pPr marL="12700">
              <a:lnSpc>
                <a:spcPct val="100000"/>
              </a:lnSpc>
              <a:spcBef>
                <a:spcPts val="100"/>
              </a:spcBef>
            </a:pPr>
            <a:r>
              <a:rPr sz="3600" spc="-5" dirty="0"/>
              <a:t>Representational </a:t>
            </a:r>
            <a:r>
              <a:rPr sz="3600" dirty="0"/>
              <a:t>and </a:t>
            </a:r>
            <a:r>
              <a:rPr sz="3600" spc="-5" dirty="0"/>
              <a:t>Effective</a:t>
            </a:r>
            <a:r>
              <a:rPr sz="3600" spc="35" dirty="0"/>
              <a:t> </a:t>
            </a:r>
            <a:r>
              <a:rPr sz="3600" spc="-5" dirty="0"/>
              <a:t>Capacity</a:t>
            </a:r>
            <a:endParaRPr sz="3600" dirty="0"/>
          </a:p>
        </p:txBody>
      </p:sp>
      <p:sp>
        <p:nvSpPr>
          <p:cNvPr id="4" name="object 4"/>
          <p:cNvSpPr txBox="1"/>
          <p:nvPr/>
        </p:nvSpPr>
        <p:spPr>
          <a:xfrm>
            <a:off x="852978" y="1890624"/>
            <a:ext cx="8754110" cy="4582795"/>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spc="-5" dirty="0">
                <a:solidFill>
                  <a:srgbClr val="3333CC"/>
                </a:solidFill>
                <a:latin typeface="Arial"/>
                <a:cs typeface="Arial"/>
              </a:rPr>
              <a:t>Representational</a:t>
            </a:r>
            <a:r>
              <a:rPr sz="3200" dirty="0">
                <a:solidFill>
                  <a:srgbClr val="3333CC"/>
                </a:solidFill>
                <a:latin typeface="Arial"/>
                <a:cs typeface="Arial"/>
              </a:rPr>
              <a:t> </a:t>
            </a:r>
            <a:r>
              <a:rPr sz="3200" spc="-5" dirty="0">
                <a:solidFill>
                  <a:srgbClr val="3333CC"/>
                </a:solidFill>
                <a:latin typeface="Arial"/>
                <a:cs typeface="Arial"/>
              </a:rPr>
              <a:t>capacity:</a:t>
            </a:r>
            <a:endParaRPr sz="3200" dirty="0">
              <a:latin typeface="Arial"/>
              <a:cs typeface="Arial"/>
            </a:endParaRPr>
          </a:p>
          <a:p>
            <a:pPr marL="748665" marR="5080" lvl="1" indent="-279400">
              <a:lnSpc>
                <a:spcPts val="3329"/>
              </a:lnSpc>
              <a:spcBef>
                <a:spcPts val="770"/>
              </a:spcBef>
              <a:buChar char="–"/>
              <a:tabLst>
                <a:tab pos="755650" algn="l"/>
              </a:tabLst>
            </a:pPr>
            <a:r>
              <a:rPr sz="2800" spc="-5" dirty="0">
                <a:solidFill>
                  <a:srgbClr val="336600"/>
                </a:solidFill>
                <a:latin typeface="Arial"/>
                <a:cs typeface="Arial"/>
              </a:rPr>
              <a:t>Specifies family </a:t>
            </a:r>
            <a:r>
              <a:rPr sz="2800" dirty="0">
                <a:solidFill>
                  <a:srgbClr val="336600"/>
                </a:solidFill>
                <a:latin typeface="Arial"/>
                <a:cs typeface="Arial"/>
              </a:rPr>
              <a:t>of </a:t>
            </a:r>
            <a:r>
              <a:rPr sz="2800" spc="-5" dirty="0">
                <a:solidFill>
                  <a:srgbClr val="336600"/>
                </a:solidFill>
                <a:latin typeface="Arial"/>
                <a:cs typeface="Arial"/>
              </a:rPr>
              <a:t>functions</a:t>
            </a:r>
            <a:r>
              <a:rPr lang="en-US" sz="2800" spc="-5" dirty="0">
                <a:solidFill>
                  <a:srgbClr val="336600"/>
                </a:solidFill>
                <a:latin typeface="Arial"/>
                <a:cs typeface="Arial"/>
              </a:rPr>
              <a:t> a</a:t>
            </a:r>
            <a:r>
              <a:rPr sz="2800" spc="-5" dirty="0">
                <a:solidFill>
                  <a:srgbClr val="336600"/>
                </a:solidFill>
                <a:latin typeface="Arial"/>
                <a:cs typeface="Arial"/>
              </a:rPr>
              <a:t> </a:t>
            </a:r>
            <a:r>
              <a:rPr sz="2800" dirty="0">
                <a:solidFill>
                  <a:srgbClr val="336600"/>
                </a:solidFill>
                <a:latin typeface="Arial"/>
                <a:cs typeface="Arial"/>
              </a:rPr>
              <a:t>learning </a:t>
            </a:r>
            <a:r>
              <a:rPr sz="2800" spc="-5" dirty="0">
                <a:solidFill>
                  <a:srgbClr val="336600"/>
                </a:solidFill>
                <a:latin typeface="Arial"/>
                <a:cs typeface="Arial"/>
              </a:rPr>
              <a:t>algorithm </a:t>
            </a:r>
            <a:r>
              <a:rPr sz="2800" dirty="0">
                <a:solidFill>
                  <a:srgbClr val="336600"/>
                </a:solidFill>
                <a:latin typeface="Arial"/>
                <a:cs typeface="Arial"/>
              </a:rPr>
              <a:t>can choose</a:t>
            </a:r>
            <a:r>
              <a:rPr sz="2800" spc="-5" dirty="0">
                <a:solidFill>
                  <a:srgbClr val="336600"/>
                </a:solidFill>
                <a:latin typeface="Arial"/>
                <a:cs typeface="Arial"/>
              </a:rPr>
              <a:t> from</a:t>
            </a:r>
            <a:endParaRPr sz="2800" dirty="0">
              <a:latin typeface="Arial"/>
              <a:cs typeface="Arial"/>
            </a:endParaRPr>
          </a:p>
          <a:p>
            <a:pPr marL="355600" indent="-342900">
              <a:lnSpc>
                <a:spcPct val="100000"/>
              </a:lnSpc>
              <a:spcBef>
                <a:spcPts val="700"/>
              </a:spcBef>
              <a:buChar char="•"/>
              <a:tabLst>
                <a:tab pos="354965" algn="l"/>
                <a:tab pos="355600" algn="l"/>
              </a:tabLst>
            </a:pPr>
            <a:r>
              <a:rPr sz="3200" spc="-5" dirty="0">
                <a:solidFill>
                  <a:srgbClr val="3333CC"/>
                </a:solidFill>
                <a:latin typeface="Arial"/>
                <a:cs typeface="Arial"/>
              </a:rPr>
              <a:t>Effective capacity:</a:t>
            </a:r>
            <a:endParaRPr sz="3200" dirty="0">
              <a:latin typeface="Arial"/>
              <a:cs typeface="Arial"/>
            </a:endParaRPr>
          </a:p>
          <a:p>
            <a:pPr marL="748665" marR="519430" lvl="1" indent="-279400">
              <a:lnSpc>
                <a:spcPts val="3329"/>
              </a:lnSpc>
              <a:spcBef>
                <a:spcPts val="800"/>
              </a:spcBef>
              <a:buChar char="–"/>
              <a:tabLst>
                <a:tab pos="755650" algn="l"/>
              </a:tabLst>
            </a:pPr>
            <a:r>
              <a:rPr sz="2800" spc="-5" dirty="0">
                <a:solidFill>
                  <a:srgbClr val="336600"/>
                </a:solidFill>
                <a:latin typeface="Arial"/>
                <a:cs typeface="Arial"/>
              </a:rPr>
              <a:t>Imperfections </a:t>
            </a:r>
            <a:r>
              <a:rPr sz="2800" dirty="0">
                <a:solidFill>
                  <a:srgbClr val="336600"/>
                </a:solidFill>
                <a:latin typeface="Arial"/>
                <a:cs typeface="Arial"/>
              </a:rPr>
              <a:t>in </a:t>
            </a:r>
            <a:r>
              <a:rPr sz="2800" spc="-5" dirty="0">
                <a:solidFill>
                  <a:srgbClr val="336600"/>
                </a:solidFill>
                <a:latin typeface="Arial"/>
                <a:cs typeface="Arial"/>
              </a:rPr>
              <a:t>optimization algorithm </a:t>
            </a:r>
            <a:r>
              <a:rPr sz="2800" dirty="0">
                <a:solidFill>
                  <a:srgbClr val="336600"/>
                </a:solidFill>
                <a:latin typeface="Arial"/>
                <a:cs typeface="Arial"/>
              </a:rPr>
              <a:t>can limit  </a:t>
            </a:r>
            <a:r>
              <a:rPr sz="2800" spc="-5" dirty="0">
                <a:solidFill>
                  <a:srgbClr val="336600"/>
                </a:solidFill>
                <a:latin typeface="Arial"/>
                <a:cs typeface="Arial"/>
              </a:rPr>
              <a:t>representational</a:t>
            </a:r>
            <a:r>
              <a:rPr sz="2800" dirty="0">
                <a:solidFill>
                  <a:srgbClr val="336600"/>
                </a:solidFill>
                <a:latin typeface="Arial"/>
                <a:cs typeface="Arial"/>
              </a:rPr>
              <a:t> </a:t>
            </a:r>
            <a:r>
              <a:rPr sz="2800" spc="-5" dirty="0">
                <a:solidFill>
                  <a:srgbClr val="336600"/>
                </a:solidFill>
                <a:latin typeface="Arial"/>
                <a:cs typeface="Arial"/>
              </a:rPr>
              <a:t>capacity</a:t>
            </a:r>
            <a:endParaRPr sz="2800" dirty="0">
              <a:latin typeface="Arial"/>
              <a:cs typeface="Arial"/>
            </a:endParaRPr>
          </a:p>
          <a:p>
            <a:pPr marL="355600" indent="-342900">
              <a:lnSpc>
                <a:spcPct val="100000"/>
              </a:lnSpc>
              <a:spcBef>
                <a:spcPts val="700"/>
              </a:spcBef>
              <a:buChar char="•"/>
              <a:tabLst>
                <a:tab pos="354965" algn="l"/>
                <a:tab pos="355600" algn="l"/>
              </a:tabLst>
            </a:pPr>
            <a:r>
              <a:rPr sz="3200" spc="-5" dirty="0">
                <a:solidFill>
                  <a:srgbClr val="3333CC"/>
                </a:solidFill>
                <a:latin typeface="Arial"/>
                <a:cs typeface="Arial"/>
              </a:rPr>
              <a:t>Occam’s</a:t>
            </a:r>
            <a:r>
              <a:rPr sz="3200" spc="-10" dirty="0">
                <a:solidFill>
                  <a:srgbClr val="3333CC"/>
                </a:solidFill>
                <a:latin typeface="Arial"/>
                <a:cs typeface="Arial"/>
              </a:rPr>
              <a:t> </a:t>
            </a:r>
            <a:r>
              <a:rPr sz="3200" dirty="0">
                <a:solidFill>
                  <a:srgbClr val="3333CC"/>
                </a:solidFill>
                <a:latin typeface="Arial"/>
                <a:cs typeface="Arial"/>
              </a:rPr>
              <a:t>razor:</a:t>
            </a:r>
            <a:endParaRPr sz="3200" dirty="0">
              <a:latin typeface="Arial"/>
              <a:cs typeface="Arial"/>
            </a:endParaRPr>
          </a:p>
          <a:p>
            <a:pPr marL="748665" marR="10795" lvl="1" indent="-279400">
              <a:lnSpc>
                <a:spcPts val="3329"/>
              </a:lnSpc>
              <a:spcBef>
                <a:spcPts val="800"/>
              </a:spcBef>
              <a:buChar char="–"/>
              <a:tabLst>
                <a:tab pos="755650" algn="l"/>
              </a:tabLst>
            </a:pPr>
            <a:r>
              <a:rPr sz="2800" dirty="0">
                <a:solidFill>
                  <a:srgbClr val="336600"/>
                </a:solidFill>
                <a:latin typeface="Arial"/>
                <a:cs typeface="Arial"/>
              </a:rPr>
              <a:t>Among </a:t>
            </a:r>
            <a:r>
              <a:rPr sz="2800" spc="-5" dirty="0">
                <a:solidFill>
                  <a:srgbClr val="336600"/>
                </a:solidFill>
                <a:latin typeface="Arial"/>
                <a:cs typeface="Arial"/>
              </a:rPr>
              <a:t>competing hypotheses that </a:t>
            </a:r>
            <a:r>
              <a:rPr sz="2800" dirty="0">
                <a:solidFill>
                  <a:srgbClr val="336600"/>
                </a:solidFill>
                <a:latin typeface="Arial"/>
                <a:cs typeface="Arial"/>
              </a:rPr>
              <a:t>explain known  </a:t>
            </a:r>
            <a:r>
              <a:rPr sz="2800" spc="-5" dirty="0">
                <a:solidFill>
                  <a:srgbClr val="336600"/>
                </a:solidFill>
                <a:latin typeface="Arial"/>
                <a:cs typeface="Arial"/>
              </a:rPr>
              <a:t>observations </a:t>
            </a:r>
            <a:r>
              <a:rPr sz="2800" dirty="0">
                <a:solidFill>
                  <a:srgbClr val="336600"/>
                </a:solidFill>
                <a:latin typeface="Arial"/>
                <a:cs typeface="Arial"/>
              </a:rPr>
              <a:t>equally well, choose </a:t>
            </a:r>
            <a:r>
              <a:rPr sz="2800" spc="-5" dirty="0">
                <a:solidFill>
                  <a:srgbClr val="336600"/>
                </a:solidFill>
                <a:latin typeface="Arial"/>
                <a:cs typeface="Arial"/>
              </a:rPr>
              <a:t>the </a:t>
            </a:r>
            <a:r>
              <a:rPr sz="2800" dirty="0">
                <a:solidFill>
                  <a:srgbClr val="336600"/>
                </a:solidFill>
                <a:latin typeface="Arial"/>
                <a:cs typeface="Arial"/>
              </a:rPr>
              <a:t>simplest</a:t>
            </a:r>
            <a:r>
              <a:rPr sz="2800" spc="-45" dirty="0">
                <a:solidFill>
                  <a:srgbClr val="336600"/>
                </a:solidFill>
                <a:latin typeface="Arial"/>
                <a:cs typeface="Arial"/>
              </a:rPr>
              <a:t> </a:t>
            </a:r>
            <a:r>
              <a:rPr sz="2800" dirty="0">
                <a:solidFill>
                  <a:srgbClr val="336600"/>
                </a:solidFill>
                <a:latin typeface="Arial"/>
                <a:cs typeface="Arial"/>
              </a:rPr>
              <a:t>one</a:t>
            </a:r>
            <a:endParaRPr sz="2800" dirty="0">
              <a:latin typeface="Arial"/>
              <a:cs typeface="Arial"/>
            </a:endParaRPr>
          </a:p>
        </p:txBody>
      </p:sp>
      <p:sp>
        <p:nvSpPr>
          <p:cNvPr id="5" name="object 5"/>
          <p:cNvSpPr txBox="1"/>
          <p:nvPr/>
        </p:nvSpPr>
        <p:spPr>
          <a:xfrm>
            <a:off x="1113350" y="6839359"/>
            <a:ext cx="8754110" cy="382156"/>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lang="en-US" sz="2400" spc="-5" dirty="0">
                <a:solidFill>
                  <a:srgbClr val="660066"/>
                </a:solidFill>
                <a:latin typeface="Arial"/>
                <a:cs typeface="Arial"/>
              </a:rPr>
              <a:t>This</a:t>
            </a:r>
            <a:r>
              <a:rPr sz="2400" spc="-5" dirty="0">
                <a:solidFill>
                  <a:srgbClr val="660066"/>
                </a:solidFill>
                <a:latin typeface="Arial"/>
                <a:cs typeface="Arial"/>
              </a:rPr>
              <a:t> </a:t>
            </a:r>
            <a:r>
              <a:rPr sz="2400" dirty="0">
                <a:solidFill>
                  <a:srgbClr val="660066"/>
                </a:solidFill>
                <a:latin typeface="Arial"/>
                <a:cs typeface="Arial"/>
              </a:rPr>
              <a:t>is </a:t>
            </a:r>
            <a:r>
              <a:rPr sz="2400" spc="-5" dirty="0">
                <a:solidFill>
                  <a:srgbClr val="660066"/>
                </a:solidFill>
                <a:latin typeface="Arial"/>
                <a:cs typeface="Arial"/>
              </a:rPr>
              <a:t>formalized </a:t>
            </a:r>
            <a:r>
              <a:rPr sz="2400" dirty="0">
                <a:solidFill>
                  <a:srgbClr val="660066"/>
                </a:solidFill>
                <a:latin typeface="Arial"/>
                <a:cs typeface="Arial"/>
              </a:rPr>
              <a:t>in</a:t>
            </a:r>
            <a:r>
              <a:rPr lang="en-US" sz="2400" dirty="0">
                <a:solidFill>
                  <a:srgbClr val="660066"/>
                </a:solidFill>
                <a:latin typeface="Arial"/>
                <a:cs typeface="Arial"/>
              </a:rPr>
              <a:t> the</a:t>
            </a:r>
            <a:r>
              <a:rPr sz="2400" dirty="0">
                <a:solidFill>
                  <a:srgbClr val="660066"/>
                </a:solidFill>
                <a:latin typeface="Arial"/>
                <a:cs typeface="Arial"/>
              </a:rPr>
              <a:t> VC</a:t>
            </a:r>
            <a:r>
              <a:rPr lang="en-US" sz="2400" dirty="0">
                <a:solidFill>
                  <a:srgbClr val="660066"/>
                </a:solidFill>
                <a:latin typeface="Arial"/>
                <a:cs typeface="Arial"/>
              </a:rPr>
              <a:t> (</a:t>
            </a:r>
            <a:r>
              <a:rPr lang="en-US" sz="2400" dirty="0" err="1">
                <a:solidFill>
                  <a:srgbClr val="660066"/>
                </a:solidFill>
                <a:latin typeface="Arial"/>
                <a:cs typeface="Arial"/>
              </a:rPr>
              <a:t>Vapnik-Chervonenkis</a:t>
            </a:r>
            <a:r>
              <a:rPr lang="en-US" sz="2400" dirty="0">
                <a:solidFill>
                  <a:srgbClr val="660066"/>
                </a:solidFill>
                <a:latin typeface="Arial"/>
                <a:cs typeface="Arial"/>
              </a:rPr>
              <a:t>)</a:t>
            </a:r>
            <a:r>
              <a:rPr sz="2400" spc="-35" dirty="0">
                <a:solidFill>
                  <a:srgbClr val="660066"/>
                </a:solidFill>
                <a:latin typeface="Arial"/>
                <a:cs typeface="Arial"/>
              </a:rPr>
              <a:t> </a:t>
            </a:r>
            <a:r>
              <a:rPr sz="2400" dirty="0">
                <a:solidFill>
                  <a:srgbClr val="660066"/>
                </a:solidFill>
                <a:latin typeface="Arial"/>
                <a:cs typeface="Arial"/>
              </a:rPr>
              <a:t>dimension</a:t>
            </a:r>
            <a:endParaRPr sz="2400" dirty="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550400" y="847293"/>
            <a:ext cx="3597275" cy="695960"/>
          </a:xfrm>
          <a:prstGeom prst="rect">
            <a:avLst/>
          </a:prstGeom>
        </p:spPr>
        <p:txBody>
          <a:bodyPr vert="horz" wrap="square" lIns="0" tIns="12700" rIns="0" bIns="0" rtlCol="0">
            <a:spAutoFit/>
          </a:bodyPr>
          <a:lstStyle/>
          <a:p>
            <a:pPr marL="12700">
              <a:lnSpc>
                <a:spcPct val="100000"/>
              </a:lnSpc>
              <a:spcBef>
                <a:spcPts val="100"/>
              </a:spcBef>
            </a:pPr>
            <a:r>
              <a:rPr dirty="0"/>
              <a:t>VC</a:t>
            </a:r>
            <a:r>
              <a:rPr spc="-95" dirty="0"/>
              <a:t> </a:t>
            </a:r>
            <a:r>
              <a:rPr dirty="0"/>
              <a:t>Dimension</a:t>
            </a:r>
          </a:p>
        </p:txBody>
      </p:sp>
      <p:sp>
        <p:nvSpPr>
          <p:cNvPr id="4" name="object 4"/>
          <p:cNvSpPr txBox="1"/>
          <p:nvPr/>
        </p:nvSpPr>
        <p:spPr>
          <a:xfrm>
            <a:off x="852978" y="1982354"/>
            <a:ext cx="8517255" cy="3624579"/>
          </a:xfrm>
          <a:prstGeom prst="rect">
            <a:avLst/>
          </a:prstGeom>
        </p:spPr>
        <p:txBody>
          <a:bodyPr vert="horz" wrap="square" lIns="0" tIns="33020" rIns="0" bIns="0" rtlCol="0">
            <a:spAutoFit/>
          </a:bodyPr>
          <a:lstStyle/>
          <a:p>
            <a:pPr marL="355600" marR="539750" indent="-342900">
              <a:lnSpc>
                <a:spcPts val="3800"/>
              </a:lnSpc>
              <a:spcBef>
                <a:spcPts val="260"/>
              </a:spcBef>
              <a:buChar char="•"/>
              <a:tabLst>
                <a:tab pos="354965" algn="l"/>
                <a:tab pos="355600" algn="l"/>
              </a:tabLst>
            </a:pPr>
            <a:r>
              <a:rPr sz="3200" spc="-5" dirty="0">
                <a:solidFill>
                  <a:srgbClr val="3333CC"/>
                </a:solidFill>
                <a:latin typeface="Arial"/>
                <a:cs typeface="Arial"/>
              </a:rPr>
              <a:t>Statistical </a:t>
            </a:r>
            <a:r>
              <a:rPr sz="3200" dirty="0">
                <a:solidFill>
                  <a:srgbClr val="3333CC"/>
                </a:solidFill>
                <a:latin typeface="Arial"/>
                <a:cs typeface="Arial"/>
              </a:rPr>
              <a:t>learning </a:t>
            </a:r>
            <a:r>
              <a:rPr sz="3200" spc="-5" dirty="0">
                <a:solidFill>
                  <a:srgbClr val="3333CC"/>
                </a:solidFill>
                <a:latin typeface="Arial"/>
                <a:cs typeface="Arial"/>
              </a:rPr>
              <a:t>theory quantifies </a:t>
            </a:r>
            <a:r>
              <a:rPr sz="3200" dirty="0">
                <a:solidFill>
                  <a:srgbClr val="3333CC"/>
                </a:solidFill>
                <a:latin typeface="Arial"/>
                <a:cs typeface="Arial"/>
              </a:rPr>
              <a:t>model  </a:t>
            </a:r>
            <a:r>
              <a:rPr sz="3200" spc="-5" dirty="0">
                <a:solidFill>
                  <a:srgbClr val="3333CC"/>
                </a:solidFill>
                <a:latin typeface="Arial"/>
                <a:cs typeface="Arial"/>
              </a:rPr>
              <a:t>capacity</a:t>
            </a:r>
            <a:endParaRPr sz="3200">
              <a:latin typeface="Arial"/>
              <a:cs typeface="Arial"/>
            </a:endParaRPr>
          </a:p>
          <a:p>
            <a:pPr marL="355600" marR="155575" indent="-342900">
              <a:lnSpc>
                <a:spcPct val="100000"/>
              </a:lnSpc>
              <a:spcBef>
                <a:spcPts val="605"/>
              </a:spcBef>
              <a:buChar char="•"/>
              <a:tabLst>
                <a:tab pos="354965" algn="l"/>
                <a:tab pos="355600" algn="l"/>
              </a:tabLst>
            </a:pPr>
            <a:r>
              <a:rPr sz="3200" dirty="0">
                <a:solidFill>
                  <a:srgbClr val="3333CC"/>
                </a:solidFill>
                <a:latin typeface="Arial"/>
                <a:cs typeface="Arial"/>
              </a:rPr>
              <a:t>VC dimension </a:t>
            </a:r>
            <a:r>
              <a:rPr sz="3200" spc="-5" dirty="0">
                <a:solidFill>
                  <a:srgbClr val="3333CC"/>
                </a:solidFill>
                <a:latin typeface="Arial"/>
                <a:cs typeface="Arial"/>
              </a:rPr>
              <a:t>quantifies capacity </a:t>
            </a:r>
            <a:r>
              <a:rPr sz="3200" dirty="0">
                <a:solidFill>
                  <a:srgbClr val="3333CC"/>
                </a:solidFill>
                <a:latin typeface="Arial"/>
                <a:cs typeface="Arial"/>
              </a:rPr>
              <a:t>of a </a:t>
            </a:r>
            <a:r>
              <a:rPr sz="3200" spc="-5" dirty="0">
                <a:solidFill>
                  <a:srgbClr val="3333CC"/>
                </a:solidFill>
                <a:latin typeface="Arial"/>
                <a:cs typeface="Arial"/>
              </a:rPr>
              <a:t>binary  classifier</a:t>
            </a:r>
            <a:endParaRPr sz="3200">
              <a:latin typeface="Arial"/>
              <a:cs typeface="Arial"/>
            </a:endParaRPr>
          </a:p>
          <a:p>
            <a:pPr marL="355600" marR="5080" indent="-342900">
              <a:lnSpc>
                <a:spcPct val="99400"/>
              </a:lnSpc>
              <a:spcBef>
                <a:spcPts val="844"/>
              </a:spcBef>
              <a:buChar char="•"/>
              <a:tabLst>
                <a:tab pos="354965" algn="l"/>
                <a:tab pos="355600" algn="l"/>
              </a:tabLst>
            </a:pPr>
            <a:r>
              <a:rPr sz="3200" dirty="0">
                <a:solidFill>
                  <a:srgbClr val="3333CC"/>
                </a:solidFill>
                <a:latin typeface="Arial"/>
                <a:cs typeface="Arial"/>
              </a:rPr>
              <a:t>VC dimension is </a:t>
            </a:r>
            <a:r>
              <a:rPr sz="3200" spc="-5" dirty="0">
                <a:solidFill>
                  <a:srgbClr val="3333CC"/>
                </a:solidFill>
                <a:latin typeface="Arial"/>
                <a:cs typeface="Arial"/>
              </a:rPr>
              <a:t>the </a:t>
            </a:r>
            <a:r>
              <a:rPr sz="3200" dirty="0">
                <a:solidFill>
                  <a:srgbClr val="3333CC"/>
                </a:solidFill>
                <a:latin typeface="Arial"/>
                <a:cs typeface="Arial"/>
              </a:rPr>
              <a:t>largest value of </a:t>
            </a:r>
            <a:r>
              <a:rPr sz="3200" i="1" spc="60" dirty="0">
                <a:latin typeface="Cambria"/>
                <a:cs typeface="Cambria"/>
              </a:rPr>
              <a:t>m </a:t>
            </a:r>
            <a:r>
              <a:rPr sz="3200" spc="-5" dirty="0">
                <a:solidFill>
                  <a:srgbClr val="3333CC"/>
                </a:solidFill>
                <a:latin typeface="Arial"/>
                <a:cs typeface="Arial"/>
              </a:rPr>
              <a:t>for  </a:t>
            </a:r>
            <a:r>
              <a:rPr sz="3200" dirty="0">
                <a:solidFill>
                  <a:srgbClr val="3333CC"/>
                </a:solidFill>
                <a:latin typeface="Arial"/>
                <a:cs typeface="Arial"/>
              </a:rPr>
              <a:t>which </a:t>
            </a:r>
            <a:r>
              <a:rPr sz="3200" spc="-5" dirty="0">
                <a:solidFill>
                  <a:srgbClr val="3333CC"/>
                </a:solidFill>
                <a:latin typeface="Arial"/>
                <a:cs typeface="Arial"/>
              </a:rPr>
              <a:t>there exists </a:t>
            </a:r>
            <a:r>
              <a:rPr sz="3200" dirty="0">
                <a:solidFill>
                  <a:srgbClr val="3333CC"/>
                </a:solidFill>
                <a:latin typeface="Arial"/>
                <a:cs typeface="Arial"/>
              </a:rPr>
              <a:t>a </a:t>
            </a:r>
            <a:r>
              <a:rPr sz="3200" spc="-5" dirty="0">
                <a:solidFill>
                  <a:srgbClr val="3333CC"/>
                </a:solidFill>
                <a:latin typeface="Arial"/>
                <a:cs typeface="Arial"/>
              </a:rPr>
              <a:t>training </a:t>
            </a:r>
            <a:r>
              <a:rPr sz="3200" dirty="0">
                <a:solidFill>
                  <a:srgbClr val="3333CC"/>
                </a:solidFill>
                <a:latin typeface="Arial"/>
                <a:cs typeface="Arial"/>
              </a:rPr>
              <a:t>set of </a:t>
            </a:r>
            <a:r>
              <a:rPr sz="3200" i="1" spc="60" dirty="0">
                <a:latin typeface="Cambria"/>
                <a:cs typeface="Cambria"/>
              </a:rPr>
              <a:t>m </a:t>
            </a:r>
            <a:r>
              <a:rPr sz="3200" spc="-5" dirty="0">
                <a:solidFill>
                  <a:srgbClr val="3333CC"/>
                </a:solidFill>
                <a:latin typeface="Arial"/>
                <a:cs typeface="Arial"/>
              </a:rPr>
              <a:t>different  points that the classifier </a:t>
            </a:r>
            <a:r>
              <a:rPr sz="3200" dirty="0">
                <a:solidFill>
                  <a:srgbClr val="3333CC"/>
                </a:solidFill>
                <a:latin typeface="Arial"/>
                <a:cs typeface="Arial"/>
              </a:rPr>
              <a:t>can label</a:t>
            </a:r>
            <a:r>
              <a:rPr sz="3200" spc="30" dirty="0">
                <a:solidFill>
                  <a:srgbClr val="3333CC"/>
                </a:solidFill>
                <a:latin typeface="Arial"/>
                <a:cs typeface="Arial"/>
              </a:rPr>
              <a:t> </a:t>
            </a:r>
            <a:r>
              <a:rPr sz="3200" spc="-5" dirty="0">
                <a:solidFill>
                  <a:srgbClr val="3333CC"/>
                </a:solidFill>
                <a:latin typeface="Arial"/>
                <a:cs typeface="Arial"/>
              </a:rPr>
              <a:t>arbitrarily</a:t>
            </a:r>
            <a:endParaRPr sz="320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322877" y="6656921"/>
            <a:ext cx="99060" cy="198755"/>
          </a:xfrm>
          <a:prstGeom prst="rect">
            <a:avLst/>
          </a:prstGeom>
        </p:spPr>
        <p:txBody>
          <a:bodyPr vert="horz" wrap="square" lIns="0" tIns="0" rIns="0" bIns="0" rtlCol="0">
            <a:spAutoFit/>
          </a:bodyPr>
          <a:lstStyle/>
          <a:p>
            <a:pPr>
              <a:lnSpc>
                <a:spcPts val="1545"/>
              </a:lnSpc>
            </a:pPr>
            <a:r>
              <a:rPr sz="1400" dirty="0">
                <a:latin typeface="Arial"/>
                <a:cs typeface="Arial"/>
              </a:rPr>
              <a:t>9</a:t>
            </a:r>
            <a:endParaRPr sz="1400">
              <a:latin typeface="Arial"/>
              <a:cs typeface="Arial"/>
            </a:endParaRPr>
          </a:p>
        </p:txBody>
      </p:sp>
      <p:sp>
        <p:nvSpPr>
          <p:cNvPr id="5" name="object 5"/>
          <p:cNvSpPr/>
          <p:nvPr/>
        </p:nvSpPr>
        <p:spPr>
          <a:xfrm>
            <a:off x="1472652" y="1025030"/>
            <a:ext cx="7631134" cy="6116336"/>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7772889" y="4725554"/>
            <a:ext cx="1855470" cy="845819"/>
          </a:xfrm>
          <a:prstGeom prst="rect">
            <a:avLst/>
          </a:prstGeom>
        </p:spPr>
        <p:txBody>
          <a:bodyPr vert="horz" wrap="square" lIns="0" tIns="13970" rIns="0" bIns="0" rtlCol="0">
            <a:spAutoFit/>
          </a:bodyPr>
          <a:lstStyle/>
          <a:p>
            <a:pPr marL="12700" marR="5080">
              <a:lnSpc>
                <a:spcPct val="99500"/>
              </a:lnSpc>
              <a:spcBef>
                <a:spcPts val="110"/>
              </a:spcBef>
            </a:pPr>
            <a:r>
              <a:rPr sz="1800" dirty="0">
                <a:solidFill>
                  <a:srgbClr val="660066"/>
                </a:solidFill>
                <a:latin typeface="Arial"/>
                <a:cs typeface="Arial"/>
              </a:rPr>
              <a:t>VC dimension  </a:t>
            </a:r>
            <a:r>
              <a:rPr sz="1800" spc="-5" dirty="0">
                <a:solidFill>
                  <a:srgbClr val="660066"/>
                </a:solidFill>
                <a:latin typeface="Arial"/>
                <a:cs typeface="Arial"/>
              </a:rPr>
              <a:t>(capacity) </a:t>
            </a:r>
            <a:r>
              <a:rPr sz="1800" dirty="0">
                <a:solidFill>
                  <a:srgbClr val="660066"/>
                </a:solidFill>
                <a:latin typeface="Arial"/>
                <a:cs typeface="Arial"/>
              </a:rPr>
              <a:t>of a  Linear </a:t>
            </a:r>
            <a:r>
              <a:rPr sz="1800" spc="-5" dirty="0">
                <a:solidFill>
                  <a:srgbClr val="660066"/>
                </a:solidFill>
                <a:latin typeface="Arial"/>
                <a:cs typeface="Arial"/>
              </a:rPr>
              <a:t>classifier</a:t>
            </a:r>
            <a:r>
              <a:rPr sz="1800" spc="-65" dirty="0">
                <a:solidFill>
                  <a:srgbClr val="660066"/>
                </a:solidFill>
                <a:latin typeface="Arial"/>
                <a:cs typeface="Arial"/>
              </a:rPr>
              <a:t> </a:t>
            </a:r>
            <a:r>
              <a:rPr sz="1800" dirty="0">
                <a:solidFill>
                  <a:srgbClr val="660066"/>
                </a:solidFill>
                <a:latin typeface="Arial"/>
                <a:cs typeface="Arial"/>
              </a:rPr>
              <a:t>in</a:t>
            </a:r>
            <a:endParaRPr sz="1800">
              <a:latin typeface="Arial"/>
              <a:cs typeface="Arial"/>
            </a:endParaRPr>
          </a:p>
        </p:txBody>
      </p:sp>
      <p:sp>
        <p:nvSpPr>
          <p:cNvPr id="7" name="object 7"/>
          <p:cNvSpPr txBox="1"/>
          <p:nvPr/>
        </p:nvSpPr>
        <p:spPr>
          <a:xfrm>
            <a:off x="7747489" y="5469774"/>
            <a:ext cx="320675" cy="299720"/>
          </a:xfrm>
          <a:prstGeom prst="rect">
            <a:avLst/>
          </a:prstGeom>
        </p:spPr>
        <p:txBody>
          <a:bodyPr vert="horz" wrap="square" lIns="0" tIns="12700" rIns="0" bIns="0" rtlCol="0">
            <a:spAutoFit/>
          </a:bodyPr>
          <a:lstStyle/>
          <a:p>
            <a:pPr marL="38100">
              <a:lnSpc>
                <a:spcPct val="100000"/>
              </a:lnSpc>
              <a:spcBef>
                <a:spcPts val="100"/>
              </a:spcBef>
            </a:pPr>
            <a:r>
              <a:rPr sz="2700" spc="247" baseline="-16975" dirty="0">
                <a:latin typeface="Calibri"/>
                <a:cs typeface="Calibri"/>
              </a:rPr>
              <a:t>R</a:t>
            </a:r>
            <a:r>
              <a:rPr sz="1200" spc="165" dirty="0">
                <a:latin typeface="Calibri"/>
                <a:cs typeface="Calibri"/>
              </a:rPr>
              <a:t>2</a:t>
            </a:r>
            <a:endParaRPr sz="1200">
              <a:latin typeface="Calibri"/>
              <a:cs typeface="Calibri"/>
            </a:endParaRPr>
          </a:p>
        </p:txBody>
      </p:sp>
      <p:sp>
        <p:nvSpPr>
          <p:cNvPr id="8" name="object 8"/>
          <p:cNvSpPr txBox="1"/>
          <p:nvPr/>
        </p:nvSpPr>
        <p:spPr>
          <a:xfrm>
            <a:off x="8144355" y="5538354"/>
            <a:ext cx="36893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660066"/>
                </a:solidFill>
                <a:latin typeface="Arial"/>
                <a:cs typeface="Arial"/>
              </a:rPr>
              <a:t>is</a:t>
            </a:r>
            <a:r>
              <a:rPr sz="1800" spc="-85" dirty="0">
                <a:solidFill>
                  <a:srgbClr val="660066"/>
                </a:solidFill>
                <a:latin typeface="Arial"/>
                <a:cs typeface="Arial"/>
              </a:rPr>
              <a:t> </a:t>
            </a:r>
            <a:r>
              <a:rPr sz="1800" spc="-15" dirty="0">
                <a:latin typeface="Calibri"/>
                <a:cs typeface="Calibri"/>
              </a:rPr>
              <a:t>3</a:t>
            </a:r>
            <a:endParaRPr sz="180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2495" y="637031"/>
            <a:ext cx="6689090" cy="604520"/>
          </a:xfrm>
          <a:prstGeom prst="rect">
            <a:avLst/>
          </a:prstGeom>
        </p:spPr>
        <p:txBody>
          <a:bodyPr vert="horz" wrap="square" lIns="0" tIns="12700" rIns="0" bIns="0" rtlCol="0">
            <a:spAutoFit/>
          </a:bodyPr>
          <a:lstStyle/>
          <a:p>
            <a:pPr marL="12700">
              <a:lnSpc>
                <a:spcPct val="100000"/>
              </a:lnSpc>
              <a:spcBef>
                <a:spcPts val="100"/>
              </a:spcBef>
            </a:pPr>
            <a:r>
              <a:rPr sz="3800" spc="15" dirty="0"/>
              <a:t>Capacity </a:t>
            </a:r>
            <a:r>
              <a:rPr sz="3800" dirty="0"/>
              <a:t>&amp; </a:t>
            </a:r>
            <a:r>
              <a:rPr sz="3800" spc="15" dirty="0"/>
              <a:t>Hypothesis</a:t>
            </a:r>
            <a:r>
              <a:rPr sz="3800" spc="-15" dirty="0"/>
              <a:t> </a:t>
            </a:r>
            <a:r>
              <a:rPr sz="3800" spc="15" dirty="0"/>
              <a:t>Spaces</a:t>
            </a:r>
            <a:endParaRPr sz="3800" dirty="0"/>
          </a:p>
        </p:txBody>
      </p:sp>
      <p:sp>
        <p:nvSpPr>
          <p:cNvPr id="3" name="object 3"/>
          <p:cNvSpPr txBox="1"/>
          <p:nvPr/>
        </p:nvSpPr>
        <p:spPr>
          <a:xfrm>
            <a:off x="438912" y="1301104"/>
            <a:ext cx="8258175" cy="2985770"/>
          </a:xfrm>
          <a:prstGeom prst="rect">
            <a:avLst/>
          </a:prstGeom>
        </p:spPr>
        <p:txBody>
          <a:bodyPr vert="horz" wrap="square" lIns="0" tIns="99060" rIns="0" bIns="0" rtlCol="0">
            <a:spAutoFit/>
          </a:bodyPr>
          <a:lstStyle/>
          <a:p>
            <a:pPr marL="378460" indent="-365760">
              <a:lnSpc>
                <a:spcPct val="100000"/>
              </a:lnSpc>
              <a:spcBef>
                <a:spcPts val="780"/>
              </a:spcBef>
              <a:buChar char="•"/>
              <a:tabLst>
                <a:tab pos="377825" algn="l"/>
                <a:tab pos="378460" algn="l"/>
              </a:tabLst>
            </a:pPr>
            <a:r>
              <a:rPr sz="3000" spc="-10" dirty="0">
                <a:latin typeface="Arial"/>
                <a:cs typeface="Arial"/>
              </a:rPr>
              <a:t>Capacity </a:t>
            </a:r>
            <a:r>
              <a:rPr sz="3000" dirty="0">
                <a:latin typeface="Arial"/>
                <a:cs typeface="Arial"/>
              </a:rPr>
              <a:t>= </a:t>
            </a:r>
            <a:r>
              <a:rPr sz="3000" spc="-5" dirty="0">
                <a:latin typeface="Arial"/>
                <a:cs typeface="Arial"/>
              </a:rPr>
              <a:t>ability to fit wide </a:t>
            </a:r>
            <a:r>
              <a:rPr sz="3000" spc="-10" dirty="0">
                <a:latin typeface="Arial"/>
                <a:cs typeface="Arial"/>
              </a:rPr>
              <a:t>variety </a:t>
            </a:r>
            <a:r>
              <a:rPr sz="3000" spc="-5" dirty="0">
                <a:latin typeface="Arial"/>
                <a:cs typeface="Arial"/>
              </a:rPr>
              <a:t>of</a:t>
            </a:r>
            <a:r>
              <a:rPr sz="3000" spc="-75" dirty="0">
                <a:latin typeface="Arial"/>
                <a:cs typeface="Arial"/>
              </a:rPr>
              <a:t> </a:t>
            </a:r>
            <a:r>
              <a:rPr sz="3000" spc="-10" dirty="0">
                <a:latin typeface="Arial"/>
                <a:cs typeface="Arial"/>
              </a:rPr>
              <a:t>functions</a:t>
            </a:r>
            <a:endParaRPr sz="3000">
              <a:latin typeface="Arial"/>
              <a:cs typeface="Arial"/>
            </a:endParaRPr>
          </a:p>
          <a:p>
            <a:pPr marL="805180" lvl="1" indent="-305435">
              <a:lnSpc>
                <a:spcPct val="100000"/>
              </a:lnSpc>
              <a:spcBef>
                <a:spcPts val="595"/>
              </a:spcBef>
              <a:buChar char="–"/>
              <a:tabLst>
                <a:tab pos="805180" algn="l"/>
              </a:tabLst>
            </a:pPr>
            <a:r>
              <a:rPr sz="2600" spc="-15" dirty="0">
                <a:latin typeface="Arial"/>
                <a:cs typeface="Arial"/>
              </a:rPr>
              <a:t>Low </a:t>
            </a:r>
            <a:r>
              <a:rPr sz="2600" dirty="0">
                <a:latin typeface="Wingdings"/>
                <a:cs typeface="Wingdings"/>
              </a:rPr>
              <a:t></a:t>
            </a:r>
            <a:r>
              <a:rPr sz="2600" dirty="0">
                <a:latin typeface="Times New Roman"/>
                <a:cs typeface="Times New Roman"/>
              </a:rPr>
              <a:t> </a:t>
            </a:r>
            <a:r>
              <a:rPr sz="2600" spc="-20" dirty="0">
                <a:latin typeface="Arial"/>
                <a:cs typeface="Arial"/>
              </a:rPr>
              <a:t>model struggles </a:t>
            </a:r>
            <a:r>
              <a:rPr sz="2600" spc="-10" dirty="0">
                <a:latin typeface="Arial"/>
                <a:cs typeface="Arial"/>
              </a:rPr>
              <a:t>to fit </a:t>
            </a:r>
            <a:r>
              <a:rPr sz="2600" spc="-15" dirty="0">
                <a:latin typeface="Arial"/>
                <a:cs typeface="Arial"/>
              </a:rPr>
              <a:t>training data</a:t>
            </a:r>
            <a:r>
              <a:rPr sz="2600" spc="-175" dirty="0">
                <a:latin typeface="Arial"/>
                <a:cs typeface="Arial"/>
              </a:rPr>
              <a:t> </a:t>
            </a:r>
            <a:r>
              <a:rPr sz="2600" spc="-15" dirty="0">
                <a:latin typeface="Arial"/>
                <a:cs typeface="Arial"/>
              </a:rPr>
              <a:t>(underfit)</a:t>
            </a:r>
            <a:endParaRPr sz="2600">
              <a:latin typeface="Arial"/>
              <a:cs typeface="Arial"/>
            </a:endParaRPr>
          </a:p>
          <a:p>
            <a:pPr marL="805180" lvl="1" indent="-305435">
              <a:lnSpc>
                <a:spcPct val="100000"/>
              </a:lnSpc>
              <a:spcBef>
                <a:spcPts val="575"/>
              </a:spcBef>
              <a:buChar char="–"/>
              <a:tabLst>
                <a:tab pos="805180" algn="l"/>
              </a:tabLst>
            </a:pPr>
            <a:r>
              <a:rPr sz="2600" spc="-15" dirty="0">
                <a:latin typeface="Arial"/>
                <a:cs typeface="Arial"/>
              </a:rPr>
              <a:t>High </a:t>
            </a:r>
            <a:r>
              <a:rPr sz="2600" dirty="0">
                <a:latin typeface="Wingdings"/>
                <a:cs typeface="Wingdings"/>
              </a:rPr>
              <a:t></a:t>
            </a:r>
            <a:r>
              <a:rPr sz="2600" dirty="0">
                <a:latin typeface="Times New Roman"/>
                <a:cs typeface="Times New Roman"/>
              </a:rPr>
              <a:t> </a:t>
            </a:r>
            <a:r>
              <a:rPr sz="2600" spc="-20" dirty="0">
                <a:latin typeface="Arial"/>
                <a:cs typeface="Arial"/>
              </a:rPr>
              <a:t>model </a:t>
            </a:r>
            <a:r>
              <a:rPr sz="2600" spc="-15" dirty="0">
                <a:latin typeface="Arial"/>
                <a:cs typeface="Arial"/>
              </a:rPr>
              <a:t>can </a:t>
            </a:r>
            <a:r>
              <a:rPr sz="2600" spc="-20" dirty="0">
                <a:latin typeface="Arial"/>
                <a:cs typeface="Arial"/>
              </a:rPr>
              <a:t>“memorize” </a:t>
            </a:r>
            <a:r>
              <a:rPr sz="2600" spc="-15" dirty="0">
                <a:latin typeface="Arial"/>
                <a:cs typeface="Arial"/>
              </a:rPr>
              <a:t>data</a:t>
            </a:r>
            <a:r>
              <a:rPr sz="2600" spc="-110" dirty="0">
                <a:latin typeface="Arial"/>
                <a:cs typeface="Arial"/>
              </a:rPr>
              <a:t> </a:t>
            </a:r>
            <a:r>
              <a:rPr sz="2600" spc="-15" dirty="0">
                <a:latin typeface="Arial"/>
                <a:cs typeface="Arial"/>
              </a:rPr>
              <a:t>(overfit)</a:t>
            </a:r>
            <a:endParaRPr sz="2600">
              <a:latin typeface="Arial"/>
              <a:cs typeface="Arial"/>
            </a:endParaRPr>
          </a:p>
          <a:p>
            <a:pPr marL="377825" marR="424180" indent="-365760">
              <a:lnSpc>
                <a:spcPct val="100000"/>
              </a:lnSpc>
              <a:spcBef>
                <a:spcPts val="680"/>
              </a:spcBef>
              <a:buChar char="•"/>
              <a:tabLst>
                <a:tab pos="377825" algn="l"/>
                <a:tab pos="378460" algn="l"/>
              </a:tabLst>
            </a:pPr>
            <a:r>
              <a:rPr sz="3000" spc="-10" dirty="0">
                <a:latin typeface="Arial"/>
                <a:cs typeface="Arial"/>
              </a:rPr>
              <a:t>Hypothesis space </a:t>
            </a:r>
            <a:r>
              <a:rPr sz="3000" dirty="0">
                <a:latin typeface="Arial"/>
                <a:cs typeface="Arial"/>
              </a:rPr>
              <a:t>= </a:t>
            </a:r>
            <a:r>
              <a:rPr sz="3000" spc="-5" dirty="0">
                <a:latin typeface="Arial"/>
                <a:cs typeface="Arial"/>
              </a:rPr>
              <a:t>set of </a:t>
            </a:r>
            <a:r>
              <a:rPr sz="3000" spc="-10" dirty="0">
                <a:latin typeface="Arial"/>
                <a:cs typeface="Arial"/>
              </a:rPr>
              <a:t>functions </a:t>
            </a:r>
            <a:r>
              <a:rPr sz="3000" spc="-5" dirty="0">
                <a:latin typeface="Arial"/>
                <a:cs typeface="Arial"/>
              </a:rPr>
              <a:t>learning  algorithm </a:t>
            </a:r>
            <a:r>
              <a:rPr sz="3000" dirty="0">
                <a:latin typeface="Arial"/>
                <a:cs typeface="Arial"/>
              </a:rPr>
              <a:t>is </a:t>
            </a:r>
            <a:r>
              <a:rPr sz="3000" spc="-5" dirty="0">
                <a:latin typeface="Arial"/>
                <a:cs typeface="Arial"/>
              </a:rPr>
              <a:t>allowed to</a:t>
            </a:r>
            <a:r>
              <a:rPr sz="3000" spc="-50" dirty="0">
                <a:latin typeface="Arial"/>
                <a:cs typeface="Arial"/>
              </a:rPr>
              <a:t> </a:t>
            </a:r>
            <a:r>
              <a:rPr sz="3000" spc="-5" dirty="0">
                <a:latin typeface="Arial"/>
                <a:cs typeface="Arial"/>
              </a:rPr>
              <a:t>learn</a:t>
            </a:r>
            <a:endParaRPr sz="3000">
              <a:latin typeface="Arial"/>
              <a:cs typeface="Arial"/>
            </a:endParaRPr>
          </a:p>
          <a:p>
            <a:pPr marL="805180" lvl="1" indent="-305435">
              <a:lnSpc>
                <a:spcPct val="100000"/>
              </a:lnSpc>
              <a:spcBef>
                <a:spcPts val="615"/>
              </a:spcBef>
              <a:buChar char="–"/>
              <a:tabLst>
                <a:tab pos="805180" algn="l"/>
              </a:tabLst>
            </a:pPr>
            <a:r>
              <a:rPr sz="2600" spc="-20" dirty="0">
                <a:latin typeface="Arial"/>
                <a:cs typeface="Arial"/>
              </a:rPr>
              <a:t>Bias: </a:t>
            </a:r>
            <a:r>
              <a:rPr sz="2600" spc="-15" dirty="0">
                <a:latin typeface="Arial"/>
                <a:cs typeface="Arial"/>
              </a:rPr>
              <a:t>linear </a:t>
            </a:r>
            <a:r>
              <a:rPr sz="2600" spc="-20" dirty="0">
                <a:latin typeface="Arial"/>
                <a:cs typeface="Arial"/>
              </a:rPr>
              <a:t>regression </a:t>
            </a:r>
            <a:r>
              <a:rPr sz="2600" dirty="0">
                <a:latin typeface="Wingdings"/>
                <a:cs typeface="Wingdings"/>
              </a:rPr>
              <a:t></a:t>
            </a:r>
            <a:r>
              <a:rPr sz="2600" dirty="0">
                <a:latin typeface="Times New Roman"/>
                <a:cs typeface="Times New Roman"/>
              </a:rPr>
              <a:t> </a:t>
            </a:r>
            <a:r>
              <a:rPr sz="2600" spc="-15" dirty="0">
                <a:latin typeface="Arial"/>
                <a:cs typeface="Arial"/>
              </a:rPr>
              <a:t>linear</a:t>
            </a:r>
            <a:r>
              <a:rPr sz="2600" spc="-55" dirty="0">
                <a:latin typeface="Arial"/>
                <a:cs typeface="Arial"/>
              </a:rPr>
              <a:t> </a:t>
            </a:r>
            <a:r>
              <a:rPr sz="2600" spc="-20" dirty="0">
                <a:latin typeface="Arial"/>
                <a:cs typeface="Arial"/>
              </a:rPr>
              <a:t>functions</a:t>
            </a:r>
            <a:endParaRPr sz="2600">
              <a:latin typeface="Arial"/>
              <a:cs typeface="Arial"/>
            </a:endParaRPr>
          </a:p>
        </p:txBody>
      </p:sp>
      <p:sp>
        <p:nvSpPr>
          <p:cNvPr id="4" name="object 4"/>
          <p:cNvSpPr/>
          <p:nvPr/>
        </p:nvSpPr>
        <p:spPr>
          <a:xfrm>
            <a:off x="1877942" y="4594154"/>
            <a:ext cx="6197942" cy="2889159"/>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304" y="440397"/>
            <a:ext cx="8227796" cy="1046440"/>
          </a:xfrm>
        </p:spPr>
        <p:txBody>
          <a:bodyPr/>
          <a:lstStyle/>
          <a:p>
            <a:r>
              <a:rPr lang="en-US" sz="3400" dirty="0"/>
              <a:t>All machine learning algorithms are instances of a recipe</a:t>
            </a:r>
          </a:p>
        </p:txBody>
      </p:sp>
      <p:sp>
        <p:nvSpPr>
          <p:cNvPr id="3" name="Content Placeholder 2"/>
          <p:cNvSpPr>
            <a:spLocks noGrp="1"/>
          </p:cNvSpPr>
          <p:nvPr>
            <p:ph idx="1"/>
          </p:nvPr>
        </p:nvSpPr>
        <p:spPr>
          <a:xfrm>
            <a:off x="600693" y="2002612"/>
            <a:ext cx="7604560" cy="3566159"/>
          </a:xfrm>
        </p:spPr>
        <p:txBody>
          <a:bodyPr>
            <a:normAutofit/>
          </a:bodyPr>
          <a:lstStyle/>
          <a:p>
            <a:pPr marL="777217" lvl="1" indent="-437185">
              <a:buFont typeface="Arial" panose="020B0604020202020204" pitchFamily="34" charset="0"/>
              <a:buChar char="•"/>
            </a:pPr>
            <a:r>
              <a:rPr lang="en-US" sz="3600" dirty="0"/>
              <a:t>Specification and representation of a dataset</a:t>
            </a:r>
          </a:p>
          <a:p>
            <a:pPr marL="777217" lvl="1" indent="-437185">
              <a:buFont typeface="Arial" panose="020B0604020202020204" pitchFamily="34" charset="0"/>
              <a:buChar char="•"/>
            </a:pPr>
            <a:r>
              <a:rPr lang="en-US" sz="3600" dirty="0"/>
              <a:t>Math model of the ML architecture</a:t>
            </a:r>
          </a:p>
          <a:p>
            <a:pPr marL="777217" lvl="1" indent="-437185">
              <a:buFont typeface="Arial" panose="020B0604020202020204" pitchFamily="34" charset="0"/>
              <a:buChar char="•"/>
            </a:pPr>
            <a:r>
              <a:rPr lang="en-US" sz="3600" dirty="0"/>
              <a:t>Evaluation (training/generalization) with a cost function </a:t>
            </a:r>
          </a:p>
          <a:p>
            <a:pPr marL="777217" lvl="1" indent="-437185">
              <a:buFont typeface="Arial" panose="020B0604020202020204" pitchFamily="34" charset="0"/>
              <a:buChar char="•"/>
            </a:pPr>
            <a:r>
              <a:rPr lang="en-US" sz="3600" dirty="0"/>
              <a:t>Optimization procedure </a:t>
            </a:r>
            <a:r>
              <a:rPr lang="en-US" sz="3600"/>
              <a:t>for training</a:t>
            </a:r>
            <a:endParaRPr lang="en-US" sz="3600" dirty="0"/>
          </a:p>
          <a:p>
            <a:pPr marL="777217" lvl="1" indent="-437185"/>
            <a:endParaRPr lang="en-US" sz="2720" dirty="0"/>
          </a:p>
          <a:p>
            <a:pPr marL="777217" lvl="1" indent="-437185"/>
            <a:endParaRPr lang="en-US" sz="2550" dirty="0"/>
          </a:p>
        </p:txBody>
      </p:sp>
      <p:sp>
        <p:nvSpPr>
          <p:cNvPr id="4" name="TextBox 3">
            <a:extLst>
              <a:ext uri="{FF2B5EF4-FFF2-40B4-BE49-F238E27FC236}">
                <a16:creationId xmlns:a16="http://schemas.microsoft.com/office/drawing/2014/main" id="{732EE7D5-74D8-B34E-8DD1-F1D1E8E75177}"/>
              </a:ext>
            </a:extLst>
          </p:cNvPr>
          <p:cNvSpPr txBox="1"/>
          <p:nvPr/>
        </p:nvSpPr>
        <p:spPr>
          <a:xfrm>
            <a:off x="1915638" y="6084546"/>
            <a:ext cx="6862123" cy="1348061"/>
          </a:xfrm>
          <a:prstGeom prst="rect">
            <a:avLst/>
          </a:prstGeom>
          <a:noFill/>
        </p:spPr>
        <p:txBody>
          <a:bodyPr wrap="square" rtlCol="0">
            <a:spAutoFit/>
          </a:bodyPr>
          <a:lstStyle/>
          <a:p>
            <a:r>
              <a:rPr lang="en-US" sz="2040" dirty="0"/>
              <a:t>Machine learning vs pure optimization: </a:t>
            </a:r>
          </a:p>
          <a:p>
            <a:endParaRPr lang="en-US" sz="2040" dirty="0"/>
          </a:p>
          <a:p>
            <a:r>
              <a:rPr lang="en-US" sz="2040" dirty="0"/>
              <a:t>ML derives the data generating distribution vs pure optimization derives the experimental data distribution</a:t>
            </a:r>
          </a:p>
        </p:txBody>
      </p:sp>
    </p:spTree>
    <p:extLst>
      <p:ext uri="{BB962C8B-B14F-4D97-AF65-F5344CB8AC3E}">
        <p14:creationId xmlns:p14="http://schemas.microsoft.com/office/powerpoint/2010/main" val="1343303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329" y="777747"/>
            <a:ext cx="9274175" cy="680720"/>
          </a:xfrm>
          <a:prstGeom prst="rect">
            <a:avLst/>
          </a:prstGeom>
        </p:spPr>
        <p:txBody>
          <a:bodyPr vert="horz" wrap="square" lIns="0" tIns="12700" rIns="0" bIns="0" rtlCol="0">
            <a:spAutoFit/>
          </a:bodyPr>
          <a:lstStyle/>
          <a:p>
            <a:pPr marL="12700">
              <a:lnSpc>
                <a:spcPct val="100000"/>
              </a:lnSpc>
              <a:spcBef>
                <a:spcPts val="100"/>
              </a:spcBef>
            </a:pPr>
            <a:r>
              <a:rPr sz="4300" spc="-20" dirty="0"/>
              <a:t>Vapnik–Chervonenkis (VC)</a:t>
            </a:r>
            <a:r>
              <a:rPr sz="4300" spc="-70" dirty="0"/>
              <a:t> </a:t>
            </a:r>
            <a:r>
              <a:rPr sz="4300" spc="-20" dirty="0"/>
              <a:t>Dimension</a:t>
            </a:r>
            <a:endParaRPr sz="4300" dirty="0"/>
          </a:p>
        </p:txBody>
      </p:sp>
      <p:sp>
        <p:nvSpPr>
          <p:cNvPr id="3" name="object 3"/>
          <p:cNvSpPr txBox="1"/>
          <p:nvPr/>
        </p:nvSpPr>
        <p:spPr>
          <a:xfrm>
            <a:off x="560831" y="1761744"/>
            <a:ext cx="8913495" cy="5367494"/>
          </a:xfrm>
          <a:prstGeom prst="rect">
            <a:avLst/>
          </a:prstGeom>
        </p:spPr>
        <p:txBody>
          <a:bodyPr vert="horz" wrap="square" lIns="0" tIns="27939" rIns="0" bIns="0" rtlCol="0">
            <a:spAutoFit/>
          </a:bodyPr>
          <a:lstStyle/>
          <a:p>
            <a:pPr marL="377825" marR="209550" indent="-365760">
              <a:lnSpc>
                <a:spcPts val="3100"/>
              </a:lnSpc>
              <a:spcBef>
                <a:spcPts val="219"/>
              </a:spcBef>
              <a:buChar char="•"/>
              <a:tabLst>
                <a:tab pos="377825" algn="l"/>
                <a:tab pos="378460" algn="l"/>
              </a:tabLst>
            </a:pPr>
            <a:r>
              <a:rPr sz="2600" spc="-20" dirty="0">
                <a:latin typeface="Arial"/>
                <a:cs typeface="Arial"/>
              </a:rPr>
              <a:t>Measure </a:t>
            </a:r>
            <a:r>
              <a:rPr sz="2600" spc="-10" dirty="0">
                <a:latin typeface="Arial"/>
                <a:cs typeface="Arial"/>
              </a:rPr>
              <a:t>of </a:t>
            </a:r>
            <a:r>
              <a:rPr sz="2600" spc="-20" dirty="0">
                <a:latin typeface="Arial"/>
                <a:cs typeface="Arial"/>
              </a:rPr>
              <a:t>capacity </a:t>
            </a:r>
            <a:r>
              <a:rPr sz="2600" spc="-35" dirty="0">
                <a:latin typeface="Arial"/>
                <a:cs typeface="Arial"/>
              </a:rPr>
              <a:t>(complexity, </a:t>
            </a:r>
            <a:r>
              <a:rPr sz="2600" spc="-20" dirty="0">
                <a:latin typeface="Arial"/>
                <a:cs typeface="Arial"/>
              </a:rPr>
              <a:t>expressive </a:t>
            </a:r>
            <a:r>
              <a:rPr sz="2600" spc="-45" dirty="0">
                <a:latin typeface="Arial"/>
                <a:cs typeface="Arial"/>
              </a:rPr>
              <a:t>power,  </a:t>
            </a:r>
            <a:r>
              <a:rPr sz="2600" spc="-20" dirty="0">
                <a:latin typeface="Arial"/>
                <a:cs typeface="Arial"/>
              </a:rPr>
              <a:t>richness, </a:t>
            </a:r>
            <a:r>
              <a:rPr sz="2600" spc="-15" dirty="0">
                <a:latin typeface="Arial"/>
                <a:cs typeface="Arial"/>
              </a:rPr>
              <a:t>or flexibility) of </a:t>
            </a:r>
            <a:r>
              <a:rPr sz="2600" dirty="0">
                <a:latin typeface="Arial"/>
                <a:cs typeface="Arial"/>
              </a:rPr>
              <a:t>a </a:t>
            </a:r>
            <a:r>
              <a:rPr sz="2600" spc="-20" dirty="0">
                <a:latin typeface="Arial"/>
                <a:cs typeface="Arial"/>
              </a:rPr>
              <a:t>space </a:t>
            </a:r>
            <a:r>
              <a:rPr sz="2600" spc="-15" dirty="0">
                <a:latin typeface="Arial"/>
                <a:cs typeface="Arial"/>
              </a:rPr>
              <a:t>of </a:t>
            </a:r>
            <a:r>
              <a:rPr sz="2600" spc="-20" dirty="0">
                <a:latin typeface="Arial"/>
                <a:cs typeface="Arial"/>
              </a:rPr>
              <a:t>functions learnable </a:t>
            </a:r>
            <a:r>
              <a:rPr sz="2600" spc="-15" dirty="0">
                <a:latin typeface="Arial"/>
                <a:cs typeface="Arial"/>
              </a:rPr>
              <a:t>by  </a:t>
            </a:r>
            <a:r>
              <a:rPr sz="2600" dirty="0">
                <a:latin typeface="Arial"/>
                <a:cs typeface="Arial"/>
              </a:rPr>
              <a:t>a </a:t>
            </a:r>
            <a:r>
              <a:rPr sz="2600" spc="-20" dirty="0">
                <a:latin typeface="Arial"/>
                <a:cs typeface="Arial"/>
              </a:rPr>
              <a:t>statistical </a:t>
            </a:r>
            <a:r>
              <a:rPr sz="2600" spc="-15" dirty="0">
                <a:latin typeface="Arial"/>
                <a:cs typeface="Arial"/>
              </a:rPr>
              <a:t>(binary) classification</a:t>
            </a:r>
            <a:r>
              <a:rPr sz="2600" spc="-95" dirty="0">
                <a:latin typeface="Arial"/>
                <a:cs typeface="Arial"/>
              </a:rPr>
              <a:t> </a:t>
            </a:r>
            <a:r>
              <a:rPr sz="2600" spc="-20" dirty="0">
                <a:latin typeface="Arial"/>
                <a:cs typeface="Arial"/>
              </a:rPr>
              <a:t>algorithm</a:t>
            </a:r>
            <a:endParaRPr sz="2600" dirty="0">
              <a:latin typeface="Arial"/>
              <a:cs typeface="Arial"/>
            </a:endParaRPr>
          </a:p>
          <a:p>
            <a:pPr marL="378460" indent="-365760">
              <a:lnSpc>
                <a:spcPts val="2890"/>
              </a:lnSpc>
              <a:buChar char="•"/>
              <a:tabLst>
                <a:tab pos="377825" algn="l"/>
                <a:tab pos="378460" algn="l"/>
              </a:tabLst>
            </a:pPr>
            <a:endParaRPr lang="en-US" sz="2600" spc="-20" dirty="0">
              <a:latin typeface="Arial"/>
              <a:cs typeface="Arial"/>
            </a:endParaRPr>
          </a:p>
          <a:p>
            <a:pPr marL="378460" indent="-365760">
              <a:lnSpc>
                <a:spcPts val="2890"/>
              </a:lnSpc>
              <a:buChar char="•"/>
              <a:tabLst>
                <a:tab pos="377825" algn="l"/>
                <a:tab pos="378460" algn="l"/>
              </a:tabLst>
            </a:pPr>
            <a:r>
              <a:rPr sz="2600" spc="-20" dirty="0">
                <a:latin typeface="Arial"/>
                <a:cs typeface="Arial"/>
              </a:rPr>
              <a:t>Largest </a:t>
            </a:r>
            <a:r>
              <a:rPr sz="2600" spc="-15" dirty="0">
                <a:latin typeface="Arial"/>
                <a:cs typeface="Arial"/>
              </a:rPr>
              <a:t>possible value </a:t>
            </a:r>
            <a:r>
              <a:rPr sz="2600" spc="-10" dirty="0">
                <a:latin typeface="Arial"/>
                <a:cs typeface="Arial"/>
              </a:rPr>
              <a:t>of </a:t>
            </a:r>
            <a:r>
              <a:rPr sz="2600" i="1" dirty="0">
                <a:latin typeface="Arial"/>
                <a:cs typeface="Arial"/>
              </a:rPr>
              <a:t>m </a:t>
            </a:r>
            <a:r>
              <a:rPr sz="2600" spc="-15" dirty="0">
                <a:latin typeface="Arial"/>
                <a:cs typeface="Arial"/>
              </a:rPr>
              <a:t>for which there </a:t>
            </a:r>
            <a:r>
              <a:rPr sz="2600" spc="-20" dirty="0">
                <a:latin typeface="Arial"/>
                <a:cs typeface="Arial"/>
              </a:rPr>
              <a:t>exists</a:t>
            </a:r>
            <a:r>
              <a:rPr sz="2600" spc="-245" dirty="0">
                <a:latin typeface="Arial"/>
                <a:cs typeface="Arial"/>
              </a:rPr>
              <a:t> </a:t>
            </a:r>
            <a:r>
              <a:rPr sz="2600" spc="-15" dirty="0">
                <a:latin typeface="Arial"/>
                <a:cs typeface="Arial"/>
              </a:rPr>
              <a:t>training</a:t>
            </a:r>
            <a:endParaRPr sz="2600" dirty="0">
              <a:latin typeface="Arial"/>
              <a:cs typeface="Arial"/>
            </a:endParaRPr>
          </a:p>
          <a:p>
            <a:pPr marL="377825" marR="891540">
              <a:lnSpc>
                <a:spcPts val="2880"/>
              </a:lnSpc>
              <a:spcBef>
                <a:spcPts val="295"/>
              </a:spcBef>
            </a:pPr>
            <a:r>
              <a:rPr sz="2600" spc="-15" dirty="0">
                <a:latin typeface="Arial"/>
                <a:cs typeface="Arial"/>
              </a:rPr>
              <a:t>set of </a:t>
            </a:r>
            <a:r>
              <a:rPr sz="2600" spc="-25" dirty="0">
                <a:latin typeface="Arial"/>
                <a:cs typeface="Arial"/>
              </a:rPr>
              <a:t>different </a:t>
            </a:r>
            <a:r>
              <a:rPr sz="2600" spc="-20" dirty="0">
                <a:latin typeface="Arial"/>
                <a:cs typeface="Arial"/>
              </a:rPr>
              <a:t>points </a:t>
            </a:r>
            <a:r>
              <a:rPr sz="2600" spc="-15" dirty="0">
                <a:latin typeface="Arial"/>
                <a:cs typeface="Arial"/>
              </a:rPr>
              <a:t>(</a:t>
            </a:r>
            <a:r>
              <a:rPr sz="2600" b="1" spc="-15" dirty="0">
                <a:latin typeface="Arial"/>
                <a:cs typeface="Arial"/>
              </a:rPr>
              <a:t>x</a:t>
            </a:r>
            <a:r>
              <a:rPr sz="2600" spc="-15" dirty="0">
                <a:latin typeface="Arial"/>
                <a:cs typeface="Arial"/>
              </a:rPr>
              <a:t>) </a:t>
            </a:r>
            <a:r>
              <a:rPr sz="2600" spc="-20" dirty="0">
                <a:latin typeface="Arial"/>
                <a:cs typeface="Arial"/>
              </a:rPr>
              <a:t>that algorithm/classifier </a:t>
            </a:r>
            <a:r>
              <a:rPr sz="2300" spc="15" dirty="0">
                <a:latin typeface="Arial"/>
                <a:cs typeface="Arial"/>
              </a:rPr>
              <a:t>label  </a:t>
            </a:r>
            <a:r>
              <a:rPr sz="2300" spc="10" dirty="0">
                <a:latin typeface="Arial"/>
                <a:cs typeface="Arial"/>
              </a:rPr>
              <a:t>arbitrarily</a:t>
            </a:r>
            <a:endParaRPr sz="2300" dirty="0">
              <a:latin typeface="Arial"/>
              <a:cs typeface="Arial"/>
            </a:endParaRPr>
          </a:p>
          <a:p>
            <a:pPr marL="866140" lvl="1" indent="-365760">
              <a:lnSpc>
                <a:spcPts val="2690"/>
              </a:lnSpc>
              <a:buChar char="•"/>
              <a:tabLst>
                <a:tab pos="865505" algn="l"/>
                <a:tab pos="866140" algn="l"/>
              </a:tabLst>
            </a:pPr>
            <a:r>
              <a:rPr sz="2300" spc="15" dirty="0">
                <a:latin typeface="Arial"/>
                <a:cs typeface="Arial"/>
              </a:rPr>
              <a:t>Discrepancy </a:t>
            </a:r>
            <a:r>
              <a:rPr sz="2300" spc="20" dirty="0">
                <a:latin typeface="Arial"/>
                <a:cs typeface="Arial"/>
              </a:rPr>
              <a:t>between </a:t>
            </a:r>
            <a:r>
              <a:rPr sz="2300" spc="10" dirty="0">
                <a:latin typeface="Arial"/>
                <a:cs typeface="Arial"/>
              </a:rPr>
              <a:t>training </a:t>
            </a:r>
            <a:r>
              <a:rPr sz="2300" dirty="0">
                <a:latin typeface="Arial"/>
                <a:cs typeface="Arial"/>
              </a:rPr>
              <a:t>&amp; </a:t>
            </a:r>
            <a:r>
              <a:rPr sz="2300" spc="15" dirty="0">
                <a:latin typeface="Arial"/>
                <a:cs typeface="Arial"/>
              </a:rPr>
              <a:t>generalization </a:t>
            </a:r>
            <a:r>
              <a:rPr sz="2300" spc="10" dirty="0">
                <a:latin typeface="Arial"/>
                <a:cs typeface="Arial"/>
              </a:rPr>
              <a:t>(test)</a:t>
            </a:r>
            <a:r>
              <a:rPr sz="2300" spc="195" dirty="0">
                <a:latin typeface="Arial"/>
                <a:cs typeface="Arial"/>
              </a:rPr>
              <a:t> </a:t>
            </a:r>
            <a:r>
              <a:rPr sz="2300" spc="15" dirty="0">
                <a:latin typeface="Arial"/>
                <a:cs typeface="Arial"/>
              </a:rPr>
              <a:t>error</a:t>
            </a:r>
            <a:endParaRPr sz="2300" dirty="0">
              <a:latin typeface="Arial"/>
              <a:cs typeface="Arial"/>
            </a:endParaRPr>
          </a:p>
          <a:p>
            <a:pPr marL="866140">
              <a:lnSpc>
                <a:spcPct val="100000"/>
              </a:lnSpc>
              <a:spcBef>
                <a:spcPts val="45"/>
              </a:spcBef>
            </a:pPr>
            <a:r>
              <a:rPr sz="2300" spc="20" dirty="0">
                <a:latin typeface="Arial"/>
                <a:cs typeface="Arial"/>
              </a:rPr>
              <a:t>bounded</a:t>
            </a:r>
            <a:r>
              <a:rPr sz="2300" spc="35" dirty="0">
                <a:latin typeface="Arial"/>
                <a:cs typeface="Arial"/>
              </a:rPr>
              <a:t> </a:t>
            </a:r>
            <a:r>
              <a:rPr sz="2300" spc="15" dirty="0">
                <a:latin typeface="Arial"/>
                <a:cs typeface="Arial"/>
              </a:rPr>
              <a:t>above</a:t>
            </a:r>
            <a:endParaRPr sz="2300" dirty="0">
              <a:latin typeface="Arial"/>
              <a:cs typeface="Arial"/>
            </a:endParaRPr>
          </a:p>
          <a:p>
            <a:pPr marL="1353820" marR="5080" lvl="2" indent="-365760">
              <a:lnSpc>
                <a:spcPct val="100899"/>
              </a:lnSpc>
              <a:spcBef>
                <a:spcPts val="120"/>
              </a:spcBef>
              <a:buChar char="•"/>
              <a:tabLst>
                <a:tab pos="1353185" algn="l"/>
                <a:tab pos="1353820" algn="l"/>
              </a:tabLst>
            </a:pPr>
            <a:r>
              <a:rPr sz="2300" spc="20" dirty="0">
                <a:latin typeface="Arial"/>
                <a:cs typeface="Arial"/>
              </a:rPr>
              <a:t>Bound grows </a:t>
            </a:r>
            <a:r>
              <a:rPr sz="2300" spc="10" dirty="0">
                <a:latin typeface="Arial"/>
                <a:cs typeface="Arial"/>
              </a:rPr>
              <a:t>as </a:t>
            </a:r>
            <a:r>
              <a:rPr sz="2300" spc="15" dirty="0">
                <a:latin typeface="Arial"/>
                <a:cs typeface="Arial"/>
              </a:rPr>
              <a:t>capacity </a:t>
            </a:r>
            <a:r>
              <a:rPr sz="2300" spc="20" dirty="0">
                <a:latin typeface="Arial"/>
                <a:cs typeface="Arial"/>
              </a:rPr>
              <a:t>grows </a:t>
            </a:r>
            <a:r>
              <a:rPr sz="2300" spc="15" dirty="0">
                <a:latin typeface="Arial"/>
                <a:cs typeface="Arial"/>
              </a:rPr>
              <a:t>but shrinks </a:t>
            </a:r>
            <a:r>
              <a:rPr sz="2300" spc="10" dirty="0">
                <a:latin typeface="Arial"/>
                <a:cs typeface="Arial"/>
              </a:rPr>
              <a:t>as </a:t>
            </a:r>
            <a:r>
              <a:rPr sz="2300" spc="20" dirty="0">
                <a:latin typeface="Arial"/>
                <a:cs typeface="Arial"/>
              </a:rPr>
              <a:t>number </a:t>
            </a:r>
            <a:r>
              <a:rPr sz="2300" spc="10" dirty="0">
                <a:latin typeface="Arial"/>
                <a:cs typeface="Arial"/>
              </a:rPr>
              <a:t>of  training </a:t>
            </a:r>
            <a:r>
              <a:rPr sz="2300" spc="20" dirty="0">
                <a:latin typeface="Arial"/>
                <a:cs typeface="Arial"/>
              </a:rPr>
              <a:t>samples</a:t>
            </a:r>
            <a:r>
              <a:rPr sz="2300" spc="60" dirty="0">
                <a:latin typeface="Arial"/>
                <a:cs typeface="Arial"/>
              </a:rPr>
              <a:t> </a:t>
            </a:r>
            <a:r>
              <a:rPr sz="2300" spc="15" dirty="0">
                <a:latin typeface="Arial"/>
                <a:cs typeface="Arial"/>
              </a:rPr>
              <a:t>increases</a:t>
            </a:r>
            <a:endParaRPr sz="2300" dirty="0">
              <a:latin typeface="Arial"/>
              <a:cs typeface="Arial"/>
            </a:endParaRPr>
          </a:p>
          <a:p>
            <a:pPr marL="866140" lvl="1" indent="-365760">
              <a:lnSpc>
                <a:spcPct val="100000"/>
              </a:lnSpc>
              <a:spcBef>
                <a:spcPts val="50"/>
              </a:spcBef>
              <a:buChar char="•"/>
              <a:tabLst>
                <a:tab pos="865505" algn="l"/>
                <a:tab pos="866140" algn="l"/>
              </a:tabLst>
            </a:pPr>
            <a:r>
              <a:rPr sz="2300" spc="20" dirty="0">
                <a:latin typeface="Arial"/>
                <a:cs typeface="Arial"/>
              </a:rPr>
              <a:t>More </a:t>
            </a:r>
            <a:r>
              <a:rPr sz="2300" spc="15" dirty="0">
                <a:latin typeface="Arial"/>
                <a:cs typeface="Arial"/>
              </a:rPr>
              <a:t>data </a:t>
            </a:r>
            <a:r>
              <a:rPr sz="2300" dirty="0">
                <a:latin typeface="Arial"/>
                <a:cs typeface="Arial"/>
              </a:rPr>
              <a:t>= </a:t>
            </a:r>
            <a:r>
              <a:rPr sz="2300" spc="15" dirty="0">
                <a:latin typeface="Arial"/>
                <a:cs typeface="Arial"/>
              </a:rPr>
              <a:t>better worst case generalization</a:t>
            </a:r>
            <a:r>
              <a:rPr sz="2300" spc="180" dirty="0">
                <a:latin typeface="Arial"/>
                <a:cs typeface="Arial"/>
              </a:rPr>
              <a:t> </a:t>
            </a:r>
            <a:r>
              <a:rPr sz="2300" spc="15" dirty="0">
                <a:latin typeface="Arial"/>
                <a:cs typeface="Arial"/>
              </a:rPr>
              <a:t>error!</a:t>
            </a:r>
            <a:endParaRPr lang="en-US" sz="2300" spc="15" dirty="0">
              <a:latin typeface="Arial"/>
              <a:cs typeface="Arial"/>
            </a:endParaRPr>
          </a:p>
          <a:p>
            <a:pPr marL="408940" indent="-365760">
              <a:spcBef>
                <a:spcPts val="50"/>
              </a:spcBef>
              <a:buChar char="•"/>
              <a:tabLst>
                <a:tab pos="865505" algn="l"/>
                <a:tab pos="866140" algn="l"/>
              </a:tabLst>
            </a:pPr>
            <a:endParaRPr lang="en-US" sz="2600" spc="15" dirty="0">
              <a:latin typeface="Arial"/>
              <a:cs typeface="Arial"/>
            </a:endParaRPr>
          </a:p>
          <a:p>
            <a:pPr marL="408940" indent="-365760">
              <a:spcBef>
                <a:spcPts val="50"/>
              </a:spcBef>
              <a:buChar char="•"/>
              <a:tabLst>
                <a:tab pos="865505" algn="l"/>
                <a:tab pos="866140" algn="l"/>
              </a:tabLst>
            </a:pPr>
            <a:r>
              <a:rPr lang="en-US" sz="2600" spc="15" dirty="0">
                <a:latin typeface="Arial"/>
                <a:cs typeface="Arial"/>
              </a:rPr>
              <a:t>Infinite for unbounded strings</a:t>
            </a:r>
            <a:endParaRPr sz="2600" dirty="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2216" y="275843"/>
            <a:ext cx="6091555" cy="741680"/>
          </a:xfrm>
          <a:prstGeom prst="rect">
            <a:avLst/>
          </a:prstGeom>
        </p:spPr>
        <p:txBody>
          <a:bodyPr vert="horz" wrap="square" lIns="0" tIns="12700" rIns="0" bIns="0" rtlCol="0">
            <a:spAutoFit/>
          </a:bodyPr>
          <a:lstStyle/>
          <a:p>
            <a:pPr marL="12700">
              <a:lnSpc>
                <a:spcPct val="100000"/>
              </a:lnSpc>
              <a:spcBef>
                <a:spcPts val="100"/>
              </a:spcBef>
            </a:pPr>
            <a:r>
              <a:rPr sz="4700" spc="-5" dirty="0"/>
              <a:t>VC </a:t>
            </a:r>
            <a:r>
              <a:rPr sz="4700" spc="-10" dirty="0"/>
              <a:t>Dimension</a:t>
            </a:r>
            <a:r>
              <a:rPr sz="4700" spc="-40" dirty="0"/>
              <a:t> </a:t>
            </a:r>
            <a:r>
              <a:rPr sz="4700" spc="-5" dirty="0"/>
              <a:t>Intuition</a:t>
            </a:r>
            <a:endParaRPr sz="4700" dirty="0"/>
          </a:p>
        </p:txBody>
      </p:sp>
      <p:sp>
        <p:nvSpPr>
          <p:cNvPr id="3" name="object 3"/>
          <p:cNvSpPr txBox="1"/>
          <p:nvPr/>
        </p:nvSpPr>
        <p:spPr>
          <a:xfrm>
            <a:off x="235711" y="1144015"/>
            <a:ext cx="9277350" cy="4739640"/>
          </a:xfrm>
          <a:prstGeom prst="rect">
            <a:avLst/>
          </a:prstGeom>
        </p:spPr>
        <p:txBody>
          <a:bodyPr vert="horz" wrap="square" lIns="0" tIns="12700" rIns="0" bIns="0" rtlCol="0">
            <a:spAutoFit/>
          </a:bodyPr>
          <a:lstStyle/>
          <a:p>
            <a:pPr marL="378460" marR="115570" indent="-365760">
              <a:lnSpc>
                <a:spcPct val="100000"/>
              </a:lnSpc>
              <a:spcBef>
                <a:spcPts val="100"/>
              </a:spcBef>
              <a:buChar char="•"/>
              <a:tabLst>
                <a:tab pos="377825" algn="l"/>
                <a:tab pos="378460" algn="l"/>
                <a:tab pos="2103120" algn="l"/>
              </a:tabLst>
            </a:pPr>
            <a:r>
              <a:rPr sz="3000" spc="-10" dirty="0">
                <a:latin typeface="Arial"/>
                <a:cs typeface="Arial"/>
              </a:rPr>
              <a:t>Classification </a:t>
            </a:r>
            <a:r>
              <a:rPr sz="3000" spc="-5" dirty="0">
                <a:latin typeface="Arial"/>
                <a:cs typeface="Arial"/>
              </a:rPr>
              <a:t>model </a:t>
            </a:r>
            <a:r>
              <a:rPr sz="3000" b="1" i="1" spc="-5" dirty="0">
                <a:latin typeface="Arial"/>
                <a:cs typeface="Arial"/>
              </a:rPr>
              <a:t>f</a:t>
            </a:r>
            <a:r>
              <a:rPr sz="3000" spc="-5" dirty="0">
                <a:latin typeface="Arial"/>
                <a:cs typeface="Arial"/>
              </a:rPr>
              <a:t>(θ) </a:t>
            </a:r>
            <a:r>
              <a:rPr sz="3000" spc="-10" dirty="0">
                <a:latin typeface="Arial"/>
                <a:cs typeface="Arial"/>
              </a:rPr>
              <a:t>shatters </a:t>
            </a:r>
            <a:r>
              <a:rPr sz="3000" spc="-5" dirty="0">
                <a:latin typeface="Arial"/>
                <a:cs typeface="Arial"/>
              </a:rPr>
              <a:t>set of samples </a:t>
            </a:r>
            <a:r>
              <a:rPr sz="3000" spc="5" dirty="0">
                <a:latin typeface="Arial"/>
                <a:cs typeface="Arial"/>
              </a:rPr>
              <a:t>{</a:t>
            </a:r>
            <a:r>
              <a:rPr sz="3000" b="1" spc="5" dirty="0">
                <a:latin typeface="Arial"/>
                <a:cs typeface="Arial"/>
              </a:rPr>
              <a:t>x</a:t>
            </a:r>
            <a:r>
              <a:rPr sz="1900" spc="5" dirty="0">
                <a:latin typeface="Arial"/>
                <a:cs typeface="Arial"/>
              </a:rPr>
              <a:t>1</a:t>
            </a:r>
            <a:r>
              <a:rPr sz="3000" spc="5" dirty="0">
                <a:latin typeface="Arial"/>
                <a:cs typeface="Arial"/>
              </a:rPr>
              <a:t>,  </a:t>
            </a:r>
            <a:r>
              <a:rPr sz="3000" b="1" spc="-5" dirty="0">
                <a:latin typeface="Arial"/>
                <a:cs typeface="Arial"/>
              </a:rPr>
              <a:t>x</a:t>
            </a:r>
            <a:r>
              <a:rPr sz="1900" spc="-5" dirty="0">
                <a:latin typeface="Arial"/>
                <a:cs typeface="Arial"/>
              </a:rPr>
              <a:t>2</a:t>
            </a:r>
            <a:r>
              <a:rPr sz="3000" spc="-5" dirty="0">
                <a:latin typeface="Arial"/>
                <a:cs typeface="Arial"/>
              </a:rPr>
              <a:t>,…,</a:t>
            </a:r>
            <a:r>
              <a:rPr sz="3000" spc="-15" dirty="0">
                <a:latin typeface="Arial"/>
                <a:cs typeface="Arial"/>
              </a:rPr>
              <a:t> </a:t>
            </a:r>
            <a:r>
              <a:rPr sz="3000" b="1" dirty="0">
                <a:latin typeface="Arial"/>
                <a:cs typeface="Arial"/>
              </a:rPr>
              <a:t>x</a:t>
            </a:r>
            <a:r>
              <a:rPr sz="1900" dirty="0">
                <a:latin typeface="Arial"/>
                <a:cs typeface="Arial"/>
              </a:rPr>
              <a:t>n</a:t>
            </a:r>
            <a:r>
              <a:rPr sz="3000" dirty="0">
                <a:latin typeface="Arial"/>
                <a:cs typeface="Arial"/>
              </a:rPr>
              <a:t>}	if </a:t>
            </a:r>
            <a:r>
              <a:rPr sz="3000" spc="-5" dirty="0">
                <a:latin typeface="Arial"/>
                <a:cs typeface="Arial"/>
              </a:rPr>
              <a:t>for all label </a:t>
            </a:r>
            <a:r>
              <a:rPr sz="3000" spc="-10" dirty="0">
                <a:latin typeface="Arial"/>
                <a:cs typeface="Arial"/>
              </a:rPr>
              <a:t>assignments </a:t>
            </a:r>
            <a:r>
              <a:rPr sz="3000" spc="-5" dirty="0">
                <a:latin typeface="Arial"/>
                <a:cs typeface="Arial"/>
              </a:rPr>
              <a:t>to </a:t>
            </a:r>
            <a:r>
              <a:rPr sz="3000" spc="-10" dirty="0">
                <a:latin typeface="Arial"/>
                <a:cs typeface="Arial"/>
              </a:rPr>
              <a:t>those </a:t>
            </a:r>
            <a:r>
              <a:rPr sz="3000" spc="-5" dirty="0">
                <a:latin typeface="Arial"/>
                <a:cs typeface="Arial"/>
              </a:rPr>
              <a:t>points,  there </a:t>
            </a:r>
            <a:r>
              <a:rPr sz="3000" spc="-10" dirty="0">
                <a:latin typeface="Arial"/>
                <a:cs typeface="Arial"/>
              </a:rPr>
              <a:t>exists </a:t>
            </a:r>
            <a:r>
              <a:rPr sz="3000" dirty="0">
                <a:latin typeface="Arial"/>
                <a:cs typeface="Arial"/>
              </a:rPr>
              <a:t>a θ </a:t>
            </a:r>
            <a:r>
              <a:rPr sz="3000" spc="-10" dirty="0">
                <a:latin typeface="Arial"/>
                <a:cs typeface="Arial"/>
              </a:rPr>
              <a:t>such </a:t>
            </a:r>
            <a:r>
              <a:rPr sz="3000" spc="-5" dirty="0">
                <a:latin typeface="Arial"/>
                <a:cs typeface="Arial"/>
              </a:rPr>
              <a:t>that </a:t>
            </a:r>
            <a:r>
              <a:rPr sz="3000" b="1" i="1" dirty="0">
                <a:latin typeface="Arial"/>
                <a:cs typeface="Arial"/>
              </a:rPr>
              <a:t>f </a:t>
            </a:r>
            <a:r>
              <a:rPr sz="3000" spc="-5" dirty="0">
                <a:latin typeface="Arial"/>
                <a:cs typeface="Arial"/>
              </a:rPr>
              <a:t>makes </a:t>
            </a:r>
            <a:r>
              <a:rPr sz="3000" b="1" spc="-5" dirty="0">
                <a:latin typeface="Arial"/>
                <a:cs typeface="Arial"/>
              </a:rPr>
              <a:t>NO </a:t>
            </a:r>
            <a:r>
              <a:rPr sz="3000" spc="-5" dirty="0">
                <a:latin typeface="Arial"/>
                <a:cs typeface="Arial"/>
              </a:rPr>
              <a:t>errors </a:t>
            </a:r>
            <a:r>
              <a:rPr sz="3000" spc="-10" dirty="0">
                <a:latin typeface="Arial"/>
                <a:cs typeface="Arial"/>
              </a:rPr>
              <a:t>when  </a:t>
            </a:r>
            <a:r>
              <a:rPr sz="3000" spc="-5" dirty="0">
                <a:latin typeface="Arial"/>
                <a:cs typeface="Arial"/>
              </a:rPr>
              <a:t>evaluated on that set of</a:t>
            </a:r>
            <a:r>
              <a:rPr sz="3000" spc="-60" dirty="0">
                <a:latin typeface="Arial"/>
                <a:cs typeface="Arial"/>
              </a:rPr>
              <a:t> </a:t>
            </a:r>
            <a:r>
              <a:rPr sz="3000" spc="-5" dirty="0">
                <a:latin typeface="Arial"/>
                <a:cs typeface="Arial"/>
              </a:rPr>
              <a:t>points</a:t>
            </a:r>
            <a:endParaRPr sz="3000">
              <a:latin typeface="Arial"/>
              <a:cs typeface="Arial"/>
            </a:endParaRPr>
          </a:p>
          <a:p>
            <a:pPr marL="378460" marR="1447800" indent="-365760">
              <a:lnSpc>
                <a:spcPct val="100000"/>
              </a:lnSpc>
              <a:spcBef>
                <a:spcPts val="695"/>
              </a:spcBef>
              <a:buChar char="•"/>
              <a:tabLst>
                <a:tab pos="377825" algn="l"/>
                <a:tab pos="378460" algn="l"/>
              </a:tabLst>
            </a:pPr>
            <a:r>
              <a:rPr sz="3000" spc="-10" dirty="0">
                <a:latin typeface="Arial"/>
                <a:cs typeface="Arial"/>
              </a:rPr>
              <a:t>VC </a:t>
            </a:r>
            <a:r>
              <a:rPr sz="3000" spc="-5" dirty="0">
                <a:latin typeface="Arial"/>
                <a:cs typeface="Arial"/>
              </a:rPr>
              <a:t>Dimension </a:t>
            </a:r>
            <a:r>
              <a:rPr sz="3000" dirty="0">
                <a:latin typeface="Arial"/>
                <a:cs typeface="Arial"/>
              </a:rPr>
              <a:t>= </a:t>
            </a:r>
            <a:r>
              <a:rPr sz="3000" spc="-10" dirty="0">
                <a:latin typeface="Arial"/>
                <a:cs typeface="Arial"/>
              </a:rPr>
              <a:t>maximum </a:t>
            </a:r>
            <a:r>
              <a:rPr sz="3000" spc="-5" dirty="0">
                <a:latin typeface="Arial"/>
                <a:cs typeface="Arial"/>
              </a:rPr>
              <a:t>number of</a:t>
            </a:r>
            <a:r>
              <a:rPr sz="3000" spc="-114" dirty="0">
                <a:latin typeface="Arial"/>
                <a:cs typeface="Arial"/>
              </a:rPr>
              <a:t> </a:t>
            </a:r>
            <a:r>
              <a:rPr sz="3000" spc="-5" dirty="0">
                <a:latin typeface="Arial"/>
                <a:cs typeface="Arial"/>
              </a:rPr>
              <a:t>points  arranged so that </a:t>
            </a:r>
            <a:r>
              <a:rPr sz="3000" b="1" i="1" dirty="0">
                <a:latin typeface="Arial"/>
                <a:cs typeface="Arial"/>
              </a:rPr>
              <a:t>f </a:t>
            </a:r>
            <a:r>
              <a:rPr sz="3000" spc="-10" dirty="0">
                <a:latin typeface="Arial"/>
                <a:cs typeface="Arial"/>
              </a:rPr>
              <a:t>shatters</a:t>
            </a:r>
            <a:r>
              <a:rPr sz="3000" spc="-60" dirty="0">
                <a:latin typeface="Arial"/>
                <a:cs typeface="Arial"/>
              </a:rPr>
              <a:t> </a:t>
            </a:r>
            <a:r>
              <a:rPr sz="3000" spc="-5" dirty="0">
                <a:latin typeface="Arial"/>
                <a:cs typeface="Arial"/>
              </a:rPr>
              <a:t>them</a:t>
            </a:r>
            <a:endParaRPr sz="3000">
              <a:latin typeface="Arial"/>
              <a:cs typeface="Arial"/>
            </a:endParaRPr>
          </a:p>
          <a:p>
            <a:pPr marL="805180" lvl="1" indent="-304800">
              <a:lnSpc>
                <a:spcPct val="100000"/>
              </a:lnSpc>
              <a:spcBef>
                <a:spcPts val="590"/>
              </a:spcBef>
              <a:buChar char="–"/>
              <a:tabLst>
                <a:tab pos="805180" algn="l"/>
              </a:tabLst>
            </a:pPr>
            <a:r>
              <a:rPr sz="2600" spc="-20" dirty="0">
                <a:latin typeface="Arial"/>
                <a:cs typeface="Arial"/>
              </a:rPr>
              <a:t>Maximum </a:t>
            </a:r>
            <a:r>
              <a:rPr sz="2600" spc="-15" dirty="0">
                <a:latin typeface="Arial"/>
                <a:cs typeface="Arial"/>
              </a:rPr>
              <a:t>integer </a:t>
            </a:r>
            <a:r>
              <a:rPr sz="2600" b="1" i="1" dirty="0">
                <a:latin typeface="Arial"/>
                <a:cs typeface="Arial"/>
              </a:rPr>
              <a:t>D </a:t>
            </a:r>
            <a:r>
              <a:rPr sz="2600" spc="-15" dirty="0">
                <a:latin typeface="Arial"/>
                <a:cs typeface="Arial"/>
              </a:rPr>
              <a:t>s.t. |i.i.d. </a:t>
            </a:r>
            <a:r>
              <a:rPr sz="2600" spc="-20" dirty="0">
                <a:latin typeface="Arial"/>
                <a:cs typeface="Arial"/>
              </a:rPr>
              <a:t>dataset| </a:t>
            </a:r>
            <a:r>
              <a:rPr sz="2600" dirty="0">
                <a:latin typeface="Arial"/>
                <a:cs typeface="Arial"/>
              </a:rPr>
              <a:t>= </a:t>
            </a:r>
            <a:r>
              <a:rPr sz="2600" b="1" i="1" dirty="0">
                <a:latin typeface="Arial"/>
                <a:cs typeface="Arial"/>
              </a:rPr>
              <a:t>D </a:t>
            </a:r>
            <a:r>
              <a:rPr sz="2600" spc="-5" dirty="0">
                <a:latin typeface="Arial"/>
                <a:cs typeface="Arial"/>
              </a:rPr>
              <a:t>is </a:t>
            </a:r>
            <a:r>
              <a:rPr sz="2600" spc="-20" dirty="0">
                <a:latin typeface="Arial"/>
                <a:cs typeface="Arial"/>
              </a:rPr>
              <a:t>shattered </a:t>
            </a:r>
            <a:r>
              <a:rPr sz="2600" spc="-10" dirty="0">
                <a:latin typeface="Arial"/>
                <a:cs typeface="Arial"/>
              </a:rPr>
              <a:t>by</a:t>
            </a:r>
            <a:r>
              <a:rPr sz="2600" spc="-315" dirty="0">
                <a:latin typeface="Arial"/>
                <a:cs typeface="Arial"/>
              </a:rPr>
              <a:t> </a:t>
            </a:r>
            <a:r>
              <a:rPr sz="2600" b="1" i="1" dirty="0">
                <a:latin typeface="Arial"/>
                <a:cs typeface="Arial"/>
              </a:rPr>
              <a:t>f</a:t>
            </a:r>
            <a:endParaRPr sz="2600">
              <a:latin typeface="Arial"/>
              <a:cs typeface="Arial"/>
            </a:endParaRPr>
          </a:p>
          <a:p>
            <a:pPr marL="378460" indent="-365760">
              <a:lnSpc>
                <a:spcPct val="100000"/>
              </a:lnSpc>
              <a:spcBef>
                <a:spcPts val="680"/>
              </a:spcBef>
              <a:buChar char="•"/>
              <a:tabLst>
                <a:tab pos="377825" algn="l"/>
                <a:tab pos="378460" algn="l"/>
              </a:tabLst>
            </a:pPr>
            <a:r>
              <a:rPr sz="3000" spc="-10" dirty="0">
                <a:latin typeface="Arial"/>
                <a:cs typeface="Arial"/>
              </a:rPr>
              <a:t>Example:</a:t>
            </a:r>
            <a:endParaRPr sz="3000">
              <a:latin typeface="Arial"/>
              <a:cs typeface="Arial"/>
            </a:endParaRPr>
          </a:p>
          <a:p>
            <a:pPr marL="805180" marR="5080" lvl="1" indent="-304800">
              <a:lnSpc>
                <a:spcPts val="3100"/>
              </a:lnSpc>
              <a:spcBef>
                <a:spcPts val="740"/>
              </a:spcBef>
              <a:buFont typeface="Arial"/>
              <a:buChar char="–"/>
              <a:tabLst>
                <a:tab pos="805180" algn="l"/>
              </a:tabLst>
            </a:pPr>
            <a:r>
              <a:rPr sz="2600" b="1" i="1" dirty="0">
                <a:latin typeface="Arial"/>
                <a:cs typeface="Arial"/>
              </a:rPr>
              <a:t>f </a:t>
            </a:r>
            <a:r>
              <a:rPr sz="2600" spc="-5" dirty="0">
                <a:latin typeface="Arial"/>
                <a:cs typeface="Arial"/>
              </a:rPr>
              <a:t>is </a:t>
            </a:r>
            <a:r>
              <a:rPr sz="2600" dirty="0">
                <a:latin typeface="Arial"/>
                <a:cs typeface="Arial"/>
              </a:rPr>
              <a:t>a </a:t>
            </a:r>
            <a:r>
              <a:rPr sz="2600" spc="-20" dirty="0">
                <a:latin typeface="Arial"/>
                <a:cs typeface="Arial"/>
              </a:rPr>
              <a:t>constant </a:t>
            </a:r>
            <a:r>
              <a:rPr sz="2600" spc="-15" dirty="0">
                <a:latin typeface="Arial"/>
                <a:cs typeface="Arial"/>
              </a:rPr>
              <a:t>classifier </a:t>
            </a:r>
            <a:r>
              <a:rPr sz="2600" spc="-5" dirty="0">
                <a:latin typeface="Arial"/>
                <a:cs typeface="Arial"/>
              </a:rPr>
              <a:t>(θ is </a:t>
            </a:r>
            <a:r>
              <a:rPr sz="2600" spc="-20" dirty="0">
                <a:latin typeface="Arial"/>
                <a:cs typeface="Arial"/>
              </a:rPr>
              <a:t>empty) </a:t>
            </a:r>
            <a:r>
              <a:rPr sz="2600" dirty="0">
                <a:latin typeface="Wingdings"/>
                <a:cs typeface="Wingdings"/>
              </a:rPr>
              <a:t></a:t>
            </a:r>
            <a:r>
              <a:rPr sz="2600" dirty="0">
                <a:latin typeface="Times New Roman"/>
                <a:cs typeface="Times New Roman"/>
              </a:rPr>
              <a:t> </a:t>
            </a:r>
            <a:r>
              <a:rPr sz="2600" spc="-15" dirty="0">
                <a:latin typeface="Arial"/>
                <a:cs typeface="Arial"/>
              </a:rPr>
              <a:t>VC </a:t>
            </a:r>
            <a:r>
              <a:rPr sz="2600" spc="-10" dirty="0">
                <a:latin typeface="Arial"/>
                <a:cs typeface="Arial"/>
              </a:rPr>
              <a:t>dim </a:t>
            </a:r>
            <a:r>
              <a:rPr sz="2600" dirty="0">
                <a:latin typeface="Arial"/>
                <a:cs typeface="Arial"/>
              </a:rPr>
              <a:t>= 0</a:t>
            </a:r>
            <a:r>
              <a:rPr sz="2600" spc="-395" dirty="0">
                <a:latin typeface="Arial"/>
                <a:cs typeface="Arial"/>
              </a:rPr>
              <a:t> </a:t>
            </a:r>
            <a:r>
              <a:rPr sz="2600" spc="-20" dirty="0">
                <a:latin typeface="Arial"/>
                <a:cs typeface="Arial"/>
              </a:rPr>
              <a:t>(cannot  shatter </a:t>
            </a:r>
            <a:r>
              <a:rPr sz="2600" dirty="0">
                <a:latin typeface="Arial"/>
                <a:cs typeface="Arial"/>
              </a:rPr>
              <a:t>a </a:t>
            </a:r>
            <a:r>
              <a:rPr sz="2600" spc="-15" dirty="0">
                <a:latin typeface="Arial"/>
                <a:cs typeface="Arial"/>
              </a:rPr>
              <a:t>single</a:t>
            </a:r>
            <a:r>
              <a:rPr sz="2600" spc="-95" dirty="0">
                <a:latin typeface="Arial"/>
                <a:cs typeface="Arial"/>
              </a:rPr>
              <a:t> </a:t>
            </a:r>
            <a:r>
              <a:rPr sz="2600" spc="-20" dirty="0">
                <a:latin typeface="Arial"/>
                <a:cs typeface="Arial"/>
              </a:rPr>
              <a:t>point)</a:t>
            </a:r>
            <a:endParaRPr sz="2600">
              <a:latin typeface="Arial"/>
              <a:cs typeface="Arial"/>
            </a:endParaRPr>
          </a:p>
        </p:txBody>
      </p:sp>
      <p:sp>
        <p:nvSpPr>
          <p:cNvPr id="4" name="object 4"/>
          <p:cNvSpPr/>
          <p:nvPr/>
        </p:nvSpPr>
        <p:spPr>
          <a:xfrm>
            <a:off x="766572" y="6124955"/>
            <a:ext cx="8863584" cy="65836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61641" y="6845808"/>
            <a:ext cx="5810250" cy="421640"/>
          </a:xfrm>
          <a:prstGeom prst="rect">
            <a:avLst/>
          </a:prstGeom>
        </p:spPr>
        <p:txBody>
          <a:bodyPr vert="horz" wrap="square" lIns="0" tIns="12700" rIns="0" bIns="0" rtlCol="0">
            <a:spAutoFit/>
          </a:bodyPr>
          <a:lstStyle/>
          <a:p>
            <a:pPr marL="12700">
              <a:lnSpc>
                <a:spcPct val="100000"/>
              </a:lnSpc>
              <a:spcBef>
                <a:spcPts val="100"/>
              </a:spcBef>
            </a:pPr>
            <a:r>
              <a:rPr sz="2600" dirty="0">
                <a:latin typeface="Arial"/>
                <a:cs typeface="Arial"/>
              </a:rPr>
              <a:t>D </a:t>
            </a:r>
            <a:r>
              <a:rPr sz="2600" spc="-5" dirty="0">
                <a:latin typeface="Arial"/>
                <a:cs typeface="Arial"/>
              </a:rPr>
              <a:t>is </a:t>
            </a:r>
            <a:r>
              <a:rPr sz="2600" spc="-15" dirty="0">
                <a:latin typeface="Arial"/>
                <a:cs typeface="Arial"/>
              </a:rPr>
              <a:t>VC </a:t>
            </a:r>
            <a:r>
              <a:rPr sz="2600" spc="-20" dirty="0">
                <a:latin typeface="Arial"/>
                <a:cs typeface="Arial"/>
              </a:rPr>
              <a:t>dimension, </a:t>
            </a:r>
            <a:r>
              <a:rPr sz="2600" dirty="0">
                <a:latin typeface="Arial"/>
                <a:cs typeface="Arial"/>
              </a:rPr>
              <a:t>N </a:t>
            </a:r>
            <a:r>
              <a:rPr sz="2600" spc="-5" dirty="0">
                <a:latin typeface="Arial"/>
                <a:cs typeface="Arial"/>
              </a:rPr>
              <a:t>is </a:t>
            </a:r>
            <a:r>
              <a:rPr sz="2600" spc="-15" dirty="0">
                <a:latin typeface="Arial"/>
                <a:cs typeface="Arial"/>
              </a:rPr>
              <a:t>size </a:t>
            </a:r>
            <a:r>
              <a:rPr sz="2600" spc="-10" dirty="0">
                <a:latin typeface="Arial"/>
                <a:cs typeface="Arial"/>
              </a:rPr>
              <a:t>of </a:t>
            </a:r>
            <a:r>
              <a:rPr sz="2600" spc="-15" dirty="0">
                <a:latin typeface="Arial"/>
                <a:cs typeface="Arial"/>
              </a:rPr>
              <a:t>train</a:t>
            </a:r>
            <a:r>
              <a:rPr sz="2600" spc="-310" dirty="0">
                <a:latin typeface="Arial"/>
                <a:cs typeface="Arial"/>
              </a:rPr>
              <a:t> </a:t>
            </a:r>
            <a:r>
              <a:rPr sz="2600" spc="-20" dirty="0">
                <a:latin typeface="Arial"/>
                <a:cs typeface="Arial"/>
              </a:rPr>
              <a:t>set,</a:t>
            </a:r>
            <a:endParaRPr sz="2600">
              <a:latin typeface="Arial"/>
              <a:cs typeface="Arial"/>
            </a:endParaRPr>
          </a:p>
        </p:txBody>
      </p:sp>
      <p:sp>
        <p:nvSpPr>
          <p:cNvPr id="6" name="object 6"/>
          <p:cNvSpPr txBox="1"/>
          <p:nvPr/>
        </p:nvSpPr>
        <p:spPr>
          <a:xfrm>
            <a:off x="8069856" y="6845808"/>
            <a:ext cx="117475" cy="421640"/>
          </a:xfrm>
          <a:prstGeom prst="rect">
            <a:avLst/>
          </a:prstGeom>
        </p:spPr>
        <p:txBody>
          <a:bodyPr vert="horz" wrap="square" lIns="0" tIns="12700" rIns="0" bIns="0" rtlCol="0">
            <a:spAutoFit/>
          </a:bodyPr>
          <a:lstStyle/>
          <a:p>
            <a:pPr marL="12700">
              <a:lnSpc>
                <a:spcPct val="100000"/>
              </a:lnSpc>
              <a:spcBef>
                <a:spcPts val="100"/>
              </a:spcBef>
            </a:pPr>
            <a:r>
              <a:rPr sz="2600" dirty="0">
                <a:latin typeface="Arial"/>
                <a:cs typeface="Arial"/>
              </a:rPr>
              <a:t>,</a:t>
            </a:r>
            <a:endParaRPr sz="2600">
              <a:latin typeface="Arial"/>
              <a:cs typeface="Arial"/>
            </a:endParaRPr>
          </a:p>
        </p:txBody>
      </p:sp>
      <p:sp>
        <p:nvSpPr>
          <p:cNvPr id="7" name="object 7"/>
          <p:cNvSpPr/>
          <p:nvPr/>
        </p:nvSpPr>
        <p:spPr>
          <a:xfrm>
            <a:off x="8203692" y="6963156"/>
            <a:ext cx="1051559" cy="24993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6624828" y="6938771"/>
            <a:ext cx="1444752" cy="33528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8889" y="451611"/>
            <a:ext cx="7677784" cy="1347805"/>
          </a:xfrm>
          <a:prstGeom prst="rect">
            <a:avLst/>
          </a:prstGeom>
        </p:spPr>
        <p:txBody>
          <a:bodyPr vert="horz" wrap="square" lIns="0" tIns="39370" rIns="0" bIns="0" rtlCol="0">
            <a:spAutoFit/>
          </a:bodyPr>
          <a:lstStyle/>
          <a:p>
            <a:pPr marL="1670050" marR="5080" indent="-1657985">
              <a:lnSpc>
                <a:spcPts val="5110"/>
              </a:lnSpc>
              <a:spcBef>
                <a:spcPts val="310"/>
              </a:spcBef>
            </a:pPr>
            <a:r>
              <a:rPr sz="4300" spc="-20" dirty="0"/>
              <a:t>Probably Approximately </a:t>
            </a:r>
            <a:r>
              <a:rPr sz="4300" spc="-15" dirty="0"/>
              <a:t>Correct  </a:t>
            </a:r>
            <a:r>
              <a:rPr sz="4300" spc="-20" dirty="0"/>
              <a:t>(PAC</a:t>
            </a:r>
            <a:r>
              <a:rPr sz="4300" spc="-50" dirty="0"/>
              <a:t> </a:t>
            </a:r>
            <a:r>
              <a:rPr sz="4300" spc="-20" dirty="0"/>
              <a:t>Framework)</a:t>
            </a:r>
            <a:endParaRPr sz="4300" dirty="0"/>
          </a:p>
        </p:txBody>
      </p:sp>
      <p:sp>
        <p:nvSpPr>
          <p:cNvPr id="3" name="object 3"/>
          <p:cNvSpPr txBox="1"/>
          <p:nvPr/>
        </p:nvSpPr>
        <p:spPr>
          <a:xfrm>
            <a:off x="723391" y="1957832"/>
            <a:ext cx="8484870" cy="4114800"/>
          </a:xfrm>
          <a:prstGeom prst="rect">
            <a:avLst/>
          </a:prstGeom>
        </p:spPr>
        <p:txBody>
          <a:bodyPr vert="horz" wrap="square" lIns="0" tIns="12700" rIns="0" bIns="0" rtlCol="0">
            <a:spAutoFit/>
          </a:bodyPr>
          <a:lstStyle/>
          <a:p>
            <a:pPr marL="378460" marR="5080" indent="-365760">
              <a:lnSpc>
                <a:spcPct val="100000"/>
              </a:lnSpc>
              <a:spcBef>
                <a:spcPts val="100"/>
              </a:spcBef>
              <a:buChar char="•"/>
              <a:tabLst>
                <a:tab pos="377825" algn="l"/>
                <a:tab pos="378460" algn="l"/>
              </a:tabLst>
            </a:pPr>
            <a:r>
              <a:rPr sz="3000" spc="-5" dirty="0">
                <a:latin typeface="Arial"/>
                <a:cs typeface="Arial"/>
              </a:rPr>
              <a:t>Learner receives samples </a:t>
            </a:r>
            <a:r>
              <a:rPr sz="3000" dirty="0">
                <a:latin typeface="Arial"/>
                <a:cs typeface="Arial"/>
              </a:rPr>
              <a:t>&amp; </a:t>
            </a:r>
            <a:r>
              <a:rPr sz="3000" spc="-10" dirty="0">
                <a:latin typeface="Arial"/>
                <a:cs typeface="Arial"/>
              </a:rPr>
              <a:t>must </a:t>
            </a:r>
            <a:r>
              <a:rPr sz="3000" spc="-5" dirty="0">
                <a:latin typeface="Arial"/>
                <a:cs typeface="Arial"/>
              </a:rPr>
              <a:t>select </a:t>
            </a:r>
            <a:r>
              <a:rPr sz="3000" dirty="0">
                <a:latin typeface="Arial"/>
                <a:cs typeface="Arial"/>
              </a:rPr>
              <a:t>a  </a:t>
            </a:r>
            <a:r>
              <a:rPr sz="3000" spc="-5" dirty="0">
                <a:latin typeface="Arial"/>
                <a:cs typeface="Arial"/>
              </a:rPr>
              <a:t>generalization </a:t>
            </a:r>
            <a:r>
              <a:rPr sz="3000" spc="-10" dirty="0">
                <a:latin typeface="Arial"/>
                <a:cs typeface="Arial"/>
              </a:rPr>
              <a:t>function (hypothesis) </a:t>
            </a:r>
            <a:r>
              <a:rPr sz="3000" spc="-5" dirty="0">
                <a:latin typeface="Arial"/>
                <a:cs typeface="Arial"/>
              </a:rPr>
              <a:t>from certain  </a:t>
            </a:r>
            <a:r>
              <a:rPr sz="3000" spc="-10" dirty="0">
                <a:latin typeface="Arial"/>
                <a:cs typeface="Arial"/>
              </a:rPr>
              <a:t>class </a:t>
            </a:r>
            <a:r>
              <a:rPr sz="3000" spc="-5" dirty="0">
                <a:latin typeface="Arial"/>
                <a:cs typeface="Arial"/>
              </a:rPr>
              <a:t>of </a:t>
            </a:r>
            <a:r>
              <a:rPr sz="3000" spc="-10" dirty="0">
                <a:latin typeface="Arial"/>
                <a:cs typeface="Arial"/>
              </a:rPr>
              <a:t>possible</a:t>
            </a:r>
            <a:r>
              <a:rPr sz="3000" spc="-30" dirty="0">
                <a:latin typeface="Arial"/>
                <a:cs typeface="Arial"/>
              </a:rPr>
              <a:t> </a:t>
            </a:r>
            <a:r>
              <a:rPr sz="3000" spc="-10" dirty="0">
                <a:latin typeface="Arial"/>
                <a:cs typeface="Arial"/>
              </a:rPr>
              <a:t>functions</a:t>
            </a:r>
            <a:endParaRPr sz="3000">
              <a:latin typeface="Arial"/>
              <a:cs typeface="Arial"/>
            </a:endParaRPr>
          </a:p>
          <a:p>
            <a:pPr marL="378460" marR="532130" indent="-365760">
              <a:lnSpc>
                <a:spcPct val="100000"/>
              </a:lnSpc>
              <a:spcBef>
                <a:spcPts val="695"/>
              </a:spcBef>
              <a:buChar char="•"/>
              <a:tabLst>
                <a:tab pos="377825" algn="l"/>
                <a:tab pos="378460" algn="l"/>
              </a:tabLst>
            </a:pPr>
            <a:r>
              <a:rPr sz="3000" spc="-5" dirty="0">
                <a:latin typeface="Arial"/>
                <a:cs typeface="Arial"/>
              </a:rPr>
              <a:t>Goal: with high probability ("probably"), the  </a:t>
            </a:r>
            <a:r>
              <a:rPr sz="3000" spc="-10" dirty="0">
                <a:latin typeface="Arial"/>
                <a:cs typeface="Arial"/>
              </a:rPr>
              <a:t>selected function </a:t>
            </a:r>
            <a:r>
              <a:rPr sz="3000" spc="-5" dirty="0">
                <a:latin typeface="Arial"/>
                <a:cs typeface="Arial"/>
              </a:rPr>
              <a:t>will have low generalization  error ("approximately</a:t>
            </a:r>
            <a:r>
              <a:rPr sz="3000" spc="-25" dirty="0">
                <a:latin typeface="Arial"/>
                <a:cs typeface="Arial"/>
              </a:rPr>
              <a:t> </a:t>
            </a:r>
            <a:r>
              <a:rPr sz="3000" spc="-5" dirty="0">
                <a:latin typeface="Arial"/>
                <a:cs typeface="Arial"/>
              </a:rPr>
              <a:t>correct")</a:t>
            </a:r>
            <a:endParaRPr sz="3000">
              <a:latin typeface="Arial"/>
              <a:cs typeface="Arial"/>
            </a:endParaRPr>
          </a:p>
          <a:p>
            <a:pPr marL="805180" marR="166370" indent="-304800" algn="just">
              <a:lnSpc>
                <a:spcPts val="3100"/>
              </a:lnSpc>
              <a:spcBef>
                <a:spcPts val="710"/>
              </a:spcBef>
            </a:pPr>
            <a:r>
              <a:rPr sz="2600" dirty="0">
                <a:latin typeface="Arial"/>
                <a:cs typeface="Arial"/>
              </a:rPr>
              <a:t>– </a:t>
            </a:r>
            <a:r>
              <a:rPr sz="2600" spc="-20" dirty="0">
                <a:latin typeface="Arial"/>
                <a:cs typeface="Arial"/>
              </a:rPr>
              <a:t>Learner must </a:t>
            </a:r>
            <a:r>
              <a:rPr sz="2600" spc="-10" dirty="0">
                <a:latin typeface="Arial"/>
                <a:cs typeface="Arial"/>
              </a:rPr>
              <a:t>be </a:t>
            </a:r>
            <a:r>
              <a:rPr sz="2600" spc="-15" dirty="0">
                <a:latin typeface="Arial"/>
                <a:cs typeface="Arial"/>
              </a:rPr>
              <a:t>able </a:t>
            </a:r>
            <a:r>
              <a:rPr sz="2600" spc="-10" dirty="0">
                <a:latin typeface="Arial"/>
                <a:cs typeface="Arial"/>
              </a:rPr>
              <a:t>to </a:t>
            </a:r>
            <a:r>
              <a:rPr sz="2600" spc="-15" dirty="0">
                <a:latin typeface="Arial"/>
                <a:cs typeface="Arial"/>
              </a:rPr>
              <a:t>learn the </a:t>
            </a:r>
            <a:r>
              <a:rPr sz="2600" spc="-20" dirty="0">
                <a:latin typeface="Arial"/>
                <a:cs typeface="Arial"/>
              </a:rPr>
              <a:t>concept </a:t>
            </a:r>
            <a:r>
              <a:rPr sz="2600" spc="-15" dirty="0">
                <a:latin typeface="Arial"/>
                <a:cs typeface="Arial"/>
              </a:rPr>
              <a:t>given </a:t>
            </a:r>
            <a:r>
              <a:rPr sz="2600" spc="-20" dirty="0">
                <a:latin typeface="Arial"/>
                <a:cs typeface="Arial"/>
              </a:rPr>
              <a:t>any  </a:t>
            </a:r>
            <a:r>
              <a:rPr sz="2600" spc="-15" dirty="0">
                <a:latin typeface="Arial"/>
                <a:cs typeface="Arial"/>
              </a:rPr>
              <a:t>arbitrary </a:t>
            </a:r>
            <a:r>
              <a:rPr sz="2600" spc="-20" dirty="0">
                <a:latin typeface="Arial"/>
                <a:cs typeface="Arial"/>
              </a:rPr>
              <a:t>approximation </a:t>
            </a:r>
            <a:r>
              <a:rPr sz="2600" spc="-15" dirty="0">
                <a:latin typeface="Arial"/>
                <a:cs typeface="Arial"/>
              </a:rPr>
              <a:t>ratio, probability </a:t>
            </a:r>
            <a:r>
              <a:rPr sz="2600" spc="-10" dirty="0">
                <a:latin typeface="Arial"/>
                <a:cs typeface="Arial"/>
              </a:rPr>
              <a:t>of </a:t>
            </a:r>
            <a:r>
              <a:rPr sz="2600" spc="-20" dirty="0">
                <a:latin typeface="Arial"/>
                <a:cs typeface="Arial"/>
              </a:rPr>
              <a:t>success,  </a:t>
            </a:r>
            <a:r>
              <a:rPr sz="2600" spc="-10" dirty="0">
                <a:latin typeface="Arial"/>
                <a:cs typeface="Arial"/>
              </a:rPr>
              <a:t>or </a:t>
            </a:r>
            <a:r>
              <a:rPr sz="2600" spc="-15" dirty="0">
                <a:latin typeface="Arial"/>
                <a:cs typeface="Arial"/>
              </a:rPr>
              <a:t>distribution </a:t>
            </a:r>
            <a:r>
              <a:rPr sz="2600" spc="-10" dirty="0">
                <a:latin typeface="Arial"/>
                <a:cs typeface="Arial"/>
              </a:rPr>
              <a:t>of </a:t>
            </a:r>
            <a:r>
              <a:rPr sz="2600" spc="-15" dirty="0">
                <a:latin typeface="Arial"/>
                <a:cs typeface="Arial"/>
              </a:rPr>
              <a:t>the</a:t>
            </a:r>
            <a:r>
              <a:rPr sz="2600" spc="-120" dirty="0">
                <a:latin typeface="Arial"/>
                <a:cs typeface="Arial"/>
              </a:rPr>
              <a:t> </a:t>
            </a:r>
            <a:r>
              <a:rPr sz="2600" spc="-20" dirty="0">
                <a:latin typeface="Arial"/>
                <a:cs typeface="Arial"/>
              </a:rPr>
              <a:t>samples</a:t>
            </a:r>
            <a:endParaRPr sz="260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12026" y="452628"/>
            <a:ext cx="3143250" cy="741680"/>
          </a:xfrm>
          <a:prstGeom prst="rect">
            <a:avLst/>
          </a:prstGeom>
        </p:spPr>
        <p:txBody>
          <a:bodyPr vert="horz" wrap="square" lIns="0" tIns="12700" rIns="0" bIns="0" rtlCol="0">
            <a:spAutoFit/>
          </a:bodyPr>
          <a:lstStyle/>
          <a:p>
            <a:pPr marL="12700">
              <a:lnSpc>
                <a:spcPct val="100000"/>
              </a:lnSpc>
              <a:spcBef>
                <a:spcPts val="100"/>
              </a:spcBef>
            </a:pPr>
            <a:r>
              <a:rPr sz="4700" spc="-5" dirty="0"/>
              <a:t>PAC</a:t>
            </a:r>
            <a:r>
              <a:rPr sz="4700" spc="-100" dirty="0"/>
              <a:t> </a:t>
            </a:r>
            <a:r>
              <a:rPr sz="4700" spc="-5" dirty="0"/>
              <a:t>Bound</a:t>
            </a:r>
            <a:endParaRPr sz="4700" dirty="0"/>
          </a:p>
        </p:txBody>
      </p:sp>
      <p:sp>
        <p:nvSpPr>
          <p:cNvPr id="3" name="object 3"/>
          <p:cNvSpPr txBox="1"/>
          <p:nvPr/>
        </p:nvSpPr>
        <p:spPr>
          <a:xfrm>
            <a:off x="235710" y="3621023"/>
            <a:ext cx="9368155" cy="3493770"/>
          </a:xfrm>
          <a:prstGeom prst="rect">
            <a:avLst/>
          </a:prstGeom>
        </p:spPr>
        <p:txBody>
          <a:bodyPr vert="horz" wrap="square" lIns="0" tIns="27939" rIns="0" bIns="0" rtlCol="0">
            <a:spAutoFit/>
          </a:bodyPr>
          <a:lstStyle/>
          <a:p>
            <a:pPr marL="378460" marR="795655" indent="-365760">
              <a:lnSpc>
                <a:spcPts val="3100"/>
              </a:lnSpc>
              <a:spcBef>
                <a:spcPts val="219"/>
              </a:spcBef>
              <a:buFont typeface="Arial"/>
              <a:buChar char="•"/>
              <a:tabLst>
                <a:tab pos="377825" algn="l"/>
                <a:tab pos="378460" algn="l"/>
              </a:tabLst>
            </a:pPr>
            <a:r>
              <a:rPr sz="2600" b="1" spc="-25" dirty="0">
                <a:latin typeface="Arial"/>
                <a:cs typeface="Arial"/>
              </a:rPr>
              <a:t>Intuition</a:t>
            </a:r>
            <a:r>
              <a:rPr sz="2600" spc="-25" dirty="0">
                <a:latin typeface="Arial"/>
                <a:cs typeface="Arial"/>
              </a:rPr>
              <a:t>: </a:t>
            </a:r>
            <a:r>
              <a:rPr sz="2600" spc="-20" dirty="0">
                <a:latin typeface="Arial"/>
                <a:cs typeface="Arial"/>
              </a:rPr>
              <a:t>when hypothesis space </a:t>
            </a:r>
            <a:r>
              <a:rPr sz="2600" dirty="0">
                <a:latin typeface="Arial"/>
                <a:cs typeface="Arial"/>
              </a:rPr>
              <a:t>H </a:t>
            </a:r>
            <a:r>
              <a:rPr sz="2600" spc="-5" dirty="0">
                <a:latin typeface="Arial"/>
                <a:cs typeface="Arial"/>
              </a:rPr>
              <a:t>is </a:t>
            </a:r>
            <a:r>
              <a:rPr sz="2600" spc="-15" dirty="0">
                <a:latin typeface="Arial"/>
                <a:cs typeface="Arial"/>
              </a:rPr>
              <a:t>finite, </a:t>
            </a:r>
            <a:r>
              <a:rPr sz="2600" dirty="0">
                <a:latin typeface="Arial"/>
                <a:cs typeface="Arial"/>
              </a:rPr>
              <a:t>a</a:t>
            </a:r>
            <a:r>
              <a:rPr sz="2600" spc="-165" dirty="0">
                <a:latin typeface="Arial"/>
                <a:cs typeface="Arial"/>
              </a:rPr>
              <a:t> </a:t>
            </a:r>
            <a:r>
              <a:rPr sz="2600" spc="-20" dirty="0">
                <a:latin typeface="Arial"/>
                <a:cs typeface="Arial"/>
              </a:rPr>
              <a:t>consistent  </a:t>
            </a:r>
            <a:r>
              <a:rPr sz="2600" spc="-15" dirty="0">
                <a:latin typeface="Arial"/>
                <a:cs typeface="Arial"/>
              </a:rPr>
              <a:t>algorithm </a:t>
            </a:r>
            <a:r>
              <a:rPr sz="2600" dirty="0">
                <a:latin typeface="Arial"/>
                <a:cs typeface="Arial"/>
              </a:rPr>
              <a:t>A </a:t>
            </a:r>
            <a:r>
              <a:rPr sz="2600" spc="-5" dirty="0">
                <a:latin typeface="Arial"/>
                <a:cs typeface="Arial"/>
              </a:rPr>
              <a:t>is </a:t>
            </a:r>
            <a:r>
              <a:rPr sz="2600" dirty="0">
                <a:latin typeface="Arial"/>
                <a:cs typeface="Arial"/>
              </a:rPr>
              <a:t>a </a:t>
            </a:r>
            <a:r>
              <a:rPr sz="2600" spc="-20" dirty="0">
                <a:latin typeface="Arial"/>
                <a:cs typeface="Arial"/>
              </a:rPr>
              <a:t>PAC-learning</a:t>
            </a:r>
            <a:r>
              <a:rPr sz="2600" spc="-200" dirty="0">
                <a:latin typeface="Arial"/>
                <a:cs typeface="Arial"/>
              </a:rPr>
              <a:t> </a:t>
            </a:r>
            <a:r>
              <a:rPr sz="2600" spc="-15" dirty="0">
                <a:latin typeface="Arial"/>
                <a:cs typeface="Arial"/>
              </a:rPr>
              <a:t>algorithm</a:t>
            </a:r>
            <a:endParaRPr sz="2600" dirty="0">
              <a:latin typeface="Arial"/>
              <a:cs typeface="Arial"/>
            </a:endParaRPr>
          </a:p>
          <a:p>
            <a:pPr marL="378460" marR="5080" indent="-365760">
              <a:lnSpc>
                <a:spcPts val="3100"/>
              </a:lnSpc>
              <a:spcBef>
                <a:spcPts val="590"/>
              </a:spcBef>
              <a:buChar char="•"/>
              <a:tabLst>
                <a:tab pos="377825" algn="l"/>
                <a:tab pos="378460" algn="l"/>
              </a:tabLst>
            </a:pPr>
            <a:r>
              <a:rPr sz="2600" spc="-20" dirty="0">
                <a:latin typeface="Arial"/>
                <a:cs typeface="Arial"/>
              </a:rPr>
              <a:t>Theorem provides upper bound </a:t>
            </a:r>
            <a:r>
              <a:rPr sz="2600" spc="-10" dirty="0">
                <a:latin typeface="Arial"/>
                <a:cs typeface="Arial"/>
              </a:rPr>
              <a:t>on </a:t>
            </a:r>
            <a:r>
              <a:rPr sz="2600" spc="-15" dirty="0">
                <a:latin typeface="Arial"/>
                <a:cs typeface="Arial"/>
              </a:rPr>
              <a:t>how </a:t>
            </a:r>
            <a:r>
              <a:rPr sz="2600" spc="-20" dirty="0">
                <a:latin typeface="Arial"/>
                <a:cs typeface="Arial"/>
              </a:rPr>
              <a:t>much </a:t>
            </a:r>
            <a:r>
              <a:rPr sz="2600" spc="-15" dirty="0">
                <a:latin typeface="Arial"/>
                <a:cs typeface="Arial"/>
              </a:rPr>
              <a:t>data we need</a:t>
            </a:r>
            <a:r>
              <a:rPr sz="2600" spc="-215" dirty="0">
                <a:latin typeface="Arial"/>
                <a:cs typeface="Arial"/>
              </a:rPr>
              <a:t> </a:t>
            </a:r>
            <a:r>
              <a:rPr sz="2600" spc="-10" dirty="0">
                <a:latin typeface="Arial"/>
                <a:cs typeface="Arial"/>
              </a:rPr>
              <a:t>to  </a:t>
            </a:r>
            <a:r>
              <a:rPr sz="2600" spc="-15" dirty="0">
                <a:latin typeface="Arial"/>
                <a:cs typeface="Arial"/>
              </a:rPr>
              <a:t>achieve </a:t>
            </a:r>
            <a:r>
              <a:rPr sz="2600" dirty="0">
                <a:latin typeface="Arial"/>
                <a:cs typeface="Arial"/>
              </a:rPr>
              <a:t>a </a:t>
            </a:r>
            <a:r>
              <a:rPr sz="2600" spc="-15" dirty="0">
                <a:latin typeface="Arial"/>
                <a:cs typeface="Arial"/>
              </a:rPr>
              <a:t>certain </a:t>
            </a:r>
            <a:r>
              <a:rPr sz="2600" spc="-20" dirty="0">
                <a:latin typeface="Arial"/>
                <a:cs typeface="Arial"/>
              </a:rPr>
              <a:t>general </a:t>
            </a:r>
            <a:r>
              <a:rPr sz="2600" spc="-15" dirty="0">
                <a:latin typeface="Arial"/>
                <a:cs typeface="Arial"/>
              </a:rPr>
              <a:t>error</a:t>
            </a:r>
            <a:r>
              <a:rPr sz="2600" spc="-130" dirty="0">
                <a:latin typeface="Arial"/>
                <a:cs typeface="Arial"/>
              </a:rPr>
              <a:t> </a:t>
            </a:r>
            <a:r>
              <a:rPr sz="2600" spc="-15" dirty="0">
                <a:latin typeface="Arial"/>
                <a:cs typeface="Arial"/>
              </a:rPr>
              <a:t>rate</a:t>
            </a:r>
            <a:endParaRPr sz="2600" dirty="0">
              <a:latin typeface="Arial"/>
              <a:cs typeface="Arial"/>
            </a:endParaRPr>
          </a:p>
          <a:p>
            <a:pPr marL="805180" marR="127635" lvl="1" indent="-304800">
              <a:lnSpc>
                <a:spcPct val="103800"/>
              </a:lnSpc>
              <a:spcBef>
                <a:spcPts val="275"/>
              </a:spcBef>
              <a:buChar char="–"/>
              <a:tabLst>
                <a:tab pos="804545" algn="l"/>
                <a:tab pos="805180" algn="l"/>
              </a:tabLst>
            </a:pPr>
            <a:r>
              <a:rPr sz="2100" spc="10" dirty="0">
                <a:latin typeface="Arial"/>
                <a:cs typeface="Arial"/>
              </a:rPr>
              <a:t>Bound captures </a:t>
            </a:r>
            <a:r>
              <a:rPr sz="2100" dirty="0">
                <a:latin typeface="Arial"/>
                <a:cs typeface="Arial"/>
              </a:rPr>
              <a:t>a </a:t>
            </a:r>
            <a:r>
              <a:rPr sz="2100" spc="10" dirty="0">
                <a:latin typeface="Arial"/>
                <a:cs typeface="Arial"/>
              </a:rPr>
              <a:t>general </a:t>
            </a:r>
            <a:r>
              <a:rPr sz="2100" spc="5" dirty="0">
                <a:latin typeface="Arial"/>
                <a:cs typeface="Arial"/>
              </a:rPr>
              <a:t>relation </a:t>
            </a:r>
            <a:r>
              <a:rPr sz="2100" spc="10" dirty="0">
                <a:latin typeface="Arial"/>
                <a:cs typeface="Arial"/>
              </a:rPr>
              <a:t>between learning performance, size  </a:t>
            </a:r>
            <a:r>
              <a:rPr sz="2100" spc="5" dirty="0">
                <a:latin typeface="Arial"/>
                <a:cs typeface="Arial"/>
              </a:rPr>
              <a:t>of </a:t>
            </a:r>
            <a:r>
              <a:rPr sz="2100" spc="10" dirty="0">
                <a:latin typeface="Arial"/>
                <a:cs typeface="Arial"/>
              </a:rPr>
              <a:t>hypothesis space, and number </a:t>
            </a:r>
            <a:r>
              <a:rPr sz="2100" spc="5" dirty="0">
                <a:latin typeface="Arial"/>
                <a:cs typeface="Arial"/>
              </a:rPr>
              <a:t>of training </a:t>
            </a:r>
            <a:r>
              <a:rPr sz="2100" spc="15" dirty="0">
                <a:latin typeface="Arial"/>
                <a:cs typeface="Arial"/>
              </a:rPr>
              <a:t>examples</a:t>
            </a:r>
            <a:endParaRPr sz="2100" dirty="0">
              <a:latin typeface="Arial"/>
              <a:cs typeface="Arial"/>
            </a:endParaRPr>
          </a:p>
          <a:p>
            <a:pPr marL="805180" lvl="1" indent="-304800">
              <a:lnSpc>
                <a:spcPct val="100000"/>
              </a:lnSpc>
              <a:spcBef>
                <a:spcPts val="580"/>
              </a:spcBef>
              <a:buChar char="–"/>
              <a:tabLst>
                <a:tab pos="804545" algn="l"/>
                <a:tab pos="805180" algn="l"/>
              </a:tabLst>
            </a:pPr>
            <a:r>
              <a:rPr sz="2100" spc="10" dirty="0">
                <a:latin typeface="Arial"/>
                <a:cs typeface="Arial"/>
              </a:rPr>
              <a:t>More </a:t>
            </a:r>
            <a:r>
              <a:rPr sz="2100" spc="5" dirty="0">
                <a:latin typeface="Arial"/>
                <a:cs typeface="Arial"/>
              </a:rPr>
              <a:t>data </a:t>
            </a:r>
            <a:r>
              <a:rPr sz="2100" dirty="0">
                <a:latin typeface="Wingdings"/>
                <a:cs typeface="Wingdings"/>
              </a:rPr>
              <a:t></a:t>
            </a:r>
            <a:r>
              <a:rPr sz="2100" dirty="0">
                <a:latin typeface="Times New Roman"/>
                <a:cs typeface="Times New Roman"/>
              </a:rPr>
              <a:t> </a:t>
            </a:r>
            <a:r>
              <a:rPr sz="2100" spc="5" dirty="0">
                <a:latin typeface="Arial"/>
                <a:cs typeface="Arial"/>
              </a:rPr>
              <a:t>the </a:t>
            </a:r>
            <a:r>
              <a:rPr sz="2100" spc="10" dirty="0">
                <a:latin typeface="Arial"/>
                <a:cs typeface="Arial"/>
              </a:rPr>
              <a:t>lower </a:t>
            </a:r>
            <a:r>
              <a:rPr sz="2100" spc="5" dirty="0">
                <a:latin typeface="Arial"/>
                <a:cs typeface="Arial"/>
              </a:rPr>
              <a:t>the </a:t>
            </a:r>
            <a:r>
              <a:rPr sz="2100" spc="10" dirty="0">
                <a:latin typeface="Arial"/>
                <a:cs typeface="Arial"/>
              </a:rPr>
              <a:t>upper bound </a:t>
            </a:r>
            <a:r>
              <a:rPr sz="2100" spc="5" dirty="0">
                <a:latin typeface="Arial"/>
                <a:cs typeface="Arial"/>
              </a:rPr>
              <a:t>of error</a:t>
            </a:r>
            <a:r>
              <a:rPr sz="2100" spc="165" dirty="0">
                <a:latin typeface="Arial"/>
                <a:cs typeface="Arial"/>
              </a:rPr>
              <a:t> </a:t>
            </a:r>
            <a:r>
              <a:rPr sz="2100" spc="10" dirty="0">
                <a:latin typeface="Arial"/>
                <a:cs typeface="Arial"/>
              </a:rPr>
              <a:t>achievable</a:t>
            </a:r>
            <a:endParaRPr sz="2100" dirty="0">
              <a:latin typeface="Arial"/>
              <a:cs typeface="Arial"/>
            </a:endParaRPr>
          </a:p>
          <a:p>
            <a:pPr marL="805180" marR="379095" lvl="1" indent="-304800">
              <a:lnSpc>
                <a:spcPts val="2500"/>
              </a:lnSpc>
              <a:spcBef>
                <a:spcPts val="675"/>
              </a:spcBef>
              <a:buChar char="–"/>
              <a:tabLst>
                <a:tab pos="804545" algn="l"/>
                <a:tab pos="805180" algn="l"/>
              </a:tabLst>
            </a:pPr>
            <a:r>
              <a:rPr sz="2100" spc="10" dirty="0">
                <a:latin typeface="Arial"/>
                <a:cs typeface="Arial"/>
              </a:rPr>
              <a:t>Smaller hypothesis size |H| </a:t>
            </a:r>
            <a:r>
              <a:rPr sz="2100" spc="5" dirty="0">
                <a:latin typeface="Arial"/>
                <a:cs typeface="Arial"/>
              </a:rPr>
              <a:t>is (by </a:t>
            </a:r>
            <a:r>
              <a:rPr sz="2100" spc="10" dirty="0">
                <a:latin typeface="Arial"/>
                <a:cs typeface="Arial"/>
              </a:rPr>
              <a:t>knowing more about </a:t>
            </a:r>
            <a:r>
              <a:rPr sz="2100" spc="5" dirty="0">
                <a:latin typeface="Arial"/>
                <a:cs typeface="Arial"/>
              </a:rPr>
              <a:t>the </a:t>
            </a:r>
            <a:r>
              <a:rPr sz="2100" spc="10" dirty="0">
                <a:latin typeface="Arial"/>
                <a:cs typeface="Arial"/>
              </a:rPr>
              <a:t>concept  space), </a:t>
            </a:r>
            <a:r>
              <a:rPr sz="2100" spc="5" dirty="0">
                <a:latin typeface="Arial"/>
                <a:cs typeface="Arial"/>
              </a:rPr>
              <a:t>the </a:t>
            </a:r>
            <a:r>
              <a:rPr sz="2100" spc="10" dirty="0">
                <a:latin typeface="Arial"/>
                <a:cs typeface="Arial"/>
              </a:rPr>
              <a:t>less </a:t>
            </a:r>
            <a:r>
              <a:rPr sz="2100" spc="5" dirty="0">
                <a:latin typeface="Arial"/>
                <a:cs typeface="Arial"/>
              </a:rPr>
              <a:t>data </a:t>
            </a:r>
            <a:r>
              <a:rPr sz="2100" spc="15" dirty="0">
                <a:latin typeface="Arial"/>
                <a:cs typeface="Arial"/>
              </a:rPr>
              <a:t>we </a:t>
            </a:r>
            <a:r>
              <a:rPr sz="2100" spc="10" dirty="0">
                <a:latin typeface="Arial"/>
                <a:cs typeface="Arial"/>
              </a:rPr>
              <a:t>need </a:t>
            </a:r>
            <a:r>
              <a:rPr sz="2100" dirty="0">
                <a:latin typeface="Arial"/>
                <a:cs typeface="Arial"/>
              </a:rPr>
              <a:t>to </a:t>
            </a:r>
            <a:r>
              <a:rPr sz="2100" spc="10" dirty="0">
                <a:latin typeface="Arial"/>
                <a:cs typeface="Arial"/>
              </a:rPr>
              <a:t>achieve </a:t>
            </a:r>
            <a:r>
              <a:rPr sz="2100" dirty="0">
                <a:latin typeface="Arial"/>
                <a:cs typeface="Arial"/>
              </a:rPr>
              <a:t>a </a:t>
            </a:r>
            <a:r>
              <a:rPr sz="2100" spc="5" dirty="0">
                <a:latin typeface="Arial"/>
                <a:cs typeface="Arial"/>
              </a:rPr>
              <a:t>certain </a:t>
            </a:r>
            <a:r>
              <a:rPr sz="2100" spc="10" dirty="0">
                <a:latin typeface="Arial"/>
                <a:cs typeface="Arial"/>
              </a:rPr>
              <a:t>general </a:t>
            </a:r>
            <a:r>
              <a:rPr sz="2100" spc="5" dirty="0">
                <a:latin typeface="Arial"/>
                <a:cs typeface="Arial"/>
              </a:rPr>
              <a:t>error</a:t>
            </a:r>
            <a:r>
              <a:rPr sz="2100" spc="110" dirty="0">
                <a:latin typeface="Arial"/>
                <a:cs typeface="Arial"/>
              </a:rPr>
              <a:t> </a:t>
            </a:r>
            <a:r>
              <a:rPr sz="2100" spc="5" dirty="0">
                <a:latin typeface="Arial"/>
                <a:cs typeface="Arial"/>
              </a:rPr>
              <a:t>rate</a:t>
            </a:r>
            <a:endParaRPr sz="2100" dirty="0">
              <a:latin typeface="Arial"/>
              <a:cs typeface="Arial"/>
            </a:endParaRPr>
          </a:p>
        </p:txBody>
      </p:sp>
      <p:sp>
        <p:nvSpPr>
          <p:cNvPr id="4" name="object 4"/>
          <p:cNvSpPr/>
          <p:nvPr/>
        </p:nvSpPr>
        <p:spPr>
          <a:xfrm>
            <a:off x="150876" y="1156716"/>
            <a:ext cx="9753600" cy="2474976"/>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6363" y="388619"/>
            <a:ext cx="6621780" cy="1477969"/>
          </a:xfrm>
          <a:prstGeom prst="rect">
            <a:avLst/>
          </a:prstGeom>
        </p:spPr>
        <p:txBody>
          <a:bodyPr vert="horz" wrap="square" lIns="0" tIns="41275" rIns="0" bIns="0" rtlCol="0">
            <a:spAutoFit/>
          </a:bodyPr>
          <a:lstStyle/>
          <a:p>
            <a:pPr marL="791210" marR="5080" indent="-779145">
              <a:lnSpc>
                <a:spcPts val="5590"/>
              </a:lnSpc>
              <a:spcBef>
                <a:spcPts val="325"/>
              </a:spcBef>
            </a:pPr>
            <a:r>
              <a:rPr sz="4700" spc="-5" dirty="0"/>
              <a:t>Fundamental Principle</a:t>
            </a:r>
            <a:r>
              <a:rPr sz="4700" spc="-105" dirty="0"/>
              <a:t> </a:t>
            </a:r>
            <a:r>
              <a:rPr sz="4700" spc="-5" dirty="0"/>
              <a:t>of  Statistical</a:t>
            </a:r>
            <a:r>
              <a:rPr sz="4700" spc="-15" dirty="0"/>
              <a:t> </a:t>
            </a:r>
            <a:r>
              <a:rPr sz="4700" spc="-10" dirty="0"/>
              <a:t>Learning</a:t>
            </a:r>
            <a:endParaRPr sz="4700" dirty="0"/>
          </a:p>
        </p:txBody>
      </p:sp>
      <p:sp>
        <p:nvSpPr>
          <p:cNvPr id="3" name="object 3"/>
          <p:cNvSpPr/>
          <p:nvPr/>
        </p:nvSpPr>
        <p:spPr>
          <a:xfrm>
            <a:off x="4576610" y="5420250"/>
            <a:ext cx="2926080" cy="0"/>
          </a:xfrm>
          <a:custGeom>
            <a:avLst/>
            <a:gdLst/>
            <a:ahLst/>
            <a:cxnLst/>
            <a:rect l="l" t="t" r="r" b="b"/>
            <a:pathLst>
              <a:path w="2926079">
                <a:moveTo>
                  <a:pt x="0" y="0"/>
                </a:moveTo>
                <a:lnTo>
                  <a:pt x="2926079" y="1"/>
                </a:lnTo>
              </a:path>
            </a:pathLst>
          </a:custGeom>
          <a:ln w="30479">
            <a:solidFill>
              <a:srgbClr val="3C8C93"/>
            </a:solidFill>
          </a:ln>
        </p:spPr>
        <p:txBody>
          <a:bodyPr wrap="square" lIns="0" tIns="0" rIns="0" bIns="0" rtlCol="0"/>
          <a:lstStyle/>
          <a:p>
            <a:endParaRPr/>
          </a:p>
        </p:txBody>
      </p:sp>
      <p:sp>
        <p:nvSpPr>
          <p:cNvPr id="4" name="object 4"/>
          <p:cNvSpPr txBox="1"/>
          <p:nvPr/>
        </p:nvSpPr>
        <p:spPr>
          <a:xfrm>
            <a:off x="479551" y="1957832"/>
            <a:ext cx="9247505" cy="5093335"/>
          </a:xfrm>
          <a:prstGeom prst="rect">
            <a:avLst/>
          </a:prstGeom>
        </p:spPr>
        <p:txBody>
          <a:bodyPr vert="horz" wrap="square" lIns="0" tIns="12700" rIns="0" bIns="0" rtlCol="0">
            <a:spAutoFit/>
          </a:bodyPr>
          <a:lstStyle/>
          <a:p>
            <a:pPr marL="378460" marR="1012190" indent="-365760">
              <a:lnSpc>
                <a:spcPct val="100000"/>
              </a:lnSpc>
              <a:spcBef>
                <a:spcPts val="100"/>
              </a:spcBef>
              <a:buChar char="•"/>
              <a:tabLst>
                <a:tab pos="377825" algn="l"/>
                <a:tab pos="378460" algn="l"/>
              </a:tabLst>
            </a:pPr>
            <a:r>
              <a:rPr sz="3000" spc="-10" dirty="0">
                <a:latin typeface="Arial"/>
                <a:cs typeface="Arial"/>
              </a:rPr>
              <a:t>When sample size </a:t>
            </a:r>
            <a:r>
              <a:rPr sz="3000" spc="-5" dirty="0">
                <a:latin typeface="Arial"/>
                <a:cs typeface="Arial"/>
              </a:rPr>
              <a:t>is </a:t>
            </a:r>
            <a:r>
              <a:rPr sz="3000" spc="-10" dirty="0">
                <a:latin typeface="Arial"/>
                <a:cs typeface="Arial"/>
              </a:rPr>
              <a:t>small </a:t>
            </a:r>
            <a:r>
              <a:rPr sz="3000" dirty="0">
                <a:latin typeface="Wingdings"/>
                <a:cs typeface="Wingdings"/>
              </a:rPr>
              <a:t></a:t>
            </a:r>
            <a:r>
              <a:rPr sz="3000" dirty="0">
                <a:latin typeface="Times New Roman"/>
                <a:cs typeface="Times New Roman"/>
              </a:rPr>
              <a:t> </a:t>
            </a:r>
            <a:r>
              <a:rPr sz="3000" spc="-5" dirty="0">
                <a:latin typeface="Arial"/>
                <a:cs typeface="Arial"/>
              </a:rPr>
              <a:t>model should be  </a:t>
            </a:r>
            <a:r>
              <a:rPr sz="3000" spc="-10" dirty="0">
                <a:latin typeface="Arial"/>
                <a:cs typeface="Arial"/>
              </a:rPr>
              <a:t>simple</a:t>
            </a:r>
            <a:endParaRPr sz="3000">
              <a:latin typeface="Arial"/>
              <a:cs typeface="Arial"/>
            </a:endParaRPr>
          </a:p>
          <a:p>
            <a:pPr marL="805180" lvl="1" indent="-304800">
              <a:lnSpc>
                <a:spcPct val="100000"/>
              </a:lnSpc>
              <a:spcBef>
                <a:spcPts val="590"/>
              </a:spcBef>
              <a:buChar char="–"/>
              <a:tabLst>
                <a:tab pos="805180" algn="l"/>
              </a:tabLst>
            </a:pPr>
            <a:r>
              <a:rPr sz="2600" spc="-25" dirty="0">
                <a:latin typeface="Arial"/>
                <a:cs typeface="Arial"/>
              </a:rPr>
              <a:t>We </a:t>
            </a:r>
            <a:r>
              <a:rPr sz="2600" spc="-20" dirty="0">
                <a:latin typeface="Arial"/>
                <a:cs typeface="Arial"/>
              </a:rPr>
              <a:t>must </a:t>
            </a:r>
            <a:r>
              <a:rPr sz="2600" spc="-15" dirty="0">
                <a:latin typeface="Arial"/>
                <a:cs typeface="Arial"/>
              </a:rPr>
              <a:t>deliberately </a:t>
            </a:r>
            <a:r>
              <a:rPr sz="2600" spc="-20" dirty="0">
                <a:latin typeface="Arial"/>
                <a:cs typeface="Arial"/>
              </a:rPr>
              <a:t>oversimplify </a:t>
            </a:r>
            <a:r>
              <a:rPr sz="2600" spc="-15" dirty="0">
                <a:latin typeface="Arial"/>
                <a:cs typeface="Arial"/>
              </a:rPr>
              <a:t>our</a:t>
            </a:r>
            <a:r>
              <a:rPr sz="2600" spc="-95" dirty="0">
                <a:latin typeface="Arial"/>
                <a:cs typeface="Arial"/>
              </a:rPr>
              <a:t> </a:t>
            </a:r>
            <a:r>
              <a:rPr sz="2600" spc="-20" dirty="0">
                <a:latin typeface="Arial"/>
                <a:cs typeface="Arial"/>
              </a:rPr>
              <a:t>models!</a:t>
            </a:r>
            <a:endParaRPr sz="2600">
              <a:latin typeface="Arial"/>
              <a:cs typeface="Arial"/>
            </a:endParaRPr>
          </a:p>
          <a:p>
            <a:pPr marL="805180" lvl="1" indent="-304800">
              <a:lnSpc>
                <a:spcPct val="100000"/>
              </a:lnSpc>
              <a:spcBef>
                <a:spcPts val="575"/>
              </a:spcBef>
              <a:buChar char="–"/>
              <a:tabLst>
                <a:tab pos="805180" algn="l"/>
              </a:tabLst>
            </a:pPr>
            <a:r>
              <a:rPr sz="2600" spc="-15" dirty="0">
                <a:latin typeface="Arial"/>
                <a:cs typeface="Arial"/>
              </a:rPr>
              <a:t>Can use the </a:t>
            </a:r>
            <a:r>
              <a:rPr sz="2600" spc="-25" dirty="0">
                <a:latin typeface="Arial"/>
                <a:cs typeface="Arial"/>
              </a:rPr>
              <a:t>VC/PAC </a:t>
            </a:r>
            <a:r>
              <a:rPr sz="2600" spc="-10" dirty="0">
                <a:latin typeface="Arial"/>
                <a:cs typeface="Arial"/>
              </a:rPr>
              <a:t>to </a:t>
            </a:r>
            <a:r>
              <a:rPr sz="2600" spc="-15" dirty="0">
                <a:latin typeface="Arial"/>
                <a:cs typeface="Arial"/>
              </a:rPr>
              <a:t>guide</a:t>
            </a:r>
            <a:r>
              <a:rPr sz="2600" spc="-150" dirty="0">
                <a:latin typeface="Arial"/>
                <a:cs typeface="Arial"/>
              </a:rPr>
              <a:t> </a:t>
            </a:r>
            <a:r>
              <a:rPr sz="2600" spc="-10" dirty="0">
                <a:latin typeface="Arial"/>
                <a:cs typeface="Arial"/>
              </a:rPr>
              <a:t>us</a:t>
            </a:r>
            <a:endParaRPr sz="2600">
              <a:latin typeface="Arial"/>
              <a:cs typeface="Arial"/>
            </a:endParaRPr>
          </a:p>
          <a:p>
            <a:pPr marL="1231900" lvl="2" indent="-243840">
              <a:lnSpc>
                <a:spcPct val="100000"/>
              </a:lnSpc>
              <a:spcBef>
                <a:spcPts val="575"/>
              </a:spcBef>
              <a:buChar char="•"/>
              <a:tabLst>
                <a:tab pos="1231900" algn="l"/>
              </a:tabLst>
            </a:pPr>
            <a:r>
              <a:rPr sz="2600" spc="-25" dirty="0">
                <a:latin typeface="Arial"/>
                <a:cs typeface="Arial"/>
              </a:rPr>
              <a:t>Occam’s </a:t>
            </a:r>
            <a:r>
              <a:rPr sz="2600" spc="-20" dirty="0">
                <a:latin typeface="Arial"/>
                <a:cs typeface="Arial"/>
              </a:rPr>
              <a:t>Razor </a:t>
            </a:r>
            <a:r>
              <a:rPr sz="2600" dirty="0">
                <a:latin typeface="Arial"/>
                <a:cs typeface="Arial"/>
              </a:rPr>
              <a:t>= </a:t>
            </a:r>
            <a:r>
              <a:rPr sz="2600" spc="-20" dirty="0">
                <a:latin typeface="Arial"/>
                <a:cs typeface="Arial"/>
              </a:rPr>
              <a:t>parsimony, choose </a:t>
            </a:r>
            <a:r>
              <a:rPr sz="2600" spc="-15" dirty="0">
                <a:latin typeface="Arial"/>
                <a:cs typeface="Arial"/>
              </a:rPr>
              <a:t>“the </a:t>
            </a:r>
            <a:r>
              <a:rPr sz="2600" spc="-20" dirty="0">
                <a:latin typeface="Arial"/>
                <a:cs typeface="Arial"/>
              </a:rPr>
              <a:t>simplest</a:t>
            </a:r>
            <a:r>
              <a:rPr sz="2600" spc="-170" dirty="0">
                <a:latin typeface="Arial"/>
                <a:cs typeface="Arial"/>
              </a:rPr>
              <a:t> </a:t>
            </a:r>
            <a:r>
              <a:rPr sz="2600" spc="-15" dirty="0">
                <a:latin typeface="Arial"/>
                <a:cs typeface="Arial"/>
              </a:rPr>
              <a:t>one”</a:t>
            </a:r>
            <a:endParaRPr sz="2600">
              <a:latin typeface="Arial"/>
              <a:cs typeface="Arial"/>
            </a:endParaRPr>
          </a:p>
          <a:p>
            <a:pPr>
              <a:lnSpc>
                <a:spcPct val="100000"/>
              </a:lnSpc>
              <a:spcBef>
                <a:spcPts val="15"/>
              </a:spcBef>
            </a:pPr>
            <a:endParaRPr sz="4100">
              <a:latin typeface="Arial"/>
              <a:cs typeface="Arial"/>
            </a:endParaRPr>
          </a:p>
          <a:p>
            <a:pPr marL="4221480">
              <a:lnSpc>
                <a:spcPts val="2750"/>
              </a:lnSpc>
            </a:pPr>
            <a:r>
              <a:rPr sz="2600" spc="-20" dirty="0">
                <a:latin typeface="Arial"/>
                <a:cs typeface="Arial"/>
              </a:rPr>
              <a:t>model</a:t>
            </a:r>
            <a:r>
              <a:rPr sz="2600" spc="-30" dirty="0">
                <a:latin typeface="Arial"/>
                <a:cs typeface="Arial"/>
              </a:rPr>
              <a:t> </a:t>
            </a:r>
            <a:r>
              <a:rPr sz="2600" spc="-20" dirty="0">
                <a:latin typeface="Arial"/>
                <a:cs typeface="Arial"/>
              </a:rPr>
              <a:t>complexity</a:t>
            </a:r>
            <a:endParaRPr sz="2600">
              <a:latin typeface="Arial"/>
              <a:cs typeface="Arial"/>
            </a:endParaRPr>
          </a:p>
          <a:p>
            <a:pPr marL="2170430">
              <a:lnSpc>
                <a:spcPts val="2470"/>
              </a:lnSpc>
            </a:pPr>
            <a:r>
              <a:rPr sz="2600" spc="-15" dirty="0">
                <a:latin typeface="Arial"/>
                <a:cs typeface="Arial"/>
              </a:rPr>
              <a:t>error rate</a:t>
            </a:r>
            <a:r>
              <a:rPr sz="2600" spc="-60" dirty="0">
                <a:latin typeface="Arial"/>
                <a:cs typeface="Arial"/>
              </a:rPr>
              <a:t> </a:t>
            </a:r>
            <a:r>
              <a:rPr sz="2600" dirty="0">
                <a:latin typeface="Cambria Math"/>
                <a:cs typeface="Cambria Math"/>
              </a:rPr>
              <a:t>∝</a:t>
            </a:r>
            <a:endParaRPr sz="2600">
              <a:latin typeface="Cambria Math"/>
              <a:cs typeface="Cambria Math"/>
            </a:endParaRPr>
          </a:p>
          <a:p>
            <a:pPr marL="4702175">
              <a:lnSpc>
                <a:spcPts val="2845"/>
              </a:lnSpc>
            </a:pPr>
            <a:r>
              <a:rPr sz="2600" spc="-20" dirty="0">
                <a:latin typeface="Arial"/>
                <a:cs typeface="Arial"/>
              </a:rPr>
              <a:t>sample</a:t>
            </a:r>
            <a:r>
              <a:rPr sz="2600" spc="-215" dirty="0">
                <a:latin typeface="Arial"/>
                <a:cs typeface="Arial"/>
              </a:rPr>
              <a:t> </a:t>
            </a:r>
            <a:r>
              <a:rPr sz="2600" spc="-20" dirty="0">
                <a:latin typeface="Arial"/>
                <a:cs typeface="Arial"/>
              </a:rPr>
              <a:t>size</a:t>
            </a:r>
            <a:endParaRPr sz="2600">
              <a:latin typeface="Arial"/>
              <a:cs typeface="Arial"/>
            </a:endParaRPr>
          </a:p>
          <a:p>
            <a:pPr>
              <a:lnSpc>
                <a:spcPct val="100000"/>
              </a:lnSpc>
              <a:spcBef>
                <a:spcPts val="10"/>
              </a:spcBef>
            </a:pPr>
            <a:endParaRPr sz="2350">
              <a:latin typeface="Arial"/>
              <a:cs typeface="Arial"/>
            </a:endParaRPr>
          </a:p>
          <a:p>
            <a:pPr marL="805180" marR="803910" indent="-304800">
              <a:lnSpc>
                <a:spcPts val="3100"/>
              </a:lnSpc>
            </a:pPr>
            <a:r>
              <a:rPr sz="2600" dirty="0">
                <a:latin typeface="Arial"/>
                <a:cs typeface="Arial"/>
              </a:rPr>
              <a:t>– </a:t>
            </a:r>
            <a:r>
              <a:rPr sz="2600" spc="-25" dirty="0">
                <a:latin typeface="Arial"/>
                <a:cs typeface="Arial"/>
              </a:rPr>
              <a:t>What </a:t>
            </a:r>
            <a:r>
              <a:rPr sz="2600" spc="-15" dirty="0">
                <a:latin typeface="Arial"/>
                <a:cs typeface="Arial"/>
              </a:rPr>
              <a:t>does this </a:t>
            </a:r>
            <a:r>
              <a:rPr sz="2600" spc="-20" dirty="0">
                <a:latin typeface="Arial"/>
                <a:cs typeface="Arial"/>
              </a:rPr>
              <a:t>mean </a:t>
            </a:r>
            <a:r>
              <a:rPr sz="2600" spc="-15" dirty="0">
                <a:latin typeface="Arial"/>
                <a:cs typeface="Arial"/>
              </a:rPr>
              <a:t>for </a:t>
            </a:r>
            <a:r>
              <a:rPr sz="2600" spc="-20" dirty="0">
                <a:latin typeface="Arial"/>
                <a:cs typeface="Arial"/>
              </a:rPr>
              <a:t>deeper architectures </a:t>
            </a:r>
            <a:r>
              <a:rPr sz="2600" dirty="0">
                <a:latin typeface="Arial"/>
                <a:cs typeface="Arial"/>
              </a:rPr>
              <a:t>&amp; </a:t>
            </a:r>
            <a:r>
              <a:rPr sz="2600" spc="-25" dirty="0">
                <a:latin typeface="Arial"/>
                <a:cs typeface="Arial"/>
              </a:rPr>
              <a:t>non-  </a:t>
            </a:r>
            <a:r>
              <a:rPr sz="2600" spc="-20" dirty="0">
                <a:latin typeface="Arial"/>
                <a:cs typeface="Arial"/>
              </a:rPr>
              <a:t>parametric</a:t>
            </a:r>
            <a:r>
              <a:rPr sz="2600" spc="-40" dirty="0">
                <a:latin typeface="Arial"/>
                <a:cs typeface="Arial"/>
              </a:rPr>
              <a:t> </a:t>
            </a:r>
            <a:r>
              <a:rPr sz="2600" spc="-20" dirty="0">
                <a:latin typeface="Arial"/>
                <a:cs typeface="Arial"/>
              </a:rPr>
              <a:t>models??</a:t>
            </a:r>
            <a:endParaRPr sz="260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33247" y="603135"/>
            <a:ext cx="6831965" cy="635000"/>
          </a:xfrm>
          <a:prstGeom prst="rect">
            <a:avLst/>
          </a:prstGeom>
        </p:spPr>
        <p:txBody>
          <a:bodyPr vert="horz" wrap="square" lIns="0" tIns="12700" rIns="0" bIns="0" rtlCol="0">
            <a:spAutoFit/>
          </a:bodyPr>
          <a:lstStyle/>
          <a:p>
            <a:pPr marL="12700">
              <a:lnSpc>
                <a:spcPct val="100000"/>
              </a:lnSpc>
              <a:spcBef>
                <a:spcPts val="100"/>
              </a:spcBef>
              <a:tabLst>
                <a:tab pos="3119120" algn="l"/>
                <a:tab pos="5237480" algn="l"/>
              </a:tabLst>
            </a:pPr>
            <a:r>
              <a:rPr sz="4000" dirty="0"/>
              <a:t>Capaci</a:t>
            </a:r>
            <a:r>
              <a:rPr sz="4000" spc="-5" dirty="0"/>
              <a:t>t</a:t>
            </a:r>
            <a:r>
              <a:rPr sz="4000" dirty="0"/>
              <a:t>y</a:t>
            </a:r>
            <a:r>
              <a:rPr sz="4000" spc="-5" dirty="0"/>
              <a:t> </a:t>
            </a:r>
            <a:r>
              <a:rPr sz="4000" dirty="0"/>
              <a:t>and	Learning	</a:t>
            </a:r>
            <a:r>
              <a:rPr sz="4000" spc="-5" dirty="0"/>
              <a:t>T</a:t>
            </a:r>
            <a:r>
              <a:rPr sz="4000" dirty="0"/>
              <a:t>heory</a:t>
            </a:r>
          </a:p>
        </p:txBody>
      </p:sp>
      <p:sp>
        <p:nvSpPr>
          <p:cNvPr id="6" name="object 6"/>
          <p:cNvSpPr txBox="1"/>
          <p:nvPr/>
        </p:nvSpPr>
        <p:spPr>
          <a:xfrm>
            <a:off x="852978" y="1525154"/>
            <a:ext cx="8911590" cy="4732020"/>
          </a:xfrm>
          <a:prstGeom prst="rect">
            <a:avLst/>
          </a:prstGeom>
        </p:spPr>
        <p:txBody>
          <a:bodyPr vert="horz" wrap="square" lIns="0" tIns="33020" rIns="0" bIns="0" rtlCol="0">
            <a:spAutoFit/>
          </a:bodyPr>
          <a:lstStyle/>
          <a:p>
            <a:pPr marL="355600" marR="325120" indent="-342900">
              <a:lnSpc>
                <a:spcPts val="3800"/>
              </a:lnSpc>
              <a:spcBef>
                <a:spcPts val="260"/>
              </a:spcBef>
              <a:buChar char="•"/>
              <a:tabLst>
                <a:tab pos="354965" algn="l"/>
                <a:tab pos="355600" algn="l"/>
              </a:tabLst>
            </a:pPr>
            <a:r>
              <a:rPr sz="3200" spc="-5" dirty="0">
                <a:solidFill>
                  <a:srgbClr val="3333CC"/>
                </a:solidFill>
                <a:latin typeface="Arial"/>
                <a:cs typeface="Arial"/>
              </a:rPr>
              <a:t>Quantifying the capacity </a:t>
            </a:r>
            <a:r>
              <a:rPr sz="3200" dirty="0">
                <a:solidFill>
                  <a:srgbClr val="3333CC"/>
                </a:solidFill>
                <a:latin typeface="Arial"/>
                <a:cs typeface="Arial"/>
              </a:rPr>
              <a:t>of a model enables  </a:t>
            </a:r>
            <a:r>
              <a:rPr sz="3200" spc="-5" dirty="0">
                <a:solidFill>
                  <a:srgbClr val="3333CC"/>
                </a:solidFill>
                <a:latin typeface="Arial"/>
                <a:cs typeface="Arial"/>
              </a:rPr>
              <a:t>statistical </a:t>
            </a:r>
            <a:r>
              <a:rPr sz="3200" dirty="0">
                <a:solidFill>
                  <a:srgbClr val="3333CC"/>
                </a:solidFill>
                <a:latin typeface="Arial"/>
                <a:cs typeface="Arial"/>
              </a:rPr>
              <a:t>learning </a:t>
            </a:r>
            <a:r>
              <a:rPr sz="3200" spc="-5" dirty="0">
                <a:solidFill>
                  <a:srgbClr val="3333CC"/>
                </a:solidFill>
                <a:latin typeface="Arial"/>
                <a:cs typeface="Arial"/>
              </a:rPr>
              <a:t>theory to </a:t>
            </a:r>
            <a:r>
              <a:rPr sz="3200" dirty="0">
                <a:solidFill>
                  <a:srgbClr val="3333CC"/>
                </a:solidFill>
                <a:latin typeface="Arial"/>
                <a:cs typeface="Arial"/>
              </a:rPr>
              <a:t>make </a:t>
            </a:r>
            <a:r>
              <a:rPr sz="3200" spc="-5" dirty="0">
                <a:solidFill>
                  <a:srgbClr val="3333CC"/>
                </a:solidFill>
                <a:latin typeface="Arial"/>
                <a:cs typeface="Arial"/>
              </a:rPr>
              <a:t>quantitative  predictions</a:t>
            </a:r>
            <a:endParaRPr sz="3200" dirty="0">
              <a:latin typeface="Arial"/>
              <a:cs typeface="Arial"/>
            </a:endParaRPr>
          </a:p>
          <a:p>
            <a:pPr marL="355600" marR="777875" indent="-342900">
              <a:lnSpc>
                <a:spcPct val="100000"/>
              </a:lnSpc>
              <a:spcBef>
                <a:spcPts val="705"/>
              </a:spcBef>
              <a:buChar char="•"/>
              <a:tabLst>
                <a:tab pos="354965" algn="l"/>
                <a:tab pos="355600" algn="l"/>
              </a:tabLst>
            </a:pPr>
            <a:r>
              <a:rPr sz="3200" dirty="0">
                <a:solidFill>
                  <a:srgbClr val="3333CC"/>
                </a:solidFill>
                <a:latin typeface="Arial"/>
                <a:cs typeface="Arial"/>
              </a:rPr>
              <a:t>Most </a:t>
            </a:r>
            <a:r>
              <a:rPr sz="3200" spc="-5" dirty="0">
                <a:solidFill>
                  <a:srgbClr val="3333CC"/>
                </a:solidFill>
                <a:latin typeface="Arial"/>
                <a:cs typeface="Arial"/>
              </a:rPr>
              <a:t>important results </a:t>
            </a:r>
            <a:r>
              <a:rPr sz="3200" dirty="0">
                <a:solidFill>
                  <a:srgbClr val="3333CC"/>
                </a:solidFill>
                <a:latin typeface="Arial"/>
                <a:cs typeface="Arial"/>
              </a:rPr>
              <a:t>in </a:t>
            </a:r>
            <a:r>
              <a:rPr sz="3200" spc="-5" dirty="0">
                <a:solidFill>
                  <a:srgbClr val="3333CC"/>
                </a:solidFill>
                <a:latin typeface="Arial"/>
                <a:cs typeface="Arial"/>
              </a:rPr>
              <a:t>statistical </a:t>
            </a:r>
            <a:r>
              <a:rPr sz="3200" dirty="0">
                <a:solidFill>
                  <a:srgbClr val="3333CC"/>
                </a:solidFill>
                <a:latin typeface="Arial"/>
                <a:cs typeface="Arial"/>
              </a:rPr>
              <a:t>learning  </a:t>
            </a:r>
            <a:r>
              <a:rPr sz="3200" spc="-5" dirty="0">
                <a:solidFill>
                  <a:srgbClr val="3333CC"/>
                </a:solidFill>
                <a:latin typeface="Arial"/>
                <a:cs typeface="Arial"/>
              </a:rPr>
              <a:t>theory </a:t>
            </a:r>
            <a:r>
              <a:rPr sz="3200" dirty="0">
                <a:solidFill>
                  <a:srgbClr val="3333CC"/>
                </a:solidFill>
                <a:latin typeface="Arial"/>
                <a:cs typeface="Arial"/>
              </a:rPr>
              <a:t>show</a:t>
            </a:r>
            <a:r>
              <a:rPr sz="3200" spc="-5" dirty="0">
                <a:solidFill>
                  <a:srgbClr val="3333CC"/>
                </a:solidFill>
                <a:latin typeface="Arial"/>
                <a:cs typeface="Arial"/>
              </a:rPr>
              <a:t> that:</a:t>
            </a:r>
            <a:endParaRPr sz="3200" dirty="0">
              <a:latin typeface="Arial"/>
              <a:cs typeface="Arial"/>
            </a:endParaRPr>
          </a:p>
          <a:p>
            <a:pPr marL="748665" marR="1288415" lvl="1" indent="-279400">
              <a:lnSpc>
                <a:spcPct val="102000"/>
              </a:lnSpc>
              <a:spcBef>
                <a:spcPts val="560"/>
              </a:spcBef>
              <a:buChar char="•"/>
              <a:tabLst>
                <a:tab pos="755015" algn="l"/>
                <a:tab pos="755650" algn="l"/>
              </a:tabLst>
            </a:pPr>
            <a:r>
              <a:rPr sz="2800" spc="-5" dirty="0">
                <a:solidFill>
                  <a:srgbClr val="336600"/>
                </a:solidFill>
                <a:latin typeface="Arial"/>
                <a:cs typeface="Arial"/>
              </a:rPr>
              <a:t>The </a:t>
            </a:r>
            <a:r>
              <a:rPr sz="2800" dirty="0">
                <a:solidFill>
                  <a:srgbClr val="336600"/>
                </a:solidFill>
                <a:latin typeface="Arial"/>
                <a:cs typeface="Arial"/>
              </a:rPr>
              <a:t>discrepancy </a:t>
            </a:r>
            <a:r>
              <a:rPr sz="2800" spc="-5" dirty="0">
                <a:solidFill>
                  <a:srgbClr val="336600"/>
                </a:solidFill>
                <a:latin typeface="Arial"/>
                <a:cs typeface="Arial"/>
              </a:rPr>
              <a:t>between training </a:t>
            </a:r>
            <a:r>
              <a:rPr sz="2800" dirty="0">
                <a:solidFill>
                  <a:srgbClr val="336600"/>
                </a:solidFill>
                <a:latin typeface="Arial"/>
                <a:cs typeface="Arial"/>
              </a:rPr>
              <a:t>error and  </a:t>
            </a:r>
            <a:r>
              <a:rPr sz="2800" spc="-5" dirty="0">
                <a:solidFill>
                  <a:srgbClr val="336600"/>
                </a:solidFill>
                <a:latin typeface="Arial"/>
                <a:cs typeface="Arial"/>
              </a:rPr>
              <a:t>generalization </a:t>
            </a:r>
            <a:r>
              <a:rPr sz="2800" dirty="0">
                <a:solidFill>
                  <a:srgbClr val="336600"/>
                </a:solidFill>
                <a:latin typeface="Arial"/>
                <a:cs typeface="Arial"/>
              </a:rPr>
              <a:t>error</a:t>
            </a:r>
            <a:endParaRPr sz="2800" dirty="0">
              <a:latin typeface="Arial"/>
              <a:cs typeface="Arial"/>
            </a:endParaRPr>
          </a:p>
          <a:p>
            <a:pPr marL="1155065" marR="427990" lvl="2" indent="-228600">
              <a:lnSpc>
                <a:spcPct val="101499"/>
              </a:lnSpc>
              <a:spcBef>
                <a:spcPts val="470"/>
              </a:spcBef>
              <a:buChar char="–"/>
              <a:tabLst>
                <a:tab pos="1155700" algn="l"/>
              </a:tabLst>
            </a:pPr>
            <a:r>
              <a:rPr lang="en-US" sz="2400" dirty="0">
                <a:solidFill>
                  <a:srgbClr val="660066"/>
                </a:solidFill>
                <a:latin typeface="Arial"/>
                <a:cs typeface="Arial"/>
              </a:rPr>
              <a:t>I</a:t>
            </a:r>
            <a:r>
              <a:rPr sz="2400" dirty="0">
                <a:solidFill>
                  <a:srgbClr val="660066"/>
                </a:solidFill>
                <a:latin typeface="Arial"/>
                <a:cs typeface="Arial"/>
              </a:rPr>
              <a:t>s bounded </a:t>
            </a:r>
            <a:r>
              <a:rPr sz="2400" spc="-5" dirty="0">
                <a:solidFill>
                  <a:srgbClr val="660066"/>
                </a:solidFill>
                <a:latin typeface="Arial"/>
                <a:cs typeface="Arial"/>
              </a:rPr>
              <a:t>from </a:t>
            </a:r>
            <a:r>
              <a:rPr sz="2400" dirty="0">
                <a:solidFill>
                  <a:srgbClr val="660066"/>
                </a:solidFill>
                <a:latin typeface="Arial"/>
                <a:cs typeface="Arial"/>
              </a:rPr>
              <a:t>above by a </a:t>
            </a:r>
            <a:r>
              <a:rPr sz="2400" spc="-5" dirty="0">
                <a:solidFill>
                  <a:srgbClr val="660066"/>
                </a:solidFill>
                <a:latin typeface="Arial"/>
                <a:cs typeface="Arial"/>
              </a:rPr>
              <a:t>quantity that </a:t>
            </a:r>
            <a:r>
              <a:rPr sz="2400" dirty="0">
                <a:solidFill>
                  <a:srgbClr val="660066"/>
                </a:solidFill>
                <a:latin typeface="Arial"/>
                <a:cs typeface="Arial"/>
              </a:rPr>
              <a:t>grows as </a:t>
            </a:r>
            <a:r>
              <a:rPr sz="2400" spc="-5" dirty="0">
                <a:solidFill>
                  <a:srgbClr val="660066"/>
                </a:solidFill>
                <a:latin typeface="Arial"/>
                <a:cs typeface="Arial"/>
              </a:rPr>
              <a:t>the  </a:t>
            </a:r>
            <a:r>
              <a:rPr sz="2400" dirty="0">
                <a:solidFill>
                  <a:srgbClr val="660066"/>
                </a:solidFill>
                <a:latin typeface="Arial"/>
                <a:cs typeface="Arial"/>
              </a:rPr>
              <a:t>model </a:t>
            </a:r>
            <a:r>
              <a:rPr sz="2400" spc="-5" dirty="0">
                <a:solidFill>
                  <a:srgbClr val="660066"/>
                </a:solidFill>
                <a:latin typeface="Arial"/>
                <a:cs typeface="Arial"/>
              </a:rPr>
              <a:t>capacity</a:t>
            </a:r>
            <a:r>
              <a:rPr sz="2400" spc="-10" dirty="0">
                <a:solidFill>
                  <a:srgbClr val="660066"/>
                </a:solidFill>
                <a:latin typeface="Arial"/>
                <a:cs typeface="Arial"/>
              </a:rPr>
              <a:t> </a:t>
            </a:r>
            <a:r>
              <a:rPr sz="2400" dirty="0">
                <a:solidFill>
                  <a:srgbClr val="660066"/>
                </a:solidFill>
                <a:latin typeface="Arial"/>
                <a:cs typeface="Arial"/>
              </a:rPr>
              <a:t>grows</a:t>
            </a:r>
            <a:endParaRPr sz="2400" dirty="0">
              <a:latin typeface="Arial"/>
              <a:cs typeface="Arial"/>
            </a:endParaRPr>
          </a:p>
          <a:p>
            <a:pPr marL="1155700" lvl="2" indent="-229235">
              <a:lnSpc>
                <a:spcPct val="100000"/>
              </a:lnSpc>
              <a:spcBef>
                <a:spcPts val="495"/>
              </a:spcBef>
              <a:buChar char="–"/>
              <a:tabLst>
                <a:tab pos="1155700" algn="l"/>
              </a:tabLst>
            </a:pPr>
            <a:r>
              <a:rPr sz="2400" dirty="0">
                <a:solidFill>
                  <a:srgbClr val="660066"/>
                </a:solidFill>
                <a:latin typeface="Arial"/>
                <a:cs typeface="Arial"/>
              </a:rPr>
              <a:t>But shrinks as </a:t>
            </a:r>
            <a:r>
              <a:rPr sz="2400" spc="-5" dirty="0">
                <a:solidFill>
                  <a:srgbClr val="660066"/>
                </a:solidFill>
                <a:latin typeface="Arial"/>
                <a:cs typeface="Arial"/>
              </a:rPr>
              <a:t>the </a:t>
            </a:r>
            <a:r>
              <a:rPr sz="2400" dirty="0">
                <a:solidFill>
                  <a:srgbClr val="660066"/>
                </a:solidFill>
                <a:latin typeface="Arial"/>
                <a:cs typeface="Arial"/>
              </a:rPr>
              <a:t>number of </a:t>
            </a:r>
            <a:r>
              <a:rPr sz="2400" spc="-5" dirty="0">
                <a:solidFill>
                  <a:srgbClr val="660066"/>
                </a:solidFill>
                <a:latin typeface="Arial"/>
                <a:cs typeface="Arial"/>
              </a:rPr>
              <a:t>training </a:t>
            </a:r>
            <a:r>
              <a:rPr sz="2400" dirty="0">
                <a:solidFill>
                  <a:srgbClr val="660066"/>
                </a:solidFill>
                <a:latin typeface="Arial"/>
                <a:cs typeface="Arial"/>
              </a:rPr>
              <a:t>examples</a:t>
            </a:r>
            <a:r>
              <a:rPr sz="2400" spc="-75" dirty="0">
                <a:solidFill>
                  <a:srgbClr val="660066"/>
                </a:solidFill>
                <a:latin typeface="Arial"/>
                <a:cs typeface="Arial"/>
              </a:rPr>
              <a:t> </a:t>
            </a:r>
            <a:r>
              <a:rPr sz="2400" dirty="0">
                <a:solidFill>
                  <a:srgbClr val="660066"/>
                </a:solidFill>
                <a:latin typeface="Arial"/>
                <a:cs typeface="Arial"/>
              </a:rPr>
              <a:t>increases</a:t>
            </a:r>
            <a:endParaRPr sz="2400" dirty="0">
              <a:latin typeface="Arial"/>
              <a:cs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39500" y="609600"/>
            <a:ext cx="8835390" cy="635000"/>
          </a:xfrm>
          <a:prstGeom prst="rect">
            <a:avLst/>
          </a:prstGeom>
        </p:spPr>
        <p:txBody>
          <a:bodyPr vert="horz" wrap="square" lIns="0" tIns="12700" rIns="0" bIns="0" rtlCol="0">
            <a:spAutoFit/>
          </a:bodyPr>
          <a:lstStyle/>
          <a:p>
            <a:pPr marL="12700">
              <a:lnSpc>
                <a:spcPct val="100000"/>
              </a:lnSpc>
              <a:spcBef>
                <a:spcPts val="100"/>
              </a:spcBef>
              <a:tabLst>
                <a:tab pos="5461635" algn="l"/>
                <a:tab pos="7410450" algn="l"/>
              </a:tabLst>
            </a:pPr>
            <a:r>
              <a:rPr lang="en-US" sz="4000" dirty="0"/>
              <a:t>Statistical L</a:t>
            </a:r>
            <a:r>
              <a:rPr sz="4000" dirty="0"/>
              <a:t>earnin</a:t>
            </a:r>
            <a:r>
              <a:rPr lang="en-US" sz="4000" dirty="0"/>
              <a:t>g T</a:t>
            </a:r>
            <a:r>
              <a:rPr sz="4000" dirty="0"/>
              <a:t>heory</a:t>
            </a:r>
          </a:p>
        </p:txBody>
      </p:sp>
      <p:sp>
        <p:nvSpPr>
          <p:cNvPr id="5" name="object 5"/>
          <p:cNvSpPr txBox="1"/>
          <p:nvPr/>
        </p:nvSpPr>
        <p:spPr>
          <a:xfrm>
            <a:off x="852978" y="1525154"/>
            <a:ext cx="8886825" cy="3614420"/>
          </a:xfrm>
          <a:prstGeom prst="rect">
            <a:avLst/>
          </a:prstGeom>
        </p:spPr>
        <p:txBody>
          <a:bodyPr vert="horz" wrap="square" lIns="0" tIns="33020" rIns="0" bIns="0" rtlCol="0">
            <a:spAutoFit/>
          </a:bodyPr>
          <a:lstStyle/>
          <a:p>
            <a:pPr marL="355600" marR="345440" indent="-342900">
              <a:lnSpc>
                <a:spcPts val="3800"/>
              </a:lnSpc>
              <a:spcBef>
                <a:spcPts val="260"/>
              </a:spcBef>
              <a:buChar char="•"/>
              <a:tabLst>
                <a:tab pos="354965" algn="l"/>
                <a:tab pos="355600" algn="l"/>
              </a:tabLst>
            </a:pPr>
            <a:r>
              <a:rPr sz="3200" dirty="0">
                <a:solidFill>
                  <a:srgbClr val="3333CC"/>
                </a:solidFill>
                <a:latin typeface="Arial"/>
                <a:cs typeface="Arial"/>
              </a:rPr>
              <a:t>Provides </a:t>
            </a:r>
            <a:r>
              <a:rPr sz="3200" spc="-5" dirty="0">
                <a:solidFill>
                  <a:srgbClr val="3333CC"/>
                </a:solidFill>
                <a:latin typeface="Arial"/>
                <a:cs typeface="Arial"/>
              </a:rPr>
              <a:t>intellectual justification that </a:t>
            </a:r>
            <a:r>
              <a:rPr sz="3200" dirty="0">
                <a:solidFill>
                  <a:srgbClr val="3333CC"/>
                </a:solidFill>
                <a:latin typeface="Arial"/>
                <a:cs typeface="Arial"/>
              </a:rPr>
              <a:t>machine  learning </a:t>
            </a:r>
            <a:r>
              <a:rPr sz="3200" spc="-5" dirty="0">
                <a:solidFill>
                  <a:srgbClr val="3333CC"/>
                </a:solidFill>
                <a:latin typeface="Arial"/>
                <a:cs typeface="Arial"/>
              </a:rPr>
              <a:t>algorithms </a:t>
            </a:r>
            <a:r>
              <a:rPr sz="3200" dirty="0">
                <a:solidFill>
                  <a:srgbClr val="3333CC"/>
                </a:solidFill>
                <a:latin typeface="Arial"/>
                <a:cs typeface="Arial"/>
              </a:rPr>
              <a:t>can</a:t>
            </a:r>
            <a:r>
              <a:rPr sz="3200" spc="-5" dirty="0">
                <a:solidFill>
                  <a:srgbClr val="3333CC"/>
                </a:solidFill>
                <a:latin typeface="Arial"/>
                <a:cs typeface="Arial"/>
              </a:rPr>
              <a:t> work</a:t>
            </a:r>
            <a:endParaRPr sz="3200">
              <a:latin typeface="Arial"/>
              <a:cs typeface="Arial"/>
            </a:endParaRPr>
          </a:p>
          <a:p>
            <a:pPr marL="355600" indent="-342900">
              <a:lnSpc>
                <a:spcPct val="100000"/>
              </a:lnSpc>
              <a:spcBef>
                <a:spcPts val="605"/>
              </a:spcBef>
              <a:buChar char="•"/>
              <a:tabLst>
                <a:tab pos="354965" algn="l"/>
                <a:tab pos="355600" algn="l"/>
              </a:tabLst>
            </a:pPr>
            <a:r>
              <a:rPr sz="3200" dirty="0">
                <a:solidFill>
                  <a:srgbClr val="3333CC"/>
                </a:solidFill>
                <a:latin typeface="Arial"/>
                <a:cs typeface="Arial"/>
              </a:rPr>
              <a:t>But rarely used in </a:t>
            </a:r>
            <a:r>
              <a:rPr sz="3200" spc="-5" dirty="0">
                <a:solidFill>
                  <a:srgbClr val="3333CC"/>
                </a:solidFill>
                <a:latin typeface="Arial"/>
                <a:cs typeface="Arial"/>
              </a:rPr>
              <a:t>practice with </a:t>
            </a:r>
            <a:r>
              <a:rPr sz="3200" dirty="0">
                <a:solidFill>
                  <a:srgbClr val="3333CC"/>
                </a:solidFill>
                <a:latin typeface="Arial"/>
                <a:cs typeface="Arial"/>
              </a:rPr>
              <a:t>deep</a:t>
            </a:r>
            <a:r>
              <a:rPr sz="3200" spc="-35" dirty="0">
                <a:solidFill>
                  <a:srgbClr val="3333CC"/>
                </a:solidFill>
                <a:latin typeface="Arial"/>
                <a:cs typeface="Arial"/>
              </a:rPr>
              <a:t> </a:t>
            </a:r>
            <a:r>
              <a:rPr sz="3200" dirty="0">
                <a:solidFill>
                  <a:srgbClr val="3333CC"/>
                </a:solidFill>
                <a:latin typeface="Arial"/>
                <a:cs typeface="Arial"/>
              </a:rPr>
              <a:t>learning</a:t>
            </a:r>
            <a:endParaRPr sz="3200">
              <a:latin typeface="Arial"/>
              <a:cs typeface="Arial"/>
            </a:endParaRPr>
          </a:p>
          <a:p>
            <a:pPr marL="355600" indent="-342900">
              <a:lnSpc>
                <a:spcPct val="100000"/>
              </a:lnSpc>
              <a:spcBef>
                <a:spcPts val="760"/>
              </a:spcBef>
              <a:buChar char="•"/>
              <a:tabLst>
                <a:tab pos="354965" algn="l"/>
                <a:tab pos="355600" algn="l"/>
              </a:tabLst>
            </a:pPr>
            <a:r>
              <a:rPr sz="3200" spc="-5" dirty="0">
                <a:solidFill>
                  <a:srgbClr val="3333CC"/>
                </a:solidFill>
                <a:latin typeface="Arial"/>
                <a:cs typeface="Arial"/>
              </a:rPr>
              <a:t>This </a:t>
            </a:r>
            <a:r>
              <a:rPr sz="3200" dirty="0">
                <a:solidFill>
                  <a:srgbClr val="3333CC"/>
                </a:solidFill>
                <a:latin typeface="Arial"/>
                <a:cs typeface="Arial"/>
              </a:rPr>
              <a:t>is</a:t>
            </a:r>
            <a:r>
              <a:rPr sz="3200" spc="-10" dirty="0">
                <a:solidFill>
                  <a:srgbClr val="3333CC"/>
                </a:solidFill>
                <a:latin typeface="Arial"/>
                <a:cs typeface="Arial"/>
              </a:rPr>
              <a:t> </a:t>
            </a:r>
            <a:r>
              <a:rPr sz="3200" dirty="0">
                <a:solidFill>
                  <a:srgbClr val="3333CC"/>
                </a:solidFill>
                <a:latin typeface="Arial"/>
                <a:cs typeface="Arial"/>
              </a:rPr>
              <a:t>because:</a:t>
            </a:r>
            <a:endParaRPr sz="3200">
              <a:latin typeface="Arial"/>
              <a:cs typeface="Arial"/>
            </a:endParaRPr>
          </a:p>
          <a:p>
            <a:pPr marL="755650" lvl="1" indent="-286385">
              <a:lnSpc>
                <a:spcPct val="100000"/>
              </a:lnSpc>
              <a:spcBef>
                <a:spcPts val="665"/>
              </a:spcBef>
              <a:buChar char="–"/>
              <a:tabLst>
                <a:tab pos="755650" algn="l"/>
              </a:tabLst>
            </a:pPr>
            <a:r>
              <a:rPr sz="2800" spc="-5" dirty="0">
                <a:solidFill>
                  <a:srgbClr val="336600"/>
                </a:solidFill>
                <a:latin typeface="Arial"/>
                <a:cs typeface="Arial"/>
              </a:rPr>
              <a:t>The </a:t>
            </a:r>
            <a:r>
              <a:rPr sz="2800" dirty="0">
                <a:solidFill>
                  <a:srgbClr val="336600"/>
                </a:solidFill>
                <a:latin typeface="Arial"/>
                <a:cs typeface="Arial"/>
              </a:rPr>
              <a:t>bounds are</a:t>
            </a:r>
            <a:r>
              <a:rPr sz="2800" spc="-10" dirty="0">
                <a:solidFill>
                  <a:srgbClr val="336600"/>
                </a:solidFill>
                <a:latin typeface="Arial"/>
                <a:cs typeface="Arial"/>
              </a:rPr>
              <a:t> </a:t>
            </a:r>
            <a:r>
              <a:rPr sz="2800" dirty="0">
                <a:solidFill>
                  <a:srgbClr val="336600"/>
                </a:solidFill>
                <a:latin typeface="Arial"/>
                <a:cs typeface="Arial"/>
              </a:rPr>
              <a:t>loose</a:t>
            </a:r>
            <a:endParaRPr sz="2800">
              <a:latin typeface="Arial"/>
              <a:cs typeface="Arial"/>
            </a:endParaRPr>
          </a:p>
          <a:p>
            <a:pPr marL="748665" marR="5080" lvl="1" indent="-279400">
              <a:lnSpc>
                <a:spcPts val="3329"/>
              </a:lnSpc>
              <a:spcBef>
                <a:spcPts val="875"/>
              </a:spcBef>
              <a:buChar char="–"/>
              <a:tabLst>
                <a:tab pos="755650" algn="l"/>
                <a:tab pos="6322695" algn="l"/>
              </a:tabLst>
            </a:pPr>
            <a:r>
              <a:rPr sz="2800" dirty="0">
                <a:solidFill>
                  <a:srgbClr val="336600"/>
                </a:solidFill>
                <a:latin typeface="Arial"/>
                <a:cs typeface="Arial"/>
              </a:rPr>
              <a:t>Also </a:t>
            </a:r>
            <a:r>
              <a:rPr sz="2800" spc="-10" dirty="0">
                <a:solidFill>
                  <a:srgbClr val="336600"/>
                </a:solidFill>
                <a:latin typeface="Arial"/>
                <a:cs typeface="Arial"/>
              </a:rPr>
              <a:t>difficult </a:t>
            </a:r>
            <a:r>
              <a:rPr sz="2800" spc="-5" dirty="0">
                <a:solidFill>
                  <a:srgbClr val="336600"/>
                </a:solidFill>
                <a:latin typeface="Arial"/>
                <a:cs typeface="Arial"/>
              </a:rPr>
              <a:t>to</a:t>
            </a:r>
            <a:r>
              <a:rPr sz="2800" spc="55" dirty="0">
                <a:solidFill>
                  <a:srgbClr val="336600"/>
                </a:solidFill>
                <a:latin typeface="Arial"/>
                <a:cs typeface="Arial"/>
              </a:rPr>
              <a:t> </a:t>
            </a:r>
            <a:r>
              <a:rPr sz="2800" spc="-5" dirty="0">
                <a:solidFill>
                  <a:srgbClr val="336600"/>
                </a:solidFill>
                <a:latin typeface="Arial"/>
                <a:cs typeface="Arial"/>
              </a:rPr>
              <a:t>determine</a:t>
            </a:r>
            <a:r>
              <a:rPr sz="2800" spc="20" dirty="0">
                <a:solidFill>
                  <a:srgbClr val="336600"/>
                </a:solidFill>
                <a:latin typeface="Arial"/>
                <a:cs typeface="Arial"/>
              </a:rPr>
              <a:t> </a:t>
            </a:r>
            <a:r>
              <a:rPr sz="2800" spc="-5" dirty="0">
                <a:solidFill>
                  <a:srgbClr val="336600"/>
                </a:solidFill>
                <a:latin typeface="Arial"/>
                <a:cs typeface="Arial"/>
              </a:rPr>
              <a:t>capacity	</a:t>
            </a:r>
            <a:r>
              <a:rPr sz="2800" dirty="0">
                <a:solidFill>
                  <a:srgbClr val="336600"/>
                </a:solidFill>
                <a:latin typeface="Arial"/>
                <a:cs typeface="Arial"/>
              </a:rPr>
              <a:t>of deep</a:t>
            </a:r>
            <a:r>
              <a:rPr sz="2800" spc="-105" dirty="0">
                <a:solidFill>
                  <a:srgbClr val="336600"/>
                </a:solidFill>
                <a:latin typeface="Arial"/>
                <a:cs typeface="Arial"/>
              </a:rPr>
              <a:t> </a:t>
            </a:r>
            <a:r>
              <a:rPr sz="2800" dirty="0">
                <a:solidFill>
                  <a:srgbClr val="336600"/>
                </a:solidFill>
                <a:latin typeface="Arial"/>
                <a:cs typeface="Arial"/>
              </a:rPr>
              <a:t>learning  </a:t>
            </a:r>
            <a:r>
              <a:rPr sz="2800" spc="-5" dirty="0">
                <a:solidFill>
                  <a:srgbClr val="336600"/>
                </a:solidFill>
                <a:latin typeface="Arial"/>
                <a:cs typeface="Arial"/>
              </a:rPr>
              <a:t>algorithms</a:t>
            </a:r>
            <a:endParaRPr sz="28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EB989-8981-4040-9401-0B778F5C2D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AE30F8D-8ACB-F048-AB8E-5F86E463866B}"/>
              </a:ext>
            </a:extLst>
          </p:cNvPr>
          <p:cNvPicPr>
            <a:picLocks noGrp="1" noChangeAspect="1"/>
          </p:cNvPicPr>
          <p:nvPr>
            <p:ph idx="1"/>
          </p:nvPr>
        </p:nvPicPr>
        <p:blipFill>
          <a:blip r:embed="rId2"/>
          <a:stretch>
            <a:fillRect/>
          </a:stretch>
        </p:blipFill>
        <p:spPr>
          <a:xfrm>
            <a:off x="954661" y="401320"/>
            <a:ext cx="8784079" cy="6304280"/>
          </a:xfrm>
        </p:spPr>
      </p:pic>
    </p:spTree>
    <p:extLst>
      <p:ext uri="{BB962C8B-B14F-4D97-AF65-F5344CB8AC3E}">
        <p14:creationId xmlns:p14="http://schemas.microsoft.com/office/powerpoint/2010/main" val="49244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841500" y="712965"/>
            <a:ext cx="7419076" cy="689932"/>
          </a:xfrm>
          <a:prstGeom prst="rect">
            <a:avLst/>
          </a:prstGeom>
        </p:spPr>
        <p:txBody>
          <a:bodyPr vert="horz" wrap="square" lIns="0" tIns="12700" rIns="0" bIns="0" rtlCol="0">
            <a:spAutoFit/>
          </a:bodyPr>
          <a:lstStyle/>
          <a:p>
            <a:pPr marL="12700">
              <a:lnSpc>
                <a:spcPct val="100000"/>
              </a:lnSpc>
              <a:spcBef>
                <a:spcPts val="100"/>
              </a:spcBef>
              <a:tabLst>
                <a:tab pos="1938020" algn="l"/>
                <a:tab pos="5572760" algn="l"/>
              </a:tabLst>
            </a:pPr>
            <a:r>
              <a:rPr spc="-5" dirty="0"/>
              <a:t>T</a:t>
            </a:r>
            <a:r>
              <a:rPr dirty="0"/>
              <a:t>ypical	</a:t>
            </a:r>
            <a:r>
              <a:rPr lang="en-US" dirty="0"/>
              <a:t>G</a:t>
            </a:r>
            <a:r>
              <a:rPr dirty="0"/>
              <a:t>eneraliza</a:t>
            </a:r>
            <a:r>
              <a:rPr spc="-5" dirty="0"/>
              <a:t>t</a:t>
            </a:r>
            <a:r>
              <a:rPr dirty="0"/>
              <a:t>ion	</a:t>
            </a:r>
            <a:r>
              <a:rPr lang="en-US" dirty="0"/>
              <a:t> E</a:t>
            </a:r>
            <a:r>
              <a:rPr dirty="0"/>
              <a:t>rror</a:t>
            </a:r>
          </a:p>
        </p:txBody>
      </p:sp>
      <p:sp>
        <p:nvSpPr>
          <p:cNvPr id="5" name="object 5"/>
          <p:cNvSpPr/>
          <p:nvPr/>
        </p:nvSpPr>
        <p:spPr>
          <a:xfrm>
            <a:off x="1353996" y="3191730"/>
            <a:ext cx="7245660" cy="3424613"/>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005378" y="1829954"/>
            <a:ext cx="8587105" cy="934719"/>
          </a:xfrm>
          <a:prstGeom prst="rect">
            <a:avLst/>
          </a:prstGeom>
        </p:spPr>
        <p:txBody>
          <a:bodyPr vert="horz" wrap="square" lIns="0" tIns="12700" rIns="0" bIns="0" rtlCol="0">
            <a:spAutoFit/>
          </a:bodyPr>
          <a:lstStyle/>
          <a:p>
            <a:pPr marL="12700">
              <a:lnSpc>
                <a:spcPts val="3820"/>
              </a:lnSpc>
              <a:spcBef>
                <a:spcPts val="100"/>
              </a:spcBef>
            </a:pPr>
            <a:r>
              <a:rPr sz="3200" spc="-5" dirty="0">
                <a:solidFill>
                  <a:srgbClr val="3333CC"/>
                </a:solidFill>
                <a:latin typeface="Arial"/>
                <a:cs typeface="Arial"/>
              </a:rPr>
              <a:t>Relationship between capacity </a:t>
            </a:r>
            <a:r>
              <a:rPr sz="3200" dirty="0">
                <a:solidFill>
                  <a:srgbClr val="3333CC"/>
                </a:solidFill>
                <a:latin typeface="Arial"/>
                <a:cs typeface="Arial"/>
              </a:rPr>
              <a:t>and</a:t>
            </a:r>
            <a:r>
              <a:rPr sz="3200" spc="15" dirty="0">
                <a:solidFill>
                  <a:srgbClr val="3333CC"/>
                </a:solidFill>
                <a:latin typeface="Arial"/>
                <a:cs typeface="Arial"/>
              </a:rPr>
              <a:t> </a:t>
            </a:r>
            <a:r>
              <a:rPr sz="3200" dirty="0">
                <a:solidFill>
                  <a:srgbClr val="3333CC"/>
                </a:solidFill>
                <a:latin typeface="Arial"/>
                <a:cs typeface="Arial"/>
              </a:rPr>
              <a:t>error</a:t>
            </a:r>
            <a:endParaRPr sz="3200">
              <a:latin typeface="Arial"/>
              <a:cs typeface="Arial"/>
            </a:endParaRPr>
          </a:p>
          <a:p>
            <a:pPr marL="469265">
              <a:lnSpc>
                <a:spcPts val="3340"/>
              </a:lnSpc>
            </a:pPr>
            <a:r>
              <a:rPr sz="2800" spc="-20" dirty="0">
                <a:solidFill>
                  <a:srgbClr val="336600"/>
                </a:solidFill>
                <a:latin typeface="Arial"/>
                <a:cs typeface="Arial"/>
              </a:rPr>
              <a:t>Typically </a:t>
            </a:r>
            <a:r>
              <a:rPr sz="2800" spc="-5" dirty="0">
                <a:solidFill>
                  <a:srgbClr val="336600"/>
                </a:solidFill>
                <a:latin typeface="Arial"/>
                <a:cs typeface="Arial"/>
              </a:rPr>
              <a:t>generalization </a:t>
            </a:r>
            <a:r>
              <a:rPr sz="2800" dirty="0">
                <a:solidFill>
                  <a:srgbClr val="336600"/>
                </a:solidFill>
                <a:latin typeface="Arial"/>
                <a:cs typeface="Arial"/>
              </a:rPr>
              <a:t>error has a U-shaped curve</a:t>
            </a:r>
            <a:endParaRPr sz="2800">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2978" y="496454"/>
            <a:ext cx="8721090" cy="1356360"/>
          </a:xfrm>
          <a:prstGeom prst="rect">
            <a:avLst/>
          </a:prstGeom>
        </p:spPr>
        <p:txBody>
          <a:bodyPr vert="horz" wrap="square" lIns="0" tIns="12700" rIns="0" bIns="0" rtlCol="0">
            <a:spAutoFit/>
          </a:bodyPr>
          <a:lstStyle/>
          <a:p>
            <a:pPr algn="ctr">
              <a:lnSpc>
                <a:spcPts val="5240"/>
              </a:lnSpc>
              <a:spcBef>
                <a:spcPts val="100"/>
              </a:spcBef>
              <a:tabLst>
                <a:tab pos="1290955" algn="l"/>
                <a:tab pos="5018405" algn="l"/>
                <a:tab pos="8228965" algn="l"/>
              </a:tabLst>
            </a:pPr>
            <a:r>
              <a:rPr sz="4400" spc="-5" dirty="0"/>
              <a:t>Arbitrarily</a:t>
            </a:r>
            <a:r>
              <a:rPr sz="4400" spc="15" dirty="0"/>
              <a:t> </a:t>
            </a:r>
            <a:r>
              <a:rPr lang="en-US" spc="15" dirty="0"/>
              <a:t>H</a:t>
            </a:r>
            <a:r>
              <a:rPr sz="4400" dirty="0"/>
              <a:t>igh</a:t>
            </a:r>
            <a:r>
              <a:rPr lang="en-US" sz="4400" dirty="0"/>
              <a:t> </a:t>
            </a:r>
            <a:r>
              <a:rPr lang="en-US" spc="-5" dirty="0"/>
              <a:t>C</a:t>
            </a:r>
            <a:r>
              <a:rPr sz="4400" spc="-5" dirty="0"/>
              <a:t>apacity:</a:t>
            </a:r>
            <a:r>
              <a:rPr lang="en-US" spc="-5" dirty="0"/>
              <a:t> </a:t>
            </a:r>
            <a:r>
              <a:rPr spc="-5" dirty="0"/>
              <a:t>Nonparametric</a:t>
            </a:r>
            <a:r>
              <a:rPr spc="-10" dirty="0"/>
              <a:t> </a:t>
            </a:r>
            <a:r>
              <a:rPr lang="en-US" spc="-10" dirty="0"/>
              <a:t>M</a:t>
            </a:r>
            <a:r>
              <a:rPr dirty="0"/>
              <a:t>odels</a:t>
            </a:r>
          </a:p>
        </p:txBody>
      </p:sp>
      <p:sp>
        <p:nvSpPr>
          <p:cNvPr id="4" name="object 4"/>
          <p:cNvSpPr txBox="1"/>
          <p:nvPr/>
        </p:nvSpPr>
        <p:spPr>
          <a:xfrm>
            <a:off x="852978" y="2134754"/>
            <a:ext cx="8704580" cy="4813369"/>
          </a:xfrm>
          <a:prstGeom prst="rect">
            <a:avLst/>
          </a:prstGeom>
        </p:spPr>
        <p:txBody>
          <a:bodyPr vert="horz" wrap="square" lIns="0" tIns="33020" rIns="0" bIns="0" rtlCol="0">
            <a:spAutoFit/>
          </a:bodyPr>
          <a:lstStyle/>
          <a:p>
            <a:pPr marL="355600" marR="953769" indent="-342900">
              <a:lnSpc>
                <a:spcPts val="3800"/>
              </a:lnSpc>
              <a:spcBef>
                <a:spcPts val="260"/>
              </a:spcBef>
              <a:buChar char="•"/>
              <a:tabLst>
                <a:tab pos="354965" algn="l"/>
                <a:tab pos="355600" algn="l"/>
              </a:tabLst>
            </a:pPr>
            <a:r>
              <a:rPr lang="en-US" sz="3200" spc="-5" dirty="0">
                <a:solidFill>
                  <a:srgbClr val="3333CC"/>
                </a:solidFill>
                <a:latin typeface="Arial"/>
                <a:cs typeface="Arial"/>
              </a:rPr>
              <a:t>What are the </a:t>
            </a:r>
            <a:r>
              <a:rPr sz="3200" dirty="0">
                <a:solidFill>
                  <a:srgbClr val="3333CC"/>
                </a:solidFill>
                <a:latin typeface="Arial"/>
                <a:cs typeface="Arial"/>
              </a:rPr>
              <a:t>most </a:t>
            </a:r>
            <a:r>
              <a:rPr sz="3200" spc="-5" dirty="0">
                <a:solidFill>
                  <a:srgbClr val="3333CC"/>
                </a:solidFill>
                <a:latin typeface="Arial"/>
                <a:cs typeface="Arial"/>
              </a:rPr>
              <a:t>extreme </a:t>
            </a:r>
            <a:r>
              <a:rPr sz="3200" dirty="0">
                <a:solidFill>
                  <a:srgbClr val="3333CC"/>
                </a:solidFill>
                <a:latin typeface="Arial"/>
                <a:cs typeface="Arial"/>
              </a:rPr>
              <a:t>case</a:t>
            </a:r>
            <a:r>
              <a:rPr sz="3200" spc="-50" dirty="0">
                <a:solidFill>
                  <a:srgbClr val="3333CC"/>
                </a:solidFill>
                <a:latin typeface="Arial"/>
                <a:cs typeface="Arial"/>
              </a:rPr>
              <a:t> </a:t>
            </a:r>
            <a:r>
              <a:rPr sz="3200" dirty="0">
                <a:solidFill>
                  <a:srgbClr val="3333CC"/>
                </a:solidFill>
                <a:latin typeface="Arial"/>
                <a:cs typeface="Arial"/>
              </a:rPr>
              <a:t>of  </a:t>
            </a:r>
            <a:r>
              <a:rPr sz="3200" spc="-5" dirty="0">
                <a:solidFill>
                  <a:srgbClr val="3333CC"/>
                </a:solidFill>
                <a:latin typeface="Arial"/>
                <a:cs typeface="Arial"/>
              </a:rPr>
              <a:t>arbitrarily </a:t>
            </a:r>
            <a:r>
              <a:rPr sz="3200" dirty="0">
                <a:solidFill>
                  <a:srgbClr val="3333CC"/>
                </a:solidFill>
                <a:latin typeface="Arial"/>
                <a:cs typeface="Arial"/>
              </a:rPr>
              <a:t>high</a:t>
            </a:r>
            <a:r>
              <a:rPr sz="3200" spc="-5" dirty="0">
                <a:solidFill>
                  <a:srgbClr val="3333CC"/>
                </a:solidFill>
                <a:latin typeface="Arial"/>
                <a:cs typeface="Arial"/>
              </a:rPr>
              <a:t> capacity?</a:t>
            </a:r>
            <a:endParaRPr sz="3200" dirty="0">
              <a:latin typeface="Arial"/>
              <a:cs typeface="Arial"/>
            </a:endParaRPr>
          </a:p>
          <a:p>
            <a:pPr marL="355600" indent="-342900">
              <a:lnSpc>
                <a:spcPct val="100000"/>
              </a:lnSpc>
              <a:spcBef>
                <a:spcPts val="605"/>
              </a:spcBef>
              <a:buChar char="•"/>
              <a:tabLst>
                <a:tab pos="354965" algn="l"/>
                <a:tab pos="355600" algn="l"/>
              </a:tabLst>
            </a:pPr>
            <a:r>
              <a:rPr sz="3200" spc="-5" dirty="0">
                <a:solidFill>
                  <a:srgbClr val="3333CC"/>
                </a:solidFill>
                <a:latin typeface="Arial"/>
                <a:cs typeface="Arial"/>
              </a:rPr>
              <a:t>Parametric </a:t>
            </a:r>
            <a:r>
              <a:rPr sz="3200" dirty="0">
                <a:solidFill>
                  <a:srgbClr val="3333CC"/>
                </a:solidFill>
                <a:latin typeface="Arial"/>
                <a:cs typeface="Arial"/>
              </a:rPr>
              <a:t>models such as linear</a:t>
            </a:r>
            <a:r>
              <a:rPr sz="3200" spc="-55" dirty="0">
                <a:solidFill>
                  <a:srgbClr val="3333CC"/>
                </a:solidFill>
                <a:latin typeface="Arial"/>
                <a:cs typeface="Arial"/>
              </a:rPr>
              <a:t> </a:t>
            </a:r>
            <a:r>
              <a:rPr sz="3200" dirty="0">
                <a:solidFill>
                  <a:srgbClr val="3333CC"/>
                </a:solidFill>
                <a:latin typeface="Arial"/>
                <a:cs typeface="Arial"/>
              </a:rPr>
              <a:t>regression:</a:t>
            </a:r>
            <a:endParaRPr sz="3200" dirty="0">
              <a:latin typeface="Arial"/>
              <a:cs typeface="Arial"/>
            </a:endParaRPr>
          </a:p>
          <a:p>
            <a:pPr marL="748665" marR="250825" lvl="1" indent="-279400">
              <a:lnSpc>
                <a:spcPct val="102000"/>
              </a:lnSpc>
              <a:spcBef>
                <a:spcPts val="600"/>
              </a:spcBef>
              <a:buChar char="•"/>
              <a:tabLst>
                <a:tab pos="755015" algn="l"/>
                <a:tab pos="755650" algn="l"/>
              </a:tabLst>
            </a:pPr>
            <a:r>
              <a:rPr sz="2800" dirty="0">
                <a:solidFill>
                  <a:srgbClr val="336600"/>
                </a:solidFill>
                <a:latin typeface="Arial"/>
                <a:cs typeface="Arial"/>
              </a:rPr>
              <a:t>learn a </a:t>
            </a:r>
            <a:r>
              <a:rPr sz="2800" spc="-5" dirty="0">
                <a:solidFill>
                  <a:srgbClr val="336600"/>
                </a:solidFill>
                <a:latin typeface="Arial"/>
                <a:cs typeface="Arial"/>
              </a:rPr>
              <a:t>function </a:t>
            </a:r>
            <a:r>
              <a:rPr sz="2800" dirty="0">
                <a:solidFill>
                  <a:srgbClr val="336600"/>
                </a:solidFill>
                <a:latin typeface="Arial"/>
                <a:cs typeface="Arial"/>
              </a:rPr>
              <a:t>described by a </a:t>
            </a:r>
            <a:r>
              <a:rPr sz="2800" spc="-5" dirty="0">
                <a:solidFill>
                  <a:srgbClr val="336600"/>
                </a:solidFill>
                <a:latin typeface="Arial"/>
                <a:cs typeface="Arial"/>
              </a:rPr>
              <a:t>parameter </a:t>
            </a:r>
            <a:r>
              <a:rPr sz="2800" dirty="0">
                <a:solidFill>
                  <a:srgbClr val="336600"/>
                </a:solidFill>
                <a:latin typeface="Arial"/>
                <a:cs typeface="Arial"/>
              </a:rPr>
              <a:t>whose  size is </a:t>
            </a:r>
            <a:r>
              <a:rPr sz="2800" spc="-5" dirty="0">
                <a:solidFill>
                  <a:srgbClr val="336600"/>
                </a:solidFill>
                <a:latin typeface="Arial"/>
                <a:cs typeface="Arial"/>
              </a:rPr>
              <a:t>finite </a:t>
            </a:r>
            <a:r>
              <a:rPr sz="2800" dirty="0">
                <a:solidFill>
                  <a:srgbClr val="336600"/>
                </a:solidFill>
                <a:latin typeface="Arial"/>
                <a:cs typeface="Arial"/>
              </a:rPr>
              <a:t>and </a:t>
            </a:r>
            <a:r>
              <a:rPr sz="2800" spc="-5" dirty="0">
                <a:solidFill>
                  <a:srgbClr val="336600"/>
                </a:solidFill>
                <a:latin typeface="Arial"/>
                <a:cs typeface="Arial"/>
              </a:rPr>
              <a:t>fixed before data </a:t>
            </a:r>
            <a:r>
              <a:rPr sz="2800" dirty="0">
                <a:solidFill>
                  <a:srgbClr val="336600"/>
                </a:solidFill>
                <a:latin typeface="Arial"/>
                <a:cs typeface="Arial"/>
              </a:rPr>
              <a:t>is</a:t>
            </a:r>
            <a:r>
              <a:rPr sz="2800" spc="-5" dirty="0">
                <a:solidFill>
                  <a:srgbClr val="336600"/>
                </a:solidFill>
                <a:latin typeface="Arial"/>
                <a:cs typeface="Arial"/>
              </a:rPr>
              <a:t> </a:t>
            </a:r>
            <a:r>
              <a:rPr sz="2800" dirty="0">
                <a:solidFill>
                  <a:srgbClr val="336600"/>
                </a:solidFill>
                <a:latin typeface="Arial"/>
                <a:cs typeface="Arial"/>
              </a:rPr>
              <a:t>observed</a:t>
            </a:r>
            <a:endParaRPr sz="2800" dirty="0">
              <a:latin typeface="Arial"/>
              <a:cs typeface="Arial"/>
            </a:endParaRPr>
          </a:p>
          <a:p>
            <a:pPr marL="355600" indent="-342900">
              <a:lnSpc>
                <a:spcPct val="100000"/>
              </a:lnSpc>
              <a:spcBef>
                <a:spcPts val="705"/>
              </a:spcBef>
              <a:buChar char="•"/>
              <a:tabLst>
                <a:tab pos="354965" algn="l"/>
                <a:tab pos="355600" algn="l"/>
              </a:tabLst>
            </a:pPr>
            <a:r>
              <a:rPr sz="3200" spc="-5" dirty="0">
                <a:solidFill>
                  <a:srgbClr val="3333CC"/>
                </a:solidFill>
                <a:latin typeface="Arial"/>
                <a:cs typeface="Arial"/>
              </a:rPr>
              <a:t>Nonparametric </a:t>
            </a:r>
            <a:r>
              <a:rPr sz="3200" dirty="0">
                <a:solidFill>
                  <a:srgbClr val="3333CC"/>
                </a:solidFill>
                <a:latin typeface="Arial"/>
                <a:cs typeface="Arial"/>
              </a:rPr>
              <a:t>models have no such</a:t>
            </a:r>
            <a:r>
              <a:rPr sz="3200" spc="-5" dirty="0">
                <a:solidFill>
                  <a:srgbClr val="3333CC"/>
                </a:solidFill>
                <a:latin typeface="Arial"/>
                <a:cs typeface="Arial"/>
              </a:rPr>
              <a:t> limitation</a:t>
            </a:r>
            <a:endParaRPr lang="en-US" sz="3200" spc="-5" dirty="0">
              <a:solidFill>
                <a:srgbClr val="3333CC"/>
              </a:solidFill>
              <a:latin typeface="Arial"/>
              <a:cs typeface="Arial"/>
            </a:endParaRPr>
          </a:p>
          <a:p>
            <a:pPr marL="812800" lvl="1" indent="-342900">
              <a:spcBef>
                <a:spcPts val="705"/>
              </a:spcBef>
              <a:buChar char="•"/>
              <a:tabLst>
                <a:tab pos="354965" algn="l"/>
                <a:tab pos="355600" algn="l"/>
              </a:tabLst>
            </a:pPr>
            <a:r>
              <a:rPr lang="en-US" sz="2800" spc="-5" dirty="0">
                <a:solidFill>
                  <a:schemeClr val="accent3">
                    <a:lumMod val="75000"/>
                  </a:schemeClr>
                </a:solidFill>
                <a:latin typeface="Arial"/>
                <a:cs typeface="Arial"/>
              </a:rPr>
              <a:t>Such as Deep Learning</a:t>
            </a:r>
            <a:endParaRPr sz="2800" dirty="0">
              <a:solidFill>
                <a:schemeClr val="accent3">
                  <a:lumMod val="75000"/>
                </a:schemeClr>
              </a:solidFill>
              <a:latin typeface="Arial"/>
              <a:cs typeface="Arial"/>
            </a:endParaRPr>
          </a:p>
          <a:p>
            <a:pPr marL="355600" indent="-342900">
              <a:lnSpc>
                <a:spcPct val="100000"/>
              </a:lnSpc>
              <a:spcBef>
                <a:spcPts val="760"/>
              </a:spcBef>
              <a:buChar char="•"/>
              <a:tabLst>
                <a:tab pos="354965" algn="l"/>
                <a:tab pos="355600" algn="l"/>
              </a:tabLst>
            </a:pPr>
            <a:r>
              <a:rPr sz="3200" spc="-5" dirty="0">
                <a:solidFill>
                  <a:schemeClr val="tx2">
                    <a:lumMod val="60000"/>
                    <a:lumOff val="40000"/>
                  </a:schemeClr>
                </a:solidFill>
                <a:latin typeface="Arial"/>
                <a:cs typeface="Arial"/>
              </a:rPr>
              <a:t>Nearest-neighbor </a:t>
            </a:r>
            <a:r>
              <a:rPr sz="3200" dirty="0">
                <a:solidFill>
                  <a:schemeClr val="tx2">
                    <a:lumMod val="60000"/>
                    <a:lumOff val="40000"/>
                  </a:schemeClr>
                </a:solidFill>
                <a:latin typeface="Arial"/>
                <a:cs typeface="Arial"/>
              </a:rPr>
              <a:t>regression is an</a:t>
            </a:r>
            <a:r>
              <a:rPr sz="3200" spc="-20" dirty="0">
                <a:solidFill>
                  <a:schemeClr val="tx2">
                    <a:lumMod val="60000"/>
                    <a:lumOff val="40000"/>
                  </a:schemeClr>
                </a:solidFill>
                <a:latin typeface="Arial"/>
                <a:cs typeface="Arial"/>
              </a:rPr>
              <a:t> </a:t>
            </a:r>
            <a:r>
              <a:rPr sz="3200" dirty="0">
                <a:solidFill>
                  <a:schemeClr val="tx2">
                    <a:lumMod val="60000"/>
                    <a:lumOff val="40000"/>
                  </a:schemeClr>
                </a:solidFill>
                <a:latin typeface="Arial"/>
                <a:cs typeface="Arial"/>
              </a:rPr>
              <a:t>example</a:t>
            </a:r>
          </a:p>
          <a:p>
            <a:pPr marL="755650" lvl="1" indent="-286385">
              <a:lnSpc>
                <a:spcPct val="100000"/>
              </a:lnSpc>
              <a:spcBef>
                <a:spcPts val="665"/>
              </a:spcBef>
              <a:buChar char="•"/>
              <a:tabLst>
                <a:tab pos="755015" algn="l"/>
                <a:tab pos="755650" algn="l"/>
              </a:tabLst>
            </a:pPr>
            <a:r>
              <a:rPr sz="2800" spc="-5" dirty="0">
                <a:solidFill>
                  <a:srgbClr val="336600"/>
                </a:solidFill>
                <a:latin typeface="Arial"/>
                <a:cs typeface="Arial"/>
              </a:rPr>
              <a:t>Their complexity </a:t>
            </a:r>
            <a:r>
              <a:rPr sz="2800" dirty="0">
                <a:solidFill>
                  <a:srgbClr val="336600"/>
                </a:solidFill>
                <a:latin typeface="Arial"/>
                <a:cs typeface="Arial"/>
              </a:rPr>
              <a:t>is a </a:t>
            </a:r>
            <a:r>
              <a:rPr sz="2800" spc="-5" dirty="0">
                <a:solidFill>
                  <a:srgbClr val="336600"/>
                </a:solidFill>
                <a:latin typeface="Arial"/>
                <a:cs typeface="Arial"/>
              </a:rPr>
              <a:t>function </a:t>
            </a:r>
            <a:r>
              <a:rPr sz="2800" dirty="0">
                <a:solidFill>
                  <a:srgbClr val="336600"/>
                </a:solidFill>
                <a:latin typeface="Arial"/>
                <a:cs typeface="Arial"/>
              </a:rPr>
              <a:t>of </a:t>
            </a:r>
            <a:r>
              <a:rPr sz="2800" spc="-5" dirty="0">
                <a:solidFill>
                  <a:srgbClr val="336600"/>
                </a:solidFill>
                <a:latin typeface="Arial"/>
                <a:cs typeface="Arial"/>
              </a:rPr>
              <a:t>training </a:t>
            </a:r>
            <a:r>
              <a:rPr sz="2800" dirty="0">
                <a:solidFill>
                  <a:srgbClr val="336600"/>
                </a:solidFill>
                <a:latin typeface="Arial"/>
                <a:cs typeface="Arial"/>
              </a:rPr>
              <a:t>set</a:t>
            </a:r>
            <a:r>
              <a:rPr sz="2800" spc="10" dirty="0">
                <a:solidFill>
                  <a:srgbClr val="336600"/>
                </a:solidFill>
                <a:latin typeface="Arial"/>
                <a:cs typeface="Arial"/>
              </a:rPr>
              <a:t> </a:t>
            </a:r>
            <a:r>
              <a:rPr sz="2800" dirty="0">
                <a:solidFill>
                  <a:srgbClr val="336600"/>
                </a:solidFill>
                <a:latin typeface="Arial"/>
                <a:cs typeface="Arial"/>
              </a:rPr>
              <a:t>size</a:t>
            </a:r>
            <a:endParaRPr sz="2800"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084097" y="350404"/>
            <a:ext cx="4530090" cy="695960"/>
          </a:xfrm>
          <a:prstGeom prst="rect">
            <a:avLst/>
          </a:prstGeom>
        </p:spPr>
        <p:txBody>
          <a:bodyPr vert="horz" wrap="square" lIns="0" tIns="12700" rIns="0" bIns="0" rtlCol="0">
            <a:spAutoFit/>
          </a:bodyPr>
          <a:lstStyle/>
          <a:p>
            <a:pPr marL="12700">
              <a:lnSpc>
                <a:spcPct val="100000"/>
              </a:lnSpc>
              <a:spcBef>
                <a:spcPts val="100"/>
              </a:spcBef>
              <a:tabLst>
                <a:tab pos="1285875" algn="l"/>
              </a:tabLst>
            </a:pPr>
            <a:r>
              <a:rPr lang="en-US" dirty="0"/>
              <a:t>Outline</a:t>
            </a:r>
            <a:endParaRPr dirty="0"/>
          </a:p>
        </p:txBody>
      </p:sp>
      <p:sp>
        <p:nvSpPr>
          <p:cNvPr id="5" name="object 5"/>
          <p:cNvSpPr txBox="1"/>
          <p:nvPr/>
        </p:nvSpPr>
        <p:spPr>
          <a:xfrm>
            <a:off x="1284777" y="1067700"/>
            <a:ext cx="8545195" cy="6276077"/>
          </a:xfrm>
          <a:prstGeom prst="rect">
            <a:avLst/>
          </a:prstGeom>
        </p:spPr>
        <p:txBody>
          <a:bodyPr vert="horz" wrap="square" lIns="0" tIns="88900" rIns="0" bIns="0" rtlCol="0">
            <a:spAutoFit/>
          </a:bodyPr>
          <a:lstStyle/>
          <a:p>
            <a:pPr marL="323850" indent="-285750">
              <a:lnSpc>
                <a:spcPct val="100000"/>
              </a:lnSpc>
              <a:spcBef>
                <a:spcPts val="700"/>
              </a:spcBef>
              <a:buChar char="–"/>
              <a:tabLst>
                <a:tab pos="323850" algn="l"/>
              </a:tabLst>
            </a:pPr>
            <a:r>
              <a:rPr sz="2800" spc="-5" dirty="0">
                <a:solidFill>
                  <a:srgbClr val="336600"/>
                </a:solidFill>
                <a:latin typeface="Arial"/>
                <a:cs typeface="Arial"/>
              </a:rPr>
              <a:t>Definition </a:t>
            </a:r>
            <a:r>
              <a:rPr sz="2800" dirty="0">
                <a:solidFill>
                  <a:srgbClr val="336600"/>
                </a:solidFill>
                <a:latin typeface="Arial"/>
                <a:cs typeface="Arial"/>
              </a:rPr>
              <a:t>of a learning</a:t>
            </a:r>
            <a:r>
              <a:rPr sz="2800" spc="-5" dirty="0">
                <a:solidFill>
                  <a:srgbClr val="336600"/>
                </a:solidFill>
                <a:latin typeface="Arial"/>
                <a:cs typeface="Arial"/>
              </a:rPr>
              <a:t> algorithm</a:t>
            </a:r>
            <a:endParaRPr sz="2800" dirty="0">
              <a:latin typeface="Arial"/>
              <a:cs typeface="Arial"/>
            </a:endParaRPr>
          </a:p>
          <a:p>
            <a:pPr marL="323850" indent="-285750">
              <a:lnSpc>
                <a:spcPct val="100000"/>
              </a:lnSpc>
              <a:spcBef>
                <a:spcPts val="715"/>
              </a:spcBef>
              <a:buChar char="–"/>
              <a:tabLst>
                <a:tab pos="323850" algn="l"/>
              </a:tabLst>
            </a:pPr>
            <a:r>
              <a:rPr sz="2800" dirty="0">
                <a:solidFill>
                  <a:srgbClr val="336600"/>
                </a:solidFill>
                <a:latin typeface="Arial"/>
                <a:cs typeface="Arial"/>
              </a:rPr>
              <a:t>How </a:t>
            </a:r>
            <a:r>
              <a:rPr sz="2800" spc="-5" dirty="0">
                <a:solidFill>
                  <a:srgbClr val="336600"/>
                </a:solidFill>
                <a:latin typeface="Arial"/>
                <a:cs typeface="Arial"/>
              </a:rPr>
              <a:t>fitting data differs from </a:t>
            </a:r>
            <a:r>
              <a:rPr sz="2800" dirty="0">
                <a:solidFill>
                  <a:srgbClr val="336600"/>
                </a:solidFill>
                <a:latin typeface="Arial"/>
                <a:cs typeface="Arial"/>
              </a:rPr>
              <a:t>generalizing </a:t>
            </a:r>
            <a:r>
              <a:rPr sz="2800" spc="-5" dirty="0">
                <a:solidFill>
                  <a:srgbClr val="336600"/>
                </a:solidFill>
                <a:latin typeface="Arial"/>
                <a:cs typeface="Arial"/>
              </a:rPr>
              <a:t>to </a:t>
            </a:r>
            <a:r>
              <a:rPr sz="2800" dirty="0">
                <a:solidFill>
                  <a:srgbClr val="336600"/>
                </a:solidFill>
                <a:latin typeface="Arial"/>
                <a:cs typeface="Arial"/>
              </a:rPr>
              <a:t>new</a:t>
            </a:r>
            <a:r>
              <a:rPr sz="2800" spc="-10" dirty="0">
                <a:solidFill>
                  <a:srgbClr val="336600"/>
                </a:solidFill>
                <a:latin typeface="Arial"/>
                <a:cs typeface="Arial"/>
              </a:rPr>
              <a:t> </a:t>
            </a:r>
            <a:r>
              <a:rPr sz="2800" dirty="0">
                <a:solidFill>
                  <a:srgbClr val="336600"/>
                </a:solidFill>
                <a:latin typeface="Arial"/>
                <a:cs typeface="Arial"/>
              </a:rPr>
              <a:t>data</a:t>
            </a:r>
            <a:endParaRPr sz="2400" dirty="0">
              <a:latin typeface="Arial"/>
              <a:cs typeface="Arial"/>
            </a:endParaRPr>
          </a:p>
          <a:p>
            <a:pPr marL="317500" marR="154305" indent="-279400">
              <a:lnSpc>
                <a:spcPts val="3329"/>
              </a:lnSpc>
              <a:spcBef>
                <a:spcPts val="780"/>
              </a:spcBef>
              <a:buChar char="–"/>
              <a:tabLst>
                <a:tab pos="323850" algn="l"/>
              </a:tabLst>
            </a:pPr>
            <a:r>
              <a:rPr sz="2800" dirty="0">
                <a:solidFill>
                  <a:srgbClr val="336600"/>
                </a:solidFill>
                <a:latin typeface="Arial"/>
                <a:cs typeface="Arial"/>
              </a:rPr>
              <a:t>ML algo</a:t>
            </a:r>
            <a:r>
              <a:rPr lang="en-US" sz="2800" dirty="0">
                <a:solidFill>
                  <a:srgbClr val="336600"/>
                </a:solidFill>
                <a:latin typeface="Arial"/>
                <a:cs typeface="Arial"/>
              </a:rPr>
              <a:t>rithms</a:t>
            </a:r>
            <a:r>
              <a:rPr sz="2800" dirty="0">
                <a:solidFill>
                  <a:srgbClr val="336600"/>
                </a:solidFill>
                <a:latin typeface="Arial"/>
                <a:cs typeface="Arial"/>
              </a:rPr>
              <a:t> have </a:t>
            </a:r>
            <a:r>
              <a:rPr sz="2800" spc="-5" dirty="0">
                <a:solidFill>
                  <a:srgbClr val="336600"/>
                </a:solidFill>
                <a:latin typeface="Arial"/>
                <a:cs typeface="Arial"/>
              </a:rPr>
              <a:t>hyperparameters determined outside </a:t>
            </a:r>
            <a:r>
              <a:rPr sz="2800" dirty="0">
                <a:solidFill>
                  <a:srgbClr val="336600"/>
                </a:solidFill>
                <a:latin typeface="Arial"/>
                <a:cs typeface="Arial"/>
              </a:rPr>
              <a:t>of </a:t>
            </a:r>
            <a:r>
              <a:rPr lang="en-US" sz="2800" dirty="0">
                <a:solidFill>
                  <a:srgbClr val="336600"/>
                </a:solidFill>
                <a:latin typeface="Arial"/>
                <a:cs typeface="Arial"/>
              </a:rPr>
              <a:t>the </a:t>
            </a:r>
            <a:r>
              <a:rPr sz="2800" dirty="0">
                <a:solidFill>
                  <a:srgbClr val="336600"/>
                </a:solidFill>
                <a:latin typeface="Arial"/>
                <a:cs typeface="Arial"/>
              </a:rPr>
              <a:t>learning </a:t>
            </a:r>
            <a:r>
              <a:rPr sz="2800" spc="-5" dirty="0">
                <a:solidFill>
                  <a:srgbClr val="336600"/>
                </a:solidFill>
                <a:latin typeface="Arial"/>
                <a:cs typeface="Arial"/>
              </a:rPr>
              <a:t>algorithm</a:t>
            </a:r>
            <a:r>
              <a:rPr lang="en-US" sz="2800" spc="-5" dirty="0">
                <a:solidFill>
                  <a:srgbClr val="336600"/>
                </a:solidFill>
                <a:latin typeface="Arial"/>
                <a:cs typeface="Arial"/>
              </a:rPr>
              <a:t> </a:t>
            </a:r>
            <a:r>
              <a:rPr sz="3200" spc="-5" dirty="0">
                <a:solidFill>
                  <a:srgbClr val="407700"/>
                </a:solidFill>
                <a:latin typeface="MS PGothic"/>
                <a:cs typeface="MS PGothic"/>
              </a:rPr>
              <a:t>– </a:t>
            </a:r>
            <a:r>
              <a:rPr sz="2800" dirty="0">
                <a:solidFill>
                  <a:srgbClr val="336600"/>
                </a:solidFill>
                <a:latin typeface="Arial"/>
                <a:cs typeface="Arial"/>
              </a:rPr>
              <a:t>how </a:t>
            </a:r>
            <a:r>
              <a:rPr sz="2800" spc="-5" dirty="0">
                <a:solidFill>
                  <a:srgbClr val="336600"/>
                </a:solidFill>
                <a:latin typeface="Arial"/>
                <a:cs typeface="Arial"/>
              </a:rPr>
              <a:t>to </a:t>
            </a:r>
            <a:r>
              <a:rPr lang="en-US" sz="2800" spc="-5" dirty="0">
                <a:solidFill>
                  <a:srgbClr val="336600"/>
                </a:solidFill>
                <a:latin typeface="Arial"/>
                <a:cs typeface="Arial"/>
              </a:rPr>
              <a:t>determine</a:t>
            </a:r>
            <a:r>
              <a:rPr sz="2800" dirty="0">
                <a:solidFill>
                  <a:srgbClr val="336600"/>
                </a:solidFill>
                <a:latin typeface="Arial"/>
                <a:cs typeface="Arial"/>
              </a:rPr>
              <a:t> using </a:t>
            </a:r>
            <a:r>
              <a:rPr sz="2800" spc="-5" dirty="0">
                <a:solidFill>
                  <a:srgbClr val="336600"/>
                </a:solidFill>
                <a:latin typeface="Arial"/>
                <a:cs typeface="Arial"/>
              </a:rPr>
              <a:t>additional</a:t>
            </a:r>
            <a:r>
              <a:rPr sz="2800" dirty="0">
                <a:solidFill>
                  <a:srgbClr val="336600"/>
                </a:solidFill>
                <a:latin typeface="Arial"/>
                <a:cs typeface="Arial"/>
              </a:rPr>
              <a:t> </a:t>
            </a:r>
            <a:r>
              <a:rPr sz="2800" spc="-5" dirty="0">
                <a:solidFill>
                  <a:srgbClr val="336600"/>
                </a:solidFill>
                <a:latin typeface="Arial"/>
                <a:cs typeface="Arial"/>
              </a:rPr>
              <a:t>data</a:t>
            </a:r>
            <a:endParaRPr sz="2800" dirty="0">
              <a:latin typeface="Arial"/>
              <a:cs typeface="Arial"/>
            </a:endParaRPr>
          </a:p>
          <a:p>
            <a:pPr marL="323850" indent="-285750">
              <a:lnSpc>
                <a:spcPct val="100000"/>
              </a:lnSpc>
              <a:spcBef>
                <a:spcPts val="600"/>
              </a:spcBef>
              <a:buChar char="–"/>
              <a:tabLst>
                <a:tab pos="323850" algn="l"/>
              </a:tabLst>
            </a:pPr>
            <a:r>
              <a:rPr sz="2800" spc="-5" dirty="0">
                <a:solidFill>
                  <a:srgbClr val="336600"/>
                </a:solidFill>
                <a:latin typeface="Arial"/>
                <a:cs typeface="Arial"/>
              </a:rPr>
              <a:t>Statistical </a:t>
            </a:r>
            <a:r>
              <a:rPr sz="2800" dirty="0">
                <a:solidFill>
                  <a:srgbClr val="336600"/>
                </a:solidFill>
                <a:latin typeface="Arial"/>
                <a:cs typeface="Arial"/>
              </a:rPr>
              <a:t>approaches: </a:t>
            </a:r>
            <a:r>
              <a:rPr sz="2800" spc="-5" dirty="0">
                <a:solidFill>
                  <a:srgbClr val="336600"/>
                </a:solidFill>
                <a:latin typeface="Arial"/>
                <a:cs typeface="Arial"/>
              </a:rPr>
              <a:t>frequentist </a:t>
            </a:r>
            <a:r>
              <a:rPr sz="2800" dirty="0">
                <a:solidFill>
                  <a:srgbClr val="336600"/>
                </a:solidFill>
                <a:latin typeface="Arial"/>
                <a:cs typeface="Arial"/>
              </a:rPr>
              <a:t>and</a:t>
            </a:r>
            <a:r>
              <a:rPr sz="2800" spc="-10" dirty="0">
                <a:solidFill>
                  <a:srgbClr val="336600"/>
                </a:solidFill>
                <a:latin typeface="Arial"/>
                <a:cs typeface="Arial"/>
              </a:rPr>
              <a:t> </a:t>
            </a:r>
            <a:r>
              <a:rPr sz="2800" dirty="0">
                <a:solidFill>
                  <a:srgbClr val="336600"/>
                </a:solidFill>
                <a:latin typeface="Arial"/>
                <a:cs typeface="Arial"/>
              </a:rPr>
              <a:t>Bayesian</a:t>
            </a:r>
            <a:endParaRPr sz="2800" dirty="0">
              <a:latin typeface="Arial"/>
              <a:cs typeface="Arial"/>
            </a:endParaRPr>
          </a:p>
          <a:p>
            <a:pPr marL="323850" indent="-285750">
              <a:lnSpc>
                <a:spcPct val="100000"/>
              </a:lnSpc>
              <a:spcBef>
                <a:spcPts val="640"/>
              </a:spcBef>
              <a:buChar char="–"/>
              <a:tabLst>
                <a:tab pos="323850" algn="l"/>
              </a:tabLst>
            </a:pPr>
            <a:r>
              <a:rPr sz="2800" dirty="0">
                <a:solidFill>
                  <a:srgbClr val="336600"/>
                </a:solidFill>
                <a:latin typeface="Arial"/>
                <a:cs typeface="Arial"/>
              </a:rPr>
              <a:t>Supervised versus unsupervised</a:t>
            </a:r>
            <a:r>
              <a:rPr sz="2800" spc="-20" dirty="0">
                <a:solidFill>
                  <a:srgbClr val="336600"/>
                </a:solidFill>
                <a:latin typeface="Arial"/>
                <a:cs typeface="Arial"/>
              </a:rPr>
              <a:t> </a:t>
            </a:r>
            <a:r>
              <a:rPr sz="2800" dirty="0">
                <a:solidFill>
                  <a:srgbClr val="336600"/>
                </a:solidFill>
                <a:latin typeface="Arial"/>
                <a:cs typeface="Arial"/>
              </a:rPr>
              <a:t>learning</a:t>
            </a:r>
            <a:endParaRPr sz="2800" dirty="0">
              <a:latin typeface="Arial"/>
              <a:cs typeface="Arial"/>
            </a:endParaRPr>
          </a:p>
          <a:p>
            <a:pPr marL="323850" indent="-285750">
              <a:lnSpc>
                <a:spcPct val="100000"/>
              </a:lnSpc>
              <a:spcBef>
                <a:spcPts val="740"/>
              </a:spcBef>
              <a:buChar char="–"/>
              <a:tabLst>
                <a:tab pos="323850" algn="l"/>
              </a:tabLst>
            </a:pPr>
            <a:r>
              <a:rPr sz="2800" spc="-5" dirty="0">
                <a:solidFill>
                  <a:srgbClr val="336600"/>
                </a:solidFill>
                <a:latin typeface="Arial"/>
                <a:cs typeface="Arial"/>
              </a:rPr>
              <a:t>Optimization </a:t>
            </a:r>
            <a:r>
              <a:rPr sz="2800" dirty="0">
                <a:solidFill>
                  <a:srgbClr val="336600"/>
                </a:solidFill>
                <a:latin typeface="Arial"/>
                <a:cs typeface="Arial"/>
              </a:rPr>
              <a:t>using </a:t>
            </a:r>
            <a:r>
              <a:rPr sz="2800" spc="-5" dirty="0">
                <a:solidFill>
                  <a:srgbClr val="336600"/>
                </a:solidFill>
                <a:latin typeface="Arial"/>
                <a:cs typeface="Arial"/>
              </a:rPr>
              <a:t>stochastic </a:t>
            </a:r>
            <a:r>
              <a:rPr sz="2800" dirty="0">
                <a:solidFill>
                  <a:srgbClr val="336600"/>
                </a:solidFill>
                <a:latin typeface="Arial"/>
                <a:cs typeface="Arial"/>
              </a:rPr>
              <a:t>gradient</a:t>
            </a:r>
            <a:r>
              <a:rPr sz="2800" spc="-5" dirty="0">
                <a:solidFill>
                  <a:srgbClr val="336600"/>
                </a:solidFill>
                <a:latin typeface="Arial"/>
                <a:cs typeface="Arial"/>
              </a:rPr>
              <a:t> </a:t>
            </a:r>
            <a:r>
              <a:rPr sz="2800" dirty="0">
                <a:solidFill>
                  <a:srgbClr val="336600"/>
                </a:solidFill>
                <a:latin typeface="Arial"/>
                <a:cs typeface="Arial"/>
              </a:rPr>
              <a:t>descent</a:t>
            </a:r>
            <a:endParaRPr sz="2800" dirty="0">
              <a:latin typeface="Arial"/>
              <a:cs typeface="Arial"/>
            </a:endParaRPr>
          </a:p>
          <a:p>
            <a:pPr marL="323850" indent="-285750">
              <a:lnSpc>
                <a:spcPct val="100000"/>
              </a:lnSpc>
              <a:spcBef>
                <a:spcPts val="640"/>
              </a:spcBef>
              <a:buChar char="–"/>
              <a:tabLst>
                <a:tab pos="323850" algn="l"/>
              </a:tabLst>
            </a:pPr>
            <a:r>
              <a:rPr sz="2800" dirty="0">
                <a:solidFill>
                  <a:srgbClr val="336600"/>
                </a:solidFill>
                <a:latin typeface="Arial"/>
                <a:cs typeface="Arial"/>
              </a:rPr>
              <a:t>Combining </a:t>
            </a:r>
            <a:r>
              <a:rPr sz="2800" spc="-5" dirty="0">
                <a:solidFill>
                  <a:srgbClr val="336600"/>
                </a:solidFill>
                <a:latin typeface="Arial"/>
                <a:cs typeface="Arial"/>
              </a:rPr>
              <a:t>components into </a:t>
            </a:r>
            <a:r>
              <a:rPr sz="2800" dirty="0">
                <a:solidFill>
                  <a:srgbClr val="336600"/>
                </a:solidFill>
                <a:latin typeface="Arial"/>
                <a:cs typeface="Arial"/>
              </a:rPr>
              <a:t>an ML</a:t>
            </a:r>
            <a:r>
              <a:rPr sz="2800" spc="5" dirty="0">
                <a:solidFill>
                  <a:srgbClr val="336600"/>
                </a:solidFill>
                <a:latin typeface="Arial"/>
                <a:cs typeface="Arial"/>
              </a:rPr>
              <a:t> </a:t>
            </a:r>
            <a:r>
              <a:rPr sz="2800" spc="-5" dirty="0">
                <a:solidFill>
                  <a:srgbClr val="336600"/>
                </a:solidFill>
                <a:latin typeface="Arial"/>
                <a:cs typeface="Arial"/>
              </a:rPr>
              <a:t>algorithm</a:t>
            </a:r>
            <a:endParaRPr sz="2800" dirty="0">
              <a:latin typeface="Arial"/>
              <a:cs typeface="Arial"/>
            </a:endParaRPr>
          </a:p>
          <a:p>
            <a:pPr marL="723900" lvl="1" indent="-228600">
              <a:lnSpc>
                <a:spcPct val="100000"/>
              </a:lnSpc>
              <a:spcBef>
                <a:spcPts val="545"/>
              </a:spcBef>
              <a:buChar char="•"/>
              <a:tabLst>
                <a:tab pos="723900" algn="l"/>
              </a:tabLst>
            </a:pPr>
            <a:r>
              <a:rPr sz="2400" spc="-5" dirty="0">
                <a:solidFill>
                  <a:srgbClr val="660066"/>
                </a:solidFill>
                <a:latin typeface="Arial"/>
                <a:cs typeface="Arial"/>
              </a:rPr>
              <a:t>Optimization, </a:t>
            </a:r>
            <a:r>
              <a:rPr sz="2400" dirty="0">
                <a:solidFill>
                  <a:srgbClr val="660066"/>
                </a:solidFill>
                <a:latin typeface="Arial"/>
                <a:cs typeface="Arial"/>
              </a:rPr>
              <a:t>cost </a:t>
            </a:r>
            <a:r>
              <a:rPr sz="2400" spc="-5" dirty="0">
                <a:solidFill>
                  <a:srgbClr val="660066"/>
                </a:solidFill>
                <a:latin typeface="Arial"/>
                <a:cs typeface="Arial"/>
              </a:rPr>
              <a:t>function, </a:t>
            </a:r>
            <a:r>
              <a:rPr sz="2400" dirty="0">
                <a:solidFill>
                  <a:srgbClr val="660066"/>
                </a:solidFill>
                <a:latin typeface="Arial"/>
                <a:cs typeface="Arial"/>
              </a:rPr>
              <a:t>model, and</a:t>
            </a:r>
            <a:r>
              <a:rPr sz="2400" spc="-10" dirty="0">
                <a:solidFill>
                  <a:srgbClr val="660066"/>
                </a:solidFill>
                <a:latin typeface="Arial"/>
                <a:cs typeface="Arial"/>
              </a:rPr>
              <a:t> </a:t>
            </a:r>
            <a:r>
              <a:rPr sz="2400" spc="-5" dirty="0">
                <a:solidFill>
                  <a:srgbClr val="660066"/>
                </a:solidFill>
                <a:latin typeface="Arial"/>
                <a:cs typeface="Arial"/>
              </a:rPr>
              <a:t>dataset</a:t>
            </a:r>
            <a:endParaRPr sz="2400" dirty="0">
              <a:latin typeface="Arial"/>
              <a:cs typeface="Arial"/>
            </a:endParaRPr>
          </a:p>
          <a:p>
            <a:pPr marL="323850" indent="-285750">
              <a:lnSpc>
                <a:spcPct val="100000"/>
              </a:lnSpc>
              <a:spcBef>
                <a:spcPts val="715"/>
              </a:spcBef>
              <a:buChar char="–"/>
              <a:tabLst>
                <a:tab pos="323850" algn="l"/>
              </a:tabLst>
            </a:pPr>
            <a:r>
              <a:rPr sz="2800" spc="-5" dirty="0">
                <a:solidFill>
                  <a:srgbClr val="336600"/>
                </a:solidFill>
                <a:latin typeface="Arial"/>
                <a:cs typeface="Arial"/>
              </a:rPr>
              <a:t>Factors that </a:t>
            </a:r>
            <a:r>
              <a:rPr sz="2800" dirty="0">
                <a:solidFill>
                  <a:srgbClr val="336600"/>
                </a:solidFill>
                <a:latin typeface="Arial"/>
                <a:cs typeface="Arial"/>
              </a:rPr>
              <a:t>have </a:t>
            </a:r>
            <a:r>
              <a:rPr sz="2800" spc="-5" dirty="0">
                <a:solidFill>
                  <a:srgbClr val="336600"/>
                </a:solidFill>
                <a:latin typeface="Arial"/>
                <a:cs typeface="Arial"/>
              </a:rPr>
              <a:t>limited traditional </a:t>
            </a:r>
            <a:r>
              <a:rPr sz="2800" dirty="0">
                <a:solidFill>
                  <a:srgbClr val="336600"/>
                </a:solidFill>
                <a:latin typeface="Arial"/>
                <a:cs typeface="Arial"/>
              </a:rPr>
              <a:t>ML </a:t>
            </a:r>
            <a:r>
              <a:rPr sz="2800" spc="-5" dirty="0">
                <a:solidFill>
                  <a:srgbClr val="336600"/>
                </a:solidFill>
                <a:latin typeface="Arial"/>
                <a:cs typeface="Arial"/>
              </a:rPr>
              <a:t>to</a:t>
            </a:r>
            <a:r>
              <a:rPr sz="2800" spc="20" dirty="0">
                <a:solidFill>
                  <a:srgbClr val="336600"/>
                </a:solidFill>
                <a:latin typeface="Arial"/>
                <a:cs typeface="Arial"/>
              </a:rPr>
              <a:t> </a:t>
            </a:r>
            <a:r>
              <a:rPr sz="2400" dirty="0">
                <a:solidFill>
                  <a:srgbClr val="336600"/>
                </a:solidFill>
                <a:latin typeface="Arial"/>
                <a:cs typeface="Arial"/>
              </a:rPr>
              <a:t>generalize</a:t>
            </a:r>
            <a:endParaRPr sz="2400" dirty="0">
              <a:latin typeface="Arial"/>
              <a:cs typeface="Arial"/>
            </a:endParaRPr>
          </a:p>
          <a:p>
            <a:pPr marL="723900" lvl="1" indent="-228600">
              <a:lnSpc>
                <a:spcPct val="100000"/>
              </a:lnSpc>
              <a:spcBef>
                <a:spcPts val="545"/>
              </a:spcBef>
              <a:buChar char="•"/>
              <a:tabLst>
                <a:tab pos="723900" algn="l"/>
              </a:tabLst>
            </a:pPr>
            <a:r>
              <a:rPr sz="2400" spc="-5" dirty="0">
                <a:solidFill>
                  <a:srgbClr val="660066"/>
                </a:solidFill>
                <a:latin typeface="Arial"/>
                <a:cs typeface="Arial"/>
              </a:rPr>
              <a:t>Motivating </a:t>
            </a:r>
            <a:r>
              <a:rPr sz="2400" dirty="0">
                <a:solidFill>
                  <a:srgbClr val="660066"/>
                </a:solidFill>
                <a:latin typeface="Arial"/>
                <a:cs typeface="Arial"/>
              </a:rPr>
              <a:t>deep learning </a:t>
            </a:r>
            <a:r>
              <a:rPr sz="2400" spc="-5" dirty="0">
                <a:solidFill>
                  <a:srgbClr val="660066"/>
                </a:solidFill>
                <a:latin typeface="Arial"/>
                <a:cs typeface="Arial"/>
              </a:rPr>
              <a:t>to </a:t>
            </a:r>
            <a:r>
              <a:rPr sz="2400" dirty="0">
                <a:solidFill>
                  <a:srgbClr val="660066"/>
                </a:solidFill>
                <a:latin typeface="Arial"/>
                <a:cs typeface="Arial"/>
              </a:rPr>
              <a:t>overcome </a:t>
            </a:r>
            <a:r>
              <a:rPr sz="2400" spc="-5" dirty="0">
                <a:solidFill>
                  <a:srgbClr val="660066"/>
                </a:solidFill>
                <a:latin typeface="Arial"/>
                <a:cs typeface="Arial"/>
              </a:rPr>
              <a:t>these</a:t>
            </a:r>
            <a:r>
              <a:rPr sz="2400" spc="10" dirty="0">
                <a:solidFill>
                  <a:srgbClr val="660066"/>
                </a:solidFill>
                <a:latin typeface="Arial"/>
                <a:cs typeface="Arial"/>
              </a:rPr>
              <a:t> </a:t>
            </a:r>
            <a:r>
              <a:rPr sz="2400" spc="-20" dirty="0">
                <a:solidFill>
                  <a:srgbClr val="660066"/>
                </a:solidFill>
                <a:latin typeface="Arial"/>
                <a:cs typeface="Arial"/>
              </a:rPr>
              <a:t>obstacles</a:t>
            </a:r>
            <a:endParaRPr sz="2100" baseline="7936" dirty="0">
              <a:latin typeface="Arial"/>
              <a:cs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10562" y="847293"/>
            <a:ext cx="7919081" cy="689932"/>
          </a:xfrm>
          <a:prstGeom prst="rect">
            <a:avLst/>
          </a:prstGeom>
        </p:spPr>
        <p:txBody>
          <a:bodyPr vert="horz" wrap="square" lIns="0" tIns="12700" rIns="0" bIns="0" rtlCol="0">
            <a:spAutoFit/>
          </a:bodyPr>
          <a:lstStyle/>
          <a:p>
            <a:pPr marL="12700">
              <a:lnSpc>
                <a:spcPct val="100000"/>
              </a:lnSpc>
              <a:spcBef>
                <a:spcPts val="100"/>
              </a:spcBef>
            </a:pPr>
            <a:r>
              <a:rPr dirty="0"/>
              <a:t>Nearest </a:t>
            </a:r>
            <a:r>
              <a:rPr lang="en-US" dirty="0"/>
              <a:t>N</a:t>
            </a:r>
            <a:r>
              <a:rPr dirty="0"/>
              <a:t>eighbor</a:t>
            </a:r>
            <a:r>
              <a:rPr spc="-110" dirty="0"/>
              <a:t> </a:t>
            </a:r>
            <a:r>
              <a:rPr lang="en-US" spc="-110" dirty="0"/>
              <a:t>R</a:t>
            </a:r>
            <a:r>
              <a:rPr dirty="0"/>
              <a:t>egression</a:t>
            </a:r>
          </a:p>
        </p:txBody>
      </p:sp>
      <p:sp>
        <p:nvSpPr>
          <p:cNvPr id="6" name="object 6"/>
          <p:cNvSpPr txBox="1"/>
          <p:nvPr/>
        </p:nvSpPr>
        <p:spPr>
          <a:xfrm>
            <a:off x="802178" y="2042298"/>
            <a:ext cx="8927465" cy="4301490"/>
          </a:xfrm>
          <a:prstGeom prst="rect">
            <a:avLst/>
          </a:prstGeom>
        </p:spPr>
        <p:txBody>
          <a:bodyPr vert="horz" wrap="square" lIns="0" tIns="104775" rIns="0" bIns="0" rtlCol="0">
            <a:spAutoFit/>
          </a:bodyPr>
          <a:lstStyle/>
          <a:p>
            <a:pPr marL="406400" indent="-342900">
              <a:lnSpc>
                <a:spcPct val="100000"/>
              </a:lnSpc>
              <a:spcBef>
                <a:spcPts val="825"/>
              </a:spcBef>
              <a:buChar char="•"/>
              <a:tabLst>
                <a:tab pos="405765" algn="l"/>
                <a:tab pos="406400" algn="l"/>
              </a:tabLst>
            </a:pPr>
            <a:r>
              <a:rPr sz="3200" dirty="0">
                <a:solidFill>
                  <a:srgbClr val="3333CC"/>
                </a:solidFill>
                <a:latin typeface="Arial"/>
                <a:cs typeface="Arial"/>
              </a:rPr>
              <a:t>Simply </a:t>
            </a:r>
            <a:r>
              <a:rPr sz="3200" spc="-5" dirty="0">
                <a:solidFill>
                  <a:srgbClr val="3333CC"/>
                </a:solidFill>
                <a:latin typeface="Arial"/>
                <a:cs typeface="Arial"/>
              </a:rPr>
              <a:t>store the </a:t>
            </a:r>
            <a:r>
              <a:rPr sz="3200" b="1" i="1" spc="455" dirty="0">
                <a:latin typeface="Palatino Linotype"/>
                <a:cs typeface="Palatino Linotype"/>
              </a:rPr>
              <a:t>X </a:t>
            </a:r>
            <a:r>
              <a:rPr sz="3200" spc="-5" dirty="0">
                <a:solidFill>
                  <a:srgbClr val="3333CC"/>
                </a:solidFill>
                <a:latin typeface="Arial"/>
                <a:cs typeface="Arial"/>
              </a:rPr>
              <a:t>and </a:t>
            </a:r>
            <a:r>
              <a:rPr sz="3200" b="1" i="1" spc="15" dirty="0">
                <a:latin typeface="Palatino Linotype"/>
                <a:cs typeface="Palatino Linotype"/>
              </a:rPr>
              <a:t>y </a:t>
            </a:r>
            <a:r>
              <a:rPr sz="3200" spc="-5" dirty="0">
                <a:solidFill>
                  <a:srgbClr val="3333CC"/>
                </a:solidFill>
                <a:latin typeface="Arial"/>
                <a:cs typeface="Arial"/>
              </a:rPr>
              <a:t>from the training</a:t>
            </a:r>
            <a:r>
              <a:rPr sz="3200" spc="-290" dirty="0">
                <a:solidFill>
                  <a:srgbClr val="3333CC"/>
                </a:solidFill>
                <a:latin typeface="Arial"/>
                <a:cs typeface="Arial"/>
              </a:rPr>
              <a:t> </a:t>
            </a:r>
            <a:r>
              <a:rPr sz="3200" dirty="0">
                <a:solidFill>
                  <a:srgbClr val="3333CC"/>
                </a:solidFill>
                <a:latin typeface="Arial"/>
                <a:cs typeface="Arial"/>
              </a:rPr>
              <a:t>set</a:t>
            </a:r>
            <a:endParaRPr sz="3200">
              <a:latin typeface="Arial"/>
              <a:cs typeface="Arial"/>
            </a:endParaRPr>
          </a:p>
          <a:p>
            <a:pPr marL="406400" marR="17780" indent="-342900">
              <a:lnSpc>
                <a:spcPct val="99400"/>
              </a:lnSpc>
              <a:spcBef>
                <a:spcPts val="755"/>
              </a:spcBef>
              <a:buChar char="•"/>
              <a:tabLst>
                <a:tab pos="405765" algn="l"/>
                <a:tab pos="406400" algn="l"/>
              </a:tabLst>
            </a:pPr>
            <a:r>
              <a:rPr sz="3200" spc="-5" dirty="0">
                <a:solidFill>
                  <a:srgbClr val="3333CC"/>
                </a:solidFill>
                <a:latin typeface="Arial"/>
                <a:cs typeface="Arial"/>
              </a:rPr>
              <a:t>When </a:t>
            </a:r>
            <a:r>
              <a:rPr sz="3200" dirty="0">
                <a:solidFill>
                  <a:srgbClr val="3333CC"/>
                </a:solidFill>
                <a:latin typeface="Arial"/>
                <a:cs typeface="Arial"/>
              </a:rPr>
              <a:t>asked </a:t>
            </a:r>
            <a:r>
              <a:rPr sz="3200" spc="-5" dirty="0">
                <a:solidFill>
                  <a:srgbClr val="3333CC"/>
                </a:solidFill>
                <a:latin typeface="Arial"/>
                <a:cs typeface="Arial"/>
              </a:rPr>
              <a:t>to classify </a:t>
            </a:r>
            <a:r>
              <a:rPr sz="3200" dirty="0">
                <a:solidFill>
                  <a:srgbClr val="3333CC"/>
                </a:solidFill>
                <a:latin typeface="Arial"/>
                <a:cs typeface="Arial"/>
              </a:rPr>
              <a:t>a </a:t>
            </a:r>
            <a:r>
              <a:rPr sz="3200" spc="-5" dirty="0">
                <a:solidFill>
                  <a:srgbClr val="3333CC"/>
                </a:solidFill>
                <a:latin typeface="Arial"/>
                <a:cs typeface="Arial"/>
              </a:rPr>
              <a:t>test </a:t>
            </a:r>
            <a:r>
              <a:rPr sz="3200" dirty="0">
                <a:solidFill>
                  <a:srgbClr val="3333CC"/>
                </a:solidFill>
                <a:latin typeface="Arial"/>
                <a:cs typeface="Arial"/>
              </a:rPr>
              <a:t>point </a:t>
            </a:r>
            <a:r>
              <a:rPr sz="3200" b="1" i="1" spc="190" dirty="0">
                <a:latin typeface="Palatino Linotype"/>
                <a:cs typeface="Palatino Linotype"/>
              </a:rPr>
              <a:t>x </a:t>
            </a:r>
            <a:r>
              <a:rPr sz="3200" spc="-5" dirty="0">
                <a:solidFill>
                  <a:srgbClr val="3333CC"/>
                </a:solidFill>
                <a:latin typeface="Arial"/>
                <a:cs typeface="Arial"/>
              </a:rPr>
              <a:t>the</a:t>
            </a:r>
            <a:r>
              <a:rPr sz="3200" spc="-120" dirty="0">
                <a:solidFill>
                  <a:srgbClr val="3333CC"/>
                </a:solidFill>
                <a:latin typeface="Arial"/>
                <a:cs typeface="Arial"/>
              </a:rPr>
              <a:t> </a:t>
            </a:r>
            <a:r>
              <a:rPr sz="3200" dirty="0">
                <a:solidFill>
                  <a:srgbClr val="3333CC"/>
                </a:solidFill>
                <a:latin typeface="Arial"/>
                <a:cs typeface="Arial"/>
              </a:rPr>
              <a:t>model  looks up </a:t>
            </a:r>
            <a:r>
              <a:rPr sz="3200" spc="-5" dirty="0">
                <a:solidFill>
                  <a:srgbClr val="3333CC"/>
                </a:solidFill>
                <a:latin typeface="Arial"/>
                <a:cs typeface="Arial"/>
              </a:rPr>
              <a:t>the </a:t>
            </a:r>
            <a:r>
              <a:rPr sz="3200" dirty="0">
                <a:solidFill>
                  <a:srgbClr val="3333CC"/>
                </a:solidFill>
                <a:latin typeface="Arial"/>
                <a:cs typeface="Arial"/>
              </a:rPr>
              <a:t>nearest </a:t>
            </a:r>
            <a:r>
              <a:rPr sz="3200" spc="-5" dirty="0">
                <a:solidFill>
                  <a:srgbClr val="3333CC"/>
                </a:solidFill>
                <a:latin typeface="Arial"/>
                <a:cs typeface="Arial"/>
              </a:rPr>
              <a:t>entry </a:t>
            </a:r>
            <a:r>
              <a:rPr sz="3200" dirty="0">
                <a:solidFill>
                  <a:srgbClr val="3333CC"/>
                </a:solidFill>
                <a:latin typeface="Arial"/>
                <a:cs typeface="Arial"/>
              </a:rPr>
              <a:t>in </a:t>
            </a:r>
            <a:r>
              <a:rPr sz="3200" spc="-5" dirty="0">
                <a:solidFill>
                  <a:srgbClr val="3333CC"/>
                </a:solidFill>
                <a:latin typeface="Arial"/>
                <a:cs typeface="Arial"/>
              </a:rPr>
              <a:t>the training </a:t>
            </a:r>
            <a:r>
              <a:rPr sz="3200" dirty="0">
                <a:solidFill>
                  <a:srgbClr val="3333CC"/>
                </a:solidFill>
                <a:latin typeface="Arial"/>
                <a:cs typeface="Arial"/>
              </a:rPr>
              <a:t>set  and </a:t>
            </a:r>
            <a:r>
              <a:rPr sz="3200" spc="-5" dirty="0">
                <a:solidFill>
                  <a:srgbClr val="3333CC"/>
                </a:solidFill>
                <a:latin typeface="Arial"/>
                <a:cs typeface="Arial"/>
              </a:rPr>
              <a:t>returns the associated target,</a:t>
            </a:r>
            <a:r>
              <a:rPr sz="3200" spc="10" dirty="0">
                <a:solidFill>
                  <a:srgbClr val="3333CC"/>
                </a:solidFill>
                <a:latin typeface="Arial"/>
                <a:cs typeface="Arial"/>
              </a:rPr>
              <a:t> </a:t>
            </a:r>
            <a:r>
              <a:rPr sz="3200" spc="-5" dirty="0">
                <a:solidFill>
                  <a:srgbClr val="3333CC"/>
                </a:solidFill>
                <a:latin typeface="Arial"/>
                <a:cs typeface="Arial"/>
              </a:rPr>
              <a:t>i.e.,</a:t>
            </a:r>
            <a:endParaRPr sz="3200">
              <a:latin typeface="Arial"/>
              <a:cs typeface="Arial"/>
            </a:endParaRPr>
          </a:p>
          <a:p>
            <a:pPr marL="1139190">
              <a:lnSpc>
                <a:spcPts val="2290"/>
              </a:lnSpc>
              <a:spcBef>
                <a:spcPts val="1370"/>
              </a:spcBef>
              <a:tabLst>
                <a:tab pos="2132965" algn="l"/>
                <a:tab pos="3042285" algn="l"/>
                <a:tab pos="5138420" algn="l"/>
              </a:tabLst>
            </a:pPr>
            <a:r>
              <a:rPr sz="2300" i="1" spc="-295" dirty="0">
                <a:latin typeface="Cambria"/>
                <a:cs typeface="Cambria"/>
              </a:rPr>
              <a:t>y</a:t>
            </a:r>
            <a:r>
              <a:rPr sz="3450" spc="-442" baseline="1207" dirty="0">
                <a:latin typeface="Calibri"/>
                <a:cs typeface="Calibri"/>
              </a:rPr>
              <a:t>ˆ </a:t>
            </a:r>
            <a:r>
              <a:rPr sz="3450" spc="-322" baseline="1207" dirty="0">
                <a:latin typeface="Calibri"/>
                <a:cs typeface="Calibri"/>
              </a:rPr>
              <a:t> </a:t>
            </a:r>
            <a:r>
              <a:rPr sz="2300" spc="-5" dirty="0">
                <a:latin typeface="Symbol"/>
                <a:cs typeface="Symbol"/>
              </a:rPr>
              <a:t></a:t>
            </a:r>
            <a:r>
              <a:rPr sz="2300" spc="-15" dirty="0">
                <a:latin typeface="Times New Roman"/>
                <a:cs typeface="Times New Roman"/>
              </a:rPr>
              <a:t> </a:t>
            </a:r>
            <a:r>
              <a:rPr sz="2300" i="1" spc="50" dirty="0">
                <a:latin typeface="Cambria"/>
                <a:cs typeface="Cambria"/>
              </a:rPr>
              <a:t>y	</a:t>
            </a:r>
            <a:r>
              <a:rPr sz="2300" spc="-45" dirty="0">
                <a:latin typeface="Calibri"/>
                <a:cs typeface="Calibri"/>
              </a:rPr>
              <a:t>where	</a:t>
            </a:r>
            <a:r>
              <a:rPr sz="2300" i="1" spc="80" dirty="0">
                <a:latin typeface="Cambria"/>
                <a:cs typeface="Cambria"/>
              </a:rPr>
              <a:t>i </a:t>
            </a:r>
            <a:r>
              <a:rPr sz="2300" spc="-5" dirty="0">
                <a:latin typeface="Symbol"/>
                <a:cs typeface="Symbol"/>
              </a:rPr>
              <a:t></a:t>
            </a:r>
            <a:r>
              <a:rPr sz="2300" spc="-5" dirty="0">
                <a:latin typeface="Times New Roman"/>
                <a:cs typeface="Times New Roman"/>
              </a:rPr>
              <a:t> </a:t>
            </a:r>
            <a:r>
              <a:rPr sz="2300" spc="50" dirty="0">
                <a:latin typeface="Calibri"/>
                <a:cs typeface="Calibri"/>
              </a:rPr>
              <a:t>arg </a:t>
            </a:r>
            <a:r>
              <a:rPr sz="2300" spc="55" dirty="0">
                <a:latin typeface="Calibri"/>
                <a:cs typeface="Calibri"/>
              </a:rPr>
              <a:t>min</a:t>
            </a:r>
            <a:r>
              <a:rPr sz="2300" spc="5" dirty="0">
                <a:latin typeface="Calibri"/>
                <a:cs typeface="Calibri"/>
              </a:rPr>
              <a:t> </a:t>
            </a:r>
            <a:r>
              <a:rPr sz="2300" spc="-434" dirty="0">
                <a:latin typeface="Calibri"/>
                <a:cs typeface="Calibri"/>
              </a:rPr>
              <a:t>||   </a:t>
            </a:r>
            <a:r>
              <a:rPr sz="2300" spc="-400" dirty="0">
                <a:latin typeface="Calibri"/>
                <a:cs typeface="Calibri"/>
              </a:rPr>
              <a:t> </a:t>
            </a:r>
            <a:r>
              <a:rPr sz="2300" b="1" i="1" spc="710" dirty="0">
                <a:latin typeface="Calibri"/>
                <a:cs typeface="Calibri"/>
              </a:rPr>
              <a:t>X	</a:t>
            </a:r>
            <a:r>
              <a:rPr sz="2300" spc="-5" dirty="0">
                <a:latin typeface="Symbol"/>
                <a:cs typeface="Symbol"/>
              </a:rPr>
              <a:t></a:t>
            </a:r>
            <a:r>
              <a:rPr sz="2300" spc="-5" dirty="0">
                <a:latin typeface="Times New Roman"/>
                <a:cs typeface="Times New Roman"/>
              </a:rPr>
              <a:t> </a:t>
            </a:r>
            <a:r>
              <a:rPr sz="2300" b="1" i="1" spc="225" dirty="0">
                <a:latin typeface="Calibri"/>
                <a:cs typeface="Calibri"/>
              </a:rPr>
              <a:t>x</a:t>
            </a:r>
            <a:r>
              <a:rPr sz="2300" b="1" i="1" spc="-130" dirty="0">
                <a:latin typeface="Calibri"/>
                <a:cs typeface="Calibri"/>
              </a:rPr>
              <a:t> </a:t>
            </a:r>
            <a:r>
              <a:rPr sz="2300" spc="-335" dirty="0">
                <a:latin typeface="Calibri"/>
                <a:cs typeface="Calibri"/>
              </a:rPr>
              <a:t>||</a:t>
            </a:r>
            <a:r>
              <a:rPr sz="1950" spc="-502" baseline="44871" dirty="0">
                <a:latin typeface="Calibri"/>
                <a:cs typeface="Calibri"/>
              </a:rPr>
              <a:t>2</a:t>
            </a:r>
            <a:endParaRPr sz="1950" baseline="44871">
              <a:latin typeface="Calibri"/>
              <a:cs typeface="Calibri"/>
            </a:endParaRPr>
          </a:p>
          <a:p>
            <a:pPr marL="1758950">
              <a:lnSpc>
                <a:spcPts val="1090"/>
              </a:lnSpc>
              <a:tabLst>
                <a:tab pos="4912360" algn="l"/>
                <a:tab pos="5737860" algn="l"/>
              </a:tabLst>
            </a:pPr>
            <a:r>
              <a:rPr sz="1300" i="1" spc="50" dirty="0">
                <a:latin typeface="Cambria"/>
                <a:cs typeface="Cambria"/>
              </a:rPr>
              <a:t>i	</a:t>
            </a:r>
            <a:r>
              <a:rPr sz="1300" i="1" spc="45" dirty="0">
                <a:latin typeface="Cambria"/>
                <a:cs typeface="Cambria"/>
              </a:rPr>
              <a:t>i</a:t>
            </a:r>
            <a:r>
              <a:rPr sz="1300" spc="45" dirty="0">
                <a:latin typeface="Calibri"/>
                <a:cs typeface="Calibri"/>
              </a:rPr>
              <a:t>,:	</a:t>
            </a:r>
            <a:r>
              <a:rPr sz="1300" dirty="0">
                <a:latin typeface="Calibri"/>
                <a:cs typeface="Calibri"/>
              </a:rPr>
              <a:t>2</a:t>
            </a:r>
            <a:endParaRPr sz="1300">
              <a:latin typeface="Calibri"/>
              <a:cs typeface="Calibri"/>
            </a:endParaRPr>
          </a:p>
          <a:p>
            <a:pPr marL="406400" marR="735965" indent="-342900">
              <a:lnSpc>
                <a:spcPct val="99400"/>
              </a:lnSpc>
              <a:spcBef>
                <a:spcPts val="695"/>
              </a:spcBef>
              <a:buChar char="•"/>
              <a:tabLst>
                <a:tab pos="405765" algn="l"/>
                <a:tab pos="406400" algn="l"/>
              </a:tabLst>
            </a:pPr>
            <a:r>
              <a:rPr sz="3200" spc="-5" dirty="0">
                <a:solidFill>
                  <a:srgbClr val="3333CC"/>
                </a:solidFill>
                <a:latin typeface="Arial"/>
                <a:cs typeface="Arial"/>
              </a:rPr>
              <a:t>Algorithm </a:t>
            </a:r>
            <a:r>
              <a:rPr sz="3200" dirty="0">
                <a:solidFill>
                  <a:srgbClr val="3333CC"/>
                </a:solidFill>
                <a:latin typeface="Arial"/>
                <a:cs typeface="Arial"/>
              </a:rPr>
              <a:t>can be generalized </a:t>
            </a:r>
            <a:r>
              <a:rPr sz="3200" spc="-5" dirty="0">
                <a:solidFill>
                  <a:srgbClr val="3333CC"/>
                </a:solidFill>
                <a:latin typeface="Arial"/>
                <a:cs typeface="Arial"/>
              </a:rPr>
              <a:t>to distance  metrics other than </a:t>
            </a:r>
            <a:r>
              <a:rPr sz="3200" i="1" spc="165" dirty="0">
                <a:latin typeface="Cambria"/>
                <a:cs typeface="Cambria"/>
              </a:rPr>
              <a:t>L</a:t>
            </a:r>
            <a:r>
              <a:rPr sz="3150" spc="247" baseline="25132" dirty="0">
                <a:latin typeface="Calibri"/>
                <a:cs typeface="Calibri"/>
              </a:rPr>
              <a:t>2 </a:t>
            </a:r>
            <a:r>
              <a:rPr sz="3200" spc="-5" dirty="0">
                <a:solidFill>
                  <a:srgbClr val="3333CC"/>
                </a:solidFill>
                <a:latin typeface="Arial"/>
                <a:cs typeface="Arial"/>
              </a:rPr>
              <a:t>norm </a:t>
            </a:r>
            <a:r>
              <a:rPr sz="3200" dirty="0">
                <a:solidFill>
                  <a:srgbClr val="3333CC"/>
                </a:solidFill>
                <a:latin typeface="Arial"/>
                <a:cs typeface="Arial"/>
              </a:rPr>
              <a:t>such as learned  </a:t>
            </a:r>
            <a:r>
              <a:rPr sz="3200" spc="-5" dirty="0">
                <a:solidFill>
                  <a:srgbClr val="3333CC"/>
                </a:solidFill>
                <a:latin typeface="Arial"/>
                <a:cs typeface="Arial"/>
              </a:rPr>
              <a:t>distance metrics</a:t>
            </a:r>
            <a:endParaRPr sz="320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861042" y="847293"/>
            <a:ext cx="2976245" cy="695960"/>
          </a:xfrm>
          <a:prstGeom prst="rect">
            <a:avLst/>
          </a:prstGeom>
        </p:spPr>
        <p:txBody>
          <a:bodyPr vert="horz" wrap="square" lIns="0" tIns="12700" rIns="0" bIns="0" rtlCol="0">
            <a:spAutoFit/>
          </a:bodyPr>
          <a:lstStyle/>
          <a:p>
            <a:pPr marL="12700">
              <a:lnSpc>
                <a:spcPct val="100000"/>
              </a:lnSpc>
              <a:spcBef>
                <a:spcPts val="100"/>
              </a:spcBef>
            </a:pPr>
            <a:r>
              <a:rPr dirty="0"/>
              <a:t>Bayes</a:t>
            </a:r>
            <a:r>
              <a:rPr spc="-100" dirty="0"/>
              <a:t> </a:t>
            </a:r>
            <a:r>
              <a:rPr dirty="0"/>
              <a:t>Error</a:t>
            </a:r>
          </a:p>
        </p:txBody>
      </p:sp>
      <p:sp>
        <p:nvSpPr>
          <p:cNvPr id="6" name="object 6"/>
          <p:cNvSpPr txBox="1"/>
          <p:nvPr/>
        </p:nvSpPr>
        <p:spPr>
          <a:xfrm>
            <a:off x="852978" y="2134754"/>
            <a:ext cx="8592820" cy="3624579"/>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Ideal </a:t>
            </a:r>
            <a:r>
              <a:rPr sz="3200" dirty="0">
                <a:solidFill>
                  <a:srgbClr val="3333CC"/>
                </a:solidFill>
                <a:latin typeface="Arial"/>
                <a:cs typeface="Arial"/>
              </a:rPr>
              <a:t>model is an oracle </a:t>
            </a:r>
            <a:r>
              <a:rPr sz="3200" spc="-5" dirty="0">
                <a:solidFill>
                  <a:srgbClr val="3333CC"/>
                </a:solidFill>
                <a:latin typeface="Arial"/>
                <a:cs typeface="Arial"/>
              </a:rPr>
              <a:t>that </a:t>
            </a:r>
            <a:r>
              <a:rPr sz="3200" dirty="0">
                <a:solidFill>
                  <a:srgbClr val="3333CC"/>
                </a:solidFill>
                <a:latin typeface="Arial"/>
                <a:cs typeface="Arial"/>
              </a:rPr>
              <a:t>knows </a:t>
            </a:r>
            <a:r>
              <a:rPr sz="3200" spc="-5" dirty="0">
                <a:solidFill>
                  <a:srgbClr val="3333CC"/>
                </a:solidFill>
                <a:latin typeface="Arial"/>
                <a:cs typeface="Arial"/>
              </a:rPr>
              <a:t>the true  probability distributions that generate the</a:t>
            </a:r>
            <a:r>
              <a:rPr sz="3200" spc="80" dirty="0">
                <a:solidFill>
                  <a:srgbClr val="3333CC"/>
                </a:solidFill>
                <a:latin typeface="Arial"/>
                <a:cs typeface="Arial"/>
              </a:rPr>
              <a:t> </a:t>
            </a:r>
            <a:r>
              <a:rPr sz="3200" spc="-5" dirty="0">
                <a:solidFill>
                  <a:srgbClr val="3333CC"/>
                </a:solidFill>
                <a:latin typeface="Arial"/>
                <a:cs typeface="Arial"/>
              </a:rPr>
              <a:t>data</a:t>
            </a:r>
            <a:endParaRPr sz="3200">
              <a:latin typeface="Arial"/>
              <a:cs typeface="Arial"/>
            </a:endParaRPr>
          </a:p>
          <a:p>
            <a:pPr marL="355600" marR="254635" indent="-342900">
              <a:lnSpc>
                <a:spcPct val="100000"/>
              </a:lnSpc>
              <a:spcBef>
                <a:spcPts val="605"/>
              </a:spcBef>
              <a:buChar char="•"/>
              <a:tabLst>
                <a:tab pos="354965" algn="l"/>
                <a:tab pos="355600" algn="l"/>
              </a:tabLst>
            </a:pPr>
            <a:r>
              <a:rPr sz="3200" dirty="0">
                <a:solidFill>
                  <a:srgbClr val="3333CC"/>
                </a:solidFill>
                <a:latin typeface="Arial"/>
                <a:cs typeface="Arial"/>
              </a:rPr>
              <a:t>Even such a model </a:t>
            </a:r>
            <a:r>
              <a:rPr sz="3200" spc="-5" dirty="0">
                <a:solidFill>
                  <a:srgbClr val="3333CC"/>
                </a:solidFill>
                <a:latin typeface="Arial"/>
                <a:cs typeface="Arial"/>
              </a:rPr>
              <a:t>incurs </a:t>
            </a:r>
            <a:r>
              <a:rPr sz="3200" dirty="0">
                <a:solidFill>
                  <a:srgbClr val="3333CC"/>
                </a:solidFill>
                <a:latin typeface="Arial"/>
                <a:cs typeface="Arial"/>
              </a:rPr>
              <a:t>some error due</a:t>
            </a:r>
            <a:r>
              <a:rPr sz="3200" spc="-75" dirty="0">
                <a:solidFill>
                  <a:srgbClr val="3333CC"/>
                </a:solidFill>
                <a:latin typeface="Arial"/>
                <a:cs typeface="Arial"/>
              </a:rPr>
              <a:t> </a:t>
            </a:r>
            <a:r>
              <a:rPr sz="3200" spc="-5" dirty="0">
                <a:solidFill>
                  <a:srgbClr val="3333CC"/>
                </a:solidFill>
                <a:latin typeface="Arial"/>
                <a:cs typeface="Arial"/>
              </a:rPr>
              <a:t>to  noise/overlap </a:t>
            </a:r>
            <a:r>
              <a:rPr sz="3200" dirty="0">
                <a:solidFill>
                  <a:srgbClr val="3333CC"/>
                </a:solidFill>
                <a:latin typeface="Arial"/>
                <a:cs typeface="Arial"/>
              </a:rPr>
              <a:t>in </a:t>
            </a:r>
            <a:r>
              <a:rPr sz="3200" spc="-5" dirty="0">
                <a:solidFill>
                  <a:srgbClr val="3333CC"/>
                </a:solidFill>
                <a:latin typeface="Arial"/>
                <a:cs typeface="Arial"/>
              </a:rPr>
              <a:t>the</a:t>
            </a:r>
            <a:r>
              <a:rPr sz="3200" spc="5" dirty="0">
                <a:solidFill>
                  <a:srgbClr val="3333CC"/>
                </a:solidFill>
                <a:latin typeface="Arial"/>
                <a:cs typeface="Arial"/>
              </a:rPr>
              <a:t> </a:t>
            </a:r>
            <a:r>
              <a:rPr sz="3200" spc="-5" dirty="0">
                <a:solidFill>
                  <a:srgbClr val="3333CC"/>
                </a:solidFill>
                <a:latin typeface="Arial"/>
                <a:cs typeface="Arial"/>
              </a:rPr>
              <a:t>distributions</a:t>
            </a:r>
            <a:endParaRPr sz="3200">
              <a:latin typeface="Arial"/>
              <a:cs typeface="Arial"/>
            </a:endParaRPr>
          </a:p>
          <a:p>
            <a:pPr marL="355600" marR="74930" indent="-342900">
              <a:lnSpc>
                <a:spcPct val="99400"/>
              </a:lnSpc>
              <a:spcBef>
                <a:spcPts val="844"/>
              </a:spcBef>
              <a:buChar char="•"/>
              <a:tabLst>
                <a:tab pos="354965" algn="l"/>
                <a:tab pos="355600" algn="l"/>
                <a:tab pos="7041515" algn="l"/>
              </a:tabLst>
            </a:pPr>
            <a:r>
              <a:rPr sz="3200" spc="-5" dirty="0">
                <a:solidFill>
                  <a:srgbClr val="3333CC"/>
                </a:solidFill>
                <a:latin typeface="Arial"/>
                <a:cs typeface="Arial"/>
              </a:rPr>
              <a:t>The </a:t>
            </a:r>
            <a:r>
              <a:rPr sz="3200" dirty="0">
                <a:solidFill>
                  <a:srgbClr val="3333CC"/>
                </a:solidFill>
                <a:latin typeface="Arial"/>
                <a:cs typeface="Arial"/>
              </a:rPr>
              <a:t>error incurred by an oracle making  </a:t>
            </a:r>
            <a:r>
              <a:rPr sz="3200" spc="-5" dirty="0">
                <a:solidFill>
                  <a:srgbClr val="3333CC"/>
                </a:solidFill>
                <a:latin typeface="Arial"/>
                <a:cs typeface="Arial"/>
              </a:rPr>
              <a:t>predictions from the</a:t>
            </a:r>
            <a:r>
              <a:rPr sz="3200" spc="65" dirty="0">
                <a:solidFill>
                  <a:srgbClr val="3333CC"/>
                </a:solidFill>
                <a:latin typeface="Arial"/>
                <a:cs typeface="Arial"/>
              </a:rPr>
              <a:t> </a:t>
            </a:r>
            <a:r>
              <a:rPr sz="3200" spc="-5" dirty="0">
                <a:solidFill>
                  <a:srgbClr val="3333CC"/>
                </a:solidFill>
                <a:latin typeface="Arial"/>
                <a:cs typeface="Arial"/>
              </a:rPr>
              <a:t>true</a:t>
            </a:r>
            <a:r>
              <a:rPr sz="3200" spc="25" dirty="0">
                <a:solidFill>
                  <a:srgbClr val="3333CC"/>
                </a:solidFill>
                <a:latin typeface="Arial"/>
                <a:cs typeface="Arial"/>
              </a:rPr>
              <a:t> </a:t>
            </a:r>
            <a:r>
              <a:rPr sz="3200" spc="-5" dirty="0">
                <a:solidFill>
                  <a:srgbClr val="3333CC"/>
                </a:solidFill>
                <a:latin typeface="Arial"/>
                <a:cs typeface="Arial"/>
              </a:rPr>
              <a:t>distribution	</a:t>
            </a:r>
            <a:r>
              <a:rPr sz="3200" i="1" spc="140" dirty="0">
                <a:latin typeface="Cambria"/>
                <a:cs typeface="Cambria"/>
              </a:rPr>
              <a:t>p</a:t>
            </a:r>
            <a:r>
              <a:rPr sz="3200" spc="140" dirty="0">
                <a:latin typeface="Calibri"/>
                <a:cs typeface="Calibri"/>
              </a:rPr>
              <a:t>(</a:t>
            </a:r>
            <a:r>
              <a:rPr sz="3200" b="1" i="1" spc="140" dirty="0">
                <a:latin typeface="Palatino Linotype"/>
                <a:cs typeface="Palatino Linotype"/>
              </a:rPr>
              <a:t>x</a:t>
            </a:r>
            <a:r>
              <a:rPr sz="3200" spc="140" dirty="0">
                <a:latin typeface="Calibri"/>
                <a:cs typeface="Calibri"/>
              </a:rPr>
              <a:t>,</a:t>
            </a:r>
            <a:r>
              <a:rPr sz="3200" i="1" spc="140" dirty="0">
                <a:latin typeface="Cambria"/>
                <a:cs typeface="Cambria"/>
              </a:rPr>
              <a:t>y</a:t>
            </a:r>
            <a:r>
              <a:rPr sz="3200" spc="140" dirty="0">
                <a:latin typeface="Calibri"/>
                <a:cs typeface="Calibri"/>
              </a:rPr>
              <a:t>)</a:t>
            </a:r>
            <a:r>
              <a:rPr sz="3200" spc="80" dirty="0">
                <a:latin typeface="Calibri"/>
                <a:cs typeface="Calibri"/>
              </a:rPr>
              <a:t> </a:t>
            </a:r>
            <a:r>
              <a:rPr sz="3200" dirty="0">
                <a:solidFill>
                  <a:srgbClr val="3333CC"/>
                </a:solidFill>
                <a:latin typeface="Arial"/>
                <a:cs typeface="Arial"/>
              </a:rPr>
              <a:t>is  called </a:t>
            </a:r>
            <a:r>
              <a:rPr sz="3200" spc="-5" dirty="0">
                <a:solidFill>
                  <a:srgbClr val="3333CC"/>
                </a:solidFill>
                <a:latin typeface="Arial"/>
                <a:cs typeface="Arial"/>
              </a:rPr>
              <a:t>the </a:t>
            </a:r>
            <a:r>
              <a:rPr sz="3200" dirty="0">
                <a:solidFill>
                  <a:srgbClr val="3333CC"/>
                </a:solidFill>
                <a:latin typeface="Arial"/>
                <a:cs typeface="Arial"/>
              </a:rPr>
              <a:t>Bayes</a:t>
            </a:r>
            <a:r>
              <a:rPr sz="3200" spc="-10" dirty="0">
                <a:solidFill>
                  <a:srgbClr val="3333CC"/>
                </a:solidFill>
                <a:latin typeface="Arial"/>
                <a:cs typeface="Arial"/>
              </a:rPr>
              <a:t> </a:t>
            </a:r>
            <a:r>
              <a:rPr sz="3200" dirty="0">
                <a:solidFill>
                  <a:srgbClr val="3333CC"/>
                </a:solidFill>
                <a:latin typeface="Arial"/>
                <a:cs typeface="Arial"/>
              </a:rPr>
              <a:t>error</a:t>
            </a:r>
            <a:endParaRPr sz="320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81640" y="847293"/>
            <a:ext cx="6734809" cy="689932"/>
          </a:xfrm>
          <a:prstGeom prst="rect">
            <a:avLst/>
          </a:prstGeom>
        </p:spPr>
        <p:txBody>
          <a:bodyPr vert="horz" wrap="square" lIns="0" tIns="12700" rIns="0" bIns="0" rtlCol="0">
            <a:spAutoFit/>
          </a:bodyPr>
          <a:lstStyle/>
          <a:p>
            <a:pPr marL="12700">
              <a:lnSpc>
                <a:spcPct val="100000"/>
              </a:lnSpc>
              <a:spcBef>
                <a:spcPts val="100"/>
              </a:spcBef>
              <a:tabLst>
                <a:tab pos="5975985" algn="l"/>
              </a:tabLst>
            </a:pPr>
            <a:r>
              <a:rPr dirty="0"/>
              <a:t>E</a:t>
            </a:r>
            <a:r>
              <a:rPr spc="-5" dirty="0"/>
              <a:t>ff</a:t>
            </a:r>
            <a:r>
              <a:rPr dirty="0"/>
              <a:t>ect</a:t>
            </a:r>
            <a:r>
              <a:rPr spc="-5" dirty="0"/>
              <a:t> </a:t>
            </a:r>
            <a:r>
              <a:rPr dirty="0"/>
              <a:t>of</a:t>
            </a:r>
            <a:r>
              <a:rPr spc="-5" dirty="0"/>
              <a:t> </a:t>
            </a:r>
            <a:r>
              <a:rPr lang="en-US" spc="-5" dirty="0"/>
              <a:t>T</a:t>
            </a:r>
            <a:r>
              <a:rPr dirty="0"/>
              <a:t>raining</a:t>
            </a:r>
            <a:r>
              <a:rPr lang="en-US" dirty="0"/>
              <a:t> S</a:t>
            </a:r>
            <a:r>
              <a:rPr dirty="0"/>
              <a:t>et</a:t>
            </a:r>
            <a:r>
              <a:rPr lang="en-US" dirty="0"/>
              <a:t> Size</a:t>
            </a:r>
            <a:endParaRPr dirty="0"/>
          </a:p>
        </p:txBody>
      </p:sp>
      <p:sp>
        <p:nvSpPr>
          <p:cNvPr id="6" name="object 6"/>
          <p:cNvSpPr txBox="1"/>
          <p:nvPr/>
        </p:nvSpPr>
        <p:spPr>
          <a:xfrm>
            <a:off x="852978" y="2134754"/>
            <a:ext cx="8772525" cy="4602480"/>
          </a:xfrm>
          <a:prstGeom prst="rect">
            <a:avLst/>
          </a:prstGeom>
        </p:spPr>
        <p:txBody>
          <a:bodyPr vert="horz" wrap="square" lIns="0" tIns="33020" rIns="0" bIns="0" rtlCol="0">
            <a:spAutoFit/>
          </a:bodyPr>
          <a:lstStyle/>
          <a:p>
            <a:pPr marL="355600" marR="1201420" indent="-342900">
              <a:lnSpc>
                <a:spcPts val="3800"/>
              </a:lnSpc>
              <a:spcBef>
                <a:spcPts val="260"/>
              </a:spcBef>
              <a:buChar char="•"/>
              <a:tabLst>
                <a:tab pos="354965" algn="l"/>
                <a:tab pos="355600" algn="l"/>
              </a:tabLst>
            </a:pPr>
            <a:r>
              <a:rPr sz="3200" spc="-5" dirty="0">
                <a:solidFill>
                  <a:srgbClr val="3333CC"/>
                </a:solidFill>
                <a:latin typeface="Arial"/>
                <a:cs typeface="Arial"/>
              </a:rPr>
              <a:t>Expected generalization </a:t>
            </a:r>
            <a:r>
              <a:rPr sz="3200" dirty="0">
                <a:solidFill>
                  <a:srgbClr val="3333CC"/>
                </a:solidFill>
                <a:latin typeface="Arial"/>
                <a:cs typeface="Arial"/>
              </a:rPr>
              <a:t>error can never  increase as </a:t>
            </a:r>
            <a:r>
              <a:rPr sz="3200" spc="-5" dirty="0">
                <a:solidFill>
                  <a:srgbClr val="3333CC"/>
                </a:solidFill>
                <a:latin typeface="Arial"/>
                <a:cs typeface="Arial"/>
              </a:rPr>
              <a:t>the </a:t>
            </a:r>
            <a:r>
              <a:rPr sz="3200" dirty="0">
                <a:solidFill>
                  <a:srgbClr val="3333CC"/>
                </a:solidFill>
                <a:latin typeface="Arial"/>
                <a:cs typeface="Arial"/>
              </a:rPr>
              <a:t>n</a:t>
            </a:r>
            <a:r>
              <a:rPr lang="en-US" sz="3200" dirty="0">
                <a:solidFill>
                  <a:srgbClr val="3333CC"/>
                </a:solidFill>
                <a:latin typeface="Arial"/>
                <a:cs typeface="Arial"/>
              </a:rPr>
              <a:t>umber</a:t>
            </a:r>
            <a:r>
              <a:rPr sz="3200" dirty="0">
                <a:solidFill>
                  <a:srgbClr val="3333CC"/>
                </a:solidFill>
                <a:latin typeface="Arial"/>
                <a:cs typeface="Arial"/>
              </a:rPr>
              <a:t> of </a:t>
            </a:r>
            <a:r>
              <a:rPr sz="3200" spc="-5" dirty="0">
                <a:solidFill>
                  <a:srgbClr val="3333CC"/>
                </a:solidFill>
                <a:latin typeface="Arial"/>
                <a:cs typeface="Arial"/>
              </a:rPr>
              <a:t>training </a:t>
            </a:r>
            <a:r>
              <a:rPr sz="3200" dirty="0">
                <a:solidFill>
                  <a:srgbClr val="3333CC"/>
                </a:solidFill>
                <a:latin typeface="Arial"/>
                <a:cs typeface="Arial"/>
              </a:rPr>
              <a:t>examples  increases</a:t>
            </a:r>
            <a:endParaRPr sz="3200" dirty="0">
              <a:latin typeface="Arial"/>
              <a:cs typeface="Arial"/>
            </a:endParaRPr>
          </a:p>
          <a:p>
            <a:pPr marL="355600" marR="5080" indent="-342900">
              <a:lnSpc>
                <a:spcPct val="99400"/>
              </a:lnSpc>
              <a:spcBef>
                <a:spcPts val="730"/>
              </a:spcBef>
              <a:buChar char="•"/>
              <a:tabLst>
                <a:tab pos="354965" algn="l"/>
                <a:tab pos="355600" algn="l"/>
              </a:tabLst>
            </a:pPr>
            <a:r>
              <a:rPr sz="3200" spc="-5" dirty="0">
                <a:solidFill>
                  <a:srgbClr val="3333CC"/>
                </a:solidFill>
                <a:latin typeface="Arial"/>
                <a:cs typeface="Arial"/>
              </a:rPr>
              <a:t>For nonparametric </a:t>
            </a:r>
            <a:r>
              <a:rPr sz="3200" dirty="0">
                <a:solidFill>
                  <a:srgbClr val="3333CC"/>
                </a:solidFill>
                <a:latin typeface="Arial"/>
                <a:cs typeface="Arial"/>
              </a:rPr>
              <a:t>models, more </a:t>
            </a:r>
            <a:r>
              <a:rPr sz="3200" spc="-5" dirty="0">
                <a:solidFill>
                  <a:srgbClr val="3333CC"/>
                </a:solidFill>
                <a:latin typeface="Arial"/>
                <a:cs typeface="Arial"/>
              </a:rPr>
              <a:t>data </a:t>
            </a:r>
            <a:r>
              <a:rPr sz="3200" dirty="0">
                <a:solidFill>
                  <a:srgbClr val="3333CC"/>
                </a:solidFill>
                <a:latin typeface="Arial"/>
                <a:cs typeface="Arial"/>
              </a:rPr>
              <a:t>yields  </a:t>
            </a:r>
            <a:r>
              <a:rPr sz="3200" spc="-5" dirty="0">
                <a:solidFill>
                  <a:srgbClr val="3333CC"/>
                </a:solidFill>
                <a:latin typeface="Arial"/>
                <a:cs typeface="Arial"/>
              </a:rPr>
              <a:t>better generalization until </a:t>
            </a:r>
            <a:r>
              <a:rPr sz="3200" dirty="0">
                <a:solidFill>
                  <a:srgbClr val="3333CC"/>
                </a:solidFill>
                <a:latin typeface="Arial"/>
                <a:cs typeface="Arial"/>
              </a:rPr>
              <a:t>best possible error is  achieved</a:t>
            </a:r>
            <a:endParaRPr sz="3200" dirty="0">
              <a:latin typeface="Arial"/>
              <a:cs typeface="Arial"/>
            </a:endParaRPr>
          </a:p>
          <a:p>
            <a:pPr marL="355600" marR="231775" indent="-342900">
              <a:lnSpc>
                <a:spcPct val="99400"/>
              </a:lnSpc>
              <a:spcBef>
                <a:spcPts val="850"/>
              </a:spcBef>
              <a:buChar char="•"/>
              <a:tabLst>
                <a:tab pos="354965" algn="l"/>
                <a:tab pos="355600" algn="l"/>
              </a:tabLst>
            </a:pPr>
            <a:r>
              <a:rPr lang="en-US" sz="3200" spc="-5" dirty="0">
                <a:solidFill>
                  <a:srgbClr val="3333CC"/>
                </a:solidFill>
                <a:latin typeface="Arial"/>
                <a:cs typeface="Arial"/>
              </a:rPr>
              <a:t>A</a:t>
            </a:r>
            <a:r>
              <a:rPr sz="3200" dirty="0">
                <a:solidFill>
                  <a:srgbClr val="3333CC"/>
                </a:solidFill>
                <a:latin typeface="Arial"/>
                <a:cs typeface="Arial"/>
              </a:rPr>
              <a:t>ny </a:t>
            </a:r>
            <a:r>
              <a:rPr sz="3200" spc="-5" dirty="0">
                <a:solidFill>
                  <a:srgbClr val="3333CC"/>
                </a:solidFill>
                <a:latin typeface="Arial"/>
                <a:cs typeface="Arial"/>
              </a:rPr>
              <a:t>fixed parametric </a:t>
            </a:r>
            <a:r>
              <a:rPr sz="3200" dirty="0">
                <a:solidFill>
                  <a:srgbClr val="3333CC"/>
                </a:solidFill>
                <a:latin typeface="Arial"/>
                <a:cs typeface="Arial"/>
              </a:rPr>
              <a:t>model </a:t>
            </a:r>
            <a:r>
              <a:rPr sz="3200" spc="-5" dirty="0">
                <a:solidFill>
                  <a:srgbClr val="3333CC"/>
                </a:solidFill>
                <a:latin typeface="Arial"/>
                <a:cs typeface="Arial"/>
              </a:rPr>
              <a:t>with </a:t>
            </a:r>
            <a:r>
              <a:rPr sz="3200" dirty="0">
                <a:solidFill>
                  <a:srgbClr val="3333CC"/>
                </a:solidFill>
                <a:latin typeface="Arial"/>
                <a:cs typeface="Arial"/>
              </a:rPr>
              <a:t>less </a:t>
            </a:r>
            <a:r>
              <a:rPr sz="3200" spc="-5" dirty="0">
                <a:solidFill>
                  <a:srgbClr val="3333CC"/>
                </a:solidFill>
                <a:latin typeface="Arial"/>
                <a:cs typeface="Arial"/>
              </a:rPr>
              <a:t>than  optimal capacity </a:t>
            </a:r>
            <a:r>
              <a:rPr sz="3200" dirty="0">
                <a:solidFill>
                  <a:srgbClr val="3333CC"/>
                </a:solidFill>
                <a:latin typeface="Arial"/>
                <a:cs typeface="Arial"/>
              </a:rPr>
              <a:t>will </a:t>
            </a:r>
            <a:r>
              <a:rPr sz="3200" spc="-5" dirty="0">
                <a:solidFill>
                  <a:srgbClr val="3333CC"/>
                </a:solidFill>
                <a:latin typeface="Arial"/>
                <a:cs typeface="Arial"/>
              </a:rPr>
              <a:t>asymptote to </a:t>
            </a:r>
            <a:r>
              <a:rPr sz="3200" dirty="0">
                <a:solidFill>
                  <a:srgbClr val="3333CC"/>
                </a:solidFill>
                <a:latin typeface="Arial"/>
                <a:cs typeface="Arial"/>
              </a:rPr>
              <a:t>an error  value </a:t>
            </a:r>
            <a:r>
              <a:rPr sz="3200" spc="-5" dirty="0">
                <a:solidFill>
                  <a:srgbClr val="3333CC"/>
                </a:solidFill>
                <a:latin typeface="Arial"/>
                <a:cs typeface="Arial"/>
              </a:rPr>
              <a:t>that </a:t>
            </a:r>
            <a:r>
              <a:rPr sz="3200" dirty="0">
                <a:solidFill>
                  <a:srgbClr val="3333CC"/>
                </a:solidFill>
                <a:latin typeface="Arial"/>
                <a:cs typeface="Arial"/>
              </a:rPr>
              <a:t>exceeds </a:t>
            </a:r>
            <a:r>
              <a:rPr sz="3200" spc="-5" dirty="0">
                <a:solidFill>
                  <a:srgbClr val="3333CC"/>
                </a:solidFill>
                <a:latin typeface="Arial"/>
                <a:cs typeface="Arial"/>
              </a:rPr>
              <a:t>the </a:t>
            </a:r>
            <a:r>
              <a:rPr sz="3200" dirty="0">
                <a:solidFill>
                  <a:srgbClr val="3333CC"/>
                </a:solidFill>
                <a:latin typeface="Arial"/>
                <a:cs typeface="Arial"/>
              </a:rPr>
              <a:t>Bayes</a:t>
            </a:r>
            <a:r>
              <a:rPr sz="3200" spc="-25" dirty="0">
                <a:solidFill>
                  <a:srgbClr val="3333CC"/>
                </a:solidFill>
                <a:latin typeface="Arial"/>
                <a:cs typeface="Arial"/>
              </a:rPr>
              <a:t> </a:t>
            </a:r>
            <a:r>
              <a:rPr sz="3200" dirty="0">
                <a:solidFill>
                  <a:srgbClr val="3333CC"/>
                </a:solidFill>
                <a:latin typeface="Arial"/>
                <a:cs typeface="Arial"/>
              </a:rPr>
              <a:t>error</a:t>
            </a:r>
            <a:endParaRPr sz="3200" dirty="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92281" y="585354"/>
            <a:ext cx="6635819" cy="689932"/>
          </a:xfrm>
          <a:prstGeom prst="rect">
            <a:avLst/>
          </a:prstGeom>
        </p:spPr>
        <p:txBody>
          <a:bodyPr vert="horz" wrap="square" lIns="0" tIns="12700" rIns="0" bIns="0" rtlCol="0">
            <a:spAutoFit/>
          </a:bodyPr>
          <a:lstStyle/>
          <a:p>
            <a:pPr marL="12700">
              <a:lnSpc>
                <a:spcPct val="100000"/>
              </a:lnSpc>
              <a:spcBef>
                <a:spcPts val="100"/>
              </a:spcBef>
              <a:tabLst>
                <a:tab pos="4205605" algn="l"/>
              </a:tabLst>
            </a:pPr>
            <a:r>
              <a:rPr spc="-5" dirty="0"/>
              <a:t>Effect</a:t>
            </a:r>
            <a:r>
              <a:rPr spc="10" dirty="0"/>
              <a:t> </a:t>
            </a:r>
            <a:r>
              <a:rPr dirty="0"/>
              <a:t>of</a:t>
            </a:r>
            <a:r>
              <a:rPr spc="15" dirty="0"/>
              <a:t> </a:t>
            </a:r>
            <a:r>
              <a:rPr lang="en-US" spc="-5" dirty="0"/>
              <a:t>T</a:t>
            </a:r>
            <a:r>
              <a:rPr spc="-5" dirty="0"/>
              <a:t>raining</a:t>
            </a:r>
            <a:r>
              <a:rPr lang="en-US" spc="-5" dirty="0"/>
              <a:t> S</a:t>
            </a:r>
            <a:r>
              <a:rPr dirty="0"/>
              <a:t>et</a:t>
            </a:r>
            <a:r>
              <a:rPr spc="-100" dirty="0"/>
              <a:t> </a:t>
            </a:r>
            <a:r>
              <a:rPr lang="en-US" spc="-100" dirty="0"/>
              <a:t>S</a:t>
            </a:r>
            <a:r>
              <a:rPr dirty="0"/>
              <a:t>ize</a:t>
            </a:r>
          </a:p>
        </p:txBody>
      </p:sp>
      <p:sp>
        <p:nvSpPr>
          <p:cNvPr id="5" name="object 5"/>
          <p:cNvSpPr txBox="1"/>
          <p:nvPr/>
        </p:nvSpPr>
        <p:spPr>
          <a:xfrm>
            <a:off x="9176909" y="6656921"/>
            <a:ext cx="198120" cy="198755"/>
          </a:xfrm>
          <a:prstGeom prst="rect">
            <a:avLst/>
          </a:prstGeom>
        </p:spPr>
        <p:txBody>
          <a:bodyPr vert="horz" wrap="square" lIns="0" tIns="0" rIns="0" bIns="0" rtlCol="0">
            <a:spAutoFit/>
          </a:bodyPr>
          <a:lstStyle/>
          <a:p>
            <a:pPr>
              <a:lnSpc>
                <a:spcPts val="1545"/>
              </a:lnSpc>
            </a:pPr>
            <a:r>
              <a:rPr sz="1400" spc="-5" dirty="0">
                <a:latin typeface="Arial"/>
                <a:cs typeface="Arial"/>
              </a:rPr>
              <a:t>17</a:t>
            </a:r>
            <a:endParaRPr sz="1400">
              <a:latin typeface="Arial"/>
              <a:cs typeface="Arial"/>
            </a:endParaRPr>
          </a:p>
        </p:txBody>
      </p:sp>
      <p:sp>
        <p:nvSpPr>
          <p:cNvPr id="6" name="object 6"/>
          <p:cNvSpPr/>
          <p:nvPr/>
        </p:nvSpPr>
        <p:spPr>
          <a:xfrm>
            <a:off x="4361357" y="1704867"/>
            <a:ext cx="5556879" cy="5502266"/>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469900" y="1704867"/>
            <a:ext cx="3352800" cy="2776337"/>
          </a:xfrm>
          <a:prstGeom prst="rect">
            <a:avLst/>
          </a:prstGeom>
        </p:spPr>
        <p:txBody>
          <a:bodyPr vert="horz" wrap="square" lIns="0" tIns="13970" rIns="0" bIns="0" rtlCol="0">
            <a:spAutoFit/>
          </a:bodyPr>
          <a:lstStyle/>
          <a:p>
            <a:pPr marL="38100" marR="30480">
              <a:lnSpc>
                <a:spcPct val="99500"/>
              </a:lnSpc>
              <a:spcBef>
                <a:spcPts val="110"/>
              </a:spcBef>
            </a:pPr>
            <a:r>
              <a:rPr sz="1800" spc="-5" dirty="0">
                <a:latin typeface="Arial"/>
                <a:cs typeface="Arial"/>
              </a:rPr>
              <a:t>Synthetic </a:t>
            </a:r>
            <a:r>
              <a:rPr sz="1800" dirty="0">
                <a:latin typeface="Arial"/>
                <a:cs typeface="Arial"/>
              </a:rPr>
              <a:t>regression</a:t>
            </a:r>
            <a:r>
              <a:rPr sz="1800" spc="-65" dirty="0">
                <a:latin typeface="Arial"/>
                <a:cs typeface="Arial"/>
              </a:rPr>
              <a:t> </a:t>
            </a:r>
            <a:r>
              <a:rPr sz="1800" dirty="0">
                <a:latin typeface="Arial"/>
                <a:cs typeface="Arial"/>
              </a:rPr>
              <a:t>problem  Noise added </a:t>
            </a:r>
            <a:r>
              <a:rPr sz="1800" spc="-5" dirty="0">
                <a:latin typeface="Arial"/>
                <a:cs typeface="Arial"/>
              </a:rPr>
              <a:t>to </a:t>
            </a:r>
            <a:r>
              <a:rPr sz="1800" dirty="0">
                <a:latin typeface="Arial"/>
                <a:cs typeface="Arial"/>
              </a:rPr>
              <a:t>a </a:t>
            </a:r>
            <a:r>
              <a:rPr sz="1800" spc="-5" dirty="0">
                <a:latin typeface="Arial"/>
                <a:cs typeface="Arial"/>
              </a:rPr>
              <a:t>5</a:t>
            </a:r>
            <a:r>
              <a:rPr sz="1800" spc="-7" baseline="25462" dirty="0">
                <a:latin typeface="Arial"/>
                <a:cs typeface="Arial"/>
              </a:rPr>
              <a:t>th </a:t>
            </a:r>
            <a:r>
              <a:rPr sz="1800" dirty="0">
                <a:latin typeface="Arial"/>
                <a:cs typeface="Arial"/>
              </a:rPr>
              <a:t>degree  polynomial.</a:t>
            </a:r>
          </a:p>
          <a:p>
            <a:pPr marL="38100">
              <a:lnSpc>
                <a:spcPts val="2100"/>
              </a:lnSpc>
            </a:pPr>
            <a:endParaRPr lang="en-US" sz="1800" spc="-5" dirty="0">
              <a:latin typeface="Arial"/>
              <a:cs typeface="Arial"/>
            </a:endParaRPr>
          </a:p>
          <a:p>
            <a:pPr marL="38100">
              <a:lnSpc>
                <a:spcPts val="2100"/>
              </a:lnSpc>
            </a:pPr>
            <a:r>
              <a:rPr sz="1800" spc="-5" dirty="0">
                <a:latin typeface="Arial"/>
                <a:cs typeface="Arial"/>
              </a:rPr>
              <a:t>Generated </a:t>
            </a:r>
            <a:r>
              <a:rPr sz="1800" dirty="0">
                <a:latin typeface="Arial"/>
                <a:cs typeface="Arial"/>
              </a:rPr>
              <a:t>a single </a:t>
            </a:r>
            <a:r>
              <a:rPr sz="1800" spc="-5" dirty="0">
                <a:latin typeface="Arial"/>
                <a:cs typeface="Arial"/>
              </a:rPr>
              <a:t>test</a:t>
            </a:r>
            <a:r>
              <a:rPr sz="1800" spc="-25" dirty="0">
                <a:latin typeface="Arial"/>
                <a:cs typeface="Arial"/>
              </a:rPr>
              <a:t> </a:t>
            </a:r>
            <a:r>
              <a:rPr sz="1800" dirty="0">
                <a:latin typeface="Arial"/>
                <a:cs typeface="Arial"/>
              </a:rPr>
              <a:t>set</a:t>
            </a:r>
          </a:p>
          <a:p>
            <a:pPr marL="38100" marR="85090">
              <a:lnSpc>
                <a:spcPts val="2100"/>
              </a:lnSpc>
              <a:spcBef>
                <a:spcPts val="160"/>
              </a:spcBef>
            </a:pPr>
            <a:r>
              <a:rPr sz="1800" dirty="0">
                <a:latin typeface="Arial"/>
                <a:cs typeface="Arial"/>
              </a:rPr>
              <a:t>and several </a:t>
            </a:r>
            <a:r>
              <a:rPr sz="1800" spc="-5" dirty="0">
                <a:latin typeface="Arial"/>
                <a:cs typeface="Arial"/>
              </a:rPr>
              <a:t>different </a:t>
            </a:r>
            <a:r>
              <a:rPr sz="1800" dirty="0">
                <a:latin typeface="Arial"/>
                <a:cs typeface="Arial"/>
              </a:rPr>
              <a:t>sizes</a:t>
            </a:r>
            <a:r>
              <a:rPr sz="1800" spc="-100" dirty="0">
                <a:latin typeface="Arial"/>
                <a:cs typeface="Arial"/>
              </a:rPr>
              <a:t> </a:t>
            </a:r>
            <a:r>
              <a:rPr sz="1800" dirty="0">
                <a:latin typeface="Arial"/>
                <a:cs typeface="Arial"/>
              </a:rPr>
              <a:t>of  </a:t>
            </a:r>
            <a:r>
              <a:rPr sz="1800" spc="-5" dirty="0">
                <a:latin typeface="Arial"/>
                <a:cs typeface="Arial"/>
              </a:rPr>
              <a:t>training sets</a:t>
            </a:r>
            <a:r>
              <a:rPr lang="en-US" sz="1800" spc="-5" dirty="0">
                <a:latin typeface="Arial"/>
                <a:cs typeface="Arial"/>
              </a:rPr>
              <a:t>.</a:t>
            </a:r>
            <a:endParaRPr sz="1800" dirty="0">
              <a:latin typeface="Arial"/>
              <a:cs typeface="Arial"/>
            </a:endParaRPr>
          </a:p>
          <a:p>
            <a:pPr marL="38100" marR="856615">
              <a:lnSpc>
                <a:spcPts val="2200"/>
              </a:lnSpc>
              <a:spcBef>
                <a:spcPts val="20"/>
              </a:spcBef>
            </a:pPr>
            <a:endParaRPr lang="en-US" sz="1800" dirty="0">
              <a:latin typeface="Arial"/>
              <a:cs typeface="Arial"/>
            </a:endParaRPr>
          </a:p>
          <a:p>
            <a:pPr marL="38100" marR="856615">
              <a:lnSpc>
                <a:spcPts val="2200"/>
              </a:lnSpc>
              <a:spcBef>
                <a:spcPts val="20"/>
              </a:spcBef>
            </a:pPr>
            <a:r>
              <a:rPr sz="1800" dirty="0">
                <a:latin typeface="Arial"/>
                <a:cs typeface="Arial"/>
              </a:rPr>
              <a:t>Error bars show</a:t>
            </a:r>
            <a:r>
              <a:rPr sz="1800" spc="-110" dirty="0">
                <a:latin typeface="Arial"/>
                <a:cs typeface="Arial"/>
              </a:rPr>
              <a:t> </a:t>
            </a:r>
            <a:r>
              <a:rPr sz="1800" dirty="0">
                <a:latin typeface="Arial"/>
                <a:cs typeface="Arial"/>
              </a:rPr>
              <a:t>95%  </a:t>
            </a:r>
            <a:r>
              <a:rPr sz="1800" spc="-5" dirty="0">
                <a:latin typeface="Arial"/>
                <a:cs typeface="Arial"/>
              </a:rPr>
              <a:t>Confidence</a:t>
            </a:r>
            <a:r>
              <a:rPr sz="1800" spc="-10" dirty="0">
                <a:latin typeface="Arial"/>
                <a:cs typeface="Arial"/>
              </a:rPr>
              <a:t> </a:t>
            </a:r>
            <a:r>
              <a:rPr sz="1800" spc="-5" dirty="0">
                <a:latin typeface="Arial"/>
                <a:cs typeface="Arial"/>
              </a:rPr>
              <a:t>interval</a:t>
            </a:r>
            <a:r>
              <a:rPr lang="en-US" sz="1800" spc="-5" dirty="0">
                <a:latin typeface="Arial"/>
                <a:cs typeface="Arial"/>
              </a:rPr>
              <a:t>.</a:t>
            </a:r>
            <a:endParaRPr sz="1800" dirty="0">
              <a:latin typeface="Arial"/>
              <a:cs typeface="Arial"/>
            </a:endParaRPr>
          </a:p>
        </p:txBody>
      </p:sp>
      <p:sp>
        <p:nvSpPr>
          <p:cNvPr id="8" name="object 8"/>
          <p:cNvSpPr txBox="1"/>
          <p:nvPr/>
        </p:nvSpPr>
        <p:spPr>
          <a:xfrm>
            <a:off x="469900" y="5142556"/>
            <a:ext cx="3654005" cy="1669688"/>
          </a:xfrm>
          <a:prstGeom prst="rect">
            <a:avLst/>
          </a:prstGeom>
        </p:spPr>
        <p:txBody>
          <a:bodyPr vert="horz" wrap="square" lIns="0" tIns="27940" rIns="0" bIns="0" rtlCol="0">
            <a:spAutoFit/>
          </a:bodyPr>
          <a:lstStyle/>
          <a:p>
            <a:pPr marR="1500505">
              <a:lnSpc>
                <a:spcPts val="2100"/>
              </a:lnSpc>
              <a:spcBef>
                <a:spcPts val="220"/>
              </a:spcBef>
            </a:pPr>
            <a:r>
              <a:rPr sz="1800" dirty="0">
                <a:latin typeface="Arial"/>
                <a:cs typeface="Arial"/>
              </a:rPr>
              <a:t>As </a:t>
            </a:r>
            <a:r>
              <a:rPr sz="1800" spc="-5" dirty="0">
                <a:latin typeface="Arial"/>
                <a:cs typeface="Arial"/>
              </a:rPr>
              <a:t>training </a:t>
            </a:r>
            <a:r>
              <a:rPr sz="1800" dirty="0">
                <a:latin typeface="Arial"/>
                <a:cs typeface="Arial"/>
              </a:rPr>
              <a:t>set</a:t>
            </a:r>
            <a:r>
              <a:rPr lang="en-US" sz="1800" dirty="0">
                <a:latin typeface="Arial"/>
                <a:cs typeface="Arial"/>
              </a:rPr>
              <a:t> </a:t>
            </a:r>
            <a:r>
              <a:rPr sz="1800" dirty="0">
                <a:latin typeface="Arial"/>
                <a:cs typeface="Arial"/>
              </a:rPr>
              <a:t>size</a:t>
            </a:r>
            <a:r>
              <a:rPr lang="en-US" dirty="0">
                <a:latin typeface="Arial"/>
                <a:cs typeface="Arial"/>
              </a:rPr>
              <a:t> </a:t>
            </a:r>
            <a:r>
              <a:rPr sz="1800" dirty="0">
                <a:latin typeface="Arial"/>
                <a:cs typeface="Arial"/>
              </a:rPr>
              <a:t>increases</a:t>
            </a:r>
            <a:r>
              <a:rPr lang="en-US" sz="1800" dirty="0">
                <a:latin typeface="Arial"/>
                <a:cs typeface="Arial"/>
              </a:rPr>
              <a:t> </a:t>
            </a:r>
            <a:r>
              <a:rPr sz="1800" spc="-5" dirty="0">
                <a:latin typeface="Arial"/>
                <a:cs typeface="Arial"/>
              </a:rPr>
              <a:t>optimal</a:t>
            </a:r>
            <a:r>
              <a:rPr lang="en-US" sz="1800" spc="-5" dirty="0">
                <a:latin typeface="Arial"/>
                <a:cs typeface="Arial"/>
              </a:rPr>
              <a:t> </a:t>
            </a:r>
            <a:r>
              <a:rPr sz="1800" spc="-5" dirty="0">
                <a:latin typeface="Arial"/>
                <a:cs typeface="Arial"/>
              </a:rPr>
              <a:t>capacity</a:t>
            </a:r>
            <a:r>
              <a:rPr sz="1800" spc="-15" dirty="0">
                <a:latin typeface="Arial"/>
                <a:cs typeface="Arial"/>
              </a:rPr>
              <a:t> </a:t>
            </a:r>
            <a:r>
              <a:rPr sz="1800" dirty="0">
                <a:latin typeface="Arial"/>
                <a:cs typeface="Arial"/>
              </a:rPr>
              <a:t>increases</a:t>
            </a:r>
            <a:r>
              <a:rPr lang="en-US" sz="1800" dirty="0">
                <a:latin typeface="Arial"/>
                <a:cs typeface="Arial"/>
              </a:rPr>
              <a:t>.</a:t>
            </a:r>
          </a:p>
          <a:p>
            <a:pPr marR="1500505">
              <a:lnSpc>
                <a:spcPts val="2100"/>
              </a:lnSpc>
              <a:spcBef>
                <a:spcPts val="220"/>
              </a:spcBef>
            </a:pPr>
            <a:endParaRPr sz="1800" dirty="0">
              <a:latin typeface="Arial"/>
              <a:cs typeface="Arial"/>
            </a:endParaRPr>
          </a:p>
          <a:p>
            <a:pPr>
              <a:lnSpc>
                <a:spcPts val="2140"/>
              </a:lnSpc>
            </a:pPr>
            <a:r>
              <a:rPr sz="1800" spc="-5" dirty="0">
                <a:latin typeface="Arial"/>
                <a:cs typeface="Arial"/>
              </a:rPr>
              <a:t>Plateaus after </a:t>
            </a:r>
            <a:r>
              <a:rPr sz="1800" dirty="0">
                <a:latin typeface="Arial"/>
                <a:cs typeface="Arial"/>
              </a:rPr>
              <a:t>reaching </a:t>
            </a:r>
            <a:endParaRPr lang="en-US" sz="1800" dirty="0">
              <a:latin typeface="Arial"/>
              <a:cs typeface="Arial"/>
            </a:endParaRPr>
          </a:p>
          <a:p>
            <a:pPr>
              <a:lnSpc>
                <a:spcPts val="2140"/>
              </a:lnSpc>
            </a:pPr>
            <a:r>
              <a:rPr sz="1800" spc="-5" dirty="0">
                <a:latin typeface="Arial"/>
                <a:cs typeface="Arial"/>
              </a:rPr>
              <a:t>sufficient complexity</a:t>
            </a:r>
            <a:r>
              <a:rPr lang="en-US" sz="1800" spc="-5" dirty="0">
                <a:latin typeface="Arial"/>
                <a:cs typeface="Arial"/>
              </a:rPr>
              <a:t>.</a:t>
            </a:r>
            <a:endParaRPr sz="1800" dirty="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46100" y="509034"/>
            <a:ext cx="9897048" cy="689932"/>
          </a:xfrm>
          <a:prstGeom prst="rect">
            <a:avLst/>
          </a:prstGeom>
        </p:spPr>
        <p:txBody>
          <a:bodyPr vert="horz" wrap="square" lIns="0" tIns="12700" rIns="0" bIns="0" rtlCol="0">
            <a:spAutoFit/>
          </a:bodyPr>
          <a:lstStyle/>
          <a:p>
            <a:pPr marL="12700">
              <a:lnSpc>
                <a:spcPct val="100000"/>
              </a:lnSpc>
              <a:spcBef>
                <a:spcPts val="100"/>
              </a:spcBef>
            </a:pPr>
            <a:r>
              <a:rPr dirty="0"/>
              <a:t>Probably </a:t>
            </a:r>
            <a:r>
              <a:rPr spc="-5" dirty="0"/>
              <a:t>Approximately</a:t>
            </a:r>
            <a:r>
              <a:rPr spc="-50" dirty="0"/>
              <a:t> </a:t>
            </a:r>
            <a:r>
              <a:rPr dirty="0"/>
              <a:t>Correct</a:t>
            </a:r>
            <a:r>
              <a:rPr lang="en-US" dirty="0"/>
              <a:t> (PAC)</a:t>
            </a:r>
            <a:endParaRPr dirty="0"/>
          </a:p>
        </p:txBody>
      </p:sp>
      <p:sp>
        <p:nvSpPr>
          <p:cNvPr id="6" name="object 6"/>
          <p:cNvSpPr txBox="1"/>
          <p:nvPr/>
        </p:nvSpPr>
        <p:spPr>
          <a:xfrm>
            <a:off x="852978" y="1448954"/>
            <a:ext cx="8749665" cy="5814412"/>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dirty="0">
                <a:solidFill>
                  <a:srgbClr val="3333CC"/>
                </a:solidFill>
                <a:latin typeface="Arial"/>
                <a:cs typeface="Arial"/>
              </a:rPr>
              <a:t>Learning </a:t>
            </a:r>
            <a:r>
              <a:rPr sz="3200" spc="-5" dirty="0">
                <a:solidFill>
                  <a:srgbClr val="3333CC"/>
                </a:solidFill>
                <a:latin typeface="Arial"/>
                <a:cs typeface="Arial"/>
              </a:rPr>
              <a:t>theory claims that </a:t>
            </a:r>
            <a:r>
              <a:rPr sz="3200" dirty="0">
                <a:solidFill>
                  <a:srgbClr val="3333CC"/>
                </a:solidFill>
                <a:latin typeface="Arial"/>
                <a:cs typeface="Arial"/>
              </a:rPr>
              <a:t>a ML </a:t>
            </a:r>
            <a:r>
              <a:rPr sz="3200" spc="-5" dirty="0">
                <a:solidFill>
                  <a:srgbClr val="3333CC"/>
                </a:solidFill>
                <a:latin typeface="Arial"/>
                <a:cs typeface="Arial"/>
              </a:rPr>
              <a:t>algorithm  </a:t>
            </a:r>
            <a:r>
              <a:rPr sz="3200" dirty="0">
                <a:solidFill>
                  <a:srgbClr val="3333CC"/>
                </a:solidFill>
                <a:latin typeface="Arial"/>
                <a:cs typeface="Arial"/>
              </a:rPr>
              <a:t>generalizes </a:t>
            </a:r>
            <a:r>
              <a:rPr sz="3200" spc="-5" dirty="0">
                <a:solidFill>
                  <a:srgbClr val="3333CC"/>
                </a:solidFill>
                <a:latin typeface="Arial"/>
                <a:cs typeface="Arial"/>
              </a:rPr>
              <a:t>from </a:t>
            </a:r>
            <a:r>
              <a:rPr lang="en-US" sz="3200" spc="-5" dirty="0">
                <a:solidFill>
                  <a:srgbClr val="3333CC"/>
                </a:solidFill>
                <a:latin typeface="Arial"/>
                <a:cs typeface="Arial"/>
              </a:rPr>
              <a:t>a </a:t>
            </a:r>
            <a:r>
              <a:rPr sz="3200" spc="-5" dirty="0">
                <a:solidFill>
                  <a:srgbClr val="3333CC"/>
                </a:solidFill>
                <a:latin typeface="Arial"/>
                <a:cs typeface="Arial"/>
              </a:rPr>
              <a:t>finite</a:t>
            </a:r>
            <a:r>
              <a:rPr lang="en-US" sz="3200" spc="-5" dirty="0">
                <a:solidFill>
                  <a:srgbClr val="3333CC"/>
                </a:solidFill>
                <a:latin typeface="Arial"/>
                <a:cs typeface="Arial"/>
              </a:rPr>
              <a:t> number</a:t>
            </a:r>
            <a:r>
              <a:rPr sz="3200" spc="-5" dirty="0">
                <a:solidFill>
                  <a:srgbClr val="3333CC"/>
                </a:solidFill>
                <a:latin typeface="Arial"/>
                <a:cs typeface="Arial"/>
              </a:rPr>
              <a:t> training </a:t>
            </a:r>
            <a:r>
              <a:rPr sz="3200" dirty="0">
                <a:solidFill>
                  <a:srgbClr val="3333CC"/>
                </a:solidFill>
                <a:latin typeface="Arial"/>
                <a:cs typeface="Arial"/>
              </a:rPr>
              <a:t>set of</a:t>
            </a:r>
            <a:r>
              <a:rPr sz="3200" spc="-35" dirty="0">
                <a:solidFill>
                  <a:srgbClr val="3333CC"/>
                </a:solidFill>
                <a:latin typeface="Arial"/>
                <a:cs typeface="Arial"/>
              </a:rPr>
              <a:t> </a:t>
            </a:r>
            <a:r>
              <a:rPr sz="3200" dirty="0">
                <a:solidFill>
                  <a:srgbClr val="3333CC"/>
                </a:solidFill>
                <a:latin typeface="Arial"/>
                <a:cs typeface="Arial"/>
              </a:rPr>
              <a:t>examples</a:t>
            </a:r>
            <a:endParaRPr sz="3200" dirty="0">
              <a:latin typeface="Arial"/>
              <a:cs typeface="Arial"/>
            </a:endParaRPr>
          </a:p>
          <a:p>
            <a:pPr marL="755650" lvl="1" indent="-286385">
              <a:lnSpc>
                <a:spcPct val="100000"/>
              </a:lnSpc>
              <a:spcBef>
                <a:spcPts val="509"/>
              </a:spcBef>
              <a:buChar char="•"/>
              <a:tabLst>
                <a:tab pos="755015" algn="l"/>
                <a:tab pos="755650" algn="l"/>
              </a:tabLst>
            </a:pPr>
            <a:r>
              <a:rPr lang="en-US" sz="2800" spc="-5" dirty="0">
                <a:solidFill>
                  <a:srgbClr val="336600"/>
                </a:solidFill>
                <a:latin typeface="Arial"/>
                <a:cs typeface="Arial"/>
              </a:rPr>
              <a:t>This</a:t>
            </a:r>
            <a:r>
              <a:rPr sz="2800" spc="-5" dirty="0">
                <a:solidFill>
                  <a:srgbClr val="336600"/>
                </a:solidFill>
                <a:latin typeface="Arial"/>
                <a:cs typeface="Arial"/>
              </a:rPr>
              <a:t> contradicts </a:t>
            </a:r>
            <a:r>
              <a:rPr sz="2800" dirty="0">
                <a:solidFill>
                  <a:srgbClr val="336600"/>
                </a:solidFill>
                <a:latin typeface="Arial"/>
                <a:cs typeface="Arial"/>
              </a:rPr>
              <a:t>basic principles of</a:t>
            </a:r>
            <a:r>
              <a:rPr sz="2800" spc="-25" dirty="0">
                <a:solidFill>
                  <a:srgbClr val="336600"/>
                </a:solidFill>
                <a:latin typeface="Arial"/>
                <a:cs typeface="Arial"/>
              </a:rPr>
              <a:t> </a:t>
            </a:r>
            <a:r>
              <a:rPr sz="2800" dirty="0">
                <a:solidFill>
                  <a:srgbClr val="336600"/>
                </a:solidFill>
                <a:latin typeface="Arial"/>
                <a:cs typeface="Arial"/>
              </a:rPr>
              <a:t>logic</a:t>
            </a:r>
            <a:endParaRPr sz="2800" dirty="0">
              <a:latin typeface="Arial"/>
              <a:cs typeface="Arial"/>
            </a:endParaRPr>
          </a:p>
          <a:p>
            <a:pPr marL="748665" marR="39370" lvl="1" indent="-279400">
              <a:lnSpc>
                <a:spcPts val="3329"/>
              </a:lnSpc>
              <a:spcBef>
                <a:spcPts val="875"/>
              </a:spcBef>
              <a:buChar char="•"/>
              <a:tabLst>
                <a:tab pos="755015" algn="l"/>
                <a:tab pos="755650" algn="l"/>
              </a:tabLst>
            </a:pPr>
            <a:r>
              <a:rPr sz="2800" spc="-5" dirty="0">
                <a:solidFill>
                  <a:srgbClr val="336600"/>
                </a:solidFill>
                <a:latin typeface="Arial"/>
                <a:cs typeface="Arial"/>
              </a:rPr>
              <a:t>Inductive </a:t>
            </a:r>
            <a:r>
              <a:rPr sz="2800" dirty="0">
                <a:solidFill>
                  <a:srgbClr val="336600"/>
                </a:solidFill>
                <a:latin typeface="Arial"/>
                <a:cs typeface="Arial"/>
              </a:rPr>
              <a:t>reasoning, or </a:t>
            </a:r>
            <a:r>
              <a:rPr sz="2800" spc="-5" dirty="0">
                <a:solidFill>
                  <a:srgbClr val="336600"/>
                </a:solidFill>
                <a:latin typeface="Arial"/>
                <a:cs typeface="Arial"/>
              </a:rPr>
              <a:t>inferring </a:t>
            </a:r>
            <a:r>
              <a:rPr sz="2800" dirty="0">
                <a:solidFill>
                  <a:srgbClr val="336600"/>
                </a:solidFill>
                <a:latin typeface="Arial"/>
                <a:cs typeface="Arial"/>
              </a:rPr>
              <a:t>general rules </a:t>
            </a:r>
            <a:r>
              <a:rPr sz="2800" spc="-5" dirty="0">
                <a:solidFill>
                  <a:srgbClr val="336600"/>
                </a:solidFill>
                <a:latin typeface="Arial"/>
                <a:cs typeface="Arial"/>
              </a:rPr>
              <a:t>from  </a:t>
            </a:r>
            <a:r>
              <a:rPr sz="2800" dirty="0">
                <a:solidFill>
                  <a:srgbClr val="336600"/>
                </a:solidFill>
                <a:latin typeface="Arial"/>
                <a:cs typeface="Arial"/>
              </a:rPr>
              <a:t>a </a:t>
            </a:r>
            <a:r>
              <a:rPr sz="2800" spc="-5" dirty="0">
                <a:solidFill>
                  <a:srgbClr val="336600"/>
                </a:solidFill>
                <a:latin typeface="Arial"/>
                <a:cs typeface="Arial"/>
              </a:rPr>
              <a:t>limited </a:t>
            </a:r>
            <a:r>
              <a:rPr sz="2800" dirty="0">
                <a:solidFill>
                  <a:srgbClr val="336600"/>
                </a:solidFill>
                <a:latin typeface="Arial"/>
                <a:cs typeface="Arial"/>
              </a:rPr>
              <a:t>no of samples is not logically</a:t>
            </a:r>
            <a:r>
              <a:rPr sz="2800" spc="-50" dirty="0">
                <a:solidFill>
                  <a:srgbClr val="336600"/>
                </a:solidFill>
                <a:latin typeface="Arial"/>
                <a:cs typeface="Arial"/>
              </a:rPr>
              <a:t> </a:t>
            </a:r>
            <a:r>
              <a:rPr sz="2800" dirty="0">
                <a:solidFill>
                  <a:srgbClr val="336600"/>
                </a:solidFill>
                <a:latin typeface="Arial"/>
                <a:cs typeface="Arial"/>
              </a:rPr>
              <a:t>valid</a:t>
            </a:r>
            <a:endParaRPr sz="2800" dirty="0">
              <a:latin typeface="Arial"/>
              <a:cs typeface="Arial"/>
            </a:endParaRPr>
          </a:p>
          <a:p>
            <a:pPr marL="1155065" marR="368300" lvl="2" indent="-228600">
              <a:lnSpc>
                <a:spcPts val="2820"/>
              </a:lnSpc>
              <a:spcBef>
                <a:spcPts val="655"/>
              </a:spcBef>
              <a:buChar char="•"/>
              <a:tabLst>
                <a:tab pos="1155700" algn="l"/>
              </a:tabLst>
            </a:pPr>
            <a:r>
              <a:rPr sz="2400" spc="-135" dirty="0">
                <a:solidFill>
                  <a:srgbClr val="660066"/>
                </a:solidFill>
                <a:latin typeface="Arial"/>
                <a:cs typeface="Arial"/>
              </a:rPr>
              <a:t>To </a:t>
            </a:r>
            <a:r>
              <a:rPr sz="2400" spc="-5" dirty="0">
                <a:solidFill>
                  <a:srgbClr val="660066"/>
                </a:solidFill>
                <a:latin typeface="Arial"/>
                <a:cs typeface="Arial"/>
              </a:rPr>
              <a:t>infer </a:t>
            </a:r>
            <a:r>
              <a:rPr sz="2400" dirty="0">
                <a:solidFill>
                  <a:srgbClr val="660066"/>
                </a:solidFill>
                <a:latin typeface="Arial"/>
                <a:cs typeface="Arial"/>
              </a:rPr>
              <a:t>a rule describing every member of a </a:t>
            </a:r>
            <a:r>
              <a:rPr sz="2400" spc="-5" dirty="0">
                <a:solidFill>
                  <a:srgbClr val="660066"/>
                </a:solidFill>
                <a:latin typeface="Arial"/>
                <a:cs typeface="Arial"/>
              </a:rPr>
              <a:t>set, </a:t>
            </a:r>
            <a:r>
              <a:rPr sz="2400" dirty="0">
                <a:solidFill>
                  <a:srgbClr val="660066"/>
                </a:solidFill>
                <a:latin typeface="Arial"/>
                <a:cs typeface="Arial"/>
              </a:rPr>
              <a:t>one  must have </a:t>
            </a:r>
            <a:r>
              <a:rPr sz="2400" spc="-5" dirty="0">
                <a:solidFill>
                  <a:srgbClr val="660066"/>
                </a:solidFill>
                <a:latin typeface="Arial"/>
                <a:cs typeface="Arial"/>
              </a:rPr>
              <a:t>information </a:t>
            </a:r>
            <a:r>
              <a:rPr sz="2400" dirty="0">
                <a:solidFill>
                  <a:srgbClr val="660066"/>
                </a:solidFill>
                <a:latin typeface="Arial"/>
                <a:cs typeface="Arial"/>
              </a:rPr>
              <a:t>about every member of </a:t>
            </a:r>
            <a:r>
              <a:rPr sz="2400" spc="-5" dirty="0">
                <a:solidFill>
                  <a:srgbClr val="660066"/>
                </a:solidFill>
                <a:latin typeface="Arial"/>
                <a:cs typeface="Arial"/>
              </a:rPr>
              <a:t>the</a:t>
            </a:r>
            <a:r>
              <a:rPr sz="2400" spc="-65" dirty="0">
                <a:solidFill>
                  <a:srgbClr val="660066"/>
                </a:solidFill>
                <a:latin typeface="Arial"/>
                <a:cs typeface="Arial"/>
              </a:rPr>
              <a:t> </a:t>
            </a:r>
            <a:r>
              <a:rPr sz="2400" dirty="0">
                <a:solidFill>
                  <a:srgbClr val="660066"/>
                </a:solidFill>
                <a:latin typeface="Arial"/>
                <a:cs typeface="Arial"/>
              </a:rPr>
              <a:t>set</a:t>
            </a:r>
            <a:endParaRPr sz="2400" dirty="0">
              <a:latin typeface="Arial"/>
              <a:cs typeface="Arial"/>
            </a:endParaRPr>
          </a:p>
          <a:p>
            <a:pPr marL="355600" indent="-342900">
              <a:lnSpc>
                <a:spcPct val="100000"/>
              </a:lnSpc>
              <a:spcBef>
                <a:spcPts val="705"/>
              </a:spcBef>
              <a:buChar char="•"/>
              <a:tabLst>
                <a:tab pos="354965" algn="l"/>
                <a:tab pos="355600" algn="l"/>
              </a:tabLst>
            </a:pPr>
            <a:r>
              <a:rPr sz="3200" dirty="0">
                <a:solidFill>
                  <a:srgbClr val="3333CC"/>
                </a:solidFill>
                <a:latin typeface="Arial"/>
                <a:cs typeface="Arial"/>
              </a:rPr>
              <a:t>ML avoids </a:t>
            </a:r>
            <a:r>
              <a:rPr sz="3200" spc="-5" dirty="0">
                <a:solidFill>
                  <a:srgbClr val="3333CC"/>
                </a:solidFill>
                <a:latin typeface="Arial"/>
                <a:cs typeface="Arial"/>
              </a:rPr>
              <a:t>this </a:t>
            </a:r>
            <a:r>
              <a:rPr sz="3200" dirty="0">
                <a:solidFill>
                  <a:srgbClr val="3333CC"/>
                </a:solidFill>
                <a:latin typeface="Arial"/>
                <a:cs typeface="Arial"/>
              </a:rPr>
              <a:t>problem </a:t>
            </a:r>
            <a:r>
              <a:rPr sz="3200" spc="-5" dirty="0">
                <a:solidFill>
                  <a:srgbClr val="3333CC"/>
                </a:solidFill>
                <a:latin typeface="Arial"/>
                <a:cs typeface="Arial"/>
              </a:rPr>
              <a:t>with probabilistic</a:t>
            </a:r>
            <a:r>
              <a:rPr sz="3200" spc="-140" dirty="0">
                <a:solidFill>
                  <a:srgbClr val="3333CC"/>
                </a:solidFill>
                <a:latin typeface="Arial"/>
                <a:cs typeface="Arial"/>
              </a:rPr>
              <a:t> </a:t>
            </a:r>
            <a:r>
              <a:rPr sz="3200" dirty="0">
                <a:solidFill>
                  <a:srgbClr val="3333CC"/>
                </a:solidFill>
                <a:latin typeface="Arial"/>
                <a:cs typeface="Arial"/>
              </a:rPr>
              <a:t>rules</a:t>
            </a:r>
            <a:endParaRPr sz="3200" dirty="0">
              <a:latin typeface="Arial"/>
              <a:cs typeface="Arial"/>
            </a:endParaRPr>
          </a:p>
          <a:p>
            <a:pPr marL="755650" lvl="1" indent="-286385">
              <a:lnSpc>
                <a:spcPct val="100000"/>
              </a:lnSpc>
              <a:spcBef>
                <a:spcPts val="665"/>
              </a:spcBef>
              <a:buChar char="•"/>
              <a:tabLst>
                <a:tab pos="755015" algn="l"/>
                <a:tab pos="755650" algn="l"/>
              </a:tabLst>
            </a:pPr>
            <a:r>
              <a:rPr sz="2800" spc="-5" dirty="0">
                <a:solidFill>
                  <a:srgbClr val="336600"/>
                </a:solidFill>
                <a:latin typeface="Arial"/>
                <a:cs typeface="Arial"/>
              </a:rPr>
              <a:t>Rather than </a:t>
            </a:r>
            <a:r>
              <a:rPr sz="2800" dirty="0">
                <a:solidFill>
                  <a:srgbClr val="336600"/>
                </a:solidFill>
                <a:latin typeface="Arial"/>
                <a:cs typeface="Arial"/>
              </a:rPr>
              <a:t>rules of logical</a:t>
            </a:r>
            <a:r>
              <a:rPr sz="2800" spc="-20" dirty="0">
                <a:solidFill>
                  <a:srgbClr val="336600"/>
                </a:solidFill>
                <a:latin typeface="Arial"/>
                <a:cs typeface="Arial"/>
              </a:rPr>
              <a:t> </a:t>
            </a:r>
            <a:r>
              <a:rPr sz="2800" dirty="0">
                <a:solidFill>
                  <a:srgbClr val="336600"/>
                </a:solidFill>
                <a:latin typeface="Arial"/>
                <a:cs typeface="Arial"/>
              </a:rPr>
              <a:t>reasoning</a:t>
            </a:r>
            <a:endParaRPr sz="2800" dirty="0">
              <a:latin typeface="Arial"/>
              <a:cs typeface="Arial"/>
            </a:endParaRPr>
          </a:p>
          <a:p>
            <a:pPr marL="755650" lvl="1" indent="-286385">
              <a:lnSpc>
                <a:spcPct val="100000"/>
              </a:lnSpc>
              <a:spcBef>
                <a:spcPts val="640"/>
              </a:spcBef>
              <a:buChar char="•"/>
              <a:tabLst>
                <a:tab pos="755015" algn="l"/>
                <a:tab pos="755650" algn="l"/>
              </a:tabLst>
            </a:pPr>
            <a:r>
              <a:rPr sz="2800" spc="-5" dirty="0">
                <a:solidFill>
                  <a:srgbClr val="336600"/>
                </a:solidFill>
                <a:latin typeface="Arial"/>
                <a:cs typeface="Arial"/>
              </a:rPr>
              <a:t>Find </a:t>
            </a:r>
            <a:r>
              <a:rPr sz="2800" dirty="0">
                <a:solidFill>
                  <a:srgbClr val="336600"/>
                </a:solidFill>
                <a:latin typeface="Arial"/>
                <a:cs typeface="Arial"/>
              </a:rPr>
              <a:t>rules </a:t>
            </a:r>
            <a:r>
              <a:rPr sz="2800" spc="-5" dirty="0">
                <a:solidFill>
                  <a:srgbClr val="336600"/>
                </a:solidFill>
                <a:latin typeface="Arial"/>
                <a:cs typeface="Arial"/>
              </a:rPr>
              <a:t>that </a:t>
            </a:r>
            <a:r>
              <a:rPr sz="2800" dirty="0">
                <a:solidFill>
                  <a:srgbClr val="336600"/>
                </a:solidFill>
                <a:latin typeface="Arial"/>
                <a:cs typeface="Arial"/>
              </a:rPr>
              <a:t>are </a:t>
            </a:r>
            <a:r>
              <a:rPr sz="2800" i="1" dirty="0">
                <a:solidFill>
                  <a:srgbClr val="336600"/>
                </a:solidFill>
                <a:latin typeface="Arial"/>
                <a:cs typeface="Arial"/>
              </a:rPr>
              <a:t>probably </a:t>
            </a:r>
            <a:r>
              <a:rPr sz="2800" dirty="0">
                <a:solidFill>
                  <a:srgbClr val="336600"/>
                </a:solidFill>
                <a:latin typeface="Arial"/>
                <a:cs typeface="Arial"/>
              </a:rPr>
              <a:t>correct about</a:t>
            </a:r>
            <a:r>
              <a:rPr sz="2800" spc="-60" dirty="0">
                <a:solidFill>
                  <a:srgbClr val="336600"/>
                </a:solidFill>
                <a:latin typeface="Arial"/>
                <a:cs typeface="Arial"/>
              </a:rPr>
              <a:t> </a:t>
            </a:r>
            <a:r>
              <a:rPr sz="2800" i="1" dirty="0">
                <a:solidFill>
                  <a:srgbClr val="336600"/>
                </a:solidFill>
                <a:latin typeface="Arial"/>
                <a:cs typeface="Arial"/>
              </a:rPr>
              <a:t>most</a:t>
            </a:r>
            <a:endParaRPr sz="2800" dirty="0">
              <a:latin typeface="Arial"/>
              <a:cs typeface="Arial"/>
            </a:endParaRPr>
          </a:p>
          <a:p>
            <a:pPr marL="748665">
              <a:lnSpc>
                <a:spcPct val="100000"/>
              </a:lnSpc>
              <a:spcBef>
                <a:spcPts val="70"/>
              </a:spcBef>
            </a:pPr>
            <a:r>
              <a:rPr sz="2800" dirty="0">
                <a:solidFill>
                  <a:srgbClr val="336600"/>
                </a:solidFill>
                <a:latin typeface="Arial"/>
                <a:cs typeface="Arial"/>
              </a:rPr>
              <a:t>members of </a:t>
            </a:r>
            <a:r>
              <a:rPr sz="2800" spc="-5" dirty="0">
                <a:solidFill>
                  <a:srgbClr val="336600"/>
                </a:solidFill>
                <a:latin typeface="Arial"/>
                <a:cs typeface="Arial"/>
              </a:rPr>
              <a:t>the </a:t>
            </a:r>
            <a:r>
              <a:rPr sz="2800" dirty="0">
                <a:solidFill>
                  <a:srgbClr val="336600"/>
                </a:solidFill>
                <a:latin typeface="Arial"/>
                <a:cs typeface="Arial"/>
              </a:rPr>
              <a:t>set </a:t>
            </a:r>
            <a:r>
              <a:rPr sz="2800" spc="-5" dirty="0">
                <a:solidFill>
                  <a:srgbClr val="336600"/>
                </a:solidFill>
                <a:latin typeface="Arial"/>
                <a:cs typeface="Arial"/>
              </a:rPr>
              <a:t>they</a:t>
            </a:r>
            <a:r>
              <a:rPr sz="2800" spc="-30" dirty="0">
                <a:solidFill>
                  <a:srgbClr val="336600"/>
                </a:solidFill>
                <a:latin typeface="Arial"/>
                <a:cs typeface="Arial"/>
              </a:rPr>
              <a:t> </a:t>
            </a:r>
            <a:r>
              <a:rPr sz="2800" dirty="0">
                <a:solidFill>
                  <a:srgbClr val="336600"/>
                </a:solidFill>
                <a:latin typeface="Arial"/>
                <a:cs typeface="Arial"/>
              </a:rPr>
              <a:t>concern</a:t>
            </a:r>
            <a:endParaRPr sz="2800" dirty="0">
              <a:latin typeface="Arial"/>
              <a:cs typeface="Arial"/>
            </a:endParaRPr>
          </a:p>
        </p:txBody>
      </p:sp>
      <p:sp>
        <p:nvSpPr>
          <p:cNvPr id="2" name="TextBox 1">
            <a:extLst>
              <a:ext uri="{FF2B5EF4-FFF2-40B4-BE49-F238E27FC236}">
                <a16:creationId xmlns:a16="http://schemas.microsoft.com/office/drawing/2014/main" id="{FAE7399F-BDEF-B04D-86F8-060C37F8B4E5}"/>
              </a:ext>
            </a:extLst>
          </p:cNvPr>
          <p:cNvSpPr txBox="1"/>
          <p:nvPr/>
        </p:nvSpPr>
        <p:spPr>
          <a:xfrm>
            <a:off x="8013700" y="7263366"/>
            <a:ext cx="1229311" cy="369332"/>
          </a:xfrm>
          <a:prstGeom prst="rect">
            <a:avLst/>
          </a:prstGeom>
          <a:noFill/>
        </p:spPr>
        <p:txBody>
          <a:bodyPr wrap="none" rtlCol="0">
            <a:spAutoFit/>
          </a:bodyPr>
          <a:lstStyle/>
          <a:p>
            <a:r>
              <a:rPr lang="en-US" dirty="0"/>
              <a:t>Valiant, ‘84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55699" y="401969"/>
            <a:ext cx="9036051" cy="689932"/>
          </a:xfrm>
          <a:prstGeom prst="rect">
            <a:avLst/>
          </a:prstGeom>
        </p:spPr>
        <p:txBody>
          <a:bodyPr vert="horz" wrap="square" lIns="0" tIns="12700" rIns="0" bIns="0" rtlCol="0">
            <a:spAutoFit/>
          </a:bodyPr>
          <a:lstStyle/>
          <a:p>
            <a:pPr marL="38100">
              <a:lnSpc>
                <a:spcPct val="100000"/>
              </a:lnSpc>
              <a:spcBef>
                <a:spcPts val="100"/>
              </a:spcBef>
              <a:tabLst>
                <a:tab pos="2198370" algn="l"/>
                <a:tab pos="4124325" algn="l"/>
              </a:tabLst>
            </a:pPr>
            <a:r>
              <a:rPr sz="1800" baseline="111111" dirty="0">
                <a:solidFill>
                  <a:srgbClr val="000000"/>
                </a:solidFill>
              </a:rPr>
              <a:t> </a:t>
            </a:r>
            <a:r>
              <a:rPr sz="4400" spc="-5" dirty="0"/>
              <a:t>The</a:t>
            </a:r>
            <a:r>
              <a:rPr lang="en-US" sz="4400" spc="-5" dirty="0"/>
              <a:t> </a:t>
            </a:r>
            <a:r>
              <a:rPr sz="4400" spc="-5" dirty="0"/>
              <a:t>no-free</a:t>
            </a:r>
            <a:r>
              <a:rPr lang="en-US" spc="-5" dirty="0"/>
              <a:t> L</a:t>
            </a:r>
            <a:r>
              <a:rPr sz="4400" dirty="0"/>
              <a:t>unch</a:t>
            </a:r>
            <a:r>
              <a:rPr sz="4400" spc="-55" dirty="0"/>
              <a:t> </a:t>
            </a:r>
            <a:r>
              <a:rPr lang="en-US" spc="-5" dirty="0"/>
              <a:t>T</a:t>
            </a:r>
            <a:r>
              <a:rPr sz="4400" spc="-5" dirty="0"/>
              <a:t>heorem</a:t>
            </a:r>
            <a:r>
              <a:rPr lang="en-US" sz="4400" spc="-5" dirty="0"/>
              <a:t> (NFLT)</a:t>
            </a:r>
            <a:endParaRPr sz="4400" dirty="0"/>
          </a:p>
        </p:txBody>
      </p:sp>
      <p:sp>
        <p:nvSpPr>
          <p:cNvPr id="4" name="object 4"/>
          <p:cNvSpPr txBox="1"/>
          <p:nvPr/>
        </p:nvSpPr>
        <p:spPr>
          <a:xfrm>
            <a:off x="501649" y="1219200"/>
            <a:ext cx="9874251" cy="5688480"/>
          </a:xfrm>
          <a:prstGeom prst="rect">
            <a:avLst/>
          </a:prstGeom>
        </p:spPr>
        <p:txBody>
          <a:bodyPr vert="horz" wrap="square" lIns="0" tIns="119380" rIns="0" bIns="0" rtlCol="0">
            <a:spAutoFit/>
          </a:bodyPr>
          <a:lstStyle/>
          <a:p>
            <a:pPr marL="381000" indent="-342900">
              <a:lnSpc>
                <a:spcPct val="100000"/>
              </a:lnSpc>
              <a:spcBef>
                <a:spcPts val="844"/>
              </a:spcBef>
              <a:buChar char="•"/>
              <a:tabLst>
                <a:tab pos="381000" algn="l"/>
              </a:tabLst>
            </a:pPr>
            <a:r>
              <a:rPr sz="3600" dirty="0">
                <a:solidFill>
                  <a:srgbClr val="3333CC"/>
                </a:solidFill>
                <a:latin typeface="Arial"/>
                <a:cs typeface="Arial"/>
              </a:rPr>
              <a:t>No </a:t>
            </a:r>
            <a:r>
              <a:rPr sz="3600" spc="-5" dirty="0">
                <a:solidFill>
                  <a:srgbClr val="3333CC"/>
                </a:solidFill>
                <a:latin typeface="Arial"/>
                <a:cs typeface="Arial"/>
              </a:rPr>
              <a:t>free </a:t>
            </a:r>
            <a:r>
              <a:rPr sz="3600" dirty="0">
                <a:solidFill>
                  <a:srgbClr val="3333CC"/>
                </a:solidFill>
                <a:latin typeface="Arial"/>
                <a:cs typeface="Arial"/>
              </a:rPr>
              <a:t>lunch </a:t>
            </a:r>
            <a:r>
              <a:rPr sz="3600" spc="-5" dirty="0">
                <a:solidFill>
                  <a:srgbClr val="3333CC"/>
                </a:solidFill>
                <a:latin typeface="Arial"/>
                <a:cs typeface="Arial"/>
              </a:rPr>
              <a:t>theorem states:</a:t>
            </a:r>
            <a:endParaRPr sz="3600" dirty="0">
              <a:latin typeface="Arial"/>
              <a:cs typeface="Arial"/>
            </a:endParaRPr>
          </a:p>
          <a:p>
            <a:pPr marL="774065" marR="74295" lvl="1" indent="-279400">
              <a:lnSpc>
                <a:spcPct val="100000"/>
              </a:lnSpc>
              <a:spcBef>
                <a:spcPts val="785"/>
              </a:spcBef>
              <a:buChar char="•"/>
              <a:tabLst>
                <a:tab pos="781050" algn="l"/>
              </a:tabLst>
            </a:pPr>
            <a:r>
              <a:rPr sz="3200" spc="-10" dirty="0">
                <a:solidFill>
                  <a:srgbClr val="336600"/>
                </a:solidFill>
                <a:latin typeface="Arial"/>
                <a:cs typeface="Arial"/>
              </a:rPr>
              <a:t>Averaged </a:t>
            </a:r>
            <a:r>
              <a:rPr sz="3200" dirty="0">
                <a:solidFill>
                  <a:srgbClr val="336600"/>
                </a:solidFill>
                <a:latin typeface="Arial"/>
                <a:cs typeface="Arial"/>
              </a:rPr>
              <a:t>over all </a:t>
            </a:r>
            <a:r>
              <a:rPr sz="3200" spc="-5" dirty="0">
                <a:solidFill>
                  <a:srgbClr val="336600"/>
                </a:solidFill>
                <a:latin typeface="Arial"/>
                <a:cs typeface="Arial"/>
              </a:rPr>
              <a:t>distributions, every </a:t>
            </a:r>
            <a:r>
              <a:rPr sz="3200" dirty="0">
                <a:solidFill>
                  <a:srgbClr val="336600"/>
                </a:solidFill>
                <a:latin typeface="Arial"/>
                <a:cs typeface="Arial"/>
              </a:rPr>
              <a:t>algo</a:t>
            </a:r>
            <a:r>
              <a:rPr lang="en-US" sz="3200" dirty="0">
                <a:solidFill>
                  <a:srgbClr val="336600"/>
                </a:solidFill>
                <a:latin typeface="Arial"/>
                <a:cs typeface="Arial"/>
              </a:rPr>
              <a:t>rithm</a:t>
            </a:r>
            <a:r>
              <a:rPr sz="3200" dirty="0">
                <a:solidFill>
                  <a:srgbClr val="336600"/>
                </a:solidFill>
                <a:latin typeface="Arial"/>
                <a:cs typeface="Arial"/>
              </a:rPr>
              <a:t>  has same error </a:t>
            </a:r>
            <a:r>
              <a:rPr sz="3200" spc="-5" dirty="0">
                <a:solidFill>
                  <a:srgbClr val="336600"/>
                </a:solidFill>
                <a:latin typeface="Arial"/>
                <a:cs typeface="Arial"/>
              </a:rPr>
              <a:t>classifying </a:t>
            </a:r>
            <a:r>
              <a:rPr sz="3200" dirty="0">
                <a:solidFill>
                  <a:srgbClr val="336600"/>
                </a:solidFill>
                <a:latin typeface="Arial"/>
                <a:cs typeface="Arial"/>
              </a:rPr>
              <a:t>unobserved</a:t>
            </a:r>
            <a:r>
              <a:rPr sz="3200" spc="-30" dirty="0">
                <a:solidFill>
                  <a:srgbClr val="336600"/>
                </a:solidFill>
                <a:latin typeface="Arial"/>
                <a:cs typeface="Arial"/>
              </a:rPr>
              <a:t> </a:t>
            </a:r>
            <a:r>
              <a:rPr sz="3200" spc="-5" dirty="0">
                <a:solidFill>
                  <a:srgbClr val="336600"/>
                </a:solidFill>
                <a:latin typeface="Arial"/>
                <a:cs typeface="Arial"/>
              </a:rPr>
              <a:t>points</a:t>
            </a:r>
            <a:endParaRPr sz="3200" dirty="0">
              <a:latin typeface="Arial"/>
              <a:cs typeface="Arial"/>
            </a:endParaRPr>
          </a:p>
          <a:p>
            <a:pPr marL="1181100" lvl="2" indent="-229235">
              <a:lnSpc>
                <a:spcPct val="100000"/>
              </a:lnSpc>
              <a:spcBef>
                <a:spcPts val="625"/>
              </a:spcBef>
              <a:buChar char="•"/>
              <a:tabLst>
                <a:tab pos="1181100" algn="l"/>
              </a:tabLst>
            </a:pPr>
            <a:r>
              <a:rPr sz="2800" spc="-5" dirty="0">
                <a:solidFill>
                  <a:srgbClr val="660066"/>
                </a:solidFill>
                <a:latin typeface="Arial"/>
                <a:cs typeface="Arial"/>
              </a:rPr>
              <a:t>i.e., </a:t>
            </a:r>
            <a:r>
              <a:rPr sz="2800" dirty="0">
                <a:solidFill>
                  <a:srgbClr val="660066"/>
                </a:solidFill>
                <a:latin typeface="Arial"/>
                <a:cs typeface="Arial"/>
              </a:rPr>
              <a:t>no ML algo</a:t>
            </a:r>
            <a:r>
              <a:rPr lang="en-US" sz="2800" dirty="0">
                <a:solidFill>
                  <a:srgbClr val="660066"/>
                </a:solidFill>
                <a:latin typeface="Arial"/>
                <a:cs typeface="Arial"/>
              </a:rPr>
              <a:t>rithm</a:t>
            </a:r>
            <a:r>
              <a:rPr sz="2800" dirty="0">
                <a:solidFill>
                  <a:srgbClr val="660066"/>
                </a:solidFill>
                <a:latin typeface="Arial"/>
                <a:cs typeface="Arial"/>
              </a:rPr>
              <a:t> universally </a:t>
            </a:r>
            <a:r>
              <a:rPr sz="2800" spc="-5" dirty="0">
                <a:solidFill>
                  <a:srgbClr val="660066"/>
                </a:solidFill>
                <a:latin typeface="Arial"/>
                <a:cs typeface="Arial"/>
              </a:rPr>
              <a:t>better than </a:t>
            </a:r>
            <a:r>
              <a:rPr sz="2800" dirty="0">
                <a:solidFill>
                  <a:srgbClr val="660066"/>
                </a:solidFill>
                <a:latin typeface="Arial"/>
                <a:cs typeface="Arial"/>
              </a:rPr>
              <a:t>any</a:t>
            </a:r>
            <a:r>
              <a:rPr sz="2800" spc="-145" dirty="0">
                <a:solidFill>
                  <a:srgbClr val="660066"/>
                </a:solidFill>
                <a:latin typeface="Arial"/>
                <a:cs typeface="Arial"/>
              </a:rPr>
              <a:t> </a:t>
            </a:r>
            <a:r>
              <a:rPr sz="2800" spc="-5" dirty="0">
                <a:solidFill>
                  <a:srgbClr val="7030A0"/>
                </a:solidFill>
                <a:latin typeface="Arial"/>
                <a:cs typeface="Arial"/>
              </a:rPr>
              <a:t>other</a:t>
            </a:r>
            <a:endParaRPr sz="2800" dirty="0">
              <a:solidFill>
                <a:srgbClr val="7030A0"/>
              </a:solidFill>
              <a:latin typeface="Arial"/>
              <a:cs typeface="Arial"/>
            </a:endParaRPr>
          </a:p>
          <a:p>
            <a:pPr marL="1637664" marR="30480" lvl="3" indent="-228600">
              <a:lnSpc>
                <a:spcPct val="101499"/>
              </a:lnSpc>
              <a:spcBef>
                <a:spcPts val="500"/>
              </a:spcBef>
              <a:buChar char="•"/>
              <a:tabLst>
                <a:tab pos="1638300" algn="l"/>
              </a:tabLst>
            </a:pPr>
            <a:r>
              <a:rPr sz="2400" dirty="0">
                <a:latin typeface="Arial"/>
                <a:cs typeface="Arial"/>
              </a:rPr>
              <a:t>Most </a:t>
            </a:r>
            <a:r>
              <a:rPr sz="2400" spc="-5" dirty="0">
                <a:latin typeface="Arial"/>
                <a:cs typeface="Arial"/>
              </a:rPr>
              <a:t>sophisticated algorithm </a:t>
            </a:r>
            <a:r>
              <a:rPr sz="2400" dirty="0">
                <a:latin typeface="Arial"/>
                <a:cs typeface="Arial"/>
              </a:rPr>
              <a:t>has same error </a:t>
            </a:r>
            <a:r>
              <a:rPr sz="2400" spc="-5" dirty="0">
                <a:latin typeface="Arial"/>
                <a:cs typeface="Arial"/>
              </a:rPr>
              <a:t>rate that  </a:t>
            </a:r>
            <a:r>
              <a:rPr sz="2400" dirty="0">
                <a:latin typeface="Arial"/>
                <a:cs typeface="Arial"/>
              </a:rPr>
              <a:t>merely </a:t>
            </a:r>
            <a:r>
              <a:rPr sz="2400" spc="-5" dirty="0">
                <a:latin typeface="Arial"/>
                <a:cs typeface="Arial"/>
              </a:rPr>
              <a:t>predicts that </a:t>
            </a:r>
            <a:r>
              <a:rPr sz="2400" dirty="0">
                <a:latin typeface="Arial"/>
                <a:cs typeface="Arial"/>
              </a:rPr>
              <a:t>every point belongs </a:t>
            </a:r>
            <a:r>
              <a:rPr sz="2400" spc="-5" dirty="0">
                <a:latin typeface="Arial"/>
                <a:cs typeface="Arial"/>
              </a:rPr>
              <a:t>to </a:t>
            </a:r>
            <a:r>
              <a:rPr sz="2400" dirty="0">
                <a:latin typeface="Arial"/>
                <a:cs typeface="Arial"/>
              </a:rPr>
              <a:t>same</a:t>
            </a:r>
            <a:r>
              <a:rPr sz="2400" spc="-60" dirty="0">
                <a:latin typeface="Arial"/>
                <a:cs typeface="Arial"/>
              </a:rPr>
              <a:t> </a:t>
            </a:r>
            <a:r>
              <a:rPr sz="2400" dirty="0">
                <a:latin typeface="Arial"/>
                <a:cs typeface="Arial"/>
              </a:rPr>
              <a:t>class</a:t>
            </a:r>
          </a:p>
          <a:p>
            <a:pPr marL="381000" marR="241935" indent="-342900">
              <a:lnSpc>
                <a:spcPct val="100000"/>
              </a:lnSpc>
              <a:spcBef>
                <a:spcPts val="790"/>
              </a:spcBef>
              <a:buChar char="•"/>
              <a:tabLst>
                <a:tab pos="380365" algn="l"/>
                <a:tab pos="381000" algn="l"/>
              </a:tabLst>
            </a:pPr>
            <a:r>
              <a:rPr sz="3200" spc="-5" dirty="0">
                <a:solidFill>
                  <a:srgbClr val="3333CC"/>
                </a:solidFill>
                <a:latin typeface="Arial"/>
                <a:cs typeface="Arial"/>
              </a:rPr>
              <a:t>Fortunately results </a:t>
            </a:r>
            <a:r>
              <a:rPr sz="3200" dirty="0">
                <a:solidFill>
                  <a:srgbClr val="3333CC"/>
                </a:solidFill>
                <a:latin typeface="Arial"/>
                <a:cs typeface="Arial"/>
              </a:rPr>
              <a:t>hold only when we average  over all possible </a:t>
            </a:r>
            <a:r>
              <a:rPr sz="3200" spc="-5" dirty="0">
                <a:solidFill>
                  <a:srgbClr val="3333CC"/>
                </a:solidFill>
                <a:latin typeface="Arial"/>
                <a:cs typeface="Arial"/>
              </a:rPr>
              <a:t>data generating</a:t>
            </a:r>
            <a:r>
              <a:rPr sz="3200" spc="10" dirty="0">
                <a:solidFill>
                  <a:srgbClr val="3333CC"/>
                </a:solidFill>
                <a:latin typeface="Arial"/>
                <a:cs typeface="Arial"/>
              </a:rPr>
              <a:t> </a:t>
            </a:r>
            <a:r>
              <a:rPr sz="3200" spc="-5" dirty="0">
                <a:solidFill>
                  <a:srgbClr val="3333CC"/>
                </a:solidFill>
                <a:latin typeface="Arial"/>
                <a:cs typeface="Arial"/>
              </a:rPr>
              <a:t>distributions</a:t>
            </a:r>
            <a:endParaRPr sz="3200" dirty="0">
              <a:latin typeface="Arial"/>
              <a:cs typeface="Arial"/>
            </a:endParaRPr>
          </a:p>
          <a:p>
            <a:pPr marL="781050" lvl="1" indent="-286385">
              <a:lnSpc>
                <a:spcPct val="100000"/>
              </a:lnSpc>
              <a:spcBef>
                <a:spcPts val="525"/>
              </a:spcBef>
              <a:buChar char="•"/>
              <a:tabLst>
                <a:tab pos="780415" algn="l"/>
                <a:tab pos="781050" algn="l"/>
              </a:tabLst>
            </a:pPr>
            <a:r>
              <a:rPr sz="2400" dirty="0">
                <a:solidFill>
                  <a:srgbClr val="336600"/>
                </a:solidFill>
                <a:latin typeface="Arial"/>
                <a:cs typeface="Arial"/>
              </a:rPr>
              <a:t>if </a:t>
            </a:r>
            <a:r>
              <a:rPr sz="2400" spc="-5" dirty="0">
                <a:solidFill>
                  <a:srgbClr val="336600"/>
                </a:solidFill>
                <a:latin typeface="Arial"/>
                <a:cs typeface="Arial"/>
              </a:rPr>
              <a:t>distribution assumptions</a:t>
            </a:r>
            <a:r>
              <a:rPr lang="en-US" sz="2400" spc="-5" dirty="0">
                <a:solidFill>
                  <a:srgbClr val="336600"/>
                </a:solidFill>
                <a:latin typeface="Arial"/>
                <a:cs typeface="Arial"/>
              </a:rPr>
              <a:t> are made, can</a:t>
            </a:r>
            <a:r>
              <a:rPr sz="2400" dirty="0">
                <a:solidFill>
                  <a:srgbClr val="336600"/>
                </a:solidFill>
                <a:latin typeface="Arial"/>
                <a:cs typeface="Arial"/>
              </a:rPr>
              <a:t> </a:t>
            </a:r>
            <a:r>
              <a:rPr sz="2400" spc="-5" dirty="0">
                <a:solidFill>
                  <a:srgbClr val="336600"/>
                </a:solidFill>
                <a:latin typeface="Arial"/>
                <a:cs typeface="Arial"/>
              </a:rPr>
              <a:t>perform</a:t>
            </a:r>
            <a:r>
              <a:rPr sz="2400" spc="10" dirty="0">
                <a:solidFill>
                  <a:srgbClr val="336600"/>
                </a:solidFill>
                <a:latin typeface="Arial"/>
                <a:cs typeface="Arial"/>
              </a:rPr>
              <a:t> </a:t>
            </a:r>
            <a:r>
              <a:rPr sz="2400" dirty="0">
                <a:solidFill>
                  <a:srgbClr val="336600"/>
                </a:solidFill>
                <a:latin typeface="Arial"/>
                <a:cs typeface="Arial"/>
              </a:rPr>
              <a:t>well</a:t>
            </a:r>
            <a:endParaRPr sz="2400" dirty="0">
              <a:latin typeface="Arial"/>
              <a:cs typeface="Arial"/>
            </a:endParaRPr>
          </a:p>
          <a:p>
            <a:pPr marL="381000" indent="-342900">
              <a:lnSpc>
                <a:spcPct val="100000"/>
              </a:lnSpc>
              <a:spcBef>
                <a:spcPts val="815"/>
              </a:spcBef>
              <a:buChar char="•"/>
              <a:tabLst>
                <a:tab pos="380365" algn="l"/>
                <a:tab pos="381000" algn="l"/>
              </a:tabLst>
            </a:pPr>
            <a:r>
              <a:rPr sz="3200" i="1" u="sng" spc="-60" dirty="0">
                <a:solidFill>
                  <a:srgbClr val="3333CC"/>
                </a:solidFill>
                <a:latin typeface="Arial"/>
                <a:cs typeface="Arial"/>
              </a:rPr>
              <a:t>W</a:t>
            </a:r>
            <a:r>
              <a:rPr sz="3200" i="1" u="sng" dirty="0">
                <a:solidFill>
                  <a:srgbClr val="3333CC"/>
                </a:solidFill>
                <a:latin typeface="Arial"/>
                <a:cs typeface="Arial"/>
              </a:rPr>
              <a:t>e don’t</a:t>
            </a:r>
            <a:r>
              <a:rPr sz="3200" i="1" u="sng" spc="-5" dirty="0">
                <a:solidFill>
                  <a:srgbClr val="3333CC"/>
                </a:solidFill>
                <a:latin typeface="Arial"/>
                <a:cs typeface="Arial"/>
              </a:rPr>
              <a:t> </a:t>
            </a:r>
            <a:r>
              <a:rPr sz="3200" i="1" u="sng" dirty="0">
                <a:solidFill>
                  <a:srgbClr val="3333CC"/>
                </a:solidFill>
                <a:latin typeface="Arial"/>
                <a:cs typeface="Arial"/>
              </a:rPr>
              <a:t>seek</a:t>
            </a:r>
            <a:r>
              <a:rPr sz="3200" i="1" u="sng" spc="-5" dirty="0">
                <a:solidFill>
                  <a:srgbClr val="3333CC"/>
                </a:solidFill>
                <a:latin typeface="Arial"/>
                <a:cs typeface="Arial"/>
              </a:rPr>
              <a:t> </a:t>
            </a:r>
            <a:r>
              <a:rPr sz="3200" i="1" u="sng" dirty="0">
                <a:solidFill>
                  <a:srgbClr val="3333CC"/>
                </a:solidFill>
                <a:latin typeface="Arial"/>
                <a:cs typeface="Arial"/>
              </a:rPr>
              <a:t>a universal learning algori</a:t>
            </a:r>
            <a:r>
              <a:rPr sz="3200" i="1" u="sng" spc="-5" dirty="0">
                <a:solidFill>
                  <a:srgbClr val="3333CC"/>
                </a:solidFill>
                <a:latin typeface="Arial"/>
                <a:cs typeface="Arial"/>
              </a:rPr>
              <a:t>t</a:t>
            </a:r>
            <a:r>
              <a:rPr sz="3200" i="1" u="sng" dirty="0">
                <a:solidFill>
                  <a:srgbClr val="3333CC"/>
                </a:solidFill>
                <a:latin typeface="Arial"/>
                <a:cs typeface="Arial"/>
              </a:rPr>
              <a:t>h</a:t>
            </a:r>
            <a:r>
              <a:rPr sz="3200" i="1" u="sng" spc="-175" dirty="0">
                <a:solidFill>
                  <a:srgbClr val="3333CC"/>
                </a:solidFill>
                <a:latin typeface="Arial"/>
                <a:cs typeface="Arial"/>
              </a:rPr>
              <a:t>m</a:t>
            </a:r>
            <a:r>
              <a:rPr lang="en-US" sz="3200" i="1" u="sng" spc="-175" dirty="0">
                <a:solidFill>
                  <a:srgbClr val="3333CC"/>
                </a:solidFill>
                <a:latin typeface="Arial"/>
                <a:cs typeface="Arial"/>
              </a:rPr>
              <a:t> because there isn’t one</a:t>
            </a:r>
            <a:endParaRPr sz="2100" i="1" u="sng" baseline="7936" dirty="0">
              <a:latin typeface="Arial"/>
              <a:cs typeface="Arial"/>
            </a:endParaRPr>
          </a:p>
        </p:txBody>
      </p:sp>
      <p:sp>
        <p:nvSpPr>
          <p:cNvPr id="2" name="TextBox 1">
            <a:extLst>
              <a:ext uri="{FF2B5EF4-FFF2-40B4-BE49-F238E27FC236}">
                <a16:creationId xmlns:a16="http://schemas.microsoft.com/office/drawing/2014/main" id="{587B5609-BF06-784C-8066-DCB2BA66B1A7}"/>
              </a:ext>
            </a:extLst>
          </p:cNvPr>
          <p:cNvSpPr txBox="1"/>
          <p:nvPr/>
        </p:nvSpPr>
        <p:spPr>
          <a:xfrm>
            <a:off x="4356100" y="7162800"/>
            <a:ext cx="2532745" cy="369332"/>
          </a:xfrm>
          <a:prstGeom prst="rect">
            <a:avLst/>
          </a:prstGeom>
          <a:noFill/>
        </p:spPr>
        <p:txBody>
          <a:bodyPr wrap="none" rtlCol="0">
            <a:spAutoFit/>
          </a:bodyPr>
          <a:lstStyle/>
          <a:p>
            <a:r>
              <a:rPr lang="en-US" dirty="0"/>
              <a:t>Wolpert &amp; Macready, ‘97</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924345" y="533400"/>
            <a:ext cx="5927555" cy="689932"/>
          </a:xfrm>
          <a:prstGeom prst="rect">
            <a:avLst/>
          </a:prstGeom>
        </p:spPr>
        <p:txBody>
          <a:bodyPr vert="horz" wrap="square" lIns="0" tIns="12700" rIns="0" bIns="0" rtlCol="0">
            <a:spAutoFit/>
          </a:bodyPr>
          <a:lstStyle/>
          <a:p>
            <a:pPr marL="12700">
              <a:lnSpc>
                <a:spcPct val="100000"/>
              </a:lnSpc>
              <a:spcBef>
                <a:spcPts val="100"/>
              </a:spcBef>
            </a:pPr>
            <a:r>
              <a:rPr lang="en-US" spc="-5" dirty="0"/>
              <a:t>NFLT &amp; </a:t>
            </a:r>
            <a:r>
              <a:rPr spc="-5" dirty="0"/>
              <a:t>Regularization</a:t>
            </a:r>
          </a:p>
        </p:txBody>
      </p:sp>
      <p:sp>
        <p:nvSpPr>
          <p:cNvPr id="6" name="object 6"/>
          <p:cNvSpPr txBox="1"/>
          <p:nvPr/>
        </p:nvSpPr>
        <p:spPr>
          <a:xfrm>
            <a:off x="852978" y="1448954"/>
            <a:ext cx="8607425" cy="4752583"/>
          </a:xfrm>
          <a:prstGeom prst="rect">
            <a:avLst/>
          </a:prstGeom>
        </p:spPr>
        <p:txBody>
          <a:bodyPr vert="horz" wrap="square" lIns="0" tIns="33020" rIns="0" bIns="0" rtlCol="0">
            <a:spAutoFit/>
          </a:bodyPr>
          <a:lstStyle/>
          <a:p>
            <a:pPr marL="355600" marR="13970" indent="-342900">
              <a:lnSpc>
                <a:spcPts val="3800"/>
              </a:lnSpc>
              <a:spcBef>
                <a:spcPts val="260"/>
              </a:spcBef>
              <a:buChar char="•"/>
              <a:tabLst>
                <a:tab pos="354965" algn="l"/>
                <a:tab pos="355600" algn="l"/>
              </a:tabLst>
            </a:pPr>
            <a:r>
              <a:rPr sz="3200" dirty="0">
                <a:solidFill>
                  <a:srgbClr val="3333CC"/>
                </a:solidFill>
                <a:latin typeface="Arial"/>
                <a:cs typeface="Arial"/>
              </a:rPr>
              <a:t>No </a:t>
            </a:r>
            <a:r>
              <a:rPr sz="3200" spc="-5" dirty="0">
                <a:solidFill>
                  <a:srgbClr val="3333CC"/>
                </a:solidFill>
                <a:latin typeface="Arial"/>
                <a:cs typeface="Arial"/>
              </a:rPr>
              <a:t>free </a:t>
            </a:r>
            <a:r>
              <a:rPr sz="3200" dirty="0">
                <a:solidFill>
                  <a:srgbClr val="3333CC"/>
                </a:solidFill>
                <a:latin typeface="Arial"/>
                <a:cs typeface="Arial"/>
              </a:rPr>
              <a:t>lunch </a:t>
            </a:r>
            <a:r>
              <a:rPr sz="3200" spc="-5" dirty="0">
                <a:solidFill>
                  <a:srgbClr val="3333CC"/>
                </a:solidFill>
                <a:latin typeface="Arial"/>
                <a:cs typeface="Arial"/>
              </a:rPr>
              <a:t>theorem </a:t>
            </a:r>
            <a:r>
              <a:rPr sz="3200" dirty="0">
                <a:solidFill>
                  <a:srgbClr val="3333CC"/>
                </a:solidFill>
                <a:latin typeface="Arial"/>
                <a:cs typeface="Arial"/>
              </a:rPr>
              <a:t>implies </a:t>
            </a:r>
            <a:r>
              <a:rPr sz="3200" spc="-5" dirty="0">
                <a:solidFill>
                  <a:srgbClr val="3333CC"/>
                </a:solidFill>
                <a:latin typeface="Arial"/>
                <a:cs typeface="Arial"/>
              </a:rPr>
              <a:t>that </a:t>
            </a:r>
            <a:r>
              <a:rPr sz="3200" dirty="0">
                <a:solidFill>
                  <a:srgbClr val="3333CC"/>
                </a:solidFill>
                <a:latin typeface="Arial"/>
                <a:cs typeface="Arial"/>
              </a:rPr>
              <a:t>we must  design our ML </a:t>
            </a:r>
            <a:r>
              <a:rPr sz="3200" spc="-5" dirty="0">
                <a:solidFill>
                  <a:srgbClr val="3333CC"/>
                </a:solidFill>
                <a:latin typeface="Arial"/>
                <a:cs typeface="Arial"/>
              </a:rPr>
              <a:t>algorithms to perform </a:t>
            </a:r>
            <a:r>
              <a:rPr sz="3200" dirty="0">
                <a:solidFill>
                  <a:srgbClr val="3333CC"/>
                </a:solidFill>
                <a:latin typeface="Arial"/>
                <a:cs typeface="Arial"/>
              </a:rPr>
              <a:t>well on</a:t>
            </a:r>
            <a:r>
              <a:rPr sz="3200" spc="-150" dirty="0">
                <a:solidFill>
                  <a:srgbClr val="3333CC"/>
                </a:solidFill>
                <a:latin typeface="Arial"/>
                <a:cs typeface="Arial"/>
              </a:rPr>
              <a:t> </a:t>
            </a:r>
            <a:r>
              <a:rPr sz="3200" dirty="0">
                <a:solidFill>
                  <a:srgbClr val="3333CC"/>
                </a:solidFill>
                <a:latin typeface="Arial"/>
                <a:cs typeface="Arial"/>
              </a:rPr>
              <a:t>a  </a:t>
            </a:r>
            <a:r>
              <a:rPr sz="3200" spc="-5" dirty="0">
                <a:solidFill>
                  <a:srgbClr val="3333CC"/>
                </a:solidFill>
                <a:latin typeface="Arial"/>
                <a:cs typeface="Arial"/>
              </a:rPr>
              <a:t>specific</a:t>
            </a:r>
            <a:r>
              <a:rPr sz="3200" spc="-10" dirty="0">
                <a:solidFill>
                  <a:srgbClr val="3333CC"/>
                </a:solidFill>
                <a:latin typeface="Arial"/>
                <a:cs typeface="Arial"/>
              </a:rPr>
              <a:t> </a:t>
            </a:r>
            <a:r>
              <a:rPr sz="3200" spc="-5" dirty="0">
                <a:solidFill>
                  <a:srgbClr val="3333CC"/>
                </a:solidFill>
                <a:latin typeface="Arial"/>
                <a:cs typeface="Arial"/>
              </a:rPr>
              <a:t>task</a:t>
            </a:r>
            <a:endParaRPr lang="en-US" sz="3200" spc="-5" dirty="0">
              <a:solidFill>
                <a:srgbClr val="3333CC"/>
              </a:solidFill>
              <a:latin typeface="Arial"/>
              <a:cs typeface="Arial"/>
            </a:endParaRPr>
          </a:p>
          <a:p>
            <a:pPr marL="355600" marR="13970" indent="-342900">
              <a:lnSpc>
                <a:spcPts val="3800"/>
              </a:lnSpc>
              <a:spcBef>
                <a:spcPts val="260"/>
              </a:spcBef>
              <a:buChar char="•"/>
              <a:tabLst>
                <a:tab pos="354965" algn="l"/>
                <a:tab pos="355600" algn="l"/>
              </a:tabLst>
            </a:pPr>
            <a:endParaRPr sz="3200" dirty="0">
              <a:latin typeface="Arial"/>
              <a:cs typeface="Arial"/>
            </a:endParaRPr>
          </a:p>
          <a:p>
            <a:pPr marL="355600" marR="5080" indent="-342900">
              <a:lnSpc>
                <a:spcPct val="100000"/>
              </a:lnSpc>
              <a:spcBef>
                <a:spcPts val="705"/>
              </a:spcBef>
              <a:buChar char="•"/>
              <a:tabLst>
                <a:tab pos="354965" algn="l"/>
                <a:tab pos="355600" algn="l"/>
              </a:tabLst>
            </a:pPr>
            <a:r>
              <a:rPr sz="3200" spc="-30" dirty="0">
                <a:solidFill>
                  <a:srgbClr val="3333CC"/>
                </a:solidFill>
                <a:latin typeface="Arial"/>
                <a:cs typeface="Arial"/>
              </a:rPr>
              <a:t>We </a:t>
            </a:r>
            <a:r>
              <a:rPr sz="3200" dirty="0">
                <a:solidFill>
                  <a:srgbClr val="3333CC"/>
                </a:solidFill>
                <a:latin typeface="Arial"/>
                <a:cs typeface="Arial"/>
              </a:rPr>
              <a:t>do so by building a set of </a:t>
            </a:r>
            <a:r>
              <a:rPr sz="3200" spc="-5" dirty="0">
                <a:solidFill>
                  <a:srgbClr val="3333CC"/>
                </a:solidFill>
                <a:latin typeface="Arial"/>
                <a:cs typeface="Arial"/>
              </a:rPr>
              <a:t>preferences into  </a:t>
            </a:r>
            <a:r>
              <a:rPr sz="3200" dirty="0">
                <a:solidFill>
                  <a:srgbClr val="3333CC"/>
                </a:solidFill>
                <a:latin typeface="Arial"/>
                <a:cs typeface="Arial"/>
              </a:rPr>
              <a:t>learning</a:t>
            </a:r>
            <a:r>
              <a:rPr sz="3200" spc="-5" dirty="0">
                <a:solidFill>
                  <a:srgbClr val="3333CC"/>
                </a:solidFill>
                <a:latin typeface="Arial"/>
                <a:cs typeface="Arial"/>
              </a:rPr>
              <a:t> algorithm</a:t>
            </a:r>
            <a:r>
              <a:rPr lang="en-US" sz="3200" spc="-5" dirty="0">
                <a:solidFill>
                  <a:srgbClr val="3333CC"/>
                </a:solidFill>
                <a:latin typeface="Arial"/>
                <a:cs typeface="Arial"/>
              </a:rPr>
              <a:t> – regularization</a:t>
            </a:r>
          </a:p>
          <a:p>
            <a:pPr marL="355600" marR="5080" indent="-342900">
              <a:lnSpc>
                <a:spcPct val="100000"/>
              </a:lnSpc>
              <a:spcBef>
                <a:spcPts val="705"/>
              </a:spcBef>
              <a:buChar char="•"/>
              <a:tabLst>
                <a:tab pos="354965" algn="l"/>
                <a:tab pos="355600" algn="l"/>
              </a:tabLst>
            </a:pPr>
            <a:endParaRPr sz="3200" dirty="0">
              <a:latin typeface="Arial"/>
              <a:cs typeface="Arial"/>
            </a:endParaRPr>
          </a:p>
          <a:p>
            <a:pPr marL="355600" marR="177800" indent="-342900">
              <a:lnSpc>
                <a:spcPct val="100000"/>
              </a:lnSpc>
              <a:spcBef>
                <a:spcPts val="720"/>
              </a:spcBef>
              <a:buChar char="•"/>
              <a:tabLst>
                <a:tab pos="354965" algn="l"/>
                <a:tab pos="355600" algn="l"/>
              </a:tabLst>
            </a:pPr>
            <a:r>
              <a:rPr sz="3200" spc="-5" dirty="0">
                <a:solidFill>
                  <a:srgbClr val="3333CC"/>
                </a:solidFill>
                <a:latin typeface="Arial"/>
                <a:cs typeface="Arial"/>
              </a:rPr>
              <a:t>When these preferences </a:t>
            </a:r>
            <a:r>
              <a:rPr sz="3200" dirty="0">
                <a:solidFill>
                  <a:srgbClr val="3333CC"/>
                </a:solidFill>
                <a:latin typeface="Arial"/>
                <a:cs typeface="Arial"/>
              </a:rPr>
              <a:t>are aligned </a:t>
            </a:r>
            <a:r>
              <a:rPr sz="3200" spc="-5" dirty="0">
                <a:solidFill>
                  <a:srgbClr val="3333CC"/>
                </a:solidFill>
                <a:latin typeface="Arial"/>
                <a:cs typeface="Arial"/>
              </a:rPr>
              <a:t>with the  </a:t>
            </a:r>
            <a:r>
              <a:rPr sz="3200" dirty="0">
                <a:solidFill>
                  <a:srgbClr val="3333CC"/>
                </a:solidFill>
                <a:latin typeface="Arial"/>
                <a:cs typeface="Arial"/>
              </a:rPr>
              <a:t>learning </a:t>
            </a:r>
            <a:r>
              <a:rPr sz="3200" spc="-5" dirty="0">
                <a:solidFill>
                  <a:srgbClr val="3333CC"/>
                </a:solidFill>
                <a:latin typeface="Arial"/>
                <a:cs typeface="Arial"/>
              </a:rPr>
              <a:t>problems</a:t>
            </a:r>
            <a:r>
              <a:rPr lang="en-US" sz="3200" spc="-5" dirty="0">
                <a:solidFill>
                  <a:srgbClr val="3333CC"/>
                </a:solidFill>
                <a:latin typeface="Arial"/>
                <a:cs typeface="Arial"/>
              </a:rPr>
              <a:t>,</a:t>
            </a:r>
            <a:r>
              <a:rPr sz="3200" spc="-5" dirty="0">
                <a:solidFill>
                  <a:srgbClr val="3333CC"/>
                </a:solidFill>
                <a:latin typeface="Arial"/>
                <a:cs typeface="Arial"/>
              </a:rPr>
              <a:t> </a:t>
            </a:r>
            <a:r>
              <a:rPr lang="en-US" sz="3200" spc="-5" dirty="0">
                <a:solidFill>
                  <a:srgbClr val="3333CC"/>
                </a:solidFill>
                <a:latin typeface="Arial"/>
                <a:cs typeface="Arial"/>
              </a:rPr>
              <a:t>have better </a:t>
            </a:r>
            <a:r>
              <a:rPr sz="3200" spc="-5" dirty="0">
                <a:solidFill>
                  <a:srgbClr val="3333CC"/>
                </a:solidFill>
                <a:latin typeface="Arial"/>
                <a:cs typeface="Arial"/>
              </a:rPr>
              <a:t>perform</a:t>
            </a:r>
            <a:r>
              <a:rPr lang="en-US" sz="3200" spc="-5" dirty="0">
                <a:solidFill>
                  <a:srgbClr val="3333CC"/>
                </a:solidFill>
                <a:latin typeface="Arial"/>
                <a:cs typeface="Arial"/>
              </a:rPr>
              <a:t>ance</a:t>
            </a:r>
            <a:endParaRPr sz="3200" dirty="0">
              <a:latin typeface="Arial"/>
              <a:cs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555720" y="847293"/>
            <a:ext cx="6524780" cy="689932"/>
          </a:xfrm>
          <a:prstGeom prst="rect">
            <a:avLst/>
          </a:prstGeom>
        </p:spPr>
        <p:txBody>
          <a:bodyPr vert="horz" wrap="square" lIns="0" tIns="12700" rIns="0" bIns="0" rtlCol="0">
            <a:spAutoFit/>
          </a:bodyPr>
          <a:lstStyle/>
          <a:p>
            <a:pPr marL="12700">
              <a:lnSpc>
                <a:spcPct val="100000"/>
              </a:lnSpc>
              <a:spcBef>
                <a:spcPts val="100"/>
              </a:spcBef>
              <a:tabLst>
                <a:tab pos="3740150" algn="l"/>
              </a:tabLst>
            </a:pPr>
            <a:r>
              <a:rPr spc="-5" dirty="0"/>
              <a:t>Regularization	</a:t>
            </a:r>
            <a:r>
              <a:rPr lang="en-US" spc="-5" dirty="0"/>
              <a:t>D</a:t>
            </a:r>
            <a:r>
              <a:rPr spc="-5" dirty="0"/>
              <a:t>efined</a:t>
            </a:r>
          </a:p>
        </p:txBody>
      </p:sp>
      <p:sp>
        <p:nvSpPr>
          <p:cNvPr id="5" name="object 5"/>
          <p:cNvSpPr txBox="1"/>
          <p:nvPr/>
        </p:nvSpPr>
        <p:spPr>
          <a:xfrm>
            <a:off x="865678" y="1829954"/>
            <a:ext cx="8952865" cy="4809009"/>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Regularization </a:t>
            </a:r>
            <a:r>
              <a:rPr sz="3200" dirty="0">
                <a:solidFill>
                  <a:srgbClr val="3333CC"/>
                </a:solidFill>
                <a:latin typeface="Arial"/>
                <a:cs typeface="Arial"/>
              </a:rPr>
              <a:t>is any </a:t>
            </a:r>
            <a:r>
              <a:rPr sz="3200" spc="-5" dirty="0">
                <a:solidFill>
                  <a:srgbClr val="3333CC"/>
                </a:solidFill>
                <a:latin typeface="Arial"/>
                <a:cs typeface="Arial"/>
              </a:rPr>
              <a:t>modification </a:t>
            </a:r>
            <a:r>
              <a:rPr sz="3200" dirty="0">
                <a:solidFill>
                  <a:srgbClr val="3333CC"/>
                </a:solidFill>
                <a:latin typeface="Arial"/>
                <a:cs typeface="Arial"/>
              </a:rPr>
              <a:t>we make </a:t>
            </a:r>
            <a:r>
              <a:rPr sz="3200" spc="-5" dirty="0">
                <a:solidFill>
                  <a:srgbClr val="3333CC"/>
                </a:solidFill>
                <a:latin typeface="Arial"/>
                <a:cs typeface="Arial"/>
              </a:rPr>
              <a:t>to </a:t>
            </a:r>
            <a:r>
              <a:rPr sz="3200" dirty="0">
                <a:solidFill>
                  <a:srgbClr val="3333CC"/>
                </a:solidFill>
                <a:latin typeface="Arial"/>
                <a:cs typeface="Arial"/>
              </a:rPr>
              <a:t>a  learning </a:t>
            </a:r>
            <a:r>
              <a:rPr sz="3200" spc="-5" dirty="0">
                <a:solidFill>
                  <a:srgbClr val="3333CC"/>
                </a:solidFill>
                <a:latin typeface="Arial"/>
                <a:cs typeface="Arial"/>
              </a:rPr>
              <a:t>algorithm that </a:t>
            </a:r>
            <a:r>
              <a:rPr sz="3200" dirty="0">
                <a:solidFill>
                  <a:srgbClr val="3333CC"/>
                </a:solidFill>
                <a:latin typeface="Arial"/>
                <a:cs typeface="Arial"/>
              </a:rPr>
              <a:t>is </a:t>
            </a:r>
            <a:r>
              <a:rPr sz="3200" spc="-5" dirty="0">
                <a:solidFill>
                  <a:srgbClr val="3333CC"/>
                </a:solidFill>
                <a:latin typeface="Arial"/>
                <a:cs typeface="Arial"/>
              </a:rPr>
              <a:t>intended to </a:t>
            </a:r>
            <a:r>
              <a:rPr sz="3200" dirty="0">
                <a:solidFill>
                  <a:srgbClr val="3333CC"/>
                </a:solidFill>
                <a:latin typeface="Arial"/>
                <a:cs typeface="Arial"/>
              </a:rPr>
              <a:t>reduce </a:t>
            </a:r>
            <a:r>
              <a:rPr sz="3200" spc="-5" dirty="0">
                <a:solidFill>
                  <a:srgbClr val="3333CC"/>
                </a:solidFill>
                <a:latin typeface="Arial"/>
                <a:cs typeface="Arial"/>
              </a:rPr>
              <a:t>its  generalization </a:t>
            </a:r>
            <a:r>
              <a:rPr sz="3200" dirty="0">
                <a:solidFill>
                  <a:srgbClr val="3333CC"/>
                </a:solidFill>
                <a:latin typeface="Arial"/>
                <a:cs typeface="Arial"/>
              </a:rPr>
              <a:t>error but not </a:t>
            </a:r>
            <a:r>
              <a:rPr sz="3200" spc="-5" dirty="0">
                <a:solidFill>
                  <a:srgbClr val="3333CC"/>
                </a:solidFill>
                <a:latin typeface="Arial"/>
                <a:cs typeface="Arial"/>
              </a:rPr>
              <a:t>its training</a:t>
            </a:r>
            <a:r>
              <a:rPr sz="3200" spc="-10" dirty="0">
                <a:solidFill>
                  <a:srgbClr val="3333CC"/>
                </a:solidFill>
                <a:latin typeface="Arial"/>
                <a:cs typeface="Arial"/>
              </a:rPr>
              <a:t> </a:t>
            </a:r>
            <a:r>
              <a:rPr sz="3200" dirty="0">
                <a:solidFill>
                  <a:srgbClr val="3333CC"/>
                </a:solidFill>
                <a:latin typeface="Arial"/>
                <a:cs typeface="Arial"/>
              </a:rPr>
              <a:t>error</a:t>
            </a:r>
            <a:endParaRPr sz="3200" dirty="0">
              <a:latin typeface="Arial"/>
              <a:cs typeface="Arial"/>
            </a:endParaRPr>
          </a:p>
          <a:p>
            <a:pPr marL="355600" marR="102870" indent="-342900">
              <a:lnSpc>
                <a:spcPct val="100000"/>
              </a:lnSpc>
              <a:spcBef>
                <a:spcPts val="705"/>
              </a:spcBef>
              <a:buChar char="•"/>
              <a:tabLst>
                <a:tab pos="354965" algn="l"/>
                <a:tab pos="355600" algn="l"/>
              </a:tabLst>
            </a:pPr>
            <a:endParaRPr lang="en-US" sz="3200" spc="-30" dirty="0">
              <a:solidFill>
                <a:srgbClr val="3333CC"/>
              </a:solidFill>
              <a:latin typeface="Arial"/>
              <a:cs typeface="Arial"/>
            </a:endParaRPr>
          </a:p>
          <a:p>
            <a:pPr marL="355600" marR="102870" indent="-342900">
              <a:lnSpc>
                <a:spcPct val="100000"/>
              </a:lnSpc>
              <a:spcBef>
                <a:spcPts val="705"/>
              </a:spcBef>
              <a:buChar char="•"/>
              <a:tabLst>
                <a:tab pos="354965" algn="l"/>
                <a:tab pos="355600" algn="l"/>
              </a:tabLst>
            </a:pPr>
            <a:r>
              <a:rPr lang="en-US" sz="3200" spc="-30" dirty="0">
                <a:solidFill>
                  <a:srgbClr val="3333CC"/>
                </a:solidFill>
                <a:latin typeface="Arial"/>
                <a:cs typeface="Arial"/>
              </a:rPr>
              <a:t>C</a:t>
            </a:r>
            <a:r>
              <a:rPr sz="3200" dirty="0">
                <a:solidFill>
                  <a:srgbClr val="3333CC"/>
                </a:solidFill>
                <a:latin typeface="Arial"/>
                <a:cs typeface="Arial"/>
              </a:rPr>
              <a:t>hoose a </a:t>
            </a:r>
            <a:r>
              <a:rPr sz="3200" spc="-5" dirty="0">
                <a:solidFill>
                  <a:srgbClr val="3333CC"/>
                </a:solidFill>
                <a:latin typeface="Arial"/>
                <a:cs typeface="Arial"/>
              </a:rPr>
              <a:t>form </a:t>
            </a:r>
            <a:r>
              <a:rPr sz="3200" dirty="0">
                <a:solidFill>
                  <a:srgbClr val="3333CC"/>
                </a:solidFill>
                <a:latin typeface="Arial"/>
                <a:cs typeface="Arial"/>
              </a:rPr>
              <a:t>of </a:t>
            </a:r>
            <a:r>
              <a:rPr sz="3200" spc="-5" dirty="0">
                <a:solidFill>
                  <a:srgbClr val="3333CC"/>
                </a:solidFill>
                <a:latin typeface="Arial"/>
                <a:cs typeface="Arial"/>
              </a:rPr>
              <a:t>regularization that </a:t>
            </a:r>
            <a:r>
              <a:rPr sz="3200" dirty="0">
                <a:solidFill>
                  <a:srgbClr val="3333CC"/>
                </a:solidFill>
                <a:latin typeface="Arial"/>
                <a:cs typeface="Arial"/>
              </a:rPr>
              <a:t>is  </a:t>
            </a:r>
            <a:r>
              <a:rPr sz="3200" spc="-5" dirty="0">
                <a:solidFill>
                  <a:srgbClr val="3333CC"/>
                </a:solidFill>
                <a:latin typeface="Arial"/>
                <a:cs typeface="Arial"/>
              </a:rPr>
              <a:t>well-suited to the particular</a:t>
            </a:r>
            <a:r>
              <a:rPr sz="3200" spc="10" dirty="0">
                <a:solidFill>
                  <a:srgbClr val="3333CC"/>
                </a:solidFill>
                <a:latin typeface="Arial"/>
                <a:cs typeface="Arial"/>
              </a:rPr>
              <a:t> </a:t>
            </a:r>
            <a:r>
              <a:rPr sz="3200" spc="-5" dirty="0">
                <a:solidFill>
                  <a:srgbClr val="3333CC"/>
                </a:solidFill>
                <a:latin typeface="Arial"/>
                <a:cs typeface="Arial"/>
              </a:rPr>
              <a:t>task</a:t>
            </a:r>
            <a:endParaRPr lang="en-US" sz="3200" spc="-5" dirty="0">
              <a:solidFill>
                <a:srgbClr val="3333CC"/>
              </a:solidFill>
              <a:latin typeface="Arial"/>
              <a:cs typeface="Arial"/>
            </a:endParaRPr>
          </a:p>
          <a:p>
            <a:pPr marL="355600" marR="102870" indent="-342900">
              <a:lnSpc>
                <a:spcPct val="100000"/>
              </a:lnSpc>
              <a:spcBef>
                <a:spcPts val="705"/>
              </a:spcBef>
              <a:buChar char="•"/>
              <a:tabLst>
                <a:tab pos="354965" algn="l"/>
                <a:tab pos="355600" algn="l"/>
              </a:tabLst>
            </a:pPr>
            <a:endParaRPr lang="en-US" sz="3200" spc="-5" dirty="0">
              <a:solidFill>
                <a:srgbClr val="3333CC"/>
              </a:solidFill>
              <a:latin typeface="Arial"/>
              <a:cs typeface="Arial"/>
            </a:endParaRPr>
          </a:p>
          <a:p>
            <a:pPr marL="355600" marR="102870" indent="-342900">
              <a:lnSpc>
                <a:spcPct val="100000"/>
              </a:lnSpc>
              <a:spcBef>
                <a:spcPts val="705"/>
              </a:spcBef>
              <a:buChar char="•"/>
              <a:tabLst>
                <a:tab pos="354965" algn="l"/>
                <a:tab pos="355600" algn="l"/>
              </a:tabLst>
            </a:pPr>
            <a:r>
              <a:rPr lang="en-US" sz="3200" spc="-5" dirty="0">
                <a:solidFill>
                  <a:srgbClr val="3333CC"/>
                </a:solidFill>
                <a:latin typeface="Arial"/>
                <a:cs typeface="Arial"/>
              </a:rPr>
              <a:t>Usually add a penalty function called a </a:t>
            </a:r>
            <a:r>
              <a:rPr lang="en-US" sz="3200" spc="-5" dirty="0" err="1">
                <a:solidFill>
                  <a:srgbClr val="3333CC"/>
                </a:solidFill>
                <a:latin typeface="Arial"/>
                <a:cs typeface="Arial"/>
              </a:rPr>
              <a:t>regularizer</a:t>
            </a:r>
            <a:r>
              <a:rPr lang="en-US" sz="3200" spc="-5" dirty="0">
                <a:solidFill>
                  <a:srgbClr val="3333CC"/>
                </a:solidFill>
                <a:latin typeface="Arial"/>
                <a:cs typeface="Arial"/>
              </a:rPr>
              <a:t> to the cost function.</a:t>
            </a:r>
            <a:endParaRPr sz="3200" dirty="0">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58447" y="572654"/>
            <a:ext cx="9293653" cy="689932"/>
          </a:xfrm>
          <a:prstGeom prst="rect">
            <a:avLst/>
          </a:prstGeom>
        </p:spPr>
        <p:txBody>
          <a:bodyPr vert="horz" wrap="square" lIns="0" tIns="12700" rIns="0" bIns="0" rtlCol="0">
            <a:spAutoFit/>
          </a:bodyPr>
          <a:lstStyle/>
          <a:p>
            <a:pPr marL="12700">
              <a:lnSpc>
                <a:spcPct val="100000"/>
              </a:lnSpc>
              <a:spcBef>
                <a:spcPts val="100"/>
              </a:spcBef>
              <a:tabLst>
                <a:tab pos="5696585" algn="l"/>
              </a:tabLst>
            </a:pPr>
            <a:r>
              <a:rPr spc="-5" dirty="0"/>
              <a:t>Other </a:t>
            </a:r>
            <a:r>
              <a:rPr lang="en-US" spc="-5" dirty="0"/>
              <a:t>W</a:t>
            </a:r>
            <a:r>
              <a:rPr dirty="0"/>
              <a:t>ays</a:t>
            </a:r>
            <a:r>
              <a:rPr spc="15" dirty="0"/>
              <a:t> </a:t>
            </a:r>
            <a:r>
              <a:rPr dirty="0"/>
              <a:t>of</a:t>
            </a:r>
            <a:r>
              <a:rPr spc="10" dirty="0"/>
              <a:t> </a:t>
            </a:r>
            <a:r>
              <a:rPr lang="en-US" spc="-5" dirty="0"/>
              <a:t>S</a:t>
            </a:r>
            <a:r>
              <a:rPr spc="-5" dirty="0"/>
              <a:t>olution</a:t>
            </a:r>
            <a:r>
              <a:rPr lang="en-US" spc="-5" dirty="0"/>
              <a:t> P</a:t>
            </a:r>
            <a:r>
              <a:rPr spc="-5" dirty="0"/>
              <a:t>reference</a:t>
            </a:r>
          </a:p>
        </p:txBody>
      </p:sp>
      <p:sp>
        <p:nvSpPr>
          <p:cNvPr id="5" name="object 5"/>
          <p:cNvSpPr txBox="1"/>
          <p:nvPr/>
        </p:nvSpPr>
        <p:spPr>
          <a:xfrm>
            <a:off x="852978" y="1448954"/>
            <a:ext cx="8681720" cy="3535045"/>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Only method </a:t>
            </a:r>
            <a:r>
              <a:rPr sz="3200" dirty="0">
                <a:solidFill>
                  <a:srgbClr val="3333CC"/>
                </a:solidFill>
                <a:latin typeface="Arial"/>
                <a:cs typeface="Arial"/>
              </a:rPr>
              <a:t>so </a:t>
            </a:r>
            <a:r>
              <a:rPr sz="3200" spc="-5" dirty="0">
                <a:solidFill>
                  <a:srgbClr val="3333CC"/>
                </a:solidFill>
                <a:latin typeface="Arial"/>
                <a:cs typeface="Arial"/>
              </a:rPr>
              <a:t>far for modifying </a:t>
            </a:r>
            <a:r>
              <a:rPr sz="3200" dirty="0">
                <a:solidFill>
                  <a:srgbClr val="3333CC"/>
                </a:solidFill>
                <a:latin typeface="Arial"/>
                <a:cs typeface="Arial"/>
              </a:rPr>
              <a:t>learning algo  is </a:t>
            </a:r>
            <a:r>
              <a:rPr sz="3200" spc="-5" dirty="0">
                <a:solidFill>
                  <a:srgbClr val="3333CC"/>
                </a:solidFill>
                <a:latin typeface="Arial"/>
                <a:cs typeface="Arial"/>
              </a:rPr>
              <a:t>to </a:t>
            </a:r>
            <a:r>
              <a:rPr sz="3200" dirty="0">
                <a:solidFill>
                  <a:srgbClr val="3333CC"/>
                </a:solidFill>
                <a:latin typeface="Arial"/>
                <a:cs typeface="Arial"/>
              </a:rPr>
              <a:t>change</a:t>
            </a:r>
            <a:r>
              <a:rPr lang="en-US" sz="3200" dirty="0">
                <a:solidFill>
                  <a:srgbClr val="3333CC"/>
                </a:solidFill>
                <a:latin typeface="Arial"/>
                <a:cs typeface="Arial"/>
              </a:rPr>
              <a:t> the</a:t>
            </a:r>
            <a:r>
              <a:rPr sz="3200" dirty="0">
                <a:solidFill>
                  <a:srgbClr val="3333CC"/>
                </a:solidFill>
                <a:latin typeface="Arial"/>
                <a:cs typeface="Arial"/>
              </a:rPr>
              <a:t> </a:t>
            </a:r>
            <a:r>
              <a:rPr sz="3200" spc="-5" dirty="0">
                <a:solidFill>
                  <a:srgbClr val="3333CC"/>
                </a:solidFill>
                <a:latin typeface="Arial"/>
                <a:cs typeface="Arial"/>
              </a:rPr>
              <a:t>representational</a:t>
            </a:r>
            <a:r>
              <a:rPr sz="3200" dirty="0">
                <a:solidFill>
                  <a:srgbClr val="3333CC"/>
                </a:solidFill>
                <a:latin typeface="Arial"/>
                <a:cs typeface="Arial"/>
              </a:rPr>
              <a:t> </a:t>
            </a:r>
            <a:r>
              <a:rPr sz="3200" spc="-5" dirty="0">
                <a:solidFill>
                  <a:srgbClr val="3333CC"/>
                </a:solidFill>
                <a:latin typeface="Arial"/>
                <a:cs typeface="Arial"/>
              </a:rPr>
              <a:t>capacity</a:t>
            </a:r>
            <a:endParaRPr sz="3200" dirty="0">
              <a:latin typeface="Arial"/>
              <a:cs typeface="Arial"/>
            </a:endParaRPr>
          </a:p>
          <a:p>
            <a:pPr marL="755650" lvl="1" indent="-286385">
              <a:lnSpc>
                <a:spcPct val="100000"/>
              </a:lnSpc>
              <a:spcBef>
                <a:spcPts val="509"/>
              </a:spcBef>
              <a:buChar char="•"/>
              <a:tabLst>
                <a:tab pos="755015" algn="l"/>
                <a:tab pos="755650" algn="l"/>
              </a:tabLst>
            </a:pPr>
            <a:r>
              <a:rPr sz="2800" spc="-5" dirty="0">
                <a:solidFill>
                  <a:srgbClr val="336600"/>
                </a:solidFill>
                <a:latin typeface="Arial"/>
                <a:cs typeface="Arial"/>
              </a:rPr>
              <a:t>Adding/removing functions from hypothesis</a:t>
            </a:r>
            <a:r>
              <a:rPr sz="2800" spc="50" dirty="0">
                <a:solidFill>
                  <a:srgbClr val="336600"/>
                </a:solidFill>
                <a:latin typeface="Arial"/>
                <a:cs typeface="Arial"/>
              </a:rPr>
              <a:t> </a:t>
            </a:r>
            <a:r>
              <a:rPr sz="2800" dirty="0">
                <a:solidFill>
                  <a:srgbClr val="336600"/>
                </a:solidFill>
                <a:latin typeface="Arial"/>
                <a:cs typeface="Arial"/>
              </a:rPr>
              <a:t>space</a:t>
            </a:r>
            <a:endParaRPr sz="2800" dirty="0">
              <a:latin typeface="Arial"/>
              <a:cs typeface="Arial"/>
            </a:endParaRPr>
          </a:p>
          <a:p>
            <a:pPr marL="1155700" lvl="2" indent="-229235">
              <a:lnSpc>
                <a:spcPct val="100000"/>
              </a:lnSpc>
              <a:spcBef>
                <a:spcPts val="645"/>
              </a:spcBef>
              <a:buChar char="•"/>
              <a:tabLst>
                <a:tab pos="1155700" algn="l"/>
              </a:tabLst>
            </a:pPr>
            <a:r>
              <a:rPr sz="2400" spc="-5" dirty="0">
                <a:solidFill>
                  <a:srgbClr val="660066"/>
                </a:solidFill>
                <a:latin typeface="Arial"/>
                <a:cs typeface="Arial"/>
              </a:rPr>
              <a:t>Specific </a:t>
            </a:r>
            <a:r>
              <a:rPr sz="2400" dirty="0">
                <a:solidFill>
                  <a:srgbClr val="660066"/>
                </a:solidFill>
                <a:latin typeface="Arial"/>
                <a:cs typeface="Arial"/>
              </a:rPr>
              <a:t>example: degree of</a:t>
            </a:r>
            <a:r>
              <a:rPr sz="2400" spc="-20" dirty="0">
                <a:solidFill>
                  <a:srgbClr val="660066"/>
                </a:solidFill>
                <a:latin typeface="Arial"/>
                <a:cs typeface="Arial"/>
              </a:rPr>
              <a:t> </a:t>
            </a:r>
            <a:r>
              <a:rPr sz="2400" dirty="0">
                <a:solidFill>
                  <a:srgbClr val="660066"/>
                </a:solidFill>
                <a:latin typeface="Arial"/>
                <a:cs typeface="Arial"/>
              </a:rPr>
              <a:t>polynomial</a:t>
            </a:r>
            <a:endParaRPr sz="2400" dirty="0">
              <a:latin typeface="Arial"/>
              <a:cs typeface="Arial"/>
            </a:endParaRPr>
          </a:p>
          <a:p>
            <a:pPr marL="355600" marR="568960" indent="-342900">
              <a:lnSpc>
                <a:spcPct val="100000"/>
              </a:lnSpc>
              <a:spcBef>
                <a:spcPts val="710"/>
              </a:spcBef>
              <a:buChar char="•"/>
              <a:tabLst>
                <a:tab pos="354965" algn="l"/>
                <a:tab pos="355600" algn="l"/>
              </a:tabLst>
            </a:pPr>
            <a:r>
              <a:rPr sz="3200" spc="-5" dirty="0">
                <a:solidFill>
                  <a:srgbClr val="3333CC"/>
                </a:solidFill>
                <a:latin typeface="Arial"/>
                <a:cs typeface="Arial"/>
              </a:rPr>
              <a:t>Specific identity </a:t>
            </a:r>
            <a:r>
              <a:rPr sz="3200" dirty="0">
                <a:solidFill>
                  <a:srgbClr val="3333CC"/>
                </a:solidFill>
                <a:latin typeface="Arial"/>
                <a:cs typeface="Arial"/>
              </a:rPr>
              <a:t>of </a:t>
            </a:r>
            <a:r>
              <a:rPr sz="3200" spc="-5" dirty="0">
                <a:solidFill>
                  <a:srgbClr val="3333CC"/>
                </a:solidFill>
                <a:latin typeface="Arial"/>
                <a:cs typeface="Arial"/>
              </a:rPr>
              <a:t>those functions </a:t>
            </a:r>
            <a:r>
              <a:rPr sz="3200" dirty="0">
                <a:solidFill>
                  <a:srgbClr val="3333CC"/>
                </a:solidFill>
                <a:latin typeface="Arial"/>
                <a:cs typeface="Arial"/>
              </a:rPr>
              <a:t>can also  </a:t>
            </a:r>
            <a:r>
              <a:rPr sz="3200" spc="-15" dirty="0">
                <a:solidFill>
                  <a:srgbClr val="3333CC"/>
                </a:solidFill>
                <a:latin typeface="Arial"/>
                <a:cs typeface="Arial"/>
              </a:rPr>
              <a:t>affect </a:t>
            </a:r>
            <a:r>
              <a:rPr sz="3200" dirty="0">
                <a:solidFill>
                  <a:srgbClr val="3333CC"/>
                </a:solidFill>
                <a:latin typeface="Arial"/>
                <a:cs typeface="Arial"/>
              </a:rPr>
              <a:t>behavior of our</a:t>
            </a:r>
            <a:r>
              <a:rPr sz="3200" spc="-15" dirty="0">
                <a:solidFill>
                  <a:srgbClr val="3333CC"/>
                </a:solidFill>
                <a:latin typeface="Arial"/>
                <a:cs typeface="Arial"/>
              </a:rPr>
              <a:t> </a:t>
            </a:r>
            <a:r>
              <a:rPr sz="3200" spc="-5" dirty="0">
                <a:solidFill>
                  <a:srgbClr val="3333CC"/>
                </a:solidFill>
                <a:latin typeface="Arial"/>
                <a:cs typeface="Arial"/>
              </a:rPr>
              <a:t>algorithm</a:t>
            </a:r>
            <a:endParaRPr sz="3200" dirty="0">
              <a:latin typeface="Arial"/>
              <a:cs typeface="Arial"/>
            </a:endParaRPr>
          </a:p>
          <a:p>
            <a:pPr marL="755650" lvl="1" indent="-286385">
              <a:lnSpc>
                <a:spcPct val="100000"/>
              </a:lnSpc>
              <a:spcBef>
                <a:spcPts val="725"/>
              </a:spcBef>
              <a:buChar char="•"/>
              <a:tabLst>
                <a:tab pos="755015" algn="l"/>
                <a:tab pos="755650" algn="l"/>
              </a:tabLst>
            </a:pPr>
            <a:r>
              <a:rPr sz="2800" dirty="0">
                <a:solidFill>
                  <a:srgbClr val="336600"/>
                </a:solidFill>
                <a:latin typeface="Arial"/>
                <a:cs typeface="Arial"/>
              </a:rPr>
              <a:t>Ex of linear regression: include weight</a:t>
            </a:r>
            <a:r>
              <a:rPr sz="2800" spc="-60" dirty="0">
                <a:solidFill>
                  <a:srgbClr val="336600"/>
                </a:solidFill>
                <a:latin typeface="Arial"/>
                <a:cs typeface="Arial"/>
              </a:rPr>
              <a:t> </a:t>
            </a:r>
            <a:r>
              <a:rPr sz="2800" dirty="0">
                <a:solidFill>
                  <a:srgbClr val="336600"/>
                </a:solidFill>
                <a:latin typeface="Arial"/>
                <a:cs typeface="Arial"/>
              </a:rPr>
              <a:t>decay</a:t>
            </a:r>
            <a:endParaRPr sz="2800" dirty="0">
              <a:latin typeface="Arial"/>
              <a:cs typeface="Arial"/>
            </a:endParaRPr>
          </a:p>
        </p:txBody>
      </p:sp>
      <p:sp>
        <p:nvSpPr>
          <p:cNvPr id="6" name="object 6"/>
          <p:cNvSpPr txBox="1"/>
          <p:nvPr/>
        </p:nvSpPr>
        <p:spPr>
          <a:xfrm>
            <a:off x="1767377" y="5611506"/>
            <a:ext cx="6976109" cy="391160"/>
          </a:xfrm>
          <a:prstGeom prst="rect">
            <a:avLst/>
          </a:prstGeom>
        </p:spPr>
        <p:txBody>
          <a:bodyPr vert="horz" wrap="square" lIns="0" tIns="12700" rIns="0" bIns="0" rtlCol="0">
            <a:spAutoFit/>
          </a:bodyPr>
          <a:lstStyle/>
          <a:p>
            <a:pPr marL="241300" indent="-228600">
              <a:lnSpc>
                <a:spcPct val="100000"/>
              </a:lnSpc>
              <a:spcBef>
                <a:spcPts val="100"/>
              </a:spcBef>
              <a:buChar char="•"/>
              <a:tabLst>
                <a:tab pos="241300" algn="l"/>
              </a:tabLst>
            </a:pPr>
            <a:r>
              <a:rPr sz="2400" dirty="0">
                <a:latin typeface="Times New Roman"/>
                <a:cs typeface="Times New Roman"/>
              </a:rPr>
              <a:t>λ </a:t>
            </a:r>
            <a:r>
              <a:rPr sz="2400" dirty="0">
                <a:solidFill>
                  <a:srgbClr val="660066"/>
                </a:solidFill>
                <a:latin typeface="Arial"/>
                <a:cs typeface="Arial"/>
              </a:rPr>
              <a:t>chosen </a:t>
            </a:r>
            <a:r>
              <a:rPr sz="2400" spc="-5" dirty="0">
                <a:solidFill>
                  <a:srgbClr val="660066"/>
                </a:solidFill>
                <a:latin typeface="Arial"/>
                <a:cs typeface="Arial"/>
              </a:rPr>
              <a:t>to control preference for </a:t>
            </a:r>
            <a:r>
              <a:rPr sz="2400" dirty="0">
                <a:solidFill>
                  <a:srgbClr val="660066"/>
                </a:solidFill>
                <a:latin typeface="Arial"/>
                <a:cs typeface="Arial"/>
              </a:rPr>
              <a:t>smaller</a:t>
            </a:r>
            <a:r>
              <a:rPr sz="2400" spc="90" dirty="0">
                <a:solidFill>
                  <a:srgbClr val="660066"/>
                </a:solidFill>
                <a:latin typeface="Arial"/>
                <a:cs typeface="Arial"/>
              </a:rPr>
              <a:t> </a:t>
            </a:r>
            <a:r>
              <a:rPr sz="2400" spc="-5" dirty="0">
                <a:solidFill>
                  <a:srgbClr val="660066"/>
                </a:solidFill>
                <a:latin typeface="Arial"/>
                <a:cs typeface="Arial"/>
              </a:rPr>
              <a:t>weights</a:t>
            </a:r>
            <a:endParaRPr sz="2400">
              <a:latin typeface="Arial"/>
              <a:cs typeface="Arial"/>
            </a:endParaRPr>
          </a:p>
        </p:txBody>
      </p:sp>
      <p:sp>
        <p:nvSpPr>
          <p:cNvPr id="7" name="object 7"/>
          <p:cNvSpPr txBox="1"/>
          <p:nvPr/>
        </p:nvSpPr>
        <p:spPr>
          <a:xfrm>
            <a:off x="4662138" y="5405322"/>
            <a:ext cx="352425" cy="222250"/>
          </a:xfrm>
          <a:prstGeom prst="rect">
            <a:avLst/>
          </a:prstGeom>
        </p:spPr>
        <p:txBody>
          <a:bodyPr vert="horz" wrap="square" lIns="0" tIns="17145" rIns="0" bIns="0" rtlCol="0">
            <a:spAutoFit/>
          </a:bodyPr>
          <a:lstStyle/>
          <a:p>
            <a:pPr>
              <a:lnSpc>
                <a:spcPct val="100000"/>
              </a:lnSpc>
              <a:spcBef>
                <a:spcPts val="135"/>
              </a:spcBef>
            </a:pPr>
            <a:r>
              <a:rPr sz="1250" spc="55" dirty="0">
                <a:latin typeface="Cambria"/>
                <a:cs typeface="Cambria"/>
              </a:rPr>
              <a:t>t</a:t>
            </a:r>
            <a:r>
              <a:rPr sz="1250" spc="-40" dirty="0">
                <a:latin typeface="Cambria"/>
                <a:cs typeface="Cambria"/>
              </a:rPr>
              <a:t>r</a:t>
            </a:r>
            <a:r>
              <a:rPr sz="1250" spc="25" dirty="0">
                <a:latin typeface="Cambria"/>
                <a:cs typeface="Cambria"/>
              </a:rPr>
              <a:t>a</a:t>
            </a:r>
            <a:r>
              <a:rPr sz="1250" dirty="0">
                <a:latin typeface="Cambria"/>
                <a:cs typeface="Cambria"/>
              </a:rPr>
              <a:t>i</a:t>
            </a:r>
            <a:r>
              <a:rPr sz="1250" spc="15" dirty="0">
                <a:latin typeface="Cambria"/>
                <a:cs typeface="Cambria"/>
              </a:rPr>
              <a:t>n</a:t>
            </a:r>
            <a:endParaRPr sz="1250">
              <a:latin typeface="Cambria"/>
              <a:cs typeface="Cambria"/>
            </a:endParaRPr>
          </a:p>
        </p:txBody>
      </p:sp>
      <p:sp>
        <p:nvSpPr>
          <p:cNvPr id="8" name="object 8"/>
          <p:cNvSpPr txBox="1"/>
          <p:nvPr/>
        </p:nvSpPr>
        <p:spPr>
          <a:xfrm>
            <a:off x="5689591" y="5176835"/>
            <a:ext cx="130175" cy="222250"/>
          </a:xfrm>
          <a:prstGeom prst="rect">
            <a:avLst/>
          </a:prstGeom>
        </p:spPr>
        <p:txBody>
          <a:bodyPr vert="horz" wrap="square" lIns="0" tIns="17145" rIns="0" bIns="0" rtlCol="0">
            <a:spAutoFit/>
          </a:bodyPr>
          <a:lstStyle/>
          <a:p>
            <a:pPr>
              <a:lnSpc>
                <a:spcPct val="100000"/>
              </a:lnSpc>
              <a:spcBef>
                <a:spcPts val="135"/>
              </a:spcBef>
            </a:pPr>
            <a:r>
              <a:rPr sz="1250" i="1" spc="200" dirty="0">
                <a:latin typeface="Cambria"/>
                <a:cs typeface="Cambria"/>
              </a:rPr>
              <a:t>T</a:t>
            </a:r>
            <a:endParaRPr sz="1250">
              <a:latin typeface="Cambria"/>
              <a:cs typeface="Cambria"/>
            </a:endParaRPr>
          </a:p>
        </p:txBody>
      </p:sp>
      <p:sp>
        <p:nvSpPr>
          <p:cNvPr id="9" name="object 9"/>
          <p:cNvSpPr txBox="1"/>
          <p:nvPr/>
        </p:nvSpPr>
        <p:spPr>
          <a:xfrm>
            <a:off x="3154127" y="5184205"/>
            <a:ext cx="2896870" cy="365125"/>
          </a:xfrm>
          <a:prstGeom prst="rect">
            <a:avLst/>
          </a:prstGeom>
        </p:spPr>
        <p:txBody>
          <a:bodyPr vert="horz" wrap="square" lIns="0" tIns="15875" rIns="0" bIns="0" rtlCol="0">
            <a:spAutoFit/>
          </a:bodyPr>
          <a:lstStyle/>
          <a:p>
            <a:pPr>
              <a:lnSpc>
                <a:spcPct val="100000"/>
              </a:lnSpc>
              <a:spcBef>
                <a:spcPts val="125"/>
              </a:spcBef>
              <a:tabLst>
                <a:tab pos="1938020" algn="l"/>
                <a:tab pos="2666365" algn="l"/>
              </a:tabLst>
            </a:pPr>
            <a:r>
              <a:rPr sz="2200" i="1" spc="670" dirty="0">
                <a:latin typeface="Cambria"/>
                <a:cs typeface="Cambria"/>
              </a:rPr>
              <a:t>J</a:t>
            </a:r>
            <a:r>
              <a:rPr sz="2200" spc="-114" dirty="0">
                <a:latin typeface="Cambria"/>
                <a:cs typeface="Cambria"/>
              </a:rPr>
              <a:t>(</a:t>
            </a:r>
            <a:r>
              <a:rPr sz="2200" b="1" i="1" spc="155" dirty="0">
                <a:latin typeface="Calibri"/>
                <a:cs typeface="Calibri"/>
              </a:rPr>
              <a:t>w</a:t>
            </a:r>
            <a:r>
              <a:rPr sz="2200" spc="25" dirty="0">
                <a:latin typeface="Cambria"/>
                <a:cs typeface="Cambria"/>
              </a:rPr>
              <a:t>)</a:t>
            </a:r>
            <a:r>
              <a:rPr sz="2200" dirty="0">
                <a:latin typeface="Cambria"/>
                <a:cs typeface="Cambria"/>
              </a:rPr>
              <a:t> </a:t>
            </a:r>
            <a:r>
              <a:rPr sz="2200" spc="15" dirty="0">
                <a:latin typeface="Symbol"/>
                <a:cs typeface="Symbol"/>
              </a:rPr>
              <a:t></a:t>
            </a:r>
            <a:r>
              <a:rPr sz="2200" spc="85" dirty="0">
                <a:latin typeface="Times New Roman"/>
                <a:cs typeface="Times New Roman"/>
              </a:rPr>
              <a:t> </a:t>
            </a:r>
            <a:r>
              <a:rPr sz="2200" spc="200" dirty="0">
                <a:latin typeface="Cambria"/>
                <a:cs typeface="Cambria"/>
              </a:rPr>
              <a:t>M</a:t>
            </a:r>
            <a:r>
              <a:rPr sz="2200" spc="114" dirty="0">
                <a:latin typeface="Cambria"/>
                <a:cs typeface="Cambria"/>
              </a:rPr>
              <a:t>S</a:t>
            </a:r>
            <a:r>
              <a:rPr sz="2200" spc="250" dirty="0">
                <a:latin typeface="Cambria"/>
                <a:cs typeface="Cambria"/>
              </a:rPr>
              <a:t>E</a:t>
            </a:r>
            <a:r>
              <a:rPr sz="2200" dirty="0">
                <a:latin typeface="Cambria"/>
                <a:cs typeface="Cambria"/>
              </a:rPr>
              <a:t>	</a:t>
            </a:r>
            <a:r>
              <a:rPr sz="2200" spc="15" dirty="0">
                <a:latin typeface="Symbol"/>
                <a:cs typeface="Symbol"/>
              </a:rPr>
              <a:t></a:t>
            </a:r>
            <a:r>
              <a:rPr sz="2200" spc="-5" dirty="0">
                <a:latin typeface="Times New Roman"/>
                <a:cs typeface="Times New Roman"/>
              </a:rPr>
              <a:t> </a:t>
            </a:r>
            <a:r>
              <a:rPr sz="2200" spc="-5" dirty="0">
                <a:latin typeface="Symbol"/>
                <a:cs typeface="Symbol"/>
              </a:rPr>
              <a:t></a:t>
            </a:r>
            <a:r>
              <a:rPr sz="2200" b="1" i="1" spc="70" dirty="0">
                <a:latin typeface="Calibri"/>
                <a:cs typeface="Calibri"/>
              </a:rPr>
              <a:t>w</a:t>
            </a:r>
            <a:r>
              <a:rPr sz="2200" b="1" i="1" dirty="0">
                <a:latin typeface="Calibri"/>
                <a:cs typeface="Calibri"/>
              </a:rPr>
              <a:t>	</a:t>
            </a:r>
            <a:r>
              <a:rPr sz="2200" b="1" i="1" spc="70" dirty="0">
                <a:latin typeface="Calibri"/>
                <a:cs typeface="Calibri"/>
              </a:rPr>
              <a:t>w</a:t>
            </a:r>
            <a:endParaRPr sz="2200">
              <a:latin typeface="Calibri"/>
              <a:cs typeface="Calibri"/>
            </a:endParaRPr>
          </a:p>
        </p:txBody>
      </p:sp>
      <p:sp>
        <p:nvSpPr>
          <p:cNvPr id="10" name="object 10"/>
          <p:cNvSpPr/>
          <p:nvPr/>
        </p:nvSpPr>
        <p:spPr>
          <a:xfrm>
            <a:off x="3131675" y="5144972"/>
            <a:ext cx="2981325" cy="504825"/>
          </a:xfrm>
          <a:custGeom>
            <a:avLst/>
            <a:gdLst/>
            <a:ahLst/>
            <a:cxnLst/>
            <a:rect l="l" t="t" r="r" b="b"/>
            <a:pathLst>
              <a:path w="2981325" h="504825">
                <a:moveTo>
                  <a:pt x="0" y="0"/>
                </a:moveTo>
                <a:lnTo>
                  <a:pt x="2981324" y="0"/>
                </a:lnTo>
                <a:lnTo>
                  <a:pt x="2981324" y="504824"/>
                </a:lnTo>
                <a:lnTo>
                  <a:pt x="0" y="504824"/>
                </a:lnTo>
                <a:lnTo>
                  <a:pt x="0" y="0"/>
                </a:lnTo>
                <a:close/>
              </a:path>
            </a:pathLst>
          </a:custGeom>
          <a:ln w="9524">
            <a:solidFill>
              <a:srgbClr val="000000"/>
            </a:solidFill>
          </a:ln>
        </p:spPr>
        <p:txBody>
          <a:bodyPr wrap="square" lIns="0" tIns="0" rIns="0" bIns="0" rtlCol="0"/>
          <a:lstStyle/>
          <a:p>
            <a:endParaRPr/>
          </a:p>
        </p:txBody>
      </p:sp>
      <p:sp>
        <p:nvSpPr>
          <p:cNvPr id="11" name="object 11"/>
          <p:cNvSpPr txBox="1"/>
          <p:nvPr/>
        </p:nvSpPr>
        <p:spPr>
          <a:xfrm>
            <a:off x="7394257" y="5165788"/>
            <a:ext cx="25711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Times New Roman"/>
                <a:cs typeface="Times New Roman"/>
              </a:rPr>
              <a:t>Where J is the cost</a:t>
            </a:r>
            <a:r>
              <a:rPr sz="1800" spc="-114" dirty="0">
                <a:latin typeface="Times New Roman"/>
                <a:cs typeface="Times New Roman"/>
              </a:rPr>
              <a:t> </a:t>
            </a:r>
            <a:r>
              <a:rPr sz="1800" dirty="0">
                <a:latin typeface="Times New Roman"/>
                <a:cs typeface="Times New Roman"/>
              </a:rPr>
              <a:t>function</a:t>
            </a:r>
            <a:endParaRPr sz="1800">
              <a:latin typeface="Times New Roman"/>
              <a:cs typeface="Times New Roman"/>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27100" y="587198"/>
            <a:ext cx="8721090" cy="1377300"/>
          </a:xfrm>
          <a:prstGeom prst="rect">
            <a:avLst/>
          </a:prstGeom>
        </p:spPr>
        <p:txBody>
          <a:bodyPr vert="horz" wrap="square" lIns="0" tIns="43180" rIns="0" bIns="0" rtlCol="0">
            <a:spAutoFit/>
          </a:bodyPr>
          <a:lstStyle/>
          <a:p>
            <a:pPr marL="2947035" marR="17780" indent="-2922270">
              <a:lnSpc>
                <a:spcPts val="5200"/>
              </a:lnSpc>
              <a:spcBef>
                <a:spcPts val="340"/>
              </a:spcBef>
              <a:tabLst>
                <a:tab pos="4469130" algn="l"/>
                <a:tab pos="4701540" algn="l"/>
                <a:tab pos="6192520" algn="l"/>
                <a:tab pos="7435215" algn="l"/>
              </a:tabLst>
            </a:pPr>
            <a:r>
              <a:rPr lang="en-US" dirty="0"/>
              <a:t>Tradeoff</a:t>
            </a:r>
            <a:r>
              <a:rPr sz="4400" spc="-5" dirty="0"/>
              <a:t> </a:t>
            </a:r>
            <a:r>
              <a:rPr sz="4400" dirty="0"/>
              <a:t>be</a:t>
            </a:r>
            <a:r>
              <a:rPr sz="4400" spc="-5" dirty="0"/>
              <a:t>t</a:t>
            </a:r>
            <a:r>
              <a:rPr sz="4400" dirty="0"/>
              <a:t>ween	</a:t>
            </a:r>
            <a:r>
              <a:rPr sz="4400" spc="-5" dirty="0"/>
              <a:t>f</a:t>
            </a:r>
            <a:r>
              <a:rPr sz="4400" dirty="0"/>
              <a:t>i</a:t>
            </a:r>
            <a:r>
              <a:rPr sz="4400" spc="-5" dirty="0"/>
              <a:t>tt</a:t>
            </a:r>
            <a:r>
              <a:rPr sz="4400" dirty="0"/>
              <a:t>ing</a:t>
            </a:r>
            <a:r>
              <a:rPr lang="en-US" sz="4400" dirty="0"/>
              <a:t> </a:t>
            </a:r>
            <a:r>
              <a:rPr sz="4400" dirty="0"/>
              <a:t>da</a:t>
            </a:r>
            <a:r>
              <a:rPr sz="4400" spc="-5" dirty="0"/>
              <a:t>t</a:t>
            </a:r>
            <a:r>
              <a:rPr sz="4400" dirty="0"/>
              <a:t>a</a:t>
            </a:r>
            <a:r>
              <a:rPr lang="en-US" dirty="0"/>
              <a:t> </a:t>
            </a:r>
            <a:r>
              <a:rPr sz="4400" dirty="0" err="1"/>
              <a:t>an</a:t>
            </a:r>
            <a:r>
              <a:rPr sz="4400" spc="-894" dirty="0" err="1"/>
              <a:t>d</a:t>
            </a:r>
            <a:r>
              <a:rPr sz="1800" baseline="138888" dirty="0" err="1">
                <a:solidFill>
                  <a:srgbClr val="000000"/>
                </a:solidFill>
              </a:rPr>
              <a:t>i</a:t>
            </a:r>
            <a:r>
              <a:rPr sz="1800" baseline="138888" dirty="0">
                <a:solidFill>
                  <a:srgbClr val="000000"/>
                </a:solidFill>
              </a:rPr>
              <a:t>  </a:t>
            </a:r>
            <a:r>
              <a:rPr sz="4400" dirty="0"/>
              <a:t>being	small</a:t>
            </a:r>
          </a:p>
        </p:txBody>
      </p:sp>
      <p:sp>
        <p:nvSpPr>
          <p:cNvPr id="4" name="object 4"/>
          <p:cNvSpPr/>
          <p:nvPr/>
        </p:nvSpPr>
        <p:spPr>
          <a:xfrm>
            <a:off x="1252686" y="4445006"/>
            <a:ext cx="5759326" cy="2706016"/>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1462577" y="2058554"/>
            <a:ext cx="7247255" cy="2156460"/>
          </a:xfrm>
          <a:prstGeom prst="rect">
            <a:avLst/>
          </a:prstGeom>
        </p:spPr>
        <p:txBody>
          <a:bodyPr vert="horz" wrap="square" lIns="0" tIns="33020" rIns="0" bIns="0" rtlCol="0">
            <a:spAutoFit/>
          </a:bodyPr>
          <a:lstStyle/>
          <a:p>
            <a:pPr marL="12700" marR="5080">
              <a:lnSpc>
                <a:spcPts val="3800"/>
              </a:lnSpc>
              <a:spcBef>
                <a:spcPts val="260"/>
              </a:spcBef>
            </a:pPr>
            <a:r>
              <a:rPr sz="3200" spc="-5" dirty="0">
                <a:solidFill>
                  <a:srgbClr val="3333CC"/>
                </a:solidFill>
                <a:latin typeface="Arial"/>
                <a:cs typeface="Arial"/>
              </a:rPr>
              <a:t>Controlling </a:t>
            </a:r>
            <a:r>
              <a:rPr sz="3200" dirty="0">
                <a:solidFill>
                  <a:srgbClr val="3333CC"/>
                </a:solidFill>
                <a:latin typeface="Arial"/>
                <a:cs typeface="Arial"/>
              </a:rPr>
              <a:t>a </a:t>
            </a:r>
            <a:r>
              <a:rPr sz="3200" spc="-10" dirty="0">
                <a:solidFill>
                  <a:srgbClr val="3333CC"/>
                </a:solidFill>
                <a:latin typeface="Arial"/>
                <a:cs typeface="Arial"/>
              </a:rPr>
              <a:t>model’s </a:t>
            </a:r>
            <a:r>
              <a:rPr sz="3200" spc="-5" dirty="0">
                <a:solidFill>
                  <a:srgbClr val="3333CC"/>
                </a:solidFill>
                <a:latin typeface="Arial"/>
                <a:cs typeface="Arial"/>
              </a:rPr>
              <a:t>tendency to overfit  </a:t>
            </a:r>
            <a:r>
              <a:rPr sz="3200" dirty="0">
                <a:solidFill>
                  <a:srgbClr val="3333CC"/>
                </a:solidFill>
                <a:latin typeface="Arial"/>
                <a:cs typeface="Arial"/>
              </a:rPr>
              <a:t>or </a:t>
            </a:r>
            <a:r>
              <a:rPr sz="3200" spc="-5" dirty="0">
                <a:solidFill>
                  <a:srgbClr val="3333CC"/>
                </a:solidFill>
                <a:latin typeface="Arial"/>
                <a:cs typeface="Arial"/>
              </a:rPr>
              <a:t>underfit </a:t>
            </a:r>
            <a:r>
              <a:rPr sz="3200" dirty="0">
                <a:solidFill>
                  <a:srgbClr val="3333CC"/>
                </a:solidFill>
                <a:latin typeface="Arial"/>
                <a:cs typeface="Arial"/>
              </a:rPr>
              <a:t>via weight</a:t>
            </a:r>
            <a:r>
              <a:rPr sz="3200" spc="-25" dirty="0">
                <a:solidFill>
                  <a:srgbClr val="3333CC"/>
                </a:solidFill>
                <a:latin typeface="Arial"/>
                <a:cs typeface="Arial"/>
              </a:rPr>
              <a:t> </a:t>
            </a:r>
            <a:r>
              <a:rPr sz="3200" dirty="0">
                <a:solidFill>
                  <a:srgbClr val="3333CC"/>
                </a:solidFill>
                <a:latin typeface="Arial"/>
                <a:cs typeface="Arial"/>
              </a:rPr>
              <a:t>decay</a:t>
            </a:r>
            <a:endParaRPr sz="3200">
              <a:latin typeface="Arial"/>
              <a:cs typeface="Arial"/>
            </a:endParaRPr>
          </a:p>
          <a:p>
            <a:pPr marL="12700" marR="216535">
              <a:lnSpc>
                <a:spcPct val="100699"/>
              </a:lnSpc>
              <a:spcBef>
                <a:spcPts val="3219"/>
              </a:spcBef>
            </a:pPr>
            <a:r>
              <a:rPr sz="2400" spc="-10" dirty="0">
                <a:solidFill>
                  <a:srgbClr val="336600"/>
                </a:solidFill>
                <a:latin typeface="Arial"/>
                <a:cs typeface="Arial"/>
              </a:rPr>
              <a:t>Weight </a:t>
            </a:r>
            <a:r>
              <a:rPr sz="2400" dirty="0">
                <a:solidFill>
                  <a:srgbClr val="336600"/>
                </a:solidFill>
                <a:latin typeface="Arial"/>
                <a:cs typeface="Arial"/>
              </a:rPr>
              <a:t>decay </a:t>
            </a:r>
            <a:r>
              <a:rPr sz="2400" spc="-5" dirty="0">
                <a:solidFill>
                  <a:srgbClr val="336600"/>
                </a:solidFill>
                <a:latin typeface="Arial"/>
                <a:cs typeface="Arial"/>
              </a:rPr>
              <a:t>for </a:t>
            </a:r>
            <a:r>
              <a:rPr sz="2400" dirty="0">
                <a:solidFill>
                  <a:srgbClr val="336600"/>
                </a:solidFill>
                <a:latin typeface="Arial"/>
                <a:cs typeface="Arial"/>
              </a:rPr>
              <a:t>high degree polynomial (degree</a:t>
            </a:r>
            <a:r>
              <a:rPr sz="2400" spc="-75" dirty="0">
                <a:solidFill>
                  <a:srgbClr val="336600"/>
                </a:solidFill>
                <a:latin typeface="Arial"/>
                <a:cs typeface="Arial"/>
              </a:rPr>
              <a:t> </a:t>
            </a:r>
            <a:r>
              <a:rPr sz="2400" dirty="0">
                <a:solidFill>
                  <a:srgbClr val="336600"/>
                </a:solidFill>
                <a:latin typeface="Arial"/>
                <a:cs typeface="Arial"/>
              </a:rPr>
              <a:t>9)  while </a:t>
            </a:r>
            <a:r>
              <a:rPr sz="2400" spc="-5" dirty="0">
                <a:solidFill>
                  <a:srgbClr val="336600"/>
                </a:solidFill>
                <a:latin typeface="Arial"/>
                <a:cs typeface="Arial"/>
              </a:rPr>
              <a:t>the data </a:t>
            </a:r>
            <a:r>
              <a:rPr sz="2400" dirty="0">
                <a:solidFill>
                  <a:srgbClr val="336600"/>
                </a:solidFill>
                <a:latin typeface="Arial"/>
                <a:cs typeface="Arial"/>
              </a:rPr>
              <a:t>comes </a:t>
            </a:r>
            <a:r>
              <a:rPr sz="2400" spc="-5" dirty="0">
                <a:solidFill>
                  <a:srgbClr val="336600"/>
                </a:solidFill>
                <a:latin typeface="Arial"/>
                <a:cs typeface="Arial"/>
              </a:rPr>
              <a:t>from </a:t>
            </a:r>
            <a:r>
              <a:rPr sz="2400" dirty="0">
                <a:solidFill>
                  <a:srgbClr val="336600"/>
                </a:solidFill>
                <a:latin typeface="Arial"/>
                <a:cs typeface="Arial"/>
              </a:rPr>
              <a:t>a </a:t>
            </a:r>
            <a:r>
              <a:rPr sz="2400" spc="-5" dirty="0">
                <a:solidFill>
                  <a:srgbClr val="336600"/>
                </a:solidFill>
                <a:latin typeface="Arial"/>
                <a:cs typeface="Arial"/>
              </a:rPr>
              <a:t>quadratic</a:t>
            </a:r>
            <a:endParaRPr sz="24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06047" y="648854"/>
            <a:ext cx="8661400" cy="695960"/>
          </a:xfrm>
          <a:prstGeom prst="rect">
            <a:avLst/>
          </a:prstGeom>
        </p:spPr>
        <p:txBody>
          <a:bodyPr vert="horz" wrap="square" lIns="0" tIns="12700" rIns="0" bIns="0" rtlCol="0">
            <a:spAutoFit/>
          </a:bodyPr>
          <a:lstStyle/>
          <a:p>
            <a:pPr marL="12700">
              <a:lnSpc>
                <a:spcPct val="100000"/>
              </a:lnSpc>
              <a:spcBef>
                <a:spcPts val="100"/>
              </a:spcBef>
              <a:tabLst>
                <a:tab pos="2403475" algn="l"/>
                <a:tab pos="4671060" algn="l"/>
                <a:tab pos="7001509" algn="l"/>
              </a:tabLst>
            </a:pPr>
            <a:r>
              <a:rPr spc="-5" dirty="0"/>
              <a:t>T</a:t>
            </a:r>
            <a:r>
              <a:rPr dirty="0"/>
              <a:t>opics</a:t>
            </a:r>
            <a:r>
              <a:rPr spc="-5" dirty="0"/>
              <a:t> </a:t>
            </a:r>
            <a:r>
              <a:rPr dirty="0"/>
              <a:t>in	Machine	Learning	Basics</a:t>
            </a:r>
          </a:p>
        </p:txBody>
      </p:sp>
      <p:sp>
        <p:nvSpPr>
          <p:cNvPr id="4" name="object 4"/>
          <p:cNvSpPr txBox="1"/>
          <p:nvPr/>
        </p:nvSpPr>
        <p:spPr>
          <a:xfrm>
            <a:off x="852978" y="1371230"/>
            <a:ext cx="7389322" cy="5687454"/>
          </a:xfrm>
          <a:prstGeom prst="rect">
            <a:avLst/>
          </a:prstGeom>
        </p:spPr>
        <p:txBody>
          <a:bodyPr vert="horz" wrap="square" lIns="0" tIns="90170" rIns="0" bIns="0" rtlCol="0">
            <a:spAutoFit/>
          </a:bodyPr>
          <a:lstStyle/>
          <a:p>
            <a:pPr marL="527050" indent="-514350">
              <a:lnSpc>
                <a:spcPct val="100000"/>
              </a:lnSpc>
              <a:spcBef>
                <a:spcPts val="710"/>
              </a:spcBef>
              <a:buClr>
                <a:srgbClr val="3333CC"/>
              </a:buClr>
              <a:buAutoNum type="arabicPeriod"/>
              <a:tabLst>
                <a:tab pos="526415" algn="l"/>
                <a:tab pos="527050" algn="l"/>
              </a:tabLst>
            </a:pPr>
            <a:r>
              <a:rPr sz="2800" dirty="0">
                <a:solidFill>
                  <a:srgbClr val="434DD6"/>
                </a:solidFill>
                <a:latin typeface="Arial"/>
                <a:cs typeface="Arial"/>
              </a:rPr>
              <a:t>Learning</a:t>
            </a:r>
            <a:r>
              <a:rPr sz="2800" spc="-5" dirty="0">
                <a:solidFill>
                  <a:srgbClr val="434DD6"/>
                </a:solidFill>
                <a:latin typeface="Arial"/>
                <a:cs typeface="Arial"/>
              </a:rPr>
              <a:t> Algorithms</a:t>
            </a:r>
            <a:endParaRPr sz="2800" dirty="0">
              <a:latin typeface="Arial"/>
              <a:cs typeface="Arial"/>
            </a:endParaRPr>
          </a:p>
          <a:p>
            <a:pPr marL="527050" indent="-514350">
              <a:lnSpc>
                <a:spcPct val="100000"/>
              </a:lnSpc>
              <a:spcBef>
                <a:spcPts val="615"/>
              </a:spcBef>
              <a:buClr>
                <a:srgbClr val="808080"/>
              </a:buClr>
              <a:buAutoNum type="arabicPeriod"/>
              <a:tabLst>
                <a:tab pos="526415" algn="l"/>
                <a:tab pos="527050" algn="l"/>
              </a:tabLst>
            </a:pPr>
            <a:r>
              <a:rPr sz="2800" spc="-5" dirty="0">
                <a:solidFill>
                  <a:srgbClr val="929292"/>
                </a:solidFill>
                <a:latin typeface="Arial"/>
                <a:cs typeface="Arial"/>
              </a:rPr>
              <a:t>Capacity, Overfitting </a:t>
            </a:r>
            <a:r>
              <a:rPr sz="2800" dirty="0">
                <a:solidFill>
                  <a:srgbClr val="929292"/>
                </a:solidFill>
                <a:latin typeface="Arial"/>
                <a:cs typeface="Arial"/>
              </a:rPr>
              <a:t>and</a:t>
            </a:r>
            <a:r>
              <a:rPr sz="2800" spc="15" dirty="0">
                <a:solidFill>
                  <a:srgbClr val="929292"/>
                </a:solidFill>
                <a:latin typeface="Arial"/>
                <a:cs typeface="Arial"/>
              </a:rPr>
              <a:t> </a:t>
            </a:r>
            <a:r>
              <a:rPr sz="2800" spc="-5" dirty="0">
                <a:solidFill>
                  <a:srgbClr val="929292"/>
                </a:solidFill>
                <a:latin typeface="Arial"/>
                <a:cs typeface="Arial"/>
              </a:rPr>
              <a:t>Underfitting</a:t>
            </a:r>
            <a:endParaRPr sz="2800" dirty="0">
              <a:latin typeface="Arial"/>
              <a:cs typeface="Arial"/>
            </a:endParaRPr>
          </a:p>
          <a:p>
            <a:pPr marL="527050" indent="-514350">
              <a:lnSpc>
                <a:spcPct val="100000"/>
              </a:lnSpc>
              <a:spcBef>
                <a:spcPts val="640"/>
              </a:spcBef>
              <a:buClr>
                <a:srgbClr val="808080"/>
              </a:buClr>
              <a:buAutoNum type="arabicPeriod"/>
              <a:tabLst>
                <a:tab pos="526415" algn="l"/>
                <a:tab pos="527050" algn="l"/>
              </a:tabLst>
            </a:pPr>
            <a:r>
              <a:rPr sz="2800" spc="-5" dirty="0">
                <a:solidFill>
                  <a:srgbClr val="929292"/>
                </a:solidFill>
                <a:latin typeface="Arial"/>
                <a:cs typeface="Arial"/>
              </a:rPr>
              <a:t>Hyperparameters </a:t>
            </a:r>
            <a:r>
              <a:rPr sz="2800" dirty="0">
                <a:solidFill>
                  <a:srgbClr val="929292"/>
                </a:solidFill>
                <a:latin typeface="Arial"/>
                <a:cs typeface="Arial"/>
              </a:rPr>
              <a:t>and </a:t>
            </a:r>
            <a:r>
              <a:rPr sz="2800" spc="-5" dirty="0">
                <a:solidFill>
                  <a:srgbClr val="929292"/>
                </a:solidFill>
                <a:latin typeface="Arial"/>
                <a:cs typeface="Arial"/>
              </a:rPr>
              <a:t>Validation</a:t>
            </a:r>
            <a:r>
              <a:rPr sz="2800" spc="15" dirty="0">
                <a:solidFill>
                  <a:srgbClr val="929292"/>
                </a:solidFill>
                <a:latin typeface="Arial"/>
                <a:cs typeface="Arial"/>
              </a:rPr>
              <a:t> </a:t>
            </a:r>
            <a:r>
              <a:rPr sz="2800" spc="-5" dirty="0">
                <a:solidFill>
                  <a:srgbClr val="929292"/>
                </a:solidFill>
                <a:latin typeface="Arial"/>
                <a:cs typeface="Arial"/>
              </a:rPr>
              <a:t>Sets</a:t>
            </a:r>
            <a:endParaRPr sz="2800" dirty="0">
              <a:latin typeface="Arial"/>
              <a:cs typeface="Arial"/>
            </a:endParaRPr>
          </a:p>
          <a:p>
            <a:pPr marL="527050" indent="-514350">
              <a:lnSpc>
                <a:spcPct val="100000"/>
              </a:lnSpc>
              <a:spcBef>
                <a:spcPts val="740"/>
              </a:spcBef>
              <a:buClr>
                <a:srgbClr val="808080"/>
              </a:buClr>
              <a:buAutoNum type="arabicPeriod"/>
              <a:tabLst>
                <a:tab pos="526415" algn="l"/>
                <a:tab pos="527050" algn="l"/>
              </a:tabLst>
            </a:pPr>
            <a:r>
              <a:rPr sz="2800" spc="-5" dirty="0">
                <a:solidFill>
                  <a:srgbClr val="929292"/>
                </a:solidFill>
                <a:latin typeface="Arial"/>
                <a:cs typeface="Arial"/>
              </a:rPr>
              <a:t>Estimators, </a:t>
            </a:r>
            <a:r>
              <a:rPr sz="2800" dirty="0">
                <a:solidFill>
                  <a:srgbClr val="929292"/>
                </a:solidFill>
                <a:latin typeface="Arial"/>
                <a:cs typeface="Arial"/>
              </a:rPr>
              <a:t>Bias and</a:t>
            </a:r>
            <a:r>
              <a:rPr sz="2800" spc="-15" dirty="0">
                <a:solidFill>
                  <a:srgbClr val="929292"/>
                </a:solidFill>
                <a:latin typeface="Arial"/>
                <a:cs typeface="Arial"/>
              </a:rPr>
              <a:t> </a:t>
            </a:r>
            <a:r>
              <a:rPr sz="2800" dirty="0">
                <a:solidFill>
                  <a:srgbClr val="929292"/>
                </a:solidFill>
                <a:latin typeface="Arial"/>
                <a:cs typeface="Arial"/>
              </a:rPr>
              <a:t>Variance</a:t>
            </a:r>
            <a:endParaRPr sz="2800" dirty="0">
              <a:latin typeface="Arial"/>
              <a:cs typeface="Arial"/>
            </a:endParaRPr>
          </a:p>
          <a:p>
            <a:pPr marL="527050" indent="-514350">
              <a:lnSpc>
                <a:spcPct val="100000"/>
              </a:lnSpc>
              <a:spcBef>
                <a:spcPts val="640"/>
              </a:spcBef>
              <a:buClr>
                <a:srgbClr val="808080"/>
              </a:buClr>
              <a:buAutoNum type="arabicPeriod"/>
              <a:tabLst>
                <a:tab pos="526415" algn="l"/>
                <a:tab pos="527050" algn="l"/>
              </a:tabLst>
            </a:pPr>
            <a:r>
              <a:rPr sz="2800" dirty="0">
                <a:solidFill>
                  <a:srgbClr val="929292"/>
                </a:solidFill>
                <a:latin typeface="Arial"/>
                <a:cs typeface="Arial"/>
              </a:rPr>
              <a:t>Maximum Likelihood</a:t>
            </a:r>
            <a:r>
              <a:rPr sz="2800" spc="-15" dirty="0">
                <a:solidFill>
                  <a:srgbClr val="929292"/>
                </a:solidFill>
                <a:latin typeface="Arial"/>
                <a:cs typeface="Arial"/>
              </a:rPr>
              <a:t> </a:t>
            </a:r>
            <a:r>
              <a:rPr sz="2800" spc="-5" dirty="0">
                <a:solidFill>
                  <a:srgbClr val="929292"/>
                </a:solidFill>
                <a:latin typeface="Arial"/>
                <a:cs typeface="Arial"/>
              </a:rPr>
              <a:t>Estimation</a:t>
            </a:r>
            <a:endParaRPr sz="2800" dirty="0">
              <a:latin typeface="Arial"/>
              <a:cs typeface="Arial"/>
            </a:endParaRPr>
          </a:p>
          <a:p>
            <a:pPr marL="527050" indent="-514350">
              <a:lnSpc>
                <a:spcPct val="100000"/>
              </a:lnSpc>
              <a:spcBef>
                <a:spcPts val="635"/>
              </a:spcBef>
              <a:buClr>
                <a:srgbClr val="808080"/>
              </a:buClr>
              <a:buAutoNum type="arabicPeriod"/>
              <a:tabLst>
                <a:tab pos="526415" algn="l"/>
                <a:tab pos="527050" algn="l"/>
              </a:tabLst>
            </a:pPr>
            <a:r>
              <a:rPr sz="2800" dirty="0">
                <a:solidFill>
                  <a:srgbClr val="929292"/>
                </a:solidFill>
                <a:latin typeface="Arial"/>
                <a:cs typeface="Arial"/>
              </a:rPr>
              <a:t>Bayesian</a:t>
            </a:r>
            <a:r>
              <a:rPr sz="2800" spc="-5" dirty="0">
                <a:solidFill>
                  <a:srgbClr val="929292"/>
                </a:solidFill>
                <a:latin typeface="Arial"/>
                <a:cs typeface="Arial"/>
              </a:rPr>
              <a:t> Statistics</a:t>
            </a:r>
            <a:endParaRPr sz="2800" dirty="0">
              <a:latin typeface="Arial"/>
              <a:cs typeface="Arial"/>
            </a:endParaRPr>
          </a:p>
          <a:p>
            <a:pPr marL="527050" indent="-514350">
              <a:lnSpc>
                <a:spcPct val="100000"/>
              </a:lnSpc>
              <a:spcBef>
                <a:spcPts val="740"/>
              </a:spcBef>
              <a:buClr>
                <a:srgbClr val="808080"/>
              </a:buClr>
              <a:buAutoNum type="arabicPeriod"/>
              <a:tabLst>
                <a:tab pos="526415" algn="l"/>
                <a:tab pos="527050" algn="l"/>
              </a:tabLst>
            </a:pPr>
            <a:r>
              <a:rPr sz="2800" dirty="0">
                <a:solidFill>
                  <a:srgbClr val="929292"/>
                </a:solidFill>
                <a:latin typeface="Arial"/>
                <a:cs typeface="Arial"/>
              </a:rPr>
              <a:t>Supervised Learning</a:t>
            </a:r>
            <a:r>
              <a:rPr sz="2800" spc="-10" dirty="0">
                <a:solidFill>
                  <a:srgbClr val="929292"/>
                </a:solidFill>
                <a:latin typeface="Arial"/>
                <a:cs typeface="Arial"/>
              </a:rPr>
              <a:t> </a:t>
            </a:r>
            <a:r>
              <a:rPr sz="2800" spc="-5" dirty="0">
                <a:solidFill>
                  <a:srgbClr val="929292"/>
                </a:solidFill>
                <a:latin typeface="Arial"/>
                <a:cs typeface="Arial"/>
              </a:rPr>
              <a:t>Algorithms</a:t>
            </a:r>
            <a:endParaRPr sz="2800" dirty="0">
              <a:latin typeface="Arial"/>
              <a:cs typeface="Arial"/>
            </a:endParaRPr>
          </a:p>
          <a:p>
            <a:pPr marL="527050" indent="-514350">
              <a:lnSpc>
                <a:spcPct val="100000"/>
              </a:lnSpc>
              <a:spcBef>
                <a:spcPts val="640"/>
              </a:spcBef>
              <a:buClr>
                <a:srgbClr val="808080"/>
              </a:buClr>
              <a:buAutoNum type="arabicPeriod"/>
              <a:tabLst>
                <a:tab pos="526415" algn="l"/>
                <a:tab pos="527050" algn="l"/>
              </a:tabLst>
            </a:pPr>
            <a:r>
              <a:rPr sz="2800" dirty="0">
                <a:solidFill>
                  <a:srgbClr val="929292"/>
                </a:solidFill>
                <a:latin typeface="Arial"/>
                <a:cs typeface="Arial"/>
              </a:rPr>
              <a:t>Unsupervised Learning</a:t>
            </a:r>
            <a:r>
              <a:rPr sz="2800" spc="-15" dirty="0">
                <a:solidFill>
                  <a:srgbClr val="929292"/>
                </a:solidFill>
                <a:latin typeface="Arial"/>
                <a:cs typeface="Arial"/>
              </a:rPr>
              <a:t> </a:t>
            </a:r>
            <a:r>
              <a:rPr sz="2800" spc="-5" dirty="0">
                <a:solidFill>
                  <a:srgbClr val="929292"/>
                </a:solidFill>
                <a:latin typeface="Arial"/>
                <a:cs typeface="Arial"/>
              </a:rPr>
              <a:t>Algorithms</a:t>
            </a:r>
            <a:endParaRPr sz="2800" dirty="0">
              <a:latin typeface="Arial"/>
              <a:cs typeface="Arial"/>
            </a:endParaRPr>
          </a:p>
          <a:p>
            <a:pPr marL="12700" marR="5080">
              <a:lnSpc>
                <a:spcPts val="4100"/>
              </a:lnSpc>
              <a:spcBef>
                <a:spcPts val="160"/>
              </a:spcBef>
              <a:buClr>
                <a:srgbClr val="808080"/>
              </a:buClr>
              <a:buAutoNum type="arabicPeriod"/>
              <a:tabLst>
                <a:tab pos="526415" algn="l"/>
                <a:tab pos="527050" algn="l"/>
              </a:tabLst>
            </a:pPr>
            <a:r>
              <a:rPr lang="en-US" sz="2800" spc="-5" dirty="0">
                <a:solidFill>
                  <a:srgbClr val="929292"/>
                </a:solidFill>
                <a:latin typeface="Arial"/>
                <a:cs typeface="Arial"/>
              </a:rPr>
              <a:t>  </a:t>
            </a:r>
            <a:r>
              <a:rPr sz="2800" spc="-5" dirty="0">
                <a:solidFill>
                  <a:srgbClr val="929292"/>
                </a:solidFill>
                <a:latin typeface="Arial"/>
                <a:cs typeface="Arial"/>
              </a:rPr>
              <a:t>Stochastic Gradient </a:t>
            </a:r>
            <a:r>
              <a:rPr sz="2800" dirty="0">
                <a:solidFill>
                  <a:srgbClr val="929292"/>
                </a:solidFill>
                <a:latin typeface="Arial"/>
                <a:cs typeface="Arial"/>
              </a:rPr>
              <a:t>Descent </a:t>
            </a:r>
            <a:r>
              <a:rPr lang="en-US" sz="2800" spc="10" dirty="0">
                <a:solidFill>
                  <a:srgbClr val="808080"/>
                </a:solidFill>
                <a:latin typeface="Arial"/>
                <a:cs typeface="Arial"/>
              </a:rPr>
              <a:t> </a:t>
            </a:r>
          </a:p>
          <a:p>
            <a:pPr marL="12700" marR="5080">
              <a:lnSpc>
                <a:spcPts val="4100"/>
              </a:lnSpc>
              <a:spcBef>
                <a:spcPts val="160"/>
              </a:spcBef>
              <a:buClr>
                <a:srgbClr val="808080"/>
              </a:buClr>
              <a:buAutoNum type="arabicPeriod"/>
              <a:tabLst>
                <a:tab pos="526415" algn="l"/>
                <a:tab pos="527050" algn="l"/>
              </a:tabLst>
            </a:pPr>
            <a:r>
              <a:rPr lang="en-US" sz="2800" spc="10" dirty="0">
                <a:solidFill>
                  <a:srgbClr val="929292"/>
                </a:solidFill>
                <a:latin typeface="Arial"/>
                <a:cs typeface="Arial"/>
              </a:rPr>
              <a:t> </a:t>
            </a:r>
            <a:r>
              <a:rPr sz="2800" spc="10" dirty="0">
                <a:solidFill>
                  <a:srgbClr val="929292"/>
                </a:solidFill>
                <a:latin typeface="Arial"/>
                <a:cs typeface="Arial"/>
              </a:rPr>
              <a:t>Building </a:t>
            </a:r>
            <a:r>
              <a:rPr sz="2800" dirty="0">
                <a:solidFill>
                  <a:srgbClr val="929292"/>
                </a:solidFill>
                <a:latin typeface="Arial"/>
                <a:cs typeface="Arial"/>
              </a:rPr>
              <a:t>a Machine Learning</a:t>
            </a:r>
            <a:r>
              <a:rPr sz="2800" spc="-25" dirty="0">
                <a:solidFill>
                  <a:srgbClr val="929292"/>
                </a:solidFill>
                <a:latin typeface="Arial"/>
                <a:cs typeface="Arial"/>
              </a:rPr>
              <a:t> </a:t>
            </a:r>
            <a:r>
              <a:rPr sz="2800" spc="-5" dirty="0">
                <a:solidFill>
                  <a:srgbClr val="929292"/>
                </a:solidFill>
                <a:latin typeface="Arial"/>
                <a:cs typeface="Arial"/>
              </a:rPr>
              <a:t>Algorithm</a:t>
            </a:r>
            <a:endParaRPr sz="2800" dirty="0">
              <a:latin typeface="Arial"/>
              <a:cs typeface="Arial"/>
            </a:endParaRPr>
          </a:p>
          <a:p>
            <a:pPr marL="12700">
              <a:lnSpc>
                <a:spcPct val="100000"/>
              </a:lnSpc>
              <a:spcBef>
                <a:spcPts val="380"/>
              </a:spcBef>
            </a:pPr>
            <a:r>
              <a:rPr sz="2800" dirty="0">
                <a:solidFill>
                  <a:srgbClr val="808080"/>
                </a:solidFill>
                <a:latin typeface="Arial"/>
                <a:cs typeface="Arial"/>
              </a:rPr>
              <a:t>11. </a:t>
            </a:r>
            <a:r>
              <a:rPr sz="2800" dirty="0">
                <a:solidFill>
                  <a:srgbClr val="929292"/>
                </a:solidFill>
                <a:latin typeface="Arial"/>
                <a:cs typeface="Arial"/>
              </a:rPr>
              <a:t>Challenges </a:t>
            </a:r>
            <a:r>
              <a:rPr sz="2800" spc="-5" dirty="0">
                <a:solidFill>
                  <a:srgbClr val="929292"/>
                </a:solidFill>
                <a:latin typeface="Arial"/>
                <a:cs typeface="Arial"/>
              </a:rPr>
              <a:t>Motivating </a:t>
            </a:r>
            <a:r>
              <a:rPr sz="2800" dirty="0">
                <a:solidFill>
                  <a:srgbClr val="929292"/>
                </a:solidFill>
                <a:latin typeface="Arial"/>
                <a:cs typeface="Arial"/>
              </a:rPr>
              <a:t>Deep</a:t>
            </a:r>
            <a:r>
              <a:rPr sz="2800" spc="-459" dirty="0">
                <a:solidFill>
                  <a:srgbClr val="929292"/>
                </a:solidFill>
                <a:latin typeface="Arial"/>
                <a:cs typeface="Arial"/>
              </a:rPr>
              <a:t> </a:t>
            </a:r>
            <a:r>
              <a:rPr sz="2800" dirty="0">
                <a:solidFill>
                  <a:srgbClr val="929292"/>
                </a:solidFill>
                <a:latin typeface="Arial"/>
                <a:cs typeface="Arial"/>
              </a:rPr>
              <a:t>Learning</a:t>
            </a:r>
            <a:endParaRPr sz="2800" dirty="0">
              <a:latin typeface="Arial"/>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651510">
              <a:lnSpc>
                <a:spcPct val="100000"/>
              </a:lnSpc>
              <a:spcBef>
                <a:spcPts val="100"/>
              </a:spcBef>
            </a:pPr>
            <a:r>
              <a:rPr spc="-5" dirty="0"/>
              <a:t>T</a:t>
            </a:r>
            <a:r>
              <a:rPr dirty="0"/>
              <a:t>opics</a:t>
            </a:r>
          </a:p>
        </p:txBody>
      </p:sp>
      <p:sp>
        <p:nvSpPr>
          <p:cNvPr id="5" name="object 5"/>
          <p:cNvSpPr txBox="1"/>
          <p:nvPr/>
        </p:nvSpPr>
        <p:spPr>
          <a:xfrm>
            <a:off x="852978" y="1371230"/>
            <a:ext cx="7313122" cy="5644515"/>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808080"/>
                </a:solidFill>
                <a:latin typeface="Arial"/>
                <a:cs typeface="Arial"/>
              </a:rPr>
              <a:t>Capacity, Overfitting and</a:t>
            </a:r>
            <a:r>
              <a:rPr sz="2800" spc="10" dirty="0">
                <a:solidFill>
                  <a:srgbClr val="808080"/>
                </a:solidFill>
                <a:latin typeface="Arial"/>
                <a:cs typeface="Arial"/>
              </a:rPr>
              <a:t> </a:t>
            </a:r>
            <a:r>
              <a:rPr sz="2800" spc="-5" dirty="0">
                <a:solidFill>
                  <a:srgbClr val="808080"/>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3333CC"/>
                </a:solidFill>
                <a:latin typeface="Arial"/>
                <a:cs typeface="Arial"/>
              </a:rPr>
              <a:t>Hyperparameters </a:t>
            </a:r>
            <a:r>
              <a:rPr sz="2800" dirty="0">
                <a:solidFill>
                  <a:srgbClr val="3333CC"/>
                </a:solidFill>
                <a:latin typeface="Arial"/>
                <a:cs typeface="Arial"/>
              </a:rPr>
              <a:t>and </a:t>
            </a:r>
            <a:r>
              <a:rPr sz="2800" spc="-5" dirty="0">
                <a:solidFill>
                  <a:srgbClr val="3333CC"/>
                </a:solidFill>
                <a:latin typeface="Arial"/>
                <a:cs typeface="Arial"/>
              </a:rPr>
              <a:t>Validation</a:t>
            </a:r>
            <a:r>
              <a:rPr sz="2800" spc="15" dirty="0">
                <a:solidFill>
                  <a:srgbClr val="3333CC"/>
                </a:solidFill>
                <a:latin typeface="Arial"/>
                <a:cs typeface="Arial"/>
              </a:rPr>
              <a:t> </a:t>
            </a:r>
            <a:r>
              <a:rPr sz="2800" spc="-5" dirty="0">
                <a:solidFill>
                  <a:srgbClr val="3333CC"/>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808080"/>
                </a:solidFill>
                <a:latin typeface="Arial"/>
                <a:cs typeface="Arial"/>
              </a:rPr>
              <a:t>Estimators, </a:t>
            </a:r>
            <a:r>
              <a:rPr sz="2800" dirty="0">
                <a:solidFill>
                  <a:srgbClr val="808080"/>
                </a:solidFill>
                <a:latin typeface="Arial"/>
                <a:cs typeface="Arial"/>
              </a:rPr>
              <a:t>Bias and</a:t>
            </a:r>
            <a:r>
              <a:rPr sz="2800" spc="-15" dirty="0">
                <a:solidFill>
                  <a:srgbClr val="808080"/>
                </a:solidFill>
                <a:latin typeface="Arial"/>
                <a:cs typeface="Arial"/>
              </a:rPr>
              <a:t> </a:t>
            </a:r>
            <a:r>
              <a:rPr sz="2800" dirty="0">
                <a:solidFill>
                  <a:srgbClr val="808080"/>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Maximum Likelihood</a:t>
            </a:r>
            <a:r>
              <a:rPr sz="2800" spc="-15" dirty="0">
                <a:solidFill>
                  <a:srgbClr val="808080"/>
                </a:solidFill>
                <a:latin typeface="Arial"/>
                <a:cs typeface="Arial"/>
              </a:rPr>
              <a:t> </a:t>
            </a:r>
            <a:r>
              <a:rPr sz="2800" spc="-5" dirty="0">
                <a:solidFill>
                  <a:srgbClr val="808080"/>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808080"/>
                </a:solidFill>
                <a:latin typeface="Arial"/>
                <a:cs typeface="Arial"/>
              </a:rPr>
              <a:t>Supervised Learning</a:t>
            </a:r>
            <a:r>
              <a:rPr sz="2800" spc="-10"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Unsupervised Learning</a:t>
            </a:r>
            <a:r>
              <a:rPr sz="2800" spc="-15"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808080"/>
                </a:solidFill>
                <a:latin typeface="Arial"/>
                <a:cs typeface="Arial"/>
              </a:rPr>
              <a:t>  </a:t>
            </a:r>
            <a:r>
              <a:rPr sz="2800" spc="-5" dirty="0">
                <a:solidFill>
                  <a:srgbClr val="808080"/>
                </a:solidFill>
                <a:latin typeface="Arial"/>
                <a:cs typeface="Arial"/>
              </a:rPr>
              <a:t>Stochastic Gradient </a:t>
            </a:r>
            <a:r>
              <a:rPr sz="2800" dirty="0">
                <a:solidFill>
                  <a:srgbClr val="808080"/>
                </a:solidFill>
                <a:latin typeface="Arial"/>
                <a:cs typeface="Arial"/>
              </a:rPr>
              <a:t>Descent  </a:t>
            </a:r>
            <a:endParaRPr lang="en-US" sz="2800" dirty="0">
              <a:solidFill>
                <a:srgbClr val="808080"/>
              </a:solidFill>
              <a:latin typeface="Arial"/>
              <a:cs typeface="Arial"/>
            </a:endParaRPr>
          </a:p>
          <a:p>
            <a:pPr marL="12700" marR="5080">
              <a:lnSpc>
                <a:spcPts val="4100"/>
              </a:lnSpc>
              <a:spcBef>
                <a:spcPts val="160"/>
              </a:spcBef>
              <a:tabLst>
                <a:tab pos="526415" algn="l"/>
                <a:tab pos="527050" algn="l"/>
              </a:tabLst>
            </a:pPr>
            <a:r>
              <a:rPr sz="2800" spc="10" dirty="0">
                <a:solidFill>
                  <a:srgbClr val="808080"/>
                </a:solidFill>
                <a:latin typeface="Arial"/>
                <a:cs typeface="Arial"/>
              </a:rPr>
              <a:t>10.</a:t>
            </a:r>
            <a:r>
              <a:rPr lang="en-US" sz="2800" spc="10" dirty="0">
                <a:solidFill>
                  <a:srgbClr val="808080"/>
                </a:solidFill>
                <a:latin typeface="Arial"/>
                <a:cs typeface="Arial"/>
              </a:rPr>
              <a:t> </a:t>
            </a:r>
            <a:r>
              <a:rPr sz="2800" spc="10" dirty="0">
                <a:solidFill>
                  <a:srgbClr val="808080"/>
                </a:solidFill>
                <a:latin typeface="Arial"/>
                <a:cs typeface="Arial"/>
              </a:rPr>
              <a:t>Building </a:t>
            </a:r>
            <a:r>
              <a:rPr sz="2800" dirty="0">
                <a:solidFill>
                  <a:srgbClr val="808080"/>
                </a:solidFill>
                <a:latin typeface="Arial"/>
                <a:cs typeface="Arial"/>
              </a:rPr>
              <a:t>a Machine Learning</a:t>
            </a:r>
            <a:r>
              <a:rPr sz="2800" spc="-25" dirty="0">
                <a:solidFill>
                  <a:srgbClr val="808080"/>
                </a:solidFill>
                <a:latin typeface="Arial"/>
                <a:cs typeface="Arial"/>
              </a:rPr>
              <a:t> </a:t>
            </a:r>
            <a:r>
              <a:rPr sz="2800" spc="-5" dirty="0">
                <a:solidFill>
                  <a:srgbClr val="808080"/>
                </a:solidFill>
                <a:latin typeface="Arial"/>
                <a:cs typeface="Arial"/>
              </a:rPr>
              <a:t>Algorithm</a:t>
            </a:r>
            <a:endParaRPr sz="2800" dirty="0">
              <a:latin typeface="Arial"/>
              <a:cs typeface="Arial"/>
            </a:endParaRPr>
          </a:p>
          <a:p>
            <a:pPr marL="12700">
              <a:lnSpc>
                <a:spcPct val="100000"/>
              </a:lnSpc>
              <a:spcBef>
                <a:spcPts val="380"/>
              </a:spcBef>
            </a:pPr>
            <a:r>
              <a:rPr sz="2800" dirty="0">
                <a:solidFill>
                  <a:srgbClr val="808080"/>
                </a:solidFill>
                <a:latin typeface="Arial"/>
                <a:cs typeface="Arial"/>
              </a:rPr>
              <a:t>11. Challenges </a:t>
            </a:r>
            <a:r>
              <a:rPr sz="2800" spc="-5" dirty="0">
                <a:solidFill>
                  <a:srgbClr val="808080"/>
                </a:solidFill>
                <a:latin typeface="Arial"/>
                <a:cs typeface="Arial"/>
              </a:rPr>
              <a:t>Motivating </a:t>
            </a:r>
            <a:r>
              <a:rPr sz="2800" dirty="0">
                <a:solidFill>
                  <a:srgbClr val="808080"/>
                </a:solidFill>
                <a:latin typeface="Arial"/>
                <a:cs typeface="Arial"/>
              </a:rPr>
              <a:t>Deep</a:t>
            </a:r>
            <a:r>
              <a:rPr sz="2800" spc="-459" dirty="0">
                <a:solidFill>
                  <a:srgbClr val="808080"/>
                </a:solidFill>
                <a:latin typeface="Arial"/>
                <a:cs typeface="Arial"/>
              </a:rPr>
              <a:t> </a:t>
            </a:r>
            <a:r>
              <a:rPr sz="2800" dirty="0">
                <a:solidFill>
                  <a:srgbClr val="808080"/>
                </a:solidFill>
                <a:latin typeface="Arial"/>
                <a:cs typeface="Arial"/>
              </a:rPr>
              <a:t>Learning</a:t>
            </a:r>
            <a:endParaRPr sz="2800" dirty="0">
              <a:latin typeface="Arial"/>
              <a:cs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65801" y="320697"/>
            <a:ext cx="8867026" cy="628377"/>
          </a:xfrm>
          <a:prstGeom prst="rect">
            <a:avLst/>
          </a:prstGeom>
        </p:spPr>
        <p:txBody>
          <a:bodyPr vert="horz" wrap="square" lIns="0" tIns="12700" rIns="0" bIns="0" rtlCol="0">
            <a:spAutoFit/>
          </a:bodyPr>
          <a:lstStyle/>
          <a:p>
            <a:pPr marL="12700">
              <a:lnSpc>
                <a:spcPct val="100000"/>
              </a:lnSpc>
              <a:spcBef>
                <a:spcPts val="100"/>
              </a:spcBef>
              <a:tabLst>
                <a:tab pos="5354320" algn="l"/>
              </a:tabLst>
            </a:pPr>
            <a:r>
              <a:rPr sz="4000" dirty="0"/>
              <a:t>Hyperparam</a:t>
            </a:r>
            <a:r>
              <a:rPr lang="en-US" sz="4000" dirty="0"/>
              <a:t>eter</a:t>
            </a:r>
            <a:r>
              <a:rPr sz="4000" dirty="0"/>
              <a:t>s</a:t>
            </a:r>
            <a:r>
              <a:rPr sz="4000" spc="10" dirty="0"/>
              <a:t> </a:t>
            </a:r>
            <a:r>
              <a:rPr lang="en-US" sz="4000" spc="-5" dirty="0"/>
              <a:t>- </a:t>
            </a:r>
            <a:r>
              <a:rPr sz="4000" dirty="0"/>
              <a:t>ML</a:t>
            </a:r>
            <a:r>
              <a:rPr sz="4000" spc="-95" dirty="0"/>
              <a:t> </a:t>
            </a:r>
            <a:r>
              <a:rPr sz="4000" dirty="0"/>
              <a:t>Behavior</a:t>
            </a:r>
          </a:p>
        </p:txBody>
      </p:sp>
      <p:sp>
        <p:nvSpPr>
          <p:cNvPr id="5" name="object 5"/>
          <p:cNvSpPr txBox="1"/>
          <p:nvPr/>
        </p:nvSpPr>
        <p:spPr>
          <a:xfrm>
            <a:off x="852978" y="1093355"/>
            <a:ext cx="9370522" cy="3500754"/>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sz="3200" dirty="0">
                <a:solidFill>
                  <a:srgbClr val="3333CC"/>
                </a:solidFill>
                <a:latin typeface="Arial"/>
                <a:cs typeface="Arial"/>
              </a:rPr>
              <a:t>Most ML </a:t>
            </a:r>
            <a:r>
              <a:rPr sz="3200" spc="-5" dirty="0">
                <a:solidFill>
                  <a:srgbClr val="3333CC"/>
                </a:solidFill>
                <a:latin typeface="Arial"/>
                <a:cs typeface="Arial"/>
              </a:rPr>
              <a:t>algorithms </a:t>
            </a:r>
            <a:r>
              <a:rPr sz="3200" dirty="0">
                <a:solidFill>
                  <a:srgbClr val="3333CC"/>
                </a:solidFill>
                <a:latin typeface="Arial"/>
                <a:cs typeface="Arial"/>
              </a:rPr>
              <a:t>have</a:t>
            </a:r>
            <a:r>
              <a:rPr sz="3200" spc="-10" dirty="0">
                <a:solidFill>
                  <a:srgbClr val="3333CC"/>
                </a:solidFill>
                <a:latin typeface="Arial"/>
                <a:cs typeface="Arial"/>
              </a:rPr>
              <a:t> </a:t>
            </a:r>
            <a:r>
              <a:rPr sz="3200" spc="-5" dirty="0">
                <a:solidFill>
                  <a:srgbClr val="3333CC"/>
                </a:solidFill>
                <a:latin typeface="Arial"/>
                <a:cs typeface="Arial"/>
              </a:rPr>
              <a:t>hyperparameters</a:t>
            </a:r>
            <a:endParaRPr sz="3200" dirty="0">
              <a:latin typeface="Arial"/>
              <a:cs typeface="Arial"/>
            </a:endParaRPr>
          </a:p>
          <a:p>
            <a:pPr marL="755650" lvl="1" indent="-286385">
              <a:lnSpc>
                <a:spcPct val="100000"/>
              </a:lnSpc>
              <a:spcBef>
                <a:spcPts val="635"/>
              </a:spcBef>
              <a:buChar char="–"/>
              <a:tabLst>
                <a:tab pos="755650" algn="l"/>
              </a:tabLst>
            </a:pPr>
            <a:r>
              <a:rPr sz="2800" spc="-5" dirty="0">
                <a:solidFill>
                  <a:srgbClr val="336600"/>
                </a:solidFill>
                <a:latin typeface="Arial"/>
                <a:cs typeface="Arial"/>
              </a:rPr>
              <a:t>To control algorithm</a:t>
            </a:r>
            <a:r>
              <a:rPr sz="2800" dirty="0">
                <a:solidFill>
                  <a:srgbClr val="336600"/>
                </a:solidFill>
                <a:latin typeface="Arial"/>
                <a:cs typeface="Arial"/>
              </a:rPr>
              <a:t> behavior</a:t>
            </a:r>
            <a:endParaRPr sz="2800" dirty="0">
              <a:latin typeface="Arial"/>
              <a:cs typeface="Arial"/>
            </a:endParaRPr>
          </a:p>
          <a:p>
            <a:pPr marL="755650" lvl="1" indent="-286385">
              <a:lnSpc>
                <a:spcPct val="100000"/>
              </a:lnSpc>
              <a:spcBef>
                <a:spcPts val="640"/>
              </a:spcBef>
              <a:buChar char="–"/>
              <a:tabLst>
                <a:tab pos="755650" algn="l"/>
              </a:tabLst>
            </a:pPr>
            <a:r>
              <a:rPr lang="en-US" sz="2800" dirty="0">
                <a:solidFill>
                  <a:srgbClr val="336600"/>
                </a:solidFill>
                <a:latin typeface="Arial"/>
                <a:cs typeface="Arial"/>
              </a:rPr>
              <a:t>Are v</a:t>
            </a:r>
            <a:r>
              <a:rPr sz="2800" dirty="0">
                <a:solidFill>
                  <a:srgbClr val="336600"/>
                </a:solidFill>
                <a:latin typeface="Arial"/>
                <a:cs typeface="Arial"/>
              </a:rPr>
              <a:t>alues not </a:t>
            </a:r>
            <a:r>
              <a:rPr sz="2800" spc="-5" dirty="0">
                <a:solidFill>
                  <a:srgbClr val="336600"/>
                </a:solidFill>
                <a:latin typeface="Arial"/>
                <a:cs typeface="Arial"/>
              </a:rPr>
              <a:t>adapted </a:t>
            </a:r>
            <a:r>
              <a:rPr sz="2800" dirty="0">
                <a:solidFill>
                  <a:srgbClr val="336600"/>
                </a:solidFill>
                <a:latin typeface="Arial"/>
                <a:cs typeface="Arial"/>
              </a:rPr>
              <a:t>by</a:t>
            </a:r>
            <a:r>
              <a:rPr lang="en-US" sz="2800" dirty="0">
                <a:solidFill>
                  <a:srgbClr val="336600"/>
                </a:solidFill>
                <a:latin typeface="Arial"/>
                <a:cs typeface="Arial"/>
              </a:rPr>
              <a:t> </a:t>
            </a:r>
            <a:r>
              <a:rPr sz="2800" dirty="0">
                <a:solidFill>
                  <a:srgbClr val="336600"/>
                </a:solidFill>
                <a:latin typeface="Arial"/>
                <a:cs typeface="Arial"/>
              </a:rPr>
              <a:t>learning </a:t>
            </a:r>
            <a:r>
              <a:rPr sz="2800" spc="-5" dirty="0">
                <a:solidFill>
                  <a:srgbClr val="336600"/>
                </a:solidFill>
                <a:latin typeface="Arial"/>
                <a:cs typeface="Arial"/>
              </a:rPr>
              <a:t>algorithm</a:t>
            </a:r>
            <a:r>
              <a:rPr sz="2800" spc="-20" dirty="0">
                <a:solidFill>
                  <a:srgbClr val="336600"/>
                </a:solidFill>
                <a:latin typeface="Arial"/>
                <a:cs typeface="Arial"/>
              </a:rPr>
              <a:t> </a:t>
            </a:r>
            <a:r>
              <a:rPr sz="2800" spc="-5" dirty="0">
                <a:solidFill>
                  <a:srgbClr val="336600"/>
                </a:solidFill>
                <a:latin typeface="Arial"/>
                <a:cs typeface="Arial"/>
              </a:rPr>
              <a:t>itself</a:t>
            </a:r>
            <a:endParaRPr sz="2800" dirty="0">
              <a:latin typeface="Arial"/>
              <a:cs typeface="Arial"/>
            </a:endParaRPr>
          </a:p>
          <a:p>
            <a:pPr marL="1155065" marR="113664" lvl="2" indent="-228600">
              <a:lnSpc>
                <a:spcPts val="2820"/>
              </a:lnSpc>
              <a:spcBef>
                <a:spcPts val="785"/>
              </a:spcBef>
              <a:buChar char="•"/>
              <a:tabLst>
                <a:tab pos="1155700" algn="l"/>
              </a:tabLst>
            </a:pPr>
            <a:r>
              <a:rPr sz="2400" spc="-5" dirty="0">
                <a:solidFill>
                  <a:srgbClr val="660066"/>
                </a:solidFill>
                <a:latin typeface="Arial"/>
                <a:cs typeface="Arial"/>
              </a:rPr>
              <a:t>Although, </a:t>
            </a:r>
            <a:r>
              <a:rPr sz="2400" dirty="0">
                <a:solidFill>
                  <a:srgbClr val="660066"/>
                </a:solidFill>
                <a:latin typeface="Arial"/>
                <a:cs typeface="Arial"/>
              </a:rPr>
              <a:t>can design </a:t>
            </a:r>
            <a:r>
              <a:rPr sz="2400" spc="-5" dirty="0">
                <a:solidFill>
                  <a:srgbClr val="660066"/>
                </a:solidFill>
                <a:latin typeface="Arial"/>
                <a:cs typeface="Arial"/>
              </a:rPr>
              <a:t>nested </a:t>
            </a:r>
            <a:r>
              <a:rPr sz="2400" dirty="0">
                <a:solidFill>
                  <a:srgbClr val="660066"/>
                </a:solidFill>
                <a:latin typeface="Arial"/>
                <a:cs typeface="Arial"/>
              </a:rPr>
              <a:t>learning where a learning  algo learns best hyperparams </a:t>
            </a:r>
            <a:r>
              <a:rPr sz="2400" spc="-5" dirty="0">
                <a:solidFill>
                  <a:srgbClr val="660066"/>
                </a:solidFill>
                <a:latin typeface="Arial"/>
                <a:cs typeface="Arial"/>
              </a:rPr>
              <a:t>for another </a:t>
            </a:r>
            <a:r>
              <a:rPr sz="2400" dirty="0">
                <a:solidFill>
                  <a:srgbClr val="660066"/>
                </a:solidFill>
                <a:latin typeface="Arial"/>
                <a:cs typeface="Arial"/>
              </a:rPr>
              <a:t>learning</a:t>
            </a:r>
            <a:r>
              <a:rPr sz="2400" spc="-85" dirty="0">
                <a:solidFill>
                  <a:srgbClr val="660066"/>
                </a:solidFill>
                <a:latin typeface="Arial"/>
                <a:cs typeface="Arial"/>
              </a:rPr>
              <a:t> </a:t>
            </a:r>
            <a:r>
              <a:rPr sz="2400" dirty="0">
                <a:solidFill>
                  <a:srgbClr val="660066"/>
                </a:solidFill>
                <a:latin typeface="Arial"/>
                <a:cs typeface="Arial"/>
              </a:rPr>
              <a:t>algo</a:t>
            </a:r>
            <a:endParaRPr sz="2400" dirty="0">
              <a:latin typeface="Arial"/>
              <a:cs typeface="Arial"/>
            </a:endParaRPr>
          </a:p>
          <a:p>
            <a:pPr marL="355600" marR="5080" indent="-342900">
              <a:lnSpc>
                <a:spcPct val="100000"/>
              </a:lnSpc>
              <a:spcBef>
                <a:spcPts val="710"/>
              </a:spcBef>
              <a:buChar char="•"/>
              <a:tabLst>
                <a:tab pos="354965" algn="l"/>
                <a:tab pos="355600" algn="l"/>
              </a:tabLst>
            </a:pPr>
            <a:r>
              <a:rPr sz="3200" spc="-5" dirty="0">
                <a:solidFill>
                  <a:srgbClr val="3333CC"/>
                </a:solidFill>
                <a:latin typeface="Arial"/>
                <a:cs typeface="Arial"/>
              </a:rPr>
              <a:t>In </a:t>
            </a:r>
            <a:r>
              <a:rPr sz="3200" dirty="0">
                <a:solidFill>
                  <a:srgbClr val="3333CC"/>
                </a:solidFill>
                <a:latin typeface="Arial"/>
                <a:cs typeface="Arial"/>
              </a:rPr>
              <a:t>polynomial regression, a single</a:t>
            </a:r>
            <a:r>
              <a:rPr sz="3200" spc="-105" dirty="0">
                <a:solidFill>
                  <a:srgbClr val="3333CC"/>
                </a:solidFill>
                <a:latin typeface="Arial"/>
                <a:cs typeface="Arial"/>
              </a:rPr>
              <a:t> </a:t>
            </a:r>
            <a:r>
              <a:rPr sz="3200" dirty="0">
                <a:solidFill>
                  <a:srgbClr val="3333CC"/>
                </a:solidFill>
                <a:latin typeface="Arial"/>
                <a:cs typeface="Arial"/>
              </a:rPr>
              <a:t>hyperparam  </a:t>
            </a:r>
            <a:r>
              <a:rPr sz="3200" spc="-5" dirty="0">
                <a:solidFill>
                  <a:srgbClr val="3333CC"/>
                </a:solidFill>
                <a:latin typeface="Arial"/>
                <a:cs typeface="Arial"/>
              </a:rPr>
              <a:t>acts </a:t>
            </a:r>
            <a:r>
              <a:rPr sz="3200" dirty="0">
                <a:solidFill>
                  <a:srgbClr val="3333CC"/>
                </a:solidFill>
                <a:latin typeface="Arial"/>
                <a:cs typeface="Arial"/>
              </a:rPr>
              <a:t>a </a:t>
            </a:r>
            <a:r>
              <a:rPr sz="3200" spc="-5" dirty="0">
                <a:solidFill>
                  <a:srgbClr val="3333CC"/>
                </a:solidFill>
                <a:latin typeface="Arial"/>
                <a:cs typeface="Arial"/>
              </a:rPr>
              <a:t>capacity hyperparameter</a:t>
            </a:r>
            <a:endParaRPr sz="3200" dirty="0">
              <a:latin typeface="Arial"/>
              <a:cs typeface="Arial"/>
            </a:endParaRPr>
          </a:p>
        </p:txBody>
      </p:sp>
      <p:sp>
        <p:nvSpPr>
          <p:cNvPr id="6" name="object 6"/>
          <p:cNvSpPr txBox="1"/>
          <p:nvPr/>
        </p:nvSpPr>
        <p:spPr>
          <a:xfrm>
            <a:off x="852978" y="6449198"/>
            <a:ext cx="680720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 </a:t>
            </a:r>
            <a:r>
              <a:rPr sz="2800" spc="-5" dirty="0">
                <a:solidFill>
                  <a:srgbClr val="336600"/>
                </a:solidFill>
                <a:latin typeface="Arial"/>
                <a:cs typeface="Arial"/>
              </a:rPr>
              <a:t>Weight </a:t>
            </a:r>
            <a:r>
              <a:rPr sz="2800" dirty="0">
                <a:solidFill>
                  <a:srgbClr val="336600"/>
                </a:solidFill>
                <a:latin typeface="Arial"/>
                <a:cs typeface="Arial"/>
              </a:rPr>
              <a:t>decay </a:t>
            </a:r>
            <a:r>
              <a:rPr sz="2800" dirty="0">
                <a:latin typeface="Times New Roman"/>
                <a:cs typeface="Times New Roman"/>
              </a:rPr>
              <a:t>λ </a:t>
            </a:r>
            <a:r>
              <a:rPr sz="2800" dirty="0">
                <a:solidFill>
                  <a:srgbClr val="336600"/>
                </a:solidFill>
                <a:latin typeface="Arial"/>
                <a:cs typeface="Arial"/>
              </a:rPr>
              <a:t>is also a</a:t>
            </a:r>
            <a:r>
              <a:rPr sz="2800" spc="-370" dirty="0">
                <a:solidFill>
                  <a:srgbClr val="336600"/>
                </a:solidFill>
                <a:latin typeface="Arial"/>
                <a:cs typeface="Arial"/>
              </a:rPr>
              <a:t> </a:t>
            </a:r>
            <a:r>
              <a:rPr sz="2800" spc="-5" dirty="0">
                <a:solidFill>
                  <a:srgbClr val="336600"/>
                </a:solidFill>
                <a:latin typeface="Arial"/>
                <a:cs typeface="Arial"/>
              </a:rPr>
              <a:t>hyperparameter</a:t>
            </a:r>
            <a:endParaRPr sz="2800">
              <a:latin typeface="Arial"/>
              <a:cs typeface="Arial"/>
            </a:endParaRPr>
          </a:p>
        </p:txBody>
      </p:sp>
      <p:sp>
        <p:nvSpPr>
          <p:cNvPr id="9" name="object 9"/>
          <p:cNvSpPr txBox="1"/>
          <p:nvPr/>
        </p:nvSpPr>
        <p:spPr>
          <a:xfrm>
            <a:off x="1691177" y="5102216"/>
            <a:ext cx="1487170" cy="566420"/>
          </a:xfrm>
          <a:prstGeom prst="rect">
            <a:avLst/>
          </a:prstGeom>
        </p:spPr>
        <p:txBody>
          <a:bodyPr vert="horz" wrap="square" lIns="0" tIns="27939" rIns="0" bIns="0" rtlCol="0">
            <a:spAutoFit/>
          </a:bodyPr>
          <a:lstStyle/>
          <a:p>
            <a:pPr marL="12700" marR="5080">
              <a:lnSpc>
                <a:spcPts val="2100"/>
              </a:lnSpc>
              <a:spcBef>
                <a:spcPts val="219"/>
              </a:spcBef>
            </a:pPr>
            <a:r>
              <a:rPr sz="1800" dirty="0">
                <a:solidFill>
                  <a:srgbClr val="660066"/>
                </a:solidFill>
                <a:latin typeface="Arial"/>
                <a:cs typeface="Arial"/>
              </a:rPr>
              <a:t>Low </a:t>
            </a:r>
            <a:r>
              <a:rPr sz="1800" spc="-5" dirty="0">
                <a:solidFill>
                  <a:srgbClr val="660066"/>
                </a:solidFill>
                <a:latin typeface="Arial"/>
                <a:cs typeface="Arial"/>
              </a:rPr>
              <a:t>capacity:  Struggles to</a:t>
            </a:r>
            <a:r>
              <a:rPr sz="1800" spc="-45" dirty="0">
                <a:solidFill>
                  <a:srgbClr val="660066"/>
                </a:solidFill>
                <a:latin typeface="Arial"/>
                <a:cs typeface="Arial"/>
              </a:rPr>
              <a:t> </a:t>
            </a:r>
            <a:r>
              <a:rPr sz="1800" spc="-5" dirty="0">
                <a:solidFill>
                  <a:srgbClr val="660066"/>
                </a:solidFill>
                <a:latin typeface="Arial"/>
                <a:cs typeface="Arial"/>
              </a:rPr>
              <a:t>fit</a:t>
            </a:r>
            <a:endParaRPr sz="1800">
              <a:latin typeface="Arial"/>
              <a:cs typeface="Arial"/>
            </a:endParaRPr>
          </a:p>
        </p:txBody>
      </p:sp>
      <p:sp>
        <p:nvSpPr>
          <p:cNvPr id="10" name="object 10"/>
          <p:cNvSpPr txBox="1"/>
          <p:nvPr/>
        </p:nvSpPr>
        <p:spPr>
          <a:xfrm>
            <a:off x="7134193" y="4998351"/>
            <a:ext cx="1461770" cy="566420"/>
          </a:xfrm>
          <a:prstGeom prst="rect">
            <a:avLst/>
          </a:prstGeom>
        </p:spPr>
        <p:txBody>
          <a:bodyPr vert="horz" wrap="square" lIns="0" tIns="27939" rIns="0" bIns="0" rtlCol="0">
            <a:spAutoFit/>
          </a:bodyPr>
          <a:lstStyle/>
          <a:p>
            <a:pPr marL="12700" marR="5080">
              <a:lnSpc>
                <a:spcPts val="2100"/>
              </a:lnSpc>
              <a:spcBef>
                <a:spcPts val="219"/>
              </a:spcBef>
            </a:pPr>
            <a:r>
              <a:rPr sz="1800" dirty="0">
                <a:solidFill>
                  <a:srgbClr val="660066"/>
                </a:solidFill>
                <a:latin typeface="Arial"/>
                <a:cs typeface="Arial"/>
              </a:rPr>
              <a:t>High</a:t>
            </a:r>
            <a:r>
              <a:rPr sz="1800" spc="-60" dirty="0">
                <a:solidFill>
                  <a:srgbClr val="660066"/>
                </a:solidFill>
                <a:latin typeface="Arial"/>
                <a:cs typeface="Arial"/>
              </a:rPr>
              <a:t> </a:t>
            </a:r>
            <a:r>
              <a:rPr sz="1800" spc="-5" dirty="0">
                <a:solidFill>
                  <a:srgbClr val="660066"/>
                </a:solidFill>
                <a:latin typeface="Arial"/>
                <a:cs typeface="Arial"/>
              </a:rPr>
              <a:t>capacity:  Overfit</a:t>
            </a:r>
            <a:endParaRPr sz="1800" dirty="0">
              <a:latin typeface="Arial"/>
              <a:cs typeface="Arial"/>
            </a:endParaRPr>
          </a:p>
        </p:txBody>
      </p:sp>
      <p:sp>
        <p:nvSpPr>
          <p:cNvPr id="11" name="object 11"/>
          <p:cNvSpPr txBox="1"/>
          <p:nvPr/>
        </p:nvSpPr>
        <p:spPr>
          <a:xfrm>
            <a:off x="6735526" y="5793806"/>
            <a:ext cx="1511300" cy="365125"/>
          </a:xfrm>
          <a:prstGeom prst="rect">
            <a:avLst/>
          </a:prstGeom>
        </p:spPr>
        <p:txBody>
          <a:bodyPr vert="horz" wrap="square" lIns="0" tIns="15875" rIns="0" bIns="0" rtlCol="0">
            <a:spAutoFit/>
          </a:bodyPr>
          <a:lstStyle/>
          <a:p>
            <a:pPr>
              <a:lnSpc>
                <a:spcPct val="100000"/>
              </a:lnSpc>
              <a:spcBef>
                <a:spcPts val="125"/>
              </a:spcBef>
            </a:pPr>
            <a:r>
              <a:rPr sz="2200" i="1" spc="185" dirty="0">
                <a:latin typeface="Cambria"/>
                <a:cs typeface="Cambria"/>
              </a:rPr>
              <a:t>J</a:t>
            </a:r>
            <a:r>
              <a:rPr sz="2200" spc="185" dirty="0">
                <a:latin typeface="Cambria"/>
                <a:cs typeface="Cambria"/>
              </a:rPr>
              <a:t>(</a:t>
            </a:r>
            <a:r>
              <a:rPr sz="2200" b="1" i="1" spc="185" dirty="0">
                <a:latin typeface="Calibri"/>
                <a:cs typeface="Calibri"/>
              </a:rPr>
              <a:t>w</a:t>
            </a:r>
            <a:r>
              <a:rPr sz="2200" spc="185" dirty="0">
                <a:latin typeface="Cambria"/>
                <a:cs typeface="Cambria"/>
              </a:rPr>
              <a:t>) </a:t>
            </a:r>
            <a:r>
              <a:rPr sz="2200" spc="15" dirty="0">
                <a:latin typeface="Symbol"/>
                <a:cs typeface="Symbol"/>
              </a:rPr>
              <a:t></a:t>
            </a:r>
            <a:r>
              <a:rPr sz="2200" spc="-180" dirty="0">
                <a:latin typeface="Times New Roman"/>
                <a:cs typeface="Times New Roman"/>
              </a:rPr>
              <a:t> </a:t>
            </a:r>
            <a:r>
              <a:rPr sz="2200" spc="185" dirty="0">
                <a:latin typeface="Cambria"/>
                <a:cs typeface="Cambria"/>
              </a:rPr>
              <a:t>MSE</a:t>
            </a:r>
            <a:endParaRPr sz="2200">
              <a:latin typeface="Cambria"/>
              <a:cs typeface="Cambria"/>
            </a:endParaRPr>
          </a:p>
        </p:txBody>
      </p:sp>
      <p:sp>
        <p:nvSpPr>
          <p:cNvPr id="12" name="object 12"/>
          <p:cNvSpPr txBox="1"/>
          <p:nvPr/>
        </p:nvSpPr>
        <p:spPr>
          <a:xfrm>
            <a:off x="8243538" y="6014922"/>
            <a:ext cx="352425" cy="222250"/>
          </a:xfrm>
          <a:prstGeom prst="rect">
            <a:avLst/>
          </a:prstGeom>
        </p:spPr>
        <p:txBody>
          <a:bodyPr vert="horz" wrap="square" lIns="0" tIns="17145" rIns="0" bIns="0" rtlCol="0">
            <a:spAutoFit/>
          </a:bodyPr>
          <a:lstStyle/>
          <a:p>
            <a:pPr>
              <a:lnSpc>
                <a:spcPct val="100000"/>
              </a:lnSpc>
              <a:spcBef>
                <a:spcPts val="135"/>
              </a:spcBef>
            </a:pPr>
            <a:r>
              <a:rPr sz="1250" spc="55" dirty="0">
                <a:latin typeface="Cambria"/>
                <a:cs typeface="Cambria"/>
              </a:rPr>
              <a:t>t</a:t>
            </a:r>
            <a:r>
              <a:rPr sz="1250" spc="-40" dirty="0">
                <a:latin typeface="Cambria"/>
                <a:cs typeface="Cambria"/>
              </a:rPr>
              <a:t>r</a:t>
            </a:r>
            <a:r>
              <a:rPr sz="1250" spc="25" dirty="0">
                <a:latin typeface="Cambria"/>
                <a:cs typeface="Cambria"/>
              </a:rPr>
              <a:t>a</a:t>
            </a:r>
            <a:r>
              <a:rPr sz="1250" dirty="0">
                <a:latin typeface="Cambria"/>
                <a:cs typeface="Cambria"/>
              </a:rPr>
              <a:t>i</a:t>
            </a:r>
            <a:r>
              <a:rPr sz="1250" spc="15" dirty="0">
                <a:latin typeface="Cambria"/>
                <a:cs typeface="Cambria"/>
              </a:rPr>
              <a:t>n</a:t>
            </a:r>
            <a:endParaRPr sz="1250">
              <a:latin typeface="Cambria"/>
              <a:cs typeface="Cambria"/>
            </a:endParaRPr>
          </a:p>
        </p:txBody>
      </p:sp>
      <p:sp>
        <p:nvSpPr>
          <p:cNvPr id="13" name="object 13"/>
          <p:cNvSpPr txBox="1"/>
          <p:nvPr/>
        </p:nvSpPr>
        <p:spPr>
          <a:xfrm>
            <a:off x="9270991" y="5786435"/>
            <a:ext cx="130175" cy="222250"/>
          </a:xfrm>
          <a:prstGeom prst="rect">
            <a:avLst/>
          </a:prstGeom>
        </p:spPr>
        <p:txBody>
          <a:bodyPr vert="horz" wrap="square" lIns="0" tIns="17145" rIns="0" bIns="0" rtlCol="0">
            <a:spAutoFit/>
          </a:bodyPr>
          <a:lstStyle/>
          <a:p>
            <a:pPr>
              <a:lnSpc>
                <a:spcPct val="100000"/>
              </a:lnSpc>
              <a:spcBef>
                <a:spcPts val="135"/>
              </a:spcBef>
            </a:pPr>
            <a:r>
              <a:rPr sz="1250" i="1" spc="200" dirty="0">
                <a:latin typeface="Cambria"/>
                <a:cs typeface="Cambria"/>
              </a:rPr>
              <a:t>T</a:t>
            </a:r>
            <a:endParaRPr sz="1250">
              <a:latin typeface="Cambria"/>
              <a:cs typeface="Cambria"/>
            </a:endParaRPr>
          </a:p>
        </p:txBody>
      </p:sp>
      <p:sp>
        <p:nvSpPr>
          <p:cNvPr id="14" name="object 14"/>
          <p:cNvSpPr txBox="1"/>
          <p:nvPr/>
        </p:nvSpPr>
        <p:spPr>
          <a:xfrm>
            <a:off x="8673977" y="5793806"/>
            <a:ext cx="958850" cy="365125"/>
          </a:xfrm>
          <a:prstGeom prst="rect">
            <a:avLst/>
          </a:prstGeom>
        </p:spPr>
        <p:txBody>
          <a:bodyPr vert="horz" wrap="square" lIns="0" tIns="15875" rIns="0" bIns="0" rtlCol="0">
            <a:spAutoFit/>
          </a:bodyPr>
          <a:lstStyle/>
          <a:p>
            <a:pPr marL="224790" indent="-225425">
              <a:lnSpc>
                <a:spcPct val="100000"/>
              </a:lnSpc>
              <a:spcBef>
                <a:spcPts val="125"/>
              </a:spcBef>
              <a:buChar char=""/>
              <a:tabLst>
                <a:tab pos="225425" algn="l"/>
                <a:tab pos="727710" algn="l"/>
              </a:tabLst>
            </a:pPr>
            <a:r>
              <a:rPr sz="2200" spc="-5" dirty="0">
                <a:latin typeface="Symbol"/>
                <a:cs typeface="Symbol"/>
              </a:rPr>
              <a:t></a:t>
            </a:r>
            <a:r>
              <a:rPr sz="2200" b="1" i="1" spc="70" dirty="0">
                <a:latin typeface="Calibri"/>
                <a:cs typeface="Calibri"/>
              </a:rPr>
              <a:t>w</a:t>
            </a:r>
            <a:r>
              <a:rPr sz="2200" b="1" i="1" dirty="0">
                <a:latin typeface="Calibri"/>
                <a:cs typeface="Calibri"/>
              </a:rPr>
              <a:t>	</a:t>
            </a:r>
            <a:r>
              <a:rPr sz="2200" b="1" i="1" spc="70" dirty="0">
                <a:latin typeface="Calibri"/>
                <a:cs typeface="Calibri"/>
              </a:rPr>
              <a:t>w</a:t>
            </a:r>
            <a:endParaRPr sz="2200">
              <a:latin typeface="Calibri"/>
              <a:cs typeface="Calibri"/>
            </a:endParaRPr>
          </a:p>
        </p:txBody>
      </p:sp>
      <p:sp>
        <p:nvSpPr>
          <p:cNvPr id="15" name="object 15"/>
          <p:cNvSpPr/>
          <p:nvPr/>
        </p:nvSpPr>
        <p:spPr>
          <a:xfrm>
            <a:off x="6713074" y="5754572"/>
            <a:ext cx="2981325" cy="504825"/>
          </a:xfrm>
          <a:custGeom>
            <a:avLst/>
            <a:gdLst/>
            <a:ahLst/>
            <a:cxnLst/>
            <a:rect l="l" t="t" r="r" b="b"/>
            <a:pathLst>
              <a:path w="2981325" h="504825">
                <a:moveTo>
                  <a:pt x="0" y="0"/>
                </a:moveTo>
                <a:lnTo>
                  <a:pt x="2981324" y="0"/>
                </a:lnTo>
                <a:lnTo>
                  <a:pt x="2981324" y="504824"/>
                </a:lnTo>
                <a:lnTo>
                  <a:pt x="0" y="504824"/>
                </a:lnTo>
                <a:lnTo>
                  <a:pt x="0" y="0"/>
                </a:lnTo>
                <a:close/>
              </a:path>
            </a:pathLst>
          </a:custGeom>
          <a:ln w="9524">
            <a:solidFill>
              <a:srgbClr val="000000"/>
            </a:solidFill>
          </a:ln>
        </p:spPr>
        <p:txBody>
          <a:bodyPr wrap="square" lIns="0" tIns="0" rIns="0" bIns="0" rtlCol="0"/>
          <a:lstStyle/>
          <a:p>
            <a:endParaRPr/>
          </a:p>
        </p:txBody>
      </p:sp>
      <p:pic>
        <p:nvPicPr>
          <p:cNvPr id="3" name="Picture 2">
            <a:extLst>
              <a:ext uri="{FF2B5EF4-FFF2-40B4-BE49-F238E27FC236}">
                <a16:creationId xmlns:a16="http://schemas.microsoft.com/office/drawing/2014/main" id="{31A655E7-5D08-8594-11AF-29D934AD2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170" y="4820888"/>
            <a:ext cx="3462890" cy="1646619"/>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40030" y="457200"/>
            <a:ext cx="8126270" cy="689932"/>
          </a:xfrm>
          <a:prstGeom prst="rect">
            <a:avLst/>
          </a:prstGeom>
        </p:spPr>
        <p:txBody>
          <a:bodyPr vert="horz" wrap="square" lIns="0" tIns="12700" rIns="0" bIns="0" rtlCol="0">
            <a:spAutoFit/>
          </a:bodyPr>
          <a:lstStyle/>
          <a:p>
            <a:pPr marL="12700">
              <a:lnSpc>
                <a:spcPct val="100000"/>
              </a:lnSpc>
              <a:spcBef>
                <a:spcPts val="100"/>
              </a:spcBef>
            </a:pPr>
            <a:r>
              <a:rPr dirty="0"/>
              <a:t>Reasons </a:t>
            </a:r>
            <a:r>
              <a:rPr spc="-5" dirty="0"/>
              <a:t>for</a:t>
            </a:r>
            <a:r>
              <a:rPr spc="-30" dirty="0"/>
              <a:t> </a:t>
            </a:r>
            <a:r>
              <a:rPr lang="en-US" spc="-5" dirty="0"/>
              <a:t>H</a:t>
            </a:r>
            <a:r>
              <a:rPr spc="-5" dirty="0"/>
              <a:t>yperparameters</a:t>
            </a:r>
          </a:p>
        </p:txBody>
      </p:sp>
      <p:sp>
        <p:nvSpPr>
          <p:cNvPr id="5" name="object 5"/>
          <p:cNvSpPr txBox="1"/>
          <p:nvPr/>
        </p:nvSpPr>
        <p:spPr>
          <a:xfrm>
            <a:off x="850900" y="1286513"/>
            <a:ext cx="9522922" cy="3905621"/>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spc="-5" dirty="0">
                <a:solidFill>
                  <a:srgbClr val="3333CC"/>
                </a:solidFill>
                <a:latin typeface="Arial"/>
                <a:cs typeface="Arial"/>
              </a:rPr>
              <a:t>Sometimes setting </a:t>
            </a:r>
            <a:r>
              <a:rPr sz="3200" dirty="0">
                <a:solidFill>
                  <a:srgbClr val="3333CC"/>
                </a:solidFill>
                <a:latin typeface="Arial"/>
                <a:cs typeface="Arial"/>
              </a:rPr>
              <a:t>is chosen as a</a:t>
            </a:r>
            <a:r>
              <a:rPr sz="3200" spc="-45" dirty="0">
                <a:solidFill>
                  <a:srgbClr val="3333CC"/>
                </a:solidFill>
                <a:latin typeface="Arial"/>
                <a:cs typeface="Arial"/>
              </a:rPr>
              <a:t> </a:t>
            </a:r>
            <a:r>
              <a:rPr sz="3200" dirty="0">
                <a:solidFill>
                  <a:srgbClr val="3333CC"/>
                </a:solidFill>
                <a:latin typeface="Arial"/>
                <a:cs typeface="Arial"/>
              </a:rPr>
              <a:t>hyperparam  because it is </a:t>
            </a:r>
            <a:r>
              <a:rPr sz="3200" i="1" spc="-5" dirty="0">
                <a:solidFill>
                  <a:srgbClr val="434DD6"/>
                </a:solidFill>
                <a:latin typeface="Arial"/>
                <a:cs typeface="Arial"/>
              </a:rPr>
              <a:t>too difficult </a:t>
            </a:r>
            <a:r>
              <a:rPr sz="3200" spc="-5" dirty="0">
                <a:solidFill>
                  <a:srgbClr val="3333CC"/>
                </a:solidFill>
                <a:latin typeface="Arial"/>
                <a:cs typeface="Arial"/>
              </a:rPr>
              <a:t>to</a:t>
            </a:r>
            <a:r>
              <a:rPr sz="3200" spc="-10" dirty="0">
                <a:solidFill>
                  <a:srgbClr val="3333CC"/>
                </a:solidFill>
                <a:latin typeface="Arial"/>
                <a:cs typeface="Arial"/>
              </a:rPr>
              <a:t> </a:t>
            </a:r>
            <a:r>
              <a:rPr sz="3200" spc="-5" dirty="0">
                <a:solidFill>
                  <a:srgbClr val="3333CC"/>
                </a:solidFill>
                <a:latin typeface="Arial"/>
                <a:cs typeface="Arial"/>
              </a:rPr>
              <a:t>optimize</a:t>
            </a:r>
            <a:endParaRPr sz="3200" dirty="0">
              <a:latin typeface="Arial"/>
              <a:cs typeface="Arial"/>
            </a:endParaRPr>
          </a:p>
          <a:p>
            <a:pPr marL="355600" marR="388620" indent="-342900">
              <a:lnSpc>
                <a:spcPct val="100699"/>
              </a:lnSpc>
              <a:spcBef>
                <a:spcPts val="580"/>
              </a:spcBef>
              <a:buChar char="•"/>
              <a:tabLst>
                <a:tab pos="354965" algn="l"/>
                <a:tab pos="355600" algn="l"/>
              </a:tabLst>
            </a:pPr>
            <a:r>
              <a:rPr sz="3200" dirty="0">
                <a:solidFill>
                  <a:srgbClr val="3333CC"/>
                </a:solidFill>
                <a:latin typeface="Arial"/>
                <a:cs typeface="Arial"/>
              </a:rPr>
              <a:t>More </a:t>
            </a:r>
            <a:r>
              <a:rPr sz="3200" spc="-5" dirty="0">
                <a:solidFill>
                  <a:srgbClr val="3333CC"/>
                </a:solidFill>
                <a:latin typeface="Arial"/>
                <a:cs typeface="Arial"/>
              </a:rPr>
              <a:t>frequently, the setting </a:t>
            </a:r>
            <a:r>
              <a:rPr sz="3200" dirty="0">
                <a:solidFill>
                  <a:srgbClr val="3333CC"/>
                </a:solidFill>
                <a:latin typeface="Arial"/>
                <a:cs typeface="Arial"/>
              </a:rPr>
              <a:t>is a hyperparam  because it is </a:t>
            </a:r>
            <a:r>
              <a:rPr sz="3200" i="1" dirty="0">
                <a:solidFill>
                  <a:srgbClr val="434DD6"/>
                </a:solidFill>
                <a:latin typeface="Arial"/>
                <a:cs typeface="Arial"/>
              </a:rPr>
              <a:t>not </a:t>
            </a:r>
            <a:r>
              <a:rPr sz="3200" i="1" spc="-5" dirty="0">
                <a:solidFill>
                  <a:srgbClr val="434DD6"/>
                </a:solidFill>
                <a:latin typeface="Arial"/>
                <a:cs typeface="Arial"/>
              </a:rPr>
              <a:t>appropriate to </a:t>
            </a:r>
            <a:r>
              <a:rPr sz="3200" i="1" dirty="0">
                <a:solidFill>
                  <a:srgbClr val="434DD6"/>
                </a:solidFill>
                <a:latin typeface="Arial"/>
                <a:cs typeface="Arial"/>
              </a:rPr>
              <a:t>learn </a:t>
            </a:r>
            <a:r>
              <a:rPr sz="3200" dirty="0">
                <a:solidFill>
                  <a:srgbClr val="3333CC"/>
                </a:solidFill>
                <a:latin typeface="Arial"/>
                <a:cs typeface="Arial"/>
              </a:rPr>
              <a:t>that  hyperparam on </a:t>
            </a:r>
            <a:r>
              <a:rPr sz="3200" spc="-5" dirty="0">
                <a:solidFill>
                  <a:srgbClr val="3333CC"/>
                </a:solidFill>
                <a:latin typeface="Arial"/>
                <a:cs typeface="Arial"/>
              </a:rPr>
              <a:t>the training</a:t>
            </a:r>
            <a:r>
              <a:rPr sz="3200" spc="-10" dirty="0">
                <a:solidFill>
                  <a:srgbClr val="3333CC"/>
                </a:solidFill>
                <a:latin typeface="Arial"/>
                <a:cs typeface="Arial"/>
              </a:rPr>
              <a:t> </a:t>
            </a:r>
            <a:r>
              <a:rPr sz="3200" dirty="0">
                <a:solidFill>
                  <a:srgbClr val="3333CC"/>
                </a:solidFill>
                <a:latin typeface="Arial"/>
                <a:cs typeface="Arial"/>
              </a:rPr>
              <a:t>set</a:t>
            </a:r>
            <a:endParaRPr sz="3200" dirty="0">
              <a:latin typeface="Arial"/>
              <a:cs typeface="Arial"/>
            </a:endParaRPr>
          </a:p>
          <a:p>
            <a:pPr marL="755650" lvl="1" indent="-286385">
              <a:lnSpc>
                <a:spcPct val="100000"/>
              </a:lnSpc>
              <a:spcBef>
                <a:spcPts val="630"/>
              </a:spcBef>
              <a:buChar char="–"/>
              <a:tabLst>
                <a:tab pos="755650" algn="l"/>
              </a:tabLst>
            </a:pPr>
            <a:r>
              <a:rPr sz="2800" dirty="0">
                <a:solidFill>
                  <a:srgbClr val="336600"/>
                </a:solidFill>
                <a:latin typeface="Arial"/>
                <a:cs typeface="Arial"/>
              </a:rPr>
              <a:t>Applies </a:t>
            </a:r>
            <a:r>
              <a:rPr sz="2800" spc="-5" dirty="0">
                <a:solidFill>
                  <a:srgbClr val="336600"/>
                </a:solidFill>
                <a:latin typeface="Arial"/>
                <a:cs typeface="Arial"/>
              </a:rPr>
              <a:t>to </a:t>
            </a:r>
            <a:r>
              <a:rPr sz="2800" dirty="0">
                <a:solidFill>
                  <a:srgbClr val="336600"/>
                </a:solidFill>
                <a:latin typeface="Arial"/>
                <a:cs typeface="Arial"/>
              </a:rPr>
              <a:t>all </a:t>
            </a:r>
            <a:r>
              <a:rPr sz="2800" spc="-5" dirty="0">
                <a:solidFill>
                  <a:srgbClr val="336600"/>
                </a:solidFill>
                <a:latin typeface="Arial"/>
                <a:cs typeface="Arial"/>
              </a:rPr>
              <a:t>hyperparameters for </a:t>
            </a:r>
            <a:r>
              <a:rPr sz="2800" dirty="0">
                <a:solidFill>
                  <a:srgbClr val="336600"/>
                </a:solidFill>
                <a:latin typeface="Arial"/>
                <a:cs typeface="Arial"/>
              </a:rPr>
              <a:t>model</a:t>
            </a:r>
            <a:r>
              <a:rPr sz="2800" spc="10" dirty="0">
                <a:solidFill>
                  <a:srgbClr val="336600"/>
                </a:solidFill>
                <a:latin typeface="Arial"/>
                <a:cs typeface="Arial"/>
              </a:rPr>
              <a:t> </a:t>
            </a:r>
            <a:r>
              <a:rPr sz="2800" spc="-5" dirty="0">
                <a:solidFill>
                  <a:srgbClr val="336600"/>
                </a:solidFill>
                <a:latin typeface="Arial"/>
                <a:cs typeface="Arial"/>
              </a:rPr>
              <a:t>capacity</a:t>
            </a:r>
            <a:endParaRPr sz="2800" dirty="0">
              <a:latin typeface="Arial"/>
              <a:cs typeface="Arial"/>
            </a:endParaRPr>
          </a:p>
          <a:p>
            <a:pPr marL="1155065" marR="474345" lvl="2" indent="-228600">
              <a:lnSpc>
                <a:spcPts val="2820"/>
              </a:lnSpc>
              <a:spcBef>
                <a:spcPts val="790"/>
              </a:spcBef>
              <a:buChar char="•"/>
              <a:tabLst>
                <a:tab pos="1155700" algn="l"/>
                <a:tab pos="4679950" algn="l"/>
              </a:tabLst>
            </a:pPr>
            <a:r>
              <a:rPr sz="2400" spc="-5" dirty="0">
                <a:solidFill>
                  <a:srgbClr val="660066"/>
                </a:solidFill>
                <a:latin typeface="Arial"/>
                <a:cs typeface="Arial"/>
              </a:rPr>
              <a:t>If </a:t>
            </a:r>
            <a:r>
              <a:rPr sz="2400" dirty="0">
                <a:solidFill>
                  <a:srgbClr val="660066"/>
                </a:solidFill>
                <a:latin typeface="Arial"/>
                <a:cs typeface="Arial"/>
              </a:rPr>
              <a:t>learned on</a:t>
            </a:r>
            <a:r>
              <a:rPr lang="en-US" sz="2400" dirty="0">
                <a:solidFill>
                  <a:srgbClr val="660066"/>
                </a:solidFill>
                <a:latin typeface="Arial"/>
                <a:cs typeface="Arial"/>
              </a:rPr>
              <a:t> a</a:t>
            </a:r>
            <a:r>
              <a:rPr sz="2400" spc="25" dirty="0">
                <a:solidFill>
                  <a:srgbClr val="660066"/>
                </a:solidFill>
                <a:latin typeface="Arial"/>
                <a:cs typeface="Arial"/>
              </a:rPr>
              <a:t> </a:t>
            </a:r>
            <a:r>
              <a:rPr sz="2400" spc="-5" dirty="0">
                <a:solidFill>
                  <a:srgbClr val="660066"/>
                </a:solidFill>
                <a:latin typeface="Arial"/>
                <a:cs typeface="Arial"/>
              </a:rPr>
              <a:t>training</a:t>
            </a:r>
            <a:r>
              <a:rPr sz="2400" spc="10" dirty="0">
                <a:solidFill>
                  <a:srgbClr val="660066"/>
                </a:solidFill>
                <a:latin typeface="Arial"/>
                <a:cs typeface="Arial"/>
              </a:rPr>
              <a:t> </a:t>
            </a:r>
            <a:r>
              <a:rPr sz="2400" spc="-5" dirty="0">
                <a:solidFill>
                  <a:srgbClr val="660066"/>
                </a:solidFill>
                <a:latin typeface="Arial"/>
                <a:cs typeface="Arial"/>
              </a:rPr>
              <a:t>set,</a:t>
            </a:r>
            <a:r>
              <a:rPr lang="en-US" sz="2400" spc="-5" dirty="0">
                <a:solidFill>
                  <a:srgbClr val="660066"/>
                </a:solidFill>
                <a:latin typeface="Arial"/>
                <a:cs typeface="Arial"/>
              </a:rPr>
              <a:t> it</a:t>
            </a:r>
            <a:r>
              <a:rPr sz="2400" spc="-5" dirty="0">
                <a:solidFill>
                  <a:srgbClr val="660066"/>
                </a:solidFill>
                <a:latin typeface="Arial"/>
                <a:cs typeface="Arial"/>
              </a:rPr>
              <a:t> </a:t>
            </a:r>
            <a:r>
              <a:rPr sz="2400" dirty="0">
                <a:solidFill>
                  <a:srgbClr val="660066"/>
                </a:solidFill>
                <a:latin typeface="Arial"/>
                <a:cs typeface="Arial"/>
              </a:rPr>
              <a:t>would always</a:t>
            </a:r>
            <a:r>
              <a:rPr sz="2400" spc="-90" dirty="0">
                <a:solidFill>
                  <a:srgbClr val="660066"/>
                </a:solidFill>
                <a:latin typeface="Arial"/>
                <a:cs typeface="Arial"/>
              </a:rPr>
              <a:t> </a:t>
            </a:r>
            <a:r>
              <a:rPr sz="2400" dirty="0">
                <a:solidFill>
                  <a:srgbClr val="660066"/>
                </a:solidFill>
                <a:latin typeface="Arial"/>
                <a:cs typeface="Arial"/>
              </a:rPr>
              <a:t>choose </a:t>
            </a:r>
            <a:r>
              <a:rPr lang="en-US" sz="2400" dirty="0">
                <a:solidFill>
                  <a:srgbClr val="660066"/>
                </a:solidFill>
                <a:latin typeface="Arial"/>
                <a:cs typeface="Arial"/>
              </a:rPr>
              <a:t>a</a:t>
            </a:r>
            <a:r>
              <a:rPr sz="2400" dirty="0">
                <a:solidFill>
                  <a:srgbClr val="660066"/>
                </a:solidFill>
                <a:latin typeface="Arial"/>
                <a:cs typeface="Arial"/>
              </a:rPr>
              <a:t> maximum model </a:t>
            </a:r>
            <a:r>
              <a:rPr sz="2400" spc="-5" dirty="0">
                <a:solidFill>
                  <a:srgbClr val="660066"/>
                </a:solidFill>
                <a:latin typeface="Arial"/>
                <a:cs typeface="Arial"/>
              </a:rPr>
              <a:t>capacity </a:t>
            </a:r>
            <a:r>
              <a:rPr lang="en-US" sz="2400" spc="-5" dirty="0">
                <a:solidFill>
                  <a:srgbClr val="660066"/>
                </a:solidFill>
                <a:latin typeface="Arial"/>
                <a:cs typeface="Arial"/>
              </a:rPr>
              <a:t>which </a:t>
            </a:r>
            <a:r>
              <a:rPr sz="2400" spc="-5" dirty="0">
                <a:solidFill>
                  <a:srgbClr val="660066"/>
                </a:solidFill>
                <a:latin typeface="Arial"/>
                <a:cs typeface="Arial"/>
              </a:rPr>
              <a:t>result</a:t>
            </a:r>
            <a:r>
              <a:rPr lang="en-US" sz="2400" spc="-5" dirty="0">
                <a:solidFill>
                  <a:srgbClr val="660066"/>
                </a:solidFill>
                <a:latin typeface="Arial"/>
                <a:cs typeface="Arial"/>
              </a:rPr>
              <a:t>s</a:t>
            </a:r>
            <a:r>
              <a:rPr sz="2400" spc="-5" dirty="0">
                <a:solidFill>
                  <a:srgbClr val="660066"/>
                </a:solidFill>
                <a:latin typeface="Arial"/>
                <a:cs typeface="Arial"/>
              </a:rPr>
              <a:t> </a:t>
            </a:r>
            <a:r>
              <a:rPr sz="2400" dirty="0">
                <a:solidFill>
                  <a:srgbClr val="660066"/>
                </a:solidFill>
                <a:latin typeface="Arial"/>
                <a:cs typeface="Arial"/>
              </a:rPr>
              <a:t>in </a:t>
            </a:r>
            <a:r>
              <a:rPr sz="2400" spc="-5" dirty="0">
                <a:solidFill>
                  <a:srgbClr val="660066"/>
                </a:solidFill>
                <a:latin typeface="Arial"/>
                <a:cs typeface="Arial"/>
              </a:rPr>
              <a:t>overfitting</a:t>
            </a:r>
            <a:endParaRPr sz="2400" dirty="0">
              <a:latin typeface="Arial"/>
              <a:cs typeface="Arial"/>
            </a:endParaRPr>
          </a:p>
        </p:txBody>
      </p:sp>
      <p:sp>
        <p:nvSpPr>
          <p:cNvPr id="7" name="object 7"/>
          <p:cNvSpPr/>
          <p:nvPr/>
        </p:nvSpPr>
        <p:spPr>
          <a:xfrm>
            <a:off x="4845051" y="5322280"/>
            <a:ext cx="3952177" cy="1867606"/>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1767377" y="5792354"/>
            <a:ext cx="2643505" cy="1112520"/>
          </a:xfrm>
          <a:prstGeom prst="rect">
            <a:avLst/>
          </a:prstGeom>
        </p:spPr>
        <p:txBody>
          <a:bodyPr vert="horz" wrap="square" lIns="0" tIns="15875" rIns="0" bIns="0" rtlCol="0">
            <a:spAutoFit/>
          </a:bodyPr>
          <a:lstStyle/>
          <a:p>
            <a:pPr marL="12700" marR="5080">
              <a:lnSpc>
                <a:spcPct val="98800"/>
              </a:lnSpc>
              <a:spcBef>
                <a:spcPts val="125"/>
              </a:spcBef>
            </a:pPr>
            <a:r>
              <a:rPr sz="1800" dirty="0">
                <a:solidFill>
                  <a:srgbClr val="660066"/>
                </a:solidFill>
                <a:latin typeface="Arial"/>
                <a:cs typeface="Arial"/>
              </a:rPr>
              <a:t>Can always </a:t>
            </a:r>
            <a:r>
              <a:rPr sz="1800" spc="-5" dirty="0">
                <a:solidFill>
                  <a:srgbClr val="660066"/>
                </a:solidFill>
                <a:latin typeface="Arial"/>
                <a:cs typeface="Arial"/>
              </a:rPr>
              <a:t>fit the</a:t>
            </a:r>
            <a:r>
              <a:rPr sz="1800" spc="-50" dirty="0">
                <a:solidFill>
                  <a:srgbClr val="660066"/>
                </a:solidFill>
                <a:latin typeface="Arial"/>
                <a:cs typeface="Arial"/>
              </a:rPr>
              <a:t> </a:t>
            </a:r>
            <a:r>
              <a:rPr sz="1800" spc="-5" dirty="0">
                <a:solidFill>
                  <a:srgbClr val="660066"/>
                </a:solidFill>
                <a:latin typeface="Arial"/>
                <a:cs typeface="Arial"/>
              </a:rPr>
              <a:t>training  </a:t>
            </a:r>
            <a:r>
              <a:rPr sz="1800" dirty="0">
                <a:solidFill>
                  <a:srgbClr val="660066"/>
                </a:solidFill>
                <a:latin typeface="Arial"/>
                <a:cs typeface="Arial"/>
              </a:rPr>
              <a:t>set </a:t>
            </a:r>
            <a:r>
              <a:rPr sz="1800" spc="-5" dirty="0">
                <a:solidFill>
                  <a:srgbClr val="660066"/>
                </a:solidFill>
                <a:latin typeface="Arial"/>
                <a:cs typeface="Arial"/>
              </a:rPr>
              <a:t>better with </a:t>
            </a:r>
            <a:r>
              <a:rPr sz="1800" dirty="0">
                <a:solidFill>
                  <a:srgbClr val="660066"/>
                </a:solidFill>
                <a:latin typeface="Arial"/>
                <a:cs typeface="Arial"/>
              </a:rPr>
              <a:t>a higher  degree polynomial and  weight decay</a:t>
            </a:r>
            <a:r>
              <a:rPr sz="1800" spc="-25" dirty="0">
                <a:solidFill>
                  <a:srgbClr val="660066"/>
                </a:solidFill>
                <a:latin typeface="Arial"/>
                <a:cs typeface="Arial"/>
              </a:rPr>
              <a:t> </a:t>
            </a:r>
            <a:r>
              <a:rPr sz="1800" dirty="0">
                <a:latin typeface="Times New Roman"/>
                <a:cs typeface="Times New Roman"/>
              </a:rPr>
              <a:t>λ=0</a:t>
            </a:r>
            <a:endParaRPr sz="1800">
              <a:latin typeface="Times New Roman"/>
              <a:cs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35728" y="477404"/>
            <a:ext cx="3474085" cy="695960"/>
          </a:xfrm>
          <a:prstGeom prst="rect">
            <a:avLst/>
          </a:prstGeom>
        </p:spPr>
        <p:txBody>
          <a:bodyPr vert="horz" wrap="square" lIns="0" tIns="12700" rIns="0" bIns="0" rtlCol="0">
            <a:spAutoFit/>
          </a:bodyPr>
          <a:lstStyle/>
          <a:p>
            <a:pPr marL="12700">
              <a:lnSpc>
                <a:spcPct val="100000"/>
              </a:lnSpc>
              <a:spcBef>
                <a:spcPts val="100"/>
              </a:spcBef>
              <a:tabLst>
                <a:tab pos="2621915" algn="l"/>
              </a:tabLst>
            </a:pPr>
            <a:r>
              <a:rPr dirty="0"/>
              <a:t>Valida</a:t>
            </a:r>
            <a:r>
              <a:rPr spc="-5" dirty="0"/>
              <a:t>t</a:t>
            </a:r>
            <a:r>
              <a:rPr dirty="0"/>
              <a:t>ion	Set</a:t>
            </a:r>
          </a:p>
        </p:txBody>
      </p:sp>
      <p:sp>
        <p:nvSpPr>
          <p:cNvPr id="5" name="object 5"/>
          <p:cNvSpPr txBox="1"/>
          <p:nvPr/>
        </p:nvSpPr>
        <p:spPr>
          <a:xfrm>
            <a:off x="840278" y="1204824"/>
            <a:ext cx="8932545" cy="5175885"/>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lang="en-US" sz="3200" spc="-5" dirty="0">
                <a:solidFill>
                  <a:srgbClr val="3333CC"/>
                </a:solidFill>
                <a:latin typeface="Arial"/>
                <a:cs typeface="Arial"/>
              </a:rPr>
              <a:t>V</a:t>
            </a:r>
            <a:r>
              <a:rPr sz="3200" spc="-5" dirty="0">
                <a:solidFill>
                  <a:srgbClr val="3333CC"/>
                </a:solidFill>
                <a:latin typeface="Arial"/>
                <a:cs typeface="Arial"/>
              </a:rPr>
              <a:t>alidation</a:t>
            </a:r>
            <a:r>
              <a:rPr sz="3200" spc="-20" dirty="0">
                <a:solidFill>
                  <a:srgbClr val="3333CC"/>
                </a:solidFill>
                <a:latin typeface="Arial"/>
                <a:cs typeface="Arial"/>
              </a:rPr>
              <a:t> </a:t>
            </a:r>
            <a:r>
              <a:rPr sz="3200" dirty="0">
                <a:solidFill>
                  <a:srgbClr val="3333CC"/>
                </a:solidFill>
                <a:latin typeface="Arial"/>
                <a:cs typeface="Arial"/>
              </a:rPr>
              <a:t>set</a:t>
            </a:r>
            <a:r>
              <a:rPr lang="en-US" sz="3200" dirty="0">
                <a:solidFill>
                  <a:srgbClr val="3333CC"/>
                </a:solidFill>
                <a:latin typeface="Arial"/>
                <a:cs typeface="Arial"/>
              </a:rPr>
              <a:t> for hyperparameter over-fitting</a:t>
            </a:r>
            <a:endParaRPr sz="3200" dirty="0">
              <a:latin typeface="Arial"/>
              <a:cs typeface="Arial"/>
            </a:endParaRPr>
          </a:p>
          <a:p>
            <a:pPr marL="755650" lvl="1" indent="-286385">
              <a:lnSpc>
                <a:spcPct val="100000"/>
              </a:lnSpc>
              <a:spcBef>
                <a:spcPts val="635"/>
              </a:spcBef>
              <a:buChar char="–"/>
              <a:tabLst>
                <a:tab pos="755650" algn="l"/>
              </a:tabLst>
            </a:pPr>
            <a:r>
              <a:rPr sz="2800" dirty="0">
                <a:solidFill>
                  <a:srgbClr val="336600"/>
                </a:solidFill>
                <a:latin typeface="Arial"/>
                <a:cs typeface="Arial"/>
              </a:rPr>
              <a:t>Examples </a:t>
            </a:r>
            <a:r>
              <a:rPr sz="2800" spc="-5" dirty="0">
                <a:solidFill>
                  <a:srgbClr val="336600"/>
                </a:solidFill>
                <a:latin typeface="Arial"/>
                <a:cs typeface="Arial"/>
              </a:rPr>
              <a:t>that training algorithm </a:t>
            </a:r>
            <a:r>
              <a:rPr sz="2800" dirty="0">
                <a:solidFill>
                  <a:srgbClr val="336600"/>
                </a:solidFill>
                <a:latin typeface="Arial"/>
                <a:cs typeface="Arial"/>
              </a:rPr>
              <a:t>does not</a:t>
            </a:r>
            <a:r>
              <a:rPr sz="2800" spc="-20" dirty="0">
                <a:solidFill>
                  <a:srgbClr val="336600"/>
                </a:solidFill>
                <a:latin typeface="Arial"/>
                <a:cs typeface="Arial"/>
              </a:rPr>
              <a:t> </a:t>
            </a:r>
            <a:r>
              <a:rPr sz="2800" dirty="0">
                <a:solidFill>
                  <a:srgbClr val="336600"/>
                </a:solidFill>
                <a:latin typeface="Arial"/>
                <a:cs typeface="Arial"/>
              </a:rPr>
              <a:t>observe</a:t>
            </a:r>
            <a:endParaRPr sz="2800" dirty="0">
              <a:latin typeface="Arial"/>
              <a:cs typeface="Arial"/>
            </a:endParaRPr>
          </a:p>
          <a:p>
            <a:pPr marL="355600" marR="819785" indent="-342900">
              <a:lnSpc>
                <a:spcPct val="100000"/>
              </a:lnSpc>
              <a:spcBef>
                <a:spcPts val="735"/>
              </a:spcBef>
              <a:buChar char="•"/>
              <a:tabLst>
                <a:tab pos="354965" algn="l"/>
                <a:tab pos="355600" algn="l"/>
              </a:tabLst>
            </a:pPr>
            <a:r>
              <a:rPr sz="3200" spc="-5" dirty="0">
                <a:solidFill>
                  <a:srgbClr val="3333CC"/>
                </a:solidFill>
                <a:latin typeface="Arial"/>
                <a:cs typeface="Arial"/>
              </a:rPr>
              <a:t>Test </a:t>
            </a:r>
            <a:r>
              <a:rPr sz="3200" dirty="0">
                <a:solidFill>
                  <a:srgbClr val="3333CC"/>
                </a:solidFill>
                <a:latin typeface="Arial"/>
                <a:cs typeface="Arial"/>
              </a:rPr>
              <a:t>examples should not be used </a:t>
            </a:r>
            <a:r>
              <a:rPr sz="3200" spc="-5" dirty="0">
                <a:solidFill>
                  <a:srgbClr val="3333CC"/>
                </a:solidFill>
                <a:latin typeface="Arial"/>
                <a:cs typeface="Arial"/>
              </a:rPr>
              <a:t>to</a:t>
            </a:r>
            <a:r>
              <a:rPr sz="3200" spc="-90" dirty="0">
                <a:solidFill>
                  <a:srgbClr val="3333CC"/>
                </a:solidFill>
                <a:latin typeface="Arial"/>
                <a:cs typeface="Arial"/>
              </a:rPr>
              <a:t> </a:t>
            </a:r>
            <a:r>
              <a:rPr sz="3200" dirty="0">
                <a:solidFill>
                  <a:srgbClr val="3333CC"/>
                </a:solidFill>
                <a:latin typeface="Arial"/>
                <a:cs typeface="Arial"/>
              </a:rPr>
              <a:t>make  choices about </a:t>
            </a:r>
            <a:r>
              <a:rPr sz="3200" spc="-5" dirty="0">
                <a:solidFill>
                  <a:srgbClr val="3333CC"/>
                </a:solidFill>
                <a:latin typeface="Arial"/>
                <a:cs typeface="Arial"/>
              </a:rPr>
              <a:t>the </a:t>
            </a:r>
            <a:r>
              <a:rPr sz="3200" dirty="0">
                <a:solidFill>
                  <a:srgbClr val="3333CC"/>
                </a:solidFill>
                <a:latin typeface="Arial"/>
                <a:cs typeface="Arial"/>
              </a:rPr>
              <a:t>model</a:t>
            </a:r>
            <a:r>
              <a:rPr sz="3200" spc="-25" dirty="0">
                <a:solidFill>
                  <a:srgbClr val="3333CC"/>
                </a:solidFill>
                <a:latin typeface="Arial"/>
                <a:cs typeface="Arial"/>
              </a:rPr>
              <a:t> </a:t>
            </a:r>
            <a:r>
              <a:rPr sz="3200" spc="-5" dirty="0">
                <a:solidFill>
                  <a:srgbClr val="3333CC"/>
                </a:solidFill>
                <a:latin typeface="Arial"/>
                <a:cs typeface="Arial"/>
              </a:rPr>
              <a:t>hyperparameters</a:t>
            </a:r>
            <a:endParaRPr sz="3200" dirty="0">
              <a:latin typeface="Arial"/>
              <a:cs typeface="Arial"/>
            </a:endParaRPr>
          </a:p>
          <a:p>
            <a:pPr marL="355600" indent="-342900">
              <a:lnSpc>
                <a:spcPct val="100000"/>
              </a:lnSpc>
              <a:spcBef>
                <a:spcPts val="819"/>
              </a:spcBef>
              <a:buChar char="•"/>
              <a:tabLst>
                <a:tab pos="354965" algn="l"/>
                <a:tab pos="355600" algn="l"/>
              </a:tabLst>
            </a:pPr>
            <a:r>
              <a:rPr sz="3200" spc="-5" dirty="0">
                <a:solidFill>
                  <a:srgbClr val="3333CC"/>
                </a:solidFill>
                <a:latin typeface="Arial"/>
                <a:cs typeface="Arial"/>
              </a:rPr>
              <a:t>Training data </a:t>
            </a:r>
            <a:r>
              <a:rPr sz="3200" dirty="0">
                <a:solidFill>
                  <a:srgbClr val="3333CC"/>
                </a:solidFill>
                <a:latin typeface="Arial"/>
                <a:cs typeface="Arial"/>
              </a:rPr>
              <a:t>is split </a:t>
            </a:r>
            <a:r>
              <a:rPr sz="3200" spc="-5" dirty="0">
                <a:solidFill>
                  <a:srgbClr val="3333CC"/>
                </a:solidFill>
                <a:latin typeface="Arial"/>
                <a:cs typeface="Arial"/>
              </a:rPr>
              <a:t>into two </a:t>
            </a:r>
            <a:r>
              <a:rPr sz="3200" dirty="0">
                <a:solidFill>
                  <a:srgbClr val="3333CC"/>
                </a:solidFill>
                <a:latin typeface="Arial"/>
                <a:cs typeface="Arial"/>
              </a:rPr>
              <a:t>disjoint </a:t>
            </a:r>
            <a:r>
              <a:rPr lang="en-US" sz="3200" spc="-5" dirty="0">
                <a:solidFill>
                  <a:srgbClr val="3333CC"/>
                </a:solidFill>
                <a:latin typeface="Arial"/>
                <a:cs typeface="Arial"/>
              </a:rPr>
              <a:t>sets</a:t>
            </a:r>
            <a:endParaRPr sz="3200" dirty="0">
              <a:latin typeface="Arial"/>
              <a:cs typeface="Arial"/>
            </a:endParaRPr>
          </a:p>
          <a:p>
            <a:pPr marL="755650" lvl="1" indent="-286385">
              <a:lnSpc>
                <a:spcPct val="100000"/>
              </a:lnSpc>
              <a:spcBef>
                <a:spcPts val="665"/>
              </a:spcBef>
              <a:buChar char="–"/>
              <a:tabLst>
                <a:tab pos="755650" algn="l"/>
              </a:tabLst>
            </a:pPr>
            <a:r>
              <a:rPr lang="en-US" sz="2800" spc="-5" dirty="0">
                <a:solidFill>
                  <a:srgbClr val="336600"/>
                </a:solidFill>
                <a:latin typeface="Arial"/>
                <a:cs typeface="Arial"/>
              </a:rPr>
              <a:t>One</a:t>
            </a:r>
            <a:r>
              <a:rPr sz="2800" spc="-5" dirty="0">
                <a:solidFill>
                  <a:srgbClr val="336600"/>
                </a:solidFill>
                <a:latin typeface="Arial"/>
                <a:cs typeface="Arial"/>
              </a:rPr>
              <a:t> to </a:t>
            </a:r>
            <a:r>
              <a:rPr sz="2800" dirty="0">
                <a:solidFill>
                  <a:srgbClr val="336600"/>
                </a:solidFill>
                <a:latin typeface="Arial"/>
                <a:cs typeface="Arial"/>
              </a:rPr>
              <a:t>learn </a:t>
            </a:r>
            <a:r>
              <a:rPr sz="2800" spc="-5" dirty="0">
                <a:solidFill>
                  <a:srgbClr val="336600"/>
                </a:solidFill>
                <a:latin typeface="Arial"/>
                <a:cs typeface="Arial"/>
              </a:rPr>
              <a:t>the</a:t>
            </a:r>
            <a:r>
              <a:rPr sz="2800" dirty="0">
                <a:solidFill>
                  <a:srgbClr val="336600"/>
                </a:solidFill>
                <a:latin typeface="Arial"/>
                <a:cs typeface="Arial"/>
              </a:rPr>
              <a:t> </a:t>
            </a:r>
            <a:r>
              <a:rPr sz="2800" spc="-5" dirty="0">
                <a:solidFill>
                  <a:srgbClr val="336600"/>
                </a:solidFill>
                <a:latin typeface="Arial"/>
                <a:cs typeface="Arial"/>
              </a:rPr>
              <a:t>parameters</a:t>
            </a:r>
            <a:endParaRPr sz="2800" dirty="0">
              <a:latin typeface="Arial"/>
              <a:cs typeface="Arial"/>
            </a:endParaRPr>
          </a:p>
          <a:p>
            <a:pPr marL="748665" marR="5080" lvl="1" indent="-279400">
              <a:lnSpc>
                <a:spcPts val="3329"/>
              </a:lnSpc>
              <a:spcBef>
                <a:spcPts val="775"/>
              </a:spcBef>
              <a:buChar char="–"/>
              <a:tabLst>
                <a:tab pos="755650" algn="l"/>
              </a:tabLst>
            </a:pPr>
            <a:r>
              <a:rPr sz="2800" spc="-5" dirty="0">
                <a:solidFill>
                  <a:srgbClr val="336600"/>
                </a:solidFill>
                <a:latin typeface="Arial"/>
                <a:cs typeface="Arial"/>
              </a:rPr>
              <a:t>Other </a:t>
            </a:r>
            <a:r>
              <a:rPr sz="2800" dirty="0">
                <a:solidFill>
                  <a:srgbClr val="336600"/>
                </a:solidFill>
                <a:latin typeface="Arial"/>
                <a:cs typeface="Arial"/>
              </a:rPr>
              <a:t>is </a:t>
            </a:r>
            <a:r>
              <a:rPr sz="2800" spc="-5" dirty="0">
                <a:solidFill>
                  <a:srgbClr val="336600"/>
                </a:solidFill>
                <a:latin typeface="Arial"/>
                <a:cs typeface="Arial"/>
              </a:rPr>
              <a:t>the validation </a:t>
            </a:r>
            <a:r>
              <a:rPr sz="2800" dirty="0">
                <a:solidFill>
                  <a:srgbClr val="336600"/>
                </a:solidFill>
                <a:latin typeface="Arial"/>
                <a:cs typeface="Arial"/>
              </a:rPr>
              <a:t>set </a:t>
            </a:r>
            <a:r>
              <a:rPr sz="2800" spc="-5" dirty="0">
                <a:solidFill>
                  <a:srgbClr val="336600"/>
                </a:solidFill>
                <a:latin typeface="Arial"/>
                <a:cs typeface="Arial"/>
              </a:rPr>
              <a:t>to estimate generalization  </a:t>
            </a:r>
            <a:r>
              <a:rPr sz="2800" dirty="0">
                <a:solidFill>
                  <a:srgbClr val="336600"/>
                </a:solidFill>
                <a:latin typeface="Arial"/>
                <a:cs typeface="Arial"/>
              </a:rPr>
              <a:t>error during or </a:t>
            </a:r>
            <a:r>
              <a:rPr sz="2800" spc="-5" dirty="0">
                <a:solidFill>
                  <a:srgbClr val="336600"/>
                </a:solidFill>
                <a:latin typeface="Arial"/>
                <a:cs typeface="Arial"/>
              </a:rPr>
              <a:t>after</a:t>
            </a:r>
            <a:r>
              <a:rPr sz="2800" spc="-20" dirty="0">
                <a:solidFill>
                  <a:srgbClr val="336600"/>
                </a:solidFill>
                <a:latin typeface="Arial"/>
                <a:cs typeface="Arial"/>
              </a:rPr>
              <a:t> </a:t>
            </a:r>
            <a:r>
              <a:rPr sz="2800" spc="-5" dirty="0">
                <a:solidFill>
                  <a:srgbClr val="336600"/>
                </a:solidFill>
                <a:latin typeface="Arial"/>
                <a:cs typeface="Arial"/>
              </a:rPr>
              <a:t>training</a:t>
            </a:r>
            <a:endParaRPr sz="2800" dirty="0">
              <a:latin typeface="Arial"/>
              <a:cs typeface="Arial"/>
            </a:endParaRPr>
          </a:p>
          <a:p>
            <a:pPr marL="1155700" lvl="2" indent="-229235">
              <a:lnSpc>
                <a:spcPct val="100000"/>
              </a:lnSpc>
              <a:spcBef>
                <a:spcPts val="505"/>
              </a:spcBef>
              <a:buChar char="•"/>
              <a:tabLst>
                <a:tab pos="1155700" algn="l"/>
              </a:tabLst>
            </a:pPr>
            <a:r>
              <a:rPr lang="en-US" sz="2400" dirty="0">
                <a:solidFill>
                  <a:srgbClr val="660066"/>
                </a:solidFill>
                <a:latin typeface="Arial"/>
                <a:cs typeface="Arial"/>
              </a:rPr>
              <a:t>This </a:t>
            </a:r>
            <a:r>
              <a:rPr sz="2400" dirty="0">
                <a:solidFill>
                  <a:srgbClr val="660066"/>
                </a:solidFill>
                <a:latin typeface="Arial"/>
                <a:cs typeface="Arial"/>
              </a:rPr>
              <a:t>allow</a:t>
            </a:r>
            <a:r>
              <a:rPr lang="en-US" sz="2400" dirty="0">
                <a:solidFill>
                  <a:srgbClr val="660066"/>
                </a:solidFill>
                <a:latin typeface="Arial"/>
                <a:cs typeface="Arial"/>
              </a:rPr>
              <a:t>s</a:t>
            </a:r>
            <a:r>
              <a:rPr sz="2400" dirty="0">
                <a:solidFill>
                  <a:srgbClr val="660066"/>
                </a:solidFill>
                <a:latin typeface="Arial"/>
                <a:cs typeface="Arial"/>
              </a:rPr>
              <a:t> </a:t>
            </a:r>
            <a:r>
              <a:rPr sz="2400" spc="-5" dirty="0">
                <a:solidFill>
                  <a:srgbClr val="660066"/>
                </a:solidFill>
                <a:latin typeface="Arial"/>
                <a:cs typeface="Arial"/>
              </a:rPr>
              <a:t>for the hyperparameters </a:t>
            </a:r>
            <a:r>
              <a:rPr sz="2400" dirty="0">
                <a:solidFill>
                  <a:srgbClr val="660066"/>
                </a:solidFill>
                <a:latin typeface="Arial"/>
                <a:cs typeface="Arial"/>
              </a:rPr>
              <a:t>to </a:t>
            </a:r>
            <a:r>
              <a:rPr sz="2400" spc="-5" dirty="0">
                <a:solidFill>
                  <a:srgbClr val="660066"/>
                </a:solidFill>
                <a:latin typeface="Arial"/>
                <a:cs typeface="Arial"/>
              </a:rPr>
              <a:t>be</a:t>
            </a:r>
            <a:r>
              <a:rPr sz="2400" spc="-10" dirty="0">
                <a:solidFill>
                  <a:srgbClr val="660066"/>
                </a:solidFill>
                <a:latin typeface="Arial"/>
                <a:cs typeface="Arial"/>
              </a:rPr>
              <a:t> </a:t>
            </a:r>
            <a:r>
              <a:rPr sz="2400" spc="-5" dirty="0">
                <a:solidFill>
                  <a:srgbClr val="660066"/>
                </a:solidFill>
                <a:latin typeface="Arial"/>
                <a:cs typeface="Arial"/>
              </a:rPr>
              <a:t>updated</a:t>
            </a:r>
            <a:endParaRPr sz="2400" dirty="0">
              <a:latin typeface="Arial"/>
              <a:cs typeface="Arial"/>
            </a:endParaRPr>
          </a:p>
          <a:p>
            <a:pPr marL="755650" lvl="1" indent="-286385">
              <a:lnSpc>
                <a:spcPct val="100000"/>
              </a:lnSpc>
              <a:spcBef>
                <a:spcPts val="720"/>
              </a:spcBef>
              <a:buChar char="–"/>
              <a:tabLst>
                <a:tab pos="755650" algn="l"/>
              </a:tabLst>
            </a:pPr>
            <a:r>
              <a:rPr sz="2800" spc="-5" dirty="0">
                <a:solidFill>
                  <a:srgbClr val="336600"/>
                </a:solidFill>
                <a:latin typeface="Arial"/>
                <a:cs typeface="Arial"/>
              </a:rPr>
              <a:t>Typically </a:t>
            </a:r>
            <a:r>
              <a:rPr sz="2800" spc="95" dirty="0">
                <a:latin typeface="Calibri"/>
                <a:cs typeface="Calibri"/>
              </a:rPr>
              <a:t>80% </a:t>
            </a:r>
            <a:r>
              <a:rPr sz="2800" dirty="0">
                <a:solidFill>
                  <a:srgbClr val="336600"/>
                </a:solidFill>
                <a:latin typeface="Arial"/>
                <a:cs typeface="Arial"/>
              </a:rPr>
              <a:t>of </a:t>
            </a:r>
            <a:r>
              <a:rPr sz="2800" spc="-5" dirty="0">
                <a:solidFill>
                  <a:srgbClr val="336600"/>
                </a:solidFill>
                <a:latin typeface="Arial"/>
                <a:cs typeface="Arial"/>
              </a:rPr>
              <a:t>training data for training </a:t>
            </a:r>
            <a:r>
              <a:rPr sz="2800" dirty="0">
                <a:solidFill>
                  <a:srgbClr val="336600"/>
                </a:solidFill>
                <a:latin typeface="Arial"/>
                <a:cs typeface="Arial"/>
              </a:rPr>
              <a:t>and</a:t>
            </a:r>
            <a:r>
              <a:rPr sz="2800" spc="80" dirty="0">
                <a:solidFill>
                  <a:srgbClr val="336600"/>
                </a:solidFill>
                <a:latin typeface="Arial"/>
                <a:cs typeface="Arial"/>
              </a:rPr>
              <a:t> </a:t>
            </a:r>
            <a:r>
              <a:rPr sz="2800" spc="95" dirty="0">
                <a:latin typeface="Calibri"/>
                <a:cs typeface="Calibri"/>
              </a:rPr>
              <a:t>20%</a:t>
            </a:r>
            <a:endParaRPr sz="2800" dirty="0">
              <a:latin typeface="Calibri"/>
              <a:cs typeface="Calibri"/>
            </a:endParaRPr>
          </a:p>
        </p:txBody>
      </p:sp>
      <p:sp>
        <p:nvSpPr>
          <p:cNvPr id="6" name="object 6"/>
          <p:cNvSpPr txBox="1"/>
          <p:nvPr/>
        </p:nvSpPr>
        <p:spPr>
          <a:xfrm>
            <a:off x="1576877" y="6351154"/>
            <a:ext cx="2042160" cy="452120"/>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336600"/>
                </a:solidFill>
                <a:latin typeface="Arial"/>
                <a:cs typeface="Arial"/>
              </a:rPr>
              <a:t>for</a:t>
            </a:r>
            <a:r>
              <a:rPr sz="2800" spc="-45" dirty="0">
                <a:solidFill>
                  <a:srgbClr val="336600"/>
                </a:solidFill>
                <a:latin typeface="Arial"/>
                <a:cs typeface="Arial"/>
              </a:rPr>
              <a:t> </a:t>
            </a:r>
            <a:r>
              <a:rPr sz="2800" spc="-5" dirty="0">
                <a:solidFill>
                  <a:srgbClr val="336600"/>
                </a:solidFill>
                <a:latin typeface="Arial"/>
                <a:cs typeface="Arial"/>
              </a:rPr>
              <a:t>validation</a:t>
            </a:r>
            <a:endParaRPr sz="2800">
              <a:latin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535728" y="477404"/>
            <a:ext cx="3474085" cy="695960"/>
          </a:xfrm>
          <a:prstGeom prst="rect">
            <a:avLst/>
          </a:prstGeom>
        </p:spPr>
        <p:txBody>
          <a:bodyPr vert="horz" wrap="square" lIns="0" tIns="12700" rIns="0" bIns="0" rtlCol="0">
            <a:spAutoFit/>
          </a:bodyPr>
          <a:lstStyle/>
          <a:p>
            <a:pPr marL="12700">
              <a:lnSpc>
                <a:spcPct val="100000"/>
              </a:lnSpc>
              <a:spcBef>
                <a:spcPts val="100"/>
              </a:spcBef>
              <a:tabLst>
                <a:tab pos="2621915" algn="l"/>
              </a:tabLst>
            </a:pPr>
            <a:r>
              <a:rPr lang="en-US" dirty="0"/>
              <a:t>Data </a:t>
            </a:r>
            <a:r>
              <a:rPr dirty="0"/>
              <a:t>Set</a:t>
            </a:r>
            <a:r>
              <a:rPr lang="en-US" dirty="0"/>
              <a:t>s</a:t>
            </a:r>
            <a:endParaRPr dirty="0"/>
          </a:p>
        </p:txBody>
      </p:sp>
      <p:sp>
        <p:nvSpPr>
          <p:cNvPr id="5" name="object 5"/>
          <p:cNvSpPr txBox="1"/>
          <p:nvPr/>
        </p:nvSpPr>
        <p:spPr>
          <a:xfrm>
            <a:off x="840278" y="1204824"/>
            <a:ext cx="8932545" cy="4167807"/>
          </a:xfrm>
          <a:prstGeom prst="rect">
            <a:avLst/>
          </a:prstGeom>
        </p:spPr>
        <p:txBody>
          <a:bodyPr vert="horz" wrap="square" lIns="0" tIns="104139" rIns="0" bIns="0" rtlCol="0">
            <a:spAutoFit/>
          </a:bodyPr>
          <a:lstStyle/>
          <a:p>
            <a:pPr marL="355600" indent="-342900">
              <a:lnSpc>
                <a:spcPct val="100000"/>
              </a:lnSpc>
              <a:spcBef>
                <a:spcPts val="819"/>
              </a:spcBef>
              <a:buChar char="•"/>
              <a:tabLst>
                <a:tab pos="354965" algn="l"/>
                <a:tab pos="355600" algn="l"/>
              </a:tabLst>
            </a:pPr>
            <a:r>
              <a:rPr lang="en-US" sz="3200" spc="-5" dirty="0">
                <a:solidFill>
                  <a:srgbClr val="3333CC"/>
                </a:solidFill>
                <a:latin typeface="Arial"/>
                <a:cs typeface="Arial"/>
              </a:rPr>
              <a:t>Training data</a:t>
            </a:r>
          </a:p>
          <a:p>
            <a:pPr marL="355600" indent="-342900">
              <a:lnSpc>
                <a:spcPct val="100000"/>
              </a:lnSpc>
              <a:spcBef>
                <a:spcPts val="819"/>
              </a:spcBef>
              <a:buChar char="•"/>
              <a:tabLst>
                <a:tab pos="354965" algn="l"/>
                <a:tab pos="355600" algn="l"/>
              </a:tabLst>
            </a:pPr>
            <a:r>
              <a:rPr lang="en-US" sz="3200" spc="-5" dirty="0">
                <a:solidFill>
                  <a:srgbClr val="3333CC"/>
                </a:solidFill>
                <a:latin typeface="Arial"/>
                <a:cs typeface="Arial"/>
              </a:rPr>
              <a:t>Testing data</a:t>
            </a:r>
          </a:p>
          <a:p>
            <a:pPr marL="812800" lvl="1" indent="-342900">
              <a:spcBef>
                <a:spcPts val="819"/>
              </a:spcBef>
              <a:buChar char="•"/>
              <a:tabLst>
                <a:tab pos="354965" algn="l"/>
                <a:tab pos="355600" algn="l"/>
              </a:tabLst>
            </a:pPr>
            <a:r>
              <a:rPr lang="en-US" sz="3200" spc="-5" dirty="0">
                <a:solidFill>
                  <a:srgbClr val="3333CC"/>
                </a:solidFill>
                <a:latin typeface="Arial"/>
                <a:cs typeface="Arial"/>
              </a:rPr>
              <a:t>Usually disjoint!</a:t>
            </a:r>
          </a:p>
          <a:p>
            <a:pPr marL="355600" indent="-342900">
              <a:lnSpc>
                <a:spcPct val="100000"/>
              </a:lnSpc>
              <a:spcBef>
                <a:spcPts val="819"/>
              </a:spcBef>
              <a:buChar char="•"/>
              <a:tabLst>
                <a:tab pos="354965" algn="l"/>
                <a:tab pos="355600" algn="l"/>
              </a:tabLst>
            </a:pPr>
            <a:endParaRPr lang="en-US" sz="3200" spc="-5" dirty="0">
              <a:solidFill>
                <a:srgbClr val="3333CC"/>
              </a:solidFill>
              <a:latin typeface="Arial"/>
              <a:cs typeface="Arial"/>
            </a:endParaRPr>
          </a:p>
          <a:p>
            <a:pPr marL="355600" indent="-342900">
              <a:lnSpc>
                <a:spcPct val="100000"/>
              </a:lnSpc>
              <a:spcBef>
                <a:spcPts val="819"/>
              </a:spcBef>
              <a:buChar char="•"/>
              <a:tabLst>
                <a:tab pos="354965" algn="l"/>
                <a:tab pos="355600" algn="l"/>
              </a:tabLst>
            </a:pPr>
            <a:r>
              <a:rPr lang="en-US" sz="3200" spc="-5" dirty="0">
                <a:solidFill>
                  <a:srgbClr val="3333CC"/>
                </a:solidFill>
                <a:latin typeface="Arial"/>
                <a:cs typeface="Arial"/>
              </a:rPr>
              <a:t>Training data can be divided into </a:t>
            </a:r>
          </a:p>
          <a:p>
            <a:pPr marL="812800" lvl="1" indent="-342900">
              <a:spcBef>
                <a:spcPts val="819"/>
              </a:spcBef>
              <a:buChar char="•"/>
              <a:tabLst>
                <a:tab pos="354965" algn="l"/>
                <a:tab pos="355600" algn="l"/>
              </a:tabLst>
            </a:pPr>
            <a:r>
              <a:rPr lang="en-US" sz="3200" spc="-5" dirty="0">
                <a:solidFill>
                  <a:srgbClr val="3333CC"/>
                </a:solidFill>
                <a:latin typeface="Arial"/>
                <a:cs typeface="Arial"/>
              </a:rPr>
              <a:t>actual training data</a:t>
            </a:r>
          </a:p>
          <a:p>
            <a:pPr marL="812800" lvl="1" indent="-342900">
              <a:spcBef>
                <a:spcPts val="819"/>
              </a:spcBef>
              <a:buChar char="•"/>
              <a:tabLst>
                <a:tab pos="354965" algn="l"/>
                <a:tab pos="355600" algn="l"/>
              </a:tabLst>
            </a:pPr>
            <a:r>
              <a:rPr lang="en-US" sz="3200" spc="-5" dirty="0">
                <a:solidFill>
                  <a:srgbClr val="3333CC"/>
                </a:solidFill>
                <a:latin typeface="Arial"/>
                <a:cs typeface="Arial"/>
              </a:rPr>
              <a:t>validation data</a:t>
            </a:r>
            <a:endParaRPr sz="2800" dirty="0">
              <a:latin typeface="Calibri"/>
              <a:cs typeface="Calibri"/>
            </a:endParaRPr>
          </a:p>
        </p:txBody>
      </p:sp>
    </p:spTree>
    <p:extLst>
      <p:ext uri="{BB962C8B-B14F-4D97-AF65-F5344CB8AC3E}">
        <p14:creationId xmlns:p14="http://schemas.microsoft.com/office/powerpoint/2010/main" val="1995068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84300" y="615313"/>
            <a:ext cx="7481570" cy="1367041"/>
          </a:xfrm>
          <a:prstGeom prst="rect">
            <a:avLst/>
          </a:prstGeom>
        </p:spPr>
        <p:txBody>
          <a:bodyPr vert="horz" wrap="square" lIns="0" tIns="12700" rIns="0" bIns="0" rtlCol="0">
            <a:spAutoFit/>
          </a:bodyPr>
          <a:lstStyle/>
          <a:p>
            <a:pPr marL="12700">
              <a:lnSpc>
                <a:spcPct val="100000"/>
              </a:lnSpc>
              <a:spcBef>
                <a:spcPts val="100"/>
              </a:spcBef>
              <a:tabLst>
                <a:tab pos="5013325" algn="l"/>
                <a:tab pos="5634355" algn="l"/>
              </a:tabLst>
            </a:pPr>
            <a:r>
              <a:rPr spc="-5" dirty="0"/>
              <a:t>T</a:t>
            </a:r>
            <a:r>
              <a:rPr dirty="0"/>
              <a:t>est</a:t>
            </a:r>
            <a:r>
              <a:rPr spc="-5" dirty="0"/>
              <a:t> </a:t>
            </a:r>
            <a:r>
              <a:rPr dirty="0"/>
              <a:t>se</a:t>
            </a:r>
            <a:r>
              <a:rPr spc="-5" dirty="0"/>
              <a:t>t</a:t>
            </a:r>
            <a:r>
              <a:rPr dirty="0"/>
              <a:t>s</a:t>
            </a:r>
            <a:r>
              <a:rPr spc="-5" dirty="0"/>
              <a:t> </a:t>
            </a:r>
            <a:r>
              <a:rPr dirty="0"/>
              <a:t>also need	</a:t>
            </a:r>
            <a:r>
              <a:rPr spc="-5" dirty="0"/>
              <a:t>t</a:t>
            </a:r>
            <a:r>
              <a:rPr dirty="0"/>
              <a:t>o	change</a:t>
            </a:r>
            <a:r>
              <a:rPr lang="en-US" dirty="0"/>
              <a:t> and are changing</a:t>
            </a:r>
            <a:endParaRPr dirty="0"/>
          </a:p>
        </p:txBody>
      </p:sp>
      <p:sp>
        <p:nvSpPr>
          <p:cNvPr id="4" name="object 4"/>
          <p:cNvSpPr txBox="1"/>
          <p:nvPr/>
        </p:nvSpPr>
        <p:spPr>
          <a:xfrm>
            <a:off x="852978" y="1982354"/>
            <a:ext cx="8930005" cy="4608954"/>
          </a:xfrm>
          <a:prstGeom prst="rect">
            <a:avLst/>
          </a:prstGeom>
        </p:spPr>
        <p:txBody>
          <a:bodyPr vert="horz" wrap="square" lIns="0" tIns="33020" rIns="0" bIns="0" rtlCol="0">
            <a:spAutoFit/>
          </a:bodyPr>
          <a:lstStyle/>
          <a:p>
            <a:pPr marL="355600" marR="138430" indent="-342900">
              <a:lnSpc>
                <a:spcPts val="3800"/>
              </a:lnSpc>
              <a:spcBef>
                <a:spcPts val="260"/>
              </a:spcBef>
              <a:buChar char="•"/>
              <a:tabLst>
                <a:tab pos="354965" algn="l"/>
                <a:tab pos="355600" algn="l"/>
              </a:tabLst>
            </a:pPr>
            <a:r>
              <a:rPr sz="3200" spc="-5" dirty="0">
                <a:solidFill>
                  <a:srgbClr val="3333CC"/>
                </a:solidFill>
                <a:latin typeface="Arial"/>
                <a:cs typeface="Arial"/>
              </a:rPr>
              <a:t>Over </a:t>
            </a:r>
            <a:r>
              <a:rPr sz="3200" dirty="0">
                <a:solidFill>
                  <a:srgbClr val="3333CC"/>
                </a:solidFill>
                <a:latin typeface="Arial"/>
                <a:cs typeface="Arial"/>
              </a:rPr>
              <a:t>many years, </a:t>
            </a:r>
            <a:r>
              <a:rPr sz="3200" spc="-5" dirty="0">
                <a:solidFill>
                  <a:srgbClr val="3333CC"/>
                </a:solidFill>
                <a:latin typeface="Arial"/>
                <a:cs typeface="Arial"/>
              </a:rPr>
              <a:t>the </a:t>
            </a:r>
            <a:r>
              <a:rPr sz="3200" dirty="0">
                <a:solidFill>
                  <a:srgbClr val="3333CC"/>
                </a:solidFill>
                <a:latin typeface="Arial"/>
                <a:cs typeface="Arial"/>
              </a:rPr>
              <a:t>same </a:t>
            </a:r>
            <a:r>
              <a:rPr sz="3200" spc="-5" dirty="0">
                <a:solidFill>
                  <a:srgbClr val="3333CC"/>
                </a:solidFill>
                <a:latin typeface="Arial"/>
                <a:cs typeface="Arial"/>
              </a:rPr>
              <a:t>test </a:t>
            </a:r>
            <a:r>
              <a:rPr sz="3200" dirty="0">
                <a:solidFill>
                  <a:srgbClr val="3333CC"/>
                </a:solidFill>
                <a:latin typeface="Arial"/>
                <a:cs typeface="Arial"/>
              </a:rPr>
              <a:t>set used  </a:t>
            </a:r>
            <a:r>
              <a:rPr sz="3200" spc="-5" dirty="0">
                <a:solidFill>
                  <a:srgbClr val="3333CC"/>
                </a:solidFill>
                <a:latin typeface="Arial"/>
                <a:cs typeface="Arial"/>
              </a:rPr>
              <a:t>repeatedly to evaluate performance </a:t>
            </a:r>
            <a:r>
              <a:rPr sz="3200" dirty="0">
                <a:solidFill>
                  <a:srgbClr val="3333CC"/>
                </a:solidFill>
                <a:latin typeface="Arial"/>
                <a:cs typeface="Arial"/>
              </a:rPr>
              <a:t>of </a:t>
            </a:r>
            <a:r>
              <a:rPr sz="3200" spc="-5" dirty="0">
                <a:solidFill>
                  <a:srgbClr val="3333CC"/>
                </a:solidFill>
                <a:latin typeface="Arial"/>
                <a:cs typeface="Arial"/>
              </a:rPr>
              <a:t>different  algorithms</a:t>
            </a:r>
            <a:endParaRPr lang="en-US" sz="3200" dirty="0">
              <a:latin typeface="Arial"/>
              <a:cs typeface="Arial"/>
            </a:endParaRPr>
          </a:p>
          <a:p>
            <a:pPr marL="355600" marR="138430" indent="-342900">
              <a:lnSpc>
                <a:spcPts val="3800"/>
              </a:lnSpc>
              <a:spcBef>
                <a:spcPts val="260"/>
              </a:spcBef>
              <a:buChar char="•"/>
              <a:tabLst>
                <a:tab pos="354965" algn="l"/>
                <a:tab pos="355600" algn="l"/>
              </a:tabLst>
            </a:pPr>
            <a:r>
              <a:rPr sz="3200" spc="-5" dirty="0">
                <a:solidFill>
                  <a:srgbClr val="3333CC"/>
                </a:solidFill>
                <a:latin typeface="Arial"/>
                <a:cs typeface="Arial"/>
              </a:rPr>
              <a:t>With repeated attempts to </a:t>
            </a:r>
            <a:r>
              <a:rPr sz="3200" dirty="0">
                <a:solidFill>
                  <a:srgbClr val="3333CC"/>
                </a:solidFill>
                <a:latin typeface="Arial"/>
                <a:cs typeface="Arial"/>
              </a:rPr>
              <a:t>beat </a:t>
            </a:r>
            <a:r>
              <a:rPr sz="3200" spc="-5" dirty="0">
                <a:solidFill>
                  <a:srgbClr val="3333CC"/>
                </a:solidFill>
                <a:latin typeface="Arial"/>
                <a:cs typeface="Arial"/>
              </a:rPr>
              <a:t>state-of-the-art  performance, </a:t>
            </a:r>
            <a:r>
              <a:rPr lang="en-US" sz="3200" spc="-5" dirty="0">
                <a:solidFill>
                  <a:srgbClr val="3333CC"/>
                </a:solidFill>
                <a:latin typeface="Arial"/>
                <a:cs typeface="Arial"/>
              </a:rPr>
              <a:t>over </a:t>
            </a:r>
            <a:r>
              <a:rPr sz="3200" spc="-5" dirty="0">
                <a:solidFill>
                  <a:srgbClr val="3333CC"/>
                </a:solidFill>
                <a:latin typeface="Arial"/>
                <a:cs typeface="Arial"/>
              </a:rPr>
              <a:t>optimistic evaluations with the</a:t>
            </a:r>
            <a:r>
              <a:rPr lang="en-US" sz="3200" spc="-5" dirty="0">
                <a:solidFill>
                  <a:srgbClr val="3333CC"/>
                </a:solidFill>
                <a:latin typeface="Arial"/>
                <a:cs typeface="Arial"/>
              </a:rPr>
              <a:t>se</a:t>
            </a:r>
            <a:r>
              <a:rPr sz="3200" spc="-5" dirty="0">
                <a:solidFill>
                  <a:srgbClr val="3333CC"/>
                </a:solidFill>
                <a:latin typeface="Arial"/>
                <a:cs typeface="Arial"/>
              </a:rPr>
              <a:t> test </a:t>
            </a:r>
            <a:r>
              <a:rPr sz="3200" dirty="0">
                <a:solidFill>
                  <a:srgbClr val="3333CC"/>
                </a:solidFill>
                <a:latin typeface="Arial"/>
                <a:cs typeface="Arial"/>
              </a:rPr>
              <a:t>set as</a:t>
            </a:r>
            <a:r>
              <a:rPr sz="3200" spc="-10" dirty="0">
                <a:solidFill>
                  <a:srgbClr val="3333CC"/>
                </a:solidFill>
                <a:latin typeface="Arial"/>
                <a:cs typeface="Arial"/>
              </a:rPr>
              <a:t> </a:t>
            </a:r>
            <a:r>
              <a:rPr sz="3200" dirty="0">
                <a:solidFill>
                  <a:srgbClr val="3333CC"/>
                </a:solidFill>
                <a:latin typeface="Arial"/>
                <a:cs typeface="Arial"/>
              </a:rPr>
              <a:t>well</a:t>
            </a:r>
            <a:endParaRPr lang="en-US" sz="3200" dirty="0">
              <a:solidFill>
                <a:srgbClr val="3333CC"/>
              </a:solidFill>
              <a:latin typeface="Arial"/>
              <a:cs typeface="Arial"/>
            </a:endParaRPr>
          </a:p>
          <a:p>
            <a:pPr marL="812800" marR="138430" lvl="1" indent="-342900">
              <a:lnSpc>
                <a:spcPts val="3800"/>
              </a:lnSpc>
              <a:spcBef>
                <a:spcPts val="260"/>
              </a:spcBef>
              <a:buChar char="•"/>
              <a:tabLst>
                <a:tab pos="354965" algn="l"/>
                <a:tab pos="355600" algn="l"/>
              </a:tabLst>
            </a:pPr>
            <a:r>
              <a:rPr lang="en-US" sz="3200" dirty="0">
                <a:solidFill>
                  <a:srgbClr val="3333CC"/>
                </a:solidFill>
                <a:latin typeface="Arial"/>
                <a:cs typeface="Arial"/>
              </a:rPr>
              <a:t>Test sets become stale</a:t>
            </a:r>
            <a:endParaRPr sz="3200" dirty="0">
              <a:latin typeface="Arial"/>
              <a:cs typeface="Arial"/>
            </a:endParaRPr>
          </a:p>
          <a:p>
            <a:pPr marL="355600" marR="5080" indent="-342900">
              <a:lnSpc>
                <a:spcPct val="100000"/>
              </a:lnSpc>
              <a:spcBef>
                <a:spcPts val="830"/>
              </a:spcBef>
              <a:buChar char="•"/>
              <a:tabLst>
                <a:tab pos="354965" algn="l"/>
                <a:tab pos="355600" algn="l"/>
              </a:tabLst>
            </a:pPr>
            <a:r>
              <a:rPr lang="en-US" sz="3200" spc="-5" dirty="0">
                <a:solidFill>
                  <a:srgbClr val="3333CC"/>
                </a:solidFill>
                <a:latin typeface="Arial"/>
                <a:cs typeface="Arial"/>
              </a:rPr>
              <a:t>Tendency now </a:t>
            </a:r>
            <a:r>
              <a:rPr sz="3200" spc="-5" dirty="0">
                <a:solidFill>
                  <a:srgbClr val="3333CC"/>
                </a:solidFill>
                <a:latin typeface="Arial"/>
                <a:cs typeface="Arial"/>
              </a:rPr>
              <a:t>to </a:t>
            </a:r>
            <a:r>
              <a:rPr sz="3200" dirty="0">
                <a:solidFill>
                  <a:srgbClr val="3333CC"/>
                </a:solidFill>
                <a:latin typeface="Arial"/>
                <a:cs typeface="Arial"/>
              </a:rPr>
              <a:t>move </a:t>
            </a:r>
            <a:r>
              <a:rPr sz="3200" spc="-5" dirty="0">
                <a:solidFill>
                  <a:srgbClr val="3333CC"/>
                </a:solidFill>
                <a:latin typeface="Arial"/>
                <a:cs typeface="Arial"/>
              </a:rPr>
              <a:t>to </a:t>
            </a:r>
            <a:r>
              <a:rPr sz="3200" dirty="0">
                <a:solidFill>
                  <a:srgbClr val="3333CC"/>
                </a:solidFill>
                <a:latin typeface="Arial"/>
                <a:cs typeface="Arial"/>
              </a:rPr>
              <a:t>new, usually more  </a:t>
            </a:r>
            <a:r>
              <a:rPr sz="3200" spc="-5" dirty="0">
                <a:solidFill>
                  <a:srgbClr val="3333CC"/>
                </a:solidFill>
                <a:latin typeface="Arial"/>
                <a:cs typeface="Arial"/>
              </a:rPr>
              <a:t>ambitious </a:t>
            </a:r>
            <a:r>
              <a:rPr sz="3200" dirty="0">
                <a:solidFill>
                  <a:srgbClr val="3333CC"/>
                </a:solidFill>
                <a:latin typeface="Arial"/>
                <a:cs typeface="Arial"/>
              </a:rPr>
              <a:t>and larger </a:t>
            </a:r>
            <a:r>
              <a:rPr sz="3200" spc="-5" dirty="0">
                <a:solidFill>
                  <a:srgbClr val="3333CC"/>
                </a:solidFill>
                <a:latin typeface="Arial"/>
                <a:cs typeface="Arial"/>
              </a:rPr>
              <a:t>benchmark data sets</a:t>
            </a:r>
            <a:endParaRPr sz="3200" dirty="0">
              <a:latin typeface="Arial"/>
              <a:cs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01474" y="249229"/>
            <a:ext cx="7481570" cy="689932"/>
          </a:xfrm>
          <a:prstGeom prst="rect">
            <a:avLst/>
          </a:prstGeom>
        </p:spPr>
        <p:txBody>
          <a:bodyPr vert="horz" wrap="square" lIns="0" tIns="12700" rIns="0" bIns="0" rtlCol="0">
            <a:spAutoFit/>
          </a:bodyPr>
          <a:lstStyle/>
          <a:p>
            <a:pPr marL="12700">
              <a:lnSpc>
                <a:spcPct val="100000"/>
              </a:lnSpc>
              <a:spcBef>
                <a:spcPts val="100"/>
              </a:spcBef>
              <a:tabLst>
                <a:tab pos="5013325" algn="l"/>
                <a:tab pos="5634355" algn="l"/>
              </a:tabLst>
            </a:pPr>
            <a:r>
              <a:rPr lang="en-US" spc="-5" dirty="0"/>
              <a:t>Data-centric AI (DC-AI)</a:t>
            </a:r>
            <a:endParaRPr dirty="0"/>
          </a:p>
        </p:txBody>
      </p:sp>
      <p:sp>
        <p:nvSpPr>
          <p:cNvPr id="4" name="object 4"/>
          <p:cNvSpPr txBox="1"/>
          <p:nvPr/>
        </p:nvSpPr>
        <p:spPr>
          <a:xfrm>
            <a:off x="1079500" y="1411603"/>
            <a:ext cx="8930005" cy="1046440"/>
          </a:xfrm>
          <a:prstGeom prst="rect">
            <a:avLst/>
          </a:prstGeom>
        </p:spPr>
        <p:txBody>
          <a:bodyPr vert="horz" wrap="square" lIns="0" tIns="33020" rIns="0" bIns="0" rtlCol="0">
            <a:spAutoFit/>
          </a:bodyPr>
          <a:lstStyle/>
          <a:p>
            <a:pPr marL="355600" marR="138430" indent="-342900">
              <a:lnSpc>
                <a:spcPts val="3800"/>
              </a:lnSpc>
              <a:spcBef>
                <a:spcPts val="260"/>
              </a:spcBef>
              <a:buChar char="•"/>
              <a:tabLst>
                <a:tab pos="354965" algn="l"/>
                <a:tab pos="355600" algn="l"/>
              </a:tabLst>
            </a:pPr>
            <a:r>
              <a:rPr lang="en-US" sz="3200" spc="-5" dirty="0">
                <a:solidFill>
                  <a:srgbClr val="3333CC"/>
                </a:solidFill>
                <a:latin typeface="Arial"/>
                <a:cs typeface="Arial"/>
              </a:rPr>
              <a:t>Focus on the data, not the model</a:t>
            </a:r>
          </a:p>
          <a:p>
            <a:pPr marL="355600" marR="138430" indent="-342900">
              <a:lnSpc>
                <a:spcPts val="3800"/>
              </a:lnSpc>
              <a:spcBef>
                <a:spcPts val="260"/>
              </a:spcBef>
              <a:buChar char="•"/>
              <a:tabLst>
                <a:tab pos="354965" algn="l"/>
                <a:tab pos="355600" algn="l"/>
              </a:tabLst>
            </a:pPr>
            <a:r>
              <a:rPr lang="en-US" sz="3200" spc="-5" dirty="0">
                <a:solidFill>
                  <a:srgbClr val="3333CC"/>
                </a:solidFill>
                <a:latin typeface="Arial"/>
                <a:cs typeface="Arial"/>
              </a:rPr>
              <a:t>Mainly driven by commercial apps</a:t>
            </a:r>
          </a:p>
        </p:txBody>
      </p:sp>
      <p:pic>
        <p:nvPicPr>
          <p:cNvPr id="5" name="Picture 4">
            <a:extLst>
              <a:ext uri="{FF2B5EF4-FFF2-40B4-BE49-F238E27FC236}">
                <a16:creationId xmlns:a16="http://schemas.microsoft.com/office/drawing/2014/main" id="{A4675E82-2673-BFEF-4B30-53CC65809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18" y="2667000"/>
            <a:ext cx="9152881" cy="3908790"/>
          </a:xfrm>
          <a:prstGeom prst="rect">
            <a:avLst/>
          </a:prstGeom>
        </p:spPr>
      </p:pic>
      <p:sp>
        <p:nvSpPr>
          <p:cNvPr id="6" name="TextBox 5">
            <a:extLst>
              <a:ext uri="{FF2B5EF4-FFF2-40B4-BE49-F238E27FC236}">
                <a16:creationId xmlns:a16="http://schemas.microsoft.com/office/drawing/2014/main" id="{C06D43C2-DAE2-9B62-A09D-1B144D4C0727}"/>
              </a:ext>
            </a:extLst>
          </p:cNvPr>
          <p:cNvSpPr txBox="1"/>
          <p:nvPr/>
        </p:nvSpPr>
        <p:spPr>
          <a:xfrm>
            <a:off x="3289300" y="6895477"/>
            <a:ext cx="1452192" cy="523220"/>
          </a:xfrm>
          <a:prstGeom prst="rect">
            <a:avLst/>
          </a:prstGeom>
          <a:noFill/>
        </p:spPr>
        <p:txBody>
          <a:bodyPr wrap="none" rtlCol="0">
            <a:spAutoFit/>
          </a:bodyPr>
          <a:lstStyle/>
          <a:p>
            <a:r>
              <a:rPr lang="en-US" sz="2800" dirty="0" err="1">
                <a:hlinkClick r:id="rId3"/>
              </a:rPr>
              <a:t>DataPerf</a:t>
            </a:r>
            <a:endParaRPr lang="en-US" sz="2800" dirty="0"/>
          </a:p>
        </p:txBody>
      </p:sp>
    </p:spTree>
    <p:extLst>
      <p:ext uri="{BB962C8B-B14F-4D97-AF65-F5344CB8AC3E}">
        <p14:creationId xmlns:p14="http://schemas.microsoft.com/office/powerpoint/2010/main" val="15994103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D663-0FC6-4111-92DA-ACB9DBFF861D}"/>
              </a:ext>
            </a:extLst>
          </p:cNvPr>
          <p:cNvSpPr>
            <a:spLocks noGrp="1"/>
          </p:cNvSpPr>
          <p:nvPr>
            <p:ph type="title"/>
          </p:nvPr>
        </p:nvSpPr>
        <p:spPr>
          <a:xfrm>
            <a:off x="3314911" y="237292"/>
            <a:ext cx="4292178" cy="677108"/>
          </a:xfrm>
        </p:spPr>
        <p:txBody>
          <a:bodyPr/>
          <a:lstStyle/>
          <a:p>
            <a:r>
              <a:rPr lang="en-US" dirty="0" err="1"/>
              <a:t>DataPerf</a:t>
            </a:r>
            <a:r>
              <a:rPr lang="en-US" dirty="0"/>
              <a:t> Goals</a:t>
            </a:r>
          </a:p>
        </p:txBody>
      </p:sp>
      <p:sp>
        <p:nvSpPr>
          <p:cNvPr id="3" name="Text Placeholder 2">
            <a:extLst>
              <a:ext uri="{FF2B5EF4-FFF2-40B4-BE49-F238E27FC236}">
                <a16:creationId xmlns:a16="http://schemas.microsoft.com/office/drawing/2014/main" id="{D2C74A09-778B-AE92-7420-FF8F44336DA8}"/>
              </a:ext>
            </a:extLst>
          </p:cNvPr>
          <p:cNvSpPr>
            <a:spLocks noGrp="1"/>
          </p:cNvSpPr>
          <p:nvPr>
            <p:ph type="body" idx="1"/>
          </p:nvPr>
        </p:nvSpPr>
        <p:spPr>
          <a:xfrm>
            <a:off x="469900" y="914400"/>
            <a:ext cx="9982200" cy="7140416"/>
          </a:xfrm>
        </p:spPr>
        <p:txBody>
          <a:bodyPr/>
          <a:lstStyle/>
          <a:p>
            <a:pPr algn="jus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Focus research and development on improving ML dataset quality</a:t>
            </a:r>
          </a:p>
          <a:p>
            <a:pPr algn="just">
              <a:buFont typeface="Arial" panose="020B0604020202020204" pitchFamily="34" charset="0"/>
              <a:buChar char="•"/>
            </a:pPr>
            <a:endParaRPr lang="en-US" sz="2400" b="0" i="0" u="none" strike="noStrike" dirty="0">
              <a:solidFill>
                <a:srgbClr val="000000"/>
              </a:solidFill>
              <a:effectLst/>
              <a:latin typeface="Arial" panose="020B0604020202020204" pitchFamily="34" charset="0"/>
            </a:endParaRPr>
          </a:p>
          <a:p>
            <a:pPr algn="jus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Improve ML training datasets to increase accuracy and/or reduce data required to train</a:t>
            </a:r>
          </a:p>
          <a:p>
            <a:pPr algn="just">
              <a:buFont typeface="Arial" panose="020B0604020202020204" pitchFamily="34" charset="0"/>
              <a:buChar char="•"/>
            </a:pPr>
            <a:endParaRPr lang="en-US" sz="2400" b="0" i="0" u="none" strike="noStrike" dirty="0">
              <a:solidFill>
                <a:srgbClr val="000000"/>
              </a:solidFill>
              <a:effectLst/>
              <a:latin typeface="Arial" panose="020B0604020202020204" pitchFamily="34" charset="0"/>
            </a:endParaRPr>
          </a:p>
          <a:p>
            <a:pPr algn="jus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Improve ML test datasets to drive ML solution fidelity and reliability</a:t>
            </a:r>
          </a:p>
          <a:p>
            <a:pPr algn="just">
              <a:buFont typeface="Arial" panose="020B0604020202020204" pitchFamily="34" charset="0"/>
              <a:buChar char="•"/>
            </a:pPr>
            <a:endParaRPr lang="en-US" sz="2400" b="0" i="0" u="none" strike="noStrike" dirty="0">
              <a:solidFill>
                <a:srgbClr val="000000"/>
              </a:solidFill>
              <a:effectLst/>
              <a:latin typeface="Arial" panose="020B0604020202020204" pitchFamily="34" charset="0"/>
            </a:endParaRPr>
          </a:p>
          <a:p>
            <a:pPr algn="jus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Motivate datasets that increase representation and decrease bias</a:t>
            </a:r>
          </a:p>
          <a:p>
            <a:pPr algn="just">
              <a:buFont typeface="Arial" panose="020B0604020202020204" pitchFamily="34" charset="0"/>
              <a:buChar char="•"/>
            </a:pPr>
            <a:endParaRPr lang="en-US" sz="2400" b="0" i="0" u="none" strike="noStrike" dirty="0">
              <a:solidFill>
                <a:srgbClr val="000000"/>
              </a:solidFill>
              <a:effectLst/>
              <a:latin typeface="Arial" panose="020B0604020202020204" pitchFamily="34" charset="0"/>
            </a:endParaRPr>
          </a:p>
          <a:p>
            <a:pPr algn="jus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Drive development of better techniques and tools for creating and optimizing datasets</a:t>
            </a:r>
          </a:p>
          <a:p>
            <a:pPr algn="just">
              <a:buFont typeface="Arial" panose="020B0604020202020204" pitchFamily="34" charset="0"/>
              <a:buChar char="•"/>
            </a:pPr>
            <a:endParaRPr lang="en-US" sz="2400" b="0" i="0" u="none" strike="noStrike" dirty="0">
              <a:solidFill>
                <a:srgbClr val="000000"/>
              </a:solidFill>
              <a:effectLst/>
              <a:latin typeface="Arial" panose="020B0604020202020204" pitchFamily="34" charset="0"/>
            </a:endParaRPr>
          </a:p>
          <a:p>
            <a:pPr algn="jus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Provide consistent metrics for researchers and commercial developers</a:t>
            </a:r>
          </a:p>
          <a:p>
            <a:pPr algn="just">
              <a:buFont typeface="Arial" panose="020B0604020202020204" pitchFamily="34" charset="0"/>
              <a:buChar char="•"/>
            </a:pPr>
            <a:endParaRPr lang="en-US" sz="2400" b="0" i="0" u="none" strike="noStrike" dirty="0">
              <a:solidFill>
                <a:srgbClr val="000000"/>
              </a:solidFill>
              <a:effectLst/>
              <a:latin typeface="Arial" panose="020B0604020202020204" pitchFamily="34" charset="0"/>
            </a:endParaRPr>
          </a:p>
          <a:p>
            <a:pPr algn="jus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Enforce replicability to ensure reliable results</a:t>
            </a:r>
          </a:p>
          <a:p>
            <a:pPr algn="just">
              <a:buFont typeface="Arial" panose="020B0604020202020204" pitchFamily="34" charset="0"/>
              <a:buChar char="•"/>
            </a:pPr>
            <a:endParaRPr lang="en-US" sz="2400" b="0" i="0" u="none" strike="noStrike" dirty="0">
              <a:solidFill>
                <a:srgbClr val="000000"/>
              </a:solidFill>
              <a:effectLst/>
              <a:latin typeface="Arial" panose="020B0604020202020204" pitchFamily="34" charset="0"/>
            </a:endParaRPr>
          </a:p>
          <a:p>
            <a:pPr algn="just">
              <a:buFont typeface="Arial" panose="020B0604020202020204" pitchFamily="34" charset="0"/>
              <a:buChar char="•"/>
            </a:pPr>
            <a:r>
              <a:rPr lang="en-US" sz="2400" b="0" i="0" u="none" strike="noStrike" dirty="0">
                <a:solidFill>
                  <a:srgbClr val="000000"/>
                </a:solidFill>
                <a:effectLst/>
                <a:latin typeface="Arial" panose="020B0604020202020204" pitchFamily="34" charset="0"/>
              </a:rPr>
              <a:t>Keep benchmarking effort affordable so all can participate</a:t>
            </a:r>
          </a:p>
          <a:p>
            <a:endParaRPr lang="en-US" dirty="0"/>
          </a:p>
        </p:txBody>
      </p:sp>
    </p:spTree>
    <p:extLst>
      <p:ext uri="{BB962C8B-B14F-4D97-AF65-F5344CB8AC3E}">
        <p14:creationId xmlns:p14="http://schemas.microsoft.com/office/powerpoint/2010/main" val="2857182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286280" y="847293"/>
            <a:ext cx="4125595" cy="695960"/>
          </a:xfrm>
          <a:prstGeom prst="rect">
            <a:avLst/>
          </a:prstGeom>
        </p:spPr>
        <p:txBody>
          <a:bodyPr vert="horz" wrap="square" lIns="0" tIns="12700" rIns="0" bIns="0" rtlCol="0">
            <a:spAutoFit/>
          </a:bodyPr>
          <a:lstStyle/>
          <a:p>
            <a:pPr marL="12700">
              <a:lnSpc>
                <a:spcPct val="100000"/>
              </a:lnSpc>
              <a:spcBef>
                <a:spcPts val="100"/>
              </a:spcBef>
            </a:pPr>
            <a:r>
              <a:rPr spc="-5" dirty="0"/>
              <a:t>Cross-Validation</a:t>
            </a:r>
          </a:p>
        </p:txBody>
      </p:sp>
      <p:sp>
        <p:nvSpPr>
          <p:cNvPr id="4" name="object 4"/>
          <p:cNvSpPr txBox="1"/>
          <p:nvPr/>
        </p:nvSpPr>
        <p:spPr>
          <a:xfrm>
            <a:off x="840278" y="1982354"/>
            <a:ext cx="8725535" cy="5046980"/>
          </a:xfrm>
          <a:prstGeom prst="rect">
            <a:avLst/>
          </a:prstGeom>
        </p:spPr>
        <p:txBody>
          <a:bodyPr vert="horz" wrap="square" lIns="0" tIns="33020" rIns="0" bIns="0" rtlCol="0">
            <a:spAutoFit/>
          </a:bodyPr>
          <a:lstStyle/>
          <a:p>
            <a:pPr marL="368300" marR="330200" indent="-342900">
              <a:lnSpc>
                <a:spcPts val="3800"/>
              </a:lnSpc>
              <a:spcBef>
                <a:spcPts val="260"/>
              </a:spcBef>
              <a:buChar char="•"/>
              <a:tabLst>
                <a:tab pos="367665" algn="l"/>
                <a:tab pos="368300" algn="l"/>
              </a:tabLst>
            </a:pPr>
            <a:r>
              <a:rPr sz="3200" spc="-5" dirty="0">
                <a:solidFill>
                  <a:srgbClr val="3333CC"/>
                </a:solidFill>
                <a:latin typeface="Arial"/>
                <a:cs typeface="Arial"/>
              </a:rPr>
              <a:t>When data </a:t>
            </a:r>
            <a:r>
              <a:rPr sz="3200" dirty="0">
                <a:solidFill>
                  <a:srgbClr val="3333CC"/>
                </a:solidFill>
                <a:latin typeface="Arial"/>
                <a:cs typeface="Arial"/>
              </a:rPr>
              <a:t>set is </a:t>
            </a:r>
            <a:r>
              <a:rPr sz="3200" spc="-5" dirty="0">
                <a:solidFill>
                  <a:srgbClr val="3333CC"/>
                </a:solidFill>
                <a:latin typeface="Arial"/>
                <a:cs typeface="Arial"/>
              </a:rPr>
              <a:t>too </a:t>
            </a:r>
            <a:r>
              <a:rPr sz="3200" dirty="0">
                <a:solidFill>
                  <a:srgbClr val="3333CC"/>
                </a:solidFill>
                <a:latin typeface="Arial"/>
                <a:cs typeface="Arial"/>
              </a:rPr>
              <a:t>small, a </a:t>
            </a:r>
            <a:r>
              <a:rPr sz="3200" spc="-5" dirty="0">
                <a:solidFill>
                  <a:srgbClr val="3333CC"/>
                </a:solidFill>
                <a:latin typeface="Arial"/>
                <a:cs typeface="Arial"/>
              </a:rPr>
              <a:t>fixed test </a:t>
            </a:r>
            <a:r>
              <a:rPr sz="3200" dirty="0">
                <a:solidFill>
                  <a:srgbClr val="3333CC"/>
                </a:solidFill>
                <a:latin typeface="Arial"/>
                <a:cs typeface="Arial"/>
              </a:rPr>
              <a:t>set is  </a:t>
            </a:r>
            <a:r>
              <a:rPr sz="3200" spc="-5" dirty="0">
                <a:solidFill>
                  <a:srgbClr val="3333CC"/>
                </a:solidFill>
                <a:latin typeface="Arial"/>
                <a:cs typeface="Arial"/>
              </a:rPr>
              <a:t>problematic</a:t>
            </a:r>
            <a:endParaRPr sz="3200" dirty="0">
              <a:latin typeface="Arial"/>
              <a:cs typeface="Arial"/>
            </a:endParaRPr>
          </a:p>
          <a:p>
            <a:pPr marL="368300" indent="-342900">
              <a:lnSpc>
                <a:spcPct val="100000"/>
              </a:lnSpc>
              <a:spcBef>
                <a:spcPts val="605"/>
              </a:spcBef>
              <a:buFont typeface="Calibri"/>
              <a:buChar char="•"/>
              <a:tabLst>
                <a:tab pos="367665" algn="l"/>
                <a:tab pos="368300" algn="l"/>
              </a:tabLst>
            </a:pPr>
            <a:r>
              <a:rPr sz="3200" i="1" spc="15" dirty="0">
                <a:latin typeface="Calibri"/>
                <a:cs typeface="Calibri"/>
              </a:rPr>
              <a:t>k </a:t>
            </a:r>
            <a:r>
              <a:rPr sz="3200" dirty="0">
                <a:solidFill>
                  <a:srgbClr val="3333CC"/>
                </a:solidFill>
                <a:latin typeface="Arial"/>
                <a:cs typeface="Arial"/>
              </a:rPr>
              <a:t>- </a:t>
            </a:r>
            <a:r>
              <a:rPr sz="3200" spc="-5" dirty="0">
                <a:solidFill>
                  <a:srgbClr val="3333CC"/>
                </a:solidFill>
                <a:latin typeface="Arial"/>
                <a:cs typeface="Arial"/>
              </a:rPr>
              <a:t>fold</a:t>
            </a:r>
            <a:r>
              <a:rPr sz="3200" spc="-420" dirty="0">
                <a:solidFill>
                  <a:srgbClr val="3333CC"/>
                </a:solidFill>
                <a:latin typeface="Arial"/>
                <a:cs typeface="Arial"/>
              </a:rPr>
              <a:t> </a:t>
            </a:r>
            <a:r>
              <a:rPr sz="3200" spc="-5" dirty="0">
                <a:solidFill>
                  <a:srgbClr val="3333CC"/>
                </a:solidFill>
                <a:latin typeface="Arial"/>
                <a:cs typeface="Arial"/>
              </a:rPr>
              <a:t>cross-validation</a:t>
            </a:r>
            <a:endParaRPr sz="3200" dirty="0">
              <a:latin typeface="Arial"/>
              <a:cs typeface="Arial"/>
            </a:endParaRPr>
          </a:p>
          <a:p>
            <a:pPr marL="768350" lvl="1" indent="-286385">
              <a:lnSpc>
                <a:spcPct val="100000"/>
              </a:lnSpc>
              <a:spcBef>
                <a:spcPts val="665"/>
              </a:spcBef>
              <a:buChar char="–"/>
              <a:tabLst>
                <a:tab pos="768350" algn="l"/>
              </a:tabLst>
            </a:pPr>
            <a:r>
              <a:rPr sz="2800" dirty="0">
                <a:solidFill>
                  <a:srgbClr val="336600"/>
                </a:solidFill>
                <a:latin typeface="Arial"/>
                <a:cs typeface="Arial"/>
              </a:rPr>
              <a:t>A </a:t>
            </a:r>
            <a:r>
              <a:rPr sz="2800" spc="-5" dirty="0">
                <a:solidFill>
                  <a:srgbClr val="336600"/>
                </a:solidFill>
                <a:latin typeface="Arial"/>
                <a:cs typeface="Arial"/>
              </a:rPr>
              <a:t>partition </a:t>
            </a:r>
            <a:r>
              <a:rPr sz="2800" dirty="0">
                <a:solidFill>
                  <a:srgbClr val="336600"/>
                </a:solidFill>
                <a:latin typeface="Arial"/>
                <a:cs typeface="Arial"/>
              </a:rPr>
              <a:t>of </a:t>
            </a:r>
            <a:r>
              <a:rPr sz="2800" spc="-5" dirty="0">
                <a:solidFill>
                  <a:srgbClr val="336600"/>
                </a:solidFill>
                <a:latin typeface="Arial"/>
                <a:cs typeface="Arial"/>
              </a:rPr>
              <a:t>the data </a:t>
            </a:r>
            <a:r>
              <a:rPr sz="2800" dirty="0">
                <a:solidFill>
                  <a:srgbClr val="336600"/>
                </a:solidFill>
                <a:latin typeface="Arial"/>
                <a:cs typeface="Arial"/>
              </a:rPr>
              <a:t>is </a:t>
            </a:r>
            <a:r>
              <a:rPr sz="2800" spc="-5" dirty="0">
                <a:solidFill>
                  <a:srgbClr val="336600"/>
                </a:solidFill>
                <a:latin typeface="Arial"/>
                <a:cs typeface="Arial"/>
              </a:rPr>
              <a:t>formed </a:t>
            </a:r>
            <a:r>
              <a:rPr sz="2800" dirty="0">
                <a:solidFill>
                  <a:srgbClr val="336600"/>
                </a:solidFill>
                <a:latin typeface="Arial"/>
                <a:cs typeface="Arial"/>
              </a:rPr>
              <a:t>by </a:t>
            </a:r>
            <a:r>
              <a:rPr sz="2800" spc="-5" dirty="0">
                <a:solidFill>
                  <a:srgbClr val="336600"/>
                </a:solidFill>
                <a:latin typeface="Arial"/>
                <a:cs typeface="Arial"/>
              </a:rPr>
              <a:t>splitting </a:t>
            </a:r>
            <a:r>
              <a:rPr sz="2800" dirty="0">
                <a:solidFill>
                  <a:srgbClr val="336600"/>
                </a:solidFill>
                <a:latin typeface="Arial"/>
                <a:cs typeface="Arial"/>
              </a:rPr>
              <a:t>it </a:t>
            </a:r>
            <a:r>
              <a:rPr sz="2800" spc="-5" dirty="0">
                <a:solidFill>
                  <a:srgbClr val="336600"/>
                </a:solidFill>
                <a:latin typeface="Arial"/>
                <a:cs typeface="Arial"/>
              </a:rPr>
              <a:t>into</a:t>
            </a:r>
            <a:r>
              <a:rPr sz="2800" spc="30" dirty="0">
                <a:solidFill>
                  <a:srgbClr val="336600"/>
                </a:solidFill>
                <a:latin typeface="Arial"/>
                <a:cs typeface="Arial"/>
              </a:rPr>
              <a:t> </a:t>
            </a:r>
            <a:r>
              <a:rPr sz="2800" i="1" spc="15" dirty="0">
                <a:latin typeface="Calibri"/>
                <a:cs typeface="Calibri"/>
              </a:rPr>
              <a:t>k</a:t>
            </a:r>
            <a:endParaRPr sz="2800" dirty="0">
              <a:latin typeface="Calibri"/>
              <a:cs typeface="Calibri"/>
            </a:endParaRPr>
          </a:p>
          <a:p>
            <a:pPr marL="761365">
              <a:lnSpc>
                <a:spcPct val="100000"/>
              </a:lnSpc>
              <a:spcBef>
                <a:spcPts val="70"/>
              </a:spcBef>
            </a:pPr>
            <a:r>
              <a:rPr sz="2800" dirty="0">
                <a:solidFill>
                  <a:srgbClr val="336600"/>
                </a:solidFill>
                <a:latin typeface="Arial"/>
                <a:cs typeface="Arial"/>
              </a:rPr>
              <a:t>nonoverlapping</a:t>
            </a:r>
            <a:r>
              <a:rPr sz="2800" spc="-10" dirty="0">
                <a:solidFill>
                  <a:srgbClr val="336600"/>
                </a:solidFill>
                <a:latin typeface="Arial"/>
                <a:cs typeface="Arial"/>
              </a:rPr>
              <a:t> </a:t>
            </a:r>
            <a:r>
              <a:rPr sz="2800" spc="-5" dirty="0">
                <a:solidFill>
                  <a:srgbClr val="336600"/>
                </a:solidFill>
                <a:latin typeface="Arial"/>
                <a:cs typeface="Arial"/>
              </a:rPr>
              <a:t>subsets</a:t>
            </a:r>
            <a:endParaRPr sz="2800" dirty="0">
              <a:latin typeface="Arial"/>
              <a:cs typeface="Arial"/>
            </a:endParaRPr>
          </a:p>
          <a:p>
            <a:pPr marL="761365" marR="160020" lvl="1" indent="-279400">
              <a:lnSpc>
                <a:spcPct val="102000"/>
              </a:lnSpc>
              <a:spcBef>
                <a:spcPts val="545"/>
              </a:spcBef>
              <a:buChar char="–"/>
              <a:tabLst>
                <a:tab pos="768350" algn="l"/>
              </a:tabLst>
            </a:pPr>
            <a:r>
              <a:rPr sz="2800" spc="-5" dirty="0">
                <a:solidFill>
                  <a:srgbClr val="336600"/>
                </a:solidFill>
                <a:latin typeface="Arial"/>
                <a:cs typeface="Arial"/>
              </a:rPr>
              <a:t>On trial </a:t>
            </a:r>
            <a:r>
              <a:rPr sz="2800" i="1" spc="105" dirty="0">
                <a:latin typeface="Calibri"/>
                <a:cs typeface="Calibri"/>
              </a:rPr>
              <a:t>i</a:t>
            </a:r>
            <a:r>
              <a:rPr sz="2800" spc="105" dirty="0">
                <a:solidFill>
                  <a:srgbClr val="336600"/>
                </a:solidFill>
                <a:latin typeface="Arial"/>
                <a:cs typeface="Arial"/>
              </a:rPr>
              <a:t>, </a:t>
            </a:r>
            <a:r>
              <a:rPr sz="2800" dirty="0">
                <a:solidFill>
                  <a:srgbClr val="336600"/>
                </a:solidFill>
                <a:latin typeface="Arial"/>
                <a:cs typeface="Arial"/>
              </a:rPr>
              <a:t>the </a:t>
            </a:r>
            <a:r>
              <a:rPr sz="2800" i="1" spc="215" dirty="0">
                <a:latin typeface="Calibri"/>
                <a:cs typeface="Calibri"/>
              </a:rPr>
              <a:t>i </a:t>
            </a:r>
            <a:r>
              <a:rPr sz="2775" baseline="25525" dirty="0">
                <a:solidFill>
                  <a:srgbClr val="336600"/>
                </a:solidFill>
                <a:latin typeface="Arial"/>
                <a:cs typeface="Arial"/>
              </a:rPr>
              <a:t>th </a:t>
            </a:r>
            <a:r>
              <a:rPr sz="2800" dirty="0">
                <a:solidFill>
                  <a:srgbClr val="336600"/>
                </a:solidFill>
                <a:latin typeface="Arial"/>
                <a:cs typeface="Arial"/>
              </a:rPr>
              <a:t>subset of </a:t>
            </a:r>
            <a:r>
              <a:rPr sz="2800" spc="-5" dirty="0">
                <a:solidFill>
                  <a:srgbClr val="336600"/>
                </a:solidFill>
                <a:latin typeface="Arial"/>
                <a:cs typeface="Arial"/>
              </a:rPr>
              <a:t>the data </a:t>
            </a:r>
            <a:r>
              <a:rPr sz="2800" dirty="0">
                <a:solidFill>
                  <a:srgbClr val="336600"/>
                </a:solidFill>
                <a:latin typeface="Arial"/>
                <a:cs typeface="Arial"/>
              </a:rPr>
              <a:t>is used as </a:t>
            </a:r>
            <a:r>
              <a:rPr sz="2800" spc="-5" dirty="0">
                <a:solidFill>
                  <a:srgbClr val="336600"/>
                </a:solidFill>
                <a:latin typeface="Arial"/>
                <a:cs typeface="Arial"/>
              </a:rPr>
              <a:t>the  test</a:t>
            </a:r>
            <a:r>
              <a:rPr sz="2800" spc="-10" dirty="0">
                <a:solidFill>
                  <a:srgbClr val="336600"/>
                </a:solidFill>
                <a:latin typeface="Arial"/>
                <a:cs typeface="Arial"/>
              </a:rPr>
              <a:t> </a:t>
            </a:r>
            <a:r>
              <a:rPr sz="2800" dirty="0">
                <a:solidFill>
                  <a:srgbClr val="336600"/>
                </a:solidFill>
                <a:latin typeface="Arial"/>
                <a:cs typeface="Arial"/>
              </a:rPr>
              <a:t>set</a:t>
            </a:r>
            <a:endParaRPr sz="2800" dirty="0">
              <a:latin typeface="Arial"/>
              <a:cs typeface="Arial"/>
            </a:endParaRPr>
          </a:p>
          <a:p>
            <a:pPr marL="768350" lvl="1" indent="-286385">
              <a:lnSpc>
                <a:spcPct val="100000"/>
              </a:lnSpc>
              <a:spcBef>
                <a:spcPts val="610"/>
              </a:spcBef>
              <a:buChar char="–"/>
              <a:tabLst>
                <a:tab pos="768350" algn="l"/>
              </a:tabLst>
            </a:pPr>
            <a:r>
              <a:rPr sz="2800" dirty="0">
                <a:solidFill>
                  <a:srgbClr val="336600"/>
                </a:solidFill>
                <a:latin typeface="Arial"/>
                <a:cs typeface="Arial"/>
              </a:rPr>
              <a:t>Rest of </a:t>
            </a:r>
            <a:r>
              <a:rPr sz="2800" spc="-5" dirty="0">
                <a:solidFill>
                  <a:srgbClr val="336600"/>
                </a:solidFill>
                <a:latin typeface="Arial"/>
                <a:cs typeface="Arial"/>
              </a:rPr>
              <a:t>the data </a:t>
            </a:r>
            <a:r>
              <a:rPr sz="2800" dirty="0">
                <a:solidFill>
                  <a:srgbClr val="336600"/>
                </a:solidFill>
                <a:latin typeface="Arial"/>
                <a:cs typeface="Arial"/>
              </a:rPr>
              <a:t>is used as </a:t>
            </a:r>
            <a:r>
              <a:rPr sz="2800" spc="-5" dirty="0">
                <a:solidFill>
                  <a:srgbClr val="336600"/>
                </a:solidFill>
                <a:latin typeface="Arial"/>
                <a:cs typeface="Arial"/>
              </a:rPr>
              <a:t>the training</a:t>
            </a:r>
            <a:r>
              <a:rPr sz="2800" spc="-20" dirty="0">
                <a:solidFill>
                  <a:srgbClr val="336600"/>
                </a:solidFill>
                <a:latin typeface="Arial"/>
                <a:cs typeface="Arial"/>
              </a:rPr>
              <a:t> </a:t>
            </a:r>
            <a:r>
              <a:rPr sz="2800" dirty="0">
                <a:solidFill>
                  <a:srgbClr val="336600"/>
                </a:solidFill>
                <a:latin typeface="Arial"/>
                <a:cs typeface="Arial"/>
              </a:rPr>
              <a:t>set</a:t>
            </a:r>
            <a:endParaRPr sz="2800" dirty="0">
              <a:latin typeface="Arial"/>
              <a:cs typeface="Arial"/>
            </a:endParaRPr>
          </a:p>
          <a:p>
            <a:pPr marL="368300" marR="182880" indent="-342900">
              <a:lnSpc>
                <a:spcPct val="100000"/>
              </a:lnSpc>
              <a:spcBef>
                <a:spcPts val="835"/>
              </a:spcBef>
              <a:buChar char="•"/>
              <a:tabLst>
                <a:tab pos="367665" algn="l"/>
                <a:tab pos="368300" algn="l"/>
              </a:tabLst>
            </a:pPr>
            <a:r>
              <a:rPr lang="en-US" sz="3200" spc="-5" dirty="0">
                <a:solidFill>
                  <a:srgbClr val="3333CC"/>
                </a:solidFill>
                <a:latin typeface="Arial"/>
                <a:cs typeface="Arial"/>
              </a:rPr>
              <a:t>P</a:t>
            </a:r>
            <a:r>
              <a:rPr sz="3200" dirty="0">
                <a:solidFill>
                  <a:srgbClr val="3333CC"/>
                </a:solidFill>
                <a:latin typeface="Arial"/>
                <a:cs typeface="Arial"/>
              </a:rPr>
              <a:t>roblem: no unbiased </a:t>
            </a:r>
            <a:r>
              <a:rPr sz="3200" spc="-5" dirty="0">
                <a:solidFill>
                  <a:srgbClr val="3333CC"/>
                </a:solidFill>
                <a:latin typeface="Arial"/>
                <a:cs typeface="Arial"/>
              </a:rPr>
              <a:t>estimators </a:t>
            </a:r>
            <a:r>
              <a:rPr sz="3200" dirty="0">
                <a:solidFill>
                  <a:srgbClr val="3333CC"/>
                </a:solidFill>
                <a:latin typeface="Arial"/>
                <a:cs typeface="Arial"/>
              </a:rPr>
              <a:t>of </a:t>
            </a:r>
            <a:r>
              <a:rPr sz="3200" spc="-5" dirty="0">
                <a:solidFill>
                  <a:srgbClr val="3333CC"/>
                </a:solidFill>
                <a:latin typeface="Arial"/>
                <a:cs typeface="Arial"/>
              </a:rPr>
              <a:t>the  </a:t>
            </a:r>
            <a:r>
              <a:rPr sz="3200" dirty="0">
                <a:solidFill>
                  <a:srgbClr val="3333CC"/>
                </a:solidFill>
                <a:latin typeface="Arial"/>
                <a:cs typeface="Arial"/>
              </a:rPr>
              <a:t>average error</a:t>
            </a:r>
            <a:r>
              <a:rPr sz="3200" spc="-5" dirty="0">
                <a:solidFill>
                  <a:srgbClr val="3333CC"/>
                </a:solidFill>
                <a:latin typeface="Arial"/>
                <a:cs typeface="Arial"/>
              </a:rPr>
              <a:t> </a:t>
            </a:r>
            <a:r>
              <a:rPr sz="3200" dirty="0">
                <a:solidFill>
                  <a:srgbClr val="3333CC"/>
                </a:solidFill>
                <a:latin typeface="Arial"/>
                <a:cs typeface="Arial"/>
              </a:rPr>
              <a:t>exis</a:t>
            </a:r>
            <a:r>
              <a:rPr sz="3200" spc="-5" dirty="0">
                <a:solidFill>
                  <a:srgbClr val="3333CC"/>
                </a:solidFill>
                <a:latin typeface="Arial"/>
                <a:cs typeface="Arial"/>
              </a:rPr>
              <a:t>t</a:t>
            </a:r>
            <a:r>
              <a:rPr sz="3200" dirty="0">
                <a:solidFill>
                  <a:srgbClr val="3333CC"/>
                </a:solidFill>
                <a:latin typeface="Arial"/>
                <a:cs typeface="Arial"/>
              </a:rPr>
              <a:t>;</a:t>
            </a:r>
            <a:r>
              <a:rPr sz="3200" spc="-5" dirty="0">
                <a:solidFill>
                  <a:srgbClr val="3333CC"/>
                </a:solidFill>
                <a:latin typeface="Arial"/>
                <a:cs typeface="Arial"/>
              </a:rPr>
              <a:t> </a:t>
            </a:r>
            <a:r>
              <a:rPr sz="3200" dirty="0">
                <a:solidFill>
                  <a:srgbClr val="3333CC"/>
                </a:solidFill>
                <a:latin typeface="Arial"/>
                <a:cs typeface="Arial"/>
              </a:rPr>
              <a:t>approxima</a:t>
            </a:r>
            <a:r>
              <a:rPr sz="3200" spc="-5" dirty="0">
                <a:solidFill>
                  <a:srgbClr val="3333CC"/>
                </a:solidFill>
                <a:latin typeface="Arial"/>
                <a:cs typeface="Arial"/>
              </a:rPr>
              <a:t>t</a:t>
            </a:r>
            <a:r>
              <a:rPr sz="3200" dirty="0">
                <a:solidFill>
                  <a:srgbClr val="3333CC"/>
                </a:solidFill>
                <a:latin typeface="Arial"/>
                <a:cs typeface="Arial"/>
              </a:rPr>
              <a:t>ions</a:t>
            </a:r>
            <a:r>
              <a:rPr sz="3200" spc="-5" dirty="0">
                <a:solidFill>
                  <a:srgbClr val="3333CC"/>
                </a:solidFill>
                <a:latin typeface="Arial"/>
                <a:cs typeface="Arial"/>
              </a:rPr>
              <a:t> </a:t>
            </a:r>
            <a:r>
              <a:rPr sz="3200" dirty="0">
                <a:solidFill>
                  <a:srgbClr val="3333CC"/>
                </a:solidFill>
                <a:latin typeface="Arial"/>
                <a:cs typeface="Arial"/>
              </a:rPr>
              <a:t>are use</a:t>
            </a:r>
            <a:r>
              <a:rPr sz="3200" spc="15" dirty="0">
                <a:solidFill>
                  <a:srgbClr val="3333CC"/>
                </a:solidFill>
                <a:latin typeface="Arial"/>
                <a:cs typeface="Arial"/>
              </a:rPr>
              <a:t>d</a:t>
            </a:r>
            <a:endParaRPr sz="2100" baseline="37698" dirty="0">
              <a:latin typeface="Arial"/>
              <a:cs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8386" y="382154"/>
            <a:ext cx="8721090" cy="695960"/>
          </a:xfrm>
          <a:prstGeom prst="rect">
            <a:avLst/>
          </a:prstGeom>
        </p:spPr>
        <p:txBody>
          <a:bodyPr vert="horz" wrap="square" lIns="0" tIns="12700" rIns="0" bIns="0" rtlCol="0">
            <a:spAutoFit/>
          </a:bodyPr>
          <a:lstStyle/>
          <a:p>
            <a:pPr marL="25400">
              <a:lnSpc>
                <a:spcPct val="100000"/>
              </a:lnSpc>
              <a:spcBef>
                <a:spcPts val="100"/>
              </a:spcBef>
              <a:tabLst>
                <a:tab pos="2081530" algn="l"/>
                <a:tab pos="6088380" algn="l"/>
              </a:tabLst>
            </a:pPr>
            <a:r>
              <a:rPr lang="en-US" spc="-5" dirty="0"/>
              <a:t>k</a:t>
            </a:r>
            <a:r>
              <a:rPr lang="en-US" sz="4400" spc="-5" dirty="0"/>
              <a:t> –</a:t>
            </a:r>
            <a:r>
              <a:rPr sz="4400" spc="-5" dirty="0"/>
              <a:t>f</a:t>
            </a:r>
            <a:r>
              <a:rPr sz="4400" dirty="0"/>
              <a:t>old</a:t>
            </a:r>
            <a:r>
              <a:rPr lang="en-US" dirty="0"/>
              <a:t> C</a:t>
            </a:r>
            <a:r>
              <a:rPr sz="4400" dirty="0"/>
              <a:t>ross</a:t>
            </a:r>
            <a:r>
              <a:rPr sz="4400" spc="-5" dirty="0"/>
              <a:t> </a:t>
            </a:r>
            <a:r>
              <a:rPr lang="en-US" spc="-5" dirty="0"/>
              <a:t>v</a:t>
            </a:r>
            <a:r>
              <a:rPr sz="4400" dirty="0"/>
              <a:t>alida</a:t>
            </a:r>
            <a:r>
              <a:rPr sz="4400" spc="-5" dirty="0"/>
              <a:t>t</a:t>
            </a:r>
            <a:r>
              <a:rPr sz="4400" dirty="0"/>
              <a:t>ion</a:t>
            </a:r>
            <a:r>
              <a:rPr lang="en-US" sz="4400" dirty="0"/>
              <a:t> </a:t>
            </a:r>
            <a:r>
              <a:rPr lang="en-US" dirty="0" err="1"/>
              <a:t>V</a:t>
            </a:r>
            <a:r>
              <a:rPr sz="4400" dirty="0" err="1"/>
              <a:t>ariable</a:t>
            </a:r>
            <a:r>
              <a:rPr sz="4400" spc="-555" dirty="0" err="1"/>
              <a:t>s</a:t>
            </a:r>
            <a:r>
              <a:rPr sz="1800" baseline="92592" dirty="0" err="1">
                <a:solidFill>
                  <a:srgbClr val="000000"/>
                </a:solidFill>
              </a:rPr>
              <a:t>i</a:t>
            </a:r>
            <a:endParaRPr sz="1800" baseline="92592" dirty="0">
              <a:latin typeface="Calibri"/>
              <a:cs typeface="Calibri"/>
            </a:endParaRPr>
          </a:p>
        </p:txBody>
      </p:sp>
      <p:sp>
        <p:nvSpPr>
          <p:cNvPr id="3" name="object 3"/>
          <p:cNvSpPr txBox="1"/>
          <p:nvPr/>
        </p:nvSpPr>
        <p:spPr>
          <a:xfrm>
            <a:off x="1836275" y="6059372"/>
            <a:ext cx="3438525" cy="390525"/>
          </a:xfrm>
          <a:prstGeom prst="rect">
            <a:avLst/>
          </a:prstGeom>
          <a:ln w="9524">
            <a:solidFill>
              <a:srgbClr val="000000"/>
            </a:solidFill>
          </a:ln>
        </p:spPr>
        <p:txBody>
          <a:bodyPr vert="horz" wrap="square" lIns="0" tIns="42545" rIns="0" bIns="0" rtlCol="0">
            <a:spAutoFit/>
          </a:bodyPr>
          <a:lstStyle/>
          <a:p>
            <a:pPr marL="17780">
              <a:lnSpc>
                <a:spcPct val="100000"/>
              </a:lnSpc>
              <a:spcBef>
                <a:spcPts val="335"/>
              </a:spcBef>
            </a:pPr>
            <a:r>
              <a:rPr sz="1700" spc="-125" dirty="0">
                <a:latin typeface="Calibri"/>
                <a:cs typeface="Calibri"/>
              </a:rPr>
              <a:t>(</a:t>
            </a:r>
            <a:r>
              <a:rPr sz="1700" spc="-125" dirty="0">
                <a:latin typeface="Symbol"/>
                <a:cs typeface="Symbol"/>
              </a:rPr>
              <a:t></a:t>
            </a:r>
            <a:r>
              <a:rPr sz="2550" spc="-187" baseline="4901" dirty="0">
                <a:latin typeface="Calibri"/>
                <a:cs typeface="Calibri"/>
              </a:rPr>
              <a:t>ˆ</a:t>
            </a:r>
            <a:r>
              <a:rPr sz="1500" i="1" spc="-187" baseline="-33333" dirty="0">
                <a:latin typeface="Calibri"/>
                <a:cs typeface="Calibri"/>
              </a:rPr>
              <a:t>m </a:t>
            </a:r>
            <a:r>
              <a:rPr sz="1700" spc="5" dirty="0">
                <a:latin typeface="Symbol"/>
                <a:cs typeface="Symbol"/>
              </a:rPr>
              <a:t></a:t>
            </a:r>
            <a:r>
              <a:rPr sz="1700" spc="5" dirty="0">
                <a:latin typeface="Times New Roman"/>
                <a:cs typeface="Times New Roman"/>
              </a:rPr>
              <a:t> </a:t>
            </a:r>
            <a:r>
              <a:rPr sz="1700" dirty="0">
                <a:latin typeface="Calibri"/>
                <a:cs typeface="Calibri"/>
              </a:rPr>
              <a:t>1.96</a:t>
            </a:r>
            <a:r>
              <a:rPr sz="1700" i="1" dirty="0">
                <a:latin typeface="Calibri"/>
                <a:cs typeface="Calibri"/>
              </a:rPr>
              <a:t>SE</a:t>
            </a:r>
            <a:r>
              <a:rPr sz="1700" dirty="0">
                <a:latin typeface="Calibri"/>
                <a:cs typeface="Calibri"/>
              </a:rPr>
              <a:t>(</a:t>
            </a:r>
            <a:r>
              <a:rPr sz="1700" dirty="0">
                <a:latin typeface="Symbol"/>
                <a:cs typeface="Symbol"/>
              </a:rPr>
              <a:t></a:t>
            </a:r>
            <a:r>
              <a:rPr sz="2550" baseline="4901" dirty="0">
                <a:latin typeface="Calibri"/>
                <a:cs typeface="Calibri"/>
              </a:rPr>
              <a:t>ˆ</a:t>
            </a:r>
            <a:r>
              <a:rPr sz="1500" i="1" baseline="-33333" dirty="0">
                <a:latin typeface="Calibri"/>
                <a:cs typeface="Calibri"/>
              </a:rPr>
              <a:t>m </a:t>
            </a:r>
            <a:r>
              <a:rPr sz="1700" spc="85" dirty="0">
                <a:latin typeface="Calibri"/>
                <a:cs typeface="Calibri"/>
              </a:rPr>
              <a:t>), </a:t>
            </a:r>
            <a:r>
              <a:rPr sz="1700" spc="-210" dirty="0">
                <a:latin typeface="Symbol"/>
                <a:cs typeface="Symbol"/>
              </a:rPr>
              <a:t></a:t>
            </a:r>
            <a:r>
              <a:rPr sz="2550" spc="-315" baseline="4901" dirty="0">
                <a:latin typeface="Calibri"/>
                <a:cs typeface="Calibri"/>
              </a:rPr>
              <a:t>ˆ</a:t>
            </a:r>
            <a:r>
              <a:rPr sz="1500" i="1" spc="-315" baseline="-33333" dirty="0">
                <a:latin typeface="Calibri"/>
                <a:cs typeface="Calibri"/>
              </a:rPr>
              <a:t>m </a:t>
            </a:r>
            <a:r>
              <a:rPr sz="1700" spc="5" dirty="0">
                <a:latin typeface="Symbol"/>
                <a:cs typeface="Symbol"/>
              </a:rPr>
              <a:t></a:t>
            </a:r>
            <a:r>
              <a:rPr sz="1700" spc="5" dirty="0">
                <a:latin typeface="Times New Roman"/>
                <a:cs typeface="Times New Roman"/>
              </a:rPr>
              <a:t> </a:t>
            </a:r>
            <a:r>
              <a:rPr sz="1700" dirty="0">
                <a:latin typeface="Calibri"/>
                <a:cs typeface="Calibri"/>
              </a:rPr>
              <a:t>1.96</a:t>
            </a:r>
            <a:r>
              <a:rPr sz="1700" i="1" dirty="0">
                <a:latin typeface="Calibri"/>
                <a:cs typeface="Calibri"/>
              </a:rPr>
              <a:t>SE</a:t>
            </a:r>
            <a:r>
              <a:rPr sz="1700" dirty="0">
                <a:latin typeface="Calibri"/>
                <a:cs typeface="Calibri"/>
              </a:rPr>
              <a:t>(</a:t>
            </a:r>
            <a:r>
              <a:rPr sz="1700" dirty="0">
                <a:latin typeface="Symbol"/>
                <a:cs typeface="Symbol"/>
              </a:rPr>
              <a:t></a:t>
            </a:r>
            <a:r>
              <a:rPr sz="2550" baseline="4901" dirty="0">
                <a:latin typeface="Calibri"/>
                <a:cs typeface="Calibri"/>
              </a:rPr>
              <a:t>ˆ</a:t>
            </a:r>
            <a:r>
              <a:rPr sz="1500" i="1" baseline="-33333" dirty="0">
                <a:latin typeface="Calibri"/>
                <a:cs typeface="Calibri"/>
              </a:rPr>
              <a:t>m</a:t>
            </a:r>
            <a:r>
              <a:rPr sz="1500" i="1" spc="-104" baseline="-33333" dirty="0">
                <a:latin typeface="Calibri"/>
                <a:cs typeface="Calibri"/>
              </a:rPr>
              <a:t> </a:t>
            </a:r>
            <a:r>
              <a:rPr sz="1700" spc="135" dirty="0">
                <a:latin typeface="Calibri"/>
                <a:cs typeface="Calibri"/>
              </a:rPr>
              <a:t>))</a:t>
            </a:r>
            <a:endParaRPr sz="1700">
              <a:latin typeface="Calibri"/>
              <a:cs typeface="Calibri"/>
            </a:endParaRPr>
          </a:p>
        </p:txBody>
      </p:sp>
      <p:sp>
        <p:nvSpPr>
          <p:cNvPr id="4" name="object 4"/>
          <p:cNvSpPr txBox="1"/>
          <p:nvPr/>
        </p:nvSpPr>
        <p:spPr>
          <a:xfrm>
            <a:off x="840278" y="1144154"/>
            <a:ext cx="8641715" cy="4850765"/>
          </a:xfrm>
          <a:prstGeom prst="rect">
            <a:avLst/>
          </a:prstGeom>
        </p:spPr>
        <p:txBody>
          <a:bodyPr vert="horz" wrap="square" lIns="0" tIns="33020" rIns="0" bIns="0" rtlCol="0">
            <a:spAutoFit/>
          </a:bodyPr>
          <a:lstStyle/>
          <a:p>
            <a:pPr marL="368300" marR="809625" indent="-342900">
              <a:lnSpc>
                <a:spcPts val="3800"/>
              </a:lnSpc>
              <a:spcBef>
                <a:spcPts val="260"/>
              </a:spcBef>
              <a:buChar char="•"/>
              <a:tabLst>
                <a:tab pos="367665" algn="l"/>
                <a:tab pos="368300" algn="l"/>
              </a:tabLst>
            </a:pPr>
            <a:r>
              <a:rPr sz="3200" dirty="0">
                <a:solidFill>
                  <a:srgbClr val="3333CC"/>
                </a:solidFill>
                <a:latin typeface="Arial"/>
                <a:cs typeface="Arial"/>
              </a:rPr>
              <a:t>Used </a:t>
            </a:r>
            <a:r>
              <a:rPr sz="3200" spc="-5" dirty="0">
                <a:solidFill>
                  <a:srgbClr val="3333CC"/>
                </a:solidFill>
                <a:latin typeface="Arial"/>
                <a:cs typeface="Arial"/>
              </a:rPr>
              <a:t>to estimate generalization </a:t>
            </a:r>
            <a:r>
              <a:rPr sz="3200" dirty="0">
                <a:solidFill>
                  <a:srgbClr val="3333CC"/>
                </a:solidFill>
                <a:latin typeface="Arial"/>
                <a:cs typeface="Arial"/>
              </a:rPr>
              <a:t>error of a  learning </a:t>
            </a:r>
            <a:r>
              <a:rPr sz="3200" spc="-5" dirty="0">
                <a:solidFill>
                  <a:srgbClr val="3333CC"/>
                </a:solidFill>
                <a:latin typeface="Arial"/>
                <a:cs typeface="Arial"/>
              </a:rPr>
              <a:t>algorithm</a:t>
            </a:r>
            <a:r>
              <a:rPr sz="3200" spc="-10" dirty="0">
                <a:solidFill>
                  <a:srgbClr val="3333CC"/>
                </a:solidFill>
                <a:latin typeface="Arial"/>
                <a:cs typeface="Arial"/>
              </a:rPr>
              <a:t> </a:t>
            </a:r>
            <a:r>
              <a:rPr sz="3200" i="1" spc="525" dirty="0">
                <a:latin typeface="Calibri"/>
                <a:cs typeface="Calibri"/>
              </a:rPr>
              <a:t>A</a:t>
            </a:r>
            <a:endParaRPr sz="3200" dirty="0">
              <a:latin typeface="Calibri"/>
              <a:cs typeface="Calibri"/>
            </a:endParaRPr>
          </a:p>
          <a:p>
            <a:pPr marL="761365" marR="33655" lvl="1" indent="-279400">
              <a:lnSpc>
                <a:spcPct val="101699"/>
              </a:lnSpc>
              <a:spcBef>
                <a:spcPts val="400"/>
              </a:spcBef>
              <a:buChar char="–"/>
              <a:tabLst>
                <a:tab pos="768350" algn="l"/>
              </a:tabLst>
            </a:pPr>
            <a:r>
              <a:rPr sz="2800" spc="-5" dirty="0">
                <a:solidFill>
                  <a:srgbClr val="336600"/>
                </a:solidFill>
                <a:latin typeface="Arial"/>
                <a:cs typeface="Arial"/>
              </a:rPr>
              <a:t>When the </a:t>
            </a:r>
            <a:r>
              <a:rPr sz="2800" dirty="0">
                <a:solidFill>
                  <a:srgbClr val="336600"/>
                </a:solidFill>
                <a:latin typeface="Arial"/>
                <a:cs typeface="Arial"/>
              </a:rPr>
              <a:t>given </a:t>
            </a:r>
            <a:r>
              <a:rPr sz="2800" spc="-5" dirty="0">
                <a:solidFill>
                  <a:srgbClr val="336600"/>
                </a:solidFill>
                <a:latin typeface="Arial"/>
                <a:cs typeface="Arial"/>
              </a:rPr>
              <a:t>data </a:t>
            </a:r>
            <a:r>
              <a:rPr sz="2800" dirty="0">
                <a:solidFill>
                  <a:srgbClr val="336600"/>
                </a:solidFill>
                <a:latin typeface="Arial"/>
                <a:cs typeface="Arial"/>
              </a:rPr>
              <a:t>set </a:t>
            </a:r>
            <a:r>
              <a:rPr sz="2850" i="1" spc="175" dirty="0">
                <a:latin typeface="Verdana"/>
                <a:cs typeface="Verdana"/>
              </a:rPr>
              <a:t>D </a:t>
            </a:r>
            <a:r>
              <a:rPr sz="2800" dirty="0">
                <a:solidFill>
                  <a:srgbClr val="336600"/>
                </a:solidFill>
                <a:latin typeface="Arial"/>
                <a:cs typeface="Arial"/>
              </a:rPr>
              <a:t>is </a:t>
            </a:r>
            <a:r>
              <a:rPr sz="2800" spc="-5" dirty="0">
                <a:solidFill>
                  <a:srgbClr val="336600"/>
                </a:solidFill>
                <a:latin typeface="Arial"/>
                <a:cs typeface="Arial"/>
              </a:rPr>
              <a:t>too </a:t>
            </a:r>
            <a:r>
              <a:rPr sz="2800" dirty="0">
                <a:solidFill>
                  <a:srgbClr val="336600"/>
                </a:solidFill>
                <a:latin typeface="Arial"/>
                <a:cs typeface="Arial"/>
              </a:rPr>
              <a:t>small </a:t>
            </a:r>
            <a:r>
              <a:rPr sz="2800" spc="-5" dirty="0">
                <a:solidFill>
                  <a:srgbClr val="336600"/>
                </a:solidFill>
                <a:latin typeface="Arial"/>
                <a:cs typeface="Arial"/>
              </a:rPr>
              <a:t>to </a:t>
            </a:r>
            <a:r>
              <a:rPr sz="2800" dirty="0">
                <a:solidFill>
                  <a:srgbClr val="336600"/>
                </a:solidFill>
                <a:latin typeface="Arial"/>
                <a:cs typeface="Arial"/>
              </a:rPr>
              <a:t>yield</a:t>
            </a:r>
            <a:r>
              <a:rPr sz="2800" spc="-430" dirty="0">
                <a:solidFill>
                  <a:srgbClr val="336600"/>
                </a:solidFill>
                <a:latin typeface="Arial"/>
                <a:cs typeface="Arial"/>
              </a:rPr>
              <a:t> </a:t>
            </a:r>
            <a:r>
              <a:rPr sz="2800" dirty="0">
                <a:solidFill>
                  <a:srgbClr val="336600"/>
                </a:solidFill>
                <a:latin typeface="Arial"/>
                <a:cs typeface="Arial"/>
              </a:rPr>
              <a:t>an  </a:t>
            </a:r>
            <a:r>
              <a:rPr sz="2800" spc="-5" dirty="0">
                <a:solidFill>
                  <a:srgbClr val="336600"/>
                </a:solidFill>
                <a:latin typeface="Arial"/>
                <a:cs typeface="Arial"/>
              </a:rPr>
              <a:t>accurate estimate </a:t>
            </a:r>
            <a:r>
              <a:rPr sz="2800" dirty="0">
                <a:solidFill>
                  <a:srgbClr val="336600"/>
                </a:solidFill>
                <a:latin typeface="Arial"/>
                <a:cs typeface="Arial"/>
              </a:rPr>
              <a:t>of </a:t>
            </a:r>
            <a:r>
              <a:rPr sz="2800" spc="-5" dirty="0">
                <a:solidFill>
                  <a:srgbClr val="336600"/>
                </a:solidFill>
                <a:latin typeface="Arial"/>
                <a:cs typeface="Arial"/>
              </a:rPr>
              <a:t>generalization</a:t>
            </a:r>
            <a:r>
              <a:rPr sz="2800" spc="10" dirty="0">
                <a:solidFill>
                  <a:srgbClr val="336600"/>
                </a:solidFill>
                <a:latin typeface="Arial"/>
                <a:cs typeface="Arial"/>
              </a:rPr>
              <a:t> </a:t>
            </a:r>
            <a:r>
              <a:rPr sz="2800" dirty="0">
                <a:solidFill>
                  <a:srgbClr val="336600"/>
                </a:solidFill>
                <a:latin typeface="Arial"/>
                <a:cs typeface="Arial"/>
              </a:rPr>
              <a:t>error</a:t>
            </a:r>
            <a:endParaRPr sz="2800" dirty="0">
              <a:latin typeface="Arial"/>
              <a:cs typeface="Arial"/>
            </a:endParaRPr>
          </a:p>
          <a:p>
            <a:pPr marL="1168400" lvl="2" indent="-229235">
              <a:lnSpc>
                <a:spcPct val="100000"/>
              </a:lnSpc>
              <a:spcBef>
                <a:spcPts val="520"/>
              </a:spcBef>
              <a:buChar char="•"/>
              <a:tabLst>
                <a:tab pos="1168400" algn="l"/>
                <a:tab pos="7034530" algn="l"/>
              </a:tabLst>
            </a:pPr>
            <a:r>
              <a:rPr sz="2400" dirty="0">
                <a:solidFill>
                  <a:srgbClr val="660066"/>
                </a:solidFill>
                <a:latin typeface="Arial"/>
                <a:cs typeface="Arial"/>
              </a:rPr>
              <a:t>Mean loss </a:t>
            </a:r>
            <a:r>
              <a:rPr sz="2400" i="1" spc="495" dirty="0">
                <a:latin typeface="Calibri"/>
                <a:cs typeface="Calibri"/>
              </a:rPr>
              <a:t>L</a:t>
            </a:r>
            <a:r>
              <a:rPr sz="2400" dirty="0">
                <a:solidFill>
                  <a:srgbClr val="660066"/>
                </a:solidFill>
                <a:latin typeface="Arial"/>
                <a:cs typeface="Arial"/>
              </a:rPr>
              <a:t>on small </a:t>
            </a:r>
            <a:r>
              <a:rPr sz="2400" spc="-5" dirty="0">
                <a:solidFill>
                  <a:srgbClr val="660066"/>
                </a:solidFill>
                <a:latin typeface="Arial"/>
                <a:cs typeface="Arial"/>
              </a:rPr>
              <a:t>test </a:t>
            </a:r>
            <a:r>
              <a:rPr sz="2400" dirty="0">
                <a:solidFill>
                  <a:srgbClr val="660066"/>
                </a:solidFill>
                <a:latin typeface="Arial"/>
                <a:cs typeface="Arial"/>
              </a:rPr>
              <a:t>set has</a:t>
            </a:r>
            <a:r>
              <a:rPr sz="2400" spc="-375" dirty="0">
                <a:solidFill>
                  <a:srgbClr val="660066"/>
                </a:solidFill>
                <a:latin typeface="Arial"/>
                <a:cs typeface="Arial"/>
              </a:rPr>
              <a:t> </a:t>
            </a:r>
            <a:r>
              <a:rPr sz="2400" spc="-5" dirty="0">
                <a:solidFill>
                  <a:srgbClr val="660066"/>
                </a:solidFill>
                <a:latin typeface="Arial"/>
                <a:cs typeface="Arial"/>
              </a:rPr>
              <a:t>too</a:t>
            </a:r>
            <a:r>
              <a:rPr sz="2400" spc="5" dirty="0">
                <a:solidFill>
                  <a:srgbClr val="660066"/>
                </a:solidFill>
                <a:latin typeface="Arial"/>
                <a:cs typeface="Arial"/>
              </a:rPr>
              <a:t> </a:t>
            </a:r>
            <a:r>
              <a:rPr sz="2400" dirty="0">
                <a:solidFill>
                  <a:srgbClr val="660066"/>
                </a:solidFill>
                <a:latin typeface="Arial"/>
                <a:cs typeface="Arial"/>
              </a:rPr>
              <a:t>high</a:t>
            </a:r>
            <a:r>
              <a:rPr lang="en-US" sz="2400" dirty="0">
                <a:solidFill>
                  <a:srgbClr val="660066"/>
                </a:solidFill>
                <a:latin typeface="Arial"/>
                <a:cs typeface="Arial"/>
              </a:rPr>
              <a:t> </a:t>
            </a:r>
            <a:r>
              <a:rPr sz="2400" dirty="0">
                <a:solidFill>
                  <a:srgbClr val="660066"/>
                </a:solidFill>
                <a:latin typeface="Arial"/>
                <a:cs typeface="Arial"/>
              </a:rPr>
              <a:t>variance</a:t>
            </a:r>
            <a:endParaRPr sz="2400" dirty="0">
              <a:latin typeface="Arial"/>
              <a:cs typeface="Arial"/>
            </a:endParaRPr>
          </a:p>
          <a:p>
            <a:pPr marL="368300" indent="-342900">
              <a:lnSpc>
                <a:spcPct val="100000"/>
              </a:lnSpc>
              <a:spcBef>
                <a:spcPts val="710"/>
              </a:spcBef>
              <a:buFont typeface="Calibri"/>
              <a:buChar char="•"/>
              <a:tabLst>
                <a:tab pos="367665" algn="l"/>
                <a:tab pos="368300" algn="l"/>
              </a:tabLst>
            </a:pPr>
            <a:r>
              <a:rPr sz="3200" i="1" spc="525" dirty="0">
                <a:latin typeface="Calibri"/>
                <a:cs typeface="Calibri"/>
              </a:rPr>
              <a:t>A </a:t>
            </a:r>
            <a:r>
              <a:rPr sz="3200" spc="-5" dirty="0">
                <a:solidFill>
                  <a:srgbClr val="3333CC"/>
                </a:solidFill>
                <a:latin typeface="Arial"/>
                <a:cs typeface="Arial"/>
              </a:rPr>
              <a:t>returns vector </a:t>
            </a:r>
            <a:r>
              <a:rPr sz="3200" dirty="0">
                <a:solidFill>
                  <a:srgbClr val="3333CC"/>
                </a:solidFill>
                <a:latin typeface="Arial"/>
                <a:cs typeface="Arial"/>
              </a:rPr>
              <a:t>of </a:t>
            </a:r>
            <a:r>
              <a:rPr sz="3200" spc="-5" dirty="0">
                <a:solidFill>
                  <a:srgbClr val="3333CC"/>
                </a:solidFill>
                <a:latin typeface="Arial"/>
                <a:cs typeface="Arial"/>
              </a:rPr>
              <a:t>errors </a:t>
            </a:r>
            <a:r>
              <a:rPr sz="3200" b="1" i="1" spc="130" dirty="0">
                <a:latin typeface="Calibri"/>
                <a:cs typeface="Calibri"/>
              </a:rPr>
              <a:t>e </a:t>
            </a:r>
            <a:r>
              <a:rPr sz="3200" spc="-5" dirty="0">
                <a:solidFill>
                  <a:srgbClr val="3333CC"/>
                </a:solidFill>
                <a:latin typeface="Arial"/>
                <a:cs typeface="Arial"/>
              </a:rPr>
              <a:t>for </a:t>
            </a:r>
            <a:r>
              <a:rPr sz="3200" dirty="0">
                <a:solidFill>
                  <a:srgbClr val="3333CC"/>
                </a:solidFill>
                <a:latin typeface="Arial"/>
                <a:cs typeface="Arial"/>
              </a:rPr>
              <a:t>examples in</a:t>
            </a:r>
            <a:r>
              <a:rPr sz="3200" spc="-350" dirty="0">
                <a:solidFill>
                  <a:srgbClr val="3333CC"/>
                </a:solidFill>
                <a:latin typeface="Arial"/>
                <a:cs typeface="Arial"/>
              </a:rPr>
              <a:t> </a:t>
            </a:r>
            <a:r>
              <a:rPr sz="3300" i="1" spc="170" dirty="0">
                <a:latin typeface="Verdana"/>
                <a:cs typeface="Verdana"/>
              </a:rPr>
              <a:t>D</a:t>
            </a:r>
            <a:endParaRPr sz="3300" dirty="0">
              <a:latin typeface="Verdana"/>
              <a:cs typeface="Verdana"/>
            </a:endParaRPr>
          </a:p>
          <a:p>
            <a:pPr marL="768350" lvl="1" indent="-286385">
              <a:lnSpc>
                <a:spcPct val="100000"/>
              </a:lnSpc>
              <a:spcBef>
                <a:spcPts val="645"/>
              </a:spcBef>
              <a:buChar char="–"/>
              <a:tabLst>
                <a:tab pos="768350" algn="l"/>
              </a:tabLst>
            </a:pPr>
            <a:r>
              <a:rPr sz="2800" spc="-5" dirty="0">
                <a:solidFill>
                  <a:srgbClr val="336600"/>
                </a:solidFill>
                <a:latin typeface="Arial"/>
                <a:cs typeface="Arial"/>
              </a:rPr>
              <a:t>Whose </a:t>
            </a:r>
            <a:r>
              <a:rPr sz="2800" dirty="0">
                <a:solidFill>
                  <a:srgbClr val="336600"/>
                </a:solidFill>
                <a:latin typeface="Arial"/>
                <a:cs typeface="Arial"/>
              </a:rPr>
              <a:t>mean is </a:t>
            </a:r>
            <a:r>
              <a:rPr sz="2800" spc="-5" dirty="0">
                <a:solidFill>
                  <a:srgbClr val="336600"/>
                </a:solidFill>
                <a:latin typeface="Arial"/>
                <a:cs typeface="Arial"/>
              </a:rPr>
              <a:t>the estimated generalization</a:t>
            </a:r>
            <a:r>
              <a:rPr sz="2800" spc="35" dirty="0">
                <a:solidFill>
                  <a:srgbClr val="336600"/>
                </a:solidFill>
                <a:latin typeface="Arial"/>
                <a:cs typeface="Arial"/>
              </a:rPr>
              <a:t> </a:t>
            </a:r>
            <a:r>
              <a:rPr sz="2800" dirty="0">
                <a:solidFill>
                  <a:srgbClr val="336600"/>
                </a:solidFill>
                <a:latin typeface="Arial"/>
                <a:cs typeface="Arial"/>
              </a:rPr>
              <a:t>error</a:t>
            </a:r>
            <a:endParaRPr sz="2800" dirty="0">
              <a:latin typeface="Arial"/>
              <a:cs typeface="Arial"/>
            </a:endParaRPr>
          </a:p>
          <a:p>
            <a:pPr marL="761365" marR="214629" lvl="1" indent="-279400">
              <a:lnSpc>
                <a:spcPct val="102000"/>
              </a:lnSpc>
              <a:spcBef>
                <a:spcPts val="570"/>
              </a:spcBef>
              <a:buChar char="–"/>
              <a:tabLst>
                <a:tab pos="768350" algn="l"/>
              </a:tabLst>
            </a:pPr>
            <a:r>
              <a:rPr sz="2800" spc="-5" dirty="0">
                <a:solidFill>
                  <a:srgbClr val="336600"/>
                </a:solidFill>
                <a:latin typeface="Arial"/>
                <a:cs typeface="Arial"/>
              </a:rPr>
              <a:t>The </a:t>
            </a:r>
            <a:r>
              <a:rPr sz="2800" dirty="0">
                <a:solidFill>
                  <a:srgbClr val="336600"/>
                </a:solidFill>
                <a:latin typeface="Arial"/>
                <a:cs typeface="Arial"/>
              </a:rPr>
              <a:t>errors can be used </a:t>
            </a:r>
            <a:r>
              <a:rPr sz="2800" spc="-5" dirty="0">
                <a:solidFill>
                  <a:srgbClr val="336600"/>
                </a:solidFill>
                <a:latin typeface="Arial"/>
                <a:cs typeface="Arial"/>
              </a:rPr>
              <a:t>to compute </a:t>
            </a:r>
            <a:r>
              <a:rPr sz="2800" dirty="0">
                <a:solidFill>
                  <a:srgbClr val="336600"/>
                </a:solidFill>
                <a:latin typeface="Arial"/>
                <a:cs typeface="Arial"/>
              </a:rPr>
              <a:t>a </a:t>
            </a:r>
            <a:r>
              <a:rPr sz="2800" spc="-5" dirty="0">
                <a:solidFill>
                  <a:srgbClr val="336600"/>
                </a:solidFill>
                <a:latin typeface="Arial"/>
                <a:cs typeface="Arial"/>
              </a:rPr>
              <a:t>confidence  interval </a:t>
            </a:r>
            <a:r>
              <a:rPr sz="2800" dirty="0">
                <a:solidFill>
                  <a:srgbClr val="336600"/>
                </a:solidFill>
                <a:latin typeface="Arial"/>
                <a:cs typeface="Arial"/>
              </a:rPr>
              <a:t>around </a:t>
            </a:r>
            <a:r>
              <a:rPr sz="2800" spc="-5" dirty="0">
                <a:solidFill>
                  <a:srgbClr val="336600"/>
                </a:solidFill>
                <a:latin typeface="Arial"/>
                <a:cs typeface="Arial"/>
              </a:rPr>
              <a:t>the</a:t>
            </a:r>
            <a:r>
              <a:rPr sz="2800" dirty="0">
                <a:solidFill>
                  <a:srgbClr val="336600"/>
                </a:solidFill>
                <a:latin typeface="Arial"/>
                <a:cs typeface="Arial"/>
              </a:rPr>
              <a:t> mean</a:t>
            </a:r>
            <a:endParaRPr sz="2800" dirty="0">
              <a:latin typeface="Arial"/>
              <a:cs typeface="Arial"/>
            </a:endParaRPr>
          </a:p>
          <a:p>
            <a:pPr marL="1168400" lvl="2" indent="-229235">
              <a:lnSpc>
                <a:spcPct val="100000"/>
              </a:lnSpc>
              <a:spcBef>
                <a:spcPts val="555"/>
              </a:spcBef>
              <a:buChar char="•"/>
              <a:tabLst>
                <a:tab pos="1168400" algn="l"/>
                <a:tab pos="7663180" algn="l"/>
              </a:tabLst>
            </a:pPr>
            <a:r>
              <a:rPr sz="3600" spc="120" baseline="1157" dirty="0">
                <a:latin typeface="Calibri"/>
                <a:cs typeface="Calibri"/>
              </a:rPr>
              <a:t>95% </a:t>
            </a:r>
            <a:r>
              <a:rPr sz="3600" spc="-7" baseline="1157" dirty="0">
                <a:solidFill>
                  <a:srgbClr val="660066"/>
                </a:solidFill>
                <a:latin typeface="Arial"/>
                <a:cs typeface="Arial"/>
              </a:rPr>
              <a:t>confidence interval centered</a:t>
            </a:r>
            <a:r>
              <a:rPr sz="3600" spc="179" baseline="1157" dirty="0">
                <a:solidFill>
                  <a:srgbClr val="660066"/>
                </a:solidFill>
                <a:latin typeface="Arial"/>
                <a:cs typeface="Arial"/>
              </a:rPr>
              <a:t> </a:t>
            </a:r>
            <a:r>
              <a:rPr sz="3600" baseline="1157" dirty="0">
                <a:solidFill>
                  <a:srgbClr val="660066"/>
                </a:solidFill>
                <a:latin typeface="Arial"/>
                <a:cs typeface="Arial"/>
              </a:rPr>
              <a:t>around</a:t>
            </a:r>
            <a:r>
              <a:rPr sz="3600" spc="30" baseline="1157" dirty="0">
                <a:solidFill>
                  <a:srgbClr val="660066"/>
                </a:solidFill>
                <a:latin typeface="Arial"/>
                <a:cs typeface="Arial"/>
              </a:rPr>
              <a:t> </a:t>
            </a:r>
            <a:r>
              <a:rPr sz="3600" baseline="1157" dirty="0">
                <a:solidFill>
                  <a:srgbClr val="660066"/>
                </a:solidFill>
                <a:latin typeface="Arial"/>
                <a:cs typeface="Arial"/>
              </a:rPr>
              <a:t>mean	</a:t>
            </a:r>
            <a:r>
              <a:rPr sz="2100" spc="-245" dirty="0">
                <a:latin typeface="Symbol"/>
                <a:cs typeface="Symbol"/>
              </a:rPr>
              <a:t></a:t>
            </a:r>
            <a:r>
              <a:rPr sz="3150" spc="-367" baseline="5291" dirty="0">
                <a:latin typeface="Calibri"/>
                <a:cs typeface="Calibri"/>
              </a:rPr>
              <a:t>ˆ</a:t>
            </a:r>
            <a:r>
              <a:rPr sz="1800" i="1" spc="-367" baseline="-34722" dirty="0">
                <a:latin typeface="Calibri"/>
                <a:cs typeface="Calibri"/>
              </a:rPr>
              <a:t>m</a:t>
            </a:r>
            <a:r>
              <a:rPr sz="1800" i="1" spc="-359" baseline="-34722" dirty="0">
                <a:latin typeface="Calibri"/>
                <a:cs typeface="Calibri"/>
              </a:rPr>
              <a:t> </a:t>
            </a:r>
            <a:r>
              <a:rPr sz="3600" baseline="1157" dirty="0">
                <a:solidFill>
                  <a:srgbClr val="660066"/>
                </a:solidFill>
                <a:latin typeface="Arial"/>
                <a:cs typeface="Arial"/>
              </a:rPr>
              <a:t>is</a:t>
            </a:r>
            <a:endParaRPr sz="3600" baseline="1157" dirty="0">
              <a:latin typeface="Arial"/>
              <a:cs typeface="Arial"/>
            </a:endParaRPr>
          </a:p>
        </p:txBody>
      </p:sp>
      <p:sp>
        <p:nvSpPr>
          <p:cNvPr id="5" name="object 5"/>
          <p:cNvSpPr txBox="1"/>
          <p:nvPr/>
        </p:nvSpPr>
        <p:spPr>
          <a:xfrm>
            <a:off x="1995977" y="6476090"/>
            <a:ext cx="5447665" cy="655320"/>
          </a:xfrm>
          <a:prstGeom prst="rect">
            <a:avLst/>
          </a:prstGeom>
        </p:spPr>
        <p:txBody>
          <a:bodyPr vert="horz" wrap="square" lIns="0" tIns="12700" rIns="0" bIns="0" rtlCol="0">
            <a:spAutoFit/>
          </a:bodyPr>
          <a:lstStyle/>
          <a:p>
            <a:pPr marL="12700">
              <a:lnSpc>
                <a:spcPts val="2840"/>
              </a:lnSpc>
              <a:spcBef>
                <a:spcPts val="100"/>
              </a:spcBef>
            </a:pPr>
            <a:r>
              <a:rPr sz="2400" dirty="0">
                <a:solidFill>
                  <a:srgbClr val="660066"/>
                </a:solidFill>
                <a:latin typeface="Arial"/>
                <a:cs typeface="Arial"/>
              </a:rPr>
              <a:t>where </a:t>
            </a:r>
            <a:r>
              <a:rPr sz="2400" spc="-5" dirty="0">
                <a:solidFill>
                  <a:srgbClr val="660066"/>
                </a:solidFill>
                <a:latin typeface="Arial"/>
                <a:cs typeface="Arial"/>
              </a:rPr>
              <a:t>the standard </a:t>
            </a:r>
            <a:r>
              <a:rPr sz="2400" dirty="0">
                <a:solidFill>
                  <a:srgbClr val="660066"/>
                </a:solidFill>
                <a:latin typeface="Arial"/>
                <a:cs typeface="Arial"/>
              </a:rPr>
              <a:t>error of </a:t>
            </a:r>
            <a:r>
              <a:rPr sz="2400" spc="-5" dirty="0">
                <a:solidFill>
                  <a:srgbClr val="660066"/>
                </a:solidFill>
                <a:latin typeface="Arial"/>
                <a:cs typeface="Arial"/>
              </a:rPr>
              <a:t>the </a:t>
            </a:r>
            <a:r>
              <a:rPr sz="2400" dirty="0">
                <a:solidFill>
                  <a:srgbClr val="660066"/>
                </a:solidFill>
                <a:latin typeface="Arial"/>
                <a:cs typeface="Arial"/>
              </a:rPr>
              <a:t>mean</a:t>
            </a:r>
            <a:r>
              <a:rPr sz="2400" spc="-40" dirty="0">
                <a:solidFill>
                  <a:srgbClr val="660066"/>
                </a:solidFill>
                <a:latin typeface="Arial"/>
                <a:cs typeface="Arial"/>
              </a:rPr>
              <a:t> </a:t>
            </a:r>
            <a:r>
              <a:rPr sz="2400" dirty="0">
                <a:solidFill>
                  <a:srgbClr val="660066"/>
                </a:solidFill>
                <a:latin typeface="Arial"/>
                <a:cs typeface="Arial"/>
              </a:rPr>
              <a:t>is:</a:t>
            </a:r>
            <a:endParaRPr sz="2400">
              <a:latin typeface="Arial"/>
              <a:cs typeface="Arial"/>
            </a:endParaRPr>
          </a:p>
          <a:p>
            <a:pPr marL="12700">
              <a:lnSpc>
                <a:spcPts val="2120"/>
              </a:lnSpc>
            </a:pPr>
            <a:r>
              <a:rPr sz="1800" spc="-5" dirty="0">
                <a:latin typeface="Arial"/>
                <a:cs typeface="Arial"/>
              </a:rPr>
              <a:t>Which </a:t>
            </a:r>
            <a:r>
              <a:rPr sz="1800" dirty="0">
                <a:latin typeface="Arial"/>
                <a:cs typeface="Arial"/>
              </a:rPr>
              <a:t>is square root of variance of </a:t>
            </a:r>
            <a:r>
              <a:rPr sz="1800" spc="-5" dirty="0">
                <a:latin typeface="Arial"/>
                <a:cs typeface="Arial"/>
              </a:rPr>
              <a:t>the</a:t>
            </a:r>
            <a:r>
              <a:rPr sz="1800" spc="-35" dirty="0">
                <a:latin typeface="Arial"/>
                <a:cs typeface="Arial"/>
              </a:rPr>
              <a:t> </a:t>
            </a:r>
            <a:r>
              <a:rPr sz="1800" spc="-5" dirty="0">
                <a:latin typeface="Arial"/>
                <a:cs typeface="Arial"/>
              </a:rPr>
              <a:t>estimator</a:t>
            </a:r>
            <a:endParaRPr sz="1800">
              <a:latin typeface="Arial"/>
              <a:cs typeface="Arial"/>
            </a:endParaRPr>
          </a:p>
        </p:txBody>
      </p:sp>
      <p:sp>
        <p:nvSpPr>
          <p:cNvPr id="6" name="object 6"/>
          <p:cNvSpPr txBox="1"/>
          <p:nvPr/>
        </p:nvSpPr>
        <p:spPr>
          <a:xfrm>
            <a:off x="7965111" y="6579152"/>
            <a:ext cx="88900" cy="137160"/>
          </a:xfrm>
          <a:prstGeom prst="rect">
            <a:avLst/>
          </a:prstGeom>
        </p:spPr>
        <p:txBody>
          <a:bodyPr vert="horz" wrap="square" lIns="0" tIns="16510" rIns="0" bIns="0" rtlCol="0">
            <a:spAutoFit/>
          </a:bodyPr>
          <a:lstStyle/>
          <a:p>
            <a:pPr>
              <a:lnSpc>
                <a:spcPct val="100000"/>
              </a:lnSpc>
              <a:spcBef>
                <a:spcPts val="130"/>
              </a:spcBef>
            </a:pPr>
            <a:r>
              <a:rPr sz="700" i="1" spc="40" dirty="0">
                <a:latin typeface="Calibri"/>
                <a:cs typeface="Calibri"/>
              </a:rPr>
              <a:t>m</a:t>
            </a:r>
            <a:endParaRPr sz="700">
              <a:latin typeface="Calibri"/>
              <a:cs typeface="Calibri"/>
            </a:endParaRPr>
          </a:p>
        </p:txBody>
      </p:sp>
      <p:sp>
        <p:nvSpPr>
          <p:cNvPr id="7" name="object 7"/>
          <p:cNvSpPr txBox="1"/>
          <p:nvPr/>
        </p:nvSpPr>
        <p:spPr>
          <a:xfrm>
            <a:off x="7607506" y="6453823"/>
            <a:ext cx="1041400" cy="218440"/>
          </a:xfrm>
          <a:prstGeom prst="rect">
            <a:avLst/>
          </a:prstGeom>
        </p:spPr>
        <p:txBody>
          <a:bodyPr vert="horz" wrap="square" lIns="0" tIns="13970" rIns="0" bIns="0" rtlCol="0">
            <a:spAutoFit/>
          </a:bodyPr>
          <a:lstStyle/>
          <a:p>
            <a:pPr>
              <a:lnSpc>
                <a:spcPct val="100000"/>
              </a:lnSpc>
              <a:spcBef>
                <a:spcPts val="110"/>
              </a:spcBef>
              <a:tabLst>
                <a:tab pos="762635" algn="l"/>
              </a:tabLst>
            </a:pPr>
            <a:r>
              <a:rPr sz="1250" i="1" spc="110" dirty="0">
                <a:latin typeface="Calibri"/>
                <a:cs typeface="Calibri"/>
              </a:rPr>
              <a:t>S</a:t>
            </a:r>
            <a:r>
              <a:rPr sz="1250" i="1" spc="300" dirty="0">
                <a:latin typeface="Calibri"/>
                <a:cs typeface="Calibri"/>
              </a:rPr>
              <a:t>E</a:t>
            </a:r>
            <a:r>
              <a:rPr sz="1250" spc="85" dirty="0">
                <a:latin typeface="Calibri"/>
                <a:cs typeface="Calibri"/>
              </a:rPr>
              <a:t>(</a:t>
            </a:r>
            <a:r>
              <a:rPr sz="1250" spc="-660" dirty="0">
                <a:latin typeface="Symbol"/>
                <a:cs typeface="Symbol"/>
              </a:rPr>
              <a:t></a:t>
            </a:r>
            <a:r>
              <a:rPr sz="1875" spc="202" baseline="4444" dirty="0">
                <a:latin typeface="Calibri"/>
                <a:cs typeface="Calibri"/>
              </a:rPr>
              <a:t>ˆ</a:t>
            </a:r>
            <a:r>
              <a:rPr sz="1875" baseline="4444" dirty="0">
                <a:latin typeface="Calibri"/>
                <a:cs typeface="Calibri"/>
              </a:rPr>
              <a:t>  </a:t>
            </a:r>
            <a:r>
              <a:rPr sz="1875" spc="-104" baseline="4444" dirty="0">
                <a:latin typeface="Calibri"/>
                <a:cs typeface="Calibri"/>
              </a:rPr>
              <a:t> </a:t>
            </a:r>
            <a:r>
              <a:rPr sz="1250" spc="110" dirty="0">
                <a:latin typeface="Calibri"/>
                <a:cs typeface="Calibri"/>
              </a:rPr>
              <a:t>)</a:t>
            </a:r>
            <a:r>
              <a:rPr sz="1250" spc="-10" dirty="0">
                <a:latin typeface="Calibri"/>
                <a:cs typeface="Calibri"/>
              </a:rPr>
              <a:t> </a:t>
            </a:r>
            <a:r>
              <a:rPr sz="1250" spc="5" dirty="0">
                <a:latin typeface="Symbol"/>
                <a:cs typeface="Symbol"/>
              </a:rPr>
              <a:t></a:t>
            </a:r>
            <a:r>
              <a:rPr sz="1250" dirty="0">
                <a:latin typeface="Times New Roman"/>
                <a:cs typeface="Times New Roman"/>
              </a:rPr>
              <a:t>	</a:t>
            </a:r>
            <a:r>
              <a:rPr sz="1250" i="1" spc="204" dirty="0">
                <a:latin typeface="Calibri"/>
                <a:cs typeface="Calibri"/>
              </a:rPr>
              <a:t>V</a:t>
            </a:r>
            <a:r>
              <a:rPr sz="1250" i="1" spc="-15" dirty="0">
                <a:latin typeface="Calibri"/>
                <a:cs typeface="Calibri"/>
              </a:rPr>
              <a:t>a</a:t>
            </a:r>
            <a:r>
              <a:rPr sz="1250" i="1" spc="100" dirty="0">
                <a:latin typeface="Calibri"/>
                <a:cs typeface="Calibri"/>
              </a:rPr>
              <a:t>r</a:t>
            </a:r>
            <a:endParaRPr sz="1250">
              <a:latin typeface="Calibri"/>
              <a:cs typeface="Calibri"/>
            </a:endParaRPr>
          </a:p>
        </p:txBody>
      </p:sp>
      <p:sp>
        <p:nvSpPr>
          <p:cNvPr id="8" name="object 8"/>
          <p:cNvSpPr txBox="1"/>
          <p:nvPr/>
        </p:nvSpPr>
        <p:spPr>
          <a:xfrm>
            <a:off x="8749252" y="6350636"/>
            <a:ext cx="123825" cy="218440"/>
          </a:xfrm>
          <a:prstGeom prst="rect">
            <a:avLst/>
          </a:prstGeom>
        </p:spPr>
        <p:txBody>
          <a:bodyPr vert="horz" wrap="square" lIns="0" tIns="13970" rIns="0" bIns="0" rtlCol="0">
            <a:spAutoFit/>
          </a:bodyPr>
          <a:lstStyle/>
          <a:p>
            <a:pPr>
              <a:lnSpc>
                <a:spcPct val="100000"/>
              </a:lnSpc>
              <a:spcBef>
                <a:spcPts val="110"/>
              </a:spcBef>
            </a:pPr>
            <a:r>
              <a:rPr sz="1250" u="sng" spc="-45" dirty="0">
                <a:uFill>
                  <a:solidFill>
                    <a:srgbClr val="000000"/>
                  </a:solidFill>
                </a:uFill>
                <a:latin typeface="Calibri"/>
                <a:cs typeface="Calibri"/>
              </a:rPr>
              <a:t> </a:t>
            </a:r>
            <a:r>
              <a:rPr sz="1250" u="sng" spc="-5" dirty="0">
                <a:uFill>
                  <a:solidFill>
                    <a:srgbClr val="000000"/>
                  </a:solidFill>
                </a:uFill>
                <a:latin typeface="Calibri"/>
                <a:cs typeface="Calibri"/>
              </a:rPr>
              <a:t>1</a:t>
            </a:r>
            <a:endParaRPr sz="1250">
              <a:latin typeface="Calibri"/>
              <a:cs typeface="Calibri"/>
            </a:endParaRPr>
          </a:p>
        </p:txBody>
      </p:sp>
      <p:sp>
        <p:nvSpPr>
          <p:cNvPr id="9" name="object 9"/>
          <p:cNvSpPr txBox="1"/>
          <p:nvPr/>
        </p:nvSpPr>
        <p:spPr>
          <a:xfrm>
            <a:off x="9195006" y="6449646"/>
            <a:ext cx="123189" cy="137160"/>
          </a:xfrm>
          <a:prstGeom prst="rect">
            <a:avLst/>
          </a:prstGeom>
        </p:spPr>
        <p:txBody>
          <a:bodyPr vert="horz" wrap="square" lIns="0" tIns="16510" rIns="0" bIns="0" rtlCol="0">
            <a:spAutoFit/>
          </a:bodyPr>
          <a:lstStyle/>
          <a:p>
            <a:pPr>
              <a:lnSpc>
                <a:spcPct val="100000"/>
              </a:lnSpc>
              <a:spcBef>
                <a:spcPts val="130"/>
              </a:spcBef>
            </a:pPr>
            <a:r>
              <a:rPr sz="700" spc="65" dirty="0">
                <a:latin typeface="Calibri"/>
                <a:cs typeface="Calibri"/>
              </a:rPr>
              <a:t>(</a:t>
            </a:r>
            <a:r>
              <a:rPr sz="700" i="1" spc="65" dirty="0">
                <a:latin typeface="Calibri"/>
                <a:cs typeface="Calibri"/>
              </a:rPr>
              <a:t>i</a:t>
            </a:r>
            <a:r>
              <a:rPr sz="700" i="1" spc="-125" dirty="0">
                <a:latin typeface="Calibri"/>
                <a:cs typeface="Calibri"/>
              </a:rPr>
              <a:t> </a:t>
            </a:r>
            <a:r>
              <a:rPr sz="700" spc="70" dirty="0">
                <a:latin typeface="Calibri"/>
                <a:cs typeface="Calibri"/>
              </a:rPr>
              <a:t>)</a:t>
            </a:r>
            <a:endParaRPr sz="700">
              <a:latin typeface="Calibri"/>
              <a:cs typeface="Calibri"/>
            </a:endParaRPr>
          </a:p>
        </p:txBody>
      </p:sp>
      <p:sp>
        <p:nvSpPr>
          <p:cNvPr id="10" name="object 10"/>
          <p:cNvSpPr txBox="1"/>
          <p:nvPr/>
        </p:nvSpPr>
        <p:spPr>
          <a:xfrm>
            <a:off x="8939752" y="6677327"/>
            <a:ext cx="147320" cy="137160"/>
          </a:xfrm>
          <a:prstGeom prst="rect">
            <a:avLst/>
          </a:prstGeom>
        </p:spPr>
        <p:txBody>
          <a:bodyPr vert="horz" wrap="square" lIns="0" tIns="16510" rIns="0" bIns="0" rtlCol="0">
            <a:spAutoFit/>
          </a:bodyPr>
          <a:lstStyle/>
          <a:p>
            <a:pPr>
              <a:lnSpc>
                <a:spcPct val="100000"/>
              </a:lnSpc>
              <a:spcBef>
                <a:spcPts val="130"/>
              </a:spcBef>
            </a:pPr>
            <a:r>
              <a:rPr sz="700" i="1" spc="60" dirty="0">
                <a:latin typeface="Calibri"/>
                <a:cs typeface="Calibri"/>
              </a:rPr>
              <a:t>i</a:t>
            </a:r>
            <a:r>
              <a:rPr sz="700" i="1" spc="-120" dirty="0">
                <a:latin typeface="Calibri"/>
                <a:cs typeface="Calibri"/>
              </a:rPr>
              <a:t> </a:t>
            </a:r>
            <a:r>
              <a:rPr sz="700" spc="5" dirty="0">
                <a:latin typeface="Symbol"/>
                <a:cs typeface="Symbol"/>
              </a:rPr>
              <a:t></a:t>
            </a:r>
            <a:r>
              <a:rPr sz="700" spc="5" dirty="0">
                <a:latin typeface="Calibri"/>
                <a:cs typeface="Calibri"/>
              </a:rPr>
              <a:t>1</a:t>
            </a:r>
            <a:endParaRPr sz="700">
              <a:latin typeface="Calibri"/>
              <a:cs typeface="Calibri"/>
            </a:endParaRPr>
          </a:p>
        </p:txBody>
      </p:sp>
      <p:sp>
        <p:nvSpPr>
          <p:cNvPr id="11" name="object 11"/>
          <p:cNvSpPr txBox="1"/>
          <p:nvPr/>
        </p:nvSpPr>
        <p:spPr>
          <a:xfrm>
            <a:off x="8964400" y="6349800"/>
            <a:ext cx="88900" cy="137160"/>
          </a:xfrm>
          <a:prstGeom prst="rect">
            <a:avLst/>
          </a:prstGeom>
        </p:spPr>
        <p:txBody>
          <a:bodyPr vert="horz" wrap="square" lIns="0" tIns="16510" rIns="0" bIns="0" rtlCol="0">
            <a:spAutoFit/>
          </a:bodyPr>
          <a:lstStyle/>
          <a:p>
            <a:pPr>
              <a:lnSpc>
                <a:spcPct val="100000"/>
              </a:lnSpc>
              <a:spcBef>
                <a:spcPts val="130"/>
              </a:spcBef>
            </a:pPr>
            <a:r>
              <a:rPr sz="700" i="1" spc="40" dirty="0">
                <a:latin typeface="Calibri"/>
                <a:cs typeface="Calibri"/>
              </a:rPr>
              <a:t>m</a:t>
            </a:r>
            <a:endParaRPr sz="700">
              <a:latin typeface="Calibri"/>
              <a:cs typeface="Calibri"/>
            </a:endParaRPr>
          </a:p>
        </p:txBody>
      </p:sp>
      <p:sp>
        <p:nvSpPr>
          <p:cNvPr id="12" name="object 12"/>
          <p:cNvSpPr txBox="1"/>
          <p:nvPr/>
        </p:nvSpPr>
        <p:spPr>
          <a:xfrm>
            <a:off x="8676561" y="6333090"/>
            <a:ext cx="74295" cy="218440"/>
          </a:xfrm>
          <a:prstGeom prst="rect">
            <a:avLst/>
          </a:prstGeom>
        </p:spPr>
        <p:txBody>
          <a:bodyPr vert="horz" wrap="square" lIns="0" tIns="13970" rIns="0" bIns="0" rtlCol="0">
            <a:spAutoFit/>
          </a:bodyPr>
          <a:lstStyle/>
          <a:p>
            <a:pPr>
              <a:lnSpc>
                <a:spcPct val="100000"/>
              </a:lnSpc>
              <a:spcBef>
                <a:spcPts val="110"/>
              </a:spcBef>
            </a:pPr>
            <a:r>
              <a:rPr sz="1250" spc="-445" dirty="0">
                <a:latin typeface="Symbol"/>
                <a:cs typeface="Symbol"/>
              </a:rPr>
              <a:t>⎡</a:t>
            </a:r>
            <a:endParaRPr sz="1250">
              <a:latin typeface="Symbol"/>
              <a:cs typeface="Symbol"/>
            </a:endParaRPr>
          </a:p>
        </p:txBody>
      </p:sp>
      <p:sp>
        <p:nvSpPr>
          <p:cNvPr id="13" name="object 13"/>
          <p:cNvSpPr txBox="1"/>
          <p:nvPr/>
        </p:nvSpPr>
        <p:spPr>
          <a:xfrm>
            <a:off x="8676561" y="6624688"/>
            <a:ext cx="74295" cy="218440"/>
          </a:xfrm>
          <a:prstGeom prst="rect">
            <a:avLst/>
          </a:prstGeom>
        </p:spPr>
        <p:txBody>
          <a:bodyPr vert="horz" wrap="square" lIns="0" tIns="13970" rIns="0" bIns="0" rtlCol="0">
            <a:spAutoFit/>
          </a:bodyPr>
          <a:lstStyle/>
          <a:p>
            <a:pPr>
              <a:lnSpc>
                <a:spcPct val="100000"/>
              </a:lnSpc>
              <a:spcBef>
                <a:spcPts val="110"/>
              </a:spcBef>
            </a:pPr>
            <a:r>
              <a:rPr sz="1250" spc="-445" dirty="0">
                <a:latin typeface="Symbol"/>
                <a:cs typeface="Symbol"/>
              </a:rPr>
              <a:t>⎣</a:t>
            </a:r>
            <a:endParaRPr sz="1250">
              <a:latin typeface="Symbol"/>
              <a:cs typeface="Symbol"/>
            </a:endParaRPr>
          </a:p>
        </p:txBody>
      </p:sp>
      <p:sp>
        <p:nvSpPr>
          <p:cNvPr id="14" name="object 14"/>
          <p:cNvSpPr txBox="1"/>
          <p:nvPr/>
        </p:nvSpPr>
        <p:spPr>
          <a:xfrm>
            <a:off x="8651161" y="6406616"/>
            <a:ext cx="467359" cy="314325"/>
          </a:xfrm>
          <a:prstGeom prst="rect">
            <a:avLst/>
          </a:prstGeom>
        </p:spPr>
        <p:txBody>
          <a:bodyPr vert="horz" wrap="square" lIns="0" tIns="12065" rIns="0" bIns="0" rtlCol="0">
            <a:spAutoFit/>
          </a:bodyPr>
          <a:lstStyle/>
          <a:p>
            <a:pPr marL="25400">
              <a:lnSpc>
                <a:spcPct val="100000"/>
              </a:lnSpc>
              <a:spcBef>
                <a:spcPts val="95"/>
              </a:spcBef>
            </a:pPr>
            <a:r>
              <a:rPr sz="1250" spc="-160" dirty="0">
                <a:latin typeface="Symbol"/>
                <a:cs typeface="Symbol"/>
              </a:rPr>
              <a:t>⎢</a:t>
            </a:r>
            <a:r>
              <a:rPr sz="1875" i="1" spc="-240" baseline="-31111" dirty="0">
                <a:latin typeface="Calibri"/>
                <a:cs typeface="Calibri"/>
              </a:rPr>
              <a:t>m</a:t>
            </a:r>
            <a:r>
              <a:rPr sz="1875" i="1" spc="-157" baseline="-31111" dirty="0">
                <a:latin typeface="Calibri"/>
                <a:cs typeface="Calibri"/>
              </a:rPr>
              <a:t> </a:t>
            </a:r>
            <a:r>
              <a:rPr sz="1900" spc="-1019" dirty="0">
                <a:latin typeface="Symbol"/>
                <a:cs typeface="Symbol"/>
              </a:rPr>
              <a:t></a:t>
            </a:r>
            <a:endParaRPr sz="1900">
              <a:latin typeface="Symbol"/>
              <a:cs typeface="Symbol"/>
            </a:endParaRPr>
          </a:p>
        </p:txBody>
      </p:sp>
      <p:sp>
        <p:nvSpPr>
          <p:cNvPr id="15" name="object 15"/>
          <p:cNvSpPr txBox="1"/>
          <p:nvPr/>
        </p:nvSpPr>
        <p:spPr>
          <a:xfrm>
            <a:off x="9324094" y="6333090"/>
            <a:ext cx="74295" cy="218440"/>
          </a:xfrm>
          <a:prstGeom prst="rect">
            <a:avLst/>
          </a:prstGeom>
        </p:spPr>
        <p:txBody>
          <a:bodyPr vert="horz" wrap="square" lIns="0" tIns="13970" rIns="0" bIns="0" rtlCol="0">
            <a:spAutoFit/>
          </a:bodyPr>
          <a:lstStyle/>
          <a:p>
            <a:pPr>
              <a:lnSpc>
                <a:spcPct val="100000"/>
              </a:lnSpc>
              <a:spcBef>
                <a:spcPts val="110"/>
              </a:spcBef>
            </a:pPr>
            <a:r>
              <a:rPr sz="1250" spc="-445" dirty="0">
                <a:latin typeface="Symbol"/>
                <a:cs typeface="Symbol"/>
              </a:rPr>
              <a:t>⎤</a:t>
            </a:r>
            <a:endParaRPr sz="1250">
              <a:latin typeface="Symbol"/>
              <a:cs typeface="Symbol"/>
            </a:endParaRPr>
          </a:p>
        </p:txBody>
      </p:sp>
      <p:sp>
        <p:nvSpPr>
          <p:cNvPr id="16" name="object 16"/>
          <p:cNvSpPr txBox="1"/>
          <p:nvPr/>
        </p:nvSpPr>
        <p:spPr>
          <a:xfrm>
            <a:off x="9324094" y="6624688"/>
            <a:ext cx="74295" cy="218440"/>
          </a:xfrm>
          <a:prstGeom prst="rect">
            <a:avLst/>
          </a:prstGeom>
        </p:spPr>
        <p:txBody>
          <a:bodyPr vert="horz" wrap="square" lIns="0" tIns="13970" rIns="0" bIns="0" rtlCol="0">
            <a:spAutoFit/>
          </a:bodyPr>
          <a:lstStyle/>
          <a:p>
            <a:pPr>
              <a:lnSpc>
                <a:spcPct val="100000"/>
              </a:lnSpc>
              <a:spcBef>
                <a:spcPts val="110"/>
              </a:spcBef>
            </a:pPr>
            <a:r>
              <a:rPr sz="1250" spc="-445" dirty="0">
                <a:latin typeface="Symbol"/>
                <a:cs typeface="Symbol"/>
              </a:rPr>
              <a:t>⎦</a:t>
            </a:r>
            <a:endParaRPr sz="1250">
              <a:latin typeface="Symbol"/>
              <a:cs typeface="Symbol"/>
            </a:endParaRPr>
          </a:p>
        </p:txBody>
      </p:sp>
      <p:sp>
        <p:nvSpPr>
          <p:cNvPr id="17" name="object 17"/>
          <p:cNvSpPr txBox="1"/>
          <p:nvPr/>
        </p:nvSpPr>
        <p:spPr>
          <a:xfrm>
            <a:off x="9324094" y="6486826"/>
            <a:ext cx="74295" cy="218440"/>
          </a:xfrm>
          <a:prstGeom prst="rect">
            <a:avLst/>
          </a:prstGeom>
        </p:spPr>
        <p:txBody>
          <a:bodyPr vert="horz" wrap="square" lIns="0" tIns="13970" rIns="0" bIns="0" rtlCol="0">
            <a:spAutoFit/>
          </a:bodyPr>
          <a:lstStyle/>
          <a:p>
            <a:pPr>
              <a:lnSpc>
                <a:spcPct val="100000"/>
              </a:lnSpc>
              <a:spcBef>
                <a:spcPts val="110"/>
              </a:spcBef>
            </a:pPr>
            <a:r>
              <a:rPr sz="1250" spc="-445" dirty="0">
                <a:latin typeface="Symbol"/>
                <a:cs typeface="Symbol"/>
              </a:rPr>
              <a:t>⎥</a:t>
            </a:r>
            <a:endParaRPr sz="1250">
              <a:latin typeface="Symbol"/>
              <a:cs typeface="Symbol"/>
            </a:endParaRPr>
          </a:p>
        </p:txBody>
      </p:sp>
      <p:sp>
        <p:nvSpPr>
          <p:cNvPr id="18" name="object 18"/>
          <p:cNvSpPr/>
          <p:nvPr/>
        </p:nvSpPr>
        <p:spPr>
          <a:xfrm>
            <a:off x="8295561" y="6622767"/>
            <a:ext cx="22225" cy="35560"/>
          </a:xfrm>
          <a:custGeom>
            <a:avLst/>
            <a:gdLst/>
            <a:ahLst/>
            <a:cxnLst/>
            <a:rect l="l" t="t" r="r" b="b"/>
            <a:pathLst>
              <a:path w="22225" h="35559">
                <a:moveTo>
                  <a:pt x="22141" y="0"/>
                </a:moveTo>
                <a:lnTo>
                  <a:pt x="0" y="35092"/>
                </a:lnTo>
              </a:path>
            </a:pathLst>
          </a:custGeom>
          <a:ln w="3175">
            <a:solidFill>
              <a:srgbClr val="000000"/>
            </a:solidFill>
          </a:ln>
        </p:spPr>
        <p:txBody>
          <a:bodyPr wrap="square" lIns="0" tIns="0" rIns="0" bIns="0" rtlCol="0"/>
          <a:lstStyle/>
          <a:p>
            <a:endParaRPr/>
          </a:p>
        </p:txBody>
      </p:sp>
      <p:sp>
        <p:nvSpPr>
          <p:cNvPr id="19" name="object 19"/>
          <p:cNvSpPr/>
          <p:nvPr/>
        </p:nvSpPr>
        <p:spPr>
          <a:xfrm>
            <a:off x="8317703" y="6622767"/>
            <a:ext cx="34290" cy="157480"/>
          </a:xfrm>
          <a:custGeom>
            <a:avLst/>
            <a:gdLst/>
            <a:ahLst/>
            <a:cxnLst/>
            <a:rect l="l" t="t" r="r" b="b"/>
            <a:pathLst>
              <a:path w="34290" h="157479">
                <a:moveTo>
                  <a:pt x="34255" y="157078"/>
                </a:moveTo>
                <a:lnTo>
                  <a:pt x="0" y="0"/>
                </a:lnTo>
              </a:path>
            </a:pathLst>
          </a:custGeom>
          <a:ln w="3175">
            <a:solidFill>
              <a:srgbClr val="000000"/>
            </a:solidFill>
          </a:ln>
        </p:spPr>
        <p:txBody>
          <a:bodyPr wrap="square" lIns="0" tIns="0" rIns="0" bIns="0" rtlCol="0"/>
          <a:lstStyle/>
          <a:p>
            <a:endParaRPr/>
          </a:p>
        </p:txBody>
      </p:sp>
      <p:sp>
        <p:nvSpPr>
          <p:cNvPr id="20" name="object 20"/>
          <p:cNvSpPr/>
          <p:nvPr/>
        </p:nvSpPr>
        <p:spPr>
          <a:xfrm>
            <a:off x="8351959" y="6320724"/>
            <a:ext cx="40005" cy="459740"/>
          </a:xfrm>
          <a:custGeom>
            <a:avLst/>
            <a:gdLst/>
            <a:ahLst/>
            <a:cxnLst/>
            <a:rect l="l" t="t" r="r" b="b"/>
            <a:pathLst>
              <a:path w="40004" h="459740">
                <a:moveTo>
                  <a:pt x="39687" y="0"/>
                </a:moveTo>
                <a:lnTo>
                  <a:pt x="0" y="459121"/>
                </a:lnTo>
              </a:path>
            </a:pathLst>
          </a:custGeom>
          <a:ln w="3175">
            <a:solidFill>
              <a:srgbClr val="000000"/>
            </a:solidFill>
          </a:ln>
        </p:spPr>
        <p:txBody>
          <a:bodyPr wrap="square" lIns="0" tIns="0" rIns="0" bIns="0" rtlCol="0"/>
          <a:lstStyle/>
          <a:p>
            <a:endParaRPr/>
          </a:p>
        </p:txBody>
      </p:sp>
      <p:sp>
        <p:nvSpPr>
          <p:cNvPr id="21" name="object 21"/>
          <p:cNvSpPr/>
          <p:nvPr/>
        </p:nvSpPr>
        <p:spPr>
          <a:xfrm>
            <a:off x="8391646" y="6320724"/>
            <a:ext cx="1002030" cy="0"/>
          </a:xfrm>
          <a:custGeom>
            <a:avLst/>
            <a:gdLst/>
            <a:ahLst/>
            <a:cxnLst/>
            <a:rect l="l" t="t" r="r" b="b"/>
            <a:pathLst>
              <a:path w="1002029">
                <a:moveTo>
                  <a:pt x="1001796" y="0"/>
                </a:moveTo>
                <a:lnTo>
                  <a:pt x="0" y="0"/>
                </a:lnTo>
              </a:path>
            </a:pathLst>
          </a:custGeom>
          <a:ln w="3175">
            <a:solidFill>
              <a:srgbClr val="000000"/>
            </a:solidFill>
          </a:ln>
        </p:spPr>
        <p:txBody>
          <a:bodyPr wrap="square" lIns="0" tIns="0" rIns="0" bIns="0" rtlCol="0"/>
          <a:lstStyle/>
          <a:p>
            <a:endParaRPr/>
          </a:p>
        </p:txBody>
      </p:sp>
      <p:sp>
        <p:nvSpPr>
          <p:cNvPr id="22" name="object 22"/>
          <p:cNvSpPr/>
          <p:nvPr/>
        </p:nvSpPr>
        <p:spPr>
          <a:xfrm>
            <a:off x="8295562" y="6320724"/>
            <a:ext cx="1097915" cy="503555"/>
          </a:xfrm>
          <a:custGeom>
            <a:avLst/>
            <a:gdLst/>
            <a:ahLst/>
            <a:cxnLst/>
            <a:rect l="l" t="t" r="r" b="b"/>
            <a:pathLst>
              <a:path w="1097915" h="503554">
                <a:moveTo>
                  <a:pt x="27060" y="324602"/>
                </a:moveTo>
                <a:lnTo>
                  <a:pt x="12950" y="324602"/>
                </a:lnTo>
                <a:lnTo>
                  <a:pt x="52637" y="502987"/>
                </a:lnTo>
                <a:lnTo>
                  <a:pt x="60575" y="502987"/>
                </a:lnTo>
                <a:lnTo>
                  <a:pt x="64350" y="459121"/>
                </a:lnTo>
                <a:lnTo>
                  <a:pt x="56396" y="459121"/>
                </a:lnTo>
                <a:lnTo>
                  <a:pt x="27060" y="324602"/>
                </a:lnTo>
                <a:close/>
              </a:path>
              <a:path w="1097915" h="503554">
                <a:moveTo>
                  <a:pt x="1097881" y="0"/>
                </a:moveTo>
                <a:lnTo>
                  <a:pt x="96084" y="0"/>
                </a:lnTo>
                <a:lnTo>
                  <a:pt x="56396" y="459121"/>
                </a:lnTo>
                <a:lnTo>
                  <a:pt x="64350" y="459121"/>
                </a:lnTo>
                <a:lnTo>
                  <a:pt x="103187" y="7937"/>
                </a:lnTo>
                <a:lnTo>
                  <a:pt x="1097881" y="7937"/>
                </a:lnTo>
                <a:lnTo>
                  <a:pt x="1097881" y="0"/>
                </a:lnTo>
                <a:close/>
              </a:path>
              <a:path w="1097915" h="503554">
                <a:moveTo>
                  <a:pt x="22141" y="302042"/>
                </a:moveTo>
                <a:lnTo>
                  <a:pt x="0" y="337135"/>
                </a:lnTo>
                <a:lnTo>
                  <a:pt x="4594" y="339641"/>
                </a:lnTo>
                <a:lnTo>
                  <a:pt x="12950" y="324602"/>
                </a:lnTo>
                <a:lnTo>
                  <a:pt x="27060" y="324602"/>
                </a:lnTo>
                <a:lnTo>
                  <a:pt x="22141" y="302042"/>
                </a:lnTo>
                <a:close/>
              </a:path>
            </a:pathLst>
          </a:custGeom>
          <a:solidFill>
            <a:srgbClr val="000000"/>
          </a:solidFill>
        </p:spPr>
        <p:txBody>
          <a:bodyPr wrap="square" lIns="0" tIns="0" rIns="0" bIns="0" rtlCol="0"/>
          <a:lstStyle/>
          <a:p>
            <a:endParaRPr/>
          </a:p>
        </p:txBody>
      </p:sp>
      <p:sp>
        <p:nvSpPr>
          <p:cNvPr id="23" name="object 23"/>
          <p:cNvSpPr txBox="1"/>
          <p:nvPr/>
        </p:nvSpPr>
        <p:spPr>
          <a:xfrm>
            <a:off x="9108528" y="6453823"/>
            <a:ext cx="436245" cy="218440"/>
          </a:xfrm>
          <a:prstGeom prst="rect">
            <a:avLst/>
          </a:prstGeom>
        </p:spPr>
        <p:txBody>
          <a:bodyPr vert="horz" wrap="square" lIns="0" tIns="13970" rIns="0" bIns="0" rtlCol="0">
            <a:spAutoFit/>
          </a:bodyPr>
          <a:lstStyle/>
          <a:p>
            <a:pPr>
              <a:lnSpc>
                <a:spcPct val="100000"/>
              </a:lnSpc>
              <a:spcBef>
                <a:spcPts val="110"/>
              </a:spcBef>
              <a:tabLst>
                <a:tab pos="335280" algn="l"/>
              </a:tabLst>
            </a:pPr>
            <a:r>
              <a:rPr sz="1250" i="1" spc="40" dirty="0">
                <a:latin typeface="Calibri"/>
                <a:cs typeface="Calibri"/>
              </a:rPr>
              <a:t>x	</a:t>
            </a:r>
            <a:r>
              <a:rPr sz="1250" spc="5" dirty="0">
                <a:latin typeface="Symbol"/>
                <a:cs typeface="Symbol"/>
              </a:rPr>
              <a:t></a:t>
            </a:r>
            <a:endParaRPr sz="1250">
              <a:latin typeface="Symbol"/>
              <a:cs typeface="Symbol"/>
            </a:endParaRPr>
          </a:p>
        </p:txBody>
      </p:sp>
      <p:sp>
        <p:nvSpPr>
          <p:cNvPr id="24" name="object 24"/>
          <p:cNvSpPr txBox="1"/>
          <p:nvPr/>
        </p:nvSpPr>
        <p:spPr>
          <a:xfrm>
            <a:off x="9667913" y="6281203"/>
            <a:ext cx="168910" cy="549275"/>
          </a:xfrm>
          <a:prstGeom prst="rect">
            <a:avLst/>
          </a:prstGeom>
        </p:spPr>
        <p:txBody>
          <a:bodyPr vert="horz" wrap="square" lIns="0" tIns="83820" rIns="0" bIns="0" rtlCol="0">
            <a:spAutoFit/>
          </a:bodyPr>
          <a:lstStyle/>
          <a:p>
            <a:pPr>
              <a:lnSpc>
                <a:spcPct val="100000"/>
              </a:lnSpc>
              <a:spcBef>
                <a:spcPts val="660"/>
              </a:spcBef>
            </a:pPr>
            <a:r>
              <a:rPr sz="1250" spc="5" dirty="0">
                <a:latin typeface="Symbol"/>
                <a:cs typeface="Symbol"/>
              </a:rPr>
              <a:t></a:t>
            </a:r>
            <a:endParaRPr sz="1250">
              <a:latin typeface="Symbol"/>
              <a:cs typeface="Symbol"/>
            </a:endParaRPr>
          </a:p>
          <a:p>
            <a:pPr marL="24130">
              <a:lnSpc>
                <a:spcPct val="100000"/>
              </a:lnSpc>
              <a:spcBef>
                <a:spcPts val="560"/>
              </a:spcBef>
            </a:pPr>
            <a:r>
              <a:rPr sz="1250" i="1" spc="40" dirty="0">
                <a:latin typeface="Calibri"/>
                <a:cs typeface="Calibri"/>
              </a:rPr>
              <a:t>m</a:t>
            </a:r>
            <a:endParaRPr sz="1250">
              <a:latin typeface="Calibri"/>
              <a:cs typeface="Calibri"/>
            </a:endParaRPr>
          </a:p>
        </p:txBody>
      </p:sp>
      <p:sp>
        <p:nvSpPr>
          <p:cNvPr id="25" name="object 25"/>
          <p:cNvSpPr/>
          <p:nvPr/>
        </p:nvSpPr>
        <p:spPr>
          <a:xfrm>
            <a:off x="9596508" y="6599405"/>
            <a:ext cx="242269" cy="198821"/>
          </a:xfrm>
          <a:prstGeom prst="rect">
            <a:avLst/>
          </a:prstGeom>
          <a:blipFill>
            <a:blip r:embed="rId2" cstate="print"/>
            <a:stretch>
              <a:fillRect/>
            </a:stretch>
          </a:blipFill>
        </p:spPr>
        <p:txBody>
          <a:bodyPr wrap="square" lIns="0" tIns="0" rIns="0" bIns="0" rtlCol="0"/>
          <a:lstStyle/>
          <a:p>
            <a:endParaRPr/>
          </a:p>
        </p:txBody>
      </p:sp>
      <p:sp>
        <p:nvSpPr>
          <p:cNvPr id="26" name="object 26"/>
          <p:cNvSpPr/>
          <p:nvPr/>
        </p:nvSpPr>
        <p:spPr>
          <a:xfrm>
            <a:off x="9584778" y="6583706"/>
            <a:ext cx="266700" cy="0"/>
          </a:xfrm>
          <a:custGeom>
            <a:avLst/>
            <a:gdLst/>
            <a:ahLst/>
            <a:cxnLst/>
            <a:rect l="l" t="t" r="r" b="b"/>
            <a:pathLst>
              <a:path w="266700">
                <a:moveTo>
                  <a:pt x="0" y="0"/>
                </a:moveTo>
                <a:lnTo>
                  <a:pt x="266532" y="0"/>
                </a:lnTo>
              </a:path>
            </a:pathLst>
          </a:custGeom>
          <a:ln w="7937">
            <a:solidFill>
              <a:srgbClr val="000000"/>
            </a:solidFill>
          </a:ln>
        </p:spPr>
        <p:txBody>
          <a:bodyPr wrap="square" lIns="0" tIns="0" rIns="0" bIns="0" rtlCol="0"/>
          <a:lstStyle/>
          <a:p>
            <a:endParaRPr/>
          </a:p>
        </p:txBody>
      </p:sp>
      <p:sp>
        <p:nvSpPr>
          <p:cNvPr id="27" name="object 27"/>
          <p:cNvSpPr/>
          <p:nvPr/>
        </p:nvSpPr>
        <p:spPr>
          <a:xfrm>
            <a:off x="7589375" y="6287972"/>
            <a:ext cx="2295525" cy="571500"/>
          </a:xfrm>
          <a:custGeom>
            <a:avLst/>
            <a:gdLst/>
            <a:ahLst/>
            <a:cxnLst/>
            <a:rect l="l" t="t" r="r" b="b"/>
            <a:pathLst>
              <a:path w="2295525" h="571500">
                <a:moveTo>
                  <a:pt x="0" y="0"/>
                </a:moveTo>
                <a:lnTo>
                  <a:pt x="2295523" y="0"/>
                </a:lnTo>
                <a:lnTo>
                  <a:pt x="2295523" y="571102"/>
                </a:lnTo>
                <a:lnTo>
                  <a:pt x="0" y="571102"/>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40577" y="464704"/>
            <a:ext cx="5617210" cy="695960"/>
          </a:xfrm>
          <a:prstGeom prst="rect">
            <a:avLst/>
          </a:prstGeom>
        </p:spPr>
        <p:txBody>
          <a:bodyPr vert="horz" wrap="square" lIns="0" tIns="12700" rIns="0" bIns="0" rtlCol="0">
            <a:spAutoFit/>
          </a:bodyPr>
          <a:lstStyle/>
          <a:p>
            <a:pPr marL="12700">
              <a:lnSpc>
                <a:spcPct val="100000"/>
              </a:lnSpc>
              <a:spcBef>
                <a:spcPts val="100"/>
              </a:spcBef>
              <a:tabLst>
                <a:tab pos="2964180" algn="l"/>
              </a:tabLst>
            </a:pPr>
            <a:r>
              <a:rPr dirty="0"/>
              <a:t>1.</a:t>
            </a:r>
            <a:r>
              <a:rPr spc="-5" dirty="0"/>
              <a:t> </a:t>
            </a:r>
            <a:r>
              <a:rPr dirty="0"/>
              <a:t>Learning	</a:t>
            </a:r>
            <a:r>
              <a:rPr spc="-5" dirty="0"/>
              <a:t>Algorithms</a:t>
            </a:r>
          </a:p>
        </p:txBody>
      </p:sp>
      <p:sp>
        <p:nvSpPr>
          <p:cNvPr id="5" name="object 5"/>
          <p:cNvSpPr txBox="1"/>
          <p:nvPr/>
        </p:nvSpPr>
        <p:spPr>
          <a:xfrm>
            <a:off x="852978" y="1281024"/>
            <a:ext cx="8161655" cy="3414395"/>
          </a:xfrm>
          <a:prstGeom prst="rect">
            <a:avLst/>
          </a:prstGeom>
        </p:spPr>
        <p:txBody>
          <a:bodyPr vert="horz" wrap="square" lIns="0" tIns="104139" rIns="0" bIns="0" rtlCol="0">
            <a:spAutoFit/>
          </a:bodyPr>
          <a:lstStyle/>
          <a:p>
            <a:pPr marL="355600" indent="-342900">
              <a:lnSpc>
                <a:spcPct val="100000"/>
              </a:lnSpc>
              <a:spcBef>
                <a:spcPts val="819"/>
              </a:spcBef>
              <a:buClr>
                <a:srgbClr val="3333CC"/>
              </a:buClr>
              <a:buChar char="•"/>
              <a:tabLst>
                <a:tab pos="354965" algn="l"/>
                <a:tab pos="355600" algn="l"/>
              </a:tabLst>
            </a:pPr>
            <a:r>
              <a:rPr sz="3200" spc="-5" dirty="0">
                <a:solidFill>
                  <a:srgbClr val="434DD6"/>
                </a:solidFill>
                <a:latin typeface="Arial"/>
                <a:cs typeface="Arial"/>
              </a:rPr>
              <a:t>Definition </a:t>
            </a:r>
            <a:r>
              <a:rPr sz="3200" dirty="0">
                <a:solidFill>
                  <a:srgbClr val="434DD6"/>
                </a:solidFill>
                <a:latin typeface="Arial"/>
                <a:cs typeface="Arial"/>
              </a:rPr>
              <a:t>(well-posed learning</a:t>
            </a:r>
            <a:r>
              <a:rPr sz="3200" spc="-20" dirty="0">
                <a:solidFill>
                  <a:srgbClr val="434DD6"/>
                </a:solidFill>
                <a:latin typeface="Arial"/>
                <a:cs typeface="Arial"/>
              </a:rPr>
              <a:t> </a:t>
            </a:r>
            <a:r>
              <a:rPr sz="3200" dirty="0">
                <a:solidFill>
                  <a:srgbClr val="434DD6"/>
                </a:solidFill>
                <a:latin typeface="Arial"/>
                <a:cs typeface="Arial"/>
              </a:rPr>
              <a:t>problem):</a:t>
            </a:r>
            <a:endParaRPr sz="3200">
              <a:latin typeface="Arial"/>
              <a:cs typeface="Arial"/>
            </a:endParaRPr>
          </a:p>
          <a:p>
            <a:pPr marL="854075" lvl="1" indent="-385445">
              <a:lnSpc>
                <a:spcPts val="3345"/>
              </a:lnSpc>
              <a:spcBef>
                <a:spcPts val="635"/>
              </a:spcBef>
              <a:buChar char="–"/>
              <a:tabLst>
                <a:tab pos="854075" algn="l"/>
                <a:tab pos="854710" algn="l"/>
              </a:tabLst>
            </a:pPr>
            <a:r>
              <a:rPr sz="2800" dirty="0">
                <a:solidFill>
                  <a:srgbClr val="336600"/>
                </a:solidFill>
                <a:latin typeface="Arial"/>
                <a:cs typeface="Arial"/>
              </a:rPr>
              <a:t>A </a:t>
            </a:r>
            <a:r>
              <a:rPr sz="2800" spc="-5" dirty="0">
                <a:solidFill>
                  <a:srgbClr val="336600"/>
                </a:solidFill>
                <a:latin typeface="Arial"/>
                <a:cs typeface="Arial"/>
              </a:rPr>
              <a:t>computer </a:t>
            </a:r>
            <a:r>
              <a:rPr sz="2800" dirty="0">
                <a:solidFill>
                  <a:srgbClr val="336600"/>
                </a:solidFill>
                <a:latin typeface="Arial"/>
                <a:cs typeface="Arial"/>
              </a:rPr>
              <a:t>program is said </a:t>
            </a:r>
            <a:r>
              <a:rPr sz="2800" spc="-5" dirty="0">
                <a:solidFill>
                  <a:srgbClr val="336600"/>
                </a:solidFill>
                <a:latin typeface="Arial"/>
                <a:cs typeface="Arial"/>
              </a:rPr>
              <a:t>to </a:t>
            </a:r>
            <a:r>
              <a:rPr sz="2800" dirty="0">
                <a:solidFill>
                  <a:srgbClr val="336600"/>
                </a:solidFill>
                <a:latin typeface="Arial"/>
                <a:cs typeface="Arial"/>
              </a:rPr>
              <a:t>learn</a:t>
            </a:r>
            <a:r>
              <a:rPr sz="2800" spc="-25" dirty="0">
                <a:solidFill>
                  <a:srgbClr val="336600"/>
                </a:solidFill>
                <a:latin typeface="Arial"/>
                <a:cs typeface="Arial"/>
              </a:rPr>
              <a:t> </a:t>
            </a:r>
            <a:r>
              <a:rPr sz="2800" spc="-5" dirty="0">
                <a:solidFill>
                  <a:srgbClr val="336600"/>
                </a:solidFill>
                <a:latin typeface="Arial"/>
                <a:cs typeface="Arial"/>
              </a:rPr>
              <a:t>from</a:t>
            </a:r>
            <a:endParaRPr sz="2800">
              <a:latin typeface="Arial"/>
              <a:cs typeface="Arial"/>
            </a:endParaRPr>
          </a:p>
          <a:p>
            <a:pPr marL="748665">
              <a:lnSpc>
                <a:spcPts val="3345"/>
              </a:lnSpc>
            </a:pPr>
            <a:r>
              <a:rPr sz="2800" i="1" dirty="0">
                <a:solidFill>
                  <a:srgbClr val="336600"/>
                </a:solidFill>
                <a:latin typeface="Arial"/>
                <a:cs typeface="Arial"/>
              </a:rPr>
              <a:t>experience</a:t>
            </a:r>
            <a:r>
              <a:rPr sz="2800" i="1" spc="-10" dirty="0">
                <a:solidFill>
                  <a:srgbClr val="336600"/>
                </a:solidFill>
                <a:latin typeface="Arial"/>
                <a:cs typeface="Arial"/>
              </a:rPr>
              <a:t> </a:t>
            </a:r>
            <a:r>
              <a:rPr sz="2800" i="1" spc="305" dirty="0">
                <a:latin typeface="Cambria"/>
                <a:cs typeface="Cambria"/>
              </a:rPr>
              <a:t>E</a:t>
            </a:r>
            <a:endParaRPr sz="2800">
              <a:latin typeface="Cambria"/>
              <a:cs typeface="Cambria"/>
            </a:endParaRPr>
          </a:p>
          <a:p>
            <a:pPr marL="755650" lvl="1" indent="-286385">
              <a:lnSpc>
                <a:spcPts val="3345"/>
              </a:lnSpc>
              <a:spcBef>
                <a:spcPts val="710"/>
              </a:spcBef>
              <a:buChar char="–"/>
              <a:tabLst>
                <a:tab pos="755650" algn="l"/>
              </a:tabLst>
            </a:pPr>
            <a:r>
              <a:rPr sz="2800" spc="-5" dirty="0">
                <a:solidFill>
                  <a:srgbClr val="336600"/>
                </a:solidFill>
                <a:latin typeface="Arial"/>
                <a:cs typeface="Arial"/>
              </a:rPr>
              <a:t>with </a:t>
            </a:r>
            <a:r>
              <a:rPr sz="2800" dirty="0">
                <a:solidFill>
                  <a:srgbClr val="336600"/>
                </a:solidFill>
                <a:latin typeface="Arial"/>
                <a:cs typeface="Arial"/>
              </a:rPr>
              <a:t>respect </a:t>
            </a:r>
            <a:r>
              <a:rPr sz="2800" spc="-5" dirty="0">
                <a:solidFill>
                  <a:srgbClr val="336600"/>
                </a:solidFill>
                <a:latin typeface="Arial"/>
                <a:cs typeface="Arial"/>
              </a:rPr>
              <a:t>to </a:t>
            </a:r>
            <a:r>
              <a:rPr sz="2800" dirty="0">
                <a:solidFill>
                  <a:srgbClr val="336600"/>
                </a:solidFill>
                <a:latin typeface="Arial"/>
                <a:cs typeface="Arial"/>
              </a:rPr>
              <a:t>some </a:t>
            </a:r>
            <a:r>
              <a:rPr sz="2800" i="1" dirty="0">
                <a:solidFill>
                  <a:srgbClr val="336600"/>
                </a:solidFill>
                <a:latin typeface="Arial"/>
                <a:cs typeface="Arial"/>
              </a:rPr>
              <a:t>class of </a:t>
            </a:r>
            <a:r>
              <a:rPr sz="2800" i="1" spc="-5" dirty="0">
                <a:solidFill>
                  <a:srgbClr val="336600"/>
                </a:solidFill>
                <a:latin typeface="Arial"/>
                <a:cs typeface="Arial"/>
              </a:rPr>
              <a:t>tasks </a:t>
            </a:r>
            <a:r>
              <a:rPr sz="2800" i="1" spc="395" dirty="0">
                <a:latin typeface="Cambria"/>
                <a:cs typeface="Cambria"/>
              </a:rPr>
              <a:t>T</a:t>
            </a:r>
            <a:r>
              <a:rPr sz="2800" i="1" spc="120" dirty="0">
                <a:latin typeface="Cambria"/>
                <a:cs typeface="Cambria"/>
              </a:rPr>
              <a:t> </a:t>
            </a:r>
            <a:r>
              <a:rPr sz="2800" spc="-5" dirty="0">
                <a:solidFill>
                  <a:srgbClr val="336600"/>
                </a:solidFill>
                <a:latin typeface="Arial"/>
                <a:cs typeface="Arial"/>
              </a:rPr>
              <a:t>and</a:t>
            </a:r>
            <a:endParaRPr sz="2800">
              <a:latin typeface="Arial"/>
              <a:cs typeface="Arial"/>
            </a:endParaRPr>
          </a:p>
          <a:p>
            <a:pPr marL="748665">
              <a:lnSpc>
                <a:spcPts val="3345"/>
              </a:lnSpc>
            </a:pPr>
            <a:r>
              <a:rPr sz="2800" i="1" spc="-5" dirty="0">
                <a:solidFill>
                  <a:srgbClr val="336600"/>
                </a:solidFill>
                <a:latin typeface="Arial"/>
                <a:cs typeface="Arial"/>
              </a:rPr>
              <a:t>performance </a:t>
            </a:r>
            <a:r>
              <a:rPr sz="2800" i="1" dirty="0">
                <a:solidFill>
                  <a:srgbClr val="336600"/>
                </a:solidFill>
                <a:latin typeface="Arial"/>
                <a:cs typeface="Arial"/>
              </a:rPr>
              <a:t>measure</a:t>
            </a:r>
            <a:r>
              <a:rPr sz="2800" i="1" spc="-5" dirty="0">
                <a:solidFill>
                  <a:srgbClr val="336600"/>
                </a:solidFill>
                <a:latin typeface="Arial"/>
                <a:cs typeface="Arial"/>
              </a:rPr>
              <a:t> </a:t>
            </a:r>
            <a:r>
              <a:rPr sz="2800" i="1" spc="170" dirty="0">
                <a:latin typeface="Cambria"/>
                <a:cs typeface="Cambria"/>
              </a:rPr>
              <a:t>P</a:t>
            </a:r>
            <a:r>
              <a:rPr sz="2800" spc="170" dirty="0">
                <a:solidFill>
                  <a:srgbClr val="336600"/>
                </a:solidFill>
                <a:latin typeface="Arial"/>
                <a:cs typeface="Arial"/>
              </a:rPr>
              <a:t>,</a:t>
            </a:r>
            <a:endParaRPr sz="2800">
              <a:latin typeface="Arial"/>
              <a:cs typeface="Arial"/>
            </a:endParaRPr>
          </a:p>
          <a:p>
            <a:pPr marL="748665" marR="5080" lvl="1" indent="-279400">
              <a:lnSpc>
                <a:spcPts val="3329"/>
              </a:lnSpc>
              <a:spcBef>
                <a:spcPts val="850"/>
              </a:spcBef>
              <a:buChar char="–"/>
              <a:tabLst>
                <a:tab pos="755650" algn="l"/>
              </a:tabLst>
            </a:pPr>
            <a:r>
              <a:rPr sz="2800" dirty="0">
                <a:solidFill>
                  <a:srgbClr val="336600"/>
                </a:solidFill>
                <a:latin typeface="Arial"/>
                <a:cs typeface="Arial"/>
              </a:rPr>
              <a:t>if </a:t>
            </a:r>
            <a:r>
              <a:rPr sz="2800" spc="-5" dirty="0">
                <a:solidFill>
                  <a:srgbClr val="336600"/>
                </a:solidFill>
                <a:latin typeface="Arial"/>
                <a:cs typeface="Arial"/>
              </a:rPr>
              <a:t>its performance </a:t>
            </a:r>
            <a:r>
              <a:rPr sz="2800" dirty="0">
                <a:solidFill>
                  <a:srgbClr val="336600"/>
                </a:solidFill>
                <a:latin typeface="Arial"/>
                <a:cs typeface="Arial"/>
              </a:rPr>
              <a:t>at </a:t>
            </a:r>
            <a:r>
              <a:rPr sz="2800" spc="-5" dirty="0">
                <a:solidFill>
                  <a:srgbClr val="336600"/>
                </a:solidFill>
                <a:latin typeface="Arial"/>
                <a:cs typeface="Arial"/>
              </a:rPr>
              <a:t>task </a:t>
            </a:r>
            <a:r>
              <a:rPr sz="2800" i="1" spc="195" dirty="0">
                <a:latin typeface="Cambria"/>
                <a:cs typeface="Cambria"/>
              </a:rPr>
              <a:t>T</a:t>
            </a:r>
            <a:r>
              <a:rPr sz="2800" spc="195" dirty="0">
                <a:solidFill>
                  <a:srgbClr val="336600"/>
                </a:solidFill>
                <a:latin typeface="Arial"/>
                <a:cs typeface="Arial"/>
              </a:rPr>
              <a:t>, </a:t>
            </a:r>
            <a:r>
              <a:rPr sz="2800" dirty="0">
                <a:solidFill>
                  <a:srgbClr val="336600"/>
                </a:solidFill>
                <a:latin typeface="Arial"/>
                <a:cs typeface="Arial"/>
              </a:rPr>
              <a:t>as measured by</a:t>
            </a:r>
            <a:r>
              <a:rPr sz="2800" spc="-235" dirty="0">
                <a:solidFill>
                  <a:srgbClr val="336600"/>
                </a:solidFill>
                <a:latin typeface="Arial"/>
                <a:cs typeface="Arial"/>
              </a:rPr>
              <a:t> </a:t>
            </a:r>
            <a:r>
              <a:rPr sz="2800" i="1" spc="170" dirty="0">
                <a:latin typeface="Cambria"/>
                <a:cs typeface="Cambria"/>
              </a:rPr>
              <a:t>P</a:t>
            </a:r>
            <a:r>
              <a:rPr sz="2800" spc="170" dirty="0">
                <a:solidFill>
                  <a:srgbClr val="336600"/>
                </a:solidFill>
                <a:latin typeface="Arial"/>
                <a:cs typeface="Arial"/>
              </a:rPr>
              <a:t>,  </a:t>
            </a:r>
            <a:r>
              <a:rPr sz="2800" dirty="0">
                <a:solidFill>
                  <a:srgbClr val="336600"/>
                </a:solidFill>
                <a:latin typeface="Arial"/>
                <a:cs typeface="Arial"/>
              </a:rPr>
              <a:t>improves </a:t>
            </a:r>
            <a:r>
              <a:rPr sz="2800" spc="-5" dirty="0">
                <a:solidFill>
                  <a:srgbClr val="336600"/>
                </a:solidFill>
                <a:latin typeface="Arial"/>
                <a:cs typeface="Arial"/>
              </a:rPr>
              <a:t>with </a:t>
            </a:r>
            <a:r>
              <a:rPr sz="2800" dirty="0">
                <a:solidFill>
                  <a:srgbClr val="336600"/>
                </a:solidFill>
                <a:latin typeface="Arial"/>
                <a:cs typeface="Arial"/>
              </a:rPr>
              <a:t>experience</a:t>
            </a:r>
            <a:r>
              <a:rPr sz="2800" spc="-15" dirty="0">
                <a:solidFill>
                  <a:srgbClr val="336600"/>
                </a:solidFill>
                <a:latin typeface="Arial"/>
                <a:cs typeface="Arial"/>
              </a:rPr>
              <a:t> </a:t>
            </a:r>
            <a:r>
              <a:rPr sz="2800" i="1" spc="305" dirty="0">
                <a:latin typeface="Cambria"/>
                <a:cs typeface="Cambria"/>
              </a:rPr>
              <a:t>E</a:t>
            </a:r>
            <a:endParaRPr sz="2800">
              <a:latin typeface="Cambria"/>
              <a:cs typeface="Cambri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391" y="338835"/>
            <a:ext cx="3571875" cy="680720"/>
          </a:xfrm>
          <a:prstGeom prst="rect">
            <a:avLst/>
          </a:prstGeom>
        </p:spPr>
        <p:txBody>
          <a:bodyPr vert="horz" wrap="square" lIns="0" tIns="12700" rIns="0" bIns="0" rtlCol="0">
            <a:spAutoFit/>
          </a:bodyPr>
          <a:lstStyle/>
          <a:p>
            <a:pPr marL="12700">
              <a:lnSpc>
                <a:spcPct val="100000"/>
              </a:lnSpc>
              <a:spcBef>
                <a:spcPts val="100"/>
              </a:spcBef>
            </a:pPr>
            <a:r>
              <a:rPr sz="4300" spc="-40" dirty="0">
                <a:solidFill>
                  <a:srgbClr val="000000"/>
                </a:solidFill>
                <a:latin typeface="Calibri"/>
                <a:cs typeface="Calibri"/>
              </a:rPr>
              <a:t>Cross-Validation</a:t>
            </a:r>
            <a:endParaRPr sz="4300" dirty="0">
              <a:latin typeface="Calibri"/>
              <a:cs typeface="Calibri"/>
            </a:endParaRPr>
          </a:p>
        </p:txBody>
      </p:sp>
      <p:sp>
        <p:nvSpPr>
          <p:cNvPr id="3" name="object 3"/>
          <p:cNvSpPr/>
          <p:nvPr/>
        </p:nvSpPr>
        <p:spPr>
          <a:xfrm>
            <a:off x="638555" y="1039875"/>
            <a:ext cx="8778238" cy="351129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38555" y="4209796"/>
            <a:ext cx="6664959" cy="3319809"/>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7469631" y="5138420"/>
            <a:ext cx="2417445" cy="1973580"/>
          </a:xfrm>
          <a:prstGeom prst="rect">
            <a:avLst/>
          </a:prstGeom>
        </p:spPr>
        <p:txBody>
          <a:bodyPr vert="horz" wrap="square" lIns="0" tIns="6985" rIns="0" bIns="0" rtlCol="0">
            <a:spAutoFit/>
          </a:bodyPr>
          <a:lstStyle/>
          <a:p>
            <a:pPr marL="12700" marR="5080">
              <a:lnSpc>
                <a:spcPct val="101699"/>
              </a:lnSpc>
              <a:spcBef>
                <a:spcPts val="55"/>
              </a:spcBef>
            </a:pPr>
            <a:r>
              <a:rPr sz="2100" spc="15" dirty="0">
                <a:latin typeface="Arial"/>
                <a:cs typeface="Arial"/>
              </a:rPr>
              <a:t>Good </a:t>
            </a:r>
            <a:r>
              <a:rPr sz="2100" spc="5" dirty="0">
                <a:latin typeface="Arial"/>
                <a:cs typeface="Arial"/>
              </a:rPr>
              <a:t>for </a:t>
            </a:r>
            <a:r>
              <a:rPr sz="2100" spc="15" dirty="0">
                <a:latin typeface="Arial"/>
                <a:cs typeface="Arial"/>
              </a:rPr>
              <a:t>when  </a:t>
            </a:r>
            <a:r>
              <a:rPr sz="2100" spc="10" dirty="0">
                <a:latin typeface="Arial"/>
                <a:cs typeface="Arial"/>
              </a:rPr>
              <a:t>dataset </a:t>
            </a:r>
            <a:r>
              <a:rPr sz="2100" spc="5" dirty="0">
                <a:latin typeface="Arial"/>
                <a:cs typeface="Arial"/>
              </a:rPr>
              <a:t>is </a:t>
            </a:r>
            <a:r>
              <a:rPr sz="2100" spc="10" dirty="0">
                <a:latin typeface="Arial"/>
                <a:cs typeface="Arial"/>
              </a:rPr>
              <a:t>small!  </a:t>
            </a:r>
            <a:r>
              <a:rPr sz="2100" spc="5" dirty="0">
                <a:latin typeface="Arial"/>
                <a:cs typeface="Arial"/>
              </a:rPr>
              <a:t>Average </a:t>
            </a:r>
            <a:r>
              <a:rPr sz="2100" spc="10" dirty="0">
                <a:latin typeface="Arial"/>
                <a:cs typeface="Arial"/>
              </a:rPr>
              <a:t>over  </a:t>
            </a:r>
            <a:r>
              <a:rPr sz="2100" spc="5" dirty="0">
                <a:latin typeface="Arial"/>
                <a:cs typeface="Arial"/>
              </a:rPr>
              <a:t>trials/folds </a:t>
            </a:r>
            <a:r>
              <a:rPr sz="2100" dirty="0">
                <a:latin typeface="Arial"/>
                <a:cs typeface="Arial"/>
              </a:rPr>
              <a:t>to </a:t>
            </a:r>
            <a:r>
              <a:rPr sz="2100" spc="10" dirty="0">
                <a:latin typeface="Arial"/>
                <a:cs typeface="Arial"/>
              </a:rPr>
              <a:t>get </a:t>
            </a:r>
            <a:r>
              <a:rPr sz="2100" dirty="0">
                <a:latin typeface="Arial"/>
                <a:cs typeface="Arial"/>
              </a:rPr>
              <a:t>a  </a:t>
            </a:r>
            <a:r>
              <a:rPr sz="2100" spc="10" dirty="0">
                <a:latin typeface="Arial"/>
                <a:cs typeface="Arial"/>
              </a:rPr>
              <a:t>biased estimator </a:t>
            </a:r>
            <a:r>
              <a:rPr sz="2100" spc="15" dirty="0">
                <a:latin typeface="Arial"/>
                <a:cs typeface="Arial"/>
              </a:rPr>
              <a:t>of  </a:t>
            </a:r>
            <a:r>
              <a:rPr sz="2100" spc="10" dirty="0">
                <a:latin typeface="Arial"/>
                <a:cs typeface="Arial"/>
              </a:rPr>
              <a:t>generalization</a:t>
            </a:r>
            <a:r>
              <a:rPr sz="2100" spc="-45" dirty="0">
                <a:latin typeface="Arial"/>
                <a:cs typeface="Arial"/>
              </a:rPr>
              <a:t> </a:t>
            </a:r>
            <a:r>
              <a:rPr sz="2100" spc="-15" dirty="0">
                <a:latin typeface="Arial"/>
                <a:cs typeface="Arial"/>
              </a:rPr>
              <a:t>error.</a:t>
            </a:r>
            <a:endParaRPr sz="2100">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57B0B1-449E-8304-1A31-1AB66A12A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650" y="635000"/>
            <a:ext cx="7772400" cy="6188909"/>
          </a:xfrm>
          <a:prstGeom prst="rect">
            <a:avLst/>
          </a:prstGeom>
        </p:spPr>
      </p:pic>
    </p:spTree>
    <p:extLst>
      <p:ext uri="{BB962C8B-B14F-4D97-AF65-F5344CB8AC3E}">
        <p14:creationId xmlns:p14="http://schemas.microsoft.com/office/powerpoint/2010/main" val="36190453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12700" rIns="0" bIns="0" rtlCol="0">
            <a:spAutoFit/>
          </a:bodyPr>
          <a:lstStyle/>
          <a:p>
            <a:pPr marL="651510">
              <a:lnSpc>
                <a:spcPct val="100000"/>
              </a:lnSpc>
              <a:spcBef>
                <a:spcPts val="100"/>
              </a:spcBef>
            </a:pPr>
            <a:r>
              <a:rPr spc="-5" dirty="0"/>
              <a:t>T</a:t>
            </a:r>
            <a:r>
              <a:rPr dirty="0"/>
              <a:t>opics</a:t>
            </a:r>
          </a:p>
        </p:txBody>
      </p:sp>
      <p:sp>
        <p:nvSpPr>
          <p:cNvPr id="5" name="object 5"/>
          <p:cNvSpPr txBox="1"/>
          <p:nvPr/>
        </p:nvSpPr>
        <p:spPr>
          <a:xfrm>
            <a:off x="852978" y="1371230"/>
            <a:ext cx="7236922" cy="5644515"/>
          </a:xfrm>
          <a:prstGeom prst="rect">
            <a:avLst/>
          </a:prstGeom>
        </p:spPr>
        <p:txBody>
          <a:bodyPr vert="horz" wrap="square" lIns="0" tIns="90170" rIns="0" bIns="0" rtlCol="0">
            <a:spAutoFit/>
          </a:bodyPr>
          <a:lstStyle/>
          <a:p>
            <a:pPr marL="527050" indent="-514350">
              <a:lnSpc>
                <a:spcPct val="100000"/>
              </a:lnSpc>
              <a:spcBef>
                <a:spcPts val="710"/>
              </a:spcBef>
              <a:buAutoNum type="arabicPeriod"/>
              <a:tabLst>
                <a:tab pos="526415" algn="l"/>
                <a:tab pos="527050" algn="l"/>
              </a:tabLst>
            </a:pPr>
            <a:r>
              <a:rPr sz="2800" dirty="0">
                <a:solidFill>
                  <a:srgbClr val="808080"/>
                </a:solidFill>
                <a:latin typeface="Arial"/>
                <a:cs typeface="Arial"/>
              </a:rPr>
              <a:t>Learning</a:t>
            </a:r>
            <a:r>
              <a:rPr sz="2800" spc="-5" dirty="0">
                <a:solidFill>
                  <a:srgbClr val="808080"/>
                </a:solidFill>
                <a:latin typeface="Arial"/>
                <a:cs typeface="Arial"/>
              </a:rPr>
              <a:t> Algorithms</a:t>
            </a:r>
            <a:endParaRPr sz="2800" dirty="0">
              <a:latin typeface="Arial"/>
              <a:cs typeface="Arial"/>
            </a:endParaRPr>
          </a:p>
          <a:p>
            <a:pPr marL="527050" indent="-514350">
              <a:lnSpc>
                <a:spcPct val="100000"/>
              </a:lnSpc>
              <a:spcBef>
                <a:spcPts val="615"/>
              </a:spcBef>
              <a:buAutoNum type="arabicPeriod"/>
              <a:tabLst>
                <a:tab pos="526415" algn="l"/>
                <a:tab pos="527050" algn="l"/>
              </a:tabLst>
            </a:pPr>
            <a:r>
              <a:rPr sz="2800" spc="-5" dirty="0">
                <a:solidFill>
                  <a:srgbClr val="808080"/>
                </a:solidFill>
                <a:latin typeface="Arial"/>
                <a:cs typeface="Arial"/>
              </a:rPr>
              <a:t>Capacity, Overfitting and</a:t>
            </a:r>
            <a:r>
              <a:rPr sz="2800" spc="10" dirty="0">
                <a:solidFill>
                  <a:srgbClr val="808080"/>
                </a:solidFill>
                <a:latin typeface="Arial"/>
                <a:cs typeface="Arial"/>
              </a:rPr>
              <a:t> </a:t>
            </a:r>
            <a:r>
              <a:rPr sz="2800" spc="-5" dirty="0">
                <a:solidFill>
                  <a:srgbClr val="808080"/>
                </a:solidFill>
                <a:latin typeface="Arial"/>
                <a:cs typeface="Arial"/>
              </a:rPr>
              <a:t>Underfitting</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spc="-5" dirty="0">
                <a:solidFill>
                  <a:srgbClr val="808080"/>
                </a:solidFill>
                <a:latin typeface="Arial"/>
                <a:cs typeface="Arial"/>
              </a:rPr>
              <a:t>Hyperparameters </a:t>
            </a:r>
            <a:r>
              <a:rPr sz="2800" dirty="0">
                <a:solidFill>
                  <a:srgbClr val="808080"/>
                </a:solidFill>
                <a:latin typeface="Arial"/>
                <a:cs typeface="Arial"/>
              </a:rPr>
              <a:t>and </a:t>
            </a:r>
            <a:r>
              <a:rPr sz="2800" spc="-5" dirty="0">
                <a:solidFill>
                  <a:srgbClr val="808080"/>
                </a:solidFill>
                <a:latin typeface="Arial"/>
                <a:cs typeface="Arial"/>
              </a:rPr>
              <a:t>Validation</a:t>
            </a:r>
            <a:r>
              <a:rPr sz="2800" spc="15" dirty="0">
                <a:solidFill>
                  <a:srgbClr val="808080"/>
                </a:solidFill>
                <a:latin typeface="Arial"/>
                <a:cs typeface="Arial"/>
              </a:rPr>
              <a:t> </a:t>
            </a:r>
            <a:r>
              <a:rPr sz="2800" spc="-5" dirty="0">
                <a:solidFill>
                  <a:srgbClr val="808080"/>
                </a:solidFill>
                <a:latin typeface="Arial"/>
                <a:cs typeface="Arial"/>
              </a:rPr>
              <a:t>Sets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spc="-5" dirty="0">
                <a:solidFill>
                  <a:srgbClr val="3333CC"/>
                </a:solidFill>
                <a:latin typeface="Arial"/>
                <a:cs typeface="Arial"/>
              </a:rPr>
              <a:t>Estimators, </a:t>
            </a:r>
            <a:r>
              <a:rPr sz="2800" dirty="0">
                <a:solidFill>
                  <a:srgbClr val="3333CC"/>
                </a:solidFill>
                <a:latin typeface="Arial"/>
                <a:cs typeface="Arial"/>
              </a:rPr>
              <a:t>Bias and</a:t>
            </a:r>
            <a:r>
              <a:rPr sz="2800" spc="-15" dirty="0">
                <a:solidFill>
                  <a:srgbClr val="3333CC"/>
                </a:solidFill>
                <a:latin typeface="Arial"/>
                <a:cs typeface="Arial"/>
              </a:rPr>
              <a:t> </a:t>
            </a:r>
            <a:r>
              <a:rPr sz="2800" dirty="0">
                <a:solidFill>
                  <a:srgbClr val="3333CC"/>
                </a:solidFill>
                <a:latin typeface="Arial"/>
                <a:cs typeface="Arial"/>
              </a:rPr>
              <a:t>Variance</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Maximum Likelihood</a:t>
            </a:r>
            <a:r>
              <a:rPr sz="2800" spc="-15" dirty="0">
                <a:solidFill>
                  <a:srgbClr val="808080"/>
                </a:solidFill>
                <a:latin typeface="Arial"/>
                <a:cs typeface="Arial"/>
              </a:rPr>
              <a:t> </a:t>
            </a:r>
            <a:r>
              <a:rPr sz="2800" spc="-5" dirty="0">
                <a:solidFill>
                  <a:srgbClr val="808080"/>
                </a:solidFill>
                <a:latin typeface="Arial"/>
                <a:cs typeface="Arial"/>
              </a:rPr>
              <a:t>Estimation</a:t>
            </a:r>
            <a:endParaRPr sz="2800" dirty="0">
              <a:latin typeface="Arial"/>
              <a:cs typeface="Arial"/>
            </a:endParaRPr>
          </a:p>
          <a:p>
            <a:pPr marL="527050" indent="-514350">
              <a:lnSpc>
                <a:spcPct val="100000"/>
              </a:lnSpc>
              <a:spcBef>
                <a:spcPts val="635"/>
              </a:spcBef>
              <a:buAutoNum type="arabicPeriod"/>
              <a:tabLst>
                <a:tab pos="526415" algn="l"/>
                <a:tab pos="527050" algn="l"/>
              </a:tabLst>
            </a:pPr>
            <a:r>
              <a:rPr sz="2800" dirty="0">
                <a:solidFill>
                  <a:srgbClr val="808080"/>
                </a:solidFill>
                <a:latin typeface="Arial"/>
                <a:cs typeface="Arial"/>
              </a:rPr>
              <a:t>Bayesian</a:t>
            </a:r>
            <a:r>
              <a:rPr sz="2800" spc="-5" dirty="0">
                <a:solidFill>
                  <a:srgbClr val="808080"/>
                </a:solidFill>
                <a:latin typeface="Arial"/>
                <a:cs typeface="Arial"/>
              </a:rPr>
              <a:t> Statistics</a:t>
            </a:r>
            <a:endParaRPr sz="2800" dirty="0">
              <a:latin typeface="Arial"/>
              <a:cs typeface="Arial"/>
            </a:endParaRPr>
          </a:p>
          <a:p>
            <a:pPr marL="527050" indent="-514350">
              <a:lnSpc>
                <a:spcPct val="100000"/>
              </a:lnSpc>
              <a:spcBef>
                <a:spcPts val="740"/>
              </a:spcBef>
              <a:buAutoNum type="arabicPeriod"/>
              <a:tabLst>
                <a:tab pos="526415" algn="l"/>
                <a:tab pos="527050" algn="l"/>
              </a:tabLst>
            </a:pPr>
            <a:r>
              <a:rPr sz="2800" dirty="0">
                <a:solidFill>
                  <a:srgbClr val="808080"/>
                </a:solidFill>
                <a:latin typeface="Arial"/>
                <a:cs typeface="Arial"/>
              </a:rPr>
              <a:t>Supervised Learning</a:t>
            </a:r>
            <a:r>
              <a:rPr sz="2800" spc="-10"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527050" indent="-514350">
              <a:lnSpc>
                <a:spcPct val="100000"/>
              </a:lnSpc>
              <a:spcBef>
                <a:spcPts val="640"/>
              </a:spcBef>
              <a:buAutoNum type="arabicPeriod"/>
              <a:tabLst>
                <a:tab pos="526415" algn="l"/>
                <a:tab pos="527050" algn="l"/>
              </a:tabLst>
            </a:pPr>
            <a:r>
              <a:rPr sz="2800" dirty="0">
                <a:solidFill>
                  <a:srgbClr val="808080"/>
                </a:solidFill>
                <a:latin typeface="Arial"/>
                <a:cs typeface="Arial"/>
              </a:rPr>
              <a:t>Unsupervised Learning</a:t>
            </a:r>
            <a:r>
              <a:rPr sz="2800" spc="-15" dirty="0">
                <a:solidFill>
                  <a:srgbClr val="808080"/>
                </a:solidFill>
                <a:latin typeface="Arial"/>
                <a:cs typeface="Arial"/>
              </a:rPr>
              <a:t> </a:t>
            </a:r>
            <a:r>
              <a:rPr sz="2800" spc="-5" dirty="0">
                <a:solidFill>
                  <a:srgbClr val="808080"/>
                </a:solidFill>
                <a:latin typeface="Arial"/>
                <a:cs typeface="Arial"/>
              </a:rPr>
              <a:t>Algorithms</a:t>
            </a:r>
            <a:endParaRPr sz="2800" dirty="0">
              <a:latin typeface="Arial"/>
              <a:cs typeface="Arial"/>
            </a:endParaRPr>
          </a:p>
          <a:p>
            <a:pPr marL="12700" marR="5080">
              <a:lnSpc>
                <a:spcPts val="4100"/>
              </a:lnSpc>
              <a:spcBef>
                <a:spcPts val="160"/>
              </a:spcBef>
              <a:buAutoNum type="arabicPeriod"/>
              <a:tabLst>
                <a:tab pos="526415" algn="l"/>
                <a:tab pos="527050" algn="l"/>
              </a:tabLst>
            </a:pPr>
            <a:r>
              <a:rPr lang="en-US" sz="2800" spc="-5" dirty="0">
                <a:solidFill>
                  <a:srgbClr val="808080"/>
                </a:solidFill>
                <a:latin typeface="Arial"/>
                <a:cs typeface="Arial"/>
              </a:rPr>
              <a:t>  </a:t>
            </a:r>
            <a:r>
              <a:rPr sz="2800" spc="-5" dirty="0">
                <a:solidFill>
                  <a:srgbClr val="808080"/>
                </a:solidFill>
                <a:latin typeface="Arial"/>
                <a:cs typeface="Arial"/>
              </a:rPr>
              <a:t>Stochastic Gradient </a:t>
            </a:r>
            <a:r>
              <a:rPr sz="2800" dirty="0">
                <a:solidFill>
                  <a:srgbClr val="808080"/>
                </a:solidFill>
                <a:latin typeface="Arial"/>
                <a:cs typeface="Arial"/>
              </a:rPr>
              <a:t>Descent  </a:t>
            </a:r>
            <a:endParaRPr lang="en-US" sz="2800" dirty="0">
              <a:solidFill>
                <a:srgbClr val="808080"/>
              </a:solidFill>
              <a:latin typeface="Arial"/>
              <a:cs typeface="Arial"/>
            </a:endParaRPr>
          </a:p>
          <a:p>
            <a:pPr marL="12700" marR="5080">
              <a:lnSpc>
                <a:spcPts val="4100"/>
              </a:lnSpc>
              <a:spcBef>
                <a:spcPts val="160"/>
              </a:spcBef>
              <a:buAutoNum type="arabicPeriod"/>
              <a:tabLst>
                <a:tab pos="526415" algn="l"/>
                <a:tab pos="527050" algn="l"/>
              </a:tabLst>
            </a:pPr>
            <a:r>
              <a:rPr lang="en-US" sz="2800" spc="10" dirty="0">
                <a:solidFill>
                  <a:srgbClr val="808080"/>
                </a:solidFill>
                <a:latin typeface="Arial"/>
                <a:cs typeface="Arial"/>
              </a:rPr>
              <a:t> </a:t>
            </a:r>
            <a:r>
              <a:rPr sz="2800" spc="10" dirty="0">
                <a:solidFill>
                  <a:srgbClr val="808080"/>
                </a:solidFill>
                <a:latin typeface="Arial"/>
                <a:cs typeface="Arial"/>
              </a:rPr>
              <a:t>Building </a:t>
            </a:r>
            <a:r>
              <a:rPr sz="2800" dirty="0">
                <a:solidFill>
                  <a:srgbClr val="808080"/>
                </a:solidFill>
                <a:latin typeface="Arial"/>
                <a:cs typeface="Arial"/>
              </a:rPr>
              <a:t>a Machine Learning</a:t>
            </a:r>
            <a:r>
              <a:rPr sz="2800" spc="-25" dirty="0">
                <a:solidFill>
                  <a:srgbClr val="808080"/>
                </a:solidFill>
                <a:latin typeface="Arial"/>
                <a:cs typeface="Arial"/>
              </a:rPr>
              <a:t> </a:t>
            </a:r>
            <a:r>
              <a:rPr sz="2800" spc="-5" dirty="0">
                <a:solidFill>
                  <a:srgbClr val="808080"/>
                </a:solidFill>
                <a:latin typeface="Arial"/>
                <a:cs typeface="Arial"/>
              </a:rPr>
              <a:t>Algorithm</a:t>
            </a:r>
            <a:endParaRPr sz="2800" dirty="0">
              <a:latin typeface="Arial"/>
              <a:cs typeface="Arial"/>
            </a:endParaRPr>
          </a:p>
          <a:p>
            <a:pPr marL="12700">
              <a:lnSpc>
                <a:spcPct val="100000"/>
              </a:lnSpc>
              <a:spcBef>
                <a:spcPts val="380"/>
              </a:spcBef>
            </a:pPr>
            <a:r>
              <a:rPr sz="2800" dirty="0">
                <a:solidFill>
                  <a:srgbClr val="808080"/>
                </a:solidFill>
                <a:latin typeface="Arial"/>
                <a:cs typeface="Arial"/>
              </a:rPr>
              <a:t>11. Challenges </a:t>
            </a:r>
            <a:r>
              <a:rPr sz="2800" spc="-5" dirty="0">
                <a:solidFill>
                  <a:srgbClr val="808080"/>
                </a:solidFill>
                <a:latin typeface="Arial"/>
                <a:cs typeface="Arial"/>
              </a:rPr>
              <a:t>Motivating </a:t>
            </a:r>
            <a:r>
              <a:rPr sz="2800" dirty="0">
                <a:solidFill>
                  <a:srgbClr val="808080"/>
                </a:solidFill>
                <a:latin typeface="Arial"/>
                <a:cs typeface="Arial"/>
              </a:rPr>
              <a:t>Deep</a:t>
            </a:r>
            <a:r>
              <a:rPr sz="2800" spc="-459" dirty="0">
                <a:solidFill>
                  <a:srgbClr val="808080"/>
                </a:solidFill>
                <a:latin typeface="Arial"/>
                <a:cs typeface="Arial"/>
              </a:rPr>
              <a:t> </a:t>
            </a:r>
            <a:r>
              <a:rPr sz="2800" dirty="0">
                <a:solidFill>
                  <a:srgbClr val="808080"/>
                </a:solidFill>
                <a:latin typeface="Arial"/>
                <a:cs typeface="Arial"/>
              </a:rPr>
              <a:t>Learning</a:t>
            </a:r>
            <a:endParaRPr sz="2800" dirty="0">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864040" y="847293"/>
            <a:ext cx="8970010" cy="695960"/>
          </a:xfrm>
          <a:prstGeom prst="rect">
            <a:avLst/>
          </a:prstGeom>
        </p:spPr>
        <p:txBody>
          <a:bodyPr vert="horz" wrap="square" lIns="0" tIns="12700" rIns="0" bIns="0" rtlCol="0">
            <a:spAutoFit/>
          </a:bodyPr>
          <a:lstStyle/>
          <a:p>
            <a:pPr marL="12700">
              <a:lnSpc>
                <a:spcPct val="100000"/>
              </a:lnSpc>
              <a:spcBef>
                <a:spcPts val="100"/>
              </a:spcBef>
              <a:tabLst>
                <a:tab pos="2403475" algn="l"/>
              </a:tabLst>
            </a:pPr>
            <a:r>
              <a:rPr spc="-5" dirty="0"/>
              <a:t>Topics</a:t>
            </a:r>
            <a:r>
              <a:rPr spc="5" dirty="0"/>
              <a:t> </a:t>
            </a:r>
            <a:r>
              <a:rPr dirty="0"/>
              <a:t>in	</a:t>
            </a:r>
            <a:r>
              <a:rPr spc="-5" dirty="0"/>
              <a:t>Estimators, </a:t>
            </a:r>
            <a:r>
              <a:rPr dirty="0"/>
              <a:t>Bias,</a:t>
            </a:r>
            <a:r>
              <a:rPr spc="-55" dirty="0"/>
              <a:t> </a:t>
            </a:r>
            <a:r>
              <a:rPr dirty="0"/>
              <a:t>Variance</a:t>
            </a:r>
          </a:p>
        </p:txBody>
      </p:sp>
      <p:sp>
        <p:nvSpPr>
          <p:cNvPr id="5" name="object 5"/>
          <p:cNvSpPr txBox="1"/>
          <p:nvPr/>
        </p:nvSpPr>
        <p:spPr>
          <a:xfrm>
            <a:off x="852978" y="1889898"/>
            <a:ext cx="7722870" cy="3522979"/>
          </a:xfrm>
          <a:prstGeom prst="rect">
            <a:avLst/>
          </a:prstGeom>
        </p:spPr>
        <p:txBody>
          <a:bodyPr vert="horz" wrap="square" lIns="0" tIns="104775" rIns="0" bIns="0" rtlCol="0">
            <a:spAutoFit/>
          </a:bodyPr>
          <a:lstStyle/>
          <a:p>
            <a:pPr marL="464184" indent="-452120">
              <a:lnSpc>
                <a:spcPct val="100000"/>
              </a:lnSpc>
              <a:spcBef>
                <a:spcPts val="825"/>
              </a:spcBef>
              <a:buAutoNum type="arabicPeriod"/>
              <a:tabLst>
                <a:tab pos="464820" algn="l"/>
              </a:tabLst>
            </a:pPr>
            <a:r>
              <a:rPr sz="3200" spc="-5" dirty="0">
                <a:solidFill>
                  <a:srgbClr val="3333CC"/>
                </a:solidFill>
                <a:latin typeface="Arial"/>
                <a:cs typeface="Arial"/>
              </a:rPr>
              <a:t>Statistical tools useful for</a:t>
            </a:r>
            <a:r>
              <a:rPr sz="3200" spc="50" dirty="0">
                <a:solidFill>
                  <a:srgbClr val="3333CC"/>
                </a:solidFill>
                <a:latin typeface="Arial"/>
                <a:cs typeface="Arial"/>
              </a:rPr>
              <a:t> </a:t>
            </a:r>
            <a:r>
              <a:rPr sz="3200" spc="-5" dirty="0">
                <a:solidFill>
                  <a:srgbClr val="3333CC"/>
                </a:solidFill>
                <a:latin typeface="Arial"/>
                <a:cs typeface="Arial"/>
              </a:rPr>
              <a:t>generalization</a:t>
            </a:r>
            <a:endParaRPr sz="3200">
              <a:latin typeface="Arial"/>
              <a:cs typeface="Arial"/>
            </a:endParaRPr>
          </a:p>
          <a:p>
            <a:pPr marL="527050" indent="-514350">
              <a:lnSpc>
                <a:spcPct val="100000"/>
              </a:lnSpc>
              <a:spcBef>
                <a:spcPts val="730"/>
              </a:spcBef>
              <a:buAutoNum type="arabicPeriod"/>
              <a:tabLst>
                <a:tab pos="526415" algn="l"/>
                <a:tab pos="527050" algn="l"/>
              </a:tabLst>
            </a:pPr>
            <a:r>
              <a:rPr sz="3200" dirty="0">
                <a:solidFill>
                  <a:srgbClr val="3333CC"/>
                </a:solidFill>
                <a:latin typeface="Arial"/>
                <a:cs typeface="Arial"/>
              </a:rPr>
              <a:t>Point</a:t>
            </a:r>
            <a:r>
              <a:rPr sz="3200" spc="-10" dirty="0">
                <a:solidFill>
                  <a:srgbClr val="3333CC"/>
                </a:solidFill>
                <a:latin typeface="Arial"/>
                <a:cs typeface="Arial"/>
              </a:rPr>
              <a:t> </a:t>
            </a:r>
            <a:r>
              <a:rPr sz="3200" spc="-5" dirty="0">
                <a:solidFill>
                  <a:srgbClr val="3333CC"/>
                </a:solidFill>
                <a:latin typeface="Arial"/>
                <a:cs typeface="Arial"/>
              </a:rPr>
              <a:t>estimation</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dirty="0">
                <a:solidFill>
                  <a:srgbClr val="3333CC"/>
                </a:solidFill>
                <a:latin typeface="Arial"/>
                <a:cs typeface="Arial"/>
              </a:rPr>
              <a:t>Bias</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dirty="0">
                <a:solidFill>
                  <a:srgbClr val="3333CC"/>
                </a:solidFill>
                <a:latin typeface="Arial"/>
                <a:cs typeface="Arial"/>
              </a:rPr>
              <a:t>Variance and </a:t>
            </a:r>
            <a:r>
              <a:rPr sz="3200" spc="-5" dirty="0">
                <a:solidFill>
                  <a:srgbClr val="3333CC"/>
                </a:solidFill>
                <a:latin typeface="Arial"/>
                <a:cs typeface="Arial"/>
              </a:rPr>
              <a:t>Standard</a:t>
            </a:r>
            <a:r>
              <a:rPr sz="3200" spc="-10" dirty="0">
                <a:solidFill>
                  <a:srgbClr val="3333CC"/>
                </a:solidFill>
                <a:latin typeface="Arial"/>
                <a:cs typeface="Arial"/>
              </a:rPr>
              <a:t> </a:t>
            </a:r>
            <a:r>
              <a:rPr sz="3200" dirty="0">
                <a:solidFill>
                  <a:srgbClr val="3333CC"/>
                </a:solidFill>
                <a:latin typeface="Arial"/>
                <a:cs typeface="Arial"/>
              </a:rPr>
              <a:t>Error</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dirty="0">
                <a:solidFill>
                  <a:srgbClr val="3333CC"/>
                </a:solidFill>
                <a:latin typeface="Arial"/>
                <a:cs typeface="Arial"/>
              </a:rPr>
              <a:t>Bias-Variance </a:t>
            </a:r>
            <a:r>
              <a:rPr sz="3200" spc="-5" dirty="0">
                <a:solidFill>
                  <a:srgbClr val="3333CC"/>
                </a:solidFill>
                <a:latin typeface="Arial"/>
                <a:cs typeface="Arial"/>
              </a:rPr>
              <a:t>tradeoff to </a:t>
            </a:r>
            <a:r>
              <a:rPr sz="3200" dirty="0">
                <a:solidFill>
                  <a:srgbClr val="3333CC"/>
                </a:solidFill>
                <a:latin typeface="Arial"/>
                <a:cs typeface="Arial"/>
              </a:rPr>
              <a:t>minimize</a:t>
            </a:r>
            <a:r>
              <a:rPr sz="3200" spc="-60" dirty="0">
                <a:solidFill>
                  <a:srgbClr val="3333CC"/>
                </a:solidFill>
                <a:latin typeface="Arial"/>
                <a:cs typeface="Arial"/>
              </a:rPr>
              <a:t> </a:t>
            </a:r>
            <a:r>
              <a:rPr sz="3200" spc="-5" dirty="0">
                <a:solidFill>
                  <a:srgbClr val="3333CC"/>
                </a:solidFill>
                <a:latin typeface="Arial"/>
                <a:cs typeface="Arial"/>
              </a:rPr>
              <a:t>MSE</a:t>
            </a:r>
            <a:endParaRPr sz="3200">
              <a:latin typeface="Arial"/>
              <a:cs typeface="Arial"/>
            </a:endParaRPr>
          </a:p>
          <a:p>
            <a:pPr marL="527050" indent="-514350">
              <a:lnSpc>
                <a:spcPct val="100000"/>
              </a:lnSpc>
              <a:spcBef>
                <a:spcPts val="760"/>
              </a:spcBef>
              <a:buAutoNum type="arabicPeriod"/>
              <a:tabLst>
                <a:tab pos="526415" algn="l"/>
                <a:tab pos="527050" algn="l"/>
              </a:tabLst>
            </a:pPr>
            <a:r>
              <a:rPr sz="3200" spc="-5" dirty="0">
                <a:solidFill>
                  <a:srgbClr val="3333CC"/>
                </a:solidFill>
                <a:latin typeface="Arial"/>
                <a:cs typeface="Arial"/>
              </a:rPr>
              <a:t>Consistency</a:t>
            </a:r>
            <a:endParaRPr sz="3200">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03468" y="847293"/>
            <a:ext cx="8691245" cy="695960"/>
          </a:xfrm>
          <a:prstGeom prst="rect">
            <a:avLst/>
          </a:prstGeom>
        </p:spPr>
        <p:txBody>
          <a:bodyPr vert="horz" wrap="square" lIns="0" tIns="12700" rIns="0" bIns="0" rtlCol="0">
            <a:spAutoFit/>
          </a:bodyPr>
          <a:lstStyle/>
          <a:p>
            <a:pPr marL="12700">
              <a:lnSpc>
                <a:spcPct val="100000"/>
              </a:lnSpc>
              <a:spcBef>
                <a:spcPts val="100"/>
              </a:spcBef>
              <a:tabLst>
                <a:tab pos="6099175" algn="l"/>
              </a:tabLst>
            </a:pPr>
            <a:r>
              <a:rPr dirty="0"/>
              <a:t>S</a:t>
            </a:r>
            <a:r>
              <a:rPr spc="-5" dirty="0"/>
              <a:t>t</a:t>
            </a:r>
            <a:r>
              <a:rPr dirty="0"/>
              <a:t>a</a:t>
            </a:r>
            <a:r>
              <a:rPr spc="-5" dirty="0"/>
              <a:t>t</a:t>
            </a:r>
            <a:r>
              <a:rPr dirty="0"/>
              <a:t>is</a:t>
            </a:r>
            <a:r>
              <a:rPr spc="-5" dirty="0"/>
              <a:t>t</a:t>
            </a:r>
            <a:r>
              <a:rPr dirty="0"/>
              <a:t>ics</a:t>
            </a:r>
            <a:r>
              <a:rPr spc="-5" dirty="0"/>
              <a:t> </a:t>
            </a:r>
            <a:r>
              <a:rPr lang="en-US" spc="-5" dirty="0"/>
              <a:t>T</a:t>
            </a:r>
            <a:r>
              <a:rPr dirty="0"/>
              <a:t>ools</a:t>
            </a:r>
            <a:r>
              <a:rPr spc="-5" dirty="0"/>
              <a:t> f</a:t>
            </a:r>
            <a:r>
              <a:rPr dirty="0"/>
              <a:t>or</a:t>
            </a:r>
            <a:r>
              <a:rPr spc="-5" dirty="0"/>
              <a:t> </a:t>
            </a:r>
            <a:r>
              <a:rPr dirty="0"/>
              <a:t>ML</a:t>
            </a:r>
          </a:p>
        </p:txBody>
      </p:sp>
      <p:sp>
        <p:nvSpPr>
          <p:cNvPr id="5" name="object 5"/>
          <p:cNvSpPr txBox="1"/>
          <p:nvPr/>
        </p:nvSpPr>
        <p:spPr>
          <a:xfrm>
            <a:off x="852978" y="1982354"/>
            <a:ext cx="8953500" cy="4619213"/>
          </a:xfrm>
          <a:prstGeom prst="rect">
            <a:avLst/>
          </a:prstGeom>
        </p:spPr>
        <p:txBody>
          <a:bodyPr vert="horz" wrap="square" lIns="0" tIns="33020" rIns="0" bIns="0" rtlCol="0">
            <a:spAutoFit/>
          </a:bodyPr>
          <a:lstStyle/>
          <a:p>
            <a:pPr marL="355600" marR="434975" indent="-342900">
              <a:lnSpc>
                <a:spcPts val="3800"/>
              </a:lnSpc>
              <a:spcBef>
                <a:spcPts val="260"/>
              </a:spcBef>
              <a:buChar char="•"/>
              <a:tabLst>
                <a:tab pos="354965" algn="l"/>
                <a:tab pos="355600" algn="l"/>
              </a:tabLst>
            </a:pPr>
            <a:r>
              <a:rPr sz="3200" spc="-5" dirty="0">
                <a:solidFill>
                  <a:srgbClr val="3333CC"/>
                </a:solidFill>
                <a:latin typeface="Arial"/>
                <a:cs typeface="Arial"/>
              </a:rPr>
              <a:t>To </a:t>
            </a:r>
            <a:r>
              <a:rPr sz="3200" dirty="0">
                <a:solidFill>
                  <a:srgbClr val="3333CC"/>
                </a:solidFill>
                <a:latin typeface="Arial"/>
                <a:cs typeface="Arial"/>
              </a:rPr>
              <a:t>solve ML </a:t>
            </a:r>
            <a:r>
              <a:rPr sz="3200" spc="-5" dirty="0">
                <a:solidFill>
                  <a:srgbClr val="3333CC"/>
                </a:solidFill>
                <a:latin typeface="Arial"/>
                <a:cs typeface="Arial"/>
              </a:rPr>
              <a:t>tasks </a:t>
            </a:r>
            <a:r>
              <a:rPr sz="3200" dirty="0">
                <a:solidFill>
                  <a:srgbClr val="3333CC"/>
                </a:solidFill>
                <a:latin typeface="Arial"/>
                <a:cs typeface="Arial"/>
              </a:rPr>
              <a:t>not only on </a:t>
            </a:r>
            <a:r>
              <a:rPr sz="3200" spc="-5" dirty="0">
                <a:solidFill>
                  <a:srgbClr val="3333CC"/>
                </a:solidFill>
                <a:latin typeface="Arial"/>
                <a:cs typeface="Arial"/>
              </a:rPr>
              <a:t>the training </a:t>
            </a:r>
            <a:r>
              <a:rPr sz="3200" dirty="0">
                <a:solidFill>
                  <a:srgbClr val="3333CC"/>
                </a:solidFill>
                <a:latin typeface="Arial"/>
                <a:cs typeface="Arial"/>
              </a:rPr>
              <a:t>set  but also </a:t>
            </a:r>
            <a:r>
              <a:rPr sz="3200" spc="-5" dirty="0">
                <a:solidFill>
                  <a:srgbClr val="3333CC"/>
                </a:solidFill>
                <a:latin typeface="Arial"/>
                <a:cs typeface="Arial"/>
              </a:rPr>
              <a:t>to</a:t>
            </a:r>
            <a:r>
              <a:rPr sz="3200" spc="-15" dirty="0">
                <a:solidFill>
                  <a:srgbClr val="3333CC"/>
                </a:solidFill>
                <a:latin typeface="Arial"/>
                <a:cs typeface="Arial"/>
              </a:rPr>
              <a:t> </a:t>
            </a:r>
            <a:r>
              <a:rPr sz="3200" dirty="0">
                <a:solidFill>
                  <a:srgbClr val="3333CC"/>
                </a:solidFill>
                <a:latin typeface="Arial"/>
                <a:cs typeface="Arial"/>
              </a:rPr>
              <a:t>generalize</a:t>
            </a:r>
            <a:endParaRPr sz="3200" dirty="0">
              <a:latin typeface="Arial"/>
              <a:cs typeface="Arial"/>
            </a:endParaRPr>
          </a:p>
          <a:p>
            <a:pPr marL="755650" lvl="1" indent="-286385">
              <a:lnSpc>
                <a:spcPct val="100000"/>
              </a:lnSpc>
              <a:spcBef>
                <a:spcPts val="509"/>
              </a:spcBef>
              <a:buChar char="–"/>
              <a:tabLst>
                <a:tab pos="755650" algn="l"/>
              </a:tabLst>
            </a:pPr>
            <a:r>
              <a:rPr sz="2800" spc="-5" dirty="0">
                <a:solidFill>
                  <a:srgbClr val="336600"/>
                </a:solidFill>
                <a:latin typeface="Arial"/>
                <a:cs typeface="Arial"/>
              </a:rPr>
              <a:t>Statistics </a:t>
            </a:r>
            <a:r>
              <a:rPr sz="2800" dirty="0">
                <a:solidFill>
                  <a:srgbClr val="336600"/>
                </a:solidFill>
                <a:latin typeface="Arial"/>
                <a:cs typeface="Arial"/>
              </a:rPr>
              <a:t>gives us many</a:t>
            </a:r>
            <a:r>
              <a:rPr sz="2800" spc="-20" dirty="0">
                <a:solidFill>
                  <a:srgbClr val="336600"/>
                </a:solidFill>
                <a:latin typeface="Arial"/>
                <a:cs typeface="Arial"/>
              </a:rPr>
              <a:t> </a:t>
            </a:r>
            <a:r>
              <a:rPr sz="2800" spc="-5" dirty="0">
                <a:solidFill>
                  <a:srgbClr val="336600"/>
                </a:solidFill>
                <a:latin typeface="Arial"/>
                <a:cs typeface="Arial"/>
              </a:rPr>
              <a:t>tools</a:t>
            </a:r>
            <a:endParaRPr sz="2800" dirty="0">
              <a:latin typeface="Arial"/>
              <a:cs typeface="Arial"/>
            </a:endParaRPr>
          </a:p>
          <a:p>
            <a:pPr marL="355600" marR="5080" indent="-342900">
              <a:lnSpc>
                <a:spcPct val="100000"/>
              </a:lnSpc>
              <a:spcBef>
                <a:spcPts val="835"/>
              </a:spcBef>
              <a:buChar char="•"/>
              <a:tabLst>
                <a:tab pos="354965" algn="l"/>
                <a:tab pos="355600" algn="l"/>
              </a:tabLst>
            </a:pPr>
            <a:r>
              <a:rPr sz="3200" spc="-5" dirty="0">
                <a:solidFill>
                  <a:srgbClr val="3333CC"/>
                </a:solidFill>
                <a:latin typeface="Arial"/>
                <a:cs typeface="Arial"/>
              </a:rPr>
              <a:t>To formally characterize notions </a:t>
            </a:r>
            <a:r>
              <a:rPr sz="3200" dirty="0">
                <a:solidFill>
                  <a:srgbClr val="3333CC"/>
                </a:solidFill>
                <a:latin typeface="Arial"/>
                <a:cs typeface="Arial"/>
              </a:rPr>
              <a:t>of  </a:t>
            </a:r>
            <a:r>
              <a:rPr sz="3200" spc="-5" dirty="0">
                <a:solidFill>
                  <a:srgbClr val="3333CC"/>
                </a:solidFill>
                <a:latin typeface="Arial"/>
                <a:cs typeface="Arial"/>
              </a:rPr>
              <a:t>generalization, over- </a:t>
            </a:r>
            <a:r>
              <a:rPr sz="3200" dirty="0">
                <a:solidFill>
                  <a:srgbClr val="3333CC"/>
                </a:solidFill>
                <a:latin typeface="Arial"/>
                <a:cs typeface="Arial"/>
              </a:rPr>
              <a:t>and </a:t>
            </a:r>
            <a:r>
              <a:rPr sz="3200" spc="-5" dirty="0">
                <a:solidFill>
                  <a:srgbClr val="3333CC"/>
                </a:solidFill>
                <a:latin typeface="Arial"/>
                <a:cs typeface="Arial"/>
              </a:rPr>
              <a:t>under-fitting</a:t>
            </a:r>
            <a:r>
              <a:rPr sz="3200" spc="75" dirty="0">
                <a:solidFill>
                  <a:srgbClr val="3333CC"/>
                </a:solidFill>
                <a:latin typeface="Arial"/>
                <a:cs typeface="Arial"/>
              </a:rPr>
              <a:t> </a:t>
            </a:r>
            <a:r>
              <a:rPr sz="3200" spc="-5" dirty="0">
                <a:solidFill>
                  <a:srgbClr val="3333CC"/>
                </a:solidFill>
                <a:latin typeface="Arial"/>
                <a:cs typeface="Arial"/>
              </a:rPr>
              <a:t>concepts</a:t>
            </a:r>
            <a:r>
              <a:rPr lang="en-US" sz="3200" spc="-5" dirty="0">
                <a:solidFill>
                  <a:srgbClr val="3333CC"/>
                </a:solidFill>
                <a:latin typeface="Arial"/>
                <a:cs typeface="Arial"/>
              </a:rPr>
              <a:t> use:</a:t>
            </a:r>
            <a:endParaRPr sz="3200" dirty="0">
              <a:latin typeface="Arial"/>
              <a:cs typeface="Arial"/>
            </a:endParaRPr>
          </a:p>
          <a:p>
            <a:pPr marL="755650" lvl="1" indent="-286385">
              <a:lnSpc>
                <a:spcPct val="100000"/>
              </a:lnSpc>
              <a:spcBef>
                <a:spcPts val="625"/>
              </a:spcBef>
              <a:buChar char="–"/>
              <a:tabLst>
                <a:tab pos="755650" algn="l"/>
              </a:tabLst>
            </a:pPr>
            <a:r>
              <a:rPr sz="2800" spc="-5" dirty="0">
                <a:solidFill>
                  <a:srgbClr val="336600"/>
                </a:solidFill>
                <a:latin typeface="Arial"/>
                <a:cs typeface="Arial"/>
              </a:rPr>
              <a:t>Parameter</a:t>
            </a:r>
            <a:r>
              <a:rPr sz="2800" spc="-10" dirty="0">
                <a:solidFill>
                  <a:srgbClr val="336600"/>
                </a:solidFill>
                <a:latin typeface="Arial"/>
                <a:cs typeface="Arial"/>
              </a:rPr>
              <a:t> </a:t>
            </a:r>
            <a:r>
              <a:rPr sz="2800" spc="-5" dirty="0">
                <a:solidFill>
                  <a:srgbClr val="336600"/>
                </a:solidFill>
                <a:latin typeface="Arial"/>
                <a:cs typeface="Arial"/>
              </a:rPr>
              <a:t>estimation</a:t>
            </a:r>
            <a:endParaRPr sz="2800" dirty="0">
              <a:latin typeface="Arial"/>
              <a:cs typeface="Arial"/>
            </a:endParaRPr>
          </a:p>
          <a:p>
            <a:pPr marL="755650" lvl="1" indent="-286385">
              <a:lnSpc>
                <a:spcPct val="100000"/>
              </a:lnSpc>
              <a:spcBef>
                <a:spcPts val="640"/>
              </a:spcBef>
              <a:buChar char="–"/>
              <a:tabLst>
                <a:tab pos="755650" algn="l"/>
              </a:tabLst>
            </a:pPr>
            <a:r>
              <a:rPr sz="2800" dirty="0">
                <a:solidFill>
                  <a:srgbClr val="336600"/>
                </a:solidFill>
                <a:latin typeface="Arial"/>
                <a:cs typeface="Arial"/>
              </a:rPr>
              <a:t>Bias</a:t>
            </a:r>
            <a:endParaRPr sz="2800" dirty="0">
              <a:latin typeface="Arial"/>
              <a:cs typeface="Arial"/>
            </a:endParaRPr>
          </a:p>
          <a:p>
            <a:pPr marL="755650" lvl="1" indent="-286385">
              <a:lnSpc>
                <a:spcPct val="100000"/>
              </a:lnSpc>
              <a:spcBef>
                <a:spcPts val="740"/>
              </a:spcBef>
              <a:buChar char="–"/>
              <a:tabLst>
                <a:tab pos="755650" algn="l"/>
              </a:tabLst>
            </a:pPr>
            <a:r>
              <a:rPr sz="2800" dirty="0">
                <a:solidFill>
                  <a:srgbClr val="336600"/>
                </a:solidFill>
                <a:latin typeface="Arial"/>
                <a:cs typeface="Arial"/>
              </a:rPr>
              <a:t>Variance</a:t>
            </a:r>
            <a:endParaRPr sz="2800" dirty="0">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317249" y="847293"/>
            <a:ext cx="4063365" cy="695960"/>
          </a:xfrm>
          <a:prstGeom prst="rect">
            <a:avLst/>
          </a:prstGeom>
        </p:spPr>
        <p:txBody>
          <a:bodyPr vert="horz" wrap="square" lIns="0" tIns="12700" rIns="0" bIns="0" rtlCol="0">
            <a:spAutoFit/>
          </a:bodyPr>
          <a:lstStyle/>
          <a:p>
            <a:pPr marL="12700">
              <a:lnSpc>
                <a:spcPct val="100000"/>
              </a:lnSpc>
              <a:spcBef>
                <a:spcPts val="100"/>
              </a:spcBef>
            </a:pPr>
            <a:r>
              <a:rPr dirty="0"/>
              <a:t>Point</a:t>
            </a:r>
            <a:r>
              <a:rPr spc="-60" dirty="0"/>
              <a:t> </a:t>
            </a:r>
            <a:r>
              <a:rPr spc="-5" dirty="0"/>
              <a:t>Estimation</a:t>
            </a:r>
          </a:p>
        </p:txBody>
      </p:sp>
      <p:sp>
        <p:nvSpPr>
          <p:cNvPr id="6" name="object 6"/>
          <p:cNvSpPr txBox="1"/>
          <p:nvPr/>
        </p:nvSpPr>
        <p:spPr>
          <a:xfrm>
            <a:off x="878378" y="1982354"/>
            <a:ext cx="8752205" cy="4754880"/>
          </a:xfrm>
          <a:prstGeom prst="rect">
            <a:avLst/>
          </a:prstGeom>
        </p:spPr>
        <p:txBody>
          <a:bodyPr vert="horz" wrap="square" lIns="0" tIns="33020" rIns="0" bIns="0" rtlCol="0">
            <a:spAutoFit/>
          </a:bodyPr>
          <a:lstStyle/>
          <a:p>
            <a:pPr marL="368300" marR="965835" indent="-342900">
              <a:lnSpc>
                <a:spcPts val="3800"/>
              </a:lnSpc>
              <a:spcBef>
                <a:spcPts val="260"/>
              </a:spcBef>
              <a:buChar char="•"/>
              <a:tabLst>
                <a:tab pos="367665" algn="l"/>
                <a:tab pos="368300" algn="l"/>
              </a:tabLst>
            </a:pPr>
            <a:r>
              <a:rPr sz="3200" spc="-5" dirty="0">
                <a:solidFill>
                  <a:srgbClr val="3333CC"/>
                </a:solidFill>
                <a:latin typeface="Arial"/>
                <a:cs typeface="Arial"/>
              </a:rPr>
              <a:t>It </a:t>
            </a:r>
            <a:r>
              <a:rPr sz="3200" dirty="0">
                <a:solidFill>
                  <a:srgbClr val="3333CC"/>
                </a:solidFill>
                <a:latin typeface="Arial"/>
                <a:cs typeface="Arial"/>
              </a:rPr>
              <a:t>is </a:t>
            </a:r>
            <a:r>
              <a:rPr sz="3200" spc="-5" dirty="0">
                <a:solidFill>
                  <a:srgbClr val="3333CC"/>
                </a:solidFill>
                <a:latin typeface="Arial"/>
                <a:cs typeface="Arial"/>
              </a:rPr>
              <a:t>the attempt to </a:t>
            </a:r>
            <a:r>
              <a:rPr sz="3200" dirty="0">
                <a:solidFill>
                  <a:srgbClr val="3333CC"/>
                </a:solidFill>
                <a:latin typeface="Arial"/>
                <a:cs typeface="Arial"/>
              </a:rPr>
              <a:t>provide </a:t>
            </a:r>
            <a:r>
              <a:rPr sz="3200" spc="-5" dirty="0">
                <a:solidFill>
                  <a:srgbClr val="3333CC"/>
                </a:solidFill>
                <a:latin typeface="Arial"/>
                <a:cs typeface="Arial"/>
              </a:rPr>
              <a:t>the </a:t>
            </a:r>
            <a:r>
              <a:rPr sz="3200" dirty="0">
                <a:solidFill>
                  <a:srgbClr val="3333CC"/>
                </a:solidFill>
                <a:latin typeface="Arial"/>
                <a:cs typeface="Arial"/>
              </a:rPr>
              <a:t>single best  </a:t>
            </a:r>
            <a:r>
              <a:rPr sz="3200" spc="-5" dirty="0">
                <a:solidFill>
                  <a:srgbClr val="3333CC"/>
                </a:solidFill>
                <a:latin typeface="Arial"/>
                <a:cs typeface="Arial"/>
              </a:rPr>
              <a:t>prediction </a:t>
            </a:r>
            <a:r>
              <a:rPr sz="3200" dirty="0">
                <a:solidFill>
                  <a:srgbClr val="3333CC"/>
                </a:solidFill>
                <a:latin typeface="Arial"/>
                <a:cs typeface="Arial"/>
              </a:rPr>
              <a:t>of some </a:t>
            </a:r>
            <a:r>
              <a:rPr sz="3200" spc="-5" dirty="0">
                <a:solidFill>
                  <a:srgbClr val="3333CC"/>
                </a:solidFill>
                <a:latin typeface="Arial"/>
                <a:cs typeface="Arial"/>
              </a:rPr>
              <a:t>quantity </a:t>
            </a:r>
            <a:r>
              <a:rPr sz="3200" dirty="0">
                <a:solidFill>
                  <a:srgbClr val="3333CC"/>
                </a:solidFill>
                <a:latin typeface="Arial"/>
                <a:cs typeface="Arial"/>
              </a:rPr>
              <a:t>of</a:t>
            </a:r>
            <a:r>
              <a:rPr sz="3200" spc="-5" dirty="0">
                <a:solidFill>
                  <a:srgbClr val="3333CC"/>
                </a:solidFill>
                <a:latin typeface="Arial"/>
                <a:cs typeface="Arial"/>
              </a:rPr>
              <a:t> interest</a:t>
            </a:r>
            <a:endParaRPr sz="3200">
              <a:latin typeface="Arial"/>
              <a:cs typeface="Arial"/>
            </a:endParaRPr>
          </a:p>
          <a:p>
            <a:pPr marL="768350" lvl="1" indent="-286385">
              <a:lnSpc>
                <a:spcPct val="100000"/>
              </a:lnSpc>
              <a:spcBef>
                <a:spcPts val="509"/>
              </a:spcBef>
              <a:buChar char="–"/>
              <a:tabLst>
                <a:tab pos="768350" algn="l"/>
              </a:tabLst>
            </a:pPr>
            <a:r>
              <a:rPr sz="2800" spc="-5" dirty="0">
                <a:solidFill>
                  <a:srgbClr val="336600"/>
                </a:solidFill>
                <a:latin typeface="Arial"/>
                <a:cs typeface="Arial"/>
              </a:rPr>
              <a:t>Quantity </a:t>
            </a:r>
            <a:r>
              <a:rPr sz="2800" dirty="0">
                <a:solidFill>
                  <a:srgbClr val="336600"/>
                </a:solidFill>
                <a:latin typeface="Arial"/>
                <a:cs typeface="Arial"/>
              </a:rPr>
              <a:t>of </a:t>
            </a:r>
            <a:r>
              <a:rPr sz="2800" spc="-5" dirty="0">
                <a:solidFill>
                  <a:srgbClr val="336600"/>
                </a:solidFill>
                <a:latin typeface="Arial"/>
                <a:cs typeface="Arial"/>
              </a:rPr>
              <a:t>interest </a:t>
            </a:r>
            <a:r>
              <a:rPr sz="2800" dirty="0">
                <a:solidFill>
                  <a:srgbClr val="336600"/>
                </a:solidFill>
                <a:latin typeface="Arial"/>
                <a:cs typeface="Arial"/>
              </a:rPr>
              <a:t>can</a:t>
            </a:r>
            <a:r>
              <a:rPr sz="2800" spc="-10" dirty="0">
                <a:solidFill>
                  <a:srgbClr val="336600"/>
                </a:solidFill>
                <a:latin typeface="Arial"/>
                <a:cs typeface="Arial"/>
              </a:rPr>
              <a:t> </a:t>
            </a:r>
            <a:r>
              <a:rPr sz="2800" dirty="0">
                <a:solidFill>
                  <a:srgbClr val="336600"/>
                </a:solidFill>
                <a:latin typeface="Arial"/>
                <a:cs typeface="Arial"/>
              </a:rPr>
              <a:t>be:</a:t>
            </a:r>
            <a:endParaRPr sz="2800">
              <a:latin typeface="Arial"/>
              <a:cs typeface="Arial"/>
            </a:endParaRPr>
          </a:p>
          <a:p>
            <a:pPr marL="1168400" lvl="2" indent="-229235">
              <a:lnSpc>
                <a:spcPct val="100000"/>
              </a:lnSpc>
              <a:spcBef>
                <a:spcPts val="645"/>
              </a:spcBef>
              <a:buChar char="•"/>
              <a:tabLst>
                <a:tab pos="1168400" algn="l"/>
              </a:tabLst>
            </a:pPr>
            <a:r>
              <a:rPr sz="2400" dirty="0">
                <a:solidFill>
                  <a:srgbClr val="660066"/>
                </a:solidFill>
                <a:latin typeface="Arial"/>
                <a:cs typeface="Arial"/>
              </a:rPr>
              <a:t>A single</a:t>
            </a:r>
            <a:r>
              <a:rPr sz="2400" spc="-5" dirty="0">
                <a:solidFill>
                  <a:srgbClr val="660066"/>
                </a:solidFill>
                <a:latin typeface="Arial"/>
                <a:cs typeface="Arial"/>
              </a:rPr>
              <a:t> parameter</a:t>
            </a:r>
            <a:endParaRPr sz="2400">
              <a:latin typeface="Arial"/>
              <a:cs typeface="Arial"/>
            </a:endParaRPr>
          </a:p>
          <a:p>
            <a:pPr marL="1168400" lvl="2" indent="-229235">
              <a:lnSpc>
                <a:spcPct val="100000"/>
              </a:lnSpc>
              <a:spcBef>
                <a:spcPts val="520"/>
              </a:spcBef>
              <a:buChar char="•"/>
              <a:tabLst>
                <a:tab pos="1168400" algn="l"/>
              </a:tabLst>
            </a:pPr>
            <a:r>
              <a:rPr sz="2400" dirty="0">
                <a:solidFill>
                  <a:srgbClr val="660066"/>
                </a:solidFill>
                <a:latin typeface="Arial"/>
                <a:cs typeface="Arial"/>
              </a:rPr>
              <a:t>A </a:t>
            </a:r>
            <a:r>
              <a:rPr sz="2400" spc="-5" dirty="0">
                <a:solidFill>
                  <a:srgbClr val="660066"/>
                </a:solidFill>
                <a:latin typeface="Arial"/>
                <a:cs typeface="Arial"/>
              </a:rPr>
              <a:t>vector </a:t>
            </a:r>
            <a:r>
              <a:rPr sz="2400" dirty="0">
                <a:solidFill>
                  <a:srgbClr val="660066"/>
                </a:solidFill>
                <a:latin typeface="Arial"/>
                <a:cs typeface="Arial"/>
              </a:rPr>
              <a:t>of</a:t>
            </a:r>
            <a:r>
              <a:rPr sz="2400" spc="-10" dirty="0">
                <a:solidFill>
                  <a:srgbClr val="660066"/>
                </a:solidFill>
                <a:latin typeface="Arial"/>
                <a:cs typeface="Arial"/>
              </a:rPr>
              <a:t> </a:t>
            </a:r>
            <a:r>
              <a:rPr sz="2400" spc="-5" dirty="0">
                <a:solidFill>
                  <a:srgbClr val="660066"/>
                </a:solidFill>
                <a:latin typeface="Arial"/>
                <a:cs typeface="Arial"/>
              </a:rPr>
              <a:t>parameters</a:t>
            </a:r>
            <a:endParaRPr sz="2400">
              <a:latin typeface="Arial"/>
              <a:cs typeface="Arial"/>
            </a:endParaRPr>
          </a:p>
          <a:p>
            <a:pPr marL="1396365">
              <a:lnSpc>
                <a:spcPct val="100000"/>
              </a:lnSpc>
              <a:spcBef>
                <a:spcPts val="525"/>
              </a:spcBef>
            </a:pPr>
            <a:r>
              <a:rPr sz="2000" dirty="0">
                <a:latin typeface="Arial"/>
                <a:cs typeface="Arial"/>
              </a:rPr>
              <a:t>– </a:t>
            </a:r>
            <a:r>
              <a:rPr sz="2000" spc="-5" dirty="0">
                <a:latin typeface="Arial"/>
                <a:cs typeface="Arial"/>
              </a:rPr>
              <a:t>E.g., weights </a:t>
            </a:r>
            <a:r>
              <a:rPr sz="2000" dirty="0">
                <a:latin typeface="Arial"/>
                <a:cs typeface="Arial"/>
              </a:rPr>
              <a:t>in linear</a:t>
            </a:r>
            <a:r>
              <a:rPr sz="2000" spc="114" dirty="0">
                <a:latin typeface="Arial"/>
                <a:cs typeface="Arial"/>
              </a:rPr>
              <a:t> </a:t>
            </a:r>
            <a:r>
              <a:rPr sz="2000" dirty="0">
                <a:latin typeface="Arial"/>
                <a:cs typeface="Arial"/>
              </a:rPr>
              <a:t>regression</a:t>
            </a:r>
            <a:endParaRPr sz="2000">
              <a:latin typeface="Arial"/>
              <a:cs typeface="Arial"/>
            </a:endParaRPr>
          </a:p>
          <a:p>
            <a:pPr marL="1168400" lvl="2" indent="-229235">
              <a:lnSpc>
                <a:spcPct val="100000"/>
              </a:lnSpc>
              <a:spcBef>
                <a:spcPts val="595"/>
              </a:spcBef>
              <a:buChar char="•"/>
              <a:tabLst>
                <a:tab pos="1168400" algn="l"/>
              </a:tabLst>
            </a:pPr>
            <a:r>
              <a:rPr sz="2400" dirty="0">
                <a:solidFill>
                  <a:srgbClr val="660066"/>
                </a:solidFill>
                <a:latin typeface="Arial"/>
                <a:cs typeface="Arial"/>
              </a:rPr>
              <a:t>A whole</a:t>
            </a:r>
            <a:r>
              <a:rPr sz="2400" spc="-5" dirty="0">
                <a:solidFill>
                  <a:srgbClr val="660066"/>
                </a:solidFill>
                <a:latin typeface="Arial"/>
                <a:cs typeface="Arial"/>
              </a:rPr>
              <a:t> function</a:t>
            </a:r>
            <a:endParaRPr sz="2400">
              <a:latin typeface="Arial"/>
              <a:cs typeface="Arial"/>
            </a:endParaRPr>
          </a:p>
          <a:p>
            <a:pPr marL="368300" marR="17780" indent="-342900">
              <a:lnSpc>
                <a:spcPct val="100699"/>
              </a:lnSpc>
              <a:spcBef>
                <a:spcPts val="685"/>
              </a:spcBef>
              <a:buChar char="•"/>
              <a:tabLst>
                <a:tab pos="367665" algn="l"/>
                <a:tab pos="368300" algn="l"/>
                <a:tab pos="5963920" algn="l"/>
              </a:tabLst>
            </a:pPr>
            <a:r>
              <a:rPr sz="3200" spc="-5" dirty="0">
                <a:solidFill>
                  <a:srgbClr val="3333CC"/>
                </a:solidFill>
                <a:latin typeface="Arial"/>
                <a:cs typeface="Arial"/>
              </a:rPr>
              <a:t>In </a:t>
            </a:r>
            <a:r>
              <a:rPr sz="3200" dirty="0">
                <a:solidFill>
                  <a:srgbClr val="3333CC"/>
                </a:solidFill>
                <a:latin typeface="Arial"/>
                <a:cs typeface="Arial"/>
              </a:rPr>
              <a:t>order </a:t>
            </a:r>
            <a:r>
              <a:rPr sz="3200" spc="-5" dirty="0">
                <a:solidFill>
                  <a:srgbClr val="3333CC"/>
                </a:solidFill>
                <a:latin typeface="Arial"/>
                <a:cs typeface="Arial"/>
              </a:rPr>
              <a:t>to distinguish estimates </a:t>
            </a:r>
            <a:r>
              <a:rPr sz="3200" dirty="0">
                <a:solidFill>
                  <a:srgbClr val="3333CC"/>
                </a:solidFill>
                <a:latin typeface="Arial"/>
                <a:cs typeface="Arial"/>
              </a:rPr>
              <a:t>of </a:t>
            </a:r>
            <a:r>
              <a:rPr sz="3200" spc="-5" dirty="0">
                <a:solidFill>
                  <a:srgbClr val="3333CC"/>
                </a:solidFill>
                <a:latin typeface="Arial"/>
                <a:cs typeface="Arial"/>
              </a:rPr>
              <a:t>parameters  from their true </a:t>
            </a:r>
            <a:r>
              <a:rPr sz="3200" dirty="0">
                <a:solidFill>
                  <a:srgbClr val="3333CC"/>
                </a:solidFill>
                <a:latin typeface="Arial"/>
                <a:cs typeface="Arial"/>
              </a:rPr>
              <a:t>value, a point </a:t>
            </a:r>
            <a:r>
              <a:rPr sz="3200" spc="-5" dirty="0">
                <a:solidFill>
                  <a:srgbClr val="3333CC"/>
                </a:solidFill>
                <a:latin typeface="Arial"/>
                <a:cs typeface="Arial"/>
              </a:rPr>
              <a:t>estimate </a:t>
            </a:r>
            <a:r>
              <a:rPr sz="3200" dirty="0">
                <a:solidFill>
                  <a:srgbClr val="3333CC"/>
                </a:solidFill>
                <a:latin typeface="Arial"/>
                <a:cs typeface="Arial"/>
              </a:rPr>
              <a:t>of a  </a:t>
            </a:r>
            <a:r>
              <a:rPr sz="3200" spc="-5" dirty="0">
                <a:solidFill>
                  <a:srgbClr val="3333CC"/>
                </a:solidFill>
                <a:latin typeface="Arial"/>
                <a:cs typeface="Arial"/>
              </a:rPr>
              <a:t>parameter </a:t>
            </a:r>
            <a:r>
              <a:rPr sz="3200" dirty="0">
                <a:latin typeface="Times New Roman"/>
                <a:cs typeface="Times New Roman"/>
              </a:rPr>
              <a:t>θ </a:t>
            </a:r>
            <a:r>
              <a:rPr sz="3200" dirty="0">
                <a:solidFill>
                  <a:srgbClr val="3333CC"/>
                </a:solidFill>
                <a:latin typeface="Arial"/>
                <a:cs typeface="Arial"/>
              </a:rPr>
              <a:t>is</a:t>
            </a:r>
            <a:r>
              <a:rPr sz="3200" spc="125" dirty="0">
                <a:solidFill>
                  <a:srgbClr val="3333CC"/>
                </a:solidFill>
                <a:latin typeface="Arial"/>
                <a:cs typeface="Arial"/>
              </a:rPr>
              <a:t> </a:t>
            </a:r>
            <a:r>
              <a:rPr sz="3200" spc="-5" dirty="0">
                <a:solidFill>
                  <a:srgbClr val="3333CC"/>
                </a:solidFill>
                <a:latin typeface="Arial"/>
                <a:cs typeface="Arial"/>
              </a:rPr>
              <a:t>represented</a:t>
            </a:r>
            <a:r>
              <a:rPr sz="3200" spc="15" dirty="0">
                <a:solidFill>
                  <a:srgbClr val="3333CC"/>
                </a:solidFill>
                <a:latin typeface="Arial"/>
                <a:cs typeface="Arial"/>
              </a:rPr>
              <a:t> </a:t>
            </a:r>
            <a:r>
              <a:rPr sz="3200" dirty="0">
                <a:solidFill>
                  <a:srgbClr val="3333CC"/>
                </a:solidFill>
                <a:latin typeface="Arial"/>
                <a:cs typeface="Arial"/>
              </a:rPr>
              <a:t>by	</a:t>
            </a:r>
            <a:r>
              <a:rPr sz="4575" spc="-937" baseline="-3642" dirty="0">
                <a:latin typeface="Symbol"/>
                <a:cs typeface="Symbol"/>
              </a:rPr>
              <a:t></a:t>
            </a:r>
            <a:r>
              <a:rPr sz="4575" spc="-937" baseline="11839" dirty="0">
                <a:latin typeface="Calibri"/>
                <a:cs typeface="Calibri"/>
              </a:rPr>
              <a:t>ˆ</a:t>
            </a:r>
            <a:endParaRPr sz="4575" baseline="11839">
              <a:latin typeface="Calibri"/>
              <a:cs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51080" y="847293"/>
            <a:ext cx="7586619" cy="689932"/>
          </a:xfrm>
          <a:prstGeom prst="rect">
            <a:avLst/>
          </a:prstGeom>
        </p:spPr>
        <p:txBody>
          <a:bodyPr vert="horz" wrap="square" lIns="0" tIns="12700" rIns="0" bIns="0" rtlCol="0">
            <a:spAutoFit/>
          </a:bodyPr>
          <a:lstStyle/>
          <a:p>
            <a:pPr marL="12700">
              <a:lnSpc>
                <a:spcPct val="100000"/>
              </a:lnSpc>
              <a:spcBef>
                <a:spcPts val="100"/>
              </a:spcBef>
              <a:tabLst>
                <a:tab pos="4919345" algn="l"/>
              </a:tabLst>
            </a:pPr>
            <a:r>
              <a:rPr dirty="0"/>
              <a:t>Point </a:t>
            </a:r>
            <a:r>
              <a:rPr lang="en-US" spc="-5" dirty="0"/>
              <a:t>E</a:t>
            </a:r>
            <a:r>
              <a:rPr spc="-5" dirty="0"/>
              <a:t>stimator</a:t>
            </a:r>
            <a:r>
              <a:rPr spc="5" dirty="0"/>
              <a:t> </a:t>
            </a:r>
            <a:r>
              <a:rPr dirty="0"/>
              <a:t>is</a:t>
            </a:r>
            <a:r>
              <a:rPr spc="5" dirty="0"/>
              <a:t> </a:t>
            </a:r>
            <a:r>
              <a:rPr dirty="0"/>
              <a:t>a	</a:t>
            </a:r>
            <a:r>
              <a:rPr lang="en-US" spc="-5" dirty="0"/>
              <a:t>S</a:t>
            </a:r>
            <a:r>
              <a:rPr spc="-5" dirty="0"/>
              <a:t>tatistic</a:t>
            </a:r>
          </a:p>
        </p:txBody>
      </p:sp>
      <p:sp>
        <p:nvSpPr>
          <p:cNvPr id="5" name="object 5"/>
          <p:cNvSpPr txBox="1"/>
          <p:nvPr/>
        </p:nvSpPr>
        <p:spPr>
          <a:xfrm>
            <a:off x="840278" y="1889898"/>
            <a:ext cx="8993505" cy="4782528"/>
          </a:xfrm>
          <a:prstGeom prst="rect">
            <a:avLst/>
          </a:prstGeom>
        </p:spPr>
        <p:txBody>
          <a:bodyPr vert="horz" wrap="square" lIns="0" tIns="104775" rIns="0" bIns="0" rtlCol="0">
            <a:spAutoFit/>
          </a:bodyPr>
          <a:lstStyle/>
          <a:p>
            <a:pPr marL="368300" indent="-342900">
              <a:lnSpc>
                <a:spcPct val="100000"/>
              </a:lnSpc>
              <a:spcBef>
                <a:spcPts val="825"/>
              </a:spcBef>
              <a:buChar char="•"/>
              <a:tabLst>
                <a:tab pos="367665" algn="l"/>
                <a:tab pos="368300" algn="l"/>
              </a:tabLst>
            </a:pPr>
            <a:r>
              <a:rPr sz="3200" dirty="0">
                <a:solidFill>
                  <a:srgbClr val="3333CC"/>
                </a:solidFill>
                <a:latin typeface="Arial"/>
                <a:cs typeface="Arial"/>
              </a:rPr>
              <a:t>A </a:t>
            </a:r>
            <a:r>
              <a:rPr sz="3200" spc="-5" dirty="0">
                <a:solidFill>
                  <a:srgbClr val="3333CC"/>
                </a:solidFill>
                <a:latin typeface="Arial"/>
                <a:cs typeface="Arial"/>
              </a:rPr>
              <a:t>statistic </a:t>
            </a:r>
            <a:r>
              <a:rPr sz="3200" dirty="0">
                <a:solidFill>
                  <a:srgbClr val="3333CC"/>
                </a:solidFill>
                <a:latin typeface="Arial"/>
                <a:cs typeface="Arial"/>
              </a:rPr>
              <a:t>is any </a:t>
            </a:r>
            <a:r>
              <a:rPr sz="3200" spc="-5" dirty="0">
                <a:solidFill>
                  <a:srgbClr val="3333CC"/>
                </a:solidFill>
                <a:latin typeface="Arial"/>
                <a:cs typeface="Arial"/>
              </a:rPr>
              <a:t>function </a:t>
            </a:r>
            <a:r>
              <a:rPr sz="3200" dirty="0">
                <a:solidFill>
                  <a:srgbClr val="3333CC"/>
                </a:solidFill>
                <a:latin typeface="Arial"/>
                <a:cs typeface="Arial"/>
              </a:rPr>
              <a:t>of </a:t>
            </a:r>
            <a:r>
              <a:rPr sz="3200" spc="-5" dirty="0">
                <a:solidFill>
                  <a:srgbClr val="3333CC"/>
                </a:solidFill>
                <a:latin typeface="Arial"/>
                <a:cs typeface="Arial"/>
              </a:rPr>
              <a:t>the</a:t>
            </a:r>
            <a:r>
              <a:rPr sz="3200" spc="-15" dirty="0">
                <a:solidFill>
                  <a:srgbClr val="3333CC"/>
                </a:solidFill>
                <a:latin typeface="Arial"/>
                <a:cs typeface="Arial"/>
              </a:rPr>
              <a:t> </a:t>
            </a:r>
            <a:r>
              <a:rPr sz="3200" spc="-5" dirty="0">
                <a:solidFill>
                  <a:srgbClr val="3333CC"/>
                </a:solidFill>
                <a:latin typeface="Arial"/>
                <a:cs typeface="Arial"/>
              </a:rPr>
              <a:t>data</a:t>
            </a:r>
            <a:endParaRPr sz="3200" dirty="0">
              <a:latin typeface="Arial"/>
              <a:cs typeface="Arial"/>
            </a:endParaRPr>
          </a:p>
          <a:p>
            <a:pPr marL="368300" marR="989330" indent="-342900">
              <a:lnSpc>
                <a:spcPct val="100000"/>
              </a:lnSpc>
              <a:spcBef>
                <a:spcPts val="730"/>
              </a:spcBef>
              <a:buChar char="•"/>
              <a:tabLst>
                <a:tab pos="367665" algn="l"/>
                <a:tab pos="368300" algn="l"/>
                <a:tab pos="2071370" algn="l"/>
              </a:tabLst>
            </a:pPr>
            <a:r>
              <a:rPr sz="3200" spc="-5" dirty="0">
                <a:solidFill>
                  <a:srgbClr val="3333CC"/>
                </a:solidFill>
                <a:latin typeface="Arial"/>
                <a:cs typeface="Arial"/>
              </a:rPr>
              <a:t>Let</a:t>
            </a:r>
            <a:r>
              <a:rPr sz="3200" spc="10" dirty="0">
                <a:solidFill>
                  <a:srgbClr val="3333CC"/>
                </a:solidFill>
                <a:latin typeface="Arial"/>
                <a:cs typeface="Arial"/>
              </a:rPr>
              <a:t> </a:t>
            </a:r>
            <a:r>
              <a:rPr sz="3200" spc="120" dirty="0">
                <a:latin typeface="Cambria"/>
                <a:cs typeface="Cambria"/>
              </a:rPr>
              <a:t>{</a:t>
            </a:r>
            <a:r>
              <a:rPr sz="3200" b="1" i="1" spc="120" dirty="0">
                <a:latin typeface="Palatino Linotype"/>
                <a:cs typeface="Palatino Linotype"/>
              </a:rPr>
              <a:t>x</a:t>
            </a:r>
            <a:r>
              <a:rPr sz="3150" spc="179" baseline="25132" dirty="0">
                <a:latin typeface="Cambria"/>
                <a:cs typeface="Cambria"/>
              </a:rPr>
              <a:t>(1)</a:t>
            </a:r>
            <a:r>
              <a:rPr sz="3200" spc="120" dirty="0">
                <a:latin typeface="Cambria"/>
                <a:cs typeface="Cambria"/>
              </a:rPr>
              <a:t>,	</a:t>
            </a:r>
            <a:r>
              <a:rPr sz="3200" b="1" i="1" spc="125" dirty="0">
                <a:latin typeface="Palatino Linotype"/>
                <a:cs typeface="Palatino Linotype"/>
              </a:rPr>
              <a:t>x</a:t>
            </a:r>
            <a:r>
              <a:rPr sz="3150" spc="187" baseline="25132" dirty="0">
                <a:latin typeface="Cambria"/>
                <a:cs typeface="Cambria"/>
              </a:rPr>
              <a:t>(2)</a:t>
            </a:r>
            <a:r>
              <a:rPr sz="3200" spc="125" dirty="0">
                <a:latin typeface="Cambria"/>
                <a:cs typeface="Cambria"/>
              </a:rPr>
              <a:t>,..</a:t>
            </a:r>
            <a:r>
              <a:rPr sz="3200" b="1" i="1" spc="125" dirty="0">
                <a:latin typeface="Palatino Linotype"/>
                <a:cs typeface="Palatino Linotype"/>
              </a:rPr>
              <a:t>x</a:t>
            </a:r>
            <a:r>
              <a:rPr sz="3150" spc="187" baseline="25132" dirty="0">
                <a:latin typeface="Cambria"/>
                <a:cs typeface="Cambria"/>
              </a:rPr>
              <a:t>(</a:t>
            </a:r>
            <a:r>
              <a:rPr sz="3150" i="1" spc="187" baseline="25132" dirty="0">
                <a:latin typeface="Calibri"/>
                <a:cs typeface="Calibri"/>
              </a:rPr>
              <a:t>m</a:t>
            </a:r>
            <a:r>
              <a:rPr sz="3150" spc="187" baseline="25132" dirty="0">
                <a:latin typeface="Cambria"/>
                <a:cs typeface="Cambria"/>
              </a:rPr>
              <a:t>)</a:t>
            </a:r>
            <a:r>
              <a:rPr sz="3200" spc="125" dirty="0">
                <a:latin typeface="Cambria"/>
                <a:cs typeface="Cambria"/>
              </a:rPr>
              <a:t>} </a:t>
            </a:r>
            <a:r>
              <a:rPr sz="3200" spc="-5" dirty="0">
                <a:solidFill>
                  <a:srgbClr val="3333CC"/>
                </a:solidFill>
                <a:latin typeface="Arial"/>
                <a:cs typeface="Arial"/>
              </a:rPr>
              <a:t>be </a:t>
            </a:r>
            <a:r>
              <a:rPr sz="3200" i="1" spc="85" dirty="0">
                <a:latin typeface="Calibri"/>
                <a:cs typeface="Calibri"/>
              </a:rPr>
              <a:t>m </a:t>
            </a:r>
            <a:r>
              <a:rPr sz="3200" spc="-5" dirty="0">
                <a:solidFill>
                  <a:srgbClr val="3333CC"/>
                </a:solidFill>
                <a:latin typeface="Arial"/>
                <a:cs typeface="Arial"/>
              </a:rPr>
              <a:t>independent and  identically distributed</a:t>
            </a:r>
            <a:r>
              <a:rPr lang="en-US" sz="3200" spc="-5" dirty="0">
                <a:solidFill>
                  <a:srgbClr val="3333CC"/>
                </a:solidFill>
                <a:latin typeface="Arial"/>
                <a:cs typeface="Arial"/>
              </a:rPr>
              <a:t> (</a:t>
            </a:r>
            <a:r>
              <a:rPr lang="en-US" sz="3200" spc="-5" dirty="0" err="1">
                <a:solidFill>
                  <a:srgbClr val="3333CC"/>
                </a:solidFill>
                <a:latin typeface="Arial"/>
                <a:cs typeface="Arial"/>
              </a:rPr>
              <a:t>i.i.d.</a:t>
            </a:r>
            <a:r>
              <a:rPr lang="en-US" sz="3200" spc="-5" dirty="0">
                <a:solidFill>
                  <a:srgbClr val="3333CC"/>
                </a:solidFill>
                <a:latin typeface="Arial"/>
                <a:cs typeface="Arial"/>
              </a:rPr>
              <a:t>)</a:t>
            </a:r>
            <a:r>
              <a:rPr sz="3200" spc="-5" dirty="0">
                <a:solidFill>
                  <a:srgbClr val="3333CC"/>
                </a:solidFill>
                <a:latin typeface="Arial"/>
                <a:cs typeface="Arial"/>
              </a:rPr>
              <a:t> data</a:t>
            </a:r>
            <a:r>
              <a:rPr sz="3200" spc="10" dirty="0">
                <a:solidFill>
                  <a:srgbClr val="3333CC"/>
                </a:solidFill>
                <a:latin typeface="Arial"/>
                <a:cs typeface="Arial"/>
              </a:rPr>
              <a:t> </a:t>
            </a:r>
            <a:r>
              <a:rPr sz="3200" spc="-5" dirty="0">
                <a:solidFill>
                  <a:srgbClr val="3333CC"/>
                </a:solidFill>
                <a:latin typeface="Arial"/>
                <a:cs typeface="Arial"/>
              </a:rPr>
              <a:t>points</a:t>
            </a:r>
            <a:endParaRPr sz="3200" dirty="0">
              <a:latin typeface="Arial"/>
              <a:cs typeface="Arial"/>
            </a:endParaRPr>
          </a:p>
          <a:p>
            <a:pPr marL="761365" marR="212090" indent="-279400">
              <a:lnSpc>
                <a:spcPct val="102000"/>
              </a:lnSpc>
              <a:spcBef>
                <a:spcPts val="555"/>
              </a:spcBef>
            </a:pPr>
            <a:r>
              <a:rPr sz="2800" dirty="0">
                <a:solidFill>
                  <a:srgbClr val="336600"/>
                </a:solidFill>
                <a:latin typeface="Arial"/>
                <a:cs typeface="Arial"/>
              </a:rPr>
              <a:t>– </a:t>
            </a:r>
            <a:r>
              <a:rPr sz="2800" spc="-5" dirty="0">
                <a:solidFill>
                  <a:srgbClr val="336600"/>
                </a:solidFill>
                <a:latin typeface="Arial"/>
                <a:cs typeface="Arial"/>
              </a:rPr>
              <a:t>Then </a:t>
            </a:r>
            <a:r>
              <a:rPr sz="2800" dirty="0">
                <a:solidFill>
                  <a:srgbClr val="336600"/>
                </a:solidFill>
                <a:latin typeface="Arial"/>
                <a:cs typeface="Arial"/>
              </a:rPr>
              <a:t>a point </a:t>
            </a:r>
            <a:r>
              <a:rPr sz="2800" spc="-5" dirty="0">
                <a:solidFill>
                  <a:srgbClr val="336600"/>
                </a:solidFill>
                <a:latin typeface="Arial"/>
                <a:cs typeface="Arial"/>
              </a:rPr>
              <a:t>estimator </a:t>
            </a:r>
            <a:r>
              <a:rPr sz="2800" dirty="0">
                <a:solidFill>
                  <a:srgbClr val="336600"/>
                </a:solidFill>
                <a:latin typeface="Arial"/>
                <a:cs typeface="Arial"/>
              </a:rPr>
              <a:t>or </a:t>
            </a:r>
            <a:r>
              <a:rPr sz="2800" spc="-5" dirty="0">
                <a:solidFill>
                  <a:srgbClr val="336600"/>
                </a:solidFill>
                <a:latin typeface="Arial"/>
                <a:cs typeface="Arial"/>
              </a:rPr>
              <a:t>statistic </a:t>
            </a:r>
            <a:r>
              <a:rPr sz="2800" dirty="0">
                <a:solidFill>
                  <a:srgbClr val="336600"/>
                </a:solidFill>
                <a:latin typeface="Arial"/>
                <a:cs typeface="Arial"/>
              </a:rPr>
              <a:t>is any </a:t>
            </a:r>
            <a:r>
              <a:rPr sz="2800" spc="-5" dirty="0">
                <a:solidFill>
                  <a:srgbClr val="336600"/>
                </a:solidFill>
                <a:latin typeface="Arial"/>
                <a:cs typeface="Arial"/>
              </a:rPr>
              <a:t>function</a:t>
            </a:r>
            <a:r>
              <a:rPr sz="2800" spc="-100" dirty="0">
                <a:solidFill>
                  <a:srgbClr val="336600"/>
                </a:solidFill>
                <a:latin typeface="Arial"/>
                <a:cs typeface="Arial"/>
              </a:rPr>
              <a:t> </a:t>
            </a:r>
            <a:r>
              <a:rPr sz="2800" dirty="0">
                <a:solidFill>
                  <a:srgbClr val="336600"/>
                </a:solidFill>
                <a:latin typeface="Arial"/>
                <a:cs typeface="Arial"/>
              </a:rPr>
              <a:t>of  the</a:t>
            </a:r>
            <a:r>
              <a:rPr sz="2800" spc="-5" dirty="0">
                <a:solidFill>
                  <a:srgbClr val="336600"/>
                </a:solidFill>
                <a:latin typeface="Arial"/>
                <a:cs typeface="Arial"/>
              </a:rPr>
              <a:t> data</a:t>
            </a:r>
            <a:endParaRPr sz="2800" dirty="0">
              <a:latin typeface="Arial"/>
              <a:cs typeface="Arial"/>
            </a:endParaRPr>
          </a:p>
          <a:p>
            <a:pPr marL="1653539">
              <a:lnSpc>
                <a:spcPts val="1864"/>
              </a:lnSpc>
              <a:tabLst>
                <a:tab pos="2923540" algn="l"/>
                <a:tab pos="3761104" algn="l"/>
              </a:tabLst>
            </a:pPr>
            <a:r>
              <a:rPr sz="4125" spc="-847" baseline="-25252" dirty="0">
                <a:latin typeface="Symbol"/>
                <a:cs typeface="Symbol"/>
              </a:rPr>
              <a:t></a:t>
            </a:r>
            <a:r>
              <a:rPr sz="4125" spc="-847" baseline="-10101" dirty="0">
                <a:latin typeface="Calibri"/>
                <a:cs typeface="Calibri"/>
              </a:rPr>
              <a:t>ˆ	</a:t>
            </a:r>
            <a:r>
              <a:rPr sz="1550" spc="80" dirty="0">
                <a:latin typeface="Calibri"/>
                <a:cs typeface="Calibri"/>
              </a:rPr>
              <a:t>(1)	</a:t>
            </a:r>
            <a:r>
              <a:rPr sz="1550" spc="105" dirty="0">
                <a:latin typeface="Calibri"/>
                <a:cs typeface="Calibri"/>
              </a:rPr>
              <a:t>(</a:t>
            </a:r>
            <a:r>
              <a:rPr sz="1550" i="1" spc="105" dirty="0">
                <a:latin typeface="Calibri"/>
                <a:cs typeface="Calibri"/>
              </a:rPr>
              <a:t>m</a:t>
            </a:r>
            <a:r>
              <a:rPr sz="1550" i="1" spc="-215" dirty="0">
                <a:latin typeface="Calibri"/>
                <a:cs typeface="Calibri"/>
              </a:rPr>
              <a:t> </a:t>
            </a:r>
            <a:r>
              <a:rPr sz="1550" spc="145" dirty="0">
                <a:latin typeface="Calibri"/>
                <a:cs typeface="Calibri"/>
              </a:rPr>
              <a:t>)</a:t>
            </a:r>
            <a:endParaRPr sz="1550" dirty="0">
              <a:latin typeface="Calibri"/>
              <a:cs typeface="Calibri"/>
            </a:endParaRPr>
          </a:p>
          <a:p>
            <a:pPr marL="1831339">
              <a:lnSpc>
                <a:spcPts val="2265"/>
              </a:lnSpc>
              <a:tabLst>
                <a:tab pos="2136140" algn="l"/>
                <a:tab pos="3171825" algn="l"/>
                <a:tab pos="4112895" algn="l"/>
              </a:tabLst>
            </a:pPr>
            <a:r>
              <a:rPr sz="2325" i="1" spc="104" baseline="-35842" dirty="0">
                <a:latin typeface="Calibri"/>
                <a:cs typeface="Calibri"/>
              </a:rPr>
              <a:t>m	</a:t>
            </a:r>
            <a:r>
              <a:rPr sz="2750" spc="-5" dirty="0">
                <a:latin typeface="Symbol"/>
                <a:cs typeface="Symbol"/>
              </a:rPr>
              <a:t></a:t>
            </a:r>
            <a:r>
              <a:rPr sz="2750" spc="40" dirty="0">
                <a:latin typeface="Times New Roman"/>
                <a:cs typeface="Times New Roman"/>
              </a:rPr>
              <a:t> </a:t>
            </a:r>
            <a:r>
              <a:rPr sz="2750" i="1" spc="70" dirty="0">
                <a:latin typeface="Calibri"/>
                <a:cs typeface="Calibri"/>
              </a:rPr>
              <a:t>g</a:t>
            </a:r>
            <a:r>
              <a:rPr sz="2750" spc="70" dirty="0">
                <a:latin typeface="Calibri"/>
                <a:cs typeface="Calibri"/>
              </a:rPr>
              <a:t>(</a:t>
            </a:r>
            <a:r>
              <a:rPr sz="2750" b="1" i="1" spc="70" dirty="0">
                <a:latin typeface="Calibri"/>
                <a:cs typeface="Calibri"/>
              </a:rPr>
              <a:t>x	</a:t>
            </a:r>
            <a:r>
              <a:rPr sz="2750" spc="70" dirty="0">
                <a:latin typeface="Calibri"/>
                <a:cs typeface="Calibri"/>
              </a:rPr>
              <a:t>,...</a:t>
            </a:r>
            <a:r>
              <a:rPr sz="2750" b="1" i="1" spc="70" dirty="0">
                <a:latin typeface="Calibri"/>
                <a:cs typeface="Calibri"/>
              </a:rPr>
              <a:t>x	</a:t>
            </a:r>
            <a:r>
              <a:rPr sz="2750" spc="229" dirty="0">
                <a:latin typeface="Calibri"/>
                <a:cs typeface="Calibri"/>
              </a:rPr>
              <a:t>)</a:t>
            </a:r>
            <a:endParaRPr sz="2750" dirty="0">
              <a:latin typeface="Calibri"/>
              <a:cs typeface="Calibri"/>
            </a:endParaRPr>
          </a:p>
          <a:p>
            <a:pPr marL="368300" marR="17780" indent="-342900">
              <a:lnSpc>
                <a:spcPct val="100699"/>
              </a:lnSpc>
              <a:spcBef>
                <a:spcPts val="1150"/>
              </a:spcBef>
              <a:buChar char="•"/>
              <a:tabLst>
                <a:tab pos="367665" algn="l"/>
                <a:tab pos="368300" algn="l"/>
              </a:tabLst>
            </a:pPr>
            <a:r>
              <a:rPr sz="3200" dirty="0">
                <a:solidFill>
                  <a:srgbClr val="3333CC"/>
                </a:solidFill>
                <a:latin typeface="Arial"/>
                <a:cs typeface="Arial"/>
              </a:rPr>
              <a:t>A good </a:t>
            </a:r>
            <a:r>
              <a:rPr sz="3200" spc="-5" dirty="0">
                <a:solidFill>
                  <a:srgbClr val="3333CC"/>
                </a:solidFill>
                <a:latin typeface="Arial"/>
                <a:cs typeface="Arial"/>
              </a:rPr>
              <a:t>estimator </a:t>
            </a:r>
            <a:r>
              <a:rPr sz="3200" dirty="0">
                <a:solidFill>
                  <a:srgbClr val="3333CC"/>
                </a:solidFill>
                <a:latin typeface="Arial"/>
                <a:cs typeface="Arial"/>
              </a:rPr>
              <a:t>is a </a:t>
            </a:r>
            <a:r>
              <a:rPr sz="3200" spc="-5" dirty="0">
                <a:solidFill>
                  <a:srgbClr val="3333CC"/>
                </a:solidFill>
                <a:latin typeface="Arial"/>
                <a:cs typeface="Arial"/>
              </a:rPr>
              <a:t>function </a:t>
            </a:r>
            <a:r>
              <a:rPr sz="3200" dirty="0">
                <a:solidFill>
                  <a:srgbClr val="3333CC"/>
                </a:solidFill>
                <a:latin typeface="Arial"/>
                <a:cs typeface="Arial"/>
              </a:rPr>
              <a:t>whose </a:t>
            </a:r>
            <a:r>
              <a:rPr sz="3200" spc="-5" dirty="0">
                <a:solidFill>
                  <a:srgbClr val="3333CC"/>
                </a:solidFill>
                <a:latin typeface="Arial"/>
                <a:cs typeface="Arial"/>
              </a:rPr>
              <a:t>output </a:t>
            </a:r>
            <a:r>
              <a:rPr sz="3200" dirty="0">
                <a:solidFill>
                  <a:srgbClr val="3333CC"/>
                </a:solidFill>
                <a:latin typeface="Arial"/>
                <a:cs typeface="Arial"/>
              </a:rPr>
              <a:t>is  close </a:t>
            </a:r>
            <a:r>
              <a:rPr sz="3200" spc="-5" dirty="0">
                <a:solidFill>
                  <a:srgbClr val="3333CC"/>
                </a:solidFill>
                <a:latin typeface="Arial"/>
                <a:cs typeface="Arial"/>
              </a:rPr>
              <a:t>to the true </a:t>
            </a:r>
            <a:r>
              <a:rPr sz="3200" dirty="0">
                <a:solidFill>
                  <a:srgbClr val="3333CC"/>
                </a:solidFill>
                <a:latin typeface="Arial"/>
                <a:cs typeface="Arial"/>
              </a:rPr>
              <a:t>underlying </a:t>
            </a:r>
            <a:r>
              <a:rPr sz="3200" dirty="0">
                <a:solidFill>
                  <a:srgbClr val="660066"/>
                </a:solidFill>
                <a:latin typeface="Times New Roman"/>
                <a:cs typeface="Times New Roman"/>
              </a:rPr>
              <a:t>θ </a:t>
            </a:r>
            <a:r>
              <a:rPr sz="3200" spc="-5" dirty="0">
                <a:solidFill>
                  <a:srgbClr val="3333CC"/>
                </a:solidFill>
                <a:latin typeface="Arial"/>
                <a:cs typeface="Arial"/>
              </a:rPr>
              <a:t>that generated the  data</a:t>
            </a:r>
            <a:endParaRPr sz="3200" dirty="0">
              <a:latin typeface="Arial"/>
              <a:cs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15782" y="908253"/>
            <a:ext cx="9360117" cy="566822"/>
          </a:xfrm>
          <a:prstGeom prst="rect">
            <a:avLst/>
          </a:prstGeom>
        </p:spPr>
        <p:txBody>
          <a:bodyPr vert="horz" wrap="square" lIns="0" tIns="12700" rIns="0" bIns="0" rtlCol="0">
            <a:spAutoFit/>
          </a:bodyPr>
          <a:lstStyle/>
          <a:p>
            <a:pPr marL="12700">
              <a:lnSpc>
                <a:spcPct val="100000"/>
              </a:lnSpc>
              <a:spcBef>
                <a:spcPts val="100"/>
              </a:spcBef>
            </a:pPr>
            <a:r>
              <a:rPr sz="3600" spc="-5" dirty="0"/>
              <a:t>Determining </a:t>
            </a:r>
            <a:r>
              <a:rPr sz="3600" dirty="0"/>
              <a:t>a </a:t>
            </a:r>
            <a:r>
              <a:rPr lang="en-US" sz="3600" spc="-5" dirty="0"/>
              <a:t>F</a:t>
            </a:r>
            <a:r>
              <a:rPr sz="3600" spc="-5" dirty="0"/>
              <a:t>unction </a:t>
            </a:r>
            <a:r>
              <a:rPr sz="3600" dirty="0"/>
              <a:t>as </a:t>
            </a:r>
            <a:r>
              <a:rPr lang="en-US" sz="3600" dirty="0"/>
              <a:t>P</a:t>
            </a:r>
            <a:r>
              <a:rPr sz="3600" dirty="0"/>
              <a:t>oint</a:t>
            </a:r>
            <a:r>
              <a:rPr sz="3600" spc="15" dirty="0"/>
              <a:t> </a:t>
            </a:r>
            <a:r>
              <a:rPr lang="en-US" sz="3600" spc="-5" dirty="0"/>
              <a:t>E</a:t>
            </a:r>
            <a:r>
              <a:rPr sz="3600" spc="-5" dirty="0"/>
              <a:t>stimation</a:t>
            </a:r>
            <a:endParaRPr sz="3600" dirty="0"/>
          </a:p>
        </p:txBody>
      </p:sp>
      <p:sp>
        <p:nvSpPr>
          <p:cNvPr id="5" name="object 5"/>
          <p:cNvSpPr txBox="1"/>
          <p:nvPr/>
        </p:nvSpPr>
        <p:spPr>
          <a:xfrm>
            <a:off x="827578" y="1982354"/>
            <a:ext cx="9360117" cy="5088573"/>
          </a:xfrm>
          <a:prstGeom prst="rect">
            <a:avLst/>
          </a:prstGeom>
        </p:spPr>
        <p:txBody>
          <a:bodyPr vert="horz" wrap="square" lIns="0" tIns="33020" rIns="0" bIns="0" rtlCol="0">
            <a:spAutoFit/>
          </a:bodyPr>
          <a:lstStyle/>
          <a:p>
            <a:pPr marL="381000" marR="450215" indent="-342900">
              <a:lnSpc>
                <a:spcPts val="3800"/>
              </a:lnSpc>
              <a:spcBef>
                <a:spcPts val="260"/>
              </a:spcBef>
              <a:buChar char="•"/>
              <a:tabLst>
                <a:tab pos="380365" algn="l"/>
                <a:tab pos="381000" algn="l"/>
              </a:tabLst>
            </a:pPr>
            <a:r>
              <a:rPr sz="3200" spc="-5" dirty="0">
                <a:solidFill>
                  <a:srgbClr val="3333CC"/>
                </a:solidFill>
                <a:latin typeface="Arial"/>
                <a:cs typeface="Arial"/>
              </a:rPr>
              <a:t>Establishing </a:t>
            </a:r>
            <a:r>
              <a:rPr sz="3200" dirty="0">
                <a:solidFill>
                  <a:srgbClr val="3333CC"/>
                </a:solidFill>
                <a:latin typeface="Arial"/>
                <a:cs typeface="Arial"/>
              </a:rPr>
              <a:t>a </a:t>
            </a:r>
            <a:r>
              <a:rPr sz="3200" spc="-5" dirty="0">
                <a:solidFill>
                  <a:srgbClr val="3333CC"/>
                </a:solidFill>
                <a:latin typeface="Arial"/>
                <a:cs typeface="Arial"/>
              </a:rPr>
              <a:t>relationship between </a:t>
            </a:r>
            <a:r>
              <a:rPr sz="3200" dirty="0">
                <a:solidFill>
                  <a:srgbClr val="3333CC"/>
                </a:solidFill>
                <a:latin typeface="Arial"/>
                <a:cs typeface="Arial"/>
              </a:rPr>
              <a:t>input and  </a:t>
            </a:r>
            <a:r>
              <a:rPr sz="3200" spc="-5" dirty="0">
                <a:solidFill>
                  <a:srgbClr val="3333CC"/>
                </a:solidFill>
                <a:latin typeface="Arial"/>
                <a:cs typeface="Arial"/>
              </a:rPr>
              <a:t>target </a:t>
            </a:r>
            <a:r>
              <a:rPr sz="3200" dirty="0">
                <a:solidFill>
                  <a:srgbClr val="3333CC"/>
                </a:solidFill>
                <a:latin typeface="Arial"/>
                <a:cs typeface="Arial"/>
              </a:rPr>
              <a:t>variables can also be</a:t>
            </a:r>
            <a:r>
              <a:rPr lang="en-US" sz="3200" dirty="0">
                <a:solidFill>
                  <a:srgbClr val="3333CC"/>
                </a:solidFill>
                <a:latin typeface="Arial"/>
                <a:cs typeface="Arial"/>
              </a:rPr>
              <a:t> a</a:t>
            </a:r>
            <a:r>
              <a:rPr sz="3200" dirty="0">
                <a:solidFill>
                  <a:srgbClr val="3333CC"/>
                </a:solidFill>
                <a:latin typeface="Arial"/>
                <a:cs typeface="Arial"/>
              </a:rPr>
              <a:t> point</a:t>
            </a:r>
            <a:r>
              <a:rPr sz="3200" spc="-40" dirty="0">
                <a:solidFill>
                  <a:srgbClr val="3333CC"/>
                </a:solidFill>
                <a:latin typeface="Arial"/>
                <a:cs typeface="Arial"/>
              </a:rPr>
              <a:t> </a:t>
            </a:r>
            <a:r>
              <a:rPr sz="3200" spc="-5" dirty="0">
                <a:solidFill>
                  <a:srgbClr val="3333CC"/>
                </a:solidFill>
                <a:latin typeface="Arial"/>
                <a:cs typeface="Arial"/>
              </a:rPr>
              <a:t>estimation</a:t>
            </a:r>
            <a:endParaRPr sz="3200" dirty="0">
              <a:latin typeface="Arial"/>
              <a:cs typeface="Arial"/>
            </a:endParaRPr>
          </a:p>
          <a:p>
            <a:pPr marL="381000" indent="-342900">
              <a:lnSpc>
                <a:spcPct val="100000"/>
              </a:lnSpc>
              <a:spcBef>
                <a:spcPts val="605"/>
              </a:spcBef>
              <a:buChar char="•"/>
              <a:tabLst>
                <a:tab pos="380365" algn="l"/>
                <a:tab pos="381000" algn="l"/>
              </a:tabLst>
            </a:pPr>
            <a:r>
              <a:rPr sz="3200" dirty="0">
                <a:solidFill>
                  <a:srgbClr val="3333CC"/>
                </a:solidFill>
                <a:latin typeface="Arial"/>
                <a:cs typeface="Arial"/>
              </a:rPr>
              <a:t>Here we predict a variable </a:t>
            </a:r>
            <a:r>
              <a:rPr sz="3200" b="1" i="1" spc="15" dirty="0">
                <a:latin typeface="Palatino Linotype"/>
                <a:cs typeface="Palatino Linotype"/>
              </a:rPr>
              <a:t>y </a:t>
            </a:r>
            <a:r>
              <a:rPr sz="3200" dirty="0">
                <a:solidFill>
                  <a:srgbClr val="3333CC"/>
                </a:solidFill>
                <a:latin typeface="Arial"/>
                <a:cs typeface="Arial"/>
              </a:rPr>
              <a:t>given input</a:t>
            </a:r>
            <a:r>
              <a:rPr sz="3200" spc="10" dirty="0">
                <a:solidFill>
                  <a:srgbClr val="3333CC"/>
                </a:solidFill>
                <a:latin typeface="Arial"/>
                <a:cs typeface="Arial"/>
              </a:rPr>
              <a:t> </a:t>
            </a:r>
            <a:r>
              <a:rPr sz="3200" b="1" i="1" spc="190" dirty="0">
                <a:latin typeface="Palatino Linotype"/>
                <a:cs typeface="Palatino Linotype"/>
              </a:rPr>
              <a:t>x</a:t>
            </a:r>
            <a:endParaRPr sz="3200" dirty="0">
              <a:latin typeface="Palatino Linotype"/>
              <a:cs typeface="Palatino Linotype"/>
            </a:endParaRPr>
          </a:p>
          <a:p>
            <a:pPr marL="381000" marR="483870" indent="-342900">
              <a:lnSpc>
                <a:spcPct val="100000"/>
              </a:lnSpc>
              <a:spcBef>
                <a:spcPts val="760"/>
              </a:spcBef>
              <a:buChar char="•"/>
              <a:tabLst>
                <a:tab pos="380365" algn="l"/>
                <a:tab pos="381000" algn="l"/>
              </a:tabLst>
            </a:pPr>
            <a:r>
              <a:rPr sz="3200" spc="-5" dirty="0">
                <a:solidFill>
                  <a:srgbClr val="3333CC"/>
                </a:solidFill>
                <a:latin typeface="Arial"/>
                <a:cs typeface="Arial"/>
              </a:rPr>
              <a:t>We </a:t>
            </a:r>
            <a:r>
              <a:rPr sz="3200" dirty="0">
                <a:solidFill>
                  <a:srgbClr val="3333CC"/>
                </a:solidFill>
                <a:latin typeface="Arial"/>
                <a:cs typeface="Arial"/>
              </a:rPr>
              <a:t>assume a </a:t>
            </a:r>
            <a:r>
              <a:rPr sz="3200" spc="-5" dirty="0">
                <a:solidFill>
                  <a:srgbClr val="3333CC"/>
                </a:solidFill>
                <a:latin typeface="Arial"/>
                <a:cs typeface="Arial"/>
              </a:rPr>
              <a:t>function </a:t>
            </a:r>
            <a:r>
              <a:rPr sz="3200" i="1" spc="60" dirty="0">
                <a:latin typeface="Calibri"/>
                <a:cs typeface="Calibri"/>
              </a:rPr>
              <a:t>f</a:t>
            </a:r>
            <a:r>
              <a:rPr sz="3200" spc="60" dirty="0">
                <a:latin typeface="Cambria"/>
                <a:cs typeface="Cambria"/>
              </a:rPr>
              <a:t>(</a:t>
            </a:r>
            <a:r>
              <a:rPr sz="3200" b="1" i="1" spc="60" dirty="0">
                <a:latin typeface="Palatino Linotype"/>
                <a:cs typeface="Palatino Linotype"/>
              </a:rPr>
              <a:t>x</a:t>
            </a:r>
            <a:r>
              <a:rPr sz="3200" spc="60" dirty="0">
                <a:latin typeface="Cambria"/>
                <a:cs typeface="Cambria"/>
              </a:rPr>
              <a:t>) </a:t>
            </a:r>
            <a:r>
              <a:rPr sz="3200" spc="-5" dirty="0">
                <a:solidFill>
                  <a:srgbClr val="3333CC"/>
                </a:solidFill>
                <a:latin typeface="Arial"/>
                <a:cs typeface="Arial"/>
              </a:rPr>
              <a:t>that </a:t>
            </a:r>
            <a:r>
              <a:rPr sz="3200" dirty="0">
                <a:solidFill>
                  <a:srgbClr val="3333CC"/>
                </a:solidFill>
                <a:latin typeface="Arial"/>
                <a:cs typeface="Arial"/>
              </a:rPr>
              <a:t>describes </a:t>
            </a:r>
            <a:r>
              <a:rPr sz="3200" spc="-5" dirty="0">
                <a:solidFill>
                  <a:srgbClr val="3333CC"/>
                </a:solidFill>
                <a:latin typeface="Arial"/>
                <a:cs typeface="Arial"/>
              </a:rPr>
              <a:t>the  approximate relationship between </a:t>
            </a:r>
            <a:r>
              <a:rPr sz="3200" b="1" i="1" spc="190" dirty="0">
                <a:latin typeface="Palatino Linotype"/>
                <a:cs typeface="Palatino Linotype"/>
              </a:rPr>
              <a:t>x </a:t>
            </a:r>
            <a:r>
              <a:rPr sz="3200" spc="-5" dirty="0">
                <a:solidFill>
                  <a:srgbClr val="3333CC"/>
                </a:solidFill>
                <a:latin typeface="Arial"/>
                <a:cs typeface="Arial"/>
              </a:rPr>
              <a:t>and</a:t>
            </a:r>
            <a:r>
              <a:rPr sz="3200" spc="-75" dirty="0">
                <a:solidFill>
                  <a:srgbClr val="3333CC"/>
                </a:solidFill>
                <a:latin typeface="Arial"/>
                <a:cs typeface="Arial"/>
              </a:rPr>
              <a:t> </a:t>
            </a:r>
            <a:r>
              <a:rPr sz="3200" b="1" i="1" spc="15" dirty="0">
                <a:latin typeface="Palatino Linotype"/>
                <a:cs typeface="Palatino Linotype"/>
              </a:rPr>
              <a:t>y</a:t>
            </a:r>
            <a:endParaRPr sz="3200" dirty="0">
              <a:latin typeface="Palatino Linotype"/>
              <a:cs typeface="Palatino Linotype"/>
            </a:endParaRPr>
          </a:p>
          <a:p>
            <a:pPr marL="781050" lvl="1" indent="-286385">
              <a:lnSpc>
                <a:spcPct val="100000"/>
              </a:lnSpc>
              <a:spcBef>
                <a:spcPts val="725"/>
              </a:spcBef>
              <a:buChar char="–"/>
              <a:tabLst>
                <a:tab pos="781050" algn="l"/>
              </a:tabLst>
            </a:pPr>
            <a:r>
              <a:rPr sz="2800" spc="-5" dirty="0">
                <a:solidFill>
                  <a:srgbClr val="336600"/>
                </a:solidFill>
                <a:latin typeface="Arial"/>
                <a:cs typeface="Arial"/>
              </a:rPr>
              <a:t>We </a:t>
            </a:r>
            <a:r>
              <a:rPr sz="2800" dirty="0">
                <a:solidFill>
                  <a:srgbClr val="336600"/>
                </a:solidFill>
                <a:latin typeface="Arial"/>
                <a:cs typeface="Arial"/>
              </a:rPr>
              <a:t>may assume</a:t>
            </a:r>
            <a:r>
              <a:rPr sz="2800" spc="-15" dirty="0">
                <a:solidFill>
                  <a:srgbClr val="336600"/>
                </a:solidFill>
                <a:latin typeface="Arial"/>
                <a:cs typeface="Arial"/>
              </a:rPr>
              <a:t> </a:t>
            </a:r>
            <a:r>
              <a:rPr sz="2800" b="1" i="1" spc="185" dirty="0">
                <a:latin typeface="Palatino Linotype"/>
                <a:cs typeface="Palatino Linotype"/>
              </a:rPr>
              <a:t>y</a:t>
            </a:r>
            <a:r>
              <a:rPr sz="2800" spc="185" dirty="0">
                <a:latin typeface="Cambria"/>
                <a:cs typeface="Cambria"/>
              </a:rPr>
              <a:t>=</a:t>
            </a:r>
            <a:r>
              <a:rPr sz="2800" i="1" spc="185" dirty="0">
                <a:latin typeface="Calibri"/>
                <a:cs typeface="Calibri"/>
              </a:rPr>
              <a:t>f</a:t>
            </a:r>
            <a:r>
              <a:rPr sz="2800" spc="185" dirty="0">
                <a:latin typeface="Cambria"/>
                <a:cs typeface="Cambria"/>
              </a:rPr>
              <a:t>(</a:t>
            </a:r>
            <a:r>
              <a:rPr sz="2800" b="1" i="1" spc="185" dirty="0">
                <a:latin typeface="Palatino Linotype"/>
                <a:cs typeface="Palatino Linotype"/>
              </a:rPr>
              <a:t>x</a:t>
            </a:r>
            <a:r>
              <a:rPr sz="2800" spc="185" dirty="0">
                <a:latin typeface="Cambria"/>
                <a:cs typeface="Cambria"/>
              </a:rPr>
              <a:t>)+</a:t>
            </a:r>
            <a:r>
              <a:rPr sz="2800" spc="185" dirty="0">
                <a:latin typeface="Times New Roman"/>
                <a:cs typeface="Times New Roman"/>
              </a:rPr>
              <a:t>ε</a:t>
            </a:r>
            <a:endParaRPr sz="2800" dirty="0">
              <a:latin typeface="Times New Roman"/>
              <a:cs typeface="Times New Roman"/>
            </a:endParaRPr>
          </a:p>
          <a:p>
            <a:pPr marL="1181100" lvl="2" indent="-229235">
              <a:lnSpc>
                <a:spcPct val="100000"/>
              </a:lnSpc>
              <a:spcBef>
                <a:spcPts val="545"/>
              </a:spcBef>
              <a:buChar char="•"/>
              <a:tabLst>
                <a:tab pos="1181100" algn="l"/>
              </a:tabLst>
            </a:pPr>
            <a:r>
              <a:rPr sz="2400" spc="-5" dirty="0">
                <a:solidFill>
                  <a:srgbClr val="660066"/>
                </a:solidFill>
                <a:latin typeface="Arial"/>
                <a:cs typeface="Arial"/>
              </a:rPr>
              <a:t>Where </a:t>
            </a:r>
            <a:r>
              <a:rPr sz="2400" dirty="0">
                <a:latin typeface="Times New Roman"/>
                <a:cs typeface="Times New Roman"/>
              </a:rPr>
              <a:t>ε </a:t>
            </a:r>
            <a:r>
              <a:rPr sz="2400" spc="-5" dirty="0">
                <a:solidFill>
                  <a:srgbClr val="660066"/>
                </a:solidFill>
                <a:latin typeface="Arial"/>
                <a:cs typeface="Arial"/>
              </a:rPr>
              <a:t>stands for </a:t>
            </a:r>
            <a:r>
              <a:rPr sz="2400" dirty="0">
                <a:solidFill>
                  <a:srgbClr val="660066"/>
                </a:solidFill>
                <a:latin typeface="Arial"/>
                <a:cs typeface="Arial"/>
              </a:rPr>
              <a:t>a part </a:t>
            </a:r>
            <a:r>
              <a:rPr sz="2400" spc="-5" dirty="0">
                <a:solidFill>
                  <a:srgbClr val="660066"/>
                </a:solidFill>
                <a:latin typeface="Arial"/>
                <a:cs typeface="Arial"/>
              </a:rPr>
              <a:t>that </a:t>
            </a:r>
            <a:r>
              <a:rPr sz="2400" dirty="0">
                <a:solidFill>
                  <a:srgbClr val="660066"/>
                </a:solidFill>
                <a:latin typeface="Arial"/>
                <a:cs typeface="Arial"/>
              </a:rPr>
              <a:t>is not </a:t>
            </a:r>
            <a:r>
              <a:rPr sz="2400" spc="-5" dirty="0">
                <a:solidFill>
                  <a:srgbClr val="660066"/>
                </a:solidFill>
                <a:latin typeface="Arial"/>
                <a:cs typeface="Arial"/>
              </a:rPr>
              <a:t>predictable from</a:t>
            </a:r>
            <a:r>
              <a:rPr sz="2400" spc="75" dirty="0">
                <a:solidFill>
                  <a:srgbClr val="660066"/>
                </a:solidFill>
                <a:latin typeface="Arial"/>
                <a:cs typeface="Arial"/>
              </a:rPr>
              <a:t> </a:t>
            </a:r>
            <a:r>
              <a:rPr sz="2400" b="1" i="1" spc="140" dirty="0">
                <a:latin typeface="Palatino Linotype"/>
                <a:cs typeface="Palatino Linotype"/>
              </a:rPr>
              <a:t>x</a:t>
            </a:r>
            <a:endParaRPr sz="2400" dirty="0">
              <a:latin typeface="Palatino Linotype"/>
              <a:cs typeface="Palatino Linotype"/>
            </a:endParaRPr>
          </a:p>
          <a:p>
            <a:pPr marL="781050" lvl="1" indent="-286385">
              <a:lnSpc>
                <a:spcPct val="100000"/>
              </a:lnSpc>
              <a:spcBef>
                <a:spcPts val="715"/>
              </a:spcBef>
              <a:buChar char="–"/>
              <a:tabLst>
                <a:tab pos="781050" algn="l"/>
                <a:tab pos="6700520" algn="l"/>
              </a:tabLst>
            </a:pPr>
            <a:r>
              <a:rPr lang="en-US" sz="2800" spc="-5" dirty="0">
                <a:solidFill>
                  <a:srgbClr val="336600"/>
                </a:solidFill>
                <a:latin typeface="Arial"/>
                <a:cs typeface="Arial"/>
              </a:rPr>
              <a:t>Let’s </a:t>
            </a:r>
            <a:r>
              <a:rPr sz="2800" spc="-5" dirty="0">
                <a:solidFill>
                  <a:srgbClr val="336600"/>
                </a:solidFill>
                <a:latin typeface="Arial"/>
                <a:cs typeface="Arial"/>
              </a:rPr>
              <a:t>approximat</a:t>
            </a:r>
            <a:r>
              <a:rPr lang="en-US" sz="2800" spc="-5" dirty="0">
                <a:solidFill>
                  <a:srgbClr val="336600"/>
                </a:solidFill>
                <a:latin typeface="Arial"/>
                <a:cs typeface="Arial"/>
              </a:rPr>
              <a:t>e</a:t>
            </a:r>
            <a:r>
              <a:rPr sz="2800" spc="5" dirty="0">
                <a:solidFill>
                  <a:srgbClr val="336600"/>
                </a:solidFill>
                <a:latin typeface="Arial"/>
                <a:cs typeface="Arial"/>
              </a:rPr>
              <a:t> </a:t>
            </a:r>
            <a:r>
              <a:rPr sz="2800" i="1" spc="5" dirty="0">
                <a:latin typeface="Calibri"/>
                <a:cs typeface="Calibri"/>
              </a:rPr>
              <a:t>f</a:t>
            </a:r>
            <a:r>
              <a:rPr lang="en-US" sz="2800" i="1" spc="5" dirty="0">
                <a:latin typeface="Calibri"/>
                <a:cs typeface="Calibri"/>
              </a:rPr>
              <a:t> </a:t>
            </a:r>
            <a:r>
              <a:rPr sz="2800" spc="-5" dirty="0">
                <a:solidFill>
                  <a:srgbClr val="336600"/>
                </a:solidFill>
                <a:latin typeface="Arial"/>
                <a:cs typeface="Arial"/>
              </a:rPr>
              <a:t>with </a:t>
            </a:r>
            <a:r>
              <a:rPr sz="2800" dirty="0">
                <a:solidFill>
                  <a:srgbClr val="336600"/>
                </a:solidFill>
                <a:latin typeface="Arial"/>
                <a:cs typeface="Arial"/>
              </a:rPr>
              <a:t>a model</a:t>
            </a:r>
            <a:r>
              <a:rPr sz="2800" spc="-254" dirty="0">
                <a:solidFill>
                  <a:srgbClr val="336600"/>
                </a:solidFill>
                <a:latin typeface="Arial"/>
                <a:cs typeface="Arial"/>
              </a:rPr>
              <a:t> </a:t>
            </a:r>
            <a:r>
              <a:rPr sz="3975" i="1" spc="-300" baseline="3144" dirty="0">
                <a:latin typeface="Calibri"/>
                <a:cs typeface="Calibri"/>
              </a:rPr>
              <a:t>f</a:t>
            </a:r>
            <a:r>
              <a:rPr sz="3975" spc="-300" baseline="17819" dirty="0">
                <a:latin typeface="Calibri"/>
                <a:cs typeface="Calibri"/>
              </a:rPr>
              <a:t>ˆ</a:t>
            </a:r>
            <a:endParaRPr sz="3975" baseline="17819" dirty="0">
              <a:latin typeface="Calibri"/>
              <a:cs typeface="Calibri"/>
            </a:endParaRPr>
          </a:p>
          <a:p>
            <a:pPr marL="774065" marR="440690" lvl="1" indent="-279400">
              <a:lnSpc>
                <a:spcPts val="3329"/>
              </a:lnSpc>
              <a:spcBef>
                <a:spcPts val="775"/>
              </a:spcBef>
              <a:buChar char="–"/>
              <a:tabLst>
                <a:tab pos="781050" algn="l"/>
              </a:tabLst>
            </a:pPr>
            <a:r>
              <a:rPr sz="2800" spc="-5" dirty="0">
                <a:solidFill>
                  <a:srgbClr val="336600"/>
                </a:solidFill>
                <a:latin typeface="Arial"/>
                <a:cs typeface="Arial"/>
              </a:rPr>
              <a:t>Function estimation </a:t>
            </a:r>
            <a:r>
              <a:rPr sz="2800" dirty="0">
                <a:solidFill>
                  <a:srgbClr val="336600"/>
                </a:solidFill>
                <a:latin typeface="Arial"/>
                <a:cs typeface="Arial"/>
              </a:rPr>
              <a:t>is same as </a:t>
            </a:r>
            <a:r>
              <a:rPr sz="2800" spc="-5" dirty="0">
                <a:solidFill>
                  <a:srgbClr val="336600"/>
                </a:solidFill>
                <a:latin typeface="Arial"/>
                <a:cs typeface="Arial"/>
              </a:rPr>
              <a:t>estimating </a:t>
            </a:r>
            <a:r>
              <a:rPr sz="2800" dirty="0">
                <a:solidFill>
                  <a:srgbClr val="336600"/>
                </a:solidFill>
                <a:latin typeface="Arial"/>
                <a:cs typeface="Arial"/>
              </a:rPr>
              <a:t>a  </a:t>
            </a:r>
            <a:r>
              <a:rPr sz="2800" spc="-5" dirty="0">
                <a:solidFill>
                  <a:srgbClr val="336600"/>
                </a:solidFill>
                <a:latin typeface="Arial"/>
                <a:cs typeface="Arial"/>
              </a:rPr>
              <a:t>parameter </a:t>
            </a:r>
            <a:r>
              <a:rPr sz="2800" dirty="0">
                <a:latin typeface="Times New Roman"/>
                <a:cs typeface="Times New Roman"/>
              </a:rPr>
              <a:t>θ</a:t>
            </a:r>
            <a:r>
              <a:rPr sz="2800" dirty="0">
                <a:solidFill>
                  <a:srgbClr val="336600"/>
                </a:solidFill>
                <a:latin typeface="Arial"/>
                <a:cs typeface="Arial"/>
              </a:rPr>
              <a:t>; where </a:t>
            </a:r>
            <a:r>
              <a:rPr sz="3975" i="1" spc="-300" baseline="6289" dirty="0">
                <a:latin typeface="Calibri"/>
                <a:cs typeface="Calibri"/>
              </a:rPr>
              <a:t>f</a:t>
            </a:r>
            <a:r>
              <a:rPr sz="3975" spc="-300" baseline="20964" dirty="0">
                <a:latin typeface="Calibri"/>
                <a:cs typeface="Calibri"/>
              </a:rPr>
              <a:t>ˆ </a:t>
            </a:r>
            <a:r>
              <a:rPr sz="2800" dirty="0">
                <a:solidFill>
                  <a:srgbClr val="336600"/>
                </a:solidFill>
                <a:latin typeface="Arial"/>
                <a:cs typeface="Arial"/>
              </a:rPr>
              <a:t>is a point in </a:t>
            </a:r>
            <a:r>
              <a:rPr sz="2800" spc="-5" dirty="0">
                <a:solidFill>
                  <a:srgbClr val="336600"/>
                </a:solidFill>
                <a:latin typeface="Arial"/>
                <a:cs typeface="Arial"/>
              </a:rPr>
              <a:t>function </a:t>
            </a:r>
            <a:r>
              <a:rPr sz="2800" dirty="0">
                <a:solidFill>
                  <a:srgbClr val="336600"/>
                </a:solidFill>
                <a:latin typeface="Arial"/>
                <a:cs typeface="Arial"/>
              </a:rPr>
              <a:t>space</a:t>
            </a:r>
            <a:r>
              <a:rPr sz="2800" spc="-105" dirty="0">
                <a:solidFill>
                  <a:srgbClr val="336600"/>
                </a:solidFill>
                <a:latin typeface="Arial"/>
                <a:cs typeface="Arial"/>
              </a:rPr>
              <a:t> </a:t>
            </a:r>
            <a:endParaRPr sz="2100" baseline="39682" dirty="0">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66906" y="847293"/>
            <a:ext cx="6343942" cy="689932"/>
          </a:xfrm>
          <a:prstGeom prst="rect">
            <a:avLst/>
          </a:prstGeom>
        </p:spPr>
        <p:txBody>
          <a:bodyPr vert="horz" wrap="square" lIns="0" tIns="12700" rIns="0" bIns="0" rtlCol="0">
            <a:spAutoFit/>
          </a:bodyPr>
          <a:lstStyle/>
          <a:p>
            <a:pPr marL="12700">
              <a:lnSpc>
                <a:spcPct val="100000"/>
              </a:lnSpc>
              <a:spcBef>
                <a:spcPts val="100"/>
              </a:spcBef>
              <a:tabLst>
                <a:tab pos="2653030" algn="l"/>
              </a:tabLst>
            </a:pPr>
            <a:r>
              <a:rPr dirty="0"/>
              <a:t>Bias</a:t>
            </a:r>
            <a:r>
              <a:rPr spc="-5" dirty="0"/>
              <a:t> </a:t>
            </a:r>
            <a:r>
              <a:rPr dirty="0"/>
              <a:t>of</a:t>
            </a:r>
            <a:r>
              <a:rPr spc="-5" dirty="0"/>
              <a:t> </a:t>
            </a:r>
            <a:r>
              <a:rPr dirty="0"/>
              <a:t>an	</a:t>
            </a:r>
            <a:r>
              <a:rPr lang="en-US" spc="-5" dirty="0"/>
              <a:t>E</a:t>
            </a:r>
            <a:r>
              <a:rPr spc="-5" dirty="0"/>
              <a:t>stimator</a:t>
            </a:r>
          </a:p>
        </p:txBody>
      </p:sp>
      <p:sp>
        <p:nvSpPr>
          <p:cNvPr id="6" name="object 6"/>
          <p:cNvSpPr txBox="1"/>
          <p:nvPr/>
        </p:nvSpPr>
        <p:spPr>
          <a:xfrm>
            <a:off x="3865550" y="2323742"/>
            <a:ext cx="180975" cy="253365"/>
          </a:xfrm>
          <a:prstGeom prst="rect">
            <a:avLst/>
          </a:prstGeom>
        </p:spPr>
        <p:txBody>
          <a:bodyPr vert="horz" wrap="square" lIns="0" tIns="11430" rIns="0" bIns="0" rtlCol="0">
            <a:spAutoFit/>
          </a:bodyPr>
          <a:lstStyle/>
          <a:p>
            <a:pPr marL="12700">
              <a:lnSpc>
                <a:spcPct val="100000"/>
              </a:lnSpc>
              <a:spcBef>
                <a:spcPts val="90"/>
              </a:spcBef>
            </a:pPr>
            <a:r>
              <a:rPr sz="1500" i="1" spc="30" dirty="0">
                <a:latin typeface="Calibri"/>
                <a:cs typeface="Calibri"/>
              </a:rPr>
              <a:t>m</a:t>
            </a:r>
            <a:endParaRPr sz="1500">
              <a:latin typeface="Calibri"/>
              <a:cs typeface="Calibri"/>
            </a:endParaRPr>
          </a:p>
        </p:txBody>
      </p:sp>
      <p:sp>
        <p:nvSpPr>
          <p:cNvPr id="7" name="object 7"/>
          <p:cNvSpPr txBox="1"/>
          <p:nvPr/>
        </p:nvSpPr>
        <p:spPr>
          <a:xfrm>
            <a:off x="814878" y="1989090"/>
            <a:ext cx="8395970" cy="513080"/>
          </a:xfrm>
          <a:prstGeom prst="rect">
            <a:avLst/>
          </a:prstGeom>
        </p:spPr>
        <p:txBody>
          <a:bodyPr vert="horz" wrap="square" lIns="0" tIns="12700" rIns="0" bIns="0" rtlCol="0">
            <a:spAutoFit/>
          </a:bodyPr>
          <a:lstStyle/>
          <a:p>
            <a:pPr marL="508000" indent="-457200">
              <a:lnSpc>
                <a:spcPct val="100000"/>
              </a:lnSpc>
              <a:spcBef>
                <a:spcPts val="100"/>
              </a:spcBef>
              <a:buFont typeface="Arial" panose="020B0604020202020204" pitchFamily="34" charset="0"/>
              <a:buChar char="•"/>
              <a:tabLst>
                <a:tab pos="393065" algn="l"/>
                <a:tab pos="393700" algn="l"/>
                <a:tab pos="2895600" algn="l"/>
                <a:tab pos="3350260" algn="l"/>
                <a:tab pos="5610225" algn="l"/>
              </a:tabLst>
            </a:pPr>
            <a:r>
              <a:rPr sz="3200" dirty="0">
                <a:solidFill>
                  <a:srgbClr val="3333CC"/>
                </a:solidFill>
                <a:latin typeface="Arial"/>
                <a:cs typeface="Arial"/>
              </a:rPr>
              <a:t>An</a:t>
            </a:r>
            <a:r>
              <a:rPr sz="3200" spc="10" dirty="0">
                <a:solidFill>
                  <a:srgbClr val="3333CC"/>
                </a:solidFill>
                <a:latin typeface="Arial"/>
                <a:cs typeface="Arial"/>
              </a:rPr>
              <a:t> </a:t>
            </a:r>
            <a:r>
              <a:rPr sz="3200" spc="-5" dirty="0">
                <a:solidFill>
                  <a:srgbClr val="3333CC"/>
                </a:solidFill>
                <a:latin typeface="Arial"/>
                <a:cs typeface="Arial"/>
              </a:rPr>
              <a:t>estimator	</a:t>
            </a:r>
            <a:r>
              <a:rPr sz="2550" spc="-509" dirty="0">
                <a:latin typeface="Symbol"/>
                <a:cs typeface="Symbol"/>
              </a:rPr>
              <a:t></a:t>
            </a:r>
            <a:r>
              <a:rPr sz="3825" spc="-765" baseline="15250" dirty="0">
                <a:latin typeface="Calibri"/>
                <a:cs typeface="Calibri"/>
              </a:rPr>
              <a:t>ˆ	</a:t>
            </a:r>
            <a:r>
              <a:rPr sz="2550" spc="15" dirty="0">
                <a:latin typeface="Symbol"/>
                <a:cs typeface="Symbol"/>
              </a:rPr>
              <a:t></a:t>
            </a:r>
            <a:r>
              <a:rPr sz="2550" spc="60" dirty="0">
                <a:latin typeface="Times New Roman"/>
                <a:cs typeface="Times New Roman"/>
              </a:rPr>
              <a:t> </a:t>
            </a:r>
            <a:r>
              <a:rPr sz="2550" i="1" spc="105" dirty="0">
                <a:latin typeface="Calibri"/>
                <a:cs typeface="Calibri"/>
              </a:rPr>
              <a:t>g</a:t>
            </a:r>
            <a:r>
              <a:rPr sz="2550" spc="105" dirty="0">
                <a:latin typeface="Calibri"/>
                <a:cs typeface="Calibri"/>
              </a:rPr>
              <a:t>(</a:t>
            </a:r>
            <a:r>
              <a:rPr sz="2550" b="1" i="1" spc="105" dirty="0">
                <a:latin typeface="Calibri"/>
                <a:cs typeface="Calibri"/>
              </a:rPr>
              <a:t>x</a:t>
            </a:r>
            <a:r>
              <a:rPr sz="2250" spc="157" baseline="42592" dirty="0">
                <a:latin typeface="Calibri"/>
                <a:cs typeface="Calibri"/>
              </a:rPr>
              <a:t>(1)</a:t>
            </a:r>
            <a:r>
              <a:rPr sz="2550" spc="105" dirty="0">
                <a:latin typeface="Calibri"/>
                <a:cs typeface="Calibri"/>
              </a:rPr>
              <a:t>,...</a:t>
            </a:r>
            <a:r>
              <a:rPr sz="2550" b="1" i="1" spc="105" dirty="0">
                <a:latin typeface="Calibri"/>
                <a:cs typeface="Calibri"/>
              </a:rPr>
              <a:t>x</a:t>
            </a:r>
            <a:r>
              <a:rPr sz="2250" spc="157" baseline="42592" dirty="0">
                <a:latin typeface="Calibri"/>
                <a:cs typeface="Calibri"/>
              </a:rPr>
              <a:t>(</a:t>
            </a:r>
            <a:r>
              <a:rPr sz="2250" i="1" spc="157" baseline="42592" dirty="0">
                <a:latin typeface="Calibri"/>
                <a:cs typeface="Calibri"/>
              </a:rPr>
              <a:t>m</a:t>
            </a:r>
            <a:r>
              <a:rPr sz="2250" i="1" spc="-300" baseline="42592" dirty="0">
                <a:latin typeface="Calibri"/>
                <a:cs typeface="Calibri"/>
              </a:rPr>
              <a:t> </a:t>
            </a:r>
            <a:r>
              <a:rPr sz="2250" spc="330" baseline="42592" dirty="0">
                <a:latin typeface="Calibri"/>
                <a:cs typeface="Calibri"/>
              </a:rPr>
              <a:t>)</a:t>
            </a:r>
            <a:r>
              <a:rPr sz="2550" spc="220" dirty="0">
                <a:latin typeface="Calibri"/>
                <a:cs typeface="Calibri"/>
              </a:rPr>
              <a:t>)	</a:t>
            </a:r>
            <a:r>
              <a:rPr sz="3200" spc="-5" dirty="0">
                <a:solidFill>
                  <a:srgbClr val="3333CC"/>
                </a:solidFill>
                <a:latin typeface="Arial"/>
                <a:cs typeface="Arial"/>
              </a:rPr>
              <a:t>for parameter</a:t>
            </a:r>
            <a:r>
              <a:rPr sz="3200" spc="-45" dirty="0">
                <a:solidFill>
                  <a:srgbClr val="3333CC"/>
                </a:solidFill>
                <a:latin typeface="Arial"/>
                <a:cs typeface="Arial"/>
              </a:rPr>
              <a:t> </a:t>
            </a:r>
            <a:r>
              <a:rPr sz="3200" dirty="0">
                <a:latin typeface="Times New Roman"/>
                <a:cs typeface="Times New Roman"/>
              </a:rPr>
              <a:t>θ</a:t>
            </a:r>
          </a:p>
        </p:txBody>
      </p:sp>
      <p:sp>
        <p:nvSpPr>
          <p:cNvPr id="8" name="object 8"/>
          <p:cNvSpPr txBox="1"/>
          <p:nvPr/>
        </p:nvSpPr>
        <p:spPr>
          <a:xfrm>
            <a:off x="1170478" y="2464954"/>
            <a:ext cx="4279265" cy="513080"/>
          </a:xfrm>
          <a:prstGeom prst="rect">
            <a:avLst/>
          </a:prstGeom>
        </p:spPr>
        <p:txBody>
          <a:bodyPr vert="horz" wrap="square" lIns="0" tIns="12700" rIns="0" bIns="0" rtlCol="0">
            <a:spAutoFit/>
          </a:bodyPr>
          <a:lstStyle/>
          <a:p>
            <a:pPr marL="38100">
              <a:lnSpc>
                <a:spcPct val="100000"/>
              </a:lnSpc>
              <a:spcBef>
                <a:spcPts val="100"/>
              </a:spcBef>
              <a:tabLst>
                <a:tab pos="2072005" algn="l"/>
                <a:tab pos="2365375" algn="l"/>
              </a:tabLst>
            </a:pPr>
            <a:r>
              <a:rPr sz="3200" dirty="0">
                <a:solidFill>
                  <a:srgbClr val="3333CC"/>
                </a:solidFill>
                <a:latin typeface="Arial"/>
                <a:cs typeface="Arial"/>
              </a:rPr>
              <a:t>has </a:t>
            </a:r>
            <a:r>
              <a:rPr sz="3200" spc="-10" dirty="0">
                <a:latin typeface="Cambria"/>
                <a:cs typeface="Cambria"/>
              </a:rPr>
              <a:t>bias(</a:t>
            </a:r>
            <a:r>
              <a:rPr sz="3200" spc="-425" dirty="0">
                <a:latin typeface="Cambria"/>
                <a:cs typeface="Cambria"/>
              </a:rPr>
              <a:t> </a:t>
            </a:r>
            <a:r>
              <a:rPr sz="3825" spc="-757" baseline="3267" dirty="0">
                <a:latin typeface="Symbol"/>
                <a:cs typeface="Symbol"/>
              </a:rPr>
              <a:t></a:t>
            </a:r>
            <a:r>
              <a:rPr sz="3825" spc="-757" baseline="18518" dirty="0">
                <a:latin typeface="Calibri"/>
                <a:cs typeface="Calibri"/>
              </a:rPr>
              <a:t>ˆ	</a:t>
            </a:r>
            <a:r>
              <a:rPr sz="3200" spc="20" dirty="0">
                <a:latin typeface="Cambria"/>
                <a:cs typeface="Cambria"/>
              </a:rPr>
              <a:t>)	</a:t>
            </a:r>
            <a:r>
              <a:rPr sz="3200" spc="-5" dirty="0">
                <a:solidFill>
                  <a:srgbClr val="3333CC"/>
                </a:solidFill>
                <a:latin typeface="Arial"/>
                <a:cs typeface="Arial"/>
              </a:rPr>
              <a:t>defined</a:t>
            </a:r>
            <a:r>
              <a:rPr sz="3200" spc="-50" dirty="0">
                <a:solidFill>
                  <a:srgbClr val="3333CC"/>
                </a:solidFill>
                <a:latin typeface="Arial"/>
                <a:cs typeface="Arial"/>
              </a:rPr>
              <a:t> </a:t>
            </a:r>
            <a:r>
              <a:rPr sz="3200" dirty="0">
                <a:solidFill>
                  <a:srgbClr val="3333CC"/>
                </a:solidFill>
                <a:latin typeface="Arial"/>
                <a:cs typeface="Arial"/>
              </a:rPr>
              <a:t>as</a:t>
            </a:r>
            <a:endParaRPr sz="3200">
              <a:latin typeface="Arial"/>
              <a:cs typeface="Arial"/>
            </a:endParaRPr>
          </a:p>
        </p:txBody>
      </p:sp>
      <p:sp>
        <p:nvSpPr>
          <p:cNvPr id="9" name="object 9"/>
          <p:cNvSpPr txBox="1"/>
          <p:nvPr/>
        </p:nvSpPr>
        <p:spPr>
          <a:xfrm>
            <a:off x="3028692" y="2783882"/>
            <a:ext cx="180340" cy="253365"/>
          </a:xfrm>
          <a:prstGeom prst="rect">
            <a:avLst/>
          </a:prstGeom>
        </p:spPr>
        <p:txBody>
          <a:bodyPr vert="horz" wrap="square" lIns="0" tIns="12065" rIns="0" bIns="0" rtlCol="0">
            <a:spAutoFit/>
          </a:bodyPr>
          <a:lstStyle/>
          <a:p>
            <a:pPr marL="12700">
              <a:lnSpc>
                <a:spcPct val="100000"/>
              </a:lnSpc>
              <a:spcBef>
                <a:spcPts val="95"/>
              </a:spcBef>
            </a:pPr>
            <a:r>
              <a:rPr sz="1500" i="1" spc="30" dirty="0">
                <a:latin typeface="Calibri"/>
                <a:cs typeface="Calibri"/>
              </a:rPr>
              <a:t>m</a:t>
            </a:r>
            <a:endParaRPr sz="1500">
              <a:latin typeface="Calibri"/>
              <a:cs typeface="Calibri"/>
            </a:endParaRPr>
          </a:p>
        </p:txBody>
      </p:sp>
      <p:sp>
        <p:nvSpPr>
          <p:cNvPr id="13" name="object 13"/>
          <p:cNvSpPr txBox="1"/>
          <p:nvPr/>
        </p:nvSpPr>
        <p:spPr>
          <a:xfrm>
            <a:off x="827578" y="3056351"/>
            <a:ext cx="7445375" cy="505267"/>
          </a:xfrm>
          <a:prstGeom prst="rect">
            <a:avLst/>
          </a:prstGeom>
        </p:spPr>
        <p:txBody>
          <a:bodyPr vert="horz" wrap="square" lIns="0" tIns="12700" rIns="0" bIns="0" rtlCol="0">
            <a:spAutoFit/>
          </a:bodyPr>
          <a:lstStyle/>
          <a:p>
            <a:pPr marL="38100">
              <a:lnSpc>
                <a:spcPct val="100000"/>
              </a:lnSpc>
              <a:spcBef>
                <a:spcPts val="100"/>
              </a:spcBef>
              <a:tabLst>
                <a:tab pos="380365" algn="l"/>
                <a:tab pos="381000" algn="l"/>
                <a:tab pos="6729095" algn="l"/>
              </a:tabLst>
            </a:pPr>
            <a:r>
              <a:rPr lang="en-US" sz="4800" spc="-7" baseline="1736" dirty="0">
                <a:solidFill>
                  <a:srgbClr val="3333CC"/>
                </a:solidFill>
                <a:latin typeface="Arial"/>
                <a:cs typeface="Arial"/>
              </a:rPr>
              <a:t>   </a:t>
            </a:r>
            <a:r>
              <a:rPr sz="4800" spc="-7" baseline="1736" dirty="0">
                <a:solidFill>
                  <a:srgbClr val="3333CC"/>
                </a:solidFill>
                <a:latin typeface="Arial"/>
                <a:cs typeface="Arial"/>
              </a:rPr>
              <a:t>The estimator </a:t>
            </a:r>
            <a:r>
              <a:rPr sz="4800" baseline="1736" dirty="0">
                <a:solidFill>
                  <a:srgbClr val="3333CC"/>
                </a:solidFill>
                <a:latin typeface="Arial"/>
                <a:cs typeface="Arial"/>
              </a:rPr>
              <a:t>is unbiased if</a:t>
            </a:r>
            <a:r>
              <a:rPr sz="4800" spc="60" baseline="1736" dirty="0">
                <a:solidFill>
                  <a:srgbClr val="3333CC"/>
                </a:solidFill>
                <a:latin typeface="Arial"/>
                <a:cs typeface="Arial"/>
              </a:rPr>
              <a:t> </a:t>
            </a:r>
            <a:r>
              <a:rPr sz="4800" spc="-15" baseline="1736" dirty="0">
                <a:latin typeface="Cambria"/>
                <a:cs typeface="Cambria"/>
              </a:rPr>
              <a:t>bias(</a:t>
            </a:r>
            <a:r>
              <a:rPr sz="4800" spc="-284" baseline="1736" dirty="0">
                <a:latin typeface="Cambria"/>
                <a:cs typeface="Cambria"/>
              </a:rPr>
              <a:t> </a:t>
            </a:r>
            <a:r>
              <a:rPr sz="2550" spc="-505" dirty="0">
                <a:latin typeface="Symbol"/>
                <a:cs typeface="Symbol"/>
              </a:rPr>
              <a:t></a:t>
            </a:r>
            <a:r>
              <a:rPr sz="3825" spc="-757" baseline="15250" dirty="0">
                <a:latin typeface="Calibri"/>
                <a:cs typeface="Calibri"/>
              </a:rPr>
              <a:t>ˆ	</a:t>
            </a:r>
            <a:r>
              <a:rPr sz="4800" spc="277" baseline="1736" dirty="0">
                <a:latin typeface="Cambria"/>
                <a:cs typeface="Cambria"/>
              </a:rPr>
              <a:t>)=0</a:t>
            </a:r>
            <a:endParaRPr sz="4800" baseline="1736" dirty="0">
              <a:latin typeface="Cambria"/>
              <a:cs typeface="Cambria"/>
            </a:endParaRPr>
          </a:p>
        </p:txBody>
      </p:sp>
      <p:sp>
        <p:nvSpPr>
          <p:cNvPr id="14" name="object 14"/>
          <p:cNvSpPr txBox="1"/>
          <p:nvPr/>
        </p:nvSpPr>
        <p:spPr>
          <a:xfrm>
            <a:off x="827578" y="3393482"/>
            <a:ext cx="8822690" cy="2784475"/>
          </a:xfrm>
          <a:prstGeom prst="rect">
            <a:avLst/>
          </a:prstGeom>
        </p:spPr>
        <p:txBody>
          <a:bodyPr vert="horz" wrap="square" lIns="0" tIns="12065" rIns="0" bIns="0" rtlCol="0">
            <a:spAutoFit/>
          </a:bodyPr>
          <a:lstStyle/>
          <a:p>
            <a:pPr marR="2102485" algn="r">
              <a:lnSpc>
                <a:spcPct val="100000"/>
              </a:lnSpc>
              <a:spcBef>
                <a:spcPts val="95"/>
              </a:spcBef>
            </a:pPr>
            <a:r>
              <a:rPr sz="1500" i="1" spc="30" dirty="0">
                <a:latin typeface="Calibri"/>
                <a:cs typeface="Calibri"/>
              </a:rPr>
              <a:t>m</a:t>
            </a:r>
            <a:endParaRPr sz="1500" dirty="0">
              <a:latin typeface="Calibri"/>
              <a:cs typeface="Calibri"/>
            </a:endParaRPr>
          </a:p>
          <a:p>
            <a:pPr marL="381000" marR="30480" indent="-342900">
              <a:lnSpc>
                <a:spcPct val="100000"/>
              </a:lnSpc>
              <a:spcBef>
                <a:spcPts val="60"/>
              </a:spcBef>
              <a:buChar char="•"/>
              <a:tabLst>
                <a:tab pos="380365" algn="l"/>
                <a:tab pos="381000" algn="l"/>
              </a:tabLst>
            </a:pPr>
            <a:r>
              <a:rPr lang="en-US" sz="3200" spc="-5" dirty="0">
                <a:solidFill>
                  <a:srgbClr val="3333CC"/>
                </a:solidFill>
                <a:latin typeface="Arial"/>
                <a:cs typeface="Arial"/>
              </a:rPr>
              <a:t>L</a:t>
            </a:r>
            <a:r>
              <a:rPr sz="3200" dirty="0">
                <a:solidFill>
                  <a:srgbClr val="3333CC"/>
                </a:solidFill>
                <a:latin typeface="Arial"/>
                <a:cs typeface="Arial"/>
              </a:rPr>
              <a:t>ook at </a:t>
            </a:r>
            <a:r>
              <a:rPr sz="3200" spc="-5" dirty="0">
                <a:solidFill>
                  <a:srgbClr val="3333CC"/>
                </a:solidFill>
                <a:latin typeface="Arial"/>
                <a:cs typeface="Arial"/>
              </a:rPr>
              <a:t>estimators </a:t>
            </a:r>
            <a:r>
              <a:rPr sz="3200" dirty="0">
                <a:solidFill>
                  <a:srgbClr val="3333CC"/>
                </a:solidFill>
                <a:latin typeface="Arial"/>
                <a:cs typeface="Arial"/>
              </a:rPr>
              <a:t>of </a:t>
            </a:r>
            <a:r>
              <a:rPr sz="3200" spc="-5" dirty="0">
                <a:solidFill>
                  <a:srgbClr val="3333CC"/>
                </a:solidFill>
                <a:latin typeface="Arial"/>
                <a:cs typeface="Arial"/>
              </a:rPr>
              <a:t>the following  parameters to determine whether there </a:t>
            </a:r>
            <a:r>
              <a:rPr sz="3200" dirty="0">
                <a:solidFill>
                  <a:srgbClr val="3333CC"/>
                </a:solidFill>
                <a:latin typeface="Arial"/>
                <a:cs typeface="Arial"/>
              </a:rPr>
              <a:t>is</a:t>
            </a:r>
            <a:r>
              <a:rPr sz="3200" spc="40" dirty="0">
                <a:solidFill>
                  <a:srgbClr val="3333CC"/>
                </a:solidFill>
                <a:latin typeface="Arial"/>
                <a:cs typeface="Arial"/>
              </a:rPr>
              <a:t> </a:t>
            </a:r>
            <a:r>
              <a:rPr sz="3200" dirty="0">
                <a:solidFill>
                  <a:srgbClr val="3333CC"/>
                </a:solidFill>
                <a:latin typeface="Arial"/>
                <a:cs typeface="Arial"/>
              </a:rPr>
              <a:t>bias:</a:t>
            </a:r>
            <a:endParaRPr sz="3200" dirty="0">
              <a:latin typeface="Arial"/>
              <a:cs typeface="Arial"/>
            </a:endParaRPr>
          </a:p>
          <a:p>
            <a:pPr marL="781050" lvl="1" indent="-286385">
              <a:lnSpc>
                <a:spcPct val="100000"/>
              </a:lnSpc>
              <a:spcBef>
                <a:spcPts val="725"/>
              </a:spcBef>
              <a:buChar char="–"/>
              <a:tabLst>
                <a:tab pos="781050" algn="l"/>
              </a:tabLst>
            </a:pPr>
            <a:r>
              <a:rPr sz="2800" dirty="0">
                <a:solidFill>
                  <a:srgbClr val="336600"/>
                </a:solidFill>
                <a:latin typeface="Arial"/>
                <a:cs typeface="Arial"/>
              </a:rPr>
              <a:t>Bernoulli </a:t>
            </a:r>
            <a:r>
              <a:rPr sz="2800" spc="-5" dirty="0">
                <a:solidFill>
                  <a:srgbClr val="336600"/>
                </a:solidFill>
                <a:latin typeface="Arial"/>
                <a:cs typeface="Arial"/>
              </a:rPr>
              <a:t>distribution: </a:t>
            </a:r>
            <a:r>
              <a:rPr sz="2800" spc="-25" dirty="0">
                <a:latin typeface="Cambria"/>
                <a:cs typeface="Cambria"/>
              </a:rPr>
              <a:t>mean</a:t>
            </a:r>
            <a:r>
              <a:rPr sz="2800" spc="305" dirty="0">
                <a:latin typeface="Cambria"/>
                <a:cs typeface="Cambria"/>
              </a:rPr>
              <a:t> </a:t>
            </a:r>
            <a:r>
              <a:rPr sz="2800" dirty="0">
                <a:latin typeface="Times New Roman"/>
                <a:cs typeface="Times New Roman"/>
              </a:rPr>
              <a:t>θ</a:t>
            </a:r>
          </a:p>
          <a:p>
            <a:pPr marL="781050" lvl="1" indent="-286385">
              <a:lnSpc>
                <a:spcPct val="100000"/>
              </a:lnSpc>
              <a:spcBef>
                <a:spcPts val="640"/>
              </a:spcBef>
              <a:buChar char="–"/>
              <a:tabLst>
                <a:tab pos="781050" algn="l"/>
              </a:tabLst>
            </a:pPr>
            <a:r>
              <a:rPr sz="2800" spc="-5" dirty="0">
                <a:solidFill>
                  <a:srgbClr val="336600"/>
                </a:solidFill>
                <a:latin typeface="Arial"/>
                <a:cs typeface="Arial"/>
              </a:rPr>
              <a:t>Gaussian distribution: </a:t>
            </a:r>
            <a:r>
              <a:rPr sz="2800" spc="-25" dirty="0">
                <a:latin typeface="Cambria"/>
                <a:cs typeface="Cambria"/>
              </a:rPr>
              <a:t>mean</a:t>
            </a:r>
            <a:r>
              <a:rPr sz="2800" spc="315" dirty="0">
                <a:latin typeface="Cambria"/>
                <a:cs typeface="Cambria"/>
              </a:rPr>
              <a:t> </a:t>
            </a:r>
            <a:r>
              <a:rPr sz="2800" spc="-114" dirty="0">
                <a:latin typeface="Times New Roman"/>
                <a:cs typeface="Times New Roman"/>
              </a:rPr>
              <a:t>µ</a:t>
            </a:r>
            <a:endParaRPr sz="2800" dirty="0">
              <a:latin typeface="Times New Roman"/>
              <a:cs typeface="Times New Roman"/>
            </a:endParaRPr>
          </a:p>
          <a:p>
            <a:pPr marL="781050" lvl="1" indent="-286385">
              <a:lnSpc>
                <a:spcPct val="100000"/>
              </a:lnSpc>
              <a:spcBef>
                <a:spcPts val="740"/>
              </a:spcBef>
              <a:buChar char="–"/>
              <a:tabLst>
                <a:tab pos="781050" algn="l"/>
              </a:tabLst>
            </a:pPr>
            <a:r>
              <a:rPr sz="2800" spc="-5" dirty="0">
                <a:solidFill>
                  <a:srgbClr val="336600"/>
                </a:solidFill>
                <a:latin typeface="Arial"/>
                <a:cs typeface="Arial"/>
              </a:rPr>
              <a:t>Gaussian distribution: </a:t>
            </a:r>
            <a:r>
              <a:rPr sz="2800" spc="-10" dirty="0">
                <a:latin typeface="Cambria"/>
                <a:cs typeface="Cambria"/>
              </a:rPr>
              <a:t>variance</a:t>
            </a:r>
            <a:r>
              <a:rPr sz="2800" spc="315" dirty="0">
                <a:latin typeface="Cambria"/>
                <a:cs typeface="Cambria"/>
              </a:rPr>
              <a:t> </a:t>
            </a:r>
            <a:r>
              <a:rPr sz="2800" dirty="0">
                <a:latin typeface="Times New Roman"/>
                <a:cs typeface="Times New Roman"/>
              </a:rPr>
              <a:t>σ</a:t>
            </a:r>
            <a:r>
              <a:rPr sz="2775" baseline="25525" dirty="0">
                <a:latin typeface="Times New Roman"/>
                <a:cs typeface="Times New Roman"/>
              </a:rPr>
              <a:t>2</a:t>
            </a:r>
          </a:p>
        </p:txBody>
      </p:sp>
      <p:pic>
        <p:nvPicPr>
          <p:cNvPr id="16" name="Picture 15">
            <a:extLst>
              <a:ext uri="{FF2B5EF4-FFF2-40B4-BE49-F238E27FC236}">
                <a16:creationId xmlns:a16="http://schemas.microsoft.com/office/drawing/2014/main" id="{BC2091F6-A770-E14E-9D47-8DB3EEC40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4583" y="2520220"/>
            <a:ext cx="1502614" cy="620011"/>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04151" y="572654"/>
            <a:ext cx="6889750" cy="695960"/>
          </a:xfrm>
          <a:prstGeom prst="rect">
            <a:avLst/>
          </a:prstGeom>
        </p:spPr>
        <p:txBody>
          <a:bodyPr vert="horz" wrap="square" lIns="0" tIns="12700" rIns="0" bIns="0" rtlCol="0">
            <a:spAutoFit/>
          </a:bodyPr>
          <a:lstStyle/>
          <a:p>
            <a:pPr marL="12700">
              <a:lnSpc>
                <a:spcPct val="100000"/>
              </a:lnSpc>
              <a:spcBef>
                <a:spcPts val="100"/>
              </a:spcBef>
              <a:tabLst>
                <a:tab pos="5478780" algn="l"/>
              </a:tabLst>
            </a:pPr>
            <a:r>
              <a:rPr dirty="0"/>
              <a:t>Es</a:t>
            </a:r>
            <a:r>
              <a:rPr spc="-5" dirty="0"/>
              <a:t>t</a:t>
            </a:r>
            <a:r>
              <a:rPr dirty="0"/>
              <a:t>ima</a:t>
            </a:r>
            <a:r>
              <a:rPr spc="-5" dirty="0"/>
              <a:t>t</a:t>
            </a:r>
            <a:r>
              <a:rPr dirty="0"/>
              <a:t>or</a:t>
            </a:r>
            <a:r>
              <a:rPr spc="-5" dirty="0"/>
              <a:t> </a:t>
            </a:r>
            <a:r>
              <a:rPr dirty="0"/>
              <a:t>of</a:t>
            </a:r>
            <a:r>
              <a:rPr spc="-5" dirty="0"/>
              <a:t> </a:t>
            </a:r>
            <a:r>
              <a:rPr dirty="0"/>
              <a:t>Bernoulli	</a:t>
            </a:r>
            <a:r>
              <a:rPr lang="en-US" dirty="0"/>
              <a:t>M</a:t>
            </a:r>
            <a:r>
              <a:rPr dirty="0"/>
              <a:t>ean</a:t>
            </a:r>
          </a:p>
        </p:txBody>
      </p:sp>
      <p:sp>
        <p:nvSpPr>
          <p:cNvPr id="5" name="object 5"/>
          <p:cNvSpPr txBox="1"/>
          <p:nvPr/>
        </p:nvSpPr>
        <p:spPr>
          <a:xfrm>
            <a:off x="836045" y="1448954"/>
            <a:ext cx="8851900"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dirty="0">
                <a:solidFill>
                  <a:srgbClr val="3333CC"/>
                </a:solidFill>
                <a:latin typeface="Arial"/>
                <a:cs typeface="Arial"/>
              </a:rPr>
              <a:t>Bernoulli </a:t>
            </a:r>
            <a:r>
              <a:rPr sz="3200" spc="-5" dirty="0">
                <a:solidFill>
                  <a:srgbClr val="3333CC"/>
                </a:solidFill>
                <a:latin typeface="Arial"/>
                <a:cs typeface="Arial"/>
              </a:rPr>
              <a:t>distribution for binary </a:t>
            </a:r>
            <a:r>
              <a:rPr sz="3200" dirty="0">
                <a:solidFill>
                  <a:srgbClr val="3333CC"/>
                </a:solidFill>
                <a:latin typeface="Arial"/>
                <a:cs typeface="Arial"/>
              </a:rPr>
              <a:t>variable </a:t>
            </a:r>
            <a:r>
              <a:rPr sz="3200" i="1" dirty="0">
                <a:latin typeface="Times New Roman"/>
                <a:cs typeface="Times New Roman"/>
              </a:rPr>
              <a:t>x</a:t>
            </a:r>
            <a:r>
              <a:rPr sz="3200" i="1" spc="-5" dirty="0">
                <a:latin typeface="Times New Roman"/>
                <a:cs typeface="Times New Roman"/>
              </a:rPr>
              <a:t> </a:t>
            </a:r>
            <a:r>
              <a:rPr sz="3200" i="1" spc="100" dirty="0">
                <a:latin typeface="Times New Roman"/>
                <a:cs typeface="Times New Roman"/>
              </a:rPr>
              <a:t>ε</a:t>
            </a:r>
            <a:r>
              <a:rPr sz="3200" spc="100" dirty="0">
                <a:solidFill>
                  <a:srgbClr val="3333CC"/>
                </a:solidFill>
                <a:latin typeface="Cambria"/>
                <a:cs typeface="Cambria"/>
              </a:rPr>
              <a:t>{0,1}</a:t>
            </a:r>
            <a:endParaRPr sz="3200">
              <a:latin typeface="Cambria"/>
              <a:cs typeface="Cambria"/>
            </a:endParaRPr>
          </a:p>
        </p:txBody>
      </p:sp>
      <p:sp>
        <p:nvSpPr>
          <p:cNvPr id="6" name="object 6"/>
          <p:cNvSpPr txBox="1"/>
          <p:nvPr/>
        </p:nvSpPr>
        <p:spPr>
          <a:xfrm>
            <a:off x="1178945" y="1931554"/>
            <a:ext cx="455739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3333CC"/>
                </a:solidFill>
                <a:latin typeface="Arial"/>
                <a:cs typeface="Arial"/>
              </a:rPr>
              <a:t>with </a:t>
            </a:r>
            <a:r>
              <a:rPr sz="3200" dirty="0">
                <a:solidFill>
                  <a:srgbClr val="3333CC"/>
                </a:solidFill>
                <a:latin typeface="Arial"/>
                <a:cs typeface="Arial"/>
              </a:rPr>
              <a:t>mean </a:t>
            </a:r>
            <a:r>
              <a:rPr sz="3200" dirty="0">
                <a:latin typeface="Times New Roman"/>
                <a:cs typeface="Times New Roman"/>
              </a:rPr>
              <a:t>θ </a:t>
            </a:r>
            <a:r>
              <a:rPr sz="3200" dirty="0">
                <a:solidFill>
                  <a:srgbClr val="3333CC"/>
                </a:solidFill>
                <a:latin typeface="Arial"/>
                <a:cs typeface="Arial"/>
              </a:rPr>
              <a:t>has </a:t>
            </a:r>
            <a:r>
              <a:rPr sz="3200" spc="-5" dirty="0">
                <a:solidFill>
                  <a:srgbClr val="3333CC"/>
                </a:solidFill>
                <a:latin typeface="Arial"/>
                <a:cs typeface="Arial"/>
              </a:rPr>
              <a:t>the</a:t>
            </a:r>
            <a:r>
              <a:rPr sz="3200" spc="10" dirty="0">
                <a:solidFill>
                  <a:srgbClr val="3333CC"/>
                </a:solidFill>
                <a:latin typeface="Arial"/>
                <a:cs typeface="Arial"/>
              </a:rPr>
              <a:t> </a:t>
            </a:r>
            <a:r>
              <a:rPr sz="3200" spc="-5" dirty="0">
                <a:solidFill>
                  <a:srgbClr val="3333CC"/>
                </a:solidFill>
                <a:latin typeface="Arial"/>
                <a:cs typeface="Arial"/>
              </a:rPr>
              <a:t>form</a:t>
            </a:r>
            <a:endParaRPr sz="3200">
              <a:latin typeface="Arial"/>
              <a:cs typeface="Arial"/>
            </a:endParaRPr>
          </a:p>
        </p:txBody>
      </p:sp>
      <p:sp>
        <p:nvSpPr>
          <p:cNvPr id="7" name="object 7"/>
          <p:cNvSpPr txBox="1"/>
          <p:nvPr/>
        </p:nvSpPr>
        <p:spPr>
          <a:xfrm>
            <a:off x="855841" y="2471847"/>
            <a:ext cx="7716520" cy="513080"/>
          </a:xfrm>
          <a:prstGeom prst="rect">
            <a:avLst/>
          </a:prstGeom>
        </p:spPr>
        <p:txBody>
          <a:bodyPr vert="horz" wrap="square" lIns="0" tIns="12700" rIns="0" bIns="0" rtlCol="0">
            <a:spAutoFit/>
          </a:bodyPr>
          <a:lstStyle/>
          <a:p>
            <a:pPr marL="381000" indent="-342900">
              <a:lnSpc>
                <a:spcPct val="100000"/>
              </a:lnSpc>
              <a:spcBef>
                <a:spcPts val="100"/>
              </a:spcBef>
              <a:buChar char="•"/>
              <a:tabLst>
                <a:tab pos="380365" algn="l"/>
                <a:tab pos="381000" algn="l"/>
              </a:tabLst>
            </a:pPr>
            <a:r>
              <a:rPr sz="3200" spc="-5" dirty="0">
                <a:solidFill>
                  <a:srgbClr val="3333CC"/>
                </a:solidFill>
                <a:latin typeface="Arial"/>
                <a:cs typeface="Arial"/>
              </a:rPr>
              <a:t>Estimator for </a:t>
            </a:r>
            <a:r>
              <a:rPr sz="3200" dirty="0">
                <a:latin typeface="Times New Roman"/>
                <a:cs typeface="Times New Roman"/>
              </a:rPr>
              <a:t>θ </a:t>
            </a:r>
            <a:r>
              <a:rPr sz="3200" dirty="0">
                <a:solidFill>
                  <a:srgbClr val="3333CC"/>
                </a:solidFill>
                <a:latin typeface="Arial"/>
                <a:cs typeface="Arial"/>
              </a:rPr>
              <a:t>given samples </a:t>
            </a:r>
            <a:r>
              <a:rPr sz="2400" spc="100" dirty="0">
                <a:latin typeface="Cambria"/>
                <a:cs typeface="Cambria"/>
              </a:rPr>
              <a:t>{</a:t>
            </a:r>
            <a:r>
              <a:rPr sz="2400" b="1" i="1" spc="100" dirty="0">
                <a:latin typeface="Palatino Linotype"/>
                <a:cs typeface="Palatino Linotype"/>
              </a:rPr>
              <a:t>x</a:t>
            </a:r>
            <a:r>
              <a:rPr sz="2400" spc="150" baseline="24305" dirty="0">
                <a:latin typeface="Cambria"/>
                <a:cs typeface="Cambria"/>
              </a:rPr>
              <a:t>(1)</a:t>
            </a:r>
            <a:r>
              <a:rPr sz="2400" spc="100" dirty="0">
                <a:latin typeface="Cambria"/>
                <a:cs typeface="Cambria"/>
              </a:rPr>
              <a:t>,..</a:t>
            </a:r>
            <a:r>
              <a:rPr sz="2400" b="1" i="1" spc="100" dirty="0">
                <a:latin typeface="Palatino Linotype"/>
                <a:cs typeface="Palatino Linotype"/>
              </a:rPr>
              <a:t>x</a:t>
            </a:r>
            <a:r>
              <a:rPr sz="2400" spc="150" baseline="24305" dirty="0">
                <a:latin typeface="Cambria"/>
                <a:cs typeface="Cambria"/>
              </a:rPr>
              <a:t>(</a:t>
            </a:r>
            <a:r>
              <a:rPr sz="2400" i="1" spc="150" baseline="24305" dirty="0">
                <a:latin typeface="Calibri"/>
                <a:cs typeface="Calibri"/>
              </a:rPr>
              <a:t>m</a:t>
            </a:r>
            <a:r>
              <a:rPr sz="2400" spc="150" baseline="24305" dirty="0">
                <a:latin typeface="Cambria"/>
                <a:cs typeface="Cambria"/>
              </a:rPr>
              <a:t>)</a:t>
            </a:r>
            <a:r>
              <a:rPr sz="2400" spc="100" dirty="0">
                <a:latin typeface="Cambria"/>
                <a:cs typeface="Cambria"/>
              </a:rPr>
              <a:t>}</a:t>
            </a:r>
            <a:r>
              <a:rPr sz="2400" spc="220" dirty="0">
                <a:latin typeface="Cambria"/>
                <a:cs typeface="Cambria"/>
              </a:rPr>
              <a:t> </a:t>
            </a:r>
            <a:r>
              <a:rPr sz="3200" dirty="0">
                <a:solidFill>
                  <a:srgbClr val="3333CC"/>
                </a:solidFill>
                <a:latin typeface="Arial"/>
                <a:cs typeface="Arial"/>
              </a:rPr>
              <a:t>is</a:t>
            </a:r>
            <a:endParaRPr sz="3200">
              <a:latin typeface="Arial"/>
              <a:cs typeface="Arial"/>
            </a:endParaRPr>
          </a:p>
        </p:txBody>
      </p:sp>
      <p:sp>
        <p:nvSpPr>
          <p:cNvPr id="8" name="object 8"/>
          <p:cNvSpPr txBox="1"/>
          <p:nvPr/>
        </p:nvSpPr>
        <p:spPr>
          <a:xfrm>
            <a:off x="836045" y="3095890"/>
            <a:ext cx="8568690"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spc="-5" dirty="0">
                <a:solidFill>
                  <a:srgbClr val="3333CC"/>
                </a:solidFill>
                <a:latin typeface="Arial"/>
                <a:cs typeface="Arial"/>
              </a:rPr>
              <a:t>To determine whether this estimator </a:t>
            </a:r>
            <a:r>
              <a:rPr sz="3200" dirty="0">
                <a:solidFill>
                  <a:srgbClr val="3333CC"/>
                </a:solidFill>
                <a:latin typeface="Arial"/>
                <a:cs typeface="Arial"/>
              </a:rPr>
              <a:t>is</a:t>
            </a:r>
            <a:r>
              <a:rPr sz="3200" spc="25" dirty="0">
                <a:solidFill>
                  <a:srgbClr val="3333CC"/>
                </a:solidFill>
                <a:latin typeface="Arial"/>
                <a:cs typeface="Arial"/>
              </a:rPr>
              <a:t> </a:t>
            </a:r>
            <a:r>
              <a:rPr sz="3200" dirty="0">
                <a:solidFill>
                  <a:srgbClr val="3333CC"/>
                </a:solidFill>
                <a:latin typeface="Arial"/>
                <a:cs typeface="Arial"/>
              </a:rPr>
              <a:t>biased</a:t>
            </a:r>
            <a:endParaRPr sz="3200">
              <a:latin typeface="Arial"/>
              <a:cs typeface="Arial"/>
            </a:endParaRPr>
          </a:p>
        </p:txBody>
      </p:sp>
      <p:sp>
        <p:nvSpPr>
          <p:cNvPr id="9" name="object 9"/>
          <p:cNvSpPr txBox="1"/>
          <p:nvPr/>
        </p:nvSpPr>
        <p:spPr>
          <a:xfrm>
            <a:off x="1178945" y="3582554"/>
            <a:ext cx="1833245" cy="513080"/>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3333CC"/>
                </a:solidFill>
                <a:latin typeface="Arial"/>
                <a:cs typeface="Arial"/>
              </a:rPr>
              <a:t>determine</a:t>
            </a:r>
            <a:endParaRPr sz="3200">
              <a:latin typeface="Arial"/>
              <a:cs typeface="Arial"/>
            </a:endParaRPr>
          </a:p>
        </p:txBody>
      </p:sp>
      <p:sp>
        <p:nvSpPr>
          <p:cNvPr id="10" name="object 10"/>
          <p:cNvSpPr txBox="1"/>
          <p:nvPr/>
        </p:nvSpPr>
        <p:spPr>
          <a:xfrm>
            <a:off x="1293244" y="6499998"/>
            <a:ext cx="1200785"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36600"/>
                </a:solidFill>
                <a:latin typeface="Arial"/>
                <a:cs typeface="Arial"/>
              </a:rPr>
              <a:t>–</a:t>
            </a:r>
            <a:r>
              <a:rPr sz="2800" spc="-180" dirty="0">
                <a:solidFill>
                  <a:srgbClr val="336600"/>
                </a:solidFill>
                <a:latin typeface="Arial"/>
                <a:cs typeface="Arial"/>
              </a:rPr>
              <a:t> </a:t>
            </a:r>
            <a:r>
              <a:rPr sz="2800" dirty="0">
                <a:solidFill>
                  <a:srgbClr val="336600"/>
                </a:solidFill>
                <a:latin typeface="Arial"/>
                <a:cs typeface="Arial"/>
              </a:rPr>
              <a:t>Since</a:t>
            </a:r>
            <a:endParaRPr sz="2800">
              <a:latin typeface="Arial"/>
              <a:cs typeface="Arial"/>
            </a:endParaRPr>
          </a:p>
        </p:txBody>
      </p:sp>
      <p:sp>
        <p:nvSpPr>
          <p:cNvPr id="11" name="object 11"/>
          <p:cNvSpPr txBox="1"/>
          <p:nvPr/>
        </p:nvSpPr>
        <p:spPr>
          <a:xfrm>
            <a:off x="2567312" y="6499998"/>
            <a:ext cx="7209790" cy="452120"/>
          </a:xfrm>
          <a:prstGeom prst="rect">
            <a:avLst/>
          </a:prstGeom>
        </p:spPr>
        <p:txBody>
          <a:bodyPr vert="horz" wrap="square" lIns="0" tIns="12700" rIns="0" bIns="0" rtlCol="0">
            <a:spAutoFit/>
          </a:bodyPr>
          <a:lstStyle/>
          <a:p>
            <a:pPr marL="12700">
              <a:lnSpc>
                <a:spcPct val="100000"/>
              </a:lnSpc>
              <a:spcBef>
                <a:spcPts val="100"/>
              </a:spcBef>
              <a:tabLst>
                <a:tab pos="803275" algn="l"/>
              </a:tabLst>
            </a:pPr>
            <a:r>
              <a:rPr sz="2000" spc="-5" dirty="0">
                <a:latin typeface="Cambria"/>
                <a:cs typeface="Cambria"/>
              </a:rPr>
              <a:t>bias(	</a:t>
            </a:r>
            <a:r>
              <a:rPr sz="2000" spc="114" dirty="0">
                <a:latin typeface="Cambria"/>
                <a:cs typeface="Cambria"/>
              </a:rPr>
              <a:t>)=0 </a:t>
            </a:r>
            <a:r>
              <a:rPr sz="2800" dirty="0">
                <a:solidFill>
                  <a:srgbClr val="336600"/>
                </a:solidFill>
                <a:latin typeface="Arial"/>
                <a:cs typeface="Arial"/>
              </a:rPr>
              <a:t>we say </a:t>
            </a:r>
            <a:r>
              <a:rPr sz="2800" spc="-5" dirty="0">
                <a:solidFill>
                  <a:srgbClr val="336600"/>
                </a:solidFill>
                <a:latin typeface="Arial"/>
                <a:cs typeface="Arial"/>
              </a:rPr>
              <a:t>that the estimator </a:t>
            </a:r>
            <a:r>
              <a:rPr sz="2800" dirty="0">
                <a:solidFill>
                  <a:srgbClr val="336600"/>
                </a:solidFill>
                <a:latin typeface="Arial"/>
                <a:cs typeface="Arial"/>
              </a:rPr>
              <a:t>is</a:t>
            </a:r>
            <a:r>
              <a:rPr sz="2800" spc="-215" dirty="0">
                <a:solidFill>
                  <a:srgbClr val="336600"/>
                </a:solidFill>
                <a:latin typeface="Arial"/>
                <a:cs typeface="Arial"/>
              </a:rPr>
              <a:t> </a:t>
            </a:r>
            <a:r>
              <a:rPr sz="2800" dirty="0">
                <a:solidFill>
                  <a:srgbClr val="336600"/>
                </a:solidFill>
                <a:latin typeface="Arial"/>
                <a:cs typeface="Arial"/>
              </a:rPr>
              <a:t>unbiased</a:t>
            </a:r>
            <a:endParaRPr sz="2800">
              <a:latin typeface="Arial"/>
              <a:cs typeface="Arial"/>
            </a:endParaRPr>
          </a:p>
        </p:txBody>
      </p:sp>
      <p:sp>
        <p:nvSpPr>
          <p:cNvPr id="12" name="object 12"/>
          <p:cNvSpPr txBox="1"/>
          <p:nvPr/>
        </p:nvSpPr>
        <p:spPr>
          <a:xfrm>
            <a:off x="9263094" y="6627379"/>
            <a:ext cx="118110" cy="238760"/>
          </a:xfrm>
          <a:prstGeom prst="rect">
            <a:avLst/>
          </a:prstGeom>
        </p:spPr>
        <p:txBody>
          <a:bodyPr vert="horz" wrap="square" lIns="0" tIns="12700" rIns="0" bIns="0" rtlCol="0">
            <a:spAutoFit/>
          </a:bodyPr>
          <a:lstStyle/>
          <a:p>
            <a:pPr marL="12700">
              <a:lnSpc>
                <a:spcPct val="100000"/>
              </a:lnSpc>
              <a:spcBef>
                <a:spcPts val="100"/>
              </a:spcBef>
            </a:pPr>
            <a:r>
              <a:rPr sz="1400" spc="-50" dirty="0">
                <a:latin typeface="Arial"/>
                <a:cs typeface="Arial"/>
              </a:rPr>
              <a:t>9</a:t>
            </a:r>
            <a:endParaRPr sz="1400">
              <a:latin typeface="Arial"/>
              <a:cs typeface="Arial"/>
            </a:endParaRPr>
          </a:p>
        </p:txBody>
      </p:sp>
      <p:sp>
        <p:nvSpPr>
          <p:cNvPr id="13" name="object 13"/>
          <p:cNvSpPr txBox="1"/>
          <p:nvPr/>
        </p:nvSpPr>
        <p:spPr>
          <a:xfrm>
            <a:off x="5945727" y="1981418"/>
            <a:ext cx="2271395" cy="347980"/>
          </a:xfrm>
          <a:prstGeom prst="rect">
            <a:avLst/>
          </a:prstGeom>
        </p:spPr>
        <p:txBody>
          <a:bodyPr vert="horz" wrap="square" lIns="0" tIns="14604" rIns="0" bIns="0" rtlCol="0">
            <a:spAutoFit/>
          </a:bodyPr>
          <a:lstStyle/>
          <a:p>
            <a:pPr marL="38100">
              <a:lnSpc>
                <a:spcPct val="100000"/>
              </a:lnSpc>
              <a:spcBef>
                <a:spcPts val="114"/>
              </a:spcBef>
            </a:pPr>
            <a:r>
              <a:rPr sz="2100" i="1" spc="160" dirty="0">
                <a:latin typeface="Calibri"/>
                <a:cs typeface="Calibri"/>
              </a:rPr>
              <a:t>P</a:t>
            </a:r>
            <a:r>
              <a:rPr sz="2100" spc="160" dirty="0">
                <a:latin typeface="Calibri"/>
                <a:cs typeface="Calibri"/>
              </a:rPr>
              <a:t>(</a:t>
            </a:r>
            <a:r>
              <a:rPr sz="2100" i="1" spc="160" dirty="0">
                <a:latin typeface="Calibri"/>
                <a:cs typeface="Calibri"/>
              </a:rPr>
              <a:t>x</a:t>
            </a:r>
            <a:r>
              <a:rPr sz="2100" spc="160" dirty="0">
                <a:latin typeface="Calibri"/>
                <a:cs typeface="Calibri"/>
              </a:rPr>
              <a:t>;</a:t>
            </a:r>
            <a:r>
              <a:rPr sz="2100" spc="160" dirty="0">
                <a:latin typeface="Symbol"/>
                <a:cs typeface="Symbol"/>
              </a:rPr>
              <a:t></a:t>
            </a:r>
            <a:r>
              <a:rPr sz="2100" spc="160" dirty="0">
                <a:latin typeface="Calibri"/>
                <a:cs typeface="Calibri"/>
              </a:rPr>
              <a:t>)</a:t>
            </a:r>
            <a:r>
              <a:rPr sz="2100" spc="-300" dirty="0">
                <a:latin typeface="Calibri"/>
                <a:cs typeface="Calibri"/>
              </a:rPr>
              <a:t> </a:t>
            </a:r>
            <a:r>
              <a:rPr sz="2100" spc="5" dirty="0">
                <a:latin typeface="Symbol"/>
                <a:cs typeface="Symbol"/>
              </a:rPr>
              <a:t></a:t>
            </a:r>
            <a:r>
              <a:rPr sz="2100" spc="5" dirty="0">
                <a:latin typeface="Times New Roman"/>
                <a:cs typeface="Times New Roman"/>
              </a:rPr>
              <a:t> </a:t>
            </a:r>
            <a:r>
              <a:rPr sz="2100" spc="30" dirty="0">
                <a:latin typeface="Symbol"/>
                <a:cs typeface="Symbol"/>
              </a:rPr>
              <a:t></a:t>
            </a:r>
            <a:r>
              <a:rPr sz="1800" i="1" spc="44" baseline="43981" dirty="0">
                <a:latin typeface="Calibri"/>
                <a:cs typeface="Calibri"/>
              </a:rPr>
              <a:t>x </a:t>
            </a:r>
            <a:r>
              <a:rPr sz="2100" dirty="0">
                <a:latin typeface="Calibri"/>
                <a:cs typeface="Calibri"/>
              </a:rPr>
              <a:t>(1 </a:t>
            </a:r>
            <a:r>
              <a:rPr sz="2100" spc="5" dirty="0">
                <a:latin typeface="Symbol"/>
                <a:cs typeface="Symbol"/>
              </a:rPr>
              <a:t></a:t>
            </a:r>
            <a:r>
              <a:rPr sz="2100" spc="5" dirty="0">
                <a:latin typeface="Times New Roman"/>
                <a:cs typeface="Times New Roman"/>
              </a:rPr>
              <a:t> </a:t>
            </a:r>
            <a:r>
              <a:rPr sz="2100" spc="10" dirty="0">
                <a:latin typeface="Symbol"/>
                <a:cs typeface="Symbol"/>
              </a:rPr>
              <a:t></a:t>
            </a:r>
            <a:r>
              <a:rPr sz="2100" spc="10" dirty="0">
                <a:latin typeface="Calibri"/>
                <a:cs typeface="Calibri"/>
              </a:rPr>
              <a:t>)</a:t>
            </a:r>
            <a:r>
              <a:rPr sz="1800" spc="15" baseline="43981" dirty="0">
                <a:latin typeface="Calibri"/>
                <a:cs typeface="Calibri"/>
              </a:rPr>
              <a:t>1</a:t>
            </a:r>
            <a:r>
              <a:rPr sz="1800" spc="15" baseline="43981" dirty="0">
                <a:latin typeface="Symbol"/>
                <a:cs typeface="Symbol"/>
              </a:rPr>
              <a:t></a:t>
            </a:r>
            <a:r>
              <a:rPr sz="1800" i="1" spc="15" baseline="43981" dirty="0">
                <a:latin typeface="Calibri"/>
                <a:cs typeface="Calibri"/>
              </a:rPr>
              <a:t>x</a:t>
            </a:r>
            <a:endParaRPr sz="1800" baseline="43981">
              <a:latin typeface="Calibri"/>
              <a:cs typeface="Calibri"/>
            </a:endParaRPr>
          </a:p>
        </p:txBody>
      </p:sp>
      <p:sp>
        <p:nvSpPr>
          <p:cNvPr id="49" name="object 49"/>
          <p:cNvSpPr txBox="1"/>
          <p:nvPr/>
        </p:nvSpPr>
        <p:spPr>
          <a:xfrm>
            <a:off x="3153953" y="6562387"/>
            <a:ext cx="133350" cy="284480"/>
          </a:xfrm>
          <a:prstGeom prst="rect">
            <a:avLst/>
          </a:prstGeom>
        </p:spPr>
        <p:txBody>
          <a:bodyPr vert="horz" wrap="square" lIns="0" tIns="12065" rIns="0" bIns="0" rtlCol="0">
            <a:spAutoFit/>
          </a:bodyPr>
          <a:lstStyle/>
          <a:p>
            <a:pPr marL="12700">
              <a:lnSpc>
                <a:spcPct val="100000"/>
              </a:lnSpc>
              <a:spcBef>
                <a:spcPts val="95"/>
              </a:spcBef>
            </a:pPr>
            <a:r>
              <a:rPr sz="1700" spc="170" dirty="0">
                <a:latin typeface="Calibri"/>
                <a:cs typeface="Calibri"/>
              </a:rPr>
              <a:t>ˆ</a:t>
            </a:r>
            <a:endParaRPr sz="1700">
              <a:latin typeface="Calibri"/>
              <a:cs typeface="Calibri"/>
            </a:endParaRPr>
          </a:p>
        </p:txBody>
      </p:sp>
      <p:sp>
        <p:nvSpPr>
          <p:cNvPr id="50" name="object 50"/>
          <p:cNvSpPr txBox="1"/>
          <p:nvPr/>
        </p:nvSpPr>
        <p:spPr>
          <a:xfrm>
            <a:off x="3150596" y="6620750"/>
            <a:ext cx="125095" cy="284480"/>
          </a:xfrm>
          <a:prstGeom prst="rect">
            <a:avLst/>
          </a:prstGeom>
        </p:spPr>
        <p:txBody>
          <a:bodyPr vert="horz" wrap="square" lIns="0" tIns="12065" rIns="0" bIns="0" rtlCol="0">
            <a:spAutoFit/>
          </a:bodyPr>
          <a:lstStyle/>
          <a:p>
            <a:pPr marL="12700">
              <a:lnSpc>
                <a:spcPct val="100000"/>
              </a:lnSpc>
              <a:spcBef>
                <a:spcPts val="95"/>
              </a:spcBef>
            </a:pPr>
            <a:r>
              <a:rPr sz="1700" spc="-860" dirty="0">
                <a:latin typeface="Symbol"/>
                <a:cs typeface="Symbol"/>
              </a:rPr>
              <a:t></a:t>
            </a:r>
            <a:endParaRPr sz="1700">
              <a:latin typeface="Symbol"/>
              <a:cs typeface="Symbol"/>
            </a:endParaRPr>
          </a:p>
        </p:txBody>
      </p:sp>
      <p:sp>
        <p:nvSpPr>
          <p:cNvPr id="51" name="object 51"/>
          <p:cNvSpPr txBox="1"/>
          <p:nvPr/>
        </p:nvSpPr>
        <p:spPr>
          <a:xfrm>
            <a:off x="3261386" y="6790791"/>
            <a:ext cx="127635" cy="175260"/>
          </a:xfrm>
          <a:prstGeom prst="rect">
            <a:avLst/>
          </a:prstGeom>
        </p:spPr>
        <p:txBody>
          <a:bodyPr vert="horz" wrap="square" lIns="0" tIns="16510" rIns="0" bIns="0" rtlCol="0">
            <a:spAutoFit/>
          </a:bodyPr>
          <a:lstStyle/>
          <a:p>
            <a:pPr marL="12700">
              <a:lnSpc>
                <a:spcPct val="100000"/>
              </a:lnSpc>
              <a:spcBef>
                <a:spcPts val="130"/>
              </a:spcBef>
            </a:pPr>
            <a:r>
              <a:rPr sz="950" i="1" spc="45" dirty="0">
                <a:latin typeface="Calibri"/>
                <a:cs typeface="Calibri"/>
              </a:rPr>
              <a:t>m</a:t>
            </a:r>
            <a:endParaRPr sz="950">
              <a:latin typeface="Calibri"/>
              <a:cs typeface="Calibri"/>
            </a:endParaRPr>
          </a:p>
        </p:txBody>
      </p:sp>
      <p:pic>
        <p:nvPicPr>
          <p:cNvPr id="53" name="Picture 52">
            <a:extLst>
              <a:ext uri="{FF2B5EF4-FFF2-40B4-BE49-F238E27FC236}">
                <a16:creationId xmlns:a16="http://schemas.microsoft.com/office/drawing/2014/main" id="{32722A50-B843-A24B-9BD3-905B0BD39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645" y="3599041"/>
            <a:ext cx="3822700" cy="2878095"/>
          </a:xfrm>
          <a:prstGeom prst="rect">
            <a:avLst/>
          </a:prstGeom>
        </p:spPr>
      </p:pic>
      <p:pic>
        <p:nvPicPr>
          <p:cNvPr id="57" name="Picture 56">
            <a:extLst>
              <a:ext uri="{FF2B5EF4-FFF2-40B4-BE49-F238E27FC236}">
                <a16:creationId xmlns:a16="http://schemas.microsoft.com/office/drawing/2014/main" id="{339D1DC5-4DC4-784A-AE13-4E15B8FB5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361" y="2161612"/>
            <a:ext cx="2000629" cy="103878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738898" y="847293"/>
            <a:ext cx="3220085" cy="695960"/>
          </a:xfrm>
          <a:prstGeom prst="rect">
            <a:avLst/>
          </a:prstGeom>
        </p:spPr>
        <p:txBody>
          <a:bodyPr vert="horz" wrap="square" lIns="0" tIns="12700" rIns="0" bIns="0" rtlCol="0">
            <a:spAutoFit/>
          </a:bodyPr>
          <a:lstStyle/>
          <a:p>
            <a:pPr marL="12700">
              <a:lnSpc>
                <a:spcPct val="100000"/>
              </a:lnSpc>
              <a:spcBef>
                <a:spcPts val="100"/>
              </a:spcBef>
              <a:tabLst>
                <a:tab pos="1130300" algn="l"/>
                <a:tab pos="2807335" algn="l"/>
              </a:tabLst>
            </a:pPr>
            <a:r>
              <a:rPr spc="-5" dirty="0"/>
              <a:t>T</a:t>
            </a:r>
            <a:r>
              <a:rPr dirty="0"/>
              <a:t>he	</a:t>
            </a:r>
            <a:r>
              <a:rPr spc="-5" dirty="0"/>
              <a:t>T</a:t>
            </a:r>
            <a:r>
              <a:rPr dirty="0"/>
              <a:t>ask,	</a:t>
            </a:r>
            <a:r>
              <a:rPr i="1" spc="620" dirty="0">
                <a:solidFill>
                  <a:srgbClr val="000000"/>
                </a:solidFill>
                <a:latin typeface="Cambria"/>
                <a:cs typeface="Cambria"/>
              </a:rPr>
              <a:t>T</a:t>
            </a:r>
          </a:p>
        </p:txBody>
      </p:sp>
      <p:sp>
        <p:nvSpPr>
          <p:cNvPr id="4" name="object 4"/>
          <p:cNvSpPr txBox="1"/>
          <p:nvPr/>
        </p:nvSpPr>
        <p:spPr>
          <a:xfrm>
            <a:off x="920115" y="1752600"/>
            <a:ext cx="8853170" cy="5945217"/>
          </a:xfrm>
          <a:prstGeom prst="rect">
            <a:avLst/>
          </a:prstGeom>
        </p:spPr>
        <p:txBody>
          <a:bodyPr vert="horz" wrap="square" lIns="0" tIns="33020" rIns="0" bIns="0" rtlCol="0">
            <a:spAutoFit/>
          </a:bodyPr>
          <a:lstStyle/>
          <a:p>
            <a:pPr marL="355600" marR="40005" indent="-342900">
              <a:lnSpc>
                <a:spcPts val="3800"/>
              </a:lnSpc>
              <a:spcBef>
                <a:spcPts val="260"/>
              </a:spcBef>
              <a:buChar char="•"/>
              <a:tabLst>
                <a:tab pos="354965" algn="l"/>
                <a:tab pos="355600" algn="l"/>
              </a:tabLst>
            </a:pPr>
            <a:r>
              <a:rPr sz="3200" dirty="0">
                <a:solidFill>
                  <a:srgbClr val="3333CC"/>
                </a:solidFill>
                <a:latin typeface="Arial"/>
                <a:cs typeface="Arial"/>
              </a:rPr>
              <a:t>ML enables us </a:t>
            </a:r>
            <a:r>
              <a:rPr sz="3200" spc="-5" dirty="0">
                <a:solidFill>
                  <a:srgbClr val="3333CC"/>
                </a:solidFill>
                <a:latin typeface="Arial"/>
                <a:cs typeface="Arial"/>
              </a:rPr>
              <a:t>to tackle tasks too difficult to  </a:t>
            </a:r>
            <a:r>
              <a:rPr sz="3200" dirty="0">
                <a:solidFill>
                  <a:srgbClr val="3333CC"/>
                </a:solidFill>
                <a:latin typeface="Arial"/>
                <a:cs typeface="Arial"/>
              </a:rPr>
              <a:t>solve </a:t>
            </a:r>
            <a:r>
              <a:rPr sz="3200" spc="-5" dirty="0">
                <a:solidFill>
                  <a:srgbClr val="3333CC"/>
                </a:solidFill>
                <a:latin typeface="Arial"/>
                <a:cs typeface="Arial"/>
              </a:rPr>
              <a:t>with fixed programs written </a:t>
            </a:r>
            <a:r>
              <a:rPr sz="3200" dirty="0">
                <a:solidFill>
                  <a:srgbClr val="3333CC"/>
                </a:solidFill>
                <a:latin typeface="Arial"/>
                <a:cs typeface="Arial"/>
              </a:rPr>
              <a:t>and designed  </a:t>
            </a:r>
            <a:r>
              <a:rPr lang="en-US" sz="3200" dirty="0">
                <a:solidFill>
                  <a:srgbClr val="3333CC"/>
                </a:solidFill>
                <a:latin typeface="Arial"/>
                <a:cs typeface="Arial"/>
              </a:rPr>
              <a:t>manually</a:t>
            </a:r>
            <a:endParaRPr sz="3200" dirty="0">
              <a:latin typeface="Arial"/>
              <a:cs typeface="Arial"/>
            </a:endParaRPr>
          </a:p>
          <a:p>
            <a:pPr marL="355600" indent="-342900">
              <a:lnSpc>
                <a:spcPct val="100000"/>
              </a:lnSpc>
              <a:spcBef>
                <a:spcPts val="705"/>
              </a:spcBef>
              <a:buChar char="•"/>
              <a:tabLst>
                <a:tab pos="354965" algn="l"/>
                <a:tab pos="355600" algn="l"/>
              </a:tabLst>
            </a:pPr>
            <a:r>
              <a:rPr sz="3200" spc="-5" dirty="0">
                <a:solidFill>
                  <a:srgbClr val="3333CC"/>
                </a:solidFill>
                <a:latin typeface="Arial"/>
                <a:cs typeface="Arial"/>
              </a:rPr>
              <a:t>Scientific </a:t>
            </a:r>
            <a:r>
              <a:rPr sz="3200" dirty="0">
                <a:solidFill>
                  <a:srgbClr val="3333CC"/>
                </a:solidFill>
                <a:latin typeface="Arial"/>
                <a:cs typeface="Arial"/>
              </a:rPr>
              <a:t>and philosophical</a:t>
            </a:r>
            <a:r>
              <a:rPr sz="3200" spc="-5" dirty="0">
                <a:solidFill>
                  <a:srgbClr val="3333CC"/>
                </a:solidFill>
                <a:latin typeface="Arial"/>
                <a:cs typeface="Arial"/>
              </a:rPr>
              <a:t> perspective:</a:t>
            </a:r>
            <a:endParaRPr sz="3200" dirty="0">
              <a:latin typeface="Arial"/>
              <a:cs typeface="Arial"/>
            </a:endParaRPr>
          </a:p>
          <a:p>
            <a:pPr marL="748665" marR="168275" lvl="1" indent="-279400">
              <a:lnSpc>
                <a:spcPct val="100099"/>
              </a:lnSpc>
              <a:spcBef>
                <a:spcPts val="660"/>
              </a:spcBef>
              <a:buChar char="–"/>
              <a:tabLst>
                <a:tab pos="755650" algn="l"/>
              </a:tabLst>
            </a:pPr>
            <a:r>
              <a:rPr sz="2800" dirty="0">
                <a:solidFill>
                  <a:srgbClr val="336600"/>
                </a:solidFill>
                <a:latin typeface="Arial"/>
                <a:cs typeface="Arial"/>
              </a:rPr>
              <a:t>ML is </a:t>
            </a:r>
            <a:r>
              <a:rPr sz="2800" spc="-5" dirty="0">
                <a:solidFill>
                  <a:srgbClr val="336600"/>
                </a:solidFill>
                <a:latin typeface="Arial"/>
                <a:cs typeface="Arial"/>
              </a:rPr>
              <a:t>interesting </a:t>
            </a:r>
            <a:r>
              <a:rPr sz="2800" dirty="0">
                <a:solidFill>
                  <a:srgbClr val="336600"/>
                </a:solidFill>
                <a:latin typeface="Arial"/>
                <a:cs typeface="Arial"/>
              </a:rPr>
              <a:t>because developing and  </a:t>
            </a:r>
            <a:r>
              <a:rPr sz="2800" spc="-5" dirty="0">
                <a:solidFill>
                  <a:srgbClr val="336600"/>
                </a:solidFill>
                <a:latin typeface="Arial"/>
                <a:cs typeface="Arial"/>
              </a:rPr>
              <a:t>understanding </a:t>
            </a:r>
            <a:r>
              <a:rPr sz="2800" dirty="0">
                <a:solidFill>
                  <a:srgbClr val="336600"/>
                </a:solidFill>
                <a:latin typeface="Arial"/>
                <a:cs typeface="Arial"/>
              </a:rPr>
              <a:t>ML </a:t>
            </a:r>
            <a:r>
              <a:rPr sz="2800" spc="-5" dirty="0">
                <a:solidFill>
                  <a:srgbClr val="336600"/>
                </a:solidFill>
                <a:latin typeface="Arial"/>
                <a:cs typeface="Arial"/>
              </a:rPr>
              <a:t>entails understanding </a:t>
            </a:r>
            <a:r>
              <a:rPr sz="2800" dirty="0">
                <a:solidFill>
                  <a:srgbClr val="336600"/>
                </a:solidFill>
                <a:latin typeface="Arial"/>
                <a:cs typeface="Arial"/>
              </a:rPr>
              <a:t>principles  </a:t>
            </a:r>
            <a:r>
              <a:rPr sz="2800" spc="-5" dirty="0">
                <a:solidFill>
                  <a:srgbClr val="336600"/>
                </a:solidFill>
                <a:latin typeface="Arial"/>
                <a:cs typeface="Arial"/>
              </a:rPr>
              <a:t>that </a:t>
            </a:r>
            <a:r>
              <a:rPr sz="2800" dirty="0">
                <a:solidFill>
                  <a:srgbClr val="336600"/>
                </a:solidFill>
                <a:latin typeface="Arial"/>
                <a:cs typeface="Arial"/>
              </a:rPr>
              <a:t>underlie</a:t>
            </a:r>
            <a:r>
              <a:rPr sz="2800" spc="-5" dirty="0">
                <a:solidFill>
                  <a:srgbClr val="336600"/>
                </a:solidFill>
                <a:latin typeface="Arial"/>
                <a:cs typeface="Arial"/>
              </a:rPr>
              <a:t> intelligence</a:t>
            </a:r>
            <a:endParaRPr sz="2800" dirty="0">
              <a:latin typeface="Arial"/>
              <a:cs typeface="Arial"/>
            </a:endParaRPr>
          </a:p>
          <a:p>
            <a:pPr marL="355600" indent="-342900">
              <a:lnSpc>
                <a:spcPct val="100000"/>
              </a:lnSpc>
              <a:spcBef>
                <a:spcPts val="710"/>
              </a:spcBef>
              <a:buChar char="•"/>
              <a:tabLst>
                <a:tab pos="354965" algn="l"/>
                <a:tab pos="355600" algn="l"/>
              </a:tabLst>
            </a:pPr>
            <a:r>
              <a:rPr sz="3200" dirty="0">
                <a:solidFill>
                  <a:srgbClr val="3333CC"/>
                </a:solidFill>
                <a:latin typeface="Arial"/>
                <a:cs typeface="Arial"/>
              </a:rPr>
              <a:t>Process of learning </a:t>
            </a:r>
            <a:r>
              <a:rPr sz="3200" spc="-5" dirty="0">
                <a:solidFill>
                  <a:srgbClr val="3333CC"/>
                </a:solidFill>
                <a:latin typeface="Arial"/>
                <a:cs typeface="Arial"/>
              </a:rPr>
              <a:t>itself </a:t>
            </a:r>
            <a:r>
              <a:rPr sz="3200" dirty="0">
                <a:solidFill>
                  <a:srgbClr val="3333CC"/>
                </a:solidFill>
                <a:latin typeface="Arial"/>
                <a:cs typeface="Arial"/>
              </a:rPr>
              <a:t>is not </a:t>
            </a:r>
            <a:r>
              <a:rPr sz="3200" spc="-5" dirty="0">
                <a:solidFill>
                  <a:srgbClr val="3333CC"/>
                </a:solidFill>
                <a:latin typeface="Arial"/>
                <a:cs typeface="Arial"/>
              </a:rPr>
              <a:t>the</a:t>
            </a:r>
            <a:r>
              <a:rPr sz="3200" spc="-40" dirty="0">
                <a:solidFill>
                  <a:srgbClr val="3333CC"/>
                </a:solidFill>
                <a:latin typeface="Arial"/>
                <a:cs typeface="Arial"/>
              </a:rPr>
              <a:t> </a:t>
            </a:r>
            <a:r>
              <a:rPr sz="3200" spc="-5" dirty="0">
                <a:solidFill>
                  <a:srgbClr val="3333CC"/>
                </a:solidFill>
                <a:latin typeface="Arial"/>
                <a:cs typeface="Arial"/>
              </a:rPr>
              <a:t>task</a:t>
            </a:r>
            <a:endParaRPr sz="3200" dirty="0">
              <a:latin typeface="Arial"/>
              <a:cs typeface="Arial"/>
            </a:endParaRPr>
          </a:p>
          <a:p>
            <a:pPr marL="755650" lvl="1" indent="-286385">
              <a:lnSpc>
                <a:spcPct val="100000"/>
              </a:lnSpc>
              <a:spcBef>
                <a:spcPts val="665"/>
              </a:spcBef>
              <a:buChar char="–"/>
              <a:tabLst>
                <a:tab pos="755650" algn="l"/>
              </a:tabLst>
            </a:pPr>
            <a:r>
              <a:rPr sz="2800" dirty="0">
                <a:solidFill>
                  <a:srgbClr val="336600"/>
                </a:solidFill>
                <a:latin typeface="Arial"/>
                <a:cs typeface="Arial"/>
              </a:rPr>
              <a:t>Learning is</a:t>
            </a:r>
            <a:r>
              <a:rPr lang="en-US" sz="2800" dirty="0">
                <a:solidFill>
                  <a:srgbClr val="336600"/>
                </a:solidFill>
                <a:latin typeface="Arial"/>
                <a:cs typeface="Arial"/>
              </a:rPr>
              <a:t> the </a:t>
            </a:r>
            <a:r>
              <a:rPr sz="2800" spc="-5" dirty="0">
                <a:solidFill>
                  <a:srgbClr val="336600"/>
                </a:solidFill>
                <a:latin typeface="Arial"/>
                <a:cs typeface="Arial"/>
              </a:rPr>
              <a:t>acquisition</a:t>
            </a:r>
            <a:r>
              <a:rPr lang="en-US" sz="2800" spc="-5" dirty="0">
                <a:solidFill>
                  <a:srgbClr val="336600"/>
                </a:solidFill>
                <a:latin typeface="Arial"/>
                <a:cs typeface="Arial"/>
              </a:rPr>
              <a:t> of the </a:t>
            </a:r>
            <a:r>
              <a:rPr sz="2800" spc="-5" dirty="0">
                <a:solidFill>
                  <a:srgbClr val="336600"/>
                </a:solidFill>
                <a:latin typeface="Arial"/>
                <a:cs typeface="Arial"/>
              </a:rPr>
              <a:t>ability to</a:t>
            </a:r>
            <a:r>
              <a:rPr sz="2800" spc="-15" dirty="0">
                <a:solidFill>
                  <a:srgbClr val="336600"/>
                </a:solidFill>
                <a:latin typeface="Arial"/>
                <a:cs typeface="Arial"/>
              </a:rPr>
              <a:t> </a:t>
            </a:r>
            <a:r>
              <a:rPr sz="2800" spc="-5" dirty="0">
                <a:solidFill>
                  <a:srgbClr val="336600"/>
                </a:solidFill>
                <a:latin typeface="Arial"/>
                <a:cs typeface="Arial"/>
              </a:rPr>
              <a:t>perform</a:t>
            </a:r>
            <a:r>
              <a:rPr lang="en-US" sz="2800" spc="-5" dirty="0">
                <a:solidFill>
                  <a:srgbClr val="336600"/>
                </a:solidFill>
                <a:latin typeface="Arial"/>
                <a:cs typeface="Arial"/>
              </a:rPr>
              <a:t> the task</a:t>
            </a:r>
          </a:p>
          <a:p>
            <a:pPr marL="755650" lvl="1" indent="-286385">
              <a:lnSpc>
                <a:spcPct val="100000"/>
              </a:lnSpc>
              <a:spcBef>
                <a:spcPts val="665"/>
              </a:spcBef>
              <a:buChar char="–"/>
              <a:tabLst>
                <a:tab pos="755650" algn="l"/>
              </a:tabLst>
            </a:pPr>
            <a:r>
              <a:rPr lang="en-US" sz="2800" spc="-5" dirty="0">
                <a:solidFill>
                  <a:srgbClr val="336600"/>
                </a:solidFill>
                <a:latin typeface="Arial"/>
                <a:cs typeface="Arial"/>
              </a:rPr>
              <a:t>How to learn is another type of problem and there are many methods</a:t>
            </a:r>
            <a:endParaRPr sz="2800" dirty="0">
              <a:latin typeface="Arial"/>
              <a:cs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58572" y="500688"/>
            <a:ext cx="7076440" cy="695960"/>
          </a:xfrm>
          <a:prstGeom prst="rect">
            <a:avLst/>
          </a:prstGeom>
        </p:spPr>
        <p:txBody>
          <a:bodyPr vert="horz" wrap="square" lIns="0" tIns="12700" rIns="0" bIns="0" rtlCol="0">
            <a:spAutoFit/>
          </a:bodyPr>
          <a:lstStyle/>
          <a:p>
            <a:pPr marL="12700">
              <a:lnSpc>
                <a:spcPct val="100000"/>
              </a:lnSpc>
              <a:spcBef>
                <a:spcPts val="100"/>
              </a:spcBef>
              <a:tabLst>
                <a:tab pos="5664835" algn="l"/>
              </a:tabLst>
            </a:pPr>
            <a:r>
              <a:rPr dirty="0"/>
              <a:t>Es</a:t>
            </a:r>
            <a:r>
              <a:rPr spc="-5" dirty="0"/>
              <a:t>t</a:t>
            </a:r>
            <a:r>
              <a:rPr dirty="0"/>
              <a:t>ima</a:t>
            </a:r>
            <a:r>
              <a:rPr spc="-5" dirty="0"/>
              <a:t>t</a:t>
            </a:r>
            <a:r>
              <a:rPr dirty="0"/>
              <a:t>or</a:t>
            </a:r>
            <a:r>
              <a:rPr spc="-5" dirty="0"/>
              <a:t> </a:t>
            </a:r>
            <a:r>
              <a:rPr dirty="0"/>
              <a:t>of</a:t>
            </a:r>
            <a:r>
              <a:rPr spc="-5" dirty="0"/>
              <a:t> G</a:t>
            </a:r>
            <a:r>
              <a:rPr dirty="0"/>
              <a:t>aussian	</a:t>
            </a:r>
            <a:r>
              <a:rPr lang="en-US" dirty="0"/>
              <a:t>M</a:t>
            </a:r>
            <a:r>
              <a:rPr dirty="0"/>
              <a:t>ean</a:t>
            </a:r>
          </a:p>
        </p:txBody>
      </p:sp>
      <p:sp>
        <p:nvSpPr>
          <p:cNvPr id="5" name="object 5"/>
          <p:cNvSpPr txBox="1"/>
          <p:nvPr/>
        </p:nvSpPr>
        <p:spPr>
          <a:xfrm>
            <a:off x="827578" y="1448954"/>
            <a:ext cx="8981440" cy="1430020"/>
          </a:xfrm>
          <a:prstGeom prst="rect">
            <a:avLst/>
          </a:prstGeom>
        </p:spPr>
        <p:txBody>
          <a:bodyPr vert="horz" wrap="square" lIns="0" tIns="33020" rIns="0" bIns="0" rtlCol="0">
            <a:spAutoFit/>
          </a:bodyPr>
          <a:lstStyle/>
          <a:p>
            <a:pPr marL="381000" marR="43180" indent="-342900">
              <a:lnSpc>
                <a:spcPts val="3800"/>
              </a:lnSpc>
              <a:spcBef>
                <a:spcPts val="260"/>
              </a:spcBef>
              <a:buChar char="•"/>
              <a:tabLst>
                <a:tab pos="380365" algn="l"/>
                <a:tab pos="381000" algn="l"/>
                <a:tab pos="3756660" algn="l"/>
              </a:tabLst>
            </a:pPr>
            <a:r>
              <a:rPr sz="3200" dirty="0">
                <a:solidFill>
                  <a:srgbClr val="3333CC"/>
                </a:solidFill>
                <a:latin typeface="Arial"/>
                <a:cs typeface="Arial"/>
              </a:rPr>
              <a:t>Samples</a:t>
            </a:r>
            <a:r>
              <a:rPr sz="3200" spc="15" dirty="0">
                <a:solidFill>
                  <a:srgbClr val="3333CC"/>
                </a:solidFill>
                <a:latin typeface="Arial"/>
                <a:cs typeface="Arial"/>
              </a:rPr>
              <a:t> </a:t>
            </a:r>
            <a:r>
              <a:rPr sz="2400" spc="100" dirty="0">
                <a:latin typeface="Cambria"/>
                <a:cs typeface="Cambria"/>
              </a:rPr>
              <a:t>{</a:t>
            </a:r>
            <a:r>
              <a:rPr sz="2400" b="1" i="1" spc="100" dirty="0">
                <a:latin typeface="Palatino Linotype"/>
                <a:cs typeface="Palatino Linotype"/>
              </a:rPr>
              <a:t>x</a:t>
            </a:r>
            <a:r>
              <a:rPr sz="2400" spc="150" baseline="24305" dirty="0">
                <a:latin typeface="Cambria"/>
                <a:cs typeface="Cambria"/>
              </a:rPr>
              <a:t>(1)</a:t>
            </a:r>
            <a:r>
              <a:rPr sz="2400" spc="100" dirty="0">
                <a:latin typeface="Cambria"/>
                <a:cs typeface="Cambria"/>
              </a:rPr>
              <a:t>,..</a:t>
            </a:r>
            <a:r>
              <a:rPr sz="2400" b="1" i="1" spc="100" dirty="0">
                <a:latin typeface="Palatino Linotype"/>
                <a:cs typeface="Palatino Linotype"/>
              </a:rPr>
              <a:t>x</a:t>
            </a:r>
            <a:r>
              <a:rPr sz="2400" spc="150" baseline="24305" dirty="0">
                <a:latin typeface="Cambria"/>
                <a:cs typeface="Cambria"/>
              </a:rPr>
              <a:t>(</a:t>
            </a:r>
            <a:r>
              <a:rPr sz="2400" i="1" spc="150" baseline="24305" dirty="0">
                <a:latin typeface="Calibri"/>
                <a:cs typeface="Calibri"/>
              </a:rPr>
              <a:t>m</a:t>
            </a:r>
            <a:r>
              <a:rPr sz="2400" spc="150" baseline="24305" dirty="0">
                <a:latin typeface="Cambria"/>
                <a:cs typeface="Cambria"/>
              </a:rPr>
              <a:t>)</a:t>
            </a:r>
            <a:r>
              <a:rPr sz="2400" spc="100" dirty="0">
                <a:latin typeface="Cambria"/>
                <a:cs typeface="Cambria"/>
              </a:rPr>
              <a:t>}	</a:t>
            </a:r>
            <a:r>
              <a:rPr sz="3200" dirty="0">
                <a:solidFill>
                  <a:srgbClr val="3333CC"/>
                </a:solidFill>
                <a:latin typeface="Arial"/>
                <a:cs typeface="Arial"/>
              </a:rPr>
              <a:t>are </a:t>
            </a:r>
            <a:r>
              <a:rPr sz="3200" spc="-5" dirty="0">
                <a:solidFill>
                  <a:srgbClr val="3333CC"/>
                </a:solidFill>
                <a:latin typeface="Arial"/>
                <a:cs typeface="Arial"/>
              </a:rPr>
              <a:t>independently </a:t>
            </a:r>
            <a:r>
              <a:rPr sz="3200" dirty="0">
                <a:solidFill>
                  <a:srgbClr val="3333CC"/>
                </a:solidFill>
                <a:latin typeface="Arial"/>
                <a:cs typeface="Arial"/>
              </a:rPr>
              <a:t>and  </a:t>
            </a:r>
            <a:r>
              <a:rPr sz="3200" spc="-5" dirty="0">
                <a:solidFill>
                  <a:srgbClr val="3333CC"/>
                </a:solidFill>
                <a:latin typeface="Arial"/>
                <a:cs typeface="Arial"/>
              </a:rPr>
              <a:t>identically distributed </a:t>
            </a:r>
            <a:r>
              <a:rPr sz="3200" dirty="0">
                <a:solidFill>
                  <a:srgbClr val="3333CC"/>
                </a:solidFill>
                <a:latin typeface="Arial"/>
                <a:cs typeface="Arial"/>
              </a:rPr>
              <a:t>according </a:t>
            </a:r>
            <a:r>
              <a:rPr sz="3200" spc="-5" dirty="0">
                <a:solidFill>
                  <a:srgbClr val="3333CC"/>
                </a:solidFill>
                <a:latin typeface="Arial"/>
                <a:cs typeface="Arial"/>
              </a:rPr>
              <a:t>to</a:t>
            </a:r>
            <a:r>
              <a:rPr sz="3200" dirty="0">
                <a:solidFill>
                  <a:srgbClr val="3333CC"/>
                </a:solidFill>
                <a:latin typeface="Arial"/>
                <a:cs typeface="Arial"/>
              </a:rPr>
              <a:t> </a:t>
            </a:r>
            <a:r>
              <a:rPr sz="2400" i="1" spc="25" dirty="0">
                <a:latin typeface="Calibri"/>
                <a:cs typeface="Calibri"/>
              </a:rPr>
              <a:t>p</a:t>
            </a:r>
            <a:r>
              <a:rPr sz="2400" spc="25" dirty="0">
                <a:latin typeface="Arial"/>
                <a:cs typeface="Arial"/>
              </a:rPr>
              <a:t>(</a:t>
            </a:r>
            <a:r>
              <a:rPr sz="2400" b="1" i="1" spc="25" dirty="0">
                <a:latin typeface="Palatino Linotype"/>
                <a:cs typeface="Palatino Linotype"/>
              </a:rPr>
              <a:t>x</a:t>
            </a:r>
            <a:r>
              <a:rPr sz="2400" spc="37" baseline="24305" dirty="0">
                <a:latin typeface="Arial"/>
                <a:cs typeface="Arial"/>
              </a:rPr>
              <a:t>(</a:t>
            </a:r>
            <a:r>
              <a:rPr sz="2400" spc="37" baseline="24305" dirty="0">
                <a:latin typeface="Cambria"/>
                <a:cs typeface="Cambria"/>
              </a:rPr>
              <a:t>i</a:t>
            </a:r>
            <a:r>
              <a:rPr sz="2400" spc="37" baseline="24305" dirty="0">
                <a:latin typeface="Arial"/>
                <a:cs typeface="Arial"/>
              </a:rPr>
              <a:t>)</a:t>
            </a:r>
            <a:r>
              <a:rPr sz="2400" spc="25" dirty="0">
                <a:latin typeface="Arial"/>
                <a:cs typeface="Arial"/>
              </a:rPr>
              <a:t>)=</a:t>
            </a:r>
            <a:r>
              <a:rPr sz="2400" i="1" spc="25" dirty="0">
                <a:latin typeface="Calibri"/>
                <a:cs typeface="Calibri"/>
              </a:rPr>
              <a:t>N</a:t>
            </a:r>
            <a:r>
              <a:rPr sz="2400" spc="25" dirty="0">
                <a:latin typeface="Arial"/>
                <a:cs typeface="Arial"/>
              </a:rPr>
              <a:t>(</a:t>
            </a:r>
            <a:r>
              <a:rPr sz="2400" b="1" i="1" spc="25" dirty="0">
                <a:latin typeface="Palatino Linotype"/>
                <a:cs typeface="Palatino Linotype"/>
              </a:rPr>
              <a:t>x</a:t>
            </a:r>
            <a:r>
              <a:rPr sz="2400" spc="37" baseline="24305" dirty="0">
                <a:latin typeface="Arial"/>
                <a:cs typeface="Arial"/>
              </a:rPr>
              <a:t>(</a:t>
            </a:r>
            <a:r>
              <a:rPr sz="2400" spc="37" baseline="24305" dirty="0">
                <a:latin typeface="Cambria"/>
                <a:cs typeface="Cambria"/>
              </a:rPr>
              <a:t>i</a:t>
            </a:r>
            <a:r>
              <a:rPr sz="2400" spc="37" baseline="24305" dirty="0">
                <a:latin typeface="Arial"/>
                <a:cs typeface="Arial"/>
              </a:rPr>
              <a:t>)</a:t>
            </a:r>
            <a:r>
              <a:rPr sz="2400" spc="25" dirty="0">
                <a:latin typeface="Arial"/>
                <a:cs typeface="Arial"/>
              </a:rPr>
              <a:t>;µ,σ</a:t>
            </a:r>
            <a:r>
              <a:rPr sz="2400" spc="37" baseline="24305" dirty="0">
                <a:latin typeface="Arial"/>
                <a:cs typeface="Arial"/>
              </a:rPr>
              <a:t>2</a:t>
            </a:r>
            <a:r>
              <a:rPr sz="2400" spc="25" dirty="0">
                <a:latin typeface="Arial"/>
                <a:cs typeface="Arial"/>
              </a:rPr>
              <a:t>)</a:t>
            </a:r>
            <a:endParaRPr sz="2400">
              <a:latin typeface="Arial"/>
              <a:cs typeface="Arial"/>
            </a:endParaRPr>
          </a:p>
          <a:p>
            <a:pPr marL="494665">
              <a:lnSpc>
                <a:spcPct val="100000"/>
              </a:lnSpc>
              <a:spcBef>
                <a:spcPts val="415"/>
              </a:spcBef>
            </a:pPr>
            <a:r>
              <a:rPr sz="2400" dirty="0">
                <a:solidFill>
                  <a:srgbClr val="336600"/>
                </a:solidFill>
                <a:latin typeface="Arial"/>
                <a:cs typeface="Arial"/>
              </a:rPr>
              <a:t>– Sample mean is an </a:t>
            </a:r>
            <a:r>
              <a:rPr sz="2400" spc="-5" dirty="0">
                <a:solidFill>
                  <a:srgbClr val="336600"/>
                </a:solidFill>
                <a:latin typeface="Arial"/>
                <a:cs typeface="Arial"/>
              </a:rPr>
              <a:t>estimator </a:t>
            </a:r>
            <a:r>
              <a:rPr sz="2400" dirty="0">
                <a:solidFill>
                  <a:srgbClr val="336600"/>
                </a:solidFill>
                <a:latin typeface="Arial"/>
                <a:cs typeface="Arial"/>
              </a:rPr>
              <a:t>of </a:t>
            </a:r>
            <a:r>
              <a:rPr sz="2400" spc="-5" dirty="0">
                <a:solidFill>
                  <a:srgbClr val="336600"/>
                </a:solidFill>
                <a:latin typeface="Arial"/>
                <a:cs typeface="Arial"/>
              </a:rPr>
              <a:t>the </a:t>
            </a:r>
            <a:r>
              <a:rPr sz="2400" dirty="0">
                <a:solidFill>
                  <a:srgbClr val="336600"/>
                </a:solidFill>
                <a:latin typeface="Arial"/>
                <a:cs typeface="Arial"/>
              </a:rPr>
              <a:t>mean</a:t>
            </a:r>
            <a:r>
              <a:rPr sz="2400" spc="-434" dirty="0">
                <a:solidFill>
                  <a:srgbClr val="336600"/>
                </a:solidFill>
                <a:latin typeface="Arial"/>
                <a:cs typeface="Arial"/>
              </a:rPr>
              <a:t> </a:t>
            </a:r>
            <a:r>
              <a:rPr sz="2400" spc="-5" dirty="0">
                <a:solidFill>
                  <a:srgbClr val="336600"/>
                </a:solidFill>
                <a:latin typeface="Arial"/>
                <a:cs typeface="Arial"/>
              </a:rPr>
              <a:t>parameter</a:t>
            </a:r>
            <a:endParaRPr sz="2400">
              <a:latin typeface="Arial"/>
              <a:cs typeface="Arial"/>
            </a:endParaRPr>
          </a:p>
        </p:txBody>
      </p:sp>
      <p:sp>
        <p:nvSpPr>
          <p:cNvPr id="6" name="object 6"/>
          <p:cNvSpPr txBox="1"/>
          <p:nvPr/>
        </p:nvSpPr>
        <p:spPr>
          <a:xfrm>
            <a:off x="1310177" y="3439806"/>
            <a:ext cx="559752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336600"/>
                </a:solidFill>
                <a:latin typeface="Arial"/>
                <a:cs typeface="Arial"/>
              </a:rPr>
              <a:t>– </a:t>
            </a:r>
            <a:r>
              <a:rPr sz="2400" spc="-5" dirty="0">
                <a:solidFill>
                  <a:srgbClr val="336600"/>
                </a:solidFill>
                <a:latin typeface="Arial"/>
                <a:cs typeface="Arial"/>
              </a:rPr>
              <a:t>To determine </a:t>
            </a:r>
            <a:r>
              <a:rPr sz="2400" dirty="0">
                <a:solidFill>
                  <a:srgbClr val="336600"/>
                </a:solidFill>
                <a:latin typeface="Arial"/>
                <a:cs typeface="Arial"/>
              </a:rPr>
              <a:t>bias of </a:t>
            </a:r>
            <a:r>
              <a:rPr sz="2400" spc="-5" dirty="0">
                <a:solidFill>
                  <a:srgbClr val="336600"/>
                </a:solidFill>
                <a:latin typeface="Arial"/>
                <a:cs typeface="Arial"/>
              </a:rPr>
              <a:t>the </a:t>
            </a:r>
            <a:r>
              <a:rPr sz="2400" dirty="0">
                <a:solidFill>
                  <a:srgbClr val="336600"/>
                </a:solidFill>
                <a:latin typeface="Arial"/>
                <a:cs typeface="Arial"/>
              </a:rPr>
              <a:t>sample</a:t>
            </a:r>
            <a:r>
              <a:rPr sz="2400" spc="-465" dirty="0">
                <a:solidFill>
                  <a:srgbClr val="336600"/>
                </a:solidFill>
                <a:latin typeface="Arial"/>
                <a:cs typeface="Arial"/>
              </a:rPr>
              <a:t> </a:t>
            </a:r>
            <a:r>
              <a:rPr sz="2400" dirty="0">
                <a:solidFill>
                  <a:srgbClr val="336600"/>
                </a:solidFill>
                <a:latin typeface="Arial"/>
                <a:cs typeface="Arial"/>
              </a:rPr>
              <a:t>mean:</a:t>
            </a:r>
            <a:endParaRPr sz="2400">
              <a:latin typeface="Arial"/>
              <a:cs typeface="Arial"/>
            </a:endParaRPr>
          </a:p>
        </p:txBody>
      </p:sp>
      <p:sp>
        <p:nvSpPr>
          <p:cNvPr id="7" name="object 7"/>
          <p:cNvSpPr txBox="1"/>
          <p:nvPr/>
        </p:nvSpPr>
        <p:spPr>
          <a:xfrm>
            <a:off x="1310177" y="6437006"/>
            <a:ext cx="7732395" cy="762635"/>
          </a:xfrm>
          <a:prstGeom prst="rect">
            <a:avLst/>
          </a:prstGeom>
        </p:spPr>
        <p:txBody>
          <a:bodyPr vert="horz" wrap="square" lIns="0" tIns="6985" rIns="0" bIns="0" rtlCol="0">
            <a:spAutoFit/>
          </a:bodyPr>
          <a:lstStyle/>
          <a:p>
            <a:pPr marL="292100" marR="5080" indent="-279400">
              <a:lnSpc>
                <a:spcPct val="101499"/>
              </a:lnSpc>
              <a:spcBef>
                <a:spcPts val="55"/>
              </a:spcBef>
              <a:tabLst>
                <a:tab pos="3872865" algn="l"/>
              </a:tabLst>
            </a:pPr>
            <a:r>
              <a:rPr sz="2400" dirty="0">
                <a:solidFill>
                  <a:srgbClr val="336600"/>
                </a:solidFill>
                <a:latin typeface="Arial"/>
                <a:cs typeface="Arial"/>
              </a:rPr>
              <a:t>–  </a:t>
            </a:r>
            <a:r>
              <a:rPr sz="2400" spc="-5" dirty="0">
                <a:solidFill>
                  <a:srgbClr val="336600"/>
                </a:solidFill>
                <a:latin typeface="Arial"/>
                <a:cs typeface="Arial"/>
              </a:rPr>
              <a:t>Thus the </a:t>
            </a:r>
            <a:r>
              <a:rPr sz="2400" dirty="0">
                <a:solidFill>
                  <a:srgbClr val="336600"/>
                </a:solidFill>
                <a:latin typeface="Arial"/>
                <a:cs typeface="Arial"/>
              </a:rPr>
              <a:t>sample</a:t>
            </a:r>
            <a:r>
              <a:rPr sz="2400" spc="-405" dirty="0">
                <a:solidFill>
                  <a:srgbClr val="336600"/>
                </a:solidFill>
                <a:latin typeface="Arial"/>
                <a:cs typeface="Arial"/>
              </a:rPr>
              <a:t> </a:t>
            </a:r>
            <a:r>
              <a:rPr sz="2400" dirty="0">
                <a:solidFill>
                  <a:srgbClr val="336600"/>
                </a:solidFill>
                <a:latin typeface="Arial"/>
                <a:cs typeface="Arial"/>
              </a:rPr>
              <a:t>mean</a:t>
            </a:r>
            <a:r>
              <a:rPr sz="2400" spc="5" dirty="0">
                <a:solidFill>
                  <a:srgbClr val="336600"/>
                </a:solidFill>
                <a:latin typeface="Arial"/>
                <a:cs typeface="Arial"/>
              </a:rPr>
              <a:t> </a:t>
            </a:r>
            <a:r>
              <a:rPr sz="2400" dirty="0">
                <a:solidFill>
                  <a:srgbClr val="336600"/>
                </a:solidFill>
                <a:latin typeface="Arial"/>
                <a:cs typeface="Arial"/>
              </a:rPr>
              <a:t>is	an unbiased </a:t>
            </a:r>
            <a:r>
              <a:rPr sz="2400" spc="-5" dirty="0">
                <a:solidFill>
                  <a:srgbClr val="336600"/>
                </a:solidFill>
                <a:latin typeface="Arial"/>
                <a:cs typeface="Arial"/>
              </a:rPr>
              <a:t>estimator </a:t>
            </a:r>
            <a:r>
              <a:rPr sz="2400" dirty="0">
                <a:solidFill>
                  <a:srgbClr val="336600"/>
                </a:solidFill>
                <a:latin typeface="Arial"/>
                <a:cs typeface="Arial"/>
              </a:rPr>
              <a:t>of</a:t>
            </a:r>
            <a:r>
              <a:rPr sz="2400" spc="-60" dirty="0">
                <a:solidFill>
                  <a:srgbClr val="336600"/>
                </a:solidFill>
                <a:latin typeface="Arial"/>
                <a:cs typeface="Arial"/>
              </a:rPr>
              <a:t> </a:t>
            </a:r>
            <a:r>
              <a:rPr sz="2400" spc="-5" dirty="0">
                <a:solidFill>
                  <a:srgbClr val="336600"/>
                </a:solidFill>
                <a:latin typeface="Arial"/>
                <a:cs typeface="Arial"/>
              </a:rPr>
              <a:t>the  Gaussian </a:t>
            </a:r>
            <a:r>
              <a:rPr sz="2400" dirty="0">
                <a:solidFill>
                  <a:srgbClr val="336600"/>
                </a:solidFill>
                <a:latin typeface="Arial"/>
                <a:cs typeface="Arial"/>
              </a:rPr>
              <a:t>mean</a:t>
            </a:r>
            <a:endParaRPr sz="2400">
              <a:latin typeface="Arial"/>
              <a:cs typeface="Arial"/>
            </a:endParaRPr>
          </a:p>
        </p:txBody>
      </p:sp>
      <p:sp>
        <p:nvSpPr>
          <p:cNvPr id="8" name="object 8"/>
          <p:cNvSpPr txBox="1"/>
          <p:nvPr/>
        </p:nvSpPr>
        <p:spPr>
          <a:xfrm>
            <a:off x="3304712" y="3022485"/>
            <a:ext cx="151765" cy="299720"/>
          </a:xfrm>
          <a:prstGeom prst="rect">
            <a:avLst/>
          </a:prstGeom>
        </p:spPr>
        <p:txBody>
          <a:bodyPr vert="horz" wrap="square" lIns="0" tIns="12700" rIns="0" bIns="0" rtlCol="0">
            <a:spAutoFit/>
          </a:bodyPr>
          <a:lstStyle/>
          <a:p>
            <a:pPr marL="12700">
              <a:lnSpc>
                <a:spcPct val="100000"/>
              </a:lnSpc>
              <a:spcBef>
                <a:spcPts val="100"/>
              </a:spcBef>
            </a:pPr>
            <a:r>
              <a:rPr sz="2700" spc="-1417" baseline="-4629" dirty="0">
                <a:latin typeface="Symbol"/>
                <a:cs typeface="Symbol"/>
              </a:rPr>
              <a:t></a:t>
            </a:r>
            <a:r>
              <a:rPr sz="1800" spc="185" dirty="0">
                <a:latin typeface="Calibri"/>
                <a:cs typeface="Calibri"/>
              </a:rPr>
              <a:t>ˆ</a:t>
            </a:r>
            <a:endParaRPr sz="1800">
              <a:latin typeface="Calibri"/>
              <a:cs typeface="Calibri"/>
            </a:endParaRPr>
          </a:p>
        </p:txBody>
      </p:sp>
      <p:sp>
        <p:nvSpPr>
          <p:cNvPr id="9" name="object 9"/>
          <p:cNvSpPr txBox="1"/>
          <p:nvPr/>
        </p:nvSpPr>
        <p:spPr>
          <a:xfrm>
            <a:off x="3440443" y="3220129"/>
            <a:ext cx="133985" cy="184150"/>
          </a:xfrm>
          <a:prstGeom prst="rect">
            <a:avLst/>
          </a:prstGeom>
        </p:spPr>
        <p:txBody>
          <a:bodyPr vert="horz" wrap="square" lIns="0" tIns="11430" rIns="0" bIns="0" rtlCol="0">
            <a:spAutoFit/>
          </a:bodyPr>
          <a:lstStyle/>
          <a:p>
            <a:pPr marL="12700">
              <a:lnSpc>
                <a:spcPct val="100000"/>
              </a:lnSpc>
              <a:spcBef>
                <a:spcPts val="90"/>
              </a:spcBef>
            </a:pPr>
            <a:r>
              <a:rPr sz="1050" i="1" spc="20" dirty="0">
                <a:latin typeface="Calibri"/>
                <a:cs typeface="Calibri"/>
              </a:rPr>
              <a:t>m</a:t>
            </a:r>
            <a:endParaRPr sz="1050">
              <a:latin typeface="Calibri"/>
              <a:cs typeface="Calibri"/>
            </a:endParaRPr>
          </a:p>
        </p:txBody>
      </p:sp>
      <p:sp>
        <p:nvSpPr>
          <p:cNvPr id="10" name="object 10"/>
          <p:cNvSpPr txBox="1"/>
          <p:nvPr/>
        </p:nvSpPr>
        <p:spPr>
          <a:xfrm>
            <a:off x="4327657" y="2939141"/>
            <a:ext cx="356235" cy="299720"/>
          </a:xfrm>
          <a:prstGeom prst="rect">
            <a:avLst/>
          </a:prstGeom>
        </p:spPr>
        <p:txBody>
          <a:bodyPr vert="horz" wrap="square" lIns="0" tIns="12700" rIns="0" bIns="0" rtlCol="0">
            <a:spAutoFit/>
          </a:bodyPr>
          <a:lstStyle/>
          <a:p>
            <a:pPr marL="38100">
              <a:lnSpc>
                <a:spcPct val="100000"/>
              </a:lnSpc>
              <a:spcBef>
                <a:spcPts val="100"/>
              </a:spcBef>
            </a:pPr>
            <a:r>
              <a:rPr sz="2700" i="1" spc="202" baseline="-24691" dirty="0">
                <a:latin typeface="Calibri"/>
                <a:cs typeface="Calibri"/>
              </a:rPr>
              <a:t>x</a:t>
            </a:r>
            <a:r>
              <a:rPr sz="1050" spc="135" dirty="0">
                <a:latin typeface="Calibri"/>
                <a:cs typeface="Calibri"/>
              </a:rPr>
              <a:t>(</a:t>
            </a:r>
            <a:r>
              <a:rPr sz="1050" i="1" spc="135" dirty="0">
                <a:latin typeface="Calibri"/>
                <a:cs typeface="Calibri"/>
              </a:rPr>
              <a:t>i</a:t>
            </a:r>
            <a:r>
              <a:rPr sz="1050" spc="135" dirty="0">
                <a:latin typeface="Calibri"/>
                <a:cs typeface="Calibri"/>
              </a:rPr>
              <a:t>)</a:t>
            </a:r>
            <a:endParaRPr sz="1050">
              <a:latin typeface="Calibri"/>
              <a:cs typeface="Calibri"/>
            </a:endParaRPr>
          </a:p>
        </p:txBody>
      </p:sp>
      <p:sp>
        <p:nvSpPr>
          <p:cNvPr id="11" name="object 11"/>
          <p:cNvSpPr txBox="1"/>
          <p:nvPr/>
        </p:nvSpPr>
        <p:spPr>
          <a:xfrm>
            <a:off x="3814498" y="3263587"/>
            <a:ext cx="541020" cy="299720"/>
          </a:xfrm>
          <a:prstGeom prst="rect">
            <a:avLst/>
          </a:prstGeom>
        </p:spPr>
        <p:txBody>
          <a:bodyPr vert="horz" wrap="square" lIns="0" tIns="12700" rIns="0" bIns="0" rtlCol="0">
            <a:spAutoFit/>
          </a:bodyPr>
          <a:lstStyle/>
          <a:p>
            <a:pPr marL="38100">
              <a:lnSpc>
                <a:spcPct val="100000"/>
              </a:lnSpc>
              <a:spcBef>
                <a:spcPts val="100"/>
              </a:spcBef>
            </a:pPr>
            <a:r>
              <a:rPr sz="2700" i="1" spc="67" baseline="10802" dirty="0">
                <a:latin typeface="Calibri"/>
                <a:cs typeface="Calibri"/>
              </a:rPr>
              <a:t>m </a:t>
            </a:r>
            <a:r>
              <a:rPr sz="1050" i="1" spc="75" dirty="0">
                <a:latin typeface="Calibri"/>
                <a:cs typeface="Calibri"/>
              </a:rPr>
              <a:t>i</a:t>
            </a:r>
            <a:r>
              <a:rPr sz="1050" i="1" spc="30" dirty="0">
                <a:latin typeface="Calibri"/>
                <a:cs typeface="Calibri"/>
              </a:rPr>
              <a:t> </a:t>
            </a:r>
            <a:r>
              <a:rPr sz="1050" spc="-20" dirty="0">
                <a:latin typeface="Symbol"/>
                <a:cs typeface="Symbol"/>
              </a:rPr>
              <a:t></a:t>
            </a:r>
            <a:r>
              <a:rPr sz="1050" spc="-20" dirty="0">
                <a:latin typeface="Calibri"/>
                <a:cs typeface="Calibri"/>
              </a:rPr>
              <a:t>1</a:t>
            </a:r>
            <a:endParaRPr sz="1050">
              <a:latin typeface="Calibri"/>
              <a:cs typeface="Calibri"/>
            </a:endParaRPr>
          </a:p>
        </p:txBody>
      </p:sp>
      <p:sp>
        <p:nvSpPr>
          <p:cNvPr id="12" name="object 12"/>
          <p:cNvSpPr txBox="1"/>
          <p:nvPr/>
        </p:nvSpPr>
        <p:spPr>
          <a:xfrm>
            <a:off x="3615068" y="2780193"/>
            <a:ext cx="754380" cy="436880"/>
          </a:xfrm>
          <a:prstGeom prst="rect">
            <a:avLst/>
          </a:prstGeom>
        </p:spPr>
        <p:txBody>
          <a:bodyPr vert="horz" wrap="square" lIns="0" tIns="124460" rIns="0" bIns="0" rtlCol="0">
            <a:spAutoFit/>
          </a:bodyPr>
          <a:lstStyle/>
          <a:p>
            <a:pPr marR="92710" algn="r">
              <a:lnSpc>
                <a:spcPts val="190"/>
              </a:lnSpc>
              <a:spcBef>
                <a:spcPts val="980"/>
              </a:spcBef>
            </a:pPr>
            <a:r>
              <a:rPr sz="1050" i="1" spc="20" dirty="0">
                <a:latin typeface="Calibri"/>
                <a:cs typeface="Calibri"/>
              </a:rPr>
              <a:t>m</a:t>
            </a:r>
            <a:endParaRPr sz="1050">
              <a:latin typeface="Calibri"/>
              <a:cs typeface="Calibri"/>
            </a:endParaRPr>
          </a:p>
          <a:p>
            <a:pPr marL="38100">
              <a:lnSpc>
                <a:spcPts val="2170"/>
              </a:lnSpc>
            </a:pPr>
            <a:r>
              <a:rPr sz="2700" baseline="-35493" dirty="0">
                <a:latin typeface="Symbol"/>
                <a:cs typeface="Symbol"/>
              </a:rPr>
              <a:t></a:t>
            </a:r>
            <a:r>
              <a:rPr sz="1800" u="sng" dirty="0">
                <a:uFill>
                  <a:solidFill>
                    <a:srgbClr val="000000"/>
                  </a:solidFill>
                </a:uFill>
                <a:latin typeface="Times New Roman"/>
                <a:cs typeface="Times New Roman"/>
              </a:rPr>
              <a:t> </a:t>
            </a:r>
            <a:r>
              <a:rPr sz="1800" u="sng" spc="-15" dirty="0">
                <a:uFill>
                  <a:solidFill>
                    <a:srgbClr val="000000"/>
                  </a:solidFill>
                </a:uFill>
                <a:latin typeface="Calibri"/>
                <a:cs typeface="Calibri"/>
              </a:rPr>
              <a:t>1</a:t>
            </a:r>
            <a:r>
              <a:rPr sz="1800" spc="260" dirty="0">
                <a:latin typeface="Calibri"/>
                <a:cs typeface="Calibri"/>
              </a:rPr>
              <a:t> </a:t>
            </a:r>
            <a:r>
              <a:rPr sz="4050" spc="-2167" baseline="-30864" dirty="0">
                <a:latin typeface="Symbol"/>
                <a:cs typeface="Symbol"/>
              </a:rPr>
              <a:t></a:t>
            </a:r>
            <a:endParaRPr sz="4050" baseline="-30864">
              <a:latin typeface="Symbol"/>
              <a:cs typeface="Symbol"/>
            </a:endParaRPr>
          </a:p>
        </p:txBody>
      </p:sp>
      <p:sp>
        <p:nvSpPr>
          <p:cNvPr id="13" name="object 13"/>
          <p:cNvSpPr/>
          <p:nvPr/>
        </p:nvSpPr>
        <p:spPr>
          <a:xfrm>
            <a:off x="3060237" y="3854334"/>
            <a:ext cx="3047998" cy="2636286"/>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3055475" y="3849572"/>
            <a:ext cx="3057525" cy="2646045"/>
          </a:xfrm>
          <a:custGeom>
            <a:avLst/>
            <a:gdLst/>
            <a:ahLst/>
            <a:cxnLst/>
            <a:rect l="l" t="t" r="r" b="b"/>
            <a:pathLst>
              <a:path w="3057525" h="2646045">
                <a:moveTo>
                  <a:pt x="0" y="0"/>
                </a:moveTo>
                <a:lnTo>
                  <a:pt x="3057524" y="0"/>
                </a:lnTo>
                <a:lnTo>
                  <a:pt x="3057524" y="2645965"/>
                </a:lnTo>
                <a:lnTo>
                  <a:pt x="0" y="2645965"/>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06467" y="582299"/>
            <a:ext cx="8176934" cy="689932"/>
          </a:xfrm>
          <a:prstGeom prst="rect">
            <a:avLst/>
          </a:prstGeom>
        </p:spPr>
        <p:txBody>
          <a:bodyPr vert="horz" wrap="square" lIns="0" tIns="12700" rIns="0" bIns="0" rtlCol="0">
            <a:spAutoFit/>
          </a:bodyPr>
          <a:lstStyle/>
          <a:p>
            <a:pPr marL="12700">
              <a:lnSpc>
                <a:spcPct val="100000"/>
              </a:lnSpc>
              <a:spcBef>
                <a:spcPts val="100"/>
              </a:spcBef>
              <a:tabLst>
                <a:tab pos="5850890" algn="l"/>
              </a:tabLst>
            </a:pPr>
            <a:r>
              <a:rPr dirty="0"/>
              <a:t>Es</a:t>
            </a:r>
            <a:r>
              <a:rPr spc="-5" dirty="0"/>
              <a:t>t</a:t>
            </a:r>
            <a:r>
              <a:rPr dirty="0"/>
              <a:t>ima</a:t>
            </a:r>
            <a:r>
              <a:rPr spc="-5" dirty="0"/>
              <a:t>t</a:t>
            </a:r>
            <a:r>
              <a:rPr dirty="0"/>
              <a:t>or</a:t>
            </a:r>
            <a:r>
              <a:rPr spc="-5" dirty="0"/>
              <a:t> f</a:t>
            </a:r>
            <a:r>
              <a:rPr dirty="0"/>
              <a:t>or</a:t>
            </a:r>
            <a:r>
              <a:rPr spc="-5" dirty="0"/>
              <a:t> G</a:t>
            </a:r>
            <a:r>
              <a:rPr dirty="0"/>
              <a:t>aussian	</a:t>
            </a:r>
            <a:r>
              <a:rPr lang="en-US" dirty="0"/>
              <a:t>V</a:t>
            </a:r>
            <a:r>
              <a:rPr dirty="0"/>
              <a:t>ariance</a:t>
            </a:r>
          </a:p>
        </p:txBody>
      </p:sp>
      <p:sp>
        <p:nvSpPr>
          <p:cNvPr id="5" name="object 5"/>
          <p:cNvSpPr txBox="1"/>
          <p:nvPr/>
        </p:nvSpPr>
        <p:spPr>
          <a:xfrm>
            <a:off x="852978" y="1677554"/>
            <a:ext cx="4547870"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spc="-5" dirty="0">
                <a:solidFill>
                  <a:srgbClr val="3333CC"/>
                </a:solidFill>
                <a:latin typeface="Arial"/>
                <a:cs typeface="Arial"/>
              </a:rPr>
              <a:t>The </a:t>
            </a:r>
            <a:r>
              <a:rPr sz="3200" dirty="0">
                <a:solidFill>
                  <a:srgbClr val="3333CC"/>
                </a:solidFill>
                <a:latin typeface="Arial"/>
                <a:cs typeface="Arial"/>
              </a:rPr>
              <a:t>sample variance</a:t>
            </a:r>
            <a:r>
              <a:rPr sz="3200" spc="-85" dirty="0">
                <a:solidFill>
                  <a:srgbClr val="3333CC"/>
                </a:solidFill>
                <a:latin typeface="Arial"/>
                <a:cs typeface="Arial"/>
              </a:rPr>
              <a:t> </a:t>
            </a:r>
            <a:r>
              <a:rPr sz="3200" dirty="0">
                <a:solidFill>
                  <a:srgbClr val="3333CC"/>
                </a:solidFill>
                <a:latin typeface="Arial"/>
                <a:cs typeface="Arial"/>
              </a:rPr>
              <a:t>is</a:t>
            </a:r>
            <a:endParaRPr sz="3200">
              <a:latin typeface="Arial"/>
              <a:cs typeface="Arial"/>
            </a:endParaRPr>
          </a:p>
        </p:txBody>
      </p:sp>
      <p:sp>
        <p:nvSpPr>
          <p:cNvPr id="6" name="object 6"/>
          <p:cNvSpPr txBox="1"/>
          <p:nvPr/>
        </p:nvSpPr>
        <p:spPr>
          <a:xfrm>
            <a:off x="852978" y="2257690"/>
            <a:ext cx="5993765"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spc="-5" dirty="0">
                <a:solidFill>
                  <a:srgbClr val="3333CC"/>
                </a:solidFill>
                <a:latin typeface="Arial"/>
                <a:cs typeface="Arial"/>
              </a:rPr>
              <a:t>We </a:t>
            </a:r>
            <a:r>
              <a:rPr sz="3200" dirty="0">
                <a:solidFill>
                  <a:srgbClr val="3333CC"/>
                </a:solidFill>
                <a:latin typeface="Arial"/>
                <a:cs typeface="Arial"/>
              </a:rPr>
              <a:t>are </a:t>
            </a:r>
            <a:r>
              <a:rPr sz="3200" spc="-5" dirty="0">
                <a:solidFill>
                  <a:srgbClr val="3333CC"/>
                </a:solidFill>
                <a:latin typeface="Arial"/>
                <a:cs typeface="Arial"/>
              </a:rPr>
              <a:t>interested </a:t>
            </a:r>
            <a:r>
              <a:rPr sz="3200" dirty="0">
                <a:solidFill>
                  <a:srgbClr val="3333CC"/>
                </a:solidFill>
                <a:latin typeface="Arial"/>
                <a:cs typeface="Arial"/>
              </a:rPr>
              <a:t>in</a:t>
            </a:r>
            <a:r>
              <a:rPr sz="3200" spc="-5" dirty="0">
                <a:solidFill>
                  <a:srgbClr val="3333CC"/>
                </a:solidFill>
                <a:latin typeface="Arial"/>
                <a:cs typeface="Arial"/>
              </a:rPr>
              <a:t> computing</a:t>
            </a:r>
            <a:endParaRPr sz="3200">
              <a:latin typeface="Arial"/>
              <a:cs typeface="Arial"/>
            </a:endParaRPr>
          </a:p>
        </p:txBody>
      </p:sp>
      <p:sp>
        <p:nvSpPr>
          <p:cNvPr id="7" name="object 7"/>
          <p:cNvSpPr txBox="1"/>
          <p:nvPr/>
        </p:nvSpPr>
        <p:spPr>
          <a:xfrm>
            <a:off x="1767378" y="2892690"/>
            <a:ext cx="3087370" cy="452120"/>
          </a:xfrm>
          <a:prstGeom prst="rect">
            <a:avLst/>
          </a:prstGeom>
        </p:spPr>
        <p:txBody>
          <a:bodyPr vert="horz" wrap="square" lIns="0" tIns="12700" rIns="0" bIns="0" rtlCol="0">
            <a:spAutoFit/>
          </a:bodyPr>
          <a:lstStyle/>
          <a:p>
            <a:pPr marL="12700">
              <a:lnSpc>
                <a:spcPct val="100000"/>
              </a:lnSpc>
              <a:spcBef>
                <a:spcPts val="100"/>
              </a:spcBef>
              <a:tabLst>
                <a:tab pos="1120140" algn="l"/>
                <a:tab pos="2388870" algn="l"/>
              </a:tabLst>
            </a:pPr>
            <a:r>
              <a:rPr sz="2800" spc="-5" dirty="0">
                <a:latin typeface="Cambria"/>
                <a:cs typeface="Cambria"/>
              </a:rPr>
              <a:t>bias(	</a:t>
            </a:r>
            <a:r>
              <a:rPr sz="2800" spc="20" dirty="0">
                <a:latin typeface="Cambria"/>
                <a:cs typeface="Cambria"/>
              </a:rPr>
              <a:t>)</a:t>
            </a:r>
            <a:r>
              <a:rPr sz="2800" spc="315" dirty="0">
                <a:latin typeface="Cambria"/>
                <a:cs typeface="Cambria"/>
              </a:rPr>
              <a:t> </a:t>
            </a:r>
            <a:r>
              <a:rPr sz="2800" spc="310" dirty="0">
                <a:latin typeface="Cambria"/>
                <a:cs typeface="Cambria"/>
              </a:rPr>
              <a:t>=E(	</a:t>
            </a:r>
            <a:r>
              <a:rPr sz="2800" spc="20" dirty="0">
                <a:latin typeface="Cambria"/>
                <a:cs typeface="Cambria"/>
              </a:rPr>
              <a:t>) </a:t>
            </a:r>
            <a:r>
              <a:rPr sz="2800" dirty="0">
                <a:latin typeface="Cambria"/>
                <a:cs typeface="Cambria"/>
              </a:rPr>
              <a:t>-</a:t>
            </a:r>
            <a:r>
              <a:rPr sz="2800" spc="-125" dirty="0">
                <a:latin typeface="Cambria"/>
                <a:cs typeface="Cambria"/>
              </a:rPr>
              <a:t> </a:t>
            </a:r>
            <a:r>
              <a:rPr sz="2800" dirty="0">
                <a:latin typeface="Times New Roman"/>
                <a:cs typeface="Times New Roman"/>
              </a:rPr>
              <a:t>σ</a:t>
            </a:r>
            <a:endParaRPr sz="2800">
              <a:latin typeface="Times New Roman"/>
              <a:cs typeface="Times New Roman"/>
            </a:endParaRPr>
          </a:p>
        </p:txBody>
      </p:sp>
      <p:sp>
        <p:nvSpPr>
          <p:cNvPr id="8" name="object 8"/>
          <p:cNvSpPr txBox="1"/>
          <p:nvPr/>
        </p:nvSpPr>
        <p:spPr>
          <a:xfrm>
            <a:off x="4829072" y="2904544"/>
            <a:ext cx="144145" cy="309880"/>
          </a:xfrm>
          <a:prstGeom prst="rect">
            <a:avLst/>
          </a:prstGeom>
        </p:spPr>
        <p:txBody>
          <a:bodyPr vert="horz" wrap="square" lIns="0" tIns="14604" rIns="0" bIns="0" rtlCol="0">
            <a:spAutoFit/>
          </a:bodyPr>
          <a:lstStyle/>
          <a:p>
            <a:pPr marL="12700">
              <a:lnSpc>
                <a:spcPct val="100000"/>
              </a:lnSpc>
              <a:spcBef>
                <a:spcPts val="114"/>
              </a:spcBef>
            </a:pPr>
            <a:r>
              <a:rPr sz="1850" spc="5" dirty="0">
                <a:latin typeface="Times New Roman"/>
                <a:cs typeface="Times New Roman"/>
              </a:rPr>
              <a:t>2</a:t>
            </a:r>
            <a:endParaRPr sz="1850">
              <a:latin typeface="Times New Roman"/>
              <a:cs typeface="Times New Roman"/>
            </a:endParaRPr>
          </a:p>
        </p:txBody>
      </p:sp>
      <p:sp>
        <p:nvSpPr>
          <p:cNvPr id="9" name="object 9"/>
          <p:cNvSpPr txBox="1"/>
          <p:nvPr/>
        </p:nvSpPr>
        <p:spPr>
          <a:xfrm>
            <a:off x="852978" y="3426090"/>
            <a:ext cx="5104130"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spc="-5" dirty="0">
                <a:solidFill>
                  <a:srgbClr val="3333CC"/>
                </a:solidFill>
                <a:latin typeface="Arial"/>
                <a:cs typeface="Arial"/>
              </a:rPr>
              <a:t>We </a:t>
            </a:r>
            <a:r>
              <a:rPr sz="3200" dirty="0">
                <a:solidFill>
                  <a:srgbClr val="3333CC"/>
                </a:solidFill>
                <a:latin typeface="Arial"/>
                <a:cs typeface="Arial"/>
              </a:rPr>
              <a:t>begin by </a:t>
            </a:r>
            <a:r>
              <a:rPr sz="3200" spc="-5" dirty="0">
                <a:solidFill>
                  <a:srgbClr val="3333CC"/>
                </a:solidFill>
                <a:latin typeface="Arial"/>
                <a:cs typeface="Arial"/>
              </a:rPr>
              <a:t>evaluating</a:t>
            </a:r>
            <a:r>
              <a:rPr sz="3200" spc="-55" dirty="0">
                <a:solidFill>
                  <a:srgbClr val="3333CC"/>
                </a:solidFill>
                <a:latin typeface="Arial"/>
                <a:cs typeface="Arial"/>
              </a:rPr>
              <a:t> </a:t>
            </a:r>
            <a:r>
              <a:rPr sz="3200" dirty="0">
                <a:solidFill>
                  <a:srgbClr val="434DD6"/>
                </a:solidFill>
                <a:latin typeface="Wingdings"/>
                <a:cs typeface="Wingdings"/>
              </a:rPr>
              <a:t></a:t>
            </a:r>
            <a:endParaRPr sz="3200">
              <a:latin typeface="Wingdings"/>
              <a:cs typeface="Wingdings"/>
            </a:endParaRPr>
          </a:p>
        </p:txBody>
      </p:sp>
      <p:sp>
        <p:nvSpPr>
          <p:cNvPr id="10" name="object 10"/>
          <p:cNvSpPr txBox="1"/>
          <p:nvPr/>
        </p:nvSpPr>
        <p:spPr>
          <a:xfrm>
            <a:off x="852978" y="4010290"/>
            <a:ext cx="3260090"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spc="-5" dirty="0">
                <a:solidFill>
                  <a:srgbClr val="3333CC"/>
                </a:solidFill>
                <a:latin typeface="Arial"/>
                <a:cs typeface="Arial"/>
              </a:rPr>
              <a:t>Thus the </a:t>
            </a:r>
            <a:r>
              <a:rPr sz="3200" dirty="0">
                <a:solidFill>
                  <a:srgbClr val="3333CC"/>
                </a:solidFill>
                <a:latin typeface="Arial"/>
                <a:cs typeface="Arial"/>
              </a:rPr>
              <a:t>bias</a:t>
            </a:r>
            <a:r>
              <a:rPr sz="3200" spc="-75" dirty="0">
                <a:solidFill>
                  <a:srgbClr val="3333CC"/>
                </a:solidFill>
                <a:latin typeface="Arial"/>
                <a:cs typeface="Arial"/>
              </a:rPr>
              <a:t> </a:t>
            </a:r>
            <a:r>
              <a:rPr sz="3200" dirty="0">
                <a:solidFill>
                  <a:srgbClr val="3333CC"/>
                </a:solidFill>
                <a:latin typeface="Arial"/>
                <a:cs typeface="Arial"/>
              </a:rPr>
              <a:t>of</a:t>
            </a:r>
            <a:endParaRPr sz="3200">
              <a:latin typeface="Arial"/>
              <a:cs typeface="Arial"/>
            </a:endParaRPr>
          </a:p>
        </p:txBody>
      </p:sp>
      <p:sp>
        <p:nvSpPr>
          <p:cNvPr id="11" name="object 11"/>
          <p:cNvSpPr txBox="1"/>
          <p:nvPr/>
        </p:nvSpPr>
        <p:spPr>
          <a:xfrm>
            <a:off x="4965360" y="4010290"/>
            <a:ext cx="1439545" cy="513080"/>
          </a:xfrm>
          <a:prstGeom prst="rect">
            <a:avLst/>
          </a:prstGeom>
        </p:spPr>
        <p:txBody>
          <a:bodyPr vert="horz" wrap="square" lIns="0" tIns="12700" rIns="0" bIns="0" rtlCol="0">
            <a:spAutoFit/>
          </a:bodyPr>
          <a:lstStyle/>
          <a:p>
            <a:pPr marL="38100">
              <a:lnSpc>
                <a:spcPct val="100000"/>
              </a:lnSpc>
              <a:spcBef>
                <a:spcPts val="100"/>
              </a:spcBef>
            </a:pPr>
            <a:r>
              <a:rPr sz="3200" dirty="0">
                <a:solidFill>
                  <a:srgbClr val="3333CC"/>
                </a:solidFill>
                <a:latin typeface="Arial"/>
                <a:cs typeface="Arial"/>
              </a:rPr>
              <a:t>is</a:t>
            </a:r>
            <a:r>
              <a:rPr sz="3200" spc="-70" dirty="0">
                <a:solidFill>
                  <a:srgbClr val="3333CC"/>
                </a:solidFill>
                <a:latin typeface="Arial"/>
                <a:cs typeface="Arial"/>
              </a:rPr>
              <a:t> </a:t>
            </a:r>
            <a:r>
              <a:rPr sz="2800" spc="20" dirty="0">
                <a:latin typeface="Times New Roman"/>
                <a:cs typeface="Times New Roman"/>
              </a:rPr>
              <a:t>–σ</a:t>
            </a:r>
            <a:r>
              <a:rPr sz="2775" spc="30" baseline="25525" dirty="0">
                <a:latin typeface="Times New Roman"/>
                <a:cs typeface="Times New Roman"/>
              </a:rPr>
              <a:t>2</a:t>
            </a:r>
            <a:r>
              <a:rPr sz="2800" spc="20" dirty="0">
                <a:latin typeface="Cambria"/>
                <a:cs typeface="Cambria"/>
              </a:rPr>
              <a:t>/</a:t>
            </a:r>
            <a:r>
              <a:rPr sz="2800" i="1" spc="20" dirty="0">
                <a:latin typeface="Calibri"/>
                <a:cs typeface="Calibri"/>
              </a:rPr>
              <a:t>m</a:t>
            </a:r>
            <a:endParaRPr sz="2800" dirty="0">
              <a:latin typeface="Calibri"/>
              <a:cs typeface="Calibri"/>
            </a:endParaRPr>
          </a:p>
        </p:txBody>
      </p:sp>
      <p:sp>
        <p:nvSpPr>
          <p:cNvPr id="12" name="object 12"/>
          <p:cNvSpPr txBox="1"/>
          <p:nvPr/>
        </p:nvSpPr>
        <p:spPr>
          <a:xfrm>
            <a:off x="852978" y="4497970"/>
            <a:ext cx="8862695" cy="1193800"/>
          </a:xfrm>
          <a:prstGeom prst="rect">
            <a:avLst/>
          </a:prstGeom>
        </p:spPr>
        <p:txBody>
          <a:bodyPr vert="horz" wrap="square" lIns="0" tIns="109220" rIns="0" bIns="0" rtlCol="0">
            <a:spAutoFit/>
          </a:bodyPr>
          <a:lstStyle/>
          <a:p>
            <a:pPr marL="355600" indent="-342900">
              <a:lnSpc>
                <a:spcPct val="100000"/>
              </a:lnSpc>
              <a:spcBef>
                <a:spcPts val="860"/>
              </a:spcBef>
              <a:buChar char="•"/>
              <a:tabLst>
                <a:tab pos="354965" algn="l"/>
                <a:tab pos="355600" algn="l"/>
              </a:tabLst>
            </a:pPr>
            <a:r>
              <a:rPr sz="3200" spc="-5" dirty="0">
                <a:solidFill>
                  <a:srgbClr val="3333CC"/>
                </a:solidFill>
                <a:latin typeface="Arial"/>
                <a:cs typeface="Arial"/>
              </a:rPr>
              <a:t>Thus the </a:t>
            </a:r>
            <a:r>
              <a:rPr sz="3200" dirty="0">
                <a:solidFill>
                  <a:srgbClr val="3333CC"/>
                </a:solidFill>
                <a:latin typeface="Arial"/>
                <a:cs typeface="Arial"/>
              </a:rPr>
              <a:t>sample variance is a biased</a:t>
            </a:r>
            <a:r>
              <a:rPr sz="3200" spc="-40" dirty="0">
                <a:solidFill>
                  <a:srgbClr val="3333CC"/>
                </a:solidFill>
                <a:latin typeface="Arial"/>
                <a:cs typeface="Arial"/>
              </a:rPr>
              <a:t> </a:t>
            </a:r>
            <a:r>
              <a:rPr sz="3200" spc="-5" dirty="0">
                <a:solidFill>
                  <a:srgbClr val="3333CC"/>
                </a:solidFill>
                <a:latin typeface="Arial"/>
                <a:cs typeface="Arial"/>
              </a:rPr>
              <a:t>estimator</a:t>
            </a:r>
            <a:endParaRPr sz="3200">
              <a:latin typeface="Arial"/>
              <a:cs typeface="Arial"/>
            </a:endParaRPr>
          </a:p>
          <a:p>
            <a:pPr marL="355600" indent="-342900">
              <a:lnSpc>
                <a:spcPct val="100000"/>
              </a:lnSpc>
              <a:spcBef>
                <a:spcPts val="760"/>
              </a:spcBef>
              <a:buChar char="•"/>
              <a:tabLst>
                <a:tab pos="354965" algn="l"/>
                <a:tab pos="355600" algn="l"/>
              </a:tabLst>
            </a:pPr>
            <a:r>
              <a:rPr sz="3200" spc="-5" dirty="0">
                <a:solidFill>
                  <a:srgbClr val="3333CC"/>
                </a:solidFill>
                <a:latin typeface="Arial"/>
                <a:cs typeface="Arial"/>
              </a:rPr>
              <a:t>The </a:t>
            </a:r>
            <a:r>
              <a:rPr sz="3200" dirty="0">
                <a:solidFill>
                  <a:srgbClr val="3333CC"/>
                </a:solidFill>
                <a:latin typeface="Arial"/>
                <a:cs typeface="Arial"/>
              </a:rPr>
              <a:t>unbiased sample variance </a:t>
            </a:r>
            <a:r>
              <a:rPr sz="3200" spc="-5" dirty="0">
                <a:solidFill>
                  <a:srgbClr val="3333CC"/>
                </a:solidFill>
                <a:latin typeface="Arial"/>
                <a:cs typeface="Arial"/>
              </a:rPr>
              <a:t>estimator</a:t>
            </a:r>
            <a:r>
              <a:rPr sz="3200" spc="-25" dirty="0">
                <a:solidFill>
                  <a:srgbClr val="3333CC"/>
                </a:solidFill>
                <a:latin typeface="Arial"/>
                <a:cs typeface="Arial"/>
              </a:rPr>
              <a:t> </a:t>
            </a:r>
            <a:r>
              <a:rPr sz="3200" dirty="0">
                <a:solidFill>
                  <a:srgbClr val="3333CC"/>
                </a:solidFill>
                <a:latin typeface="Arial"/>
                <a:cs typeface="Arial"/>
              </a:rPr>
              <a:t>is</a:t>
            </a:r>
            <a:endParaRPr sz="3200">
              <a:latin typeface="Arial"/>
              <a:cs typeface="Arial"/>
            </a:endParaRPr>
          </a:p>
        </p:txBody>
      </p:sp>
      <p:sp>
        <p:nvSpPr>
          <p:cNvPr id="14" name="object 14"/>
          <p:cNvSpPr txBox="1"/>
          <p:nvPr/>
        </p:nvSpPr>
        <p:spPr>
          <a:xfrm>
            <a:off x="5753431" y="2000928"/>
            <a:ext cx="121285" cy="184150"/>
          </a:xfrm>
          <a:prstGeom prst="rect">
            <a:avLst/>
          </a:prstGeom>
        </p:spPr>
        <p:txBody>
          <a:bodyPr vert="horz" wrap="square" lIns="0" tIns="11430" rIns="0" bIns="0" rtlCol="0">
            <a:spAutoFit/>
          </a:bodyPr>
          <a:lstStyle/>
          <a:p>
            <a:pPr>
              <a:lnSpc>
                <a:spcPct val="100000"/>
              </a:lnSpc>
              <a:spcBef>
                <a:spcPts val="90"/>
              </a:spcBef>
            </a:pPr>
            <a:r>
              <a:rPr sz="1050" i="1" spc="20" dirty="0">
                <a:latin typeface="Calibri"/>
                <a:cs typeface="Calibri"/>
              </a:rPr>
              <a:t>m</a:t>
            </a:r>
            <a:endParaRPr sz="1050">
              <a:latin typeface="Calibri"/>
              <a:cs typeface="Calibri"/>
            </a:endParaRPr>
          </a:p>
        </p:txBody>
      </p:sp>
      <p:sp>
        <p:nvSpPr>
          <p:cNvPr id="15" name="object 15"/>
          <p:cNvSpPr txBox="1"/>
          <p:nvPr/>
        </p:nvSpPr>
        <p:spPr>
          <a:xfrm>
            <a:off x="5582775" y="1719940"/>
            <a:ext cx="280670" cy="299720"/>
          </a:xfrm>
          <a:prstGeom prst="rect">
            <a:avLst/>
          </a:prstGeom>
        </p:spPr>
        <p:txBody>
          <a:bodyPr vert="horz" wrap="square" lIns="0" tIns="12700" rIns="0" bIns="0" rtlCol="0">
            <a:spAutoFit/>
          </a:bodyPr>
          <a:lstStyle/>
          <a:p>
            <a:pPr marL="25400">
              <a:lnSpc>
                <a:spcPct val="100000"/>
              </a:lnSpc>
              <a:spcBef>
                <a:spcPts val="100"/>
              </a:spcBef>
            </a:pPr>
            <a:r>
              <a:rPr sz="2700" spc="-315" baseline="-24691" dirty="0">
                <a:latin typeface="Symbol"/>
                <a:cs typeface="Symbol"/>
              </a:rPr>
              <a:t></a:t>
            </a:r>
            <a:r>
              <a:rPr sz="2700" spc="-315" baseline="-20061" dirty="0">
                <a:latin typeface="Calibri"/>
                <a:cs typeface="Calibri"/>
              </a:rPr>
              <a:t>ˆ</a:t>
            </a:r>
            <a:r>
              <a:rPr sz="1050" spc="-210" dirty="0">
                <a:latin typeface="Calibri"/>
                <a:cs typeface="Calibri"/>
              </a:rPr>
              <a:t>2</a:t>
            </a:r>
            <a:endParaRPr sz="1050">
              <a:latin typeface="Calibri"/>
              <a:cs typeface="Calibri"/>
            </a:endParaRPr>
          </a:p>
        </p:txBody>
      </p:sp>
      <p:sp>
        <p:nvSpPr>
          <p:cNvPr id="16" name="object 16"/>
          <p:cNvSpPr txBox="1"/>
          <p:nvPr/>
        </p:nvSpPr>
        <p:spPr>
          <a:xfrm>
            <a:off x="5953456" y="1822334"/>
            <a:ext cx="138430" cy="299720"/>
          </a:xfrm>
          <a:prstGeom prst="rect">
            <a:avLst/>
          </a:prstGeom>
        </p:spPr>
        <p:txBody>
          <a:bodyPr vert="horz" wrap="square" lIns="0" tIns="12700" rIns="0" bIns="0" rtlCol="0">
            <a:spAutoFit/>
          </a:bodyPr>
          <a:lstStyle/>
          <a:p>
            <a:pPr>
              <a:lnSpc>
                <a:spcPct val="100000"/>
              </a:lnSpc>
              <a:spcBef>
                <a:spcPts val="100"/>
              </a:spcBef>
            </a:pPr>
            <a:r>
              <a:rPr sz="1800" dirty="0">
                <a:latin typeface="Symbol"/>
                <a:cs typeface="Symbol"/>
              </a:rPr>
              <a:t></a:t>
            </a:r>
            <a:endParaRPr sz="1800">
              <a:latin typeface="Symbol"/>
              <a:cs typeface="Symbol"/>
            </a:endParaRPr>
          </a:p>
        </p:txBody>
      </p:sp>
      <p:sp>
        <p:nvSpPr>
          <p:cNvPr id="17" name="object 17"/>
          <p:cNvSpPr txBox="1"/>
          <p:nvPr/>
        </p:nvSpPr>
        <p:spPr>
          <a:xfrm>
            <a:off x="6154077" y="1675292"/>
            <a:ext cx="171450" cy="299720"/>
          </a:xfrm>
          <a:prstGeom prst="rect">
            <a:avLst/>
          </a:prstGeom>
        </p:spPr>
        <p:txBody>
          <a:bodyPr vert="horz" wrap="square" lIns="0" tIns="12700" rIns="0" bIns="0" rtlCol="0">
            <a:spAutoFit/>
          </a:bodyPr>
          <a:lstStyle/>
          <a:p>
            <a:pPr>
              <a:lnSpc>
                <a:spcPct val="100000"/>
              </a:lnSpc>
              <a:spcBef>
                <a:spcPts val="100"/>
              </a:spcBef>
            </a:pPr>
            <a:r>
              <a:rPr sz="1800" u="sng" spc="-65" dirty="0">
                <a:uFill>
                  <a:solidFill>
                    <a:srgbClr val="000000"/>
                  </a:solidFill>
                </a:uFill>
                <a:latin typeface="Calibri"/>
                <a:cs typeface="Calibri"/>
              </a:rPr>
              <a:t> </a:t>
            </a:r>
            <a:r>
              <a:rPr sz="1800" u="sng" spc="-15" dirty="0">
                <a:uFill>
                  <a:solidFill>
                    <a:srgbClr val="000000"/>
                  </a:solidFill>
                </a:uFill>
                <a:latin typeface="Calibri"/>
                <a:cs typeface="Calibri"/>
              </a:rPr>
              <a:t>1</a:t>
            </a:r>
            <a:endParaRPr sz="1800">
              <a:latin typeface="Calibri"/>
              <a:cs typeface="Calibri"/>
            </a:endParaRPr>
          </a:p>
        </p:txBody>
      </p:sp>
      <p:sp>
        <p:nvSpPr>
          <p:cNvPr id="18" name="object 18"/>
          <p:cNvSpPr txBox="1"/>
          <p:nvPr/>
        </p:nvSpPr>
        <p:spPr>
          <a:xfrm>
            <a:off x="6869047" y="1816381"/>
            <a:ext cx="169545" cy="184150"/>
          </a:xfrm>
          <a:prstGeom prst="rect">
            <a:avLst/>
          </a:prstGeom>
        </p:spPr>
        <p:txBody>
          <a:bodyPr vert="horz" wrap="square" lIns="0" tIns="11430" rIns="0" bIns="0" rtlCol="0">
            <a:spAutoFit/>
          </a:bodyPr>
          <a:lstStyle/>
          <a:p>
            <a:pPr>
              <a:lnSpc>
                <a:spcPct val="100000"/>
              </a:lnSpc>
              <a:spcBef>
                <a:spcPts val="90"/>
              </a:spcBef>
            </a:pPr>
            <a:r>
              <a:rPr sz="1050" spc="80" dirty="0">
                <a:latin typeface="Calibri"/>
                <a:cs typeface="Calibri"/>
              </a:rPr>
              <a:t>(</a:t>
            </a:r>
            <a:r>
              <a:rPr sz="1050" i="1" spc="180" dirty="0">
                <a:latin typeface="Calibri"/>
                <a:cs typeface="Calibri"/>
              </a:rPr>
              <a:t>i</a:t>
            </a:r>
            <a:r>
              <a:rPr sz="1050" spc="85" dirty="0">
                <a:latin typeface="Calibri"/>
                <a:cs typeface="Calibri"/>
              </a:rPr>
              <a:t>)</a:t>
            </a:r>
            <a:endParaRPr sz="1050">
              <a:latin typeface="Calibri"/>
              <a:cs typeface="Calibri"/>
            </a:endParaRPr>
          </a:p>
        </p:txBody>
      </p:sp>
      <p:sp>
        <p:nvSpPr>
          <p:cNvPr id="19" name="object 19"/>
          <p:cNvSpPr txBox="1"/>
          <p:nvPr/>
        </p:nvSpPr>
        <p:spPr>
          <a:xfrm>
            <a:off x="6745817" y="1822334"/>
            <a:ext cx="658495" cy="299720"/>
          </a:xfrm>
          <a:prstGeom prst="rect">
            <a:avLst/>
          </a:prstGeom>
        </p:spPr>
        <p:txBody>
          <a:bodyPr vert="horz" wrap="square" lIns="0" tIns="12700" rIns="0" bIns="0" rtlCol="0">
            <a:spAutoFit/>
          </a:bodyPr>
          <a:lstStyle/>
          <a:p>
            <a:pPr>
              <a:lnSpc>
                <a:spcPct val="100000"/>
              </a:lnSpc>
              <a:spcBef>
                <a:spcPts val="100"/>
              </a:spcBef>
              <a:tabLst>
                <a:tab pos="341630" algn="l"/>
              </a:tabLst>
            </a:pPr>
            <a:r>
              <a:rPr sz="1800" i="1" spc="55" dirty="0">
                <a:latin typeface="Calibri"/>
                <a:cs typeface="Calibri"/>
              </a:rPr>
              <a:t>x	</a:t>
            </a:r>
            <a:r>
              <a:rPr sz="1800" dirty="0">
                <a:latin typeface="Symbol"/>
                <a:cs typeface="Symbol"/>
              </a:rPr>
              <a:t></a:t>
            </a:r>
            <a:r>
              <a:rPr sz="1800" spc="-125" dirty="0">
                <a:latin typeface="Times New Roman"/>
                <a:cs typeface="Times New Roman"/>
              </a:rPr>
              <a:t> </a:t>
            </a:r>
            <a:r>
              <a:rPr sz="1800" spc="-380" dirty="0">
                <a:latin typeface="Symbol"/>
                <a:cs typeface="Symbol"/>
              </a:rPr>
              <a:t></a:t>
            </a:r>
            <a:r>
              <a:rPr sz="2700" spc="-569" baseline="4629" dirty="0">
                <a:latin typeface="Calibri"/>
                <a:cs typeface="Calibri"/>
              </a:rPr>
              <a:t>ˆ</a:t>
            </a:r>
            <a:endParaRPr sz="2700" baseline="4629">
              <a:latin typeface="Calibri"/>
              <a:cs typeface="Calibri"/>
            </a:endParaRPr>
          </a:p>
        </p:txBody>
      </p:sp>
      <p:sp>
        <p:nvSpPr>
          <p:cNvPr id="20" name="object 20"/>
          <p:cNvSpPr txBox="1"/>
          <p:nvPr/>
        </p:nvSpPr>
        <p:spPr>
          <a:xfrm>
            <a:off x="7400661" y="2000928"/>
            <a:ext cx="121285" cy="184150"/>
          </a:xfrm>
          <a:prstGeom prst="rect">
            <a:avLst/>
          </a:prstGeom>
        </p:spPr>
        <p:txBody>
          <a:bodyPr vert="horz" wrap="square" lIns="0" tIns="11430" rIns="0" bIns="0" rtlCol="0">
            <a:spAutoFit/>
          </a:bodyPr>
          <a:lstStyle/>
          <a:p>
            <a:pPr>
              <a:lnSpc>
                <a:spcPct val="100000"/>
              </a:lnSpc>
              <a:spcBef>
                <a:spcPts val="90"/>
              </a:spcBef>
            </a:pPr>
            <a:r>
              <a:rPr sz="1050" i="1" spc="20" dirty="0">
                <a:latin typeface="Calibri"/>
                <a:cs typeface="Calibri"/>
              </a:rPr>
              <a:t>m</a:t>
            </a:r>
            <a:endParaRPr sz="1050">
              <a:latin typeface="Calibri"/>
              <a:cs typeface="Calibri"/>
            </a:endParaRPr>
          </a:p>
        </p:txBody>
      </p:sp>
      <p:sp>
        <p:nvSpPr>
          <p:cNvPr id="21" name="object 21"/>
          <p:cNvSpPr txBox="1"/>
          <p:nvPr/>
        </p:nvSpPr>
        <p:spPr>
          <a:xfrm>
            <a:off x="7620927" y="1731847"/>
            <a:ext cx="79375" cy="184150"/>
          </a:xfrm>
          <a:prstGeom prst="rect">
            <a:avLst/>
          </a:prstGeom>
        </p:spPr>
        <p:txBody>
          <a:bodyPr vert="horz" wrap="square" lIns="0" tIns="11430" rIns="0" bIns="0" rtlCol="0">
            <a:spAutoFit/>
          </a:bodyPr>
          <a:lstStyle/>
          <a:p>
            <a:pPr>
              <a:lnSpc>
                <a:spcPct val="100000"/>
              </a:lnSpc>
              <a:spcBef>
                <a:spcPts val="90"/>
              </a:spcBef>
            </a:pPr>
            <a:r>
              <a:rPr sz="1050" spc="-15" dirty="0">
                <a:latin typeface="Calibri"/>
                <a:cs typeface="Calibri"/>
              </a:rPr>
              <a:t>2</a:t>
            </a:r>
            <a:endParaRPr sz="1050">
              <a:latin typeface="Calibri"/>
              <a:cs typeface="Calibri"/>
            </a:endParaRPr>
          </a:p>
        </p:txBody>
      </p:sp>
      <p:sp>
        <p:nvSpPr>
          <p:cNvPr id="22" name="object 22"/>
          <p:cNvSpPr txBox="1"/>
          <p:nvPr/>
        </p:nvSpPr>
        <p:spPr>
          <a:xfrm>
            <a:off x="6127486" y="2044386"/>
            <a:ext cx="528320" cy="299720"/>
          </a:xfrm>
          <a:prstGeom prst="rect">
            <a:avLst/>
          </a:prstGeom>
        </p:spPr>
        <p:txBody>
          <a:bodyPr vert="horz" wrap="square" lIns="0" tIns="12700" rIns="0" bIns="0" rtlCol="0">
            <a:spAutoFit/>
          </a:bodyPr>
          <a:lstStyle/>
          <a:p>
            <a:pPr marL="25400">
              <a:lnSpc>
                <a:spcPct val="100000"/>
              </a:lnSpc>
              <a:spcBef>
                <a:spcPts val="100"/>
              </a:spcBef>
            </a:pPr>
            <a:r>
              <a:rPr sz="2700" i="1" spc="67" baseline="10802" dirty="0">
                <a:latin typeface="Calibri"/>
                <a:cs typeface="Calibri"/>
              </a:rPr>
              <a:t>m </a:t>
            </a:r>
            <a:r>
              <a:rPr sz="1050" i="1" spc="75" dirty="0">
                <a:latin typeface="Calibri"/>
                <a:cs typeface="Calibri"/>
              </a:rPr>
              <a:t>i</a:t>
            </a:r>
            <a:r>
              <a:rPr sz="1050" i="1" spc="30" dirty="0">
                <a:latin typeface="Calibri"/>
                <a:cs typeface="Calibri"/>
              </a:rPr>
              <a:t> </a:t>
            </a:r>
            <a:r>
              <a:rPr sz="1050" spc="-20" dirty="0">
                <a:latin typeface="Symbol"/>
                <a:cs typeface="Symbol"/>
              </a:rPr>
              <a:t></a:t>
            </a:r>
            <a:r>
              <a:rPr sz="1050" spc="-20" dirty="0">
                <a:latin typeface="Calibri"/>
                <a:cs typeface="Calibri"/>
              </a:rPr>
              <a:t>1</a:t>
            </a:r>
            <a:endParaRPr sz="1050">
              <a:latin typeface="Calibri"/>
              <a:cs typeface="Calibri"/>
            </a:endParaRPr>
          </a:p>
        </p:txBody>
      </p:sp>
      <p:sp>
        <p:nvSpPr>
          <p:cNvPr id="23" name="object 23"/>
          <p:cNvSpPr txBox="1"/>
          <p:nvPr/>
        </p:nvSpPr>
        <p:spPr>
          <a:xfrm>
            <a:off x="6460662" y="1674101"/>
            <a:ext cx="121285" cy="184150"/>
          </a:xfrm>
          <a:prstGeom prst="rect">
            <a:avLst/>
          </a:prstGeom>
        </p:spPr>
        <p:txBody>
          <a:bodyPr vert="horz" wrap="square" lIns="0" tIns="11430" rIns="0" bIns="0" rtlCol="0">
            <a:spAutoFit/>
          </a:bodyPr>
          <a:lstStyle/>
          <a:p>
            <a:pPr>
              <a:lnSpc>
                <a:spcPct val="100000"/>
              </a:lnSpc>
              <a:spcBef>
                <a:spcPts val="90"/>
              </a:spcBef>
            </a:pPr>
            <a:r>
              <a:rPr sz="1050" i="1" spc="20" dirty="0">
                <a:latin typeface="Calibri"/>
                <a:cs typeface="Calibri"/>
              </a:rPr>
              <a:t>m</a:t>
            </a:r>
            <a:endParaRPr sz="1050">
              <a:latin typeface="Calibri"/>
              <a:cs typeface="Calibri"/>
            </a:endParaRPr>
          </a:p>
        </p:txBody>
      </p:sp>
      <p:sp>
        <p:nvSpPr>
          <p:cNvPr id="24" name="object 24"/>
          <p:cNvSpPr txBox="1"/>
          <p:nvPr/>
        </p:nvSpPr>
        <p:spPr>
          <a:xfrm>
            <a:off x="6399345" y="1671125"/>
            <a:ext cx="1236345" cy="535940"/>
          </a:xfrm>
          <a:prstGeom prst="rect">
            <a:avLst/>
          </a:prstGeom>
        </p:spPr>
        <p:txBody>
          <a:bodyPr vert="horz" wrap="square" lIns="0" tIns="12065" rIns="0" bIns="0" rtlCol="0">
            <a:spAutoFit/>
          </a:bodyPr>
          <a:lstStyle/>
          <a:p>
            <a:pPr>
              <a:lnSpc>
                <a:spcPct val="100000"/>
              </a:lnSpc>
              <a:spcBef>
                <a:spcPts val="95"/>
              </a:spcBef>
              <a:tabLst>
                <a:tab pos="1146810" algn="l"/>
              </a:tabLst>
            </a:pPr>
            <a:r>
              <a:rPr sz="2700" spc="175" dirty="0">
                <a:latin typeface="Symbol"/>
                <a:cs typeface="Symbol"/>
              </a:rPr>
              <a:t></a:t>
            </a:r>
            <a:r>
              <a:rPr sz="3350" spc="-520" dirty="0">
                <a:latin typeface="Symbol"/>
                <a:cs typeface="Symbol"/>
              </a:rPr>
              <a:t></a:t>
            </a:r>
            <a:r>
              <a:rPr sz="3350" dirty="0">
                <a:latin typeface="Times New Roman"/>
                <a:cs typeface="Times New Roman"/>
              </a:rPr>
              <a:t>	</a:t>
            </a:r>
            <a:r>
              <a:rPr sz="3350" spc="-520" dirty="0">
                <a:latin typeface="Symbol"/>
                <a:cs typeface="Symbol"/>
              </a:rPr>
              <a:t></a:t>
            </a:r>
            <a:endParaRPr sz="3350">
              <a:latin typeface="Symbol"/>
              <a:cs typeface="Symbol"/>
            </a:endParaRPr>
          </a:p>
        </p:txBody>
      </p:sp>
      <p:sp>
        <p:nvSpPr>
          <p:cNvPr id="25" name="object 25"/>
          <p:cNvSpPr/>
          <p:nvPr/>
        </p:nvSpPr>
        <p:spPr>
          <a:xfrm>
            <a:off x="5570075" y="1639772"/>
            <a:ext cx="2181225" cy="695325"/>
          </a:xfrm>
          <a:custGeom>
            <a:avLst/>
            <a:gdLst/>
            <a:ahLst/>
            <a:cxnLst/>
            <a:rect l="l" t="t" r="r" b="b"/>
            <a:pathLst>
              <a:path w="2181225" h="695325">
                <a:moveTo>
                  <a:pt x="0" y="0"/>
                </a:moveTo>
                <a:lnTo>
                  <a:pt x="2181224" y="0"/>
                </a:lnTo>
                <a:lnTo>
                  <a:pt x="2181224" y="695324"/>
                </a:lnTo>
                <a:lnTo>
                  <a:pt x="0" y="695324"/>
                </a:lnTo>
                <a:lnTo>
                  <a:pt x="0" y="0"/>
                </a:lnTo>
                <a:close/>
              </a:path>
            </a:pathLst>
          </a:custGeom>
          <a:ln w="9524">
            <a:solidFill>
              <a:srgbClr val="000000"/>
            </a:solidFill>
          </a:ln>
        </p:spPr>
        <p:txBody>
          <a:bodyPr wrap="square" lIns="0" tIns="0" rIns="0" bIns="0" rtlCol="0"/>
          <a:lstStyle/>
          <a:p>
            <a:endParaRPr/>
          </a:p>
        </p:txBody>
      </p:sp>
      <p:sp>
        <p:nvSpPr>
          <p:cNvPr id="26" name="object 26"/>
          <p:cNvSpPr/>
          <p:nvPr/>
        </p:nvSpPr>
        <p:spPr>
          <a:xfrm>
            <a:off x="6713458" y="3366829"/>
            <a:ext cx="2944647" cy="1156312"/>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6636874" y="3239972"/>
            <a:ext cx="3133725" cy="1331595"/>
          </a:xfrm>
          <a:custGeom>
            <a:avLst/>
            <a:gdLst/>
            <a:ahLst/>
            <a:cxnLst/>
            <a:rect l="l" t="t" r="r" b="b"/>
            <a:pathLst>
              <a:path w="3133725" h="1331595">
                <a:moveTo>
                  <a:pt x="0" y="0"/>
                </a:moveTo>
                <a:lnTo>
                  <a:pt x="3133724" y="0"/>
                </a:lnTo>
                <a:lnTo>
                  <a:pt x="3133724" y="1331118"/>
                </a:lnTo>
                <a:lnTo>
                  <a:pt x="0" y="1331118"/>
                </a:lnTo>
                <a:lnTo>
                  <a:pt x="0" y="0"/>
                </a:lnTo>
                <a:close/>
              </a:path>
            </a:pathLst>
          </a:custGeom>
          <a:ln w="9524">
            <a:solidFill>
              <a:srgbClr val="000000"/>
            </a:solidFill>
          </a:ln>
        </p:spPr>
        <p:txBody>
          <a:bodyPr wrap="square" lIns="0" tIns="0" rIns="0" bIns="0" rtlCol="0"/>
          <a:lstStyle/>
          <a:p>
            <a:endParaRPr/>
          </a:p>
        </p:txBody>
      </p:sp>
      <p:sp>
        <p:nvSpPr>
          <p:cNvPr id="28" name="object 28"/>
          <p:cNvSpPr txBox="1"/>
          <p:nvPr/>
        </p:nvSpPr>
        <p:spPr>
          <a:xfrm>
            <a:off x="2568065" y="2937841"/>
            <a:ext cx="160020" cy="347345"/>
          </a:xfrm>
          <a:prstGeom prst="rect">
            <a:avLst/>
          </a:prstGeom>
        </p:spPr>
        <p:txBody>
          <a:bodyPr vert="horz" wrap="square" lIns="0" tIns="13970" rIns="0" bIns="0" rtlCol="0">
            <a:spAutoFit/>
          </a:bodyPr>
          <a:lstStyle/>
          <a:p>
            <a:pPr marL="12700">
              <a:lnSpc>
                <a:spcPct val="100000"/>
              </a:lnSpc>
              <a:spcBef>
                <a:spcPts val="110"/>
              </a:spcBef>
            </a:pPr>
            <a:r>
              <a:rPr sz="2100" spc="225" dirty="0">
                <a:latin typeface="Calibri"/>
                <a:cs typeface="Calibri"/>
              </a:rPr>
              <a:t>ˆ</a:t>
            </a:r>
            <a:endParaRPr sz="2100">
              <a:latin typeface="Calibri"/>
              <a:cs typeface="Calibri"/>
            </a:endParaRPr>
          </a:p>
        </p:txBody>
      </p:sp>
      <p:sp>
        <p:nvSpPr>
          <p:cNvPr id="29" name="object 29"/>
          <p:cNvSpPr txBox="1"/>
          <p:nvPr/>
        </p:nvSpPr>
        <p:spPr>
          <a:xfrm>
            <a:off x="2551957" y="2960171"/>
            <a:ext cx="175260" cy="347345"/>
          </a:xfrm>
          <a:prstGeom prst="rect">
            <a:avLst/>
          </a:prstGeom>
        </p:spPr>
        <p:txBody>
          <a:bodyPr vert="horz" wrap="square" lIns="0" tIns="13970" rIns="0" bIns="0" rtlCol="0">
            <a:spAutoFit/>
          </a:bodyPr>
          <a:lstStyle/>
          <a:p>
            <a:pPr marL="12700">
              <a:lnSpc>
                <a:spcPct val="100000"/>
              </a:lnSpc>
              <a:spcBef>
                <a:spcPts val="110"/>
              </a:spcBef>
            </a:pPr>
            <a:r>
              <a:rPr sz="2100" spc="-1145" dirty="0">
                <a:latin typeface="Symbol"/>
                <a:cs typeface="Symbol"/>
              </a:rPr>
              <a:t></a:t>
            </a:r>
            <a:endParaRPr sz="2100">
              <a:latin typeface="Symbol"/>
              <a:cs typeface="Symbol"/>
            </a:endParaRPr>
          </a:p>
        </p:txBody>
      </p:sp>
      <p:sp>
        <p:nvSpPr>
          <p:cNvPr id="30" name="object 30"/>
          <p:cNvSpPr txBox="1"/>
          <p:nvPr/>
        </p:nvSpPr>
        <p:spPr>
          <a:xfrm>
            <a:off x="3863465" y="2949564"/>
            <a:ext cx="160020" cy="347345"/>
          </a:xfrm>
          <a:prstGeom prst="rect">
            <a:avLst/>
          </a:prstGeom>
        </p:spPr>
        <p:txBody>
          <a:bodyPr vert="horz" wrap="square" lIns="0" tIns="13970" rIns="0" bIns="0" rtlCol="0">
            <a:spAutoFit/>
          </a:bodyPr>
          <a:lstStyle/>
          <a:p>
            <a:pPr marL="12700">
              <a:lnSpc>
                <a:spcPct val="100000"/>
              </a:lnSpc>
              <a:spcBef>
                <a:spcPts val="110"/>
              </a:spcBef>
            </a:pPr>
            <a:r>
              <a:rPr sz="2100" spc="225" dirty="0">
                <a:latin typeface="Calibri"/>
                <a:cs typeface="Calibri"/>
              </a:rPr>
              <a:t>ˆ</a:t>
            </a:r>
            <a:endParaRPr sz="2100">
              <a:latin typeface="Calibri"/>
              <a:cs typeface="Calibri"/>
            </a:endParaRPr>
          </a:p>
        </p:txBody>
      </p:sp>
      <p:sp>
        <p:nvSpPr>
          <p:cNvPr id="31" name="object 31"/>
          <p:cNvSpPr txBox="1"/>
          <p:nvPr/>
        </p:nvSpPr>
        <p:spPr>
          <a:xfrm>
            <a:off x="3847357" y="2971893"/>
            <a:ext cx="175260" cy="347345"/>
          </a:xfrm>
          <a:prstGeom prst="rect">
            <a:avLst/>
          </a:prstGeom>
        </p:spPr>
        <p:txBody>
          <a:bodyPr vert="horz" wrap="square" lIns="0" tIns="13970" rIns="0" bIns="0" rtlCol="0">
            <a:spAutoFit/>
          </a:bodyPr>
          <a:lstStyle/>
          <a:p>
            <a:pPr marL="12700">
              <a:lnSpc>
                <a:spcPct val="100000"/>
              </a:lnSpc>
              <a:spcBef>
                <a:spcPts val="110"/>
              </a:spcBef>
            </a:pPr>
            <a:r>
              <a:rPr sz="2100" spc="-1145" dirty="0">
                <a:latin typeface="Symbol"/>
                <a:cs typeface="Symbol"/>
              </a:rPr>
              <a:t></a:t>
            </a:r>
            <a:endParaRPr sz="2100">
              <a:latin typeface="Symbol"/>
              <a:cs typeface="Symbol"/>
            </a:endParaRPr>
          </a:p>
        </p:txBody>
      </p:sp>
      <p:sp>
        <p:nvSpPr>
          <p:cNvPr id="32" name="object 32"/>
          <p:cNvSpPr txBox="1"/>
          <p:nvPr/>
        </p:nvSpPr>
        <p:spPr>
          <a:xfrm>
            <a:off x="2718644" y="2908953"/>
            <a:ext cx="1448435" cy="485775"/>
          </a:xfrm>
          <a:prstGeom prst="rect">
            <a:avLst/>
          </a:prstGeom>
        </p:spPr>
        <p:txBody>
          <a:bodyPr vert="horz" wrap="square" lIns="0" tIns="59055" rIns="0" bIns="0" rtlCol="0">
            <a:spAutoFit/>
          </a:bodyPr>
          <a:lstStyle/>
          <a:p>
            <a:pPr marL="17780">
              <a:lnSpc>
                <a:spcPct val="100000"/>
              </a:lnSpc>
              <a:spcBef>
                <a:spcPts val="465"/>
              </a:spcBef>
            </a:pPr>
            <a:r>
              <a:rPr sz="1200" dirty="0">
                <a:latin typeface="Calibri"/>
                <a:cs typeface="Calibri"/>
              </a:rPr>
              <a:t>2</a:t>
            </a:r>
            <a:endParaRPr sz="1200">
              <a:latin typeface="Calibri"/>
              <a:cs typeface="Calibri"/>
            </a:endParaRPr>
          </a:p>
          <a:p>
            <a:pPr marL="12700">
              <a:lnSpc>
                <a:spcPct val="100000"/>
              </a:lnSpc>
              <a:spcBef>
                <a:spcPts val="375"/>
              </a:spcBef>
              <a:tabLst>
                <a:tab pos="1307465" algn="l"/>
              </a:tabLst>
            </a:pPr>
            <a:r>
              <a:rPr sz="1800" i="1" spc="75" baseline="4629" dirty="0">
                <a:latin typeface="Calibri"/>
                <a:cs typeface="Calibri"/>
              </a:rPr>
              <a:t>m	</a:t>
            </a:r>
            <a:r>
              <a:rPr sz="1200" i="1" spc="50" dirty="0">
                <a:latin typeface="Calibri"/>
                <a:cs typeface="Calibri"/>
              </a:rPr>
              <a:t>m</a:t>
            </a:r>
            <a:endParaRPr sz="1200">
              <a:latin typeface="Calibri"/>
              <a:cs typeface="Calibri"/>
            </a:endParaRPr>
          </a:p>
        </p:txBody>
      </p:sp>
      <p:sp>
        <p:nvSpPr>
          <p:cNvPr id="33" name="object 33"/>
          <p:cNvSpPr txBox="1"/>
          <p:nvPr/>
        </p:nvSpPr>
        <p:spPr>
          <a:xfrm>
            <a:off x="4019648" y="2964915"/>
            <a:ext cx="103505" cy="211454"/>
          </a:xfrm>
          <a:prstGeom prst="rect">
            <a:avLst/>
          </a:prstGeom>
        </p:spPr>
        <p:txBody>
          <a:bodyPr vert="horz" wrap="square" lIns="0" tIns="15240" rIns="0" bIns="0" rtlCol="0">
            <a:spAutoFit/>
          </a:bodyPr>
          <a:lstStyle/>
          <a:p>
            <a:pPr marL="12700">
              <a:lnSpc>
                <a:spcPct val="100000"/>
              </a:lnSpc>
              <a:spcBef>
                <a:spcPts val="120"/>
              </a:spcBef>
            </a:pPr>
            <a:r>
              <a:rPr sz="1200" dirty="0">
                <a:latin typeface="Calibri"/>
                <a:cs typeface="Calibri"/>
              </a:rPr>
              <a:t>2</a:t>
            </a:r>
            <a:endParaRPr sz="1200">
              <a:latin typeface="Calibri"/>
              <a:cs typeface="Calibri"/>
            </a:endParaRPr>
          </a:p>
        </p:txBody>
      </p:sp>
      <p:sp>
        <p:nvSpPr>
          <p:cNvPr id="34" name="object 34"/>
          <p:cNvSpPr txBox="1"/>
          <p:nvPr/>
        </p:nvSpPr>
        <p:spPr>
          <a:xfrm>
            <a:off x="4588346" y="4301346"/>
            <a:ext cx="178435" cy="248920"/>
          </a:xfrm>
          <a:prstGeom prst="rect">
            <a:avLst/>
          </a:prstGeom>
        </p:spPr>
        <p:txBody>
          <a:bodyPr vert="horz" wrap="square" lIns="0" tIns="13970" rIns="0" bIns="0" rtlCol="0">
            <a:spAutoFit/>
          </a:bodyPr>
          <a:lstStyle/>
          <a:p>
            <a:pPr marL="12700">
              <a:lnSpc>
                <a:spcPct val="100000"/>
              </a:lnSpc>
              <a:spcBef>
                <a:spcPts val="110"/>
              </a:spcBef>
            </a:pPr>
            <a:r>
              <a:rPr sz="1450" i="1" spc="50" dirty="0">
                <a:latin typeface="Calibri"/>
                <a:cs typeface="Calibri"/>
              </a:rPr>
              <a:t>m</a:t>
            </a:r>
            <a:endParaRPr sz="1450">
              <a:latin typeface="Calibri"/>
              <a:cs typeface="Calibri"/>
            </a:endParaRPr>
          </a:p>
        </p:txBody>
      </p:sp>
      <p:sp>
        <p:nvSpPr>
          <p:cNvPr id="35" name="object 35"/>
          <p:cNvSpPr txBox="1"/>
          <p:nvPr/>
        </p:nvSpPr>
        <p:spPr>
          <a:xfrm>
            <a:off x="4362921" y="3903600"/>
            <a:ext cx="376555" cy="411480"/>
          </a:xfrm>
          <a:prstGeom prst="rect">
            <a:avLst/>
          </a:prstGeom>
        </p:spPr>
        <p:txBody>
          <a:bodyPr vert="horz" wrap="square" lIns="0" tIns="16510" rIns="0" bIns="0" rtlCol="0">
            <a:spAutoFit/>
          </a:bodyPr>
          <a:lstStyle/>
          <a:p>
            <a:pPr marL="38100">
              <a:lnSpc>
                <a:spcPct val="100000"/>
              </a:lnSpc>
              <a:spcBef>
                <a:spcPts val="130"/>
              </a:spcBef>
            </a:pPr>
            <a:r>
              <a:rPr sz="3750" spc="-442" baseline="-25555" dirty="0">
                <a:latin typeface="Symbol"/>
                <a:cs typeface="Symbol"/>
              </a:rPr>
              <a:t></a:t>
            </a:r>
            <a:r>
              <a:rPr sz="3750" spc="-442" baseline="-20000" dirty="0">
                <a:latin typeface="Calibri"/>
                <a:cs typeface="Calibri"/>
              </a:rPr>
              <a:t>ˆ</a:t>
            </a:r>
            <a:r>
              <a:rPr sz="1450" spc="-295" dirty="0">
                <a:latin typeface="Calibri"/>
                <a:cs typeface="Calibri"/>
              </a:rPr>
              <a:t>2</a:t>
            </a:r>
            <a:endParaRPr sz="1450">
              <a:latin typeface="Calibri"/>
              <a:cs typeface="Calibri"/>
            </a:endParaRPr>
          </a:p>
        </p:txBody>
      </p:sp>
      <p:sp>
        <p:nvSpPr>
          <p:cNvPr id="36" name="object 36"/>
          <p:cNvSpPr txBox="1"/>
          <p:nvPr/>
        </p:nvSpPr>
        <p:spPr>
          <a:xfrm>
            <a:off x="3407371" y="6234922"/>
            <a:ext cx="133350" cy="201930"/>
          </a:xfrm>
          <a:prstGeom prst="rect">
            <a:avLst/>
          </a:prstGeom>
        </p:spPr>
        <p:txBody>
          <a:bodyPr vert="horz" wrap="square" lIns="0" tIns="13335" rIns="0" bIns="0" rtlCol="0">
            <a:spAutoFit/>
          </a:bodyPr>
          <a:lstStyle/>
          <a:p>
            <a:pPr>
              <a:lnSpc>
                <a:spcPct val="100000"/>
              </a:lnSpc>
              <a:spcBef>
                <a:spcPts val="105"/>
              </a:spcBef>
            </a:pPr>
            <a:r>
              <a:rPr sz="1150" i="1" spc="35" dirty="0">
                <a:latin typeface="Calibri"/>
                <a:cs typeface="Calibri"/>
              </a:rPr>
              <a:t>m</a:t>
            </a:r>
            <a:endParaRPr sz="1150">
              <a:latin typeface="Calibri"/>
              <a:cs typeface="Calibri"/>
            </a:endParaRPr>
          </a:p>
        </p:txBody>
      </p:sp>
      <p:sp>
        <p:nvSpPr>
          <p:cNvPr id="37" name="object 37"/>
          <p:cNvSpPr txBox="1"/>
          <p:nvPr/>
        </p:nvSpPr>
        <p:spPr>
          <a:xfrm>
            <a:off x="3224544" y="5920730"/>
            <a:ext cx="299720" cy="330200"/>
          </a:xfrm>
          <a:prstGeom prst="rect">
            <a:avLst/>
          </a:prstGeom>
        </p:spPr>
        <p:txBody>
          <a:bodyPr vert="horz" wrap="square" lIns="0" tIns="12700" rIns="0" bIns="0" rtlCol="0">
            <a:spAutoFit/>
          </a:bodyPr>
          <a:lstStyle/>
          <a:p>
            <a:pPr marL="25400">
              <a:lnSpc>
                <a:spcPct val="100000"/>
              </a:lnSpc>
              <a:spcBef>
                <a:spcPts val="100"/>
              </a:spcBef>
            </a:pPr>
            <a:r>
              <a:rPr sz="3000" spc="-367" baseline="-25000" dirty="0">
                <a:latin typeface="Symbol"/>
                <a:cs typeface="Symbol"/>
              </a:rPr>
              <a:t></a:t>
            </a:r>
            <a:r>
              <a:rPr sz="3000" spc="-367" baseline="-20833" dirty="0">
                <a:latin typeface="Calibri"/>
                <a:cs typeface="Calibri"/>
              </a:rPr>
              <a:t>ˆ</a:t>
            </a:r>
            <a:r>
              <a:rPr sz="1150" spc="-245" dirty="0">
                <a:latin typeface="Calibri"/>
                <a:cs typeface="Calibri"/>
              </a:rPr>
              <a:t>2</a:t>
            </a:r>
            <a:endParaRPr sz="1150">
              <a:latin typeface="Calibri"/>
              <a:cs typeface="Calibri"/>
            </a:endParaRPr>
          </a:p>
        </p:txBody>
      </p:sp>
      <p:sp>
        <p:nvSpPr>
          <p:cNvPr id="38" name="object 38"/>
          <p:cNvSpPr txBox="1"/>
          <p:nvPr/>
        </p:nvSpPr>
        <p:spPr>
          <a:xfrm>
            <a:off x="3638220" y="6034501"/>
            <a:ext cx="152400" cy="330200"/>
          </a:xfrm>
          <a:prstGeom prst="rect">
            <a:avLst/>
          </a:prstGeom>
        </p:spPr>
        <p:txBody>
          <a:bodyPr vert="horz" wrap="square" lIns="0" tIns="12700" rIns="0" bIns="0" rtlCol="0">
            <a:spAutoFit/>
          </a:bodyPr>
          <a:lstStyle/>
          <a:p>
            <a:pPr>
              <a:lnSpc>
                <a:spcPct val="100000"/>
              </a:lnSpc>
              <a:spcBef>
                <a:spcPts val="100"/>
              </a:spcBef>
            </a:pPr>
            <a:r>
              <a:rPr sz="2000" dirty="0">
                <a:latin typeface="Symbol"/>
                <a:cs typeface="Symbol"/>
              </a:rPr>
              <a:t></a:t>
            </a:r>
            <a:endParaRPr sz="2000">
              <a:latin typeface="Symbol"/>
              <a:cs typeface="Symbol"/>
            </a:endParaRPr>
          </a:p>
        </p:txBody>
      </p:sp>
      <p:sp>
        <p:nvSpPr>
          <p:cNvPr id="39" name="object 39"/>
          <p:cNvSpPr txBox="1"/>
          <p:nvPr/>
        </p:nvSpPr>
        <p:spPr>
          <a:xfrm>
            <a:off x="3863116" y="5873105"/>
            <a:ext cx="605790" cy="330200"/>
          </a:xfrm>
          <a:prstGeom prst="rect">
            <a:avLst/>
          </a:prstGeom>
        </p:spPr>
        <p:txBody>
          <a:bodyPr vert="horz" wrap="square" lIns="0" tIns="12700" rIns="0" bIns="0" rtlCol="0">
            <a:spAutoFit/>
          </a:bodyPr>
          <a:lstStyle/>
          <a:p>
            <a:pPr>
              <a:lnSpc>
                <a:spcPct val="100000"/>
              </a:lnSpc>
              <a:spcBef>
                <a:spcPts val="100"/>
              </a:spcBef>
              <a:tabLst>
                <a:tab pos="231775" algn="l"/>
                <a:tab pos="592455" algn="l"/>
              </a:tabLst>
            </a:pPr>
            <a:r>
              <a:rPr sz="2000" u="sng" dirty="0">
                <a:uFill>
                  <a:solidFill>
                    <a:srgbClr val="000000"/>
                  </a:solidFill>
                </a:uFill>
                <a:latin typeface="Times New Roman"/>
                <a:cs typeface="Times New Roman"/>
              </a:rPr>
              <a:t> 	</a:t>
            </a:r>
            <a:r>
              <a:rPr sz="2000" u="sng" spc="-15" dirty="0">
                <a:uFill>
                  <a:solidFill>
                    <a:srgbClr val="000000"/>
                  </a:solidFill>
                </a:uFill>
                <a:latin typeface="Calibri"/>
                <a:cs typeface="Calibri"/>
              </a:rPr>
              <a:t>1	</a:t>
            </a:r>
            <a:endParaRPr sz="2000">
              <a:latin typeface="Calibri"/>
              <a:cs typeface="Calibri"/>
            </a:endParaRPr>
          </a:p>
        </p:txBody>
      </p:sp>
      <p:sp>
        <p:nvSpPr>
          <p:cNvPr id="40" name="object 40"/>
          <p:cNvSpPr txBox="1"/>
          <p:nvPr/>
        </p:nvSpPr>
        <p:spPr>
          <a:xfrm>
            <a:off x="5031251" y="6027886"/>
            <a:ext cx="188595" cy="201930"/>
          </a:xfrm>
          <a:prstGeom prst="rect">
            <a:avLst/>
          </a:prstGeom>
        </p:spPr>
        <p:txBody>
          <a:bodyPr vert="horz" wrap="square" lIns="0" tIns="13335" rIns="0" bIns="0" rtlCol="0">
            <a:spAutoFit/>
          </a:bodyPr>
          <a:lstStyle/>
          <a:p>
            <a:pPr>
              <a:lnSpc>
                <a:spcPct val="100000"/>
              </a:lnSpc>
              <a:spcBef>
                <a:spcPts val="105"/>
              </a:spcBef>
            </a:pPr>
            <a:r>
              <a:rPr sz="1150" spc="95" dirty="0">
                <a:latin typeface="Calibri"/>
                <a:cs typeface="Calibri"/>
              </a:rPr>
              <a:t>(</a:t>
            </a:r>
            <a:r>
              <a:rPr sz="1150" i="1" spc="95" dirty="0">
                <a:latin typeface="Calibri"/>
                <a:cs typeface="Calibri"/>
              </a:rPr>
              <a:t>i</a:t>
            </a:r>
            <a:r>
              <a:rPr sz="1150" i="1" spc="-195" dirty="0">
                <a:latin typeface="Calibri"/>
                <a:cs typeface="Calibri"/>
              </a:rPr>
              <a:t> </a:t>
            </a:r>
            <a:r>
              <a:rPr sz="1150" spc="100" dirty="0">
                <a:latin typeface="Calibri"/>
                <a:cs typeface="Calibri"/>
              </a:rPr>
              <a:t>)</a:t>
            </a:r>
            <a:endParaRPr sz="1150">
              <a:latin typeface="Calibri"/>
              <a:cs typeface="Calibri"/>
            </a:endParaRPr>
          </a:p>
        </p:txBody>
      </p:sp>
      <p:sp>
        <p:nvSpPr>
          <p:cNvPr id="41" name="object 41"/>
          <p:cNvSpPr txBox="1"/>
          <p:nvPr/>
        </p:nvSpPr>
        <p:spPr>
          <a:xfrm>
            <a:off x="5494934" y="6013334"/>
            <a:ext cx="139700" cy="330200"/>
          </a:xfrm>
          <a:prstGeom prst="rect">
            <a:avLst/>
          </a:prstGeom>
        </p:spPr>
        <p:txBody>
          <a:bodyPr vert="horz" wrap="square" lIns="0" tIns="12700" rIns="0" bIns="0" rtlCol="0">
            <a:spAutoFit/>
          </a:bodyPr>
          <a:lstStyle/>
          <a:p>
            <a:pPr>
              <a:lnSpc>
                <a:spcPct val="100000"/>
              </a:lnSpc>
              <a:spcBef>
                <a:spcPts val="100"/>
              </a:spcBef>
            </a:pPr>
            <a:r>
              <a:rPr sz="2000" spc="210" dirty="0">
                <a:latin typeface="Calibri"/>
                <a:cs typeface="Calibri"/>
              </a:rPr>
              <a:t>ˆ</a:t>
            </a:r>
            <a:endParaRPr sz="2000">
              <a:latin typeface="Calibri"/>
              <a:cs typeface="Calibri"/>
            </a:endParaRPr>
          </a:p>
        </p:txBody>
      </p:sp>
      <p:sp>
        <p:nvSpPr>
          <p:cNvPr id="42" name="object 42"/>
          <p:cNvSpPr txBox="1"/>
          <p:nvPr/>
        </p:nvSpPr>
        <p:spPr>
          <a:xfrm>
            <a:off x="4891684" y="6034501"/>
            <a:ext cx="737235" cy="330200"/>
          </a:xfrm>
          <a:prstGeom prst="rect">
            <a:avLst/>
          </a:prstGeom>
        </p:spPr>
        <p:txBody>
          <a:bodyPr vert="horz" wrap="square" lIns="0" tIns="12700" rIns="0" bIns="0" rtlCol="0">
            <a:spAutoFit/>
          </a:bodyPr>
          <a:lstStyle/>
          <a:p>
            <a:pPr>
              <a:lnSpc>
                <a:spcPct val="100000"/>
              </a:lnSpc>
              <a:spcBef>
                <a:spcPts val="100"/>
              </a:spcBef>
              <a:tabLst>
                <a:tab pos="390525" algn="l"/>
              </a:tabLst>
            </a:pPr>
            <a:r>
              <a:rPr sz="2000" i="1" spc="60" dirty="0">
                <a:latin typeface="Calibri"/>
                <a:cs typeface="Calibri"/>
              </a:rPr>
              <a:t>x	</a:t>
            </a:r>
            <a:r>
              <a:rPr sz="2000" dirty="0">
                <a:latin typeface="Symbol"/>
                <a:cs typeface="Symbol"/>
              </a:rPr>
              <a:t></a:t>
            </a:r>
            <a:r>
              <a:rPr sz="2000" spc="-60" dirty="0">
                <a:latin typeface="Times New Roman"/>
                <a:cs typeface="Times New Roman"/>
              </a:rPr>
              <a:t> </a:t>
            </a:r>
            <a:r>
              <a:rPr sz="2000" spc="-1055" dirty="0">
                <a:latin typeface="Symbol"/>
                <a:cs typeface="Symbol"/>
              </a:rPr>
              <a:t></a:t>
            </a:r>
            <a:endParaRPr sz="2000">
              <a:latin typeface="Symbol"/>
              <a:cs typeface="Symbol"/>
            </a:endParaRPr>
          </a:p>
        </p:txBody>
      </p:sp>
      <p:sp>
        <p:nvSpPr>
          <p:cNvPr id="43" name="object 43"/>
          <p:cNvSpPr txBox="1"/>
          <p:nvPr/>
        </p:nvSpPr>
        <p:spPr>
          <a:xfrm>
            <a:off x="5633179" y="6234922"/>
            <a:ext cx="133350" cy="201930"/>
          </a:xfrm>
          <a:prstGeom prst="rect">
            <a:avLst/>
          </a:prstGeom>
        </p:spPr>
        <p:txBody>
          <a:bodyPr vert="horz" wrap="square" lIns="0" tIns="13335" rIns="0" bIns="0" rtlCol="0">
            <a:spAutoFit/>
          </a:bodyPr>
          <a:lstStyle/>
          <a:p>
            <a:pPr>
              <a:lnSpc>
                <a:spcPct val="100000"/>
              </a:lnSpc>
              <a:spcBef>
                <a:spcPts val="105"/>
              </a:spcBef>
            </a:pPr>
            <a:r>
              <a:rPr sz="1150" i="1" spc="35" dirty="0">
                <a:latin typeface="Calibri"/>
                <a:cs typeface="Calibri"/>
              </a:rPr>
              <a:t>m</a:t>
            </a:r>
            <a:endParaRPr sz="1150">
              <a:latin typeface="Calibri"/>
              <a:cs typeface="Calibri"/>
            </a:endParaRPr>
          </a:p>
        </p:txBody>
      </p:sp>
      <p:sp>
        <p:nvSpPr>
          <p:cNvPr id="44" name="object 44"/>
          <p:cNvSpPr txBox="1"/>
          <p:nvPr/>
        </p:nvSpPr>
        <p:spPr>
          <a:xfrm>
            <a:off x="4807017" y="5856065"/>
            <a:ext cx="1083310" cy="601980"/>
          </a:xfrm>
          <a:prstGeom prst="rect">
            <a:avLst/>
          </a:prstGeom>
        </p:spPr>
        <p:txBody>
          <a:bodyPr vert="horz" wrap="square" lIns="0" tIns="16510" rIns="0" bIns="0" rtlCol="0">
            <a:spAutoFit/>
          </a:bodyPr>
          <a:lstStyle/>
          <a:p>
            <a:pPr>
              <a:lnSpc>
                <a:spcPct val="100000"/>
              </a:lnSpc>
              <a:spcBef>
                <a:spcPts val="130"/>
              </a:spcBef>
              <a:tabLst>
                <a:tab pos="984885" algn="l"/>
              </a:tabLst>
            </a:pPr>
            <a:r>
              <a:rPr sz="3750" spc="-585" dirty="0">
                <a:latin typeface="Symbol"/>
                <a:cs typeface="Symbol"/>
              </a:rPr>
              <a:t></a:t>
            </a:r>
            <a:r>
              <a:rPr sz="3750" spc="-585" dirty="0">
                <a:latin typeface="Times New Roman"/>
                <a:cs typeface="Times New Roman"/>
              </a:rPr>
              <a:t>	</a:t>
            </a:r>
            <a:r>
              <a:rPr sz="3750" spc="-585" dirty="0">
                <a:latin typeface="Symbol"/>
                <a:cs typeface="Symbol"/>
              </a:rPr>
              <a:t></a:t>
            </a:r>
            <a:endParaRPr sz="3750">
              <a:latin typeface="Symbol"/>
              <a:cs typeface="Symbol"/>
            </a:endParaRPr>
          </a:p>
        </p:txBody>
      </p:sp>
      <p:sp>
        <p:nvSpPr>
          <p:cNvPr id="45" name="object 45"/>
          <p:cNvSpPr txBox="1"/>
          <p:nvPr/>
        </p:nvSpPr>
        <p:spPr>
          <a:xfrm>
            <a:off x="5875934" y="5931974"/>
            <a:ext cx="86360" cy="201930"/>
          </a:xfrm>
          <a:prstGeom prst="rect">
            <a:avLst/>
          </a:prstGeom>
        </p:spPr>
        <p:txBody>
          <a:bodyPr vert="horz" wrap="square" lIns="0" tIns="13335" rIns="0" bIns="0" rtlCol="0">
            <a:spAutoFit/>
          </a:bodyPr>
          <a:lstStyle/>
          <a:p>
            <a:pPr>
              <a:lnSpc>
                <a:spcPct val="100000"/>
              </a:lnSpc>
              <a:spcBef>
                <a:spcPts val="105"/>
              </a:spcBef>
            </a:pPr>
            <a:r>
              <a:rPr sz="1150" spc="-5" dirty="0">
                <a:latin typeface="Calibri"/>
                <a:cs typeface="Calibri"/>
              </a:rPr>
              <a:t>2</a:t>
            </a:r>
            <a:endParaRPr sz="1150">
              <a:latin typeface="Calibri"/>
              <a:cs typeface="Calibri"/>
            </a:endParaRPr>
          </a:p>
        </p:txBody>
      </p:sp>
      <p:sp>
        <p:nvSpPr>
          <p:cNvPr id="46" name="object 46"/>
          <p:cNvSpPr txBox="1"/>
          <p:nvPr/>
        </p:nvSpPr>
        <p:spPr>
          <a:xfrm>
            <a:off x="3836393" y="6235584"/>
            <a:ext cx="949325" cy="330200"/>
          </a:xfrm>
          <a:prstGeom prst="rect">
            <a:avLst/>
          </a:prstGeom>
        </p:spPr>
        <p:txBody>
          <a:bodyPr vert="horz" wrap="square" lIns="0" tIns="12700" rIns="0" bIns="0" rtlCol="0">
            <a:spAutoFit/>
          </a:bodyPr>
          <a:lstStyle/>
          <a:p>
            <a:pPr marL="25400">
              <a:lnSpc>
                <a:spcPct val="100000"/>
              </a:lnSpc>
              <a:spcBef>
                <a:spcPts val="100"/>
              </a:spcBef>
            </a:pPr>
            <a:r>
              <a:rPr sz="2000" i="1" spc="50" dirty="0">
                <a:latin typeface="Calibri"/>
                <a:cs typeface="Calibri"/>
              </a:rPr>
              <a:t>m </a:t>
            </a:r>
            <a:r>
              <a:rPr sz="2000" dirty="0">
                <a:latin typeface="Symbol"/>
                <a:cs typeface="Symbol"/>
              </a:rPr>
              <a:t></a:t>
            </a:r>
            <a:r>
              <a:rPr sz="2000" dirty="0">
                <a:latin typeface="Times New Roman"/>
                <a:cs typeface="Times New Roman"/>
              </a:rPr>
              <a:t> </a:t>
            </a:r>
            <a:r>
              <a:rPr sz="2000" spc="-15" dirty="0">
                <a:latin typeface="Calibri"/>
                <a:cs typeface="Calibri"/>
              </a:rPr>
              <a:t>1 </a:t>
            </a:r>
            <a:r>
              <a:rPr sz="1725" i="1" spc="135" baseline="-19323" dirty="0">
                <a:latin typeface="Calibri"/>
                <a:cs typeface="Calibri"/>
              </a:rPr>
              <a:t>i</a:t>
            </a:r>
            <a:r>
              <a:rPr sz="1725" i="1" spc="-157" baseline="-19323" dirty="0">
                <a:latin typeface="Calibri"/>
                <a:cs typeface="Calibri"/>
              </a:rPr>
              <a:t> </a:t>
            </a:r>
            <a:r>
              <a:rPr sz="1725" spc="-7" baseline="-19323" dirty="0">
                <a:latin typeface="Symbol"/>
                <a:cs typeface="Symbol"/>
              </a:rPr>
              <a:t></a:t>
            </a:r>
            <a:r>
              <a:rPr sz="1725" spc="-7" baseline="-19323" dirty="0">
                <a:latin typeface="Calibri"/>
                <a:cs typeface="Calibri"/>
              </a:rPr>
              <a:t>1</a:t>
            </a:r>
            <a:endParaRPr sz="1725" baseline="-19323">
              <a:latin typeface="Calibri"/>
              <a:cs typeface="Calibri"/>
            </a:endParaRPr>
          </a:p>
        </p:txBody>
      </p:sp>
      <p:sp>
        <p:nvSpPr>
          <p:cNvPr id="47" name="object 47"/>
          <p:cNvSpPr txBox="1"/>
          <p:nvPr/>
        </p:nvSpPr>
        <p:spPr>
          <a:xfrm>
            <a:off x="4570877" y="5873105"/>
            <a:ext cx="133350" cy="201930"/>
          </a:xfrm>
          <a:prstGeom prst="rect">
            <a:avLst/>
          </a:prstGeom>
        </p:spPr>
        <p:txBody>
          <a:bodyPr vert="horz" wrap="square" lIns="0" tIns="13335" rIns="0" bIns="0" rtlCol="0">
            <a:spAutoFit/>
          </a:bodyPr>
          <a:lstStyle/>
          <a:p>
            <a:pPr>
              <a:lnSpc>
                <a:spcPct val="100000"/>
              </a:lnSpc>
              <a:spcBef>
                <a:spcPts val="105"/>
              </a:spcBef>
            </a:pPr>
            <a:r>
              <a:rPr sz="1150" i="1" spc="35" dirty="0">
                <a:latin typeface="Calibri"/>
                <a:cs typeface="Calibri"/>
              </a:rPr>
              <a:t>m</a:t>
            </a:r>
            <a:endParaRPr sz="1150">
              <a:latin typeface="Calibri"/>
              <a:cs typeface="Calibri"/>
            </a:endParaRPr>
          </a:p>
        </p:txBody>
      </p:sp>
      <p:sp>
        <p:nvSpPr>
          <p:cNvPr id="48" name="object 48"/>
          <p:cNvSpPr txBox="1"/>
          <p:nvPr/>
        </p:nvSpPr>
        <p:spPr>
          <a:xfrm>
            <a:off x="4503408" y="5963724"/>
            <a:ext cx="271780" cy="482600"/>
          </a:xfrm>
          <a:prstGeom prst="rect">
            <a:avLst/>
          </a:prstGeom>
        </p:spPr>
        <p:txBody>
          <a:bodyPr vert="horz" wrap="square" lIns="0" tIns="12700" rIns="0" bIns="0" rtlCol="0">
            <a:spAutoFit/>
          </a:bodyPr>
          <a:lstStyle/>
          <a:p>
            <a:pPr>
              <a:lnSpc>
                <a:spcPct val="100000"/>
              </a:lnSpc>
              <a:spcBef>
                <a:spcPts val="100"/>
              </a:spcBef>
            </a:pPr>
            <a:r>
              <a:rPr sz="3000" spc="-1610" dirty="0">
                <a:latin typeface="Symbol"/>
                <a:cs typeface="Symbol"/>
              </a:rPr>
              <a:t></a:t>
            </a:r>
            <a:endParaRPr sz="3000">
              <a:latin typeface="Symbol"/>
              <a:cs typeface="Symbol"/>
            </a:endParaRPr>
          </a:p>
        </p:txBody>
      </p:sp>
      <p:sp>
        <p:nvSpPr>
          <p:cNvPr id="49" name="object 49"/>
          <p:cNvSpPr/>
          <p:nvPr/>
        </p:nvSpPr>
        <p:spPr>
          <a:xfrm>
            <a:off x="3209462" y="5830772"/>
            <a:ext cx="2803525" cy="771525"/>
          </a:xfrm>
          <a:custGeom>
            <a:avLst/>
            <a:gdLst/>
            <a:ahLst/>
            <a:cxnLst/>
            <a:rect l="l" t="t" r="r" b="b"/>
            <a:pathLst>
              <a:path w="2803525" h="771525">
                <a:moveTo>
                  <a:pt x="0" y="0"/>
                </a:moveTo>
                <a:lnTo>
                  <a:pt x="2803524" y="0"/>
                </a:lnTo>
                <a:lnTo>
                  <a:pt x="2803524" y="771524"/>
                </a:lnTo>
                <a:lnTo>
                  <a:pt x="0" y="77152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79457" y="847293"/>
            <a:ext cx="7139305" cy="695960"/>
          </a:xfrm>
          <a:prstGeom prst="rect">
            <a:avLst/>
          </a:prstGeom>
        </p:spPr>
        <p:txBody>
          <a:bodyPr vert="horz" wrap="square" lIns="0" tIns="12700" rIns="0" bIns="0" rtlCol="0">
            <a:spAutoFit/>
          </a:bodyPr>
          <a:lstStyle/>
          <a:p>
            <a:pPr marL="12700">
              <a:lnSpc>
                <a:spcPct val="100000"/>
              </a:lnSpc>
              <a:spcBef>
                <a:spcPts val="100"/>
              </a:spcBef>
              <a:tabLst>
                <a:tab pos="3460750" algn="l"/>
              </a:tabLst>
            </a:pPr>
            <a:r>
              <a:rPr dirty="0"/>
              <a:t>Variance and	</a:t>
            </a:r>
            <a:r>
              <a:rPr spc="-5" dirty="0"/>
              <a:t>Standard</a:t>
            </a:r>
            <a:r>
              <a:rPr spc="-60" dirty="0"/>
              <a:t> </a:t>
            </a:r>
            <a:r>
              <a:rPr dirty="0"/>
              <a:t>Error</a:t>
            </a:r>
          </a:p>
        </p:txBody>
      </p:sp>
      <p:sp>
        <p:nvSpPr>
          <p:cNvPr id="5" name="object 5"/>
          <p:cNvSpPr txBox="1"/>
          <p:nvPr/>
        </p:nvSpPr>
        <p:spPr>
          <a:xfrm>
            <a:off x="840278" y="1982354"/>
            <a:ext cx="9000490" cy="4883785"/>
          </a:xfrm>
          <a:prstGeom prst="rect">
            <a:avLst/>
          </a:prstGeom>
        </p:spPr>
        <p:txBody>
          <a:bodyPr vert="horz" wrap="square" lIns="0" tIns="33020" rIns="0" bIns="0" rtlCol="0">
            <a:spAutoFit/>
          </a:bodyPr>
          <a:lstStyle/>
          <a:p>
            <a:pPr marL="368300" marR="85725" indent="-342900">
              <a:lnSpc>
                <a:spcPts val="3800"/>
              </a:lnSpc>
              <a:spcBef>
                <a:spcPts val="260"/>
              </a:spcBef>
              <a:buChar char="•"/>
              <a:tabLst>
                <a:tab pos="367665" algn="l"/>
                <a:tab pos="368300" algn="l"/>
              </a:tabLst>
            </a:pPr>
            <a:r>
              <a:rPr sz="3200" dirty="0">
                <a:solidFill>
                  <a:srgbClr val="3333CC"/>
                </a:solidFill>
                <a:latin typeface="Arial"/>
                <a:cs typeface="Arial"/>
              </a:rPr>
              <a:t>How much we expect </a:t>
            </a:r>
            <a:r>
              <a:rPr sz="3200" spc="-5" dirty="0">
                <a:solidFill>
                  <a:srgbClr val="3333CC"/>
                </a:solidFill>
                <a:latin typeface="Arial"/>
                <a:cs typeface="Arial"/>
              </a:rPr>
              <a:t>the estimator to vary </a:t>
            </a:r>
            <a:r>
              <a:rPr sz="3200" dirty="0">
                <a:solidFill>
                  <a:srgbClr val="3333CC"/>
                </a:solidFill>
                <a:latin typeface="Arial"/>
                <a:cs typeface="Arial"/>
              </a:rPr>
              <a:t>as a  </a:t>
            </a:r>
            <a:r>
              <a:rPr sz="3200" spc="-5" dirty="0">
                <a:solidFill>
                  <a:srgbClr val="3333CC"/>
                </a:solidFill>
                <a:latin typeface="Arial"/>
                <a:cs typeface="Arial"/>
              </a:rPr>
              <a:t>function </a:t>
            </a:r>
            <a:r>
              <a:rPr sz="3200" dirty="0">
                <a:solidFill>
                  <a:srgbClr val="3333CC"/>
                </a:solidFill>
                <a:latin typeface="Arial"/>
                <a:cs typeface="Arial"/>
              </a:rPr>
              <a:t>of </a:t>
            </a:r>
            <a:r>
              <a:rPr sz="3200" spc="-5" dirty="0">
                <a:solidFill>
                  <a:srgbClr val="3333CC"/>
                </a:solidFill>
                <a:latin typeface="Arial"/>
                <a:cs typeface="Arial"/>
              </a:rPr>
              <a:t>the data</a:t>
            </a:r>
            <a:r>
              <a:rPr sz="3200" dirty="0">
                <a:solidFill>
                  <a:srgbClr val="3333CC"/>
                </a:solidFill>
                <a:latin typeface="Arial"/>
                <a:cs typeface="Arial"/>
              </a:rPr>
              <a:t> sample</a:t>
            </a:r>
            <a:r>
              <a:rPr lang="en-US" sz="3200" dirty="0">
                <a:solidFill>
                  <a:srgbClr val="3333CC"/>
                </a:solidFill>
                <a:latin typeface="Arial"/>
                <a:cs typeface="Arial"/>
              </a:rPr>
              <a:t> – use its variance</a:t>
            </a:r>
            <a:endParaRPr sz="3200" dirty="0">
              <a:latin typeface="Arial"/>
              <a:cs typeface="Arial"/>
            </a:endParaRPr>
          </a:p>
          <a:p>
            <a:pPr marL="368300" marR="17780" indent="-342900">
              <a:lnSpc>
                <a:spcPct val="100699"/>
              </a:lnSpc>
              <a:spcBef>
                <a:spcPts val="580"/>
              </a:spcBef>
              <a:buChar char="•"/>
              <a:tabLst>
                <a:tab pos="367665" algn="l"/>
                <a:tab pos="368300" algn="l"/>
              </a:tabLst>
            </a:pPr>
            <a:r>
              <a:rPr sz="3200" dirty="0">
                <a:solidFill>
                  <a:srgbClr val="3333CC"/>
                </a:solidFill>
                <a:latin typeface="Arial"/>
                <a:cs typeface="Arial"/>
              </a:rPr>
              <a:t>Just as we </a:t>
            </a:r>
            <a:r>
              <a:rPr sz="3200" spc="-5" dirty="0">
                <a:solidFill>
                  <a:srgbClr val="3333CC"/>
                </a:solidFill>
                <a:latin typeface="Arial"/>
                <a:cs typeface="Arial"/>
              </a:rPr>
              <a:t>computed the expectation </a:t>
            </a:r>
            <a:r>
              <a:rPr sz="3200" dirty="0">
                <a:solidFill>
                  <a:srgbClr val="3333CC"/>
                </a:solidFill>
                <a:latin typeface="Arial"/>
                <a:cs typeface="Arial"/>
              </a:rPr>
              <a:t>of </a:t>
            </a:r>
            <a:r>
              <a:rPr sz="3200" spc="-5" dirty="0">
                <a:solidFill>
                  <a:srgbClr val="3333CC"/>
                </a:solidFill>
                <a:latin typeface="Arial"/>
                <a:cs typeface="Arial"/>
              </a:rPr>
              <a:t>the  estimator to determine its </a:t>
            </a:r>
            <a:r>
              <a:rPr sz="3200" dirty="0">
                <a:solidFill>
                  <a:srgbClr val="3333CC"/>
                </a:solidFill>
                <a:latin typeface="Arial"/>
                <a:cs typeface="Arial"/>
              </a:rPr>
              <a:t>bias, we can </a:t>
            </a:r>
            <a:r>
              <a:rPr sz="3200" spc="-5" dirty="0">
                <a:solidFill>
                  <a:srgbClr val="3333CC"/>
                </a:solidFill>
                <a:latin typeface="Arial"/>
                <a:cs typeface="Arial"/>
              </a:rPr>
              <a:t>compute  its</a:t>
            </a:r>
            <a:r>
              <a:rPr sz="3200" spc="-10" dirty="0">
                <a:solidFill>
                  <a:srgbClr val="3333CC"/>
                </a:solidFill>
                <a:latin typeface="Arial"/>
                <a:cs typeface="Arial"/>
              </a:rPr>
              <a:t> </a:t>
            </a:r>
            <a:r>
              <a:rPr sz="3200" dirty="0">
                <a:solidFill>
                  <a:srgbClr val="3333CC"/>
                </a:solidFill>
                <a:latin typeface="Arial"/>
                <a:cs typeface="Arial"/>
              </a:rPr>
              <a:t>variance</a:t>
            </a:r>
            <a:endParaRPr sz="3200" dirty="0">
              <a:latin typeface="Arial"/>
              <a:cs typeface="Arial"/>
            </a:endParaRPr>
          </a:p>
          <a:p>
            <a:pPr marL="368300" indent="-342900">
              <a:lnSpc>
                <a:spcPts val="3835"/>
              </a:lnSpc>
              <a:spcBef>
                <a:spcPts val="730"/>
              </a:spcBef>
              <a:buChar char="•"/>
              <a:tabLst>
                <a:tab pos="367665" algn="l"/>
                <a:tab pos="368300" algn="l"/>
              </a:tabLst>
            </a:pPr>
            <a:r>
              <a:rPr sz="3200" spc="-5" dirty="0">
                <a:solidFill>
                  <a:srgbClr val="3333CC"/>
                </a:solidFill>
                <a:latin typeface="Arial"/>
                <a:cs typeface="Arial"/>
              </a:rPr>
              <a:t>The </a:t>
            </a:r>
            <a:r>
              <a:rPr sz="3200" dirty="0">
                <a:solidFill>
                  <a:srgbClr val="3333CC"/>
                </a:solidFill>
                <a:latin typeface="Arial"/>
                <a:cs typeface="Arial"/>
              </a:rPr>
              <a:t>variance of an </a:t>
            </a:r>
            <a:r>
              <a:rPr sz="3200" spc="-5" dirty="0">
                <a:solidFill>
                  <a:srgbClr val="3333CC"/>
                </a:solidFill>
                <a:latin typeface="Arial"/>
                <a:cs typeface="Arial"/>
              </a:rPr>
              <a:t>estimator </a:t>
            </a:r>
            <a:r>
              <a:rPr sz="3200" dirty="0">
                <a:solidFill>
                  <a:srgbClr val="3333CC"/>
                </a:solidFill>
                <a:latin typeface="Arial"/>
                <a:cs typeface="Arial"/>
              </a:rPr>
              <a:t>is simply </a:t>
            </a:r>
            <a:r>
              <a:rPr sz="3200" spc="114" dirty="0">
                <a:latin typeface="Cambria"/>
                <a:cs typeface="Cambria"/>
              </a:rPr>
              <a:t>Var(</a:t>
            </a:r>
            <a:r>
              <a:rPr sz="3200" spc="-85" dirty="0">
                <a:latin typeface="Cambria"/>
                <a:cs typeface="Cambria"/>
              </a:rPr>
              <a:t> </a:t>
            </a:r>
            <a:r>
              <a:rPr sz="4575" spc="-660" baseline="-5464" dirty="0">
                <a:latin typeface="Symbol"/>
                <a:cs typeface="Symbol"/>
              </a:rPr>
              <a:t></a:t>
            </a:r>
            <a:r>
              <a:rPr sz="4575" spc="-660" baseline="9107" dirty="0">
                <a:latin typeface="Calibri"/>
                <a:cs typeface="Calibri"/>
              </a:rPr>
              <a:t>ˆ</a:t>
            </a:r>
            <a:r>
              <a:rPr sz="3200" spc="-440" dirty="0">
                <a:latin typeface="Cambria"/>
                <a:cs typeface="Cambria"/>
              </a:rPr>
              <a:t>)</a:t>
            </a:r>
            <a:endParaRPr sz="3200" dirty="0">
              <a:latin typeface="Cambria"/>
              <a:cs typeface="Cambria"/>
            </a:endParaRPr>
          </a:p>
          <a:p>
            <a:pPr marL="368300">
              <a:lnSpc>
                <a:spcPts val="3835"/>
              </a:lnSpc>
            </a:pPr>
            <a:r>
              <a:rPr sz="3200" dirty="0">
                <a:solidFill>
                  <a:srgbClr val="3333CC"/>
                </a:solidFill>
                <a:latin typeface="Arial"/>
                <a:cs typeface="Arial"/>
              </a:rPr>
              <a:t>where </a:t>
            </a:r>
            <a:r>
              <a:rPr sz="3200" spc="-5" dirty="0">
                <a:solidFill>
                  <a:srgbClr val="3333CC"/>
                </a:solidFill>
                <a:latin typeface="Arial"/>
                <a:cs typeface="Arial"/>
              </a:rPr>
              <a:t>the </a:t>
            </a:r>
            <a:r>
              <a:rPr sz="3200" dirty="0">
                <a:solidFill>
                  <a:srgbClr val="3333CC"/>
                </a:solidFill>
                <a:latin typeface="Arial"/>
                <a:cs typeface="Arial"/>
              </a:rPr>
              <a:t>random variable is </a:t>
            </a:r>
            <a:r>
              <a:rPr sz="3200" spc="-5" dirty="0">
                <a:solidFill>
                  <a:srgbClr val="3333CC"/>
                </a:solidFill>
                <a:latin typeface="Arial"/>
                <a:cs typeface="Arial"/>
              </a:rPr>
              <a:t>the training</a:t>
            </a:r>
            <a:r>
              <a:rPr sz="3200" spc="-25" dirty="0">
                <a:solidFill>
                  <a:srgbClr val="3333CC"/>
                </a:solidFill>
                <a:latin typeface="Arial"/>
                <a:cs typeface="Arial"/>
              </a:rPr>
              <a:t> </a:t>
            </a:r>
            <a:r>
              <a:rPr sz="3200" dirty="0">
                <a:solidFill>
                  <a:srgbClr val="3333CC"/>
                </a:solidFill>
                <a:latin typeface="Arial"/>
                <a:cs typeface="Arial"/>
              </a:rPr>
              <a:t>set</a:t>
            </a:r>
            <a:endParaRPr sz="3200" dirty="0">
              <a:latin typeface="Arial"/>
              <a:cs typeface="Arial"/>
            </a:endParaRPr>
          </a:p>
          <a:p>
            <a:pPr marL="368300" marR="38735" indent="-342900">
              <a:lnSpc>
                <a:spcPct val="100000"/>
              </a:lnSpc>
              <a:spcBef>
                <a:spcPts val="825"/>
              </a:spcBef>
              <a:buChar char="•"/>
              <a:tabLst>
                <a:tab pos="367665" algn="l"/>
                <a:tab pos="368300" algn="l"/>
              </a:tabLst>
            </a:pPr>
            <a:r>
              <a:rPr sz="3200" spc="-5" dirty="0">
                <a:solidFill>
                  <a:srgbClr val="3333CC"/>
                </a:solidFill>
                <a:latin typeface="Arial"/>
                <a:cs typeface="Arial"/>
              </a:rPr>
              <a:t>The </a:t>
            </a:r>
            <a:r>
              <a:rPr sz="3200" dirty="0">
                <a:solidFill>
                  <a:srgbClr val="3333CC"/>
                </a:solidFill>
                <a:latin typeface="Arial"/>
                <a:cs typeface="Arial"/>
              </a:rPr>
              <a:t>square root of </a:t>
            </a:r>
            <a:r>
              <a:rPr sz="3200" spc="-5" dirty="0">
                <a:solidFill>
                  <a:srgbClr val="3333CC"/>
                </a:solidFill>
                <a:latin typeface="Arial"/>
                <a:cs typeface="Arial"/>
              </a:rPr>
              <a:t>the the </a:t>
            </a:r>
            <a:r>
              <a:rPr sz="3200" dirty="0">
                <a:solidFill>
                  <a:srgbClr val="3333CC"/>
                </a:solidFill>
                <a:latin typeface="Arial"/>
                <a:cs typeface="Arial"/>
              </a:rPr>
              <a:t>variance is called</a:t>
            </a:r>
            <a:r>
              <a:rPr sz="3200" spc="-60" dirty="0">
                <a:solidFill>
                  <a:srgbClr val="3333CC"/>
                </a:solidFill>
                <a:latin typeface="Arial"/>
                <a:cs typeface="Arial"/>
              </a:rPr>
              <a:t> </a:t>
            </a:r>
            <a:r>
              <a:rPr sz="3200" spc="-5" dirty="0">
                <a:solidFill>
                  <a:srgbClr val="3333CC"/>
                </a:solidFill>
                <a:latin typeface="Arial"/>
                <a:cs typeface="Arial"/>
              </a:rPr>
              <a:t>the  Standard </a:t>
            </a:r>
            <a:r>
              <a:rPr sz="3200" dirty="0">
                <a:solidFill>
                  <a:srgbClr val="3333CC"/>
                </a:solidFill>
                <a:latin typeface="Arial"/>
                <a:cs typeface="Arial"/>
              </a:rPr>
              <a:t>Error, </a:t>
            </a:r>
            <a:r>
              <a:rPr sz="3200" spc="-5" dirty="0">
                <a:solidFill>
                  <a:srgbClr val="3333CC"/>
                </a:solidFill>
                <a:latin typeface="Arial"/>
                <a:cs typeface="Arial"/>
              </a:rPr>
              <a:t>denoted</a:t>
            </a:r>
            <a:r>
              <a:rPr sz="3200" spc="-10" dirty="0">
                <a:solidFill>
                  <a:srgbClr val="3333CC"/>
                </a:solidFill>
                <a:latin typeface="Arial"/>
                <a:cs typeface="Arial"/>
              </a:rPr>
              <a:t> </a:t>
            </a:r>
            <a:r>
              <a:rPr sz="3200" spc="-195" dirty="0">
                <a:latin typeface="Cambria"/>
                <a:cs typeface="Cambria"/>
              </a:rPr>
              <a:t>SE(</a:t>
            </a:r>
            <a:r>
              <a:rPr sz="3050" spc="-195" dirty="0">
                <a:latin typeface="Symbol"/>
                <a:cs typeface="Symbol"/>
              </a:rPr>
              <a:t></a:t>
            </a:r>
            <a:r>
              <a:rPr sz="4575" spc="-292" baseline="15482" dirty="0">
                <a:latin typeface="Calibri"/>
                <a:cs typeface="Calibri"/>
              </a:rPr>
              <a:t>ˆ</a:t>
            </a:r>
            <a:r>
              <a:rPr sz="3200" spc="-195" dirty="0">
                <a:latin typeface="Cambria"/>
                <a:cs typeface="Cambria"/>
              </a:rPr>
              <a:t>)</a:t>
            </a:r>
            <a:endParaRPr sz="3200" dirty="0">
              <a:latin typeface="Cambria"/>
              <a:cs typeface="Cambria"/>
            </a:endParaRPr>
          </a:p>
          <a:p>
            <a:pPr marR="457834" algn="r">
              <a:lnSpc>
                <a:spcPts val="1405"/>
              </a:lnSpc>
            </a:pPr>
            <a:endParaRPr sz="1400" dirty="0">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17656" y="847293"/>
            <a:ext cx="7263130" cy="695960"/>
          </a:xfrm>
          <a:prstGeom prst="rect">
            <a:avLst/>
          </a:prstGeom>
        </p:spPr>
        <p:txBody>
          <a:bodyPr vert="horz" wrap="square" lIns="0" tIns="12700" rIns="0" bIns="0" rtlCol="0">
            <a:spAutoFit/>
          </a:bodyPr>
          <a:lstStyle/>
          <a:p>
            <a:pPr marL="12700">
              <a:lnSpc>
                <a:spcPct val="100000"/>
              </a:lnSpc>
              <a:spcBef>
                <a:spcPts val="100"/>
              </a:spcBef>
            </a:pPr>
            <a:r>
              <a:rPr spc="-5" dirty="0"/>
              <a:t>Importance </a:t>
            </a:r>
            <a:r>
              <a:rPr dirty="0"/>
              <a:t>of </a:t>
            </a:r>
            <a:r>
              <a:rPr spc="-5" dirty="0"/>
              <a:t>Standard</a:t>
            </a:r>
            <a:r>
              <a:rPr spc="-25" dirty="0"/>
              <a:t> </a:t>
            </a:r>
            <a:r>
              <a:rPr dirty="0"/>
              <a:t>Error</a:t>
            </a:r>
          </a:p>
        </p:txBody>
      </p:sp>
      <p:sp>
        <p:nvSpPr>
          <p:cNvPr id="5" name="object 5"/>
          <p:cNvSpPr txBox="1"/>
          <p:nvPr/>
        </p:nvSpPr>
        <p:spPr>
          <a:xfrm>
            <a:off x="852978" y="1982354"/>
            <a:ext cx="8794750" cy="2071370"/>
          </a:xfrm>
          <a:prstGeom prst="rect">
            <a:avLst/>
          </a:prstGeom>
        </p:spPr>
        <p:txBody>
          <a:bodyPr vert="horz" wrap="square" lIns="0" tIns="33020" rIns="0" bIns="0" rtlCol="0">
            <a:spAutoFit/>
          </a:bodyPr>
          <a:lstStyle/>
          <a:p>
            <a:pPr marL="355600" marR="5080" indent="-342900" algn="just">
              <a:lnSpc>
                <a:spcPts val="3800"/>
              </a:lnSpc>
              <a:spcBef>
                <a:spcPts val="260"/>
              </a:spcBef>
              <a:buChar char="•"/>
              <a:tabLst>
                <a:tab pos="355600" algn="l"/>
              </a:tabLst>
            </a:pPr>
            <a:r>
              <a:rPr sz="3200" spc="-5" dirty="0">
                <a:solidFill>
                  <a:srgbClr val="3333CC"/>
                </a:solidFill>
                <a:latin typeface="Arial"/>
                <a:cs typeface="Arial"/>
              </a:rPr>
              <a:t>It </a:t>
            </a:r>
            <a:r>
              <a:rPr sz="3200" dirty="0">
                <a:solidFill>
                  <a:srgbClr val="3333CC"/>
                </a:solidFill>
                <a:latin typeface="Arial"/>
                <a:cs typeface="Arial"/>
              </a:rPr>
              <a:t>measures how we would expect </a:t>
            </a:r>
            <a:r>
              <a:rPr sz="3200" spc="-5" dirty="0">
                <a:solidFill>
                  <a:srgbClr val="3333CC"/>
                </a:solidFill>
                <a:latin typeface="Arial"/>
                <a:cs typeface="Arial"/>
              </a:rPr>
              <a:t>the</a:t>
            </a:r>
            <a:r>
              <a:rPr sz="3200" spc="-65" dirty="0">
                <a:solidFill>
                  <a:srgbClr val="3333CC"/>
                </a:solidFill>
                <a:latin typeface="Arial"/>
                <a:cs typeface="Arial"/>
              </a:rPr>
              <a:t> </a:t>
            </a:r>
            <a:r>
              <a:rPr sz="3200" spc="-5" dirty="0">
                <a:solidFill>
                  <a:srgbClr val="3333CC"/>
                </a:solidFill>
                <a:latin typeface="Arial"/>
                <a:cs typeface="Arial"/>
              </a:rPr>
              <a:t>estimate  to vary </a:t>
            </a:r>
            <a:r>
              <a:rPr sz="3200" dirty="0">
                <a:solidFill>
                  <a:srgbClr val="3333CC"/>
                </a:solidFill>
                <a:latin typeface="Arial"/>
                <a:cs typeface="Arial"/>
              </a:rPr>
              <a:t>as we </a:t>
            </a:r>
            <a:r>
              <a:rPr sz="3200" spc="-5" dirty="0">
                <a:solidFill>
                  <a:srgbClr val="3333CC"/>
                </a:solidFill>
                <a:latin typeface="Arial"/>
                <a:cs typeface="Arial"/>
              </a:rPr>
              <a:t>obtain different </a:t>
            </a:r>
            <a:r>
              <a:rPr sz="3200" dirty="0">
                <a:solidFill>
                  <a:srgbClr val="3333CC"/>
                </a:solidFill>
                <a:latin typeface="Arial"/>
                <a:cs typeface="Arial"/>
              </a:rPr>
              <a:t>samples </a:t>
            </a:r>
            <a:r>
              <a:rPr sz="3200" spc="-5" dirty="0">
                <a:solidFill>
                  <a:srgbClr val="3333CC"/>
                </a:solidFill>
                <a:latin typeface="Arial"/>
                <a:cs typeface="Arial"/>
              </a:rPr>
              <a:t>from the  </a:t>
            </a:r>
            <a:r>
              <a:rPr sz="3200" dirty="0">
                <a:solidFill>
                  <a:srgbClr val="3333CC"/>
                </a:solidFill>
                <a:latin typeface="Arial"/>
                <a:cs typeface="Arial"/>
              </a:rPr>
              <a:t>same</a:t>
            </a:r>
            <a:r>
              <a:rPr sz="3200" spc="-5" dirty="0">
                <a:solidFill>
                  <a:srgbClr val="3333CC"/>
                </a:solidFill>
                <a:latin typeface="Arial"/>
                <a:cs typeface="Arial"/>
              </a:rPr>
              <a:t> distribution</a:t>
            </a:r>
            <a:endParaRPr sz="3200">
              <a:latin typeface="Arial"/>
              <a:cs typeface="Arial"/>
            </a:endParaRPr>
          </a:p>
          <a:p>
            <a:pPr marL="355600" indent="-342900" algn="just">
              <a:lnSpc>
                <a:spcPct val="100000"/>
              </a:lnSpc>
              <a:spcBef>
                <a:spcPts val="705"/>
              </a:spcBef>
              <a:buChar char="•"/>
              <a:tabLst>
                <a:tab pos="355600" algn="l"/>
              </a:tabLst>
            </a:pPr>
            <a:r>
              <a:rPr sz="3200" spc="-5" dirty="0">
                <a:solidFill>
                  <a:srgbClr val="3333CC"/>
                </a:solidFill>
                <a:latin typeface="Arial"/>
                <a:cs typeface="Arial"/>
              </a:rPr>
              <a:t>The standard </a:t>
            </a:r>
            <a:r>
              <a:rPr sz="3200" dirty="0">
                <a:solidFill>
                  <a:srgbClr val="3333CC"/>
                </a:solidFill>
                <a:latin typeface="Arial"/>
                <a:cs typeface="Arial"/>
              </a:rPr>
              <a:t>error of </a:t>
            </a:r>
            <a:r>
              <a:rPr sz="3200" spc="-5" dirty="0">
                <a:solidFill>
                  <a:srgbClr val="3333CC"/>
                </a:solidFill>
                <a:latin typeface="Arial"/>
                <a:cs typeface="Arial"/>
              </a:rPr>
              <a:t>the </a:t>
            </a:r>
            <a:r>
              <a:rPr sz="3200" dirty="0">
                <a:solidFill>
                  <a:srgbClr val="3333CC"/>
                </a:solidFill>
                <a:latin typeface="Arial"/>
                <a:cs typeface="Arial"/>
              </a:rPr>
              <a:t>mean is given</a:t>
            </a:r>
            <a:r>
              <a:rPr sz="3200" spc="-25" dirty="0">
                <a:solidFill>
                  <a:srgbClr val="3333CC"/>
                </a:solidFill>
                <a:latin typeface="Arial"/>
                <a:cs typeface="Arial"/>
              </a:rPr>
              <a:t> </a:t>
            </a:r>
            <a:r>
              <a:rPr sz="3200" dirty="0">
                <a:solidFill>
                  <a:srgbClr val="3333CC"/>
                </a:solidFill>
                <a:latin typeface="Arial"/>
                <a:cs typeface="Arial"/>
              </a:rPr>
              <a:t>by</a:t>
            </a:r>
            <a:endParaRPr sz="3200">
              <a:latin typeface="Arial"/>
              <a:cs typeface="Arial"/>
            </a:endParaRPr>
          </a:p>
        </p:txBody>
      </p:sp>
      <p:sp>
        <p:nvSpPr>
          <p:cNvPr id="6" name="object 6"/>
          <p:cNvSpPr txBox="1"/>
          <p:nvPr/>
        </p:nvSpPr>
        <p:spPr>
          <a:xfrm>
            <a:off x="1284777" y="5199518"/>
            <a:ext cx="8491220" cy="1847850"/>
          </a:xfrm>
          <a:prstGeom prst="rect">
            <a:avLst/>
          </a:prstGeom>
        </p:spPr>
        <p:txBody>
          <a:bodyPr vert="horz" wrap="square" lIns="0" tIns="93980" rIns="0" bIns="0" rtlCol="0">
            <a:spAutoFit/>
          </a:bodyPr>
          <a:lstStyle/>
          <a:p>
            <a:pPr marL="323850" indent="-285750">
              <a:lnSpc>
                <a:spcPct val="100000"/>
              </a:lnSpc>
              <a:spcBef>
                <a:spcPts val="740"/>
              </a:spcBef>
              <a:buChar char="–"/>
              <a:tabLst>
                <a:tab pos="323850" algn="l"/>
              </a:tabLst>
            </a:pPr>
            <a:r>
              <a:rPr sz="2800" dirty="0">
                <a:solidFill>
                  <a:srgbClr val="336600"/>
                </a:solidFill>
                <a:latin typeface="Arial"/>
                <a:cs typeface="Arial"/>
              </a:rPr>
              <a:t>where </a:t>
            </a:r>
            <a:r>
              <a:rPr sz="2400" dirty="0">
                <a:latin typeface="Times New Roman"/>
                <a:cs typeface="Times New Roman"/>
              </a:rPr>
              <a:t>σ</a:t>
            </a:r>
            <a:r>
              <a:rPr sz="2400" baseline="24305" dirty="0">
                <a:latin typeface="Times New Roman"/>
                <a:cs typeface="Times New Roman"/>
              </a:rPr>
              <a:t>2 </a:t>
            </a:r>
            <a:r>
              <a:rPr sz="2800" dirty="0">
                <a:solidFill>
                  <a:srgbClr val="336600"/>
                </a:solidFill>
                <a:latin typeface="Arial"/>
                <a:cs typeface="Arial"/>
              </a:rPr>
              <a:t>is </a:t>
            </a:r>
            <a:r>
              <a:rPr sz="2800" spc="-5" dirty="0">
                <a:solidFill>
                  <a:srgbClr val="336600"/>
                </a:solidFill>
                <a:latin typeface="Arial"/>
                <a:cs typeface="Arial"/>
              </a:rPr>
              <a:t>the true </a:t>
            </a:r>
            <a:r>
              <a:rPr sz="2800" dirty="0">
                <a:solidFill>
                  <a:srgbClr val="336600"/>
                </a:solidFill>
                <a:latin typeface="Arial"/>
                <a:cs typeface="Arial"/>
              </a:rPr>
              <a:t>variance of </a:t>
            </a:r>
            <a:r>
              <a:rPr sz="2800" spc="-5" dirty="0">
                <a:solidFill>
                  <a:srgbClr val="336600"/>
                </a:solidFill>
                <a:latin typeface="Arial"/>
                <a:cs typeface="Arial"/>
              </a:rPr>
              <a:t>the </a:t>
            </a:r>
            <a:r>
              <a:rPr sz="2800" dirty="0">
                <a:solidFill>
                  <a:srgbClr val="336600"/>
                </a:solidFill>
                <a:latin typeface="Arial"/>
                <a:cs typeface="Arial"/>
              </a:rPr>
              <a:t>samples</a:t>
            </a:r>
            <a:r>
              <a:rPr sz="2800" spc="-60" dirty="0">
                <a:solidFill>
                  <a:srgbClr val="336600"/>
                </a:solidFill>
                <a:latin typeface="Arial"/>
                <a:cs typeface="Arial"/>
              </a:rPr>
              <a:t> </a:t>
            </a:r>
            <a:r>
              <a:rPr sz="2800" b="1" i="1" spc="85" dirty="0">
                <a:latin typeface="Palatino Linotype"/>
                <a:cs typeface="Palatino Linotype"/>
              </a:rPr>
              <a:t>x</a:t>
            </a:r>
            <a:r>
              <a:rPr sz="2775" spc="127" baseline="25525" dirty="0">
                <a:latin typeface="Cambria"/>
                <a:cs typeface="Cambria"/>
              </a:rPr>
              <a:t>(</a:t>
            </a:r>
            <a:r>
              <a:rPr sz="2775" i="1" spc="127" baseline="25525" dirty="0">
                <a:latin typeface="Calibri"/>
                <a:cs typeface="Calibri"/>
              </a:rPr>
              <a:t>i</a:t>
            </a:r>
            <a:r>
              <a:rPr sz="2775" spc="127" baseline="25525" dirty="0">
                <a:latin typeface="Cambria"/>
                <a:cs typeface="Cambria"/>
              </a:rPr>
              <a:t>)</a:t>
            </a:r>
            <a:endParaRPr sz="2775" baseline="25525" dirty="0">
              <a:latin typeface="Cambria"/>
              <a:cs typeface="Cambria"/>
            </a:endParaRPr>
          </a:p>
          <a:p>
            <a:pPr marL="323850" indent="-285750">
              <a:lnSpc>
                <a:spcPct val="100000"/>
              </a:lnSpc>
              <a:spcBef>
                <a:spcPts val="640"/>
              </a:spcBef>
              <a:buChar char="–"/>
              <a:tabLst>
                <a:tab pos="323850" algn="l"/>
              </a:tabLst>
            </a:pPr>
            <a:r>
              <a:rPr sz="2800" spc="-5" dirty="0">
                <a:solidFill>
                  <a:srgbClr val="336600"/>
                </a:solidFill>
                <a:latin typeface="Arial"/>
                <a:cs typeface="Arial"/>
              </a:rPr>
              <a:t>Standard </a:t>
            </a:r>
            <a:r>
              <a:rPr sz="2800" dirty="0">
                <a:solidFill>
                  <a:srgbClr val="336600"/>
                </a:solidFill>
                <a:latin typeface="Arial"/>
                <a:cs typeface="Arial"/>
              </a:rPr>
              <a:t>error </a:t>
            </a:r>
            <a:r>
              <a:rPr sz="2800" spc="-5" dirty="0">
                <a:solidFill>
                  <a:srgbClr val="336600"/>
                </a:solidFill>
                <a:latin typeface="Arial"/>
                <a:cs typeface="Arial"/>
              </a:rPr>
              <a:t>often estimated </a:t>
            </a:r>
            <a:r>
              <a:rPr sz="2800" dirty="0">
                <a:solidFill>
                  <a:srgbClr val="336600"/>
                </a:solidFill>
                <a:latin typeface="Arial"/>
                <a:cs typeface="Arial"/>
              </a:rPr>
              <a:t>using </a:t>
            </a:r>
            <a:r>
              <a:rPr sz="2800" spc="-5" dirty="0">
                <a:solidFill>
                  <a:srgbClr val="336600"/>
                </a:solidFill>
                <a:latin typeface="Arial"/>
                <a:cs typeface="Arial"/>
              </a:rPr>
              <a:t>estimate </a:t>
            </a:r>
            <a:r>
              <a:rPr sz="2800" dirty="0">
                <a:solidFill>
                  <a:srgbClr val="336600"/>
                </a:solidFill>
                <a:latin typeface="Arial"/>
                <a:cs typeface="Arial"/>
              </a:rPr>
              <a:t>of</a:t>
            </a:r>
            <a:r>
              <a:rPr sz="2800" spc="20" dirty="0">
                <a:solidFill>
                  <a:srgbClr val="336600"/>
                </a:solidFill>
                <a:latin typeface="Arial"/>
                <a:cs typeface="Arial"/>
              </a:rPr>
              <a:t> </a:t>
            </a:r>
            <a:r>
              <a:rPr sz="2400" dirty="0">
                <a:latin typeface="Times New Roman"/>
                <a:cs typeface="Times New Roman"/>
              </a:rPr>
              <a:t>σ</a:t>
            </a:r>
          </a:p>
          <a:p>
            <a:pPr marL="723900" lvl="1" indent="-228600">
              <a:lnSpc>
                <a:spcPct val="100000"/>
              </a:lnSpc>
              <a:spcBef>
                <a:spcPts val="640"/>
              </a:spcBef>
              <a:buChar char="•"/>
              <a:tabLst>
                <a:tab pos="723900" algn="l"/>
              </a:tabLst>
            </a:pPr>
            <a:r>
              <a:rPr sz="2400" spc="-5" dirty="0">
                <a:solidFill>
                  <a:srgbClr val="660066"/>
                </a:solidFill>
                <a:latin typeface="Arial"/>
                <a:cs typeface="Arial"/>
              </a:rPr>
              <a:t>Although </a:t>
            </a:r>
            <a:r>
              <a:rPr sz="2400" dirty="0">
                <a:solidFill>
                  <a:srgbClr val="660066"/>
                </a:solidFill>
                <a:latin typeface="Arial"/>
                <a:cs typeface="Arial"/>
              </a:rPr>
              <a:t>not unbiased, </a:t>
            </a:r>
            <a:r>
              <a:rPr sz="2400" spc="-5" dirty="0">
                <a:solidFill>
                  <a:srgbClr val="660066"/>
                </a:solidFill>
                <a:latin typeface="Arial"/>
                <a:cs typeface="Arial"/>
              </a:rPr>
              <a:t>approximation </a:t>
            </a:r>
            <a:r>
              <a:rPr sz="2400" dirty="0">
                <a:solidFill>
                  <a:srgbClr val="660066"/>
                </a:solidFill>
                <a:latin typeface="Arial"/>
                <a:cs typeface="Arial"/>
              </a:rPr>
              <a:t>is</a:t>
            </a:r>
            <a:r>
              <a:rPr sz="2400" spc="-10" dirty="0">
                <a:solidFill>
                  <a:srgbClr val="660066"/>
                </a:solidFill>
                <a:latin typeface="Arial"/>
                <a:cs typeface="Arial"/>
              </a:rPr>
              <a:t> </a:t>
            </a:r>
            <a:r>
              <a:rPr sz="2400" dirty="0">
                <a:solidFill>
                  <a:srgbClr val="660066"/>
                </a:solidFill>
                <a:latin typeface="Arial"/>
                <a:cs typeface="Arial"/>
              </a:rPr>
              <a:t>reasonable</a:t>
            </a:r>
            <a:endParaRPr sz="2400" dirty="0">
              <a:latin typeface="Arial"/>
              <a:cs typeface="Arial"/>
            </a:endParaRPr>
          </a:p>
          <a:p>
            <a:pPr marL="952500">
              <a:lnSpc>
                <a:spcPct val="100000"/>
              </a:lnSpc>
              <a:spcBef>
                <a:spcPts val="425"/>
              </a:spcBef>
            </a:pPr>
            <a:r>
              <a:rPr sz="2000" dirty="0">
                <a:latin typeface="Arial"/>
                <a:cs typeface="Arial"/>
              </a:rPr>
              <a:t>– </a:t>
            </a:r>
            <a:r>
              <a:rPr sz="2000" spc="-5" dirty="0">
                <a:latin typeface="Arial"/>
                <a:cs typeface="Arial"/>
              </a:rPr>
              <a:t>The standard deviation </a:t>
            </a:r>
            <a:r>
              <a:rPr sz="2000" dirty="0">
                <a:latin typeface="Arial"/>
                <a:cs typeface="Arial"/>
              </a:rPr>
              <a:t>is less of an </a:t>
            </a:r>
            <a:r>
              <a:rPr sz="2000" spc="-5" dirty="0">
                <a:latin typeface="Arial"/>
                <a:cs typeface="Arial"/>
              </a:rPr>
              <a:t>underestimate than</a:t>
            </a:r>
            <a:r>
              <a:rPr sz="2000" spc="225" dirty="0">
                <a:latin typeface="Arial"/>
                <a:cs typeface="Arial"/>
              </a:rPr>
              <a:t> </a:t>
            </a:r>
            <a:r>
              <a:rPr sz="2000" spc="-160" dirty="0">
                <a:latin typeface="Arial"/>
                <a:cs typeface="Arial"/>
              </a:rPr>
              <a:t>variance</a:t>
            </a:r>
            <a:endParaRPr sz="2000" dirty="0">
              <a:latin typeface="Arial"/>
              <a:cs typeface="Arial"/>
            </a:endParaRPr>
          </a:p>
        </p:txBody>
      </p:sp>
      <p:sp>
        <p:nvSpPr>
          <p:cNvPr id="7" name="object 7"/>
          <p:cNvSpPr txBox="1"/>
          <p:nvPr/>
        </p:nvSpPr>
        <p:spPr>
          <a:xfrm>
            <a:off x="3217853" y="4628580"/>
            <a:ext cx="116205" cy="176530"/>
          </a:xfrm>
          <a:prstGeom prst="rect">
            <a:avLst/>
          </a:prstGeom>
        </p:spPr>
        <p:txBody>
          <a:bodyPr vert="horz" wrap="square" lIns="0" tIns="11430" rIns="0" bIns="0" rtlCol="0">
            <a:spAutoFit/>
          </a:bodyPr>
          <a:lstStyle/>
          <a:p>
            <a:pPr>
              <a:lnSpc>
                <a:spcPct val="100000"/>
              </a:lnSpc>
              <a:spcBef>
                <a:spcPts val="90"/>
              </a:spcBef>
            </a:pPr>
            <a:r>
              <a:rPr sz="1000" i="1" spc="15" dirty="0">
                <a:latin typeface="Calibri"/>
                <a:cs typeface="Calibri"/>
              </a:rPr>
              <a:t>m</a:t>
            </a:r>
            <a:endParaRPr sz="1000">
              <a:latin typeface="Calibri"/>
              <a:cs typeface="Calibri"/>
            </a:endParaRPr>
          </a:p>
        </p:txBody>
      </p:sp>
      <p:sp>
        <p:nvSpPr>
          <p:cNvPr id="8" name="object 8"/>
          <p:cNvSpPr txBox="1"/>
          <p:nvPr/>
        </p:nvSpPr>
        <p:spPr>
          <a:xfrm>
            <a:off x="2697380" y="4297474"/>
            <a:ext cx="1452245" cy="480059"/>
          </a:xfrm>
          <a:prstGeom prst="rect">
            <a:avLst/>
          </a:prstGeom>
        </p:spPr>
        <p:txBody>
          <a:bodyPr vert="horz" wrap="square" lIns="0" tIns="16510" rIns="0" bIns="0" rtlCol="0">
            <a:spAutoFit/>
          </a:bodyPr>
          <a:lstStyle/>
          <a:p>
            <a:pPr>
              <a:lnSpc>
                <a:spcPct val="100000"/>
              </a:lnSpc>
              <a:spcBef>
                <a:spcPts val="130"/>
              </a:spcBef>
              <a:tabLst>
                <a:tab pos="659130" algn="l"/>
                <a:tab pos="1079500" algn="l"/>
              </a:tabLst>
            </a:pPr>
            <a:r>
              <a:rPr sz="1700" i="1" spc="155" dirty="0">
                <a:latin typeface="Calibri"/>
                <a:cs typeface="Calibri"/>
              </a:rPr>
              <a:t>S</a:t>
            </a:r>
            <a:r>
              <a:rPr sz="1700" i="1" spc="330" dirty="0">
                <a:latin typeface="Calibri"/>
                <a:cs typeface="Calibri"/>
              </a:rPr>
              <a:t>E</a:t>
            </a:r>
            <a:r>
              <a:rPr sz="1700" i="1" spc="-30" dirty="0">
                <a:latin typeface="Calibri"/>
                <a:cs typeface="Calibri"/>
              </a:rPr>
              <a:t> </a:t>
            </a:r>
            <a:r>
              <a:rPr sz="4425" spc="-532" baseline="-4708" dirty="0">
                <a:latin typeface="Symbol"/>
                <a:cs typeface="Symbol"/>
              </a:rPr>
              <a:t></a:t>
            </a:r>
            <a:r>
              <a:rPr sz="1700" spc="-894" dirty="0">
                <a:latin typeface="Symbol"/>
                <a:cs typeface="Symbol"/>
              </a:rPr>
              <a:t></a:t>
            </a:r>
            <a:r>
              <a:rPr sz="2550" spc="277" baseline="4901" dirty="0">
                <a:latin typeface="Calibri"/>
                <a:cs typeface="Calibri"/>
              </a:rPr>
              <a:t>ˆ</a:t>
            </a:r>
            <a:r>
              <a:rPr sz="2550" baseline="4901" dirty="0">
                <a:latin typeface="Calibri"/>
                <a:cs typeface="Calibri"/>
              </a:rPr>
              <a:t>	</a:t>
            </a:r>
            <a:r>
              <a:rPr sz="4425" spc="-622" baseline="-4708" dirty="0">
                <a:latin typeface="Symbol"/>
                <a:cs typeface="Symbol"/>
              </a:rPr>
              <a:t></a:t>
            </a:r>
            <a:r>
              <a:rPr sz="4425" spc="-457" baseline="-4708" dirty="0">
                <a:latin typeface="Times New Roman"/>
                <a:cs typeface="Times New Roman"/>
              </a:rPr>
              <a:t> </a:t>
            </a:r>
            <a:r>
              <a:rPr sz="1700" spc="5" dirty="0">
                <a:latin typeface="Symbol"/>
                <a:cs typeface="Symbol"/>
              </a:rPr>
              <a:t></a:t>
            </a:r>
            <a:r>
              <a:rPr sz="1700" dirty="0">
                <a:latin typeface="Times New Roman"/>
                <a:cs typeface="Times New Roman"/>
              </a:rPr>
              <a:t>	</a:t>
            </a:r>
            <a:r>
              <a:rPr sz="1700" i="1" spc="280" dirty="0">
                <a:latin typeface="Calibri"/>
                <a:cs typeface="Calibri"/>
              </a:rPr>
              <a:t>V</a:t>
            </a:r>
            <a:r>
              <a:rPr sz="1700" i="1" spc="-20" dirty="0">
                <a:latin typeface="Calibri"/>
                <a:cs typeface="Calibri"/>
              </a:rPr>
              <a:t>a</a:t>
            </a:r>
            <a:r>
              <a:rPr sz="1700" i="1" spc="140" dirty="0">
                <a:latin typeface="Calibri"/>
                <a:cs typeface="Calibri"/>
              </a:rPr>
              <a:t>r</a:t>
            </a:r>
            <a:endParaRPr sz="1700">
              <a:latin typeface="Calibri"/>
              <a:cs typeface="Calibri"/>
            </a:endParaRPr>
          </a:p>
        </p:txBody>
      </p:sp>
      <p:sp>
        <p:nvSpPr>
          <p:cNvPr id="9" name="object 9"/>
          <p:cNvSpPr txBox="1"/>
          <p:nvPr/>
        </p:nvSpPr>
        <p:spPr>
          <a:xfrm>
            <a:off x="4291116" y="4318451"/>
            <a:ext cx="163830" cy="287020"/>
          </a:xfrm>
          <a:prstGeom prst="rect">
            <a:avLst/>
          </a:prstGeom>
        </p:spPr>
        <p:txBody>
          <a:bodyPr vert="horz" wrap="square" lIns="0" tIns="14605" rIns="0" bIns="0" rtlCol="0">
            <a:spAutoFit/>
          </a:bodyPr>
          <a:lstStyle/>
          <a:p>
            <a:pPr>
              <a:lnSpc>
                <a:spcPct val="100000"/>
              </a:lnSpc>
              <a:spcBef>
                <a:spcPts val="115"/>
              </a:spcBef>
            </a:pPr>
            <a:r>
              <a:rPr sz="1700" u="sng" spc="-60" dirty="0">
                <a:uFill>
                  <a:solidFill>
                    <a:srgbClr val="000000"/>
                  </a:solidFill>
                </a:uFill>
                <a:latin typeface="Calibri"/>
                <a:cs typeface="Calibri"/>
              </a:rPr>
              <a:t> </a:t>
            </a:r>
            <a:r>
              <a:rPr sz="1700" u="sng" spc="-5" dirty="0">
                <a:uFill>
                  <a:solidFill>
                    <a:srgbClr val="000000"/>
                  </a:solidFill>
                </a:uFill>
                <a:latin typeface="Calibri"/>
                <a:cs typeface="Calibri"/>
              </a:rPr>
              <a:t>1</a:t>
            </a:r>
            <a:endParaRPr sz="1700">
              <a:latin typeface="Calibri"/>
              <a:cs typeface="Calibri"/>
            </a:endParaRPr>
          </a:p>
        </p:txBody>
      </p:sp>
      <p:sp>
        <p:nvSpPr>
          <p:cNvPr id="10" name="object 10"/>
          <p:cNvSpPr txBox="1"/>
          <p:nvPr/>
        </p:nvSpPr>
        <p:spPr>
          <a:xfrm>
            <a:off x="4778705" y="4458491"/>
            <a:ext cx="114300" cy="287020"/>
          </a:xfrm>
          <a:prstGeom prst="rect">
            <a:avLst/>
          </a:prstGeom>
        </p:spPr>
        <p:txBody>
          <a:bodyPr vert="horz" wrap="square" lIns="0" tIns="14605" rIns="0" bIns="0" rtlCol="0">
            <a:spAutoFit/>
          </a:bodyPr>
          <a:lstStyle/>
          <a:p>
            <a:pPr>
              <a:lnSpc>
                <a:spcPct val="100000"/>
              </a:lnSpc>
              <a:spcBef>
                <a:spcPts val="115"/>
              </a:spcBef>
            </a:pPr>
            <a:r>
              <a:rPr sz="1700" i="1" spc="55" dirty="0">
                <a:latin typeface="Calibri"/>
                <a:cs typeface="Calibri"/>
              </a:rPr>
              <a:t>x</a:t>
            </a:r>
            <a:endParaRPr sz="1700">
              <a:latin typeface="Calibri"/>
              <a:cs typeface="Calibri"/>
            </a:endParaRPr>
          </a:p>
        </p:txBody>
      </p:sp>
      <p:sp>
        <p:nvSpPr>
          <p:cNvPr id="11" name="object 11"/>
          <p:cNvSpPr txBox="1"/>
          <p:nvPr/>
        </p:nvSpPr>
        <p:spPr>
          <a:xfrm>
            <a:off x="4896067" y="4452822"/>
            <a:ext cx="162560" cy="176530"/>
          </a:xfrm>
          <a:prstGeom prst="rect">
            <a:avLst/>
          </a:prstGeom>
        </p:spPr>
        <p:txBody>
          <a:bodyPr vert="horz" wrap="square" lIns="0" tIns="11430" rIns="0" bIns="0" rtlCol="0">
            <a:spAutoFit/>
          </a:bodyPr>
          <a:lstStyle/>
          <a:p>
            <a:pPr>
              <a:lnSpc>
                <a:spcPct val="100000"/>
              </a:lnSpc>
              <a:spcBef>
                <a:spcPts val="90"/>
              </a:spcBef>
            </a:pPr>
            <a:r>
              <a:rPr sz="1000" spc="75" dirty="0">
                <a:latin typeface="Calibri"/>
                <a:cs typeface="Calibri"/>
              </a:rPr>
              <a:t>(</a:t>
            </a:r>
            <a:r>
              <a:rPr sz="1000" i="1" spc="170" dirty="0">
                <a:latin typeface="Calibri"/>
                <a:cs typeface="Calibri"/>
              </a:rPr>
              <a:t>i</a:t>
            </a:r>
            <a:r>
              <a:rPr sz="1000" spc="80" dirty="0">
                <a:latin typeface="Calibri"/>
                <a:cs typeface="Calibri"/>
              </a:rPr>
              <a:t>)</a:t>
            </a:r>
            <a:endParaRPr sz="1000">
              <a:latin typeface="Calibri"/>
              <a:cs typeface="Calibri"/>
            </a:endParaRPr>
          </a:p>
        </p:txBody>
      </p:sp>
      <p:sp>
        <p:nvSpPr>
          <p:cNvPr id="12" name="object 12"/>
          <p:cNvSpPr txBox="1"/>
          <p:nvPr/>
        </p:nvSpPr>
        <p:spPr>
          <a:xfrm>
            <a:off x="4549652" y="4761817"/>
            <a:ext cx="195580" cy="176530"/>
          </a:xfrm>
          <a:prstGeom prst="rect">
            <a:avLst/>
          </a:prstGeom>
        </p:spPr>
        <p:txBody>
          <a:bodyPr vert="horz" wrap="square" lIns="0" tIns="11430" rIns="0" bIns="0" rtlCol="0">
            <a:spAutoFit/>
          </a:bodyPr>
          <a:lstStyle/>
          <a:p>
            <a:pPr>
              <a:lnSpc>
                <a:spcPct val="100000"/>
              </a:lnSpc>
              <a:spcBef>
                <a:spcPts val="90"/>
              </a:spcBef>
            </a:pPr>
            <a:r>
              <a:rPr sz="1000" i="1" spc="70" dirty="0">
                <a:latin typeface="Calibri"/>
                <a:cs typeface="Calibri"/>
              </a:rPr>
              <a:t>i</a:t>
            </a:r>
            <a:r>
              <a:rPr sz="1000" i="1" spc="-165" dirty="0">
                <a:latin typeface="Calibri"/>
                <a:cs typeface="Calibri"/>
              </a:rPr>
              <a:t> </a:t>
            </a:r>
            <a:r>
              <a:rPr sz="1000" spc="-20" dirty="0">
                <a:latin typeface="Symbol"/>
                <a:cs typeface="Symbol"/>
              </a:rPr>
              <a:t></a:t>
            </a:r>
            <a:r>
              <a:rPr sz="1000" spc="-20" dirty="0">
                <a:latin typeface="Calibri"/>
                <a:cs typeface="Calibri"/>
              </a:rPr>
              <a:t>1</a:t>
            </a:r>
            <a:endParaRPr sz="1000">
              <a:latin typeface="Calibri"/>
              <a:cs typeface="Calibri"/>
            </a:endParaRPr>
          </a:p>
        </p:txBody>
      </p:sp>
      <p:sp>
        <p:nvSpPr>
          <p:cNvPr id="13" name="object 13"/>
          <p:cNvSpPr txBox="1"/>
          <p:nvPr/>
        </p:nvSpPr>
        <p:spPr>
          <a:xfrm>
            <a:off x="4583103" y="4317317"/>
            <a:ext cx="116205" cy="176530"/>
          </a:xfrm>
          <a:prstGeom prst="rect">
            <a:avLst/>
          </a:prstGeom>
        </p:spPr>
        <p:txBody>
          <a:bodyPr vert="horz" wrap="square" lIns="0" tIns="11430" rIns="0" bIns="0" rtlCol="0">
            <a:spAutoFit/>
          </a:bodyPr>
          <a:lstStyle/>
          <a:p>
            <a:pPr>
              <a:lnSpc>
                <a:spcPct val="100000"/>
              </a:lnSpc>
              <a:spcBef>
                <a:spcPts val="90"/>
              </a:spcBef>
            </a:pPr>
            <a:r>
              <a:rPr sz="1000" i="1" spc="15" dirty="0">
                <a:latin typeface="Calibri"/>
                <a:cs typeface="Calibri"/>
              </a:rPr>
              <a:t>m</a:t>
            </a:r>
            <a:endParaRPr sz="1000">
              <a:latin typeface="Calibri"/>
              <a:cs typeface="Calibri"/>
            </a:endParaRPr>
          </a:p>
        </p:txBody>
      </p:sp>
      <p:sp>
        <p:nvSpPr>
          <p:cNvPr id="14" name="object 14"/>
          <p:cNvSpPr txBox="1"/>
          <p:nvPr/>
        </p:nvSpPr>
        <p:spPr>
          <a:xfrm>
            <a:off x="4167065" y="4394424"/>
            <a:ext cx="615950" cy="417830"/>
          </a:xfrm>
          <a:prstGeom prst="rect">
            <a:avLst/>
          </a:prstGeom>
        </p:spPr>
        <p:txBody>
          <a:bodyPr vert="horz" wrap="square" lIns="0" tIns="15240" rIns="0" bIns="0" rtlCol="0">
            <a:spAutoFit/>
          </a:bodyPr>
          <a:lstStyle/>
          <a:p>
            <a:pPr marL="25400">
              <a:lnSpc>
                <a:spcPct val="100000"/>
              </a:lnSpc>
              <a:spcBef>
                <a:spcPts val="120"/>
              </a:spcBef>
            </a:pPr>
            <a:r>
              <a:rPr sz="1700" spc="-225" dirty="0">
                <a:latin typeface="Symbol"/>
                <a:cs typeface="Symbol"/>
              </a:rPr>
              <a:t>⎢</a:t>
            </a:r>
            <a:r>
              <a:rPr sz="2550" i="1" spc="-337" baseline="-31045" dirty="0">
                <a:latin typeface="Calibri"/>
                <a:cs typeface="Calibri"/>
              </a:rPr>
              <a:t>m</a:t>
            </a:r>
            <a:r>
              <a:rPr sz="2550" i="1" spc="-187" baseline="-31045" dirty="0">
                <a:latin typeface="Calibri"/>
                <a:cs typeface="Calibri"/>
              </a:rPr>
              <a:t> </a:t>
            </a:r>
            <a:r>
              <a:rPr sz="2550" spc="-1360" dirty="0">
                <a:latin typeface="Symbol"/>
                <a:cs typeface="Symbol"/>
              </a:rPr>
              <a:t></a:t>
            </a:r>
            <a:endParaRPr sz="2550">
              <a:latin typeface="Symbol"/>
              <a:cs typeface="Symbol"/>
            </a:endParaRPr>
          </a:p>
        </p:txBody>
      </p:sp>
      <p:sp>
        <p:nvSpPr>
          <p:cNvPr id="15" name="object 15"/>
          <p:cNvSpPr txBox="1"/>
          <p:nvPr/>
        </p:nvSpPr>
        <p:spPr>
          <a:xfrm>
            <a:off x="4192465" y="4294638"/>
            <a:ext cx="975360" cy="287020"/>
          </a:xfrm>
          <a:prstGeom prst="rect">
            <a:avLst/>
          </a:prstGeom>
        </p:spPr>
        <p:txBody>
          <a:bodyPr vert="horz" wrap="square" lIns="0" tIns="14605" rIns="0" bIns="0" rtlCol="0">
            <a:spAutoFit/>
          </a:bodyPr>
          <a:lstStyle/>
          <a:p>
            <a:pPr>
              <a:lnSpc>
                <a:spcPct val="100000"/>
              </a:lnSpc>
              <a:spcBef>
                <a:spcPts val="115"/>
              </a:spcBef>
              <a:tabLst>
                <a:tab pos="878205" algn="l"/>
              </a:tabLst>
            </a:pPr>
            <a:r>
              <a:rPr sz="1700" spc="-605" dirty="0">
                <a:latin typeface="Symbol"/>
                <a:cs typeface="Symbol"/>
              </a:rPr>
              <a:t>⎡</a:t>
            </a:r>
            <a:r>
              <a:rPr sz="1700" spc="-605" dirty="0">
                <a:latin typeface="Times New Roman"/>
                <a:cs typeface="Times New Roman"/>
              </a:rPr>
              <a:t>	</a:t>
            </a:r>
            <a:r>
              <a:rPr sz="1700" spc="-990" dirty="0">
                <a:latin typeface="Symbol"/>
                <a:cs typeface="Symbol"/>
              </a:rPr>
              <a:t>⎤</a:t>
            </a:r>
            <a:endParaRPr sz="1700">
              <a:latin typeface="Symbol"/>
              <a:cs typeface="Symbol"/>
            </a:endParaRPr>
          </a:p>
        </p:txBody>
      </p:sp>
      <p:sp>
        <p:nvSpPr>
          <p:cNvPr id="16" name="object 16"/>
          <p:cNvSpPr txBox="1"/>
          <p:nvPr/>
        </p:nvSpPr>
        <p:spPr>
          <a:xfrm>
            <a:off x="4192465" y="4690379"/>
            <a:ext cx="975360" cy="287020"/>
          </a:xfrm>
          <a:prstGeom prst="rect">
            <a:avLst/>
          </a:prstGeom>
        </p:spPr>
        <p:txBody>
          <a:bodyPr vert="horz" wrap="square" lIns="0" tIns="14605" rIns="0" bIns="0" rtlCol="0">
            <a:spAutoFit/>
          </a:bodyPr>
          <a:lstStyle/>
          <a:p>
            <a:pPr>
              <a:lnSpc>
                <a:spcPct val="100000"/>
              </a:lnSpc>
              <a:spcBef>
                <a:spcPts val="115"/>
              </a:spcBef>
              <a:tabLst>
                <a:tab pos="878205" algn="l"/>
              </a:tabLst>
            </a:pPr>
            <a:r>
              <a:rPr sz="1700" spc="-605" dirty="0">
                <a:latin typeface="Symbol"/>
                <a:cs typeface="Symbol"/>
              </a:rPr>
              <a:t>⎣</a:t>
            </a:r>
            <a:r>
              <a:rPr sz="1700" spc="-605" dirty="0">
                <a:latin typeface="Times New Roman"/>
                <a:cs typeface="Times New Roman"/>
              </a:rPr>
              <a:t>	</a:t>
            </a:r>
            <a:r>
              <a:rPr sz="1700" spc="-990" dirty="0">
                <a:latin typeface="Symbol"/>
                <a:cs typeface="Symbol"/>
              </a:rPr>
              <a:t>⎦</a:t>
            </a:r>
            <a:endParaRPr sz="1700">
              <a:latin typeface="Symbol"/>
              <a:cs typeface="Symbol"/>
            </a:endParaRPr>
          </a:p>
        </p:txBody>
      </p:sp>
      <p:sp>
        <p:nvSpPr>
          <p:cNvPr id="17" name="object 17"/>
          <p:cNvSpPr txBox="1"/>
          <p:nvPr/>
        </p:nvSpPr>
        <p:spPr>
          <a:xfrm>
            <a:off x="5071259" y="4503281"/>
            <a:ext cx="96520" cy="287020"/>
          </a:xfrm>
          <a:prstGeom prst="rect">
            <a:avLst/>
          </a:prstGeom>
        </p:spPr>
        <p:txBody>
          <a:bodyPr vert="horz" wrap="square" lIns="0" tIns="14605" rIns="0" bIns="0" rtlCol="0">
            <a:spAutoFit/>
          </a:bodyPr>
          <a:lstStyle/>
          <a:p>
            <a:pPr>
              <a:lnSpc>
                <a:spcPct val="100000"/>
              </a:lnSpc>
              <a:spcBef>
                <a:spcPts val="115"/>
              </a:spcBef>
            </a:pPr>
            <a:r>
              <a:rPr sz="1700" spc="-605" dirty="0">
                <a:latin typeface="Symbol"/>
                <a:cs typeface="Symbol"/>
              </a:rPr>
              <a:t>⎥</a:t>
            </a:r>
            <a:endParaRPr sz="1700">
              <a:latin typeface="Symbol"/>
              <a:cs typeface="Symbol"/>
            </a:endParaRPr>
          </a:p>
        </p:txBody>
      </p:sp>
      <p:sp>
        <p:nvSpPr>
          <p:cNvPr id="18" name="object 18"/>
          <p:cNvSpPr/>
          <p:nvPr/>
        </p:nvSpPr>
        <p:spPr>
          <a:xfrm>
            <a:off x="3675393" y="4683236"/>
            <a:ext cx="30480" cy="47625"/>
          </a:xfrm>
          <a:custGeom>
            <a:avLst/>
            <a:gdLst/>
            <a:ahLst/>
            <a:cxnLst/>
            <a:rect l="l" t="t" r="r" b="b"/>
            <a:pathLst>
              <a:path w="30479" h="47625">
                <a:moveTo>
                  <a:pt x="30049" y="0"/>
                </a:moveTo>
                <a:lnTo>
                  <a:pt x="0" y="47624"/>
                </a:lnTo>
              </a:path>
            </a:pathLst>
          </a:custGeom>
          <a:ln w="3175">
            <a:solidFill>
              <a:srgbClr val="000000"/>
            </a:solidFill>
          </a:ln>
        </p:spPr>
        <p:txBody>
          <a:bodyPr wrap="square" lIns="0" tIns="0" rIns="0" bIns="0" rtlCol="0"/>
          <a:lstStyle/>
          <a:p>
            <a:endParaRPr/>
          </a:p>
        </p:txBody>
      </p:sp>
      <p:sp>
        <p:nvSpPr>
          <p:cNvPr id="19" name="object 19"/>
          <p:cNvSpPr/>
          <p:nvPr/>
        </p:nvSpPr>
        <p:spPr>
          <a:xfrm>
            <a:off x="3705442" y="4683236"/>
            <a:ext cx="46990" cy="213360"/>
          </a:xfrm>
          <a:custGeom>
            <a:avLst/>
            <a:gdLst/>
            <a:ahLst/>
            <a:cxnLst/>
            <a:rect l="l" t="t" r="r" b="b"/>
            <a:pathLst>
              <a:path w="46989" h="213360">
                <a:moveTo>
                  <a:pt x="46491" y="213178"/>
                </a:moveTo>
                <a:lnTo>
                  <a:pt x="0" y="0"/>
                </a:lnTo>
              </a:path>
            </a:pathLst>
          </a:custGeom>
          <a:ln w="3175">
            <a:solidFill>
              <a:srgbClr val="000000"/>
            </a:solidFill>
          </a:ln>
        </p:spPr>
        <p:txBody>
          <a:bodyPr wrap="square" lIns="0" tIns="0" rIns="0" bIns="0" rtlCol="0"/>
          <a:lstStyle/>
          <a:p>
            <a:endParaRPr/>
          </a:p>
        </p:txBody>
      </p:sp>
      <p:sp>
        <p:nvSpPr>
          <p:cNvPr id="20" name="object 20"/>
          <p:cNvSpPr/>
          <p:nvPr/>
        </p:nvSpPr>
        <p:spPr>
          <a:xfrm>
            <a:off x="3751934" y="4273320"/>
            <a:ext cx="53975" cy="623570"/>
          </a:xfrm>
          <a:custGeom>
            <a:avLst/>
            <a:gdLst/>
            <a:ahLst/>
            <a:cxnLst/>
            <a:rect l="l" t="t" r="r" b="b"/>
            <a:pathLst>
              <a:path w="53975" h="623570">
                <a:moveTo>
                  <a:pt x="53861" y="0"/>
                </a:moveTo>
                <a:lnTo>
                  <a:pt x="0" y="623093"/>
                </a:lnTo>
              </a:path>
            </a:pathLst>
          </a:custGeom>
          <a:ln w="3175">
            <a:solidFill>
              <a:srgbClr val="000000"/>
            </a:solidFill>
          </a:ln>
        </p:spPr>
        <p:txBody>
          <a:bodyPr wrap="square" lIns="0" tIns="0" rIns="0" bIns="0" rtlCol="0"/>
          <a:lstStyle/>
          <a:p>
            <a:endParaRPr/>
          </a:p>
        </p:txBody>
      </p:sp>
      <p:sp>
        <p:nvSpPr>
          <p:cNvPr id="21" name="object 21"/>
          <p:cNvSpPr/>
          <p:nvPr/>
        </p:nvSpPr>
        <p:spPr>
          <a:xfrm>
            <a:off x="3805795" y="4273320"/>
            <a:ext cx="1360170" cy="0"/>
          </a:xfrm>
          <a:custGeom>
            <a:avLst/>
            <a:gdLst/>
            <a:ahLst/>
            <a:cxnLst/>
            <a:rect l="l" t="t" r="r" b="b"/>
            <a:pathLst>
              <a:path w="1360170">
                <a:moveTo>
                  <a:pt x="1359580" y="0"/>
                </a:moveTo>
                <a:lnTo>
                  <a:pt x="0" y="0"/>
                </a:lnTo>
              </a:path>
            </a:pathLst>
          </a:custGeom>
          <a:ln w="3175">
            <a:solidFill>
              <a:srgbClr val="000000"/>
            </a:solidFill>
          </a:ln>
        </p:spPr>
        <p:txBody>
          <a:bodyPr wrap="square" lIns="0" tIns="0" rIns="0" bIns="0" rtlCol="0"/>
          <a:lstStyle/>
          <a:p>
            <a:endParaRPr/>
          </a:p>
        </p:txBody>
      </p:sp>
      <p:sp>
        <p:nvSpPr>
          <p:cNvPr id="22" name="object 22"/>
          <p:cNvSpPr/>
          <p:nvPr/>
        </p:nvSpPr>
        <p:spPr>
          <a:xfrm>
            <a:off x="3675393" y="4273321"/>
            <a:ext cx="1490345" cy="682625"/>
          </a:xfrm>
          <a:custGeom>
            <a:avLst/>
            <a:gdLst/>
            <a:ahLst/>
            <a:cxnLst/>
            <a:rect l="l" t="t" r="r" b="b"/>
            <a:pathLst>
              <a:path w="1490345" h="682625">
                <a:moveTo>
                  <a:pt x="36725" y="440531"/>
                </a:moveTo>
                <a:lnTo>
                  <a:pt x="17575" y="440531"/>
                </a:lnTo>
                <a:lnTo>
                  <a:pt x="71437" y="682624"/>
                </a:lnTo>
                <a:lnTo>
                  <a:pt x="82209" y="682624"/>
                </a:lnTo>
                <a:lnTo>
                  <a:pt x="87333" y="623093"/>
                </a:lnTo>
                <a:lnTo>
                  <a:pt x="76539" y="623093"/>
                </a:lnTo>
                <a:lnTo>
                  <a:pt x="36725" y="440531"/>
                </a:lnTo>
                <a:close/>
              </a:path>
              <a:path w="1490345" h="682625">
                <a:moveTo>
                  <a:pt x="1489980" y="0"/>
                </a:moveTo>
                <a:lnTo>
                  <a:pt x="130401" y="0"/>
                </a:lnTo>
                <a:lnTo>
                  <a:pt x="76539" y="623093"/>
                </a:lnTo>
                <a:lnTo>
                  <a:pt x="87333" y="623093"/>
                </a:lnTo>
                <a:lnTo>
                  <a:pt x="140039" y="10772"/>
                </a:lnTo>
                <a:lnTo>
                  <a:pt x="1489980" y="10772"/>
                </a:lnTo>
                <a:lnTo>
                  <a:pt x="1489980" y="0"/>
                </a:lnTo>
                <a:close/>
              </a:path>
              <a:path w="1490345" h="682625">
                <a:moveTo>
                  <a:pt x="30048" y="409915"/>
                </a:moveTo>
                <a:lnTo>
                  <a:pt x="0" y="457540"/>
                </a:lnTo>
                <a:lnTo>
                  <a:pt x="6235" y="460941"/>
                </a:lnTo>
                <a:lnTo>
                  <a:pt x="17575" y="440531"/>
                </a:lnTo>
                <a:lnTo>
                  <a:pt x="36725" y="440531"/>
                </a:lnTo>
                <a:lnTo>
                  <a:pt x="30048" y="409915"/>
                </a:lnTo>
                <a:close/>
              </a:path>
            </a:pathLst>
          </a:custGeom>
          <a:solidFill>
            <a:srgbClr val="000000"/>
          </a:solidFill>
        </p:spPr>
        <p:txBody>
          <a:bodyPr wrap="square" lIns="0" tIns="0" rIns="0" bIns="0" rtlCol="0"/>
          <a:lstStyle/>
          <a:p>
            <a:endParaRPr/>
          </a:p>
        </p:txBody>
      </p:sp>
      <p:sp>
        <p:nvSpPr>
          <p:cNvPr id="23" name="object 23"/>
          <p:cNvSpPr txBox="1"/>
          <p:nvPr/>
        </p:nvSpPr>
        <p:spPr>
          <a:xfrm>
            <a:off x="5233978" y="4458491"/>
            <a:ext cx="132715" cy="287020"/>
          </a:xfrm>
          <a:prstGeom prst="rect">
            <a:avLst/>
          </a:prstGeom>
        </p:spPr>
        <p:txBody>
          <a:bodyPr vert="horz" wrap="square" lIns="0" tIns="14605" rIns="0" bIns="0" rtlCol="0">
            <a:spAutoFit/>
          </a:bodyPr>
          <a:lstStyle/>
          <a:p>
            <a:pPr>
              <a:lnSpc>
                <a:spcPct val="100000"/>
              </a:lnSpc>
              <a:spcBef>
                <a:spcPts val="115"/>
              </a:spcBef>
            </a:pPr>
            <a:r>
              <a:rPr sz="1700" spc="5" dirty="0">
                <a:latin typeface="Symbol"/>
                <a:cs typeface="Symbol"/>
              </a:rPr>
              <a:t></a:t>
            </a:r>
            <a:endParaRPr sz="1700">
              <a:latin typeface="Symbol"/>
              <a:cs typeface="Symbol"/>
            </a:endParaRPr>
          </a:p>
        </p:txBody>
      </p:sp>
      <p:sp>
        <p:nvSpPr>
          <p:cNvPr id="24" name="object 24"/>
          <p:cNvSpPr txBox="1"/>
          <p:nvPr/>
        </p:nvSpPr>
        <p:spPr>
          <a:xfrm>
            <a:off x="5425045" y="4318451"/>
            <a:ext cx="374650" cy="287020"/>
          </a:xfrm>
          <a:prstGeom prst="rect">
            <a:avLst/>
          </a:prstGeom>
        </p:spPr>
        <p:txBody>
          <a:bodyPr vert="horz" wrap="square" lIns="0" tIns="14605" rIns="0" bIns="0" rtlCol="0">
            <a:spAutoFit/>
          </a:bodyPr>
          <a:lstStyle/>
          <a:p>
            <a:pPr>
              <a:lnSpc>
                <a:spcPct val="100000"/>
              </a:lnSpc>
              <a:spcBef>
                <a:spcPts val="115"/>
              </a:spcBef>
            </a:pPr>
            <a:r>
              <a:rPr sz="1700" u="sng" dirty="0">
                <a:uFill>
                  <a:solidFill>
                    <a:srgbClr val="000000"/>
                  </a:solidFill>
                </a:uFill>
                <a:latin typeface="Times New Roman"/>
                <a:cs typeface="Times New Roman"/>
              </a:rPr>
              <a:t> </a:t>
            </a:r>
            <a:r>
              <a:rPr sz="1700" u="sng" spc="30" dirty="0">
                <a:uFill>
                  <a:solidFill>
                    <a:srgbClr val="000000"/>
                  </a:solidFill>
                </a:uFill>
                <a:latin typeface="Times New Roman"/>
                <a:cs typeface="Times New Roman"/>
              </a:rPr>
              <a:t> </a:t>
            </a:r>
            <a:r>
              <a:rPr sz="1700" u="sng" spc="5" dirty="0">
                <a:uFill>
                  <a:solidFill>
                    <a:srgbClr val="000000"/>
                  </a:solidFill>
                </a:uFill>
                <a:latin typeface="Symbol"/>
                <a:cs typeface="Symbol"/>
              </a:rPr>
              <a:t></a:t>
            </a:r>
            <a:r>
              <a:rPr sz="1700" u="sng" spc="75" dirty="0">
                <a:uFill>
                  <a:solidFill>
                    <a:srgbClr val="000000"/>
                  </a:solidFill>
                </a:uFill>
                <a:latin typeface="Times New Roman"/>
                <a:cs typeface="Times New Roman"/>
              </a:rPr>
              <a:t> </a:t>
            </a:r>
            <a:endParaRPr sz="1700">
              <a:latin typeface="Times New Roman"/>
              <a:cs typeface="Times New Roman"/>
            </a:endParaRPr>
          </a:p>
        </p:txBody>
      </p:sp>
      <p:sp>
        <p:nvSpPr>
          <p:cNvPr id="25" name="object 25"/>
          <p:cNvSpPr txBox="1"/>
          <p:nvPr/>
        </p:nvSpPr>
        <p:spPr>
          <a:xfrm>
            <a:off x="5571321" y="4673937"/>
            <a:ext cx="191135" cy="287020"/>
          </a:xfrm>
          <a:prstGeom prst="rect">
            <a:avLst/>
          </a:prstGeom>
        </p:spPr>
        <p:txBody>
          <a:bodyPr vert="horz" wrap="square" lIns="0" tIns="14605" rIns="0" bIns="0" rtlCol="0">
            <a:spAutoFit/>
          </a:bodyPr>
          <a:lstStyle/>
          <a:p>
            <a:pPr>
              <a:lnSpc>
                <a:spcPct val="100000"/>
              </a:lnSpc>
              <a:spcBef>
                <a:spcPts val="115"/>
              </a:spcBef>
            </a:pPr>
            <a:r>
              <a:rPr sz="1700" i="1" spc="55" dirty="0">
                <a:latin typeface="Calibri"/>
                <a:cs typeface="Calibri"/>
              </a:rPr>
              <a:t>m</a:t>
            </a:r>
            <a:endParaRPr sz="1700">
              <a:latin typeface="Calibri"/>
              <a:cs typeface="Calibri"/>
            </a:endParaRPr>
          </a:p>
        </p:txBody>
      </p:sp>
      <p:sp>
        <p:nvSpPr>
          <p:cNvPr id="26" name="object 26"/>
          <p:cNvSpPr/>
          <p:nvPr/>
        </p:nvSpPr>
        <p:spPr>
          <a:xfrm>
            <a:off x="5442054" y="4814204"/>
            <a:ext cx="30480" cy="19050"/>
          </a:xfrm>
          <a:custGeom>
            <a:avLst/>
            <a:gdLst/>
            <a:ahLst/>
            <a:cxnLst/>
            <a:rect l="l" t="t" r="r" b="b"/>
            <a:pathLst>
              <a:path w="30479" h="19050">
                <a:moveTo>
                  <a:pt x="30049" y="0"/>
                </a:moveTo>
                <a:lnTo>
                  <a:pt x="0" y="18709"/>
                </a:lnTo>
              </a:path>
            </a:pathLst>
          </a:custGeom>
          <a:ln w="3175">
            <a:solidFill>
              <a:srgbClr val="000000"/>
            </a:solidFill>
          </a:ln>
        </p:spPr>
        <p:txBody>
          <a:bodyPr wrap="square" lIns="0" tIns="0" rIns="0" bIns="0" rtlCol="0"/>
          <a:lstStyle/>
          <a:p>
            <a:endParaRPr/>
          </a:p>
        </p:txBody>
      </p:sp>
      <p:sp>
        <p:nvSpPr>
          <p:cNvPr id="27" name="object 27"/>
          <p:cNvSpPr/>
          <p:nvPr/>
        </p:nvSpPr>
        <p:spPr>
          <a:xfrm>
            <a:off x="5472103" y="4814204"/>
            <a:ext cx="46990" cy="83820"/>
          </a:xfrm>
          <a:custGeom>
            <a:avLst/>
            <a:gdLst/>
            <a:ahLst/>
            <a:cxnLst/>
            <a:rect l="l" t="t" r="r" b="b"/>
            <a:pathLst>
              <a:path w="46989" h="83820">
                <a:moveTo>
                  <a:pt x="46491" y="83343"/>
                </a:moveTo>
                <a:lnTo>
                  <a:pt x="0" y="0"/>
                </a:lnTo>
              </a:path>
            </a:pathLst>
          </a:custGeom>
          <a:ln w="3175">
            <a:solidFill>
              <a:srgbClr val="000000"/>
            </a:solidFill>
          </a:ln>
        </p:spPr>
        <p:txBody>
          <a:bodyPr wrap="square" lIns="0" tIns="0" rIns="0" bIns="0" rtlCol="0"/>
          <a:lstStyle/>
          <a:p>
            <a:endParaRPr/>
          </a:p>
        </p:txBody>
      </p:sp>
      <p:sp>
        <p:nvSpPr>
          <p:cNvPr id="28" name="object 28"/>
          <p:cNvSpPr/>
          <p:nvPr/>
        </p:nvSpPr>
        <p:spPr>
          <a:xfrm>
            <a:off x="5518594" y="4652620"/>
            <a:ext cx="53975" cy="245110"/>
          </a:xfrm>
          <a:custGeom>
            <a:avLst/>
            <a:gdLst/>
            <a:ahLst/>
            <a:cxnLst/>
            <a:rect l="l" t="t" r="r" b="b"/>
            <a:pathLst>
              <a:path w="53975" h="245110">
                <a:moveTo>
                  <a:pt x="53861" y="0"/>
                </a:moveTo>
                <a:lnTo>
                  <a:pt x="0" y="244928"/>
                </a:lnTo>
              </a:path>
            </a:pathLst>
          </a:custGeom>
          <a:ln w="3175">
            <a:solidFill>
              <a:srgbClr val="000000"/>
            </a:solidFill>
          </a:ln>
        </p:spPr>
        <p:txBody>
          <a:bodyPr wrap="square" lIns="0" tIns="0" rIns="0" bIns="0" rtlCol="0"/>
          <a:lstStyle/>
          <a:p>
            <a:endParaRPr/>
          </a:p>
        </p:txBody>
      </p:sp>
      <p:sp>
        <p:nvSpPr>
          <p:cNvPr id="29" name="object 29"/>
          <p:cNvSpPr/>
          <p:nvPr/>
        </p:nvSpPr>
        <p:spPr>
          <a:xfrm>
            <a:off x="5442052" y="4652621"/>
            <a:ext cx="328295" cy="269240"/>
          </a:xfrm>
          <a:custGeom>
            <a:avLst/>
            <a:gdLst/>
            <a:ahLst/>
            <a:cxnLst/>
            <a:rect l="l" t="t" r="r" b="b"/>
            <a:pathLst>
              <a:path w="328295" h="269239">
                <a:moveTo>
                  <a:pt x="38588" y="176891"/>
                </a:moveTo>
                <a:lnTo>
                  <a:pt x="18141" y="176891"/>
                </a:lnTo>
                <a:lnTo>
                  <a:pt x="71438" y="268740"/>
                </a:lnTo>
                <a:lnTo>
                  <a:pt x="82210" y="268740"/>
                </a:lnTo>
                <a:lnTo>
                  <a:pt x="87391" y="244928"/>
                </a:lnTo>
                <a:lnTo>
                  <a:pt x="76541" y="244928"/>
                </a:lnTo>
                <a:lnTo>
                  <a:pt x="38588" y="176891"/>
                </a:lnTo>
                <a:close/>
              </a:path>
              <a:path w="328295" h="269239">
                <a:moveTo>
                  <a:pt x="327706" y="0"/>
                </a:moveTo>
                <a:lnTo>
                  <a:pt x="130403" y="0"/>
                </a:lnTo>
                <a:lnTo>
                  <a:pt x="76541" y="244928"/>
                </a:lnTo>
                <a:lnTo>
                  <a:pt x="87391" y="244928"/>
                </a:lnTo>
                <a:lnTo>
                  <a:pt x="138338" y="10772"/>
                </a:lnTo>
                <a:lnTo>
                  <a:pt x="327706" y="10772"/>
                </a:lnTo>
                <a:lnTo>
                  <a:pt x="327706" y="0"/>
                </a:lnTo>
                <a:close/>
              </a:path>
              <a:path w="328295" h="269239">
                <a:moveTo>
                  <a:pt x="30049" y="161584"/>
                </a:moveTo>
                <a:lnTo>
                  <a:pt x="0" y="180294"/>
                </a:lnTo>
                <a:lnTo>
                  <a:pt x="3403" y="186531"/>
                </a:lnTo>
                <a:lnTo>
                  <a:pt x="18141" y="176891"/>
                </a:lnTo>
                <a:lnTo>
                  <a:pt x="38588" y="176891"/>
                </a:lnTo>
                <a:lnTo>
                  <a:pt x="30049" y="161584"/>
                </a:lnTo>
                <a:close/>
              </a:path>
            </a:pathLst>
          </a:custGeom>
          <a:solidFill>
            <a:srgbClr val="000000"/>
          </a:solidFill>
        </p:spPr>
        <p:txBody>
          <a:bodyPr wrap="square" lIns="0" tIns="0" rIns="0" bIns="0" rtlCol="0"/>
          <a:lstStyle/>
          <a:p>
            <a:endParaRPr/>
          </a:p>
        </p:txBody>
      </p:sp>
      <p:sp>
        <p:nvSpPr>
          <p:cNvPr id="30" name="object 30"/>
          <p:cNvSpPr/>
          <p:nvPr/>
        </p:nvSpPr>
        <p:spPr>
          <a:xfrm>
            <a:off x="2674473" y="4230572"/>
            <a:ext cx="3166745" cy="771525"/>
          </a:xfrm>
          <a:custGeom>
            <a:avLst/>
            <a:gdLst/>
            <a:ahLst/>
            <a:cxnLst/>
            <a:rect l="l" t="t" r="r" b="b"/>
            <a:pathLst>
              <a:path w="3166745" h="771525">
                <a:moveTo>
                  <a:pt x="0" y="0"/>
                </a:moveTo>
                <a:lnTo>
                  <a:pt x="3166268" y="0"/>
                </a:lnTo>
                <a:lnTo>
                  <a:pt x="3166268" y="771524"/>
                </a:lnTo>
                <a:lnTo>
                  <a:pt x="0" y="771524"/>
                </a:lnTo>
                <a:lnTo>
                  <a:pt x="0" y="0"/>
                </a:lnTo>
                <a:close/>
              </a:path>
            </a:pathLst>
          </a:custGeom>
          <a:ln w="9524">
            <a:solidFill>
              <a:srgbClr val="000000"/>
            </a:solidFill>
          </a:ln>
        </p:spPr>
        <p:txBody>
          <a:bodyPr wrap="square" lIns="0" tIns="0" rIns="0" bIns="0" rtlCol="0"/>
          <a:lstStyle/>
          <a:p>
            <a:endParaRPr/>
          </a:p>
        </p:txBody>
      </p:sp>
      <p:sp>
        <p:nvSpPr>
          <p:cNvPr id="31" name="object 31"/>
          <p:cNvSpPr txBox="1"/>
          <p:nvPr/>
        </p:nvSpPr>
        <p:spPr>
          <a:xfrm>
            <a:off x="7263498" y="4530649"/>
            <a:ext cx="31616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Times New Roman"/>
                <a:cs typeface="Times New Roman"/>
              </a:rPr>
              <a:t>where </a:t>
            </a:r>
            <a:r>
              <a:rPr sz="1800" dirty="0">
                <a:latin typeface="Times New Roman"/>
                <a:cs typeface="Times New Roman"/>
              </a:rPr>
              <a:t>m is the number of</a:t>
            </a:r>
            <a:r>
              <a:rPr sz="1800" spc="-95" dirty="0">
                <a:latin typeface="Times New Roman"/>
                <a:cs typeface="Times New Roman"/>
              </a:rPr>
              <a:t> </a:t>
            </a:r>
            <a:r>
              <a:rPr sz="1800" spc="-5" dirty="0">
                <a:latin typeface="Times New Roman"/>
                <a:cs typeface="Times New Roman"/>
              </a:rPr>
              <a:t>samples</a:t>
            </a:r>
            <a:endParaRPr sz="1800">
              <a:latin typeface="Times New Roman"/>
              <a:cs typeface="Times New Roman"/>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09743" y="847293"/>
            <a:ext cx="8879205" cy="695960"/>
          </a:xfrm>
          <a:prstGeom prst="rect">
            <a:avLst/>
          </a:prstGeom>
        </p:spPr>
        <p:txBody>
          <a:bodyPr vert="horz" wrap="square" lIns="0" tIns="12700" rIns="0" bIns="0" rtlCol="0">
            <a:spAutoFit/>
          </a:bodyPr>
          <a:lstStyle/>
          <a:p>
            <a:pPr marL="12700">
              <a:lnSpc>
                <a:spcPct val="100000"/>
              </a:lnSpc>
              <a:spcBef>
                <a:spcPts val="100"/>
              </a:spcBef>
              <a:tabLst>
                <a:tab pos="4422775" algn="l"/>
                <a:tab pos="6690359" algn="l"/>
              </a:tabLst>
            </a:pPr>
            <a:r>
              <a:rPr dirty="0"/>
              <a:t>S</a:t>
            </a:r>
            <a:r>
              <a:rPr spc="-5" dirty="0"/>
              <a:t>t</a:t>
            </a:r>
            <a:r>
              <a:rPr dirty="0"/>
              <a:t>andard Error</a:t>
            </a:r>
            <a:r>
              <a:rPr spc="-5" dirty="0"/>
              <a:t> </a:t>
            </a:r>
            <a:r>
              <a:rPr dirty="0"/>
              <a:t>in	Machine	Learning</a:t>
            </a:r>
          </a:p>
        </p:txBody>
      </p:sp>
      <p:sp>
        <p:nvSpPr>
          <p:cNvPr id="5" name="object 5"/>
          <p:cNvSpPr txBox="1"/>
          <p:nvPr/>
        </p:nvSpPr>
        <p:spPr>
          <a:xfrm>
            <a:off x="852978" y="5907814"/>
            <a:ext cx="8912225" cy="1120775"/>
          </a:xfrm>
          <a:prstGeom prst="rect">
            <a:avLst/>
          </a:prstGeom>
        </p:spPr>
        <p:txBody>
          <a:bodyPr vert="horz" wrap="square" lIns="0" tIns="108585" rIns="0" bIns="0" rtlCol="0">
            <a:spAutoFit/>
          </a:bodyPr>
          <a:lstStyle/>
          <a:p>
            <a:pPr marL="355600" indent="-342900">
              <a:lnSpc>
                <a:spcPct val="100000"/>
              </a:lnSpc>
              <a:spcBef>
                <a:spcPts val="855"/>
              </a:spcBef>
              <a:buChar char="•"/>
              <a:tabLst>
                <a:tab pos="354965" algn="l"/>
                <a:tab pos="355600" algn="l"/>
                <a:tab pos="2884805" algn="l"/>
                <a:tab pos="8295005" algn="l"/>
              </a:tabLst>
            </a:pPr>
            <a:r>
              <a:rPr sz="3200" dirty="0">
                <a:solidFill>
                  <a:srgbClr val="3333CC"/>
                </a:solidFill>
                <a:latin typeface="Arial"/>
                <a:cs typeface="Arial"/>
              </a:rPr>
              <a:t>ML</a:t>
            </a:r>
            <a:r>
              <a:rPr sz="3200" spc="15" dirty="0">
                <a:solidFill>
                  <a:srgbClr val="3333CC"/>
                </a:solidFill>
                <a:latin typeface="Arial"/>
                <a:cs typeface="Arial"/>
              </a:rPr>
              <a:t> </a:t>
            </a:r>
            <a:r>
              <a:rPr sz="3200" spc="5" dirty="0">
                <a:latin typeface="Cambria"/>
                <a:cs typeface="Cambria"/>
              </a:rPr>
              <a:t>algorithm	</a:t>
            </a:r>
            <a:r>
              <a:rPr sz="3200" spc="405" dirty="0">
                <a:latin typeface="Cambria"/>
                <a:cs typeface="Cambria"/>
              </a:rPr>
              <a:t>A </a:t>
            </a:r>
            <a:r>
              <a:rPr sz="3200" dirty="0">
                <a:solidFill>
                  <a:srgbClr val="3333CC"/>
                </a:solidFill>
                <a:latin typeface="Arial"/>
                <a:cs typeface="Arial"/>
              </a:rPr>
              <a:t>is </a:t>
            </a:r>
            <a:r>
              <a:rPr sz="3200" spc="-5" dirty="0">
                <a:solidFill>
                  <a:srgbClr val="3333CC"/>
                </a:solidFill>
                <a:latin typeface="Arial"/>
                <a:cs typeface="Arial"/>
              </a:rPr>
              <a:t>better than</a:t>
            </a:r>
            <a:r>
              <a:rPr sz="3200" spc="-180" dirty="0">
                <a:solidFill>
                  <a:srgbClr val="3333CC"/>
                </a:solidFill>
                <a:latin typeface="Arial"/>
                <a:cs typeface="Arial"/>
              </a:rPr>
              <a:t> </a:t>
            </a:r>
            <a:r>
              <a:rPr sz="3200" dirty="0">
                <a:solidFill>
                  <a:srgbClr val="3333CC"/>
                </a:solidFill>
                <a:latin typeface="Arial"/>
                <a:cs typeface="Arial"/>
              </a:rPr>
              <a:t>ML</a:t>
            </a:r>
            <a:r>
              <a:rPr sz="3200" spc="10" dirty="0">
                <a:solidFill>
                  <a:srgbClr val="3333CC"/>
                </a:solidFill>
                <a:latin typeface="Arial"/>
                <a:cs typeface="Arial"/>
              </a:rPr>
              <a:t> </a:t>
            </a:r>
            <a:r>
              <a:rPr sz="3200" spc="5" dirty="0">
                <a:latin typeface="Cambria"/>
                <a:cs typeface="Cambria"/>
              </a:rPr>
              <a:t>algorithm	</a:t>
            </a:r>
            <a:r>
              <a:rPr sz="3200" spc="305" dirty="0">
                <a:latin typeface="Cambria"/>
                <a:cs typeface="Cambria"/>
              </a:rPr>
              <a:t>B</a:t>
            </a:r>
            <a:r>
              <a:rPr sz="3200" spc="95" dirty="0">
                <a:latin typeface="Cambria"/>
                <a:cs typeface="Cambria"/>
              </a:rPr>
              <a:t> </a:t>
            </a:r>
            <a:r>
              <a:rPr sz="3200" spc="-5" dirty="0">
                <a:solidFill>
                  <a:srgbClr val="3333CC"/>
                </a:solidFill>
                <a:latin typeface="Arial"/>
                <a:cs typeface="Arial"/>
              </a:rPr>
              <a:t>if</a:t>
            </a:r>
            <a:endParaRPr sz="3200">
              <a:latin typeface="Arial"/>
              <a:cs typeface="Arial"/>
            </a:endParaRPr>
          </a:p>
          <a:p>
            <a:pPr marL="469265">
              <a:lnSpc>
                <a:spcPct val="100000"/>
              </a:lnSpc>
              <a:spcBef>
                <a:spcPts val="665"/>
              </a:spcBef>
            </a:pPr>
            <a:r>
              <a:rPr sz="2800" dirty="0">
                <a:solidFill>
                  <a:srgbClr val="336600"/>
                </a:solidFill>
                <a:latin typeface="Arial"/>
                <a:cs typeface="Arial"/>
              </a:rPr>
              <a:t>– upperbound </a:t>
            </a:r>
            <a:r>
              <a:rPr sz="2800" spc="-5" dirty="0">
                <a:solidFill>
                  <a:srgbClr val="336600"/>
                </a:solidFill>
                <a:latin typeface="Arial"/>
                <a:cs typeface="Arial"/>
              </a:rPr>
              <a:t>of </a:t>
            </a:r>
            <a:r>
              <a:rPr sz="2800" spc="355" dirty="0">
                <a:latin typeface="Cambria"/>
                <a:cs typeface="Cambria"/>
              </a:rPr>
              <a:t>A </a:t>
            </a:r>
            <a:r>
              <a:rPr sz="2800" dirty="0">
                <a:solidFill>
                  <a:srgbClr val="336600"/>
                </a:solidFill>
                <a:latin typeface="Arial"/>
                <a:cs typeface="Arial"/>
              </a:rPr>
              <a:t>is less </a:t>
            </a:r>
            <a:r>
              <a:rPr sz="2800" spc="-5" dirty="0">
                <a:solidFill>
                  <a:srgbClr val="336600"/>
                </a:solidFill>
                <a:latin typeface="Arial"/>
                <a:cs typeface="Arial"/>
              </a:rPr>
              <a:t>than </a:t>
            </a:r>
            <a:r>
              <a:rPr sz="2800" dirty="0">
                <a:solidFill>
                  <a:srgbClr val="336600"/>
                </a:solidFill>
                <a:latin typeface="Arial"/>
                <a:cs typeface="Arial"/>
              </a:rPr>
              <a:t>lower bound of</a:t>
            </a:r>
            <a:r>
              <a:rPr sz="2800" spc="-345" dirty="0">
                <a:solidFill>
                  <a:srgbClr val="336600"/>
                </a:solidFill>
                <a:latin typeface="Arial"/>
                <a:cs typeface="Arial"/>
              </a:rPr>
              <a:t> </a:t>
            </a:r>
            <a:r>
              <a:rPr sz="2800" spc="270" dirty="0">
                <a:latin typeface="Cambria"/>
                <a:cs typeface="Cambria"/>
              </a:rPr>
              <a:t>B</a:t>
            </a:r>
            <a:endParaRPr sz="2800">
              <a:latin typeface="Cambria"/>
              <a:cs typeface="Cambria"/>
            </a:endParaRPr>
          </a:p>
        </p:txBody>
      </p:sp>
      <p:sp>
        <p:nvSpPr>
          <p:cNvPr id="6" name="object 6"/>
          <p:cNvSpPr txBox="1"/>
          <p:nvPr/>
        </p:nvSpPr>
        <p:spPr>
          <a:xfrm>
            <a:off x="840278" y="1711007"/>
            <a:ext cx="9383222" cy="3775393"/>
          </a:xfrm>
          <a:prstGeom prst="rect">
            <a:avLst/>
          </a:prstGeom>
        </p:spPr>
        <p:txBody>
          <a:bodyPr vert="horz" wrap="square" lIns="0" tIns="33020" rIns="0" bIns="0" rtlCol="0">
            <a:spAutoFit/>
          </a:bodyPr>
          <a:lstStyle/>
          <a:p>
            <a:pPr marL="368300" marR="1129030" indent="-342900">
              <a:lnSpc>
                <a:spcPts val="3800"/>
              </a:lnSpc>
              <a:spcBef>
                <a:spcPts val="260"/>
              </a:spcBef>
              <a:buChar char="•"/>
              <a:tabLst>
                <a:tab pos="367665" algn="l"/>
                <a:tab pos="368300" algn="l"/>
              </a:tabLst>
            </a:pPr>
            <a:r>
              <a:rPr sz="3200" spc="-5" dirty="0">
                <a:solidFill>
                  <a:srgbClr val="3333CC"/>
                </a:solidFill>
                <a:latin typeface="Arial"/>
                <a:cs typeface="Arial"/>
              </a:rPr>
              <a:t>We often estimate generalization </a:t>
            </a:r>
            <a:r>
              <a:rPr sz="3200" dirty="0">
                <a:solidFill>
                  <a:srgbClr val="3333CC"/>
                </a:solidFill>
                <a:latin typeface="Arial"/>
                <a:cs typeface="Arial"/>
              </a:rPr>
              <a:t>error by  </a:t>
            </a:r>
            <a:r>
              <a:rPr sz="3200" spc="-5" dirty="0">
                <a:solidFill>
                  <a:srgbClr val="3333CC"/>
                </a:solidFill>
                <a:latin typeface="Arial"/>
                <a:cs typeface="Arial"/>
              </a:rPr>
              <a:t>computing </a:t>
            </a:r>
            <a:r>
              <a:rPr sz="3200" dirty="0">
                <a:solidFill>
                  <a:srgbClr val="3333CC"/>
                </a:solidFill>
                <a:latin typeface="Arial"/>
                <a:cs typeface="Arial"/>
              </a:rPr>
              <a:t>error on </a:t>
            </a:r>
            <a:r>
              <a:rPr sz="3200" spc="-5" dirty="0">
                <a:solidFill>
                  <a:srgbClr val="3333CC"/>
                </a:solidFill>
                <a:latin typeface="Arial"/>
                <a:cs typeface="Arial"/>
              </a:rPr>
              <a:t>the test</a:t>
            </a:r>
            <a:r>
              <a:rPr sz="3200" spc="-10" dirty="0">
                <a:solidFill>
                  <a:srgbClr val="3333CC"/>
                </a:solidFill>
                <a:latin typeface="Arial"/>
                <a:cs typeface="Arial"/>
              </a:rPr>
              <a:t> </a:t>
            </a:r>
            <a:r>
              <a:rPr sz="3200" dirty="0">
                <a:solidFill>
                  <a:srgbClr val="3333CC"/>
                </a:solidFill>
                <a:latin typeface="Arial"/>
                <a:cs typeface="Arial"/>
              </a:rPr>
              <a:t>set</a:t>
            </a:r>
            <a:endParaRPr sz="3200" dirty="0">
              <a:latin typeface="Arial"/>
              <a:cs typeface="Arial"/>
            </a:endParaRPr>
          </a:p>
          <a:p>
            <a:pPr marL="768350" lvl="1" indent="-286385">
              <a:lnSpc>
                <a:spcPct val="100000"/>
              </a:lnSpc>
              <a:spcBef>
                <a:spcPts val="509"/>
              </a:spcBef>
              <a:buChar char="–"/>
              <a:tabLst>
                <a:tab pos="768350" algn="l"/>
              </a:tabLst>
            </a:pPr>
            <a:r>
              <a:rPr sz="2800" dirty="0">
                <a:solidFill>
                  <a:srgbClr val="336600"/>
                </a:solidFill>
                <a:latin typeface="Arial"/>
                <a:cs typeface="Arial"/>
              </a:rPr>
              <a:t>No of samples in </a:t>
            </a:r>
            <a:r>
              <a:rPr sz="2800" spc="-5" dirty="0">
                <a:solidFill>
                  <a:srgbClr val="336600"/>
                </a:solidFill>
                <a:latin typeface="Arial"/>
                <a:cs typeface="Arial"/>
              </a:rPr>
              <a:t>the test </a:t>
            </a:r>
            <a:r>
              <a:rPr sz="2800" dirty="0">
                <a:solidFill>
                  <a:srgbClr val="336600"/>
                </a:solidFill>
                <a:latin typeface="Arial"/>
                <a:cs typeface="Arial"/>
              </a:rPr>
              <a:t>set </a:t>
            </a:r>
            <a:r>
              <a:rPr sz="2800" spc="-5" dirty="0">
                <a:solidFill>
                  <a:srgbClr val="336600"/>
                </a:solidFill>
                <a:latin typeface="Arial"/>
                <a:cs typeface="Arial"/>
              </a:rPr>
              <a:t>determine</a:t>
            </a:r>
            <a:r>
              <a:rPr lang="en-US" sz="2800" spc="-5" dirty="0">
                <a:solidFill>
                  <a:srgbClr val="336600"/>
                </a:solidFill>
                <a:latin typeface="Arial"/>
                <a:cs typeface="Arial"/>
              </a:rPr>
              <a:t>s</a:t>
            </a:r>
            <a:r>
              <a:rPr sz="2800" spc="-5" dirty="0">
                <a:solidFill>
                  <a:srgbClr val="336600"/>
                </a:solidFill>
                <a:latin typeface="Arial"/>
                <a:cs typeface="Arial"/>
              </a:rPr>
              <a:t> its</a:t>
            </a:r>
            <a:r>
              <a:rPr sz="2800" spc="-35" dirty="0">
                <a:solidFill>
                  <a:srgbClr val="336600"/>
                </a:solidFill>
                <a:latin typeface="Arial"/>
                <a:cs typeface="Arial"/>
              </a:rPr>
              <a:t> </a:t>
            </a:r>
            <a:r>
              <a:rPr sz="2800" dirty="0">
                <a:solidFill>
                  <a:srgbClr val="336600"/>
                </a:solidFill>
                <a:latin typeface="Arial"/>
                <a:cs typeface="Arial"/>
              </a:rPr>
              <a:t>accuracy</a:t>
            </a:r>
            <a:endParaRPr sz="2800" dirty="0">
              <a:latin typeface="Arial"/>
              <a:cs typeface="Arial"/>
            </a:endParaRPr>
          </a:p>
          <a:p>
            <a:pPr marL="761365" marR="155575" lvl="1" indent="-279400">
              <a:lnSpc>
                <a:spcPct val="99500"/>
              </a:lnSpc>
              <a:spcBef>
                <a:spcPts val="755"/>
              </a:spcBef>
              <a:buChar char="–"/>
              <a:tabLst>
                <a:tab pos="768350" algn="l"/>
              </a:tabLst>
            </a:pPr>
            <a:r>
              <a:rPr sz="2800" dirty="0">
                <a:solidFill>
                  <a:srgbClr val="336600"/>
                </a:solidFill>
                <a:latin typeface="Arial"/>
                <a:cs typeface="Arial"/>
              </a:rPr>
              <a:t>Since mean </a:t>
            </a:r>
            <a:r>
              <a:rPr lang="en-US" sz="2800" dirty="0">
                <a:solidFill>
                  <a:srgbClr val="336600"/>
                </a:solidFill>
                <a:latin typeface="Arial"/>
                <a:cs typeface="Arial"/>
              </a:rPr>
              <a:t>can</a:t>
            </a:r>
            <a:r>
              <a:rPr sz="2800" dirty="0">
                <a:solidFill>
                  <a:srgbClr val="336600"/>
                </a:solidFill>
                <a:latin typeface="Arial"/>
                <a:cs typeface="Arial"/>
              </a:rPr>
              <a:t> be normally </a:t>
            </a:r>
            <a:r>
              <a:rPr sz="2800" spc="-5" dirty="0">
                <a:solidFill>
                  <a:srgbClr val="336600"/>
                </a:solidFill>
                <a:latin typeface="Arial"/>
                <a:cs typeface="Arial"/>
              </a:rPr>
              <a:t>distributed,</a:t>
            </a:r>
            <a:r>
              <a:rPr sz="2800" spc="-60" dirty="0">
                <a:solidFill>
                  <a:srgbClr val="336600"/>
                </a:solidFill>
                <a:latin typeface="Arial"/>
                <a:cs typeface="Arial"/>
              </a:rPr>
              <a:t> </a:t>
            </a:r>
            <a:r>
              <a:rPr sz="2800" dirty="0">
                <a:solidFill>
                  <a:srgbClr val="336600"/>
                </a:solidFill>
                <a:latin typeface="Arial"/>
                <a:cs typeface="Arial"/>
              </a:rPr>
              <a:t>(according  </a:t>
            </a:r>
            <a:r>
              <a:rPr sz="2800" spc="-5" dirty="0">
                <a:solidFill>
                  <a:srgbClr val="336600"/>
                </a:solidFill>
                <a:latin typeface="Arial"/>
                <a:cs typeface="Arial"/>
              </a:rPr>
              <a:t>to Central </a:t>
            </a:r>
            <a:r>
              <a:rPr sz="2800" dirty="0">
                <a:solidFill>
                  <a:srgbClr val="336600"/>
                </a:solidFill>
                <a:latin typeface="Arial"/>
                <a:cs typeface="Arial"/>
              </a:rPr>
              <a:t>Limit </a:t>
            </a:r>
            <a:r>
              <a:rPr sz="2800" spc="-5" dirty="0">
                <a:solidFill>
                  <a:srgbClr val="336600"/>
                </a:solidFill>
                <a:latin typeface="Arial"/>
                <a:cs typeface="Arial"/>
              </a:rPr>
              <a:t>Theorem), </a:t>
            </a:r>
            <a:r>
              <a:rPr sz="2800" dirty="0">
                <a:solidFill>
                  <a:srgbClr val="336600"/>
                </a:solidFill>
                <a:latin typeface="Arial"/>
                <a:cs typeface="Arial"/>
              </a:rPr>
              <a:t>we can </a:t>
            </a:r>
            <a:r>
              <a:rPr sz="2800" spc="-5" dirty="0">
                <a:solidFill>
                  <a:srgbClr val="336600"/>
                </a:solidFill>
                <a:latin typeface="Arial"/>
                <a:cs typeface="Arial"/>
              </a:rPr>
              <a:t>compute  probability that true expectation falls </a:t>
            </a:r>
            <a:r>
              <a:rPr sz="2800" dirty="0">
                <a:solidFill>
                  <a:srgbClr val="336600"/>
                </a:solidFill>
                <a:latin typeface="Arial"/>
                <a:cs typeface="Arial"/>
              </a:rPr>
              <a:t>in any chosen  </a:t>
            </a:r>
            <a:r>
              <a:rPr sz="2800" spc="-5" dirty="0">
                <a:solidFill>
                  <a:srgbClr val="336600"/>
                </a:solidFill>
                <a:latin typeface="Arial"/>
                <a:cs typeface="Arial"/>
              </a:rPr>
              <a:t>interval</a:t>
            </a:r>
            <a:endParaRPr sz="2800" dirty="0">
              <a:latin typeface="Arial"/>
              <a:cs typeface="Arial"/>
            </a:endParaRPr>
          </a:p>
          <a:p>
            <a:pPr marL="1168400" lvl="2" indent="-229235">
              <a:lnSpc>
                <a:spcPct val="100000"/>
              </a:lnSpc>
              <a:spcBef>
                <a:spcPts val="620"/>
              </a:spcBef>
              <a:buChar char="•"/>
              <a:tabLst>
                <a:tab pos="1168400" algn="l"/>
              </a:tabLst>
            </a:pPr>
            <a:r>
              <a:rPr sz="2400" dirty="0">
                <a:solidFill>
                  <a:srgbClr val="660066"/>
                </a:solidFill>
                <a:latin typeface="Arial"/>
                <a:cs typeface="Arial"/>
              </a:rPr>
              <a:t>Ex: </a:t>
            </a:r>
            <a:r>
              <a:rPr sz="2400" spc="-135" dirty="0">
                <a:latin typeface="Cambria"/>
                <a:cs typeface="Cambria"/>
              </a:rPr>
              <a:t>95% </a:t>
            </a:r>
            <a:r>
              <a:rPr sz="2400" spc="-5" dirty="0">
                <a:solidFill>
                  <a:srgbClr val="660066"/>
                </a:solidFill>
                <a:latin typeface="Arial"/>
                <a:cs typeface="Arial"/>
              </a:rPr>
              <a:t>confidence interval centered </a:t>
            </a:r>
            <a:r>
              <a:rPr sz="2400" dirty="0">
                <a:solidFill>
                  <a:srgbClr val="660066"/>
                </a:solidFill>
                <a:latin typeface="Arial"/>
                <a:cs typeface="Arial"/>
              </a:rPr>
              <a:t>on mean </a:t>
            </a:r>
            <a:r>
              <a:rPr sz="3225" spc="-390" baseline="5167" dirty="0">
                <a:latin typeface="Symbol"/>
                <a:cs typeface="Symbol"/>
              </a:rPr>
              <a:t></a:t>
            </a:r>
            <a:r>
              <a:rPr sz="3225" spc="-390" baseline="9043" dirty="0">
                <a:latin typeface="Calibri"/>
                <a:cs typeface="Calibri"/>
              </a:rPr>
              <a:t>ˆ</a:t>
            </a:r>
            <a:r>
              <a:rPr sz="1875" i="1" spc="-390" baseline="-26666" dirty="0">
                <a:latin typeface="Calibri"/>
                <a:cs typeface="Calibri"/>
              </a:rPr>
              <a:t>m</a:t>
            </a:r>
            <a:r>
              <a:rPr sz="1875" i="1" spc="-382" baseline="-26666" dirty="0">
                <a:latin typeface="Calibri"/>
                <a:cs typeface="Calibri"/>
              </a:rPr>
              <a:t> </a:t>
            </a:r>
            <a:r>
              <a:rPr sz="2400" dirty="0">
                <a:solidFill>
                  <a:srgbClr val="660066"/>
                </a:solidFill>
                <a:latin typeface="Arial"/>
                <a:cs typeface="Arial"/>
              </a:rPr>
              <a:t>is</a:t>
            </a:r>
            <a:endParaRPr sz="2400" dirty="0">
              <a:latin typeface="Arial"/>
              <a:cs typeface="Arial"/>
            </a:endParaRPr>
          </a:p>
        </p:txBody>
      </p:sp>
      <p:sp>
        <p:nvSpPr>
          <p:cNvPr id="7" name="object 7"/>
          <p:cNvSpPr txBox="1"/>
          <p:nvPr/>
        </p:nvSpPr>
        <p:spPr>
          <a:xfrm>
            <a:off x="2744007" y="5267812"/>
            <a:ext cx="444500" cy="618490"/>
          </a:xfrm>
          <a:prstGeom prst="rect">
            <a:avLst/>
          </a:prstGeom>
        </p:spPr>
        <p:txBody>
          <a:bodyPr vert="horz" wrap="square" lIns="0" tIns="11430" rIns="0" bIns="0" rtlCol="0">
            <a:spAutoFit/>
          </a:bodyPr>
          <a:lstStyle/>
          <a:p>
            <a:pPr marL="38100">
              <a:lnSpc>
                <a:spcPct val="100000"/>
              </a:lnSpc>
              <a:spcBef>
                <a:spcPts val="90"/>
              </a:spcBef>
            </a:pPr>
            <a:r>
              <a:rPr sz="5850" spc="-839" baseline="-7834" dirty="0">
                <a:latin typeface="Symbol"/>
                <a:cs typeface="Symbol"/>
              </a:rPr>
              <a:t></a:t>
            </a:r>
            <a:r>
              <a:rPr sz="3000" spc="-1582" baseline="-4166" dirty="0">
                <a:latin typeface="Symbol"/>
                <a:cs typeface="Symbol"/>
              </a:rPr>
              <a:t></a:t>
            </a:r>
            <a:r>
              <a:rPr sz="2000" spc="295" dirty="0">
                <a:latin typeface="Calibri"/>
                <a:cs typeface="Calibri"/>
              </a:rPr>
              <a:t>ˆ</a:t>
            </a:r>
            <a:r>
              <a:rPr sz="1725" i="1" spc="60" baseline="-43478" dirty="0">
                <a:latin typeface="Calibri"/>
                <a:cs typeface="Calibri"/>
              </a:rPr>
              <a:t>m</a:t>
            </a:r>
            <a:endParaRPr sz="1725" baseline="-43478">
              <a:latin typeface="Calibri"/>
              <a:cs typeface="Calibri"/>
            </a:endParaRPr>
          </a:p>
        </p:txBody>
      </p:sp>
      <p:sp>
        <p:nvSpPr>
          <p:cNvPr id="8" name="object 8"/>
          <p:cNvSpPr txBox="1"/>
          <p:nvPr/>
        </p:nvSpPr>
        <p:spPr>
          <a:xfrm>
            <a:off x="3198731" y="5289148"/>
            <a:ext cx="3601085" cy="618490"/>
          </a:xfrm>
          <a:prstGeom prst="rect">
            <a:avLst/>
          </a:prstGeom>
        </p:spPr>
        <p:txBody>
          <a:bodyPr vert="horz" wrap="square" lIns="0" tIns="11430" rIns="0" bIns="0" rtlCol="0">
            <a:spAutoFit/>
          </a:bodyPr>
          <a:lstStyle/>
          <a:p>
            <a:pPr marL="38100">
              <a:lnSpc>
                <a:spcPct val="100000"/>
              </a:lnSpc>
              <a:spcBef>
                <a:spcPts val="90"/>
              </a:spcBef>
            </a:pPr>
            <a:r>
              <a:rPr sz="2000" spc="5" dirty="0">
                <a:latin typeface="Symbol"/>
                <a:cs typeface="Symbol"/>
              </a:rPr>
              <a:t></a:t>
            </a:r>
            <a:r>
              <a:rPr sz="2000" spc="-175" dirty="0">
                <a:latin typeface="Times New Roman"/>
                <a:cs typeface="Times New Roman"/>
              </a:rPr>
              <a:t> </a:t>
            </a:r>
            <a:r>
              <a:rPr sz="2000" spc="30" dirty="0">
                <a:latin typeface="Calibri"/>
                <a:cs typeface="Calibri"/>
              </a:rPr>
              <a:t>1</a:t>
            </a:r>
            <a:r>
              <a:rPr sz="2000" spc="-5" dirty="0">
                <a:latin typeface="Calibri"/>
                <a:cs typeface="Calibri"/>
              </a:rPr>
              <a:t>.</a:t>
            </a:r>
            <a:r>
              <a:rPr sz="2000" spc="-10" dirty="0">
                <a:latin typeface="Calibri"/>
                <a:cs typeface="Calibri"/>
              </a:rPr>
              <a:t>9</a:t>
            </a:r>
            <a:r>
              <a:rPr sz="2000" spc="-105" dirty="0">
                <a:latin typeface="Calibri"/>
                <a:cs typeface="Calibri"/>
              </a:rPr>
              <a:t>6</a:t>
            </a:r>
            <a:r>
              <a:rPr sz="2000" i="1" spc="180" dirty="0">
                <a:latin typeface="Calibri"/>
                <a:cs typeface="Calibri"/>
              </a:rPr>
              <a:t>S</a:t>
            </a:r>
            <a:r>
              <a:rPr sz="2000" i="1" spc="390" dirty="0">
                <a:latin typeface="Calibri"/>
                <a:cs typeface="Calibri"/>
              </a:rPr>
              <a:t>E</a:t>
            </a:r>
            <a:r>
              <a:rPr sz="2000" i="1" spc="-35" dirty="0">
                <a:latin typeface="Calibri"/>
                <a:cs typeface="Calibri"/>
              </a:rPr>
              <a:t> </a:t>
            </a:r>
            <a:r>
              <a:rPr sz="5250" spc="-637" baseline="-4761" dirty="0">
                <a:latin typeface="Symbol"/>
                <a:cs typeface="Symbol"/>
              </a:rPr>
              <a:t></a:t>
            </a:r>
            <a:r>
              <a:rPr sz="2000" spc="-1055" dirty="0">
                <a:latin typeface="Symbol"/>
                <a:cs typeface="Symbol"/>
              </a:rPr>
              <a:t></a:t>
            </a:r>
            <a:r>
              <a:rPr sz="3000" spc="442" baseline="4166" dirty="0">
                <a:latin typeface="Calibri"/>
                <a:cs typeface="Calibri"/>
              </a:rPr>
              <a:t>ˆ</a:t>
            </a:r>
            <a:r>
              <a:rPr sz="1725" i="1" spc="60" baseline="-33816" dirty="0">
                <a:latin typeface="Calibri"/>
                <a:cs typeface="Calibri"/>
              </a:rPr>
              <a:t>m</a:t>
            </a:r>
            <a:r>
              <a:rPr sz="1725" i="1" spc="104" baseline="-33816" dirty="0">
                <a:latin typeface="Calibri"/>
                <a:cs typeface="Calibri"/>
              </a:rPr>
              <a:t> </a:t>
            </a:r>
            <a:r>
              <a:rPr sz="5250" spc="-652" baseline="-4761" dirty="0">
                <a:latin typeface="Symbol"/>
                <a:cs typeface="Symbol"/>
              </a:rPr>
              <a:t></a:t>
            </a:r>
            <a:r>
              <a:rPr sz="2000" spc="60" dirty="0">
                <a:latin typeface="Calibri"/>
                <a:cs typeface="Calibri"/>
              </a:rPr>
              <a:t>,</a:t>
            </a:r>
            <a:r>
              <a:rPr sz="2000" spc="-240" dirty="0">
                <a:latin typeface="Calibri"/>
                <a:cs typeface="Calibri"/>
              </a:rPr>
              <a:t> </a:t>
            </a:r>
            <a:r>
              <a:rPr sz="2000" spc="-1055" dirty="0">
                <a:latin typeface="Symbol"/>
                <a:cs typeface="Symbol"/>
              </a:rPr>
              <a:t></a:t>
            </a:r>
            <a:r>
              <a:rPr sz="3000" spc="442" baseline="4166" dirty="0">
                <a:latin typeface="Calibri"/>
                <a:cs typeface="Calibri"/>
              </a:rPr>
              <a:t>ˆ</a:t>
            </a:r>
            <a:r>
              <a:rPr sz="1725" i="1" spc="60" baseline="-33816" dirty="0">
                <a:latin typeface="Calibri"/>
                <a:cs typeface="Calibri"/>
              </a:rPr>
              <a:t>m</a:t>
            </a:r>
            <a:r>
              <a:rPr sz="1725" i="1" baseline="-33816" dirty="0">
                <a:latin typeface="Calibri"/>
                <a:cs typeface="Calibri"/>
              </a:rPr>
              <a:t>  </a:t>
            </a:r>
            <a:r>
              <a:rPr sz="1725" i="1" spc="-150" baseline="-33816" dirty="0">
                <a:latin typeface="Calibri"/>
                <a:cs typeface="Calibri"/>
              </a:rPr>
              <a:t> </a:t>
            </a:r>
            <a:r>
              <a:rPr sz="2000" spc="5" dirty="0">
                <a:latin typeface="Symbol"/>
                <a:cs typeface="Symbol"/>
              </a:rPr>
              <a:t></a:t>
            </a:r>
            <a:r>
              <a:rPr sz="2000" spc="-175" dirty="0">
                <a:latin typeface="Times New Roman"/>
                <a:cs typeface="Times New Roman"/>
              </a:rPr>
              <a:t> </a:t>
            </a:r>
            <a:r>
              <a:rPr sz="2000" spc="30" dirty="0">
                <a:latin typeface="Calibri"/>
                <a:cs typeface="Calibri"/>
              </a:rPr>
              <a:t>1</a:t>
            </a:r>
            <a:r>
              <a:rPr sz="2000" spc="-5" dirty="0">
                <a:latin typeface="Calibri"/>
                <a:cs typeface="Calibri"/>
              </a:rPr>
              <a:t>.</a:t>
            </a:r>
            <a:r>
              <a:rPr sz="2000" spc="-10" dirty="0">
                <a:latin typeface="Calibri"/>
                <a:cs typeface="Calibri"/>
              </a:rPr>
              <a:t>9</a:t>
            </a:r>
            <a:r>
              <a:rPr sz="2000" spc="-105" dirty="0">
                <a:latin typeface="Calibri"/>
                <a:cs typeface="Calibri"/>
              </a:rPr>
              <a:t>6</a:t>
            </a:r>
            <a:r>
              <a:rPr sz="2000" i="1" spc="180" dirty="0">
                <a:latin typeface="Calibri"/>
                <a:cs typeface="Calibri"/>
              </a:rPr>
              <a:t>S</a:t>
            </a:r>
            <a:r>
              <a:rPr sz="2000" i="1" spc="390" dirty="0">
                <a:latin typeface="Calibri"/>
                <a:cs typeface="Calibri"/>
              </a:rPr>
              <a:t>E</a:t>
            </a:r>
            <a:r>
              <a:rPr sz="2000" i="1" spc="-35" dirty="0">
                <a:latin typeface="Calibri"/>
                <a:cs typeface="Calibri"/>
              </a:rPr>
              <a:t> </a:t>
            </a:r>
            <a:r>
              <a:rPr sz="5250" spc="-637" baseline="-4761" dirty="0">
                <a:latin typeface="Symbol"/>
                <a:cs typeface="Symbol"/>
              </a:rPr>
              <a:t></a:t>
            </a:r>
            <a:r>
              <a:rPr sz="2000" spc="-1055" dirty="0">
                <a:latin typeface="Symbol"/>
                <a:cs typeface="Symbol"/>
              </a:rPr>
              <a:t></a:t>
            </a:r>
            <a:r>
              <a:rPr sz="3000" spc="442" baseline="4166" dirty="0">
                <a:latin typeface="Calibri"/>
                <a:cs typeface="Calibri"/>
              </a:rPr>
              <a:t>ˆ</a:t>
            </a:r>
            <a:r>
              <a:rPr sz="1725" i="1" spc="60" baseline="-33816" dirty="0">
                <a:latin typeface="Calibri"/>
                <a:cs typeface="Calibri"/>
              </a:rPr>
              <a:t>m</a:t>
            </a:r>
            <a:r>
              <a:rPr sz="1725" i="1" spc="104" baseline="-33816" dirty="0">
                <a:latin typeface="Calibri"/>
                <a:cs typeface="Calibri"/>
              </a:rPr>
              <a:t> </a:t>
            </a:r>
            <a:r>
              <a:rPr sz="5250" spc="-697" baseline="-4761" dirty="0">
                <a:latin typeface="Symbol"/>
                <a:cs typeface="Symbol"/>
              </a:rPr>
              <a:t></a:t>
            </a:r>
            <a:r>
              <a:rPr sz="5850" spc="-944" baseline="-5698" dirty="0">
                <a:latin typeface="Symbol"/>
                <a:cs typeface="Symbol"/>
              </a:rPr>
              <a:t></a:t>
            </a:r>
            <a:endParaRPr sz="5850" baseline="-5698">
              <a:latin typeface="Symbol"/>
              <a:cs typeface="Symbol"/>
            </a:endParaRPr>
          </a:p>
        </p:txBody>
      </p:sp>
      <p:sp>
        <p:nvSpPr>
          <p:cNvPr id="9" name="object 9"/>
          <p:cNvSpPr/>
          <p:nvPr/>
        </p:nvSpPr>
        <p:spPr>
          <a:xfrm>
            <a:off x="2750675" y="5449772"/>
            <a:ext cx="4042410" cy="542925"/>
          </a:xfrm>
          <a:custGeom>
            <a:avLst/>
            <a:gdLst/>
            <a:ahLst/>
            <a:cxnLst/>
            <a:rect l="l" t="t" r="r" b="b"/>
            <a:pathLst>
              <a:path w="4042409" h="542925">
                <a:moveTo>
                  <a:pt x="0" y="0"/>
                </a:moveTo>
                <a:lnTo>
                  <a:pt x="4042170" y="0"/>
                </a:lnTo>
                <a:lnTo>
                  <a:pt x="4042170" y="542924"/>
                </a:lnTo>
                <a:lnTo>
                  <a:pt x="0" y="542924"/>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639757" y="847293"/>
            <a:ext cx="7419340" cy="695960"/>
          </a:xfrm>
          <a:prstGeom prst="rect">
            <a:avLst/>
          </a:prstGeom>
        </p:spPr>
        <p:txBody>
          <a:bodyPr vert="horz" wrap="square" lIns="0" tIns="12700" rIns="0" bIns="0" rtlCol="0">
            <a:spAutoFit/>
          </a:bodyPr>
          <a:lstStyle/>
          <a:p>
            <a:pPr marL="12700">
              <a:lnSpc>
                <a:spcPct val="100000"/>
              </a:lnSpc>
              <a:spcBef>
                <a:spcPts val="100"/>
              </a:spcBef>
              <a:tabLst>
                <a:tab pos="5200015" algn="l"/>
              </a:tabLst>
            </a:pPr>
            <a:r>
              <a:rPr spc="-5" dirty="0"/>
              <a:t>T</a:t>
            </a:r>
            <a:r>
              <a:rPr dirty="0"/>
              <a:t>rad</a:t>
            </a:r>
            <a:r>
              <a:rPr lang="en-US" dirty="0"/>
              <a:t>e</a:t>
            </a:r>
            <a:r>
              <a:rPr dirty="0"/>
              <a:t>o</a:t>
            </a:r>
            <a:r>
              <a:rPr spc="-5" dirty="0"/>
              <a:t>f</a:t>
            </a:r>
            <a:r>
              <a:rPr dirty="0"/>
              <a:t>f</a:t>
            </a:r>
            <a:r>
              <a:rPr spc="-5" dirty="0"/>
              <a:t> </a:t>
            </a:r>
            <a:r>
              <a:rPr lang="en-US" spc="-5" dirty="0"/>
              <a:t>- </a:t>
            </a:r>
            <a:r>
              <a:rPr dirty="0"/>
              <a:t>Bias</a:t>
            </a:r>
            <a:r>
              <a:rPr spc="-5" dirty="0"/>
              <a:t> </a:t>
            </a:r>
            <a:r>
              <a:rPr lang="en-US" spc="-5" dirty="0"/>
              <a:t>vs</a:t>
            </a:r>
            <a:r>
              <a:rPr lang="en-US" dirty="0"/>
              <a:t> </a:t>
            </a:r>
            <a:r>
              <a:rPr dirty="0"/>
              <a:t>Variance</a:t>
            </a:r>
          </a:p>
        </p:txBody>
      </p:sp>
      <p:sp>
        <p:nvSpPr>
          <p:cNvPr id="5" name="object 5"/>
          <p:cNvSpPr txBox="1"/>
          <p:nvPr/>
        </p:nvSpPr>
        <p:spPr>
          <a:xfrm>
            <a:off x="852978" y="1982354"/>
            <a:ext cx="8840470" cy="3624579"/>
          </a:xfrm>
          <a:prstGeom prst="rect">
            <a:avLst/>
          </a:prstGeom>
        </p:spPr>
        <p:txBody>
          <a:bodyPr vert="horz" wrap="square" lIns="0" tIns="33020" rIns="0" bIns="0" rtlCol="0">
            <a:spAutoFit/>
          </a:bodyPr>
          <a:lstStyle/>
          <a:p>
            <a:pPr marL="355600" marR="1156970" indent="-342900">
              <a:lnSpc>
                <a:spcPts val="3800"/>
              </a:lnSpc>
              <a:spcBef>
                <a:spcPts val="260"/>
              </a:spcBef>
              <a:buChar char="•"/>
              <a:tabLst>
                <a:tab pos="354965" algn="l"/>
                <a:tab pos="355600" algn="l"/>
              </a:tabLst>
            </a:pPr>
            <a:r>
              <a:rPr sz="3200" dirty="0">
                <a:solidFill>
                  <a:srgbClr val="3333CC"/>
                </a:solidFill>
                <a:latin typeface="Arial"/>
                <a:cs typeface="Arial"/>
              </a:rPr>
              <a:t>Bias and Variance measure </a:t>
            </a:r>
            <a:r>
              <a:rPr sz="3200" spc="-5" dirty="0">
                <a:solidFill>
                  <a:srgbClr val="3333CC"/>
                </a:solidFill>
                <a:latin typeface="Arial"/>
                <a:cs typeface="Arial"/>
              </a:rPr>
              <a:t>two</a:t>
            </a:r>
            <a:r>
              <a:rPr sz="3200" spc="-60" dirty="0">
                <a:solidFill>
                  <a:srgbClr val="3333CC"/>
                </a:solidFill>
                <a:latin typeface="Arial"/>
                <a:cs typeface="Arial"/>
              </a:rPr>
              <a:t> </a:t>
            </a:r>
            <a:r>
              <a:rPr sz="3200" spc="-5" dirty="0">
                <a:solidFill>
                  <a:srgbClr val="3333CC"/>
                </a:solidFill>
                <a:latin typeface="Arial"/>
                <a:cs typeface="Arial"/>
              </a:rPr>
              <a:t>different  </a:t>
            </a:r>
            <a:r>
              <a:rPr sz="3200" dirty="0">
                <a:solidFill>
                  <a:srgbClr val="3333CC"/>
                </a:solidFill>
                <a:latin typeface="Arial"/>
                <a:cs typeface="Arial"/>
              </a:rPr>
              <a:t>sources of error of an</a:t>
            </a:r>
            <a:r>
              <a:rPr sz="3200" spc="-40" dirty="0">
                <a:solidFill>
                  <a:srgbClr val="3333CC"/>
                </a:solidFill>
                <a:latin typeface="Arial"/>
                <a:cs typeface="Arial"/>
              </a:rPr>
              <a:t> </a:t>
            </a:r>
            <a:r>
              <a:rPr sz="3200" spc="-5" dirty="0">
                <a:solidFill>
                  <a:srgbClr val="3333CC"/>
                </a:solidFill>
                <a:latin typeface="Arial"/>
                <a:cs typeface="Arial"/>
              </a:rPr>
              <a:t>estimator</a:t>
            </a:r>
            <a:endParaRPr sz="3200" dirty="0">
              <a:latin typeface="Arial"/>
              <a:cs typeface="Arial"/>
            </a:endParaRPr>
          </a:p>
          <a:p>
            <a:pPr marL="355600" marR="5080" indent="-342900">
              <a:lnSpc>
                <a:spcPct val="100000"/>
              </a:lnSpc>
              <a:spcBef>
                <a:spcPts val="605"/>
              </a:spcBef>
              <a:buChar char="•"/>
              <a:tabLst>
                <a:tab pos="354965" algn="l"/>
                <a:tab pos="355600" algn="l"/>
              </a:tabLst>
            </a:pPr>
            <a:r>
              <a:rPr sz="3200" dirty="0">
                <a:latin typeface="Arial"/>
                <a:cs typeface="Arial"/>
              </a:rPr>
              <a:t>Bias</a:t>
            </a:r>
            <a:r>
              <a:rPr sz="3200" dirty="0">
                <a:solidFill>
                  <a:srgbClr val="3333CC"/>
                </a:solidFill>
                <a:latin typeface="Arial"/>
                <a:cs typeface="Arial"/>
              </a:rPr>
              <a:t> measures </a:t>
            </a:r>
            <a:r>
              <a:rPr sz="3200" spc="-5" dirty="0">
                <a:solidFill>
                  <a:srgbClr val="3333CC"/>
                </a:solidFill>
                <a:latin typeface="Arial"/>
                <a:cs typeface="Arial"/>
              </a:rPr>
              <a:t>the expected deviation from the  true </a:t>
            </a:r>
            <a:r>
              <a:rPr sz="3200" dirty="0">
                <a:solidFill>
                  <a:srgbClr val="3333CC"/>
                </a:solidFill>
                <a:latin typeface="Arial"/>
                <a:cs typeface="Arial"/>
              </a:rPr>
              <a:t>value of </a:t>
            </a:r>
            <a:r>
              <a:rPr sz="3200" spc="-5" dirty="0">
                <a:solidFill>
                  <a:srgbClr val="3333CC"/>
                </a:solidFill>
                <a:latin typeface="Arial"/>
                <a:cs typeface="Arial"/>
              </a:rPr>
              <a:t>the function </a:t>
            </a:r>
            <a:r>
              <a:rPr sz="3200" dirty="0">
                <a:solidFill>
                  <a:srgbClr val="3333CC"/>
                </a:solidFill>
                <a:latin typeface="Arial"/>
                <a:cs typeface="Arial"/>
              </a:rPr>
              <a:t>or </a:t>
            </a:r>
            <a:r>
              <a:rPr sz="3200" spc="-5" dirty="0">
                <a:solidFill>
                  <a:srgbClr val="3333CC"/>
                </a:solidFill>
                <a:latin typeface="Arial"/>
                <a:cs typeface="Arial"/>
              </a:rPr>
              <a:t>parameter</a:t>
            </a:r>
            <a:endParaRPr sz="3200" dirty="0">
              <a:latin typeface="Arial"/>
              <a:cs typeface="Arial"/>
            </a:endParaRPr>
          </a:p>
          <a:p>
            <a:pPr marL="355600" marR="297815" indent="-342900">
              <a:lnSpc>
                <a:spcPct val="99400"/>
              </a:lnSpc>
              <a:spcBef>
                <a:spcPts val="844"/>
              </a:spcBef>
              <a:buChar char="•"/>
              <a:tabLst>
                <a:tab pos="354965" algn="l"/>
                <a:tab pos="355600" algn="l"/>
              </a:tabLst>
            </a:pPr>
            <a:r>
              <a:rPr sz="3200" dirty="0">
                <a:latin typeface="Arial"/>
                <a:cs typeface="Arial"/>
              </a:rPr>
              <a:t>Variance</a:t>
            </a:r>
            <a:r>
              <a:rPr sz="3200" dirty="0">
                <a:solidFill>
                  <a:srgbClr val="3333CC"/>
                </a:solidFill>
                <a:latin typeface="Arial"/>
                <a:cs typeface="Arial"/>
              </a:rPr>
              <a:t> provides a measure of </a:t>
            </a:r>
            <a:r>
              <a:rPr sz="3200" spc="-5" dirty="0">
                <a:solidFill>
                  <a:srgbClr val="3333CC"/>
                </a:solidFill>
                <a:latin typeface="Arial"/>
                <a:cs typeface="Arial"/>
              </a:rPr>
              <a:t>the</a:t>
            </a:r>
            <a:r>
              <a:rPr sz="3200" spc="-65" dirty="0">
                <a:solidFill>
                  <a:srgbClr val="3333CC"/>
                </a:solidFill>
                <a:latin typeface="Arial"/>
                <a:cs typeface="Arial"/>
              </a:rPr>
              <a:t> </a:t>
            </a:r>
            <a:r>
              <a:rPr sz="3200" spc="-5" dirty="0">
                <a:solidFill>
                  <a:srgbClr val="3333CC"/>
                </a:solidFill>
                <a:latin typeface="Arial"/>
                <a:cs typeface="Arial"/>
              </a:rPr>
              <a:t>expected  deviation that </a:t>
            </a:r>
            <a:r>
              <a:rPr sz="3200" dirty="0">
                <a:solidFill>
                  <a:srgbClr val="3333CC"/>
                </a:solidFill>
                <a:latin typeface="Arial"/>
                <a:cs typeface="Arial"/>
              </a:rPr>
              <a:t>any </a:t>
            </a:r>
            <a:r>
              <a:rPr sz="3200" spc="-5" dirty="0">
                <a:solidFill>
                  <a:srgbClr val="3333CC"/>
                </a:solidFill>
                <a:latin typeface="Arial"/>
                <a:cs typeface="Arial"/>
              </a:rPr>
              <a:t>particular </a:t>
            </a:r>
            <a:r>
              <a:rPr sz="3200" dirty="0">
                <a:solidFill>
                  <a:srgbClr val="3333CC"/>
                </a:solidFill>
                <a:latin typeface="Arial"/>
                <a:cs typeface="Arial"/>
              </a:rPr>
              <a:t>sampling of </a:t>
            </a:r>
            <a:r>
              <a:rPr sz="3200" spc="-5" dirty="0">
                <a:solidFill>
                  <a:srgbClr val="3333CC"/>
                </a:solidFill>
                <a:latin typeface="Arial"/>
                <a:cs typeface="Arial"/>
              </a:rPr>
              <a:t>the  data </a:t>
            </a:r>
            <a:r>
              <a:rPr sz="3200" dirty="0">
                <a:solidFill>
                  <a:srgbClr val="3333CC"/>
                </a:solidFill>
                <a:latin typeface="Arial"/>
                <a:cs typeface="Arial"/>
              </a:rPr>
              <a:t>is likely </a:t>
            </a:r>
            <a:r>
              <a:rPr sz="3200" spc="-5" dirty="0">
                <a:solidFill>
                  <a:srgbClr val="3333CC"/>
                </a:solidFill>
                <a:latin typeface="Arial"/>
                <a:cs typeface="Arial"/>
              </a:rPr>
              <a:t>to</a:t>
            </a:r>
            <a:r>
              <a:rPr sz="3200" spc="-15" dirty="0">
                <a:solidFill>
                  <a:srgbClr val="3333CC"/>
                </a:solidFill>
                <a:latin typeface="Arial"/>
                <a:cs typeface="Arial"/>
              </a:rPr>
              <a:t> </a:t>
            </a:r>
            <a:r>
              <a:rPr sz="3200" dirty="0">
                <a:solidFill>
                  <a:srgbClr val="3333CC"/>
                </a:solidFill>
                <a:latin typeface="Arial"/>
                <a:cs typeface="Arial"/>
              </a:rPr>
              <a:t>cause</a:t>
            </a:r>
            <a:endParaRPr sz="3200" dirty="0">
              <a:latin typeface="Arial"/>
              <a:cs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33905" y="533400"/>
            <a:ext cx="9449451" cy="689932"/>
          </a:xfrm>
          <a:prstGeom prst="rect">
            <a:avLst/>
          </a:prstGeom>
        </p:spPr>
        <p:txBody>
          <a:bodyPr vert="horz" wrap="square" lIns="0" tIns="12700" rIns="0" bIns="0" rtlCol="0">
            <a:spAutoFit/>
          </a:bodyPr>
          <a:lstStyle/>
          <a:p>
            <a:pPr marL="12700">
              <a:lnSpc>
                <a:spcPct val="100000"/>
              </a:lnSpc>
              <a:spcBef>
                <a:spcPts val="100"/>
              </a:spcBef>
              <a:tabLst>
                <a:tab pos="2994660" algn="l"/>
                <a:tab pos="5262880" algn="l"/>
              </a:tabLst>
            </a:pPr>
            <a:r>
              <a:rPr spc="-5" dirty="0"/>
              <a:t>Negotiating	</a:t>
            </a:r>
            <a:r>
              <a:rPr lang="en-US" spc="-5" dirty="0"/>
              <a:t>B</a:t>
            </a:r>
            <a:r>
              <a:rPr spc="-5" dirty="0"/>
              <a:t>etween	</a:t>
            </a:r>
            <a:r>
              <a:rPr lang="en-US" spc="-5" dirty="0"/>
              <a:t>B</a:t>
            </a:r>
            <a:r>
              <a:rPr dirty="0"/>
              <a:t>ias </a:t>
            </a:r>
            <a:r>
              <a:rPr lang="en-US" dirty="0"/>
              <a:t>vs T</a:t>
            </a:r>
            <a:r>
              <a:rPr spc="-5" dirty="0"/>
              <a:t>radeoff</a:t>
            </a:r>
          </a:p>
        </p:txBody>
      </p:sp>
      <p:sp>
        <p:nvSpPr>
          <p:cNvPr id="5" name="object 5"/>
          <p:cNvSpPr txBox="1"/>
          <p:nvPr/>
        </p:nvSpPr>
        <p:spPr>
          <a:xfrm>
            <a:off x="852978" y="1525154"/>
            <a:ext cx="8343265" cy="1478280"/>
          </a:xfrm>
          <a:prstGeom prst="rect">
            <a:avLst/>
          </a:prstGeom>
        </p:spPr>
        <p:txBody>
          <a:bodyPr vert="horz" wrap="square" lIns="0" tIns="33020" rIns="0" bIns="0" rtlCol="0">
            <a:spAutoFit/>
          </a:bodyPr>
          <a:lstStyle/>
          <a:p>
            <a:pPr marL="355600" marR="5080" indent="-342900">
              <a:lnSpc>
                <a:spcPts val="3800"/>
              </a:lnSpc>
              <a:spcBef>
                <a:spcPts val="260"/>
              </a:spcBef>
              <a:buChar char="•"/>
              <a:tabLst>
                <a:tab pos="354965" algn="l"/>
                <a:tab pos="355600" algn="l"/>
              </a:tabLst>
            </a:pPr>
            <a:r>
              <a:rPr sz="3200" dirty="0">
                <a:solidFill>
                  <a:srgbClr val="3333CC"/>
                </a:solidFill>
                <a:latin typeface="Arial"/>
                <a:cs typeface="Arial"/>
              </a:rPr>
              <a:t>How </a:t>
            </a:r>
            <a:r>
              <a:rPr sz="3200" spc="-5" dirty="0">
                <a:solidFill>
                  <a:srgbClr val="3333CC"/>
                </a:solidFill>
                <a:latin typeface="Arial"/>
                <a:cs typeface="Arial"/>
              </a:rPr>
              <a:t>to </a:t>
            </a:r>
            <a:r>
              <a:rPr sz="3200" dirty="0">
                <a:solidFill>
                  <a:srgbClr val="3333CC"/>
                </a:solidFill>
                <a:latin typeface="Arial"/>
                <a:cs typeface="Arial"/>
              </a:rPr>
              <a:t>choose </a:t>
            </a:r>
            <a:r>
              <a:rPr sz="3200" spc="-5" dirty="0">
                <a:solidFill>
                  <a:srgbClr val="3333CC"/>
                </a:solidFill>
                <a:latin typeface="Arial"/>
                <a:cs typeface="Arial"/>
              </a:rPr>
              <a:t>between two algorithms, </a:t>
            </a:r>
            <a:r>
              <a:rPr sz="3200" dirty="0">
                <a:solidFill>
                  <a:srgbClr val="3333CC"/>
                </a:solidFill>
                <a:latin typeface="Arial"/>
                <a:cs typeface="Arial"/>
              </a:rPr>
              <a:t>one  </a:t>
            </a:r>
            <a:r>
              <a:rPr sz="3200" spc="-5" dirty="0">
                <a:solidFill>
                  <a:srgbClr val="3333CC"/>
                </a:solidFill>
                <a:latin typeface="Arial"/>
                <a:cs typeface="Arial"/>
              </a:rPr>
              <a:t>with </a:t>
            </a:r>
            <a:r>
              <a:rPr sz="3200" dirty="0">
                <a:solidFill>
                  <a:srgbClr val="3333CC"/>
                </a:solidFill>
                <a:latin typeface="Arial"/>
                <a:cs typeface="Arial"/>
              </a:rPr>
              <a:t>a large bias and </a:t>
            </a:r>
            <a:r>
              <a:rPr sz="3200" spc="-5" dirty="0">
                <a:solidFill>
                  <a:srgbClr val="3333CC"/>
                </a:solidFill>
                <a:latin typeface="Arial"/>
                <a:cs typeface="Arial"/>
              </a:rPr>
              <a:t>another with </a:t>
            </a:r>
            <a:r>
              <a:rPr sz="3200" dirty="0">
                <a:solidFill>
                  <a:srgbClr val="3333CC"/>
                </a:solidFill>
                <a:latin typeface="Arial"/>
                <a:cs typeface="Arial"/>
              </a:rPr>
              <a:t>a large  variance?</a:t>
            </a:r>
            <a:endParaRPr sz="3200">
              <a:latin typeface="Arial"/>
              <a:cs typeface="Arial"/>
            </a:endParaRPr>
          </a:p>
        </p:txBody>
      </p:sp>
      <p:sp>
        <p:nvSpPr>
          <p:cNvPr id="6" name="object 6"/>
          <p:cNvSpPr txBox="1"/>
          <p:nvPr/>
        </p:nvSpPr>
        <p:spPr>
          <a:xfrm>
            <a:off x="1310175" y="5154257"/>
            <a:ext cx="8296909" cy="1477010"/>
          </a:xfrm>
          <a:prstGeom prst="rect">
            <a:avLst/>
          </a:prstGeom>
        </p:spPr>
        <p:txBody>
          <a:bodyPr vert="horz" wrap="square" lIns="0" tIns="93980" rIns="0" bIns="0" rtlCol="0">
            <a:spAutoFit/>
          </a:bodyPr>
          <a:lstStyle/>
          <a:p>
            <a:pPr marL="298450" indent="-285750">
              <a:lnSpc>
                <a:spcPct val="100000"/>
              </a:lnSpc>
              <a:spcBef>
                <a:spcPts val="740"/>
              </a:spcBef>
              <a:buChar char="–"/>
              <a:tabLst>
                <a:tab pos="298450" algn="l"/>
              </a:tabLst>
            </a:pPr>
            <a:r>
              <a:rPr sz="2800" dirty="0">
                <a:solidFill>
                  <a:srgbClr val="336600"/>
                </a:solidFill>
                <a:latin typeface="Arial"/>
                <a:cs typeface="Arial"/>
              </a:rPr>
              <a:t>Most common approach is </a:t>
            </a:r>
            <a:r>
              <a:rPr sz="2800" spc="-5" dirty="0">
                <a:solidFill>
                  <a:srgbClr val="336600"/>
                </a:solidFill>
                <a:latin typeface="Arial"/>
                <a:cs typeface="Arial"/>
              </a:rPr>
              <a:t>to </a:t>
            </a:r>
            <a:r>
              <a:rPr sz="2800" dirty="0">
                <a:solidFill>
                  <a:srgbClr val="336600"/>
                </a:solidFill>
                <a:latin typeface="Arial"/>
                <a:cs typeface="Arial"/>
              </a:rPr>
              <a:t>use</a:t>
            </a:r>
            <a:r>
              <a:rPr sz="2800" spc="-25" dirty="0">
                <a:solidFill>
                  <a:srgbClr val="336600"/>
                </a:solidFill>
                <a:latin typeface="Arial"/>
                <a:cs typeface="Arial"/>
              </a:rPr>
              <a:t> </a:t>
            </a:r>
            <a:r>
              <a:rPr sz="2800" spc="-5" dirty="0">
                <a:solidFill>
                  <a:srgbClr val="336600"/>
                </a:solidFill>
                <a:latin typeface="Arial"/>
                <a:cs typeface="Arial"/>
              </a:rPr>
              <a:t>cross-validation</a:t>
            </a:r>
            <a:endParaRPr sz="2800" dirty="0">
              <a:latin typeface="Arial"/>
              <a:cs typeface="Arial"/>
            </a:endParaRPr>
          </a:p>
          <a:p>
            <a:pPr marL="292100" marR="5080" indent="-279400">
              <a:lnSpc>
                <a:spcPct val="102000"/>
              </a:lnSpc>
              <a:spcBef>
                <a:spcPts val="570"/>
              </a:spcBef>
              <a:buChar char="–"/>
              <a:tabLst>
                <a:tab pos="298450" algn="l"/>
              </a:tabLst>
            </a:pPr>
            <a:r>
              <a:rPr sz="2800" spc="-5" dirty="0">
                <a:solidFill>
                  <a:srgbClr val="336600"/>
                </a:solidFill>
                <a:latin typeface="Arial"/>
                <a:cs typeface="Arial"/>
              </a:rPr>
              <a:t>Alternatively </a:t>
            </a:r>
            <a:r>
              <a:rPr sz="2800" dirty="0">
                <a:solidFill>
                  <a:srgbClr val="336600"/>
                </a:solidFill>
                <a:latin typeface="Arial"/>
                <a:cs typeface="Arial"/>
              </a:rPr>
              <a:t>we can minimize Mean Squared</a:t>
            </a:r>
            <a:r>
              <a:rPr sz="2800" spc="-45" dirty="0">
                <a:solidFill>
                  <a:srgbClr val="336600"/>
                </a:solidFill>
                <a:latin typeface="Arial"/>
                <a:cs typeface="Arial"/>
              </a:rPr>
              <a:t> </a:t>
            </a:r>
            <a:r>
              <a:rPr sz="2800" dirty="0">
                <a:solidFill>
                  <a:srgbClr val="336600"/>
                </a:solidFill>
                <a:latin typeface="Arial"/>
                <a:cs typeface="Arial"/>
              </a:rPr>
              <a:t>Error  which </a:t>
            </a:r>
            <a:r>
              <a:rPr sz="2800" spc="-5" dirty="0">
                <a:solidFill>
                  <a:srgbClr val="336600"/>
                </a:solidFill>
                <a:latin typeface="Arial"/>
                <a:cs typeface="Arial"/>
              </a:rPr>
              <a:t>incorporates both </a:t>
            </a:r>
            <a:r>
              <a:rPr sz="2800" dirty="0">
                <a:solidFill>
                  <a:srgbClr val="336600"/>
                </a:solidFill>
                <a:latin typeface="Arial"/>
                <a:cs typeface="Arial"/>
              </a:rPr>
              <a:t>bias and</a:t>
            </a:r>
            <a:r>
              <a:rPr sz="2800" spc="-10" dirty="0">
                <a:solidFill>
                  <a:srgbClr val="336600"/>
                </a:solidFill>
                <a:latin typeface="Arial"/>
                <a:cs typeface="Arial"/>
              </a:rPr>
              <a:t> </a:t>
            </a:r>
            <a:r>
              <a:rPr sz="2800" dirty="0">
                <a:solidFill>
                  <a:srgbClr val="336600"/>
                </a:solidFill>
                <a:latin typeface="Arial"/>
                <a:cs typeface="Arial"/>
              </a:rPr>
              <a:t>variance</a:t>
            </a:r>
            <a:endParaRPr sz="2800" dirty="0">
              <a:latin typeface="Arial"/>
              <a:cs typeface="Arial"/>
            </a:endParaRPr>
          </a:p>
        </p:txBody>
      </p:sp>
      <p:sp>
        <p:nvSpPr>
          <p:cNvPr id="8" name="object 8"/>
          <p:cNvSpPr/>
          <p:nvPr/>
        </p:nvSpPr>
        <p:spPr>
          <a:xfrm>
            <a:off x="2679237" y="3092335"/>
            <a:ext cx="4038598" cy="189724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04697" y="572654"/>
            <a:ext cx="5088890" cy="695960"/>
          </a:xfrm>
          <a:prstGeom prst="rect">
            <a:avLst/>
          </a:prstGeom>
        </p:spPr>
        <p:txBody>
          <a:bodyPr vert="horz" wrap="square" lIns="0" tIns="12700" rIns="0" bIns="0" rtlCol="0">
            <a:spAutoFit/>
          </a:bodyPr>
          <a:lstStyle/>
          <a:p>
            <a:pPr marL="12700">
              <a:lnSpc>
                <a:spcPct val="100000"/>
              </a:lnSpc>
              <a:spcBef>
                <a:spcPts val="100"/>
              </a:spcBef>
              <a:tabLst>
                <a:tab pos="1565275" algn="l"/>
                <a:tab pos="3833495" algn="l"/>
              </a:tabLst>
            </a:pPr>
            <a:r>
              <a:rPr dirty="0"/>
              <a:t>Mean	Squared	Error</a:t>
            </a:r>
          </a:p>
        </p:txBody>
      </p:sp>
      <p:sp>
        <p:nvSpPr>
          <p:cNvPr id="5" name="object 5"/>
          <p:cNvSpPr txBox="1"/>
          <p:nvPr/>
        </p:nvSpPr>
        <p:spPr>
          <a:xfrm>
            <a:off x="852978" y="1448954"/>
            <a:ext cx="7122795" cy="513080"/>
          </a:xfrm>
          <a:prstGeom prst="rect">
            <a:avLst/>
          </a:prstGeom>
        </p:spPr>
        <p:txBody>
          <a:bodyPr vert="horz" wrap="square" lIns="0" tIns="12700" rIns="0" bIns="0" rtlCol="0">
            <a:spAutoFit/>
          </a:bodyPr>
          <a:lstStyle/>
          <a:p>
            <a:pPr marL="355600" indent="-342900">
              <a:lnSpc>
                <a:spcPct val="100000"/>
              </a:lnSpc>
              <a:spcBef>
                <a:spcPts val="100"/>
              </a:spcBef>
              <a:buChar char="•"/>
              <a:tabLst>
                <a:tab pos="354965" algn="l"/>
                <a:tab pos="355600" algn="l"/>
              </a:tabLst>
            </a:pPr>
            <a:r>
              <a:rPr sz="3200" dirty="0">
                <a:solidFill>
                  <a:srgbClr val="3333CC"/>
                </a:solidFill>
                <a:latin typeface="Arial"/>
                <a:cs typeface="Arial"/>
              </a:rPr>
              <a:t>Mean Squared Error of an </a:t>
            </a:r>
            <a:r>
              <a:rPr sz="3200" spc="-5" dirty="0">
                <a:solidFill>
                  <a:srgbClr val="3333CC"/>
                </a:solidFill>
                <a:latin typeface="Arial"/>
                <a:cs typeface="Arial"/>
              </a:rPr>
              <a:t>estimate</a:t>
            </a:r>
            <a:r>
              <a:rPr sz="3200" spc="-80" dirty="0">
                <a:solidFill>
                  <a:srgbClr val="3333CC"/>
                </a:solidFill>
                <a:latin typeface="Arial"/>
                <a:cs typeface="Arial"/>
              </a:rPr>
              <a:t> </a:t>
            </a:r>
            <a:r>
              <a:rPr sz="3200" dirty="0">
                <a:solidFill>
                  <a:srgbClr val="3333CC"/>
                </a:solidFill>
                <a:latin typeface="Arial"/>
                <a:cs typeface="Arial"/>
              </a:rPr>
              <a:t>is</a:t>
            </a:r>
            <a:endParaRPr sz="3200">
              <a:latin typeface="Arial"/>
              <a:cs typeface="Arial"/>
            </a:endParaRPr>
          </a:p>
        </p:txBody>
      </p:sp>
      <p:sp>
        <p:nvSpPr>
          <p:cNvPr id="6" name="object 6"/>
          <p:cNvSpPr txBox="1"/>
          <p:nvPr/>
        </p:nvSpPr>
        <p:spPr>
          <a:xfrm>
            <a:off x="852978" y="3197490"/>
            <a:ext cx="7710805" cy="1000125"/>
          </a:xfrm>
          <a:prstGeom prst="rect">
            <a:avLst/>
          </a:prstGeom>
        </p:spPr>
        <p:txBody>
          <a:bodyPr vert="horz" wrap="square" lIns="0" tIns="12700" rIns="0" bIns="0" rtlCol="0">
            <a:spAutoFit/>
          </a:bodyPr>
          <a:lstStyle/>
          <a:p>
            <a:pPr marL="355600" marR="5080" indent="-342900">
              <a:lnSpc>
                <a:spcPct val="100000"/>
              </a:lnSpc>
              <a:spcBef>
                <a:spcPts val="100"/>
              </a:spcBef>
              <a:buChar char="•"/>
              <a:tabLst>
                <a:tab pos="354965" algn="l"/>
                <a:tab pos="355600" algn="l"/>
              </a:tabLst>
            </a:pPr>
            <a:r>
              <a:rPr sz="3200" dirty="0">
                <a:solidFill>
                  <a:srgbClr val="3333CC"/>
                </a:solidFill>
                <a:latin typeface="Arial"/>
                <a:cs typeface="Arial"/>
              </a:rPr>
              <a:t>Minimizing </a:t>
            </a:r>
            <a:r>
              <a:rPr sz="3200" spc="-5" dirty="0">
                <a:solidFill>
                  <a:srgbClr val="3333CC"/>
                </a:solidFill>
                <a:latin typeface="Arial"/>
                <a:cs typeface="Arial"/>
              </a:rPr>
              <a:t>the MSE </a:t>
            </a:r>
            <a:r>
              <a:rPr sz="3200" dirty="0">
                <a:solidFill>
                  <a:srgbClr val="3333CC"/>
                </a:solidFill>
                <a:latin typeface="Arial"/>
                <a:cs typeface="Arial"/>
              </a:rPr>
              <a:t>keeps </a:t>
            </a:r>
            <a:r>
              <a:rPr sz="3200" spc="-5" dirty="0">
                <a:solidFill>
                  <a:srgbClr val="3333CC"/>
                </a:solidFill>
                <a:latin typeface="Arial"/>
                <a:cs typeface="Arial"/>
              </a:rPr>
              <a:t>both </a:t>
            </a:r>
            <a:r>
              <a:rPr sz="3200" dirty="0">
                <a:solidFill>
                  <a:srgbClr val="3333CC"/>
                </a:solidFill>
                <a:latin typeface="Arial"/>
                <a:cs typeface="Arial"/>
              </a:rPr>
              <a:t>bias</a:t>
            </a:r>
            <a:r>
              <a:rPr sz="3200" spc="-70" dirty="0">
                <a:solidFill>
                  <a:srgbClr val="3333CC"/>
                </a:solidFill>
                <a:latin typeface="Arial"/>
                <a:cs typeface="Arial"/>
              </a:rPr>
              <a:t> </a:t>
            </a:r>
            <a:r>
              <a:rPr sz="3200" dirty="0">
                <a:solidFill>
                  <a:srgbClr val="3333CC"/>
                </a:solidFill>
                <a:latin typeface="Arial"/>
                <a:cs typeface="Arial"/>
              </a:rPr>
              <a:t>and  variance in</a:t>
            </a:r>
            <a:r>
              <a:rPr sz="3200" spc="-10" dirty="0">
                <a:solidFill>
                  <a:srgbClr val="3333CC"/>
                </a:solidFill>
                <a:latin typeface="Arial"/>
                <a:cs typeface="Arial"/>
              </a:rPr>
              <a:t> </a:t>
            </a:r>
            <a:r>
              <a:rPr sz="3200" dirty="0">
                <a:solidFill>
                  <a:srgbClr val="3333CC"/>
                </a:solidFill>
                <a:latin typeface="Arial"/>
                <a:cs typeface="Arial"/>
              </a:rPr>
              <a:t>check</a:t>
            </a:r>
            <a:endParaRPr sz="3200">
              <a:latin typeface="Arial"/>
              <a:cs typeface="Arial"/>
            </a:endParaRPr>
          </a:p>
        </p:txBody>
      </p:sp>
      <p:sp>
        <p:nvSpPr>
          <p:cNvPr id="8" name="object 8"/>
          <p:cNvSpPr txBox="1"/>
          <p:nvPr/>
        </p:nvSpPr>
        <p:spPr>
          <a:xfrm>
            <a:off x="4259525" y="2313275"/>
            <a:ext cx="128905" cy="177165"/>
          </a:xfrm>
          <a:prstGeom prst="rect">
            <a:avLst/>
          </a:prstGeom>
        </p:spPr>
        <p:txBody>
          <a:bodyPr vert="horz" wrap="square" lIns="0" tIns="11430" rIns="0" bIns="0" rtlCol="0">
            <a:spAutoFit/>
          </a:bodyPr>
          <a:lstStyle/>
          <a:p>
            <a:pPr marL="12700">
              <a:lnSpc>
                <a:spcPct val="100000"/>
              </a:lnSpc>
              <a:spcBef>
                <a:spcPts val="90"/>
              </a:spcBef>
            </a:pPr>
            <a:r>
              <a:rPr sz="1000" i="1" spc="20" dirty="0">
                <a:latin typeface="Calibri"/>
                <a:cs typeface="Calibri"/>
              </a:rPr>
              <a:t>m</a:t>
            </a:r>
            <a:endParaRPr sz="1000">
              <a:latin typeface="Calibri"/>
              <a:cs typeface="Calibri"/>
            </a:endParaRPr>
          </a:p>
        </p:txBody>
      </p:sp>
      <p:sp>
        <p:nvSpPr>
          <p:cNvPr id="9" name="object 9"/>
          <p:cNvSpPr txBox="1"/>
          <p:nvPr/>
        </p:nvSpPr>
        <p:spPr>
          <a:xfrm>
            <a:off x="4726941" y="2007155"/>
            <a:ext cx="98425" cy="494030"/>
          </a:xfrm>
          <a:prstGeom prst="rect">
            <a:avLst/>
          </a:prstGeom>
        </p:spPr>
        <p:txBody>
          <a:bodyPr vert="horz" wrap="square" lIns="0" tIns="15240" rIns="0" bIns="0" rtlCol="0">
            <a:spAutoFit/>
          </a:bodyPr>
          <a:lstStyle/>
          <a:p>
            <a:pPr marL="12700">
              <a:lnSpc>
                <a:spcPct val="100000"/>
              </a:lnSpc>
              <a:spcBef>
                <a:spcPts val="120"/>
              </a:spcBef>
            </a:pPr>
            <a:r>
              <a:rPr sz="3050" spc="-445" dirty="0">
                <a:latin typeface="Symbol"/>
                <a:cs typeface="Symbol"/>
              </a:rPr>
              <a:t></a:t>
            </a:r>
            <a:endParaRPr sz="3050">
              <a:latin typeface="Symbol"/>
              <a:cs typeface="Symbol"/>
            </a:endParaRPr>
          </a:p>
        </p:txBody>
      </p:sp>
      <p:sp>
        <p:nvSpPr>
          <p:cNvPr id="10" name="object 10"/>
          <p:cNvSpPr txBox="1"/>
          <p:nvPr/>
        </p:nvSpPr>
        <p:spPr>
          <a:xfrm>
            <a:off x="4797934" y="2063381"/>
            <a:ext cx="88900" cy="177165"/>
          </a:xfrm>
          <a:prstGeom prst="rect">
            <a:avLst/>
          </a:prstGeom>
        </p:spPr>
        <p:txBody>
          <a:bodyPr vert="horz" wrap="square" lIns="0" tIns="11430" rIns="0" bIns="0" rtlCol="0">
            <a:spAutoFit/>
          </a:bodyPr>
          <a:lstStyle/>
          <a:p>
            <a:pPr marL="12700">
              <a:lnSpc>
                <a:spcPct val="100000"/>
              </a:lnSpc>
              <a:spcBef>
                <a:spcPts val="90"/>
              </a:spcBef>
            </a:pPr>
            <a:r>
              <a:rPr sz="1000" spc="-60" dirty="0">
                <a:latin typeface="Cambria"/>
                <a:cs typeface="Cambria"/>
              </a:rPr>
              <a:t>2</a:t>
            </a:r>
            <a:endParaRPr sz="1000">
              <a:latin typeface="Cambria"/>
              <a:cs typeface="Cambria"/>
            </a:endParaRPr>
          </a:p>
        </p:txBody>
      </p:sp>
      <p:sp>
        <p:nvSpPr>
          <p:cNvPr id="11" name="object 11"/>
          <p:cNvSpPr txBox="1"/>
          <p:nvPr/>
        </p:nvSpPr>
        <p:spPr>
          <a:xfrm>
            <a:off x="3036698" y="1970806"/>
            <a:ext cx="1733550" cy="494030"/>
          </a:xfrm>
          <a:prstGeom prst="rect">
            <a:avLst/>
          </a:prstGeom>
        </p:spPr>
        <p:txBody>
          <a:bodyPr vert="horz" wrap="square" lIns="0" tIns="15240" rIns="0" bIns="0" rtlCol="0">
            <a:spAutoFit/>
          </a:bodyPr>
          <a:lstStyle/>
          <a:p>
            <a:pPr marL="50800">
              <a:lnSpc>
                <a:spcPct val="100000"/>
              </a:lnSpc>
              <a:spcBef>
                <a:spcPts val="120"/>
              </a:spcBef>
              <a:tabLst>
                <a:tab pos="1412240" algn="l"/>
              </a:tabLst>
            </a:pPr>
            <a:r>
              <a:rPr sz="1700" spc="140" dirty="0">
                <a:latin typeface="Cambria"/>
                <a:cs typeface="Cambria"/>
              </a:rPr>
              <a:t>MSE </a:t>
            </a:r>
            <a:r>
              <a:rPr sz="1700" spc="5" dirty="0">
                <a:latin typeface="Symbol"/>
                <a:cs typeface="Symbol"/>
              </a:rPr>
              <a:t></a:t>
            </a:r>
            <a:r>
              <a:rPr sz="1700" dirty="0">
                <a:latin typeface="Times New Roman"/>
                <a:cs typeface="Times New Roman"/>
              </a:rPr>
              <a:t> </a:t>
            </a:r>
            <a:r>
              <a:rPr sz="1700" i="1" spc="330" dirty="0">
                <a:latin typeface="Calibri"/>
                <a:cs typeface="Calibri"/>
              </a:rPr>
              <a:t>E</a:t>
            </a:r>
            <a:r>
              <a:rPr sz="1700" i="1" spc="80" dirty="0">
                <a:latin typeface="Calibri"/>
                <a:cs typeface="Calibri"/>
              </a:rPr>
              <a:t> </a:t>
            </a:r>
            <a:r>
              <a:rPr sz="2550" spc="-555" baseline="26143" dirty="0">
                <a:latin typeface="Symbol"/>
                <a:cs typeface="Symbol"/>
              </a:rPr>
              <a:t>⎡</a:t>
            </a:r>
            <a:r>
              <a:rPr sz="4575" spc="-555" baseline="-5464" dirty="0">
                <a:latin typeface="Symbol"/>
                <a:cs typeface="Symbol"/>
              </a:rPr>
              <a:t></a:t>
            </a:r>
            <a:r>
              <a:rPr sz="1700" spc="-370" dirty="0">
                <a:latin typeface="Symbol"/>
                <a:cs typeface="Symbol"/>
              </a:rPr>
              <a:t></a:t>
            </a:r>
            <a:r>
              <a:rPr sz="2550" spc="-555" baseline="14705" dirty="0">
                <a:latin typeface="Cambria"/>
                <a:cs typeface="Cambria"/>
              </a:rPr>
              <a:t>ˆ	</a:t>
            </a:r>
            <a:r>
              <a:rPr sz="1700" spc="5" dirty="0">
                <a:latin typeface="Symbol"/>
                <a:cs typeface="Symbol"/>
              </a:rPr>
              <a:t></a:t>
            </a:r>
            <a:r>
              <a:rPr sz="1700" spc="-90" dirty="0">
                <a:latin typeface="Times New Roman"/>
                <a:cs typeface="Times New Roman"/>
              </a:rPr>
              <a:t> </a:t>
            </a:r>
            <a:r>
              <a:rPr sz="1700" spc="5" dirty="0">
                <a:latin typeface="Symbol"/>
                <a:cs typeface="Symbol"/>
              </a:rPr>
              <a:t></a:t>
            </a:r>
            <a:endParaRPr sz="1700">
              <a:latin typeface="Symbol"/>
              <a:cs typeface="Symbol"/>
            </a:endParaRPr>
          </a:p>
        </p:txBody>
      </p:sp>
      <p:sp>
        <p:nvSpPr>
          <p:cNvPr id="12" name="object 12"/>
          <p:cNvSpPr txBox="1"/>
          <p:nvPr/>
        </p:nvSpPr>
        <p:spPr>
          <a:xfrm>
            <a:off x="3956969" y="2249666"/>
            <a:ext cx="160020" cy="287655"/>
          </a:xfrm>
          <a:prstGeom prst="rect">
            <a:avLst/>
          </a:prstGeom>
        </p:spPr>
        <p:txBody>
          <a:bodyPr vert="horz" wrap="square" lIns="0" tIns="14604" rIns="0" bIns="0" rtlCol="0">
            <a:spAutoFit/>
          </a:bodyPr>
          <a:lstStyle/>
          <a:p>
            <a:pPr marL="38100">
              <a:lnSpc>
                <a:spcPct val="100000"/>
              </a:lnSpc>
              <a:spcBef>
                <a:spcPts val="114"/>
              </a:spcBef>
            </a:pPr>
            <a:r>
              <a:rPr sz="1700" spc="-1265" dirty="0">
                <a:latin typeface="Symbol"/>
                <a:cs typeface="Symbol"/>
              </a:rPr>
              <a:t>⎢</a:t>
            </a:r>
            <a:r>
              <a:rPr sz="2550" spc="-907" baseline="-16339" dirty="0">
                <a:latin typeface="Symbol"/>
                <a:cs typeface="Symbol"/>
              </a:rPr>
              <a:t>⎣</a:t>
            </a:r>
            <a:endParaRPr sz="2550" baseline="-16339">
              <a:latin typeface="Symbol"/>
              <a:cs typeface="Symbol"/>
            </a:endParaRPr>
          </a:p>
        </p:txBody>
      </p:sp>
      <p:sp>
        <p:nvSpPr>
          <p:cNvPr id="13" name="object 13"/>
          <p:cNvSpPr txBox="1"/>
          <p:nvPr/>
        </p:nvSpPr>
        <p:spPr>
          <a:xfrm>
            <a:off x="4891644" y="2040663"/>
            <a:ext cx="109220" cy="287655"/>
          </a:xfrm>
          <a:prstGeom prst="rect">
            <a:avLst/>
          </a:prstGeom>
        </p:spPr>
        <p:txBody>
          <a:bodyPr vert="horz" wrap="square" lIns="0" tIns="14604" rIns="0" bIns="0" rtlCol="0">
            <a:spAutoFit/>
          </a:bodyPr>
          <a:lstStyle/>
          <a:p>
            <a:pPr marL="12700">
              <a:lnSpc>
                <a:spcPct val="100000"/>
              </a:lnSpc>
              <a:spcBef>
                <a:spcPts val="114"/>
              </a:spcBef>
            </a:pPr>
            <a:r>
              <a:rPr sz="1700" spc="-605" dirty="0">
                <a:latin typeface="Symbol"/>
                <a:cs typeface="Symbol"/>
              </a:rPr>
              <a:t>⎤</a:t>
            </a:r>
            <a:endParaRPr sz="1700">
              <a:latin typeface="Symbol"/>
              <a:cs typeface="Symbol"/>
            </a:endParaRPr>
          </a:p>
        </p:txBody>
      </p:sp>
      <p:sp>
        <p:nvSpPr>
          <p:cNvPr id="14" name="object 14"/>
          <p:cNvSpPr txBox="1"/>
          <p:nvPr/>
        </p:nvSpPr>
        <p:spPr>
          <a:xfrm>
            <a:off x="4866244" y="2249666"/>
            <a:ext cx="160020" cy="287655"/>
          </a:xfrm>
          <a:prstGeom prst="rect">
            <a:avLst/>
          </a:prstGeom>
        </p:spPr>
        <p:txBody>
          <a:bodyPr vert="horz" wrap="square" lIns="0" tIns="14604" rIns="0" bIns="0" rtlCol="0">
            <a:spAutoFit/>
          </a:bodyPr>
          <a:lstStyle/>
          <a:p>
            <a:pPr marL="38100">
              <a:lnSpc>
                <a:spcPct val="100000"/>
              </a:lnSpc>
              <a:spcBef>
                <a:spcPts val="114"/>
              </a:spcBef>
            </a:pPr>
            <a:r>
              <a:rPr sz="1700" spc="-1265" dirty="0">
                <a:latin typeface="Symbol"/>
                <a:cs typeface="Symbol"/>
              </a:rPr>
              <a:t>⎥</a:t>
            </a:r>
            <a:r>
              <a:rPr sz="2550" spc="-907" baseline="-16339" dirty="0">
                <a:latin typeface="Symbol"/>
                <a:cs typeface="Symbol"/>
              </a:rPr>
              <a:t>⎦</a:t>
            </a:r>
            <a:endParaRPr sz="2550" baseline="-16339">
              <a:latin typeface="Symbol"/>
              <a:cs typeface="Symbol"/>
            </a:endParaRPr>
          </a:p>
        </p:txBody>
      </p:sp>
      <p:sp>
        <p:nvSpPr>
          <p:cNvPr id="15" name="object 15"/>
          <p:cNvSpPr txBox="1"/>
          <p:nvPr/>
        </p:nvSpPr>
        <p:spPr>
          <a:xfrm>
            <a:off x="3629109" y="2689253"/>
            <a:ext cx="800100" cy="287655"/>
          </a:xfrm>
          <a:prstGeom prst="rect">
            <a:avLst/>
          </a:prstGeom>
        </p:spPr>
        <p:txBody>
          <a:bodyPr vert="horz" wrap="square" lIns="0" tIns="14604" rIns="0" bIns="0" rtlCol="0">
            <a:spAutoFit/>
          </a:bodyPr>
          <a:lstStyle/>
          <a:p>
            <a:pPr marL="12700">
              <a:lnSpc>
                <a:spcPct val="100000"/>
              </a:lnSpc>
              <a:spcBef>
                <a:spcPts val="114"/>
              </a:spcBef>
            </a:pPr>
            <a:r>
              <a:rPr sz="1700" spc="95" dirty="0">
                <a:latin typeface="Cambria"/>
                <a:cs typeface="Cambria"/>
              </a:rPr>
              <a:t>=Bias</a:t>
            </a:r>
            <a:r>
              <a:rPr sz="1700" spc="375" dirty="0">
                <a:latin typeface="Cambria"/>
                <a:cs typeface="Cambria"/>
              </a:rPr>
              <a:t> </a:t>
            </a:r>
            <a:r>
              <a:rPr sz="1700" spc="-875" dirty="0">
                <a:latin typeface="Symbol"/>
                <a:cs typeface="Symbol"/>
              </a:rPr>
              <a:t></a:t>
            </a:r>
            <a:endParaRPr sz="1700">
              <a:latin typeface="Symbol"/>
              <a:cs typeface="Symbol"/>
            </a:endParaRPr>
          </a:p>
        </p:txBody>
      </p:sp>
      <p:sp>
        <p:nvSpPr>
          <p:cNvPr id="16" name="object 16"/>
          <p:cNvSpPr txBox="1"/>
          <p:nvPr/>
        </p:nvSpPr>
        <p:spPr>
          <a:xfrm>
            <a:off x="4222041" y="2553514"/>
            <a:ext cx="429259" cy="494030"/>
          </a:xfrm>
          <a:prstGeom prst="rect">
            <a:avLst/>
          </a:prstGeom>
        </p:spPr>
        <p:txBody>
          <a:bodyPr vert="horz" wrap="square" lIns="0" tIns="15240" rIns="0" bIns="0" rtlCol="0">
            <a:spAutoFit/>
          </a:bodyPr>
          <a:lstStyle/>
          <a:p>
            <a:pPr marL="12700">
              <a:lnSpc>
                <a:spcPct val="100000"/>
              </a:lnSpc>
              <a:spcBef>
                <a:spcPts val="120"/>
              </a:spcBef>
              <a:tabLst>
                <a:tab pos="343535" algn="l"/>
              </a:tabLst>
            </a:pPr>
            <a:r>
              <a:rPr sz="3050" spc="-445" dirty="0">
                <a:latin typeface="Symbol"/>
                <a:cs typeface="Symbol"/>
              </a:rPr>
              <a:t></a:t>
            </a:r>
            <a:r>
              <a:rPr sz="3050" spc="-445" dirty="0">
                <a:latin typeface="Times New Roman"/>
                <a:cs typeface="Times New Roman"/>
              </a:rPr>
              <a:t>	</a:t>
            </a:r>
            <a:r>
              <a:rPr sz="3050" spc="-445" dirty="0">
                <a:latin typeface="Symbol"/>
                <a:cs typeface="Symbol"/>
              </a:rPr>
              <a:t></a:t>
            </a:r>
            <a:endParaRPr sz="3050">
              <a:latin typeface="Symbol"/>
              <a:cs typeface="Symbol"/>
            </a:endParaRPr>
          </a:p>
        </p:txBody>
      </p:sp>
      <p:sp>
        <p:nvSpPr>
          <p:cNvPr id="17" name="object 17"/>
          <p:cNvSpPr txBox="1"/>
          <p:nvPr/>
        </p:nvSpPr>
        <p:spPr>
          <a:xfrm>
            <a:off x="4624144" y="2609741"/>
            <a:ext cx="88900" cy="177165"/>
          </a:xfrm>
          <a:prstGeom prst="rect">
            <a:avLst/>
          </a:prstGeom>
        </p:spPr>
        <p:txBody>
          <a:bodyPr vert="horz" wrap="square" lIns="0" tIns="11430" rIns="0" bIns="0" rtlCol="0">
            <a:spAutoFit/>
          </a:bodyPr>
          <a:lstStyle/>
          <a:p>
            <a:pPr marL="12700">
              <a:lnSpc>
                <a:spcPct val="100000"/>
              </a:lnSpc>
              <a:spcBef>
                <a:spcPts val="90"/>
              </a:spcBef>
            </a:pPr>
            <a:r>
              <a:rPr sz="1000" spc="-60" dirty="0">
                <a:latin typeface="Cambria"/>
                <a:cs typeface="Cambria"/>
              </a:rPr>
              <a:t>2</a:t>
            </a:r>
            <a:endParaRPr sz="1000">
              <a:latin typeface="Cambria"/>
              <a:cs typeface="Cambria"/>
            </a:endParaRPr>
          </a:p>
        </p:txBody>
      </p:sp>
      <p:sp>
        <p:nvSpPr>
          <p:cNvPr id="18" name="object 18"/>
          <p:cNvSpPr txBox="1"/>
          <p:nvPr/>
        </p:nvSpPr>
        <p:spPr>
          <a:xfrm>
            <a:off x="4304960" y="2630187"/>
            <a:ext cx="1319530" cy="406400"/>
          </a:xfrm>
          <a:prstGeom prst="rect">
            <a:avLst/>
          </a:prstGeom>
        </p:spPr>
        <p:txBody>
          <a:bodyPr vert="horz" wrap="square" lIns="0" tIns="14604" rIns="0" bIns="0" rtlCol="0">
            <a:spAutoFit/>
          </a:bodyPr>
          <a:lstStyle/>
          <a:p>
            <a:pPr marL="12700">
              <a:lnSpc>
                <a:spcPts val="1910"/>
              </a:lnSpc>
              <a:spcBef>
                <a:spcPts val="114"/>
              </a:spcBef>
            </a:pPr>
            <a:r>
              <a:rPr sz="1700" spc="370" dirty="0">
                <a:latin typeface="Cambria"/>
                <a:cs typeface="Cambria"/>
              </a:rPr>
              <a:t>ˆ</a:t>
            </a:r>
            <a:endParaRPr sz="1700">
              <a:latin typeface="Cambria"/>
              <a:cs typeface="Cambria"/>
            </a:endParaRPr>
          </a:p>
          <a:p>
            <a:pPr marL="121285">
              <a:lnSpc>
                <a:spcPts val="1070"/>
              </a:lnSpc>
              <a:tabLst>
                <a:tab pos="1203325" algn="l"/>
              </a:tabLst>
            </a:pPr>
            <a:r>
              <a:rPr sz="1000" i="1" spc="20" dirty="0">
                <a:latin typeface="Calibri"/>
                <a:cs typeface="Calibri"/>
              </a:rPr>
              <a:t>m	m</a:t>
            </a:r>
            <a:endParaRPr sz="1000">
              <a:latin typeface="Calibri"/>
              <a:cs typeface="Calibri"/>
            </a:endParaRPr>
          </a:p>
        </p:txBody>
      </p:sp>
      <p:sp>
        <p:nvSpPr>
          <p:cNvPr id="19" name="object 19"/>
          <p:cNvSpPr txBox="1"/>
          <p:nvPr/>
        </p:nvSpPr>
        <p:spPr>
          <a:xfrm>
            <a:off x="4725962" y="2517166"/>
            <a:ext cx="1033144" cy="494030"/>
          </a:xfrm>
          <a:prstGeom prst="rect">
            <a:avLst/>
          </a:prstGeom>
        </p:spPr>
        <p:txBody>
          <a:bodyPr vert="horz" wrap="square" lIns="0" tIns="15240" rIns="0" bIns="0" rtlCol="0">
            <a:spAutoFit/>
          </a:bodyPr>
          <a:lstStyle/>
          <a:p>
            <a:pPr marL="38100">
              <a:lnSpc>
                <a:spcPct val="100000"/>
              </a:lnSpc>
              <a:spcBef>
                <a:spcPts val="120"/>
              </a:spcBef>
              <a:tabLst>
                <a:tab pos="921385" algn="l"/>
              </a:tabLst>
            </a:pPr>
            <a:r>
              <a:rPr sz="1700" spc="5" dirty="0">
                <a:latin typeface="Symbol"/>
                <a:cs typeface="Symbol"/>
              </a:rPr>
              <a:t></a:t>
            </a:r>
            <a:r>
              <a:rPr sz="1700" dirty="0">
                <a:latin typeface="Times New Roman"/>
                <a:cs typeface="Times New Roman"/>
              </a:rPr>
              <a:t> </a:t>
            </a:r>
            <a:r>
              <a:rPr sz="1700" spc="-80" dirty="0">
                <a:latin typeface="Cambria"/>
                <a:cs typeface="Cambria"/>
              </a:rPr>
              <a:t>Var</a:t>
            </a:r>
            <a:r>
              <a:rPr sz="4575" spc="-120" baseline="-5464" dirty="0">
                <a:latin typeface="Symbol"/>
                <a:cs typeface="Symbol"/>
              </a:rPr>
              <a:t></a:t>
            </a:r>
            <a:r>
              <a:rPr sz="1700" spc="-80" dirty="0">
                <a:latin typeface="Symbol"/>
                <a:cs typeface="Symbol"/>
              </a:rPr>
              <a:t></a:t>
            </a:r>
            <a:r>
              <a:rPr sz="2550" spc="-120" baseline="14705" dirty="0">
                <a:latin typeface="Cambria"/>
                <a:cs typeface="Cambria"/>
              </a:rPr>
              <a:t>ˆ	</a:t>
            </a:r>
            <a:r>
              <a:rPr sz="4575" spc="-667" baseline="-5464" dirty="0">
                <a:latin typeface="Symbol"/>
                <a:cs typeface="Symbol"/>
              </a:rPr>
              <a:t></a:t>
            </a:r>
            <a:endParaRPr sz="4575" baseline="-5464">
              <a:latin typeface="Symbol"/>
              <a:cs typeface="Symbol"/>
            </a:endParaRPr>
          </a:p>
        </p:txBody>
      </p:sp>
      <p:sp>
        <p:nvSpPr>
          <p:cNvPr id="20" name="object 20"/>
          <p:cNvSpPr/>
          <p:nvPr/>
        </p:nvSpPr>
        <p:spPr>
          <a:xfrm>
            <a:off x="900324" y="4437620"/>
            <a:ext cx="4363682" cy="2302446"/>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774238" y="4306772"/>
            <a:ext cx="4577080" cy="2454910"/>
          </a:xfrm>
          <a:custGeom>
            <a:avLst/>
            <a:gdLst/>
            <a:ahLst/>
            <a:cxnLst/>
            <a:rect l="l" t="t" r="r" b="b"/>
            <a:pathLst>
              <a:path w="4577080" h="2454909">
                <a:moveTo>
                  <a:pt x="0" y="0"/>
                </a:moveTo>
                <a:lnTo>
                  <a:pt x="4576761" y="0"/>
                </a:lnTo>
                <a:lnTo>
                  <a:pt x="4576761" y="2454671"/>
                </a:lnTo>
                <a:lnTo>
                  <a:pt x="0" y="2454671"/>
                </a:lnTo>
              </a:path>
            </a:pathLst>
          </a:custGeom>
          <a:ln w="9524">
            <a:solidFill>
              <a:srgbClr val="000000"/>
            </a:solidFill>
          </a:ln>
        </p:spPr>
        <p:txBody>
          <a:bodyPr wrap="square" lIns="0" tIns="0" rIns="0" bIns="0" rtlCol="0"/>
          <a:lstStyle/>
          <a:p>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469771" y="725054"/>
            <a:ext cx="7758430" cy="695960"/>
          </a:xfrm>
          <a:prstGeom prst="rect">
            <a:avLst/>
          </a:prstGeom>
        </p:spPr>
        <p:txBody>
          <a:bodyPr vert="horz" wrap="square" lIns="0" tIns="12700" rIns="0" bIns="0" rtlCol="0">
            <a:spAutoFit/>
          </a:bodyPr>
          <a:lstStyle/>
          <a:p>
            <a:pPr marL="12700">
              <a:lnSpc>
                <a:spcPct val="100000"/>
              </a:lnSpc>
              <a:spcBef>
                <a:spcPts val="100"/>
              </a:spcBef>
            </a:pPr>
            <a:r>
              <a:rPr spc="-5" dirty="0"/>
              <a:t>Underfit-Overfit </a:t>
            </a:r>
            <a:r>
              <a:rPr dirty="0"/>
              <a:t>:</a:t>
            </a:r>
            <a:r>
              <a:rPr spc="-40" dirty="0"/>
              <a:t> </a:t>
            </a:r>
            <a:r>
              <a:rPr dirty="0"/>
              <a:t>Bias-Variance</a:t>
            </a:r>
          </a:p>
        </p:txBody>
      </p:sp>
      <p:sp>
        <p:nvSpPr>
          <p:cNvPr id="6" name="object 6"/>
          <p:cNvSpPr/>
          <p:nvPr/>
        </p:nvSpPr>
        <p:spPr>
          <a:xfrm>
            <a:off x="902728" y="2699389"/>
            <a:ext cx="4684062" cy="2213891"/>
          </a:xfrm>
          <a:prstGeom prst="rect">
            <a:avLst/>
          </a:prstGeom>
          <a:blipFill>
            <a:blip r:embed="rId2" cstate="print"/>
            <a:stretch>
              <a:fillRect/>
            </a:stretch>
          </a:blipFill>
        </p:spPr>
        <p:txBody>
          <a:bodyPr wrap="square" lIns="0" tIns="0" rIns="0" bIns="0" rtlCol="0"/>
          <a:lstStyle/>
          <a:p>
            <a:endParaRPr/>
          </a:p>
        </p:txBody>
      </p:sp>
      <p:sp>
        <p:nvSpPr>
          <p:cNvPr id="7" name="object 7"/>
          <p:cNvSpPr txBox="1"/>
          <p:nvPr/>
        </p:nvSpPr>
        <p:spPr>
          <a:xfrm>
            <a:off x="929178" y="1601354"/>
            <a:ext cx="8272780" cy="995680"/>
          </a:xfrm>
          <a:prstGeom prst="rect">
            <a:avLst/>
          </a:prstGeom>
        </p:spPr>
        <p:txBody>
          <a:bodyPr vert="horz" wrap="square" lIns="0" tIns="33020" rIns="0" bIns="0" rtlCol="0">
            <a:spAutoFit/>
          </a:bodyPr>
          <a:lstStyle/>
          <a:p>
            <a:pPr marL="12700" marR="5080">
              <a:lnSpc>
                <a:spcPts val="3800"/>
              </a:lnSpc>
              <a:spcBef>
                <a:spcPts val="260"/>
              </a:spcBef>
            </a:pPr>
            <a:r>
              <a:rPr sz="3200" spc="-5" dirty="0">
                <a:solidFill>
                  <a:srgbClr val="3333CC"/>
                </a:solidFill>
                <a:latin typeface="Arial"/>
                <a:cs typeface="Arial"/>
              </a:rPr>
              <a:t>Both </a:t>
            </a:r>
            <a:r>
              <a:rPr sz="3200" dirty="0">
                <a:solidFill>
                  <a:srgbClr val="3333CC"/>
                </a:solidFill>
                <a:latin typeface="Arial"/>
                <a:cs typeface="Arial"/>
              </a:rPr>
              <a:t>have a U-shaped curve of </a:t>
            </a:r>
            <a:r>
              <a:rPr sz="3200" spc="-5" dirty="0">
                <a:solidFill>
                  <a:srgbClr val="3333CC"/>
                </a:solidFill>
                <a:latin typeface="Arial"/>
                <a:cs typeface="Arial"/>
              </a:rPr>
              <a:t>generalization  </a:t>
            </a:r>
            <a:r>
              <a:rPr sz="3200" dirty="0">
                <a:solidFill>
                  <a:srgbClr val="3333CC"/>
                </a:solidFill>
                <a:latin typeface="Arial"/>
                <a:cs typeface="Arial"/>
              </a:rPr>
              <a:t>Error as a </a:t>
            </a:r>
            <a:r>
              <a:rPr sz="3200" spc="-5" dirty="0">
                <a:solidFill>
                  <a:srgbClr val="3333CC"/>
                </a:solidFill>
                <a:latin typeface="Arial"/>
                <a:cs typeface="Arial"/>
              </a:rPr>
              <a:t>function </a:t>
            </a:r>
            <a:r>
              <a:rPr sz="3200" dirty="0">
                <a:solidFill>
                  <a:srgbClr val="3333CC"/>
                </a:solidFill>
                <a:latin typeface="Arial"/>
                <a:cs typeface="Arial"/>
              </a:rPr>
              <a:t>of</a:t>
            </a:r>
            <a:r>
              <a:rPr sz="3200" spc="-20" dirty="0">
                <a:solidFill>
                  <a:srgbClr val="3333CC"/>
                </a:solidFill>
                <a:latin typeface="Arial"/>
                <a:cs typeface="Arial"/>
              </a:rPr>
              <a:t> </a:t>
            </a:r>
            <a:r>
              <a:rPr sz="3200" spc="-5" dirty="0">
                <a:solidFill>
                  <a:srgbClr val="3333CC"/>
                </a:solidFill>
                <a:latin typeface="Arial"/>
                <a:cs typeface="Arial"/>
              </a:rPr>
              <a:t>capacity</a:t>
            </a:r>
            <a:endParaRPr sz="3200">
              <a:latin typeface="Arial"/>
              <a:cs typeface="Arial"/>
            </a:endParaRPr>
          </a:p>
        </p:txBody>
      </p:sp>
      <p:sp>
        <p:nvSpPr>
          <p:cNvPr id="8" name="object 8"/>
          <p:cNvSpPr/>
          <p:nvPr/>
        </p:nvSpPr>
        <p:spPr>
          <a:xfrm>
            <a:off x="1254005" y="5096102"/>
            <a:ext cx="3418217" cy="1803583"/>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150475" y="4992572"/>
            <a:ext cx="3590925" cy="1925320"/>
          </a:xfrm>
          <a:custGeom>
            <a:avLst/>
            <a:gdLst/>
            <a:ahLst/>
            <a:cxnLst/>
            <a:rect l="l" t="t" r="r" b="b"/>
            <a:pathLst>
              <a:path w="3590925" h="1925320">
                <a:moveTo>
                  <a:pt x="0" y="0"/>
                </a:moveTo>
                <a:lnTo>
                  <a:pt x="3590924" y="0"/>
                </a:lnTo>
                <a:lnTo>
                  <a:pt x="3590924" y="1924843"/>
                </a:lnTo>
                <a:lnTo>
                  <a:pt x="0" y="1924843"/>
                </a:lnTo>
                <a:lnTo>
                  <a:pt x="0" y="0"/>
                </a:lnTo>
                <a:close/>
              </a:path>
            </a:pathLst>
          </a:custGeom>
          <a:ln w="9524">
            <a:solidFill>
              <a:srgbClr val="000000"/>
            </a:solidFill>
          </a:ln>
        </p:spPr>
        <p:txBody>
          <a:bodyPr wrap="square" lIns="0" tIns="0" rIns="0" bIns="0" rtlCol="0"/>
          <a:lstStyle/>
          <a:p>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3391" y="338835"/>
            <a:ext cx="5095240" cy="680720"/>
          </a:xfrm>
          <a:prstGeom prst="rect">
            <a:avLst/>
          </a:prstGeom>
        </p:spPr>
        <p:txBody>
          <a:bodyPr vert="horz" wrap="square" lIns="0" tIns="12700" rIns="0" bIns="0" rtlCol="0">
            <a:spAutoFit/>
          </a:bodyPr>
          <a:lstStyle/>
          <a:p>
            <a:pPr marL="12700">
              <a:lnSpc>
                <a:spcPct val="100000"/>
              </a:lnSpc>
              <a:spcBef>
                <a:spcPts val="100"/>
              </a:spcBef>
            </a:pPr>
            <a:r>
              <a:rPr sz="4300" spc="-35" dirty="0">
                <a:solidFill>
                  <a:srgbClr val="000000"/>
                </a:solidFill>
                <a:latin typeface="Calibri"/>
                <a:cs typeface="Calibri"/>
              </a:rPr>
              <a:t>Bias-Variance</a:t>
            </a:r>
            <a:r>
              <a:rPr sz="4300" spc="-105" dirty="0">
                <a:solidFill>
                  <a:srgbClr val="000000"/>
                </a:solidFill>
                <a:latin typeface="Calibri"/>
                <a:cs typeface="Calibri"/>
              </a:rPr>
              <a:t> </a:t>
            </a:r>
            <a:r>
              <a:rPr sz="4300" spc="-60" dirty="0">
                <a:solidFill>
                  <a:srgbClr val="000000"/>
                </a:solidFill>
                <a:latin typeface="Calibri"/>
                <a:cs typeface="Calibri"/>
              </a:rPr>
              <a:t>Trade-off</a:t>
            </a:r>
            <a:endParaRPr sz="4300">
              <a:latin typeface="Calibri"/>
              <a:cs typeface="Calibri"/>
            </a:endParaRPr>
          </a:p>
        </p:txBody>
      </p:sp>
      <p:sp>
        <p:nvSpPr>
          <p:cNvPr id="3" name="object 3"/>
          <p:cNvSpPr txBox="1"/>
          <p:nvPr/>
        </p:nvSpPr>
        <p:spPr>
          <a:xfrm>
            <a:off x="4706111" y="1773936"/>
            <a:ext cx="4626610" cy="4627880"/>
          </a:xfrm>
          <a:prstGeom prst="rect">
            <a:avLst/>
          </a:prstGeom>
        </p:spPr>
        <p:txBody>
          <a:bodyPr vert="horz" wrap="square" lIns="0" tIns="109855" rIns="0" bIns="0" rtlCol="0">
            <a:spAutoFit/>
          </a:bodyPr>
          <a:lstStyle/>
          <a:p>
            <a:pPr marL="378460" marR="367665" indent="-365760">
              <a:lnSpc>
                <a:spcPct val="80000"/>
              </a:lnSpc>
              <a:spcBef>
                <a:spcPts val="865"/>
              </a:spcBef>
              <a:buFont typeface="Arial"/>
              <a:buChar char="•"/>
              <a:tabLst>
                <a:tab pos="377825" algn="l"/>
                <a:tab pos="378460" algn="l"/>
              </a:tabLst>
            </a:pPr>
            <a:r>
              <a:rPr sz="3200" spc="-5" dirty="0">
                <a:latin typeface="Calibri"/>
                <a:cs typeface="Calibri"/>
              </a:rPr>
              <a:t>Models with </a:t>
            </a:r>
            <a:r>
              <a:rPr sz="3200" spc="-15" dirty="0">
                <a:latin typeface="Calibri"/>
                <a:cs typeface="Calibri"/>
              </a:rPr>
              <a:t>too </a:t>
            </a:r>
            <a:r>
              <a:rPr sz="3200" spc="-40" dirty="0">
                <a:latin typeface="Calibri"/>
                <a:cs typeface="Calibri"/>
              </a:rPr>
              <a:t>few  </a:t>
            </a:r>
            <a:r>
              <a:rPr sz="3200" spc="-25" dirty="0">
                <a:latin typeface="Calibri"/>
                <a:cs typeface="Calibri"/>
              </a:rPr>
              <a:t>parameters </a:t>
            </a:r>
            <a:r>
              <a:rPr sz="3200" spc="-15" dirty="0">
                <a:latin typeface="Calibri"/>
                <a:cs typeface="Calibri"/>
              </a:rPr>
              <a:t>are  </a:t>
            </a:r>
            <a:r>
              <a:rPr sz="3200" spc="-20" dirty="0">
                <a:latin typeface="Calibri"/>
                <a:cs typeface="Calibri"/>
              </a:rPr>
              <a:t>inaccurate </a:t>
            </a:r>
            <a:r>
              <a:rPr sz="3200" spc="-10" dirty="0">
                <a:latin typeface="Calibri"/>
                <a:cs typeface="Calibri"/>
              </a:rPr>
              <a:t>because </a:t>
            </a:r>
            <a:r>
              <a:rPr sz="3200" dirty="0">
                <a:latin typeface="Calibri"/>
                <a:cs typeface="Calibri"/>
              </a:rPr>
              <a:t>of</a:t>
            </a:r>
            <a:r>
              <a:rPr sz="3200" spc="-55" dirty="0">
                <a:latin typeface="Calibri"/>
                <a:cs typeface="Calibri"/>
              </a:rPr>
              <a:t> </a:t>
            </a:r>
            <a:r>
              <a:rPr sz="3200" dirty="0">
                <a:latin typeface="Calibri"/>
                <a:cs typeface="Calibri"/>
              </a:rPr>
              <a:t>a  </a:t>
            </a:r>
            <a:r>
              <a:rPr sz="3200" spc="-15" dirty="0">
                <a:latin typeface="Calibri"/>
                <a:cs typeface="Calibri"/>
              </a:rPr>
              <a:t>large </a:t>
            </a:r>
            <a:r>
              <a:rPr sz="3200" spc="-5" dirty="0">
                <a:latin typeface="Calibri"/>
                <a:cs typeface="Calibri"/>
              </a:rPr>
              <a:t>bias </a:t>
            </a:r>
            <a:r>
              <a:rPr sz="3200" dirty="0">
                <a:latin typeface="Calibri"/>
                <a:cs typeface="Calibri"/>
              </a:rPr>
              <a:t>(not </a:t>
            </a:r>
            <a:r>
              <a:rPr sz="3200" spc="-5" dirty="0">
                <a:latin typeface="Calibri"/>
                <a:cs typeface="Calibri"/>
              </a:rPr>
              <a:t>enough  </a:t>
            </a:r>
            <a:r>
              <a:rPr sz="3200" spc="-10" dirty="0">
                <a:latin typeface="Calibri"/>
                <a:cs typeface="Calibri"/>
              </a:rPr>
              <a:t>flexibility).</a:t>
            </a:r>
            <a:endParaRPr sz="3200">
              <a:latin typeface="Calibri"/>
              <a:cs typeface="Calibri"/>
            </a:endParaRPr>
          </a:p>
          <a:p>
            <a:pPr>
              <a:lnSpc>
                <a:spcPct val="100000"/>
              </a:lnSpc>
              <a:spcBef>
                <a:spcPts val="25"/>
              </a:spcBef>
              <a:buFont typeface="Arial"/>
              <a:buChar char="•"/>
            </a:pPr>
            <a:endParaRPr sz="3750">
              <a:latin typeface="Calibri"/>
              <a:cs typeface="Calibri"/>
            </a:endParaRPr>
          </a:p>
          <a:p>
            <a:pPr marL="378460" marR="5080" indent="-365760">
              <a:lnSpc>
                <a:spcPct val="80800"/>
              </a:lnSpc>
              <a:buFont typeface="Arial"/>
              <a:buChar char="•"/>
              <a:tabLst>
                <a:tab pos="377825" algn="l"/>
                <a:tab pos="378460" algn="l"/>
              </a:tabLst>
            </a:pPr>
            <a:r>
              <a:rPr sz="3200" spc="-5" dirty="0">
                <a:latin typeface="Calibri"/>
                <a:cs typeface="Calibri"/>
              </a:rPr>
              <a:t>Models with </a:t>
            </a:r>
            <a:r>
              <a:rPr sz="3200" spc="-15" dirty="0">
                <a:latin typeface="Calibri"/>
                <a:cs typeface="Calibri"/>
              </a:rPr>
              <a:t>too </a:t>
            </a:r>
            <a:r>
              <a:rPr sz="3200" spc="-20" dirty="0">
                <a:latin typeface="Calibri"/>
                <a:cs typeface="Calibri"/>
              </a:rPr>
              <a:t>many  </a:t>
            </a:r>
            <a:r>
              <a:rPr sz="3200" spc="-25" dirty="0">
                <a:latin typeface="Calibri"/>
                <a:cs typeface="Calibri"/>
              </a:rPr>
              <a:t>parameters </a:t>
            </a:r>
            <a:r>
              <a:rPr sz="3200" spc="-15" dirty="0">
                <a:latin typeface="Calibri"/>
                <a:cs typeface="Calibri"/>
              </a:rPr>
              <a:t>are  </a:t>
            </a:r>
            <a:r>
              <a:rPr sz="3200" spc="-20" dirty="0">
                <a:latin typeface="Calibri"/>
                <a:cs typeface="Calibri"/>
              </a:rPr>
              <a:t>inaccurate </a:t>
            </a:r>
            <a:r>
              <a:rPr sz="3200" spc="-10" dirty="0">
                <a:latin typeface="Calibri"/>
                <a:cs typeface="Calibri"/>
              </a:rPr>
              <a:t>because </a:t>
            </a:r>
            <a:r>
              <a:rPr sz="3200" dirty="0">
                <a:latin typeface="Calibri"/>
                <a:cs typeface="Calibri"/>
              </a:rPr>
              <a:t>of a  </a:t>
            </a:r>
            <a:r>
              <a:rPr sz="3200" spc="-15" dirty="0">
                <a:latin typeface="Calibri"/>
                <a:cs typeface="Calibri"/>
              </a:rPr>
              <a:t>large </a:t>
            </a:r>
            <a:r>
              <a:rPr sz="3200" spc="-10" dirty="0">
                <a:latin typeface="Calibri"/>
                <a:cs typeface="Calibri"/>
              </a:rPr>
              <a:t>variance (too </a:t>
            </a:r>
            <a:r>
              <a:rPr sz="3200" spc="-5" dirty="0">
                <a:latin typeface="Calibri"/>
                <a:cs typeface="Calibri"/>
              </a:rPr>
              <a:t>much  </a:t>
            </a:r>
            <a:r>
              <a:rPr sz="3200" spc="-10" dirty="0">
                <a:latin typeface="Calibri"/>
                <a:cs typeface="Calibri"/>
              </a:rPr>
              <a:t>sensitivity </a:t>
            </a:r>
            <a:r>
              <a:rPr sz="3200" spc="-20" dirty="0">
                <a:latin typeface="Calibri"/>
                <a:cs typeface="Calibri"/>
              </a:rPr>
              <a:t>to </a:t>
            </a:r>
            <a:r>
              <a:rPr sz="3200" spc="-5" dirty="0">
                <a:latin typeface="Calibri"/>
                <a:cs typeface="Calibri"/>
              </a:rPr>
              <a:t>the</a:t>
            </a:r>
            <a:r>
              <a:rPr sz="3200" spc="-15" dirty="0">
                <a:latin typeface="Calibri"/>
                <a:cs typeface="Calibri"/>
              </a:rPr>
              <a:t> </a:t>
            </a:r>
            <a:r>
              <a:rPr sz="3200" spc="-5" dirty="0">
                <a:latin typeface="Calibri"/>
                <a:cs typeface="Calibri"/>
              </a:rPr>
              <a:t>sample).</a:t>
            </a:r>
            <a:endParaRPr sz="3200">
              <a:latin typeface="Calibri"/>
              <a:cs typeface="Calibri"/>
            </a:endParaRPr>
          </a:p>
        </p:txBody>
      </p:sp>
      <p:sp>
        <p:nvSpPr>
          <p:cNvPr id="4" name="object 4"/>
          <p:cNvSpPr/>
          <p:nvPr/>
        </p:nvSpPr>
        <p:spPr>
          <a:xfrm>
            <a:off x="638555" y="1812035"/>
            <a:ext cx="3810000" cy="232494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38555" y="4320540"/>
            <a:ext cx="3810000" cy="2328672"/>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8038592" y="7269988"/>
            <a:ext cx="1595755" cy="223520"/>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A6A6A6"/>
                </a:solidFill>
                <a:latin typeface="Arial"/>
                <a:cs typeface="Arial"/>
              </a:rPr>
              <a:t>Slide credit: </a:t>
            </a:r>
            <a:r>
              <a:rPr sz="1300" spc="-10" dirty="0">
                <a:solidFill>
                  <a:srgbClr val="A6A6A6"/>
                </a:solidFill>
                <a:latin typeface="Arial"/>
                <a:cs typeface="Arial"/>
              </a:rPr>
              <a:t>D.</a:t>
            </a:r>
            <a:r>
              <a:rPr sz="1300" spc="-40" dirty="0">
                <a:solidFill>
                  <a:srgbClr val="A6A6A6"/>
                </a:solidFill>
                <a:latin typeface="Arial"/>
                <a:cs typeface="Arial"/>
              </a:rPr>
              <a:t> </a:t>
            </a:r>
            <a:r>
              <a:rPr sz="1300" spc="-15" dirty="0">
                <a:solidFill>
                  <a:srgbClr val="A6A6A6"/>
                </a:solidFill>
                <a:latin typeface="Arial"/>
                <a:cs typeface="Arial"/>
              </a:rPr>
              <a:t>Hoiem</a:t>
            </a:r>
            <a:endParaRPr sz="13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22429</TotalTime>
  <Words>14642</Words>
  <Application>Microsoft Macintosh PowerPoint</Application>
  <PresentationFormat>Custom</PresentationFormat>
  <Paragraphs>1756</Paragraphs>
  <Slides>226</Slides>
  <Notes>25</Notes>
  <HiddenSlides>25</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226</vt:i4>
      </vt:variant>
    </vt:vector>
  </HeadingPairs>
  <TitlesOfParts>
    <vt:vector size="241" baseType="lpstr">
      <vt:lpstr>MS PGothic</vt:lpstr>
      <vt:lpstr>MS UI Gothic</vt:lpstr>
      <vt:lpstr>Arial</vt:lpstr>
      <vt:lpstr>Arial Black</vt:lpstr>
      <vt:lpstr>Calibri</vt:lpstr>
      <vt:lpstr>Cambria</vt:lpstr>
      <vt:lpstr>Cambria Math</vt:lpstr>
      <vt:lpstr>Lucida Sans Unicode</vt:lpstr>
      <vt:lpstr>Palatino Linotype</vt:lpstr>
      <vt:lpstr>Symbol</vt:lpstr>
      <vt:lpstr>Times New Roman</vt:lpstr>
      <vt:lpstr>Trebuchet MS</vt:lpstr>
      <vt:lpstr>Verdana</vt:lpstr>
      <vt:lpstr>Wingdings</vt:lpstr>
      <vt:lpstr>Office Theme</vt:lpstr>
      <vt:lpstr>Introduction to Machine  Learning</vt:lpstr>
      <vt:lpstr>Notations used</vt:lpstr>
      <vt:lpstr>Overview of Presentation</vt:lpstr>
      <vt:lpstr>Last time: Algorithmic complexity – big O</vt:lpstr>
      <vt:lpstr>All machine learning algorithms are instances of a recipe</vt:lpstr>
      <vt:lpstr>Outline</vt:lpstr>
      <vt:lpstr>Topics in Machine Learning Basics</vt:lpstr>
      <vt:lpstr>1. Learning Algorithms</vt:lpstr>
      <vt:lpstr>The Task, T</vt:lpstr>
      <vt:lpstr>Machine Learning Task Description</vt:lpstr>
      <vt:lpstr>After the task is learned</vt:lpstr>
      <vt:lpstr>Various Tasks solved using ML</vt:lpstr>
      <vt:lpstr>1. Classification</vt:lpstr>
      <vt:lpstr>2. Classification with Missing Inputs</vt:lpstr>
      <vt:lpstr>3. Regression</vt:lpstr>
      <vt:lpstr>4. Transcription</vt:lpstr>
      <vt:lpstr>5. Machine Translation</vt:lpstr>
      <vt:lpstr>6. Structured Output</vt:lpstr>
      <vt:lpstr>7. Anomaly Detection</vt:lpstr>
      <vt:lpstr>8. Synthesis and Sampling</vt:lpstr>
      <vt:lpstr>9. Imputation of Missing Values</vt:lpstr>
      <vt:lpstr>10. Denoising</vt:lpstr>
      <vt:lpstr>11. Density Estimation or Probability Mass  Function Estimation</vt:lpstr>
      <vt:lpstr>Two Examples of ML problems</vt:lpstr>
      <vt:lpstr>The Performance Measure, P</vt:lpstr>
      <vt:lpstr>The Experience E</vt:lpstr>
      <vt:lpstr>Example of a data set</vt:lpstr>
      <vt:lpstr>ML datasets - Kaggle</vt:lpstr>
      <vt:lpstr>Unsupervised Learning Experience</vt:lpstr>
      <vt:lpstr>Supervised Learning Experience</vt:lpstr>
      <vt:lpstr>Blur between supervised/unsupervised</vt:lpstr>
      <vt:lpstr>Semi-supervised Learning</vt:lpstr>
      <vt:lpstr>Reinforcement Learning</vt:lpstr>
      <vt:lpstr>Describing a Data Set – Design Matrix </vt:lpstr>
      <vt:lpstr>Example of a Design Matrix</vt:lpstr>
      <vt:lpstr>Dealing with Varying Sizes</vt:lpstr>
      <vt:lpstr>Topics</vt:lpstr>
      <vt:lpstr>Generalization</vt:lpstr>
      <vt:lpstr>Data Set Generating Function </vt:lpstr>
      <vt:lpstr>Under- and Over-fitting</vt:lpstr>
      <vt:lpstr>Capacity of a Model</vt:lpstr>
      <vt:lpstr>Capacity of a Model Choice</vt:lpstr>
      <vt:lpstr>Occam’s Razor</vt:lpstr>
      <vt:lpstr>Capacity of a Model</vt:lpstr>
      <vt:lpstr>PowerPoint Presentation</vt:lpstr>
      <vt:lpstr>Representational and Effective Capacity</vt:lpstr>
      <vt:lpstr>VC Dimension</vt:lpstr>
      <vt:lpstr>PowerPoint Presentation</vt:lpstr>
      <vt:lpstr>Capacity &amp; Hypothesis Spaces</vt:lpstr>
      <vt:lpstr>Vapnik–Chervonenkis (VC) Dimension</vt:lpstr>
      <vt:lpstr>VC Dimension Intuition</vt:lpstr>
      <vt:lpstr>Probably Approximately Correct  (PAC Framework)</vt:lpstr>
      <vt:lpstr>PAC Bound</vt:lpstr>
      <vt:lpstr>Fundamental Principle of  Statistical Learning</vt:lpstr>
      <vt:lpstr>Capacity and Learning Theory</vt:lpstr>
      <vt:lpstr>Statistical Learning Theory</vt:lpstr>
      <vt:lpstr>PowerPoint Presentation</vt:lpstr>
      <vt:lpstr>Typical Generalization  Error</vt:lpstr>
      <vt:lpstr>Arbitrarily High Capacity: Nonparametric Models</vt:lpstr>
      <vt:lpstr>Nearest Neighbor Regression</vt:lpstr>
      <vt:lpstr>Bayes Error</vt:lpstr>
      <vt:lpstr>Effect of Training Set Size</vt:lpstr>
      <vt:lpstr>Effect of Training Set Size</vt:lpstr>
      <vt:lpstr>Probably Approximately Correct (PAC)</vt:lpstr>
      <vt:lpstr> The no-free Lunch Theorem (NFLT)</vt:lpstr>
      <vt:lpstr>NFLT &amp; Regularization</vt:lpstr>
      <vt:lpstr>Regularization Defined</vt:lpstr>
      <vt:lpstr>Other Ways of Solution Preference</vt:lpstr>
      <vt:lpstr>Tradeoff between fitting data andi  being small</vt:lpstr>
      <vt:lpstr>Topics</vt:lpstr>
      <vt:lpstr>Hyperparameters - ML Behavior</vt:lpstr>
      <vt:lpstr>Reasons for Hyperparameters</vt:lpstr>
      <vt:lpstr>Validation Set</vt:lpstr>
      <vt:lpstr>Data Sets</vt:lpstr>
      <vt:lpstr>Test sets also need to change and are changing</vt:lpstr>
      <vt:lpstr>Data-centric AI (DC-AI)</vt:lpstr>
      <vt:lpstr>DataPerf Goals</vt:lpstr>
      <vt:lpstr>Cross-Validation</vt:lpstr>
      <vt:lpstr>k –fold Cross validation Variablesi</vt:lpstr>
      <vt:lpstr>Cross-Validation</vt:lpstr>
      <vt:lpstr>PowerPoint Presentation</vt:lpstr>
      <vt:lpstr>Topics</vt:lpstr>
      <vt:lpstr>Topics in Estimators, Bias, Variance</vt:lpstr>
      <vt:lpstr>Statistics Tools for ML</vt:lpstr>
      <vt:lpstr>Point Estimation</vt:lpstr>
      <vt:lpstr>Point Estimator is a Statistic</vt:lpstr>
      <vt:lpstr>Determining a Function as Point Estimation</vt:lpstr>
      <vt:lpstr>Bias of an Estimator</vt:lpstr>
      <vt:lpstr>Estimator of Bernoulli Mean</vt:lpstr>
      <vt:lpstr>Estimator of Gaussian Mean</vt:lpstr>
      <vt:lpstr>Estimator for Gaussian Variance</vt:lpstr>
      <vt:lpstr>Variance and Standard Error</vt:lpstr>
      <vt:lpstr>Importance of Standard Error</vt:lpstr>
      <vt:lpstr>Standard Error in Machine Learning</vt:lpstr>
      <vt:lpstr>Tradeoff - Bias vs Variance</vt:lpstr>
      <vt:lpstr>Negotiating Between Bias vs Tradeoff</vt:lpstr>
      <vt:lpstr>Mean Squared Error</vt:lpstr>
      <vt:lpstr>Underfit-Overfit : Bias-Variance</vt:lpstr>
      <vt:lpstr>Bias-Variance Trade-off</vt:lpstr>
      <vt:lpstr>The Bias-Variance Trade-off</vt:lpstr>
      <vt:lpstr>PowerPoint Presentation</vt:lpstr>
      <vt:lpstr>Bias-Variance Trade-off:  Underfitting &amp; Overfitting</vt:lpstr>
      <vt:lpstr>Bias-Variance Trade-off: Effect  of Sample Size</vt:lpstr>
      <vt:lpstr>Effect of Training Size on  Generalization Error</vt:lpstr>
      <vt:lpstr>The perfect classification algorithm</vt:lpstr>
      <vt:lpstr>Remember…</vt:lpstr>
      <vt:lpstr>Remember…</vt:lpstr>
      <vt:lpstr>How to reduce variance?</vt:lpstr>
      <vt:lpstr>Consistency</vt:lpstr>
      <vt:lpstr>Topics</vt:lpstr>
      <vt:lpstr>Topics in Maximum Likelihood</vt:lpstr>
      <vt:lpstr>How to Obtain  Good Estimators?</vt:lpstr>
      <vt:lpstr>Maximum Likelihood Principle</vt:lpstr>
      <vt:lpstr>Alternative Form of Max Likelihood</vt:lpstr>
      <vt:lpstr>PowerPoint Presentation</vt:lpstr>
      <vt:lpstr>Summary of Maximum Likelihood</vt:lpstr>
      <vt:lpstr>Conditional Log-likelihood and MSE</vt:lpstr>
      <vt:lpstr>Linear Regression as Maximum Likelihood</vt:lpstr>
      <vt:lpstr>Properties of Maximum Likelihood</vt:lpstr>
      <vt:lpstr>Statistical Efficiency</vt:lpstr>
      <vt:lpstr>Topics in Machine Learning Basics</vt:lpstr>
      <vt:lpstr>Topics in Bayesian Statistics</vt:lpstr>
      <vt:lpstr>Frequentist Statistics</vt:lpstr>
      <vt:lpstr>Bayesian Perspective</vt:lpstr>
      <vt:lpstr>Prior Distribution</vt:lpstr>
      <vt:lpstr>Bayes Rule in Bayesian Approach</vt:lpstr>
      <vt:lpstr>From Prior to Posterior</vt:lpstr>
      <vt:lpstr>Two Differences Between Maximum  Likelihood and Bayesian Estimation</vt:lpstr>
      <vt:lpstr>1. Making Predictions in Bayesian Approach</vt:lpstr>
      <vt:lpstr>Handling Uncertainty in θ</vt:lpstr>
      <vt:lpstr>Bayesian Approach Avoids Overfitting</vt:lpstr>
      <vt:lpstr>Second difference: Bayesian vs Maximum Likelihood</vt:lpstr>
      <vt:lpstr>When is Bayesian Approach Better?</vt:lpstr>
      <vt:lpstr>Ex: Bayesian Linear Regression</vt:lpstr>
      <vt:lpstr>Prediction as a Gaussian Conditional</vt:lpstr>
      <vt:lpstr>Gaussian Prior Distribution</vt:lpstr>
      <vt:lpstr>Posterior on the Weights</vt:lpstr>
      <vt:lpstr>Maximum A Posteriori (MAP) Estimation</vt:lpstr>
      <vt:lpstr>Intuition on Bayesian Inference</vt:lpstr>
      <vt:lpstr>The MAP Point Estimate</vt:lpstr>
      <vt:lpstr>Example of MAP Estimate</vt:lpstr>
      <vt:lpstr>Advantage of MAP Point Estimate</vt:lpstr>
      <vt:lpstr>Topics</vt:lpstr>
      <vt:lpstr>Topics in Supervised Learning</vt:lpstr>
      <vt:lpstr>What is Supervised Learning?</vt:lpstr>
      <vt:lpstr>Probabilistic Supervised Learning</vt:lpstr>
      <vt:lpstr>Probabilistic Supervised Classification</vt:lpstr>
      <vt:lpstr>Strategy for Supervised Learning</vt:lpstr>
      <vt:lpstr>Support Vector Machines</vt:lpstr>
      <vt:lpstr>Kernel Trick</vt:lpstr>
      <vt:lpstr>Prediction Using SVM</vt:lpstr>
      <vt:lpstr>Efficacy &amp; Efficiency of Kernel Tricks</vt:lpstr>
      <vt:lpstr>Gaussian Kernel</vt:lpstr>
      <vt:lpstr>Intuition of Gaussian kernel</vt:lpstr>
      <vt:lpstr>Disadvantages of Kernel Methods</vt:lpstr>
      <vt:lpstr>Other Simple Supervised Learning</vt:lpstr>
      <vt:lpstr>K-Nearest Neighbors</vt:lpstr>
      <vt:lpstr>K-Nearest Neighbor Classification</vt:lpstr>
      <vt:lpstr>Learning Ensembles</vt:lpstr>
      <vt:lpstr>Value of Ensembles</vt:lpstr>
      <vt:lpstr>Homogenous Ensembles</vt:lpstr>
      <vt:lpstr>Bagging</vt:lpstr>
      <vt:lpstr>Boosting</vt:lpstr>
      <vt:lpstr>Boosting: Basic Algorithm</vt:lpstr>
      <vt:lpstr>Decision Tree</vt:lpstr>
      <vt:lpstr>How a Decision Tree Works</vt:lpstr>
      <vt:lpstr>Bagging</vt:lpstr>
      <vt:lpstr>Random Forest Classifier</vt:lpstr>
      <vt:lpstr>Random Forest Classifier</vt:lpstr>
      <vt:lpstr>PowerPoint Presentation</vt:lpstr>
      <vt:lpstr>AdaBoost</vt:lpstr>
      <vt:lpstr>Ensemble methods</vt:lpstr>
      <vt:lpstr>Topics in Machine Learning Basics</vt:lpstr>
      <vt:lpstr>Topics in Unsupervised Learning</vt:lpstr>
      <vt:lpstr>Unsupervised Algorithms</vt:lpstr>
      <vt:lpstr>Finding the “Best” Representation</vt:lpstr>
      <vt:lpstr>Three “Simpler” Representations</vt:lpstr>
      <vt:lpstr>Representation: Central to Deep Learning</vt:lpstr>
      <vt:lpstr>Principal Components Analysis</vt:lpstr>
      <vt:lpstr>PCA Learns a Linear Projection</vt:lpstr>
      <vt:lpstr>Uses of PCA</vt:lpstr>
      <vt:lpstr>How PCA Uncorrelates the Data</vt:lpstr>
      <vt:lpstr>PCA as a Disentangler</vt:lpstr>
      <vt:lpstr>K-means Clustering  and One-hot</vt:lpstr>
      <vt:lpstr>K-means Algorithm</vt:lpstr>
      <vt:lpstr>One-hot vs Distributed Representation</vt:lpstr>
      <vt:lpstr>Topics</vt:lpstr>
      <vt:lpstr>Stochastic Gradient Descent (SGD)</vt:lpstr>
      <vt:lpstr>Method of Gradient Descent</vt:lpstr>
      <vt:lpstr>Cost Function is Sum over Samples</vt:lpstr>
      <vt:lpstr>Gradient is Also a Sum Over Samples</vt:lpstr>
      <vt:lpstr>Why SGD</vt:lpstr>
      <vt:lpstr>SGD Estimate on Minibatch</vt:lpstr>
      <vt:lpstr>How Good  is SGD?</vt:lpstr>
      <vt:lpstr>SGD and Training Set Size</vt:lpstr>
      <vt:lpstr>Deep Learning vs SVM</vt:lpstr>
      <vt:lpstr>Topics</vt:lpstr>
      <vt:lpstr>Recipe for Machine Learning</vt:lpstr>
      <vt:lpstr>Ex: Linear Regression Algorithm</vt:lpstr>
      <vt:lpstr>Recipe for Cost Function</vt:lpstr>
      <vt:lpstr>Recipe for Unsupervised  Learning</vt:lpstr>
      <vt:lpstr>Recipe Explains all ML Algorithms</vt:lpstr>
      <vt:lpstr>Intractable Cost</vt:lpstr>
      <vt:lpstr>PowerPoint Presentation</vt:lpstr>
      <vt:lpstr>Topics in “Motivations”</vt:lpstr>
      <vt:lpstr>Challenges Motivating DL</vt:lpstr>
      <vt:lpstr>Curse of Dimensionality</vt:lpstr>
      <vt:lpstr>PowerPoint Presentation</vt:lpstr>
      <vt:lpstr>Local Constancy Prior</vt:lpstr>
      <vt:lpstr>Specifying Smoothness</vt:lpstr>
      <vt:lpstr>Kernel Machines and Smoothness</vt:lpstr>
      <vt:lpstr>Decision Trees and Smoothness</vt:lpstr>
      <vt:lpstr>no. of Examples and no. of Regions</vt:lpstr>
      <vt:lpstr>More Regions than Examples</vt:lpstr>
      <vt:lpstr>Core Idea of Deep Learning</vt:lpstr>
      <vt:lpstr>Manifold Learning</vt:lpstr>
      <vt:lpstr>Manifold in Machine Learning</vt:lpstr>
      <vt:lpstr>Manifold Learning over Rn</vt:lpstr>
      <vt:lpstr>Manifold Hypothesis for Images</vt:lpstr>
      <vt:lpstr>Manifold Justified  in Text Domain</vt:lpstr>
      <vt:lpstr>Manifolds Traced by Transformations</vt:lpstr>
      <vt:lpstr>Manifolds Discovered for Human Faces</vt:lpstr>
      <vt:lpstr>All machine learning algorithms are instances of a recipe</vt:lpstr>
      <vt:lpstr>Topics in Machine Learning</vt:lpstr>
      <vt:lpstr>Why Machine Learning</vt:lpstr>
      <vt:lpstr>Many ML platforms: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5.1 MLBasics-Learning.ppt</dc:title>
  <dc:creator>Sargur Srihari</dc:creator>
  <cp:lastModifiedBy>Giles, C Lee</cp:lastModifiedBy>
  <cp:revision>128</cp:revision>
  <dcterms:created xsi:type="dcterms:W3CDTF">2021-01-07T20:07:05Z</dcterms:created>
  <dcterms:modified xsi:type="dcterms:W3CDTF">2023-08-29T13:34:17Z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2018-09-06T00:00:00Z</vt:filetime>
  </property>
  <property fmtid="{D5CDD505-2E9C-101B-9397-08002B2CF9AE}" pid="3" name="Creator">
    <vt:lpwstr>Acrobat 9.5.5 </vt:lpwstr>
  </property>
  <property fmtid="{D5CDD505-2E9C-101B-9397-08002B2CF9AE}" pid="4" name="LastSaved">
    <vt:filetime>2021-01-07T00:00:00Z</vt:filetime>
  </property>
</Properties>
</file>